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433" r:id="rId2"/>
    <p:sldId id="439" r:id="rId3"/>
    <p:sldId id="440" r:id="rId4"/>
    <p:sldId id="438" r:id="rId5"/>
    <p:sldId id="435" r:id="rId6"/>
    <p:sldId id="436" r:id="rId7"/>
    <p:sldId id="437" r:id="rId8"/>
    <p:sldId id="413" r:id="rId9"/>
    <p:sldId id="391" r:id="rId10"/>
    <p:sldId id="431" r:id="rId11"/>
    <p:sldId id="424" r:id="rId12"/>
    <p:sldId id="426" r:id="rId13"/>
    <p:sldId id="401" r:id="rId14"/>
    <p:sldId id="389" r:id="rId15"/>
    <p:sldId id="414" r:id="rId16"/>
    <p:sldId id="442" r:id="rId17"/>
    <p:sldId id="441"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128"/>
        <a:cs typeface="+mn-cs"/>
      </a:defRPr>
    </a:lvl1pPr>
    <a:lvl2pPr marL="457200" algn="l" rtl="0" fontAlgn="base">
      <a:spcBef>
        <a:spcPct val="0"/>
      </a:spcBef>
      <a:spcAft>
        <a:spcPct val="0"/>
      </a:spcAft>
      <a:defRPr kern="1200">
        <a:solidFill>
          <a:schemeClr val="tx1"/>
        </a:solidFill>
        <a:latin typeface="Calibri" charset="0"/>
        <a:ea typeface="ＭＳ Ｐゴシック" charset="-128"/>
        <a:cs typeface="+mn-cs"/>
      </a:defRPr>
    </a:lvl2pPr>
    <a:lvl3pPr marL="914400" algn="l" rtl="0" fontAlgn="base">
      <a:spcBef>
        <a:spcPct val="0"/>
      </a:spcBef>
      <a:spcAft>
        <a:spcPct val="0"/>
      </a:spcAft>
      <a:defRPr kern="1200">
        <a:solidFill>
          <a:schemeClr val="tx1"/>
        </a:solidFill>
        <a:latin typeface="Calibri" charset="0"/>
        <a:ea typeface="ＭＳ Ｐゴシック" charset="-128"/>
        <a:cs typeface="+mn-cs"/>
      </a:defRPr>
    </a:lvl3pPr>
    <a:lvl4pPr marL="1371600" algn="l" rtl="0" fontAlgn="base">
      <a:spcBef>
        <a:spcPct val="0"/>
      </a:spcBef>
      <a:spcAft>
        <a:spcPct val="0"/>
      </a:spcAft>
      <a:defRPr kern="1200">
        <a:solidFill>
          <a:schemeClr val="tx1"/>
        </a:solidFill>
        <a:latin typeface="Calibri" charset="0"/>
        <a:ea typeface="ＭＳ Ｐゴシック" charset="-128"/>
        <a:cs typeface="+mn-cs"/>
      </a:defRPr>
    </a:lvl4pPr>
    <a:lvl5pPr marL="1828800" algn="l"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1560">
          <p15:clr>
            <a:srgbClr val="A4A3A4"/>
          </p15:clr>
        </p15:guide>
        <p15:guide id="2" pos="3840">
          <p15:clr>
            <a:srgbClr val="A4A3A4"/>
          </p15:clr>
        </p15:guide>
        <p15:guide id="3" pos="336" userDrawn="1">
          <p15:clr>
            <a:srgbClr val="A4A3A4"/>
          </p15:clr>
        </p15:guide>
        <p15:guide id="4" pos="73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il Choudrie" initials="SC"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95959"/>
    <a:srgbClr val="828282"/>
    <a:srgbClr val="535353"/>
    <a:srgbClr val="19233C"/>
    <a:srgbClr val="EE7B23"/>
    <a:srgbClr val="E6E6E6"/>
    <a:srgbClr val="A7A7A7"/>
    <a:srgbClr val="FFFFFF"/>
    <a:srgbClr val="FFC2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8" autoAdjust="0"/>
    <p:restoredTop sz="92436" autoAdjust="0"/>
  </p:normalViewPr>
  <p:slideViewPr>
    <p:cSldViewPr snapToGrid="0" showGuides="1">
      <p:cViewPr varScale="1">
        <p:scale>
          <a:sx n="105" d="100"/>
          <a:sy n="105" d="100"/>
        </p:scale>
        <p:origin x="200" y="344"/>
      </p:cViewPr>
      <p:guideLst>
        <p:guide orient="horz" pos="1560"/>
        <p:guide pos="3840"/>
        <p:guide pos="336"/>
        <p:guide pos="7344"/>
      </p:guideLst>
    </p:cSldViewPr>
  </p:slideViewPr>
  <p:outlineViewPr>
    <p:cViewPr>
      <p:scale>
        <a:sx n="33" d="100"/>
        <a:sy n="33" d="100"/>
      </p:scale>
      <p:origin x="0" y="-624"/>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117" d="100"/>
          <a:sy n="117" d="100"/>
        </p:scale>
        <p:origin x="1182" y="10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3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AE132-8A38-4F2B-84B3-5CF7FF0E786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AD01001E-158D-4298-ABE3-BD883E71F488}">
      <dgm:prSet phldrT="[Text]"/>
      <dgm:spPr>
        <a:solidFill>
          <a:srgbClr val="FDBA30"/>
        </a:solidFill>
      </dgm:spPr>
      <dgm:t>
        <a:bodyPr/>
        <a:lstStyle/>
        <a:p>
          <a:r>
            <a:rPr lang="en-US" dirty="0"/>
            <a:t> </a:t>
          </a:r>
        </a:p>
      </dgm:t>
    </dgm:pt>
    <dgm:pt modelId="{F39B9715-9901-4861-874F-36D74F67890F}" type="parTrans" cxnId="{6B843D39-74CC-4F6A-81FD-BB1439A21C4E}">
      <dgm:prSet/>
      <dgm:spPr/>
      <dgm:t>
        <a:bodyPr/>
        <a:lstStyle/>
        <a:p>
          <a:endParaRPr lang="en-US"/>
        </a:p>
      </dgm:t>
    </dgm:pt>
    <dgm:pt modelId="{00CD29FB-0E87-4BBB-926E-FF2B537513C8}" type="sibTrans" cxnId="{6B843D39-74CC-4F6A-81FD-BB1439A21C4E}">
      <dgm:prSet/>
      <dgm:spPr/>
      <dgm:t>
        <a:bodyPr/>
        <a:lstStyle/>
        <a:p>
          <a:endParaRPr lang="en-US"/>
        </a:p>
      </dgm:t>
    </dgm:pt>
    <dgm:pt modelId="{86E0CE66-CED5-4A20-BBCF-31B086A031C6}">
      <dgm:prSet phldrT="[Text]"/>
      <dgm:spPr>
        <a:solidFill>
          <a:srgbClr val="FDBA30"/>
        </a:solidFill>
      </dgm:spPr>
      <dgm:t>
        <a:bodyPr/>
        <a:lstStyle/>
        <a:p>
          <a:r>
            <a:rPr lang="en-US" dirty="0"/>
            <a:t> </a:t>
          </a:r>
        </a:p>
      </dgm:t>
    </dgm:pt>
    <dgm:pt modelId="{FD6CF979-99D5-4ED8-8BD9-CDDB79D85A6A}" type="parTrans" cxnId="{53A997BE-F77A-4B3A-8592-2B33962C5280}">
      <dgm:prSet/>
      <dgm:spPr/>
      <dgm:t>
        <a:bodyPr/>
        <a:lstStyle/>
        <a:p>
          <a:endParaRPr lang="en-US"/>
        </a:p>
      </dgm:t>
    </dgm:pt>
    <dgm:pt modelId="{73AE5A61-C406-4CAE-B24A-92348D2B4D90}" type="sibTrans" cxnId="{53A997BE-F77A-4B3A-8592-2B33962C5280}">
      <dgm:prSet/>
      <dgm:spPr/>
      <dgm:t>
        <a:bodyPr/>
        <a:lstStyle/>
        <a:p>
          <a:endParaRPr lang="en-US"/>
        </a:p>
      </dgm:t>
    </dgm:pt>
    <dgm:pt modelId="{857FEC93-0217-4519-BA7D-5CF80BC879FE}" type="pres">
      <dgm:prSet presAssocID="{DA8AE132-8A38-4F2B-84B3-5CF7FF0E7869}" presName="diagram" presStyleCnt="0">
        <dgm:presLayoutVars>
          <dgm:dir/>
          <dgm:resizeHandles val="exact"/>
        </dgm:presLayoutVars>
      </dgm:prSet>
      <dgm:spPr/>
      <dgm:t>
        <a:bodyPr/>
        <a:lstStyle/>
        <a:p>
          <a:endParaRPr lang="en-US"/>
        </a:p>
      </dgm:t>
    </dgm:pt>
    <dgm:pt modelId="{9A5B6BF9-01B4-4882-BCD8-5117D2614DFA}" type="pres">
      <dgm:prSet presAssocID="{AD01001E-158D-4298-ABE3-BD883E71F488}" presName="arrow" presStyleLbl="node1" presStyleIdx="0" presStyleCnt="2" custRadScaleRad="82129" custRadScaleInc="0">
        <dgm:presLayoutVars>
          <dgm:bulletEnabled val="1"/>
        </dgm:presLayoutVars>
      </dgm:prSet>
      <dgm:spPr/>
      <dgm:t>
        <a:bodyPr/>
        <a:lstStyle/>
        <a:p>
          <a:endParaRPr lang="en-US"/>
        </a:p>
      </dgm:t>
    </dgm:pt>
    <dgm:pt modelId="{CCCAFC9F-9D91-45DA-BF04-C83CFDA33CFA}" type="pres">
      <dgm:prSet presAssocID="{86E0CE66-CED5-4A20-BBCF-31B086A031C6}" presName="arrow" presStyleLbl="node1" presStyleIdx="1" presStyleCnt="2" custRadScaleRad="76621">
        <dgm:presLayoutVars>
          <dgm:bulletEnabled val="1"/>
        </dgm:presLayoutVars>
      </dgm:prSet>
      <dgm:spPr/>
      <dgm:t>
        <a:bodyPr/>
        <a:lstStyle/>
        <a:p>
          <a:endParaRPr lang="en-US"/>
        </a:p>
      </dgm:t>
    </dgm:pt>
  </dgm:ptLst>
  <dgm:cxnLst>
    <dgm:cxn modelId="{6B843D39-74CC-4F6A-81FD-BB1439A21C4E}" srcId="{DA8AE132-8A38-4F2B-84B3-5CF7FF0E7869}" destId="{AD01001E-158D-4298-ABE3-BD883E71F488}" srcOrd="0" destOrd="0" parTransId="{F39B9715-9901-4861-874F-36D74F67890F}" sibTransId="{00CD29FB-0E87-4BBB-926E-FF2B537513C8}"/>
    <dgm:cxn modelId="{24DB2CBE-0A6D-AF45-B52A-C687D1EFB867}" type="presOf" srcId="{DA8AE132-8A38-4F2B-84B3-5CF7FF0E7869}" destId="{857FEC93-0217-4519-BA7D-5CF80BC879FE}" srcOrd="0" destOrd="0" presId="urn:microsoft.com/office/officeart/2005/8/layout/arrow5"/>
    <dgm:cxn modelId="{140CD48C-E2BA-2446-ACE3-DD1AA9A2742B}" type="presOf" srcId="{AD01001E-158D-4298-ABE3-BD883E71F488}" destId="{9A5B6BF9-01B4-4882-BCD8-5117D2614DFA}" srcOrd="0" destOrd="0" presId="urn:microsoft.com/office/officeart/2005/8/layout/arrow5"/>
    <dgm:cxn modelId="{11467922-1EE8-4344-8D62-09073D5B889E}" type="presOf" srcId="{86E0CE66-CED5-4A20-BBCF-31B086A031C6}" destId="{CCCAFC9F-9D91-45DA-BF04-C83CFDA33CFA}" srcOrd="0" destOrd="0" presId="urn:microsoft.com/office/officeart/2005/8/layout/arrow5"/>
    <dgm:cxn modelId="{53A997BE-F77A-4B3A-8592-2B33962C5280}" srcId="{DA8AE132-8A38-4F2B-84B3-5CF7FF0E7869}" destId="{86E0CE66-CED5-4A20-BBCF-31B086A031C6}" srcOrd="1" destOrd="0" parTransId="{FD6CF979-99D5-4ED8-8BD9-CDDB79D85A6A}" sibTransId="{73AE5A61-C406-4CAE-B24A-92348D2B4D90}"/>
    <dgm:cxn modelId="{43DA75CB-B09E-9B42-AEFF-3DD9BD785630}" type="presParOf" srcId="{857FEC93-0217-4519-BA7D-5CF80BC879FE}" destId="{9A5B6BF9-01B4-4882-BCD8-5117D2614DFA}" srcOrd="0" destOrd="0" presId="urn:microsoft.com/office/officeart/2005/8/layout/arrow5"/>
    <dgm:cxn modelId="{B65DD6BF-52E6-DD4C-A7E6-AC2C3BDB3508}" type="presParOf" srcId="{857FEC93-0217-4519-BA7D-5CF80BC879FE}" destId="{CCCAFC9F-9D91-45DA-BF04-C83CFDA33CFA}"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B6BF9-01B4-4882-BCD8-5117D2614DFA}">
      <dsp:nvSpPr>
        <dsp:cNvPr id="0" name=""/>
        <dsp:cNvSpPr/>
      </dsp:nvSpPr>
      <dsp:spPr>
        <a:xfrm rot="16200000">
          <a:off x="295053" y="579"/>
          <a:ext cx="2592607" cy="2592607"/>
        </a:xfrm>
        <a:prstGeom prst="downArrow">
          <a:avLst>
            <a:gd name="adj1" fmla="val 50000"/>
            <a:gd name="adj2" fmla="val 35000"/>
          </a:avLst>
        </a:prstGeom>
        <a:solidFill>
          <a:srgbClr val="FDBA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US" sz="4600" kern="1200" dirty="0"/>
            <a:t> </a:t>
          </a:r>
        </a:p>
      </dsp:txBody>
      <dsp:txXfrm rot="5400000">
        <a:off x="295053" y="648731"/>
        <a:ext cx="2138901" cy="1296303"/>
      </dsp:txXfrm>
    </dsp:sp>
    <dsp:sp modelId="{CCCAFC9F-9D91-45DA-BF04-C83CFDA33CFA}">
      <dsp:nvSpPr>
        <dsp:cNvPr id="0" name=""/>
        <dsp:cNvSpPr/>
      </dsp:nvSpPr>
      <dsp:spPr>
        <a:xfrm rot="5400000">
          <a:off x="2901913" y="579"/>
          <a:ext cx="2592607" cy="2592607"/>
        </a:xfrm>
        <a:prstGeom prst="downArrow">
          <a:avLst>
            <a:gd name="adj1" fmla="val 50000"/>
            <a:gd name="adj2" fmla="val 35000"/>
          </a:avLst>
        </a:prstGeom>
        <a:solidFill>
          <a:srgbClr val="FDBA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a:lnSpc>
              <a:spcPct val="90000"/>
            </a:lnSpc>
            <a:spcBef>
              <a:spcPct val="0"/>
            </a:spcBef>
            <a:spcAft>
              <a:spcPct val="35000"/>
            </a:spcAft>
          </a:pPr>
          <a:r>
            <a:rPr lang="en-US" sz="4600" kern="1200" dirty="0"/>
            <a:t> </a:t>
          </a:r>
        </a:p>
      </dsp:txBody>
      <dsp:txXfrm rot="-5400000">
        <a:off x="3355619" y="648731"/>
        <a:ext cx="2138901" cy="129630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Symantec Sans" panose="02000503080000020004"/>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Symantec Sans" charset="0"/>
              </a:defRPr>
            </a:lvl1pPr>
          </a:lstStyle>
          <a:p>
            <a:fld id="{433A2E82-B44B-4B43-9A32-79CA4EF7AC23}" type="datetimeFigureOut">
              <a:rPr lang="en-US" altLang="en-US"/>
              <a:pPr/>
              <a:t>11/2/17</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Symantec Sans" panose="02000503080000020004"/>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Symantec Sans" charset="0"/>
              </a:defRPr>
            </a:lvl1pPr>
          </a:lstStyle>
          <a:p>
            <a:fld id="{5234BCD4-912C-2842-B4E9-FF4C1F4B6147}" type="slidenum">
              <a:rPr lang="en-US" altLang="en-US"/>
              <a:pPr/>
              <a:t>‹#›</a:t>
            </a:fld>
            <a:endParaRPr lang="en-US" altLang="en-US"/>
          </a:p>
        </p:txBody>
      </p:sp>
    </p:spTree>
    <p:extLst>
      <p:ext uri="{BB962C8B-B14F-4D97-AF65-F5344CB8AC3E}">
        <p14:creationId xmlns:p14="http://schemas.microsoft.com/office/powerpoint/2010/main" val="3811582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Symantec Sans" panose="02000503080000020004"/>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Symantec Sans" charset="0"/>
              </a:defRPr>
            </a:lvl1pPr>
          </a:lstStyle>
          <a:p>
            <a:fld id="{3C1985E8-4CC5-8842-A53B-6BFEC66DFDD1}" type="datetimeFigureOut">
              <a:rPr lang="en-US" altLang="en-US"/>
              <a:pPr/>
              <a:t>11/2/17</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Symantec Sans" panose="02000503080000020004"/>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Symantec Sans" charset="0"/>
              </a:defRPr>
            </a:lvl1pPr>
          </a:lstStyle>
          <a:p>
            <a:fld id="{FC769DB4-0FCA-6A49-BAFE-4AF7BFF48D49}" type="slidenum">
              <a:rPr lang="en-US" altLang="en-US"/>
              <a:pPr/>
              <a:t>‹#›</a:t>
            </a:fld>
            <a:endParaRPr lang="en-US" altLang="en-US"/>
          </a:p>
        </p:txBody>
      </p:sp>
    </p:spTree>
    <p:extLst>
      <p:ext uri="{BB962C8B-B14F-4D97-AF65-F5344CB8AC3E}">
        <p14:creationId xmlns:p14="http://schemas.microsoft.com/office/powerpoint/2010/main" val="2842479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ymantec Sans" panose="02000503080000020004"/>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Symantec Sans" panose="02000503080000020004"/>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Symantec Sans" panose="02000503080000020004"/>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Symantec Sans" panose="02000503080000020004"/>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Symantec Sans" panose="02000503080000020004"/>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1950" y="374650"/>
            <a:ext cx="4497388" cy="2530475"/>
          </a:xfrm>
        </p:spPr>
      </p:sp>
      <p:sp>
        <p:nvSpPr>
          <p:cNvPr id="3" name="Notes Placeholder 2"/>
          <p:cNvSpPr>
            <a:spLocks noGrp="1"/>
          </p:cNvSpPr>
          <p:nvPr>
            <p:ph type="body" idx="1"/>
          </p:nvPr>
        </p:nvSpPr>
        <p:spPr/>
        <p:txBody>
          <a:bodyPr/>
          <a:lstStyle/>
          <a:p>
            <a:pPr marL="0" indent="0">
              <a:buNone/>
            </a:pPr>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t>3</a:t>
            </a:fld>
            <a:endParaRPr lang="en-US" dirty="0"/>
          </a:p>
        </p:txBody>
      </p:sp>
    </p:spTree>
    <p:extLst>
      <p:ext uri="{BB962C8B-B14F-4D97-AF65-F5344CB8AC3E}">
        <p14:creationId xmlns:p14="http://schemas.microsoft.com/office/powerpoint/2010/main" val="410013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a:xfrm>
            <a:off x="685800" y="3612776"/>
            <a:ext cx="5486400" cy="4845424"/>
          </a:xfrm>
        </p:spPr>
        <p:txBody>
          <a:bodyPr/>
          <a:lstStyle/>
          <a:p>
            <a:pPr marL="0" indent="0">
              <a:buNone/>
            </a:pPr>
            <a:r>
              <a:rPr lang="en-US" b="1" u="sng" dirty="0">
                <a:latin typeface="+mn-lt"/>
              </a:rPr>
              <a:t>Slide Objective</a:t>
            </a:r>
          </a:p>
          <a:p>
            <a:pPr marL="0" indent="0">
              <a:buNone/>
            </a:pPr>
            <a:r>
              <a:rPr lang="en-US" b="0" u="none" dirty="0">
                <a:latin typeface="+mn-lt"/>
              </a:rPr>
              <a:t>Explain</a:t>
            </a:r>
            <a:r>
              <a:rPr lang="en-US" b="0" u="none" baseline="0" dirty="0">
                <a:latin typeface="+mn-lt"/>
              </a:rPr>
              <a:t> the existing DLP, CASB and VIP components, and how the new ICE element adds to this</a:t>
            </a:r>
            <a:endParaRPr lang="en-US" b="0" u="none" dirty="0">
              <a:latin typeface="+mn-lt"/>
            </a:endParaRPr>
          </a:p>
          <a:p>
            <a:pPr marL="35892" indent="-35892" defTabSz="897301">
              <a:spcBef>
                <a:spcPts val="589"/>
              </a:spcBef>
              <a:defRPr/>
            </a:pPr>
            <a:endParaRPr lang="en-US" dirty="0">
              <a:latin typeface="+mn-lt"/>
            </a:endParaRPr>
          </a:p>
          <a:p>
            <a:pPr marL="0" indent="0" defTabSz="897301">
              <a:spcBef>
                <a:spcPts val="589"/>
              </a:spcBef>
              <a:buNone/>
              <a:defRPr/>
            </a:pPr>
            <a:r>
              <a:rPr lang="en-US" b="1" u="sng" dirty="0">
                <a:latin typeface="+mn-lt"/>
              </a:rPr>
              <a:t>Slide Script</a:t>
            </a:r>
            <a:r>
              <a:rPr lang="en-US" b="0" u="none" baseline="0" dirty="0">
                <a:latin typeface="+mn-lt"/>
              </a:rPr>
              <a:t> </a:t>
            </a:r>
            <a:r>
              <a:rPr lang="en-US" b="0" baseline="0" dirty="0">
                <a:latin typeface="+mn-lt"/>
              </a:rPr>
              <a:t>&lt;SLIDE BUILDS&gt; </a:t>
            </a:r>
            <a:endParaRPr lang="en-US" b="1" u="sng" dirty="0">
              <a:latin typeface="+mn-lt"/>
            </a:endParaRPr>
          </a:p>
          <a:p>
            <a:pPr marL="0" indent="0">
              <a:buNone/>
            </a:pPr>
            <a:r>
              <a:rPr lang="en-US" b="0" kern="0" dirty="0">
                <a:solidFill>
                  <a:srgbClr val="404040"/>
                </a:solidFill>
                <a:latin typeface="+mn-lt"/>
              </a:rPr>
              <a:t>-- DLP is data security software and cloud service</a:t>
            </a:r>
            <a:r>
              <a:rPr lang="en-US" b="0" kern="0" baseline="0" dirty="0">
                <a:solidFill>
                  <a:srgbClr val="404040"/>
                </a:solidFill>
                <a:latin typeface="+mn-lt"/>
              </a:rPr>
              <a:t>s that </a:t>
            </a:r>
            <a:r>
              <a:rPr lang="en-US" b="0" kern="0" dirty="0">
                <a:solidFill>
                  <a:srgbClr val="404040"/>
                </a:solidFill>
                <a:latin typeface="+mn-lt"/>
              </a:rPr>
              <a:t>discover, monitor and protects sensitive data on any channel</a:t>
            </a:r>
            <a:r>
              <a:rPr lang="en-US" b="0" kern="0" baseline="0" dirty="0">
                <a:solidFill>
                  <a:srgbClr val="404040"/>
                </a:solidFill>
                <a:latin typeface="+mn-lt"/>
              </a:rPr>
              <a:t> (endpoint, network, storage, cloud). </a:t>
            </a:r>
            <a:endParaRPr lang="en-US" b="0" kern="0" dirty="0">
              <a:solidFill>
                <a:srgbClr val="404040"/>
              </a:solidFill>
              <a:latin typeface="+mn-lt"/>
            </a:endParaRPr>
          </a:p>
          <a:p>
            <a:pPr marL="0" marR="0" indent="0" algn="l" defTabSz="914400" rtl="0" eaLnBrk="1" fontAlgn="auto" latinLnBrk="0" hangingPunct="1">
              <a:lnSpc>
                <a:spcPct val="100000"/>
              </a:lnSpc>
              <a:spcBef>
                <a:spcPts val="600"/>
              </a:spcBef>
              <a:spcAft>
                <a:spcPts val="0"/>
              </a:spcAft>
              <a:buClrTx/>
              <a:buSzPct val="25000"/>
              <a:buFont typeface="Calibri" panose="020F0502020204030204" pitchFamily="34" charset="0"/>
              <a:buNone/>
              <a:tabLst/>
              <a:defRPr/>
            </a:pPr>
            <a:r>
              <a:rPr lang="en-US" b="0" kern="0" dirty="0">
                <a:solidFill>
                  <a:srgbClr val="404040"/>
                </a:solidFill>
                <a:latin typeface="+mn-lt"/>
              </a:rPr>
              <a:t>-- CASB is a cloud security service</a:t>
            </a:r>
            <a:r>
              <a:rPr lang="en-US" b="0" kern="0" baseline="0" dirty="0">
                <a:solidFill>
                  <a:srgbClr val="404040"/>
                </a:solidFill>
                <a:latin typeface="+mn-lt"/>
              </a:rPr>
              <a:t> that </a:t>
            </a:r>
            <a:r>
              <a:rPr lang="en-US" baseline="0" dirty="0">
                <a:latin typeface="+mn-lt"/>
              </a:rPr>
              <a:t>augments existing environments to layer additional controls to secure activities in cloud apps. It </a:t>
            </a:r>
            <a:r>
              <a:rPr lang="en-US" b="0" kern="0" baseline="0" dirty="0">
                <a:solidFill>
                  <a:srgbClr val="404040"/>
                </a:solidFill>
                <a:latin typeface="+mn-lt"/>
              </a:rPr>
              <a:t>provides </a:t>
            </a:r>
            <a:r>
              <a:rPr lang="en-US" baseline="0" dirty="0">
                <a:latin typeface="+mn-lt"/>
              </a:rPr>
              <a:t>visibility of Shadow IT and monitoring of user accounts to prevent compromised credentials.</a:t>
            </a:r>
            <a:endParaRPr lang="en-US" b="0" kern="0" baseline="0" dirty="0">
              <a:solidFill>
                <a:srgbClr val="404040"/>
              </a:solidFill>
              <a:latin typeface="+mn-lt"/>
            </a:endParaRPr>
          </a:p>
          <a:p>
            <a:pPr marL="0" marR="0" indent="0" algn="l" defTabSz="914400" rtl="0" eaLnBrk="1" fontAlgn="auto" latinLnBrk="0" hangingPunct="1">
              <a:lnSpc>
                <a:spcPct val="100000"/>
              </a:lnSpc>
              <a:spcBef>
                <a:spcPts val="600"/>
              </a:spcBef>
              <a:spcAft>
                <a:spcPts val="0"/>
              </a:spcAft>
              <a:buClrTx/>
              <a:buSzPct val="25000"/>
              <a:buFont typeface="Calibri" panose="020F0502020204030204" pitchFamily="34" charset="0"/>
              <a:buNone/>
              <a:tabLst/>
              <a:defRPr/>
            </a:pPr>
            <a:r>
              <a:rPr lang="en-US" b="0" kern="0" dirty="0">
                <a:solidFill>
                  <a:srgbClr val="404040"/>
                </a:solidFill>
                <a:latin typeface="+mn-lt"/>
              </a:rPr>
              <a:t>-- VIP</a:t>
            </a:r>
            <a:r>
              <a:rPr lang="en-US" b="0" kern="0" baseline="0" dirty="0">
                <a:solidFill>
                  <a:srgbClr val="404040"/>
                </a:solidFill>
                <a:latin typeface="+mn-lt"/>
              </a:rPr>
              <a:t> is a </a:t>
            </a:r>
            <a:r>
              <a:rPr lang="en-US" b="0" kern="0" dirty="0">
                <a:solidFill>
                  <a:srgbClr val="404040"/>
                </a:solidFill>
                <a:latin typeface="+mn-lt"/>
              </a:rPr>
              <a:t>multi-factor authentication service that</a:t>
            </a:r>
            <a:r>
              <a:rPr lang="en-US" b="0" kern="0" baseline="0" dirty="0">
                <a:solidFill>
                  <a:srgbClr val="404040"/>
                </a:solidFill>
                <a:latin typeface="+mn-lt"/>
              </a:rPr>
              <a:t> </a:t>
            </a:r>
            <a:r>
              <a:rPr lang="en-US" b="0" kern="0" dirty="0">
                <a:solidFill>
                  <a:srgbClr val="404040"/>
                </a:solidFill>
                <a:latin typeface="+mn-lt"/>
              </a:rPr>
              <a:t>identifies users with a dynamic, second factor of authentication that can’t be guessed</a:t>
            </a:r>
            <a:r>
              <a:rPr lang="en-US" b="0" kern="0" baseline="0" dirty="0">
                <a:solidFill>
                  <a:srgbClr val="404040"/>
                </a:solidFill>
                <a:latin typeface="+mn-lt"/>
              </a:rPr>
              <a:t> or replicated. </a:t>
            </a:r>
            <a:endParaRPr lang="en-US" b="0" kern="0" dirty="0">
              <a:solidFill>
                <a:srgbClr val="404040"/>
              </a:solidFill>
              <a:latin typeface="+mn-lt"/>
            </a:endParaRPr>
          </a:p>
          <a:p>
            <a:pPr marL="0" marR="0" indent="0" algn="l" defTabSz="897301" rtl="0" eaLnBrk="1" fontAlgn="auto" latinLnBrk="0" hangingPunct="1">
              <a:lnSpc>
                <a:spcPct val="100000"/>
              </a:lnSpc>
              <a:spcBef>
                <a:spcPts val="589"/>
              </a:spcBef>
              <a:spcAft>
                <a:spcPts val="0"/>
              </a:spcAft>
              <a:buClrTx/>
              <a:buSzPct val="25000"/>
              <a:buFont typeface="Calibri" panose="020F0502020204030204" pitchFamily="34" charset="0"/>
              <a:buNone/>
              <a:tabLst/>
              <a:defRPr/>
            </a:pPr>
            <a:endParaRPr lang="en-US" b="0" u="none" baseline="0" dirty="0">
              <a:latin typeface="+mn-lt"/>
            </a:endParaRPr>
          </a:p>
          <a:p>
            <a:pPr marL="0" marR="0" indent="0" algn="l" defTabSz="897301" rtl="0" eaLnBrk="1" fontAlgn="auto" latinLnBrk="0" hangingPunct="1">
              <a:lnSpc>
                <a:spcPct val="100000"/>
              </a:lnSpc>
              <a:spcBef>
                <a:spcPts val="589"/>
              </a:spcBef>
              <a:spcAft>
                <a:spcPts val="0"/>
              </a:spcAft>
              <a:buClrTx/>
              <a:buSzPct val="25000"/>
              <a:buFont typeface="Calibri" panose="020F0502020204030204" pitchFamily="34" charset="0"/>
              <a:buNone/>
              <a:tabLst/>
              <a:defRPr/>
            </a:pPr>
            <a:r>
              <a:rPr lang="en-US" b="0" u="none" baseline="0" dirty="0">
                <a:latin typeface="+mn-lt"/>
              </a:rPr>
              <a:t>[CLICK]</a:t>
            </a:r>
          </a:p>
          <a:p>
            <a:pPr marL="0" marR="0" indent="0" algn="l" defTabSz="897301" rtl="0" eaLnBrk="1" fontAlgn="auto" latinLnBrk="0" hangingPunct="1">
              <a:lnSpc>
                <a:spcPct val="100000"/>
              </a:lnSpc>
              <a:spcBef>
                <a:spcPts val="589"/>
              </a:spcBef>
              <a:spcAft>
                <a:spcPts val="0"/>
              </a:spcAft>
              <a:buClrTx/>
              <a:buSzPct val="25000"/>
              <a:buFont typeface="Calibri" panose="020F0502020204030204" pitchFamily="34" charset="0"/>
              <a:buNone/>
              <a:tabLst/>
              <a:defRPr/>
            </a:pPr>
            <a:endParaRPr lang="en-US" b="0" u="none" baseline="0" dirty="0">
              <a:latin typeface="+mn-lt"/>
            </a:endParaRPr>
          </a:p>
          <a:p>
            <a:pPr marL="0" marR="0" indent="0" algn="l" defTabSz="897301" rtl="0" eaLnBrk="1" fontAlgn="auto" latinLnBrk="0" hangingPunct="1">
              <a:lnSpc>
                <a:spcPct val="100000"/>
              </a:lnSpc>
              <a:spcBef>
                <a:spcPts val="589"/>
              </a:spcBef>
              <a:spcAft>
                <a:spcPts val="0"/>
              </a:spcAft>
              <a:buClrTx/>
              <a:buSzPct val="25000"/>
              <a:buFont typeface="Calibri" panose="020F0502020204030204" pitchFamily="34" charset="0"/>
              <a:buNone/>
              <a:tabLst/>
              <a:defRPr/>
            </a:pPr>
            <a:r>
              <a:rPr lang="en-US" b="0" u="none" baseline="0" dirty="0">
                <a:latin typeface="+mn-lt"/>
              </a:rPr>
              <a:t>-- ICE is a new cloud encryption service that we’re introducing this quarter. This is the glue that brings all of these technologies together into a single integrated platform.</a:t>
            </a:r>
            <a:endParaRPr lang="en-US" dirty="0">
              <a:solidFill>
                <a:schemeClr val="dk1"/>
              </a:solidFill>
              <a:latin typeface="+mn-lt"/>
              <a:ea typeface="Calibri"/>
              <a:cs typeface="Calibri"/>
              <a:sym typeface="Calibri"/>
            </a:endParaRPr>
          </a:p>
          <a:p>
            <a:pPr marL="35890" indent="-35890">
              <a:buClr>
                <a:schemeClr val="dk1"/>
              </a:buClr>
              <a:buNone/>
            </a:pPr>
            <a:endParaRPr lang="en-US" dirty="0">
              <a:solidFill>
                <a:schemeClr val="dk1"/>
              </a:solidFill>
              <a:latin typeface="+mn-lt"/>
              <a:ea typeface="Calibri"/>
              <a:cs typeface="Calibri"/>
              <a:sym typeface="Calibri"/>
            </a:endParaRPr>
          </a:p>
          <a:p>
            <a:pPr marL="35890" marR="0" indent="-35890" algn="l" defTabSz="914400" rtl="0" eaLnBrk="1" fontAlgn="auto" latinLnBrk="0" hangingPunct="1">
              <a:lnSpc>
                <a:spcPct val="100000"/>
              </a:lnSpc>
              <a:spcBef>
                <a:spcPts val="600"/>
              </a:spcBef>
              <a:spcAft>
                <a:spcPts val="0"/>
              </a:spcAft>
              <a:buClr>
                <a:schemeClr val="dk1"/>
              </a:buClr>
              <a:buSzPct val="25000"/>
              <a:buFont typeface="Calibri" panose="020F0502020204030204" pitchFamily="34" charset="0"/>
              <a:buNone/>
              <a:tabLst/>
              <a:defRPr/>
            </a:pPr>
            <a:r>
              <a:rPr lang="en-US" b="1" dirty="0">
                <a:latin typeface="+mn-lt"/>
              </a:rPr>
              <a:t>[TRANSITION]</a:t>
            </a:r>
            <a:r>
              <a:rPr lang="en-US" b="1" baseline="0" dirty="0">
                <a:latin typeface="+mn-lt"/>
              </a:rPr>
              <a:t> </a:t>
            </a:r>
            <a:r>
              <a:rPr lang="en-US" b="0" baseline="0" dirty="0">
                <a:latin typeface="+mn-lt"/>
              </a:rPr>
              <a:t>Next, let’s dive a bit deeper into Information Centric Encryption.</a:t>
            </a:r>
            <a:endParaRPr lang="en-US" b="1" dirty="0">
              <a:latin typeface="+mn-lt"/>
            </a:endParaRPr>
          </a:p>
          <a:p>
            <a:pPr marL="0" indent="0" algn="just">
              <a:buFontTx/>
              <a:buNone/>
            </a:pPr>
            <a:endParaRPr lang="en-GB" dirty="0"/>
          </a:p>
        </p:txBody>
      </p:sp>
      <p:sp>
        <p:nvSpPr>
          <p:cNvPr id="4" name="Slide Number Placeholder 3"/>
          <p:cNvSpPr>
            <a:spLocks noGrp="1"/>
          </p:cNvSpPr>
          <p:nvPr>
            <p:ph type="sldNum" sz="quarter" idx="10"/>
          </p:nvPr>
        </p:nvSpPr>
        <p:spPr/>
        <p:txBody>
          <a:bodyPr/>
          <a:lstStyle/>
          <a:p>
            <a:fld id="{8C72D9AE-7182-4680-8F79-479C4181FF08}"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166194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913" y="381000"/>
            <a:ext cx="4572001" cy="25733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 need to wrap protection around my sensitive data when it leaves my managed environment: </a:t>
            </a:r>
            <a:r>
              <a:rPr lang="en-US" sz="1100" dirty="0">
                <a:solidFill>
                  <a:schemeClr val="bg1"/>
                </a:solidFill>
              </a:rPr>
              <a:t>DLP can encrypt documents from Cloud, from copy to USB and from network file shares</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kern="1200" spc="225" dirty="0">
              <a:solidFill>
                <a:srgbClr val="1A6FD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 need to appropriately protect intellectual property and newly created document: user can seamlessly classify sensitive data via ICT and DLP can automate the protection response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How do I incorporate DLP into my security infrastructure minimizing the deployment overhead? </a:t>
            </a:r>
            <a:r>
              <a:rPr lang="en-US" sz="1100" dirty="0">
                <a:solidFill>
                  <a:schemeClr val="bg1"/>
                </a:solidFill>
              </a:rPr>
              <a:t>New hardware and virtual DLP appliances make DLP adoption easier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kern="1200" spc="225" dirty="0">
              <a:solidFill>
                <a:srgbClr val="1A6FD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How do I enable compliance with the General Data Protection Regulation (GDPR)? With DLP risk assessment, out-of-the-box GDPR policies and comprehensive data protection DLP helps with GDPR compliance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kern="1200" spc="225" dirty="0">
              <a:solidFill>
                <a:srgbClr val="1A6FD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 need to protect sensitive data embedded in pictures and PDFs and forms. With the new Sensitive Image Recognition (SIR) and built-in Optical Character Recognition (OCR) DLP can detect sensitive content embedded in images and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kern="1200" spc="225" dirty="0">
              <a:solidFill>
                <a:srgbClr val="1A6FD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I need to monitor and protect data in the cloud as I do on premises: via single console (DLP Enforce) you can extend data protection policies to the cloud. </a:t>
            </a:r>
          </a:p>
        </p:txBody>
      </p:sp>
      <p:sp>
        <p:nvSpPr>
          <p:cNvPr id="4" name="Slide Number Placeholder 3"/>
          <p:cNvSpPr>
            <a:spLocks noGrp="1"/>
          </p:cNvSpPr>
          <p:nvPr>
            <p:ph type="sldNum" sz="quarter" idx="10"/>
          </p:nvPr>
        </p:nvSpPr>
        <p:spPr/>
        <p:txBody>
          <a:bodyPr/>
          <a:lstStyle/>
          <a:p>
            <a:fld id="{8C72D9AE-7182-4680-8F79-479C4181FF08}" type="slidenum">
              <a:rPr lang="en-US" smtClean="0"/>
              <a:t>9</a:t>
            </a:fld>
            <a:endParaRPr lang="en-US"/>
          </a:p>
        </p:txBody>
      </p:sp>
    </p:spTree>
    <p:extLst>
      <p:ext uri="{BB962C8B-B14F-4D97-AF65-F5344CB8AC3E}">
        <p14:creationId xmlns:p14="http://schemas.microsoft.com/office/powerpoint/2010/main" val="3620620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RME –</a:t>
            </a:r>
            <a:r>
              <a:rPr lang="en-US" baseline="0" dirty="0" smtClean="0"/>
              <a:t> Removable Media Encryption</a:t>
            </a:r>
            <a:endParaRPr lang="en-US" dirty="0"/>
          </a:p>
        </p:txBody>
      </p:sp>
      <p:sp>
        <p:nvSpPr>
          <p:cNvPr id="4" name="Slide Number Placeholder 3"/>
          <p:cNvSpPr>
            <a:spLocks noGrp="1"/>
          </p:cNvSpPr>
          <p:nvPr>
            <p:ph type="sldNum" sz="quarter" idx="10"/>
          </p:nvPr>
        </p:nvSpPr>
        <p:spPr/>
        <p:txBody>
          <a:bodyPr/>
          <a:lstStyle/>
          <a:p>
            <a:fld id="{FC769DB4-0FCA-6A49-BAFE-4AF7BFF48D49}" type="slidenum">
              <a:rPr lang="en-US" altLang="en-US" smtClean="0"/>
              <a:pPr/>
              <a:t>10</a:t>
            </a:fld>
            <a:endParaRPr lang="en-US" altLang="en-US"/>
          </a:p>
        </p:txBody>
      </p:sp>
    </p:spTree>
    <p:extLst>
      <p:ext uri="{BB962C8B-B14F-4D97-AF65-F5344CB8AC3E}">
        <p14:creationId xmlns:p14="http://schemas.microsoft.com/office/powerpoint/2010/main" val="170257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36572" indent="-36572" defTabSz="914300">
              <a:defRPr/>
            </a:pPr>
            <a:r>
              <a:rPr lang="en-US" b="1" dirty="0">
                <a:solidFill>
                  <a:schemeClr val="bg1"/>
                </a:solidFill>
              </a:rPr>
              <a:t>Gain CASB functionality including Shadow IT Analysis, Granular Visibility, Access Controls, Encryption</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a:p>
        </p:txBody>
      </p:sp>
    </p:spTree>
    <p:extLst>
      <p:ext uri="{BB962C8B-B14F-4D97-AF65-F5344CB8AC3E}">
        <p14:creationId xmlns:p14="http://schemas.microsoft.com/office/powerpoint/2010/main" val="36731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pPr marL="0" indent="0">
              <a:buNone/>
              <a:defRPr/>
            </a:pPr>
            <a:r>
              <a:rPr lang="en-US" sz="1100" kern="1200" baseline="0" dirty="0">
                <a:solidFill>
                  <a:schemeClr val="tx1"/>
                </a:solidFill>
                <a:effectLst/>
                <a:latin typeface="+mn-lt"/>
                <a:ea typeface="+mn-ea"/>
                <a:cs typeface="+mn-cs"/>
              </a:rPr>
              <a:t>The new Symantec Information Centric Tagging (ICT) enables users to classify sensitive data including emails, Office documents and PDF files, even on mobile.</a:t>
            </a:r>
          </a:p>
          <a:p>
            <a:pPr marL="0" indent="0">
              <a:buNone/>
              <a:defRPr/>
            </a:pPr>
            <a:endParaRPr lang="en-US" sz="11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0"/>
              </a:spcAft>
              <a:buClrTx/>
              <a:buSzPct val="25000"/>
              <a:buFont typeface="Calibri" panose="020F0502020204030204" pitchFamily="34" charset="0"/>
              <a:buNone/>
              <a:tabLst/>
              <a:defRPr/>
            </a:pPr>
            <a:r>
              <a:rPr lang="en-US" sz="1100" kern="1200" baseline="0" dirty="0">
                <a:solidFill>
                  <a:schemeClr val="tx1"/>
                </a:solidFill>
                <a:effectLst/>
                <a:latin typeface="+mn-lt"/>
                <a:ea typeface="+mn-ea"/>
                <a:cs typeface="+mn-cs"/>
              </a:rPr>
              <a:t>The combination of DLP automatic content-based detection and user driven Data Classification extends protection to more sensitive data, </a:t>
            </a:r>
            <a:r>
              <a:rPr lang="en-US" sz="1100" kern="1200" dirty="0">
                <a:solidFill>
                  <a:schemeClr val="tx1"/>
                </a:solidFill>
                <a:effectLst/>
                <a:latin typeface="+mn-lt"/>
                <a:ea typeface="+mn-ea"/>
                <a:cs typeface="+mn-cs"/>
              </a:rPr>
              <a:t>expands the ability of DLP to detect which information is sensitive</a:t>
            </a:r>
            <a:r>
              <a:rPr lang="en-US" sz="1100" kern="1200" baseline="0" dirty="0">
                <a:solidFill>
                  <a:schemeClr val="tx1"/>
                </a:solidFill>
                <a:effectLst/>
                <a:latin typeface="+mn-lt"/>
                <a:ea typeface="+mn-ea"/>
                <a:cs typeface="+mn-cs"/>
              </a:rPr>
              <a:t>, and </a:t>
            </a:r>
            <a:r>
              <a:rPr lang="en-US" sz="1100" kern="1200" dirty="0">
                <a:solidFill>
                  <a:schemeClr val="tx1"/>
                </a:solidFill>
                <a:effectLst/>
                <a:latin typeface="+mn-lt"/>
                <a:ea typeface="+mn-ea"/>
                <a:cs typeface="+mn-cs"/>
              </a:rPr>
              <a:t>provides more accurate outcomes without requiring administrators to author complex DLP policies.</a:t>
            </a:r>
            <a:endParaRPr lang="en-US" sz="11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C72D9AE-7182-4680-8F79-479C4181FF08}"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7367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result of these trends, uptake and interest in Symantec DLP, the unquestioned market leader, has never been stronger. More organizations are implementing and widening their DLP deployments than ever before – and based on the previously cited challenges, they are hungry for methods to simplify their use of this critical platform.</a:t>
            </a:r>
          </a:p>
          <a:p>
            <a:endParaRPr lang="en-US" dirty="0" smtClean="0"/>
          </a:p>
          <a:p>
            <a:r>
              <a:rPr lang="en-US" dirty="0" smtClean="0"/>
              <a:t>Symantec ICA integrates directly with Symantec DLP, leveraging patented user behavior analytics and machine learning to help SIMPLIFY the implementation and ongoing use of DLP, allowing organizations to leverage DLP in a more assertive manner while identifying their most problematic data security incidents.</a:t>
            </a:r>
          </a:p>
          <a:p>
            <a:endParaRPr lang="en-US" dirty="0" smtClean="0"/>
          </a:p>
          <a:p>
            <a:r>
              <a:rPr lang="en-US" dirty="0" smtClean="0"/>
              <a:t>ICA achieves this via its unique ability to:</a:t>
            </a:r>
          </a:p>
          <a:p>
            <a:endParaRPr lang="en-US" dirty="0" smtClean="0"/>
          </a:p>
          <a:p>
            <a:r>
              <a:rPr lang="en-US" dirty="0" smtClean="0"/>
              <a:t>-Simplify incident triage– leveraging both supervised and unsupervised machine learning to understand which alerts do not represent critical risks and downplay those events, as well as, and more importantly, to isolate those activities which command immediate investigation and remediation from the standpoint of material risks.</a:t>
            </a:r>
          </a:p>
          <a:p>
            <a:endParaRPr lang="en-US" dirty="0" smtClean="0"/>
          </a:p>
          <a:p>
            <a:r>
              <a:rPr lang="en-US" dirty="0" smtClean="0"/>
              <a:t>-Simplify incident remediation – allowing analysts to perform bulk remediation on large numbers of low-risk incidents, and limit escalation of similar events in the future, and create targeted action plans that allow numerous stakeholders to work together and address any DLP issues that are truly problematic.</a:t>
            </a:r>
          </a:p>
          <a:p>
            <a:endParaRPr lang="en-US" dirty="0" smtClean="0"/>
          </a:p>
          <a:p>
            <a:r>
              <a:rPr lang="en-US" dirty="0" smtClean="0"/>
              <a:t>-Simplify policy management – identifying and offloading large volumes of alerts related to non-malicious business practices, either to remediate via straightforward means [such as end user retraining] and help inform policy management to limit the number of events that analysts must investigate. </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t>13</a:t>
            </a:fld>
            <a:endParaRPr lang="en-US"/>
          </a:p>
        </p:txBody>
      </p:sp>
    </p:spTree>
    <p:extLst>
      <p:ext uri="{BB962C8B-B14F-4D97-AF65-F5344CB8AC3E}">
        <p14:creationId xmlns:p14="http://schemas.microsoft.com/office/powerpoint/2010/main" val="1129648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dirty="0"/>
              <a:t>GDPR out-of-the-box</a:t>
            </a:r>
            <a:r>
              <a:rPr lang="en-US" sz="1200" baseline="0" dirty="0"/>
              <a:t> policies for GDPR</a:t>
            </a:r>
            <a:endParaRPr lang="en-US" sz="1200" dirty="0"/>
          </a:p>
          <a:p>
            <a:pPr marL="171450" lvl="0" indent="-171450">
              <a:buFont typeface="Arial" panose="020B0604020202020204" pitchFamily="34" charset="0"/>
              <a:buChar char="•"/>
            </a:pPr>
            <a:r>
              <a:rPr lang="en-US" sz="1200" dirty="0"/>
              <a:t>ICE protects and tracks sensitive data everywhere it flows</a:t>
            </a:r>
          </a:p>
          <a:p>
            <a:pPr marL="171450" lvl="0" indent="-171450">
              <a:buFont typeface="Arial" panose="020B0604020202020204" pitchFamily="34" charset="0"/>
              <a:buChar char="•"/>
            </a:pPr>
            <a:r>
              <a:rPr lang="en-US" sz="1200" dirty="0"/>
              <a:t>New </a:t>
            </a:r>
            <a:r>
              <a:rPr lang="en-US" dirty="0">
                <a:solidFill>
                  <a:srgbClr val="FFFFFF"/>
                </a:solidFill>
                <a:latin typeface="Calibri Light"/>
                <a:ea typeface="Calibri"/>
                <a:cs typeface="Calibri Light"/>
              </a:rPr>
              <a:t>DLP Sensitive Image Recognition (SIR) </a:t>
            </a:r>
            <a:r>
              <a:rPr lang="en-US" sz="1200" dirty="0"/>
              <a:t>and built-in Optical Character Recognition (OCR) can detect sensitive content embedded in images and forms.</a:t>
            </a:r>
          </a:p>
          <a:p>
            <a:pPr marL="171450" lvl="0" indent="-171450">
              <a:buFont typeface="Arial" panose="020B0604020202020204" pitchFamily="34" charset="0"/>
              <a:buChar char="•"/>
            </a:pPr>
            <a:r>
              <a:rPr lang="en-US" sz="1200" dirty="0"/>
              <a:t>Information Centric Analytics</a:t>
            </a:r>
            <a:r>
              <a:rPr lang="en-US" sz="1200" baseline="0" dirty="0"/>
              <a:t> powered by Bay Dynamics</a:t>
            </a:r>
          </a:p>
          <a:p>
            <a:pPr marL="171450" lvl="0" indent="-171450">
              <a:buFont typeface="Arial" panose="020B0604020202020204" pitchFamily="34" charset="0"/>
              <a:buChar char="•"/>
            </a:pPr>
            <a:r>
              <a:rPr lang="en-US" sz="1200" dirty="0"/>
              <a:t>Single console (DLP Enforce) to extend data detection</a:t>
            </a:r>
            <a:r>
              <a:rPr lang="en-US" sz="1200" baseline="0" dirty="0"/>
              <a:t> and </a:t>
            </a:r>
            <a:r>
              <a:rPr lang="en-US" sz="1200" dirty="0"/>
              <a:t>protection policies from DLP</a:t>
            </a:r>
            <a:r>
              <a:rPr lang="en-US" sz="1200" baseline="0" dirty="0"/>
              <a:t> on premises</a:t>
            </a:r>
            <a:r>
              <a:rPr lang="en-US" sz="1200" dirty="0"/>
              <a:t> to the cloud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ICS provides </a:t>
            </a:r>
            <a:r>
              <a:rPr lang="en-US" sz="1200" kern="1200" dirty="0">
                <a:solidFill>
                  <a:schemeClr val="tx1"/>
                </a:solidFill>
                <a:effectLst/>
                <a:latin typeface="Symantec Sans" panose="02000503080000020004"/>
                <a:ea typeface="+mn-ea"/>
                <a:cs typeface="+mn-cs"/>
              </a:rPr>
              <a:t>comprehensive protection for your data throughout its lifecycle with policy driven encryption and access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DLP Risk assessment: discover sensitive data risk in the organization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Campaigns:</a:t>
            </a:r>
            <a:r>
              <a:rPr lang="en-US" baseline="0" dirty="0"/>
              <a:t> </a:t>
            </a:r>
            <a:r>
              <a:rPr lang="en-US" dirty="0"/>
              <a:t>GDPR education/preparedness, adopting cloud and data protection, and new Information Centric</a:t>
            </a:r>
            <a:r>
              <a:rPr lang="en-US" baseline="0" dirty="0"/>
              <a:t> Security strategy for data protection</a:t>
            </a:r>
          </a:p>
        </p:txBody>
      </p:sp>
      <p:sp>
        <p:nvSpPr>
          <p:cNvPr id="4" name="Slide Number Placeholder 3"/>
          <p:cNvSpPr>
            <a:spLocks noGrp="1"/>
          </p:cNvSpPr>
          <p:nvPr>
            <p:ph type="sldNum" sz="quarter" idx="10"/>
          </p:nvPr>
        </p:nvSpPr>
        <p:spPr/>
        <p:txBody>
          <a:bodyPr/>
          <a:lstStyle/>
          <a:p>
            <a:fld id="{FAC02F30-A820-4C44-9475-11A7CFD9B01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51250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93700"/>
            <a:ext cx="4722813" cy="2657475"/>
          </a:xfrm>
        </p:spPr>
      </p:sp>
      <p:sp>
        <p:nvSpPr>
          <p:cNvPr id="3" name="Notes Placeholder 2"/>
          <p:cNvSpPr>
            <a:spLocks noGrp="1"/>
          </p:cNvSpPr>
          <p:nvPr>
            <p:ph type="body" idx="1"/>
          </p:nvPr>
        </p:nvSpPr>
        <p:spPr/>
        <p:txBody>
          <a:bodyPr>
            <a:normAutofit/>
          </a:bodyPr>
          <a:lstStyle/>
          <a:p>
            <a:r>
              <a:rPr lang="en-US" dirty="0"/>
              <a:t>Available Now</a:t>
            </a:r>
          </a:p>
          <a:p>
            <a:pPr lvl="1"/>
            <a:r>
              <a:rPr lang="en-US" dirty="0"/>
              <a:t>Rapid Integration of Symantec/Blue Coat technologies</a:t>
            </a:r>
          </a:p>
          <a:p>
            <a:pPr lvl="1"/>
            <a:r>
              <a:rPr lang="en-US" dirty="0"/>
              <a:t>First of many integrations under development</a:t>
            </a:r>
          </a:p>
          <a:p>
            <a:r>
              <a:rPr lang="en-US" dirty="0"/>
              <a:t>Immediate Sales Opportunity</a:t>
            </a:r>
          </a:p>
          <a:p>
            <a:pPr lvl="1"/>
            <a:r>
              <a:rPr lang="en-US" dirty="0"/>
              <a:t>Migrate 2000+ Installed base of Symantec DLP customers to Cloud DLP</a:t>
            </a:r>
          </a:p>
          <a:p>
            <a:pPr lvl="1"/>
            <a:r>
              <a:rPr lang="en-US" dirty="0"/>
              <a:t>Compelling for all DLP prospects</a:t>
            </a:r>
          </a:p>
          <a:p>
            <a:pPr lvl="1"/>
            <a:r>
              <a:rPr lang="en-US" dirty="0"/>
              <a:t>Combined field org of 3,000 empowered to sell combined solution</a:t>
            </a:r>
          </a:p>
          <a:p>
            <a:r>
              <a:rPr lang="en-US" dirty="0"/>
              <a:t>Highly differentiated</a:t>
            </a:r>
          </a:p>
          <a:p>
            <a:pPr lvl="1"/>
            <a:r>
              <a:rPr lang="en-US" dirty="0"/>
              <a:t>Symantec’s Best of Breed DLP + </a:t>
            </a:r>
            <a:r>
              <a:rPr lang="en-US" dirty="0" err="1"/>
              <a:t>Elastica’s</a:t>
            </a:r>
            <a:r>
              <a:rPr lang="en-US" dirty="0"/>
              <a:t> Innovative CASB</a:t>
            </a:r>
          </a:p>
          <a:p>
            <a:pPr lvl="1"/>
            <a:r>
              <a:rPr lang="en-US" dirty="0"/>
              <a:t>CASB vendors such as </a:t>
            </a:r>
            <a:r>
              <a:rPr lang="en-US" dirty="0" err="1"/>
              <a:t>Skyhigh</a:t>
            </a:r>
            <a:r>
              <a:rPr lang="en-US" dirty="0"/>
              <a:t> and </a:t>
            </a:r>
            <a:r>
              <a:rPr lang="en-US" dirty="0" err="1"/>
              <a:t>Netskope</a:t>
            </a:r>
            <a:r>
              <a:rPr lang="en-US" dirty="0"/>
              <a:t> have limited DLP, customers don’t want to redo policies</a:t>
            </a:r>
          </a:p>
          <a:p>
            <a:pPr lvl="1"/>
            <a:r>
              <a:rPr lang="en-US" dirty="0"/>
              <a:t>Traditional DLP vendors such as </a:t>
            </a:r>
            <a:r>
              <a:rPr lang="en-US" dirty="0" err="1"/>
              <a:t>Forcepoint</a:t>
            </a:r>
            <a:r>
              <a:rPr lang="en-US" dirty="0"/>
              <a:t> and Digital Guardian have limited cloud capabilities</a:t>
            </a:r>
          </a:p>
          <a:p>
            <a:r>
              <a:rPr lang="en-US" dirty="0"/>
              <a:t>First of many integrations that will differentiate Symantec in the market</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8C72D9AE-7182-4680-8F79-479C4181FF08}" type="slidenum">
              <a:rPr lang="en-US" sz="1800" kern="0">
                <a:solidFill>
                  <a:srgbClr val="404040"/>
                </a:solidFill>
              </a:rPr>
              <a:pPr>
                <a:defRPr/>
              </a:pPr>
              <a:t>15</a:t>
            </a:fld>
            <a:endParaRPr lang="en-US" sz="1800" kern="0" dirty="0">
              <a:solidFill>
                <a:srgbClr val="404040"/>
              </a:solidFill>
            </a:endParaRPr>
          </a:p>
        </p:txBody>
      </p:sp>
    </p:spTree>
    <p:extLst>
      <p:ext uri="{BB962C8B-B14F-4D97-AF65-F5344CB8AC3E}">
        <p14:creationId xmlns:p14="http://schemas.microsoft.com/office/powerpoint/2010/main" val="1294210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Master" Target="../slideMasters/slideMaster1.xml"/><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slideMaster" Target="../slideMasters/slideMaster1.xml"/><Relationship Id="rId1" Type="http://schemas.openxmlformats.org/officeDocument/2006/relationships/tags" Target="../tags/tag22.xml"/><Relationship Id="rId2" Type="http://schemas.openxmlformats.org/officeDocument/2006/relationships/tags" Target="../tags/tag23.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7.xml"/><Relationship Id="rId4" Type="http://schemas.openxmlformats.org/officeDocument/2006/relationships/slideMaster" Target="../slideMasters/slideMaster1.xml"/><Relationship Id="rId1" Type="http://schemas.openxmlformats.org/officeDocument/2006/relationships/tags" Target="../tags/tag25.xml"/><Relationship Id="rId2" Type="http://schemas.openxmlformats.org/officeDocument/2006/relationships/tags" Target="../tags/tag26.xml"/></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28.x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slideMaster" Target="../slideMasters/slideMaster1.xml"/><Relationship Id="rId1" Type="http://schemas.openxmlformats.org/officeDocument/2006/relationships/tags" Target="../tags/tag29.xml"/><Relationship Id="rId2" Type="http://schemas.openxmlformats.org/officeDocument/2006/relationships/tags" Target="../tags/tag3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4.xml"/><Relationship Id="rId4" Type="http://schemas.openxmlformats.org/officeDocument/2006/relationships/slideMaster" Target="../slideMasters/slideMaster1.xml"/><Relationship Id="rId1" Type="http://schemas.openxmlformats.org/officeDocument/2006/relationships/tags" Target="../tags/tag32.xml"/><Relationship Id="rId2" Type="http://schemas.openxmlformats.org/officeDocument/2006/relationships/tags" Target="../tags/tag3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slideMaster" Target="../slideMasters/slideMaster1.xml"/><Relationship Id="rId1" Type="http://schemas.openxmlformats.org/officeDocument/2006/relationships/tags" Target="../tags/tag35.xml"/><Relationship Id="rId2" Type="http://schemas.openxmlformats.org/officeDocument/2006/relationships/tags" Target="../tags/tag3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slideMaster" Target="../slideMasters/slideMaster1.xml"/><Relationship Id="rId1" Type="http://schemas.openxmlformats.org/officeDocument/2006/relationships/tags" Target="../tags/tag38.xml"/><Relationship Id="rId2" Type="http://schemas.openxmlformats.org/officeDocument/2006/relationships/tags" Target="../tags/tag39.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3.xml"/><Relationship Id="rId4" Type="http://schemas.openxmlformats.org/officeDocument/2006/relationships/slideMaster" Target="../slideMasters/slideMaster1.xml"/><Relationship Id="rId1" Type="http://schemas.openxmlformats.org/officeDocument/2006/relationships/tags" Target="../tags/tag41.xml"/><Relationship Id="rId2" Type="http://schemas.openxmlformats.org/officeDocument/2006/relationships/tags" Target="../tags/tag4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6.xml"/><Relationship Id="rId4" Type="http://schemas.openxmlformats.org/officeDocument/2006/relationships/slideMaster" Target="../slideMasters/slideMaster1.xml"/><Relationship Id="rId1" Type="http://schemas.openxmlformats.org/officeDocument/2006/relationships/tags" Target="../tags/tag44.xml"/><Relationship Id="rId2" Type="http://schemas.openxmlformats.org/officeDocument/2006/relationships/tags" Target="../tags/tag4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9.xml"/><Relationship Id="rId4" Type="http://schemas.openxmlformats.org/officeDocument/2006/relationships/slideMaster" Target="../slideMasters/slideMaster1.xml"/><Relationship Id="rId1" Type="http://schemas.openxmlformats.org/officeDocument/2006/relationships/tags" Target="../tags/tag47.xml"/><Relationship Id="rId2" Type="http://schemas.openxmlformats.org/officeDocument/2006/relationships/tags" Target="../tags/tag48.xml"/></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1.xml"/><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tags" Target="../tags/tag50.xml"/><Relationship Id="rId2" Type="http://schemas.openxmlformats.org/officeDocument/2006/relationships/slideMaster" Target="../slideMasters/slideMaster1.xml"/><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tags" Target="../tags/tag51.xml"/><Relationship Id="rId2" Type="http://schemas.openxmlformats.org/officeDocument/2006/relationships/slideMaster" Target="../slideMasters/slideMaster1.xml"/><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tags" Target="../tags/tag52.xml"/><Relationship Id="rId2" Type="http://schemas.openxmlformats.org/officeDocument/2006/relationships/slideMaster" Target="../slideMasters/slideMaster1.xml"/><Relationship Id="rId3"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tags" Target="../tags/tag53.xml"/><Relationship Id="rId2" Type="http://schemas.openxmlformats.org/officeDocument/2006/relationships/slideMaster" Target="../slideMasters/slideMaster1.xml"/><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tags" Target="../tags/tag54.xml"/><Relationship Id="rId2"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tags" Target="../tags/tag55.xml"/><Relationship Id="rId2" Type="http://schemas.openxmlformats.org/officeDocument/2006/relationships/slideMaster" Target="../slideMasters/slideMaster1.xml"/><Relationship Id="rId3"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Master" Target="../slideMasters/slideMaster1.xml"/><Relationship Id="rId1" Type="http://schemas.openxmlformats.org/officeDocument/2006/relationships/tags" Target="../tags/tag7.xml"/><Relationship Id="rId2"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slideMaster" Target="../slideMasters/slideMaster1.xml"/><Relationship Id="rId1" Type="http://schemas.openxmlformats.org/officeDocument/2006/relationships/tags" Target="../tags/tag10.xml"/><Relationship Id="rId2" Type="http://schemas.openxmlformats.org/officeDocument/2006/relationships/tags" Target="../tags/tag1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4" Type="http://schemas.openxmlformats.org/officeDocument/2006/relationships/slideMaster" Target="../slideMasters/slideMaster1.xml"/><Relationship Id="rId1" Type="http://schemas.openxmlformats.org/officeDocument/2006/relationships/tags" Target="../tags/tag13.xml"/><Relationship Id="rId2" Type="http://schemas.openxmlformats.org/officeDocument/2006/relationships/tags" Target="../tags/tag14.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4" Type="http://schemas.openxmlformats.org/officeDocument/2006/relationships/slideMaster" Target="../slideMasters/slideMaster1.xml"/><Relationship Id="rId1" Type="http://schemas.openxmlformats.org/officeDocument/2006/relationships/tags" Target="../tags/tag16.xml"/><Relationship Id="rId2" Type="http://schemas.openxmlformats.org/officeDocument/2006/relationships/tags" Target="../tags/tag1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4" Type="http://schemas.openxmlformats.org/officeDocument/2006/relationships/slideMaster" Target="../slideMasters/slideMaster1.xml"/><Relationship Id="rId1" Type="http://schemas.openxmlformats.org/officeDocument/2006/relationships/tags" Target="../tags/tag19.xml"/><Relationship Id="rId2" Type="http://schemas.openxmlformats.org/officeDocument/2006/relationships/tags" Target="../tags/tag2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YMC17 - Title Slide">
    <p:bg>
      <p:bgPr>
        <a:solidFill>
          <a:srgbClr val="19233C"/>
        </a:solidFill>
        <a:effectLst/>
      </p:bgPr>
    </p:bg>
    <p:spTree>
      <p:nvGrpSpPr>
        <p:cNvPr id="1" name=""/>
        <p:cNvGrpSpPr/>
        <p:nvPr/>
      </p:nvGrpSpPr>
      <p:grpSpPr>
        <a:xfrm>
          <a:off x="0" y="0"/>
          <a:ext cx="0" cy="0"/>
          <a:chOff x="0" y="0"/>
          <a:chExt cx="0" cy="0"/>
        </a:xfrm>
      </p:grpSpPr>
      <p:pic>
        <p:nvPicPr>
          <p:cNvPr id="6" name="Picture 7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80" hidden="1"/>
          <p:cNvGrpSpPr>
            <a:grpSpLocks/>
          </p:cNvGrpSpPr>
          <p:nvPr userDrawn="1">
            <p:custDataLst>
              <p:tags r:id="rId1"/>
            </p:custDataLst>
          </p:nvPr>
        </p:nvGrpSpPr>
        <p:grpSpPr bwMode="auto">
          <a:xfrm>
            <a:off x="-282575" y="-714375"/>
            <a:ext cx="12741275" cy="8286750"/>
            <a:chOff x="-282027" y="-714736"/>
            <a:chExt cx="12740305" cy="8287473"/>
          </a:xfrm>
        </p:grpSpPr>
        <p:cxnSp>
          <p:nvCxnSpPr>
            <p:cNvPr id="8" name="Straight Connector 7"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1" name="Group 85" hidden="1"/>
            <p:cNvGrpSpPr>
              <a:grpSpLocks/>
            </p:cNvGrpSpPr>
            <p:nvPr userDrawn="1"/>
          </p:nvGrpSpPr>
          <p:grpSpPr bwMode="auto">
            <a:xfrm>
              <a:off x="11640116" y="-714736"/>
              <a:ext cx="551884" cy="8287473"/>
              <a:chOff x="11640116" y="-714736"/>
              <a:chExt cx="551884" cy="8287473"/>
            </a:xfrm>
          </p:grpSpPr>
          <p:cxnSp>
            <p:nvCxnSpPr>
              <p:cNvPr id="25" name="Straight Connector 24"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86" hidden="1"/>
            <p:cNvGrpSpPr>
              <a:grpSpLocks/>
            </p:cNvGrpSpPr>
            <p:nvPr userDrawn="1"/>
          </p:nvGrpSpPr>
          <p:grpSpPr bwMode="auto">
            <a:xfrm>
              <a:off x="-282027" y="-714736"/>
              <a:ext cx="12740305" cy="8287473"/>
              <a:chOff x="-282026" y="-714736"/>
              <a:chExt cx="12740305" cy="8287473"/>
            </a:xfrm>
          </p:grpSpPr>
          <p:grpSp>
            <p:nvGrpSpPr>
              <p:cNvPr id="13" name="Group 87" hidden="1"/>
              <p:cNvGrpSpPr>
                <a:grpSpLocks/>
              </p:cNvGrpSpPr>
              <p:nvPr userDrawn="1"/>
            </p:nvGrpSpPr>
            <p:grpSpPr bwMode="auto">
              <a:xfrm>
                <a:off x="-282026" y="0"/>
                <a:ext cx="12740305" cy="246887"/>
                <a:chOff x="-282026" y="0"/>
                <a:chExt cx="12740305" cy="246887"/>
              </a:xfrm>
            </p:grpSpPr>
            <p:cxnSp>
              <p:nvCxnSpPr>
                <p:cNvPr id="23" name="Straight Connector 22"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88" hidden="1"/>
              <p:cNvGrpSpPr>
                <a:grpSpLocks/>
              </p:cNvGrpSpPr>
              <p:nvPr userDrawn="1"/>
            </p:nvGrpSpPr>
            <p:grpSpPr bwMode="auto">
              <a:xfrm>
                <a:off x="-282026" y="1280053"/>
                <a:ext cx="12740305" cy="442593"/>
                <a:chOff x="-282026" y="1280053"/>
                <a:chExt cx="12740305" cy="442593"/>
              </a:xfrm>
            </p:grpSpPr>
            <p:cxnSp>
              <p:nvCxnSpPr>
                <p:cNvPr id="21" name="Straight Connector 20"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89" hidden="1"/>
              <p:cNvGrpSpPr>
                <a:grpSpLocks/>
              </p:cNvGrpSpPr>
              <p:nvPr userDrawn="1"/>
            </p:nvGrpSpPr>
            <p:grpSpPr bwMode="auto">
              <a:xfrm>
                <a:off x="0" y="-714736"/>
                <a:ext cx="551884" cy="8287473"/>
                <a:chOff x="11640116" y="-714736"/>
                <a:chExt cx="551884" cy="8287473"/>
              </a:xfrm>
            </p:grpSpPr>
            <p:cxnSp>
              <p:nvCxnSpPr>
                <p:cNvPr id="19" name="Straight Connector 18"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90" hidden="1"/>
              <p:cNvGrpSpPr>
                <a:grpSpLocks/>
              </p:cNvGrpSpPr>
              <p:nvPr userDrawn="1"/>
            </p:nvGrpSpPr>
            <p:grpSpPr bwMode="auto">
              <a:xfrm>
                <a:off x="-282026" y="6584314"/>
                <a:ext cx="12740305" cy="273686"/>
                <a:chOff x="-282026" y="0"/>
                <a:chExt cx="12740305" cy="273686"/>
              </a:xfrm>
            </p:grpSpPr>
            <p:cxnSp>
              <p:nvCxnSpPr>
                <p:cNvPr id="17" name="Straight Connector 16"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27" name="Group 101"/>
          <p:cNvGrpSpPr>
            <a:grpSpLocks/>
          </p:cNvGrpSpPr>
          <p:nvPr userDrawn="1"/>
        </p:nvGrpSpPr>
        <p:grpSpPr bwMode="auto">
          <a:xfrm>
            <a:off x="503238" y="377825"/>
            <a:ext cx="2735262" cy="727075"/>
            <a:chOff x="590710" y="3178038"/>
            <a:chExt cx="13400723" cy="3557588"/>
          </a:xfrm>
        </p:grpSpPr>
        <p:sp>
          <p:nvSpPr>
            <p:cNvPr id="28"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39"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0"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1" name="Rectangle 18"/>
            <p:cNvSpPr>
              <a:spLocks noChangeArrowheads="1"/>
            </p:cNvSpPr>
            <p:nvPr userDrawn="1"/>
          </p:nvSpPr>
          <p:spPr bwMode="auto">
            <a:xfrm>
              <a:off x="3223000" y="3784271"/>
              <a:ext cx="111668" cy="1116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2" name="Rectangle 19"/>
            <p:cNvSpPr>
              <a:spLocks noChangeArrowheads="1"/>
            </p:cNvSpPr>
            <p:nvPr userDrawn="1"/>
          </p:nvSpPr>
          <p:spPr bwMode="auto">
            <a:xfrm>
              <a:off x="3558013" y="3656645"/>
              <a:ext cx="127626" cy="1276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3" name="Rectangle 20"/>
            <p:cNvSpPr>
              <a:spLocks noChangeArrowheads="1"/>
            </p:cNvSpPr>
            <p:nvPr userDrawn="1"/>
          </p:nvSpPr>
          <p:spPr bwMode="auto">
            <a:xfrm>
              <a:off x="3111322" y="3672594"/>
              <a:ext cx="111668" cy="1116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4" name="Rectangle 21"/>
            <p:cNvSpPr>
              <a:spLocks noChangeArrowheads="1"/>
            </p:cNvSpPr>
            <p:nvPr userDrawn="1"/>
          </p:nvSpPr>
          <p:spPr bwMode="auto">
            <a:xfrm>
              <a:off x="3446345" y="3784271"/>
              <a:ext cx="111668" cy="1116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5" name="Rectangle 22"/>
            <p:cNvSpPr>
              <a:spLocks noChangeArrowheads="1"/>
            </p:cNvSpPr>
            <p:nvPr userDrawn="1"/>
          </p:nvSpPr>
          <p:spPr bwMode="auto">
            <a:xfrm>
              <a:off x="3669691" y="3305664"/>
              <a:ext cx="127626" cy="1276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6" name="Rectangle 23"/>
            <p:cNvSpPr>
              <a:spLocks noChangeArrowheads="1"/>
            </p:cNvSpPr>
            <p:nvPr userDrawn="1"/>
          </p:nvSpPr>
          <p:spPr bwMode="auto">
            <a:xfrm>
              <a:off x="3446345" y="3433290"/>
              <a:ext cx="223345" cy="1116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7" name="Rectangle 24"/>
            <p:cNvSpPr>
              <a:spLocks noChangeArrowheads="1"/>
            </p:cNvSpPr>
            <p:nvPr userDrawn="1"/>
          </p:nvSpPr>
          <p:spPr bwMode="auto">
            <a:xfrm>
              <a:off x="3334668" y="3544968"/>
              <a:ext cx="111668" cy="239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8"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bwMode="gray">
          <a:xfrm>
            <a:off x="495300" y="2367498"/>
            <a:ext cx="7848600" cy="1177673"/>
          </a:xfrm>
        </p:spPr>
        <p:txBody>
          <a:bodyPr>
            <a:noAutofit/>
          </a:bodyPr>
          <a:lstStyle>
            <a:lvl1pPr algn="l">
              <a:lnSpc>
                <a:spcPct val="90000"/>
              </a:lnSpc>
              <a:defRPr sz="4000" b="1" i="0" cap="none" baseline="0">
                <a:solidFill>
                  <a:schemeClr val="bg1"/>
                </a:solidFill>
                <a:latin typeface="+mn-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bwMode="gray">
          <a:xfrm>
            <a:off x="495300" y="4064667"/>
            <a:ext cx="5600700" cy="378101"/>
          </a:xfrm>
          <a:prstGeom prst="rect">
            <a:avLst/>
          </a:prstGeom>
        </p:spPr>
        <p:txBody>
          <a:bodyPr anchor="b">
            <a:noAutofit/>
          </a:bodyPr>
          <a:lstStyle>
            <a:lvl1pPr marL="0" indent="0" algn="l">
              <a:buNone/>
              <a:defRPr sz="3000" b="1" i="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0" name="Text Placeholder 69"/>
          <p:cNvSpPr>
            <a:spLocks noGrp="1"/>
          </p:cNvSpPr>
          <p:nvPr>
            <p:ph type="body" sz="quarter" idx="10"/>
          </p:nvPr>
        </p:nvSpPr>
        <p:spPr bwMode="gray">
          <a:xfrm>
            <a:off x="495300" y="5188124"/>
            <a:ext cx="5600700" cy="378101"/>
          </a:xfrm>
          <a:prstGeom prst="rect">
            <a:avLst/>
          </a:prstGeom>
        </p:spPr>
        <p:txBody>
          <a:bodyPr anchor="b" anchorCtr="0"/>
          <a:lstStyle>
            <a:lvl1pPr marL="0" indent="0">
              <a:lnSpc>
                <a:spcPct val="80000"/>
              </a:lnSpc>
              <a:buNone/>
              <a:defRPr sz="2000" b="1" i="0" cap="none" spc="100" baseline="0">
                <a:solidFill>
                  <a:schemeClr val="bg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Text Placeholder 4"/>
          <p:cNvSpPr>
            <a:spLocks noGrp="1"/>
          </p:cNvSpPr>
          <p:nvPr>
            <p:ph type="body" sz="quarter" idx="11"/>
          </p:nvPr>
        </p:nvSpPr>
        <p:spPr>
          <a:xfrm>
            <a:off x="495300" y="4443482"/>
            <a:ext cx="5600700" cy="546100"/>
          </a:xfrm>
          <a:prstGeom prst="rect">
            <a:avLst/>
          </a:prstGeom>
        </p:spPr>
        <p:txBody>
          <a:bodyPr>
            <a:noAutofit/>
          </a:bodyPr>
          <a:lstStyle>
            <a:lvl1pPr marL="0" indent="0" algn="l" defTabSz="914400" rtl="0" eaLnBrk="1" latinLnBrk="0" hangingPunct="1">
              <a:lnSpc>
                <a:spcPct val="90000"/>
              </a:lnSpc>
              <a:spcBef>
                <a:spcPts val="1000"/>
              </a:spcBef>
              <a:buFont typeface="Courier New" panose="02070309020205020404" pitchFamily="49" charset="0"/>
              <a:buNone/>
              <a:defRPr lang="en-US" sz="2000" b="0" i="0" kern="1200" dirty="0" smtClean="0">
                <a:solidFill>
                  <a:schemeClr val="bg1"/>
                </a:solidFill>
                <a:latin typeface="+mn-lt"/>
                <a:ea typeface="+mn-ea"/>
                <a:cs typeface="Arial" panose="020B0604020202020204" pitchFamily="34" charset="0"/>
              </a:defRPr>
            </a:lvl1pPr>
            <a:lvl2pPr marL="0" indent="0" algn="l" defTabSz="914400" rtl="0" eaLnBrk="1" latinLnBrk="0" hangingPunct="1">
              <a:lnSpc>
                <a:spcPct val="90000"/>
              </a:lnSpc>
              <a:spcBef>
                <a:spcPts val="1000"/>
              </a:spcBef>
              <a:buFont typeface="Courier New" panose="02070309020205020404" pitchFamily="49" charset="0"/>
              <a:buNone/>
              <a:defRPr lang="en-US" sz="2000" b="0" i="0" kern="1200" dirty="0" smtClean="0">
                <a:solidFill>
                  <a:schemeClr val="bg1"/>
                </a:solidFill>
                <a:latin typeface="+mn-lt"/>
                <a:ea typeface="+mn-ea"/>
                <a:cs typeface="Arial" panose="020B0604020202020204" pitchFamily="34" charset="0"/>
              </a:defRPr>
            </a:lvl2pPr>
            <a:lvl3pPr marL="0" indent="0" algn="l" defTabSz="914400" rtl="0" eaLnBrk="1" latinLnBrk="0" hangingPunct="1">
              <a:lnSpc>
                <a:spcPct val="90000"/>
              </a:lnSpc>
              <a:spcBef>
                <a:spcPts val="1000"/>
              </a:spcBef>
              <a:buFont typeface="Courier New" panose="02070309020205020404" pitchFamily="49" charset="0"/>
              <a:buNone/>
              <a:defRPr lang="en-US" sz="2000" b="0" i="0" kern="1200" dirty="0" smtClean="0">
                <a:solidFill>
                  <a:schemeClr val="bg1"/>
                </a:solidFill>
                <a:latin typeface="+mn-lt"/>
                <a:ea typeface="+mn-ea"/>
                <a:cs typeface="Arial" panose="020B0604020202020204" pitchFamily="34" charset="0"/>
              </a:defRPr>
            </a:lvl3pPr>
            <a:lvl4pPr marL="0" indent="0" algn="l" defTabSz="914400" rtl="0" eaLnBrk="1" latinLnBrk="0" hangingPunct="1">
              <a:lnSpc>
                <a:spcPct val="90000"/>
              </a:lnSpc>
              <a:spcBef>
                <a:spcPts val="1000"/>
              </a:spcBef>
              <a:buFont typeface="Courier New" panose="02070309020205020404" pitchFamily="49" charset="0"/>
              <a:buNone/>
              <a:defRPr lang="en-US" sz="2000" b="0" i="0" kern="1200" dirty="0" smtClean="0">
                <a:solidFill>
                  <a:schemeClr val="bg1"/>
                </a:solidFill>
                <a:latin typeface="+mn-lt"/>
                <a:ea typeface="+mn-ea"/>
                <a:cs typeface="Arial" panose="020B0604020202020204" pitchFamily="34" charset="0"/>
              </a:defRPr>
            </a:lvl4pPr>
            <a:lvl5pPr marL="0" indent="0" algn="l" defTabSz="914400" rtl="0" eaLnBrk="1" latinLnBrk="0" hangingPunct="1">
              <a:lnSpc>
                <a:spcPct val="90000"/>
              </a:lnSpc>
              <a:spcBef>
                <a:spcPts val="1000"/>
              </a:spcBef>
              <a:buFont typeface="Courier New" panose="02070309020205020404" pitchFamily="49" charset="0"/>
              <a:buNone/>
              <a:defRPr lang="en-US" sz="2000" b="0" i="0" kern="1200" dirty="0">
                <a:solidFill>
                  <a:schemeClr val="bg1"/>
                </a:solidFill>
                <a:latin typeface="+mn-lt"/>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54215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YMC17 - Title &amp; Graphics 2">
    <p:spTree>
      <p:nvGrpSpPr>
        <p:cNvPr id="1" name=""/>
        <p:cNvGrpSpPr/>
        <p:nvPr/>
      </p:nvGrpSpPr>
      <p:grpSpPr>
        <a:xfrm>
          <a:off x="0" y="0"/>
          <a:ext cx="0" cy="0"/>
          <a:chOff x="0" y="0"/>
          <a:chExt cx="0" cy="0"/>
        </a:xfrm>
      </p:grpSpPr>
      <p:grpSp>
        <p:nvGrpSpPr>
          <p:cNvPr id="7"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8" name="Straight Connector 7"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1" name="Group 51" hidden="1"/>
            <p:cNvGrpSpPr>
              <a:grpSpLocks/>
            </p:cNvGrpSpPr>
            <p:nvPr userDrawn="1"/>
          </p:nvGrpSpPr>
          <p:grpSpPr bwMode="auto">
            <a:xfrm>
              <a:off x="11640116" y="-714736"/>
              <a:ext cx="551884" cy="8287473"/>
              <a:chOff x="11640116" y="-714736"/>
              <a:chExt cx="551884" cy="8287473"/>
            </a:xfrm>
          </p:grpSpPr>
          <p:cxnSp>
            <p:nvCxnSpPr>
              <p:cNvPr id="25" name="Straight Connector 24"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5" hidden="1"/>
            <p:cNvGrpSpPr>
              <a:grpSpLocks/>
            </p:cNvGrpSpPr>
            <p:nvPr userDrawn="1"/>
          </p:nvGrpSpPr>
          <p:grpSpPr bwMode="auto">
            <a:xfrm>
              <a:off x="-282027" y="-714736"/>
              <a:ext cx="12740305" cy="8287473"/>
              <a:chOff x="-282026" y="-714736"/>
              <a:chExt cx="12740305" cy="8287473"/>
            </a:xfrm>
          </p:grpSpPr>
          <p:grpSp>
            <p:nvGrpSpPr>
              <p:cNvPr id="13" name="Group 54" hidden="1"/>
              <p:cNvGrpSpPr>
                <a:grpSpLocks/>
              </p:cNvGrpSpPr>
              <p:nvPr userDrawn="1"/>
            </p:nvGrpSpPr>
            <p:grpSpPr bwMode="auto">
              <a:xfrm>
                <a:off x="-282026" y="0"/>
                <a:ext cx="12740305" cy="246887"/>
                <a:chOff x="-282026" y="0"/>
                <a:chExt cx="12740305" cy="246887"/>
              </a:xfrm>
            </p:grpSpPr>
            <p:cxnSp>
              <p:nvCxnSpPr>
                <p:cNvPr id="23" name="Straight Connector 22"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4" hidden="1"/>
              <p:cNvGrpSpPr>
                <a:grpSpLocks/>
              </p:cNvGrpSpPr>
              <p:nvPr userDrawn="1"/>
            </p:nvGrpSpPr>
            <p:grpSpPr bwMode="auto">
              <a:xfrm>
                <a:off x="-282026" y="1280053"/>
                <a:ext cx="12740305" cy="442593"/>
                <a:chOff x="-282026" y="1280053"/>
                <a:chExt cx="12740305" cy="442593"/>
              </a:xfrm>
            </p:grpSpPr>
            <p:cxnSp>
              <p:nvCxnSpPr>
                <p:cNvPr id="21" name="Straight Connector 20"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41" hidden="1"/>
              <p:cNvGrpSpPr>
                <a:grpSpLocks/>
              </p:cNvGrpSpPr>
              <p:nvPr userDrawn="1"/>
            </p:nvGrpSpPr>
            <p:grpSpPr bwMode="auto">
              <a:xfrm>
                <a:off x="0" y="-714736"/>
                <a:ext cx="551884" cy="8287473"/>
                <a:chOff x="11640116" y="-714736"/>
                <a:chExt cx="551884" cy="8287473"/>
              </a:xfrm>
            </p:grpSpPr>
            <p:cxnSp>
              <p:nvCxnSpPr>
                <p:cNvPr id="19" name="Straight Connector 18"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58" hidden="1"/>
              <p:cNvGrpSpPr>
                <a:grpSpLocks/>
              </p:cNvGrpSpPr>
              <p:nvPr userDrawn="1"/>
            </p:nvGrpSpPr>
            <p:grpSpPr bwMode="auto">
              <a:xfrm>
                <a:off x="-282026" y="6584314"/>
                <a:ext cx="12740305" cy="273686"/>
                <a:chOff x="-282026" y="0"/>
                <a:chExt cx="12740305" cy="273686"/>
              </a:xfrm>
            </p:grpSpPr>
            <p:cxnSp>
              <p:nvCxnSpPr>
                <p:cNvPr id="17" name="Straight Connector 16"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7"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28"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29"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30" name="Group 8"/>
          <p:cNvGrpSpPr>
            <a:grpSpLocks/>
          </p:cNvGrpSpPr>
          <p:nvPr userDrawn="1"/>
        </p:nvGrpSpPr>
        <p:grpSpPr bwMode="auto">
          <a:xfrm>
            <a:off x="10325100" y="433388"/>
            <a:ext cx="1333500" cy="354012"/>
            <a:chOff x="590710" y="3178038"/>
            <a:chExt cx="13400723" cy="3557588"/>
          </a:xfrm>
        </p:grpSpPr>
        <p:sp>
          <p:nvSpPr>
            <p:cNvPr id="31"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2"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6"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8"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9"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0"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1"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2"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53"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54" name="Straight Connector 53"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7" name="Group 84" hidden="1"/>
            <p:cNvGrpSpPr>
              <a:grpSpLocks/>
            </p:cNvGrpSpPr>
            <p:nvPr userDrawn="1"/>
          </p:nvGrpSpPr>
          <p:grpSpPr bwMode="auto">
            <a:xfrm>
              <a:off x="11640116" y="-714736"/>
              <a:ext cx="551884" cy="8287473"/>
              <a:chOff x="11640116" y="-714736"/>
              <a:chExt cx="551884" cy="8287473"/>
            </a:xfrm>
          </p:grpSpPr>
          <p:cxnSp>
            <p:nvCxnSpPr>
              <p:cNvPr id="71" name="Straight Connector 70"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85" hidden="1"/>
            <p:cNvGrpSpPr>
              <a:grpSpLocks/>
            </p:cNvGrpSpPr>
            <p:nvPr userDrawn="1"/>
          </p:nvGrpSpPr>
          <p:grpSpPr bwMode="auto">
            <a:xfrm>
              <a:off x="-282027" y="-714736"/>
              <a:ext cx="12740305" cy="8287473"/>
              <a:chOff x="-282026" y="-714736"/>
              <a:chExt cx="12740305" cy="8287473"/>
            </a:xfrm>
          </p:grpSpPr>
          <p:grpSp>
            <p:nvGrpSpPr>
              <p:cNvPr id="59" name="Group 86" hidden="1"/>
              <p:cNvGrpSpPr>
                <a:grpSpLocks/>
              </p:cNvGrpSpPr>
              <p:nvPr userDrawn="1"/>
            </p:nvGrpSpPr>
            <p:grpSpPr bwMode="auto">
              <a:xfrm>
                <a:off x="-282026" y="0"/>
                <a:ext cx="12740305" cy="246887"/>
                <a:chOff x="-282026" y="0"/>
                <a:chExt cx="12740305" cy="246887"/>
              </a:xfrm>
            </p:grpSpPr>
            <p:cxnSp>
              <p:nvCxnSpPr>
                <p:cNvPr id="69" name="Straight Connector 68"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87" hidden="1"/>
              <p:cNvGrpSpPr>
                <a:grpSpLocks/>
              </p:cNvGrpSpPr>
              <p:nvPr userDrawn="1"/>
            </p:nvGrpSpPr>
            <p:grpSpPr bwMode="auto">
              <a:xfrm>
                <a:off x="-282026" y="1280053"/>
                <a:ext cx="12740305" cy="442593"/>
                <a:chOff x="-282026" y="1280053"/>
                <a:chExt cx="12740305" cy="442593"/>
              </a:xfrm>
            </p:grpSpPr>
            <p:cxnSp>
              <p:nvCxnSpPr>
                <p:cNvPr id="67" name="Straight Connector 66"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oup 88" hidden="1"/>
              <p:cNvGrpSpPr>
                <a:grpSpLocks/>
              </p:cNvGrpSpPr>
              <p:nvPr userDrawn="1"/>
            </p:nvGrpSpPr>
            <p:grpSpPr bwMode="auto">
              <a:xfrm>
                <a:off x="0" y="-714736"/>
                <a:ext cx="551884" cy="8287473"/>
                <a:chOff x="11640116" y="-714736"/>
                <a:chExt cx="551884" cy="8287473"/>
              </a:xfrm>
            </p:grpSpPr>
            <p:cxnSp>
              <p:nvCxnSpPr>
                <p:cNvPr id="65" name="Straight Connector 64"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89" hidden="1"/>
              <p:cNvGrpSpPr>
                <a:grpSpLocks/>
              </p:cNvGrpSpPr>
              <p:nvPr userDrawn="1"/>
            </p:nvGrpSpPr>
            <p:grpSpPr bwMode="auto">
              <a:xfrm>
                <a:off x="-282026" y="6584314"/>
                <a:ext cx="12740305" cy="273686"/>
                <a:chOff x="-282026" y="0"/>
                <a:chExt cx="12740305" cy="273686"/>
              </a:xfrm>
            </p:grpSpPr>
            <p:cxnSp>
              <p:nvCxnSpPr>
                <p:cNvPr id="63" name="Straight Connector 62"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73" name="Rectangle 27"/>
          <p:cNvSpPr>
            <a:spLocks noChangeArrowheads="1"/>
          </p:cNvSpPr>
          <p:nvPr userDrawn="1"/>
        </p:nvSpPr>
        <p:spPr bwMode="auto">
          <a:xfrm>
            <a:off x="9015413" y="1624013"/>
            <a:ext cx="1587" cy="1587"/>
          </a:xfrm>
          <a:prstGeom prst="rect">
            <a:avLst/>
          </a:prstGeom>
          <a:solidFill>
            <a:srgbClr val="FDC4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74" name="Rectangle 28"/>
          <p:cNvSpPr>
            <a:spLocks noChangeArrowheads="1"/>
          </p:cNvSpPr>
          <p:nvPr userDrawn="1"/>
        </p:nvSpPr>
        <p:spPr bwMode="auto">
          <a:xfrm>
            <a:off x="9301163" y="1624013"/>
            <a:ext cx="1587" cy="1587"/>
          </a:xfrm>
          <a:prstGeom prst="rect">
            <a:avLst/>
          </a:prstGeom>
          <a:solidFill>
            <a:srgbClr val="FDC4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 name="Title 2">
            <a:extLst/>
          </p:cNvPr>
          <p:cNvSpPr>
            <a:spLocks noGrp="1"/>
          </p:cNvSpPr>
          <p:nvPr>
            <p:ph type="title"/>
          </p:nvPr>
        </p:nvSpPr>
        <p:spPr/>
        <p:txBody>
          <a:bodyPr/>
          <a:lstStyle>
            <a:lvl1pPr>
              <a:defRPr/>
            </a:lvl1pPr>
          </a:lstStyle>
          <a:p>
            <a:endParaRPr lang="en-US" dirty="0"/>
          </a:p>
        </p:txBody>
      </p:sp>
      <p:sp>
        <p:nvSpPr>
          <p:cNvPr id="81" name="Content Placeholder 79">
            <a:extLst/>
          </p:cNvPr>
          <p:cNvSpPr>
            <a:spLocks noGrp="1"/>
          </p:cNvSpPr>
          <p:nvPr>
            <p:ph sz="quarter" idx="13"/>
          </p:nvPr>
        </p:nvSpPr>
        <p:spPr>
          <a:xfrm>
            <a:off x="3249787" y="2496682"/>
            <a:ext cx="1846725" cy="3358019"/>
          </a:xfrm>
        </p:spPr>
        <p:txBody>
          <a:bodyPr/>
          <a:lstStyle>
            <a:lvl1pPr marL="0" indent="0">
              <a:buNone/>
              <a:defRPr/>
            </a:lvl1pPr>
          </a:lstStyle>
          <a:p>
            <a:pPr lvl="0"/>
            <a:r>
              <a:rPr lang="en-US" dirty="0"/>
              <a:t>Edit Master text styles</a:t>
            </a:r>
          </a:p>
        </p:txBody>
      </p:sp>
      <p:sp>
        <p:nvSpPr>
          <p:cNvPr id="83" name="Content Placeholder 79">
            <a:extLst/>
          </p:cNvPr>
          <p:cNvSpPr>
            <a:spLocks noGrp="1"/>
          </p:cNvSpPr>
          <p:nvPr>
            <p:ph sz="quarter" idx="15"/>
          </p:nvPr>
        </p:nvSpPr>
        <p:spPr>
          <a:xfrm>
            <a:off x="8298035" y="2496682"/>
            <a:ext cx="1846725" cy="3358019"/>
          </a:xfrm>
        </p:spPr>
        <p:txBody>
          <a:bodyPr/>
          <a:lstStyle>
            <a:lvl1pPr marL="0" indent="0">
              <a:buNone/>
              <a:defRPr/>
            </a:lvl1pPr>
          </a:lstStyle>
          <a:p>
            <a:pPr lvl="0"/>
            <a:r>
              <a:rPr lang="en-US" dirty="0"/>
              <a:t>Edit Master text styles</a:t>
            </a:r>
          </a:p>
        </p:txBody>
      </p:sp>
      <p:sp>
        <p:nvSpPr>
          <p:cNvPr id="95" name="Text Placeholder 93">
            <a:extLst/>
          </p:cNvPr>
          <p:cNvSpPr>
            <a:spLocks noGrp="1"/>
          </p:cNvSpPr>
          <p:nvPr>
            <p:ph type="body" sz="quarter" idx="17"/>
          </p:nvPr>
        </p:nvSpPr>
        <p:spPr>
          <a:xfrm>
            <a:off x="3249786" y="1588304"/>
            <a:ext cx="1846725" cy="839936"/>
          </a:xfrm>
        </p:spPr>
        <p:txBody>
          <a:bodyPr/>
          <a:lstStyle>
            <a:lvl1pPr marL="0" indent="0">
              <a:buNone/>
              <a:defRPr sz="26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7" name="Text Placeholder 93">
            <a:extLst/>
          </p:cNvPr>
          <p:cNvSpPr>
            <a:spLocks noGrp="1"/>
          </p:cNvSpPr>
          <p:nvPr>
            <p:ph type="body" sz="quarter" idx="19"/>
          </p:nvPr>
        </p:nvSpPr>
        <p:spPr>
          <a:xfrm>
            <a:off x="8298033" y="1588304"/>
            <a:ext cx="1846725" cy="839936"/>
          </a:xfrm>
        </p:spPr>
        <p:txBody>
          <a:bodyPr/>
          <a:lstStyle>
            <a:lvl1pPr marL="0" indent="0">
              <a:buNone/>
              <a:defRPr sz="26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5" name="Footer Placeholder 1">
            <a:extLst/>
          </p:cNvPr>
          <p:cNvSpPr>
            <a:spLocks noGrp="1"/>
          </p:cNvSpPr>
          <p:nvPr>
            <p:ph type="ftr" sz="quarter" idx="20"/>
          </p:nvPr>
        </p:nvSpPr>
        <p:spPr/>
        <p:txBody>
          <a:bodyPr/>
          <a:lstStyle>
            <a:lvl1pPr>
              <a:lnSpc>
                <a:spcPct val="90000"/>
              </a:lnSpc>
              <a:defRPr/>
            </a:lvl1pPr>
          </a:lstStyle>
          <a:p>
            <a:pPr>
              <a:defRPr/>
            </a:pPr>
            <a:endParaRPr/>
          </a:p>
        </p:txBody>
      </p:sp>
      <p:sp>
        <p:nvSpPr>
          <p:cNvPr id="77" name="TextBox 76"/>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111285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YMC17 - Title &amp; Graphics 3">
    <p:spTree>
      <p:nvGrpSpPr>
        <p:cNvPr id="1" name=""/>
        <p:cNvGrpSpPr/>
        <p:nvPr/>
      </p:nvGrpSpPr>
      <p:grpSpPr>
        <a:xfrm>
          <a:off x="0" y="0"/>
          <a:ext cx="0" cy="0"/>
          <a:chOff x="0" y="0"/>
          <a:chExt cx="0" cy="0"/>
        </a:xfrm>
      </p:grpSpPr>
      <p:grpSp>
        <p:nvGrpSpPr>
          <p:cNvPr id="10"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11" name="Straight Connector 10"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4" name="Group 51" hidden="1"/>
            <p:cNvGrpSpPr>
              <a:grpSpLocks/>
            </p:cNvGrpSpPr>
            <p:nvPr userDrawn="1"/>
          </p:nvGrpSpPr>
          <p:grpSpPr bwMode="auto">
            <a:xfrm>
              <a:off x="11640116" y="-714736"/>
              <a:ext cx="551884" cy="8287473"/>
              <a:chOff x="11640116" y="-714736"/>
              <a:chExt cx="551884" cy="8287473"/>
            </a:xfrm>
          </p:grpSpPr>
          <p:cxnSp>
            <p:nvCxnSpPr>
              <p:cNvPr id="28" name="Straight Connector 27"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5" hidden="1"/>
            <p:cNvGrpSpPr>
              <a:grpSpLocks/>
            </p:cNvGrpSpPr>
            <p:nvPr userDrawn="1"/>
          </p:nvGrpSpPr>
          <p:grpSpPr bwMode="auto">
            <a:xfrm>
              <a:off x="-282027" y="-714736"/>
              <a:ext cx="12740305" cy="8287473"/>
              <a:chOff x="-282026" y="-714736"/>
              <a:chExt cx="12740305" cy="8287473"/>
            </a:xfrm>
          </p:grpSpPr>
          <p:grpSp>
            <p:nvGrpSpPr>
              <p:cNvPr id="16" name="Group 54" hidden="1"/>
              <p:cNvGrpSpPr>
                <a:grpSpLocks/>
              </p:cNvGrpSpPr>
              <p:nvPr userDrawn="1"/>
            </p:nvGrpSpPr>
            <p:grpSpPr bwMode="auto">
              <a:xfrm>
                <a:off x="-282026" y="0"/>
                <a:ext cx="12740305" cy="246887"/>
                <a:chOff x="-282026" y="0"/>
                <a:chExt cx="12740305" cy="246887"/>
              </a:xfrm>
            </p:grpSpPr>
            <p:cxnSp>
              <p:nvCxnSpPr>
                <p:cNvPr id="26" name="Straight Connector 25"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4" hidden="1"/>
              <p:cNvGrpSpPr>
                <a:grpSpLocks/>
              </p:cNvGrpSpPr>
              <p:nvPr userDrawn="1"/>
            </p:nvGrpSpPr>
            <p:grpSpPr bwMode="auto">
              <a:xfrm>
                <a:off x="-282026" y="1280053"/>
                <a:ext cx="12740305" cy="442593"/>
                <a:chOff x="-282026" y="1280053"/>
                <a:chExt cx="12740305" cy="442593"/>
              </a:xfrm>
            </p:grpSpPr>
            <p:cxnSp>
              <p:nvCxnSpPr>
                <p:cNvPr id="24" name="Straight Connector 23"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41" hidden="1"/>
              <p:cNvGrpSpPr>
                <a:grpSpLocks/>
              </p:cNvGrpSpPr>
              <p:nvPr userDrawn="1"/>
            </p:nvGrpSpPr>
            <p:grpSpPr bwMode="auto">
              <a:xfrm>
                <a:off x="0" y="-714736"/>
                <a:ext cx="551884" cy="8287473"/>
                <a:chOff x="11640116" y="-714736"/>
                <a:chExt cx="551884" cy="8287473"/>
              </a:xfrm>
            </p:grpSpPr>
            <p:cxnSp>
              <p:nvCxnSpPr>
                <p:cNvPr id="22" name="Straight Connector 21"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58" hidden="1"/>
              <p:cNvGrpSpPr>
                <a:grpSpLocks/>
              </p:cNvGrpSpPr>
              <p:nvPr userDrawn="1"/>
            </p:nvGrpSpPr>
            <p:grpSpPr bwMode="auto">
              <a:xfrm>
                <a:off x="-282026" y="6584314"/>
                <a:ext cx="12740305" cy="273686"/>
                <a:chOff x="-282026" y="0"/>
                <a:chExt cx="12740305" cy="273686"/>
              </a:xfrm>
            </p:grpSpPr>
            <p:cxnSp>
              <p:nvCxnSpPr>
                <p:cNvPr id="20" name="Straight Connector 19"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0"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31"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32"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33" name="Group 8"/>
          <p:cNvGrpSpPr>
            <a:grpSpLocks/>
          </p:cNvGrpSpPr>
          <p:nvPr userDrawn="1"/>
        </p:nvGrpSpPr>
        <p:grpSpPr bwMode="auto">
          <a:xfrm>
            <a:off x="10325100" y="433388"/>
            <a:ext cx="1333500" cy="354012"/>
            <a:chOff x="590710" y="3178038"/>
            <a:chExt cx="13400723" cy="3557588"/>
          </a:xfrm>
        </p:grpSpPr>
        <p:sp>
          <p:nvSpPr>
            <p:cNvPr id="34"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6"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8"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9"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1"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3"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4"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5"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6"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7"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58"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59" name="Straight Connector 58"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62" name="Group 84" hidden="1"/>
            <p:cNvGrpSpPr>
              <a:grpSpLocks/>
            </p:cNvGrpSpPr>
            <p:nvPr userDrawn="1"/>
          </p:nvGrpSpPr>
          <p:grpSpPr bwMode="auto">
            <a:xfrm>
              <a:off x="11640116" y="-714736"/>
              <a:ext cx="551884" cy="8287473"/>
              <a:chOff x="11640116" y="-714736"/>
              <a:chExt cx="551884" cy="8287473"/>
            </a:xfrm>
          </p:grpSpPr>
          <p:cxnSp>
            <p:nvCxnSpPr>
              <p:cNvPr id="76" name="Straight Connector 75"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85" hidden="1"/>
            <p:cNvGrpSpPr>
              <a:grpSpLocks/>
            </p:cNvGrpSpPr>
            <p:nvPr userDrawn="1"/>
          </p:nvGrpSpPr>
          <p:grpSpPr bwMode="auto">
            <a:xfrm>
              <a:off x="-282027" y="-714736"/>
              <a:ext cx="12740305" cy="8287473"/>
              <a:chOff x="-282026" y="-714736"/>
              <a:chExt cx="12740305" cy="8287473"/>
            </a:xfrm>
          </p:grpSpPr>
          <p:grpSp>
            <p:nvGrpSpPr>
              <p:cNvPr id="64" name="Group 86" hidden="1"/>
              <p:cNvGrpSpPr>
                <a:grpSpLocks/>
              </p:cNvGrpSpPr>
              <p:nvPr userDrawn="1"/>
            </p:nvGrpSpPr>
            <p:grpSpPr bwMode="auto">
              <a:xfrm>
                <a:off x="-282026" y="0"/>
                <a:ext cx="12740305" cy="246887"/>
                <a:chOff x="-282026" y="0"/>
                <a:chExt cx="12740305" cy="246887"/>
              </a:xfrm>
            </p:grpSpPr>
            <p:cxnSp>
              <p:nvCxnSpPr>
                <p:cNvPr id="74" name="Straight Connector 73"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5" name="Group 87" hidden="1"/>
              <p:cNvGrpSpPr>
                <a:grpSpLocks/>
              </p:cNvGrpSpPr>
              <p:nvPr userDrawn="1"/>
            </p:nvGrpSpPr>
            <p:grpSpPr bwMode="auto">
              <a:xfrm>
                <a:off x="-282026" y="1280053"/>
                <a:ext cx="12740305" cy="442593"/>
                <a:chOff x="-282026" y="1280053"/>
                <a:chExt cx="12740305" cy="442593"/>
              </a:xfrm>
            </p:grpSpPr>
            <p:cxnSp>
              <p:nvCxnSpPr>
                <p:cNvPr id="72" name="Straight Connector 71"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88" hidden="1"/>
              <p:cNvGrpSpPr>
                <a:grpSpLocks/>
              </p:cNvGrpSpPr>
              <p:nvPr userDrawn="1"/>
            </p:nvGrpSpPr>
            <p:grpSpPr bwMode="auto">
              <a:xfrm>
                <a:off x="0" y="-714736"/>
                <a:ext cx="551884" cy="8287473"/>
                <a:chOff x="11640116" y="-714736"/>
                <a:chExt cx="551884" cy="8287473"/>
              </a:xfrm>
            </p:grpSpPr>
            <p:cxnSp>
              <p:nvCxnSpPr>
                <p:cNvPr id="70" name="Straight Connector 69"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89" hidden="1"/>
              <p:cNvGrpSpPr>
                <a:grpSpLocks/>
              </p:cNvGrpSpPr>
              <p:nvPr userDrawn="1"/>
            </p:nvGrpSpPr>
            <p:grpSpPr bwMode="auto">
              <a:xfrm>
                <a:off x="-282026" y="6584314"/>
                <a:ext cx="12740305" cy="273686"/>
                <a:chOff x="-282026" y="0"/>
                <a:chExt cx="12740305" cy="273686"/>
              </a:xfrm>
            </p:grpSpPr>
            <p:cxnSp>
              <p:nvCxnSpPr>
                <p:cNvPr id="68" name="Straight Connector 67"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 name="Picture Placeholder 5">
            <a:extLst/>
          </p:cNvPr>
          <p:cNvSpPr>
            <a:spLocks noGrp="1"/>
          </p:cNvSpPr>
          <p:nvPr>
            <p:ph type="pic" sz="quarter" idx="22"/>
          </p:nvPr>
        </p:nvSpPr>
        <p:spPr>
          <a:xfrm>
            <a:off x="495300" y="1128720"/>
            <a:ext cx="2305050" cy="4929180"/>
          </a:xfrm>
        </p:spPr>
        <p:txBody>
          <a:bodyPr/>
          <a:lstStyle/>
          <a:p>
            <a:pPr lvl="0"/>
            <a:endParaRPr lang="en-US" noProof="0"/>
          </a:p>
        </p:txBody>
      </p:sp>
      <p:sp>
        <p:nvSpPr>
          <p:cNvPr id="3" name="Title 2">
            <a:extLst/>
          </p:cNvPr>
          <p:cNvSpPr>
            <a:spLocks noGrp="1"/>
          </p:cNvSpPr>
          <p:nvPr>
            <p:ph type="title"/>
          </p:nvPr>
        </p:nvSpPr>
        <p:spPr/>
        <p:txBody>
          <a:bodyPr/>
          <a:lstStyle>
            <a:lvl1pPr>
              <a:defRPr/>
            </a:lvl1pPr>
          </a:lstStyle>
          <a:p>
            <a:endParaRPr lang="en-US" dirty="0"/>
          </a:p>
        </p:txBody>
      </p:sp>
      <p:sp>
        <p:nvSpPr>
          <p:cNvPr id="81" name="Content Placeholder 79">
            <a:extLst/>
          </p:cNvPr>
          <p:cNvSpPr>
            <a:spLocks noGrp="1"/>
          </p:cNvSpPr>
          <p:nvPr>
            <p:ph sz="quarter" idx="13"/>
          </p:nvPr>
        </p:nvSpPr>
        <p:spPr>
          <a:xfrm>
            <a:off x="3249787" y="2236564"/>
            <a:ext cx="2160415" cy="3358019"/>
          </a:xfrm>
        </p:spPr>
        <p:txBody>
          <a:bodyPr/>
          <a:lstStyle>
            <a:lvl1pPr marL="0" indent="0">
              <a:buNone/>
              <a:defRPr/>
            </a:lvl1pPr>
          </a:lstStyle>
          <a:p>
            <a:pPr lvl="0"/>
            <a:r>
              <a:rPr lang="en-US" dirty="0"/>
              <a:t>Edit Master text styles</a:t>
            </a:r>
          </a:p>
        </p:txBody>
      </p:sp>
      <p:sp>
        <p:nvSpPr>
          <p:cNvPr id="83" name="Content Placeholder 79">
            <a:extLst/>
          </p:cNvPr>
          <p:cNvSpPr>
            <a:spLocks noGrp="1"/>
          </p:cNvSpPr>
          <p:nvPr>
            <p:ph sz="quarter" idx="15"/>
          </p:nvPr>
        </p:nvSpPr>
        <p:spPr>
          <a:xfrm>
            <a:off x="8298035" y="2236564"/>
            <a:ext cx="2160415" cy="3358019"/>
          </a:xfrm>
        </p:spPr>
        <p:txBody>
          <a:bodyPr/>
          <a:lstStyle>
            <a:lvl1pPr marL="0" indent="0">
              <a:buNone/>
              <a:defRPr/>
            </a:lvl1pPr>
          </a:lstStyle>
          <a:p>
            <a:pPr lvl="0"/>
            <a:r>
              <a:rPr lang="en-US" dirty="0"/>
              <a:t>Edit Master text styles</a:t>
            </a:r>
          </a:p>
        </p:txBody>
      </p:sp>
      <p:sp>
        <p:nvSpPr>
          <p:cNvPr id="95" name="Text Placeholder 93">
            <a:extLst/>
          </p:cNvPr>
          <p:cNvSpPr>
            <a:spLocks noGrp="1"/>
          </p:cNvSpPr>
          <p:nvPr>
            <p:ph type="body" sz="quarter" idx="17"/>
          </p:nvPr>
        </p:nvSpPr>
        <p:spPr>
          <a:xfrm>
            <a:off x="3249786" y="1328186"/>
            <a:ext cx="2160415" cy="489822"/>
          </a:xfrm>
        </p:spPr>
        <p:txBody>
          <a:bodyPr/>
          <a:lstStyle>
            <a:lvl1pPr marL="0" indent="0">
              <a:buNone/>
              <a:defRPr sz="26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7" name="Text Placeholder 93">
            <a:extLst/>
          </p:cNvPr>
          <p:cNvSpPr>
            <a:spLocks noGrp="1"/>
          </p:cNvSpPr>
          <p:nvPr>
            <p:ph type="body" sz="quarter" idx="19"/>
          </p:nvPr>
        </p:nvSpPr>
        <p:spPr>
          <a:xfrm>
            <a:off x="8298033" y="1328186"/>
            <a:ext cx="2160415" cy="489822"/>
          </a:xfrm>
        </p:spPr>
        <p:txBody>
          <a:bodyPr/>
          <a:lstStyle>
            <a:lvl1pPr marL="0" indent="0">
              <a:buNone/>
              <a:defRPr sz="26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0" name="Content Placeholder 79">
            <a:extLst/>
          </p:cNvPr>
          <p:cNvSpPr>
            <a:spLocks noGrp="1"/>
          </p:cNvSpPr>
          <p:nvPr>
            <p:ph sz="quarter" idx="20"/>
          </p:nvPr>
        </p:nvSpPr>
        <p:spPr>
          <a:xfrm>
            <a:off x="5773911" y="2236564"/>
            <a:ext cx="2160415" cy="3358019"/>
          </a:xfrm>
        </p:spPr>
        <p:txBody>
          <a:bodyPr/>
          <a:lstStyle>
            <a:lvl1pPr marL="0" indent="0">
              <a:buNone/>
              <a:defRPr/>
            </a:lvl1pPr>
          </a:lstStyle>
          <a:p>
            <a:pPr lvl="0"/>
            <a:r>
              <a:rPr lang="en-US" dirty="0"/>
              <a:t>Edit Master text styles</a:t>
            </a:r>
          </a:p>
        </p:txBody>
      </p:sp>
      <p:sp>
        <p:nvSpPr>
          <p:cNvPr id="52" name="Text Placeholder 93">
            <a:extLst/>
          </p:cNvPr>
          <p:cNvSpPr>
            <a:spLocks noGrp="1"/>
          </p:cNvSpPr>
          <p:nvPr>
            <p:ph type="body" sz="quarter" idx="21"/>
          </p:nvPr>
        </p:nvSpPr>
        <p:spPr>
          <a:xfrm>
            <a:off x="5773910" y="1328186"/>
            <a:ext cx="2160415" cy="489822"/>
          </a:xfrm>
        </p:spPr>
        <p:txBody>
          <a:bodyPr/>
          <a:lstStyle>
            <a:lvl1pPr marL="0" indent="0">
              <a:buNone/>
              <a:defRPr sz="26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8" name="Footer Placeholder 1">
            <a:extLst/>
          </p:cNvPr>
          <p:cNvSpPr>
            <a:spLocks noGrp="1"/>
          </p:cNvSpPr>
          <p:nvPr>
            <p:ph type="ftr" sz="quarter" idx="23"/>
          </p:nvPr>
        </p:nvSpPr>
        <p:spPr/>
        <p:txBody>
          <a:bodyPr/>
          <a:lstStyle>
            <a:lvl1pPr>
              <a:lnSpc>
                <a:spcPct val="90000"/>
              </a:lnSpc>
              <a:defRPr/>
            </a:lvl1pPr>
          </a:lstStyle>
          <a:p>
            <a:pPr>
              <a:defRPr/>
            </a:pPr>
            <a:endParaRPr/>
          </a:p>
        </p:txBody>
      </p:sp>
      <p:sp>
        <p:nvSpPr>
          <p:cNvPr id="80" name="TextBox 79"/>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1356685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YMC17 - Large Image &amp; Text">
    <p:spTree>
      <p:nvGrpSpPr>
        <p:cNvPr id="1" name=""/>
        <p:cNvGrpSpPr/>
        <p:nvPr/>
      </p:nvGrpSpPr>
      <p:grpSpPr>
        <a:xfrm>
          <a:off x="0" y="0"/>
          <a:ext cx="0" cy="0"/>
          <a:chOff x="0" y="0"/>
          <a:chExt cx="0" cy="0"/>
        </a:xfrm>
      </p:grpSpPr>
      <p:grpSp>
        <p:nvGrpSpPr>
          <p:cNvPr id="5" name="Group 72" hidden="1"/>
          <p:cNvGrpSpPr>
            <a:grpSpLocks/>
          </p:cNvGrpSpPr>
          <p:nvPr userDrawn="1">
            <p:custDataLst>
              <p:tags r:id="rId1"/>
            </p:custDataLst>
          </p:nvPr>
        </p:nvGrpSpPr>
        <p:grpSpPr bwMode="auto">
          <a:xfrm>
            <a:off x="-282575" y="-714375"/>
            <a:ext cx="12741275" cy="8286750"/>
            <a:chOff x="-282027" y="-714736"/>
            <a:chExt cx="12740305" cy="8287473"/>
          </a:xfrm>
        </p:grpSpPr>
        <p:cxnSp>
          <p:nvCxnSpPr>
            <p:cNvPr id="8" name="Straight Connector 7"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84" hidden="1"/>
            <p:cNvGrpSpPr>
              <a:grpSpLocks/>
            </p:cNvGrpSpPr>
            <p:nvPr userDrawn="1"/>
          </p:nvGrpSpPr>
          <p:grpSpPr bwMode="auto">
            <a:xfrm>
              <a:off x="11640116" y="-714736"/>
              <a:ext cx="551884" cy="8287473"/>
              <a:chOff x="11640116" y="-714736"/>
              <a:chExt cx="551884" cy="8287473"/>
            </a:xfrm>
          </p:grpSpPr>
          <p:cxnSp>
            <p:nvCxnSpPr>
              <p:cNvPr id="26" name="Straight Connector 25"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85" hidden="1"/>
            <p:cNvGrpSpPr>
              <a:grpSpLocks/>
            </p:cNvGrpSpPr>
            <p:nvPr userDrawn="1"/>
          </p:nvGrpSpPr>
          <p:grpSpPr bwMode="auto">
            <a:xfrm>
              <a:off x="-282027" y="-714736"/>
              <a:ext cx="12740305" cy="8287473"/>
              <a:chOff x="-282026" y="-714736"/>
              <a:chExt cx="12740305" cy="8287473"/>
            </a:xfrm>
          </p:grpSpPr>
          <p:grpSp>
            <p:nvGrpSpPr>
              <p:cNvPr id="14" name="Group 86" hidden="1"/>
              <p:cNvGrpSpPr>
                <a:grpSpLocks/>
              </p:cNvGrpSpPr>
              <p:nvPr userDrawn="1"/>
            </p:nvGrpSpPr>
            <p:grpSpPr bwMode="auto">
              <a:xfrm>
                <a:off x="-282026" y="0"/>
                <a:ext cx="12740305" cy="246887"/>
                <a:chOff x="-282026" y="0"/>
                <a:chExt cx="12740305" cy="246887"/>
              </a:xfrm>
            </p:grpSpPr>
            <p:cxnSp>
              <p:nvCxnSpPr>
                <p:cNvPr id="24" name="Straight Connector 23"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87" hidden="1"/>
              <p:cNvGrpSpPr>
                <a:grpSpLocks/>
              </p:cNvGrpSpPr>
              <p:nvPr userDrawn="1"/>
            </p:nvGrpSpPr>
            <p:grpSpPr bwMode="auto">
              <a:xfrm>
                <a:off x="-282026" y="1280053"/>
                <a:ext cx="12740305" cy="442593"/>
                <a:chOff x="-282026" y="1280053"/>
                <a:chExt cx="12740305" cy="442593"/>
              </a:xfrm>
            </p:grpSpPr>
            <p:cxnSp>
              <p:nvCxnSpPr>
                <p:cNvPr id="22" name="Straight Connector 21"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88" hidden="1"/>
              <p:cNvGrpSpPr>
                <a:grpSpLocks/>
              </p:cNvGrpSpPr>
              <p:nvPr userDrawn="1"/>
            </p:nvGrpSpPr>
            <p:grpSpPr bwMode="auto">
              <a:xfrm>
                <a:off x="0" y="-714736"/>
                <a:ext cx="551884" cy="8287473"/>
                <a:chOff x="11640116" y="-714736"/>
                <a:chExt cx="551884" cy="8287473"/>
              </a:xfrm>
            </p:grpSpPr>
            <p:cxnSp>
              <p:nvCxnSpPr>
                <p:cNvPr id="20" name="Straight Connector 19"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89" hidden="1"/>
              <p:cNvGrpSpPr>
                <a:grpSpLocks/>
              </p:cNvGrpSpPr>
              <p:nvPr userDrawn="1"/>
            </p:nvGrpSpPr>
            <p:grpSpPr bwMode="auto">
              <a:xfrm>
                <a:off x="-282026" y="6584314"/>
                <a:ext cx="12740305" cy="273686"/>
                <a:chOff x="-282026" y="0"/>
                <a:chExt cx="12740305" cy="273686"/>
              </a:xfrm>
            </p:grpSpPr>
            <p:cxnSp>
              <p:nvCxnSpPr>
                <p:cNvPr id="18" name="Straight Connector 17"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 name="Picture Placeholder 5">
            <a:extLst/>
          </p:cNvPr>
          <p:cNvSpPr>
            <a:spLocks noGrp="1"/>
          </p:cNvSpPr>
          <p:nvPr>
            <p:ph type="pic" sz="quarter" idx="10"/>
          </p:nvPr>
        </p:nvSpPr>
        <p:spPr>
          <a:xfrm>
            <a:off x="6096000" y="0"/>
            <a:ext cx="6096000" cy="6858000"/>
          </a:xfrm>
        </p:spPr>
        <p:txBody>
          <a:bodyPr anchor="ctr"/>
          <a:lstStyle>
            <a:lvl1pPr marL="0" indent="0" algn="ctr">
              <a:buNone/>
              <a:defRPr/>
            </a:lvl1pPr>
          </a:lstStyle>
          <a:p>
            <a:pPr lvl="0"/>
            <a:endParaRPr lang="en-US" noProof="0"/>
          </a:p>
        </p:txBody>
      </p:sp>
      <p:sp>
        <p:nvSpPr>
          <p:cNvPr id="7" name="Title 6">
            <a:extLst/>
          </p:cNvPr>
          <p:cNvSpPr>
            <a:spLocks noGrp="1"/>
          </p:cNvSpPr>
          <p:nvPr>
            <p:ph type="title"/>
          </p:nvPr>
        </p:nvSpPr>
        <p:spPr>
          <a:xfrm>
            <a:off x="495300" y="1562100"/>
            <a:ext cx="4901293" cy="1254579"/>
          </a:xfrm>
        </p:spPr>
        <p:txBody>
          <a:bodyPr/>
          <a:lstStyle>
            <a:lvl1pPr>
              <a:defRPr/>
            </a:lvl1pPr>
          </a:lstStyle>
          <a:p>
            <a:r>
              <a:rPr lang="en-US" dirty="0"/>
              <a:t>Click to edit Master title style</a:t>
            </a:r>
          </a:p>
        </p:txBody>
      </p:sp>
      <p:sp>
        <p:nvSpPr>
          <p:cNvPr id="9" name="Text Placeholder 8">
            <a:extLst/>
          </p:cNvPr>
          <p:cNvSpPr>
            <a:spLocks noGrp="1"/>
          </p:cNvSpPr>
          <p:nvPr>
            <p:ph type="body" sz="quarter" idx="11"/>
          </p:nvPr>
        </p:nvSpPr>
        <p:spPr>
          <a:xfrm>
            <a:off x="495300" y="2890838"/>
            <a:ext cx="4900613" cy="260372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1977856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YMC17 - Blank">
    <p:spTree>
      <p:nvGrpSpPr>
        <p:cNvPr id="1" name=""/>
        <p:cNvGrpSpPr/>
        <p:nvPr/>
      </p:nvGrpSpPr>
      <p:grpSpPr>
        <a:xfrm>
          <a:off x="0" y="0"/>
          <a:ext cx="0" cy="0"/>
          <a:chOff x="0" y="0"/>
          <a:chExt cx="0" cy="0"/>
        </a:xfrm>
      </p:grpSpPr>
      <p:grpSp>
        <p:nvGrpSpPr>
          <p:cNvPr id="2"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3" name="Straight Connector 2"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6" name="Group 51" hidden="1"/>
            <p:cNvGrpSpPr>
              <a:grpSpLocks/>
            </p:cNvGrpSpPr>
            <p:nvPr userDrawn="1"/>
          </p:nvGrpSpPr>
          <p:grpSpPr bwMode="auto">
            <a:xfrm>
              <a:off x="11640116" y="-714736"/>
              <a:ext cx="551884" cy="8287473"/>
              <a:chOff x="11640116" y="-714736"/>
              <a:chExt cx="551884" cy="8287473"/>
            </a:xfrm>
          </p:grpSpPr>
          <p:cxnSp>
            <p:nvCxnSpPr>
              <p:cNvPr id="20" name="Straight Connector 19"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5" hidden="1"/>
            <p:cNvGrpSpPr>
              <a:grpSpLocks/>
            </p:cNvGrpSpPr>
            <p:nvPr userDrawn="1"/>
          </p:nvGrpSpPr>
          <p:grpSpPr bwMode="auto">
            <a:xfrm>
              <a:off x="-282027" y="-714736"/>
              <a:ext cx="12740305" cy="8287473"/>
              <a:chOff x="-282026" y="-714736"/>
              <a:chExt cx="12740305" cy="8287473"/>
            </a:xfrm>
          </p:grpSpPr>
          <p:grpSp>
            <p:nvGrpSpPr>
              <p:cNvPr id="8" name="Group 54" hidden="1"/>
              <p:cNvGrpSpPr>
                <a:grpSpLocks/>
              </p:cNvGrpSpPr>
              <p:nvPr userDrawn="1"/>
            </p:nvGrpSpPr>
            <p:grpSpPr bwMode="auto">
              <a:xfrm>
                <a:off x="-282026" y="0"/>
                <a:ext cx="12740305" cy="246887"/>
                <a:chOff x="-282026" y="0"/>
                <a:chExt cx="12740305" cy="246887"/>
              </a:xfrm>
            </p:grpSpPr>
            <p:cxnSp>
              <p:nvCxnSpPr>
                <p:cNvPr id="18" name="Straight Connector 17"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4" hidden="1"/>
              <p:cNvGrpSpPr>
                <a:grpSpLocks/>
              </p:cNvGrpSpPr>
              <p:nvPr userDrawn="1"/>
            </p:nvGrpSpPr>
            <p:grpSpPr bwMode="auto">
              <a:xfrm>
                <a:off x="-282026" y="1280053"/>
                <a:ext cx="12740305" cy="442593"/>
                <a:chOff x="-282026" y="1280053"/>
                <a:chExt cx="12740305" cy="442593"/>
              </a:xfrm>
            </p:grpSpPr>
            <p:cxnSp>
              <p:nvCxnSpPr>
                <p:cNvPr id="16" name="Straight Connector 15"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41" hidden="1"/>
              <p:cNvGrpSpPr>
                <a:grpSpLocks/>
              </p:cNvGrpSpPr>
              <p:nvPr userDrawn="1"/>
            </p:nvGrpSpPr>
            <p:grpSpPr bwMode="auto">
              <a:xfrm>
                <a:off x="0" y="-714736"/>
                <a:ext cx="551884" cy="8287473"/>
                <a:chOff x="11640116" y="-714736"/>
                <a:chExt cx="551884" cy="8287473"/>
              </a:xfrm>
            </p:grpSpPr>
            <p:cxnSp>
              <p:nvCxnSpPr>
                <p:cNvPr id="14" name="Straight Connector 13"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58" hidden="1"/>
              <p:cNvGrpSpPr>
                <a:grpSpLocks/>
              </p:cNvGrpSpPr>
              <p:nvPr userDrawn="1"/>
            </p:nvGrpSpPr>
            <p:grpSpPr bwMode="auto">
              <a:xfrm>
                <a:off x="-282026" y="6584314"/>
                <a:ext cx="12740305" cy="273686"/>
                <a:chOff x="-282026" y="0"/>
                <a:chExt cx="12740305" cy="273686"/>
              </a:xfrm>
            </p:grpSpPr>
            <p:cxnSp>
              <p:nvCxnSpPr>
                <p:cNvPr id="12" name="Straight Connector 11"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2"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23"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24"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25" name="Group 8"/>
          <p:cNvGrpSpPr>
            <a:grpSpLocks/>
          </p:cNvGrpSpPr>
          <p:nvPr userDrawn="1"/>
        </p:nvGrpSpPr>
        <p:grpSpPr bwMode="auto">
          <a:xfrm>
            <a:off x="10325100" y="433388"/>
            <a:ext cx="1333500" cy="354012"/>
            <a:chOff x="590710" y="3178038"/>
            <a:chExt cx="13400723" cy="3557588"/>
          </a:xfrm>
        </p:grpSpPr>
        <p:sp>
          <p:nvSpPr>
            <p:cNvPr id="26"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7"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8"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9"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0"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1"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2"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6"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7"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48"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49" name="Straight Connector 48"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2" name="Group 84" hidden="1"/>
            <p:cNvGrpSpPr>
              <a:grpSpLocks/>
            </p:cNvGrpSpPr>
            <p:nvPr userDrawn="1"/>
          </p:nvGrpSpPr>
          <p:grpSpPr bwMode="auto">
            <a:xfrm>
              <a:off x="11640116" y="-714736"/>
              <a:ext cx="551884" cy="8287473"/>
              <a:chOff x="11640116" y="-714736"/>
              <a:chExt cx="551884" cy="8287473"/>
            </a:xfrm>
          </p:grpSpPr>
          <p:cxnSp>
            <p:nvCxnSpPr>
              <p:cNvPr id="66" name="Straight Connector 65"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85" hidden="1"/>
            <p:cNvGrpSpPr>
              <a:grpSpLocks/>
            </p:cNvGrpSpPr>
            <p:nvPr userDrawn="1"/>
          </p:nvGrpSpPr>
          <p:grpSpPr bwMode="auto">
            <a:xfrm>
              <a:off x="-282027" y="-714736"/>
              <a:ext cx="12740305" cy="8287473"/>
              <a:chOff x="-282026" y="-714736"/>
              <a:chExt cx="12740305" cy="8287473"/>
            </a:xfrm>
          </p:grpSpPr>
          <p:grpSp>
            <p:nvGrpSpPr>
              <p:cNvPr id="54" name="Group 86" hidden="1"/>
              <p:cNvGrpSpPr>
                <a:grpSpLocks/>
              </p:cNvGrpSpPr>
              <p:nvPr userDrawn="1"/>
            </p:nvGrpSpPr>
            <p:grpSpPr bwMode="auto">
              <a:xfrm>
                <a:off x="-282026" y="0"/>
                <a:ext cx="12740305" cy="246887"/>
                <a:chOff x="-282026" y="0"/>
                <a:chExt cx="12740305" cy="246887"/>
              </a:xfrm>
            </p:grpSpPr>
            <p:cxnSp>
              <p:nvCxnSpPr>
                <p:cNvPr id="64" name="Straight Connector 63"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87" hidden="1"/>
              <p:cNvGrpSpPr>
                <a:grpSpLocks/>
              </p:cNvGrpSpPr>
              <p:nvPr userDrawn="1"/>
            </p:nvGrpSpPr>
            <p:grpSpPr bwMode="auto">
              <a:xfrm>
                <a:off x="-282026" y="1280053"/>
                <a:ext cx="12740305" cy="442593"/>
                <a:chOff x="-282026" y="1280053"/>
                <a:chExt cx="12740305" cy="442593"/>
              </a:xfrm>
            </p:grpSpPr>
            <p:cxnSp>
              <p:nvCxnSpPr>
                <p:cNvPr id="62" name="Straight Connector 61"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88" hidden="1"/>
              <p:cNvGrpSpPr>
                <a:grpSpLocks/>
              </p:cNvGrpSpPr>
              <p:nvPr userDrawn="1"/>
            </p:nvGrpSpPr>
            <p:grpSpPr bwMode="auto">
              <a:xfrm>
                <a:off x="0" y="-714736"/>
                <a:ext cx="551884" cy="8287473"/>
                <a:chOff x="11640116" y="-714736"/>
                <a:chExt cx="551884" cy="8287473"/>
              </a:xfrm>
            </p:grpSpPr>
            <p:cxnSp>
              <p:nvCxnSpPr>
                <p:cNvPr id="60" name="Straight Connector 59"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89" hidden="1"/>
              <p:cNvGrpSpPr>
                <a:grpSpLocks/>
              </p:cNvGrpSpPr>
              <p:nvPr userDrawn="1"/>
            </p:nvGrpSpPr>
            <p:grpSpPr bwMode="auto">
              <a:xfrm>
                <a:off x="-282026" y="6584314"/>
                <a:ext cx="12740305" cy="273686"/>
                <a:chOff x="-282026" y="0"/>
                <a:chExt cx="12740305" cy="273686"/>
              </a:xfrm>
            </p:grpSpPr>
            <p:cxnSp>
              <p:nvCxnSpPr>
                <p:cNvPr id="58" name="Straight Connector 57"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68" name="Footer Placeholder 1">
            <a:extLst/>
          </p:cNvPr>
          <p:cNvSpPr>
            <a:spLocks noGrp="1"/>
          </p:cNvSpPr>
          <p:nvPr>
            <p:ph type="ftr" sz="quarter" idx="10"/>
          </p:nvPr>
        </p:nvSpPr>
        <p:spPr/>
        <p:txBody>
          <a:bodyPr/>
          <a:lstStyle>
            <a:lvl1pPr>
              <a:lnSpc>
                <a:spcPct val="90000"/>
              </a:lnSpc>
              <a:defRPr/>
            </a:lvl1pPr>
          </a:lstStyle>
          <a:p>
            <a:pPr>
              <a:defRPr/>
            </a:pPr>
            <a:endParaRPr/>
          </a:p>
        </p:txBody>
      </p:sp>
      <p:sp>
        <p:nvSpPr>
          <p:cNvPr id="70" name="TextBox 69"/>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927966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YMC17 - Title, Subtitle, 2x Content with header">
    <p:spTree>
      <p:nvGrpSpPr>
        <p:cNvPr id="1" name=""/>
        <p:cNvGrpSpPr/>
        <p:nvPr/>
      </p:nvGrpSpPr>
      <p:grpSpPr>
        <a:xfrm>
          <a:off x="0" y="0"/>
          <a:ext cx="0" cy="0"/>
          <a:chOff x="0" y="0"/>
          <a:chExt cx="0" cy="0"/>
        </a:xfrm>
      </p:grpSpPr>
      <p:grpSp>
        <p:nvGrpSpPr>
          <p:cNvPr id="9"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10" name="Straight Connector 9"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3" name="Group 51" hidden="1"/>
            <p:cNvGrpSpPr>
              <a:grpSpLocks/>
            </p:cNvGrpSpPr>
            <p:nvPr userDrawn="1"/>
          </p:nvGrpSpPr>
          <p:grpSpPr bwMode="auto">
            <a:xfrm>
              <a:off x="11640116" y="-714736"/>
              <a:ext cx="551884" cy="8287473"/>
              <a:chOff x="11640116" y="-714736"/>
              <a:chExt cx="551884" cy="8287473"/>
            </a:xfrm>
          </p:grpSpPr>
          <p:cxnSp>
            <p:nvCxnSpPr>
              <p:cNvPr id="27" name="Straight Connector 26"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5" hidden="1"/>
            <p:cNvGrpSpPr>
              <a:grpSpLocks/>
            </p:cNvGrpSpPr>
            <p:nvPr userDrawn="1"/>
          </p:nvGrpSpPr>
          <p:grpSpPr bwMode="auto">
            <a:xfrm>
              <a:off x="-282027" y="-714736"/>
              <a:ext cx="12740305" cy="8287473"/>
              <a:chOff x="-282026" y="-714736"/>
              <a:chExt cx="12740305" cy="8287473"/>
            </a:xfrm>
          </p:grpSpPr>
          <p:grpSp>
            <p:nvGrpSpPr>
              <p:cNvPr id="15" name="Group 54" hidden="1"/>
              <p:cNvGrpSpPr>
                <a:grpSpLocks/>
              </p:cNvGrpSpPr>
              <p:nvPr userDrawn="1"/>
            </p:nvGrpSpPr>
            <p:grpSpPr bwMode="auto">
              <a:xfrm>
                <a:off x="-282026" y="0"/>
                <a:ext cx="12740305" cy="246887"/>
                <a:chOff x="-282026" y="0"/>
                <a:chExt cx="12740305" cy="246887"/>
              </a:xfrm>
            </p:grpSpPr>
            <p:cxnSp>
              <p:nvCxnSpPr>
                <p:cNvPr id="25" name="Straight Connector 24"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4" hidden="1"/>
              <p:cNvGrpSpPr>
                <a:grpSpLocks/>
              </p:cNvGrpSpPr>
              <p:nvPr userDrawn="1"/>
            </p:nvGrpSpPr>
            <p:grpSpPr bwMode="auto">
              <a:xfrm>
                <a:off x="-282026" y="1280053"/>
                <a:ext cx="12740305" cy="442593"/>
                <a:chOff x="-282026" y="1280053"/>
                <a:chExt cx="12740305" cy="442593"/>
              </a:xfrm>
            </p:grpSpPr>
            <p:cxnSp>
              <p:nvCxnSpPr>
                <p:cNvPr id="23" name="Straight Connector 22"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41" hidden="1"/>
              <p:cNvGrpSpPr>
                <a:grpSpLocks/>
              </p:cNvGrpSpPr>
              <p:nvPr userDrawn="1"/>
            </p:nvGrpSpPr>
            <p:grpSpPr bwMode="auto">
              <a:xfrm>
                <a:off x="0" y="-714736"/>
                <a:ext cx="551884" cy="8287473"/>
                <a:chOff x="11640116" y="-714736"/>
                <a:chExt cx="551884" cy="8287473"/>
              </a:xfrm>
            </p:grpSpPr>
            <p:cxnSp>
              <p:nvCxnSpPr>
                <p:cNvPr id="21" name="Straight Connector 20"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58" hidden="1"/>
              <p:cNvGrpSpPr>
                <a:grpSpLocks/>
              </p:cNvGrpSpPr>
              <p:nvPr userDrawn="1"/>
            </p:nvGrpSpPr>
            <p:grpSpPr bwMode="auto">
              <a:xfrm>
                <a:off x="-282026" y="6584314"/>
                <a:ext cx="12740305" cy="273686"/>
                <a:chOff x="-282026" y="0"/>
                <a:chExt cx="12740305" cy="273686"/>
              </a:xfrm>
            </p:grpSpPr>
            <p:cxnSp>
              <p:nvCxnSpPr>
                <p:cNvPr id="19" name="Straight Connector 18"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9"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30"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31"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32" name="Group 8"/>
          <p:cNvGrpSpPr>
            <a:grpSpLocks/>
          </p:cNvGrpSpPr>
          <p:nvPr userDrawn="1"/>
        </p:nvGrpSpPr>
        <p:grpSpPr bwMode="auto">
          <a:xfrm>
            <a:off x="10325100" y="433388"/>
            <a:ext cx="1333500" cy="354012"/>
            <a:chOff x="590710" y="3178038"/>
            <a:chExt cx="13400723" cy="3557588"/>
          </a:xfrm>
        </p:grpSpPr>
        <p:sp>
          <p:nvSpPr>
            <p:cNvPr id="33"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6"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9"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0"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1"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2"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3"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4"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5"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56"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57" name="Straight Connector 56"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60" name="Group 84" hidden="1"/>
            <p:cNvGrpSpPr>
              <a:grpSpLocks/>
            </p:cNvGrpSpPr>
            <p:nvPr userDrawn="1"/>
          </p:nvGrpSpPr>
          <p:grpSpPr bwMode="auto">
            <a:xfrm>
              <a:off x="11640116" y="-714736"/>
              <a:ext cx="551884" cy="8287473"/>
              <a:chOff x="11640116" y="-714736"/>
              <a:chExt cx="551884" cy="8287473"/>
            </a:xfrm>
          </p:grpSpPr>
          <p:cxnSp>
            <p:nvCxnSpPr>
              <p:cNvPr id="74" name="Straight Connector 73"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oup 85" hidden="1"/>
            <p:cNvGrpSpPr>
              <a:grpSpLocks/>
            </p:cNvGrpSpPr>
            <p:nvPr userDrawn="1"/>
          </p:nvGrpSpPr>
          <p:grpSpPr bwMode="auto">
            <a:xfrm>
              <a:off x="-282027" y="-714736"/>
              <a:ext cx="12740305" cy="8287473"/>
              <a:chOff x="-282026" y="-714736"/>
              <a:chExt cx="12740305" cy="8287473"/>
            </a:xfrm>
          </p:grpSpPr>
          <p:grpSp>
            <p:nvGrpSpPr>
              <p:cNvPr id="62" name="Group 86" hidden="1"/>
              <p:cNvGrpSpPr>
                <a:grpSpLocks/>
              </p:cNvGrpSpPr>
              <p:nvPr userDrawn="1"/>
            </p:nvGrpSpPr>
            <p:grpSpPr bwMode="auto">
              <a:xfrm>
                <a:off x="-282026" y="0"/>
                <a:ext cx="12740305" cy="246887"/>
                <a:chOff x="-282026" y="0"/>
                <a:chExt cx="12740305" cy="246887"/>
              </a:xfrm>
            </p:grpSpPr>
            <p:cxnSp>
              <p:nvCxnSpPr>
                <p:cNvPr id="72" name="Straight Connector 71"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87" hidden="1"/>
              <p:cNvGrpSpPr>
                <a:grpSpLocks/>
              </p:cNvGrpSpPr>
              <p:nvPr userDrawn="1"/>
            </p:nvGrpSpPr>
            <p:grpSpPr bwMode="auto">
              <a:xfrm>
                <a:off x="-282026" y="1280053"/>
                <a:ext cx="12740305" cy="442593"/>
                <a:chOff x="-282026" y="1280053"/>
                <a:chExt cx="12740305" cy="442593"/>
              </a:xfrm>
            </p:grpSpPr>
            <p:cxnSp>
              <p:nvCxnSpPr>
                <p:cNvPr id="70" name="Straight Connector 69"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4" name="Group 88" hidden="1"/>
              <p:cNvGrpSpPr>
                <a:grpSpLocks/>
              </p:cNvGrpSpPr>
              <p:nvPr userDrawn="1"/>
            </p:nvGrpSpPr>
            <p:grpSpPr bwMode="auto">
              <a:xfrm>
                <a:off x="0" y="-714736"/>
                <a:ext cx="551884" cy="8287473"/>
                <a:chOff x="11640116" y="-714736"/>
                <a:chExt cx="551884" cy="8287473"/>
              </a:xfrm>
            </p:grpSpPr>
            <p:cxnSp>
              <p:nvCxnSpPr>
                <p:cNvPr id="68" name="Straight Connector 67"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5" name="Group 89" hidden="1"/>
              <p:cNvGrpSpPr>
                <a:grpSpLocks/>
              </p:cNvGrpSpPr>
              <p:nvPr userDrawn="1"/>
            </p:nvGrpSpPr>
            <p:grpSpPr bwMode="auto">
              <a:xfrm>
                <a:off x="-282026" y="6584314"/>
                <a:ext cx="12740305" cy="273686"/>
                <a:chOff x="-282026" y="0"/>
                <a:chExt cx="12740305" cy="273686"/>
              </a:xfrm>
            </p:grpSpPr>
            <p:cxnSp>
              <p:nvCxnSpPr>
                <p:cNvPr id="66" name="Straight Connector 65"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cxnSp>
        <p:nvCxnSpPr>
          <p:cNvPr id="76" name="Straight Connector 75">
            <a:extLst/>
          </p:cNvPr>
          <p:cNvCxnSpPr>
            <a:cxnSpLocks/>
          </p:cNvCxnSpPr>
          <p:nvPr userDrawn="1"/>
        </p:nvCxnSpPr>
        <p:spPr>
          <a:xfrm>
            <a:off x="495300" y="1566863"/>
            <a:ext cx="5481638" cy="0"/>
          </a:xfrm>
          <a:prstGeom prst="line">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p:cNvPr>
          <p:cNvCxnSpPr>
            <a:cxnSpLocks/>
          </p:cNvCxnSpPr>
          <p:nvPr userDrawn="1"/>
        </p:nvCxnSpPr>
        <p:spPr>
          <a:xfrm>
            <a:off x="6210300" y="1566863"/>
            <a:ext cx="5486400" cy="0"/>
          </a:xfrm>
          <a:prstGeom prst="line">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p:cNvPr>
          <p:cNvSpPr>
            <a:spLocks noGrp="1"/>
          </p:cNvSpPr>
          <p:nvPr>
            <p:ph sz="quarter" idx="16"/>
          </p:nvPr>
        </p:nvSpPr>
        <p:spPr>
          <a:xfrm>
            <a:off x="495300" y="1746477"/>
            <a:ext cx="5481638" cy="431142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Subtitle 2"/>
          <p:cNvSpPr>
            <a:spLocks noGrp="1"/>
          </p:cNvSpPr>
          <p:nvPr>
            <p:ph type="subTitle" idx="1"/>
          </p:nvPr>
        </p:nvSpPr>
        <p:spPr>
          <a:xfrm>
            <a:off x="495301" y="1074964"/>
            <a:ext cx="5481410" cy="492725"/>
          </a:xfrm>
          <a:prstGeom prst="rect">
            <a:avLst/>
          </a:prstGeom>
        </p:spPr>
        <p:txBody>
          <a:bodyPr bIns="91440" anchor="b">
            <a:noAutofit/>
          </a:bodyPr>
          <a:lstStyle>
            <a:lvl1pPr marL="0" indent="0" algn="l" defTabSz="914400" rtl="0" eaLnBrk="1" latinLnBrk="0" hangingPunct="1">
              <a:lnSpc>
                <a:spcPct val="90000"/>
              </a:lnSpc>
              <a:spcBef>
                <a:spcPts val="0"/>
              </a:spcBef>
              <a:buFont typeface="Arial" panose="020B0604020202020204" pitchFamily="34" charset="0"/>
              <a:buNone/>
              <a:defRPr lang="en-US" sz="2800" b="1" i="0" kern="1200" dirty="0">
                <a:solidFill>
                  <a:schemeClr val="tx1"/>
                </a:solidFill>
                <a:latin typeface="+mn-lt"/>
                <a:ea typeface="Calibri" panose="020F050202020403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8" name="Text Placeholder 7"/>
          <p:cNvSpPr>
            <a:spLocks noGrp="1"/>
          </p:cNvSpPr>
          <p:nvPr>
            <p:ph type="body" sz="quarter" idx="13"/>
          </p:nvPr>
        </p:nvSpPr>
        <p:spPr>
          <a:xfrm>
            <a:off x="6210300" y="1075023"/>
            <a:ext cx="5486400" cy="492125"/>
          </a:xfrm>
          <a:prstGeom prst="rect">
            <a:avLst/>
          </a:prstGeom>
        </p:spPr>
        <p:txBody>
          <a:bodyPr bIns="91440" anchor="b">
            <a:noAutofit/>
          </a:bodyPr>
          <a:lstStyle>
            <a:lvl1pPr marL="0" indent="0">
              <a:buNone/>
              <a:defRPr lang="en-US" sz="2800" b="1" i="0" kern="1200" dirty="0">
                <a:solidFill>
                  <a:schemeClr val="tx1"/>
                </a:solidFill>
                <a:latin typeface="+mn-lt"/>
                <a:ea typeface="Calibri" panose="020F0502020204030204" pitchFamily="34" charset="0"/>
                <a:cs typeface="Arial" charset="0"/>
              </a:defRPr>
            </a:lvl1pPr>
            <a:lvl2pPr>
              <a:defRPr/>
            </a:lvl2pPr>
            <a:lvl3pPr>
              <a:defRPr/>
            </a:lvl3pPr>
            <a:lvl4pPr>
              <a:defRPr/>
            </a:lvl4pPr>
            <a:lvl5pPr>
              <a:defRPr/>
            </a:lvl5pPr>
          </a:lstStyle>
          <a:p>
            <a:pPr lvl="0"/>
            <a:r>
              <a:rPr lang="en-US" dirty="0"/>
              <a:t>Click to edit Master text styles</a:t>
            </a:r>
          </a:p>
        </p:txBody>
      </p:sp>
      <p:sp>
        <p:nvSpPr>
          <p:cNvPr id="7" name="Content Placeholder 6">
            <a:extLst/>
          </p:cNvPr>
          <p:cNvSpPr>
            <a:spLocks noGrp="1"/>
          </p:cNvSpPr>
          <p:nvPr>
            <p:ph sz="quarter" idx="17"/>
          </p:nvPr>
        </p:nvSpPr>
        <p:spPr>
          <a:xfrm>
            <a:off x="6210300" y="1746477"/>
            <a:ext cx="5486400" cy="4311423"/>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8" name="Footer Placeholder 4"/>
          <p:cNvSpPr>
            <a:spLocks noGrp="1"/>
          </p:cNvSpPr>
          <p:nvPr>
            <p:ph type="ftr" sz="quarter" idx="18"/>
          </p:nvPr>
        </p:nvSpPr>
        <p:spPr/>
        <p:txBody>
          <a:bodyPr/>
          <a:lstStyle>
            <a:lvl1pPr>
              <a:lnSpc>
                <a:spcPct val="90000"/>
              </a:lnSpc>
              <a:defRPr/>
            </a:lvl1pPr>
          </a:lstStyle>
          <a:p>
            <a:pPr>
              <a:defRPr/>
            </a:pPr>
            <a:endParaRPr/>
          </a:p>
        </p:txBody>
      </p:sp>
      <p:sp>
        <p:nvSpPr>
          <p:cNvPr id="80" name="TextBox 79"/>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1303880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YMC17 - Title, Subtitle, 2x Content">
    <p:spTree>
      <p:nvGrpSpPr>
        <p:cNvPr id="1" name=""/>
        <p:cNvGrpSpPr/>
        <p:nvPr/>
      </p:nvGrpSpPr>
      <p:grpSpPr>
        <a:xfrm>
          <a:off x="0" y="0"/>
          <a:ext cx="0" cy="0"/>
          <a:chOff x="0" y="0"/>
          <a:chExt cx="0" cy="0"/>
        </a:xfrm>
      </p:grpSpPr>
      <p:grpSp>
        <p:nvGrpSpPr>
          <p:cNvPr id="6"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8" name="Straight Connector 7"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2" name="Group 51" hidden="1"/>
            <p:cNvGrpSpPr>
              <a:grpSpLocks/>
            </p:cNvGrpSpPr>
            <p:nvPr userDrawn="1"/>
          </p:nvGrpSpPr>
          <p:grpSpPr bwMode="auto">
            <a:xfrm>
              <a:off x="11640116" y="-714736"/>
              <a:ext cx="551884" cy="8287473"/>
              <a:chOff x="11640116" y="-714736"/>
              <a:chExt cx="551884" cy="8287473"/>
            </a:xfrm>
          </p:grpSpPr>
          <p:cxnSp>
            <p:nvCxnSpPr>
              <p:cNvPr id="26" name="Straight Connector 25"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5" hidden="1"/>
            <p:cNvGrpSpPr>
              <a:grpSpLocks/>
            </p:cNvGrpSpPr>
            <p:nvPr userDrawn="1"/>
          </p:nvGrpSpPr>
          <p:grpSpPr bwMode="auto">
            <a:xfrm>
              <a:off x="-282027" y="-714736"/>
              <a:ext cx="12740305" cy="8287473"/>
              <a:chOff x="-282026" y="-714736"/>
              <a:chExt cx="12740305" cy="8287473"/>
            </a:xfrm>
          </p:grpSpPr>
          <p:grpSp>
            <p:nvGrpSpPr>
              <p:cNvPr id="14" name="Group 54" hidden="1"/>
              <p:cNvGrpSpPr>
                <a:grpSpLocks/>
              </p:cNvGrpSpPr>
              <p:nvPr userDrawn="1"/>
            </p:nvGrpSpPr>
            <p:grpSpPr bwMode="auto">
              <a:xfrm>
                <a:off x="-282026" y="0"/>
                <a:ext cx="12740305" cy="246887"/>
                <a:chOff x="-282026" y="0"/>
                <a:chExt cx="12740305" cy="246887"/>
              </a:xfrm>
            </p:grpSpPr>
            <p:cxnSp>
              <p:nvCxnSpPr>
                <p:cNvPr id="24" name="Straight Connector 23"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4" hidden="1"/>
              <p:cNvGrpSpPr>
                <a:grpSpLocks/>
              </p:cNvGrpSpPr>
              <p:nvPr userDrawn="1"/>
            </p:nvGrpSpPr>
            <p:grpSpPr bwMode="auto">
              <a:xfrm>
                <a:off x="-282026" y="1280053"/>
                <a:ext cx="12740305" cy="442593"/>
                <a:chOff x="-282026" y="1280053"/>
                <a:chExt cx="12740305" cy="442593"/>
              </a:xfrm>
            </p:grpSpPr>
            <p:cxnSp>
              <p:nvCxnSpPr>
                <p:cNvPr id="22" name="Straight Connector 21"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41" hidden="1"/>
              <p:cNvGrpSpPr>
                <a:grpSpLocks/>
              </p:cNvGrpSpPr>
              <p:nvPr userDrawn="1"/>
            </p:nvGrpSpPr>
            <p:grpSpPr bwMode="auto">
              <a:xfrm>
                <a:off x="0" y="-714736"/>
                <a:ext cx="551884" cy="8287473"/>
                <a:chOff x="11640116" y="-714736"/>
                <a:chExt cx="551884" cy="8287473"/>
              </a:xfrm>
            </p:grpSpPr>
            <p:cxnSp>
              <p:nvCxnSpPr>
                <p:cNvPr id="20" name="Straight Connector 19"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58" hidden="1"/>
              <p:cNvGrpSpPr>
                <a:grpSpLocks/>
              </p:cNvGrpSpPr>
              <p:nvPr userDrawn="1"/>
            </p:nvGrpSpPr>
            <p:grpSpPr bwMode="auto">
              <a:xfrm>
                <a:off x="-282026" y="6584314"/>
                <a:ext cx="12740305" cy="273686"/>
                <a:chOff x="-282026" y="0"/>
                <a:chExt cx="12740305" cy="273686"/>
              </a:xfrm>
            </p:grpSpPr>
            <p:cxnSp>
              <p:nvCxnSpPr>
                <p:cNvPr id="18" name="Straight Connector 17"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8"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29"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30"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31" name="Group 8"/>
          <p:cNvGrpSpPr>
            <a:grpSpLocks/>
          </p:cNvGrpSpPr>
          <p:nvPr userDrawn="1"/>
        </p:nvGrpSpPr>
        <p:grpSpPr bwMode="auto">
          <a:xfrm>
            <a:off x="10325100" y="433388"/>
            <a:ext cx="1333500" cy="354012"/>
            <a:chOff x="590710" y="3178038"/>
            <a:chExt cx="13400723" cy="3557588"/>
          </a:xfrm>
        </p:grpSpPr>
        <p:sp>
          <p:nvSpPr>
            <p:cNvPr id="32"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6"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8"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9"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0"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1"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2"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3"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54"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55" name="Straight Connector 54"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8" name="Group 84" hidden="1"/>
            <p:cNvGrpSpPr>
              <a:grpSpLocks/>
            </p:cNvGrpSpPr>
            <p:nvPr userDrawn="1"/>
          </p:nvGrpSpPr>
          <p:grpSpPr bwMode="auto">
            <a:xfrm>
              <a:off x="11640116" y="-714736"/>
              <a:ext cx="551884" cy="8287473"/>
              <a:chOff x="11640116" y="-714736"/>
              <a:chExt cx="551884" cy="8287473"/>
            </a:xfrm>
          </p:grpSpPr>
          <p:cxnSp>
            <p:nvCxnSpPr>
              <p:cNvPr id="72" name="Straight Connector 71"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85" hidden="1"/>
            <p:cNvGrpSpPr>
              <a:grpSpLocks/>
            </p:cNvGrpSpPr>
            <p:nvPr userDrawn="1"/>
          </p:nvGrpSpPr>
          <p:grpSpPr bwMode="auto">
            <a:xfrm>
              <a:off x="-282027" y="-714736"/>
              <a:ext cx="12740305" cy="8287473"/>
              <a:chOff x="-282026" y="-714736"/>
              <a:chExt cx="12740305" cy="8287473"/>
            </a:xfrm>
          </p:grpSpPr>
          <p:grpSp>
            <p:nvGrpSpPr>
              <p:cNvPr id="60" name="Group 86" hidden="1"/>
              <p:cNvGrpSpPr>
                <a:grpSpLocks/>
              </p:cNvGrpSpPr>
              <p:nvPr userDrawn="1"/>
            </p:nvGrpSpPr>
            <p:grpSpPr bwMode="auto">
              <a:xfrm>
                <a:off x="-282026" y="0"/>
                <a:ext cx="12740305" cy="246887"/>
                <a:chOff x="-282026" y="0"/>
                <a:chExt cx="12740305" cy="246887"/>
              </a:xfrm>
            </p:grpSpPr>
            <p:cxnSp>
              <p:nvCxnSpPr>
                <p:cNvPr id="70" name="Straight Connector 69"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oup 87" hidden="1"/>
              <p:cNvGrpSpPr>
                <a:grpSpLocks/>
              </p:cNvGrpSpPr>
              <p:nvPr userDrawn="1"/>
            </p:nvGrpSpPr>
            <p:grpSpPr bwMode="auto">
              <a:xfrm>
                <a:off x="-282026" y="1280053"/>
                <a:ext cx="12740305" cy="442593"/>
                <a:chOff x="-282026" y="1280053"/>
                <a:chExt cx="12740305" cy="442593"/>
              </a:xfrm>
            </p:grpSpPr>
            <p:cxnSp>
              <p:nvCxnSpPr>
                <p:cNvPr id="68" name="Straight Connector 67"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88" hidden="1"/>
              <p:cNvGrpSpPr>
                <a:grpSpLocks/>
              </p:cNvGrpSpPr>
              <p:nvPr userDrawn="1"/>
            </p:nvGrpSpPr>
            <p:grpSpPr bwMode="auto">
              <a:xfrm>
                <a:off x="0" y="-714736"/>
                <a:ext cx="551884" cy="8287473"/>
                <a:chOff x="11640116" y="-714736"/>
                <a:chExt cx="551884" cy="8287473"/>
              </a:xfrm>
            </p:grpSpPr>
            <p:cxnSp>
              <p:nvCxnSpPr>
                <p:cNvPr id="66" name="Straight Connector 65"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89" hidden="1"/>
              <p:cNvGrpSpPr>
                <a:grpSpLocks/>
              </p:cNvGrpSpPr>
              <p:nvPr userDrawn="1"/>
            </p:nvGrpSpPr>
            <p:grpSpPr bwMode="auto">
              <a:xfrm>
                <a:off x="-282026" y="6584314"/>
                <a:ext cx="12740305" cy="273686"/>
                <a:chOff x="-282026" y="0"/>
                <a:chExt cx="12740305" cy="273686"/>
              </a:xfrm>
            </p:grpSpPr>
            <p:cxnSp>
              <p:nvCxnSpPr>
                <p:cNvPr id="64" name="Straight Connector 63"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7" name="Content Placeholder 6">
            <a:extLst/>
          </p:cNvPr>
          <p:cNvSpPr>
            <a:spLocks noGrp="1"/>
          </p:cNvSpPr>
          <p:nvPr>
            <p:ph sz="quarter" idx="17"/>
          </p:nvPr>
        </p:nvSpPr>
        <p:spPr>
          <a:xfrm>
            <a:off x="495300" y="1828800"/>
            <a:ext cx="5473700" cy="4224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p:cNvPr>
          <p:cNvSpPr>
            <a:spLocks noGrp="1"/>
          </p:cNvSpPr>
          <p:nvPr>
            <p:ph sz="quarter" idx="16"/>
          </p:nvPr>
        </p:nvSpPr>
        <p:spPr>
          <a:xfrm>
            <a:off x="6210300" y="1828800"/>
            <a:ext cx="5448300" cy="4224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500063" y="952500"/>
            <a:ext cx="9681370" cy="457200"/>
          </a:xfrm>
          <a:prstGeom prst="rect">
            <a:avLst/>
          </a:prstGeom>
        </p:spPr>
        <p:txBody>
          <a:bodyPr/>
          <a:lstStyle>
            <a:lvl1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smtClean="0">
                <a:solidFill>
                  <a:schemeClr val="tx1">
                    <a:lumMod val="65000"/>
                    <a:lumOff val="35000"/>
                  </a:schemeClr>
                </a:solidFill>
                <a:latin typeface="+mn-lt"/>
                <a:ea typeface="Calibri" panose="020F0502020204030204" pitchFamily="34" charset="0"/>
                <a:cs typeface="Arial" charset="0"/>
              </a:defRPr>
            </a:lvl1pPr>
            <a:lvl2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smtClean="0">
                <a:solidFill>
                  <a:schemeClr val="accent1"/>
                </a:solidFill>
                <a:latin typeface="+mn-lt"/>
                <a:ea typeface="Arial" charset="0"/>
                <a:cs typeface="Arial" charset="0"/>
              </a:defRPr>
            </a:lvl2pPr>
            <a:lvl3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smtClean="0">
                <a:solidFill>
                  <a:schemeClr val="accent1"/>
                </a:solidFill>
                <a:latin typeface="+mn-lt"/>
                <a:ea typeface="Arial" charset="0"/>
                <a:cs typeface="Arial" charset="0"/>
              </a:defRPr>
            </a:lvl3pPr>
            <a:lvl4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smtClean="0">
                <a:solidFill>
                  <a:schemeClr val="accent1"/>
                </a:solidFill>
                <a:latin typeface="+mn-lt"/>
                <a:ea typeface="Arial" charset="0"/>
                <a:cs typeface="Arial" charset="0"/>
              </a:defRPr>
            </a:lvl4pPr>
            <a:lvl5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a:solidFill>
                  <a:schemeClr val="accent1"/>
                </a:solidFill>
                <a:latin typeface="+mn-lt"/>
                <a:ea typeface="Arial" charset="0"/>
                <a:cs typeface="Arial" charset="0"/>
              </a:defRPr>
            </a:lvl5pPr>
          </a:lstStyle>
          <a:p>
            <a:pPr lvl="0"/>
            <a:r>
              <a:rPr lang="en-US" dirty="0"/>
              <a:t>Click to edit Master text styles</a:t>
            </a: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74" name="Footer Placeholder 8">
            <a:extLst/>
          </p:cNvPr>
          <p:cNvSpPr>
            <a:spLocks noGrp="1"/>
          </p:cNvSpPr>
          <p:nvPr>
            <p:ph type="ftr" sz="quarter" idx="18"/>
          </p:nvPr>
        </p:nvSpPr>
        <p:spPr/>
        <p:txBody>
          <a:bodyPr/>
          <a:lstStyle>
            <a:lvl1pPr>
              <a:lnSpc>
                <a:spcPct val="90000"/>
              </a:lnSpc>
              <a:defRPr/>
            </a:lvl1pPr>
          </a:lstStyle>
          <a:p>
            <a:pPr>
              <a:defRPr/>
            </a:pPr>
            <a:endParaRPr/>
          </a:p>
        </p:txBody>
      </p:sp>
      <p:sp>
        <p:nvSpPr>
          <p:cNvPr id="76" name="TextBox 75"/>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1398160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YMC17 - Title, 2x Content">
    <p:spTree>
      <p:nvGrpSpPr>
        <p:cNvPr id="1" name=""/>
        <p:cNvGrpSpPr/>
        <p:nvPr/>
      </p:nvGrpSpPr>
      <p:grpSpPr>
        <a:xfrm>
          <a:off x="0" y="0"/>
          <a:ext cx="0" cy="0"/>
          <a:chOff x="0" y="0"/>
          <a:chExt cx="0" cy="0"/>
        </a:xfrm>
      </p:grpSpPr>
      <p:grpSp>
        <p:nvGrpSpPr>
          <p:cNvPr id="5"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6" name="Straight Connector 5"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1" name="Group 51" hidden="1"/>
            <p:cNvGrpSpPr>
              <a:grpSpLocks/>
            </p:cNvGrpSpPr>
            <p:nvPr userDrawn="1"/>
          </p:nvGrpSpPr>
          <p:grpSpPr bwMode="auto">
            <a:xfrm>
              <a:off x="11640116" y="-714736"/>
              <a:ext cx="551884" cy="8287473"/>
              <a:chOff x="11640116" y="-714736"/>
              <a:chExt cx="551884" cy="8287473"/>
            </a:xfrm>
          </p:grpSpPr>
          <p:cxnSp>
            <p:nvCxnSpPr>
              <p:cNvPr id="25" name="Straight Connector 24"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5" hidden="1"/>
            <p:cNvGrpSpPr>
              <a:grpSpLocks/>
            </p:cNvGrpSpPr>
            <p:nvPr userDrawn="1"/>
          </p:nvGrpSpPr>
          <p:grpSpPr bwMode="auto">
            <a:xfrm>
              <a:off x="-282027" y="-714736"/>
              <a:ext cx="12740305" cy="8287473"/>
              <a:chOff x="-282026" y="-714736"/>
              <a:chExt cx="12740305" cy="8287473"/>
            </a:xfrm>
          </p:grpSpPr>
          <p:grpSp>
            <p:nvGrpSpPr>
              <p:cNvPr id="13" name="Group 54" hidden="1"/>
              <p:cNvGrpSpPr>
                <a:grpSpLocks/>
              </p:cNvGrpSpPr>
              <p:nvPr userDrawn="1"/>
            </p:nvGrpSpPr>
            <p:grpSpPr bwMode="auto">
              <a:xfrm>
                <a:off x="-282026" y="0"/>
                <a:ext cx="12740305" cy="246887"/>
                <a:chOff x="-282026" y="0"/>
                <a:chExt cx="12740305" cy="246887"/>
              </a:xfrm>
            </p:grpSpPr>
            <p:cxnSp>
              <p:nvCxnSpPr>
                <p:cNvPr id="23" name="Straight Connector 22"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4" hidden="1"/>
              <p:cNvGrpSpPr>
                <a:grpSpLocks/>
              </p:cNvGrpSpPr>
              <p:nvPr userDrawn="1"/>
            </p:nvGrpSpPr>
            <p:grpSpPr bwMode="auto">
              <a:xfrm>
                <a:off x="-282026" y="1280053"/>
                <a:ext cx="12740305" cy="442593"/>
                <a:chOff x="-282026" y="1280053"/>
                <a:chExt cx="12740305" cy="442593"/>
              </a:xfrm>
            </p:grpSpPr>
            <p:cxnSp>
              <p:nvCxnSpPr>
                <p:cNvPr id="21" name="Straight Connector 20"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41" hidden="1"/>
              <p:cNvGrpSpPr>
                <a:grpSpLocks/>
              </p:cNvGrpSpPr>
              <p:nvPr userDrawn="1"/>
            </p:nvGrpSpPr>
            <p:grpSpPr bwMode="auto">
              <a:xfrm>
                <a:off x="0" y="-714736"/>
                <a:ext cx="551884" cy="8287473"/>
                <a:chOff x="11640116" y="-714736"/>
                <a:chExt cx="551884" cy="8287473"/>
              </a:xfrm>
            </p:grpSpPr>
            <p:cxnSp>
              <p:nvCxnSpPr>
                <p:cNvPr id="19" name="Straight Connector 18"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58" hidden="1"/>
              <p:cNvGrpSpPr>
                <a:grpSpLocks/>
              </p:cNvGrpSpPr>
              <p:nvPr userDrawn="1"/>
            </p:nvGrpSpPr>
            <p:grpSpPr bwMode="auto">
              <a:xfrm>
                <a:off x="-282026" y="6584314"/>
                <a:ext cx="12740305" cy="273686"/>
                <a:chOff x="-282026" y="0"/>
                <a:chExt cx="12740305" cy="273686"/>
              </a:xfrm>
            </p:grpSpPr>
            <p:cxnSp>
              <p:nvCxnSpPr>
                <p:cNvPr id="17" name="Straight Connector 16"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7"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28"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29"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30" name="Group 8"/>
          <p:cNvGrpSpPr>
            <a:grpSpLocks/>
          </p:cNvGrpSpPr>
          <p:nvPr userDrawn="1"/>
        </p:nvGrpSpPr>
        <p:grpSpPr bwMode="auto">
          <a:xfrm>
            <a:off x="10325100" y="433388"/>
            <a:ext cx="1333500" cy="354012"/>
            <a:chOff x="590710" y="3178038"/>
            <a:chExt cx="13400723" cy="3557588"/>
          </a:xfrm>
        </p:grpSpPr>
        <p:sp>
          <p:nvSpPr>
            <p:cNvPr id="31"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2"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6"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8"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9"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0"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1"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2"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53"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54" name="Straight Connector 53"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7" name="Group 84" hidden="1"/>
            <p:cNvGrpSpPr>
              <a:grpSpLocks/>
            </p:cNvGrpSpPr>
            <p:nvPr userDrawn="1"/>
          </p:nvGrpSpPr>
          <p:grpSpPr bwMode="auto">
            <a:xfrm>
              <a:off x="11640116" y="-714736"/>
              <a:ext cx="551884" cy="8287473"/>
              <a:chOff x="11640116" y="-714736"/>
              <a:chExt cx="551884" cy="8287473"/>
            </a:xfrm>
          </p:grpSpPr>
          <p:cxnSp>
            <p:nvCxnSpPr>
              <p:cNvPr id="71" name="Straight Connector 70"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85" hidden="1"/>
            <p:cNvGrpSpPr>
              <a:grpSpLocks/>
            </p:cNvGrpSpPr>
            <p:nvPr userDrawn="1"/>
          </p:nvGrpSpPr>
          <p:grpSpPr bwMode="auto">
            <a:xfrm>
              <a:off x="-282027" y="-714736"/>
              <a:ext cx="12740305" cy="8287473"/>
              <a:chOff x="-282026" y="-714736"/>
              <a:chExt cx="12740305" cy="8287473"/>
            </a:xfrm>
          </p:grpSpPr>
          <p:grpSp>
            <p:nvGrpSpPr>
              <p:cNvPr id="59" name="Group 86" hidden="1"/>
              <p:cNvGrpSpPr>
                <a:grpSpLocks/>
              </p:cNvGrpSpPr>
              <p:nvPr userDrawn="1"/>
            </p:nvGrpSpPr>
            <p:grpSpPr bwMode="auto">
              <a:xfrm>
                <a:off x="-282026" y="0"/>
                <a:ext cx="12740305" cy="246887"/>
                <a:chOff x="-282026" y="0"/>
                <a:chExt cx="12740305" cy="246887"/>
              </a:xfrm>
            </p:grpSpPr>
            <p:cxnSp>
              <p:nvCxnSpPr>
                <p:cNvPr id="69" name="Straight Connector 68"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87" hidden="1"/>
              <p:cNvGrpSpPr>
                <a:grpSpLocks/>
              </p:cNvGrpSpPr>
              <p:nvPr userDrawn="1"/>
            </p:nvGrpSpPr>
            <p:grpSpPr bwMode="auto">
              <a:xfrm>
                <a:off x="-282026" y="1280053"/>
                <a:ext cx="12740305" cy="442593"/>
                <a:chOff x="-282026" y="1280053"/>
                <a:chExt cx="12740305" cy="442593"/>
              </a:xfrm>
            </p:grpSpPr>
            <p:cxnSp>
              <p:nvCxnSpPr>
                <p:cNvPr id="67" name="Straight Connector 66"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oup 88" hidden="1"/>
              <p:cNvGrpSpPr>
                <a:grpSpLocks/>
              </p:cNvGrpSpPr>
              <p:nvPr userDrawn="1"/>
            </p:nvGrpSpPr>
            <p:grpSpPr bwMode="auto">
              <a:xfrm>
                <a:off x="0" y="-714736"/>
                <a:ext cx="551884" cy="8287473"/>
                <a:chOff x="11640116" y="-714736"/>
                <a:chExt cx="551884" cy="8287473"/>
              </a:xfrm>
            </p:grpSpPr>
            <p:cxnSp>
              <p:nvCxnSpPr>
                <p:cNvPr id="65" name="Straight Connector 64"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89" hidden="1"/>
              <p:cNvGrpSpPr>
                <a:grpSpLocks/>
              </p:cNvGrpSpPr>
              <p:nvPr userDrawn="1"/>
            </p:nvGrpSpPr>
            <p:grpSpPr bwMode="auto">
              <a:xfrm>
                <a:off x="-282026" y="6584314"/>
                <a:ext cx="12740305" cy="273686"/>
                <a:chOff x="-282026" y="0"/>
                <a:chExt cx="12740305" cy="273686"/>
              </a:xfrm>
            </p:grpSpPr>
            <p:cxnSp>
              <p:nvCxnSpPr>
                <p:cNvPr id="63" name="Straight Connector 62"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 name="Title 1"/>
          <p:cNvSpPr>
            <a:spLocks noGrp="1"/>
          </p:cNvSpPr>
          <p:nvPr>
            <p:ph type="title"/>
          </p:nvPr>
        </p:nvSpPr>
        <p:spPr/>
        <p:txBody>
          <a:bodyPr/>
          <a:lstStyle>
            <a:lvl1pPr>
              <a:defRPr/>
            </a:lvl1pPr>
          </a:lstStyle>
          <a:p>
            <a:r>
              <a:rPr lang="en-US" dirty="0"/>
              <a:t>Click to edit Master title style</a:t>
            </a:r>
          </a:p>
        </p:txBody>
      </p:sp>
      <p:sp>
        <p:nvSpPr>
          <p:cNvPr id="7" name="Content Placeholder 6">
            <a:extLst/>
          </p:cNvPr>
          <p:cNvSpPr>
            <a:spLocks noGrp="1"/>
          </p:cNvSpPr>
          <p:nvPr>
            <p:ph sz="quarter" idx="17"/>
          </p:nvPr>
        </p:nvSpPr>
        <p:spPr>
          <a:xfrm>
            <a:off x="495300" y="1562100"/>
            <a:ext cx="5519738" cy="44958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p:cNvPr>
          <p:cNvSpPr>
            <a:spLocks noGrp="1"/>
          </p:cNvSpPr>
          <p:nvPr>
            <p:ph sz="quarter" idx="18"/>
          </p:nvPr>
        </p:nvSpPr>
        <p:spPr>
          <a:xfrm>
            <a:off x="6210299" y="1562100"/>
            <a:ext cx="5486401" cy="44958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3" name="Footer Placeholder 4"/>
          <p:cNvSpPr>
            <a:spLocks noGrp="1"/>
          </p:cNvSpPr>
          <p:nvPr>
            <p:ph type="ftr" sz="quarter" idx="19"/>
          </p:nvPr>
        </p:nvSpPr>
        <p:spPr/>
        <p:txBody>
          <a:bodyPr/>
          <a:lstStyle>
            <a:lvl1pPr>
              <a:lnSpc>
                <a:spcPct val="90000"/>
              </a:lnSpc>
              <a:defRPr/>
            </a:lvl1pPr>
          </a:lstStyle>
          <a:p>
            <a:pPr>
              <a:defRPr/>
            </a:pPr>
            <a:endParaRPr/>
          </a:p>
        </p:txBody>
      </p:sp>
      <p:sp>
        <p:nvSpPr>
          <p:cNvPr id="75" name="TextBox 74"/>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1119693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YMC17 - Title, Subtitle,  2x Content Image">
    <p:spTree>
      <p:nvGrpSpPr>
        <p:cNvPr id="1" name=""/>
        <p:cNvGrpSpPr/>
        <p:nvPr/>
      </p:nvGrpSpPr>
      <p:grpSpPr>
        <a:xfrm>
          <a:off x="0" y="0"/>
          <a:ext cx="0" cy="0"/>
          <a:chOff x="0" y="0"/>
          <a:chExt cx="0" cy="0"/>
        </a:xfrm>
      </p:grpSpPr>
      <p:grpSp>
        <p:nvGrpSpPr>
          <p:cNvPr id="6"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8" name="Straight Connector 7"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1" name="Group 51" hidden="1"/>
            <p:cNvGrpSpPr>
              <a:grpSpLocks/>
            </p:cNvGrpSpPr>
            <p:nvPr userDrawn="1"/>
          </p:nvGrpSpPr>
          <p:grpSpPr bwMode="auto">
            <a:xfrm>
              <a:off x="11640116" y="-714736"/>
              <a:ext cx="551884" cy="8287473"/>
              <a:chOff x="11640116" y="-714736"/>
              <a:chExt cx="551884" cy="8287473"/>
            </a:xfrm>
          </p:grpSpPr>
          <p:cxnSp>
            <p:nvCxnSpPr>
              <p:cNvPr id="25" name="Straight Connector 24"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5" hidden="1"/>
            <p:cNvGrpSpPr>
              <a:grpSpLocks/>
            </p:cNvGrpSpPr>
            <p:nvPr userDrawn="1"/>
          </p:nvGrpSpPr>
          <p:grpSpPr bwMode="auto">
            <a:xfrm>
              <a:off x="-282027" y="-714736"/>
              <a:ext cx="12740305" cy="8287473"/>
              <a:chOff x="-282026" y="-714736"/>
              <a:chExt cx="12740305" cy="8287473"/>
            </a:xfrm>
          </p:grpSpPr>
          <p:grpSp>
            <p:nvGrpSpPr>
              <p:cNvPr id="13" name="Group 54" hidden="1"/>
              <p:cNvGrpSpPr>
                <a:grpSpLocks/>
              </p:cNvGrpSpPr>
              <p:nvPr userDrawn="1"/>
            </p:nvGrpSpPr>
            <p:grpSpPr bwMode="auto">
              <a:xfrm>
                <a:off x="-282026" y="0"/>
                <a:ext cx="12740305" cy="246887"/>
                <a:chOff x="-282026" y="0"/>
                <a:chExt cx="12740305" cy="246887"/>
              </a:xfrm>
            </p:grpSpPr>
            <p:cxnSp>
              <p:nvCxnSpPr>
                <p:cNvPr id="23" name="Straight Connector 22"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4" hidden="1"/>
              <p:cNvGrpSpPr>
                <a:grpSpLocks/>
              </p:cNvGrpSpPr>
              <p:nvPr userDrawn="1"/>
            </p:nvGrpSpPr>
            <p:grpSpPr bwMode="auto">
              <a:xfrm>
                <a:off x="-282026" y="1280053"/>
                <a:ext cx="12740305" cy="442593"/>
                <a:chOff x="-282026" y="1280053"/>
                <a:chExt cx="12740305" cy="442593"/>
              </a:xfrm>
            </p:grpSpPr>
            <p:cxnSp>
              <p:nvCxnSpPr>
                <p:cNvPr id="21" name="Straight Connector 20"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41" hidden="1"/>
              <p:cNvGrpSpPr>
                <a:grpSpLocks/>
              </p:cNvGrpSpPr>
              <p:nvPr userDrawn="1"/>
            </p:nvGrpSpPr>
            <p:grpSpPr bwMode="auto">
              <a:xfrm>
                <a:off x="0" y="-714736"/>
                <a:ext cx="551884" cy="8287473"/>
                <a:chOff x="11640116" y="-714736"/>
                <a:chExt cx="551884" cy="8287473"/>
              </a:xfrm>
            </p:grpSpPr>
            <p:cxnSp>
              <p:nvCxnSpPr>
                <p:cNvPr id="19" name="Straight Connector 18"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58" hidden="1"/>
              <p:cNvGrpSpPr>
                <a:grpSpLocks/>
              </p:cNvGrpSpPr>
              <p:nvPr userDrawn="1"/>
            </p:nvGrpSpPr>
            <p:grpSpPr bwMode="auto">
              <a:xfrm>
                <a:off x="-282026" y="6584314"/>
                <a:ext cx="12740305" cy="273686"/>
                <a:chOff x="-282026" y="0"/>
                <a:chExt cx="12740305" cy="273686"/>
              </a:xfrm>
            </p:grpSpPr>
            <p:cxnSp>
              <p:nvCxnSpPr>
                <p:cNvPr id="17" name="Straight Connector 16"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7"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28"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29"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30" name="Group 8"/>
          <p:cNvGrpSpPr>
            <a:grpSpLocks/>
          </p:cNvGrpSpPr>
          <p:nvPr userDrawn="1"/>
        </p:nvGrpSpPr>
        <p:grpSpPr bwMode="auto">
          <a:xfrm>
            <a:off x="10325100" y="433388"/>
            <a:ext cx="1333500" cy="354012"/>
            <a:chOff x="590710" y="3178038"/>
            <a:chExt cx="13400723" cy="3557588"/>
          </a:xfrm>
        </p:grpSpPr>
        <p:sp>
          <p:nvSpPr>
            <p:cNvPr id="31"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2"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6"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8"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9"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1"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2"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3"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4"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55"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56" name="Straight Connector 55"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9" name="Group 84" hidden="1"/>
            <p:cNvGrpSpPr>
              <a:grpSpLocks/>
            </p:cNvGrpSpPr>
            <p:nvPr userDrawn="1"/>
          </p:nvGrpSpPr>
          <p:grpSpPr bwMode="auto">
            <a:xfrm>
              <a:off x="11640116" y="-714736"/>
              <a:ext cx="551884" cy="8287473"/>
              <a:chOff x="11640116" y="-714736"/>
              <a:chExt cx="551884" cy="8287473"/>
            </a:xfrm>
          </p:grpSpPr>
          <p:cxnSp>
            <p:nvCxnSpPr>
              <p:cNvPr id="73" name="Straight Connector 72"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85" hidden="1"/>
            <p:cNvGrpSpPr>
              <a:grpSpLocks/>
            </p:cNvGrpSpPr>
            <p:nvPr userDrawn="1"/>
          </p:nvGrpSpPr>
          <p:grpSpPr bwMode="auto">
            <a:xfrm>
              <a:off x="-282027" y="-714736"/>
              <a:ext cx="12740305" cy="8287473"/>
              <a:chOff x="-282026" y="-714736"/>
              <a:chExt cx="12740305" cy="8287473"/>
            </a:xfrm>
          </p:grpSpPr>
          <p:grpSp>
            <p:nvGrpSpPr>
              <p:cNvPr id="61" name="Group 86" hidden="1"/>
              <p:cNvGrpSpPr>
                <a:grpSpLocks/>
              </p:cNvGrpSpPr>
              <p:nvPr userDrawn="1"/>
            </p:nvGrpSpPr>
            <p:grpSpPr bwMode="auto">
              <a:xfrm>
                <a:off x="-282026" y="0"/>
                <a:ext cx="12740305" cy="246887"/>
                <a:chOff x="-282026" y="0"/>
                <a:chExt cx="12740305" cy="246887"/>
              </a:xfrm>
            </p:grpSpPr>
            <p:cxnSp>
              <p:nvCxnSpPr>
                <p:cNvPr id="71" name="Straight Connector 70"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87" hidden="1"/>
              <p:cNvGrpSpPr>
                <a:grpSpLocks/>
              </p:cNvGrpSpPr>
              <p:nvPr userDrawn="1"/>
            </p:nvGrpSpPr>
            <p:grpSpPr bwMode="auto">
              <a:xfrm>
                <a:off x="-282026" y="1280053"/>
                <a:ext cx="12740305" cy="442593"/>
                <a:chOff x="-282026" y="1280053"/>
                <a:chExt cx="12740305" cy="442593"/>
              </a:xfrm>
            </p:grpSpPr>
            <p:cxnSp>
              <p:nvCxnSpPr>
                <p:cNvPr id="69" name="Straight Connector 68"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88" hidden="1"/>
              <p:cNvGrpSpPr>
                <a:grpSpLocks/>
              </p:cNvGrpSpPr>
              <p:nvPr userDrawn="1"/>
            </p:nvGrpSpPr>
            <p:grpSpPr bwMode="auto">
              <a:xfrm>
                <a:off x="0" y="-714736"/>
                <a:ext cx="551884" cy="8287473"/>
                <a:chOff x="11640116" y="-714736"/>
                <a:chExt cx="551884" cy="8287473"/>
              </a:xfrm>
            </p:grpSpPr>
            <p:cxnSp>
              <p:nvCxnSpPr>
                <p:cNvPr id="67" name="Straight Connector 66"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4" name="Group 89" hidden="1"/>
              <p:cNvGrpSpPr>
                <a:grpSpLocks/>
              </p:cNvGrpSpPr>
              <p:nvPr userDrawn="1"/>
            </p:nvGrpSpPr>
            <p:grpSpPr bwMode="auto">
              <a:xfrm>
                <a:off x="-282026" y="6584314"/>
                <a:ext cx="12740305" cy="273686"/>
                <a:chOff x="-282026" y="0"/>
                <a:chExt cx="12740305" cy="273686"/>
              </a:xfrm>
            </p:grpSpPr>
            <p:cxnSp>
              <p:nvCxnSpPr>
                <p:cNvPr id="65" name="Straight Connector 64"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cxnSp>
        <p:nvCxnSpPr>
          <p:cNvPr id="75" name="Straight Connector 74">
            <a:extLst/>
          </p:cNvPr>
          <p:cNvCxnSpPr>
            <a:cxnSpLocks/>
          </p:cNvCxnSpPr>
          <p:nvPr userDrawn="1"/>
        </p:nvCxnSpPr>
        <p:spPr>
          <a:xfrm>
            <a:off x="495300" y="1557338"/>
            <a:ext cx="5481638" cy="0"/>
          </a:xfrm>
          <a:prstGeom prst="line">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45" name="Picture Placeholder 3">
            <a:extLst/>
          </p:cNvPr>
          <p:cNvSpPr>
            <a:spLocks noGrp="1"/>
          </p:cNvSpPr>
          <p:nvPr>
            <p:ph type="pic" sz="quarter" idx="16"/>
          </p:nvPr>
        </p:nvSpPr>
        <p:spPr>
          <a:xfrm>
            <a:off x="6210300" y="1065712"/>
            <a:ext cx="5486400" cy="4992188"/>
          </a:xfrm>
          <a:prstGeom prst="rect">
            <a:avLst/>
          </a:prstGeom>
        </p:spPr>
        <p:txBody>
          <a:bodyPr/>
          <a:lstStyle/>
          <a:p>
            <a:pPr lvl="0"/>
            <a:endParaRPr lang="en-US" noProof="0" dirty="0"/>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50" name="Subtitle 2">
            <a:extLst/>
          </p:cNvPr>
          <p:cNvSpPr>
            <a:spLocks noGrp="1"/>
          </p:cNvSpPr>
          <p:nvPr>
            <p:ph type="subTitle" idx="1"/>
          </p:nvPr>
        </p:nvSpPr>
        <p:spPr>
          <a:xfrm>
            <a:off x="495301" y="1065712"/>
            <a:ext cx="5481410" cy="492725"/>
          </a:xfrm>
          <a:prstGeom prst="rect">
            <a:avLst/>
          </a:prstGeom>
        </p:spPr>
        <p:txBody>
          <a:bodyPr bIns="91440" anchor="b">
            <a:noAutofit/>
          </a:bodyPr>
          <a:lstStyle>
            <a:lvl1pPr marL="0" indent="0" algn="l" defTabSz="914400" rtl="0" eaLnBrk="1" latinLnBrk="0" hangingPunct="1">
              <a:lnSpc>
                <a:spcPct val="90000"/>
              </a:lnSpc>
              <a:spcBef>
                <a:spcPts val="0"/>
              </a:spcBef>
              <a:buFont typeface="Arial" panose="020B0604020202020204" pitchFamily="34" charset="0"/>
              <a:buNone/>
              <a:defRPr lang="en-US" sz="2800" b="1" i="0" kern="1200" dirty="0">
                <a:solidFill>
                  <a:schemeClr val="tx1"/>
                </a:solidFill>
                <a:latin typeface="+mn-lt"/>
                <a:ea typeface="Calibri" panose="020F050202020403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p>
        </p:txBody>
      </p:sp>
      <p:sp>
        <p:nvSpPr>
          <p:cNvPr id="7" name="Content Placeholder 6">
            <a:extLst/>
          </p:cNvPr>
          <p:cNvSpPr>
            <a:spLocks noGrp="1"/>
          </p:cNvSpPr>
          <p:nvPr>
            <p:ph sz="quarter" idx="17"/>
          </p:nvPr>
        </p:nvSpPr>
        <p:spPr>
          <a:xfrm>
            <a:off x="495300" y="1737224"/>
            <a:ext cx="5481409" cy="4320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6" name="Footer Placeholder 4"/>
          <p:cNvSpPr>
            <a:spLocks noGrp="1"/>
          </p:cNvSpPr>
          <p:nvPr>
            <p:ph type="ftr" sz="quarter" idx="18"/>
          </p:nvPr>
        </p:nvSpPr>
        <p:spPr/>
        <p:txBody>
          <a:bodyPr/>
          <a:lstStyle>
            <a:lvl1pPr>
              <a:lnSpc>
                <a:spcPct val="90000"/>
              </a:lnSpc>
              <a:defRPr/>
            </a:lvl1pPr>
          </a:lstStyle>
          <a:p>
            <a:pPr>
              <a:defRPr/>
            </a:pPr>
            <a:endParaRPr/>
          </a:p>
        </p:txBody>
      </p:sp>
      <p:sp>
        <p:nvSpPr>
          <p:cNvPr id="78" name="TextBox 77"/>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287052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YMC17 - Title, Subtitle, 2x Content WhiteSpace">
    <p:spTree>
      <p:nvGrpSpPr>
        <p:cNvPr id="1" name=""/>
        <p:cNvGrpSpPr/>
        <p:nvPr/>
      </p:nvGrpSpPr>
      <p:grpSpPr>
        <a:xfrm>
          <a:off x="0" y="0"/>
          <a:ext cx="0" cy="0"/>
          <a:chOff x="0" y="0"/>
          <a:chExt cx="0" cy="0"/>
        </a:xfrm>
      </p:grpSpPr>
      <p:grpSp>
        <p:nvGrpSpPr>
          <p:cNvPr id="6"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7" name="Straight Connector 6"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1" name="Group 51" hidden="1"/>
            <p:cNvGrpSpPr>
              <a:grpSpLocks/>
            </p:cNvGrpSpPr>
            <p:nvPr userDrawn="1"/>
          </p:nvGrpSpPr>
          <p:grpSpPr bwMode="auto">
            <a:xfrm>
              <a:off x="11640116" y="-714736"/>
              <a:ext cx="551884" cy="8287473"/>
              <a:chOff x="11640116" y="-714736"/>
              <a:chExt cx="551884" cy="8287473"/>
            </a:xfrm>
          </p:grpSpPr>
          <p:cxnSp>
            <p:nvCxnSpPr>
              <p:cNvPr id="25" name="Straight Connector 24"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5" hidden="1"/>
            <p:cNvGrpSpPr>
              <a:grpSpLocks/>
            </p:cNvGrpSpPr>
            <p:nvPr userDrawn="1"/>
          </p:nvGrpSpPr>
          <p:grpSpPr bwMode="auto">
            <a:xfrm>
              <a:off x="-282027" y="-714736"/>
              <a:ext cx="12740305" cy="8287473"/>
              <a:chOff x="-282026" y="-714736"/>
              <a:chExt cx="12740305" cy="8287473"/>
            </a:xfrm>
          </p:grpSpPr>
          <p:grpSp>
            <p:nvGrpSpPr>
              <p:cNvPr id="13" name="Group 54" hidden="1"/>
              <p:cNvGrpSpPr>
                <a:grpSpLocks/>
              </p:cNvGrpSpPr>
              <p:nvPr userDrawn="1"/>
            </p:nvGrpSpPr>
            <p:grpSpPr bwMode="auto">
              <a:xfrm>
                <a:off x="-282026" y="0"/>
                <a:ext cx="12740305" cy="246887"/>
                <a:chOff x="-282026" y="0"/>
                <a:chExt cx="12740305" cy="246887"/>
              </a:xfrm>
            </p:grpSpPr>
            <p:cxnSp>
              <p:nvCxnSpPr>
                <p:cNvPr id="23" name="Straight Connector 22"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4" hidden="1"/>
              <p:cNvGrpSpPr>
                <a:grpSpLocks/>
              </p:cNvGrpSpPr>
              <p:nvPr userDrawn="1"/>
            </p:nvGrpSpPr>
            <p:grpSpPr bwMode="auto">
              <a:xfrm>
                <a:off x="-282026" y="1280053"/>
                <a:ext cx="12740305" cy="442593"/>
                <a:chOff x="-282026" y="1280053"/>
                <a:chExt cx="12740305" cy="442593"/>
              </a:xfrm>
            </p:grpSpPr>
            <p:cxnSp>
              <p:nvCxnSpPr>
                <p:cNvPr id="21" name="Straight Connector 20"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41" hidden="1"/>
              <p:cNvGrpSpPr>
                <a:grpSpLocks/>
              </p:cNvGrpSpPr>
              <p:nvPr userDrawn="1"/>
            </p:nvGrpSpPr>
            <p:grpSpPr bwMode="auto">
              <a:xfrm>
                <a:off x="0" y="-714736"/>
                <a:ext cx="551884" cy="8287473"/>
                <a:chOff x="11640116" y="-714736"/>
                <a:chExt cx="551884" cy="8287473"/>
              </a:xfrm>
            </p:grpSpPr>
            <p:cxnSp>
              <p:nvCxnSpPr>
                <p:cNvPr id="19" name="Straight Connector 18"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58" hidden="1"/>
              <p:cNvGrpSpPr>
                <a:grpSpLocks/>
              </p:cNvGrpSpPr>
              <p:nvPr userDrawn="1"/>
            </p:nvGrpSpPr>
            <p:grpSpPr bwMode="auto">
              <a:xfrm>
                <a:off x="-282026" y="6584314"/>
                <a:ext cx="12740305" cy="273686"/>
                <a:chOff x="-282026" y="0"/>
                <a:chExt cx="12740305" cy="273686"/>
              </a:xfrm>
            </p:grpSpPr>
            <p:cxnSp>
              <p:nvCxnSpPr>
                <p:cNvPr id="17" name="Straight Connector 16"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7"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28"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29"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30" name="Group 8"/>
          <p:cNvGrpSpPr>
            <a:grpSpLocks/>
          </p:cNvGrpSpPr>
          <p:nvPr userDrawn="1"/>
        </p:nvGrpSpPr>
        <p:grpSpPr bwMode="auto">
          <a:xfrm>
            <a:off x="10325100" y="433388"/>
            <a:ext cx="1333500" cy="354012"/>
            <a:chOff x="590710" y="3178038"/>
            <a:chExt cx="13400723" cy="3557588"/>
          </a:xfrm>
        </p:grpSpPr>
        <p:sp>
          <p:nvSpPr>
            <p:cNvPr id="31"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2"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6"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8"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9"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0"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1"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2"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3"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54"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55" name="Straight Connector 54"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8" name="Group 84" hidden="1"/>
            <p:cNvGrpSpPr>
              <a:grpSpLocks/>
            </p:cNvGrpSpPr>
            <p:nvPr userDrawn="1"/>
          </p:nvGrpSpPr>
          <p:grpSpPr bwMode="auto">
            <a:xfrm>
              <a:off x="11640116" y="-714736"/>
              <a:ext cx="551884" cy="8287473"/>
              <a:chOff x="11640116" y="-714736"/>
              <a:chExt cx="551884" cy="8287473"/>
            </a:xfrm>
          </p:grpSpPr>
          <p:cxnSp>
            <p:nvCxnSpPr>
              <p:cNvPr id="72" name="Straight Connector 71"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85" hidden="1"/>
            <p:cNvGrpSpPr>
              <a:grpSpLocks/>
            </p:cNvGrpSpPr>
            <p:nvPr userDrawn="1"/>
          </p:nvGrpSpPr>
          <p:grpSpPr bwMode="auto">
            <a:xfrm>
              <a:off x="-282027" y="-714736"/>
              <a:ext cx="12740305" cy="8287473"/>
              <a:chOff x="-282026" y="-714736"/>
              <a:chExt cx="12740305" cy="8287473"/>
            </a:xfrm>
          </p:grpSpPr>
          <p:grpSp>
            <p:nvGrpSpPr>
              <p:cNvPr id="60" name="Group 86" hidden="1"/>
              <p:cNvGrpSpPr>
                <a:grpSpLocks/>
              </p:cNvGrpSpPr>
              <p:nvPr userDrawn="1"/>
            </p:nvGrpSpPr>
            <p:grpSpPr bwMode="auto">
              <a:xfrm>
                <a:off x="-282026" y="0"/>
                <a:ext cx="12740305" cy="246887"/>
                <a:chOff x="-282026" y="0"/>
                <a:chExt cx="12740305" cy="246887"/>
              </a:xfrm>
            </p:grpSpPr>
            <p:cxnSp>
              <p:nvCxnSpPr>
                <p:cNvPr id="70" name="Straight Connector 69"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oup 87" hidden="1"/>
              <p:cNvGrpSpPr>
                <a:grpSpLocks/>
              </p:cNvGrpSpPr>
              <p:nvPr userDrawn="1"/>
            </p:nvGrpSpPr>
            <p:grpSpPr bwMode="auto">
              <a:xfrm>
                <a:off x="-282026" y="1280053"/>
                <a:ext cx="12740305" cy="442593"/>
                <a:chOff x="-282026" y="1280053"/>
                <a:chExt cx="12740305" cy="442593"/>
              </a:xfrm>
            </p:grpSpPr>
            <p:cxnSp>
              <p:nvCxnSpPr>
                <p:cNvPr id="68" name="Straight Connector 67"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88" hidden="1"/>
              <p:cNvGrpSpPr>
                <a:grpSpLocks/>
              </p:cNvGrpSpPr>
              <p:nvPr userDrawn="1"/>
            </p:nvGrpSpPr>
            <p:grpSpPr bwMode="auto">
              <a:xfrm>
                <a:off x="0" y="-714736"/>
                <a:ext cx="551884" cy="8287473"/>
                <a:chOff x="11640116" y="-714736"/>
                <a:chExt cx="551884" cy="8287473"/>
              </a:xfrm>
            </p:grpSpPr>
            <p:cxnSp>
              <p:nvCxnSpPr>
                <p:cNvPr id="66" name="Straight Connector 65"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89" hidden="1"/>
              <p:cNvGrpSpPr>
                <a:grpSpLocks/>
              </p:cNvGrpSpPr>
              <p:nvPr userDrawn="1"/>
            </p:nvGrpSpPr>
            <p:grpSpPr bwMode="auto">
              <a:xfrm>
                <a:off x="-282026" y="6584314"/>
                <a:ext cx="12740305" cy="273686"/>
                <a:chOff x="-282026" y="0"/>
                <a:chExt cx="12740305" cy="273686"/>
              </a:xfrm>
            </p:grpSpPr>
            <p:cxnSp>
              <p:nvCxnSpPr>
                <p:cNvPr id="64" name="Straight Connector 63"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cxnSp>
        <p:nvCxnSpPr>
          <p:cNvPr id="74" name="Straight Connector 73">
            <a:extLst/>
          </p:cNvPr>
          <p:cNvCxnSpPr>
            <a:cxnSpLocks/>
          </p:cNvCxnSpPr>
          <p:nvPr userDrawn="1"/>
        </p:nvCxnSpPr>
        <p:spPr>
          <a:xfrm>
            <a:off x="495300" y="1901825"/>
            <a:ext cx="5481638" cy="0"/>
          </a:xfrm>
          <a:prstGeom prst="line">
            <a:avLst/>
          </a:prstGeom>
          <a:ln>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4" name="Content Placeholder 3">
            <a:extLst/>
          </p:cNvPr>
          <p:cNvSpPr>
            <a:spLocks noGrp="1"/>
          </p:cNvSpPr>
          <p:nvPr>
            <p:ph sz="quarter" idx="16"/>
          </p:nvPr>
        </p:nvSpPr>
        <p:spPr>
          <a:xfrm>
            <a:off x="495300" y="2079065"/>
            <a:ext cx="5481638" cy="398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500062" y="952501"/>
            <a:ext cx="9681371" cy="457200"/>
          </a:xfrm>
          <a:prstGeom prst="rect">
            <a:avLst/>
          </a:prstGeom>
        </p:spPr>
        <p:txBody>
          <a:bodyPr/>
          <a:lstStyle>
            <a:lvl1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smtClean="0">
                <a:solidFill>
                  <a:schemeClr val="tx1">
                    <a:lumMod val="65000"/>
                    <a:lumOff val="35000"/>
                  </a:schemeClr>
                </a:solidFill>
                <a:latin typeface="+mn-lt"/>
                <a:ea typeface="Calibri" panose="020F0502020204030204" pitchFamily="34" charset="0"/>
                <a:cs typeface="Arial" charset="0"/>
              </a:defRPr>
            </a:lvl1pPr>
            <a:lvl2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smtClean="0">
                <a:solidFill>
                  <a:schemeClr val="accent1"/>
                </a:solidFill>
                <a:latin typeface="+mn-lt"/>
                <a:ea typeface="Arial" charset="0"/>
                <a:cs typeface="Arial" charset="0"/>
              </a:defRPr>
            </a:lvl2pPr>
            <a:lvl3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smtClean="0">
                <a:solidFill>
                  <a:schemeClr val="accent1"/>
                </a:solidFill>
                <a:latin typeface="+mn-lt"/>
                <a:ea typeface="Arial" charset="0"/>
                <a:cs typeface="Arial" charset="0"/>
              </a:defRPr>
            </a:lvl3pPr>
            <a:lvl4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smtClean="0">
                <a:solidFill>
                  <a:schemeClr val="accent1"/>
                </a:solidFill>
                <a:latin typeface="+mn-lt"/>
                <a:ea typeface="Arial" charset="0"/>
                <a:cs typeface="Arial" charset="0"/>
              </a:defRPr>
            </a:lvl4pPr>
            <a:lvl5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a:solidFill>
                  <a:schemeClr val="accent1"/>
                </a:solidFill>
                <a:latin typeface="+mn-lt"/>
                <a:ea typeface="Arial" charset="0"/>
                <a:cs typeface="Arial" charset="0"/>
              </a:defRPr>
            </a:lvl5pPr>
          </a:lstStyle>
          <a:p>
            <a:pPr lvl="0"/>
            <a:r>
              <a:rPr lang="en-US" dirty="0"/>
              <a:t>Click to edit Master text styles</a:t>
            </a: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45" name="Subtitle 2">
            <a:extLst/>
          </p:cNvPr>
          <p:cNvSpPr>
            <a:spLocks noGrp="1"/>
          </p:cNvSpPr>
          <p:nvPr>
            <p:ph type="subTitle" idx="1"/>
          </p:nvPr>
        </p:nvSpPr>
        <p:spPr>
          <a:xfrm>
            <a:off x="495301" y="1409701"/>
            <a:ext cx="5481410" cy="492184"/>
          </a:xfrm>
          <a:prstGeom prst="rect">
            <a:avLst/>
          </a:prstGeom>
        </p:spPr>
        <p:txBody>
          <a:bodyPr bIns="91440" anchor="b"/>
          <a:lstStyle>
            <a:lvl1pPr marL="0" indent="0" algn="l" defTabSz="914400" rtl="0" eaLnBrk="1" latinLnBrk="0" hangingPunct="1">
              <a:lnSpc>
                <a:spcPct val="90000"/>
              </a:lnSpc>
              <a:spcBef>
                <a:spcPts val="0"/>
              </a:spcBef>
              <a:buFont typeface="Arial" panose="020B0604020202020204" pitchFamily="34" charset="0"/>
              <a:buNone/>
              <a:defRPr lang="en-US" sz="2000" b="1" i="0" kern="1200" dirty="0">
                <a:solidFill>
                  <a:schemeClr val="tx1"/>
                </a:solidFill>
                <a:latin typeface="+mn-lt"/>
                <a:ea typeface="Calibri" panose="020F050202020403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p>
        </p:txBody>
      </p:sp>
      <p:sp>
        <p:nvSpPr>
          <p:cNvPr id="75" name="Footer Placeholder 4"/>
          <p:cNvSpPr>
            <a:spLocks noGrp="1"/>
          </p:cNvSpPr>
          <p:nvPr>
            <p:ph type="ftr" sz="quarter" idx="17"/>
          </p:nvPr>
        </p:nvSpPr>
        <p:spPr/>
        <p:txBody>
          <a:bodyPr/>
          <a:lstStyle>
            <a:lvl1pPr>
              <a:lnSpc>
                <a:spcPct val="90000"/>
              </a:lnSpc>
              <a:defRPr/>
            </a:lvl1pPr>
          </a:lstStyle>
          <a:p>
            <a:pPr>
              <a:defRPr/>
            </a:pPr>
            <a:endParaRPr/>
          </a:p>
        </p:txBody>
      </p:sp>
      <p:sp>
        <p:nvSpPr>
          <p:cNvPr id="77" name="TextBox 76"/>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1242054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YMC17 - Title, Subtitle, 3x Content">
    <p:spTree>
      <p:nvGrpSpPr>
        <p:cNvPr id="1" name=""/>
        <p:cNvGrpSpPr/>
        <p:nvPr/>
      </p:nvGrpSpPr>
      <p:grpSpPr>
        <a:xfrm>
          <a:off x="0" y="0"/>
          <a:ext cx="0" cy="0"/>
          <a:chOff x="0" y="0"/>
          <a:chExt cx="0" cy="0"/>
        </a:xfrm>
      </p:grpSpPr>
      <p:grpSp>
        <p:nvGrpSpPr>
          <p:cNvPr id="12"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13" name="Straight Connector 12"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6" name="Group 51" hidden="1"/>
            <p:cNvGrpSpPr>
              <a:grpSpLocks/>
            </p:cNvGrpSpPr>
            <p:nvPr userDrawn="1"/>
          </p:nvGrpSpPr>
          <p:grpSpPr bwMode="auto">
            <a:xfrm>
              <a:off x="11640116" y="-714736"/>
              <a:ext cx="551884" cy="8287473"/>
              <a:chOff x="11640116" y="-714736"/>
              <a:chExt cx="551884" cy="8287473"/>
            </a:xfrm>
          </p:grpSpPr>
          <p:cxnSp>
            <p:nvCxnSpPr>
              <p:cNvPr id="30" name="Straight Connector 29"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5" hidden="1"/>
            <p:cNvGrpSpPr>
              <a:grpSpLocks/>
            </p:cNvGrpSpPr>
            <p:nvPr userDrawn="1"/>
          </p:nvGrpSpPr>
          <p:grpSpPr bwMode="auto">
            <a:xfrm>
              <a:off x="-282027" y="-714736"/>
              <a:ext cx="12740305" cy="8287473"/>
              <a:chOff x="-282026" y="-714736"/>
              <a:chExt cx="12740305" cy="8287473"/>
            </a:xfrm>
          </p:grpSpPr>
          <p:grpSp>
            <p:nvGrpSpPr>
              <p:cNvPr id="18" name="Group 54" hidden="1"/>
              <p:cNvGrpSpPr>
                <a:grpSpLocks/>
              </p:cNvGrpSpPr>
              <p:nvPr userDrawn="1"/>
            </p:nvGrpSpPr>
            <p:grpSpPr bwMode="auto">
              <a:xfrm>
                <a:off x="-282026" y="0"/>
                <a:ext cx="12740305" cy="246887"/>
                <a:chOff x="-282026" y="0"/>
                <a:chExt cx="12740305" cy="246887"/>
              </a:xfrm>
            </p:grpSpPr>
            <p:cxnSp>
              <p:nvCxnSpPr>
                <p:cNvPr id="28" name="Straight Connector 27"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4" hidden="1"/>
              <p:cNvGrpSpPr>
                <a:grpSpLocks/>
              </p:cNvGrpSpPr>
              <p:nvPr userDrawn="1"/>
            </p:nvGrpSpPr>
            <p:grpSpPr bwMode="auto">
              <a:xfrm>
                <a:off x="-282026" y="1280053"/>
                <a:ext cx="12740305" cy="442593"/>
                <a:chOff x="-282026" y="1280053"/>
                <a:chExt cx="12740305" cy="442593"/>
              </a:xfrm>
            </p:grpSpPr>
            <p:cxnSp>
              <p:nvCxnSpPr>
                <p:cNvPr id="26" name="Straight Connector 25"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41" hidden="1"/>
              <p:cNvGrpSpPr>
                <a:grpSpLocks/>
              </p:cNvGrpSpPr>
              <p:nvPr userDrawn="1"/>
            </p:nvGrpSpPr>
            <p:grpSpPr bwMode="auto">
              <a:xfrm>
                <a:off x="0" y="-714736"/>
                <a:ext cx="551884" cy="8287473"/>
                <a:chOff x="11640116" y="-714736"/>
                <a:chExt cx="551884" cy="8287473"/>
              </a:xfrm>
            </p:grpSpPr>
            <p:cxnSp>
              <p:nvCxnSpPr>
                <p:cNvPr id="24" name="Straight Connector 23"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58" hidden="1"/>
              <p:cNvGrpSpPr>
                <a:grpSpLocks/>
              </p:cNvGrpSpPr>
              <p:nvPr userDrawn="1"/>
            </p:nvGrpSpPr>
            <p:grpSpPr bwMode="auto">
              <a:xfrm>
                <a:off x="-282026" y="6584314"/>
                <a:ext cx="12740305" cy="273686"/>
                <a:chOff x="-282026" y="0"/>
                <a:chExt cx="12740305" cy="273686"/>
              </a:xfrm>
            </p:grpSpPr>
            <p:cxnSp>
              <p:nvCxnSpPr>
                <p:cNvPr id="22" name="Straight Connector 21"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2"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33"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34"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35" name="Group 8"/>
          <p:cNvGrpSpPr>
            <a:grpSpLocks/>
          </p:cNvGrpSpPr>
          <p:nvPr userDrawn="1"/>
        </p:nvGrpSpPr>
        <p:grpSpPr bwMode="auto">
          <a:xfrm>
            <a:off x="10325100" y="433388"/>
            <a:ext cx="1333500" cy="354012"/>
            <a:chOff x="590710" y="3178038"/>
            <a:chExt cx="13400723" cy="3557588"/>
          </a:xfrm>
        </p:grpSpPr>
        <p:sp>
          <p:nvSpPr>
            <p:cNvPr id="36"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9"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0"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1"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2"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3"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4"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5"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6"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7"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8"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59"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60" name="Straight Connector 59"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63" name="Group 84" hidden="1"/>
            <p:cNvGrpSpPr>
              <a:grpSpLocks/>
            </p:cNvGrpSpPr>
            <p:nvPr userDrawn="1"/>
          </p:nvGrpSpPr>
          <p:grpSpPr bwMode="auto">
            <a:xfrm>
              <a:off x="11640116" y="-714736"/>
              <a:ext cx="551884" cy="8287473"/>
              <a:chOff x="11640116" y="-714736"/>
              <a:chExt cx="551884" cy="8287473"/>
            </a:xfrm>
          </p:grpSpPr>
          <p:cxnSp>
            <p:nvCxnSpPr>
              <p:cNvPr id="77" name="Straight Connector 76"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4" name="Group 85" hidden="1"/>
            <p:cNvGrpSpPr>
              <a:grpSpLocks/>
            </p:cNvGrpSpPr>
            <p:nvPr userDrawn="1"/>
          </p:nvGrpSpPr>
          <p:grpSpPr bwMode="auto">
            <a:xfrm>
              <a:off x="-282027" y="-714736"/>
              <a:ext cx="12740305" cy="8287473"/>
              <a:chOff x="-282026" y="-714736"/>
              <a:chExt cx="12740305" cy="8287473"/>
            </a:xfrm>
          </p:grpSpPr>
          <p:grpSp>
            <p:nvGrpSpPr>
              <p:cNvPr id="65" name="Group 86" hidden="1"/>
              <p:cNvGrpSpPr>
                <a:grpSpLocks/>
              </p:cNvGrpSpPr>
              <p:nvPr userDrawn="1"/>
            </p:nvGrpSpPr>
            <p:grpSpPr bwMode="auto">
              <a:xfrm>
                <a:off x="-282026" y="0"/>
                <a:ext cx="12740305" cy="246887"/>
                <a:chOff x="-282026" y="0"/>
                <a:chExt cx="12740305" cy="246887"/>
              </a:xfrm>
            </p:grpSpPr>
            <p:cxnSp>
              <p:nvCxnSpPr>
                <p:cNvPr id="75" name="Straight Connector 74"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87" hidden="1"/>
              <p:cNvGrpSpPr>
                <a:grpSpLocks/>
              </p:cNvGrpSpPr>
              <p:nvPr userDrawn="1"/>
            </p:nvGrpSpPr>
            <p:grpSpPr bwMode="auto">
              <a:xfrm>
                <a:off x="-282026" y="1280053"/>
                <a:ext cx="12740305" cy="442593"/>
                <a:chOff x="-282026" y="1280053"/>
                <a:chExt cx="12740305" cy="442593"/>
              </a:xfrm>
            </p:grpSpPr>
            <p:cxnSp>
              <p:nvCxnSpPr>
                <p:cNvPr id="73" name="Straight Connector 72"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88" hidden="1"/>
              <p:cNvGrpSpPr>
                <a:grpSpLocks/>
              </p:cNvGrpSpPr>
              <p:nvPr userDrawn="1"/>
            </p:nvGrpSpPr>
            <p:grpSpPr bwMode="auto">
              <a:xfrm>
                <a:off x="0" y="-714736"/>
                <a:ext cx="551884" cy="8287473"/>
                <a:chOff x="11640116" y="-714736"/>
                <a:chExt cx="551884" cy="8287473"/>
              </a:xfrm>
            </p:grpSpPr>
            <p:cxnSp>
              <p:nvCxnSpPr>
                <p:cNvPr id="71" name="Straight Connector 70"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8" name="Group 89" hidden="1"/>
              <p:cNvGrpSpPr>
                <a:grpSpLocks/>
              </p:cNvGrpSpPr>
              <p:nvPr userDrawn="1"/>
            </p:nvGrpSpPr>
            <p:grpSpPr bwMode="auto">
              <a:xfrm>
                <a:off x="-282026" y="6584314"/>
                <a:ext cx="12740305" cy="273686"/>
                <a:chOff x="-282026" y="0"/>
                <a:chExt cx="12740305" cy="273686"/>
              </a:xfrm>
            </p:grpSpPr>
            <p:cxnSp>
              <p:nvCxnSpPr>
                <p:cNvPr id="69" name="Straight Connector 68"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0" name="Text Placeholder 9"/>
          <p:cNvSpPr>
            <a:spLocks noGrp="1"/>
          </p:cNvSpPr>
          <p:nvPr>
            <p:ph type="body" sz="quarter" idx="14"/>
          </p:nvPr>
        </p:nvSpPr>
        <p:spPr>
          <a:xfrm>
            <a:off x="500062" y="952500"/>
            <a:ext cx="9681371" cy="457200"/>
          </a:xfrm>
          <a:prstGeom prst="rect">
            <a:avLst/>
          </a:prstGeom>
        </p:spPr>
        <p:txBody>
          <a:bodyPr/>
          <a:lstStyle>
            <a:lvl1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smtClean="0">
                <a:solidFill>
                  <a:schemeClr val="tx1">
                    <a:lumMod val="65000"/>
                    <a:lumOff val="35000"/>
                  </a:schemeClr>
                </a:solidFill>
                <a:latin typeface="+mn-lt"/>
                <a:ea typeface="Calibri" panose="020F0502020204030204" pitchFamily="34" charset="0"/>
                <a:cs typeface="Arial" charset="0"/>
              </a:defRPr>
            </a:lvl1pPr>
            <a:lvl2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smtClean="0">
                <a:solidFill>
                  <a:schemeClr val="accent1"/>
                </a:solidFill>
                <a:latin typeface="+mn-lt"/>
                <a:ea typeface="Arial" charset="0"/>
                <a:cs typeface="Arial" charset="0"/>
              </a:defRPr>
            </a:lvl2pPr>
            <a:lvl3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smtClean="0">
                <a:solidFill>
                  <a:schemeClr val="accent1"/>
                </a:solidFill>
                <a:latin typeface="+mn-lt"/>
                <a:ea typeface="Arial" charset="0"/>
                <a:cs typeface="Arial" charset="0"/>
              </a:defRPr>
            </a:lvl3pPr>
            <a:lvl4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smtClean="0">
                <a:solidFill>
                  <a:schemeClr val="accent1"/>
                </a:solidFill>
                <a:latin typeface="+mn-lt"/>
                <a:ea typeface="Arial" charset="0"/>
                <a:cs typeface="Arial" charset="0"/>
              </a:defRPr>
            </a:lvl4pPr>
            <a:lvl5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800" b="1" i="0" kern="1200" dirty="0">
                <a:solidFill>
                  <a:schemeClr val="accent1"/>
                </a:solidFill>
                <a:latin typeface="+mn-lt"/>
                <a:ea typeface="Arial" charset="0"/>
                <a:cs typeface="Arial" charset="0"/>
              </a:defRPr>
            </a:lvl5pPr>
          </a:lstStyle>
          <a:p>
            <a:pPr lvl="0"/>
            <a:r>
              <a:rPr lang="en-US" dirty="0"/>
              <a:t>Click to edit Master text styles</a:t>
            </a:r>
          </a:p>
        </p:txBody>
      </p:sp>
      <p:sp>
        <p:nvSpPr>
          <p:cNvPr id="48" name="Subtitle 2"/>
          <p:cNvSpPr>
            <a:spLocks noGrp="1"/>
          </p:cNvSpPr>
          <p:nvPr>
            <p:ph type="subTitle" idx="1"/>
          </p:nvPr>
        </p:nvSpPr>
        <p:spPr>
          <a:xfrm>
            <a:off x="495300" y="1414577"/>
            <a:ext cx="3489236" cy="492725"/>
          </a:xfrm>
          <a:prstGeom prst="rect">
            <a:avLst/>
          </a:prstGeom>
        </p:spPr>
        <p:txBody>
          <a:bodyPr bIns="91440" anchor="b">
            <a:noAutofit/>
          </a:bodyPr>
          <a:lstStyle>
            <a:lvl1pPr marL="0" indent="0" algn="l" defTabSz="914400" rtl="0" eaLnBrk="1" latinLnBrk="0" hangingPunct="1">
              <a:lnSpc>
                <a:spcPct val="90000"/>
              </a:lnSpc>
              <a:spcBef>
                <a:spcPts val="0"/>
              </a:spcBef>
              <a:buFont typeface="Arial" panose="020B0604020202020204" pitchFamily="34" charset="0"/>
              <a:buNone/>
              <a:defRPr lang="en-US" sz="2000" b="1" i="0" kern="1200" dirty="0">
                <a:solidFill>
                  <a:schemeClr val="tx1"/>
                </a:solidFill>
                <a:latin typeface="+mn-lt"/>
                <a:ea typeface="Calibri" panose="020F050202020403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p>
        </p:txBody>
      </p:sp>
      <p:sp>
        <p:nvSpPr>
          <p:cNvPr id="2" name="Title 1"/>
          <p:cNvSpPr>
            <a:spLocks noGrp="1"/>
          </p:cNvSpPr>
          <p:nvPr>
            <p:ph type="title"/>
          </p:nvPr>
        </p:nvSpPr>
        <p:spPr/>
        <p:txBody>
          <a:bodyPr/>
          <a:lstStyle>
            <a:lvl1pPr>
              <a:defRPr/>
            </a:lvl1pPr>
          </a:lstStyle>
          <a:p>
            <a:r>
              <a:rPr lang="en-US" dirty="0"/>
              <a:t>Click to edit Master title style</a:t>
            </a:r>
          </a:p>
        </p:txBody>
      </p:sp>
      <p:sp>
        <p:nvSpPr>
          <p:cNvPr id="8" name="Text Placeholder 7"/>
          <p:cNvSpPr>
            <a:spLocks noGrp="1"/>
          </p:cNvSpPr>
          <p:nvPr>
            <p:ph type="body" sz="quarter" idx="13"/>
          </p:nvPr>
        </p:nvSpPr>
        <p:spPr>
          <a:xfrm>
            <a:off x="4358641" y="1414636"/>
            <a:ext cx="3474720" cy="492125"/>
          </a:xfrm>
          <a:prstGeom prst="rect">
            <a:avLst/>
          </a:prstGeom>
        </p:spPr>
        <p:txBody>
          <a:bodyPr bIns="91440" anchor="b">
            <a:noAutofit/>
          </a:bodyPr>
          <a:lstStyle>
            <a:lvl1pPr marL="0" indent="0">
              <a:buNone/>
              <a:defRPr lang="en-US" sz="2000" b="1" i="0" kern="1200" dirty="0">
                <a:solidFill>
                  <a:schemeClr val="tx1"/>
                </a:solidFill>
                <a:latin typeface="+mn-lt"/>
                <a:ea typeface="Calibri" panose="020F0502020204030204" pitchFamily="34" charset="0"/>
                <a:cs typeface="Arial" charset="0"/>
              </a:defRPr>
            </a:lvl1pPr>
            <a:lvl2pPr>
              <a:defRPr/>
            </a:lvl2pPr>
            <a:lvl3pPr>
              <a:defRPr/>
            </a:lvl3pPr>
            <a:lvl4pPr>
              <a:defRPr/>
            </a:lvl4pPr>
            <a:lvl5pPr>
              <a:defRPr/>
            </a:lvl5pPr>
          </a:lstStyle>
          <a:p>
            <a:pPr lvl="0"/>
            <a:r>
              <a:rPr lang="en-US" dirty="0"/>
              <a:t>Click to edit Master text styles</a:t>
            </a:r>
          </a:p>
        </p:txBody>
      </p:sp>
      <p:sp>
        <p:nvSpPr>
          <p:cNvPr id="7" name="Text Placeholder 6"/>
          <p:cNvSpPr>
            <a:spLocks noGrp="1"/>
          </p:cNvSpPr>
          <p:nvPr>
            <p:ph type="body" sz="quarter" idx="17"/>
          </p:nvPr>
        </p:nvSpPr>
        <p:spPr>
          <a:xfrm>
            <a:off x="8155304" y="1414636"/>
            <a:ext cx="3541395" cy="492125"/>
          </a:xfrm>
          <a:prstGeom prst="rect">
            <a:avLst/>
          </a:prstGeom>
        </p:spPr>
        <p:txBody>
          <a:bodyPr bIns="91440" anchor="b">
            <a:noAutofit/>
          </a:bodyPr>
          <a:lstStyle>
            <a:lvl1pPr marL="0" indent="0" algn="l" defTabSz="914400" rtl="0" eaLnBrk="1" latinLnBrk="0" hangingPunct="1">
              <a:lnSpc>
                <a:spcPct val="90000"/>
              </a:lnSpc>
              <a:spcBef>
                <a:spcPts val="0"/>
              </a:spcBef>
              <a:buClr>
                <a:schemeClr val="accent1"/>
              </a:buClr>
              <a:buSzPct val="120000"/>
              <a:buFont typeface="Arial" panose="020B0604020202020204" pitchFamily="34" charset="0"/>
              <a:buNone/>
              <a:defRPr lang="en-US" sz="2000" b="1" i="0" kern="1200" dirty="0">
                <a:solidFill>
                  <a:schemeClr val="tx1"/>
                </a:solidFill>
                <a:latin typeface="+mn-lt"/>
                <a:ea typeface="Calibri" panose="020F0502020204030204" pitchFamily="34" charset="0"/>
                <a:cs typeface="Arial" charset="0"/>
              </a:defRPr>
            </a:lvl1pPr>
            <a:lvl2pPr>
              <a:defRPr/>
            </a:lvl2pPr>
            <a:lvl3pPr>
              <a:defRPr/>
            </a:lvl3pPr>
            <a:lvl4pPr>
              <a:defRPr/>
            </a:lvl4pPr>
            <a:lvl5pPr>
              <a:defRPr/>
            </a:lvl5pPr>
          </a:lstStyle>
          <a:p>
            <a:pPr lvl="0"/>
            <a:r>
              <a:rPr lang="en-US" dirty="0"/>
              <a:t>Click to edit Master text styles</a:t>
            </a:r>
          </a:p>
        </p:txBody>
      </p:sp>
      <p:sp>
        <p:nvSpPr>
          <p:cNvPr id="4" name="Content Placeholder 3">
            <a:extLst/>
          </p:cNvPr>
          <p:cNvSpPr>
            <a:spLocks noGrp="1"/>
          </p:cNvSpPr>
          <p:nvPr>
            <p:ph sz="quarter" idx="18"/>
          </p:nvPr>
        </p:nvSpPr>
        <p:spPr>
          <a:xfrm>
            <a:off x="495301" y="2073275"/>
            <a:ext cx="3489236" cy="3984625"/>
          </a:xfrm>
          <a:prstGeom prst="rect">
            <a:avLst/>
          </a:prstGeom>
        </p:spPr>
        <p:txBody>
          <a:bodyPr/>
          <a:lstStyle>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6" name="Content Placeholder 5">
            <a:extLst/>
          </p:cNvPr>
          <p:cNvSpPr>
            <a:spLocks noGrp="1"/>
          </p:cNvSpPr>
          <p:nvPr>
            <p:ph sz="quarter" idx="19"/>
          </p:nvPr>
        </p:nvSpPr>
        <p:spPr>
          <a:xfrm>
            <a:off x="4358641" y="2073275"/>
            <a:ext cx="3474720" cy="398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p:cNvPr>
          <p:cNvSpPr>
            <a:spLocks noGrp="1"/>
          </p:cNvSpPr>
          <p:nvPr>
            <p:ph sz="quarter" idx="20"/>
          </p:nvPr>
        </p:nvSpPr>
        <p:spPr>
          <a:xfrm>
            <a:off x="8155304" y="2073275"/>
            <a:ext cx="3541395" cy="398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9" name="Footer Placeholder 4"/>
          <p:cNvSpPr>
            <a:spLocks noGrp="1"/>
          </p:cNvSpPr>
          <p:nvPr>
            <p:ph type="ftr" sz="quarter" idx="21"/>
          </p:nvPr>
        </p:nvSpPr>
        <p:spPr/>
        <p:txBody>
          <a:bodyPr/>
          <a:lstStyle>
            <a:lvl1pPr>
              <a:lnSpc>
                <a:spcPct val="90000"/>
              </a:lnSpc>
              <a:defRPr/>
            </a:lvl1pPr>
          </a:lstStyle>
          <a:p>
            <a:pPr>
              <a:defRPr/>
            </a:pPr>
            <a:endParaRPr/>
          </a:p>
        </p:txBody>
      </p:sp>
      <p:sp>
        <p:nvSpPr>
          <p:cNvPr id="81" name="TextBox 80"/>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1665638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YMC17 - Title Slide - ALT">
    <p:bg>
      <p:bgPr>
        <a:solidFill>
          <a:srgbClr val="19233C"/>
        </a:solidFill>
        <a:effectLst/>
      </p:bgPr>
    </p:bg>
    <p:spTree>
      <p:nvGrpSpPr>
        <p:cNvPr id="1" name=""/>
        <p:cNvGrpSpPr/>
        <p:nvPr/>
      </p:nvGrpSpPr>
      <p:grpSpPr>
        <a:xfrm>
          <a:off x="0" y="0"/>
          <a:ext cx="0" cy="0"/>
          <a:chOff x="0" y="0"/>
          <a:chExt cx="0" cy="0"/>
        </a:xfrm>
      </p:grpSpPr>
      <p:pic>
        <p:nvPicPr>
          <p:cNvPr id="6" name="Picture 7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80" hidden="1"/>
          <p:cNvGrpSpPr>
            <a:grpSpLocks/>
          </p:cNvGrpSpPr>
          <p:nvPr userDrawn="1">
            <p:custDataLst>
              <p:tags r:id="rId1"/>
            </p:custDataLst>
          </p:nvPr>
        </p:nvGrpSpPr>
        <p:grpSpPr bwMode="auto">
          <a:xfrm>
            <a:off x="-282575" y="-714375"/>
            <a:ext cx="12741275" cy="8286750"/>
            <a:chOff x="-282027" y="-714736"/>
            <a:chExt cx="12740305" cy="8287473"/>
          </a:xfrm>
        </p:grpSpPr>
        <p:cxnSp>
          <p:nvCxnSpPr>
            <p:cNvPr id="8" name="Straight Connector 7"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1" name="Group 85" hidden="1"/>
            <p:cNvGrpSpPr>
              <a:grpSpLocks/>
            </p:cNvGrpSpPr>
            <p:nvPr userDrawn="1"/>
          </p:nvGrpSpPr>
          <p:grpSpPr bwMode="auto">
            <a:xfrm>
              <a:off x="11640116" y="-714736"/>
              <a:ext cx="551884" cy="8287473"/>
              <a:chOff x="11640116" y="-714736"/>
              <a:chExt cx="551884" cy="8287473"/>
            </a:xfrm>
          </p:grpSpPr>
          <p:cxnSp>
            <p:nvCxnSpPr>
              <p:cNvPr id="25" name="Straight Connector 24"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86" hidden="1"/>
            <p:cNvGrpSpPr>
              <a:grpSpLocks/>
            </p:cNvGrpSpPr>
            <p:nvPr userDrawn="1"/>
          </p:nvGrpSpPr>
          <p:grpSpPr bwMode="auto">
            <a:xfrm>
              <a:off x="-282027" y="-714736"/>
              <a:ext cx="12740305" cy="8287473"/>
              <a:chOff x="-282026" y="-714736"/>
              <a:chExt cx="12740305" cy="8287473"/>
            </a:xfrm>
          </p:grpSpPr>
          <p:grpSp>
            <p:nvGrpSpPr>
              <p:cNvPr id="13" name="Group 87" hidden="1"/>
              <p:cNvGrpSpPr>
                <a:grpSpLocks/>
              </p:cNvGrpSpPr>
              <p:nvPr userDrawn="1"/>
            </p:nvGrpSpPr>
            <p:grpSpPr bwMode="auto">
              <a:xfrm>
                <a:off x="-282026" y="0"/>
                <a:ext cx="12740305" cy="246887"/>
                <a:chOff x="-282026" y="0"/>
                <a:chExt cx="12740305" cy="246887"/>
              </a:xfrm>
            </p:grpSpPr>
            <p:cxnSp>
              <p:nvCxnSpPr>
                <p:cNvPr id="23" name="Straight Connector 22"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88" hidden="1"/>
              <p:cNvGrpSpPr>
                <a:grpSpLocks/>
              </p:cNvGrpSpPr>
              <p:nvPr userDrawn="1"/>
            </p:nvGrpSpPr>
            <p:grpSpPr bwMode="auto">
              <a:xfrm>
                <a:off x="-282026" y="1280053"/>
                <a:ext cx="12740305" cy="442593"/>
                <a:chOff x="-282026" y="1280053"/>
                <a:chExt cx="12740305" cy="442593"/>
              </a:xfrm>
            </p:grpSpPr>
            <p:cxnSp>
              <p:nvCxnSpPr>
                <p:cNvPr id="21" name="Straight Connector 20"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89" hidden="1"/>
              <p:cNvGrpSpPr>
                <a:grpSpLocks/>
              </p:cNvGrpSpPr>
              <p:nvPr userDrawn="1"/>
            </p:nvGrpSpPr>
            <p:grpSpPr bwMode="auto">
              <a:xfrm>
                <a:off x="0" y="-714736"/>
                <a:ext cx="551884" cy="8287473"/>
                <a:chOff x="11640116" y="-714736"/>
                <a:chExt cx="551884" cy="8287473"/>
              </a:xfrm>
            </p:grpSpPr>
            <p:cxnSp>
              <p:nvCxnSpPr>
                <p:cNvPr id="19" name="Straight Connector 18"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90" hidden="1"/>
              <p:cNvGrpSpPr>
                <a:grpSpLocks/>
              </p:cNvGrpSpPr>
              <p:nvPr userDrawn="1"/>
            </p:nvGrpSpPr>
            <p:grpSpPr bwMode="auto">
              <a:xfrm>
                <a:off x="-282026" y="6584314"/>
                <a:ext cx="12740305" cy="273686"/>
                <a:chOff x="-282026" y="0"/>
                <a:chExt cx="12740305" cy="273686"/>
              </a:xfrm>
            </p:grpSpPr>
            <p:cxnSp>
              <p:nvCxnSpPr>
                <p:cNvPr id="17" name="Straight Connector 16"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27" name="Group 101"/>
          <p:cNvGrpSpPr>
            <a:grpSpLocks/>
          </p:cNvGrpSpPr>
          <p:nvPr userDrawn="1"/>
        </p:nvGrpSpPr>
        <p:grpSpPr bwMode="auto">
          <a:xfrm>
            <a:off x="503238" y="377825"/>
            <a:ext cx="2735262" cy="727075"/>
            <a:chOff x="590710" y="3178038"/>
            <a:chExt cx="13400723" cy="3557588"/>
          </a:xfrm>
        </p:grpSpPr>
        <p:sp>
          <p:nvSpPr>
            <p:cNvPr id="28"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39"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0"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1" name="Rectangle 18"/>
            <p:cNvSpPr>
              <a:spLocks noChangeArrowheads="1"/>
            </p:cNvSpPr>
            <p:nvPr userDrawn="1"/>
          </p:nvSpPr>
          <p:spPr bwMode="auto">
            <a:xfrm>
              <a:off x="3223000" y="3784271"/>
              <a:ext cx="111668" cy="1116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2" name="Rectangle 19"/>
            <p:cNvSpPr>
              <a:spLocks noChangeArrowheads="1"/>
            </p:cNvSpPr>
            <p:nvPr userDrawn="1"/>
          </p:nvSpPr>
          <p:spPr bwMode="auto">
            <a:xfrm>
              <a:off x="3558013" y="3656645"/>
              <a:ext cx="127626" cy="1276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3" name="Rectangle 20"/>
            <p:cNvSpPr>
              <a:spLocks noChangeArrowheads="1"/>
            </p:cNvSpPr>
            <p:nvPr userDrawn="1"/>
          </p:nvSpPr>
          <p:spPr bwMode="auto">
            <a:xfrm>
              <a:off x="3111322" y="3672594"/>
              <a:ext cx="111668" cy="1116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4" name="Rectangle 21"/>
            <p:cNvSpPr>
              <a:spLocks noChangeArrowheads="1"/>
            </p:cNvSpPr>
            <p:nvPr userDrawn="1"/>
          </p:nvSpPr>
          <p:spPr bwMode="auto">
            <a:xfrm>
              <a:off x="3446345" y="3784271"/>
              <a:ext cx="111668" cy="1116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5" name="Rectangle 22"/>
            <p:cNvSpPr>
              <a:spLocks noChangeArrowheads="1"/>
            </p:cNvSpPr>
            <p:nvPr userDrawn="1"/>
          </p:nvSpPr>
          <p:spPr bwMode="auto">
            <a:xfrm>
              <a:off x="3669691" y="3305664"/>
              <a:ext cx="127626" cy="1276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6" name="Rectangle 23"/>
            <p:cNvSpPr>
              <a:spLocks noChangeArrowheads="1"/>
            </p:cNvSpPr>
            <p:nvPr userDrawn="1"/>
          </p:nvSpPr>
          <p:spPr bwMode="auto">
            <a:xfrm>
              <a:off x="3446345" y="3433290"/>
              <a:ext cx="223345" cy="1116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7" name="Rectangle 24"/>
            <p:cNvSpPr>
              <a:spLocks noChangeArrowheads="1"/>
            </p:cNvSpPr>
            <p:nvPr userDrawn="1"/>
          </p:nvSpPr>
          <p:spPr bwMode="auto">
            <a:xfrm>
              <a:off x="3334668" y="3544968"/>
              <a:ext cx="111668" cy="23930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solidFill>
                  <a:srgbClr val="FFFFFF"/>
                </a:solidFill>
              </a:endParaRPr>
            </a:p>
          </p:txBody>
        </p:sp>
        <p:sp>
          <p:nvSpPr>
            <p:cNvPr id="48"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bwMode="gray">
          <a:xfrm>
            <a:off x="495300" y="2367498"/>
            <a:ext cx="7848600" cy="1177673"/>
          </a:xfrm>
        </p:spPr>
        <p:txBody>
          <a:bodyPr>
            <a:noAutofit/>
          </a:bodyPr>
          <a:lstStyle>
            <a:lvl1pPr algn="l">
              <a:lnSpc>
                <a:spcPct val="90000"/>
              </a:lnSpc>
              <a:defRPr sz="4000" b="1" i="0" cap="none" baseline="0">
                <a:solidFill>
                  <a:schemeClr val="bg1"/>
                </a:solidFill>
                <a:latin typeface="+mn-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bwMode="gray">
          <a:xfrm>
            <a:off x="495300" y="4064667"/>
            <a:ext cx="5600700" cy="378101"/>
          </a:xfrm>
          <a:prstGeom prst="rect">
            <a:avLst/>
          </a:prstGeom>
        </p:spPr>
        <p:txBody>
          <a:bodyPr anchor="b">
            <a:noAutofit/>
          </a:bodyPr>
          <a:lstStyle>
            <a:lvl1pPr marL="0" indent="0" algn="l">
              <a:buNone/>
              <a:defRPr sz="3000" b="1" i="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0" name="Text Placeholder 69"/>
          <p:cNvSpPr>
            <a:spLocks noGrp="1"/>
          </p:cNvSpPr>
          <p:nvPr>
            <p:ph type="body" sz="quarter" idx="10"/>
          </p:nvPr>
        </p:nvSpPr>
        <p:spPr bwMode="gray">
          <a:xfrm>
            <a:off x="495300" y="5188124"/>
            <a:ext cx="5600700" cy="378101"/>
          </a:xfrm>
          <a:prstGeom prst="rect">
            <a:avLst/>
          </a:prstGeom>
        </p:spPr>
        <p:txBody>
          <a:bodyPr anchor="b" anchorCtr="0"/>
          <a:lstStyle>
            <a:lvl1pPr marL="0" indent="0">
              <a:lnSpc>
                <a:spcPct val="80000"/>
              </a:lnSpc>
              <a:buNone/>
              <a:defRPr sz="2000" b="1" i="0" cap="none" spc="100" baseline="0">
                <a:solidFill>
                  <a:schemeClr val="bg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Text Placeholder 4"/>
          <p:cNvSpPr>
            <a:spLocks noGrp="1"/>
          </p:cNvSpPr>
          <p:nvPr>
            <p:ph type="body" sz="quarter" idx="11"/>
          </p:nvPr>
        </p:nvSpPr>
        <p:spPr>
          <a:xfrm>
            <a:off x="495300" y="4443482"/>
            <a:ext cx="5600700" cy="546100"/>
          </a:xfrm>
          <a:prstGeom prst="rect">
            <a:avLst/>
          </a:prstGeom>
        </p:spPr>
        <p:txBody>
          <a:bodyPr>
            <a:noAutofit/>
          </a:bodyPr>
          <a:lstStyle>
            <a:lvl1pPr marL="0" indent="0" algn="l" defTabSz="914400" rtl="0" eaLnBrk="1" latinLnBrk="0" hangingPunct="1">
              <a:lnSpc>
                <a:spcPct val="90000"/>
              </a:lnSpc>
              <a:spcBef>
                <a:spcPts val="1000"/>
              </a:spcBef>
              <a:buFont typeface="Courier New" panose="02070309020205020404" pitchFamily="49" charset="0"/>
              <a:buNone/>
              <a:defRPr lang="en-US" sz="2000" b="0" i="0" kern="1200" dirty="0" smtClean="0">
                <a:solidFill>
                  <a:schemeClr val="bg1"/>
                </a:solidFill>
                <a:latin typeface="+mn-lt"/>
                <a:ea typeface="+mn-ea"/>
                <a:cs typeface="Arial" panose="020B0604020202020204" pitchFamily="34" charset="0"/>
              </a:defRPr>
            </a:lvl1pPr>
            <a:lvl2pPr marL="0" indent="0" algn="l" defTabSz="914400" rtl="0" eaLnBrk="1" latinLnBrk="0" hangingPunct="1">
              <a:lnSpc>
                <a:spcPct val="90000"/>
              </a:lnSpc>
              <a:spcBef>
                <a:spcPts val="1000"/>
              </a:spcBef>
              <a:buFont typeface="Courier New" panose="02070309020205020404" pitchFamily="49" charset="0"/>
              <a:buNone/>
              <a:defRPr lang="en-US" sz="2000" b="0" i="0" kern="1200" dirty="0" smtClean="0">
                <a:solidFill>
                  <a:schemeClr val="bg1"/>
                </a:solidFill>
                <a:latin typeface="+mn-lt"/>
                <a:ea typeface="+mn-ea"/>
                <a:cs typeface="Arial" panose="020B0604020202020204" pitchFamily="34" charset="0"/>
              </a:defRPr>
            </a:lvl2pPr>
            <a:lvl3pPr marL="0" indent="0" algn="l" defTabSz="914400" rtl="0" eaLnBrk="1" latinLnBrk="0" hangingPunct="1">
              <a:lnSpc>
                <a:spcPct val="90000"/>
              </a:lnSpc>
              <a:spcBef>
                <a:spcPts val="1000"/>
              </a:spcBef>
              <a:buFont typeface="Courier New" panose="02070309020205020404" pitchFamily="49" charset="0"/>
              <a:buNone/>
              <a:defRPr lang="en-US" sz="2000" b="0" i="0" kern="1200" dirty="0" smtClean="0">
                <a:solidFill>
                  <a:schemeClr val="bg1"/>
                </a:solidFill>
                <a:latin typeface="+mn-lt"/>
                <a:ea typeface="+mn-ea"/>
                <a:cs typeface="Arial" panose="020B0604020202020204" pitchFamily="34" charset="0"/>
              </a:defRPr>
            </a:lvl3pPr>
            <a:lvl4pPr marL="0" indent="0" algn="l" defTabSz="914400" rtl="0" eaLnBrk="1" latinLnBrk="0" hangingPunct="1">
              <a:lnSpc>
                <a:spcPct val="90000"/>
              </a:lnSpc>
              <a:spcBef>
                <a:spcPts val="1000"/>
              </a:spcBef>
              <a:buFont typeface="Courier New" panose="02070309020205020404" pitchFamily="49" charset="0"/>
              <a:buNone/>
              <a:defRPr lang="en-US" sz="2000" b="0" i="0" kern="1200" dirty="0" smtClean="0">
                <a:solidFill>
                  <a:schemeClr val="bg1"/>
                </a:solidFill>
                <a:latin typeface="+mn-lt"/>
                <a:ea typeface="+mn-ea"/>
                <a:cs typeface="Arial" panose="020B0604020202020204" pitchFamily="34" charset="0"/>
              </a:defRPr>
            </a:lvl4pPr>
            <a:lvl5pPr marL="0" indent="0" algn="l" defTabSz="914400" rtl="0" eaLnBrk="1" latinLnBrk="0" hangingPunct="1">
              <a:lnSpc>
                <a:spcPct val="90000"/>
              </a:lnSpc>
              <a:spcBef>
                <a:spcPts val="1000"/>
              </a:spcBef>
              <a:buFont typeface="Courier New" panose="02070309020205020404" pitchFamily="49" charset="0"/>
              <a:buNone/>
              <a:defRPr lang="en-US" sz="2000" b="0" i="0" kern="1200" dirty="0">
                <a:solidFill>
                  <a:schemeClr val="bg1"/>
                </a:solidFill>
                <a:latin typeface="+mn-lt"/>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90660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YMC17 - Yellow Section Title">
    <p:spTree>
      <p:nvGrpSpPr>
        <p:cNvPr id="1" name=""/>
        <p:cNvGrpSpPr/>
        <p:nvPr/>
      </p:nvGrpSpPr>
      <p:grpSpPr>
        <a:xfrm>
          <a:off x="0" y="0"/>
          <a:ext cx="0" cy="0"/>
          <a:chOff x="0" y="0"/>
          <a:chExt cx="0" cy="0"/>
        </a:xfrm>
      </p:grpSpPr>
      <p:grpSp>
        <p:nvGrpSpPr>
          <p:cNvPr id="3" name="Group 72"/>
          <p:cNvGrpSpPr>
            <a:grpSpLocks/>
          </p:cNvGrpSpPr>
          <p:nvPr userDrawn="1"/>
        </p:nvGrpSpPr>
        <p:grpSpPr bwMode="auto">
          <a:xfrm>
            <a:off x="503238" y="5756275"/>
            <a:ext cx="2157412" cy="573088"/>
            <a:chOff x="590710" y="3178038"/>
            <a:chExt cx="13400723" cy="3557588"/>
          </a:xfrm>
        </p:grpSpPr>
        <p:sp>
          <p:nvSpPr>
            <p:cNvPr id="4"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5"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6"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7"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8"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9"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0"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1"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2"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3"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4"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5" name="Picture 10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103" hidden="1"/>
          <p:cNvGrpSpPr>
            <a:grpSpLocks/>
          </p:cNvGrpSpPr>
          <p:nvPr userDrawn="1">
            <p:custDataLst>
              <p:tags r:id="rId1"/>
            </p:custDataLst>
          </p:nvPr>
        </p:nvGrpSpPr>
        <p:grpSpPr bwMode="auto">
          <a:xfrm>
            <a:off x="-282575" y="-714375"/>
            <a:ext cx="12741275" cy="8286750"/>
            <a:chOff x="-282027" y="-714736"/>
            <a:chExt cx="12740305" cy="8287473"/>
          </a:xfrm>
        </p:grpSpPr>
        <p:cxnSp>
          <p:nvCxnSpPr>
            <p:cNvPr id="27" name="Straight Connector 26"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0" name="Group 107" hidden="1"/>
            <p:cNvGrpSpPr>
              <a:grpSpLocks/>
            </p:cNvGrpSpPr>
            <p:nvPr userDrawn="1"/>
          </p:nvGrpSpPr>
          <p:grpSpPr bwMode="auto">
            <a:xfrm>
              <a:off x="11640116" y="-714736"/>
              <a:ext cx="551884" cy="8287473"/>
              <a:chOff x="11640116" y="-714736"/>
              <a:chExt cx="551884" cy="8287473"/>
            </a:xfrm>
          </p:grpSpPr>
          <p:cxnSp>
            <p:nvCxnSpPr>
              <p:cNvPr id="44" name="Straight Connector 43"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08" hidden="1"/>
            <p:cNvGrpSpPr>
              <a:grpSpLocks/>
            </p:cNvGrpSpPr>
            <p:nvPr userDrawn="1"/>
          </p:nvGrpSpPr>
          <p:grpSpPr bwMode="auto">
            <a:xfrm>
              <a:off x="-282027" y="-714736"/>
              <a:ext cx="12740305" cy="8287473"/>
              <a:chOff x="-282026" y="-714736"/>
              <a:chExt cx="12740305" cy="8287473"/>
            </a:xfrm>
          </p:grpSpPr>
          <p:grpSp>
            <p:nvGrpSpPr>
              <p:cNvPr id="32" name="Group 109" hidden="1"/>
              <p:cNvGrpSpPr>
                <a:grpSpLocks/>
              </p:cNvGrpSpPr>
              <p:nvPr userDrawn="1"/>
            </p:nvGrpSpPr>
            <p:grpSpPr bwMode="auto">
              <a:xfrm>
                <a:off x="-282026" y="0"/>
                <a:ext cx="12740305" cy="246887"/>
                <a:chOff x="-282026" y="0"/>
                <a:chExt cx="12740305" cy="246887"/>
              </a:xfrm>
            </p:grpSpPr>
            <p:cxnSp>
              <p:nvCxnSpPr>
                <p:cNvPr id="42" name="Straight Connector 41"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10" hidden="1"/>
              <p:cNvGrpSpPr>
                <a:grpSpLocks/>
              </p:cNvGrpSpPr>
              <p:nvPr userDrawn="1"/>
            </p:nvGrpSpPr>
            <p:grpSpPr bwMode="auto">
              <a:xfrm>
                <a:off x="-282026" y="1280053"/>
                <a:ext cx="12740305" cy="442593"/>
                <a:chOff x="-282026" y="1280053"/>
                <a:chExt cx="12740305" cy="442593"/>
              </a:xfrm>
            </p:grpSpPr>
            <p:cxnSp>
              <p:nvCxnSpPr>
                <p:cNvPr id="40" name="Straight Connector 39"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111" hidden="1"/>
              <p:cNvGrpSpPr>
                <a:grpSpLocks/>
              </p:cNvGrpSpPr>
              <p:nvPr userDrawn="1"/>
            </p:nvGrpSpPr>
            <p:grpSpPr bwMode="auto">
              <a:xfrm>
                <a:off x="0" y="-714736"/>
                <a:ext cx="551884" cy="8287473"/>
                <a:chOff x="11640116" y="-714736"/>
                <a:chExt cx="551884" cy="8287473"/>
              </a:xfrm>
            </p:grpSpPr>
            <p:cxnSp>
              <p:nvCxnSpPr>
                <p:cNvPr id="38" name="Straight Connector 37"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112" hidden="1"/>
              <p:cNvGrpSpPr>
                <a:grpSpLocks/>
              </p:cNvGrpSpPr>
              <p:nvPr userDrawn="1"/>
            </p:nvGrpSpPr>
            <p:grpSpPr bwMode="auto">
              <a:xfrm>
                <a:off x="-282026" y="6584314"/>
                <a:ext cx="12740305" cy="273686"/>
                <a:chOff x="-282026" y="0"/>
                <a:chExt cx="12740305" cy="273686"/>
              </a:xfrm>
            </p:grpSpPr>
            <p:cxnSp>
              <p:nvCxnSpPr>
                <p:cNvPr id="36" name="Straight Connector 35"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 name="Title 1"/>
          <p:cNvSpPr>
            <a:spLocks noGrp="1"/>
          </p:cNvSpPr>
          <p:nvPr>
            <p:ph type="ctrTitle"/>
          </p:nvPr>
        </p:nvSpPr>
        <p:spPr bwMode="gray">
          <a:xfrm>
            <a:off x="495300" y="1981200"/>
            <a:ext cx="7848600" cy="2018725"/>
          </a:xfrm>
        </p:spPr>
        <p:txBody>
          <a:bodyPr>
            <a:noAutofit/>
          </a:bodyPr>
          <a:lstStyle>
            <a:lvl1pPr algn="l">
              <a:lnSpc>
                <a:spcPct val="90000"/>
              </a:lnSpc>
              <a:defRPr sz="6000" b="1" i="0" cap="none" baseline="0">
                <a:solidFill>
                  <a:schemeClr val="accent1"/>
                </a:solidFill>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36729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YMC17 - Grey Section Title">
    <p:spTree>
      <p:nvGrpSpPr>
        <p:cNvPr id="1" name=""/>
        <p:cNvGrpSpPr/>
        <p:nvPr/>
      </p:nvGrpSpPr>
      <p:grpSpPr>
        <a:xfrm>
          <a:off x="0" y="0"/>
          <a:ext cx="0" cy="0"/>
          <a:chOff x="0" y="0"/>
          <a:chExt cx="0" cy="0"/>
        </a:xfrm>
      </p:grpSpPr>
      <p:pic>
        <p:nvPicPr>
          <p:cNvPr id="3" name="Picture 7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80" hidden="1"/>
          <p:cNvGrpSpPr>
            <a:grpSpLocks/>
          </p:cNvGrpSpPr>
          <p:nvPr userDrawn="1">
            <p:custDataLst>
              <p:tags r:id="rId1"/>
            </p:custDataLst>
          </p:nvPr>
        </p:nvGrpSpPr>
        <p:grpSpPr bwMode="auto">
          <a:xfrm>
            <a:off x="-282575" y="-714375"/>
            <a:ext cx="12741275" cy="8286750"/>
            <a:chOff x="-282027" y="-714736"/>
            <a:chExt cx="12740305" cy="8287473"/>
          </a:xfrm>
        </p:grpSpPr>
        <p:cxnSp>
          <p:nvCxnSpPr>
            <p:cNvPr id="5" name="Straight Connector 4"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8" name="Group 85" hidden="1"/>
            <p:cNvGrpSpPr>
              <a:grpSpLocks/>
            </p:cNvGrpSpPr>
            <p:nvPr userDrawn="1"/>
          </p:nvGrpSpPr>
          <p:grpSpPr bwMode="auto">
            <a:xfrm>
              <a:off x="11640116" y="-714736"/>
              <a:ext cx="551884" cy="8287473"/>
              <a:chOff x="11640116" y="-714736"/>
              <a:chExt cx="551884" cy="8287473"/>
            </a:xfrm>
          </p:grpSpPr>
          <p:cxnSp>
            <p:nvCxnSpPr>
              <p:cNvPr id="22" name="Straight Connector 21"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6" hidden="1"/>
            <p:cNvGrpSpPr>
              <a:grpSpLocks/>
            </p:cNvGrpSpPr>
            <p:nvPr userDrawn="1"/>
          </p:nvGrpSpPr>
          <p:grpSpPr bwMode="auto">
            <a:xfrm>
              <a:off x="-282027" y="-714736"/>
              <a:ext cx="12740305" cy="8287473"/>
              <a:chOff x="-282026" y="-714736"/>
              <a:chExt cx="12740305" cy="8287473"/>
            </a:xfrm>
          </p:grpSpPr>
          <p:grpSp>
            <p:nvGrpSpPr>
              <p:cNvPr id="10" name="Group 87" hidden="1"/>
              <p:cNvGrpSpPr>
                <a:grpSpLocks/>
              </p:cNvGrpSpPr>
              <p:nvPr userDrawn="1"/>
            </p:nvGrpSpPr>
            <p:grpSpPr bwMode="auto">
              <a:xfrm>
                <a:off x="-282026" y="0"/>
                <a:ext cx="12740305" cy="246887"/>
                <a:chOff x="-282026" y="0"/>
                <a:chExt cx="12740305" cy="246887"/>
              </a:xfrm>
            </p:grpSpPr>
            <p:cxnSp>
              <p:nvCxnSpPr>
                <p:cNvPr id="20" name="Straight Connector 19"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88" hidden="1"/>
              <p:cNvGrpSpPr>
                <a:grpSpLocks/>
              </p:cNvGrpSpPr>
              <p:nvPr userDrawn="1"/>
            </p:nvGrpSpPr>
            <p:grpSpPr bwMode="auto">
              <a:xfrm>
                <a:off x="-282026" y="1280053"/>
                <a:ext cx="12740305" cy="442593"/>
                <a:chOff x="-282026" y="1280053"/>
                <a:chExt cx="12740305" cy="442593"/>
              </a:xfrm>
            </p:grpSpPr>
            <p:cxnSp>
              <p:nvCxnSpPr>
                <p:cNvPr id="18" name="Straight Connector 17"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89" hidden="1"/>
              <p:cNvGrpSpPr>
                <a:grpSpLocks/>
              </p:cNvGrpSpPr>
              <p:nvPr userDrawn="1"/>
            </p:nvGrpSpPr>
            <p:grpSpPr bwMode="auto">
              <a:xfrm>
                <a:off x="0" y="-714736"/>
                <a:ext cx="551884" cy="8287473"/>
                <a:chOff x="11640116" y="-714736"/>
                <a:chExt cx="551884" cy="8287473"/>
              </a:xfrm>
            </p:grpSpPr>
            <p:cxnSp>
              <p:nvCxnSpPr>
                <p:cNvPr id="16" name="Straight Connector 15"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90" hidden="1"/>
              <p:cNvGrpSpPr>
                <a:grpSpLocks/>
              </p:cNvGrpSpPr>
              <p:nvPr userDrawn="1"/>
            </p:nvGrpSpPr>
            <p:grpSpPr bwMode="auto">
              <a:xfrm>
                <a:off x="-282026" y="6584314"/>
                <a:ext cx="12740305" cy="273686"/>
                <a:chOff x="-282026" y="0"/>
                <a:chExt cx="12740305" cy="273686"/>
              </a:xfrm>
            </p:grpSpPr>
            <p:cxnSp>
              <p:nvCxnSpPr>
                <p:cNvPr id="14" name="Straight Connector 13"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24" name="Group 101"/>
          <p:cNvGrpSpPr>
            <a:grpSpLocks/>
          </p:cNvGrpSpPr>
          <p:nvPr userDrawn="1"/>
        </p:nvGrpSpPr>
        <p:grpSpPr bwMode="auto">
          <a:xfrm>
            <a:off x="503238" y="5756275"/>
            <a:ext cx="2157412" cy="573088"/>
            <a:chOff x="590710" y="3178038"/>
            <a:chExt cx="13400723" cy="3557588"/>
          </a:xfrm>
        </p:grpSpPr>
        <p:sp>
          <p:nvSpPr>
            <p:cNvPr id="25"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6"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7"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8"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9"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0"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1"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2"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bwMode="gray">
          <a:xfrm>
            <a:off x="495300" y="1981200"/>
            <a:ext cx="7848600" cy="2018725"/>
          </a:xfrm>
        </p:spPr>
        <p:txBody>
          <a:bodyPr>
            <a:noAutofit/>
          </a:bodyPr>
          <a:lstStyle>
            <a:lvl1pPr algn="l">
              <a:lnSpc>
                <a:spcPct val="90000"/>
              </a:lnSpc>
              <a:defRPr sz="6000" b="1" i="0" cap="none" baseline="0">
                <a:solidFill>
                  <a:schemeClr val="accent5"/>
                </a:solidFill>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97539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YMC17 - Orange Section Title">
    <p:spTree>
      <p:nvGrpSpPr>
        <p:cNvPr id="1" name=""/>
        <p:cNvGrpSpPr/>
        <p:nvPr/>
      </p:nvGrpSpPr>
      <p:grpSpPr>
        <a:xfrm>
          <a:off x="0" y="0"/>
          <a:ext cx="0" cy="0"/>
          <a:chOff x="0" y="0"/>
          <a:chExt cx="0" cy="0"/>
        </a:xfrm>
      </p:grpSpPr>
      <p:pic>
        <p:nvPicPr>
          <p:cNvPr id="3" name="Picture 7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80" hidden="1"/>
          <p:cNvGrpSpPr>
            <a:grpSpLocks/>
          </p:cNvGrpSpPr>
          <p:nvPr userDrawn="1">
            <p:custDataLst>
              <p:tags r:id="rId1"/>
            </p:custDataLst>
          </p:nvPr>
        </p:nvGrpSpPr>
        <p:grpSpPr bwMode="auto">
          <a:xfrm>
            <a:off x="-282575" y="-714375"/>
            <a:ext cx="12741275" cy="8286750"/>
            <a:chOff x="-282027" y="-714736"/>
            <a:chExt cx="12740305" cy="8287473"/>
          </a:xfrm>
        </p:grpSpPr>
        <p:cxnSp>
          <p:nvCxnSpPr>
            <p:cNvPr id="5" name="Straight Connector 4"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8" name="Group 85" hidden="1"/>
            <p:cNvGrpSpPr>
              <a:grpSpLocks/>
            </p:cNvGrpSpPr>
            <p:nvPr userDrawn="1"/>
          </p:nvGrpSpPr>
          <p:grpSpPr bwMode="auto">
            <a:xfrm>
              <a:off x="11640116" y="-714736"/>
              <a:ext cx="551884" cy="8287473"/>
              <a:chOff x="11640116" y="-714736"/>
              <a:chExt cx="551884" cy="8287473"/>
            </a:xfrm>
          </p:grpSpPr>
          <p:cxnSp>
            <p:nvCxnSpPr>
              <p:cNvPr id="22" name="Straight Connector 21"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6" hidden="1"/>
            <p:cNvGrpSpPr>
              <a:grpSpLocks/>
            </p:cNvGrpSpPr>
            <p:nvPr userDrawn="1"/>
          </p:nvGrpSpPr>
          <p:grpSpPr bwMode="auto">
            <a:xfrm>
              <a:off x="-282027" y="-714736"/>
              <a:ext cx="12740305" cy="8287473"/>
              <a:chOff x="-282026" y="-714736"/>
              <a:chExt cx="12740305" cy="8287473"/>
            </a:xfrm>
          </p:grpSpPr>
          <p:grpSp>
            <p:nvGrpSpPr>
              <p:cNvPr id="10" name="Group 87" hidden="1"/>
              <p:cNvGrpSpPr>
                <a:grpSpLocks/>
              </p:cNvGrpSpPr>
              <p:nvPr userDrawn="1"/>
            </p:nvGrpSpPr>
            <p:grpSpPr bwMode="auto">
              <a:xfrm>
                <a:off x="-282026" y="0"/>
                <a:ext cx="12740305" cy="246887"/>
                <a:chOff x="-282026" y="0"/>
                <a:chExt cx="12740305" cy="246887"/>
              </a:xfrm>
            </p:grpSpPr>
            <p:cxnSp>
              <p:nvCxnSpPr>
                <p:cNvPr id="20" name="Straight Connector 19"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88" hidden="1"/>
              <p:cNvGrpSpPr>
                <a:grpSpLocks/>
              </p:cNvGrpSpPr>
              <p:nvPr userDrawn="1"/>
            </p:nvGrpSpPr>
            <p:grpSpPr bwMode="auto">
              <a:xfrm>
                <a:off x="-282026" y="1280053"/>
                <a:ext cx="12740305" cy="442593"/>
                <a:chOff x="-282026" y="1280053"/>
                <a:chExt cx="12740305" cy="442593"/>
              </a:xfrm>
            </p:grpSpPr>
            <p:cxnSp>
              <p:nvCxnSpPr>
                <p:cNvPr id="18" name="Straight Connector 17"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89" hidden="1"/>
              <p:cNvGrpSpPr>
                <a:grpSpLocks/>
              </p:cNvGrpSpPr>
              <p:nvPr userDrawn="1"/>
            </p:nvGrpSpPr>
            <p:grpSpPr bwMode="auto">
              <a:xfrm>
                <a:off x="0" y="-714736"/>
                <a:ext cx="551884" cy="8287473"/>
                <a:chOff x="11640116" y="-714736"/>
                <a:chExt cx="551884" cy="8287473"/>
              </a:xfrm>
            </p:grpSpPr>
            <p:cxnSp>
              <p:nvCxnSpPr>
                <p:cNvPr id="16" name="Straight Connector 15"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90" hidden="1"/>
              <p:cNvGrpSpPr>
                <a:grpSpLocks/>
              </p:cNvGrpSpPr>
              <p:nvPr userDrawn="1"/>
            </p:nvGrpSpPr>
            <p:grpSpPr bwMode="auto">
              <a:xfrm>
                <a:off x="-282026" y="6584314"/>
                <a:ext cx="12740305" cy="273686"/>
                <a:chOff x="-282026" y="0"/>
                <a:chExt cx="12740305" cy="273686"/>
              </a:xfrm>
            </p:grpSpPr>
            <p:cxnSp>
              <p:nvCxnSpPr>
                <p:cNvPr id="14" name="Straight Connector 13"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24" name="Group 101"/>
          <p:cNvGrpSpPr>
            <a:grpSpLocks/>
          </p:cNvGrpSpPr>
          <p:nvPr userDrawn="1"/>
        </p:nvGrpSpPr>
        <p:grpSpPr bwMode="auto">
          <a:xfrm>
            <a:off x="503238" y="5756275"/>
            <a:ext cx="2157412" cy="573088"/>
            <a:chOff x="590710" y="3178038"/>
            <a:chExt cx="13400723" cy="3557588"/>
          </a:xfrm>
        </p:grpSpPr>
        <p:sp>
          <p:nvSpPr>
            <p:cNvPr id="25"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6"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7"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8"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9"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0"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1"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2"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bwMode="gray">
          <a:xfrm>
            <a:off x="495300" y="1981200"/>
            <a:ext cx="7848600" cy="2018725"/>
          </a:xfrm>
        </p:spPr>
        <p:txBody>
          <a:bodyPr>
            <a:noAutofit/>
          </a:bodyPr>
          <a:lstStyle>
            <a:lvl1pPr algn="l">
              <a:lnSpc>
                <a:spcPct val="90000"/>
              </a:lnSpc>
              <a:defRPr sz="6000" b="1" i="0" cap="none" baseline="0">
                <a:solidFill>
                  <a:schemeClr val="accent3"/>
                </a:solidFill>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28258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YMC17 - Red Section Title">
    <p:spTree>
      <p:nvGrpSpPr>
        <p:cNvPr id="1" name=""/>
        <p:cNvGrpSpPr/>
        <p:nvPr/>
      </p:nvGrpSpPr>
      <p:grpSpPr>
        <a:xfrm>
          <a:off x="0" y="0"/>
          <a:ext cx="0" cy="0"/>
          <a:chOff x="0" y="0"/>
          <a:chExt cx="0" cy="0"/>
        </a:xfrm>
      </p:grpSpPr>
      <p:pic>
        <p:nvPicPr>
          <p:cNvPr id="3" name="Picture 7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80" hidden="1"/>
          <p:cNvGrpSpPr>
            <a:grpSpLocks/>
          </p:cNvGrpSpPr>
          <p:nvPr userDrawn="1">
            <p:custDataLst>
              <p:tags r:id="rId1"/>
            </p:custDataLst>
          </p:nvPr>
        </p:nvGrpSpPr>
        <p:grpSpPr bwMode="auto">
          <a:xfrm>
            <a:off x="-282575" y="-714375"/>
            <a:ext cx="12741275" cy="8286750"/>
            <a:chOff x="-282027" y="-714736"/>
            <a:chExt cx="12740305" cy="8287473"/>
          </a:xfrm>
        </p:grpSpPr>
        <p:cxnSp>
          <p:nvCxnSpPr>
            <p:cNvPr id="5" name="Straight Connector 4"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8" name="Group 85" hidden="1"/>
            <p:cNvGrpSpPr>
              <a:grpSpLocks/>
            </p:cNvGrpSpPr>
            <p:nvPr userDrawn="1"/>
          </p:nvGrpSpPr>
          <p:grpSpPr bwMode="auto">
            <a:xfrm>
              <a:off x="11640116" y="-714736"/>
              <a:ext cx="551884" cy="8287473"/>
              <a:chOff x="11640116" y="-714736"/>
              <a:chExt cx="551884" cy="8287473"/>
            </a:xfrm>
          </p:grpSpPr>
          <p:cxnSp>
            <p:nvCxnSpPr>
              <p:cNvPr id="22" name="Straight Connector 21"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6" hidden="1"/>
            <p:cNvGrpSpPr>
              <a:grpSpLocks/>
            </p:cNvGrpSpPr>
            <p:nvPr userDrawn="1"/>
          </p:nvGrpSpPr>
          <p:grpSpPr bwMode="auto">
            <a:xfrm>
              <a:off x="-282027" y="-714736"/>
              <a:ext cx="12740305" cy="8287473"/>
              <a:chOff x="-282026" y="-714736"/>
              <a:chExt cx="12740305" cy="8287473"/>
            </a:xfrm>
          </p:grpSpPr>
          <p:grpSp>
            <p:nvGrpSpPr>
              <p:cNvPr id="10" name="Group 87" hidden="1"/>
              <p:cNvGrpSpPr>
                <a:grpSpLocks/>
              </p:cNvGrpSpPr>
              <p:nvPr userDrawn="1"/>
            </p:nvGrpSpPr>
            <p:grpSpPr bwMode="auto">
              <a:xfrm>
                <a:off x="-282026" y="0"/>
                <a:ext cx="12740305" cy="246887"/>
                <a:chOff x="-282026" y="0"/>
                <a:chExt cx="12740305" cy="246887"/>
              </a:xfrm>
            </p:grpSpPr>
            <p:cxnSp>
              <p:nvCxnSpPr>
                <p:cNvPr id="20" name="Straight Connector 19"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88" hidden="1"/>
              <p:cNvGrpSpPr>
                <a:grpSpLocks/>
              </p:cNvGrpSpPr>
              <p:nvPr userDrawn="1"/>
            </p:nvGrpSpPr>
            <p:grpSpPr bwMode="auto">
              <a:xfrm>
                <a:off x="-282026" y="1280053"/>
                <a:ext cx="12740305" cy="442593"/>
                <a:chOff x="-282026" y="1280053"/>
                <a:chExt cx="12740305" cy="442593"/>
              </a:xfrm>
            </p:grpSpPr>
            <p:cxnSp>
              <p:nvCxnSpPr>
                <p:cNvPr id="18" name="Straight Connector 17"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89" hidden="1"/>
              <p:cNvGrpSpPr>
                <a:grpSpLocks/>
              </p:cNvGrpSpPr>
              <p:nvPr userDrawn="1"/>
            </p:nvGrpSpPr>
            <p:grpSpPr bwMode="auto">
              <a:xfrm>
                <a:off x="0" y="-714736"/>
                <a:ext cx="551884" cy="8287473"/>
                <a:chOff x="11640116" y="-714736"/>
                <a:chExt cx="551884" cy="8287473"/>
              </a:xfrm>
            </p:grpSpPr>
            <p:cxnSp>
              <p:nvCxnSpPr>
                <p:cNvPr id="16" name="Straight Connector 15"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90" hidden="1"/>
              <p:cNvGrpSpPr>
                <a:grpSpLocks/>
              </p:cNvGrpSpPr>
              <p:nvPr userDrawn="1"/>
            </p:nvGrpSpPr>
            <p:grpSpPr bwMode="auto">
              <a:xfrm>
                <a:off x="-282026" y="6584314"/>
                <a:ext cx="12740305" cy="273686"/>
                <a:chOff x="-282026" y="0"/>
                <a:chExt cx="12740305" cy="273686"/>
              </a:xfrm>
            </p:grpSpPr>
            <p:cxnSp>
              <p:nvCxnSpPr>
                <p:cNvPr id="14" name="Straight Connector 13"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24" name="Group 101"/>
          <p:cNvGrpSpPr>
            <a:grpSpLocks/>
          </p:cNvGrpSpPr>
          <p:nvPr userDrawn="1"/>
        </p:nvGrpSpPr>
        <p:grpSpPr bwMode="auto">
          <a:xfrm>
            <a:off x="503238" y="5756275"/>
            <a:ext cx="2157412" cy="573088"/>
            <a:chOff x="590710" y="3178038"/>
            <a:chExt cx="13400723" cy="3557588"/>
          </a:xfrm>
        </p:grpSpPr>
        <p:sp>
          <p:nvSpPr>
            <p:cNvPr id="25"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6"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7"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8"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9"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0"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1"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2"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bwMode="gray">
          <a:xfrm>
            <a:off x="495300" y="1981200"/>
            <a:ext cx="7848600" cy="2018725"/>
          </a:xfrm>
        </p:spPr>
        <p:txBody>
          <a:bodyPr>
            <a:noAutofit/>
          </a:bodyPr>
          <a:lstStyle>
            <a:lvl1pPr algn="l">
              <a:lnSpc>
                <a:spcPct val="90000"/>
              </a:lnSpc>
              <a:defRPr sz="6000" b="1" i="0" cap="none" baseline="0">
                <a:solidFill>
                  <a:schemeClr val="accent4"/>
                </a:solidFill>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53996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YMC17 - Green Section Title">
    <p:spTree>
      <p:nvGrpSpPr>
        <p:cNvPr id="1" name=""/>
        <p:cNvGrpSpPr/>
        <p:nvPr/>
      </p:nvGrpSpPr>
      <p:grpSpPr>
        <a:xfrm>
          <a:off x="0" y="0"/>
          <a:ext cx="0" cy="0"/>
          <a:chOff x="0" y="0"/>
          <a:chExt cx="0" cy="0"/>
        </a:xfrm>
      </p:grpSpPr>
      <p:grpSp>
        <p:nvGrpSpPr>
          <p:cNvPr id="3" name="Group 80" hidden="1"/>
          <p:cNvGrpSpPr>
            <a:grpSpLocks/>
          </p:cNvGrpSpPr>
          <p:nvPr userDrawn="1">
            <p:custDataLst>
              <p:tags r:id="rId1"/>
            </p:custDataLst>
          </p:nvPr>
        </p:nvGrpSpPr>
        <p:grpSpPr bwMode="auto">
          <a:xfrm>
            <a:off x="-282575" y="-714375"/>
            <a:ext cx="12741275" cy="8286750"/>
            <a:chOff x="-282027" y="-714736"/>
            <a:chExt cx="12740305" cy="8287473"/>
          </a:xfrm>
        </p:grpSpPr>
        <p:cxnSp>
          <p:nvCxnSpPr>
            <p:cNvPr id="4" name="Straight Connector 3"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7" name="Group 85" hidden="1"/>
            <p:cNvGrpSpPr>
              <a:grpSpLocks/>
            </p:cNvGrpSpPr>
            <p:nvPr userDrawn="1"/>
          </p:nvGrpSpPr>
          <p:grpSpPr bwMode="auto">
            <a:xfrm>
              <a:off x="11640116" y="-714736"/>
              <a:ext cx="551884" cy="8287473"/>
              <a:chOff x="11640116" y="-714736"/>
              <a:chExt cx="551884" cy="8287473"/>
            </a:xfrm>
          </p:grpSpPr>
          <p:cxnSp>
            <p:nvCxnSpPr>
              <p:cNvPr id="21" name="Straight Connector 20"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8" name="Group 86" hidden="1"/>
            <p:cNvGrpSpPr>
              <a:grpSpLocks/>
            </p:cNvGrpSpPr>
            <p:nvPr userDrawn="1"/>
          </p:nvGrpSpPr>
          <p:grpSpPr bwMode="auto">
            <a:xfrm>
              <a:off x="-282027" y="-714736"/>
              <a:ext cx="12740305" cy="8287473"/>
              <a:chOff x="-282026" y="-714736"/>
              <a:chExt cx="12740305" cy="8287473"/>
            </a:xfrm>
          </p:grpSpPr>
          <p:grpSp>
            <p:nvGrpSpPr>
              <p:cNvPr id="9" name="Group 87" hidden="1"/>
              <p:cNvGrpSpPr>
                <a:grpSpLocks/>
              </p:cNvGrpSpPr>
              <p:nvPr userDrawn="1"/>
            </p:nvGrpSpPr>
            <p:grpSpPr bwMode="auto">
              <a:xfrm>
                <a:off x="-282026" y="0"/>
                <a:ext cx="12740305" cy="246887"/>
                <a:chOff x="-282026" y="0"/>
                <a:chExt cx="12740305" cy="246887"/>
              </a:xfrm>
            </p:grpSpPr>
            <p:cxnSp>
              <p:nvCxnSpPr>
                <p:cNvPr id="19" name="Straight Connector 18"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88" hidden="1"/>
              <p:cNvGrpSpPr>
                <a:grpSpLocks/>
              </p:cNvGrpSpPr>
              <p:nvPr userDrawn="1"/>
            </p:nvGrpSpPr>
            <p:grpSpPr bwMode="auto">
              <a:xfrm>
                <a:off x="-282026" y="1280053"/>
                <a:ext cx="12740305" cy="442593"/>
                <a:chOff x="-282026" y="1280053"/>
                <a:chExt cx="12740305" cy="442593"/>
              </a:xfrm>
            </p:grpSpPr>
            <p:cxnSp>
              <p:nvCxnSpPr>
                <p:cNvPr id="17" name="Straight Connector 16"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89" hidden="1"/>
              <p:cNvGrpSpPr>
                <a:grpSpLocks/>
              </p:cNvGrpSpPr>
              <p:nvPr userDrawn="1"/>
            </p:nvGrpSpPr>
            <p:grpSpPr bwMode="auto">
              <a:xfrm>
                <a:off x="0" y="-714736"/>
                <a:ext cx="551884" cy="8287473"/>
                <a:chOff x="11640116" y="-714736"/>
                <a:chExt cx="551884" cy="8287473"/>
              </a:xfrm>
            </p:grpSpPr>
            <p:cxnSp>
              <p:nvCxnSpPr>
                <p:cNvPr id="15" name="Straight Connector 14"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90" hidden="1"/>
              <p:cNvGrpSpPr>
                <a:grpSpLocks/>
              </p:cNvGrpSpPr>
              <p:nvPr userDrawn="1"/>
            </p:nvGrpSpPr>
            <p:grpSpPr bwMode="auto">
              <a:xfrm>
                <a:off x="-282026" y="6584314"/>
                <a:ext cx="12740305" cy="273686"/>
                <a:chOff x="-282026" y="0"/>
                <a:chExt cx="12740305" cy="273686"/>
              </a:xfrm>
            </p:grpSpPr>
            <p:cxnSp>
              <p:nvCxnSpPr>
                <p:cNvPr id="13" name="Straight Connector 12"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23" name="Group 101"/>
          <p:cNvGrpSpPr>
            <a:grpSpLocks/>
          </p:cNvGrpSpPr>
          <p:nvPr userDrawn="1"/>
        </p:nvGrpSpPr>
        <p:grpSpPr bwMode="auto">
          <a:xfrm>
            <a:off x="503238" y="5756275"/>
            <a:ext cx="2157412" cy="573088"/>
            <a:chOff x="590710" y="3178038"/>
            <a:chExt cx="13400723" cy="3557588"/>
          </a:xfrm>
        </p:grpSpPr>
        <p:sp>
          <p:nvSpPr>
            <p:cNvPr id="24"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5"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6"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7"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8"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9"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0"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1"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2"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bwMode="gray">
          <a:xfrm>
            <a:off x="495300" y="1981200"/>
            <a:ext cx="7848600" cy="2018725"/>
          </a:xfrm>
        </p:spPr>
        <p:txBody>
          <a:bodyPr>
            <a:noAutofit/>
          </a:bodyPr>
          <a:lstStyle>
            <a:lvl1pPr algn="l">
              <a:lnSpc>
                <a:spcPct val="90000"/>
              </a:lnSpc>
              <a:defRPr sz="6000" b="1" i="0" cap="none" baseline="0">
                <a:solidFill>
                  <a:schemeClr val="accent2"/>
                </a:solidFill>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73195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YMC17 - Thank you">
    <p:spTree>
      <p:nvGrpSpPr>
        <p:cNvPr id="1" name=""/>
        <p:cNvGrpSpPr/>
        <p:nvPr/>
      </p:nvGrpSpPr>
      <p:grpSpPr>
        <a:xfrm>
          <a:off x="0" y="0"/>
          <a:ext cx="0" cy="0"/>
          <a:chOff x="0" y="0"/>
          <a:chExt cx="0" cy="0"/>
        </a:xfrm>
      </p:grpSpPr>
      <p:pic>
        <p:nvPicPr>
          <p:cNvPr id="3" name="Picture 7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80"/>
          <p:cNvGrpSpPr>
            <a:grpSpLocks/>
          </p:cNvGrpSpPr>
          <p:nvPr userDrawn="1"/>
        </p:nvGrpSpPr>
        <p:grpSpPr bwMode="auto">
          <a:xfrm>
            <a:off x="503238" y="377825"/>
            <a:ext cx="2735262" cy="727075"/>
            <a:chOff x="590710" y="3178038"/>
            <a:chExt cx="13400723" cy="3557588"/>
          </a:xfrm>
        </p:grpSpPr>
        <p:sp>
          <p:nvSpPr>
            <p:cNvPr id="5"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6"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7"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8"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9"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0"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1"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2"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3"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4"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5"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6" name="Group 103" hidden="1"/>
          <p:cNvGrpSpPr>
            <a:grpSpLocks/>
          </p:cNvGrpSpPr>
          <p:nvPr userDrawn="1">
            <p:custDataLst>
              <p:tags r:id="rId1"/>
            </p:custDataLst>
          </p:nvPr>
        </p:nvGrpSpPr>
        <p:grpSpPr bwMode="auto">
          <a:xfrm>
            <a:off x="-282575" y="-714375"/>
            <a:ext cx="12741275" cy="8286750"/>
            <a:chOff x="-282027" y="-714736"/>
            <a:chExt cx="12740305" cy="8287473"/>
          </a:xfrm>
        </p:grpSpPr>
        <p:cxnSp>
          <p:nvCxnSpPr>
            <p:cNvPr id="27" name="Straight Connector 26"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0" name="Group 107" hidden="1"/>
            <p:cNvGrpSpPr>
              <a:grpSpLocks/>
            </p:cNvGrpSpPr>
            <p:nvPr userDrawn="1"/>
          </p:nvGrpSpPr>
          <p:grpSpPr bwMode="auto">
            <a:xfrm>
              <a:off x="11640116" y="-714736"/>
              <a:ext cx="551884" cy="8287473"/>
              <a:chOff x="11640116" y="-714736"/>
              <a:chExt cx="551884" cy="8287473"/>
            </a:xfrm>
          </p:grpSpPr>
          <p:cxnSp>
            <p:nvCxnSpPr>
              <p:cNvPr id="44" name="Straight Connector 43"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108" hidden="1"/>
            <p:cNvGrpSpPr>
              <a:grpSpLocks/>
            </p:cNvGrpSpPr>
            <p:nvPr userDrawn="1"/>
          </p:nvGrpSpPr>
          <p:grpSpPr bwMode="auto">
            <a:xfrm>
              <a:off x="-282027" y="-714736"/>
              <a:ext cx="12740305" cy="8287473"/>
              <a:chOff x="-282026" y="-714736"/>
              <a:chExt cx="12740305" cy="8287473"/>
            </a:xfrm>
          </p:grpSpPr>
          <p:grpSp>
            <p:nvGrpSpPr>
              <p:cNvPr id="32" name="Group 109" hidden="1"/>
              <p:cNvGrpSpPr>
                <a:grpSpLocks/>
              </p:cNvGrpSpPr>
              <p:nvPr userDrawn="1"/>
            </p:nvGrpSpPr>
            <p:grpSpPr bwMode="auto">
              <a:xfrm>
                <a:off x="-282026" y="0"/>
                <a:ext cx="12740305" cy="246887"/>
                <a:chOff x="-282026" y="0"/>
                <a:chExt cx="12740305" cy="246887"/>
              </a:xfrm>
            </p:grpSpPr>
            <p:cxnSp>
              <p:nvCxnSpPr>
                <p:cNvPr id="42" name="Straight Connector 41"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110" hidden="1"/>
              <p:cNvGrpSpPr>
                <a:grpSpLocks/>
              </p:cNvGrpSpPr>
              <p:nvPr userDrawn="1"/>
            </p:nvGrpSpPr>
            <p:grpSpPr bwMode="auto">
              <a:xfrm>
                <a:off x="-282026" y="1280053"/>
                <a:ext cx="12740305" cy="442593"/>
                <a:chOff x="-282026" y="1280053"/>
                <a:chExt cx="12740305" cy="442593"/>
              </a:xfrm>
            </p:grpSpPr>
            <p:cxnSp>
              <p:nvCxnSpPr>
                <p:cNvPr id="40" name="Straight Connector 39"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111" hidden="1"/>
              <p:cNvGrpSpPr>
                <a:grpSpLocks/>
              </p:cNvGrpSpPr>
              <p:nvPr userDrawn="1"/>
            </p:nvGrpSpPr>
            <p:grpSpPr bwMode="auto">
              <a:xfrm>
                <a:off x="0" y="-714736"/>
                <a:ext cx="551884" cy="8287473"/>
                <a:chOff x="11640116" y="-714736"/>
                <a:chExt cx="551884" cy="8287473"/>
              </a:xfrm>
            </p:grpSpPr>
            <p:cxnSp>
              <p:nvCxnSpPr>
                <p:cNvPr id="38" name="Straight Connector 37"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5" name="Group 112" hidden="1"/>
              <p:cNvGrpSpPr>
                <a:grpSpLocks/>
              </p:cNvGrpSpPr>
              <p:nvPr userDrawn="1"/>
            </p:nvGrpSpPr>
            <p:grpSpPr bwMode="auto">
              <a:xfrm>
                <a:off x="-282026" y="6584314"/>
                <a:ext cx="12740305" cy="273686"/>
                <a:chOff x="-282026" y="0"/>
                <a:chExt cx="12740305" cy="273686"/>
              </a:xfrm>
            </p:grpSpPr>
            <p:cxnSp>
              <p:nvCxnSpPr>
                <p:cNvPr id="36" name="Straight Connector 35"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 name="Title 1"/>
          <p:cNvSpPr>
            <a:spLocks noGrp="1"/>
          </p:cNvSpPr>
          <p:nvPr>
            <p:ph type="ctrTitle"/>
          </p:nvPr>
        </p:nvSpPr>
        <p:spPr bwMode="gray">
          <a:xfrm>
            <a:off x="495300" y="3104754"/>
            <a:ext cx="7848600" cy="1177673"/>
          </a:xfrm>
        </p:spPr>
        <p:txBody>
          <a:bodyPr>
            <a:noAutofit/>
          </a:bodyPr>
          <a:lstStyle>
            <a:lvl1pPr algn="l">
              <a:lnSpc>
                <a:spcPct val="90000"/>
              </a:lnSpc>
              <a:defRPr sz="6000" b="1" i="0" cap="none" baseline="0">
                <a:solidFill>
                  <a:schemeClr val="tx1"/>
                </a:solidFill>
                <a:latin typeface="+mn-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5722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304800"/>
            <a:ext cx="10972797" cy="838200"/>
          </a:xfrm>
        </p:spPr>
        <p:txBody>
          <a:bodyPr/>
          <a:lstStyle/>
          <a:p>
            <a:r>
              <a:rPr lang="en-US"/>
              <a:t>Click to edit Master title style</a:t>
            </a:r>
            <a:endParaRPr/>
          </a:p>
        </p:txBody>
      </p:sp>
      <p:sp>
        <p:nvSpPr>
          <p:cNvPr id="3" name="Content Placeholder 2"/>
          <p:cNvSpPr>
            <a:spLocks noGrp="1"/>
          </p:cNvSpPr>
          <p:nvPr>
            <p:ph sz="half" idx="1"/>
          </p:nvPr>
        </p:nvSpPr>
        <p:spPr>
          <a:xfrm>
            <a:off x="609600" y="1447800"/>
            <a:ext cx="5242560"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39840" y="1447800"/>
            <a:ext cx="5242560" cy="4495801"/>
          </a:xfrm>
        </p:spPr>
        <p:txBody>
          <a:bodyPr>
            <a:normAutofit/>
          </a:bodyPr>
          <a:lstStyle>
            <a:lvl1pPr>
              <a:defRPr sz="2000" b="0"/>
            </a:lvl1pPr>
            <a:lvl2pPr>
              <a:defRPr sz="1800" b="0"/>
            </a:lvl2pPr>
            <a:lvl3pPr>
              <a:defRPr sz="1600" b="0"/>
            </a:lvl3pPr>
            <a:lvl4pPr>
              <a:defRPr sz="1400" b="0"/>
            </a:lvl4pPr>
            <a:lvl5pPr>
              <a:defRPr sz="1400" b="0"/>
            </a:lvl5pPr>
            <a:lvl6pPr>
              <a:defRPr sz="1400" b="0"/>
            </a:lvl6pPr>
            <a:lvl7pPr>
              <a:defRPr sz="1400" b="0"/>
            </a:lvl7pPr>
            <a:lvl8pPr>
              <a:defRPr sz="1400" b="0"/>
            </a:lvl8pPr>
            <a:lvl9pPr>
              <a:defRPr sz="1400" b="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6705600" y="6329172"/>
            <a:ext cx="1422400" cy="182880"/>
          </a:xfrm>
          <a:prstGeom prst="rect">
            <a:avLst/>
          </a:prstGeom>
        </p:spPr>
        <p:txBody>
          <a:bodyPr/>
          <a:lstStyle/>
          <a:p>
            <a:endParaRPr/>
          </a:p>
        </p:txBody>
      </p:sp>
      <p:sp>
        <p:nvSpPr>
          <p:cNvPr id="6" name="Footer Placeholder 5"/>
          <p:cNvSpPr>
            <a:spLocks noGrp="1"/>
          </p:cNvSpPr>
          <p:nvPr>
            <p:ph type="ftr" sz="quarter" idx="11"/>
          </p:nvPr>
        </p:nvSpPr>
        <p:spPr>
          <a:xfrm>
            <a:off x="609599" y="6329172"/>
            <a:ext cx="5497389" cy="182880"/>
          </a:xfrm>
          <a:prstGeom prst="rect">
            <a:avLst/>
          </a:prstGeom>
        </p:spPr>
        <p:txBody>
          <a:bodyPr/>
          <a:lstStyle/>
          <a:p>
            <a:endParaRPr/>
          </a:p>
        </p:txBody>
      </p:sp>
      <p:sp>
        <p:nvSpPr>
          <p:cNvPr id="7" name="Slide Number Placeholder 6"/>
          <p:cNvSpPr>
            <a:spLocks noGrp="1"/>
          </p:cNvSpPr>
          <p:nvPr>
            <p:ph type="sldNum" sz="quarter" idx="12"/>
          </p:nvPr>
        </p:nvSpPr>
        <p:spPr>
          <a:xfrm>
            <a:off x="11498576" y="6547104"/>
            <a:ext cx="525128" cy="182880"/>
          </a:xfrm>
          <a:prstGeom prst="rect">
            <a:avLst/>
          </a:prstGeom>
        </p:spPr>
        <p:txBody>
          <a:bodyPr/>
          <a:lstStyle/>
          <a:p>
            <a:fld id="{2D88F0F9-74A8-45E4-B405-052EDB68E8BD}" type="slidenum">
              <a:rPr/>
              <a:t>‹#›</a:t>
            </a:fld>
            <a:endParaRPr/>
          </a:p>
        </p:txBody>
      </p:sp>
    </p:spTree>
    <p:extLst>
      <p:ext uri="{BB962C8B-B14F-4D97-AF65-F5344CB8AC3E}">
        <p14:creationId xmlns:p14="http://schemas.microsoft.com/office/powerpoint/2010/main" val="91181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09601" y="1752600"/>
            <a:ext cx="10972801" cy="41910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Text Placeholder 18"/>
          <p:cNvSpPr>
            <a:spLocks noGrp="1"/>
          </p:cNvSpPr>
          <p:nvPr>
            <p:ph type="body" sz="quarter" idx="13" hasCustomPrompt="1"/>
          </p:nvPr>
        </p:nvSpPr>
        <p:spPr>
          <a:xfrm>
            <a:off x="609758" y="1168878"/>
            <a:ext cx="10972482" cy="332118"/>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90000"/>
              </a:lnSpc>
              <a:spcBef>
                <a:spcPct val="0"/>
              </a:spcBef>
              <a:spcAft>
                <a:spcPts val="0"/>
              </a:spcAft>
              <a:buClr>
                <a:schemeClr val="bg2">
                  <a:lumMod val="50000"/>
                </a:schemeClr>
              </a:buClr>
              <a:buFontTx/>
              <a:buNone/>
              <a:defRPr sz="2400" b="1" baseline="0">
                <a:solidFill>
                  <a:schemeClr val="tx1">
                    <a:lumMod val="60000"/>
                    <a:lumOff val="40000"/>
                  </a:schemeClr>
                </a:solidFill>
                <a:latin typeface="+mn-lt"/>
                <a:ea typeface="+mn-ea"/>
                <a:cs typeface="+mn-cs"/>
              </a:defRPr>
            </a:lvl1pPr>
          </a:lstStyle>
          <a:p>
            <a:pPr lvl="0"/>
            <a:r>
              <a:t>Click to add subtitle</a:t>
            </a:r>
          </a:p>
        </p:txBody>
      </p:sp>
      <p:sp>
        <p:nvSpPr>
          <p:cNvPr id="4" name="Date Placeholder 3"/>
          <p:cNvSpPr>
            <a:spLocks noGrp="1"/>
          </p:cNvSpPr>
          <p:nvPr>
            <p:ph type="dt" sz="half" idx="10"/>
          </p:nvPr>
        </p:nvSpPr>
        <p:spPr>
          <a:xfrm>
            <a:off x="7696617" y="6329172"/>
            <a:ext cx="1422400" cy="182880"/>
          </a:xfrm>
          <a:prstGeom prst="rect">
            <a:avLst/>
          </a:prstGeom>
        </p:spPr>
        <p:txBody>
          <a:bodyPr/>
          <a:lstStyle/>
          <a:p>
            <a:endParaRPr/>
          </a:p>
        </p:txBody>
      </p:sp>
      <p:sp>
        <p:nvSpPr>
          <p:cNvPr id="5" name="Footer Placeholder 4"/>
          <p:cNvSpPr>
            <a:spLocks noGrp="1"/>
          </p:cNvSpPr>
          <p:nvPr>
            <p:ph type="ftr" sz="quarter" idx="11"/>
          </p:nvPr>
        </p:nvSpPr>
        <p:spPr/>
        <p:txBody>
          <a:bodyPr/>
          <a:lstStyle/>
          <a:p>
            <a:r>
              <a:rPr lang="en-US"/>
              <a:t>Copyright (c) 2017 Symantec Corporation - Internal Use Only</a:t>
            </a:r>
            <a:endParaRPr/>
          </a:p>
        </p:txBody>
      </p:sp>
      <p:sp>
        <p:nvSpPr>
          <p:cNvPr id="6" name="Slide Number Placeholder 5"/>
          <p:cNvSpPr>
            <a:spLocks noGrp="1"/>
          </p:cNvSpPr>
          <p:nvPr>
            <p:ph type="sldNum" sz="quarter" idx="12"/>
          </p:nvPr>
        </p:nvSpPr>
        <p:spPr>
          <a:xfrm>
            <a:off x="11747500" y="6305550"/>
            <a:ext cx="520700" cy="365125"/>
          </a:xfrm>
          <a:prstGeom prst="rect">
            <a:avLst/>
          </a:prstGeom>
        </p:spPr>
        <p:txBody>
          <a:bodyPr/>
          <a:lstStyle/>
          <a:p>
            <a:fld id="{2D88F0F9-74A8-45E4-B405-052EDB68E8BD}" type="slidenum">
              <a:rPr/>
              <a:t>‹#›</a:t>
            </a:fld>
            <a:endParaRPr/>
          </a:p>
        </p:txBody>
      </p:sp>
    </p:spTree>
    <p:extLst>
      <p:ext uri="{BB962C8B-B14F-4D97-AF65-F5344CB8AC3E}">
        <p14:creationId xmlns:p14="http://schemas.microsoft.com/office/powerpoint/2010/main" val="959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2" name="Date Placeholder 1"/>
          <p:cNvSpPr>
            <a:spLocks noGrp="1"/>
          </p:cNvSpPr>
          <p:nvPr>
            <p:ph type="dt" sz="half" idx="10"/>
          </p:nvPr>
        </p:nvSpPr>
        <p:spPr>
          <a:xfrm>
            <a:off x="7696616" y="6329172"/>
            <a:ext cx="1422400" cy="182880"/>
          </a:xfrm>
          <a:prstGeom prst="rect">
            <a:avLst/>
          </a:prstGeom>
        </p:spPr>
        <p:txBody>
          <a:bodyPr lIns="91416" tIns="45709" rIns="91416" bIns="45709"/>
          <a:lstStyle/>
          <a:p>
            <a:endParaRPr dirty="0"/>
          </a:p>
        </p:txBody>
      </p:sp>
      <p:sp>
        <p:nvSpPr>
          <p:cNvPr id="8" name="Slide Number Placeholder 7"/>
          <p:cNvSpPr>
            <a:spLocks noGrp="1"/>
          </p:cNvSpPr>
          <p:nvPr>
            <p:ph type="sldNum" sz="quarter" idx="12"/>
          </p:nvPr>
        </p:nvSpPr>
        <p:spPr>
          <a:xfrm>
            <a:off x="11602885" y="6548120"/>
            <a:ext cx="525128" cy="182880"/>
          </a:xfrm>
          <a:prstGeom prst="rect">
            <a:avLst/>
          </a:prstGeom>
        </p:spPr>
        <p:txBody>
          <a:bodyPr lIns="91416" tIns="45709" rIns="91416" bIns="45709"/>
          <a:lstStyle/>
          <a:p>
            <a:fld id="{C51EAA63-D034-42AE-91FA-B13B9518C7BE}" type="slidenum">
              <a:rPr/>
              <a:pPr/>
              <a:t>‹#›</a:t>
            </a:fld>
            <a:endParaRPr dirty="0"/>
          </a:p>
        </p:txBody>
      </p:sp>
    </p:spTree>
    <p:extLst>
      <p:ext uri="{BB962C8B-B14F-4D97-AF65-F5344CB8AC3E}">
        <p14:creationId xmlns:p14="http://schemas.microsoft.com/office/powerpoint/2010/main" val="1691082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696617" y="6329172"/>
            <a:ext cx="1422400" cy="182880"/>
          </a:xfrm>
          <a:prstGeom prst="rect">
            <a:avLst/>
          </a:prstGeom>
        </p:spPr>
        <p:txBody>
          <a:bodyPr/>
          <a:lstStyle/>
          <a:p>
            <a:r>
              <a:rPr lang="en-US" smtClean="0"/>
              <a:t>Preliminary Oct. 2</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11602883" y="6548120"/>
            <a:ext cx="525128" cy="182880"/>
          </a:xfrm>
          <a:prstGeom prst="rect">
            <a:avLst/>
          </a:prstGeom>
        </p:spPr>
        <p:txBody>
          <a:bodyPr/>
          <a:lstStyle/>
          <a:p>
            <a:fld id="{2D88F0F9-74A8-45E4-B405-052EDB68E8BD}" type="slidenum">
              <a:rPr/>
              <a:t>‹#›</a:t>
            </a:fld>
            <a:endParaRPr/>
          </a:p>
        </p:txBody>
      </p:sp>
    </p:spTree>
    <p:extLst>
      <p:ext uri="{BB962C8B-B14F-4D97-AF65-F5344CB8AC3E}">
        <p14:creationId xmlns:p14="http://schemas.microsoft.com/office/powerpoint/2010/main" val="321940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YMC17 - Title Slide Cobranded">
    <p:spTree>
      <p:nvGrpSpPr>
        <p:cNvPr id="1" name=""/>
        <p:cNvGrpSpPr/>
        <p:nvPr/>
      </p:nvGrpSpPr>
      <p:grpSpPr>
        <a:xfrm>
          <a:off x="0" y="0"/>
          <a:ext cx="0" cy="0"/>
          <a:chOff x="0" y="0"/>
          <a:chExt cx="0" cy="0"/>
        </a:xfrm>
      </p:grpSpPr>
      <p:pic>
        <p:nvPicPr>
          <p:cNvPr id="6" name="Picture 7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80"/>
          <p:cNvGrpSpPr>
            <a:grpSpLocks/>
          </p:cNvGrpSpPr>
          <p:nvPr userDrawn="1"/>
        </p:nvGrpSpPr>
        <p:grpSpPr bwMode="auto">
          <a:xfrm>
            <a:off x="503238" y="377825"/>
            <a:ext cx="2735262" cy="727075"/>
            <a:chOff x="590710" y="3178038"/>
            <a:chExt cx="13400723" cy="3557588"/>
          </a:xfrm>
        </p:grpSpPr>
        <p:sp>
          <p:nvSpPr>
            <p:cNvPr id="8"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9"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0"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1"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2"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3"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4"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5"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6"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7"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28"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9" name="Group 103" hidden="1"/>
          <p:cNvGrpSpPr>
            <a:grpSpLocks/>
          </p:cNvGrpSpPr>
          <p:nvPr userDrawn="1">
            <p:custDataLst>
              <p:tags r:id="rId1"/>
            </p:custDataLst>
          </p:nvPr>
        </p:nvGrpSpPr>
        <p:grpSpPr bwMode="auto">
          <a:xfrm>
            <a:off x="-282575" y="-714375"/>
            <a:ext cx="12741275" cy="8286750"/>
            <a:chOff x="-282027" y="-714736"/>
            <a:chExt cx="12740305" cy="8287473"/>
          </a:xfrm>
        </p:grpSpPr>
        <p:cxnSp>
          <p:nvCxnSpPr>
            <p:cNvPr id="30" name="Straight Connector 29"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33" name="Group 107" hidden="1"/>
            <p:cNvGrpSpPr>
              <a:grpSpLocks/>
            </p:cNvGrpSpPr>
            <p:nvPr userDrawn="1"/>
          </p:nvGrpSpPr>
          <p:grpSpPr bwMode="auto">
            <a:xfrm>
              <a:off x="11640116" y="-714736"/>
              <a:ext cx="551884" cy="8287473"/>
              <a:chOff x="11640116" y="-714736"/>
              <a:chExt cx="551884" cy="8287473"/>
            </a:xfrm>
          </p:grpSpPr>
          <p:cxnSp>
            <p:nvCxnSpPr>
              <p:cNvPr id="47" name="Straight Connector 46"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108" hidden="1"/>
            <p:cNvGrpSpPr>
              <a:grpSpLocks/>
            </p:cNvGrpSpPr>
            <p:nvPr userDrawn="1"/>
          </p:nvGrpSpPr>
          <p:grpSpPr bwMode="auto">
            <a:xfrm>
              <a:off x="-282027" y="-714736"/>
              <a:ext cx="12740305" cy="8287473"/>
              <a:chOff x="-282026" y="-714736"/>
              <a:chExt cx="12740305" cy="8287473"/>
            </a:xfrm>
          </p:grpSpPr>
          <p:grpSp>
            <p:nvGrpSpPr>
              <p:cNvPr id="35" name="Group 109" hidden="1"/>
              <p:cNvGrpSpPr>
                <a:grpSpLocks/>
              </p:cNvGrpSpPr>
              <p:nvPr userDrawn="1"/>
            </p:nvGrpSpPr>
            <p:grpSpPr bwMode="auto">
              <a:xfrm>
                <a:off x="-282026" y="0"/>
                <a:ext cx="12740305" cy="246887"/>
                <a:chOff x="-282026" y="0"/>
                <a:chExt cx="12740305" cy="246887"/>
              </a:xfrm>
            </p:grpSpPr>
            <p:cxnSp>
              <p:nvCxnSpPr>
                <p:cNvPr id="45" name="Straight Connector 44"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110" hidden="1"/>
              <p:cNvGrpSpPr>
                <a:grpSpLocks/>
              </p:cNvGrpSpPr>
              <p:nvPr userDrawn="1"/>
            </p:nvGrpSpPr>
            <p:grpSpPr bwMode="auto">
              <a:xfrm>
                <a:off x="-282026" y="1280053"/>
                <a:ext cx="12740305" cy="442593"/>
                <a:chOff x="-282026" y="1280053"/>
                <a:chExt cx="12740305" cy="442593"/>
              </a:xfrm>
            </p:grpSpPr>
            <p:cxnSp>
              <p:nvCxnSpPr>
                <p:cNvPr id="43" name="Straight Connector 42"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111" hidden="1"/>
              <p:cNvGrpSpPr>
                <a:grpSpLocks/>
              </p:cNvGrpSpPr>
              <p:nvPr userDrawn="1"/>
            </p:nvGrpSpPr>
            <p:grpSpPr bwMode="auto">
              <a:xfrm>
                <a:off x="0" y="-714736"/>
                <a:ext cx="551884" cy="8287473"/>
                <a:chOff x="11640116" y="-714736"/>
                <a:chExt cx="551884" cy="8287473"/>
              </a:xfrm>
            </p:grpSpPr>
            <p:cxnSp>
              <p:nvCxnSpPr>
                <p:cNvPr id="41" name="Straight Connector 40"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112" hidden="1"/>
              <p:cNvGrpSpPr>
                <a:grpSpLocks/>
              </p:cNvGrpSpPr>
              <p:nvPr userDrawn="1"/>
            </p:nvGrpSpPr>
            <p:grpSpPr bwMode="auto">
              <a:xfrm>
                <a:off x="-282026" y="6584314"/>
                <a:ext cx="12740305" cy="273686"/>
                <a:chOff x="-282026" y="0"/>
                <a:chExt cx="12740305" cy="273686"/>
              </a:xfrm>
            </p:grpSpPr>
            <p:cxnSp>
              <p:nvCxnSpPr>
                <p:cNvPr id="39" name="Straight Connector 38"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 name="Title 1"/>
          <p:cNvSpPr>
            <a:spLocks noGrp="1"/>
          </p:cNvSpPr>
          <p:nvPr>
            <p:ph type="ctrTitle"/>
          </p:nvPr>
        </p:nvSpPr>
        <p:spPr bwMode="gray">
          <a:xfrm>
            <a:off x="495300" y="2367498"/>
            <a:ext cx="7848600" cy="1177673"/>
          </a:xfrm>
        </p:spPr>
        <p:txBody>
          <a:bodyPr>
            <a:noAutofit/>
          </a:bodyPr>
          <a:lstStyle>
            <a:lvl1pPr algn="l">
              <a:lnSpc>
                <a:spcPct val="90000"/>
              </a:lnSpc>
              <a:defRPr sz="4000" b="1" i="0" cap="none" baseline="0">
                <a:solidFill>
                  <a:schemeClr val="tx1"/>
                </a:solidFill>
                <a:latin typeface="+mn-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bwMode="gray">
          <a:xfrm>
            <a:off x="495300" y="4064667"/>
            <a:ext cx="5600700" cy="378101"/>
          </a:xfrm>
          <a:prstGeom prst="rect">
            <a:avLst/>
          </a:prstGeom>
        </p:spPr>
        <p:txBody>
          <a:bodyPr anchor="b">
            <a:noAutofit/>
          </a:bodyPr>
          <a:lstStyle>
            <a:lvl1pPr marL="0" indent="0" algn="l">
              <a:buNone/>
              <a:defRPr sz="3000" b="1" i="0">
                <a:solidFill>
                  <a:schemeClr val="tx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0" name="Text Placeholder 69"/>
          <p:cNvSpPr>
            <a:spLocks noGrp="1"/>
          </p:cNvSpPr>
          <p:nvPr>
            <p:ph type="body" sz="quarter" idx="10"/>
          </p:nvPr>
        </p:nvSpPr>
        <p:spPr bwMode="gray">
          <a:xfrm>
            <a:off x="495300" y="5188124"/>
            <a:ext cx="5600700" cy="378101"/>
          </a:xfrm>
          <a:prstGeom prst="rect">
            <a:avLst/>
          </a:prstGeom>
        </p:spPr>
        <p:txBody>
          <a:bodyPr anchor="b" anchorCtr="0"/>
          <a:lstStyle>
            <a:lvl1pPr marL="0" indent="0">
              <a:lnSpc>
                <a:spcPct val="80000"/>
              </a:lnSpc>
              <a:buNone/>
              <a:defRPr sz="2000" b="1" i="0" cap="none" spc="100" baseline="0">
                <a:solidFill>
                  <a:schemeClr val="tx1"/>
                </a:solidFill>
                <a:latin typeface="+mn-lt"/>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Text Placeholder 4"/>
          <p:cNvSpPr>
            <a:spLocks noGrp="1"/>
          </p:cNvSpPr>
          <p:nvPr>
            <p:ph type="body" sz="quarter" idx="11"/>
          </p:nvPr>
        </p:nvSpPr>
        <p:spPr>
          <a:xfrm>
            <a:off x="495300" y="4443482"/>
            <a:ext cx="5600700" cy="546100"/>
          </a:xfrm>
          <a:prstGeom prst="rect">
            <a:avLst/>
          </a:prstGeom>
        </p:spPr>
        <p:txBody>
          <a:bodyPr>
            <a:noAutofit/>
          </a:bodyPr>
          <a:lstStyle>
            <a:lvl1pPr marL="0" indent="0" algn="l" defTabSz="914400" rtl="0" eaLnBrk="1" latinLnBrk="0" hangingPunct="1">
              <a:lnSpc>
                <a:spcPct val="90000"/>
              </a:lnSpc>
              <a:spcBef>
                <a:spcPts val="1000"/>
              </a:spcBef>
              <a:buFont typeface="Courier New" panose="02070309020205020404" pitchFamily="49" charset="0"/>
              <a:buNone/>
              <a:defRPr lang="en-US" sz="2000" b="0" i="0" kern="1200" dirty="0" smtClean="0">
                <a:solidFill>
                  <a:schemeClr val="tx1"/>
                </a:solidFill>
                <a:latin typeface="+mn-lt"/>
                <a:ea typeface="+mn-ea"/>
                <a:cs typeface="Arial" panose="020B0604020202020204" pitchFamily="34" charset="0"/>
              </a:defRPr>
            </a:lvl1pPr>
            <a:lvl2pPr marL="0" indent="0" algn="l" defTabSz="914400" rtl="0" eaLnBrk="1" latinLnBrk="0" hangingPunct="1">
              <a:lnSpc>
                <a:spcPct val="90000"/>
              </a:lnSpc>
              <a:spcBef>
                <a:spcPts val="1000"/>
              </a:spcBef>
              <a:buFont typeface="Courier New" panose="02070309020205020404" pitchFamily="49" charset="0"/>
              <a:buNone/>
              <a:defRPr lang="en-US" sz="2000" b="0" i="0" kern="1200" dirty="0" smtClean="0">
                <a:solidFill>
                  <a:schemeClr val="bg1"/>
                </a:solidFill>
                <a:latin typeface="+mn-lt"/>
                <a:ea typeface="+mn-ea"/>
                <a:cs typeface="Arial" panose="020B0604020202020204" pitchFamily="34" charset="0"/>
              </a:defRPr>
            </a:lvl2pPr>
            <a:lvl3pPr marL="0" indent="0" algn="l" defTabSz="914400" rtl="0" eaLnBrk="1" latinLnBrk="0" hangingPunct="1">
              <a:lnSpc>
                <a:spcPct val="90000"/>
              </a:lnSpc>
              <a:spcBef>
                <a:spcPts val="1000"/>
              </a:spcBef>
              <a:buFont typeface="Courier New" panose="02070309020205020404" pitchFamily="49" charset="0"/>
              <a:buNone/>
              <a:defRPr lang="en-US" sz="2000" b="0" i="0" kern="1200" dirty="0" smtClean="0">
                <a:solidFill>
                  <a:schemeClr val="bg1"/>
                </a:solidFill>
                <a:latin typeface="+mn-lt"/>
                <a:ea typeface="+mn-ea"/>
                <a:cs typeface="Arial" panose="020B0604020202020204" pitchFamily="34" charset="0"/>
              </a:defRPr>
            </a:lvl3pPr>
            <a:lvl4pPr marL="0" indent="0" algn="l" defTabSz="914400" rtl="0" eaLnBrk="1" latinLnBrk="0" hangingPunct="1">
              <a:lnSpc>
                <a:spcPct val="90000"/>
              </a:lnSpc>
              <a:spcBef>
                <a:spcPts val="1000"/>
              </a:spcBef>
              <a:buFont typeface="Courier New" panose="02070309020205020404" pitchFamily="49" charset="0"/>
              <a:buNone/>
              <a:defRPr lang="en-US" sz="2000" b="0" i="0" kern="1200" dirty="0" smtClean="0">
                <a:solidFill>
                  <a:schemeClr val="bg1"/>
                </a:solidFill>
                <a:latin typeface="+mn-lt"/>
                <a:ea typeface="+mn-ea"/>
                <a:cs typeface="Arial" panose="020B0604020202020204" pitchFamily="34" charset="0"/>
              </a:defRPr>
            </a:lvl4pPr>
            <a:lvl5pPr marL="0" indent="0" algn="l" defTabSz="914400" rtl="0" eaLnBrk="1" latinLnBrk="0" hangingPunct="1">
              <a:lnSpc>
                <a:spcPct val="90000"/>
              </a:lnSpc>
              <a:spcBef>
                <a:spcPts val="1000"/>
              </a:spcBef>
              <a:buFont typeface="Courier New" panose="02070309020205020404" pitchFamily="49" charset="0"/>
              <a:buNone/>
              <a:defRPr lang="en-US" sz="2000" b="0" i="0" kern="1200" dirty="0">
                <a:solidFill>
                  <a:schemeClr val="bg1"/>
                </a:solidFill>
                <a:latin typeface="+mn-lt"/>
                <a:ea typeface="+mn-ea"/>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176030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YMC17 - Agenda">
    <p:spTree>
      <p:nvGrpSpPr>
        <p:cNvPr id="1" name=""/>
        <p:cNvGrpSpPr/>
        <p:nvPr/>
      </p:nvGrpSpPr>
      <p:grpSpPr>
        <a:xfrm>
          <a:off x="0" y="0"/>
          <a:ext cx="0" cy="0"/>
          <a:chOff x="0" y="0"/>
          <a:chExt cx="0" cy="0"/>
        </a:xfrm>
      </p:grpSpPr>
      <p:grpSp>
        <p:nvGrpSpPr>
          <p:cNvPr id="11" name="Group 72" hidden="1"/>
          <p:cNvGrpSpPr>
            <a:grpSpLocks/>
          </p:cNvGrpSpPr>
          <p:nvPr userDrawn="1">
            <p:custDataLst>
              <p:tags r:id="rId1"/>
            </p:custDataLst>
          </p:nvPr>
        </p:nvGrpSpPr>
        <p:grpSpPr bwMode="auto">
          <a:xfrm>
            <a:off x="-282575" y="-714375"/>
            <a:ext cx="12741275" cy="8286750"/>
            <a:chOff x="-282027" y="-714736"/>
            <a:chExt cx="12740305" cy="8287473"/>
          </a:xfrm>
        </p:grpSpPr>
        <p:cxnSp>
          <p:nvCxnSpPr>
            <p:cNvPr id="12" name="Straight Connector 11"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5" name="Group 84" hidden="1"/>
            <p:cNvGrpSpPr>
              <a:grpSpLocks/>
            </p:cNvGrpSpPr>
            <p:nvPr userDrawn="1"/>
          </p:nvGrpSpPr>
          <p:grpSpPr bwMode="auto">
            <a:xfrm>
              <a:off x="11640116" y="-714736"/>
              <a:ext cx="551884" cy="8287473"/>
              <a:chOff x="11640116" y="-714736"/>
              <a:chExt cx="551884" cy="8287473"/>
            </a:xfrm>
          </p:grpSpPr>
          <p:cxnSp>
            <p:nvCxnSpPr>
              <p:cNvPr id="29" name="Straight Connector 28"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85" hidden="1"/>
            <p:cNvGrpSpPr>
              <a:grpSpLocks/>
            </p:cNvGrpSpPr>
            <p:nvPr userDrawn="1"/>
          </p:nvGrpSpPr>
          <p:grpSpPr bwMode="auto">
            <a:xfrm>
              <a:off x="-282027" y="-714736"/>
              <a:ext cx="12740305" cy="8287473"/>
              <a:chOff x="-282026" y="-714736"/>
              <a:chExt cx="12740305" cy="8287473"/>
            </a:xfrm>
          </p:grpSpPr>
          <p:grpSp>
            <p:nvGrpSpPr>
              <p:cNvPr id="17" name="Group 86" hidden="1"/>
              <p:cNvGrpSpPr>
                <a:grpSpLocks/>
              </p:cNvGrpSpPr>
              <p:nvPr userDrawn="1"/>
            </p:nvGrpSpPr>
            <p:grpSpPr bwMode="auto">
              <a:xfrm>
                <a:off x="-282026" y="0"/>
                <a:ext cx="12740305" cy="246887"/>
                <a:chOff x="-282026" y="0"/>
                <a:chExt cx="12740305" cy="246887"/>
              </a:xfrm>
            </p:grpSpPr>
            <p:cxnSp>
              <p:nvCxnSpPr>
                <p:cNvPr id="27" name="Straight Connector 26"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87" hidden="1"/>
              <p:cNvGrpSpPr>
                <a:grpSpLocks/>
              </p:cNvGrpSpPr>
              <p:nvPr userDrawn="1"/>
            </p:nvGrpSpPr>
            <p:grpSpPr bwMode="auto">
              <a:xfrm>
                <a:off x="-282026" y="1280053"/>
                <a:ext cx="12740305" cy="442593"/>
                <a:chOff x="-282026" y="1280053"/>
                <a:chExt cx="12740305" cy="442593"/>
              </a:xfrm>
            </p:grpSpPr>
            <p:cxnSp>
              <p:nvCxnSpPr>
                <p:cNvPr id="25" name="Straight Connector 24"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88" hidden="1"/>
              <p:cNvGrpSpPr>
                <a:grpSpLocks/>
              </p:cNvGrpSpPr>
              <p:nvPr userDrawn="1"/>
            </p:nvGrpSpPr>
            <p:grpSpPr bwMode="auto">
              <a:xfrm>
                <a:off x="0" y="-714736"/>
                <a:ext cx="551884" cy="8287473"/>
                <a:chOff x="11640116" y="-714736"/>
                <a:chExt cx="551884" cy="8287473"/>
              </a:xfrm>
            </p:grpSpPr>
            <p:cxnSp>
              <p:nvCxnSpPr>
                <p:cNvPr id="23" name="Straight Connector 22"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89" hidden="1"/>
              <p:cNvGrpSpPr>
                <a:grpSpLocks/>
              </p:cNvGrpSpPr>
              <p:nvPr userDrawn="1"/>
            </p:nvGrpSpPr>
            <p:grpSpPr bwMode="auto">
              <a:xfrm>
                <a:off x="-282026" y="6584314"/>
                <a:ext cx="12740305" cy="273686"/>
                <a:chOff x="-282026" y="0"/>
                <a:chExt cx="12740305" cy="273686"/>
              </a:xfrm>
            </p:grpSpPr>
            <p:cxnSp>
              <p:nvCxnSpPr>
                <p:cNvPr id="21" name="Straight Connector 20"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1" name="Group 100"/>
          <p:cNvGrpSpPr>
            <a:grpSpLocks/>
          </p:cNvGrpSpPr>
          <p:nvPr userDrawn="1"/>
        </p:nvGrpSpPr>
        <p:grpSpPr bwMode="auto">
          <a:xfrm>
            <a:off x="503238" y="5756275"/>
            <a:ext cx="2157412" cy="573088"/>
            <a:chOff x="590710" y="3178038"/>
            <a:chExt cx="13400723" cy="3557588"/>
          </a:xfrm>
        </p:grpSpPr>
        <p:sp>
          <p:nvSpPr>
            <p:cNvPr id="32"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6"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8"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9"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0"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1"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2"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bwMode="gray">
          <a:xfrm>
            <a:off x="495300" y="381000"/>
            <a:ext cx="10666036" cy="863600"/>
          </a:xfrm>
        </p:spPr>
        <p:txBody>
          <a:bodyPr>
            <a:noAutofit/>
          </a:bodyPr>
          <a:lstStyle>
            <a:lvl1pPr algn="l">
              <a:lnSpc>
                <a:spcPct val="90000"/>
              </a:lnSpc>
              <a:defRPr sz="5000" b="1" i="0" cap="none" baseline="0">
                <a:solidFill>
                  <a:schemeClr val="tx1"/>
                </a:solidFill>
                <a:latin typeface="+mn-lt"/>
                <a:cs typeface="Arial" panose="020B0604020202020204" pitchFamily="34" charset="0"/>
              </a:defRPr>
            </a:lvl1pPr>
          </a:lstStyle>
          <a:p>
            <a:r>
              <a:rPr lang="en-US" dirty="0"/>
              <a:t>Click to edit Master title style</a:t>
            </a:r>
          </a:p>
        </p:txBody>
      </p:sp>
      <p:sp>
        <p:nvSpPr>
          <p:cNvPr id="9" name="Text Placeholder 8">
            <a:extLst/>
          </p:cNvPr>
          <p:cNvSpPr>
            <a:spLocks noGrp="1"/>
          </p:cNvSpPr>
          <p:nvPr>
            <p:ph type="body" sz="quarter" idx="14"/>
          </p:nvPr>
        </p:nvSpPr>
        <p:spPr>
          <a:xfrm>
            <a:off x="1328739" y="1636802"/>
            <a:ext cx="3598464" cy="723900"/>
          </a:xfrm>
          <a:prstGeom prst="rect">
            <a:avLst/>
          </a:prstGeo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1" name="Text Placeholder 8">
            <a:extLst/>
          </p:cNvPr>
          <p:cNvSpPr>
            <a:spLocks noGrp="1"/>
          </p:cNvSpPr>
          <p:nvPr>
            <p:ph type="body" sz="quarter" idx="15"/>
          </p:nvPr>
        </p:nvSpPr>
        <p:spPr>
          <a:xfrm>
            <a:off x="1328739" y="2483045"/>
            <a:ext cx="3598464" cy="723900"/>
          </a:xfrm>
          <a:prstGeom prst="rect">
            <a:avLst/>
          </a:prstGeo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2" name="Text Placeholder 8">
            <a:extLst/>
          </p:cNvPr>
          <p:cNvSpPr>
            <a:spLocks noGrp="1"/>
          </p:cNvSpPr>
          <p:nvPr>
            <p:ph type="body" sz="quarter" idx="16"/>
          </p:nvPr>
        </p:nvSpPr>
        <p:spPr>
          <a:xfrm>
            <a:off x="1328739" y="3329288"/>
            <a:ext cx="3598464" cy="723900"/>
          </a:xfrm>
          <a:prstGeom prst="rect">
            <a:avLst/>
          </a:prstGeo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3" name="Text Placeholder 8">
            <a:extLst/>
          </p:cNvPr>
          <p:cNvSpPr>
            <a:spLocks noGrp="1"/>
          </p:cNvSpPr>
          <p:nvPr>
            <p:ph type="body" sz="quarter" idx="17"/>
          </p:nvPr>
        </p:nvSpPr>
        <p:spPr>
          <a:xfrm>
            <a:off x="1328739" y="4175532"/>
            <a:ext cx="3598464" cy="723900"/>
          </a:xfrm>
          <a:prstGeom prst="rect">
            <a:avLst/>
          </a:prstGeo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9" name="Text Placeholder 8">
            <a:extLst/>
          </p:cNvPr>
          <p:cNvSpPr>
            <a:spLocks noGrp="1"/>
          </p:cNvSpPr>
          <p:nvPr>
            <p:ph type="body" sz="quarter" idx="22"/>
          </p:nvPr>
        </p:nvSpPr>
        <p:spPr>
          <a:xfrm>
            <a:off x="6959637" y="1636802"/>
            <a:ext cx="3598464" cy="723900"/>
          </a:xfrm>
          <a:prstGeom prst="rect">
            <a:avLst/>
          </a:prstGeo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0" name="Text Placeholder 8">
            <a:extLst/>
          </p:cNvPr>
          <p:cNvSpPr>
            <a:spLocks noGrp="1"/>
          </p:cNvSpPr>
          <p:nvPr>
            <p:ph type="body" sz="quarter" idx="23"/>
          </p:nvPr>
        </p:nvSpPr>
        <p:spPr>
          <a:xfrm>
            <a:off x="6959637" y="2483045"/>
            <a:ext cx="3598464" cy="723900"/>
          </a:xfrm>
          <a:prstGeom prst="rect">
            <a:avLst/>
          </a:prstGeo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1" name="Text Placeholder 8">
            <a:extLst/>
          </p:cNvPr>
          <p:cNvSpPr>
            <a:spLocks noGrp="1"/>
          </p:cNvSpPr>
          <p:nvPr>
            <p:ph type="body" sz="quarter" idx="24"/>
          </p:nvPr>
        </p:nvSpPr>
        <p:spPr>
          <a:xfrm>
            <a:off x="6959637" y="3329288"/>
            <a:ext cx="3598464" cy="723900"/>
          </a:xfrm>
          <a:prstGeom prst="rect">
            <a:avLst/>
          </a:prstGeo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2" name="Text Placeholder 8">
            <a:extLst/>
          </p:cNvPr>
          <p:cNvSpPr>
            <a:spLocks noGrp="1"/>
          </p:cNvSpPr>
          <p:nvPr>
            <p:ph type="body" sz="quarter" idx="25"/>
          </p:nvPr>
        </p:nvSpPr>
        <p:spPr>
          <a:xfrm>
            <a:off x="6959637" y="4175532"/>
            <a:ext cx="3598464" cy="723900"/>
          </a:xfrm>
          <a:prstGeom prst="rect">
            <a:avLst/>
          </a:prstGeo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67403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YMC17 - Title, Subtitle, Content">
    <p:spTree>
      <p:nvGrpSpPr>
        <p:cNvPr id="1" name=""/>
        <p:cNvGrpSpPr/>
        <p:nvPr/>
      </p:nvGrpSpPr>
      <p:grpSpPr>
        <a:xfrm>
          <a:off x="0" y="0"/>
          <a:ext cx="0" cy="0"/>
          <a:chOff x="0" y="0"/>
          <a:chExt cx="0" cy="0"/>
        </a:xfrm>
      </p:grpSpPr>
      <p:grpSp>
        <p:nvGrpSpPr>
          <p:cNvPr id="5"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7" name="Straight Connector 6"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0" name="Group 51" hidden="1"/>
            <p:cNvGrpSpPr>
              <a:grpSpLocks/>
            </p:cNvGrpSpPr>
            <p:nvPr userDrawn="1"/>
          </p:nvGrpSpPr>
          <p:grpSpPr bwMode="auto">
            <a:xfrm>
              <a:off x="11640116" y="-714736"/>
              <a:ext cx="551884" cy="8287473"/>
              <a:chOff x="11640116" y="-714736"/>
              <a:chExt cx="551884" cy="8287473"/>
            </a:xfrm>
          </p:grpSpPr>
          <p:cxnSp>
            <p:nvCxnSpPr>
              <p:cNvPr id="24" name="Straight Connector 23"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5" hidden="1"/>
            <p:cNvGrpSpPr>
              <a:grpSpLocks/>
            </p:cNvGrpSpPr>
            <p:nvPr userDrawn="1"/>
          </p:nvGrpSpPr>
          <p:grpSpPr bwMode="auto">
            <a:xfrm>
              <a:off x="-282027" y="-714736"/>
              <a:ext cx="12740305" cy="8287473"/>
              <a:chOff x="-282026" y="-714736"/>
              <a:chExt cx="12740305" cy="8287473"/>
            </a:xfrm>
          </p:grpSpPr>
          <p:grpSp>
            <p:nvGrpSpPr>
              <p:cNvPr id="12" name="Group 54" hidden="1"/>
              <p:cNvGrpSpPr>
                <a:grpSpLocks/>
              </p:cNvGrpSpPr>
              <p:nvPr userDrawn="1"/>
            </p:nvGrpSpPr>
            <p:grpSpPr bwMode="auto">
              <a:xfrm>
                <a:off x="-282026" y="0"/>
                <a:ext cx="12740305" cy="246887"/>
                <a:chOff x="-282026" y="0"/>
                <a:chExt cx="12740305" cy="246887"/>
              </a:xfrm>
            </p:grpSpPr>
            <p:cxnSp>
              <p:nvCxnSpPr>
                <p:cNvPr id="22" name="Straight Connector 21"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4" hidden="1"/>
              <p:cNvGrpSpPr>
                <a:grpSpLocks/>
              </p:cNvGrpSpPr>
              <p:nvPr userDrawn="1"/>
            </p:nvGrpSpPr>
            <p:grpSpPr bwMode="auto">
              <a:xfrm>
                <a:off x="-282026" y="1280053"/>
                <a:ext cx="12740305" cy="442593"/>
                <a:chOff x="-282026" y="1280053"/>
                <a:chExt cx="12740305" cy="442593"/>
              </a:xfrm>
            </p:grpSpPr>
            <p:cxnSp>
              <p:nvCxnSpPr>
                <p:cNvPr id="20" name="Straight Connector 19"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41" hidden="1"/>
              <p:cNvGrpSpPr>
                <a:grpSpLocks/>
              </p:cNvGrpSpPr>
              <p:nvPr userDrawn="1"/>
            </p:nvGrpSpPr>
            <p:grpSpPr bwMode="auto">
              <a:xfrm>
                <a:off x="0" y="-714736"/>
                <a:ext cx="551884" cy="8287473"/>
                <a:chOff x="11640116" y="-714736"/>
                <a:chExt cx="551884" cy="8287473"/>
              </a:xfrm>
            </p:grpSpPr>
            <p:cxnSp>
              <p:nvCxnSpPr>
                <p:cNvPr id="18" name="Straight Connector 17"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58" hidden="1"/>
              <p:cNvGrpSpPr>
                <a:grpSpLocks/>
              </p:cNvGrpSpPr>
              <p:nvPr userDrawn="1"/>
            </p:nvGrpSpPr>
            <p:grpSpPr bwMode="auto">
              <a:xfrm>
                <a:off x="-282026" y="6584314"/>
                <a:ext cx="12740305" cy="273686"/>
                <a:chOff x="-282026" y="0"/>
                <a:chExt cx="12740305" cy="273686"/>
              </a:xfrm>
            </p:grpSpPr>
            <p:cxnSp>
              <p:nvCxnSpPr>
                <p:cNvPr id="16" name="Straight Connector 15"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6"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27"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28"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29" name="Group 8"/>
          <p:cNvGrpSpPr>
            <a:grpSpLocks/>
          </p:cNvGrpSpPr>
          <p:nvPr userDrawn="1"/>
        </p:nvGrpSpPr>
        <p:grpSpPr bwMode="auto">
          <a:xfrm>
            <a:off x="10325100" y="433388"/>
            <a:ext cx="1333500" cy="354012"/>
            <a:chOff x="590710" y="3178038"/>
            <a:chExt cx="13400723" cy="3557588"/>
          </a:xfrm>
        </p:grpSpPr>
        <p:sp>
          <p:nvSpPr>
            <p:cNvPr id="30"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1"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2"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9"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0"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1"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2"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3"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54"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55" name="Straight Connector 54"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8" name="Group 84" hidden="1"/>
            <p:cNvGrpSpPr>
              <a:grpSpLocks/>
            </p:cNvGrpSpPr>
            <p:nvPr userDrawn="1"/>
          </p:nvGrpSpPr>
          <p:grpSpPr bwMode="auto">
            <a:xfrm>
              <a:off x="11640116" y="-714736"/>
              <a:ext cx="551884" cy="8287473"/>
              <a:chOff x="11640116" y="-714736"/>
              <a:chExt cx="551884" cy="8287473"/>
            </a:xfrm>
          </p:grpSpPr>
          <p:cxnSp>
            <p:nvCxnSpPr>
              <p:cNvPr id="72" name="Straight Connector 71"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85" hidden="1"/>
            <p:cNvGrpSpPr>
              <a:grpSpLocks/>
            </p:cNvGrpSpPr>
            <p:nvPr userDrawn="1"/>
          </p:nvGrpSpPr>
          <p:grpSpPr bwMode="auto">
            <a:xfrm>
              <a:off x="-282027" y="-714736"/>
              <a:ext cx="12740305" cy="8287473"/>
              <a:chOff x="-282026" y="-714736"/>
              <a:chExt cx="12740305" cy="8287473"/>
            </a:xfrm>
          </p:grpSpPr>
          <p:grpSp>
            <p:nvGrpSpPr>
              <p:cNvPr id="60" name="Group 86" hidden="1"/>
              <p:cNvGrpSpPr>
                <a:grpSpLocks/>
              </p:cNvGrpSpPr>
              <p:nvPr userDrawn="1"/>
            </p:nvGrpSpPr>
            <p:grpSpPr bwMode="auto">
              <a:xfrm>
                <a:off x="-282026" y="0"/>
                <a:ext cx="12740305" cy="246887"/>
                <a:chOff x="-282026" y="0"/>
                <a:chExt cx="12740305" cy="246887"/>
              </a:xfrm>
            </p:grpSpPr>
            <p:cxnSp>
              <p:nvCxnSpPr>
                <p:cNvPr id="70" name="Straight Connector 69"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oup 87" hidden="1"/>
              <p:cNvGrpSpPr>
                <a:grpSpLocks/>
              </p:cNvGrpSpPr>
              <p:nvPr userDrawn="1"/>
            </p:nvGrpSpPr>
            <p:grpSpPr bwMode="auto">
              <a:xfrm>
                <a:off x="-282026" y="1280053"/>
                <a:ext cx="12740305" cy="442593"/>
                <a:chOff x="-282026" y="1280053"/>
                <a:chExt cx="12740305" cy="442593"/>
              </a:xfrm>
            </p:grpSpPr>
            <p:cxnSp>
              <p:nvCxnSpPr>
                <p:cNvPr id="68" name="Straight Connector 67"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88" hidden="1"/>
              <p:cNvGrpSpPr>
                <a:grpSpLocks/>
              </p:cNvGrpSpPr>
              <p:nvPr userDrawn="1"/>
            </p:nvGrpSpPr>
            <p:grpSpPr bwMode="auto">
              <a:xfrm>
                <a:off x="0" y="-714736"/>
                <a:ext cx="551884" cy="8287473"/>
                <a:chOff x="11640116" y="-714736"/>
                <a:chExt cx="551884" cy="8287473"/>
              </a:xfrm>
            </p:grpSpPr>
            <p:cxnSp>
              <p:nvCxnSpPr>
                <p:cNvPr id="66" name="Straight Connector 65"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89" hidden="1"/>
              <p:cNvGrpSpPr>
                <a:grpSpLocks/>
              </p:cNvGrpSpPr>
              <p:nvPr userDrawn="1"/>
            </p:nvGrpSpPr>
            <p:grpSpPr bwMode="auto">
              <a:xfrm>
                <a:off x="-282026" y="6584314"/>
                <a:ext cx="12740305" cy="273686"/>
                <a:chOff x="-282026" y="0"/>
                <a:chExt cx="12740305" cy="273686"/>
              </a:xfrm>
            </p:grpSpPr>
            <p:cxnSp>
              <p:nvCxnSpPr>
                <p:cNvPr id="64" name="Straight Connector 63"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8" name="Subtitle 2"/>
          <p:cNvSpPr>
            <a:spLocks noGrp="1"/>
          </p:cNvSpPr>
          <p:nvPr>
            <p:ph type="subTitle" idx="1"/>
          </p:nvPr>
        </p:nvSpPr>
        <p:spPr>
          <a:xfrm>
            <a:off x="495300" y="952500"/>
            <a:ext cx="9686133" cy="457200"/>
          </a:xfrm>
          <a:prstGeom prst="rect">
            <a:avLst/>
          </a:prstGeom>
        </p:spPr>
        <p:txBody>
          <a:bodyPr anchor="t"/>
          <a:lstStyle>
            <a:lvl1pPr marL="0" indent="0" algn="l" defTabSz="914400" rtl="0" eaLnBrk="1" latinLnBrk="0" hangingPunct="1">
              <a:lnSpc>
                <a:spcPct val="90000"/>
              </a:lnSpc>
              <a:spcBef>
                <a:spcPts val="0"/>
              </a:spcBef>
              <a:buFont typeface="Arial" panose="020B0604020202020204" pitchFamily="34" charset="0"/>
              <a:buNone/>
              <a:defRPr lang="en-US" sz="2800" b="1" i="0" kern="1200" dirty="0">
                <a:solidFill>
                  <a:schemeClr val="tx1">
                    <a:lumMod val="65000"/>
                    <a:lumOff val="35000"/>
                  </a:schemeClr>
                </a:solidFill>
                <a:latin typeface="+mn-lt"/>
                <a:ea typeface="Calibri" panose="020F050202020403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p>
        </p:txBody>
      </p:sp>
      <p:sp>
        <p:nvSpPr>
          <p:cNvPr id="6" name="Title 5">
            <a:extLst/>
          </p:cNvPr>
          <p:cNvSpPr>
            <a:spLocks noGrp="1"/>
          </p:cNvSpPr>
          <p:nvPr>
            <p:ph type="title"/>
          </p:nvPr>
        </p:nvSpPr>
        <p:spPr/>
        <p:txBody>
          <a:bodyPr/>
          <a:lstStyle>
            <a:lvl1pPr>
              <a:defRPr/>
            </a:lvl1pPr>
          </a:lstStyle>
          <a:p>
            <a:endParaRPr lang="en-US" dirty="0"/>
          </a:p>
        </p:txBody>
      </p:sp>
      <p:sp>
        <p:nvSpPr>
          <p:cNvPr id="46" name="Content Placeholder 3">
            <a:extLst/>
          </p:cNvPr>
          <p:cNvSpPr>
            <a:spLocks noGrp="1"/>
          </p:cNvSpPr>
          <p:nvPr>
            <p:ph sz="quarter" idx="12"/>
          </p:nvPr>
        </p:nvSpPr>
        <p:spPr>
          <a:xfrm>
            <a:off x="495300" y="1828800"/>
            <a:ext cx="11201400" cy="4229100"/>
          </a:xfrm>
          <a:prstGeom prst="rect">
            <a:avLst/>
          </a:prstGeom>
        </p:spPr>
        <p:txBody>
          <a:bodyPr/>
          <a:lstStyle>
            <a:lvl1pPr>
              <a:defRPr>
                <a:solidFill>
                  <a:schemeClr val="tx1">
                    <a:lumMod val="65000"/>
                    <a:lumOff val="35000"/>
                  </a:schemeClr>
                </a:solidFill>
              </a:defRPr>
            </a:lvl1pPr>
            <a:lvl2pPr marL="741363" indent="-284163">
              <a:buFont typeface="Arial" panose="020B0604020202020204" pitchFamily="34" charset="0"/>
              <a:buChar char="•"/>
              <a:defRPr>
                <a:solidFill>
                  <a:schemeClr val="tx1">
                    <a:lumMod val="65000"/>
                    <a:lumOff val="35000"/>
                  </a:schemeClr>
                </a:solidFill>
              </a:defRPr>
            </a:lvl2pPr>
            <a:lvl3pPr marL="1206500" indent="-292100">
              <a:buFont typeface="Arial" panose="020B0604020202020204" pitchFamily="34" charset="0"/>
              <a:buChar char="•"/>
              <a:defRPr>
                <a:solidFill>
                  <a:schemeClr val="tx1">
                    <a:lumMod val="65000"/>
                    <a:lumOff val="35000"/>
                  </a:schemeClr>
                </a:solidFill>
              </a:defRPr>
            </a:lvl3pPr>
            <a:lvl4pPr marL="1655763" indent="-284163">
              <a:buFont typeface="Arial" panose="020B0604020202020204" pitchFamily="34" charset="0"/>
              <a:buChar char="•"/>
              <a:defRPr>
                <a:solidFill>
                  <a:schemeClr val="tx1">
                    <a:lumMod val="65000"/>
                    <a:lumOff val="35000"/>
                  </a:schemeClr>
                </a:solidFill>
              </a:defRPr>
            </a:lvl4pPr>
            <a:lvl5pPr marL="2057400" indent="-228600">
              <a:buFont typeface="Arial" panose="020B0604020202020204" pitchFamily="34" charset="0"/>
              <a:buChar char="•"/>
              <a:defRPr>
                <a:solidFill>
                  <a:schemeClr val="tx1">
                    <a:lumMod val="65000"/>
                    <a:lumOff val="35000"/>
                  </a:schemeClr>
                </a:solidFill>
              </a:defRPr>
            </a:lvl5pPr>
            <a:lvl6pPr marL="2514600" indent="-228600">
              <a:buFont typeface="Arial" panose="020B0604020202020204" pitchFamily="34" charset="0"/>
              <a:buChar char="•"/>
              <a:defRPr sz="1300">
                <a:solidFill>
                  <a:schemeClr val="tx1">
                    <a:lumMod val="65000"/>
                    <a:lumOff val="35000"/>
                  </a:schemeClr>
                </a:solidFill>
              </a:defRPr>
            </a:lvl6pPr>
            <a:lvl7pPr marL="2916238" indent="-173038">
              <a:buFont typeface="Arial" panose="020B0604020202020204" pitchFamily="34" charset="0"/>
              <a:buChar char="•"/>
              <a:defRPr sz="1200">
                <a:solidFill>
                  <a:schemeClr val="tx1">
                    <a:lumMod val="65000"/>
                    <a:lumOff val="35000"/>
                  </a:schemeClr>
                </a:solidFill>
              </a:defRPr>
            </a:lvl7pPr>
            <a:lvl8pPr marL="3373438" indent="-173038">
              <a:buFont typeface="Arial" panose="020B0604020202020204" pitchFamily="34" charset="0"/>
              <a:buChar char="•"/>
              <a:defRPr sz="1100">
                <a:solidFill>
                  <a:schemeClr val="tx1">
                    <a:lumMod val="65000"/>
                    <a:lumOff val="35000"/>
                  </a:schemeClr>
                </a:solidFill>
              </a:defRPr>
            </a:lvl8pPr>
            <a:lvl9pPr marL="3830638" indent="-173038">
              <a:buFont typeface="Arial" panose="020B0604020202020204" pitchFamily="34" charset="0"/>
              <a:buChar char="•"/>
              <a:defRPr sz="1000">
                <a:solidFill>
                  <a:schemeClr val="tx1">
                    <a:lumMod val="65000"/>
                    <a:lumOff val="35000"/>
                  </a:schemeClr>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4" name="Footer Placeholder 4">
            <a:extLst/>
          </p:cNvPr>
          <p:cNvSpPr>
            <a:spLocks noGrp="1"/>
          </p:cNvSpPr>
          <p:nvPr>
            <p:ph type="ftr" sz="quarter" idx="13"/>
          </p:nvPr>
        </p:nvSpPr>
        <p:spPr/>
        <p:txBody>
          <a:bodyPr/>
          <a:lstStyle>
            <a:lvl1pPr>
              <a:lnSpc>
                <a:spcPct val="90000"/>
              </a:lnSpc>
              <a:defRPr/>
            </a:lvl1pPr>
          </a:lstStyle>
          <a:p>
            <a:pPr>
              <a:defRPr/>
            </a:pPr>
            <a:endParaRPr/>
          </a:p>
        </p:txBody>
      </p:sp>
      <p:sp>
        <p:nvSpPr>
          <p:cNvPr id="76" name="TextBox 75"/>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1325674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YMC17 - Title, Content">
    <p:spTree>
      <p:nvGrpSpPr>
        <p:cNvPr id="1" name=""/>
        <p:cNvGrpSpPr/>
        <p:nvPr/>
      </p:nvGrpSpPr>
      <p:grpSpPr>
        <a:xfrm>
          <a:off x="0" y="0"/>
          <a:ext cx="0" cy="0"/>
          <a:chOff x="0" y="0"/>
          <a:chExt cx="0" cy="0"/>
        </a:xfrm>
      </p:grpSpPr>
      <p:grpSp>
        <p:nvGrpSpPr>
          <p:cNvPr id="4"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5" name="Straight Connector 4"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8" name="Group 51" hidden="1"/>
            <p:cNvGrpSpPr>
              <a:grpSpLocks/>
            </p:cNvGrpSpPr>
            <p:nvPr userDrawn="1"/>
          </p:nvGrpSpPr>
          <p:grpSpPr bwMode="auto">
            <a:xfrm>
              <a:off x="11640116" y="-714736"/>
              <a:ext cx="551884" cy="8287473"/>
              <a:chOff x="11640116" y="-714736"/>
              <a:chExt cx="551884" cy="8287473"/>
            </a:xfrm>
          </p:grpSpPr>
          <p:cxnSp>
            <p:nvCxnSpPr>
              <p:cNvPr id="22" name="Straight Connector 21"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5" hidden="1"/>
            <p:cNvGrpSpPr>
              <a:grpSpLocks/>
            </p:cNvGrpSpPr>
            <p:nvPr userDrawn="1"/>
          </p:nvGrpSpPr>
          <p:grpSpPr bwMode="auto">
            <a:xfrm>
              <a:off x="-282027" y="-714736"/>
              <a:ext cx="12740305" cy="8287473"/>
              <a:chOff x="-282026" y="-714736"/>
              <a:chExt cx="12740305" cy="8287473"/>
            </a:xfrm>
          </p:grpSpPr>
          <p:grpSp>
            <p:nvGrpSpPr>
              <p:cNvPr id="10" name="Group 54" hidden="1"/>
              <p:cNvGrpSpPr>
                <a:grpSpLocks/>
              </p:cNvGrpSpPr>
              <p:nvPr userDrawn="1"/>
            </p:nvGrpSpPr>
            <p:grpSpPr bwMode="auto">
              <a:xfrm>
                <a:off x="-282026" y="0"/>
                <a:ext cx="12740305" cy="246887"/>
                <a:chOff x="-282026" y="0"/>
                <a:chExt cx="12740305" cy="246887"/>
              </a:xfrm>
            </p:grpSpPr>
            <p:cxnSp>
              <p:nvCxnSpPr>
                <p:cNvPr id="20" name="Straight Connector 19"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4" hidden="1"/>
              <p:cNvGrpSpPr>
                <a:grpSpLocks/>
              </p:cNvGrpSpPr>
              <p:nvPr userDrawn="1"/>
            </p:nvGrpSpPr>
            <p:grpSpPr bwMode="auto">
              <a:xfrm>
                <a:off x="-282026" y="1280053"/>
                <a:ext cx="12740305" cy="442593"/>
                <a:chOff x="-282026" y="1280053"/>
                <a:chExt cx="12740305" cy="442593"/>
              </a:xfrm>
            </p:grpSpPr>
            <p:cxnSp>
              <p:nvCxnSpPr>
                <p:cNvPr id="18" name="Straight Connector 17"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41" hidden="1"/>
              <p:cNvGrpSpPr>
                <a:grpSpLocks/>
              </p:cNvGrpSpPr>
              <p:nvPr userDrawn="1"/>
            </p:nvGrpSpPr>
            <p:grpSpPr bwMode="auto">
              <a:xfrm>
                <a:off x="0" y="-714736"/>
                <a:ext cx="551884" cy="8287473"/>
                <a:chOff x="11640116" y="-714736"/>
                <a:chExt cx="551884" cy="8287473"/>
              </a:xfrm>
            </p:grpSpPr>
            <p:cxnSp>
              <p:nvCxnSpPr>
                <p:cNvPr id="16" name="Straight Connector 15"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58" hidden="1"/>
              <p:cNvGrpSpPr>
                <a:grpSpLocks/>
              </p:cNvGrpSpPr>
              <p:nvPr userDrawn="1"/>
            </p:nvGrpSpPr>
            <p:grpSpPr bwMode="auto">
              <a:xfrm>
                <a:off x="-282026" y="6584314"/>
                <a:ext cx="12740305" cy="273686"/>
                <a:chOff x="-282026" y="0"/>
                <a:chExt cx="12740305" cy="273686"/>
              </a:xfrm>
            </p:grpSpPr>
            <p:cxnSp>
              <p:nvCxnSpPr>
                <p:cNvPr id="14" name="Straight Connector 13"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4"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25"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26"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27" name="Group 8"/>
          <p:cNvGrpSpPr>
            <a:grpSpLocks/>
          </p:cNvGrpSpPr>
          <p:nvPr userDrawn="1"/>
        </p:nvGrpSpPr>
        <p:grpSpPr bwMode="auto">
          <a:xfrm>
            <a:off x="10325100" y="433388"/>
            <a:ext cx="1333500" cy="354012"/>
            <a:chOff x="590710" y="3178038"/>
            <a:chExt cx="13400723" cy="3557588"/>
          </a:xfrm>
        </p:grpSpPr>
        <p:sp>
          <p:nvSpPr>
            <p:cNvPr id="28"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9"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0"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1"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2"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8"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9"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0"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51"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52" name="Straight Connector 51"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5" name="Group 84" hidden="1"/>
            <p:cNvGrpSpPr>
              <a:grpSpLocks/>
            </p:cNvGrpSpPr>
            <p:nvPr userDrawn="1"/>
          </p:nvGrpSpPr>
          <p:grpSpPr bwMode="auto">
            <a:xfrm>
              <a:off x="11640116" y="-714736"/>
              <a:ext cx="551884" cy="8287473"/>
              <a:chOff x="11640116" y="-714736"/>
              <a:chExt cx="551884" cy="8287473"/>
            </a:xfrm>
          </p:grpSpPr>
          <p:cxnSp>
            <p:nvCxnSpPr>
              <p:cNvPr id="69" name="Straight Connector 68"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85" hidden="1"/>
            <p:cNvGrpSpPr>
              <a:grpSpLocks/>
            </p:cNvGrpSpPr>
            <p:nvPr userDrawn="1"/>
          </p:nvGrpSpPr>
          <p:grpSpPr bwMode="auto">
            <a:xfrm>
              <a:off x="-282027" y="-714736"/>
              <a:ext cx="12740305" cy="8287473"/>
              <a:chOff x="-282026" y="-714736"/>
              <a:chExt cx="12740305" cy="8287473"/>
            </a:xfrm>
          </p:grpSpPr>
          <p:grpSp>
            <p:nvGrpSpPr>
              <p:cNvPr id="57" name="Group 86" hidden="1"/>
              <p:cNvGrpSpPr>
                <a:grpSpLocks/>
              </p:cNvGrpSpPr>
              <p:nvPr userDrawn="1"/>
            </p:nvGrpSpPr>
            <p:grpSpPr bwMode="auto">
              <a:xfrm>
                <a:off x="-282026" y="0"/>
                <a:ext cx="12740305" cy="246887"/>
                <a:chOff x="-282026" y="0"/>
                <a:chExt cx="12740305" cy="246887"/>
              </a:xfrm>
            </p:grpSpPr>
            <p:cxnSp>
              <p:nvCxnSpPr>
                <p:cNvPr id="67" name="Straight Connector 66"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87" hidden="1"/>
              <p:cNvGrpSpPr>
                <a:grpSpLocks/>
              </p:cNvGrpSpPr>
              <p:nvPr userDrawn="1"/>
            </p:nvGrpSpPr>
            <p:grpSpPr bwMode="auto">
              <a:xfrm>
                <a:off x="-282026" y="1280053"/>
                <a:ext cx="12740305" cy="442593"/>
                <a:chOff x="-282026" y="1280053"/>
                <a:chExt cx="12740305" cy="442593"/>
              </a:xfrm>
            </p:grpSpPr>
            <p:cxnSp>
              <p:nvCxnSpPr>
                <p:cNvPr id="65" name="Straight Connector 64"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88" hidden="1"/>
              <p:cNvGrpSpPr>
                <a:grpSpLocks/>
              </p:cNvGrpSpPr>
              <p:nvPr userDrawn="1"/>
            </p:nvGrpSpPr>
            <p:grpSpPr bwMode="auto">
              <a:xfrm>
                <a:off x="0" y="-714736"/>
                <a:ext cx="551884" cy="8287473"/>
                <a:chOff x="11640116" y="-714736"/>
                <a:chExt cx="551884" cy="8287473"/>
              </a:xfrm>
            </p:grpSpPr>
            <p:cxnSp>
              <p:nvCxnSpPr>
                <p:cNvPr id="63" name="Straight Connector 62"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89" hidden="1"/>
              <p:cNvGrpSpPr>
                <a:grpSpLocks/>
              </p:cNvGrpSpPr>
              <p:nvPr userDrawn="1"/>
            </p:nvGrpSpPr>
            <p:grpSpPr bwMode="auto">
              <a:xfrm>
                <a:off x="-282026" y="6584314"/>
                <a:ext cx="12740305" cy="273686"/>
                <a:chOff x="-282026" y="0"/>
                <a:chExt cx="12740305" cy="273686"/>
              </a:xfrm>
            </p:grpSpPr>
            <p:cxnSp>
              <p:nvCxnSpPr>
                <p:cNvPr id="61" name="Straight Connector 60"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 name="Title 2">
            <a:extLst/>
          </p:cNvPr>
          <p:cNvSpPr>
            <a:spLocks noGrp="1"/>
          </p:cNvSpPr>
          <p:nvPr>
            <p:ph type="title"/>
          </p:nvPr>
        </p:nvSpPr>
        <p:spPr/>
        <p:txBody>
          <a:bodyPr/>
          <a:lstStyle>
            <a:lvl1pPr>
              <a:defRPr/>
            </a:lvl1pPr>
          </a:lstStyle>
          <a:p>
            <a:endParaRPr lang="en-US" dirty="0"/>
          </a:p>
        </p:txBody>
      </p:sp>
      <p:sp>
        <p:nvSpPr>
          <p:cNvPr id="46" name="Content Placeholder 3">
            <a:extLst/>
          </p:cNvPr>
          <p:cNvSpPr>
            <a:spLocks noGrp="1"/>
          </p:cNvSpPr>
          <p:nvPr>
            <p:ph sz="quarter" idx="12"/>
          </p:nvPr>
        </p:nvSpPr>
        <p:spPr>
          <a:xfrm>
            <a:off x="495300" y="1132840"/>
            <a:ext cx="11201400" cy="4925060"/>
          </a:xfrm>
          <a:prstGeom prst="rect">
            <a:avLst/>
          </a:prstGeom>
        </p:spPr>
        <p:txBody>
          <a:bodyPr/>
          <a:lstStyle>
            <a:lvl1pPr>
              <a:defRPr>
                <a:solidFill>
                  <a:schemeClr val="tx1">
                    <a:lumMod val="65000"/>
                    <a:lumOff val="35000"/>
                  </a:schemeClr>
                </a:solidFill>
              </a:defRPr>
            </a:lvl1pPr>
            <a:lvl2pPr marL="741363" indent="-284163">
              <a:buFont typeface="Arial" panose="020B0604020202020204" pitchFamily="34" charset="0"/>
              <a:buChar char="•"/>
              <a:defRPr>
                <a:solidFill>
                  <a:schemeClr val="tx1">
                    <a:lumMod val="65000"/>
                    <a:lumOff val="35000"/>
                  </a:schemeClr>
                </a:solidFill>
              </a:defRPr>
            </a:lvl2pPr>
            <a:lvl3pPr marL="1206500" indent="-292100">
              <a:buFont typeface="Arial" panose="020B0604020202020204" pitchFamily="34" charset="0"/>
              <a:buChar char="•"/>
              <a:defRPr>
                <a:solidFill>
                  <a:schemeClr val="tx1">
                    <a:lumMod val="65000"/>
                    <a:lumOff val="35000"/>
                  </a:schemeClr>
                </a:solidFill>
              </a:defRPr>
            </a:lvl3pPr>
            <a:lvl4pPr marL="1655763" indent="-284163">
              <a:buFont typeface="Arial" panose="020B0604020202020204" pitchFamily="34" charset="0"/>
              <a:buChar char="•"/>
              <a:defRPr>
                <a:solidFill>
                  <a:schemeClr val="tx1">
                    <a:lumMod val="65000"/>
                    <a:lumOff val="35000"/>
                  </a:schemeClr>
                </a:solidFill>
              </a:defRPr>
            </a:lvl4pPr>
            <a:lvl5pPr marL="2057400" indent="-228600">
              <a:buFont typeface="Arial" panose="020B0604020202020204" pitchFamily="34" charset="0"/>
              <a:buChar char="•"/>
              <a:defRPr>
                <a:solidFill>
                  <a:schemeClr val="tx1">
                    <a:lumMod val="65000"/>
                    <a:lumOff val="35000"/>
                  </a:schemeClr>
                </a:solidFill>
              </a:defRPr>
            </a:lvl5pPr>
            <a:lvl6pPr marL="2514600" indent="-228600">
              <a:buFont typeface="Arial" panose="020B0604020202020204" pitchFamily="34" charset="0"/>
              <a:buChar char="•"/>
              <a:defRPr sz="1300">
                <a:solidFill>
                  <a:schemeClr val="tx1">
                    <a:lumMod val="65000"/>
                    <a:lumOff val="35000"/>
                  </a:schemeClr>
                </a:solidFill>
              </a:defRPr>
            </a:lvl6pPr>
            <a:lvl7pPr marL="2916238" indent="-173038">
              <a:buFont typeface="Arial" panose="020B0604020202020204" pitchFamily="34" charset="0"/>
              <a:buChar char="•"/>
              <a:defRPr sz="1200">
                <a:solidFill>
                  <a:schemeClr val="tx1">
                    <a:lumMod val="65000"/>
                    <a:lumOff val="35000"/>
                  </a:schemeClr>
                </a:solidFill>
              </a:defRPr>
            </a:lvl7pPr>
            <a:lvl8pPr marL="3373438" indent="-173038">
              <a:buFont typeface="Arial" panose="020B0604020202020204" pitchFamily="34" charset="0"/>
              <a:buChar char="•"/>
              <a:defRPr sz="1100">
                <a:solidFill>
                  <a:schemeClr val="tx1">
                    <a:lumMod val="65000"/>
                    <a:lumOff val="35000"/>
                  </a:schemeClr>
                </a:solidFill>
              </a:defRPr>
            </a:lvl8pPr>
            <a:lvl9pPr marL="3830638" indent="-173038">
              <a:buFont typeface="Arial" panose="020B0604020202020204" pitchFamily="34" charset="0"/>
              <a:buChar char="•"/>
              <a:defRPr sz="1000">
                <a:solidFill>
                  <a:schemeClr val="tx1">
                    <a:lumMod val="65000"/>
                    <a:lumOff val="35000"/>
                  </a:schemeClr>
                </a:solidFill>
              </a:defRPr>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1" name="Footer Placeholder 4">
            <a:extLst/>
          </p:cNvPr>
          <p:cNvSpPr>
            <a:spLocks noGrp="1"/>
          </p:cNvSpPr>
          <p:nvPr>
            <p:ph type="ftr" sz="quarter" idx="13"/>
          </p:nvPr>
        </p:nvSpPr>
        <p:spPr/>
        <p:txBody>
          <a:bodyPr/>
          <a:lstStyle>
            <a:lvl1pPr>
              <a:lnSpc>
                <a:spcPct val="90000"/>
              </a:lnSpc>
              <a:defRPr/>
            </a:lvl1pPr>
          </a:lstStyle>
          <a:p>
            <a:pPr>
              <a:defRPr/>
            </a:pPr>
            <a:endParaRPr/>
          </a:p>
        </p:txBody>
      </p:sp>
      <p:sp>
        <p:nvSpPr>
          <p:cNvPr id="73" name="TextBox 72"/>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473072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YMC17 - Title, Subtitle">
    <p:spTree>
      <p:nvGrpSpPr>
        <p:cNvPr id="1" name=""/>
        <p:cNvGrpSpPr/>
        <p:nvPr/>
      </p:nvGrpSpPr>
      <p:grpSpPr>
        <a:xfrm>
          <a:off x="0" y="0"/>
          <a:ext cx="0" cy="0"/>
          <a:chOff x="0" y="0"/>
          <a:chExt cx="0" cy="0"/>
        </a:xfrm>
      </p:grpSpPr>
      <p:grpSp>
        <p:nvGrpSpPr>
          <p:cNvPr id="4"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5" name="Straight Connector 4"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8" name="Group 51" hidden="1"/>
            <p:cNvGrpSpPr>
              <a:grpSpLocks/>
            </p:cNvGrpSpPr>
            <p:nvPr userDrawn="1"/>
          </p:nvGrpSpPr>
          <p:grpSpPr bwMode="auto">
            <a:xfrm>
              <a:off x="11640116" y="-714736"/>
              <a:ext cx="551884" cy="8287473"/>
              <a:chOff x="11640116" y="-714736"/>
              <a:chExt cx="551884" cy="8287473"/>
            </a:xfrm>
          </p:grpSpPr>
          <p:cxnSp>
            <p:nvCxnSpPr>
              <p:cNvPr id="22" name="Straight Connector 21"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5" hidden="1"/>
            <p:cNvGrpSpPr>
              <a:grpSpLocks/>
            </p:cNvGrpSpPr>
            <p:nvPr userDrawn="1"/>
          </p:nvGrpSpPr>
          <p:grpSpPr bwMode="auto">
            <a:xfrm>
              <a:off x="-282027" y="-714736"/>
              <a:ext cx="12740305" cy="8287473"/>
              <a:chOff x="-282026" y="-714736"/>
              <a:chExt cx="12740305" cy="8287473"/>
            </a:xfrm>
          </p:grpSpPr>
          <p:grpSp>
            <p:nvGrpSpPr>
              <p:cNvPr id="10" name="Group 54" hidden="1"/>
              <p:cNvGrpSpPr>
                <a:grpSpLocks/>
              </p:cNvGrpSpPr>
              <p:nvPr userDrawn="1"/>
            </p:nvGrpSpPr>
            <p:grpSpPr bwMode="auto">
              <a:xfrm>
                <a:off x="-282026" y="0"/>
                <a:ext cx="12740305" cy="246887"/>
                <a:chOff x="-282026" y="0"/>
                <a:chExt cx="12740305" cy="246887"/>
              </a:xfrm>
            </p:grpSpPr>
            <p:cxnSp>
              <p:nvCxnSpPr>
                <p:cNvPr id="20" name="Straight Connector 19"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4" hidden="1"/>
              <p:cNvGrpSpPr>
                <a:grpSpLocks/>
              </p:cNvGrpSpPr>
              <p:nvPr userDrawn="1"/>
            </p:nvGrpSpPr>
            <p:grpSpPr bwMode="auto">
              <a:xfrm>
                <a:off x="-282026" y="1280053"/>
                <a:ext cx="12740305" cy="442593"/>
                <a:chOff x="-282026" y="1280053"/>
                <a:chExt cx="12740305" cy="442593"/>
              </a:xfrm>
            </p:grpSpPr>
            <p:cxnSp>
              <p:nvCxnSpPr>
                <p:cNvPr id="18" name="Straight Connector 17"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41" hidden="1"/>
              <p:cNvGrpSpPr>
                <a:grpSpLocks/>
              </p:cNvGrpSpPr>
              <p:nvPr userDrawn="1"/>
            </p:nvGrpSpPr>
            <p:grpSpPr bwMode="auto">
              <a:xfrm>
                <a:off x="0" y="-714736"/>
                <a:ext cx="551884" cy="8287473"/>
                <a:chOff x="11640116" y="-714736"/>
                <a:chExt cx="551884" cy="8287473"/>
              </a:xfrm>
            </p:grpSpPr>
            <p:cxnSp>
              <p:nvCxnSpPr>
                <p:cNvPr id="16" name="Straight Connector 15"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58" hidden="1"/>
              <p:cNvGrpSpPr>
                <a:grpSpLocks/>
              </p:cNvGrpSpPr>
              <p:nvPr userDrawn="1"/>
            </p:nvGrpSpPr>
            <p:grpSpPr bwMode="auto">
              <a:xfrm>
                <a:off x="-282026" y="6584314"/>
                <a:ext cx="12740305" cy="273686"/>
                <a:chOff x="-282026" y="0"/>
                <a:chExt cx="12740305" cy="273686"/>
              </a:xfrm>
            </p:grpSpPr>
            <p:cxnSp>
              <p:nvCxnSpPr>
                <p:cNvPr id="14" name="Straight Connector 13"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4"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25"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26"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27" name="Group 8"/>
          <p:cNvGrpSpPr>
            <a:grpSpLocks/>
          </p:cNvGrpSpPr>
          <p:nvPr userDrawn="1"/>
        </p:nvGrpSpPr>
        <p:grpSpPr bwMode="auto">
          <a:xfrm>
            <a:off x="10325100" y="433388"/>
            <a:ext cx="1333500" cy="354012"/>
            <a:chOff x="590710" y="3178038"/>
            <a:chExt cx="13400723" cy="3557588"/>
          </a:xfrm>
        </p:grpSpPr>
        <p:sp>
          <p:nvSpPr>
            <p:cNvPr id="28"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9"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0"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1"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2"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6"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9"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0"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51"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52" name="Straight Connector 51"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5" name="Group 84" hidden="1"/>
            <p:cNvGrpSpPr>
              <a:grpSpLocks/>
            </p:cNvGrpSpPr>
            <p:nvPr userDrawn="1"/>
          </p:nvGrpSpPr>
          <p:grpSpPr bwMode="auto">
            <a:xfrm>
              <a:off x="11640116" y="-714736"/>
              <a:ext cx="551884" cy="8287473"/>
              <a:chOff x="11640116" y="-714736"/>
              <a:chExt cx="551884" cy="8287473"/>
            </a:xfrm>
          </p:grpSpPr>
          <p:cxnSp>
            <p:nvCxnSpPr>
              <p:cNvPr id="69" name="Straight Connector 68"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6" name="Group 85" hidden="1"/>
            <p:cNvGrpSpPr>
              <a:grpSpLocks/>
            </p:cNvGrpSpPr>
            <p:nvPr userDrawn="1"/>
          </p:nvGrpSpPr>
          <p:grpSpPr bwMode="auto">
            <a:xfrm>
              <a:off x="-282027" y="-714736"/>
              <a:ext cx="12740305" cy="8287473"/>
              <a:chOff x="-282026" y="-714736"/>
              <a:chExt cx="12740305" cy="8287473"/>
            </a:xfrm>
          </p:grpSpPr>
          <p:grpSp>
            <p:nvGrpSpPr>
              <p:cNvPr id="57" name="Group 86" hidden="1"/>
              <p:cNvGrpSpPr>
                <a:grpSpLocks/>
              </p:cNvGrpSpPr>
              <p:nvPr userDrawn="1"/>
            </p:nvGrpSpPr>
            <p:grpSpPr bwMode="auto">
              <a:xfrm>
                <a:off x="-282026" y="0"/>
                <a:ext cx="12740305" cy="246887"/>
                <a:chOff x="-282026" y="0"/>
                <a:chExt cx="12740305" cy="246887"/>
              </a:xfrm>
            </p:grpSpPr>
            <p:cxnSp>
              <p:nvCxnSpPr>
                <p:cNvPr id="67" name="Straight Connector 66"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87" hidden="1"/>
              <p:cNvGrpSpPr>
                <a:grpSpLocks/>
              </p:cNvGrpSpPr>
              <p:nvPr userDrawn="1"/>
            </p:nvGrpSpPr>
            <p:grpSpPr bwMode="auto">
              <a:xfrm>
                <a:off x="-282026" y="1280053"/>
                <a:ext cx="12740305" cy="442593"/>
                <a:chOff x="-282026" y="1280053"/>
                <a:chExt cx="12740305" cy="442593"/>
              </a:xfrm>
            </p:grpSpPr>
            <p:cxnSp>
              <p:nvCxnSpPr>
                <p:cNvPr id="65" name="Straight Connector 64"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88" hidden="1"/>
              <p:cNvGrpSpPr>
                <a:grpSpLocks/>
              </p:cNvGrpSpPr>
              <p:nvPr userDrawn="1"/>
            </p:nvGrpSpPr>
            <p:grpSpPr bwMode="auto">
              <a:xfrm>
                <a:off x="0" y="-714736"/>
                <a:ext cx="551884" cy="8287473"/>
                <a:chOff x="11640116" y="-714736"/>
                <a:chExt cx="551884" cy="8287473"/>
              </a:xfrm>
            </p:grpSpPr>
            <p:cxnSp>
              <p:nvCxnSpPr>
                <p:cNvPr id="63" name="Straight Connector 62"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0" name="Group 89" hidden="1"/>
              <p:cNvGrpSpPr>
                <a:grpSpLocks/>
              </p:cNvGrpSpPr>
              <p:nvPr userDrawn="1"/>
            </p:nvGrpSpPr>
            <p:grpSpPr bwMode="auto">
              <a:xfrm>
                <a:off x="-282026" y="6584314"/>
                <a:ext cx="12740305" cy="273686"/>
                <a:chOff x="-282026" y="0"/>
                <a:chExt cx="12740305" cy="273686"/>
              </a:xfrm>
            </p:grpSpPr>
            <p:cxnSp>
              <p:nvCxnSpPr>
                <p:cNvPr id="61" name="Straight Connector 60"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48" name="Subtitle 2"/>
          <p:cNvSpPr>
            <a:spLocks noGrp="1"/>
          </p:cNvSpPr>
          <p:nvPr>
            <p:ph type="subTitle" idx="1"/>
          </p:nvPr>
        </p:nvSpPr>
        <p:spPr>
          <a:xfrm>
            <a:off x="495300" y="952500"/>
            <a:ext cx="9686133" cy="457200"/>
          </a:xfrm>
          <a:prstGeom prst="rect">
            <a:avLst/>
          </a:prstGeom>
        </p:spPr>
        <p:txBody>
          <a:bodyPr anchor="t"/>
          <a:lstStyle>
            <a:lvl1pPr marL="0" indent="0" algn="l" defTabSz="914400" rtl="0" eaLnBrk="1" latinLnBrk="0" hangingPunct="1">
              <a:lnSpc>
                <a:spcPct val="90000"/>
              </a:lnSpc>
              <a:spcBef>
                <a:spcPts val="0"/>
              </a:spcBef>
              <a:buFont typeface="Arial" panose="020B0604020202020204" pitchFamily="34" charset="0"/>
              <a:buNone/>
              <a:defRPr lang="en-US" sz="2800" b="1" i="0" kern="1200" dirty="0">
                <a:solidFill>
                  <a:schemeClr val="tx1">
                    <a:lumMod val="65000"/>
                    <a:lumOff val="35000"/>
                  </a:schemeClr>
                </a:solidFill>
                <a:latin typeface="+mn-lt"/>
                <a:ea typeface="Calibri" panose="020F050202020403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p>
        </p:txBody>
      </p:sp>
      <p:sp>
        <p:nvSpPr>
          <p:cNvPr id="3" name="Title 2">
            <a:extLst/>
          </p:cNvPr>
          <p:cNvSpPr>
            <a:spLocks noGrp="1"/>
          </p:cNvSpPr>
          <p:nvPr>
            <p:ph type="title"/>
          </p:nvPr>
        </p:nvSpPr>
        <p:spPr/>
        <p:txBody>
          <a:bodyPr/>
          <a:lstStyle>
            <a:lvl1pPr>
              <a:defRPr/>
            </a:lvl1pPr>
          </a:lstStyle>
          <a:p>
            <a:endParaRPr lang="en-US" dirty="0"/>
          </a:p>
        </p:txBody>
      </p:sp>
      <p:sp>
        <p:nvSpPr>
          <p:cNvPr id="71" name="Footer Placeholder 1">
            <a:extLst/>
          </p:cNvPr>
          <p:cNvSpPr>
            <a:spLocks noGrp="1"/>
          </p:cNvSpPr>
          <p:nvPr>
            <p:ph type="ftr" sz="quarter" idx="10"/>
          </p:nvPr>
        </p:nvSpPr>
        <p:spPr/>
        <p:txBody>
          <a:bodyPr/>
          <a:lstStyle>
            <a:lvl1pPr>
              <a:lnSpc>
                <a:spcPct val="90000"/>
              </a:lnSpc>
              <a:defRPr/>
            </a:lvl1pPr>
          </a:lstStyle>
          <a:p>
            <a:pPr>
              <a:defRPr/>
            </a:pPr>
            <a:endParaRPr/>
          </a:p>
        </p:txBody>
      </p:sp>
      <p:sp>
        <p:nvSpPr>
          <p:cNvPr id="73" name="TextBox 72"/>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93976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YMC17 - Title Only">
    <p:spTree>
      <p:nvGrpSpPr>
        <p:cNvPr id="1" name=""/>
        <p:cNvGrpSpPr/>
        <p:nvPr/>
      </p:nvGrpSpPr>
      <p:grpSpPr>
        <a:xfrm>
          <a:off x="0" y="0"/>
          <a:ext cx="0" cy="0"/>
          <a:chOff x="0" y="0"/>
          <a:chExt cx="0" cy="0"/>
        </a:xfrm>
      </p:grpSpPr>
      <p:grpSp>
        <p:nvGrpSpPr>
          <p:cNvPr id="4"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5" name="Straight Connector 4"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8" name="Group 51" hidden="1"/>
            <p:cNvGrpSpPr>
              <a:grpSpLocks/>
            </p:cNvGrpSpPr>
            <p:nvPr userDrawn="1"/>
          </p:nvGrpSpPr>
          <p:grpSpPr bwMode="auto">
            <a:xfrm>
              <a:off x="11640116" y="-714736"/>
              <a:ext cx="551884" cy="8287473"/>
              <a:chOff x="11640116" y="-714736"/>
              <a:chExt cx="551884" cy="8287473"/>
            </a:xfrm>
          </p:grpSpPr>
          <p:cxnSp>
            <p:nvCxnSpPr>
              <p:cNvPr id="22" name="Straight Connector 21"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5" hidden="1"/>
            <p:cNvGrpSpPr>
              <a:grpSpLocks/>
            </p:cNvGrpSpPr>
            <p:nvPr userDrawn="1"/>
          </p:nvGrpSpPr>
          <p:grpSpPr bwMode="auto">
            <a:xfrm>
              <a:off x="-282027" y="-714736"/>
              <a:ext cx="12740305" cy="8287473"/>
              <a:chOff x="-282026" y="-714736"/>
              <a:chExt cx="12740305" cy="8287473"/>
            </a:xfrm>
          </p:grpSpPr>
          <p:grpSp>
            <p:nvGrpSpPr>
              <p:cNvPr id="10" name="Group 54" hidden="1"/>
              <p:cNvGrpSpPr>
                <a:grpSpLocks/>
              </p:cNvGrpSpPr>
              <p:nvPr userDrawn="1"/>
            </p:nvGrpSpPr>
            <p:grpSpPr bwMode="auto">
              <a:xfrm>
                <a:off x="-282026" y="0"/>
                <a:ext cx="12740305" cy="246887"/>
                <a:chOff x="-282026" y="0"/>
                <a:chExt cx="12740305" cy="246887"/>
              </a:xfrm>
            </p:grpSpPr>
            <p:cxnSp>
              <p:nvCxnSpPr>
                <p:cNvPr id="20" name="Straight Connector 19"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1" name="Group 4" hidden="1"/>
              <p:cNvGrpSpPr>
                <a:grpSpLocks/>
              </p:cNvGrpSpPr>
              <p:nvPr userDrawn="1"/>
            </p:nvGrpSpPr>
            <p:grpSpPr bwMode="auto">
              <a:xfrm>
                <a:off x="-282026" y="1280053"/>
                <a:ext cx="12740305" cy="442593"/>
                <a:chOff x="-282026" y="1280053"/>
                <a:chExt cx="12740305" cy="442593"/>
              </a:xfrm>
            </p:grpSpPr>
            <p:cxnSp>
              <p:nvCxnSpPr>
                <p:cNvPr id="18" name="Straight Connector 17"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41" hidden="1"/>
              <p:cNvGrpSpPr>
                <a:grpSpLocks/>
              </p:cNvGrpSpPr>
              <p:nvPr userDrawn="1"/>
            </p:nvGrpSpPr>
            <p:grpSpPr bwMode="auto">
              <a:xfrm>
                <a:off x="0" y="-714736"/>
                <a:ext cx="551884" cy="8287473"/>
                <a:chOff x="11640116" y="-714736"/>
                <a:chExt cx="551884" cy="8287473"/>
              </a:xfrm>
            </p:grpSpPr>
            <p:cxnSp>
              <p:nvCxnSpPr>
                <p:cNvPr id="16" name="Straight Connector 15"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58" hidden="1"/>
              <p:cNvGrpSpPr>
                <a:grpSpLocks/>
              </p:cNvGrpSpPr>
              <p:nvPr userDrawn="1"/>
            </p:nvGrpSpPr>
            <p:grpSpPr bwMode="auto">
              <a:xfrm>
                <a:off x="-282026" y="6584314"/>
                <a:ext cx="12740305" cy="273686"/>
                <a:chOff x="-282026" y="0"/>
                <a:chExt cx="12740305" cy="273686"/>
              </a:xfrm>
            </p:grpSpPr>
            <p:cxnSp>
              <p:nvCxnSpPr>
                <p:cNvPr id="14" name="Straight Connector 13"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24"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25"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26"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27" name="Group 8"/>
          <p:cNvGrpSpPr>
            <a:grpSpLocks/>
          </p:cNvGrpSpPr>
          <p:nvPr userDrawn="1"/>
        </p:nvGrpSpPr>
        <p:grpSpPr bwMode="auto">
          <a:xfrm>
            <a:off x="10325100" y="433388"/>
            <a:ext cx="1333500" cy="354012"/>
            <a:chOff x="590710" y="3178038"/>
            <a:chExt cx="13400723" cy="3557588"/>
          </a:xfrm>
        </p:grpSpPr>
        <p:sp>
          <p:nvSpPr>
            <p:cNvPr id="28"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9"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0"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1"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2"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3"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4"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5"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6"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8"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9"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50"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51" name="Straight Connector 50"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4" name="Group 84" hidden="1"/>
            <p:cNvGrpSpPr>
              <a:grpSpLocks/>
            </p:cNvGrpSpPr>
            <p:nvPr userDrawn="1"/>
          </p:nvGrpSpPr>
          <p:grpSpPr bwMode="auto">
            <a:xfrm>
              <a:off x="11640116" y="-714736"/>
              <a:ext cx="551884" cy="8287473"/>
              <a:chOff x="11640116" y="-714736"/>
              <a:chExt cx="551884" cy="8287473"/>
            </a:xfrm>
          </p:grpSpPr>
          <p:cxnSp>
            <p:nvCxnSpPr>
              <p:cNvPr id="68" name="Straight Connector 67"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5" name="Group 85" hidden="1"/>
            <p:cNvGrpSpPr>
              <a:grpSpLocks/>
            </p:cNvGrpSpPr>
            <p:nvPr userDrawn="1"/>
          </p:nvGrpSpPr>
          <p:grpSpPr bwMode="auto">
            <a:xfrm>
              <a:off x="-282027" y="-714736"/>
              <a:ext cx="12740305" cy="8287473"/>
              <a:chOff x="-282026" y="-714736"/>
              <a:chExt cx="12740305" cy="8287473"/>
            </a:xfrm>
          </p:grpSpPr>
          <p:grpSp>
            <p:nvGrpSpPr>
              <p:cNvPr id="56" name="Group 86" hidden="1"/>
              <p:cNvGrpSpPr>
                <a:grpSpLocks/>
              </p:cNvGrpSpPr>
              <p:nvPr userDrawn="1"/>
            </p:nvGrpSpPr>
            <p:grpSpPr bwMode="auto">
              <a:xfrm>
                <a:off x="-282026" y="0"/>
                <a:ext cx="12740305" cy="246887"/>
                <a:chOff x="-282026" y="0"/>
                <a:chExt cx="12740305" cy="246887"/>
              </a:xfrm>
            </p:grpSpPr>
            <p:cxnSp>
              <p:nvCxnSpPr>
                <p:cNvPr id="66" name="Straight Connector 65"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 87" hidden="1"/>
              <p:cNvGrpSpPr>
                <a:grpSpLocks/>
              </p:cNvGrpSpPr>
              <p:nvPr userDrawn="1"/>
            </p:nvGrpSpPr>
            <p:grpSpPr bwMode="auto">
              <a:xfrm>
                <a:off x="-282026" y="1280053"/>
                <a:ext cx="12740305" cy="442593"/>
                <a:chOff x="-282026" y="1280053"/>
                <a:chExt cx="12740305" cy="442593"/>
              </a:xfrm>
            </p:grpSpPr>
            <p:cxnSp>
              <p:nvCxnSpPr>
                <p:cNvPr id="64" name="Straight Connector 63"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88" hidden="1"/>
              <p:cNvGrpSpPr>
                <a:grpSpLocks/>
              </p:cNvGrpSpPr>
              <p:nvPr userDrawn="1"/>
            </p:nvGrpSpPr>
            <p:grpSpPr bwMode="auto">
              <a:xfrm>
                <a:off x="0" y="-714736"/>
                <a:ext cx="551884" cy="8287473"/>
                <a:chOff x="11640116" y="-714736"/>
                <a:chExt cx="551884" cy="8287473"/>
              </a:xfrm>
            </p:grpSpPr>
            <p:cxnSp>
              <p:nvCxnSpPr>
                <p:cNvPr id="62" name="Straight Connector 61"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89" hidden="1"/>
              <p:cNvGrpSpPr>
                <a:grpSpLocks/>
              </p:cNvGrpSpPr>
              <p:nvPr userDrawn="1"/>
            </p:nvGrpSpPr>
            <p:grpSpPr bwMode="auto">
              <a:xfrm>
                <a:off x="-282026" y="6584314"/>
                <a:ext cx="12740305" cy="273686"/>
                <a:chOff x="-282026" y="0"/>
                <a:chExt cx="12740305" cy="273686"/>
              </a:xfrm>
            </p:grpSpPr>
            <p:cxnSp>
              <p:nvCxnSpPr>
                <p:cNvPr id="60" name="Straight Connector 59"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 name="Title 2">
            <a:extLst/>
          </p:cNvPr>
          <p:cNvSpPr>
            <a:spLocks noGrp="1"/>
          </p:cNvSpPr>
          <p:nvPr>
            <p:ph type="title"/>
          </p:nvPr>
        </p:nvSpPr>
        <p:spPr/>
        <p:txBody>
          <a:bodyPr/>
          <a:lstStyle>
            <a:lvl1pPr>
              <a:defRPr/>
            </a:lvl1pPr>
          </a:lstStyle>
          <a:p>
            <a:endParaRPr lang="en-US" dirty="0"/>
          </a:p>
        </p:txBody>
      </p:sp>
      <p:sp>
        <p:nvSpPr>
          <p:cNvPr id="70" name="Footer Placeholder 1">
            <a:extLst/>
          </p:cNvPr>
          <p:cNvSpPr>
            <a:spLocks noGrp="1"/>
          </p:cNvSpPr>
          <p:nvPr>
            <p:ph type="ftr" sz="quarter" idx="10"/>
          </p:nvPr>
        </p:nvSpPr>
        <p:spPr/>
        <p:txBody>
          <a:bodyPr/>
          <a:lstStyle>
            <a:lvl1pPr>
              <a:lnSpc>
                <a:spcPct val="90000"/>
              </a:lnSpc>
              <a:defRPr/>
            </a:lvl1pPr>
          </a:lstStyle>
          <a:p>
            <a:pPr>
              <a:defRPr/>
            </a:pPr>
            <a:endParaRPr/>
          </a:p>
        </p:txBody>
      </p:sp>
      <p:sp>
        <p:nvSpPr>
          <p:cNvPr id="72" name="TextBox 71"/>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210129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YMC17 - Title &amp; Graphics 1">
    <p:spTree>
      <p:nvGrpSpPr>
        <p:cNvPr id="1" name=""/>
        <p:cNvGrpSpPr/>
        <p:nvPr/>
      </p:nvGrpSpPr>
      <p:grpSpPr>
        <a:xfrm>
          <a:off x="0" y="0"/>
          <a:ext cx="0" cy="0"/>
          <a:chOff x="0" y="0"/>
          <a:chExt cx="0" cy="0"/>
        </a:xfrm>
      </p:grpSpPr>
      <p:grpSp>
        <p:nvGrpSpPr>
          <p:cNvPr id="11" name="Group 6" hidden="1"/>
          <p:cNvGrpSpPr>
            <a:grpSpLocks/>
          </p:cNvGrpSpPr>
          <p:nvPr>
            <p:custDataLst>
              <p:tags r:id="rId1"/>
            </p:custDataLst>
          </p:nvPr>
        </p:nvGrpSpPr>
        <p:grpSpPr bwMode="auto">
          <a:xfrm>
            <a:off x="-282575" y="-714375"/>
            <a:ext cx="12741275" cy="8286750"/>
            <a:chOff x="-282027" y="-714736"/>
            <a:chExt cx="12740305" cy="8287473"/>
          </a:xfrm>
        </p:grpSpPr>
        <p:cxnSp>
          <p:nvCxnSpPr>
            <p:cNvPr id="12" name="Straight Connector 11"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5" name="Group 51" hidden="1"/>
            <p:cNvGrpSpPr>
              <a:grpSpLocks/>
            </p:cNvGrpSpPr>
            <p:nvPr userDrawn="1"/>
          </p:nvGrpSpPr>
          <p:grpSpPr bwMode="auto">
            <a:xfrm>
              <a:off x="11640116" y="-714736"/>
              <a:ext cx="551884" cy="8287473"/>
              <a:chOff x="11640116" y="-714736"/>
              <a:chExt cx="551884" cy="8287473"/>
            </a:xfrm>
          </p:grpSpPr>
          <p:cxnSp>
            <p:nvCxnSpPr>
              <p:cNvPr id="29" name="Straight Connector 28"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5" hidden="1"/>
            <p:cNvGrpSpPr>
              <a:grpSpLocks/>
            </p:cNvGrpSpPr>
            <p:nvPr userDrawn="1"/>
          </p:nvGrpSpPr>
          <p:grpSpPr bwMode="auto">
            <a:xfrm>
              <a:off x="-282027" y="-714736"/>
              <a:ext cx="12740305" cy="8287473"/>
              <a:chOff x="-282026" y="-714736"/>
              <a:chExt cx="12740305" cy="8287473"/>
            </a:xfrm>
          </p:grpSpPr>
          <p:grpSp>
            <p:nvGrpSpPr>
              <p:cNvPr id="17" name="Group 54" hidden="1"/>
              <p:cNvGrpSpPr>
                <a:grpSpLocks/>
              </p:cNvGrpSpPr>
              <p:nvPr userDrawn="1"/>
            </p:nvGrpSpPr>
            <p:grpSpPr bwMode="auto">
              <a:xfrm>
                <a:off x="-282026" y="0"/>
                <a:ext cx="12740305" cy="246887"/>
                <a:chOff x="-282026" y="0"/>
                <a:chExt cx="12740305" cy="246887"/>
              </a:xfrm>
            </p:grpSpPr>
            <p:cxnSp>
              <p:nvCxnSpPr>
                <p:cNvPr id="27" name="Straight Connector 26"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8" name="Group 4" hidden="1"/>
              <p:cNvGrpSpPr>
                <a:grpSpLocks/>
              </p:cNvGrpSpPr>
              <p:nvPr userDrawn="1"/>
            </p:nvGrpSpPr>
            <p:grpSpPr bwMode="auto">
              <a:xfrm>
                <a:off x="-282026" y="1280053"/>
                <a:ext cx="12740305" cy="442593"/>
                <a:chOff x="-282026" y="1280053"/>
                <a:chExt cx="12740305" cy="442593"/>
              </a:xfrm>
            </p:grpSpPr>
            <p:cxnSp>
              <p:nvCxnSpPr>
                <p:cNvPr id="25" name="Straight Connector 24"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41" hidden="1"/>
              <p:cNvGrpSpPr>
                <a:grpSpLocks/>
              </p:cNvGrpSpPr>
              <p:nvPr userDrawn="1"/>
            </p:nvGrpSpPr>
            <p:grpSpPr bwMode="auto">
              <a:xfrm>
                <a:off x="0" y="-714736"/>
                <a:ext cx="551884" cy="8287473"/>
                <a:chOff x="11640116" y="-714736"/>
                <a:chExt cx="551884" cy="8287473"/>
              </a:xfrm>
            </p:grpSpPr>
            <p:cxnSp>
              <p:nvCxnSpPr>
                <p:cNvPr id="23" name="Straight Connector 22"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58" hidden="1"/>
              <p:cNvGrpSpPr>
                <a:grpSpLocks/>
              </p:cNvGrpSpPr>
              <p:nvPr userDrawn="1"/>
            </p:nvGrpSpPr>
            <p:grpSpPr bwMode="auto">
              <a:xfrm>
                <a:off x="-282026" y="6584314"/>
                <a:ext cx="12740305" cy="273686"/>
                <a:chOff x="-282026" y="0"/>
                <a:chExt cx="12740305" cy="273686"/>
              </a:xfrm>
            </p:grpSpPr>
            <p:cxnSp>
              <p:nvCxnSpPr>
                <p:cNvPr id="21" name="Straight Connector 20"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1" name="TextBox 11" hidden="1"/>
          <p:cNvSpPr txBox="1">
            <a:spLocks noChangeArrowheads="1"/>
          </p:cNvSpPr>
          <p:nvPr>
            <p:custDataLst>
              <p:tags r:id="rId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32"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33"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34" name="Group 8"/>
          <p:cNvGrpSpPr>
            <a:grpSpLocks/>
          </p:cNvGrpSpPr>
          <p:nvPr userDrawn="1"/>
        </p:nvGrpSpPr>
        <p:grpSpPr bwMode="auto">
          <a:xfrm>
            <a:off x="10325100" y="433388"/>
            <a:ext cx="1333500" cy="354012"/>
            <a:chOff x="590710" y="3178038"/>
            <a:chExt cx="13400723" cy="3557588"/>
          </a:xfrm>
        </p:grpSpPr>
        <p:sp>
          <p:nvSpPr>
            <p:cNvPr id="35"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6"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7"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8"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49"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0"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1"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2"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3"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4"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55"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6"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grpSp>
        <p:nvGrpSpPr>
          <p:cNvPr id="57" name="Group 72" hidden="1"/>
          <p:cNvGrpSpPr>
            <a:grpSpLocks/>
          </p:cNvGrpSpPr>
          <p:nvPr userDrawn="1">
            <p:custDataLst>
              <p:tags r:id="rId3"/>
            </p:custDataLst>
          </p:nvPr>
        </p:nvGrpSpPr>
        <p:grpSpPr bwMode="auto">
          <a:xfrm>
            <a:off x="-282575" y="-714375"/>
            <a:ext cx="12741275" cy="8286750"/>
            <a:chOff x="-282027" y="-714736"/>
            <a:chExt cx="12740305" cy="8287473"/>
          </a:xfrm>
        </p:grpSpPr>
        <p:cxnSp>
          <p:nvCxnSpPr>
            <p:cNvPr id="58" name="Straight Connector 57"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61" name="Group 84" hidden="1"/>
            <p:cNvGrpSpPr>
              <a:grpSpLocks/>
            </p:cNvGrpSpPr>
            <p:nvPr userDrawn="1"/>
          </p:nvGrpSpPr>
          <p:grpSpPr bwMode="auto">
            <a:xfrm>
              <a:off x="11640116" y="-714736"/>
              <a:ext cx="551884" cy="8287473"/>
              <a:chOff x="11640116" y="-714736"/>
              <a:chExt cx="551884" cy="8287473"/>
            </a:xfrm>
          </p:grpSpPr>
          <p:cxnSp>
            <p:nvCxnSpPr>
              <p:cNvPr id="75" name="Straight Connector 74"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85" hidden="1"/>
            <p:cNvGrpSpPr>
              <a:grpSpLocks/>
            </p:cNvGrpSpPr>
            <p:nvPr userDrawn="1"/>
          </p:nvGrpSpPr>
          <p:grpSpPr bwMode="auto">
            <a:xfrm>
              <a:off x="-282027" y="-714736"/>
              <a:ext cx="12740305" cy="8287473"/>
              <a:chOff x="-282026" y="-714736"/>
              <a:chExt cx="12740305" cy="8287473"/>
            </a:xfrm>
          </p:grpSpPr>
          <p:grpSp>
            <p:nvGrpSpPr>
              <p:cNvPr id="63" name="Group 86" hidden="1"/>
              <p:cNvGrpSpPr>
                <a:grpSpLocks/>
              </p:cNvGrpSpPr>
              <p:nvPr userDrawn="1"/>
            </p:nvGrpSpPr>
            <p:grpSpPr bwMode="auto">
              <a:xfrm>
                <a:off x="-282026" y="0"/>
                <a:ext cx="12740305" cy="246887"/>
                <a:chOff x="-282026" y="0"/>
                <a:chExt cx="12740305" cy="246887"/>
              </a:xfrm>
            </p:grpSpPr>
            <p:cxnSp>
              <p:nvCxnSpPr>
                <p:cNvPr id="73" name="Straight Connector 72"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4" name="Group 87" hidden="1"/>
              <p:cNvGrpSpPr>
                <a:grpSpLocks/>
              </p:cNvGrpSpPr>
              <p:nvPr userDrawn="1"/>
            </p:nvGrpSpPr>
            <p:grpSpPr bwMode="auto">
              <a:xfrm>
                <a:off x="-282026" y="1280053"/>
                <a:ext cx="12740305" cy="442593"/>
                <a:chOff x="-282026" y="1280053"/>
                <a:chExt cx="12740305" cy="442593"/>
              </a:xfrm>
            </p:grpSpPr>
            <p:cxnSp>
              <p:nvCxnSpPr>
                <p:cNvPr id="71" name="Straight Connector 70"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5" name="Group 88" hidden="1"/>
              <p:cNvGrpSpPr>
                <a:grpSpLocks/>
              </p:cNvGrpSpPr>
              <p:nvPr userDrawn="1"/>
            </p:nvGrpSpPr>
            <p:grpSpPr bwMode="auto">
              <a:xfrm>
                <a:off x="0" y="-714736"/>
                <a:ext cx="551884" cy="8287473"/>
                <a:chOff x="11640116" y="-714736"/>
                <a:chExt cx="551884" cy="8287473"/>
              </a:xfrm>
            </p:grpSpPr>
            <p:cxnSp>
              <p:nvCxnSpPr>
                <p:cNvPr id="69" name="Straight Connector 68"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6" name="Group 89" hidden="1"/>
              <p:cNvGrpSpPr>
                <a:grpSpLocks/>
              </p:cNvGrpSpPr>
              <p:nvPr userDrawn="1"/>
            </p:nvGrpSpPr>
            <p:grpSpPr bwMode="auto">
              <a:xfrm>
                <a:off x="-282026" y="6584314"/>
                <a:ext cx="12740305" cy="273686"/>
                <a:chOff x="-282026" y="0"/>
                <a:chExt cx="12740305" cy="273686"/>
              </a:xfrm>
            </p:grpSpPr>
            <p:cxnSp>
              <p:nvCxnSpPr>
                <p:cNvPr id="67" name="Straight Connector 66"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77" name="Rectangle 27"/>
          <p:cNvSpPr>
            <a:spLocks noChangeArrowheads="1"/>
          </p:cNvSpPr>
          <p:nvPr userDrawn="1"/>
        </p:nvSpPr>
        <p:spPr bwMode="auto">
          <a:xfrm>
            <a:off x="9074150" y="1827213"/>
            <a:ext cx="1588" cy="1587"/>
          </a:xfrm>
          <a:prstGeom prst="rect">
            <a:avLst/>
          </a:prstGeom>
          <a:solidFill>
            <a:srgbClr val="FDC4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78" name="Rectangle 28"/>
          <p:cNvSpPr>
            <a:spLocks noChangeArrowheads="1"/>
          </p:cNvSpPr>
          <p:nvPr userDrawn="1"/>
        </p:nvSpPr>
        <p:spPr bwMode="auto">
          <a:xfrm>
            <a:off x="9359900" y="1827213"/>
            <a:ext cx="1588" cy="1587"/>
          </a:xfrm>
          <a:prstGeom prst="rect">
            <a:avLst/>
          </a:prstGeom>
          <a:solidFill>
            <a:srgbClr val="FDC4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3" name="Title 2">
            <a:extLst/>
          </p:cNvPr>
          <p:cNvSpPr>
            <a:spLocks noGrp="1"/>
          </p:cNvSpPr>
          <p:nvPr>
            <p:ph type="title"/>
          </p:nvPr>
        </p:nvSpPr>
        <p:spPr/>
        <p:txBody>
          <a:bodyPr/>
          <a:lstStyle>
            <a:lvl1pPr>
              <a:defRPr/>
            </a:lvl1pPr>
          </a:lstStyle>
          <a:p>
            <a:endParaRPr lang="en-US" dirty="0"/>
          </a:p>
        </p:txBody>
      </p:sp>
      <p:sp>
        <p:nvSpPr>
          <p:cNvPr id="80" name="Content Placeholder 79">
            <a:extLst/>
          </p:cNvPr>
          <p:cNvSpPr>
            <a:spLocks noGrp="1"/>
          </p:cNvSpPr>
          <p:nvPr>
            <p:ph sz="quarter" idx="12"/>
          </p:nvPr>
        </p:nvSpPr>
        <p:spPr>
          <a:xfrm>
            <a:off x="495300" y="3649669"/>
            <a:ext cx="2258568" cy="2408231"/>
          </a:xfrm>
        </p:spPr>
        <p:txBody>
          <a:bodyPr/>
          <a:lstStyle>
            <a:lvl1pPr marL="0" indent="0">
              <a:buNone/>
              <a:defRPr/>
            </a:lvl1pPr>
          </a:lstStyle>
          <a:p>
            <a:pPr lvl="0"/>
            <a:r>
              <a:rPr lang="en-US" dirty="0"/>
              <a:t>Edit Master text styles</a:t>
            </a:r>
          </a:p>
        </p:txBody>
      </p:sp>
      <p:sp>
        <p:nvSpPr>
          <p:cNvPr id="81" name="Content Placeholder 79">
            <a:extLst/>
          </p:cNvPr>
          <p:cNvSpPr>
            <a:spLocks noGrp="1"/>
          </p:cNvSpPr>
          <p:nvPr>
            <p:ph sz="quarter" idx="13"/>
          </p:nvPr>
        </p:nvSpPr>
        <p:spPr>
          <a:xfrm>
            <a:off x="3042286" y="3649669"/>
            <a:ext cx="2258568" cy="2408231"/>
          </a:xfrm>
        </p:spPr>
        <p:txBody>
          <a:bodyPr/>
          <a:lstStyle>
            <a:lvl1pPr marL="0" indent="0">
              <a:buNone/>
              <a:defRPr/>
            </a:lvl1pPr>
          </a:lstStyle>
          <a:p>
            <a:pPr lvl="0"/>
            <a:r>
              <a:rPr lang="en-US" dirty="0"/>
              <a:t>Edit Master text styles</a:t>
            </a:r>
          </a:p>
        </p:txBody>
      </p:sp>
      <p:sp>
        <p:nvSpPr>
          <p:cNvPr id="82" name="Content Placeholder 79">
            <a:extLst/>
          </p:cNvPr>
          <p:cNvSpPr>
            <a:spLocks noGrp="1"/>
          </p:cNvSpPr>
          <p:nvPr>
            <p:ph sz="quarter" idx="14"/>
          </p:nvPr>
        </p:nvSpPr>
        <p:spPr>
          <a:xfrm>
            <a:off x="5566409" y="3649669"/>
            <a:ext cx="2258568" cy="2408231"/>
          </a:xfrm>
        </p:spPr>
        <p:txBody>
          <a:bodyPr/>
          <a:lstStyle>
            <a:lvl1pPr marL="0" indent="0">
              <a:buNone/>
              <a:defRPr/>
            </a:lvl1pPr>
          </a:lstStyle>
          <a:p>
            <a:pPr lvl="0"/>
            <a:r>
              <a:rPr lang="en-US" dirty="0"/>
              <a:t>Edit Master text styles</a:t>
            </a:r>
          </a:p>
        </p:txBody>
      </p:sp>
      <p:sp>
        <p:nvSpPr>
          <p:cNvPr id="83" name="Content Placeholder 79">
            <a:extLst/>
          </p:cNvPr>
          <p:cNvSpPr>
            <a:spLocks noGrp="1"/>
          </p:cNvSpPr>
          <p:nvPr>
            <p:ph sz="quarter" idx="15"/>
          </p:nvPr>
        </p:nvSpPr>
        <p:spPr>
          <a:xfrm>
            <a:off x="8090534" y="3649669"/>
            <a:ext cx="2258568" cy="2408231"/>
          </a:xfrm>
        </p:spPr>
        <p:txBody>
          <a:bodyPr/>
          <a:lstStyle>
            <a:lvl1pPr marL="0" indent="0">
              <a:buNone/>
              <a:defRPr/>
            </a:lvl1pPr>
          </a:lstStyle>
          <a:p>
            <a:pPr lvl="0"/>
            <a:r>
              <a:rPr lang="en-US" dirty="0"/>
              <a:t>Edit Master text styles</a:t>
            </a:r>
          </a:p>
        </p:txBody>
      </p:sp>
      <p:sp>
        <p:nvSpPr>
          <p:cNvPr id="94" name="Text Placeholder 93">
            <a:extLst/>
          </p:cNvPr>
          <p:cNvSpPr>
            <a:spLocks noGrp="1"/>
          </p:cNvSpPr>
          <p:nvPr>
            <p:ph type="body" sz="quarter" idx="16"/>
          </p:nvPr>
        </p:nvSpPr>
        <p:spPr>
          <a:xfrm>
            <a:off x="495300" y="3159847"/>
            <a:ext cx="2258568" cy="489822"/>
          </a:xfrm>
        </p:spPr>
        <p:txBody>
          <a:bodyPr/>
          <a:lstStyle>
            <a:lvl1pPr marL="0" indent="0">
              <a:buNone/>
              <a:defRPr sz="26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5" name="Text Placeholder 93">
            <a:extLst/>
          </p:cNvPr>
          <p:cNvSpPr>
            <a:spLocks noGrp="1"/>
          </p:cNvSpPr>
          <p:nvPr>
            <p:ph type="body" sz="quarter" idx="17"/>
          </p:nvPr>
        </p:nvSpPr>
        <p:spPr>
          <a:xfrm>
            <a:off x="3042285" y="3159847"/>
            <a:ext cx="2258568" cy="489822"/>
          </a:xfrm>
        </p:spPr>
        <p:txBody>
          <a:bodyPr/>
          <a:lstStyle>
            <a:lvl1pPr marL="0" indent="0">
              <a:buNone/>
              <a:defRPr sz="26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6" name="Text Placeholder 93">
            <a:extLst/>
          </p:cNvPr>
          <p:cNvSpPr>
            <a:spLocks noGrp="1"/>
          </p:cNvSpPr>
          <p:nvPr>
            <p:ph type="body" sz="quarter" idx="18"/>
          </p:nvPr>
        </p:nvSpPr>
        <p:spPr>
          <a:xfrm>
            <a:off x="5561457" y="3159847"/>
            <a:ext cx="2258568" cy="489822"/>
          </a:xfrm>
        </p:spPr>
        <p:txBody>
          <a:bodyPr/>
          <a:lstStyle>
            <a:lvl1pPr marL="0" indent="0">
              <a:buNone/>
              <a:defRPr sz="26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7" name="Text Placeholder 93">
            <a:extLst/>
          </p:cNvPr>
          <p:cNvSpPr>
            <a:spLocks noGrp="1"/>
          </p:cNvSpPr>
          <p:nvPr>
            <p:ph type="body" sz="quarter" idx="19"/>
          </p:nvPr>
        </p:nvSpPr>
        <p:spPr>
          <a:xfrm>
            <a:off x="8090532" y="3159847"/>
            <a:ext cx="2258568" cy="489822"/>
          </a:xfrm>
        </p:spPr>
        <p:txBody>
          <a:bodyPr/>
          <a:lstStyle>
            <a:lvl1pPr marL="0" indent="0">
              <a:buNone/>
              <a:defRPr sz="26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9" name="Footer Placeholder 1">
            <a:extLst/>
          </p:cNvPr>
          <p:cNvSpPr>
            <a:spLocks noGrp="1"/>
          </p:cNvSpPr>
          <p:nvPr>
            <p:ph type="ftr" sz="quarter" idx="20"/>
          </p:nvPr>
        </p:nvSpPr>
        <p:spPr/>
        <p:txBody>
          <a:bodyPr/>
          <a:lstStyle>
            <a:lvl1pPr>
              <a:lnSpc>
                <a:spcPct val="90000"/>
              </a:lnSpc>
              <a:defRPr/>
            </a:lvl1pPr>
          </a:lstStyle>
          <a:p>
            <a:pPr>
              <a:defRPr/>
            </a:pPr>
            <a:endParaRPr/>
          </a:p>
        </p:txBody>
      </p:sp>
      <p:sp>
        <p:nvSpPr>
          <p:cNvPr id="85" name="TextBox 84"/>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extLst>
      <p:ext uri="{BB962C8B-B14F-4D97-AF65-F5344CB8AC3E}">
        <p14:creationId xmlns:p14="http://schemas.microsoft.com/office/powerpoint/2010/main" val="112536451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31" Type="http://schemas.openxmlformats.org/officeDocument/2006/relationships/tags" Target="../tags/tag1.xml"/><Relationship Id="rId32" Type="http://schemas.openxmlformats.org/officeDocument/2006/relationships/tags" Target="../tags/tag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hidden="1"/>
          <p:cNvGrpSpPr>
            <a:grpSpLocks/>
          </p:cNvGrpSpPr>
          <p:nvPr>
            <p:custDataLst>
              <p:tags r:id="rId31"/>
            </p:custDataLst>
          </p:nvPr>
        </p:nvGrpSpPr>
        <p:grpSpPr bwMode="auto">
          <a:xfrm>
            <a:off x="-282575" y="-714375"/>
            <a:ext cx="12741275" cy="8286750"/>
            <a:chOff x="-282027" y="-714736"/>
            <a:chExt cx="12740305" cy="8287473"/>
          </a:xfrm>
        </p:grpSpPr>
        <p:cxnSp>
          <p:nvCxnSpPr>
            <p:cNvPr id="28" name="Straight Connector 27" hidden="1"/>
            <p:cNvCxnSpPr/>
            <p:nvPr/>
          </p:nvCxnSpPr>
          <p:spPr>
            <a:xfrm>
              <a:off x="3311799"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hidden="1"/>
            <p:cNvCxnSpPr/>
            <p:nvPr/>
          </p:nvCxnSpPr>
          <p:spPr>
            <a:xfrm>
              <a:off x="6088126"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hidden="1"/>
            <p:cNvCxnSpPr/>
            <p:nvPr/>
          </p:nvCxnSpPr>
          <p:spPr>
            <a:xfrm>
              <a:off x="8864452"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1060" name="Group 51" hidden="1"/>
            <p:cNvGrpSpPr>
              <a:grpSpLocks/>
            </p:cNvGrpSpPr>
            <p:nvPr userDrawn="1"/>
          </p:nvGrpSpPr>
          <p:grpSpPr bwMode="auto">
            <a:xfrm>
              <a:off x="11640116" y="-714736"/>
              <a:ext cx="551884" cy="8287473"/>
              <a:chOff x="11640116" y="-714736"/>
              <a:chExt cx="551884" cy="8287473"/>
            </a:xfrm>
          </p:grpSpPr>
          <p:cxnSp>
            <p:nvCxnSpPr>
              <p:cNvPr id="53" name="Straight Connector 52" hidden="1"/>
              <p:cNvCxnSpPr/>
              <p:nvPr/>
            </p:nvCxnSpPr>
            <p:spPr>
              <a:xfrm>
                <a:off x="1164077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hidden="1"/>
              <p:cNvCxnSpPr/>
              <p:nvPr userDrawn="1"/>
            </p:nvCxnSpPr>
            <p:spPr>
              <a:xfrm>
                <a:off x="12191598"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061" name="Group 5" hidden="1"/>
            <p:cNvGrpSpPr>
              <a:grpSpLocks/>
            </p:cNvGrpSpPr>
            <p:nvPr userDrawn="1"/>
          </p:nvGrpSpPr>
          <p:grpSpPr bwMode="auto">
            <a:xfrm>
              <a:off x="-282027" y="-714736"/>
              <a:ext cx="12740305" cy="8287473"/>
              <a:chOff x="-282026" y="-714736"/>
              <a:chExt cx="12740305" cy="8287473"/>
            </a:xfrm>
          </p:grpSpPr>
          <p:grpSp>
            <p:nvGrpSpPr>
              <p:cNvPr id="1062" name="Group 54" hidden="1"/>
              <p:cNvGrpSpPr>
                <a:grpSpLocks/>
              </p:cNvGrpSpPr>
              <p:nvPr userDrawn="1"/>
            </p:nvGrpSpPr>
            <p:grpSpPr bwMode="auto">
              <a:xfrm>
                <a:off x="-282026" y="0"/>
                <a:ext cx="12740305" cy="246887"/>
                <a:chOff x="-282026" y="0"/>
                <a:chExt cx="12740305" cy="246887"/>
              </a:xfrm>
            </p:grpSpPr>
            <p:cxnSp>
              <p:nvCxnSpPr>
                <p:cNvPr id="38" name="Straight Connector 37" hidden="1"/>
                <p:cNvCxnSpPr/>
                <p:nvPr/>
              </p:nvCxnSpPr>
              <p:spPr>
                <a:xfrm flipH="1">
                  <a:off x="-282026" y="-299"/>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hidden="1"/>
                <p:cNvCxnSpPr/>
                <p:nvPr/>
              </p:nvCxnSpPr>
              <p:spPr>
                <a:xfrm flipH="1">
                  <a:off x="-282026" y="247373"/>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063" name="Group 4" hidden="1"/>
              <p:cNvGrpSpPr>
                <a:grpSpLocks/>
              </p:cNvGrpSpPr>
              <p:nvPr userDrawn="1"/>
            </p:nvGrpSpPr>
            <p:grpSpPr bwMode="auto">
              <a:xfrm>
                <a:off x="-282026" y="1280053"/>
                <a:ext cx="12740305" cy="442593"/>
                <a:chOff x="-282026" y="1280053"/>
                <a:chExt cx="12740305" cy="442593"/>
              </a:xfrm>
            </p:grpSpPr>
            <p:cxnSp>
              <p:nvCxnSpPr>
                <p:cNvPr id="32" name="Straight Connector 31" hidden="1"/>
                <p:cNvCxnSpPr/>
                <p:nvPr/>
              </p:nvCxnSpPr>
              <p:spPr>
                <a:xfrm flipH="1">
                  <a:off x="-282026" y="1279338"/>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hidden="1"/>
                <p:cNvCxnSpPr/>
                <p:nvPr/>
              </p:nvCxnSpPr>
              <p:spPr>
                <a:xfrm flipH="1">
                  <a:off x="-282026" y="1722290"/>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064" name="Group 41" hidden="1"/>
              <p:cNvGrpSpPr>
                <a:grpSpLocks/>
              </p:cNvGrpSpPr>
              <p:nvPr userDrawn="1"/>
            </p:nvGrpSpPr>
            <p:grpSpPr bwMode="auto">
              <a:xfrm>
                <a:off x="0" y="-714736"/>
                <a:ext cx="551884" cy="8287473"/>
                <a:chOff x="11640116" y="-714736"/>
                <a:chExt cx="551884" cy="8287473"/>
              </a:xfrm>
            </p:grpSpPr>
            <p:cxnSp>
              <p:nvCxnSpPr>
                <p:cNvPr id="43" name="Straight Connector 42" hidden="1"/>
                <p:cNvCxnSpPr/>
                <p:nvPr/>
              </p:nvCxnSpPr>
              <p:spPr>
                <a:xfrm>
                  <a:off x="11640644"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hidden="1"/>
                <p:cNvCxnSpPr/>
                <p:nvPr userDrawn="1"/>
              </p:nvCxnSpPr>
              <p:spPr>
                <a:xfrm>
                  <a:off x="12191465" y="-714736"/>
                  <a:ext cx="0" cy="8287473"/>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065" name="Group 58" hidden="1"/>
              <p:cNvGrpSpPr>
                <a:grpSpLocks/>
              </p:cNvGrpSpPr>
              <p:nvPr userDrawn="1"/>
            </p:nvGrpSpPr>
            <p:grpSpPr bwMode="auto">
              <a:xfrm>
                <a:off x="-282026" y="6584314"/>
                <a:ext cx="12740305" cy="273686"/>
                <a:chOff x="-282026" y="0"/>
                <a:chExt cx="12740305" cy="273686"/>
              </a:xfrm>
            </p:grpSpPr>
            <p:cxnSp>
              <p:nvCxnSpPr>
                <p:cNvPr id="60" name="Straight Connector 59" hidden="1"/>
                <p:cNvCxnSpPr/>
                <p:nvPr/>
              </p:nvCxnSpPr>
              <p:spPr>
                <a:xfrm flipH="1">
                  <a:off x="-282026" y="-675"/>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hidden="1"/>
                <p:cNvCxnSpPr/>
                <p:nvPr/>
              </p:nvCxnSpPr>
              <p:spPr>
                <a:xfrm flipH="1">
                  <a:off x="-282026" y="273986"/>
                  <a:ext cx="12740305"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
        <p:nvSpPr>
          <p:cNvPr id="1027" name="Title Placeholder 1"/>
          <p:cNvSpPr>
            <a:spLocks noGrp="1"/>
          </p:cNvSpPr>
          <p:nvPr>
            <p:ph type="title"/>
          </p:nvPr>
        </p:nvSpPr>
        <p:spPr bwMode="auto">
          <a:xfrm>
            <a:off x="495300" y="381000"/>
            <a:ext cx="96869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en-US" dirty="0"/>
              <a:t>Click to edit master title style</a:t>
            </a:r>
          </a:p>
        </p:txBody>
      </p:sp>
      <p:sp>
        <p:nvSpPr>
          <p:cNvPr id="3" name="Text Placeholder 2"/>
          <p:cNvSpPr>
            <a:spLocks noGrp="1"/>
          </p:cNvSpPr>
          <p:nvPr>
            <p:ph type="body" idx="1"/>
          </p:nvPr>
        </p:nvSpPr>
        <p:spPr>
          <a:xfrm>
            <a:off x="495300" y="952500"/>
            <a:ext cx="11201400" cy="51006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9" name="TextBox 11" hidden="1"/>
          <p:cNvSpPr txBox="1">
            <a:spLocks noChangeArrowheads="1"/>
          </p:cNvSpPr>
          <p:nvPr>
            <p:custDataLst>
              <p:tags r:id="rId32"/>
            </p:custDataLst>
          </p:nvPr>
        </p:nvSpPr>
        <p:spPr bwMode="auto">
          <a:xfrm>
            <a:off x="6726238" y="6483350"/>
            <a:ext cx="2154237" cy="12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b"/>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pPr>
            <a:r>
              <a:rPr lang="en-US" altLang="en-US" sz="900">
                <a:solidFill>
                  <a:srgbClr val="878789"/>
                </a:solidFill>
                <a:latin typeface="Symantec Sans" charset="0"/>
              </a:rPr>
              <a:t>Blue Coat Confidential—Internal Use Only</a:t>
            </a:r>
          </a:p>
        </p:txBody>
      </p:sp>
      <p:sp>
        <p:nvSpPr>
          <p:cNvPr id="1030" name="TextBox 36"/>
          <p:cNvSpPr txBox="1">
            <a:spLocks noChangeArrowheads="1"/>
          </p:cNvSpPr>
          <p:nvPr/>
        </p:nvSpPr>
        <p:spPr bwMode="auto">
          <a:xfrm>
            <a:off x="7229475" y="6413500"/>
            <a:ext cx="433705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lnSpc>
                <a:spcPct val="110000"/>
              </a:lnSpc>
            </a:pPr>
            <a:r>
              <a:rPr lang="en-US" altLang="en-US" sz="700">
                <a:solidFill>
                  <a:srgbClr val="595959"/>
                </a:solidFill>
              </a:rPr>
              <a:t>Copyright © 2017 Symantec Corporation SYMANTEC PROPRIETARY- LIMITED USE ONLY</a:t>
            </a:r>
          </a:p>
          <a:p>
            <a:pPr algn="r" eaLnBrk="1" hangingPunct="1">
              <a:lnSpc>
                <a:spcPct val="110000"/>
              </a:lnSpc>
            </a:pPr>
            <a:endParaRPr lang="en-US" altLang="en-US" sz="700">
              <a:solidFill>
                <a:srgbClr val="595959"/>
              </a:solidFill>
            </a:endParaRPr>
          </a:p>
        </p:txBody>
      </p:sp>
      <p:sp>
        <p:nvSpPr>
          <p:cNvPr id="15" name="Footer Placeholder 14"/>
          <p:cNvSpPr>
            <a:spLocks noGrp="1"/>
          </p:cNvSpPr>
          <p:nvPr>
            <p:ph type="ftr" sz="quarter" idx="3"/>
          </p:nvPr>
        </p:nvSpPr>
        <p:spPr>
          <a:xfrm>
            <a:off x="495300" y="6305550"/>
            <a:ext cx="6634163" cy="365125"/>
          </a:xfrm>
          <a:prstGeom prst="rect">
            <a:avLst/>
          </a:prstGeom>
          <a:noFill/>
        </p:spPr>
        <p:txBody>
          <a:bodyPr wrap="none" lIns="0" tIns="0" rIns="0" bIns="0" anchor="ctr" anchorCtr="0">
            <a:noAutofit/>
          </a:bodyPr>
          <a:lstStyle>
            <a:lvl1pPr algn="l" fontAlgn="auto">
              <a:lnSpc>
                <a:spcPct val="110000"/>
              </a:lnSpc>
              <a:spcBef>
                <a:spcPts val="0"/>
              </a:spcBef>
              <a:spcAft>
                <a:spcPts val="0"/>
              </a:spcAft>
              <a:defRPr lang="en-US" sz="900" b="0" i="0" spc="0">
                <a:solidFill>
                  <a:schemeClr val="tx1">
                    <a:lumMod val="65000"/>
                    <a:lumOff val="35000"/>
                  </a:schemeClr>
                </a:solidFill>
                <a:latin typeface="+mn-lt"/>
                <a:ea typeface="+mn-ea"/>
                <a:cs typeface="+mn-cs"/>
              </a:defRPr>
            </a:lvl1pPr>
          </a:lstStyle>
          <a:p>
            <a:pPr>
              <a:defRPr/>
            </a:pPr>
            <a:endParaRPr/>
          </a:p>
        </p:txBody>
      </p:sp>
      <p:sp>
        <p:nvSpPr>
          <p:cNvPr id="1032" name="Rectangle 12"/>
          <p:cNvSpPr>
            <a:spLocks noChangeArrowheads="1"/>
          </p:cNvSpPr>
          <p:nvPr userDrawn="1"/>
        </p:nvSpPr>
        <p:spPr bwMode="auto">
          <a:xfrm flipV="1">
            <a:off x="0" y="6781800"/>
            <a:ext cx="12192000" cy="76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1800">
              <a:solidFill>
                <a:schemeClr val="bg1"/>
              </a:solidFill>
            </a:endParaRPr>
          </a:p>
        </p:txBody>
      </p:sp>
      <p:grpSp>
        <p:nvGrpSpPr>
          <p:cNvPr id="1033" name="Group 8"/>
          <p:cNvGrpSpPr>
            <a:grpSpLocks/>
          </p:cNvGrpSpPr>
          <p:nvPr userDrawn="1"/>
        </p:nvGrpSpPr>
        <p:grpSpPr bwMode="auto">
          <a:xfrm>
            <a:off x="10325100" y="433388"/>
            <a:ext cx="1333500" cy="354012"/>
            <a:chOff x="590710" y="3178038"/>
            <a:chExt cx="13400723" cy="3557588"/>
          </a:xfrm>
        </p:grpSpPr>
        <p:sp>
          <p:nvSpPr>
            <p:cNvPr id="1036" name="Freeform 5"/>
            <p:cNvSpPr>
              <a:spLocks/>
            </p:cNvSpPr>
            <p:nvPr userDrawn="1"/>
          </p:nvSpPr>
          <p:spPr bwMode="auto">
            <a:xfrm>
              <a:off x="3908984" y="4342630"/>
              <a:ext cx="1196488" cy="1722950"/>
            </a:xfrm>
            <a:custGeom>
              <a:avLst/>
              <a:gdLst>
                <a:gd name="T0" fmla="*/ 2147483647 w 119"/>
                <a:gd name="T1" fmla="*/ 2147483647 h 171"/>
                <a:gd name="T2" fmla="*/ 2147483647 w 119"/>
                <a:gd name="T3" fmla="*/ 2147483647 h 171"/>
                <a:gd name="T4" fmla="*/ 0 w 119"/>
                <a:gd name="T5" fmla="*/ 2147483647 h 171"/>
                <a:gd name="T6" fmla="*/ 2147483647 w 119"/>
                <a:gd name="T7" fmla="*/ 2147483647 h 171"/>
                <a:gd name="T8" fmla="*/ 2147483647 w 119"/>
                <a:gd name="T9" fmla="*/ 2147483647 h 171"/>
                <a:gd name="T10" fmla="*/ 2147483647 w 119"/>
                <a:gd name="T11" fmla="*/ 2147483647 h 171"/>
                <a:gd name="T12" fmla="*/ 2147483647 w 119"/>
                <a:gd name="T13" fmla="*/ 2147483647 h 171"/>
                <a:gd name="T14" fmla="*/ 2147483647 w 119"/>
                <a:gd name="T15" fmla="*/ 2147483647 h 171"/>
                <a:gd name="T16" fmla="*/ 2147483647 w 119"/>
                <a:gd name="T17" fmla="*/ 2147483647 h 171"/>
                <a:gd name="T18" fmla="*/ 2147483647 w 119"/>
                <a:gd name="T19" fmla="*/ 2147483647 h 171"/>
                <a:gd name="T20" fmla="*/ 2147483647 w 119"/>
                <a:gd name="T21" fmla="*/ 2147483647 h 171"/>
                <a:gd name="T22" fmla="*/ 2147483647 w 119"/>
                <a:gd name="T23" fmla="*/ 2147483647 h 171"/>
                <a:gd name="T24" fmla="*/ 2147483647 w 119"/>
                <a:gd name="T25" fmla="*/ 0 h 171"/>
                <a:gd name="T26" fmla="*/ 2147483647 w 119"/>
                <a:gd name="T27" fmla="*/ 2147483647 h 171"/>
                <a:gd name="T28" fmla="*/ 2147483647 w 119"/>
                <a:gd name="T29" fmla="*/ 2147483647 h 171"/>
                <a:gd name="T30" fmla="*/ 2147483647 w 119"/>
                <a:gd name="T31" fmla="*/ 2147483647 h 171"/>
                <a:gd name="T32" fmla="*/ 2147483647 w 119"/>
                <a:gd name="T33" fmla="*/ 2147483647 h 171"/>
                <a:gd name="T34" fmla="*/ 2147483647 w 119"/>
                <a:gd name="T35" fmla="*/ 2147483647 h 171"/>
                <a:gd name="T36" fmla="*/ 2147483647 w 119"/>
                <a:gd name="T37" fmla="*/ 2147483647 h 171"/>
                <a:gd name="T38" fmla="*/ 2147483647 w 119"/>
                <a:gd name="T39" fmla="*/ 2147483647 h 171"/>
                <a:gd name="T40" fmla="*/ 2147483647 w 119"/>
                <a:gd name="T41" fmla="*/ 2147483647 h 171"/>
                <a:gd name="T42" fmla="*/ 2147483647 w 119"/>
                <a:gd name="T43" fmla="*/ 2147483647 h 171"/>
                <a:gd name="T44" fmla="*/ 2147483647 w 119"/>
                <a:gd name="T45" fmla="*/ 2147483647 h 171"/>
                <a:gd name="T46" fmla="*/ 2147483647 w 119"/>
                <a:gd name="T47" fmla="*/ 2147483647 h 1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9" h="171">
                  <a:moveTo>
                    <a:pt x="61" y="171"/>
                  </a:moveTo>
                  <a:cubicBezTo>
                    <a:pt x="30" y="171"/>
                    <a:pt x="10" y="160"/>
                    <a:pt x="1" y="153"/>
                  </a:cubicBezTo>
                  <a:cubicBezTo>
                    <a:pt x="0" y="152"/>
                    <a:pt x="0" y="152"/>
                    <a:pt x="0" y="152"/>
                  </a:cubicBezTo>
                  <a:cubicBezTo>
                    <a:pt x="1" y="151"/>
                    <a:pt x="1" y="151"/>
                    <a:pt x="1" y="151"/>
                  </a:cubicBezTo>
                  <a:cubicBezTo>
                    <a:pt x="14" y="131"/>
                    <a:pt x="14" y="131"/>
                    <a:pt x="14" y="131"/>
                  </a:cubicBezTo>
                  <a:cubicBezTo>
                    <a:pt x="14" y="130"/>
                    <a:pt x="14" y="130"/>
                    <a:pt x="14" y="130"/>
                  </a:cubicBezTo>
                  <a:cubicBezTo>
                    <a:pt x="15" y="130"/>
                    <a:pt x="15" y="130"/>
                    <a:pt x="15" y="130"/>
                  </a:cubicBezTo>
                  <a:cubicBezTo>
                    <a:pt x="23" y="136"/>
                    <a:pt x="39" y="145"/>
                    <a:pt x="60" y="145"/>
                  </a:cubicBezTo>
                  <a:cubicBezTo>
                    <a:pt x="78" y="145"/>
                    <a:pt x="89" y="137"/>
                    <a:pt x="89" y="123"/>
                  </a:cubicBezTo>
                  <a:cubicBezTo>
                    <a:pt x="89" y="108"/>
                    <a:pt x="77" y="104"/>
                    <a:pt x="54" y="96"/>
                  </a:cubicBezTo>
                  <a:cubicBezTo>
                    <a:pt x="52" y="95"/>
                    <a:pt x="52" y="95"/>
                    <a:pt x="52" y="95"/>
                  </a:cubicBezTo>
                  <a:cubicBezTo>
                    <a:pt x="29" y="87"/>
                    <a:pt x="8" y="75"/>
                    <a:pt x="8" y="45"/>
                  </a:cubicBezTo>
                  <a:cubicBezTo>
                    <a:pt x="8" y="17"/>
                    <a:pt x="29" y="0"/>
                    <a:pt x="62" y="0"/>
                  </a:cubicBezTo>
                  <a:cubicBezTo>
                    <a:pt x="81" y="0"/>
                    <a:pt x="97" y="3"/>
                    <a:pt x="109" y="11"/>
                  </a:cubicBezTo>
                  <a:cubicBezTo>
                    <a:pt x="110" y="11"/>
                    <a:pt x="110" y="11"/>
                    <a:pt x="110" y="11"/>
                  </a:cubicBezTo>
                  <a:cubicBezTo>
                    <a:pt x="110" y="12"/>
                    <a:pt x="110" y="12"/>
                    <a:pt x="110" y="12"/>
                  </a:cubicBezTo>
                  <a:cubicBezTo>
                    <a:pt x="100" y="34"/>
                    <a:pt x="100" y="34"/>
                    <a:pt x="100" y="34"/>
                  </a:cubicBezTo>
                  <a:cubicBezTo>
                    <a:pt x="99" y="35"/>
                    <a:pt x="99" y="35"/>
                    <a:pt x="99" y="35"/>
                  </a:cubicBezTo>
                  <a:cubicBezTo>
                    <a:pt x="98" y="34"/>
                    <a:pt x="98" y="34"/>
                    <a:pt x="98" y="34"/>
                  </a:cubicBezTo>
                  <a:cubicBezTo>
                    <a:pt x="87" y="29"/>
                    <a:pt x="75" y="26"/>
                    <a:pt x="62" y="26"/>
                  </a:cubicBezTo>
                  <a:cubicBezTo>
                    <a:pt x="51" y="26"/>
                    <a:pt x="37" y="29"/>
                    <a:pt x="37" y="44"/>
                  </a:cubicBezTo>
                  <a:cubicBezTo>
                    <a:pt x="37" y="59"/>
                    <a:pt x="48" y="63"/>
                    <a:pt x="70" y="70"/>
                  </a:cubicBezTo>
                  <a:cubicBezTo>
                    <a:pt x="93" y="78"/>
                    <a:pt x="119" y="89"/>
                    <a:pt x="119" y="123"/>
                  </a:cubicBezTo>
                  <a:cubicBezTo>
                    <a:pt x="119" y="153"/>
                    <a:pt x="97" y="171"/>
                    <a:pt x="61" y="17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6"/>
            <p:cNvSpPr>
              <a:spLocks/>
            </p:cNvSpPr>
            <p:nvPr userDrawn="1"/>
          </p:nvSpPr>
          <p:spPr bwMode="auto">
            <a:xfrm>
              <a:off x="5105482" y="4821227"/>
              <a:ext cx="1100769" cy="1675095"/>
            </a:xfrm>
            <a:custGeom>
              <a:avLst/>
              <a:gdLst>
                <a:gd name="T0" fmla="*/ 2147483647 w 110"/>
                <a:gd name="T1" fmla="*/ 2147483647 h 166"/>
                <a:gd name="T2" fmla="*/ 2147483647 w 110"/>
                <a:gd name="T3" fmla="*/ 2147483647 h 166"/>
                <a:gd name="T4" fmla="*/ 2147483647 w 110"/>
                <a:gd name="T5" fmla="*/ 2147483647 h 166"/>
                <a:gd name="T6" fmla="*/ 2147483647 w 110"/>
                <a:gd name="T7" fmla="*/ 2147483647 h 166"/>
                <a:gd name="T8" fmla="*/ 2147483647 w 110"/>
                <a:gd name="T9" fmla="*/ 2147483647 h 166"/>
                <a:gd name="T10" fmla="*/ 2147483647 w 110"/>
                <a:gd name="T11" fmla="*/ 2147483647 h 166"/>
                <a:gd name="T12" fmla="*/ 2147483647 w 110"/>
                <a:gd name="T13" fmla="*/ 2147483647 h 166"/>
                <a:gd name="T14" fmla="*/ 2147483647 w 110"/>
                <a:gd name="T15" fmla="*/ 2147483647 h 166"/>
                <a:gd name="T16" fmla="*/ 2147483647 w 110"/>
                <a:gd name="T17" fmla="*/ 2147483647 h 166"/>
                <a:gd name="T18" fmla="*/ 2147483647 w 110"/>
                <a:gd name="T19" fmla="*/ 2147483647 h 166"/>
                <a:gd name="T20" fmla="*/ 2147483647 w 110"/>
                <a:gd name="T21" fmla="*/ 2147483647 h 166"/>
                <a:gd name="T22" fmla="*/ 0 w 110"/>
                <a:gd name="T23" fmla="*/ 0 h 166"/>
                <a:gd name="T24" fmla="*/ 2147483647 w 110"/>
                <a:gd name="T25" fmla="*/ 0 h 166"/>
                <a:gd name="T26" fmla="*/ 2147483647 w 110"/>
                <a:gd name="T27" fmla="*/ 0 h 166"/>
                <a:gd name="T28" fmla="*/ 2147483647 w 110"/>
                <a:gd name="T29" fmla="*/ 0 h 166"/>
                <a:gd name="T30" fmla="*/ 2147483647 w 110"/>
                <a:gd name="T31" fmla="*/ 2147483647 h 166"/>
                <a:gd name="T32" fmla="*/ 2147483647 w 110"/>
                <a:gd name="T33" fmla="*/ 2147483647 h 166"/>
                <a:gd name="T34" fmla="*/ 2147483647 w 110"/>
                <a:gd name="T35" fmla="*/ 2147483647 h 166"/>
                <a:gd name="T36" fmla="*/ 2147483647 w 110"/>
                <a:gd name="T37" fmla="*/ 0 h 166"/>
                <a:gd name="T38" fmla="*/ 2147483647 w 110"/>
                <a:gd name="T39" fmla="*/ 0 h 166"/>
                <a:gd name="T40" fmla="*/ 2147483647 w 110"/>
                <a:gd name="T41" fmla="*/ 0 h 166"/>
                <a:gd name="T42" fmla="*/ 2147483647 w 110"/>
                <a:gd name="T43" fmla="*/ 0 h 166"/>
                <a:gd name="T44" fmla="*/ 2147483647 w 110"/>
                <a:gd name="T45" fmla="*/ 2147483647 h 166"/>
                <a:gd name="T46" fmla="*/ 2147483647 w 110"/>
                <a:gd name="T47" fmla="*/ 2147483647 h 166"/>
                <a:gd name="T48" fmla="*/ 2147483647 w 110"/>
                <a:gd name="T49" fmla="*/ 2147483647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0" h="166">
                  <a:moveTo>
                    <a:pt x="23" y="166"/>
                  </a:moveTo>
                  <a:cubicBezTo>
                    <a:pt x="17" y="166"/>
                    <a:pt x="12" y="165"/>
                    <a:pt x="6" y="164"/>
                  </a:cubicBezTo>
                  <a:cubicBezTo>
                    <a:pt x="4" y="163"/>
                    <a:pt x="4" y="163"/>
                    <a:pt x="4" y="163"/>
                  </a:cubicBezTo>
                  <a:cubicBezTo>
                    <a:pt x="5" y="162"/>
                    <a:pt x="5" y="162"/>
                    <a:pt x="5" y="162"/>
                  </a:cubicBezTo>
                  <a:cubicBezTo>
                    <a:pt x="8" y="142"/>
                    <a:pt x="8" y="142"/>
                    <a:pt x="8" y="142"/>
                  </a:cubicBezTo>
                  <a:cubicBezTo>
                    <a:pt x="8" y="141"/>
                    <a:pt x="8" y="141"/>
                    <a:pt x="8" y="141"/>
                  </a:cubicBezTo>
                  <a:cubicBezTo>
                    <a:pt x="9" y="141"/>
                    <a:pt x="9" y="141"/>
                    <a:pt x="9" y="141"/>
                  </a:cubicBezTo>
                  <a:cubicBezTo>
                    <a:pt x="11" y="141"/>
                    <a:pt x="11" y="141"/>
                    <a:pt x="11" y="141"/>
                  </a:cubicBezTo>
                  <a:cubicBezTo>
                    <a:pt x="14" y="142"/>
                    <a:pt x="17" y="142"/>
                    <a:pt x="20" y="142"/>
                  </a:cubicBezTo>
                  <a:cubicBezTo>
                    <a:pt x="31" y="142"/>
                    <a:pt x="39" y="138"/>
                    <a:pt x="44" y="128"/>
                  </a:cubicBezTo>
                  <a:cubicBezTo>
                    <a:pt x="1" y="2"/>
                    <a:pt x="1" y="2"/>
                    <a:pt x="1" y="2"/>
                  </a:cubicBezTo>
                  <a:cubicBezTo>
                    <a:pt x="0" y="0"/>
                    <a:pt x="0" y="0"/>
                    <a:pt x="0" y="0"/>
                  </a:cubicBezTo>
                  <a:cubicBezTo>
                    <a:pt x="2" y="0"/>
                    <a:pt x="2" y="0"/>
                    <a:pt x="2" y="0"/>
                  </a:cubicBezTo>
                  <a:cubicBezTo>
                    <a:pt x="31" y="0"/>
                    <a:pt x="31" y="0"/>
                    <a:pt x="31" y="0"/>
                  </a:cubicBezTo>
                  <a:cubicBezTo>
                    <a:pt x="32" y="0"/>
                    <a:pt x="32" y="0"/>
                    <a:pt x="32" y="0"/>
                  </a:cubicBezTo>
                  <a:cubicBezTo>
                    <a:pt x="32" y="1"/>
                    <a:pt x="32" y="1"/>
                    <a:pt x="32" y="1"/>
                  </a:cubicBezTo>
                  <a:cubicBezTo>
                    <a:pt x="57" y="90"/>
                    <a:pt x="57" y="90"/>
                    <a:pt x="57" y="90"/>
                  </a:cubicBezTo>
                  <a:cubicBezTo>
                    <a:pt x="79" y="1"/>
                    <a:pt x="79" y="1"/>
                    <a:pt x="79" y="1"/>
                  </a:cubicBezTo>
                  <a:cubicBezTo>
                    <a:pt x="80" y="0"/>
                    <a:pt x="80" y="0"/>
                    <a:pt x="80" y="0"/>
                  </a:cubicBezTo>
                  <a:cubicBezTo>
                    <a:pt x="81" y="0"/>
                    <a:pt x="81" y="0"/>
                    <a:pt x="81" y="0"/>
                  </a:cubicBezTo>
                  <a:cubicBezTo>
                    <a:pt x="108" y="0"/>
                    <a:pt x="108" y="0"/>
                    <a:pt x="108" y="0"/>
                  </a:cubicBezTo>
                  <a:cubicBezTo>
                    <a:pt x="110" y="0"/>
                    <a:pt x="110" y="0"/>
                    <a:pt x="110" y="0"/>
                  </a:cubicBezTo>
                  <a:cubicBezTo>
                    <a:pt x="109" y="2"/>
                    <a:pt x="109" y="2"/>
                    <a:pt x="109" y="2"/>
                  </a:cubicBezTo>
                  <a:cubicBezTo>
                    <a:pt x="71" y="127"/>
                    <a:pt x="71" y="127"/>
                    <a:pt x="71" y="127"/>
                  </a:cubicBezTo>
                  <a:cubicBezTo>
                    <a:pt x="63" y="153"/>
                    <a:pt x="48" y="166"/>
                    <a:pt x="23" y="16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7"/>
            <p:cNvSpPr>
              <a:spLocks/>
            </p:cNvSpPr>
            <p:nvPr userDrawn="1"/>
          </p:nvSpPr>
          <p:spPr bwMode="auto">
            <a:xfrm>
              <a:off x="6317929" y="4805279"/>
              <a:ext cx="1643179" cy="1244353"/>
            </a:xfrm>
            <a:custGeom>
              <a:avLst/>
              <a:gdLst>
                <a:gd name="T0" fmla="*/ 2147483647 w 164"/>
                <a:gd name="T1" fmla="*/ 2147483647 h 124"/>
                <a:gd name="T2" fmla="*/ 2147483647 w 164"/>
                <a:gd name="T3" fmla="*/ 2147483647 h 124"/>
                <a:gd name="T4" fmla="*/ 2147483647 w 164"/>
                <a:gd name="T5" fmla="*/ 2147483647 h 124"/>
                <a:gd name="T6" fmla="*/ 2147483647 w 164"/>
                <a:gd name="T7" fmla="*/ 2147483647 h 124"/>
                <a:gd name="T8" fmla="*/ 2147483647 w 164"/>
                <a:gd name="T9" fmla="*/ 2147483647 h 124"/>
                <a:gd name="T10" fmla="*/ 2147483647 w 164"/>
                <a:gd name="T11" fmla="*/ 2147483647 h 124"/>
                <a:gd name="T12" fmla="*/ 2147483647 w 164"/>
                <a:gd name="T13" fmla="*/ 2147483647 h 124"/>
                <a:gd name="T14" fmla="*/ 2147483647 w 164"/>
                <a:gd name="T15" fmla="*/ 2147483647 h 124"/>
                <a:gd name="T16" fmla="*/ 2147483647 w 164"/>
                <a:gd name="T17" fmla="*/ 2147483647 h 124"/>
                <a:gd name="T18" fmla="*/ 2147483647 w 164"/>
                <a:gd name="T19" fmla="*/ 2147483647 h 124"/>
                <a:gd name="T20" fmla="*/ 2147483647 w 164"/>
                <a:gd name="T21" fmla="*/ 2147483647 h 124"/>
                <a:gd name="T22" fmla="*/ 2147483647 w 164"/>
                <a:gd name="T23" fmla="*/ 2147483647 h 124"/>
                <a:gd name="T24" fmla="*/ 2147483647 w 164"/>
                <a:gd name="T25" fmla="*/ 2147483647 h 124"/>
                <a:gd name="T26" fmla="*/ 2147483647 w 164"/>
                <a:gd name="T27" fmla="*/ 2147483647 h 124"/>
                <a:gd name="T28" fmla="*/ 2147483647 w 164"/>
                <a:gd name="T29" fmla="*/ 2147483647 h 124"/>
                <a:gd name="T30" fmla="*/ 2147483647 w 164"/>
                <a:gd name="T31" fmla="*/ 2147483647 h 124"/>
                <a:gd name="T32" fmla="*/ 2147483647 w 164"/>
                <a:gd name="T33" fmla="*/ 2147483647 h 124"/>
                <a:gd name="T34" fmla="*/ 2147483647 w 164"/>
                <a:gd name="T35" fmla="*/ 2147483647 h 124"/>
                <a:gd name="T36" fmla="*/ 2147483647 w 164"/>
                <a:gd name="T37" fmla="*/ 2147483647 h 124"/>
                <a:gd name="T38" fmla="*/ 2147483647 w 164"/>
                <a:gd name="T39" fmla="*/ 2147483647 h 124"/>
                <a:gd name="T40" fmla="*/ 2147483647 w 164"/>
                <a:gd name="T41" fmla="*/ 2147483647 h 124"/>
                <a:gd name="T42" fmla="*/ 0 w 164"/>
                <a:gd name="T43" fmla="*/ 2147483647 h 124"/>
                <a:gd name="T44" fmla="*/ 0 w 164"/>
                <a:gd name="T45" fmla="*/ 2147483647 h 124"/>
                <a:gd name="T46" fmla="*/ 0 w 164"/>
                <a:gd name="T47" fmla="*/ 2147483647 h 124"/>
                <a:gd name="T48" fmla="*/ 0 w 164"/>
                <a:gd name="T49" fmla="*/ 2147483647 h 124"/>
                <a:gd name="T50" fmla="*/ 2147483647 w 164"/>
                <a:gd name="T51" fmla="*/ 2147483647 h 124"/>
                <a:gd name="T52" fmla="*/ 2147483647 w 164"/>
                <a:gd name="T53" fmla="*/ 2147483647 h 124"/>
                <a:gd name="T54" fmla="*/ 2147483647 w 164"/>
                <a:gd name="T55" fmla="*/ 2147483647 h 124"/>
                <a:gd name="T56" fmla="*/ 2147483647 w 164"/>
                <a:gd name="T57" fmla="*/ 2147483647 h 124"/>
                <a:gd name="T58" fmla="*/ 2147483647 w 164"/>
                <a:gd name="T59" fmla="*/ 2147483647 h 124"/>
                <a:gd name="T60" fmla="*/ 2147483647 w 164"/>
                <a:gd name="T61" fmla="*/ 0 h 124"/>
                <a:gd name="T62" fmla="*/ 2147483647 w 164"/>
                <a:gd name="T63" fmla="*/ 2147483647 h 124"/>
                <a:gd name="T64" fmla="*/ 2147483647 w 164"/>
                <a:gd name="T65" fmla="*/ 0 h 124"/>
                <a:gd name="T66" fmla="*/ 2147483647 w 164"/>
                <a:gd name="T67" fmla="*/ 2147483647 h 124"/>
                <a:gd name="T68" fmla="*/ 2147483647 w 164"/>
                <a:gd name="T69" fmla="*/ 2147483647 h 124"/>
                <a:gd name="T70" fmla="*/ 2147483647 w 164"/>
                <a:gd name="T71" fmla="*/ 2147483647 h 1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4" h="124">
                  <a:moveTo>
                    <a:pt x="164" y="124"/>
                  </a:moveTo>
                  <a:cubicBezTo>
                    <a:pt x="163" y="124"/>
                    <a:pt x="163" y="124"/>
                    <a:pt x="163" y="124"/>
                  </a:cubicBezTo>
                  <a:cubicBezTo>
                    <a:pt x="135" y="124"/>
                    <a:pt x="135" y="124"/>
                    <a:pt x="135" y="124"/>
                  </a:cubicBezTo>
                  <a:cubicBezTo>
                    <a:pt x="134" y="124"/>
                    <a:pt x="134" y="124"/>
                    <a:pt x="134" y="124"/>
                  </a:cubicBezTo>
                  <a:cubicBezTo>
                    <a:pt x="134" y="123"/>
                    <a:pt x="134" y="123"/>
                    <a:pt x="134" y="123"/>
                  </a:cubicBezTo>
                  <a:cubicBezTo>
                    <a:pt x="134" y="43"/>
                    <a:pt x="134" y="43"/>
                    <a:pt x="134" y="43"/>
                  </a:cubicBezTo>
                  <a:cubicBezTo>
                    <a:pt x="134" y="33"/>
                    <a:pt x="132" y="26"/>
                    <a:pt x="121" y="26"/>
                  </a:cubicBezTo>
                  <a:cubicBezTo>
                    <a:pt x="114" y="26"/>
                    <a:pt x="106" y="30"/>
                    <a:pt x="98" y="38"/>
                  </a:cubicBezTo>
                  <a:cubicBezTo>
                    <a:pt x="98" y="123"/>
                    <a:pt x="98" y="123"/>
                    <a:pt x="98" y="123"/>
                  </a:cubicBezTo>
                  <a:cubicBezTo>
                    <a:pt x="98" y="124"/>
                    <a:pt x="98" y="124"/>
                    <a:pt x="98" y="124"/>
                  </a:cubicBezTo>
                  <a:cubicBezTo>
                    <a:pt x="96" y="124"/>
                    <a:pt x="96" y="124"/>
                    <a:pt x="96" y="124"/>
                  </a:cubicBezTo>
                  <a:cubicBezTo>
                    <a:pt x="68" y="124"/>
                    <a:pt x="68" y="124"/>
                    <a:pt x="68" y="124"/>
                  </a:cubicBezTo>
                  <a:cubicBezTo>
                    <a:pt x="67" y="124"/>
                    <a:pt x="67" y="124"/>
                    <a:pt x="67" y="124"/>
                  </a:cubicBezTo>
                  <a:cubicBezTo>
                    <a:pt x="67" y="123"/>
                    <a:pt x="67" y="123"/>
                    <a:pt x="67" y="123"/>
                  </a:cubicBezTo>
                  <a:cubicBezTo>
                    <a:pt x="67" y="43"/>
                    <a:pt x="67" y="43"/>
                    <a:pt x="67" y="43"/>
                  </a:cubicBezTo>
                  <a:cubicBezTo>
                    <a:pt x="67" y="33"/>
                    <a:pt x="65" y="26"/>
                    <a:pt x="55" y="26"/>
                  </a:cubicBezTo>
                  <a:cubicBezTo>
                    <a:pt x="47" y="26"/>
                    <a:pt x="39" y="30"/>
                    <a:pt x="31" y="38"/>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5" y="0"/>
                  </a:cubicBezTo>
                  <a:cubicBezTo>
                    <a:pt x="82" y="0"/>
                    <a:pt x="89" y="9"/>
                    <a:pt x="93" y="18"/>
                  </a:cubicBezTo>
                  <a:cubicBezTo>
                    <a:pt x="102" y="9"/>
                    <a:pt x="115" y="0"/>
                    <a:pt x="131" y="0"/>
                  </a:cubicBezTo>
                  <a:cubicBezTo>
                    <a:pt x="159" y="0"/>
                    <a:pt x="164" y="23"/>
                    <a:pt x="164" y="43"/>
                  </a:cubicBezTo>
                  <a:cubicBezTo>
                    <a:pt x="164" y="123"/>
                    <a:pt x="164" y="123"/>
                    <a:pt x="164" y="123"/>
                  </a:cubicBezTo>
                  <a:cubicBezTo>
                    <a:pt x="164" y="124"/>
                    <a:pt x="164" y="124"/>
                    <a:pt x="164"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8"/>
            <p:cNvSpPr>
              <a:spLocks noEditPoints="1"/>
            </p:cNvSpPr>
            <p:nvPr userDrawn="1"/>
          </p:nvSpPr>
          <p:spPr bwMode="auto">
            <a:xfrm>
              <a:off x="8120640" y="4805279"/>
              <a:ext cx="973143" cy="1260311"/>
            </a:xfrm>
            <a:custGeom>
              <a:avLst/>
              <a:gdLst>
                <a:gd name="T0" fmla="*/ 2147483647 w 98"/>
                <a:gd name="T1" fmla="*/ 2147483647 h 126"/>
                <a:gd name="T2" fmla="*/ 0 w 98"/>
                <a:gd name="T3" fmla="*/ 2147483647 h 126"/>
                <a:gd name="T4" fmla="*/ 2147483647 w 98"/>
                <a:gd name="T5" fmla="*/ 2147483647 h 126"/>
                <a:gd name="T6" fmla="*/ 2147483647 w 98"/>
                <a:gd name="T7" fmla="*/ 2147483647 h 126"/>
                <a:gd name="T8" fmla="*/ 2147483647 w 98"/>
                <a:gd name="T9" fmla="*/ 2147483647 h 126"/>
                <a:gd name="T10" fmla="*/ 2147483647 w 98"/>
                <a:gd name="T11" fmla="*/ 2147483647 h 126"/>
                <a:gd name="T12" fmla="*/ 2147483647 w 98"/>
                <a:gd name="T13" fmla="*/ 2147483647 h 126"/>
                <a:gd name="T14" fmla="*/ 2147483647 w 98"/>
                <a:gd name="T15" fmla="*/ 2147483647 h 126"/>
                <a:gd name="T16" fmla="*/ 2147483647 w 98"/>
                <a:gd name="T17" fmla="*/ 2147483647 h 126"/>
                <a:gd name="T18" fmla="*/ 2147483647 w 98"/>
                <a:gd name="T19" fmla="*/ 2147483647 h 126"/>
                <a:gd name="T20" fmla="*/ 2147483647 w 98"/>
                <a:gd name="T21" fmla="*/ 2147483647 h 126"/>
                <a:gd name="T22" fmla="*/ 2147483647 w 98"/>
                <a:gd name="T23" fmla="*/ 2147483647 h 126"/>
                <a:gd name="T24" fmla="*/ 2147483647 w 98"/>
                <a:gd name="T25" fmla="*/ 0 h 126"/>
                <a:gd name="T26" fmla="*/ 2147483647 w 98"/>
                <a:gd name="T27" fmla="*/ 2147483647 h 126"/>
                <a:gd name="T28" fmla="*/ 2147483647 w 98"/>
                <a:gd name="T29" fmla="*/ 2147483647 h 126"/>
                <a:gd name="T30" fmla="*/ 2147483647 w 98"/>
                <a:gd name="T31" fmla="*/ 2147483647 h 126"/>
                <a:gd name="T32" fmla="*/ 2147483647 w 98"/>
                <a:gd name="T33" fmla="*/ 2147483647 h 126"/>
                <a:gd name="T34" fmla="*/ 2147483647 w 98"/>
                <a:gd name="T35" fmla="*/ 2147483647 h 126"/>
                <a:gd name="T36" fmla="*/ 2147483647 w 98"/>
                <a:gd name="T37" fmla="*/ 2147483647 h 126"/>
                <a:gd name="T38" fmla="*/ 2147483647 w 98"/>
                <a:gd name="T39" fmla="*/ 2147483647 h 126"/>
                <a:gd name="T40" fmla="*/ 2147483647 w 98"/>
                <a:gd name="T41" fmla="*/ 2147483647 h 126"/>
                <a:gd name="T42" fmla="*/ 2147483647 w 98"/>
                <a:gd name="T43" fmla="*/ 2147483647 h 126"/>
                <a:gd name="T44" fmla="*/ 2147483647 w 98"/>
                <a:gd name="T45" fmla="*/ 2147483647 h 126"/>
                <a:gd name="T46" fmla="*/ 2147483647 w 98"/>
                <a:gd name="T47" fmla="*/ 2147483647 h 126"/>
                <a:gd name="T48" fmla="*/ 2147483647 w 98"/>
                <a:gd name="T49" fmla="*/ 2147483647 h 126"/>
                <a:gd name="T50" fmla="*/ 2147483647 w 98"/>
                <a:gd name="T51" fmla="*/ 2147483647 h 126"/>
                <a:gd name="T52" fmla="*/ 2147483647 w 98"/>
                <a:gd name="T53" fmla="*/ 2147483647 h 126"/>
                <a:gd name="T54" fmla="*/ 2147483647 w 98"/>
                <a:gd name="T55" fmla="*/ 2147483647 h 1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8" h="126">
                  <a:moveTo>
                    <a:pt x="38" y="126"/>
                  </a:moveTo>
                  <a:cubicBezTo>
                    <a:pt x="16" y="126"/>
                    <a:pt x="0" y="112"/>
                    <a:pt x="0" y="91"/>
                  </a:cubicBezTo>
                  <a:cubicBezTo>
                    <a:pt x="0" y="78"/>
                    <a:pt x="5" y="68"/>
                    <a:pt x="15" y="62"/>
                  </a:cubicBezTo>
                  <a:cubicBezTo>
                    <a:pt x="25" y="55"/>
                    <a:pt x="42" y="50"/>
                    <a:pt x="68" y="46"/>
                  </a:cubicBezTo>
                  <a:cubicBezTo>
                    <a:pt x="68" y="43"/>
                    <a:pt x="68" y="43"/>
                    <a:pt x="68" y="43"/>
                  </a:cubicBezTo>
                  <a:cubicBezTo>
                    <a:pt x="68" y="30"/>
                    <a:pt x="63" y="25"/>
                    <a:pt x="50" y="25"/>
                  </a:cubicBezTo>
                  <a:cubicBezTo>
                    <a:pt x="39" y="25"/>
                    <a:pt x="27" y="29"/>
                    <a:pt x="17" y="34"/>
                  </a:cubicBezTo>
                  <a:cubicBezTo>
                    <a:pt x="16" y="35"/>
                    <a:pt x="16" y="35"/>
                    <a:pt x="16" y="35"/>
                  </a:cubicBezTo>
                  <a:cubicBezTo>
                    <a:pt x="15" y="34"/>
                    <a:pt x="15" y="34"/>
                    <a:pt x="15" y="34"/>
                  </a:cubicBezTo>
                  <a:cubicBezTo>
                    <a:pt x="5" y="15"/>
                    <a:pt x="5" y="15"/>
                    <a:pt x="5" y="15"/>
                  </a:cubicBezTo>
                  <a:cubicBezTo>
                    <a:pt x="5" y="14"/>
                    <a:pt x="5" y="14"/>
                    <a:pt x="5" y="14"/>
                  </a:cubicBezTo>
                  <a:cubicBezTo>
                    <a:pt x="6" y="14"/>
                    <a:pt x="6" y="14"/>
                    <a:pt x="6" y="14"/>
                  </a:cubicBezTo>
                  <a:cubicBezTo>
                    <a:pt x="21" y="4"/>
                    <a:pt x="36" y="0"/>
                    <a:pt x="52" y="0"/>
                  </a:cubicBezTo>
                  <a:cubicBezTo>
                    <a:pt x="82" y="0"/>
                    <a:pt x="98" y="15"/>
                    <a:pt x="98" y="45"/>
                  </a:cubicBezTo>
                  <a:cubicBezTo>
                    <a:pt x="98" y="123"/>
                    <a:pt x="98" y="123"/>
                    <a:pt x="98" y="123"/>
                  </a:cubicBezTo>
                  <a:cubicBezTo>
                    <a:pt x="98" y="124"/>
                    <a:pt x="98" y="124"/>
                    <a:pt x="98" y="124"/>
                  </a:cubicBezTo>
                  <a:cubicBezTo>
                    <a:pt x="97" y="124"/>
                    <a:pt x="97" y="124"/>
                    <a:pt x="97" y="124"/>
                  </a:cubicBezTo>
                  <a:cubicBezTo>
                    <a:pt x="80" y="124"/>
                    <a:pt x="80" y="124"/>
                    <a:pt x="80" y="124"/>
                  </a:cubicBezTo>
                  <a:cubicBezTo>
                    <a:pt x="79" y="124"/>
                    <a:pt x="79" y="124"/>
                    <a:pt x="79" y="124"/>
                  </a:cubicBezTo>
                  <a:cubicBezTo>
                    <a:pt x="79" y="123"/>
                    <a:pt x="79" y="123"/>
                    <a:pt x="79" y="123"/>
                  </a:cubicBezTo>
                  <a:cubicBezTo>
                    <a:pt x="74" y="112"/>
                    <a:pt x="74" y="112"/>
                    <a:pt x="74" y="112"/>
                  </a:cubicBezTo>
                  <a:cubicBezTo>
                    <a:pt x="66" y="119"/>
                    <a:pt x="54" y="126"/>
                    <a:pt x="38" y="126"/>
                  </a:cubicBezTo>
                  <a:close/>
                  <a:moveTo>
                    <a:pt x="68" y="67"/>
                  </a:moveTo>
                  <a:cubicBezTo>
                    <a:pt x="48" y="70"/>
                    <a:pt x="38" y="74"/>
                    <a:pt x="34" y="79"/>
                  </a:cubicBezTo>
                  <a:cubicBezTo>
                    <a:pt x="31" y="82"/>
                    <a:pt x="31" y="84"/>
                    <a:pt x="31" y="89"/>
                  </a:cubicBezTo>
                  <a:cubicBezTo>
                    <a:pt x="31" y="98"/>
                    <a:pt x="35" y="103"/>
                    <a:pt x="45" y="103"/>
                  </a:cubicBezTo>
                  <a:cubicBezTo>
                    <a:pt x="52" y="103"/>
                    <a:pt x="61" y="100"/>
                    <a:pt x="68" y="94"/>
                  </a:cubicBezTo>
                  <a:cubicBezTo>
                    <a:pt x="68" y="67"/>
                    <a:pt x="68" y="67"/>
                    <a:pt x="68" y="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9"/>
            <p:cNvSpPr>
              <a:spLocks/>
            </p:cNvSpPr>
            <p:nvPr userDrawn="1"/>
          </p:nvSpPr>
          <p:spPr bwMode="auto">
            <a:xfrm>
              <a:off x="9364993" y="4805279"/>
              <a:ext cx="1005049" cy="1244353"/>
            </a:xfrm>
            <a:custGeom>
              <a:avLst/>
              <a:gdLst>
                <a:gd name="T0" fmla="*/ 2147483647 w 101"/>
                <a:gd name="T1" fmla="*/ 2147483647 h 124"/>
                <a:gd name="T2" fmla="*/ 2147483647 w 101"/>
                <a:gd name="T3" fmla="*/ 2147483647 h 124"/>
                <a:gd name="T4" fmla="*/ 2147483647 w 101"/>
                <a:gd name="T5" fmla="*/ 2147483647 h 124"/>
                <a:gd name="T6" fmla="*/ 2147483647 w 101"/>
                <a:gd name="T7" fmla="*/ 2147483647 h 124"/>
                <a:gd name="T8" fmla="*/ 2147483647 w 101"/>
                <a:gd name="T9" fmla="*/ 2147483647 h 124"/>
                <a:gd name="T10" fmla="*/ 2147483647 w 101"/>
                <a:gd name="T11" fmla="*/ 2147483647 h 124"/>
                <a:gd name="T12" fmla="*/ 2147483647 w 101"/>
                <a:gd name="T13" fmla="*/ 2147483647 h 124"/>
                <a:gd name="T14" fmla="*/ 2147483647 w 101"/>
                <a:gd name="T15" fmla="*/ 2147483647 h 124"/>
                <a:gd name="T16" fmla="*/ 2147483647 w 101"/>
                <a:gd name="T17" fmla="*/ 2147483647 h 124"/>
                <a:gd name="T18" fmla="*/ 2147483647 w 101"/>
                <a:gd name="T19" fmla="*/ 2147483647 h 124"/>
                <a:gd name="T20" fmla="*/ 2147483647 w 101"/>
                <a:gd name="T21" fmla="*/ 2147483647 h 124"/>
                <a:gd name="T22" fmla="*/ 2147483647 w 101"/>
                <a:gd name="T23" fmla="*/ 2147483647 h 124"/>
                <a:gd name="T24" fmla="*/ 0 w 101"/>
                <a:gd name="T25" fmla="*/ 2147483647 h 124"/>
                <a:gd name="T26" fmla="*/ 0 w 101"/>
                <a:gd name="T27" fmla="*/ 2147483647 h 124"/>
                <a:gd name="T28" fmla="*/ 0 w 101"/>
                <a:gd name="T29" fmla="*/ 2147483647 h 124"/>
                <a:gd name="T30" fmla="*/ 0 w 101"/>
                <a:gd name="T31" fmla="*/ 2147483647 h 124"/>
                <a:gd name="T32" fmla="*/ 2147483647 w 101"/>
                <a:gd name="T33" fmla="*/ 2147483647 h 124"/>
                <a:gd name="T34" fmla="*/ 2147483647 w 101"/>
                <a:gd name="T35" fmla="*/ 2147483647 h 124"/>
                <a:gd name="T36" fmla="*/ 2147483647 w 101"/>
                <a:gd name="T37" fmla="*/ 2147483647 h 124"/>
                <a:gd name="T38" fmla="*/ 2147483647 w 101"/>
                <a:gd name="T39" fmla="*/ 2147483647 h 124"/>
                <a:gd name="T40" fmla="*/ 2147483647 w 101"/>
                <a:gd name="T41" fmla="*/ 2147483647 h 124"/>
                <a:gd name="T42" fmla="*/ 2147483647 w 101"/>
                <a:gd name="T43" fmla="*/ 0 h 124"/>
                <a:gd name="T44" fmla="*/ 2147483647 w 101"/>
                <a:gd name="T45" fmla="*/ 2147483647 h 124"/>
                <a:gd name="T46" fmla="*/ 2147483647 w 101"/>
                <a:gd name="T47" fmla="*/ 2147483647 h 124"/>
                <a:gd name="T48" fmla="*/ 2147483647 w 101"/>
                <a:gd name="T49" fmla="*/ 2147483647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1" h="124">
                  <a:moveTo>
                    <a:pt x="101" y="124"/>
                  </a:moveTo>
                  <a:cubicBezTo>
                    <a:pt x="99" y="124"/>
                    <a:pt x="99" y="124"/>
                    <a:pt x="99" y="124"/>
                  </a:cubicBezTo>
                  <a:cubicBezTo>
                    <a:pt x="71" y="124"/>
                    <a:pt x="71" y="124"/>
                    <a:pt x="71" y="124"/>
                  </a:cubicBezTo>
                  <a:cubicBezTo>
                    <a:pt x="70" y="124"/>
                    <a:pt x="70" y="124"/>
                    <a:pt x="70" y="124"/>
                  </a:cubicBezTo>
                  <a:cubicBezTo>
                    <a:pt x="70" y="123"/>
                    <a:pt x="70" y="123"/>
                    <a:pt x="70" y="123"/>
                  </a:cubicBezTo>
                  <a:cubicBezTo>
                    <a:pt x="70" y="43"/>
                    <a:pt x="70" y="43"/>
                    <a:pt x="70" y="43"/>
                  </a:cubicBezTo>
                  <a:cubicBezTo>
                    <a:pt x="70" y="31"/>
                    <a:pt x="66" y="26"/>
                    <a:pt x="56" y="26"/>
                  </a:cubicBezTo>
                  <a:cubicBezTo>
                    <a:pt x="48" y="26"/>
                    <a:pt x="38" y="31"/>
                    <a:pt x="31" y="39"/>
                  </a:cubicBezTo>
                  <a:cubicBezTo>
                    <a:pt x="31" y="123"/>
                    <a:pt x="31" y="123"/>
                    <a:pt x="31" y="123"/>
                  </a:cubicBezTo>
                  <a:cubicBezTo>
                    <a:pt x="31" y="124"/>
                    <a:pt x="31" y="124"/>
                    <a:pt x="31" y="124"/>
                  </a:cubicBezTo>
                  <a:cubicBezTo>
                    <a:pt x="30" y="124"/>
                    <a:pt x="30" y="124"/>
                    <a:pt x="30" y="124"/>
                  </a:cubicBezTo>
                  <a:cubicBezTo>
                    <a:pt x="2" y="124"/>
                    <a:pt x="2" y="124"/>
                    <a:pt x="2" y="124"/>
                  </a:cubicBezTo>
                  <a:cubicBezTo>
                    <a:pt x="0" y="124"/>
                    <a:pt x="0" y="124"/>
                    <a:pt x="0" y="124"/>
                  </a:cubicBezTo>
                  <a:cubicBezTo>
                    <a:pt x="0" y="123"/>
                    <a:pt x="0" y="123"/>
                    <a:pt x="0" y="123"/>
                  </a:cubicBezTo>
                  <a:cubicBezTo>
                    <a:pt x="0" y="4"/>
                    <a:pt x="0" y="4"/>
                    <a:pt x="0" y="4"/>
                  </a:cubicBezTo>
                  <a:cubicBezTo>
                    <a:pt x="0" y="2"/>
                    <a:pt x="0" y="2"/>
                    <a:pt x="0" y="2"/>
                  </a:cubicBezTo>
                  <a:cubicBezTo>
                    <a:pt x="2" y="2"/>
                    <a:pt x="2" y="2"/>
                    <a:pt x="2" y="2"/>
                  </a:cubicBezTo>
                  <a:cubicBezTo>
                    <a:pt x="19" y="2"/>
                    <a:pt x="19" y="2"/>
                    <a:pt x="19" y="2"/>
                  </a:cubicBezTo>
                  <a:cubicBezTo>
                    <a:pt x="20" y="2"/>
                    <a:pt x="20" y="2"/>
                    <a:pt x="20" y="2"/>
                  </a:cubicBezTo>
                  <a:cubicBezTo>
                    <a:pt x="20" y="3"/>
                    <a:pt x="20" y="3"/>
                    <a:pt x="20" y="3"/>
                  </a:cubicBezTo>
                  <a:cubicBezTo>
                    <a:pt x="25" y="20"/>
                    <a:pt x="25" y="20"/>
                    <a:pt x="25" y="20"/>
                  </a:cubicBezTo>
                  <a:cubicBezTo>
                    <a:pt x="38" y="6"/>
                    <a:pt x="51" y="0"/>
                    <a:pt x="66" y="0"/>
                  </a:cubicBezTo>
                  <a:cubicBezTo>
                    <a:pt x="89" y="0"/>
                    <a:pt x="101" y="14"/>
                    <a:pt x="101" y="43"/>
                  </a:cubicBezTo>
                  <a:cubicBezTo>
                    <a:pt x="101" y="123"/>
                    <a:pt x="101" y="123"/>
                    <a:pt x="101" y="123"/>
                  </a:cubicBezTo>
                  <a:cubicBezTo>
                    <a:pt x="101" y="124"/>
                    <a:pt x="101" y="124"/>
                    <a:pt x="101" y="1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10"/>
            <p:cNvSpPr>
              <a:spLocks/>
            </p:cNvSpPr>
            <p:nvPr userDrawn="1"/>
          </p:nvSpPr>
          <p:spPr bwMode="auto">
            <a:xfrm>
              <a:off x="10481720" y="4470256"/>
              <a:ext cx="781704" cy="1595324"/>
            </a:xfrm>
            <a:custGeom>
              <a:avLst/>
              <a:gdLst>
                <a:gd name="T0" fmla="*/ 2147483647 w 78"/>
                <a:gd name="T1" fmla="*/ 2147483647 h 158"/>
                <a:gd name="T2" fmla="*/ 2147483647 w 78"/>
                <a:gd name="T3" fmla="*/ 2147483647 h 158"/>
                <a:gd name="T4" fmla="*/ 2147483647 w 78"/>
                <a:gd name="T5" fmla="*/ 2147483647 h 158"/>
                <a:gd name="T6" fmla="*/ 2147483647 w 78"/>
                <a:gd name="T7" fmla="*/ 2147483647 h 158"/>
                <a:gd name="T8" fmla="*/ 0 w 78"/>
                <a:gd name="T9" fmla="*/ 2147483647 h 158"/>
                <a:gd name="T10" fmla="*/ 0 w 78"/>
                <a:gd name="T11" fmla="*/ 2147483647 h 158"/>
                <a:gd name="T12" fmla="*/ 0 w 78"/>
                <a:gd name="T13" fmla="*/ 2147483647 h 158"/>
                <a:gd name="T14" fmla="*/ 0 w 78"/>
                <a:gd name="T15" fmla="*/ 2147483647 h 158"/>
                <a:gd name="T16" fmla="*/ 2147483647 w 78"/>
                <a:gd name="T17" fmla="*/ 2147483647 h 158"/>
                <a:gd name="T18" fmla="*/ 2147483647 w 78"/>
                <a:gd name="T19" fmla="*/ 2147483647 h 158"/>
                <a:gd name="T20" fmla="*/ 2147483647 w 78"/>
                <a:gd name="T21" fmla="*/ 2147483647 h 158"/>
                <a:gd name="T22" fmla="*/ 2147483647 w 78"/>
                <a:gd name="T23" fmla="*/ 0 h 158"/>
                <a:gd name="T24" fmla="*/ 2147483647 w 78"/>
                <a:gd name="T25" fmla="*/ 0 h 158"/>
                <a:gd name="T26" fmla="*/ 2147483647 w 78"/>
                <a:gd name="T27" fmla="*/ 0 h 158"/>
                <a:gd name="T28" fmla="*/ 2147483647 w 78"/>
                <a:gd name="T29" fmla="*/ 0 h 158"/>
                <a:gd name="T30" fmla="*/ 2147483647 w 78"/>
                <a:gd name="T31" fmla="*/ 2147483647 h 158"/>
                <a:gd name="T32" fmla="*/ 2147483647 w 78"/>
                <a:gd name="T33" fmla="*/ 2147483647 h 158"/>
                <a:gd name="T34" fmla="*/ 2147483647 w 78"/>
                <a:gd name="T35" fmla="*/ 2147483647 h 158"/>
                <a:gd name="T36" fmla="*/ 2147483647 w 78"/>
                <a:gd name="T37" fmla="*/ 2147483647 h 158"/>
                <a:gd name="T38" fmla="*/ 2147483647 w 78"/>
                <a:gd name="T39" fmla="*/ 2147483647 h 158"/>
                <a:gd name="T40" fmla="*/ 2147483647 w 78"/>
                <a:gd name="T41" fmla="*/ 2147483647 h 158"/>
                <a:gd name="T42" fmla="*/ 2147483647 w 78"/>
                <a:gd name="T43" fmla="*/ 2147483647 h 158"/>
                <a:gd name="T44" fmla="*/ 2147483647 w 78"/>
                <a:gd name="T45" fmla="*/ 2147483647 h 158"/>
                <a:gd name="T46" fmla="*/ 2147483647 w 78"/>
                <a:gd name="T47" fmla="*/ 2147483647 h 158"/>
                <a:gd name="T48" fmla="*/ 2147483647 w 78"/>
                <a:gd name="T49" fmla="*/ 2147483647 h 158"/>
                <a:gd name="T50" fmla="*/ 2147483647 w 78"/>
                <a:gd name="T51" fmla="*/ 2147483647 h 158"/>
                <a:gd name="T52" fmla="*/ 2147483647 w 78"/>
                <a:gd name="T53" fmla="*/ 2147483647 h 158"/>
                <a:gd name="T54" fmla="*/ 2147483647 w 78"/>
                <a:gd name="T55" fmla="*/ 2147483647 h 158"/>
                <a:gd name="T56" fmla="*/ 2147483647 w 78"/>
                <a:gd name="T57" fmla="*/ 2147483647 h 158"/>
                <a:gd name="T58" fmla="*/ 2147483647 w 78"/>
                <a:gd name="T59" fmla="*/ 2147483647 h 158"/>
                <a:gd name="T60" fmla="*/ 2147483647 w 78"/>
                <a:gd name="T61" fmla="*/ 2147483647 h 158"/>
                <a:gd name="T62" fmla="*/ 2147483647 w 78"/>
                <a:gd name="T63" fmla="*/ 2147483647 h 158"/>
                <a:gd name="T64" fmla="*/ 2147483647 w 78"/>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158">
                  <a:moveTo>
                    <a:pt x="54" y="158"/>
                  </a:moveTo>
                  <a:cubicBezTo>
                    <a:pt x="30" y="158"/>
                    <a:pt x="18" y="146"/>
                    <a:pt x="18" y="122"/>
                  </a:cubicBezTo>
                  <a:cubicBezTo>
                    <a:pt x="18" y="56"/>
                    <a:pt x="18" y="56"/>
                    <a:pt x="18" y="56"/>
                  </a:cubicBezTo>
                  <a:cubicBezTo>
                    <a:pt x="2" y="56"/>
                    <a:pt x="2" y="56"/>
                    <a:pt x="2" y="56"/>
                  </a:cubicBezTo>
                  <a:cubicBezTo>
                    <a:pt x="0" y="56"/>
                    <a:pt x="0" y="56"/>
                    <a:pt x="0" y="56"/>
                  </a:cubicBezTo>
                  <a:cubicBezTo>
                    <a:pt x="0" y="55"/>
                    <a:pt x="0" y="55"/>
                    <a:pt x="0" y="55"/>
                  </a:cubicBezTo>
                  <a:cubicBezTo>
                    <a:pt x="0" y="36"/>
                    <a:pt x="0" y="36"/>
                    <a:pt x="0" y="36"/>
                  </a:cubicBezTo>
                  <a:cubicBezTo>
                    <a:pt x="0" y="34"/>
                    <a:pt x="0" y="34"/>
                    <a:pt x="0" y="34"/>
                  </a:cubicBezTo>
                  <a:cubicBezTo>
                    <a:pt x="2" y="34"/>
                    <a:pt x="2" y="34"/>
                    <a:pt x="2" y="34"/>
                  </a:cubicBezTo>
                  <a:cubicBezTo>
                    <a:pt x="19" y="34"/>
                    <a:pt x="19" y="34"/>
                    <a:pt x="19" y="34"/>
                  </a:cubicBezTo>
                  <a:cubicBezTo>
                    <a:pt x="24" y="1"/>
                    <a:pt x="24" y="1"/>
                    <a:pt x="24" y="1"/>
                  </a:cubicBezTo>
                  <a:cubicBezTo>
                    <a:pt x="24" y="0"/>
                    <a:pt x="24" y="0"/>
                    <a:pt x="24" y="0"/>
                  </a:cubicBezTo>
                  <a:cubicBezTo>
                    <a:pt x="25" y="0"/>
                    <a:pt x="25" y="0"/>
                    <a:pt x="25" y="0"/>
                  </a:cubicBezTo>
                  <a:cubicBezTo>
                    <a:pt x="47" y="0"/>
                    <a:pt x="47" y="0"/>
                    <a:pt x="47" y="0"/>
                  </a:cubicBezTo>
                  <a:cubicBezTo>
                    <a:pt x="49" y="0"/>
                    <a:pt x="49" y="0"/>
                    <a:pt x="49" y="0"/>
                  </a:cubicBezTo>
                  <a:cubicBezTo>
                    <a:pt x="49" y="1"/>
                    <a:pt x="49" y="1"/>
                    <a:pt x="49" y="1"/>
                  </a:cubicBezTo>
                  <a:cubicBezTo>
                    <a:pt x="49" y="34"/>
                    <a:pt x="49" y="34"/>
                    <a:pt x="49" y="34"/>
                  </a:cubicBezTo>
                  <a:cubicBezTo>
                    <a:pt x="73" y="34"/>
                    <a:pt x="73" y="34"/>
                    <a:pt x="73" y="34"/>
                  </a:cubicBezTo>
                  <a:cubicBezTo>
                    <a:pt x="74" y="34"/>
                    <a:pt x="74" y="34"/>
                    <a:pt x="74" y="34"/>
                  </a:cubicBezTo>
                  <a:cubicBezTo>
                    <a:pt x="74" y="36"/>
                    <a:pt x="74" y="36"/>
                    <a:pt x="74" y="36"/>
                  </a:cubicBezTo>
                  <a:cubicBezTo>
                    <a:pt x="74" y="55"/>
                    <a:pt x="74" y="55"/>
                    <a:pt x="74" y="55"/>
                  </a:cubicBezTo>
                  <a:cubicBezTo>
                    <a:pt x="74" y="56"/>
                    <a:pt x="74" y="56"/>
                    <a:pt x="74" y="56"/>
                  </a:cubicBezTo>
                  <a:cubicBezTo>
                    <a:pt x="73" y="56"/>
                    <a:pt x="73" y="56"/>
                    <a:pt x="73" y="56"/>
                  </a:cubicBezTo>
                  <a:cubicBezTo>
                    <a:pt x="49" y="56"/>
                    <a:pt x="49" y="56"/>
                    <a:pt x="49" y="56"/>
                  </a:cubicBezTo>
                  <a:cubicBezTo>
                    <a:pt x="49" y="120"/>
                    <a:pt x="49" y="120"/>
                    <a:pt x="49" y="120"/>
                  </a:cubicBezTo>
                  <a:cubicBezTo>
                    <a:pt x="49" y="131"/>
                    <a:pt x="50" y="134"/>
                    <a:pt x="61" y="134"/>
                  </a:cubicBezTo>
                  <a:cubicBezTo>
                    <a:pt x="64" y="134"/>
                    <a:pt x="68" y="134"/>
                    <a:pt x="73" y="132"/>
                  </a:cubicBezTo>
                  <a:cubicBezTo>
                    <a:pt x="74" y="132"/>
                    <a:pt x="74" y="132"/>
                    <a:pt x="74" y="132"/>
                  </a:cubicBezTo>
                  <a:cubicBezTo>
                    <a:pt x="75" y="133"/>
                    <a:pt x="75" y="133"/>
                    <a:pt x="75" y="133"/>
                  </a:cubicBezTo>
                  <a:cubicBezTo>
                    <a:pt x="78" y="153"/>
                    <a:pt x="78" y="153"/>
                    <a:pt x="78" y="153"/>
                  </a:cubicBezTo>
                  <a:cubicBezTo>
                    <a:pt x="78" y="154"/>
                    <a:pt x="78" y="154"/>
                    <a:pt x="78" y="154"/>
                  </a:cubicBezTo>
                  <a:cubicBezTo>
                    <a:pt x="77" y="154"/>
                    <a:pt x="77" y="154"/>
                    <a:pt x="77" y="154"/>
                  </a:cubicBezTo>
                  <a:cubicBezTo>
                    <a:pt x="74" y="155"/>
                    <a:pt x="66" y="158"/>
                    <a:pt x="54" y="15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1"/>
            <p:cNvSpPr>
              <a:spLocks noEditPoints="1"/>
            </p:cNvSpPr>
            <p:nvPr userDrawn="1"/>
          </p:nvSpPr>
          <p:spPr bwMode="auto">
            <a:xfrm>
              <a:off x="11311288" y="4805279"/>
              <a:ext cx="1052914" cy="1260311"/>
            </a:xfrm>
            <a:custGeom>
              <a:avLst/>
              <a:gdLst>
                <a:gd name="T0" fmla="*/ 2147483647 w 105"/>
                <a:gd name="T1" fmla="*/ 2147483647 h 126"/>
                <a:gd name="T2" fmla="*/ 0 w 105"/>
                <a:gd name="T3" fmla="*/ 2147483647 h 126"/>
                <a:gd name="T4" fmla="*/ 2147483647 w 105"/>
                <a:gd name="T5" fmla="*/ 0 h 126"/>
                <a:gd name="T6" fmla="*/ 2147483647 w 105"/>
                <a:gd name="T7" fmla="*/ 2147483647 h 126"/>
                <a:gd name="T8" fmla="*/ 2147483647 w 105"/>
                <a:gd name="T9" fmla="*/ 2147483647 h 126"/>
                <a:gd name="T10" fmla="*/ 2147483647 w 105"/>
                <a:gd name="T11" fmla="*/ 2147483647 h 126"/>
                <a:gd name="T12" fmla="*/ 2147483647 w 105"/>
                <a:gd name="T13" fmla="*/ 2147483647 h 126"/>
                <a:gd name="T14" fmla="*/ 2147483647 w 105"/>
                <a:gd name="T15" fmla="*/ 2147483647 h 126"/>
                <a:gd name="T16" fmla="*/ 2147483647 w 105"/>
                <a:gd name="T17" fmla="*/ 2147483647 h 126"/>
                <a:gd name="T18" fmla="*/ 2147483647 w 105"/>
                <a:gd name="T19" fmla="*/ 2147483647 h 126"/>
                <a:gd name="T20" fmla="*/ 2147483647 w 105"/>
                <a:gd name="T21" fmla="*/ 2147483647 h 126"/>
                <a:gd name="T22" fmla="*/ 2147483647 w 105"/>
                <a:gd name="T23" fmla="*/ 2147483647 h 126"/>
                <a:gd name="T24" fmla="*/ 2147483647 w 105"/>
                <a:gd name="T25" fmla="*/ 2147483647 h 126"/>
                <a:gd name="T26" fmla="*/ 2147483647 w 105"/>
                <a:gd name="T27" fmla="*/ 2147483647 h 126"/>
                <a:gd name="T28" fmla="*/ 2147483647 w 105"/>
                <a:gd name="T29" fmla="*/ 2147483647 h 126"/>
                <a:gd name="T30" fmla="*/ 2147483647 w 105"/>
                <a:gd name="T31" fmla="*/ 2147483647 h 126"/>
                <a:gd name="T32" fmla="*/ 2147483647 w 105"/>
                <a:gd name="T33" fmla="*/ 2147483647 h 126"/>
                <a:gd name="T34" fmla="*/ 2147483647 w 105"/>
                <a:gd name="T35" fmla="*/ 2147483647 h 126"/>
                <a:gd name="T36" fmla="*/ 2147483647 w 105"/>
                <a:gd name="T37" fmla="*/ 2147483647 h 126"/>
                <a:gd name="T38" fmla="*/ 2147483647 w 105"/>
                <a:gd name="T39" fmla="*/ 2147483647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26">
                  <a:moveTo>
                    <a:pt x="55" y="126"/>
                  </a:moveTo>
                  <a:cubicBezTo>
                    <a:pt x="21" y="126"/>
                    <a:pt x="0" y="102"/>
                    <a:pt x="0" y="64"/>
                  </a:cubicBezTo>
                  <a:cubicBezTo>
                    <a:pt x="0" y="25"/>
                    <a:pt x="21" y="0"/>
                    <a:pt x="53" y="0"/>
                  </a:cubicBezTo>
                  <a:cubicBezTo>
                    <a:pt x="86" y="0"/>
                    <a:pt x="105" y="23"/>
                    <a:pt x="105" y="64"/>
                  </a:cubicBezTo>
                  <a:cubicBezTo>
                    <a:pt x="105" y="71"/>
                    <a:pt x="105" y="71"/>
                    <a:pt x="105" y="71"/>
                  </a:cubicBezTo>
                  <a:cubicBezTo>
                    <a:pt x="105" y="73"/>
                    <a:pt x="105" y="73"/>
                    <a:pt x="105" y="73"/>
                  </a:cubicBezTo>
                  <a:cubicBezTo>
                    <a:pt x="104" y="73"/>
                    <a:pt x="104" y="73"/>
                    <a:pt x="104" y="73"/>
                  </a:cubicBezTo>
                  <a:cubicBezTo>
                    <a:pt x="32" y="73"/>
                    <a:pt x="32" y="73"/>
                    <a:pt x="32" y="73"/>
                  </a:cubicBezTo>
                  <a:cubicBezTo>
                    <a:pt x="33" y="92"/>
                    <a:pt x="41" y="101"/>
                    <a:pt x="58" y="101"/>
                  </a:cubicBezTo>
                  <a:cubicBezTo>
                    <a:pt x="71" y="101"/>
                    <a:pt x="79" y="96"/>
                    <a:pt x="89" y="91"/>
                  </a:cubicBezTo>
                  <a:cubicBezTo>
                    <a:pt x="90" y="90"/>
                    <a:pt x="90" y="90"/>
                    <a:pt x="90" y="90"/>
                  </a:cubicBezTo>
                  <a:cubicBezTo>
                    <a:pt x="90" y="91"/>
                    <a:pt x="90" y="91"/>
                    <a:pt x="90" y="91"/>
                  </a:cubicBezTo>
                  <a:cubicBezTo>
                    <a:pt x="102" y="108"/>
                    <a:pt x="102" y="108"/>
                    <a:pt x="102" y="108"/>
                  </a:cubicBezTo>
                  <a:cubicBezTo>
                    <a:pt x="102" y="109"/>
                    <a:pt x="102" y="109"/>
                    <a:pt x="102" y="109"/>
                  </a:cubicBezTo>
                  <a:cubicBezTo>
                    <a:pt x="101" y="110"/>
                    <a:pt x="101" y="110"/>
                    <a:pt x="101" y="110"/>
                  </a:cubicBezTo>
                  <a:cubicBezTo>
                    <a:pt x="90" y="119"/>
                    <a:pt x="79" y="126"/>
                    <a:pt x="55" y="126"/>
                  </a:cubicBezTo>
                  <a:close/>
                  <a:moveTo>
                    <a:pt x="32" y="53"/>
                  </a:moveTo>
                  <a:cubicBezTo>
                    <a:pt x="74" y="53"/>
                    <a:pt x="74" y="53"/>
                    <a:pt x="74" y="53"/>
                  </a:cubicBezTo>
                  <a:cubicBezTo>
                    <a:pt x="73" y="33"/>
                    <a:pt x="66" y="23"/>
                    <a:pt x="53" y="23"/>
                  </a:cubicBezTo>
                  <a:cubicBezTo>
                    <a:pt x="41" y="23"/>
                    <a:pt x="34" y="33"/>
                    <a:pt x="3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12"/>
            <p:cNvSpPr>
              <a:spLocks/>
            </p:cNvSpPr>
            <p:nvPr userDrawn="1"/>
          </p:nvSpPr>
          <p:spPr bwMode="auto">
            <a:xfrm>
              <a:off x="12491828" y="4805279"/>
              <a:ext cx="973143" cy="1260311"/>
            </a:xfrm>
            <a:custGeom>
              <a:avLst/>
              <a:gdLst>
                <a:gd name="T0" fmla="*/ 2147483647 w 97"/>
                <a:gd name="T1" fmla="*/ 2147483647 h 126"/>
                <a:gd name="T2" fmla="*/ 0 w 97"/>
                <a:gd name="T3" fmla="*/ 2147483647 h 126"/>
                <a:gd name="T4" fmla="*/ 2147483647 w 97"/>
                <a:gd name="T5" fmla="*/ 0 h 126"/>
                <a:gd name="T6" fmla="*/ 2147483647 w 97"/>
                <a:gd name="T7" fmla="*/ 2147483647 h 126"/>
                <a:gd name="T8" fmla="*/ 2147483647 w 97"/>
                <a:gd name="T9" fmla="*/ 2147483647 h 126"/>
                <a:gd name="T10" fmla="*/ 2147483647 w 97"/>
                <a:gd name="T11" fmla="*/ 2147483647 h 126"/>
                <a:gd name="T12" fmla="*/ 2147483647 w 97"/>
                <a:gd name="T13" fmla="*/ 2147483647 h 126"/>
                <a:gd name="T14" fmla="*/ 2147483647 w 97"/>
                <a:gd name="T15" fmla="*/ 2147483647 h 126"/>
                <a:gd name="T16" fmla="*/ 2147483647 w 97"/>
                <a:gd name="T17" fmla="*/ 2147483647 h 126"/>
                <a:gd name="T18" fmla="*/ 2147483647 w 97"/>
                <a:gd name="T19" fmla="*/ 2147483647 h 126"/>
                <a:gd name="T20" fmla="*/ 2147483647 w 97"/>
                <a:gd name="T21" fmla="*/ 2147483647 h 126"/>
                <a:gd name="T22" fmla="*/ 2147483647 w 97"/>
                <a:gd name="T23" fmla="*/ 2147483647 h 126"/>
                <a:gd name="T24" fmla="*/ 2147483647 w 97"/>
                <a:gd name="T25" fmla="*/ 2147483647 h 126"/>
                <a:gd name="T26" fmla="*/ 2147483647 w 97"/>
                <a:gd name="T27" fmla="*/ 2147483647 h 126"/>
                <a:gd name="T28" fmla="*/ 2147483647 w 97"/>
                <a:gd name="T29" fmla="*/ 2147483647 h 126"/>
                <a:gd name="T30" fmla="*/ 2147483647 w 97"/>
                <a:gd name="T31" fmla="*/ 2147483647 h 126"/>
                <a:gd name="T32" fmla="*/ 2147483647 w 97"/>
                <a:gd name="T33" fmla="*/ 2147483647 h 126"/>
                <a:gd name="T34" fmla="*/ 2147483647 w 97"/>
                <a:gd name="T35" fmla="*/ 2147483647 h 126"/>
                <a:gd name="T36" fmla="*/ 2147483647 w 97"/>
                <a:gd name="T37" fmla="*/ 2147483647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126">
                  <a:moveTo>
                    <a:pt x="55" y="126"/>
                  </a:moveTo>
                  <a:cubicBezTo>
                    <a:pt x="14" y="126"/>
                    <a:pt x="0" y="94"/>
                    <a:pt x="0" y="64"/>
                  </a:cubicBezTo>
                  <a:cubicBezTo>
                    <a:pt x="0" y="34"/>
                    <a:pt x="14" y="0"/>
                    <a:pt x="55" y="0"/>
                  </a:cubicBezTo>
                  <a:cubicBezTo>
                    <a:pt x="72" y="0"/>
                    <a:pt x="83" y="4"/>
                    <a:pt x="94" y="13"/>
                  </a:cubicBezTo>
                  <a:cubicBezTo>
                    <a:pt x="95" y="14"/>
                    <a:pt x="95" y="14"/>
                    <a:pt x="95" y="14"/>
                  </a:cubicBezTo>
                  <a:cubicBezTo>
                    <a:pt x="94" y="15"/>
                    <a:pt x="94" y="15"/>
                    <a:pt x="94" y="15"/>
                  </a:cubicBezTo>
                  <a:cubicBezTo>
                    <a:pt x="81" y="33"/>
                    <a:pt x="81" y="33"/>
                    <a:pt x="81" y="33"/>
                  </a:cubicBezTo>
                  <a:cubicBezTo>
                    <a:pt x="81" y="34"/>
                    <a:pt x="81" y="34"/>
                    <a:pt x="81" y="34"/>
                  </a:cubicBezTo>
                  <a:cubicBezTo>
                    <a:pt x="80" y="34"/>
                    <a:pt x="80" y="34"/>
                    <a:pt x="80" y="34"/>
                  </a:cubicBezTo>
                  <a:cubicBezTo>
                    <a:pt x="73" y="29"/>
                    <a:pt x="66" y="25"/>
                    <a:pt x="55" y="25"/>
                  </a:cubicBezTo>
                  <a:cubicBezTo>
                    <a:pt x="39" y="25"/>
                    <a:pt x="31" y="38"/>
                    <a:pt x="31" y="64"/>
                  </a:cubicBezTo>
                  <a:cubicBezTo>
                    <a:pt x="31" y="89"/>
                    <a:pt x="39" y="101"/>
                    <a:pt x="56" y="101"/>
                  </a:cubicBezTo>
                  <a:cubicBezTo>
                    <a:pt x="67" y="101"/>
                    <a:pt x="74" y="97"/>
                    <a:pt x="81" y="91"/>
                  </a:cubicBezTo>
                  <a:cubicBezTo>
                    <a:pt x="82" y="90"/>
                    <a:pt x="82" y="90"/>
                    <a:pt x="82" y="90"/>
                  </a:cubicBezTo>
                  <a:cubicBezTo>
                    <a:pt x="83" y="91"/>
                    <a:pt x="83" y="91"/>
                    <a:pt x="83" y="91"/>
                  </a:cubicBezTo>
                  <a:cubicBezTo>
                    <a:pt x="96" y="108"/>
                    <a:pt x="96" y="108"/>
                    <a:pt x="96" y="108"/>
                  </a:cubicBezTo>
                  <a:cubicBezTo>
                    <a:pt x="97" y="109"/>
                    <a:pt x="97" y="109"/>
                    <a:pt x="97" y="109"/>
                  </a:cubicBezTo>
                  <a:cubicBezTo>
                    <a:pt x="96" y="110"/>
                    <a:pt x="96" y="110"/>
                    <a:pt x="96" y="110"/>
                  </a:cubicBezTo>
                  <a:cubicBezTo>
                    <a:pt x="85" y="121"/>
                    <a:pt x="72" y="126"/>
                    <a:pt x="55" y="1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13"/>
            <p:cNvSpPr>
              <a:spLocks noEditPoints="1"/>
            </p:cNvSpPr>
            <p:nvPr userDrawn="1"/>
          </p:nvSpPr>
          <p:spPr bwMode="auto">
            <a:xfrm>
              <a:off x="590710" y="3656645"/>
              <a:ext cx="3063022" cy="3078981"/>
            </a:xfrm>
            <a:custGeom>
              <a:avLst/>
              <a:gdLst>
                <a:gd name="T0" fmla="*/ 2147483647 w 305"/>
                <a:gd name="T1" fmla="*/ 2147483647 h 305"/>
                <a:gd name="T2" fmla="*/ 0 w 305"/>
                <a:gd name="T3" fmla="*/ 2147483647 h 305"/>
                <a:gd name="T4" fmla="*/ 2147483647 w 305"/>
                <a:gd name="T5" fmla="*/ 0 h 305"/>
                <a:gd name="T6" fmla="*/ 2147483647 w 305"/>
                <a:gd name="T7" fmla="*/ 2147483647 h 305"/>
                <a:gd name="T8" fmla="*/ 2147483647 w 305"/>
                <a:gd name="T9" fmla="*/ 2147483647 h 305"/>
                <a:gd name="T10" fmla="*/ 2147483647 w 305"/>
                <a:gd name="T11" fmla="*/ 2147483647 h 305"/>
                <a:gd name="T12" fmla="*/ 2147483647 w 305"/>
                <a:gd name="T13" fmla="*/ 2147483647 h 305"/>
                <a:gd name="T14" fmla="*/ 2147483647 w 305"/>
                <a:gd name="T15" fmla="*/ 2147483647 h 305"/>
                <a:gd name="T16" fmla="*/ 2147483647 w 305"/>
                <a:gd name="T17" fmla="*/ 2147483647 h 305"/>
                <a:gd name="T18" fmla="*/ 2147483647 w 305"/>
                <a:gd name="T19" fmla="*/ 2147483647 h 305"/>
                <a:gd name="T20" fmla="*/ 2147483647 w 305"/>
                <a:gd name="T21" fmla="*/ 2147483647 h 305"/>
                <a:gd name="T22" fmla="*/ 2147483647 w 305"/>
                <a:gd name="T23" fmla="*/ 2147483647 h 305"/>
                <a:gd name="T24" fmla="*/ 2147483647 w 305"/>
                <a:gd name="T25" fmla="*/ 2147483647 h 305"/>
                <a:gd name="T26" fmla="*/ 2147483647 w 305"/>
                <a:gd name="T27" fmla="*/ 2147483647 h 3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05" h="305">
                  <a:moveTo>
                    <a:pt x="153" y="305"/>
                  </a:moveTo>
                  <a:cubicBezTo>
                    <a:pt x="69" y="305"/>
                    <a:pt x="0" y="237"/>
                    <a:pt x="0" y="153"/>
                  </a:cubicBezTo>
                  <a:cubicBezTo>
                    <a:pt x="0" y="69"/>
                    <a:pt x="69" y="0"/>
                    <a:pt x="153" y="0"/>
                  </a:cubicBezTo>
                  <a:cubicBezTo>
                    <a:pt x="237" y="0"/>
                    <a:pt x="305" y="69"/>
                    <a:pt x="305" y="153"/>
                  </a:cubicBezTo>
                  <a:cubicBezTo>
                    <a:pt x="305" y="237"/>
                    <a:pt x="237" y="305"/>
                    <a:pt x="153" y="305"/>
                  </a:cubicBezTo>
                  <a:close/>
                  <a:moveTo>
                    <a:pt x="153" y="49"/>
                  </a:moveTo>
                  <a:cubicBezTo>
                    <a:pt x="125" y="49"/>
                    <a:pt x="99" y="59"/>
                    <a:pt x="79" y="79"/>
                  </a:cubicBezTo>
                  <a:cubicBezTo>
                    <a:pt x="59" y="99"/>
                    <a:pt x="49" y="125"/>
                    <a:pt x="49" y="153"/>
                  </a:cubicBezTo>
                  <a:cubicBezTo>
                    <a:pt x="49" y="181"/>
                    <a:pt x="59" y="207"/>
                    <a:pt x="79" y="226"/>
                  </a:cubicBezTo>
                  <a:cubicBezTo>
                    <a:pt x="99" y="246"/>
                    <a:pt x="125" y="257"/>
                    <a:pt x="153" y="257"/>
                  </a:cubicBezTo>
                  <a:cubicBezTo>
                    <a:pt x="181" y="257"/>
                    <a:pt x="207" y="246"/>
                    <a:pt x="226" y="226"/>
                  </a:cubicBezTo>
                  <a:cubicBezTo>
                    <a:pt x="246" y="207"/>
                    <a:pt x="257" y="181"/>
                    <a:pt x="257" y="153"/>
                  </a:cubicBezTo>
                  <a:cubicBezTo>
                    <a:pt x="257" y="125"/>
                    <a:pt x="246" y="99"/>
                    <a:pt x="226" y="79"/>
                  </a:cubicBezTo>
                  <a:cubicBezTo>
                    <a:pt x="207" y="59"/>
                    <a:pt x="180" y="49"/>
                    <a:pt x="153" y="49"/>
                  </a:cubicBezTo>
                  <a:close/>
                </a:path>
              </a:pathLst>
            </a:custGeom>
            <a:solidFill>
              <a:srgbClr val="FFC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14"/>
            <p:cNvSpPr>
              <a:spLocks noEditPoints="1"/>
            </p:cNvSpPr>
            <p:nvPr userDrawn="1"/>
          </p:nvSpPr>
          <p:spPr bwMode="auto">
            <a:xfrm>
              <a:off x="13640462" y="5842234"/>
              <a:ext cx="350971" cy="191439"/>
            </a:xfrm>
            <a:custGeom>
              <a:avLst/>
              <a:gdLst>
                <a:gd name="T0" fmla="*/ 2147483647 w 22"/>
                <a:gd name="T1" fmla="*/ 2147483647 h 12"/>
                <a:gd name="T2" fmla="*/ 0 w 22"/>
                <a:gd name="T3" fmla="*/ 2147483647 h 12"/>
                <a:gd name="T4" fmla="*/ 0 w 22"/>
                <a:gd name="T5" fmla="*/ 0 h 12"/>
                <a:gd name="T6" fmla="*/ 2147483647 w 22"/>
                <a:gd name="T7" fmla="*/ 0 h 12"/>
                <a:gd name="T8" fmla="*/ 2147483647 w 22"/>
                <a:gd name="T9" fmla="*/ 2147483647 h 12"/>
                <a:gd name="T10" fmla="*/ 2147483647 w 22"/>
                <a:gd name="T11" fmla="*/ 2147483647 h 12"/>
                <a:gd name="T12" fmla="*/ 2147483647 w 22"/>
                <a:gd name="T13" fmla="*/ 2147483647 h 12"/>
                <a:gd name="T14" fmla="*/ 2147483647 w 22"/>
                <a:gd name="T15" fmla="*/ 2147483647 h 12"/>
                <a:gd name="T16" fmla="*/ 2147483647 w 22"/>
                <a:gd name="T17" fmla="*/ 2147483647 h 12"/>
                <a:gd name="T18" fmla="*/ 2147483647 w 22"/>
                <a:gd name="T19" fmla="*/ 0 h 12"/>
                <a:gd name="T20" fmla="*/ 2147483647 w 22"/>
                <a:gd name="T21" fmla="*/ 0 h 12"/>
                <a:gd name="T22" fmla="*/ 2147483647 w 22"/>
                <a:gd name="T23" fmla="*/ 2147483647 h 12"/>
                <a:gd name="T24" fmla="*/ 2147483647 w 22"/>
                <a:gd name="T25" fmla="*/ 0 h 12"/>
                <a:gd name="T26" fmla="*/ 2147483647 w 22"/>
                <a:gd name="T27" fmla="*/ 0 h 12"/>
                <a:gd name="T28" fmla="*/ 2147483647 w 22"/>
                <a:gd name="T29" fmla="*/ 2147483647 h 12"/>
                <a:gd name="T30" fmla="*/ 2147483647 w 22"/>
                <a:gd name="T31" fmla="*/ 2147483647 h 12"/>
                <a:gd name="T32" fmla="*/ 2147483647 w 22"/>
                <a:gd name="T33" fmla="*/ 2147483647 h 12"/>
                <a:gd name="T34" fmla="*/ 2147483647 w 22"/>
                <a:gd name="T35" fmla="*/ 2147483647 h 12"/>
                <a:gd name="T36" fmla="*/ 2147483647 w 22"/>
                <a:gd name="T37" fmla="*/ 2147483647 h 12"/>
                <a:gd name="T38" fmla="*/ 2147483647 w 22"/>
                <a:gd name="T39" fmla="*/ 2147483647 h 12"/>
                <a:gd name="T40" fmla="*/ 2147483647 w 22"/>
                <a:gd name="T41" fmla="*/ 2147483647 h 12"/>
                <a:gd name="T42" fmla="*/ 2147483647 w 22"/>
                <a:gd name="T43" fmla="*/ 2147483647 h 12"/>
                <a:gd name="T44" fmla="*/ 2147483647 w 22"/>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 h="12">
                  <a:moveTo>
                    <a:pt x="3" y="2"/>
                  </a:moveTo>
                  <a:lnTo>
                    <a:pt x="0" y="2"/>
                  </a:lnTo>
                  <a:lnTo>
                    <a:pt x="0" y="0"/>
                  </a:lnTo>
                  <a:lnTo>
                    <a:pt x="8" y="0"/>
                  </a:lnTo>
                  <a:lnTo>
                    <a:pt x="8" y="2"/>
                  </a:lnTo>
                  <a:lnTo>
                    <a:pt x="6" y="2"/>
                  </a:lnTo>
                  <a:lnTo>
                    <a:pt x="6" y="12"/>
                  </a:lnTo>
                  <a:lnTo>
                    <a:pt x="3" y="12"/>
                  </a:lnTo>
                  <a:lnTo>
                    <a:pt x="3" y="2"/>
                  </a:lnTo>
                  <a:close/>
                  <a:moveTo>
                    <a:pt x="11" y="0"/>
                  </a:moveTo>
                  <a:lnTo>
                    <a:pt x="14" y="0"/>
                  </a:lnTo>
                  <a:lnTo>
                    <a:pt x="16" y="9"/>
                  </a:lnTo>
                  <a:lnTo>
                    <a:pt x="19" y="0"/>
                  </a:lnTo>
                  <a:lnTo>
                    <a:pt x="22" y="0"/>
                  </a:lnTo>
                  <a:lnTo>
                    <a:pt x="22" y="12"/>
                  </a:lnTo>
                  <a:lnTo>
                    <a:pt x="20" y="12"/>
                  </a:lnTo>
                  <a:lnTo>
                    <a:pt x="20" y="3"/>
                  </a:lnTo>
                  <a:lnTo>
                    <a:pt x="18" y="12"/>
                  </a:lnTo>
                  <a:lnTo>
                    <a:pt x="15" y="12"/>
                  </a:lnTo>
                  <a:lnTo>
                    <a:pt x="13" y="3"/>
                  </a:lnTo>
                  <a:lnTo>
                    <a:pt x="13" y="12"/>
                  </a:lnTo>
                  <a:lnTo>
                    <a:pt x="11" y="12"/>
                  </a:lnTo>
                  <a:lnTo>
                    <a:pt x="1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Rectangle 15"/>
            <p:cNvSpPr>
              <a:spLocks noChangeArrowheads="1"/>
            </p:cNvSpPr>
            <p:nvPr userDrawn="1"/>
          </p:nvSpPr>
          <p:spPr bwMode="auto">
            <a:xfrm>
              <a:off x="3797317" y="3433290"/>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047" name="Rectangle 16"/>
            <p:cNvSpPr>
              <a:spLocks noChangeArrowheads="1"/>
            </p:cNvSpPr>
            <p:nvPr userDrawn="1"/>
          </p:nvSpPr>
          <p:spPr bwMode="auto">
            <a:xfrm>
              <a:off x="3797317" y="3178038"/>
              <a:ext cx="111668" cy="127626"/>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048" name="Rectangle 17"/>
            <p:cNvSpPr>
              <a:spLocks noChangeArrowheads="1"/>
            </p:cNvSpPr>
            <p:nvPr userDrawn="1"/>
          </p:nvSpPr>
          <p:spPr bwMode="auto">
            <a:xfrm>
              <a:off x="3446345" y="3544968"/>
              <a:ext cx="111668" cy="111678"/>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049" name="Rectangle 18"/>
            <p:cNvSpPr>
              <a:spLocks noChangeArrowheads="1"/>
            </p:cNvSpPr>
            <p:nvPr userDrawn="1"/>
          </p:nvSpPr>
          <p:spPr bwMode="auto">
            <a:xfrm>
              <a:off x="3223000"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050" name="Rectangle 19"/>
            <p:cNvSpPr>
              <a:spLocks noChangeArrowheads="1"/>
            </p:cNvSpPr>
            <p:nvPr userDrawn="1"/>
          </p:nvSpPr>
          <p:spPr bwMode="auto">
            <a:xfrm>
              <a:off x="3558013" y="3656645"/>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051" name="Rectangle 20"/>
            <p:cNvSpPr>
              <a:spLocks noChangeArrowheads="1"/>
            </p:cNvSpPr>
            <p:nvPr userDrawn="1"/>
          </p:nvSpPr>
          <p:spPr bwMode="auto">
            <a:xfrm>
              <a:off x="3111322" y="3672594"/>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052" name="Rectangle 21"/>
            <p:cNvSpPr>
              <a:spLocks noChangeArrowheads="1"/>
            </p:cNvSpPr>
            <p:nvPr userDrawn="1"/>
          </p:nvSpPr>
          <p:spPr bwMode="auto">
            <a:xfrm>
              <a:off x="3446345" y="3784271"/>
              <a:ext cx="111668"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053" name="Rectangle 22"/>
            <p:cNvSpPr>
              <a:spLocks noChangeArrowheads="1"/>
            </p:cNvSpPr>
            <p:nvPr userDrawn="1"/>
          </p:nvSpPr>
          <p:spPr bwMode="auto">
            <a:xfrm>
              <a:off x="3669691" y="3305664"/>
              <a:ext cx="127626" cy="12762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054" name="Rectangle 23"/>
            <p:cNvSpPr>
              <a:spLocks noChangeArrowheads="1"/>
            </p:cNvSpPr>
            <p:nvPr userDrawn="1"/>
          </p:nvSpPr>
          <p:spPr bwMode="auto">
            <a:xfrm>
              <a:off x="3446345" y="3433290"/>
              <a:ext cx="223345" cy="11167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055" name="Rectangle 24"/>
            <p:cNvSpPr>
              <a:spLocks noChangeArrowheads="1"/>
            </p:cNvSpPr>
            <p:nvPr userDrawn="1"/>
          </p:nvSpPr>
          <p:spPr bwMode="auto">
            <a:xfrm>
              <a:off x="3334668" y="3544968"/>
              <a:ext cx="111668" cy="23930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en-US" altLang="en-US" sz="1800"/>
            </a:p>
          </p:txBody>
        </p:sp>
        <p:sp>
          <p:nvSpPr>
            <p:cNvPr id="1056" name="Freeform 25"/>
            <p:cNvSpPr>
              <a:spLocks/>
            </p:cNvSpPr>
            <p:nvPr userDrawn="1"/>
          </p:nvSpPr>
          <p:spPr bwMode="auto">
            <a:xfrm>
              <a:off x="1372424" y="3895939"/>
              <a:ext cx="2073921" cy="1978202"/>
            </a:xfrm>
            <a:custGeom>
              <a:avLst/>
              <a:gdLst>
                <a:gd name="T0" fmla="*/ 2147483647 w 206"/>
                <a:gd name="T1" fmla="*/ 0 h 197"/>
                <a:gd name="T2" fmla="*/ 2147483647 w 206"/>
                <a:gd name="T3" fmla="*/ 2147483647 h 197"/>
                <a:gd name="T4" fmla="*/ 2147483647 w 206"/>
                <a:gd name="T5" fmla="*/ 2147483647 h 197"/>
                <a:gd name="T6" fmla="*/ 2147483647 w 206"/>
                <a:gd name="T7" fmla="*/ 0 h 197"/>
                <a:gd name="T8" fmla="*/ 2147483647 w 206"/>
                <a:gd name="T9" fmla="*/ 0 h 197"/>
                <a:gd name="T10" fmla="*/ 2147483647 w 206"/>
                <a:gd name="T11" fmla="*/ 2147483647 h 197"/>
                <a:gd name="T12" fmla="*/ 2147483647 w 206"/>
                <a:gd name="T13" fmla="*/ 2147483647 h 197"/>
                <a:gd name="T14" fmla="*/ 2147483647 w 206"/>
                <a:gd name="T15" fmla="*/ 2147483647 h 197"/>
                <a:gd name="T16" fmla="*/ 2147483647 w 206"/>
                <a:gd name="T17" fmla="*/ 2147483647 h 197"/>
                <a:gd name="T18" fmla="*/ 2147483647 w 206"/>
                <a:gd name="T19" fmla="*/ 2147483647 h 197"/>
                <a:gd name="T20" fmla="*/ 2147483647 w 206"/>
                <a:gd name="T21" fmla="*/ 2147483647 h 197"/>
                <a:gd name="T22" fmla="*/ 2147483647 w 206"/>
                <a:gd name="T23" fmla="*/ 2147483647 h 197"/>
                <a:gd name="T24" fmla="*/ 2147483647 w 206"/>
                <a:gd name="T25" fmla="*/ 2147483647 h 197"/>
                <a:gd name="T26" fmla="*/ 2147483647 w 206"/>
                <a:gd name="T27" fmla="*/ 2147483647 h 197"/>
                <a:gd name="T28" fmla="*/ 2147483647 w 206"/>
                <a:gd name="T29" fmla="*/ 2147483647 h 197"/>
                <a:gd name="T30" fmla="*/ 2147483647 w 206"/>
                <a:gd name="T31" fmla="*/ 2147483647 h 197"/>
                <a:gd name="T32" fmla="*/ 2147483647 w 206"/>
                <a:gd name="T33" fmla="*/ 2147483647 h 197"/>
                <a:gd name="T34" fmla="*/ 2147483647 w 206"/>
                <a:gd name="T35" fmla="*/ 2147483647 h 197"/>
                <a:gd name="T36" fmla="*/ 2147483647 w 206"/>
                <a:gd name="T37" fmla="*/ 2147483647 h 197"/>
                <a:gd name="T38" fmla="*/ 2147483647 w 206"/>
                <a:gd name="T39" fmla="*/ 2147483647 h 197"/>
                <a:gd name="T40" fmla="*/ 2147483647 w 206"/>
                <a:gd name="T41" fmla="*/ 2147483647 h 197"/>
                <a:gd name="T42" fmla="*/ 2147483647 w 206"/>
                <a:gd name="T43" fmla="*/ 2147483647 h 197"/>
                <a:gd name="T44" fmla="*/ 2147483647 w 206"/>
                <a:gd name="T45" fmla="*/ 2147483647 h 197"/>
                <a:gd name="T46" fmla="*/ 2147483647 w 206"/>
                <a:gd name="T47" fmla="*/ 2147483647 h 197"/>
                <a:gd name="T48" fmla="*/ 2147483647 w 206"/>
                <a:gd name="T49" fmla="*/ 2147483647 h 197"/>
                <a:gd name="T50" fmla="*/ 2147483647 w 206"/>
                <a:gd name="T51" fmla="*/ 2147483647 h 197"/>
                <a:gd name="T52" fmla="*/ 2147483647 w 206"/>
                <a:gd name="T53" fmla="*/ 2147483647 h 197"/>
                <a:gd name="T54" fmla="*/ 2147483647 w 206"/>
                <a:gd name="T55" fmla="*/ 2147483647 h 197"/>
                <a:gd name="T56" fmla="*/ 2147483647 w 206"/>
                <a:gd name="T57" fmla="*/ 2147483647 h 197"/>
                <a:gd name="T58" fmla="*/ 2147483647 w 206"/>
                <a:gd name="T59" fmla="*/ 2147483647 h 197"/>
                <a:gd name="T60" fmla="*/ 2147483647 w 206"/>
                <a:gd name="T61" fmla="*/ 2147483647 h 197"/>
                <a:gd name="T62" fmla="*/ 2147483647 w 206"/>
                <a:gd name="T63" fmla="*/ 2147483647 h 197"/>
                <a:gd name="T64" fmla="*/ 2147483647 w 206"/>
                <a:gd name="T65" fmla="*/ 2147483647 h 197"/>
                <a:gd name="T66" fmla="*/ 2147483647 w 206"/>
                <a:gd name="T67" fmla="*/ 2147483647 h 197"/>
                <a:gd name="T68" fmla="*/ 2147483647 w 206"/>
                <a:gd name="T69" fmla="*/ 2147483647 h 197"/>
                <a:gd name="T70" fmla="*/ 2147483647 w 206"/>
                <a:gd name="T71" fmla="*/ 2147483647 h 197"/>
                <a:gd name="T72" fmla="*/ 2147483647 w 206"/>
                <a:gd name="T73" fmla="*/ 2147483647 h 197"/>
                <a:gd name="T74" fmla="*/ 2147483647 w 206"/>
                <a:gd name="T75" fmla="*/ 2147483647 h 197"/>
                <a:gd name="T76" fmla="*/ 2147483647 w 206"/>
                <a:gd name="T77" fmla="*/ 2147483647 h 197"/>
                <a:gd name="T78" fmla="*/ 2147483647 w 206"/>
                <a:gd name="T79" fmla="*/ 2147483647 h 197"/>
                <a:gd name="T80" fmla="*/ 2147483647 w 206"/>
                <a:gd name="T81" fmla="*/ 2147483647 h 197"/>
                <a:gd name="T82" fmla="*/ 2147483647 w 206"/>
                <a:gd name="T83" fmla="*/ 2147483647 h 197"/>
                <a:gd name="T84" fmla="*/ 2147483647 w 206"/>
                <a:gd name="T85" fmla="*/ 2147483647 h 197"/>
                <a:gd name="T86" fmla="*/ 2147483647 w 206"/>
                <a:gd name="T87" fmla="*/ 0 h 197"/>
                <a:gd name="T88" fmla="*/ 2147483647 w 206"/>
                <a:gd name="T89" fmla="*/ 0 h 1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6" h="197">
                  <a:moveTo>
                    <a:pt x="195" y="0"/>
                  </a:moveTo>
                  <a:cubicBezTo>
                    <a:pt x="195" y="11"/>
                    <a:pt x="195" y="11"/>
                    <a:pt x="195" y="11"/>
                  </a:cubicBezTo>
                  <a:cubicBezTo>
                    <a:pt x="184" y="11"/>
                    <a:pt x="184" y="11"/>
                    <a:pt x="184" y="11"/>
                  </a:cubicBezTo>
                  <a:cubicBezTo>
                    <a:pt x="184" y="0"/>
                    <a:pt x="184" y="0"/>
                    <a:pt x="184" y="0"/>
                  </a:cubicBezTo>
                  <a:cubicBezTo>
                    <a:pt x="166" y="0"/>
                    <a:pt x="166" y="0"/>
                    <a:pt x="166" y="0"/>
                  </a:cubicBezTo>
                  <a:cubicBezTo>
                    <a:pt x="166" y="8"/>
                    <a:pt x="166" y="8"/>
                    <a:pt x="166" y="8"/>
                  </a:cubicBezTo>
                  <a:cubicBezTo>
                    <a:pt x="156" y="8"/>
                    <a:pt x="156" y="8"/>
                    <a:pt x="156" y="8"/>
                  </a:cubicBezTo>
                  <a:cubicBezTo>
                    <a:pt x="156" y="18"/>
                    <a:pt x="156" y="18"/>
                    <a:pt x="156" y="18"/>
                  </a:cubicBezTo>
                  <a:cubicBezTo>
                    <a:pt x="167" y="18"/>
                    <a:pt x="167" y="18"/>
                    <a:pt x="167" y="18"/>
                  </a:cubicBezTo>
                  <a:cubicBezTo>
                    <a:pt x="167" y="29"/>
                    <a:pt x="167" y="29"/>
                    <a:pt x="167" y="29"/>
                  </a:cubicBezTo>
                  <a:cubicBezTo>
                    <a:pt x="156" y="29"/>
                    <a:pt x="156" y="29"/>
                    <a:pt x="156" y="29"/>
                  </a:cubicBezTo>
                  <a:cubicBezTo>
                    <a:pt x="156" y="18"/>
                    <a:pt x="156" y="18"/>
                    <a:pt x="156" y="18"/>
                  </a:cubicBezTo>
                  <a:cubicBezTo>
                    <a:pt x="144" y="18"/>
                    <a:pt x="144" y="18"/>
                    <a:pt x="144" y="18"/>
                  </a:cubicBezTo>
                  <a:cubicBezTo>
                    <a:pt x="144" y="35"/>
                    <a:pt x="144" y="35"/>
                    <a:pt x="144" y="35"/>
                  </a:cubicBezTo>
                  <a:cubicBezTo>
                    <a:pt x="133" y="35"/>
                    <a:pt x="133" y="35"/>
                    <a:pt x="133" y="35"/>
                  </a:cubicBezTo>
                  <a:cubicBezTo>
                    <a:pt x="133" y="46"/>
                    <a:pt x="133" y="46"/>
                    <a:pt x="133" y="46"/>
                  </a:cubicBezTo>
                  <a:cubicBezTo>
                    <a:pt x="125" y="46"/>
                    <a:pt x="125" y="46"/>
                    <a:pt x="125" y="46"/>
                  </a:cubicBezTo>
                  <a:cubicBezTo>
                    <a:pt x="125" y="57"/>
                    <a:pt x="125" y="57"/>
                    <a:pt x="125" y="57"/>
                  </a:cubicBezTo>
                  <a:cubicBezTo>
                    <a:pt x="117" y="57"/>
                    <a:pt x="117" y="57"/>
                    <a:pt x="117" y="57"/>
                  </a:cubicBezTo>
                  <a:cubicBezTo>
                    <a:pt x="108" y="71"/>
                    <a:pt x="85" y="113"/>
                    <a:pt x="78" y="130"/>
                  </a:cubicBezTo>
                  <a:cubicBezTo>
                    <a:pt x="53" y="96"/>
                    <a:pt x="34" y="82"/>
                    <a:pt x="19" y="77"/>
                  </a:cubicBezTo>
                  <a:cubicBezTo>
                    <a:pt x="10" y="74"/>
                    <a:pt x="0" y="83"/>
                    <a:pt x="14" y="98"/>
                  </a:cubicBezTo>
                  <a:cubicBezTo>
                    <a:pt x="46" y="132"/>
                    <a:pt x="55" y="161"/>
                    <a:pt x="65" y="184"/>
                  </a:cubicBezTo>
                  <a:cubicBezTo>
                    <a:pt x="70" y="196"/>
                    <a:pt x="93" y="197"/>
                    <a:pt x="97" y="185"/>
                  </a:cubicBezTo>
                  <a:cubicBezTo>
                    <a:pt x="107" y="159"/>
                    <a:pt x="121" y="130"/>
                    <a:pt x="138" y="106"/>
                  </a:cubicBezTo>
                  <a:cubicBezTo>
                    <a:pt x="138" y="94"/>
                    <a:pt x="138" y="94"/>
                    <a:pt x="138" y="94"/>
                  </a:cubicBezTo>
                  <a:cubicBezTo>
                    <a:pt x="146" y="94"/>
                    <a:pt x="146" y="94"/>
                    <a:pt x="146" y="94"/>
                  </a:cubicBezTo>
                  <a:cubicBezTo>
                    <a:pt x="146" y="83"/>
                    <a:pt x="146" y="83"/>
                    <a:pt x="146" y="83"/>
                  </a:cubicBezTo>
                  <a:cubicBezTo>
                    <a:pt x="156" y="83"/>
                    <a:pt x="156" y="83"/>
                    <a:pt x="156" y="83"/>
                  </a:cubicBezTo>
                  <a:cubicBezTo>
                    <a:pt x="156" y="70"/>
                    <a:pt x="156" y="70"/>
                    <a:pt x="156" y="70"/>
                  </a:cubicBezTo>
                  <a:cubicBezTo>
                    <a:pt x="167" y="70"/>
                    <a:pt x="167" y="70"/>
                    <a:pt x="167" y="70"/>
                  </a:cubicBezTo>
                  <a:cubicBezTo>
                    <a:pt x="167" y="57"/>
                    <a:pt x="167" y="57"/>
                    <a:pt x="167" y="57"/>
                  </a:cubicBezTo>
                  <a:cubicBezTo>
                    <a:pt x="156" y="57"/>
                    <a:pt x="156" y="57"/>
                    <a:pt x="156" y="57"/>
                  </a:cubicBezTo>
                  <a:cubicBezTo>
                    <a:pt x="156" y="46"/>
                    <a:pt x="156" y="46"/>
                    <a:pt x="156" y="46"/>
                  </a:cubicBezTo>
                  <a:cubicBezTo>
                    <a:pt x="167" y="46"/>
                    <a:pt x="167" y="46"/>
                    <a:pt x="167" y="46"/>
                  </a:cubicBezTo>
                  <a:cubicBezTo>
                    <a:pt x="167" y="57"/>
                    <a:pt x="167" y="57"/>
                    <a:pt x="167" y="57"/>
                  </a:cubicBezTo>
                  <a:cubicBezTo>
                    <a:pt x="178" y="57"/>
                    <a:pt x="178" y="57"/>
                    <a:pt x="178" y="57"/>
                  </a:cubicBezTo>
                  <a:cubicBezTo>
                    <a:pt x="178" y="46"/>
                    <a:pt x="178" y="46"/>
                    <a:pt x="178" y="46"/>
                  </a:cubicBezTo>
                  <a:cubicBezTo>
                    <a:pt x="187" y="46"/>
                    <a:pt x="187" y="46"/>
                    <a:pt x="187" y="46"/>
                  </a:cubicBezTo>
                  <a:cubicBezTo>
                    <a:pt x="187" y="33"/>
                    <a:pt x="187" y="33"/>
                    <a:pt x="187" y="33"/>
                  </a:cubicBezTo>
                  <a:cubicBezTo>
                    <a:pt x="197" y="33"/>
                    <a:pt x="197" y="33"/>
                    <a:pt x="197" y="33"/>
                  </a:cubicBezTo>
                  <a:cubicBezTo>
                    <a:pt x="197" y="23"/>
                    <a:pt x="197" y="23"/>
                    <a:pt x="197" y="23"/>
                  </a:cubicBezTo>
                  <a:cubicBezTo>
                    <a:pt x="206" y="23"/>
                    <a:pt x="206" y="23"/>
                    <a:pt x="206" y="23"/>
                  </a:cubicBezTo>
                  <a:cubicBezTo>
                    <a:pt x="206" y="0"/>
                    <a:pt x="206" y="0"/>
                    <a:pt x="206" y="0"/>
                  </a:cubicBezTo>
                  <a:lnTo>
                    <a:pt x="19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 name="Freeform: Shape 82"/>
          <p:cNvSpPr>
            <a:spLocks/>
          </p:cNvSpPr>
          <p:nvPr userDrawn="1"/>
        </p:nvSpPr>
        <p:spPr bwMode="auto">
          <a:xfrm>
            <a:off x="11666538" y="6145213"/>
            <a:ext cx="525462" cy="714375"/>
          </a:xfrm>
          <a:custGeom>
            <a:avLst/>
            <a:gdLst>
              <a:gd name="T0" fmla="*/ 357725 w 525233"/>
              <a:gd name="T1" fmla="*/ 0 h 714826"/>
              <a:gd name="T2" fmla="*/ 496967 w 525233"/>
              <a:gd name="T3" fmla="*/ 28052 h 714826"/>
              <a:gd name="T4" fmla="*/ 525691 w 525233"/>
              <a:gd name="T5" fmla="*/ 43609 h 714826"/>
              <a:gd name="T6" fmla="*/ 525691 w 525233"/>
              <a:gd name="T7" fmla="*/ 136537 h 714826"/>
              <a:gd name="T8" fmla="*/ 513521 w 525233"/>
              <a:gd name="T9" fmla="*/ 126516 h 714826"/>
              <a:gd name="T10" fmla="*/ 357048 w 525233"/>
              <a:gd name="T11" fmla="*/ 78821 h 714826"/>
              <a:gd name="T12" fmla="*/ 77186 w 525233"/>
              <a:gd name="T13" fmla="*/ 358087 h 714826"/>
              <a:gd name="T14" fmla="*/ 357048 w 525233"/>
              <a:gd name="T15" fmla="*/ 637351 h 714826"/>
              <a:gd name="T16" fmla="*/ 513521 w 525233"/>
              <a:gd name="T17" fmla="*/ 589658 h 714826"/>
              <a:gd name="T18" fmla="*/ 525691 w 525233"/>
              <a:gd name="T19" fmla="*/ 579637 h 714826"/>
              <a:gd name="T20" fmla="*/ 525691 w 525233"/>
              <a:gd name="T21" fmla="*/ 670316 h 714826"/>
              <a:gd name="T22" fmla="*/ 496967 w 525233"/>
              <a:gd name="T23" fmla="*/ 685873 h 714826"/>
              <a:gd name="T24" fmla="*/ 357725 w 525233"/>
              <a:gd name="T25" fmla="*/ 713924 h 714826"/>
              <a:gd name="T26" fmla="*/ 0 w 525233"/>
              <a:gd name="T27" fmla="*/ 356963 h 714826"/>
              <a:gd name="T28" fmla="*/ 357725 w 525233"/>
              <a:gd name="T29" fmla="*/ 0 h 7148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25233" h="714826">
                <a:moveTo>
                  <a:pt x="357413" y="0"/>
                </a:moveTo>
                <a:cubicBezTo>
                  <a:pt x="406762" y="0"/>
                  <a:pt x="453774" y="10001"/>
                  <a:pt x="496534" y="28088"/>
                </a:cubicBezTo>
                <a:lnTo>
                  <a:pt x="525233" y="43665"/>
                </a:lnTo>
                <a:lnTo>
                  <a:pt x="525233" y="136709"/>
                </a:lnTo>
                <a:lnTo>
                  <a:pt x="513073" y="126676"/>
                </a:lnTo>
                <a:cubicBezTo>
                  <a:pt x="468446" y="96526"/>
                  <a:pt x="414647" y="78921"/>
                  <a:pt x="356736" y="78921"/>
                </a:cubicBezTo>
                <a:cubicBezTo>
                  <a:pt x="202307" y="78921"/>
                  <a:pt x="77118" y="204110"/>
                  <a:pt x="77118" y="358539"/>
                </a:cubicBezTo>
                <a:cubicBezTo>
                  <a:pt x="77118" y="512968"/>
                  <a:pt x="202307" y="638156"/>
                  <a:pt x="356736" y="638156"/>
                </a:cubicBezTo>
                <a:cubicBezTo>
                  <a:pt x="414647" y="638156"/>
                  <a:pt x="468446" y="620552"/>
                  <a:pt x="513073" y="590402"/>
                </a:cubicBezTo>
                <a:lnTo>
                  <a:pt x="525233" y="580369"/>
                </a:lnTo>
                <a:lnTo>
                  <a:pt x="525233" y="671162"/>
                </a:lnTo>
                <a:lnTo>
                  <a:pt x="496534" y="686739"/>
                </a:lnTo>
                <a:cubicBezTo>
                  <a:pt x="453774" y="704825"/>
                  <a:pt x="406762" y="714826"/>
                  <a:pt x="357413" y="714826"/>
                </a:cubicBezTo>
                <a:cubicBezTo>
                  <a:pt x="160019" y="714826"/>
                  <a:pt x="0" y="554807"/>
                  <a:pt x="0" y="357413"/>
                </a:cubicBezTo>
                <a:cubicBezTo>
                  <a:pt x="0" y="160019"/>
                  <a:pt x="160019" y="0"/>
                  <a:pt x="357413" y="0"/>
                </a:cubicBezTo>
                <a:close/>
              </a:path>
            </a:pathLst>
          </a:cu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endParaRPr lang="en-US"/>
          </a:p>
        </p:txBody>
      </p:sp>
      <p:sp>
        <p:nvSpPr>
          <p:cNvPr id="52" name="TextBox 51"/>
          <p:cNvSpPr txBox="1"/>
          <p:nvPr userDrawn="1"/>
        </p:nvSpPr>
        <p:spPr>
          <a:xfrm>
            <a:off x="11804904" y="6364224"/>
            <a:ext cx="374904" cy="276999"/>
          </a:xfrm>
          <a:prstGeom prst="rect">
            <a:avLst/>
          </a:prstGeom>
          <a:noFill/>
        </p:spPr>
        <p:txBody>
          <a:bodyPr wrap="square" rtlCol="0">
            <a:spAutoFit/>
          </a:bodyPr>
          <a:lstStyle/>
          <a:p>
            <a:pPr algn="ctr"/>
            <a:fld id="{76FA2851-074E-5643-8C7C-9405B5A2CD23}" type="slidenum">
              <a:rPr lang="en-US" sz="1200" b="1">
                <a:solidFill>
                  <a:schemeClr val="accent5">
                    <a:lumMod val="75000"/>
                  </a:schemeClr>
                </a:solidFill>
                <a:latin typeface="Calibri"/>
              </a:rPr>
              <a:pPr algn="ctr"/>
              <a:t>‹#›</a:t>
            </a:fld>
            <a:endParaRPr lang="en-US" sz="1200" b="1" dirty="0" err="1">
              <a:solidFill>
                <a:schemeClr val="accent5">
                  <a:lumMod val="75000"/>
                </a:schemeClr>
              </a:solidFill>
              <a:latin typeface="Calibri"/>
            </a:endParaRPr>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 id="2147483927" r:id="rId17"/>
    <p:sldLayoutId id="2147483928" r:id="rId18"/>
    <p:sldLayoutId id="2147483929" r:id="rId19"/>
    <p:sldLayoutId id="2147483930" r:id="rId20"/>
    <p:sldLayoutId id="2147483931" r:id="rId21"/>
    <p:sldLayoutId id="2147483932" r:id="rId22"/>
    <p:sldLayoutId id="2147483933" r:id="rId23"/>
    <p:sldLayoutId id="2147483934" r:id="rId24"/>
    <p:sldLayoutId id="2147483935" r:id="rId25"/>
    <p:sldLayoutId id="2147483936" r:id="rId26"/>
    <p:sldLayoutId id="2147483939" r:id="rId27"/>
    <p:sldLayoutId id="2147483940" r:id="rId28"/>
    <p:sldLayoutId id="2147483942" r:id="rId29"/>
  </p:sldLayoutIdLst>
  <p:hf hdr="0" ftr="0" dt="0"/>
  <p:txStyles>
    <p:titleStyle>
      <a:lvl1pPr algn="l" rtl="0" eaLnBrk="0" fontAlgn="base" hangingPunct="0">
        <a:lnSpc>
          <a:spcPct val="80000"/>
        </a:lnSpc>
        <a:spcBef>
          <a:spcPct val="0"/>
        </a:spcBef>
        <a:spcAft>
          <a:spcPct val="0"/>
        </a:spcAft>
        <a:defRPr sz="3600" b="1" kern="1200">
          <a:solidFill>
            <a:schemeClr val="tx1"/>
          </a:solidFill>
          <a:latin typeface="+mn-lt"/>
          <a:ea typeface="ＭＳ Ｐゴシック" charset="0"/>
          <a:cs typeface="Arial" panose="020B0604020202020204" pitchFamily="34" charset="0"/>
        </a:defRPr>
      </a:lvl1pPr>
      <a:lvl2pPr algn="l" rtl="0" eaLnBrk="0" fontAlgn="base" hangingPunct="0">
        <a:lnSpc>
          <a:spcPct val="80000"/>
        </a:lnSpc>
        <a:spcBef>
          <a:spcPct val="0"/>
        </a:spcBef>
        <a:spcAft>
          <a:spcPct val="0"/>
        </a:spcAft>
        <a:defRPr sz="3600" b="1">
          <a:solidFill>
            <a:schemeClr val="tx1"/>
          </a:solidFill>
          <a:latin typeface="Calibri" charset="0"/>
          <a:ea typeface="ＭＳ Ｐゴシック" charset="0"/>
        </a:defRPr>
      </a:lvl2pPr>
      <a:lvl3pPr algn="l" rtl="0" eaLnBrk="0" fontAlgn="base" hangingPunct="0">
        <a:lnSpc>
          <a:spcPct val="80000"/>
        </a:lnSpc>
        <a:spcBef>
          <a:spcPct val="0"/>
        </a:spcBef>
        <a:spcAft>
          <a:spcPct val="0"/>
        </a:spcAft>
        <a:defRPr sz="3600" b="1">
          <a:solidFill>
            <a:schemeClr val="tx1"/>
          </a:solidFill>
          <a:latin typeface="Calibri" charset="0"/>
          <a:ea typeface="ＭＳ Ｐゴシック" charset="0"/>
        </a:defRPr>
      </a:lvl3pPr>
      <a:lvl4pPr algn="l" rtl="0" eaLnBrk="0" fontAlgn="base" hangingPunct="0">
        <a:lnSpc>
          <a:spcPct val="80000"/>
        </a:lnSpc>
        <a:spcBef>
          <a:spcPct val="0"/>
        </a:spcBef>
        <a:spcAft>
          <a:spcPct val="0"/>
        </a:spcAft>
        <a:defRPr sz="3600" b="1">
          <a:solidFill>
            <a:schemeClr val="tx1"/>
          </a:solidFill>
          <a:latin typeface="Calibri" charset="0"/>
          <a:ea typeface="ＭＳ Ｐゴシック" charset="0"/>
        </a:defRPr>
      </a:lvl4pPr>
      <a:lvl5pPr algn="l" rtl="0" eaLnBrk="0" fontAlgn="base" hangingPunct="0">
        <a:lnSpc>
          <a:spcPct val="80000"/>
        </a:lnSpc>
        <a:spcBef>
          <a:spcPct val="0"/>
        </a:spcBef>
        <a:spcAft>
          <a:spcPct val="0"/>
        </a:spcAft>
        <a:defRPr sz="3600" b="1">
          <a:solidFill>
            <a:schemeClr val="tx1"/>
          </a:solidFill>
          <a:latin typeface="Calibri" charset="0"/>
          <a:ea typeface="ＭＳ Ｐゴシック" charset="0"/>
        </a:defRPr>
      </a:lvl5pPr>
      <a:lvl6pPr marL="457200" algn="l" rtl="0" fontAlgn="base">
        <a:lnSpc>
          <a:spcPct val="80000"/>
        </a:lnSpc>
        <a:spcBef>
          <a:spcPct val="0"/>
        </a:spcBef>
        <a:spcAft>
          <a:spcPct val="0"/>
        </a:spcAft>
        <a:defRPr sz="3600" b="1">
          <a:solidFill>
            <a:schemeClr val="tx1"/>
          </a:solidFill>
          <a:latin typeface="Calibri" charset="0"/>
          <a:ea typeface="ＭＳ Ｐゴシック" charset="0"/>
        </a:defRPr>
      </a:lvl6pPr>
      <a:lvl7pPr marL="914400" algn="l" rtl="0" fontAlgn="base">
        <a:lnSpc>
          <a:spcPct val="80000"/>
        </a:lnSpc>
        <a:spcBef>
          <a:spcPct val="0"/>
        </a:spcBef>
        <a:spcAft>
          <a:spcPct val="0"/>
        </a:spcAft>
        <a:defRPr sz="3600" b="1">
          <a:solidFill>
            <a:schemeClr val="tx1"/>
          </a:solidFill>
          <a:latin typeface="Calibri" charset="0"/>
          <a:ea typeface="ＭＳ Ｐゴシック" charset="0"/>
        </a:defRPr>
      </a:lvl7pPr>
      <a:lvl8pPr marL="1371600" algn="l" rtl="0" fontAlgn="base">
        <a:lnSpc>
          <a:spcPct val="80000"/>
        </a:lnSpc>
        <a:spcBef>
          <a:spcPct val="0"/>
        </a:spcBef>
        <a:spcAft>
          <a:spcPct val="0"/>
        </a:spcAft>
        <a:defRPr sz="3600" b="1">
          <a:solidFill>
            <a:schemeClr val="tx1"/>
          </a:solidFill>
          <a:latin typeface="Calibri" charset="0"/>
          <a:ea typeface="ＭＳ Ｐゴシック" charset="0"/>
        </a:defRPr>
      </a:lvl8pPr>
      <a:lvl9pPr marL="1828800" algn="l" rtl="0" fontAlgn="base">
        <a:lnSpc>
          <a:spcPct val="80000"/>
        </a:lnSpc>
        <a:spcBef>
          <a:spcPct val="0"/>
        </a:spcBef>
        <a:spcAft>
          <a:spcPct val="0"/>
        </a:spcAft>
        <a:defRPr sz="3600" b="1">
          <a:solidFill>
            <a:schemeClr val="tx1"/>
          </a:solidFill>
          <a:latin typeface="Calibri" charset="0"/>
          <a:ea typeface="ＭＳ Ｐゴシック" charset="0"/>
        </a:defRPr>
      </a:lvl9pPr>
    </p:titleStyle>
    <p:bodyStyle>
      <a:lvl1pPr marL="292100" indent="-292100" algn="l" rtl="0" eaLnBrk="0" fontAlgn="base" hangingPunct="0">
        <a:lnSpc>
          <a:spcPct val="90000"/>
        </a:lnSpc>
        <a:spcBef>
          <a:spcPts val="1000"/>
        </a:spcBef>
        <a:spcAft>
          <a:spcPct val="0"/>
        </a:spcAft>
        <a:buClr>
          <a:schemeClr val="tx1"/>
        </a:buClr>
        <a:buSzPct val="120000"/>
        <a:buFont typeface="Arial" charset="0"/>
        <a:buChar char="•"/>
        <a:defRPr lang="en-US" sz="2400" kern="1200" dirty="0">
          <a:solidFill>
            <a:srgbClr val="595959"/>
          </a:solidFill>
          <a:latin typeface="+mn-lt"/>
          <a:ea typeface="ＭＳ Ｐゴシック" charset="0"/>
          <a:cs typeface="ＭＳ Ｐゴシック" charset="0"/>
        </a:defRPr>
      </a:lvl1pPr>
      <a:lvl2pPr marL="741363" indent="-284163" algn="l" rtl="0" eaLnBrk="0" fontAlgn="base" hangingPunct="0">
        <a:lnSpc>
          <a:spcPct val="90000"/>
        </a:lnSpc>
        <a:spcBef>
          <a:spcPts val="500"/>
        </a:spcBef>
        <a:spcAft>
          <a:spcPct val="0"/>
        </a:spcAft>
        <a:buClr>
          <a:schemeClr val="tx1"/>
        </a:buClr>
        <a:buSzPct val="120000"/>
        <a:buFont typeface="Arial" charset="0"/>
        <a:buChar char="•"/>
        <a:defRPr lang="en-US" sz="2000" kern="1200" dirty="0">
          <a:solidFill>
            <a:srgbClr val="595959"/>
          </a:solidFill>
          <a:latin typeface="+mn-lt"/>
          <a:ea typeface="ＭＳ Ｐゴシック" charset="0"/>
          <a:cs typeface="+mn-cs"/>
        </a:defRPr>
      </a:lvl2pPr>
      <a:lvl3pPr marL="1206500" indent="-292100" algn="l" rtl="0" eaLnBrk="0" fontAlgn="base" hangingPunct="0">
        <a:lnSpc>
          <a:spcPct val="90000"/>
        </a:lnSpc>
        <a:spcBef>
          <a:spcPts val="500"/>
        </a:spcBef>
        <a:spcAft>
          <a:spcPct val="0"/>
        </a:spcAft>
        <a:buClr>
          <a:schemeClr val="tx1"/>
        </a:buClr>
        <a:buSzPct val="120000"/>
        <a:buFont typeface="Arial" charset="0"/>
        <a:buChar char="•"/>
        <a:defRPr lang="en-US" kern="1200" dirty="0">
          <a:solidFill>
            <a:srgbClr val="595959"/>
          </a:solidFill>
          <a:latin typeface="+mn-lt"/>
          <a:ea typeface="ＭＳ Ｐゴシック" charset="0"/>
          <a:cs typeface="+mn-cs"/>
        </a:defRPr>
      </a:lvl3pPr>
      <a:lvl4pPr marL="1655763" indent="-284163" algn="l" rtl="0" eaLnBrk="0" fontAlgn="base" hangingPunct="0">
        <a:lnSpc>
          <a:spcPct val="90000"/>
        </a:lnSpc>
        <a:spcBef>
          <a:spcPts val="500"/>
        </a:spcBef>
        <a:spcAft>
          <a:spcPct val="0"/>
        </a:spcAft>
        <a:buClr>
          <a:schemeClr val="tx1"/>
        </a:buClr>
        <a:buSzPct val="120000"/>
        <a:buFont typeface="Arial" charset="0"/>
        <a:buChar char="•"/>
        <a:defRPr lang="en-US" sz="1600" kern="1200" dirty="0">
          <a:solidFill>
            <a:srgbClr val="595959"/>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Clr>
          <a:schemeClr val="tx1"/>
        </a:buClr>
        <a:buFont typeface="Arial" charset="0"/>
        <a:buChar char="•"/>
        <a:defRPr lang="en-US" sz="1400" kern="1200" dirty="0">
          <a:solidFill>
            <a:srgbClr val="595959"/>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300" kern="1200" dirty="0" smtClean="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sz="1100" kern="1200" baseline="0" dirty="0" smtClean="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sz="1000" kern="1200" dirty="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tiff"/><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tiff"/><Relationship Id="rId15" Type="http://schemas.openxmlformats.org/officeDocument/2006/relationships/image" Target="../media/image27.png"/><Relationship Id="rId16" Type="http://schemas.openxmlformats.org/officeDocument/2006/relationships/image" Target="../media/image28.png"/><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22.emf"/><Relationship Id="rId10"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hyperlink" Target="https://www.brighttalk.com/webcast/13361/274657/the-four-stages-of-gdpr-readiness" TargetMode="External"/><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Information Protection 15.0</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265618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B2AA00E6-B151-4E88-9BE5-7F5C24CDCB65}"/>
              </a:ext>
            </a:extLst>
          </p:cNvPr>
          <p:cNvGrpSpPr>
            <a:grpSpLocks noChangeAspect="1"/>
          </p:cNvGrpSpPr>
          <p:nvPr/>
        </p:nvGrpSpPr>
        <p:grpSpPr>
          <a:xfrm>
            <a:off x="863638" y="2876209"/>
            <a:ext cx="1566579" cy="1536080"/>
            <a:chOff x="4276009" y="2986452"/>
            <a:chExt cx="887454" cy="870181"/>
          </a:xfrm>
        </p:grpSpPr>
        <p:pic>
          <p:nvPicPr>
            <p:cNvPr id="32" name="Picture 31">
              <a:extLst>
                <a:ext uri="{FF2B5EF4-FFF2-40B4-BE49-F238E27FC236}">
                  <a16:creationId xmlns:a16="http://schemas.microsoft.com/office/drawing/2014/main" xmlns="" id="{36AE865A-77C7-4A5F-876A-FCDA7737A7E0}"/>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93283" y="2986452"/>
              <a:ext cx="870180" cy="870181"/>
            </a:xfrm>
            <a:prstGeom prst="rect">
              <a:avLst/>
            </a:prstGeom>
          </p:spPr>
        </p:pic>
        <p:pic>
          <p:nvPicPr>
            <p:cNvPr id="33" name="Picture 32">
              <a:extLst>
                <a:ext uri="{FF2B5EF4-FFF2-40B4-BE49-F238E27FC236}">
                  <a16:creationId xmlns:a16="http://schemas.microsoft.com/office/drawing/2014/main" xmlns="" id="{39BE6E8E-1DBB-4EDB-AC72-B39CA0B126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76009" y="3075043"/>
              <a:ext cx="356444" cy="468798"/>
            </a:xfrm>
            <a:prstGeom prst="rect">
              <a:avLst/>
            </a:prstGeom>
          </p:spPr>
        </p:pic>
      </p:grpSp>
      <p:sp>
        <p:nvSpPr>
          <p:cNvPr id="39" name="Content Placeholder 38">
            <a:extLst>
              <a:ext uri="{FF2B5EF4-FFF2-40B4-BE49-F238E27FC236}">
                <a16:creationId xmlns:a16="http://schemas.microsoft.com/office/drawing/2014/main" xmlns="" id="{E800D198-73E5-4354-A16B-87CFD769855E}"/>
              </a:ext>
            </a:extLst>
          </p:cNvPr>
          <p:cNvSpPr>
            <a:spLocks noGrp="1"/>
          </p:cNvSpPr>
          <p:nvPr>
            <p:ph sz="quarter" idx="17"/>
          </p:nvPr>
        </p:nvSpPr>
        <p:spPr>
          <a:xfrm>
            <a:off x="375010" y="1828800"/>
            <a:ext cx="5700883" cy="4224338"/>
          </a:xfrm>
        </p:spPr>
        <p:txBody>
          <a:bodyPr>
            <a:normAutofit/>
          </a:bodyPr>
          <a:lstStyle/>
          <a:p>
            <a:r>
              <a:rPr lang="en-US" dirty="0"/>
              <a:t>More ICE with new tagging agent in Q4 </a:t>
            </a:r>
          </a:p>
          <a:p>
            <a:pPr lvl="1"/>
            <a:r>
              <a:rPr lang="en-US" dirty="0"/>
              <a:t>ICE for Email</a:t>
            </a:r>
          </a:p>
          <a:p>
            <a:pPr lvl="1"/>
            <a:r>
              <a:rPr lang="en-US" dirty="0"/>
              <a:t>ICE for Files (1-click)</a:t>
            </a:r>
          </a:p>
          <a:p>
            <a:pPr lvl="1"/>
            <a:endParaRPr lang="en-US" dirty="0"/>
          </a:p>
          <a:p>
            <a:pPr lvl="1"/>
            <a:endParaRPr lang="en-US" dirty="0"/>
          </a:p>
          <a:p>
            <a:pPr lvl="1"/>
            <a:endParaRPr lang="en-US" dirty="0"/>
          </a:p>
          <a:p>
            <a:pPr lvl="1"/>
            <a:endParaRPr lang="en-US" dirty="0"/>
          </a:p>
          <a:p>
            <a:pPr lvl="1"/>
            <a:endParaRPr lang="en-US" dirty="0"/>
          </a:p>
          <a:p>
            <a:r>
              <a:rPr lang="en-US" dirty="0"/>
              <a:t>DLP Endpoint</a:t>
            </a:r>
          </a:p>
          <a:p>
            <a:pPr lvl="1"/>
            <a:r>
              <a:rPr lang="en-US" dirty="0"/>
              <a:t>Encrypt sensitive files as they are copied to USB</a:t>
            </a:r>
          </a:p>
          <a:p>
            <a:pPr lvl="1"/>
            <a:r>
              <a:rPr lang="en-US" dirty="0"/>
              <a:t>Works on Mac and Windows</a:t>
            </a:r>
          </a:p>
          <a:p>
            <a:pPr lvl="1"/>
            <a:r>
              <a:rPr lang="en-US" dirty="0"/>
              <a:t>Native response </a:t>
            </a:r>
            <a:r>
              <a:rPr lang="en-US" dirty="0" smtClean="0"/>
              <a:t>rule</a:t>
            </a:r>
            <a:endParaRPr lang="en-US" dirty="0"/>
          </a:p>
        </p:txBody>
      </p:sp>
      <p:pic>
        <p:nvPicPr>
          <p:cNvPr id="29" name="Content Placeholder 5">
            <a:extLst>
              <a:ext uri="{FF2B5EF4-FFF2-40B4-BE49-F238E27FC236}">
                <a16:creationId xmlns:a16="http://schemas.microsoft.com/office/drawing/2014/main" xmlns="" id="{9EE4B30A-B5DF-4F40-94A4-4D15670E7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6051" y="3065667"/>
            <a:ext cx="5576956" cy="3155383"/>
          </a:xfrm>
          <a:prstGeom prst="rect">
            <a:avLst/>
          </a:prstGeom>
          <a:ln w="12700">
            <a:solidFill>
              <a:schemeClr val="accent1"/>
            </a:solidFill>
            <a:miter lim="800000"/>
          </a:ln>
        </p:spPr>
      </p:pic>
      <p:sp>
        <p:nvSpPr>
          <p:cNvPr id="44" name="Content Placeholder 43">
            <a:extLst>
              <a:ext uri="{FF2B5EF4-FFF2-40B4-BE49-F238E27FC236}">
                <a16:creationId xmlns:a16="http://schemas.microsoft.com/office/drawing/2014/main" xmlns="" id="{A5670D14-1C76-4EB6-958D-C1073DE126A5}"/>
              </a:ext>
            </a:extLst>
          </p:cNvPr>
          <p:cNvSpPr>
            <a:spLocks noGrp="1"/>
          </p:cNvSpPr>
          <p:nvPr>
            <p:ph sz="quarter" idx="16"/>
          </p:nvPr>
        </p:nvSpPr>
        <p:spPr/>
        <p:txBody>
          <a:bodyPr/>
          <a:lstStyle/>
          <a:p>
            <a:r>
              <a:rPr lang="en-US" dirty="0"/>
              <a:t>File system and SharePoint</a:t>
            </a:r>
          </a:p>
          <a:p>
            <a:pPr lvl="1"/>
            <a:r>
              <a:rPr lang="en-US" dirty="0"/>
              <a:t>Automatically as part of the scan run </a:t>
            </a:r>
          </a:p>
          <a:p>
            <a:pPr lvl="1"/>
            <a:r>
              <a:rPr lang="en-US" dirty="0"/>
              <a:t>Manually by the incident </a:t>
            </a:r>
            <a:r>
              <a:rPr lang="en-US" dirty="0" smtClean="0"/>
              <a:t>remediation</a:t>
            </a:r>
            <a:endParaRPr lang="en-US" dirty="0"/>
          </a:p>
        </p:txBody>
      </p:sp>
      <p:sp>
        <p:nvSpPr>
          <p:cNvPr id="11" name="Text Placeholder 10">
            <a:extLst>
              <a:ext uri="{FF2B5EF4-FFF2-40B4-BE49-F238E27FC236}">
                <a16:creationId xmlns:a16="http://schemas.microsoft.com/office/drawing/2014/main" xmlns="" id="{37F7A172-B0C2-4933-89FB-36A3B84F3CD6}"/>
              </a:ext>
            </a:extLst>
          </p:cNvPr>
          <p:cNvSpPr>
            <a:spLocks noGrp="1"/>
          </p:cNvSpPr>
          <p:nvPr>
            <p:ph type="body" sz="quarter" idx="14"/>
          </p:nvPr>
        </p:nvSpPr>
        <p:spPr/>
        <p:txBody>
          <a:bodyPr/>
          <a:lstStyle/>
          <a:p>
            <a:r>
              <a:rPr lang="en-US" dirty="0"/>
              <a:t>Cloud Storage, </a:t>
            </a:r>
            <a:r>
              <a:rPr lang="en-US" dirty="0">
                <a:solidFill>
                  <a:schemeClr val="accent3"/>
                </a:solidFill>
              </a:rPr>
              <a:t>RME, File System and SharePoint</a:t>
            </a:r>
          </a:p>
        </p:txBody>
      </p:sp>
      <p:sp>
        <p:nvSpPr>
          <p:cNvPr id="2" name="Title 1"/>
          <p:cNvSpPr>
            <a:spLocks noGrp="1"/>
          </p:cNvSpPr>
          <p:nvPr>
            <p:ph type="title"/>
          </p:nvPr>
        </p:nvSpPr>
        <p:spPr/>
        <p:txBody>
          <a:bodyPr/>
          <a:lstStyle/>
          <a:p>
            <a:r>
              <a:rPr lang="en-US" dirty="0" smtClean="0"/>
              <a:t>ICE Expansion across Data Loss Prevention</a:t>
            </a:r>
            <a:endParaRPr lang="en-US" dirty="0"/>
          </a:p>
        </p:txBody>
      </p:sp>
      <p:pic>
        <p:nvPicPr>
          <p:cNvPr id="18" name="Picture 17"/>
          <p:cNvPicPr>
            <a:picLocks noChangeAspect="1"/>
          </p:cNvPicPr>
          <p:nvPr/>
        </p:nvPicPr>
        <p:blipFill>
          <a:blip r:embed="rId6"/>
          <a:stretch>
            <a:fillRect/>
          </a:stretch>
        </p:blipFill>
        <p:spPr>
          <a:xfrm>
            <a:off x="2799524" y="3205890"/>
            <a:ext cx="890982" cy="1056169"/>
          </a:xfrm>
          <a:prstGeom prst="rect">
            <a:avLst/>
          </a:prstGeom>
        </p:spPr>
      </p:pic>
      <p:grpSp>
        <p:nvGrpSpPr>
          <p:cNvPr id="13" name="Group 12"/>
          <p:cNvGrpSpPr>
            <a:grpSpLocks noChangeAspect="1"/>
          </p:cNvGrpSpPr>
          <p:nvPr/>
        </p:nvGrpSpPr>
        <p:grpSpPr>
          <a:xfrm>
            <a:off x="4097717" y="3021015"/>
            <a:ext cx="1241045" cy="1453742"/>
            <a:chOff x="1588555" y="2526270"/>
            <a:chExt cx="797165" cy="933788"/>
          </a:xfrm>
        </p:grpSpPr>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8555" y="2526270"/>
              <a:ext cx="797165" cy="79716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83415" y="3081906"/>
              <a:ext cx="287522" cy="378152"/>
            </a:xfrm>
            <a:prstGeom prst="rect">
              <a:avLst/>
            </a:prstGeom>
          </p:spPr>
        </p:pic>
      </p:grpSp>
      <p:pic>
        <p:nvPicPr>
          <p:cNvPr id="16" name="Picture 15">
            <a:extLst>
              <a:ext uri="{FF2B5EF4-FFF2-40B4-BE49-F238E27FC236}">
                <a16:creationId xmlns:a16="http://schemas.microsoft.com/office/drawing/2014/main" xmlns="" id="{AEFE6B27-F488-4BAD-B23F-2573AC276BAF}"/>
              </a:ext>
            </a:extLst>
          </p:cNvPr>
          <p:cNvPicPr>
            <a:picLocks noChangeAspect="1"/>
          </p:cNvPicPr>
          <p:nvPr/>
        </p:nvPicPr>
        <p:blipFill rotWithShape="1">
          <a:blip r:embed="rId6"/>
          <a:srcRect l="11570" t="29393" r="18700" b="15970"/>
          <a:stretch/>
        </p:blipFill>
        <p:spPr>
          <a:xfrm>
            <a:off x="894131" y="3093016"/>
            <a:ext cx="380530" cy="353349"/>
          </a:xfrm>
          <a:prstGeom prst="rect">
            <a:avLst/>
          </a:prstGeom>
        </p:spPr>
      </p:pic>
      <p:pic>
        <p:nvPicPr>
          <p:cNvPr id="17" name="Picture 16">
            <a:extLst>
              <a:ext uri="{FF2B5EF4-FFF2-40B4-BE49-F238E27FC236}">
                <a16:creationId xmlns:a16="http://schemas.microsoft.com/office/drawing/2014/main" xmlns="" id="{AEFE6B27-F488-4BAD-B23F-2573AC276BAF}"/>
              </a:ext>
            </a:extLst>
          </p:cNvPr>
          <p:cNvPicPr>
            <a:picLocks noChangeAspect="1"/>
          </p:cNvPicPr>
          <p:nvPr/>
        </p:nvPicPr>
        <p:blipFill rotWithShape="1">
          <a:blip r:embed="rId6"/>
          <a:srcRect l="11570" t="29393" r="18700" b="15970"/>
          <a:stretch/>
        </p:blipFill>
        <p:spPr>
          <a:xfrm>
            <a:off x="2860874" y="3249108"/>
            <a:ext cx="343966" cy="319396"/>
          </a:xfrm>
          <a:prstGeom prst="rect">
            <a:avLst/>
          </a:prstGeom>
        </p:spPr>
      </p:pic>
      <p:pic>
        <p:nvPicPr>
          <p:cNvPr id="19" name="Picture 18">
            <a:extLst>
              <a:ext uri="{FF2B5EF4-FFF2-40B4-BE49-F238E27FC236}">
                <a16:creationId xmlns:a16="http://schemas.microsoft.com/office/drawing/2014/main" xmlns="" id="{AEFE6B27-F488-4BAD-B23F-2573AC276BAF}"/>
              </a:ext>
            </a:extLst>
          </p:cNvPr>
          <p:cNvPicPr>
            <a:picLocks noChangeAspect="1"/>
          </p:cNvPicPr>
          <p:nvPr/>
        </p:nvPicPr>
        <p:blipFill rotWithShape="1">
          <a:blip r:embed="rId6"/>
          <a:srcRect l="11570" t="29393" r="18700" b="15970"/>
          <a:stretch/>
        </p:blipFill>
        <p:spPr>
          <a:xfrm>
            <a:off x="4581497" y="3940969"/>
            <a:ext cx="273484" cy="253949"/>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0333" y="3541634"/>
            <a:ext cx="590239" cy="590239"/>
          </a:xfrm>
          <a:prstGeom prst="rect">
            <a:avLst/>
          </a:prstGeom>
        </p:spPr>
      </p:pic>
    </p:spTree>
    <p:extLst>
      <p:ext uri="{BB962C8B-B14F-4D97-AF65-F5344CB8AC3E}">
        <p14:creationId xmlns:p14="http://schemas.microsoft.com/office/powerpoint/2010/main" val="10399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a:xfrm>
            <a:off x="6675321" y="2034844"/>
            <a:ext cx="4818736" cy="1536612"/>
          </a:xfrm>
          <a:prstGeom prst="roundRect">
            <a:avLst>
              <a:gd name="adj" fmla="val 3659"/>
            </a:avLst>
          </a:prstGeom>
          <a:solidFill>
            <a:schemeClr val="accent1">
              <a:lumMod val="20000"/>
              <a:lumOff val="80000"/>
            </a:schemeClr>
          </a:solidFill>
          <a:ln w="9525">
            <a:noFill/>
            <a:miter lim="800000"/>
            <a:headEnd/>
            <a:tailEnd/>
          </a:ln>
        </p:spPr>
        <p:txBody>
          <a:bodyPr wrap="square" rtlCol="0" anchor="ctr"/>
          <a:lstStyle/>
          <a:p>
            <a:pPr algn="ctr"/>
            <a:endParaRPr lang="en-US" sz="1798" kern="0" dirty="0"/>
          </a:p>
        </p:txBody>
      </p:sp>
      <p:sp>
        <p:nvSpPr>
          <p:cNvPr id="30" name="Subtitle 29"/>
          <p:cNvSpPr>
            <a:spLocks noGrp="1"/>
          </p:cNvSpPr>
          <p:nvPr>
            <p:ph type="subTitle" idx="1"/>
          </p:nvPr>
        </p:nvSpPr>
        <p:spPr/>
        <p:txBody>
          <a:bodyPr/>
          <a:lstStyle/>
          <a:p>
            <a:r>
              <a:rPr lang="en-US" dirty="0" smtClean="0"/>
              <a:t>How do I consolidate all my policies?</a:t>
            </a:r>
            <a:endParaRPr lang="en-US" dirty="0"/>
          </a:p>
          <a:p>
            <a:endParaRPr lang="en-US" dirty="0"/>
          </a:p>
        </p:txBody>
      </p:sp>
      <p:sp>
        <p:nvSpPr>
          <p:cNvPr id="25" name="Title 24"/>
          <p:cNvSpPr>
            <a:spLocks noGrp="1"/>
          </p:cNvSpPr>
          <p:nvPr>
            <p:ph type="title"/>
          </p:nvPr>
        </p:nvSpPr>
        <p:spPr/>
        <p:txBody>
          <a:bodyPr/>
          <a:lstStyle/>
          <a:p>
            <a:r>
              <a:rPr lang="en-US" dirty="0" smtClean="0"/>
              <a:t>DLP + CASB on a single console</a:t>
            </a:r>
            <a:endParaRPr lang="en-US" dirty="0"/>
          </a:p>
        </p:txBody>
      </p:sp>
      <p:sp>
        <p:nvSpPr>
          <p:cNvPr id="42" name="Rounded Rectangle 41"/>
          <p:cNvSpPr/>
          <p:nvPr/>
        </p:nvSpPr>
        <p:spPr>
          <a:xfrm>
            <a:off x="7115672" y="2262311"/>
            <a:ext cx="4006158" cy="393868"/>
          </a:xfrm>
          <a:prstGeom prst="roundRect">
            <a:avLst>
              <a:gd name="adj" fmla="val 5857"/>
            </a:avLst>
          </a:prstGeom>
          <a:solidFill>
            <a:schemeClr val="accent1"/>
          </a:solidFill>
          <a:ln w="9525">
            <a:noFill/>
            <a:miter lim="800000"/>
            <a:headEnd/>
            <a:tailEnd/>
          </a:ln>
        </p:spPr>
        <p:txBody>
          <a:bodyPr wrap="square" rtlCol="0" anchor="ctr"/>
          <a:lstStyle/>
          <a:p>
            <a:pPr algn="ctr"/>
            <a:r>
              <a:rPr lang="en-US" sz="1798" b="1" kern="0" dirty="0"/>
              <a:t>Symantec </a:t>
            </a:r>
            <a:r>
              <a:rPr lang="en-US" sz="1798" b="1" kern="0" dirty="0" err="1"/>
              <a:t>CloudSOC</a:t>
            </a:r>
            <a:endParaRPr lang="en-US" sz="1798" b="1" kern="0" dirty="0"/>
          </a:p>
        </p:txBody>
      </p:sp>
      <p:sp>
        <p:nvSpPr>
          <p:cNvPr id="44" name="Rounded Rectangle 43"/>
          <p:cNvSpPr/>
          <p:nvPr/>
        </p:nvSpPr>
        <p:spPr>
          <a:xfrm>
            <a:off x="463580" y="2034843"/>
            <a:ext cx="4818316" cy="1536612"/>
          </a:xfrm>
          <a:prstGeom prst="roundRect">
            <a:avLst>
              <a:gd name="adj" fmla="val 4001"/>
            </a:avLst>
          </a:prstGeom>
          <a:solidFill>
            <a:schemeClr val="accent1">
              <a:lumMod val="20000"/>
              <a:lumOff val="80000"/>
            </a:schemeClr>
          </a:solidFill>
          <a:ln w="9525">
            <a:solidFill>
              <a:schemeClr val="bg2"/>
            </a:solidFill>
            <a:miter lim="800000"/>
            <a:headEnd/>
            <a:tailEnd/>
          </a:ln>
        </p:spPr>
        <p:txBody>
          <a:bodyPr wrap="square" rtlCol="0" anchor="ctr"/>
          <a:lstStyle/>
          <a:p>
            <a:pPr algn="ctr"/>
            <a:endParaRPr lang="en-US" sz="1798" kern="0" dirty="0"/>
          </a:p>
        </p:txBody>
      </p:sp>
      <p:sp>
        <p:nvSpPr>
          <p:cNvPr id="45" name="Content Placeholder 2"/>
          <p:cNvSpPr txBox="1">
            <a:spLocks/>
          </p:cNvSpPr>
          <p:nvPr/>
        </p:nvSpPr>
        <p:spPr>
          <a:xfrm>
            <a:off x="1158259" y="3191119"/>
            <a:ext cx="3266328" cy="333623"/>
          </a:xfrm>
          <a:prstGeom prst="rect">
            <a:avLst/>
          </a:prstGeom>
        </p:spPr>
        <p:txBody>
          <a:bodyPr vert="horz" lIns="0" tIns="0" rIns="0" bIns="0" rtlCol="0">
            <a:normAutofit/>
          </a:bodyPr>
          <a:lstStyle/>
          <a:p>
            <a:pPr algn="ctr" defTabSz="914126" eaLnBrk="0" hangingPunct="0">
              <a:lnSpc>
                <a:spcPct val="90000"/>
              </a:lnSpc>
              <a:spcBef>
                <a:spcPts val="1000"/>
              </a:spcBef>
              <a:buClr>
                <a:schemeClr val="tx1"/>
              </a:buClr>
              <a:buSzPct val="120000"/>
              <a:defRPr/>
            </a:pPr>
            <a:r>
              <a:rPr lang="en-US" sz="1998">
                <a:ea typeface="MS PGothic" pitchFamily="34" charset="-128"/>
              </a:rPr>
              <a:t>The Gold Standard in DLP</a:t>
            </a:r>
            <a:endParaRPr lang="en-US" sz="1998" dirty="0">
              <a:ea typeface="MS PGothic" pitchFamily="34" charset="-128"/>
            </a:endParaRPr>
          </a:p>
        </p:txBody>
      </p:sp>
      <p:sp>
        <p:nvSpPr>
          <p:cNvPr id="46" name="Content Placeholder 2"/>
          <p:cNvSpPr txBox="1">
            <a:spLocks/>
          </p:cNvSpPr>
          <p:nvPr/>
        </p:nvSpPr>
        <p:spPr>
          <a:xfrm>
            <a:off x="6770865" y="3191118"/>
            <a:ext cx="4598352" cy="30548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5">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7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5">
                    <a:lumMod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accent5">
                    <a:lumMod val="75000"/>
                  </a:schemeClr>
                </a:solidFill>
                <a:latin typeface="+mn-lt"/>
                <a:ea typeface="+mn-ea"/>
                <a:cs typeface="+mn-cs"/>
              </a:defRPr>
            </a:lvl9pPr>
          </a:lstStyle>
          <a:p>
            <a:pPr marL="0" indent="0" algn="ctr">
              <a:buNone/>
            </a:pPr>
            <a:r>
              <a:rPr lang="en-US" sz="1998" dirty="0">
                <a:solidFill>
                  <a:schemeClr val="tx1"/>
                </a:solidFill>
              </a:rPr>
              <a:t>Leading-Edge Cloud Access Security Broker</a:t>
            </a:r>
          </a:p>
        </p:txBody>
      </p:sp>
      <p:sp>
        <p:nvSpPr>
          <p:cNvPr id="47" name="Cross 46"/>
          <p:cNvSpPr/>
          <p:nvPr/>
        </p:nvSpPr>
        <p:spPr>
          <a:xfrm>
            <a:off x="5820781" y="2284185"/>
            <a:ext cx="374464" cy="383805"/>
          </a:xfrm>
          <a:prstGeom prst="plus">
            <a:avLst>
              <a:gd name="adj" fmla="val 40789"/>
            </a:avLst>
          </a:prstGeom>
          <a:solidFill>
            <a:schemeClr val="accent1"/>
          </a:solidFill>
          <a:ln w="9525">
            <a:solidFill>
              <a:schemeClr val="accent1"/>
            </a:solidFill>
            <a:miter lim="800000"/>
            <a:headEnd/>
            <a:tailEnd/>
          </a:ln>
        </p:spPr>
        <p:txBody>
          <a:bodyPr wrap="square" rtlCol="0" anchor="ctr"/>
          <a:lstStyle/>
          <a:p>
            <a:pPr algn="ctr"/>
            <a:endParaRPr lang="en-US" sz="1798" kern="0" dirty="0"/>
          </a:p>
        </p:txBody>
      </p:sp>
      <p:sp>
        <p:nvSpPr>
          <p:cNvPr id="48" name="Rounded Rectangle 47"/>
          <p:cNvSpPr/>
          <p:nvPr/>
        </p:nvSpPr>
        <p:spPr>
          <a:xfrm>
            <a:off x="769883" y="2251033"/>
            <a:ext cx="4006158" cy="393868"/>
          </a:xfrm>
          <a:prstGeom prst="roundRect">
            <a:avLst>
              <a:gd name="adj" fmla="val 5857"/>
            </a:avLst>
          </a:prstGeom>
          <a:solidFill>
            <a:schemeClr val="accent1"/>
          </a:solidFill>
          <a:ln w="9525">
            <a:noFill/>
            <a:miter lim="800000"/>
            <a:headEnd/>
            <a:tailEnd/>
          </a:ln>
        </p:spPr>
        <p:txBody>
          <a:bodyPr wrap="square" rtlCol="0" anchor="ctr"/>
          <a:lstStyle/>
          <a:p>
            <a:pPr algn="ctr"/>
            <a:r>
              <a:rPr lang="en-US" sz="1798" b="1" kern="0" dirty="0"/>
              <a:t>Symantec Data Loss Prevention</a:t>
            </a:r>
          </a:p>
        </p:txBody>
      </p:sp>
      <p:sp>
        <p:nvSpPr>
          <p:cNvPr id="49" name="TextBox 48"/>
          <p:cNvSpPr txBox="1"/>
          <p:nvPr/>
        </p:nvSpPr>
        <p:spPr>
          <a:xfrm>
            <a:off x="8361306" y="4291006"/>
            <a:ext cx="2879625" cy="756677"/>
          </a:xfrm>
          <a:prstGeom prst="rect">
            <a:avLst/>
          </a:prstGeom>
          <a:noFill/>
        </p:spPr>
        <p:txBody>
          <a:bodyPr wrap="square" rtlCol="0" anchor="t" anchorCtr="0">
            <a:noAutofit/>
          </a:bodyPr>
          <a:lstStyle/>
          <a:p>
            <a:pPr>
              <a:lnSpc>
                <a:spcPct val="120000"/>
              </a:lnSpc>
            </a:pPr>
            <a:r>
              <a:rPr lang="en-US" sz="1798" b="1" dirty="0"/>
              <a:t>Gain full cloud access security broker functionality</a:t>
            </a:r>
          </a:p>
        </p:txBody>
      </p:sp>
      <p:sp>
        <p:nvSpPr>
          <p:cNvPr id="50" name="TextBox 49"/>
          <p:cNvSpPr txBox="1"/>
          <p:nvPr/>
        </p:nvSpPr>
        <p:spPr>
          <a:xfrm>
            <a:off x="4428921" y="4291007"/>
            <a:ext cx="3004734" cy="1088961"/>
          </a:xfrm>
          <a:prstGeom prst="rect">
            <a:avLst/>
          </a:prstGeom>
          <a:noFill/>
        </p:spPr>
        <p:txBody>
          <a:bodyPr wrap="square" rtlCol="0" anchor="t" anchorCtr="0">
            <a:noAutofit/>
          </a:bodyPr>
          <a:lstStyle/>
          <a:p>
            <a:pPr>
              <a:lnSpc>
                <a:spcPct val="120000"/>
              </a:lnSpc>
            </a:pPr>
            <a:r>
              <a:rPr lang="en-US" sz="1798" b="1" dirty="0"/>
              <a:t>Leverage existing policies </a:t>
            </a:r>
            <a:br>
              <a:rPr lang="en-US" sz="1798" b="1" dirty="0"/>
            </a:br>
            <a:r>
              <a:rPr lang="en-US" sz="1798" b="1" dirty="0"/>
              <a:t>and workflows without compromising performance</a:t>
            </a:r>
          </a:p>
        </p:txBody>
      </p:sp>
      <p:sp>
        <p:nvSpPr>
          <p:cNvPr id="51" name="TextBox 50"/>
          <p:cNvSpPr txBox="1"/>
          <p:nvPr/>
        </p:nvSpPr>
        <p:spPr>
          <a:xfrm>
            <a:off x="451936" y="4291006"/>
            <a:ext cx="3081574" cy="1079465"/>
          </a:xfrm>
          <a:prstGeom prst="rect">
            <a:avLst/>
          </a:prstGeom>
          <a:noFill/>
        </p:spPr>
        <p:txBody>
          <a:bodyPr wrap="square" rtlCol="0" anchor="t" anchorCtr="0">
            <a:noAutofit/>
          </a:bodyPr>
          <a:lstStyle/>
          <a:p>
            <a:pPr>
              <a:lnSpc>
                <a:spcPct val="120000"/>
              </a:lnSpc>
            </a:pPr>
            <a:r>
              <a:rPr lang="en-US" sz="1798" b="1" dirty="0"/>
              <a:t>Extend DLP to capture ALL sensitive data at rest and in motion the cloud</a:t>
            </a:r>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565" y="1871567"/>
            <a:ext cx="1209354" cy="1209037"/>
          </a:xfrm>
          <a:prstGeom prst="rect">
            <a:avLst/>
          </a:prstGeom>
        </p:spPr>
      </p:pic>
      <p:pic>
        <p:nvPicPr>
          <p:cNvPr id="53" name="Picture 52"/>
          <p:cNvPicPr>
            <a:picLocks/>
          </p:cNvPicPr>
          <p:nvPr/>
        </p:nvPicPr>
        <p:blipFill>
          <a:blip r:embed="rId4">
            <a:extLst>
              <a:ext uri="{28A0092B-C50C-407E-A947-70E740481C1C}">
                <a14:useLocalDpi xmlns:a14="http://schemas.microsoft.com/office/drawing/2010/main" val="0"/>
              </a:ext>
            </a:extLst>
          </a:blip>
          <a:stretch>
            <a:fillRect/>
          </a:stretch>
        </p:blipFill>
        <p:spPr>
          <a:xfrm>
            <a:off x="6299133" y="1871567"/>
            <a:ext cx="1245354" cy="1248343"/>
          </a:xfrm>
          <a:prstGeom prst="rect">
            <a:avLst/>
          </a:prstGeom>
        </p:spPr>
      </p:pic>
      <p:cxnSp>
        <p:nvCxnSpPr>
          <p:cNvPr id="54" name="Straight Connector 53"/>
          <p:cNvCxnSpPr/>
          <p:nvPr/>
        </p:nvCxnSpPr>
        <p:spPr>
          <a:xfrm>
            <a:off x="533401" y="1549889"/>
            <a:ext cx="243840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33401" y="4273690"/>
            <a:ext cx="243840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483410" y="4273690"/>
            <a:ext cx="243840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424529" y="4273690"/>
            <a:ext cx="2438400" cy="0"/>
          </a:xfrm>
          <a:prstGeom prst="line">
            <a:avLst/>
          </a:prstGeom>
          <a:ln w="1905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54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outVertical)">
                                      <p:cBhvr>
                                        <p:cTn id="7" dur="75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750"/>
                                        <p:tgtEl>
                                          <p:spTgt spid="51"/>
                                        </p:tgtEl>
                                      </p:cBhvr>
                                    </p:animEffect>
                                  </p:childTnLst>
                                </p:cTn>
                              </p:par>
                            </p:childTnLst>
                          </p:cTn>
                        </p:par>
                        <p:par>
                          <p:cTn id="11" fill="hold">
                            <p:stCondLst>
                              <p:cond delay="750"/>
                            </p:stCondLst>
                            <p:childTnLst>
                              <p:par>
                                <p:cTn id="12" presetID="16" presetClass="entr" presetSubtype="37"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barn(outVertical)">
                                      <p:cBhvr>
                                        <p:cTn id="14" dur="750"/>
                                        <p:tgtEl>
                                          <p:spTgt spid="5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750"/>
                                        <p:tgtEl>
                                          <p:spTgt spid="50"/>
                                        </p:tgtEl>
                                      </p:cBhvr>
                                    </p:animEffect>
                                  </p:childTnLst>
                                </p:cTn>
                              </p:par>
                            </p:childTnLst>
                          </p:cTn>
                        </p:par>
                        <p:par>
                          <p:cTn id="18" fill="hold">
                            <p:stCondLst>
                              <p:cond delay="1500"/>
                            </p:stCondLst>
                            <p:childTnLst>
                              <p:par>
                                <p:cTn id="19" presetID="16" presetClass="entr" presetSubtype="37"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barn(outVertical)">
                                      <p:cBhvr>
                                        <p:cTn id="21" dur="75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gray">
          <a:xfrm>
            <a:off x="6076685" y="1710814"/>
            <a:ext cx="5295268" cy="4164588"/>
          </a:xfrm>
          <a:prstGeom prst="roundRect">
            <a:avLst>
              <a:gd name="adj" fmla="val 0"/>
            </a:avLst>
          </a:prstGeom>
          <a:noFill/>
          <a:ln w="28575" cap="flat" cmpd="sng" algn="ctr">
            <a:solidFill>
              <a:srgbClr val="FDBA30"/>
            </a:solidFill>
            <a:prstDash val="solid"/>
            <a:miter lim="800000"/>
            <a:headEnd type="none" w="med" len="med"/>
            <a:tailEnd type="none" w="med" len="med"/>
          </a:ln>
          <a:effectLst/>
        </p:spPr>
        <p:txBody>
          <a:bodyPr rot="0" spcFirstLastPara="0" vertOverflow="overflow" horzOverflow="overflow" vert="horz" wrap="square" lIns="121888" tIns="60944" rIns="121888" bIns="60944" numCol="1" spcCol="0" rtlCol="0" fromWordArt="0" anchor="t" anchorCtr="0" forceAA="0" compatLnSpc="1">
            <a:prstTxWarp prst="textNoShape">
              <a:avLst/>
            </a:prstTxWarp>
            <a:noAutofit/>
          </a:bodyPr>
          <a:lstStyle/>
          <a:p>
            <a:pPr defTabSz="1218895">
              <a:lnSpc>
                <a:spcPct val="90000"/>
              </a:lnSpc>
            </a:pPr>
            <a:endParaRPr lang="en-US" sz="2399" b="1" kern="0" dirty="0">
              <a:solidFill>
                <a:srgbClr val="FF0000"/>
              </a:solidFill>
              <a:latin typeface="Calibri" panose="020F0502020204030204" pitchFamily="34" charset="0"/>
            </a:endParaRPr>
          </a:p>
        </p:txBody>
      </p:sp>
      <p:pic>
        <p:nvPicPr>
          <p:cNvPr id="2052" name="Picture 4" descr="Image result for tag ico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6200000">
            <a:off x="7281984" y="2399237"/>
            <a:ext cx="1103287" cy="1103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nvPr>
        </p:nvGraphicFramePr>
        <p:xfrm>
          <a:off x="3169300" y="2696051"/>
          <a:ext cx="5880023" cy="25937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9" name="Rectangle 148"/>
          <p:cNvSpPr/>
          <p:nvPr/>
        </p:nvSpPr>
        <p:spPr bwMode="auto">
          <a:xfrm>
            <a:off x="3507532" y="3440376"/>
            <a:ext cx="2205922" cy="430486"/>
          </a:xfrm>
          <a:prstGeom prst="rect">
            <a:avLst/>
          </a:prstGeom>
          <a:noFill/>
          <a:ln w="12700" cap="flat" cmpd="sng" algn="ctr">
            <a:noFill/>
            <a:prstDash val="solid"/>
            <a:miter lim="800000"/>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lnSpc>
                <a:spcPct val="90000"/>
              </a:lnSpc>
            </a:pPr>
            <a:r>
              <a:rPr lang="en-US" sz="2399" kern="0" dirty="0">
                <a:solidFill>
                  <a:srgbClr val="404040"/>
                </a:solidFill>
                <a:cs typeface="Calibri Light"/>
              </a:rPr>
              <a:t>CONTENT</a:t>
            </a:r>
          </a:p>
          <a:p>
            <a:pPr algn="ctr">
              <a:lnSpc>
                <a:spcPct val="90000"/>
              </a:lnSpc>
            </a:pPr>
            <a:r>
              <a:rPr lang="en-US" sz="2399" kern="0" dirty="0">
                <a:solidFill>
                  <a:srgbClr val="404040"/>
                </a:solidFill>
                <a:cs typeface="Calibri Light"/>
              </a:rPr>
              <a:t>BASED</a:t>
            </a:r>
          </a:p>
          <a:p>
            <a:pPr algn="ctr">
              <a:lnSpc>
                <a:spcPct val="90000"/>
              </a:lnSpc>
            </a:pPr>
            <a:r>
              <a:rPr lang="en-US" sz="2399" kern="0" dirty="0">
                <a:solidFill>
                  <a:srgbClr val="404040"/>
                </a:solidFill>
                <a:cs typeface="Calibri Light"/>
              </a:rPr>
              <a:t>DETECTION</a:t>
            </a:r>
            <a:endParaRPr lang="en-US" sz="1799" kern="0" dirty="0">
              <a:solidFill>
                <a:srgbClr val="404040"/>
              </a:solidFill>
              <a:cs typeface="Calibri Light"/>
            </a:endParaRPr>
          </a:p>
        </p:txBody>
      </p:sp>
      <p:sp>
        <p:nvSpPr>
          <p:cNvPr id="297" name="Rectangle 296"/>
          <p:cNvSpPr/>
          <p:nvPr/>
        </p:nvSpPr>
        <p:spPr bwMode="auto">
          <a:xfrm>
            <a:off x="6518489" y="3430401"/>
            <a:ext cx="2205922" cy="430486"/>
          </a:xfrm>
          <a:prstGeom prst="rect">
            <a:avLst/>
          </a:prstGeom>
          <a:noFill/>
          <a:ln w="12700" cap="flat" cmpd="sng" algn="ctr">
            <a:noFill/>
            <a:prstDash val="solid"/>
            <a:miter lim="800000"/>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lnSpc>
                <a:spcPct val="90000"/>
              </a:lnSpc>
            </a:pPr>
            <a:r>
              <a:rPr lang="en-US" sz="2399" kern="0" dirty="0">
                <a:solidFill>
                  <a:srgbClr val="404040"/>
                </a:solidFill>
                <a:cs typeface="Calibri Light"/>
              </a:rPr>
              <a:t>USER</a:t>
            </a:r>
          </a:p>
          <a:p>
            <a:pPr algn="ctr">
              <a:lnSpc>
                <a:spcPct val="90000"/>
              </a:lnSpc>
            </a:pPr>
            <a:r>
              <a:rPr lang="en-US" sz="2399" kern="0" dirty="0">
                <a:solidFill>
                  <a:srgbClr val="404040"/>
                </a:solidFill>
                <a:cs typeface="Calibri Light"/>
              </a:rPr>
              <a:t>BASED</a:t>
            </a:r>
          </a:p>
          <a:p>
            <a:pPr algn="ctr">
              <a:lnSpc>
                <a:spcPct val="90000"/>
              </a:lnSpc>
            </a:pPr>
            <a:r>
              <a:rPr lang="en-US" sz="2399" kern="0" dirty="0">
                <a:solidFill>
                  <a:srgbClr val="404040"/>
                </a:solidFill>
                <a:cs typeface="Calibri Light"/>
              </a:rPr>
              <a:t>CLASSIFICATIO</a:t>
            </a:r>
            <a:r>
              <a:rPr lang="en-US" sz="2399" kern="0" dirty="0">
                <a:solidFill>
                  <a:srgbClr val="404040"/>
                </a:solidFill>
                <a:latin typeface="Calibri Light"/>
                <a:cs typeface="Calibri Light"/>
              </a:rPr>
              <a:t>N</a:t>
            </a:r>
            <a:endParaRPr lang="en-US" sz="1799" kern="0" dirty="0">
              <a:solidFill>
                <a:srgbClr val="404040"/>
              </a:solidFill>
              <a:latin typeface="Calibri Light"/>
              <a:cs typeface="Calibri Light"/>
            </a:endParaRPr>
          </a:p>
        </p:txBody>
      </p:sp>
      <p:sp>
        <p:nvSpPr>
          <p:cNvPr id="350" name="Rectangle 349"/>
          <p:cNvSpPr/>
          <p:nvPr/>
        </p:nvSpPr>
        <p:spPr bwMode="auto">
          <a:xfrm>
            <a:off x="3271931" y="1807083"/>
            <a:ext cx="2205922" cy="430486"/>
          </a:xfrm>
          <a:prstGeom prst="rect">
            <a:avLst/>
          </a:prstGeom>
          <a:noFill/>
          <a:ln w="12700" cap="flat" cmpd="sng" algn="ctr">
            <a:noFill/>
            <a:prstDash val="solid"/>
            <a:miter lim="800000"/>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lnSpc>
                <a:spcPct val="90000"/>
              </a:lnSpc>
            </a:pPr>
            <a:r>
              <a:rPr lang="en-US" sz="2399" b="1" kern="0" dirty="0">
                <a:solidFill>
                  <a:srgbClr val="404040"/>
                </a:solidFill>
                <a:latin typeface="Calibri Light"/>
                <a:cs typeface="Calibri Light"/>
              </a:rPr>
              <a:t>DLP</a:t>
            </a:r>
            <a:endParaRPr lang="en-US" sz="1799" b="1" kern="0" dirty="0">
              <a:solidFill>
                <a:srgbClr val="404040"/>
              </a:solidFill>
              <a:latin typeface="Calibri Light"/>
              <a:cs typeface="Calibri Light"/>
            </a:endParaRPr>
          </a:p>
        </p:txBody>
      </p:sp>
      <p:sp>
        <p:nvSpPr>
          <p:cNvPr id="351" name="Rectangle 350"/>
          <p:cNvSpPr/>
          <p:nvPr/>
        </p:nvSpPr>
        <p:spPr bwMode="auto">
          <a:xfrm>
            <a:off x="6404551" y="1811807"/>
            <a:ext cx="2433798" cy="430486"/>
          </a:xfrm>
          <a:prstGeom prst="rect">
            <a:avLst/>
          </a:prstGeom>
          <a:noFill/>
          <a:ln w="12700" cap="flat" cmpd="sng" algn="ctr">
            <a:noFill/>
            <a:prstDash val="solid"/>
            <a:miter lim="800000"/>
            <a:headEnd type="none" w="med" len="med"/>
            <a:tailEnd type="none" w="med" len="med"/>
          </a:ln>
          <a:effectLst/>
        </p:spPr>
        <p:txBody>
          <a:bodyPr rot="0" spcFirstLastPara="0" vertOverflow="overflow" horzOverflow="overflow" vert="horz" wrap="square" lIns="91416" tIns="45708" rIns="91416" bIns="45708" numCol="1" spcCol="0" rtlCol="0" fromWordArt="0" anchor="t" anchorCtr="0" forceAA="0" compatLnSpc="1">
            <a:prstTxWarp prst="textNoShape">
              <a:avLst/>
            </a:prstTxWarp>
            <a:noAutofit/>
          </a:bodyPr>
          <a:lstStyle/>
          <a:p>
            <a:pPr algn="ctr">
              <a:lnSpc>
                <a:spcPct val="90000"/>
              </a:lnSpc>
            </a:pPr>
            <a:r>
              <a:rPr lang="en-US" sz="2399" b="1" kern="0" dirty="0">
                <a:solidFill>
                  <a:srgbClr val="404040"/>
                </a:solidFill>
                <a:latin typeface="Calibri Light"/>
                <a:cs typeface="Calibri Light"/>
              </a:rPr>
              <a:t>ICT</a:t>
            </a:r>
            <a:endParaRPr lang="en-US" sz="1799" b="1" kern="0" dirty="0">
              <a:solidFill>
                <a:srgbClr val="404040"/>
              </a:solidFill>
              <a:latin typeface="Calibri Light"/>
              <a:cs typeface="Calibri Light"/>
            </a:endParaRPr>
          </a:p>
        </p:txBody>
      </p:sp>
      <p:grpSp>
        <p:nvGrpSpPr>
          <p:cNvPr id="3" name="Group 2"/>
          <p:cNvGrpSpPr/>
          <p:nvPr/>
        </p:nvGrpSpPr>
        <p:grpSpPr>
          <a:xfrm>
            <a:off x="3827102" y="2288118"/>
            <a:ext cx="1002884" cy="1017876"/>
            <a:chOff x="4043639" y="2636318"/>
            <a:chExt cx="1003145" cy="1018141"/>
          </a:xfrm>
        </p:grpSpPr>
        <p:pic>
          <p:nvPicPr>
            <p:cNvPr id="150" name="Picture 14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043639" y="2719251"/>
              <a:ext cx="934966" cy="935208"/>
            </a:xfrm>
            <a:prstGeom prst="rect">
              <a:avLst/>
            </a:prstGeom>
          </p:spPr>
        </p:pic>
        <p:pic>
          <p:nvPicPr>
            <p:cNvPr id="127" name="Picture 126"/>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136359" y="2636318"/>
              <a:ext cx="910425" cy="910423"/>
            </a:xfrm>
            <a:prstGeom prst="rect">
              <a:avLst/>
            </a:prstGeom>
          </p:spPr>
        </p:pic>
      </p:grpSp>
      <p:pic>
        <p:nvPicPr>
          <p:cNvPr id="130" name="Picture 129"/>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547030" y="2658102"/>
            <a:ext cx="624908" cy="624908"/>
          </a:xfrm>
          <a:prstGeom prst="rect">
            <a:avLst/>
          </a:prstGeom>
        </p:spPr>
      </p:pic>
      <p:sp>
        <p:nvSpPr>
          <p:cNvPr id="133" name="Content Placeholder 2"/>
          <p:cNvSpPr txBox="1">
            <a:spLocks/>
          </p:cNvSpPr>
          <p:nvPr/>
        </p:nvSpPr>
        <p:spPr>
          <a:xfrm>
            <a:off x="2140638" y="5922938"/>
            <a:ext cx="7937344" cy="528861"/>
          </a:xfrm>
          <a:prstGeom prst="rect">
            <a:avLst/>
          </a:prstGeom>
        </p:spPr>
        <p:txBody>
          <a:bodyPr>
            <a:noAutofit/>
          </a:bodyPr>
          <a:lstStyle>
            <a:lvl1pPr marL="228600" indent="-228600" algn="l" defTabSz="914400" rtl="0" eaLnBrk="1" latinLnBrk="0" hangingPunct="1">
              <a:lnSpc>
                <a:spcPct val="90000"/>
              </a:lnSpc>
              <a:spcBef>
                <a:spcPts val="1800"/>
              </a:spcBef>
              <a:buClr>
                <a:schemeClr val="tx1">
                  <a:lumMod val="40000"/>
                  <a:lumOff val="60000"/>
                </a:schemeClr>
              </a:buClr>
              <a:buFont typeface="Arial" panose="020B0604020202020204" pitchFamily="34" charset="0"/>
              <a:buChar char="•"/>
              <a:defRPr sz="2400" b="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40000"/>
                  <a:lumOff val="60000"/>
                </a:schemeClr>
              </a:buClr>
              <a:buFont typeface="Arial" panose="020B0604020202020204" pitchFamily="34" charset="0"/>
              <a:buChar char="–"/>
              <a:defRPr sz="2000" b="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800" b="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40000"/>
                  <a:lumOff val="60000"/>
                </a:schemeClr>
              </a:buClr>
              <a:buFont typeface="Arial" panose="020B0604020202020204" pitchFamily="34" charset="0"/>
              <a:buChar char="•"/>
              <a:defRPr sz="1600" b="0" kern="1200">
                <a:solidFill>
                  <a:schemeClr val="tx1"/>
                </a:solidFill>
                <a:latin typeface="+mn-lt"/>
                <a:ea typeface="+mn-ea"/>
                <a:cs typeface="+mn-cs"/>
              </a:defRPr>
            </a:lvl9pPr>
          </a:lstStyle>
          <a:p>
            <a:pPr marL="0" indent="0" algn="ctr">
              <a:lnSpc>
                <a:spcPct val="100000"/>
              </a:lnSpc>
              <a:buNone/>
            </a:pPr>
            <a:r>
              <a:rPr lang="en-US" sz="2000" dirty="0"/>
              <a:t>Combining state of the art DLP technology with user-driven classification to identify and protect sensitive data</a:t>
            </a:r>
          </a:p>
        </p:txBody>
      </p:sp>
      <p:sp>
        <p:nvSpPr>
          <p:cNvPr id="120" name="Title 1"/>
          <p:cNvSpPr>
            <a:spLocks noGrp="1"/>
          </p:cNvSpPr>
          <p:nvPr>
            <p:ph type="title"/>
          </p:nvPr>
        </p:nvSpPr>
        <p:spPr/>
        <p:txBody>
          <a:bodyPr/>
          <a:lstStyle/>
          <a:p>
            <a:r>
              <a:rPr lang="fr-FR" dirty="0" smtClean="0"/>
              <a:t>DLP + Symantec Information </a:t>
            </a:r>
            <a:r>
              <a:rPr lang="fr-FR" dirty="0" err="1" smtClean="0"/>
              <a:t>Centric</a:t>
            </a:r>
            <a:r>
              <a:rPr lang="fr-FR" dirty="0" smtClean="0"/>
              <a:t> </a:t>
            </a:r>
            <a:r>
              <a:rPr lang="fr-FR" dirty="0" err="1" smtClean="0"/>
              <a:t>Tagging</a:t>
            </a:r>
            <a:r>
              <a:rPr lang="fr-FR" dirty="0" smtClean="0"/>
              <a:t> (ICT)</a:t>
            </a:r>
            <a:endParaRPr lang="en-US" dirty="0"/>
          </a:p>
        </p:txBody>
      </p:sp>
      <p:sp>
        <p:nvSpPr>
          <p:cNvPr id="138" name="Rectangle 137">
            <a:extLst>
              <a:ext uri="{FF2B5EF4-FFF2-40B4-BE49-F238E27FC236}">
                <a16:creationId xmlns:a16="http://schemas.microsoft.com/office/drawing/2014/main" xmlns="" id="{B786B927-6D20-41D5-8EAB-28931333CC9E}"/>
              </a:ext>
            </a:extLst>
          </p:cNvPr>
          <p:cNvSpPr/>
          <p:nvPr/>
        </p:nvSpPr>
        <p:spPr>
          <a:xfrm>
            <a:off x="10262435" y="330465"/>
            <a:ext cx="1819784" cy="488067"/>
          </a:xfrm>
          <a:prstGeom prst="rect">
            <a:avLst/>
          </a:prstGeom>
          <a:solidFill>
            <a:schemeClr val="bg1"/>
          </a:solidFill>
          <a:ln w="12700">
            <a:noFill/>
            <a:miter lim="800000"/>
            <a:headEnd/>
            <a:tailEnd/>
          </a:ln>
        </p:spPr>
        <p:txBody>
          <a:bodyPr wrap="square" rtlCol="0" anchor="ctr"/>
          <a:lstStyle/>
          <a:p>
            <a:pPr algn="ctr"/>
            <a:endParaRPr lang="en-US" kern="0" dirty="0">
              <a:solidFill>
                <a:schemeClr val="bg1"/>
              </a:solidFill>
            </a:endParaRPr>
          </a:p>
        </p:txBody>
      </p:sp>
      <p:sp>
        <p:nvSpPr>
          <p:cNvPr id="5" name="Slide Number Placeholder 4"/>
          <p:cNvSpPr>
            <a:spLocks noGrp="1"/>
          </p:cNvSpPr>
          <p:nvPr>
            <p:ph type="sldNum" sz="quarter" idx="4294967295"/>
          </p:nvPr>
        </p:nvSpPr>
        <p:spPr>
          <a:xfrm>
            <a:off x="11746029" y="6305552"/>
            <a:ext cx="520564" cy="365125"/>
          </a:xfrm>
          <a:prstGeom prst="rect">
            <a:avLst/>
          </a:prstGeom>
        </p:spPr>
        <p:txBody>
          <a:bodyPr/>
          <a:lstStyle/>
          <a:p>
            <a:fld id="{465A5C95-1BEC-4B0D-B8C7-BEAE4FF9FC43}" type="slidenum">
              <a:rPr lang="en-US" altLang="en-US" smtClean="0"/>
              <a:pPr/>
              <a:t>12</a:t>
            </a:fld>
            <a:endParaRPr lang="en-US" altLang="en-US"/>
          </a:p>
        </p:txBody>
      </p:sp>
      <p:sp>
        <p:nvSpPr>
          <p:cNvPr id="314" name="Rounded Rectangle 313"/>
          <p:cNvSpPr/>
          <p:nvPr/>
        </p:nvSpPr>
        <p:spPr>
          <a:xfrm>
            <a:off x="917480" y="1848707"/>
            <a:ext cx="1072363" cy="1001922"/>
          </a:xfrm>
          <a:prstGeom prst="roundRect">
            <a:avLst>
              <a:gd name="adj" fmla="val 3181"/>
            </a:avLst>
          </a:prstGeom>
          <a:solidFill>
            <a:srgbClr val="395773">
              <a:lumMod val="20000"/>
              <a:lumOff val="80000"/>
              <a:alpha val="70000"/>
            </a:srgbClr>
          </a:solidFill>
          <a:ln w="9525" cap="flat" cmpd="sng" algn="ctr">
            <a:noFill/>
            <a:prstDash val="solid"/>
          </a:ln>
          <a:effectLst/>
        </p:spPr>
        <p:txBody>
          <a:bodyPr anchor="ctr"/>
          <a:lstStyle/>
          <a:p>
            <a:pPr algn="ctr" fontAlgn="auto">
              <a:spcBef>
                <a:spcPts val="0"/>
              </a:spcBef>
              <a:spcAft>
                <a:spcPts val="0"/>
              </a:spcAft>
              <a:defRPr/>
            </a:pPr>
            <a:endParaRPr lang="en-US" sz="1799" kern="0" dirty="0">
              <a:solidFill>
                <a:srgbClr val="FFFFFF"/>
              </a:solidFill>
              <a:latin typeface="Calibri"/>
              <a:ea typeface="ＭＳ Ｐゴシック" pitchFamily="-109" charset="-128"/>
            </a:endParaRPr>
          </a:p>
        </p:txBody>
      </p:sp>
      <p:sp>
        <p:nvSpPr>
          <p:cNvPr id="315" name="Shape 594"/>
          <p:cNvSpPr txBox="1"/>
          <p:nvPr/>
        </p:nvSpPr>
        <p:spPr>
          <a:xfrm>
            <a:off x="907951" y="1783231"/>
            <a:ext cx="1142404" cy="467453"/>
          </a:xfrm>
          <a:prstGeom prst="rect">
            <a:avLst/>
          </a:prstGeom>
          <a:noFill/>
          <a:ln>
            <a:noFill/>
          </a:ln>
        </p:spPr>
        <p:txBody>
          <a:bodyPr lIns="91401" tIns="91401" rIns="91401" bIns="91401" anchor="t" anchorCtr="0">
            <a:noAutofit/>
          </a:bodyPr>
          <a:lstStyle/>
          <a:p>
            <a:pPr algn="ctr" fontAlgn="auto">
              <a:spcBef>
                <a:spcPts val="0"/>
              </a:spcBef>
              <a:spcAft>
                <a:spcPts val="0"/>
              </a:spcAft>
              <a:defRPr/>
            </a:pPr>
            <a:r>
              <a:rPr lang="en-US" sz="1100" b="1" kern="0" dirty="0">
                <a:solidFill>
                  <a:srgbClr val="404040">
                    <a:lumMod val="95000"/>
                  </a:srgbClr>
                </a:solidFill>
              </a:rPr>
              <a:t>DLP STORAGE</a:t>
            </a:r>
          </a:p>
        </p:txBody>
      </p:sp>
      <p:grpSp>
        <p:nvGrpSpPr>
          <p:cNvPr id="316" name="Group 190"/>
          <p:cNvGrpSpPr>
            <a:grpSpLocks noChangeAspect="1"/>
          </p:cNvGrpSpPr>
          <p:nvPr/>
        </p:nvGrpSpPr>
        <p:grpSpPr bwMode="auto">
          <a:xfrm>
            <a:off x="1687530" y="2221206"/>
            <a:ext cx="257024" cy="511687"/>
            <a:chOff x="1609" y="1589"/>
            <a:chExt cx="206" cy="410"/>
          </a:xfrm>
        </p:grpSpPr>
        <p:sp>
          <p:nvSpPr>
            <p:cNvPr id="317" name="AutoShape 189"/>
            <p:cNvSpPr>
              <a:spLocks noChangeAspect="1" noChangeArrowheads="1" noTextEdit="1"/>
            </p:cNvSpPr>
            <p:nvPr/>
          </p:nvSpPr>
          <p:spPr bwMode="auto">
            <a:xfrm>
              <a:off x="1609" y="1589"/>
              <a:ext cx="206" cy="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18" name="Rectangle 191"/>
            <p:cNvSpPr>
              <a:spLocks noChangeArrowheads="1"/>
            </p:cNvSpPr>
            <p:nvPr/>
          </p:nvSpPr>
          <p:spPr bwMode="auto">
            <a:xfrm>
              <a:off x="1620" y="1617"/>
              <a:ext cx="187" cy="37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19" name="Freeform 192"/>
            <p:cNvSpPr>
              <a:spLocks noEditPoints="1"/>
            </p:cNvSpPr>
            <p:nvPr/>
          </p:nvSpPr>
          <p:spPr bwMode="auto">
            <a:xfrm>
              <a:off x="1609" y="1589"/>
              <a:ext cx="206" cy="410"/>
            </a:xfrm>
            <a:custGeom>
              <a:avLst/>
              <a:gdLst>
                <a:gd name="T0" fmla="*/ 24 w 412"/>
                <a:gd name="T1" fmla="*/ 0 h 820"/>
                <a:gd name="T2" fmla="*/ 20 w 412"/>
                <a:gd name="T3" fmla="*/ 0 h 820"/>
                <a:gd name="T4" fmla="*/ 8 w 412"/>
                <a:gd name="T5" fmla="*/ 8 h 820"/>
                <a:gd name="T6" fmla="*/ 0 w 412"/>
                <a:gd name="T7" fmla="*/ 20 h 820"/>
                <a:gd name="T8" fmla="*/ 0 w 412"/>
                <a:gd name="T9" fmla="*/ 796 h 820"/>
                <a:gd name="T10" fmla="*/ 0 w 412"/>
                <a:gd name="T11" fmla="*/ 800 h 820"/>
                <a:gd name="T12" fmla="*/ 8 w 412"/>
                <a:gd name="T13" fmla="*/ 812 h 820"/>
                <a:gd name="T14" fmla="*/ 20 w 412"/>
                <a:gd name="T15" fmla="*/ 820 h 820"/>
                <a:gd name="T16" fmla="*/ 388 w 412"/>
                <a:gd name="T17" fmla="*/ 820 h 820"/>
                <a:gd name="T18" fmla="*/ 392 w 412"/>
                <a:gd name="T19" fmla="*/ 820 h 820"/>
                <a:gd name="T20" fmla="*/ 404 w 412"/>
                <a:gd name="T21" fmla="*/ 812 h 820"/>
                <a:gd name="T22" fmla="*/ 410 w 412"/>
                <a:gd name="T23" fmla="*/ 800 h 820"/>
                <a:gd name="T24" fmla="*/ 412 w 412"/>
                <a:gd name="T25" fmla="*/ 24 h 820"/>
                <a:gd name="T26" fmla="*/ 410 w 412"/>
                <a:gd name="T27" fmla="*/ 20 h 820"/>
                <a:gd name="T28" fmla="*/ 404 w 412"/>
                <a:gd name="T29" fmla="*/ 8 h 820"/>
                <a:gd name="T30" fmla="*/ 392 w 412"/>
                <a:gd name="T31" fmla="*/ 0 h 820"/>
                <a:gd name="T32" fmla="*/ 220 w 412"/>
                <a:gd name="T33" fmla="*/ 787 h 820"/>
                <a:gd name="T34" fmla="*/ 190 w 412"/>
                <a:gd name="T35" fmla="*/ 714 h 820"/>
                <a:gd name="T36" fmla="*/ 220 w 412"/>
                <a:gd name="T37" fmla="*/ 787 h 820"/>
                <a:gd name="T38" fmla="*/ 36 w 412"/>
                <a:gd name="T39" fmla="*/ 667 h 820"/>
                <a:gd name="T40" fmla="*/ 376 w 412"/>
                <a:gd name="T41" fmla="*/ 600 h 820"/>
                <a:gd name="T42" fmla="*/ 376 w 412"/>
                <a:gd name="T43" fmla="*/ 565 h 820"/>
                <a:gd name="T44" fmla="*/ 36 w 412"/>
                <a:gd name="T45" fmla="*/ 497 h 820"/>
                <a:gd name="T46" fmla="*/ 376 w 412"/>
                <a:gd name="T47" fmla="*/ 565 h 820"/>
                <a:gd name="T48" fmla="*/ 36 w 412"/>
                <a:gd name="T49" fmla="*/ 462 h 820"/>
                <a:gd name="T50" fmla="*/ 376 w 412"/>
                <a:gd name="T51" fmla="*/ 394 h 820"/>
                <a:gd name="T52" fmla="*/ 376 w 412"/>
                <a:gd name="T53" fmla="*/ 356 h 820"/>
                <a:gd name="T54" fmla="*/ 36 w 412"/>
                <a:gd name="T55" fmla="*/ 288 h 820"/>
                <a:gd name="T56" fmla="*/ 376 w 412"/>
                <a:gd name="T57" fmla="*/ 356 h 820"/>
                <a:gd name="T58" fmla="*/ 36 w 412"/>
                <a:gd name="T59" fmla="*/ 254 h 820"/>
                <a:gd name="T60" fmla="*/ 376 w 412"/>
                <a:gd name="T61" fmla="*/ 186 h 820"/>
                <a:gd name="T62" fmla="*/ 376 w 412"/>
                <a:gd name="T63" fmla="*/ 151 h 820"/>
                <a:gd name="T64" fmla="*/ 36 w 412"/>
                <a:gd name="T65" fmla="*/ 83 h 820"/>
                <a:gd name="T66" fmla="*/ 376 w 412"/>
                <a:gd name="T67" fmla="*/ 15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820">
                  <a:moveTo>
                    <a:pt x="388" y="0"/>
                  </a:moveTo>
                  <a:lnTo>
                    <a:pt x="24" y="0"/>
                  </a:lnTo>
                  <a:lnTo>
                    <a:pt x="24" y="0"/>
                  </a:lnTo>
                  <a:lnTo>
                    <a:pt x="20" y="0"/>
                  </a:lnTo>
                  <a:lnTo>
                    <a:pt x="15" y="2"/>
                  </a:lnTo>
                  <a:lnTo>
                    <a:pt x="8" y="8"/>
                  </a:lnTo>
                  <a:lnTo>
                    <a:pt x="2" y="15"/>
                  </a:lnTo>
                  <a:lnTo>
                    <a:pt x="0" y="20"/>
                  </a:lnTo>
                  <a:lnTo>
                    <a:pt x="0" y="24"/>
                  </a:lnTo>
                  <a:lnTo>
                    <a:pt x="0" y="796"/>
                  </a:lnTo>
                  <a:lnTo>
                    <a:pt x="0" y="796"/>
                  </a:lnTo>
                  <a:lnTo>
                    <a:pt x="0" y="800"/>
                  </a:lnTo>
                  <a:lnTo>
                    <a:pt x="2" y="805"/>
                  </a:lnTo>
                  <a:lnTo>
                    <a:pt x="8" y="812"/>
                  </a:lnTo>
                  <a:lnTo>
                    <a:pt x="15" y="818"/>
                  </a:lnTo>
                  <a:lnTo>
                    <a:pt x="20" y="820"/>
                  </a:lnTo>
                  <a:lnTo>
                    <a:pt x="24" y="820"/>
                  </a:lnTo>
                  <a:lnTo>
                    <a:pt x="388" y="820"/>
                  </a:lnTo>
                  <a:lnTo>
                    <a:pt x="388" y="820"/>
                  </a:lnTo>
                  <a:lnTo>
                    <a:pt x="392" y="820"/>
                  </a:lnTo>
                  <a:lnTo>
                    <a:pt x="397" y="818"/>
                  </a:lnTo>
                  <a:lnTo>
                    <a:pt x="404" y="812"/>
                  </a:lnTo>
                  <a:lnTo>
                    <a:pt x="409" y="805"/>
                  </a:lnTo>
                  <a:lnTo>
                    <a:pt x="410" y="800"/>
                  </a:lnTo>
                  <a:lnTo>
                    <a:pt x="412" y="796"/>
                  </a:lnTo>
                  <a:lnTo>
                    <a:pt x="412" y="24"/>
                  </a:lnTo>
                  <a:lnTo>
                    <a:pt x="412" y="24"/>
                  </a:lnTo>
                  <a:lnTo>
                    <a:pt x="410" y="20"/>
                  </a:lnTo>
                  <a:lnTo>
                    <a:pt x="409" y="15"/>
                  </a:lnTo>
                  <a:lnTo>
                    <a:pt x="404" y="8"/>
                  </a:lnTo>
                  <a:lnTo>
                    <a:pt x="397" y="2"/>
                  </a:lnTo>
                  <a:lnTo>
                    <a:pt x="392" y="0"/>
                  </a:lnTo>
                  <a:lnTo>
                    <a:pt x="388" y="0"/>
                  </a:lnTo>
                  <a:close/>
                  <a:moveTo>
                    <a:pt x="220" y="787"/>
                  </a:moveTo>
                  <a:lnTo>
                    <a:pt x="190" y="787"/>
                  </a:lnTo>
                  <a:lnTo>
                    <a:pt x="190" y="714"/>
                  </a:lnTo>
                  <a:lnTo>
                    <a:pt x="220" y="714"/>
                  </a:lnTo>
                  <a:lnTo>
                    <a:pt x="220" y="787"/>
                  </a:lnTo>
                  <a:close/>
                  <a:moveTo>
                    <a:pt x="376" y="667"/>
                  </a:moveTo>
                  <a:lnTo>
                    <a:pt x="36" y="667"/>
                  </a:lnTo>
                  <a:lnTo>
                    <a:pt x="36" y="600"/>
                  </a:lnTo>
                  <a:lnTo>
                    <a:pt x="376" y="600"/>
                  </a:lnTo>
                  <a:lnTo>
                    <a:pt x="376" y="667"/>
                  </a:lnTo>
                  <a:close/>
                  <a:moveTo>
                    <a:pt x="376" y="565"/>
                  </a:moveTo>
                  <a:lnTo>
                    <a:pt x="36" y="565"/>
                  </a:lnTo>
                  <a:lnTo>
                    <a:pt x="36" y="497"/>
                  </a:lnTo>
                  <a:lnTo>
                    <a:pt x="376" y="497"/>
                  </a:lnTo>
                  <a:lnTo>
                    <a:pt x="376" y="565"/>
                  </a:lnTo>
                  <a:close/>
                  <a:moveTo>
                    <a:pt x="376" y="462"/>
                  </a:moveTo>
                  <a:lnTo>
                    <a:pt x="36" y="462"/>
                  </a:lnTo>
                  <a:lnTo>
                    <a:pt x="36" y="394"/>
                  </a:lnTo>
                  <a:lnTo>
                    <a:pt x="376" y="394"/>
                  </a:lnTo>
                  <a:lnTo>
                    <a:pt x="376" y="462"/>
                  </a:lnTo>
                  <a:close/>
                  <a:moveTo>
                    <a:pt x="376" y="356"/>
                  </a:moveTo>
                  <a:lnTo>
                    <a:pt x="36" y="356"/>
                  </a:lnTo>
                  <a:lnTo>
                    <a:pt x="36" y="288"/>
                  </a:lnTo>
                  <a:lnTo>
                    <a:pt x="376" y="288"/>
                  </a:lnTo>
                  <a:lnTo>
                    <a:pt x="376" y="356"/>
                  </a:lnTo>
                  <a:close/>
                  <a:moveTo>
                    <a:pt x="376" y="254"/>
                  </a:moveTo>
                  <a:lnTo>
                    <a:pt x="36" y="254"/>
                  </a:lnTo>
                  <a:lnTo>
                    <a:pt x="36" y="186"/>
                  </a:lnTo>
                  <a:lnTo>
                    <a:pt x="376" y="186"/>
                  </a:lnTo>
                  <a:lnTo>
                    <a:pt x="376" y="254"/>
                  </a:lnTo>
                  <a:close/>
                  <a:moveTo>
                    <a:pt x="376" y="151"/>
                  </a:moveTo>
                  <a:lnTo>
                    <a:pt x="36" y="151"/>
                  </a:lnTo>
                  <a:lnTo>
                    <a:pt x="36" y="83"/>
                  </a:lnTo>
                  <a:lnTo>
                    <a:pt x="376" y="83"/>
                  </a:lnTo>
                  <a:lnTo>
                    <a:pt x="376" y="151"/>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20" name="Freeform 193"/>
            <p:cNvSpPr>
              <a:spLocks/>
            </p:cNvSpPr>
            <p:nvPr/>
          </p:nvSpPr>
          <p:spPr bwMode="auto">
            <a:xfrm>
              <a:off x="1609" y="1589"/>
              <a:ext cx="206" cy="410"/>
            </a:xfrm>
            <a:custGeom>
              <a:avLst/>
              <a:gdLst>
                <a:gd name="T0" fmla="*/ 388 w 412"/>
                <a:gd name="T1" fmla="*/ 0 h 820"/>
                <a:gd name="T2" fmla="*/ 24 w 412"/>
                <a:gd name="T3" fmla="*/ 0 h 820"/>
                <a:gd name="T4" fmla="*/ 24 w 412"/>
                <a:gd name="T5" fmla="*/ 0 h 820"/>
                <a:gd name="T6" fmla="*/ 20 w 412"/>
                <a:gd name="T7" fmla="*/ 0 h 820"/>
                <a:gd name="T8" fmla="*/ 15 w 412"/>
                <a:gd name="T9" fmla="*/ 2 h 820"/>
                <a:gd name="T10" fmla="*/ 8 w 412"/>
                <a:gd name="T11" fmla="*/ 8 h 820"/>
                <a:gd name="T12" fmla="*/ 2 w 412"/>
                <a:gd name="T13" fmla="*/ 15 h 820"/>
                <a:gd name="T14" fmla="*/ 0 w 412"/>
                <a:gd name="T15" fmla="*/ 20 h 820"/>
                <a:gd name="T16" fmla="*/ 0 w 412"/>
                <a:gd name="T17" fmla="*/ 24 h 820"/>
                <a:gd name="T18" fmla="*/ 0 w 412"/>
                <a:gd name="T19" fmla="*/ 796 h 820"/>
                <a:gd name="T20" fmla="*/ 0 w 412"/>
                <a:gd name="T21" fmla="*/ 796 h 820"/>
                <a:gd name="T22" fmla="*/ 0 w 412"/>
                <a:gd name="T23" fmla="*/ 800 h 820"/>
                <a:gd name="T24" fmla="*/ 2 w 412"/>
                <a:gd name="T25" fmla="*/ 805 h 820"/>
                <a:gd name="T26" fmla="*/ 8 w 412"/>
                <a:gd name="T27" fmla="*/ 812 h 820"/>
                <a:gd name="T28" fmla="*/ 15 w 412"/>
                <a:gd name="T29" fmla="*/ 818 h 820"/>
                <a:gd name="T30" fmla="*/ 20 w 412"/>
                <a:gd name="T31" fmla="*/ 820 h 820"/>
                <a:gd name="T32" fmla="*/ 24 w 412"/>
                <a:gd name="T33" fmla="*/ 820 h 820"/>
                <a:gd name="T34" fmla="*/ 388 w 412"/>
                <a:gd name="T35" fmla="*/ 820 h 820"/>
                <a:gd name="T36" fmla="*/ 388 w 412"/>
                <a:gd name="T37" fmla="*/ 820 h 820"/>
                <a:gd name="T38" fmla="*/ 392 w 412"/>
                <a:gd name="T39" fmla="*/ 820 h 820"/>
                <a:gd name="T40" fmla="*/ 397 w 412"/>
                <a:gd name="T41" fmla="*/ 818 h 820"/>
                <a:gd name="T42" fmla="*/ 404 w 412"/>
                <a:gd name="T43" fmla="*/ 812 h 820"/>
                <a:gd name="T44" fmla="*/ 409 w 412"/>
                <a:gd name="T45" fmla="*/ 805 h 820"/>
                <a:gd name="T46" fmla="*/ 410 w 412"/>
                <a:gd name="T47" fmla="*/ 800 h 820"/>
                <a:gd name="T48" fmla="*/ 412 w 412"/>
                <a:gd name="T49" fmla="*/ 796 h 820"/>
                <a:gd name="T50" fmla="*/ 412 w 412"/>
                <a:gd name="T51" fmla="*/ 24 h 820"/>
                <a:gd name="T52" fmla="*/ 412 w 412"/>
                <a:gd name="T53" fmla="*/ 24 h 820"/>
                <a:gd name="T54" fmla="*/ 410 w 412"/>
                <a:gd name="T55" fmla="*/ 20 h 820"/>
                <a:gd name="T56" fmla="*/ 409 w 412"/>
                <a:gd name="T57" fmla="*/ 15 h 820"/>
                <a:gd name="T58" fmla="*/ 404 w 412"/>
                <a:gd name="T59" fmla="*/ 8 h 820"/>
                <a:gd name="T60" fmla="*/ 397 w 412"/>
                <a:gd name="T61" fmla="*/ 2 h 820"/>
                <a:gd name="T62" fmla="*/ 392 w 412"/>
                <a:gd name="T63" fmla="*/ 0 h 820"/>
                <a:gd name="T64" fmla="*/ 388 w 412"/>
                <a:gd name="T6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2" h="820">
                  <a:moveTo>
                    <a:pt x="388" y="0"/>
                  </a:moveTo>
                  <a:lnTo>
                    <a:pt x="24" y="0"/>
                  </a:lnTo>
                  <a:lnTo>
                    <a:pt x="24" y="0"/>
                  </a:lnTo>
                  <a:lnTo>
                    <a:pt x="20" y="0"/>
                  </a:lnTo>
                  <a:lnTo>
                    <a:pt x="15" y="2"/>
                  </a:lnTo>
                  <a:lnTo>
                    <a:pt x="8" y="8"/>
                  </a:lnTo>
                  <a:lnTo>
                    <a:pt x="2" y="15"/>
                  </a:lnTo>
                  <a:lnTo>
                    <a:pt x="0" y="20"/>
                  </a:lnTo>
                  <a:lnTo>
                    <a:pt x="0" y="24"/>
                  </a:lnTo>
                  <a:lnTo>
                    <a:pt x="0" y="796"/>
                  </a:lnTo>
                  <a:lnTo>
                    <a:pt x="0" y="796"/>
                  </a:lnTo>
                  <a:lnTo>
                    <a:pt x="0" y="800"/>
                  </a:lnTo>
                  <a:lnTo>
                    <a:pt x="2" y="805"/>
                  </a:lnTo>
                  <a:lnTo>
                    <a:pt x="8" y="812"/>
                  </a:lnTo>
                  <a:lnTo>
                    <a:pt x="15" y="818"/>
                  </a:lnTo>
                  <a:lnTo>
                    <a:pt x="20" y="820"/>
                  </a:lnTo>
                  <a:lnTo>
                    <a:pt x="24" y="820"/>
                  </a:lnTo>
                  <a:lnTo>
                    <a:pt x="388" y="820"/>
                  </a:lnTo>
                  <a:lnTo>
                    <a:pt x="388" y="820"/>
                  </a:lnTo>
                  <a:lnTo>
                    <a:pt x="392" y="820"/>
                  </a:lnTo>
                  <a:lnTo>
                    <a:pt x="397" y="818"/>
                  </a:lnTo>
                  <a:lnTo>
                    <a:pt x="404" y="812"/>
                  </a:lnTo>
                  <a:lnTo>
                    <a:pt x="409" y="805"/>
                  </a:lnTo>
                  <a:lnTo>
                    <a:pt x="410" y="800"/>
                  </a:lnTo>
                  <a:lnTo>
                    <a:pt x="412" y="796"/>
                  </a:lnTo>
                  <a:lnTo>
                    <a:pt x="412" y="24"/>
                  </a:lnTo>
                  <a:lnTo>
                    <a:pt x="412" y="24"/>
                  </a:lnTo>
                  <a:lnTo>
                    <a:pt x="410" y="20"/>
                  </a:lnTo>
                  <a:lnTo>
                    <a:pt x="409" y="15"/>
                  </a:lnTo>
                  <a:lnTo>
                    <a:pt x="404" y="8"/>
                  </a:lnTo>
                  <a:lnTo>
                    <a:pt x="397" y="2"/>
                  </a:lnTo>
                  <a:lnTo>
                    <a:pt x="392" y="0"/>
                  </a:lnTo>
                  <a:lnTo>
                    <a:pt x="38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21" name="Rectangle 194"/>
            <p:cNvSpPr>
              <a:spLocks noChangeArrowheads="1"/>
            </p:cNvSpPr>
            <p:nvPr/>
          </p:nvSpPr>
          <p:spPr bwMode="auto">
            <a:xfrm>
              <a:off x="1704" y="1946"/>
              <a:ext cx="15"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22" name="Rectangle 195"/>
            <p:cNvSpPr>
              <a:spLocks noChangeArrowheads="1"/>
            </p:cNvSpPr>
            <p:nvPr/>
          </p:nvSpPr>
          <p:spPr bwMode="auto">
            <a:xfrm>
              <a:off x="1627" y="1889"/>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23" name="Rectangle 196"/>
            <p:cNvSpPr>
              <a:spLocks noChangeArrowheads="1"/>
            </p:cNvSpPr>
            <p:nvPr/>
          </p:nvSpPr>
          <p:spPr bwMode="auto">
            <a:xfrm>
              <a:off x="1627" y="1837"/>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24" name="Rectangle 197"/>
            <p:cNvSpPr>
              <a:spLocks noChangeArrowheads="1"/>
            </p:cNvSpPr>
            <p:nvPr/>
          </p:nvSpPr>
          <p:spPr bwMode="auto">
            <a:xfrm>
              <a:off x="1627" y="1786"/>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25" name="Rectangle 198"/>
            <p:cNvSpPr>
              <a:spLocks noChangeArrowheads="1"/>
            </p:cNvSpPr>
            <p:nvPr/>
          </p:nvSpPr>
          <p:spPr bwMode="auto">
            <a:xfrm>
              <a:off x="1627" y="1733"/>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26" name="Rectangle 199"/>
            <p:cNvSpPr>
              <a:spLocks noChangeArrowheads="1"/>
            </p:cNvSpPr>
            <p:nvPr/>
          </p:nvSpPr>
          <p:spPr bwMode="auto">
            <a:xfrm>
              <a:off x="1627" y="1682"/>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27" name="Rectangle 200"/>
            <p:cNvSpPr>
              <a:spLocks noChangeArrowheads="1"/>
            </p:cNvSpPr>
            <p:nvPr/>
          </p:nvSpPr>
          <p:spPr bwMode="auto">
            <a:xfrm>
              <a:off x="1627" y="1631"/>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grpSp>
      <p:cxnSp>
        <p:nvCxnSpPr>
          <p:cNvPr id="328" name="Straight Arrow Connector 327"/>
          <p:cNvCxnSpPr>
            <a:endCxn id="318" idx="1"/>
          </p:cNvCxnSpPr>
          <p:nvPr/>
        </p:nvCxnSpPr>
        <p:spPr>
          <a:xfrm>
            <a:off x="1275372" y="2483874"/>
            <a:ext cx="425882" cy="5657"/>
          </a:xfrm>
          <a:prstGeom prst="straightConnector1">
            <a:avLst/>
          </a:prstGeom>
          <a:noFill/>
          <a:ln w="63500" cap="flat" cmpd="dbl" algn="ctr">
            <a:solidFill>
              <a:srgbClr val="404040">
                <a:lumMod val="60000"/>
                <a:lumOff val="40000"/>
              </a:srgbClr>
            </a:solidFill>
            <a:prstDash val="sysDot"/>
            <a:tailEnd type="none"/>
          </a:ln>
          <a:effectLst/>
        </p:spPr>
      </p:cxnSp>
      <p:grpSp>
        <p:nvGrpSpPr>
          <p:cNvPr id="329" name="Group 203"/>
          <p:cNvGrpSpPr>
            <a:grpSpLocks noChangeAspect="1"/>
          </p:cNvGrpSpPr>
          <p:nvPr/>
        </p:nvGrpSpPr>
        <p:grpSpPr bwMode="auto">
          <a:xfrm>
            <a:off x="990839" y="2276631"/>
            <a:ext cx="376255" cy="369362"/>
            <a:chOff x="3122" y="1667"/>
            <a:chExt cx="323" cy="317"/>
          </a:xfrm>
        </p:grpSpPr>
        <p:sp>
          <p:nvSpPr>
            <p:cNvPr id="330" name="AutoShape 202"/>
            <p:cNvSpPr>
              <a:spLocks noChangeAspect="1" noChangeArrowheads="1" noTextEdit="1"/>
            </p:cNvSpPr>
            <p:nvPr/>
          </p:nvSpPr>
          <p:spPr bwMode="auto">
            <a:xfrm>
              <a:off x="3122" y="1667"/>
              <a:ext cx="323" cy="3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31" name="Freeform 204"/>
            <p:cNvSpPr>
              <a:spLocks/>
            </p:cNvSpPr>
            <p:nvPr/>
          </p:nvSpPr>
          <p:spPr bwMode="auto">
            <a:xfrm>
              <a:off x="3122" y="1667"/>
              <a:ext cx="323" cy="317"/>
            </a:xfrm>
            <a:custGeom>
              <a:avLst/>
              <a:gdLst>
                <a:gd name="T0" fmla="*/ 161 w 323"/>
                <a:gd name="T1" fmla="*/ 317 h 317"/>
                <a:gd name="T2" fmla="*/ 95 w 323"/>
                <a:gd name="T3" fmla="*/ 313 h 317"/>
                <a:gd name="T4" fmla="*/ 44 w 323"/>
                <a:gd name="T5" fmla="*/ 299 h 317"/>
                <a:gd name="T6" fmla="*/ 25 w 323"/>
                <a:gd name="T7" fmla="*/ 292 h 317"/>
                <a:gd name="T8" fmla="*/ 11 w 323"/>
                <a:gd name="T9" fmla="*/ 283 h 317"/>
                <a:gd name="T10" fmla="*/ 2 w 323"/>
                <a:gd name="T11" fmla="*/ 273 h 317"/>
                <a:gd name="T12" fmla="*/ 0 w 323"/>
                <a:gd name="T13" fmla="*/ 263 h 317"/>
                <a:gd name="T14" fmla="*/ 0 w 323"/>
                <a:gd name="T15" fmla="*/ 221 h 317"/>
                <a:gd name="T16" fmla="*/ 1 w 323"/>
                <a:gd name="T17" fmla="*/ 212 h 317"/>
                <a:gd name="T18" fmla="*/ 8 w 323"/>
                <a:gd name="T19" fmla="*/ 203 h 317"/>
                <a:gd name="T20" fmla="*/ 8 w 323"/>
                <a:gd name="T21" fmla="*/ 197 h 317"/>
                <a:gd name="T22" fmla="*/ 4 w 323"/>
                <a:gd name="T23" fmla="*/ 192 h 317"/>
                <a:gd name="T24" fmla="*/ 0 w 323"/>
                <a:gd name="T25" fmla="*/ 184 h 317"/>
                <a:gd name="T26" fmla="*/ 0 w 323"/>
                <a:gd name="T27" fmla="*/ 138 h 317"/>
                <a:gd name="T28" fmla="*/ 0 w 323"/>
                <a:gd name="T29" fmla="*/ 134 h 317"/>
                <a:gd name="T30" fmla="*/ 4 w 323"/>
                <a:gd name="T31" fmla="*/ 125 h 317"/>
                <a:gd name="T32" fmla="*/ 12 w 323"/>
                <a:gd name="T33" fmla="*/ 117 h 317"/>
                <a:gd name="T34" fmla="*/ 9 w 323"/>
                <a:gd name="T35" fmla="*/ 114 h 317"/>
                <a:gd name="T36" fmla="*/ 2 w 323"/>
                <a:gd name="T37" fmla="*/ 106 h 317"/>
                <a:gd name="T38" fmla="*/ 0 w 323"/>
                <a:gd name="T39" fmla="*/ 97 h 317"/>
                <a:gd name="T40" fmla="*/ 0 w 323"/>
                <a:gd name="T41" fmla="*/ 55 h 317"/>
                <a:gd name="T42" fmla="*/ 2 w 323"/>
                <a:gd name="T43" fmla="*/ 45 h 317"/>
                <a:gd name="T44" fmla="*/ 11 w 323"/>
                <a:gd name="T45" fmla="*/ 35 h 317"/>
                <a:gd name="T46" fmla="*/ 25 w 323"/>
                <a:gd name="T47" fmla="*/ 27 h 317"/>
                <a:gd name="T48" fmla="*/ 44 w 323"/>
                <a:gd name="T49" fmla="*/ 18 h 317"/>
                <a:gd name="T50" fmla="*/ 95 w 323"/>
                <a:gd name="T51" fmla="*/ 6 h 317"/>
                <a:gd name="T52" fmla="*/ 161 w 323"/>
                <a:gd name="T53" fmla="*/ 0 h 317"/>
                <a:gd name="T54" fmla="*/ 195 w 323"/>
                <a:gd name="T55" fmla="*/ 1 h 317"/>
                <a:gd name="T56" fmla="*/ 254 w 323"/>
                <a:gd name="T57" fmla="*/ 10 h 317"/>
                <a:gd name="T58" fmla="*/ 287 w 323"/>
                <a:gd name="T59" fmla="*/ 21 h 317"/>
                <a:gd name="T60" fmla="*/ 303 w 323"/>
                <a:gd name="T61" fmla="*/ 30 h 317"/>
                <a:gd name="T62" fmla="*/ 315 w 323"/>
                <a:gd name="T63" fmla="*/ 39 h 317"/>
                <a:gd name="T64" fmla="*/ 322 w 323"/>
                <a:gd name="T65" fmla="*/ 49 h 317"/>
                <a:gd name="T66" fmla="*/ 323 w 323"/>
                <a:gd name="T67" fmla="*/ 97 h 317"/>
                <a:gd name="T68" fmla="*/ 322 w 323"/>
                <a:gd name="T69" fmla="*/ 102 h 317"/>
                <a:gd name="T70" fmla="*/ 317 w 323"/>
                <a:gd name="T71" fmla="*/ 110 h 317"/>
                <a:gd name="T72" fmla="*/ 311 w 323"/>
                <a:gd name="T73" fmla="*/ 117 h 317"/>
                <a:gd name="T74" fmla="*/ 314 w 323"/>
                <a:gd name="T75" fmla="*/ 120 h 317"/>
                <a:gd name="T76" fmla="*/ 321 w 323"/>
                <a:gd name="T77" fmla="*/ 128 h 317"/>
                <a:gd name="T78" fmla="*/ 323 w 323"/>
                <a:gd name="T79" fmla="*/ 136 h 317"/>
                <a:gd name="T80" fmla="*/ 323 w 323"/>
                <a:gd name="T81" fmla="*/ 180 h 317"/>
                <a:gd name="T82" fmla="*/ 321 w 323"/>
                <a:gd name="T83" fmla="*/ 189 h 317"/>
                <a:gd name="T84" fmla="*/ 314 w 323"/>
                <a:gd name="T85" fmla="*/ 197 h 317"/>
                <a:gd name="T86" fmla="*/ 314 w 323"/>
                <a:gd name="T87" fmla="*/ 203 h 317"/>
                <a:gd name="T88" fmla="*/ 317 w 323"/>
                <a:gd name="T89" fmla="*/ 207 h 317"/>
                <a:gd name="T90" fmla="*/ 322 w 323"/>
                <a:gd name="T91" fmla="*/ 214 h 317"/>
                <a:gd name="T92" fmla="*/ 323 w 323"/>
                <a:gd name="T93" fmla="*/ 263 h 317"/>
                <a:gd name="T94" fmla="*/ 322 w 323"/>
                <a:gd name="T95" fmla="*/ 267 h 317"/>
                <a:gd name="T96" fmla="*/ 316 w 323"/>
                <a:gd name="T97" fmla="*/ 277 h 317"/>
                <a:gd name="T98" fmla="*/ 304 w 323"/>
                <a:gd name="T99" fmla="*/ 287 h 317"/>
                <a:gd name="T100" fmla="*/ 288 w 323"/>
                <a:gd name="T101" fmla="*/ 296 h 317"/>
                <a:gd name="T102" fmla="*/ 255 w 323"/>
                <a:gd name="T103" fmla="*/ 307 h 317"/>
                <a:gd name="T104" fmla="*/ 196 w 323"/>
                <a:gd name="T105" fmla="*/ 3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 h="317">
                  <a:moveTo>
                    <a:pt x="161" y="317"/>
                  </a:moveTo>
                  <a:lnTo>
                    <a:pt x="161" y="317"/>
                  </a:lnTo>
                  <a:lnTo>
                    <a:pt x="127" y="316"/>
                  </a:lnTo>
                  <a:lnTo>
                    <a:pt x="95" y="313"/>
                  </a:lnTo>
                  <a:lnTo>
                    <a:pt x="67" y="307"/>
                  </a:lnTo>
                  <a:lnTo>
                    <a:pt x="44" y="299"/>
                  </a:lnTo>
                  <a:lnTo>
                    <a:pt x="34" y="296"/>
                  </a:lnTo>
                  <a:lnTo>
                    <a:pt x="25" y="292"/>
                  </a:lnTo>
                  <a:lnTo>
                    <a:pt x="18" y="287"/>
                  </a:lnTo>
                  <a:lnTo>
                    <a:pt x="11" y="283"/>
                  </a:lnTo>
                  <a:lnTo>
                    <a:pt x="7" y="277"/>
                  </a:lnTo>
                  <a:lnTo>
                    <a:pt x="2" y="273"/>
                  </a:lnTo>
                  <a:lnTo>
                    <a:pt x="0" y="267"/>
                  </a:lnTo>
                  <a:lnTo>
                    <a:pt x="0" y="263"/>
                  </a:lnTo>
                  <a:lnTo>
                    <a:pt x="0" y="221"/>
                  </a:lnTo>
                  <a:lnTo>
                    <a:pt x="0" y="221"/>
                  </a:lnTo>
                  <a:lnTo>
                    <a:pt x="0" y="216"/>
                  </a:lnTo>
                  <a:lnTo>
                    <a:pt x="1" y="212"/>
                  </a:lnTo>
                  <a:lnTo>
                    <a:pt x="3" y="208"/>
                  </a:lnTo>
                  <a:lnTo>
                    <a:pt x="8" y="203"/>
                  </a:lnTo>
                  <a:lnTo>
                    <a:pt x="11" y="200"/>
                  </a:lnTo>
                  <a:lnTo>
                    <a:pt x="8" y="197"/>
                  </a:lnTo>
                  <a:lnTo>
                    <a:pt x="8" y="197"/>
                  </a:lnTo>
                  <a:lnTo>
                    <a:pt x="4" y="192"/>
                  </a:lnTo>
                  <a:lnTo>
                    <a:pt x="2" y="189"/>
                  </a:lnTo>
                  <a:lnTo>
                    <a:pt x="0" y="184"/>
                  </a:lnTo>
                  <a:lnTo>
                    <a:pt x="0" y="180"/>
                  </a:lnTo>
                  <a:lnTo>
                    <a:pt x="0" y="138"/>
                  </a:lnTo>
                  <a:lnTo>
                    <a:pt x="0" y="138"/>
                  </a:lnTo>
                  <a:lnTo>
                    <a:pt x="0" y="134"/>
                  </a:lnTo>
                  <a:lnTo>
                    <a:pt x="1" y="129"/>
                  </a:lnTo>
                  <a:lnTo>
                    <a:pt x="4" y="125"/>
                  </a:lnTo>
                  <a:lnTo>
                    <a:pt x="8" y="120"/>
                  </a:lnTo>
                  <a:lnTo>
                    <a:pt x="12" y="117"/>
                  </a:lnTo>
                  <a:lnTo>
                    <a:pt x="9" y="114"/>
                  </a:lnTo>
                  <a:lnTo>
                    <a:pt x="9" y="114"/>
                  </a:lnTo>
                  <a:lnTo>
                    <a:pt x="4" y="110"/>
                  </a:lnTo>
                  <a:lnTo>
                    <a:pt x="2" y="106"/>
                  </a:lnTo>
                  <a:lnTo>
                    <a:pt x="0" y="102"/>
                  </a:lnTo>
                  <a:lnTo>
                    <a:pt x="0" y="97"/>
                  </a:lnTo>
                  <a:lnTo>
                    <a:pt x="0" y="55"/>
                  </a:lnTo>
                  <a:lnTo>
                    <a:pt x="0" y="55"/>
                  </a:lnTo>
                  <a:lnTo>
                    <a:pt x="0" y="50"/>
                  </a:lnTo>
                  <a:lnTo>
                    <a:pt x="2" y="45"/>
                  </a:lnTo>
                  <a:lnTo>
                    <a:pt x="7" y="40"/>
                  </a:lnTo>
                  <a:lnTo>
                    <a:pt x="11" y="35"/>
                  </a:lnTo>
                  <a:lnTo>
                    <a:pt x="18" y="31"/>
                  </a:lnTo>
                  <a:lnTo>
                    <a:pt x="25" y="27"/>
                  </a:lnTo>
                  <a:lnTo>
                    <a:pt x="34" y="22"/>
                  </a:lnTo>
                  <a:lnTo>
                    <a:pt x="44" y="18"/>
                  </a:lnTo>
                  <a:lnTo>
                    <a:pt x="67" y="11"/>
                  </a:lnTo>
                  <a:lnTo>
                    <a:pt x="95" y="6"/>
                  </a:lnTo>
                  <a:lnTo>
                    <a:pt x="127" y="2"/>
                  </a:lnTo>
                  <a:lnTo>
                    <a:pt x="161" y="0"/>
                  </a:lnTo>
                  <a:lnTo>
                    <a:pt x="161" y="0"/>
                  </a:lnTo>
                  <a:lnTo>
                    <a:pt x="195" y="1"/>
                  </a:lnTo>
                  <a:lnTo>
                    <a:pt x="227" y="6"/>
                  </a:lnTo>
                  <a:lnTo>
                    <a:pt x="254" y="10"/>
                  </a:lnTo>
                  <a:lnTo>
                    <a:pt x="277" y="18"/>
                  </a:lnTo>
                  <a:lnTo>
                    <a:pt x="287" y="21"/>
                  </a:lnTo>
                  <a:lnTo>
                    <a:pt x="295" y="25"/>
                  </a:lnTo>
                  <a:lnTo>
                    <a:pt x="303" y="30"/>
                  </a:lnTo>
                  <a:lnTo>
                    <a:pt x="310" y="34"/>
                  </a:lnTo>
                  <a:lnTo>
                    <a:pt x="315" y="39"/>
                  </a:lnTo>
                  <a:lnTo>
                    <a:pt x="319" y="43"/>
                  </a:lnTo>
                  <a:lnTo>
                    <a:pt x="322" y="49"/>
                  </a:lnTo>
                  <a:lnTo>
                    <a:pt x="323" y="53"/>
                  </a:lnTo>
                  <a:lnTo>
                    <a:pt x="323" y="97"/>
                  </a:lnTo>
                  <a:lnTo>
                    <a:pt x="323" y="97"/>
                  </a:lnTo>
                  <a:lnTo>
                    <a:pt x="322" y="102"/>
                  </a:lnTo>
                  <a:lnTo>
                    <a:pt x="321" y="106"/>
                  </a:lnTo>
                  <a:lnTo>
                    <a:pt x="317" y="110"/>
                  </a:lnTo>
                  <a:lnTo>
                    <a:pt x="314" y="114"/>
                  </a:lnTo>
                  <a:lnTo>
                    <a:pt x="311" y="117"/>
                  </a:lnTo>
                  <a:lnTo>
                    <a:pt x="314" y="120"/>
                  </a:lnTo>
                  <a:lnTo>
                    <a:pt x="314" y="120"/>
                  </a:lnTo>
                  <a:lnTo>
                    <a:pt x="317" y="125"/>
                  </a:lnTo>
                  <a:lnTo>
                    <a:pt x="321" y="128"/>
                  </a:lnTo>
                  <a:lnTo>
                    <a:pt x="322" y="133"/>
                  </a:lnTo>
                  <a:lnTo>
                    <a:pt x="323" y="136"/>
                  </a:lnTo>
                  <a:lnTo>
                    <a:pt x="323" y="180"/>
                  </a:lnTo>
                  <a:lnTo>
                    <a:pt x="323" y="180"/>
                  </a:lnTo>
                  <a:lnTo>
                    <a:pt x="322" y="184"/>
                  </a:lnTo>
                  <a:lnTo>
                    <a:pt x="321" y="189"/>
                  </a:lnTo>
                  <a:lnTo>
                    <a:pt x="317" y="192"/>
                  </a:lnTo>
                  <a:lnTo>
                    <a:pt x="314" y="197"/>
                  </a:lnTo>
                  <a:lnTo>
                    <a:pt x="311" y="200"/>
                  </a:lnTo>
                  <a:lnTo>
                    <a:pt x="314" y="203"/>
                  </a:lnTo>
                  <a:lnTo>
                    <a:pt x="314" y="203"/>
                  </a:lnTo>
                  <a:lnTo>
                    <a:pt x="317" y="207"/>
                  </a:lnTo>
                  <a:lnTo>
                    <a:pt x="321" y="210"/>
                  </a:lnTo>
                  <a:lnTo>
                    <a:pt x="322" y="214"/>
                  </a:lnTo>
                  <a:lnTo>
                    <a:pt x="323" y="219"/>
                  </a:lnTo>
                  <a:lnTo>
                    <a:pt x="323" y="263"/>
                  </a:lnTo>
                  <a:lnTo>
                    <a:pt x="323" y="263"/>
                  </a:lnTo>
                  <a:lnTo>
                    <a:pt x="322" y="267"/>
                  </a:lnTo>
                  <a:lnTo>
                    <a:pt x="320" y="273"/>
                  </a:lnTo>
                  <a:lnTo>
                    <a:pt x="316" y="277"/>
                  </a:lnTo>
                  <a:lnTo>
                    <a:pt x="311" y="283"/>
                  </a:lnTo>
                  <a:lnTo>
                    <a:pt x="304" y="287"/>
                  </a:lnTo>
                  <a:lnTo>
                    <a:pt x="297" y="292"/>
                  </a:lnTo>
                  <a:lnTo>
                    <a:pt x="288" y="296"/>
                  </a:lnTo>
                  <a:lnTo>
                    <a:pt x="278" y="299"/>
                  </a:lnTo>
                  <a:lnTo>
                    <a:pt x="255" y="307"/>
                  </a:lnTo>
                  <a:lnTo>
                    <a:pt x="227" y="313"/>
                  </a:lnTo>
                  <a:lnTo>
                    <a:pt x="196" y="316"/>
                  </a:lnTo>
                  <a:lnTo>
                    <a:pt x="161" y="31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32" name="Freeform 205"/>
            <p:cNvSpPr>
              <a:spLocks/>
            </p:cNvSpPr>
            <p:nvPr/>
          </p:nvSpPr>
          <p:spPr bwMode="auto">
            <a:xfrm>
              <a:off x="3122" y="1667"/>
              <a:ext cx="323" cy="317"/>
            </a:xfrm>
            <a:custGeom>
              <a:avLst/>
              <a:gdLst>
                <a:gd name="T0" fmla="*/ 161 w 323"/>
                <a:gd name="T1" fmla="*/ 317 h 317"/>
                <a:gd name="T2" fmla="*/ 95 w 323"/>
                <a:gd name="T3" fmla="*/ 313 h 317"/>
                <a:gd name="T4" fmla="*/ 44 w 323"/>
                <a:gd name="T5" fmla="*/ 299 h 317"/>
                <a:gd name="T6" fmla="*/ 25 w 323"/>
                <a:gd name="T7" fmla="*/ 292 h 317"/>
                <a:gd name="T8" fmla="*/ 11 w 323"/>
                <a:gd name="T9" fmla="*/ 283 h 317"/>
                <a:gd name="T10" fmla="*/ 2 w 323"/>
                <a:gd name="T11" fmla="*/ 273 h 317"/>
                <a:gd name="T12" fmla="*/ 0 w 323"/>
                <a:gd name="T13" fmla="*/ 263 h 317"/>
                <a:gd name="T14" fmla="*/ 0 w 323"/>
                <a:gd name="T15" fmla="*/ 221 h 317"/>
                <a:gd name="T16" fmla="*/ 1 w 323"/>
                <a:gd name="T17" fmla="*/ 212 h 317"/>
                <a:gd name="T18" fmla="*/ 8 w 323"/>
                <a:gd name="T19" fmla="*/ 203 h 317"/>
                <a:gd name="T20" fmla="*/ 8 w 323"/>
                <a:gd name="T21" fmla="*/ 197 h 317"/>
                <a:gd name="T22" fmla="*/ 4 w 323"/>
                <a:gd name="T23" fmla="*/ 192 h 317"/>
                <a:gd name="T24" fmla="*/ 0 w 323"/>
                <a:gd name="T25" fmla="*/ 184 h 317"/>
                <a:gd name="T26" fmla="*/ 0 w 323"/>
                <a:gd name="T27" fmla="*/ 138 h 317"/>
                <a:gd name="T28" fmla="*/ 0 w 323"/>
                <a:gd name="T29" fmla="*/ 134 h 317"/>
                <a:gd name="T30" fmla="*/ 4 w 323"/>
                <a:gd name="T31" fmla="*/ 125 h 317"/>
                <a:gd name="T32" fmla="*/ 12 w 323"/>
                <a:gd name="T33" fmla="*/ 117 h 317"/>
                <a:gd name="T34" fmla="*/ 9 w 323"/>
                <a:gd name="T35" fmla="*/ 114 h 317"/>
                <a:gd name="T36" fmla="*/ 2 w 323"/>
                <a:gd name="T37" fmla="*/ 106 h 317"/>
                <a:gd name="T38" fmla="*/ 0 w 323"/>
                <a:gd name="T39" fmla="*/ 97 h 317"/>
                <a:gd name="T40" fmla="*/ 0 w 323"/>
                <a:gd name="T41" fmla="*/ 55 h 317"/>
                <a:gd name="T42" fmla="*/ 2 w 323"/>
                <a:gd name="T43" fmla="*/ 45 h 317"/>
                <a:gd name="T44" fmla="*/ 11 w 323"/>
                <a:gd name="T45" fmla="*/ 35 h 317"/>
                <a:gd name="T46" fmla="*/ 25 w 323"/>
                <a:gd name="T47" fmla="*/ 27 h 317"/>
                <a:gd name="T48" fmla="*/ 44 w 323"/>
                <a:gd name="T49" fmla="*/ 18 h 317"/>
                <a:gd name="T50" fmla="*/ 95 w 323"/>
                <a:gd name="T51" fmla="*/ 6 h 317"/>
                <a:gd name="T52" fmla="*/ 161 w 323"/>
                <a:gd name="T53" fmla="*/ 0 h 317"/>
                <a:gd name="T54" fmla="*/ 195 w 323"/>
                <a:gd name="T55" fmla="*/ 1 h 317"/>
                <a:gd name="T56" fmla="*/ 254 w 323"/>
                <a:gd name="T57" fmla="*/ 10 h 317"/>
                <a:gd name="T58" fmla="*/ 287 w 323"/>
                <a:gd name="T59" fmla="*/ 21 h 317"/>
                <a:gd name="T60" fmla="*/ 303 w 323"/>
                <a:gd name="T61" fmla="*/ 30 h 317"/>
                <a:gd name="T62" fmla="*/ 315 w 323"/>
                <a:gd name="T63" fmla="*/ 39 h 317"/>
                <a:gd name="T64" fmla="*/ 322 w 323"/>
                <a:gd name="T65" fmla="*/ 49 h 317"/>
                <a:gd name="T66" fmla="*/ 323 w 323"/>
                <a:gd name="T67" fmla="*/ 97 h 317"/>
                <a:gd name="T68" fmla="*/ 322 w 323"/>
                <a:gd name="T69" fmla="*/ 102 h 317"/>
                <a:gd name="T70" fmla="*/ 317 w 323"/>
                <a:gd name="T71" fmla="*/ 110 h 317"/>
                <a:gd name="T72" fmla="*/ 311 w 323"/>
                <a:gd name="T73" fmla="*/ 117 h 317"/>
                <a:gd name="T74" fmla="*/ 314 w 323"/>
                <a:gd name="T75" fmla="*/ 120 h 317"/>
                <a:gd name="T76" fmla="*/ 321 w 323"/>
                <a:gd name="T77" fmla="*/ 128 h 317"/>
                <a:gd name="T78" fmla="*/ 323 w 323"/>
                <a:gd name="T79" fmla="*/ 136 h 317"/>
                <a:gd name="T80" fmla="*/ 323 w 323"/>
                <a:gd name="T81" fmla="*/ 180 h 317"/>
                <a:gd name="T82" fmla="*/ 321 w 323"/>
                <a:gd name="T83" fmla="*/ 189 h 317"/>
                <a:gd name="T84" fmla="*/ 314 w 323"/>
                <a:gd name="T85" fmla="*/ 197 h 317"/>
                <a:gd name="T86" fmla="*/ 314 w 323"/>
                <a:gd name="T87" fmla="*/ 203 h 317"/>
                <a:gd name="T88" fmla="*/ 317 w 323"/>
                <a:gd name="T89" fmla="*/ 207 h 317"/>
                <a:gd name="T90" fmla="*/ 322 w 323"/>
                <a:gd name="T91" fmla="*/ 214 h 317"/>
                <a:gd name="T92" fmla="*/ 323 w 323"/>
                <a:gd name="T93" fmla="*/ 263 h 317"/>
                <a:gd name="T94" fmla="*/ 322 w 323"/>
                <a:gd name="T95" fmla="*/ 267 h 317"/>
                <a:gd name="T96" fmla="*/ 316 w 323"/>
                <a:gd name="T97" fmla="*/ 277 h 317"/>
                <a:gd name="T98" fmla="*/ 304 w 323"/>
                <a:gd name="T99" fmla="*/ 287 h 317"/>
                <a:gd name="T100" fmla="*/ 288 w 323"/>
                <a:gd name="T101" fmla="*/ 296 h 317"/>
                <a:gd name="T102" fmla="*/ 255 w 323"/>
                <a:gd name="T103" fmla="*/ 307 h 317"/>
                <a:gd name="T104" fmla="*/ 196 w 323"/>
                <a:gd name="T105" fmla="*/ 3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 h="317">
                  <a:moveTo>
                    <a:pt x="161" y="317"/>
                  </a:moveTo>
                  <a:lnTo>
                    <a:pt x="161" y="317"/>
                  </a:lnTo>
                  <a:lnTo>
                    <a:pt x="127" y="316"/>
                  </a:lnTo>
                  <a:lnTo>
                    <a:pt x="95" y="313"/>
                  </a:lnTo>
                  <a:lnTo>
                    <a:pt x="67" y="307"/>
                  </a:lnTo>
                  <a:lnTo>
                    <a:pt x="44" y="299"/>
                  </a:lnTo>
                  <a:lnTo>
                    <a:pt x="34" y="296"/>
                  </a:lnTo>
                  <a:lnTo>
                    <a:pt x="25" y="292"/>
                  </a:lnTo>
                  <a:lnTo>
                    <a:pt x="18" y="287"/>
                  </a:lnTo>
                  <a:lnTo>
                    <a:pt x="11" y="283"/>
                  </a:lnTo>
                  <a:lnTo>
                    <a:pt x="7" y="277"/>
                  </a:lnTo>
                  <a:lnTo>
                    <a:pt x="2" y="273"/>
                  </a:lnTo>
                  <a:lnTo>
                    <a:pt x="0" y="267"/>
                  </a:lnTo>
                  <a:lnTo>
                    <a:pt x="0" y="263"/>
                  </a:lnTo>
                  <a:lnTo>
                    <a:pt x="0" y="221"/>
                  </a:lnTo>
                  <a:lnTo>
                    <a:pt x="0" y="221"/>
                  </a:lnTo>
                  <a:lnTo>
                    <a:pt x="0" y="216"/>
                  </a:lnTo>
                  <a:lnTo>
                    <a:pt x="1" y="212"/>
                  </a:lnTo>
                  <a:lnTo>
                    <a:pt x="3" y="208"/>
                  </a:lnTo>
                  <a:lnTo>
                    <a:pt x="8" y="203"/>
                  </a:lnTo>
                  <a:lnTo>
                    <a:pt x="11" y="200"/>
                  </a:lnTo>
                  <a:lnTo>
                    <a:pt x="8" y="197"/>
                  </a:lnTo>
                  <a:lnTo>
                    <a:pt x="8" y="197"/>
                  </a:lnTo>
                  <a:lnTo>
                    <a:pt x="4" y="192"/>
                  </a:lnTo>
                  <a:lnTo>
                    <a:pt x="2" y="189"/>
                  </a:lnTo>
                  <a:lnTo>
                    <a:pt x="0" y="184"/>
                  </a:lnTo>
                  <a:lnTo>
                    <a:pt x="0" y="180"/>
                  </a:lnTo>
                  <a:lnTo>
                    <a:pt x="0" y="138"/>
                  </a:lnTo>
                  <a:lnTo>
                    <a:pt x="0" y="138"/>
                  </a:lnTo>
                  <a:lnTo>
                    <a:pt x="0" y="134"/>
                  </a:lnTo>
                  <a:lnTo>
                    <a:pt x="1" y="129"/>
                  </a:lnTo>
                  <a:lnTo>
                    <a:pt x="4" y="125"/>
                  </a:lnTo>
                  <a:lnTo>
                    <a:pt x="8" y="120"/>
                  </a:lnTo>
                  <a:lnTo>
                    <a:pt x="12" y="117"/>
                  </a:lnTo>
                  <a:lnTo>
                    <a:pt x="9" y="114"/>
                  </a:lnTo>
                  <a:lnTo>
                    <a:pt x="9" y="114"/>
                  </a:lnTo>
                  <a:lnTo>
                    <a:pt x="4" y="110"/>
                  </a:lnTo>
                  <a:lnTo>
                    <a:pt x="2" y="106"/>
                  </a:lnTo>
                  <a:lnTo>
                    <a:pt x="0" y="102"/>
                  </a:lnTo>
                  <a:lnTo>
                    <a:pt x="0" y="97"/>
                  </a:lnTo>
                  <a:lnTo>
                    <a:pt x="0" y="55"/>
                  </a:lnTo>
                  <a:lnTo>
                    <a:pt x="0" y="55"/>
                  </a:lnTo>
                  <a:lnTo>
                    <a:pt x="0" y="50"/>
                  </a:lnTo>
                  <a:lnTo>
                    <a:pt x="2" y="45"/>
                  </a:lnTo>
                  <a:lnTo>
                    <a:pt x="7" y="40"/>
                  </a:lnTo>
                  <a:lnTo>
                    <a:pt x="11" y="35"/>
                  </a:lnTo>
                  <a:lnTo>
                    <a:pt x="18" y="31"/>
                  </a:lnTo>
                  <a:lnTo>
                    <a:pt x="25" y="27"/>
                  </a:lnTo>
                  <a:lnTo>
                    <a:pt x="34" y="22"/>
                  </a:lnTo>
                  <a:lnTo>
                    <a:pt x="44" y="18"/>
                  </a:lnTo>
                  <a:lnTo>
                    <a:pt x="67" y="11"/>
                  </a:lnTo>
                  <a:lnTo>
                    <a:pt x="95" y="6"/>
                  </a:lnTo>
                  <a:lnTo>
                    <a:pt x="127" y="2"/>
                  </a:lnTo>
                  <a:lnTo>
                    <a:pt x="161" y="0"/>
                  </a:lnTo>
                  <a:lnTo>
                    <a:pt x="161" y="0"/>
                  </a:lnTo>
                  <a:lnTo>
                    <a:pt x="195" y="1"/>
                  </a:lnTo>
                  <a:lnTo>
                    <a:pt x="227" y="6"/>
                  </a:lnTo>
                  <a:lnTo>
                    <a:pt x="254" y="10"/>
                  </a:lnTo>
                  <a:lnTo>
                    <a:pt x="277" y="18"/>
                  </a:lnTo>
                  <a:lnTo>
                    <a:pt x="287" y="21"/>
                  </a:lnTo>
                  <a:lnTo>
                    <a:pt x="295" y="25"/>
                  </a:lnTo>
                  <a:lnTo>
                    <a:pt x="303" y="30"/>
                  </a:lnTo>
                  <a:lnTo>
                    <a:pt x="310" y="34"/>
                  </a:lnTo>
                  <a:lnTo>
                    <a:pt x="315" y="39"/>
                  </a:lnTo>
                  <a:lnTo>
                    <a:pt x="319" y="43"/>
                  </a:lnTo>
                  <a:lnTo>
                    <a:pt x="322" y="49"/>
                  </a:lnTo>
                  <a:lnTo>
                    <a:pt x="323" y="53"/>
                  </a:lnTo>
                  <a:lnTo>
                    <a:pt x="323" y="97"/>
                  </a:lnTo>
                  <a:lnTo>
                    <a:pt x="323" y="97"/>
                  </a:lnTo>
                  <a:lnTo>
                    <a:pt x="322" y="102"/>
                  </a:lnTo>
                  <a:lnTo>
                    <a:pt x="321" y="106"/>
                  </a:lnTo>
                  <a:lnTo>
                    <a:pt x="317" y="110"/>
                  </a:lnTo>
                  <a:lnTo>
                    <a:pt x="314" y="114"/>
                  </a:lnTo>
                  <a:lnTo>
                    <a:pt x="311" y="117"/>
                  </a:lnTo>
                  <a:lnTo>
                    <a:pt x="314" y="120"/>
                  </a:lnTo>
                  <a:lnTo>
                    <a:pt x="314" y="120"/>
                  </a:lnTo>
                  <a:lnTo>
                    <a:pt x="317" y="125"/>
                  </a:lnTo>
                  <a:lnTo>
                    <a:pt x="321" y="128"/>
                  </a:lnTo>
                  <a:lnTo>
                    <a:pt x="322" y="133"/>
                  </a:lnTo>
                  <a:lnTo>
                    <a:pt x="323" y="136"/>
                  </a:lnTo>
                  <a:lnTo>
                    <a:pt x="323" y="180"/>
                  </a:lnTo>
                  <a:lnTo>
                    <a:pt x="323" y="180"/>
                  </a:lnTo>
                  <a:lnTo>
                    <a:pt x="322" y="184"/>
                  </a:lnTo>
                  <a:lnTo>
                    <a:pt x="321" y="189"/>
                  </a:lnTo>
                  <a:lnTo>
                    <a:pt x="317" y="192"/>
                  </a:lnTo>
                  <a:lnTo>
                    <a:pt x="314" y="197"/>
                  </a:lnTo>
                  <a:lnTo>
                    <a:pt x="311" y="200"/>
                  </a:lnTo>
                  <a:lnTo>
                    <a:pt x="314" y="203"/>
                  </a:lnTo>
                  <a:lnTo>
                    <a:pt x="314" y="203"/>
                  </a:lnTo>
                  <a:lnTo>
                    <a:pt x="317" y="207"/>
                  </a:lnTo>
                  <a:lnTo>
                    <a:pt x="321" y="210"/>
                  </a:lnTo>
                  <a:lnTo>
                    <a:pt x="322" y="214"/>
                  </a:lnTo>
                  <a:lnTo>
                    <a:pt x="323" y="219"/>
                  </a:lnTo>
                  <a:lnTo>
                    <a:pt x="323" y="263"/>
                  </a:lnTo>
                  <a:lnTo>
                    <a:pt x="323" y="263"/>
                  </a:lnTo>
                  <a:lnTo>
                    <a:pt x="322" y="267"/>
                  </a:lnTo>
                  <a:lnTo>
                    <a:pt x="320" y="273"/>
                  </a:lnTo>
                  <a:lnTo>
                    <a:pt x="316" y="277"/>
                  </a:lnTo>
                  <a:lnTo>
                    <a:pt x="311" y="283"/>
                  </a:lnTo>
                  <a:lnTo>
                    <a:pt x="304" y="287"/>
                  </a:lnTo>
                  <a:lnTo>
                    <a:pt x="297" y="292"/>
                  </a:lnTo>
                  <a:lnTo>
                    <a:pt x="288" y="296"/>
                  </a:lnTo>
                  <a:lnTo>
                    <a:pt x="278" y="299"/>
                  </a:lnTo>
                  <a:lnTo>
                    <a:pt x="255" y="307"/>
                  </a:lnTo>
                  <a:lnTo>
                    <a:pt x="227" y="313"/>
                  </a:lnTo>
                  <a:lnTo>
                    <a:pt x="196" y="316"/>
                  </a:lnTo>
                  <a:lnTo>
                    <a:pt x="161" y="31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33" name="Freeform 206"/>
            <p:cNvSpPr>
              <a:spLocks/>
            </p:cNvSpPr>
            <p:nvPr/>
          </p:nvSpPr>
          <p:spPr bwMode="auto">
            <a:xfrm>
              <a:off x="3133" y="1811"/>
              <a:ext cx="301" cy="79"/>
            </a:xfrm>
            <a:custGeom>
              <a:avLst/>
              <a:gdLst>
                <a:gd name="T0" fmla="*/ 0 w 301"/>
                <a:gd name="T1" fmla="*/ 4 h 79"/>
                <a:gd name="T2" fmla="*/ 0 w 301"/>
                <a:gd name="T3" fmla="*/ 36 h 79"/>
                <a:gd name="T4" fmla="*/ 0 w 301"/>
                <a:gd name="T5" fmla="*/ 36 h 79"/>
                <a:gd name="T6" fmla="*/ 0 w 301"/>
                <a:gd name="T7" fmla="*/ 39 h 79"/>
                <a:gd name="T8" fmla="*/ 2 w 301"/>
                <a:gd name="T9" fmla="*/ 42 h 79"/>
                <a:gd name="T10" fmla="*/ 6 w 301"/>
                <a:gd name="T11" fmla="*/ 45 h 79"/>
                <a:gd name="T12" fmla="*/ 10 w 301"/>
                <a:gd name="T13" fmla="*/ 49 h 79"/>
                <a:gd name="T14" fmla="*/ 22 w 301"/>
                <a:gd name="T15" fmla="*/ 56 h 79"/>
                <a:gd name="T16" fmla="*/ 39 w 301"/>
                <a:gd name="T17" fmla="*/ 64 h 79"/>
                <a:gd name="T18" fmla="*/ 60 w 301"/>
                <a:gd name="T19" fmla="*/ 69 h 79"/>
                <a:gd name="T20" fmla="*/ 86 w 301"/>
                <a:gd name="T21" fmla="*/ 75 h 79"/>
                <a:gd name="T22" fmla="*/ 116 w 301"/>
                <a:gd name="T23" fmla="*/ 78 h 79"/>
                <a:gd name="T24" fmla="*/ 132 w 301"/>
                <a:gd name="T25" fmla="*/ 79 h 79"/>
                <a:gd name="T26" fmla="*/ 150 w 301"/>
                <a:gd name="T27" fmla="*/ 79 h 79"/>
                <a:gd name="T28" fmla="*/ 150 w 301"/>
                <a:gd name="T29" fmla="*/ 79 h 79"/>
                <a:gd name="T30" fmla="*/ 168 w 301"/>
                <a:gd name="T31" fmla="*/ 79 h 79"/>
                <a:gd name="T32" fmla="*/ 184 w 301"/>
                <a:gd name="T33" fmla="*/ 78 h 79"/>
                <a:gd name="T34" fmla="*/ 215 w 301"/>
                <a:gd name="T35" fmla="*/ 75 h 79"/>
                <a:gd name="T36" fmla="*/ 240 w 301"/>
                <a:gd name="T37" fmla="*/ 69 h 79"/>
                <a:gd name="T38" fmla="*/ 262 w 301"/>
                <a:gd name="T39" fmla="*/ 64 h 79"/>
                <a:gd name="T40" fmla="*/ 279 w 301"/>
                <a:gd name="T41" fmla="*/ 56 h 79"/>
                <a:gd name="T42" fmla="*/ 291 w 301"/>
                <a:gd name="T43" fmla="*/ 49 h 79"/>
                <a:gd name="T44" fmla="*/ 295 w 301"/>
                <a:gd name="T45" fmla="*/ 45 h 79"/>
                <a:gd name="T46" fmla="*/ 298 w 301"/>
                <a:gd name="T47" fmla="*/ 42 h 79"/>
                <a:gd name="T48" fmla="*/ 300 w 301"/>
                <a:gd name="T49" fmla="*/ 39 h 79"/>
                <a:gd name="T50" fmla="*/ 301 w 301"/>
                <a:gd name="T51" fmla="*/ 36 h 79"/>
                <a:gd name="T52" fmla="*/ 301 w 301"/>
                <a:gd name="T53" fmla="*/ 3 h 79"/>
                <a:gd name="T54" fmla="*/ 301 w 301"/>
                <a:gd name="T55" fmla="*/ 3 h 79"/>
                <a:gd name="T56" fmla="*/ 300 w 301"/>
                <a:gd name="T57" fmla="*/ 1 h 79"/>
                <a:gd name="T58" fmla="*/ 300 w 301"/>
                <a:gd name="T59" fmla="*/ 0 h 79"/>
                <a:gd name="T60" fmla="*/ 297 w 301"/>
                <a:gd name="T61" fmla="*/ 1 h 79"/>
                <a:gd name="T62" fmla="*/ 297 w 301"/>
                <a:gd name="T63" fmla="*/ 1 h 79"/>
                <a:gd name="T64" fmla="*/ 282 w 301"/>
                <a:gd name="T65" fmla="*/ 6 h 79"/>
                <a:gd name="T66" fmla="*/ 267 w 301"/>
                <a:gd name="T67" fmla="*/ 12 h 79"/>
                <a:gd name="T68" fmla="*/ 250 w 301"/>
                <a:gd name="T69" fmla="*/ 16 h 79"/>
                <a:gd name="T70" fmla="*/ 233 w 301"/>
                <a:gd name="T71" fmla="*/ 21 h 79"/>
                <a:gd name="T72" fmla="*/ 213 w 301"/>
                <a:gd name="T73" fmla="*/ 23 h 79"/>
                <a:gd name="T74" fmla="*/ 193 w 301"/>
                <a:gd name="T75" fmla="*/ 25 h 79"/>
                <a:gd name="T76" fmla="*/ 172 w 301"/>
                <a:gd name="T77" fmla="*/ 27 h 79"/>
                <a:gd name="T78" fmla="*/ 150 w 301"/>
                <a:gd name="T79" fmla="*/ 27 h 79"/>
                <a:gd name="T80" fmla="*/ 150 w 301"/>
                <a:gd name="T81" fmla="*/ 27 h 79"/>
                <a:gd name="T82" fmla="*/ 129 w 301"/>
                <a:gd name="T83" fmla="*/ 27 h 79"/>
                <a:gd name="T84" fmla="*/ 108 w 301"/>
                <a:gd name="T85" fmla="*/ 25 h 79"/>
                <a:gd name="T86" fmla="*/ 87 w 301"/>
                <a:gd name="T87" fmla="*/ 23 h 79"/>
                <a:gd name="T88" fmla="*/ 68 w 301"/>
                <a:gd name="T89" fmla="*/ 21 h 79"/>
                <a:gd name="T90" fmla="*/ 51 w 301"/>
                <a:gd name="T91" fmla="*/ 16 h 79"/>
                <a:gd name="T92" fmla="*/ 34 w 301"/>
                <a:gd name="T93" fmla="*/ 12 h 79"/>
                <a:gd name="T94" fmla="*/ 19 w 301"/>
                <a:gd name="T95" fmla="*/ 6 h 79"/>
                <a:gd name="T96" fmla="*/ 4 w 301"/>
                <a:gd name="T97" fmla="*/ 1 h 79"/>
                <a:gd name="T98" fmla="*/ 4 w 301"/>
                <a:gd name="T99" fmla="*/ 1 h 79"/>
                <a:gd name="T100" fmla="*/ 2 w 301"/>
                <a:gd name="T101" fmla="*/ 0 h 79"/>
                <a:gd name="T102" fmla="*/ 1 w 301"/>
                <a:gd name="T103" fmla="*/ 1 h 79"/>
                <a:gd name="T104" fmla="*/ 0 w 301"/>
                <a:gd name="T105" fmla="*/ 2 h 79"/>
                <a:gd name="T106" fmla="*/ 0 w 301"/>
                <a:gd name="T107"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1" h="79">
                  <a:moveTo>
                    <a:pt x="0" y="4"/>
                  </a:moveTo>
                  <a:lnTo>
                    <a:pt x="0" y="36"/>
                  </a:lnTo>
                  <a:lnTo>
                    <a:pt x="0" y="36"/>
                  </a:lnTo>
                  <a:lnTo>
                    <a:pt x="0" y="39"/>
                  </a:lnTo>
                  <a:lnTo>
                    <a:pt x="2" y="42"/>
                  </a:lnTo>
                  <a:lnTo>
                    <a:pt x="6" y="45"/>
                  </a:lnTo>
                  <a:lnTo>
                    <a:pt x="10" y="49"/>
                  </a:lnTo>
                  <a:lnTo>
                    <a:pt x="22" y="56"/>
                  </a:lnTo>
                  <a:lnTo>
                    <a:pt x="39" y="64"/>
                  </a:lnTo>
                  <a:lnTo>
                    <a:pt x="60" y="69"/>
                  </a:lnTo>
                  <a:lnTo>
                    <a:pt x="86" y="75"/>
                  </a:lnTo>
                  <a:lnTo>
                    <a:pt x="116" y="78"/>
                  </a:lnTo>
                  <a:lnTo>
                    <a:pt x="132" y="79"/>
                  </a:lnTo>
                  <a:lnTo>
                    <a:pt x="150" y="79"/>
                  </a:lnTo>
                  <a:lnTo>
                    <a:pt x="150" y="79"/>
                  </a:lnTo>
                  <a:lnTo>
                    <a:pt x="168" y="79"/>
                  </a:lnTo>
                  <a:lnTo>
                    <a:pt x="184" y="78"/>
                  </a:lnTo>
                  <a:lnTo>
                    <a:pt x="215" y="75"/>
                  </a:lnTo>
                  <a:lnTo>
                    <a:pt x="240" y="69"/>
                  </a:lnTo>
                  <a:lnTo>
                    <a:pt x="262" y="64"/>
                  </a:lnTo>
                  <a:lnTo>
                    <a:pt x="279" y="56"/>
                  </a:lnTo>
                  <a:lnTo>
                    <a:pt x="291" y="49"/>
                  </a:lnTo>
                  <a:lnTo>
                    <a:pt x="295" y="45"/>
                  </a:lnTo>
                  <a:lnTo>
                    <a:pt x="298" y="42"/>
                  </a:lnTo>
                  <a:lnTo>
                    <a:pt x="300" y="39"/>
                  </a:lnTo>
                  <a:lnTo>
                    <a:pt x="301" y="36"/>
                  </a:lnTo>
                  <a:lnTo>
                    <a:pt x="301" y="3"/>
                  </a:lnTo>
                  <a:lnTo>
                    <a:pt x="301" y="3"/>
                  </a:lnTo>
                  <a:lnTo>
                    <a:pt x="300" y="1"/>
                  </a:lnTo>
                  <a:lnTo>
                    <a:pt x="300" y="0"/>
                  </a:lnTo>
                  <a:lnTo>
                    <a:pt x="297" y="1"/>
                  </a:lnTo>
                  <a:lnTo>
                    <a:pt x="297" y="1"/>
                  </a:lnTo>
                  <a:lnTo>
                    <a:pt x="282" y="6"/>
                  </a:lnTo>
                  <a:lnTo>
                    <a:pt x="267" y="12"/>
                  </a:lnTo>
                  <a:lnTo>
                    <a:pt x="250" y="16"/>
                  </a:lnTo>
                  <a:lnTo>
                    <a:pt x="233" y="21"/>
                  </a:lnTo>
                  <a:lnTo>
                    <a:pt x="213" y="23"/>
                  </a:lnTo>
                  <a:lnTo>
                    <a:pt x="193" y="25"/>
                  </a:lnTo>
                  <a:lnTo>
                    <a:pt x="172" y="27"/>
                  </a:lnTo>
                  <a:lnTo>
                    <a:pt x="150" y="27"/>
                  </a:lnTo>
                  <a:lnTo>
                    <a:pt x="150" y="27"/>
                  </a:lnTo>
                  <a:lnTo>
                    <a:pt x="129" y="27"/>
                  </a:lnTo>
                  <a:lnTo>
                    <a:pt x="108" y="25"/>
                  </a:lnTo>
                  <a:lnTo>
                    <a:pt x="87" y="23"/>
                  </a:lnTo>
                  <a:lnTo>
                    <a:pt x="68" y="21"/>
                  </a:lnTo>
                  <a:lnTo>
                    <a:pt x="51" y="16"/>
                  </a:lnTo>
                  <a:lnTo>
                    <a:pt x="34" y="12"/>
                  </a:lnTo>
                  <a:lnTo>
                    <a:pt x="19" y="6"/>
                  </a:lnTo>
                  <a:lnTo>
                    <a:pt x="4" y="1"/>
                  </a:lnTo>
                  <a:lnTo>
                    <a:pt x="4" y="1"/>
                  </a:lnTo>
                  <a:lnTo>
                    <a:pt x="2" y="0"/>
                  </a:lnTo>
                  <a:lnTo>
                    <a:pt x="1" y="1"/>
                  </a:lnTo>
                  <a:lnTo>
                    <a:pt x="0" y="2"/>
                  </a:lnTo>
                  <a:lnTo>
                    <a:pt x="0" y="4"/>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34" name="Freeform 207"/>
            <p:cNvSpPr>
              <a:spLocks/>
            </p:cNvSpPr>
            <p:nvPr/>
          </p:nvSpPr>
          <p:spPr bwMode="auto">
            <a:xfrm>
              <a:off x="3133" y="1811"/>
              <a:ext cx="301" cy="79"/>
            </a:xfrm>
            <a:custGeom>
              <a:avLst/>
              <a:gdLst>
                <a:gd name="T0" fmla="*/ 0 w 301"/>
                <a:gd name="T1" fmla="*/ 4 h 79"/>
                <a:gd name="T2" fmla="*/ 0 w 301"/>
                <a:gd name="T3" fmla="*/ 36 h 79"/>
                <a:gd name="T4" fmla="*/ 0 w 301"/>
                <a:gd name="T5" fmla="*/ 36 h 79"/>
                <a:gd name="T6" fmla="*/ 0 w 301"/>
                <a:gd name="T7" fmla="*/ 39 h 79"/>
                <a:gd name="T8" fmla="*/ 2 w 301"/>
                <a:gd name="T9" fmla="*/ 42 h 79"/>
                <a:gd name="T10" fmla="*/ 6 w 301"/>
                <a:gd name="T11" fmla="*/ 45 h 79"/>
                <a:gd name="T12" fmla="*/ 10 w 301"/>
                <a:gd name="T13" fmla="*/ 49 h 79"/>
                <a:gd name="T14" fmla="*/ 22 w 301"/>
                <a:gd name="T15" fmla="*/ 56 h 79"/>
                <a:gd name="T16" fmla="*/ 39 w 301"/>
                <a:gd name="T17" fmla="*/ 64 h 79"/>
                <a:gd name="T18" fmla="*/ 60 w 301"/>
                <a:gd name="T19" fmla="*/ 69 h 79"/>
                <a:gd name="T20" fmla="*/ 86 w 301"/>
                <a:gd name="T21" fmla="*/ 75 h 79"/>
                <a:gd name="T22" fmla="*/ 116 w 301"/>
                <a:gd name="T23" fmla="*/ 78 h 79"/>
                <a:gd name="T24" fmla="*/ 132 w 301"/>
                <a:gd name="T25" fmla="*/ 79 h 79"/>
                <a:gd name="T26" fmla="*/ 150 w 301"/>
                <a:gd name="T27" fmla="*/ 79 h 79"/>
                <a:gd name="T28" fmla="*/ 150 w 301"/>
                <a:gd name="T29" fmla="*/ 79 h 79"/>
                <a:gd name="T30" fmla="*/ 168 w 301"/>
                <a:gd name="T31" fmla="*/ 79 h 79"/>
                <a:gd name="T32" fmla="*/ 184 w 301"/>
                <a:gd name="T33" fmla="*/ 78 h 79"/>
                <a:gd name="T34" fmla="*/ 215 w 301"/>
                <a:gd name="T35" fmla="*/ 75 h 79"/>
                <a:gd name="T36" fmla="*/ 240 w 301"/>
                <a:gd name="T37" fmla="*/ 69 h 79"/>
                <a:gd name="T38" fmla="*/ 262 w 301"/>
                <a:gd name="T39" fmla="*/ 64 h 79"/>
                <a:gd name="T40" fmla="*/ 279 w 301"/>
                <a:gd name="T41" fmla="*/ 56 h 79"/>
                <a:gd name="T42" fmla="*/ 291 w 301"/>
                <a:gd name="T43" fmla="*/ 49 h 79"/>
                <a:gd name="T44" fmla="*/ 295 w 301"/>
                <a:gd name="T45" fmla="*/ 45 h 79"/>
                <a:gd name="T46" fmla="*/ 298 w 301"/>
                <a:gd name="T47" fmla="*/ 42 h 79"/>
                <a:gd name="T48" fmla="*/ 300 w 301"/>
                <a:gd name="T49" fmla="*/ 39 h 79"/>
                <a:gd name="T50" fmla="*/ 301 w 301"/>
                <a:gd name="T51" fmla="*/ 36 h 79"/>
                <a:gd name="T52" fmla="*/ 301 w 301"/>
                <a:gd name="T53" fmla="*/ 3 h 79"/>
                <a:gd name="T54" fmla="*/ 301 w 301"/>
                <a:gd name="T55" fmla="*/ 3 h 79"/>
                <a:gd name="T56" fmla="*/ 300 w 301"/>
                <a:gd name="T57" fmla="*/ 1 h 79"/>
                <a:gd name="T58" fmla="*/ 300 w 301"/>
                <a:gd name="T59" fmla="*/ 0 h 79"/>
                <a:gd name="T60" fmla="*/ 297 w 301"/>
                <a:gd name="T61" fmla="*/ 1 h 79"/>
                <a:gd name="T62" fmla="*/ 297 w 301"/>
                <a:gd name="T63" fmla="*/ 1 h 79"/>
                <a:gd name="T64" fmla="*/ 282 w 301"/>
                <a:gd name="T65" fmla="*/ 6 h 79"/>
                <a:gd name="T66" fmla="*/ 267 w 301"/>
                <a:gd name="T67" fmla="*/ 12 h 79"/>
                <a:gd name="T68" fmla="*/ 250 w 301"/>
                <a:gd name="T69" fmla="*/ 16 h 79"/>
                <a:gd name="T70" fmla="*/ 233 w 301"/>
                <a:gd name="T71" fmla="*/ 21 h 79"/>
                <a:gd name="T72" fmla="*/ 213 w 301"/>
                <a:gd name="T73" fmla="*/ 23 h 79"/>
                <a:gd name="T74" fmla="*/ 193 w 301"/>
                <a:gd name="T75" fmla="*/ 25 h 79"/>
                <a:gd name="T76" fmla="*/ 172 w 301"/>
                <a:gd name="T77" fmla="*/ 27 h 79"/>
                <a:gd name="T78" fmla="*/ 150 w 301"/>
                <a:gd name="T79" fmla="*/ 27 h 79"/>
                <a:gd name="T80" fmla="*/ 150 w 301"/>
                <a:gd name="T81" fmla="*/ 27 h 79"/>
                <a:gd name="T82" fmla="*/ 129 w 301"/>
                <a:gd name="T83" fmla="*/ 27 h 79"/>
                <a:gd name="T84" fmla="*/ 108 w 301"/>
                <a:gd name="T85" fmla="*/ 25 h 79"/>
                <a:gd name="T86" fmla="*/ 87 w 301"/>
                <a:gd name="T87" fmla="*/ 23 h 79"/>
                <a:gd name="T88" fmla="*/ 68 w 301"/>
                <a:gd name="T89" fmla="*/ 21 h 79"/>
                <a:gd name="T90" fmla="*/ 51 w 301"/>
                <a:gd name="T91" fmla="*/ 16 h 79"/>
                <a:gd name="T92" fmla="*/ 34 w 301"/>
                <a:gd name="T93" fmla="*/ 12 h 79"/>
                <a:gd name="T94" fmla="*/ 19 w 301"/>
                <a:gd name="T95" fmla="*/ 6 h 79"/>
                <a:gd name="T96" fmla="*/ 4 w 301"/>
                <a:gd name="T97" fmla="*/ 1 h 79"/>
                <a:gd name="T98" fmla="*/ 4 w 301"/>
                <a:gd name="T99" fmla="*/ 1 h 79"/>
                <a:gd name="T100" fmla="*/ 2 w 301"/>
                <a:gd name="T101" fmla="*/ 0 h 79"/>
                <a:gd name="T102" fmla="*/ 1 w 301"/>
                <a:gd name="T103" fmla="*/ 1 h 79"/>
                <a:gd name="T104" fmla="*/ 0 w 301"/>
                <a:gd name="T105" fmla="*/ 2 h 79"/>
                <a:gd name="T106" fmla="*/ 0 w 301"/>
                <a:gd name="T107"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1" h="79">
                  <a:moveTo>
                    <a:pt x="0" y="4"/>
                  </a:moveTo>
                  <a:lnTo>
                    <a:pt x="0" y="36"/>
                  </a:lnTo>
                  <a:lnTo>
                    <a:pt x="0" y="36"/>
                  </a:lnTo>
                  <a:lnTo>
                    <a:pt x="0" y="39"/>
                  </a:lnTo>
                  <a:lnTo>
                    <a:pt x="2" y="42"/>
                  </a:lnTo>
                  <a:lnTo>
                    <a:pt x="6" y="45"/>
                  </a:lnTo>
                  <a:lnTo>
                    <a:pt x="10" y="49"/>
                  </a:lnTo>
                  <a:lnTo>
                    <a:pt x="22" y="56"/>
                  </a:lnTo>
                  <a:lnTo>
                    <a:pt x="39" y="64"/>
                  </a:lnTo>
                  <a:lnTo>
                    <a:pt x="60" y="69"/>
                  </a:lnTo>
                  <a:lnTo>
                    <a:pt x="86" y="75"/>
                  </a:lnTo>
                  <a:lnTo>
                    <a:pt x="116" y="78"/>
                  </a:lnTo>
                  <a:lnTo>
                    <a:pt x="132" y="79"/>
                  </a:lnTo>
                  <a:lnTo>
                    <a:pt x="150" y="79"/>
                  </a:lnTo>
                  <a:lnTo>
                    <a:pt x="150" y="79"/>
                  </a:lnTo>
                  <a:lnTo>
                    <a:pt x="168" y="79"/>
                  </a:lnTo>
                  <a:lnTo>
                    <a:pt x="184" y="78"/>
                  </a:lnTo>
                  <a:lnTo>
                    <a:pt x="215" y="75"/>
                  </a:lnTo>
                  <a:lnTo>
                    <a:pt x="240" y="69"/>
                  </a:lnTo>
                  <a:lnTo>
                    <a:pt x="262" y="64"/>
                  </a:lnTo>
                  <a:lnTo>
                    <a:pt x="279" y="56"/>
                  </a:lnTo>
                  <a:lnTo>
                    <a:pt x="291" y="49"/>
                  </a:lnTo>
                  <a:lnTo>
                    <a:pt x="295" y="45"/>
                  </a:lnTo>
                  <a:lnTo>
                    <a:pt x="298" y="42"/>
                  </a:lnTo>
                  <a:lnTo>
                    <a:pt x="300" y="39"/>
                  </a:lnTo>
                  <a:lnTo>
                    <a:pt x="301" y="36"/>
                  </a:lnTo>
                  <a:lnTo>
                    <a:pt x="301" y="3"/>
                  </a:lnTo>
                  <a:lnTo>
                    <a:pt x="301" y="3"/>
                  </a:lnTo>
                  <a:lnTo>
                    <a:pt x="300" y="1"/>
                  </a:lnTo>
                  <a:lnTo>
                    <a:pt x="300" y="0"/>
                  </a:lnTo>
                  <a:lnTo>
                    <a:pt x="297" y="1"/>
                  </a:lnTo>
                  <a:lnTo>
                    <a:pt x="297" y="1"/>
                  </a:lnTo>
                  <a:lnTo>
                    <a:pt x="282" y="6"/>
                  </a:lnTo>
                  <a:lnTo>
                    <a:pt x="267" y="12"/>
                  </a:lnTo>
                  <a:lnTo>
                    <a:pt x="250" y="16"/>
                  </a:lnTo>
                  <a:lnTo>
                    <a:pt x="233" y="21"/>
                  </a:lnTo>
                  <a:lnTo>
                    <a:pt x="213" y="23"/>
                  </a:lnTo>
                  <a:lnTo>
                    <a:pt x="193" y="25"/>
                  </a:lnTo>
                  <a:lnTo>
                    <a:pt x="172" y="27"/>
                  </a:lnTo>
                  <a:lnTo>
                    <a:pt x="150" y="27"/>
                  </a:lnTo>
                  <a:lnTo>
                    <a:pt x="150" y="27"/>
                  </a:lnTo>
                  <a:lnTo>
                    <a:pt x="129" y="27"/>
                  </a:lnTo>
                  <a:lnTo>
                    <a:pt x="108" y="25"/>
                  </a:lnTo>
                  <a:lnTo>
                    <a:pt x="87" y="23"/>
                  </a:lnTo>
                  <a:lnTo>
                    <a:pt x="68" y="21"/>
                  </a:lnTo>
                  <a:lnTo>
                    <a:pt x="51" y="16"/>
                  </a:lnTo>
                  <a:lnTo>
                    <a:pt x="34" y="12"/>
                  </a:lnTo>
                  <a:lnTo>
                    <a:pt x="19" y="6"/>
                  </a:lnTo>
                  <a:lnTo>
                    <a:pt x="4" y="1"/>
                  </a:lnTo>
                  <a:lnTo>
                    <a:pt x="4" y="1"/>
                  </a:lnTo>
                  <a:lnTo>
                    <a:pt x="2" y="0"/>
                  </a:lnTo>
                  <a:lnTo>
                    <a:pt x="1" y="1"/>
                  </a:lnTo>
                  <a:lnTo>
                    <a:pt x="0" y="2"/>
                  </a:lnTo>
                  <a:lnTo>
                    <a:pt x="0" y="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35" name="Freeform 208"/>
            <p:cNvSpPr>
              <a:spLocks/>
            </p:cNvSpPr>
            <p:nvPr/>
          </p:nvSpPr>
          <p:spPr bwMode="auto">
            <a:xfrm>
              <a:off x="3133" y="1893"/>
              <a:ext cx="301" cy="80"/>
            </a:xfrm>
            <a:custGeom>
              <a:avLst/>
              <a:gdLst>
                <a:gd name="T0" fmla="*/ 0 w 301"/>
                <a:gd name="T1" fmla="*/ 5 h 80"/>
                <a:gd name="T2" fmla="*/ 0 w 301"/>
                <a:gd name="T3" fmla="*/ 37 h 80"/>
                <a:gd name="T4" fmla="*/ 0 w 301"/>
                <a:gd name="T5" fmla="*/ 37 h 80"/>
                <a:gd name="T6" fmla="*/ 0 w 301"/>
                <a:gd name="T7" fmla="*/ 40 h 80"/>
                <a:gd name="T8" fmla="*/ 2 w 301"/>
                <a:gd name="T9" fmla="*/ 42 h 80"/>
                <a:gd name="T10" fmla="*/ 6 w 301"/>
                <a:gd name="T11" fmla="*/ 46 h 80"/>
                <a:gd name="T12" fmla="*/ 10 w 301"/>
                <a:gd name="T13" fmla="*/ 50 h 80"/>
                <a:gd name="T14" fmla="*/ 22 w 301"/>
                <a:gd name="T15" fmla="*/ 57 h 80"/>
                <a:gd name="T16" fmla="*/ 39 w 301"/>
                <a:gd name="T17" fmla="*/ 64 h 80"/>
                <a:gd name="T18" fmla="*/ 60 w 301"/>
                <a:gd name="T19" fmla="*/ 70 h 80"/>
                <a:gd name="T20" fmla="*/ 86 w 301"/>
                <a:gd name="T21" fmla="*/ 76 h 80"/>
                <a:gd name="T22" fmla="*/ 116 w 301"/>
                <a:gd name="T23" fmla="*/ 79 h 80"/>
                <a:gd name="T24" fmla="*/ 132 w 301"/>
                <a:gd name="T25" fmla="*/ 80 h 80"/>
                <a:gd name="T26" fmla="*/ 150 w 301"/>
                <a:gd name="T27" fmla="*/ 80 h 80"/>
                <a:gd name="T28" fmla="*/ 150 w 301"/>
                <a:gd name="T29" fmla="*/ 80 h 80"/>
                <a:gd name="T30" fmla="*/ 168 w 301"/>
                <a:gd name="T31" fmla="*/ 80 h 80"/>
                <a:gd name="T32" fmla="*/ 184 w 301"/>
                <a:gd name="T33" fmla="*/ 79 h 80"/>
                <a:gd name="T34" fmla="*/ 215 w 301"/>
                <a:gd name="T35" fmla="*/ 76 h 80"/>
                <a:gd name="T36" fmla="*/ 240 w 301"/>
                <a:gd name="T37" fmla="*/ 70 h 80"/>
                <a:gd name="T38" fmla="*/ 262 w 301"/>
                <a:gd name="T39" fmla="*/ 64 h 80"/>
                <a:gd name="T40" fmla="*/ 279 w 301"/>
                <a:gd name="T41" fmla="*/ 57 h 80"/>
                <a:gd name="T42" fmla="*/ 291 w 301"/>
                <a:gd name="T43" fmla="*/ 50 h 80"/>
                <a:gd name="T44" fmla="*/ 295 w 301"/>
                <a:gd name="T45" fmla="*/ 46 h 80"/>
                <a:gd name="T46" fmla="*/ 298 w 301"/>
                <a:gd name="T47" fmla="*/ 42 h 80"/>
                <a:gd name="T48" fmla="*/ 300 w 301"/>
                <a:gd name="T49" fmla="*/ 40 h 80"/>
                <a:gd name="T50" fmla="*/ 301 w 301"/>
                <a:gd name="T51" fmla="*/ 37 h 80"/>
                <a:gd name="T52" fmla="*/ 301 w 301"/>
                <a:gd name="T53" fmla="*/ 4 h 80"/>
                <a:gd name="T54" fmla="*/ 301 w 301"/>
                <a:gd name="T55" fmla="*/ 4 h 80"/>
                <a:gd name="T56" fmla="*/ 300 w 301"/>
                <a:gd name="T57" fmla="*/ 2 h 80"/>
                <a:gd name="T58" fmla="*/ 300 w 301"/>
                <a:gd name="T59" fmla="*/ 0 h 80"/>
                <a:gd name="T60" fmla="*/ 297 w 301"/>
                <a:gd name="T61" fmla="*/ 2 h 80"/>
                <a:gd name="T62" fmla="*/ 297 w 301"/>
                <a:gd name="T63" fmla="*/ 2 h 80"/>
                <a:gd name="T64" fmla="*/ 282 w 301"/>
                <a:gd name="T65" fmla="*/ 7 h 80"/>
                <a:gd name="T66" fmla="*/ 267 w 301"/>
                <a:gd name="T67" fmla="*/ 13 h 80"/>
                <a:gd name="T68" fmla="*/ 250 w 301"/>
                <a:gd name="T69" fmla="*/ 17 h 80"/>
                <a:gd name="T70" fmla="*/ 233 w 301"/>
                <a:gd name="T71" fmla="*/ 21 h 80"/>
                <a:gd name="T72" fmla="*/ 213 w 301"/>
                <a:gd name="T73" fmla="*/ 24 h 80"/>
                <a:gd name="T74" fmla="*/ 193 w 301"/>
                <a:gd name="T75" fmla="*/ 26 h 80"/>
                <a:gd name="T76" fmla="*/ 172 w 301"/>
                <a:gd name="T77" fmla="*/ 28 h 80"/>
                <a:gd name="T78" fmla="*/ 150 w 301"/>
                <a:gd name="T79" fmla="*/ 28 h 80"/>
                <a:gd name="T80" fmla="*/ 150 w 301"/>
                <a:gd name="T81" fmla="*/ 28 h 80"/>
                <a:gd name="T82" fmla="*/ 129 w 301"/>
                <a:gd name="T83" fmla="*/ 28 h 80"/>
                <a:gd name="T84" fmla="*/ 108 w 301"/>
                <a:gd name="T85" fmla="*/ 26 h 80"/>
                <a:gd name="T86" fmla="*/ 87 w 301"/>
                <a:gd name="T87" fmla="*/ 24 h 80"/>
                <a:gd name="T88" fmla="*/ 68 w 301"/>
                <a:gd name="T89" fmla="*/ 21 h 80"/>
                <a:gd name="T90" fmla="*/ 51 w 301"/>
                <a:gd name="T91" fmla="*/ 17 h 80"/>
                <a:gd name="T92" fmla="*/ 34 w 301"/>
                <a:gd name="T93" fmla="*/ 13 h 80"/>
                <a:gd name="T94" fmla="*/ 19 w 301"/>
                <a:gd name="T95" fmla="*/ 7 h 80"/>
                <a:gd name="T96" fmla="*/ 4 w 301"/>
                <a:gd name="T97" fmla="*/ 2 h 80"/>
                <a:gd name="T98" fmla="*/ 4 w 301"/>
                <a:gd name="T99" fmla="*/ 2 h 80"/>
                <a:gd name="T100" fmla="*/ 2 w 301"/>
                <a:gd name="T101" fmla="*/ 0 h 80"/>
                <a:gd name="T102" fmla="*/ 1 w 301"/>
                <a:gd name="T103" fmla="*/ 2 h 80"/>
                <a:gd name="T104" fmla="*/ 0 w 301"/>
                <a:gd name="T105" fmla="*/ 3 h 80"/>
                <a:gd name="T106" fmla="*/ 0 w 301"/>
                <a:gd name="T10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1" h="80">
                  <a:moveTo>
                    <a:pt x="0" y="5"/>
                  </a:moveTo>
                  <a:lnTo>
                    <a:pt x="0" y="37"/>
                  </a:lnTo>
                  <a:lnTo>
                    <a:pt x="0" y="37"/>
                  </a:lnTo>
                  <a:lnTo>
                    <a:pt x="0" y="40"/>
                  </a:lnTo>
                  <a:lnTo>
                    <a:pt x="2" y="42"/>
                  </a:lnTo>
                  <a:lnTo>
                    <a:pt x="6" y="46"/>
                  </a:lnTo>
                  <a:lnTo>
                    <a:pt x="10" y="50"/>
                  </a:lnTo>
                  <a:lnTo>
                    <a:pt x="22" y="57"/>
                  </a:lnTo>
                  <a:lnTo>
                    <a:pt x="39" y="64"/>
                  </a:lnTo>
                  <a:lnTo>
                    <a:pt x="60" y="70"/>
                  </a:lnTo>
                  <a:lnTo>
                    <a:pt x="86" y="76"/>
                  </a:lnTo>
                  <a:lnTo>
                    <a:pt x="116" y="79"/>
                  </a:lnTo>
                  <a:lnTo>
                    <a:pt x="132" y="80"/>
                  </a:lnTo>
                  <a:lnTo>
                    <a:pt x="150" y="80"/>
                  </a:lnTo>
                  <a:lnTo>
                    <a:pt x="150" y="80"/>
                  </a:lnTo>
                  <a:lnTo>
                    <a:pt x="168" y="80"/>
                  </a:lnTo>
                  <a:lnTo>
                    <a:pt x="184" y="79"/>
                  </a:lnTo>
                  <a:lnTo>
                    <a:pt x="215" y="76"/>
                  </a:lnTo>
                  <a:lnTo>
                    <a:pt x="240" y="70"/>
                  </a:lnTo>
                  <a:lnTo>
                    <a:pt x="262" y="64"/>
                  </a:lnTo>
                  <a:lnTo>
                    <a:pt x="279" y="57"/>
                  </a:lnTo>
                  <a:lnTo>
                    <a:pt x="291" y="50"/>
                  </a:lnTo>
                  <a:lnTo>
                    <a:pt x="295" y="46"/>
                  </a:lnTo>
                  <a:lnTo>
                    <a:pt x="298" y="42"/>
                  </a:lnTo>
                  <a:lnTo>
                    <a:pt x="300" y="40"/>
                  </a:lnTo>
                  <a:lnTo>
                    <a:pt x="301" y="37"/>
                  </a:lnTo>
                  <a:lnTo>
                    <a:pt x="301" y="4"/>
                  </a:lnTo>
                  <a:lnTo>
                    <a:pt x="301" y="4"/>
                  </a:lnTo>
                  <a:lnTo>
                    <a:pt x="300" y="2"/>
                  </a:lnTo>
                  <a:lnTo>
                    <a:pt x="300" y="0"/>
                  </a:lnTo>
                  <a:lnTo>
                    <a:pt x="297" y="2"/>
                  </a:lnTo>
                  <a:lnTo>
                    <a:pt x="297" y="2"/>
                  </a:lnTo>
                  <a:lnTo>
                    <a:pt x="282" y="7"/>
                  </a:lnTo>
                  <a:lnTo>
                    <a:pt x="267" y="13"/>
                  </a:lnTo>
                  <a:lnTo>
                    <a:pt x="250" y="17"/>
                  </a:lnTo>
                  <a:lnTo>
                    <a:pt x="233" y="21"/>
                  </a:lnTo>
                  <a:lnTo>
                    <a:pt x="213" y="24"/>
                  </a:lnTo>
                  <a:lnTo>
                    <a:pt x="193" y="26"/>
                  </a:lnTo>
                  <a:lnTo>
                    <a:pt x="172" y="28"/>
                  </a:lnTo>
                  <a:lnTo>
                    <a:pt x="150" y="28"/>
                  </a:lnTo>
                  <a:lnTo>
                    <a:pt x="150" y="28"/>
                  </a:lnTo>
                  <a:lnTo>
                    <a:pt x="129" y="28"/>
                  </a:lnTo>
                  <a:lnTo>
                    <a:pt x="108" y="26"/>
                  </a:lnTo>
                  <a:lnTo>
                    <a:pt x="87" y="24"/>
                  </a:lnTo>
                  <a:lnTo>
                    <a:pt x="68" y="21"/>
                  </a:lnTo>
                  <a:lnTo>
                    <a:pt x="51" y="17"/>
                  </a:lnTo>
                  <a:lnTo>
                    <a:pt x="34" y="13"/>
                  </a:lnTo>
                  <a:lnTo>
                    <a:pt x="19" y="7"/>
                  </a:lnTo>
                  <a:lnTo>
                    <a:pt x="4" y="2"/>
                  </a:lnTo>
                  <a:lnTo>
                    <a:pt x="4" y="2"/>
                  </a:lnTo>
                  <a:lnTo>
                    <a:pt x="2" y="0"/>
                  </a:lnTo>
                  <a:lnTo>
                    <a:pt x="1" y="2"/>
                  </a:lnTo>
                  <a:lnTo>
                    <a:pt x="0" y="3"/>
                  </a:lnTo>
                  <a:lnTo>
                    <a:pt x="0" y="5"/>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36" name="Freeform 209"/>
            <p:cNvSpPr>
              <a:spLocks/>
            </p:cNvSpPr>
            <p:nvPr/>
          </p:nvSpPr>
          <p:spPr bwMode="auto">
            <a:xfrm>
              <a:off x="3133" y="1893"/>
              <a:ext cx="301" cy="80"/>
            </a:xfrm>
            <a:custGeom>
              <a:avLst/>
              <a:gdLst>
                <a:gd name="T0" fmla="*/ 0 w 301"/>
                <a:gd name="T1" fmla="*/ 5 h 80"/>
                <a:gd name="T2" fmla="*/ 0 w 301"/>
                <a:gd name="T3" fmla="*/ 37 h 80"/>
                <a:gd name="T4" fmla="*/ 0 w 301"/>
                <a:gd name="T5" fmla="*/ 37 h 80"/>
                <a:gd name="T6" fmla="*/ 0 w 301"/>
                <a:gd name="T7" fmla="*/ 40 h 80"/>
                <a:gd name="T8" fmla="*/ 2 w 301"/>
                <a:gd name="T9" fmla="*/ 42 h 80"/>
                <a:gd name="T10" fmla="*/ 6 w 301"/>
                <a:gd name="T11" fmla="*/ 46 h 80"/>
                <a:gd name="T12" fmla="*/ 10 w 301"/>
                <a:gd name="T13" fmla="*/ 50 h 80"/>
                <a:gd name="T14" fmla="*/ 22 w 301"/>
                <a:gd name="T15" fmla="*/ 57 h 80"/>
                <a:gd name="T16" fmla="*/ 39 w 301"/>
                <a:gd name="T17" fmla="*/ 64 h 80"/>
                <a:gd name="T18" fmla="*/ 60 w 301"/>
                <a:gd name="T19" fmla="*/ 70 h 80"/>
                <a:gd name="T20" fmla="*/ 86 w 301"/>
                <a:gd name="T21" fmla="*/ 76 h 80"/>
                <a:gd name="T22" fmla="*/ 116 w 301"/>
                <a:gd name="T23" fmla="*/ 79 h 80"/>
                <a:gd name="T24" fmla="*/ 132 w 301"/>
                <a:gd name="T25" fmla="*/ 80 h 80"/>
                <a:gd name="T26" fmla="*/ 150 w 301"/>
                <a:gd name="T27" fmla="*/ 80 h 80"/>
                <a:gd name="T28" fmla="*/ 150 w 301"/>
                <a:gd name="T29" fmla="*/ 80 h 80"/>
                <a:gd name="T30" fmla="*/ 168 w 301"/>
                <a:gd name="T31" fmla="*/ 80 h 80"/>
                <a:gd name="T32" fmla="*/ 184 w 301"/>
                <a:gd name="T33" fmla="*/ 79 h 80"/>
                <a:gd name="T34" fmla="*/ 215 w 301"/>
                <a:gd name="T35" fmla="*/ 76 h 80"/>
                <a:gd name="T36" fmla="*/ 240 w 301"/>
                <a:gd name="T37" fmla="*/ 70 h 80"/>
                <a:gd name="T38" fmla="*/ 262 w 301"/>
                <a:gd name="T39" fmla="*/ 64 h 80"/>
                <a:gd name="T40" fmla="*/ 279 w 301"/>
                <a:gd name="T41" fmla="*/ 57 h 80"/>
                <a:gd name="T42" fmla="*/ 291 w 301"/>
                <a:gd name="T43" fmla="*/ 50 h 80"/>
                <a:gd name="T44" fmla="*/ 295 w 301"/>
                <a:gd name="T45" fmla="*/ 46 h 80"/>
                <a:gd name="T46" fmla="*/ 298 w 301"/>
                <a:gd name="T47" fmla="*/ 42 h 80"/>
                <a:gd name="T48" fmla="*/ 300 w 301"/>
                <a:gd name="T49" fmla="*/ 40 h 80"/>
                <a:gd name="T50" fmla="*/ 301 w 301"/>
                <a:gd name="T51" fmla="*/ 37 h 80"/>
                <a:gd name="T52" fmla="*/ 301 w 301"/>
                <a:gd name="T53" fmla="*/ 4 h 80"/>
                <a:gd name="T54" fmla="*/ 301 w 301"/>
                <a:gd name="T55" fmla="*/ 4 h 80"/>
                <a:gd name="T56" fmla="*/ 300 w 301"/>
                <a:gd name="T57" fmla="*/ 2 h 80"/>
                <a:gd name="T58" fmla="*/ 300 w 301"/>
                <a:gd name="T59" fmla="*/ 0 h 80"/>
                <a:gd name="T60" fmla="*/ 297 w 301"/>
                <a:gd name="T61" fmla="*/ 2 h 80"/>
                <a:gd name="T62" fmla="*/ 297 w 301"/>
                <a:gd name="T63" fmla="*/ 2 h 80"/>
                <a:gd name="T64" fmla="*/ 282 w 301"/>
                <a:gd name="T65" fmla="*/ 7 h 80"/>
                <a:gd name="T66" fmla="*/ 267 w 301"/>
                <a:gd name="T67" fmla="*/ 13 h 80"/>
                <a:gd name="T68" fmla="*/ 250 w 301"/>
                <a:gd name="T69" fmla="*/ 17 h 80"/>
                <a:gd name="T70" fmla="*/ 233 w 301"/>
                <a:gd name="T71" fmla="*/ 21 h 80"/>
                <a:gd name="T72" fmla="*/ 213 w 301"/>
                <a:gd name="T73" fmla="*/ 24 h 80"/>
                <a:gd name="T74" fmla="*/ 193 w 301"/>
                <a:gd name="T75" fmla="*/ 26 h 80"/>
                <a:gd name="T76" fmla="*/ 172 w 301"/>
                <a:gd name="T77" fmla="*/ 28 h 80"/>
                <a:gd name="T78" fmla="*/ 150 w 301"/>
                <a:gd name="T79" fmla="*/ 28 h 80"/>
                <a:gd name="T80" fmla="*/ 150 w 301"/>
                <a:gd name="T81" fmla="*/ 28 h 80"/>
                <a:gd name="T82" fmla="*/ 129 w 301"/>
                <a:gd name="T83" fmla="*/ 28 h 80"/>
                <a:gd name="T84" fmla="*/ 108 w 301"/>
                <a:gd name="T85" fmla="*/ 26 h 80"/>
                <a:gd name="T86" fmla="*/ 87 w 301"/>
                <a:gd name="T87" fmla="*/ 24 h 80"/>
                <a:gd name="T88" fmla="*/ 68 w 301"/>
                <a:gd name="T89" fmla="*/ 21 h 80"/>
                <a:gd name="T90" fmla="*/ 51 w 301"/>
                <a:gd name="T91" fmla="*/ 17 h 80"/>
                <a:gd name="T92" fmla="*/ 34 w 301"/>
                <a:gd name="T93" fmla="*/ 13 h 80"/>
                <a:gd name="T94" fmla="*/ 19 w 301"/>
                <a:gd name="T95" fmla="*/ 7 h 80"/>
                <a:gd name="T96" fmla="*/ 4 w 301"/>
                <a:gd name="T97" fmla="*/ 2 h 80"/>
                <a:gd name="T98" fmla="*/ 4 w 301"/>
                <a:gd name="T99" fmla="*/ 2 h 80"/>
                <a:gd name="T100" fmla="*/ 2 w 301"/>
                <a:gd name="T101" fmla="*/ 0 h 80"/>
                <a:gd name="T102" fmla="*/ 1 w 301"/>
                <a:gd name="T103" fmla="*/ 2 h 80"/>
                <a:gd name="T104" fmla="*/ 0 w 301"/>
                <a:gd name="T105" fmla="*/ 3 h 80"/>
                <a:gd name="T106" fmla="*/ 0 w 301"/>
                <a:gd name="T10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1" h="80">
                  <a:moveTo>
                    <a:pt x="0" y="5"/>
                  </a:moveTo>
                  <a:lnTo>
                    <a:pt x="0" y="37"/>
                  </a:lnTo>
                  <a:lnTo>
                    <a:pt x="0" y="37"/>
                  </a:lnTo>
                  <a:lnTo>
                    <a:pt x="0" y="40"/>
                  </a:lnTo>
                  <a:lnTo>
                    <a:pt x="2" y="42"/>
                  </a:lnTo>
                  <a:lnTo>
                    <a:pt x="6" y="46"/>
                  </a:lnTo>
                  <a:lnTo>
                    <a:pt x="10" y="50"/>
                  </a:lnTo>
                  <a:lnTo>
                    <a:pt x="22" y="57"/>
                  </a:lnTo>
                  <a:lnTo>
                    <a:pt x="39" y="64"/>
                  </a:lnTo>
                  <a:lnTo>
                    <a:pt x="60" y="70"/>
                  </a:lnTo>
                  <a:lnTo>
                    <a:pt x="86" y="76"/>
                  </a:lnTo>
                  <a:lnTo>
                    <a:pt x="116" y="79"/>
                  </a:lnTo>
                  <a:lnTo>
                    <a:pt x="132" y="80"/>
                  </a:lnTo>
                  <a:lnTo>
                    <a:pt x="150" y="80"/>
                  </a:lnTo>
                  <a:lnTo>
                    <a:pt x="150" y="80"/>
                  </a:lnTo>
                  <a:lnTo>
                    <a:pt x="168" y="80"/>
                  </a:lnTo>
                  <a:lnTo>
                    <a:pt x="184" y="79"/>
                  </a:lnTo>
                  <a:lnTo>
                    <a:pt x="215" y="76"/>
                  </a:lnTo>
                  <a:lnTo>
                    <a:pt x="240" y="70"/>
                  </a:lnTo>
                  <a:lnTo>
                    <a:pt x="262" y="64"/>
                  </a:lnTo>
                  <a:lnTo>
                    <a:pt x="279" y="57"/>
                  </a:lnTo>
                  <a:lnTo>
                    <a:pt x="291" y="50"/>
                  </a:lnTo>
                  <a:lnTo>
                    <a:pt x="295" y="46"/>
                  </a:lnTo>
                  <a:lnTo>
                    <a:pt x="298" y="42"/>
                  </a:lnTo>
                  <a:lnTo>
                    <a:pt x="300" y="40"/>
                  </a:lnTo>
                  <a:lnTo>
                    <a:pt x="301" y="37"/>
                  </a:lnTo>
                  <a:lnTo>
                    <a:pt x="301" y="4"/>
                  </a:lnTo>
                  <a:lnTo>
                    <a:pt x="301" y="4"/>
                  </a:lnTo>
                  <a:lnTo>
                    <a:pt x="300" y="2"/>
                  </a:lnTo>
                  <a:lnTo>
                    <a:pt x="300" y="0"/>
                  </a:lnTo>
                  <a:lnTo>
                    <a:pt x="297" y="2"/>
                  </a:lnTo>
                  <a:lnTo>
                    <a:pt x="297" y="2"/>
                  </a:lnTo>
                  <a:lnTo>
                    <a:pt x="282" y="7"/>
                  </a:lnTo>
                  <a:lnTo>
                    <a:pt x="267" y="13"/>
                  </a:lnTo>
                  <a:lnTo>
                    <a:pt x="250" y="17"/>
                  </a:lnTo>
                  <a:lnTo>
                    <a:pt x="233" y="21"/>
                  </a:lnTo>
                  <a:lnTo>
                    <a:pt x="213" y="24"/>
                  </a:lnTo>
                  <a:lnTo>
                    <a:pt x="193" y="26"/>
                  </a:lnTo>
                  <a:lnTo>
                    <a:pt x="172" y="28"/>
                  </a:lnTo>
                  <a:lnTo>
                    <a:pt x="150" y="28"/>
                  </a:lnTo>
                  <a:lnTo>
                    <a:pt x="150" y="28"/>
                  </a:lnTo>
                  <a:lnTo>
                    <a:pt x="129" y="28"/>
                  </a:lnTo>
                  <a:lnTo>
                    <a:pt x="108" y="26"/>
                  </a:lnTo>
                  <a:lnTo>
                    <a:pt x="87" y="24"/>
                  </a:lnTo>
                  <a:lnTo>
                    <a:pt x="68" y="21"/>
                  </a:lnTo>
                  <a:lnTo>
                    <a:pt x="51" y="17"/>
                  </a:lnTo>
                  <a:lnTo>
                    <a:pt x="34" y="13"/>
                  </a:lnTo>
                  <a:lnTo>
                    <a:pt x="19" y="7"/>
                  </a:lnTo>
                  <a:lnTo>
                    <a:pt x="4" y="2"/>
                  </a:lnTo>
                  <a:lnTo>
                    <a:pt x="4" y="2"/>
                  </a:lnTo>
                  <a:lnTo>
                    <a:pt x="2" y="0"/>
                  </a:lnTo>
                  <a:lnTo>
                    <a:pt x="1" y="2"/>
                  </a:lnTo>
                  <a:lnTo>
                    <a:pt x="0" y="3"/>
                  </a:lnTo>
                  <a:lnTo>
                    <a:pt x="0" y="5"/>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37" name="Freeform 210"/>
            <p:cNvSpPr>
              <a:spLocks/>
            </p:cNvSpPr>
            <p:nvPr/>
          </p:nvSpPr>
          <p:spPr bwMode="auto">
            <a:xfrm>
              <a:off x="3133" y="1678"/>
              <a:ext cx="301" cy="129"/>
            </a:xfrm>
            <a:custGeom>
              <a:avLst/>
              <a:gdLst>
                <a:gd name="T0" fmla="*/ 0 w 301"/>
                <a:gd name="T1" fmla="*/ 44 h 129"/>
                <a:gd name="T2" fmla="*/ 0 w 301"/>
                <a:gd name="T3" fmla="*/ 86 h 129"/>
                <a:gd name="T4" fmla="*/ 0 w 301"/>
                <a:gd name="T5" fmla="*/ 86 h 129"/>
                <a:gd name="T6" fmla="*/ 0 w 301"/>
                <a:gd name="T7" fmla="*/ 90 h 129"/>
                <a:gd name="T8" fmla="*/ 2 w 301"/>
                <a:gd name="T9" fmla="*/ 93 h 129"/>
                <a:gd name="T10" fmla="*/ 6 w 301"/>
                <a:gd name="T11" fmla="*/ 96 h 129"/>
                <a:gd name="T12" fmla="*/ 10 w 301"/>
                <a:gd name="T13" fmla="*/ 99 h 129"/>
                <a:gd name="T14" fmla="*/ 22 w 301"/>
                <a:gd name="T15" fmla="*/ 106 h 129"/>
                <a:gd name="T16" fmla="*/ 39 w 301"/>
                <a:gd name="T17" fmla="*/ 114 h 129"/>
                <a:gd name="T18" fmla="*/ 60 w 301"/>
                <a:gd name="T19" fmla="*/ 119 h 129"/>
                <a:gd name="T20" fmla="*/ 86 w 301"/>
                <a:gd name="T21" fmla="*/ 125 h 129"/>
                <a:gd name="T22" fmla="*/ 116 w 301"/>
                <a:gd name="T23" fmla="*/ 128 h 129"/>
                <a:gd name="T24" fmla="*/ 132 w 301"/>
                <a:gd name="T25" fmla="*/ 129 h 129"/>
                <a:gd name="T26" fmla="*/ 150 w 301"/>
                <a:gd name="T27" fmla="*/ 129 h 129"/>
                <a:gd name="T28" fmla="*/ 150 w 301"/>
                <a:gd name="T29" fmla="*/ 129 h 129"/>
                <a:gd name="T30" fmla="*/ 168 w 301"/>
                <a:gd name="T31" fmla="*/ 129 h 129"/>
                <a:gd name="T32" fmla="*/ 184 w 301"/>
                <a:gd name="T33" fmla="*/ 128 h 129"/>
                <a:gd name="T34" fmla="*/ 215 w 301"/>
                <a:gd name="T35" fmla="*/ 125 h 129"/>
                <a:gd name="T36" fmla="*/ 240 w 301"/>
                <a:gd name="T37" fmla="*/ 119 h 129"/>
                <a:gd name="T38" fmla="*/ 262 w 301"/>
                <a:gd name="T39" fmla="*/ 114 h 129"/>
                <a:gd name="T40" fmla="*/ 279 w 301"/>
                <a:gd name="T41" fmla="*/ 106 h 129"/>
                <a:gd name="T42" fmla="*/ 291 w 301"/>
                <a:gd name="T43" fmla="*/ 99 h 129"/>
                <a:gd name="T44" fmla="*/ 295 w 301"/>
                <a:gd name="T45" fmla="*/ 96 h 129"/>
                <a:gd name="T46" fmla="*/ 298 w 301"/>
                <a:gd name="T47" fmla="*/ 93 h 129"/>
                <a:gd name="T48" fmla="*/ 300 w 301"/>
                <a:gd name="T49" fmla="*/ 90 h 129"/>
                <a:gd name="T50" fmla="*/ 301 w 301"/>
                <a:gd name="T51" fmla="*/ 86 h 129"/>
                <a:gd name="T52" fmla="*/ 301 w 301"/>
                <a:gd name="T53" fmla="*/ 43 h 129"/>
                <a:gd name="T54" fmla="*/ 301 w 301"/>
                <a:gd name="T55" fmla="*/ 43 h 129"/>
                <a:gd name="T56" fmla="*/ 300 w 301"/>
                <a:gd name="T57" fmla="*/ 40 h 129"/>
                <a:gd name="T58" fmla="*/ 298 w 301"/>
                <a:gd name="T59" fmla="*/ 36 h 129"/>
                <a:gd name="T60" fmla="*/ 294 w 301"/>
                <a:gd name="T61" fmla="*/ 33 h 129"/>
                <a:gd name="T62" fmla="*/ 290 w 301"/>
                <a:gd name="T63" fmla="*/ 30 h 129"/>
                <a:gd name="T64" fmla="*/ 277 w 301"/>
                <a:gd name="T65" fmla="*/ 23 h 129"/>
                <a:gd name="T66" fmla="*/ 260 w 301"/>
                <a:gd name="T67" fmla="*/ 17 h 129"/>
                <a:gd name="T68" fmla="*/ 239 w 301"/>
                <a:gd name="T69" fmla="*/ 10 h 129"/>
                <a:gd name="T70" fmla="*/ 214 w 301"/>
                <a:gd name="T71" fmla="*/ 4 h 129"/>
                <a:gd name="T72" fmla="*/ 184 w 301"/>
                <a:gd name="T73" fmla="*/ 1 h 129"/>
                <a:gd name="T74" fmla="*/ 150 w 301"/>
                <a:gd name="T75" fmla="*/ 0 h 129"/>
                <a:gd name="T76" fmla="*/ 150 w 301"/>
                <a:gd name="T77" fmla="*/ 0 h 129"/>
                <a:gd name="T78" fmla="*/ 132 w 301"/>
                <a:gd name="T79" fmla="*/ 1 h 129"/>
                <a:gd name="T80" fmla="*/ 116 w 301"/>
                <a:gd name="T81" fmla="*/ 2 h 129"/>
                <a:gd name="T82" fmla="*/ 86 w 301"/>
                <a:gd name="T83" fmla="*/ 6 h 129"/>
                <a:gd name="T84" fmla="*/ 60 w 301"/>
                <a:gd name="T85" fmla="*/ 10 h 129"/>
                <a:gd name="T86" fmla="*/ 39 w 301"/>
                <a:gd name="T87" fmla="*/ 17 h 129"/>
                <a:gd name="T88" fmla="*/ 22 w 301"/>
                <a:gd name="T89" fmla="*/ 23 h 129"/>
                <a:gd name="T90" fmla="*/ 10 w 301"/>
                <a:gd name="T91" fmla="*/ 31 h 129"/>
                <a:gd name="T92" fmla="*/ 6 w 301"/>
                <a:gd name="T93" fmla="*/ 34 h 129"/>
                <a:gd name="T94" fmla="*/ 2 w 301"/>
                <a:gd name="T95" fmla="*/ 38 h 129"/>
                <a:gd name="T96" fmla="*/ 0 w 301"/>
                <a:gd name="T97" fmla="*/ 41 h 129"/>
                <a:gd name="T98" fmla="*/ 0 w 301"/>
                <a:gd name="T9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129">
                  <a:moveTo>
                    <a:pt x="0" y="44"/>
                  </a:moveTo>
                  <a:lnTo>
                    <a:pt x="0" y="86"/>
                  </a:lnTo>
                  <a:lnTo>
                    <a:pt x="0" y="86"/>
                  </a:lnTo>
                  <a:lnTo>
                    <a:pt x="0" y="90"/>
                  </a:lnTo>
                  <a:lnTo>
                    <a:pt x="2" y="93"/>
                  </a:lnTo>
                  <a:lnTo>
                    <a:pt x="6" y="96"/>
                  </a:lnTo>
                  <a:lnTo>
                    <a:pt x="10" y="99"/>
                  </a:lnTo>
                  <a:lnTo>
                    <a:pt x="22" y="106"/>
                  </a:lnTo>
                  <a:lnTo>
                    <a:pt x="39" y="114"/>
                  </a:lnTo>
                  <a:lnTo>
                    <a:pt x="60" y="119"/>
                  </a:lnTo>
                  <a:lnTo>
                    <a:pt x="86" y="125"/>
                  </a:lnTo>
                  <a:lnTo>
                    <a:pt x="116" y="128"/>
                  </a:lnTo>
                  <a:lnTo>
                    <a:pt x="132" y="129"/>
                  </a:lnTo>
                  <a:lnTo>
                    <a:pt x="150" y="129"/>
                  </a:lnTo>
                  <a:lnTo>
                    <a:pt x="150" y="129"/>
                  </a:lnTo>
                  <a:lnTo>
                    <a:pt x="168" y="129"/>
                  </a:lnTo>
                  <a:lnTo>
                    <a:pt x="184" y="128"/>
                  </a:lnTo>
                  <a:lnTo>
                    <a:pt x="215" y="125"/>
                  </a:lnTo>
                  <a:lnTo>
                    <a:pt x="240" y="119"/>
                  </a:lnTo>
                  <a:lnTo>
                    <a:pt x="262" y="114"/>
                  </a:lnTo>
                  <a:lnTo>
                    <a:pt x="279" y="106"/>
                  </a:lnTo>
                  <a:lnTo>
                    <a:pt x="291" y="99"/>
                  </a:lnTo>
                  <a:lnTo>
                    <a:pt x="295" y="96"/>
                  </a:lnTo>
                  <a:lnTo>
                    <a:pt x="298" y="93"/>
                  </a:lnTo>
                  <a:lnTo>
                    <a:pt x="300" y="90"/>
                  </a:lnTo>
                  <a:lnTo>
                    <a:pt x="301" y="86"/>
                  </a:lnTo>
                  <a:lnTo>
                    <a:pt x="301" y="43"/>
                  </a:lnTo>
                  <a:lnTo>
                    <a:pt x="301" y="43"/>
                  </a:lnTo>
                  <a:lnTo>
                    <a:pt x="300" y="40"/>
                  </a:lnTo>
                  <a:lnTo>
                    <a:pt x="298" y="36"/>
                  </a:lnTo>
                  <a:lnTo>
                    <a:pt x="294" y="33"/>
                  </a:lnTo>
                  <a:lnTo>
                    <a:pt x="290" y="30"/>
                  </a:lnTo>
                  <a:lnTo>
                    <a:pt x="277" y="23"/>
                  </a:lnTo>
                  <a:lnTo>
                    <a:pt x="260" y="17"/>
                  </a:lnTo>
                  <a:lnTo>
                    <a:pt x="239" y="10"/>
                  </a:lnTo>
                  <a:lnTo>
                    <a:pt x="214" y="4"/>
                  </a:lnTo>
                  <a:lnTo>
                    <a:pt x="184" y="1"/>
                  </a:lnTo>
                  <a:lnTo>
                    <a:pt x="150" y="0"/>
                  </a:lnTo>
                  <a:lnTo>
                    <a:pt x="150" y="0"/>
                  </a:lnTo>
                  <a:lnTo>
                    <a:pt x="132" y="1"/>
                  </a:lnTo>
                  <a:lnTo>
                    <a:pt x="116" y="2"/>
                  </a:lnTo>
                  <a:lnTo>
                    <a:pt x="86" y="6"/>
                  </a:lnTo>
                  <a:lnTo>
                    <a:pt x="60" y="10"/>
                  </a:lnTo>
                  <a:lnTo>
                    <a:pt x="39" y="17"/>
                  </a:lnTo>
                  <a:lnTo>
                    <a:pt x="22" y="23"/>
                  </a:lnTo>
                  <a:lnTo>
                    <a:pt x="10" y="31"/>
                  </a:lnTo>
                  <a:lnTo>
                    <a:pt x="6" y="34"/>
                  </a:lnTo>
                  <a:lnTo>
                    <a:pt x="2" y="38"/>
                  </a:lnTo>
                  <a:lnTo>
                    <a:pt x="0" y="41"/>
                  </a:lnTo>
                  <a:lnTo>
                    <a:pt x="0" y="44"/>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38" name="Freeform 211"/>
            <p:cNvSpPr>
              <a:spLocks/>
            </p:cNvSpPr>
            <p:nvPr/>
          </p:nvSpPr>
          <p:spPr bwMode="auto">
            <a:xfrm>
              <a:off x="3133" y="1678"/>
              <a:ext cx="301" cy="129"/>
            </a:xfrm>
            <a:custGeom>
              <a:avLst/>
              <a:gdLst>
                <a:gd name="T0" fmla="*/ 0 w 301"/>
                <a:gd name="T1" fmla="*/ 44 h 129"/>
                <a:gd name="T2" fmla="*/ 0 w 301"/>
                <a:gd name="T3" fmla="*/ 86 h 129"/>
                <a:gd name="T4" fmla="*/ 0 w 301"/>
                <a:gd name="T5" fmla="*/ 86 h 129"/>
                <a:gd name="T6" fmla="*/ 0 w 301"/>
                <a:gd name="T7" fmla="*/ 90 h 129"/>
                <a:gd name="T8" fmla="*/ 2 w 301"/>
                <a:gd name="T9" fmla="*/ 93 h 129"/>
                <a:gd name="T10" fmla="*/ 6 w 301"/>
                <a:gd name="T11" fmla="*/ 96 h 129"/>
                <a:gd name="T12" fmla="*/ 10 w 301"/>
                <a:gd name="T13" fmla="*/ 99 h 129"/>
                <a:gd name="T14" fmla="*/ 22 w 301"/>
                <a:gd name="T15" fmla="*/ 106 h 129"/>
                <a:gd name="T16" fmla="*/ 39 w 301"/>
                <a:gd name="T17" fmla="*/ 114 h 129"/>
                <a:gd name="T18" fmla="*/ 60 w 301"/>
                <a:gd name="T19" fmla="*/ 119 h 129"/>
                <a:gd name="T20" fmla="*/ 86 w 301"/>
                <a:gd name="T21" fmla="*/ 125 h 129"/>
                <a:gd name="T22" fmla="*/ 116 w 301"/>
                <a:gd name="T23" fmla="*/ 128 h 129"/>
                <a:gd name="T24" fmla="*/ 132 w 301"/>
                <a:gd name="T25" fmla="*/ 129 h 129"/>
                <a:gd name="T26" fmla="*/ 150 w 301"/>
                <a:gd name="T27" fmla="*/ 129 h 129"/>
                <a:gd name="T28" fmla="*/ 150 w 301"/>
                <a:gd name="T29" fmla="*/ 129 h 129"/>
                <a:gd name="T30" fmla="*/ 168 w 301"/>
                <a:gd name="T31" fmla="*/ 129 h 129"/>
                <a:gd name="T32" fmla="*/ 184 w 301"/>
                <a:gd name="T33" fmla="*/ 128 h 129"/>
                <a:gd name="T34" fmla="*/ 215 w 301"/>
                <a:gd name="T35" fmla="*/ 125 h 129"/>
                <a:gd name="T36" fmla="*/ 240 w 301"/>
                <a:gd name="T37" fmla="*/ 119 h 129"/>
                <a:gd name="T38" fmla="*/ 262 w 301"/>
                <a:gd name="T39" fmla="*/ 114 h 129"/>
                <a:gd name="T40" fmla="*/ 279 w 301"/>
                <a:gd name="T41" fmla="*/ 106 h 129"/>
                <a:gd name="T42" fmla="*/ 291 w 301"/>
                <a:gd name="T43" fmla="*/ 99 h 129"/>
                <a:gd name="T44" fmla="*/ 295 w 301"/>
                <a:gd name="T45" fmla="*/ 96 h 129"/>
                <a:gd name="T46" fmla="*/ 298 w 301"/>
                <a:gd name="T47" fmla="*/ 93 h 129"/>
                <a:gd name="T48" fmla="*/ 300 w 301"/>
                <a:gd name="T49" fmla="*/ 90 h 129"/>
                <a:gd name="T50" fmla="*/ 301 w 301"/>
                <a:gd name="T51" fmla="*/ 86 h 129"/>
                <a:gd name="T52" fmla="*/ 301 w 301"/>
                <a:gd name="T53" fmla="*/ 43 h 129"/>
                <a:gd name="T54" fmla="*/ 301 w 301"/>
                <a:gd name="T55" fmla="*/ 43 h 129"/>
                <a:gd name="T56" fmla="*/ 300 w 301"/>
                <a:gd name="T57" fmla="*/ 40 h 129"/>
                <a:gd name="T58" fmla="*/ 298 w 301"/>
                <a:gd name="T59" fmla="*/ 36 h 129"/>
                <a:gd name="T60" fmla="*/ 294 w 301"/>
                <a:gd name="T61" fmla="*/ 33 h 129"/>
                <a:gd name="T62" fmla="*/ 290 w 301"/>
                <a:gd name="T63" fmla="*/ 30 h 129"/>
                <a:gd name="T64" fmla="*/ 277 w 301"/>
                <a:gd name="T65" fmla="*/ 23 h 129"/>
                <a:gd name="T66" fmla="*/ 260 w 301"/>
                <a:gd name="T67" fmla="*/ 17 h 129"/>
                <a:gd name="T68" fmla="*/ 239 w 301"/>
                <a:gd name="T69" fmla="*/ 10 h 129"/>
                <a:gd name="T70" fmla="*/ 214 w 301"/>
                <a:gd name="T71" fmla="*/ 4 h 129"/>
                <a:gd name="T72" fmla="*/ 184 w 301"/>
                <a:gd name="T73" fmla="*/ 1 h 129"/>
                <a:gd name="T74" fmla="*/ 150 w 301"/>
                <a:gd name="T75" fmla="*/ 0 h 129"/>
                <a:gd name="T76" fmla="*/ 150 w 301"/>
                <a:gd name="T77" fmla="*/ 0 h 129"/>
                <a:gd name="T78" fmla="*/ 132 w 301"/>
                <a:gd name="T79" fmla="*/ 1 h 129"/>
                <a:gd name="T80" fmla="*/ 116 w 301"/>
                <a:gd name="T81" fmla="*/ 2 h 129"/>
                <a:gd name="T82" fmla="*/ 86 w 301"/>
                <a:gd name="T83" fmla="*/ 6 h 129"/>
                <a:gd name="T84" fmla="*/ 60 w 301"/>
                <a:gd name="T85" fmla="*/ 10 h 129"/>
                <a:gd name="T86" fmla="*/ 39 w 301"/>
                <a:gd name="T87" fmla="*/ 17 h 129"/>
                <a:gd name="T88" fmla="*/ 22 w 301"/>
                <a:gd name="T89" fmla="*/ 23 h 129"/>
                <a:gd name="T90" fmla="*/ 10 w 301"/>
                <a:gd name="T91" fmla="*/ 31 h 129"/>
                <a:gd name="T92" fmla="*/ 6 w 301"/>
                <a:gd name="T93" fmla="*/ 34 h 129"/>
                <a:gd name="T94" fmla="*/ 2 w 301"/>
                <a:gd name="T95" fmla="*/ 38 h 129"/>
                <a:gd name="T96" fmla="*/ 0 w 301"/>
                <a:gd name="T97" fmla="*/ 41 h 129"/>
                <a:gd name="T98" fmla="*/ 0 w 301"/>
                <a:gd name="T9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129">
                  <a:moveTo>
                    <a:pt x="0" y="44"/>
                  </a:moveTo>
                  <a:lnTo>
                    <a:pt x="0" y="86"/>
                  </a:lnTo>
                  <a:lnTo>
                    <a:pt x="0" y="86"/>
                  </a:lnTo>
                  <a:lnTo>
                    <a:pt x="0" y="90"/>
                  </a:lnTo>
                  <a:lnTo>
                    <a:pt x="2" y="93"/>
                  </a:lnTo>
                  <a:lnTo>
                    <a:pt x="6" y="96"/>
                  </a:lnTo>
                  <a:lnTo>
                    <a:pt x="10" y="99"/>
                  </a:lnTo>
                  <a:lnTo>
                    <a:pt x="22" y="106"/>
                  </a:lnTo>
                  <a:lnTo>
                    <a:pt x="39" y="114"/>
                  </a:lnTo>
                  <a:lnTo>
                    <a:pt x="60" y="119"/>
                  </a:lnTo>
                  <a:lnTo>
                    <a:pt x="86" y="125"/>
                  </a:lnTo>
                  <a:lnTo>
                    <a:pt x="116" y="128"/>
                  </a:lnTo>
                  <a:lnTo>
                    <a:pt x="132" y="129"/>
                  </a:lnTo>
                  <a:lnTo>
                    <a:pt x="150" y="129"/>
                  </a:lnTo>
                  <a:lnTo>
                    <a:pt x="150" y="129"/>
                  </a:lnTo>
                  <a:lnTo>
                    <a:pt x="168" y="129"/>
                  </a:lnTo>
                  <a:lnTo>
                    <a:pt x="184" y="128"/>
                  </a:lnTo>
                  <a:lnTo>
                    <a:pt x="215" y="125"/>
                  </a:lnTo>
                  <a:lnTo>
                    <a:pt x="240" y="119"/>
                  </a:lnTo>
                  <a:lnTo>
                    <a:pt x="262" y="114"/>
                  </a:lnTo>
                  <a:lnTo>
                    <a:pt x="279" y="106"/>
                  </a:lnTo>
                  <a:lnTo>
                    <a:pt x="291" y="99"/>
                  </a:lnTo>
                  <a:lnTo>
                    <a:pt x="295" y="96"/>
                  </a:lnTo>
                  <a:lnTo>
                    <a:pt x="298" y="93"/>
                  </a:lnTo>
                  <a:lnTo>
                    <a:pt x="300" y="90"/>
                  </a:lnTo>
                  <a:lnTo>
                    <a:pt x="301" y="86"/>
                  </a:lnTo>
                  <a:lnTo>
                    <a:pt x="301" y="43"/>
                  </a:lnTo>
                  <a:lnTo>
                    <a:pt x="301" y="43"/>
                  </a:lnTo>
                  <a:lnTo>
                    <a:pt x="300" y="40"/>
                  </a:lnTo>
                  <a:lnTo>
                    <a:pt x="298" y="36"/>
                  </a:lnTo>
                  <a:lnTo>
                    <a:pt x="294" y="33"/>
                  </a:lnTo>
                  <a:lnTo>
                    <a:pt x="290" y="30"/>
                  </a:lnTo>
                  <a:lnTo>
                    <a:pt x="277" y="23"/>
                  </a:lnTo>
                  <a:lnTo>
                    <a:pt x="260" y="17"/>
                  </a:lnTo>
                  <a:lnTo>
                    <a:pt x="239" y="10"/>
                  </a:lnTo>
                  <a:lnTo>
                    <a:pt x="214" y="4"/>
                  </a:lnTo>
                  <a:lnTo>
                    <a:pt x="184" y="1"/>
                  </a:lnTo>
                  <a:lnTo>
                    <a:pt x="150" y="0"/>
                  </a:lnTo>
                  <a:lnTo>
                    <a:pt x="150" y="0"/>
                  </a:lnTo>
                  <a:lnTo>
                    <a:pt x="132" y="1"/>
                  </a:lnTo>
                  <a:lnTo>
                    <a:pt x="116" y="2"/>
                  </a:lnTo>
                  <a:lnTo>
                    <a:pt x="86" y="6"/>
                  </a:lnTo>
                  <a:lnTo>
                    <a:pt x="60" y="10"/>
                  </a:lnTo>
                  <a:lnTo>
                    <a:pt x="39" y="17"/>
                  </a:lnTo>
                  <a:lnTo>
                    <a:pt x="22" y="23"/>
                  </a:lnTo>
                  <a:lnTo>
                    <a:pt x="10" y="31"/>
                  </a:lnTo>
                  <a:lnTo>
                    <a:pt x="6" y="34"/>
                  </a:lnTo>
                  <a:lnTo>
                    <a:pt x="2" y="38"/>
                  </a:lnTo>
                  <a:lnTo>
                    <a:pt x="0" y="41"/>
                  </a:lnTo>
                  <a:lnTo>
                    <a:pt x="0" y="4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39" name="Freeform 212"/>
            <p:cNvSpPr>
              <a:spLocks/>
            </p:cNvSpPr>
            <p:nvPr/>
          </p:nvSpPr>
          <p:spPr bwMode="auto">
            <a:xfrm>
              <a:off x="3143" y="1684"/>
              <a:ext cx="280" cy="67"/>
            </a:xfrm>
            <a:custGeom>
              <a:avLst/>
              <a:gdLst>
                <a:gd name="T0" fmla="*/ 140 w 280"/>
                <a:gd name="T1" fmla="*/ 0 h 67"/>
                <a:gd name="T2" fmla="*/ 140 w 280"/>
                <a:gd name="T3" fmla="*/ 0 h 67"/>
                <a:gd name="T4" fmla="*/ 112 w 280"/>
                <a:gd name="T5" fmla="*/ 1 h 67"/>
                <a:gd name="T6" fmla="*/ 86 w 280"/>
                <a:gd name="T7" fmla="*/ 4 h 67"/>
                <a:gd name="T8" fmla="*/ 62 w 280"/>
                <a:gd name="T9" fmla="*/ 8 h 67"/>
                <a:gd name="T10" fmla="*/ 42 w 280"/>
                <a:gd name="T11" fmla="*/ 14 h 67"/>
                <a:gd name="T12" fmla="*/ 24 w 280"/>
                <a:gd name="T13" fmla="*/ 19 h 67"/>
                <a:gd name="T14" fmla="*/ 11 w 280"/>
                <a:gd name="T15" fmla="*/ 26 h 67"/>
                <a:gd name="T16" fmla="*/ 3 w 280"/>
                <a:gd name="T17" fmla="*/ 30 h 67"/>
                <a:gd name="T18" fmla="*/ 1 w 280"/>
                <a:gd name="T19" fmla="*/ 33 h 67"/>
                <a:gd name="T20" fmla="*/ 0 w 280"/>
                <a:gd name="T21" fmla="*/ 35 h 67"/>
                <a:gd name="T22" fmla="*/ 0 w 280"/>
                <a:gd name="T23" fmla="*/ 35 h 67"/>
                <a:gd name="T24" fmla="*/ 1 w 280"/>
                <a:gd name="T25" fmla="*/ 37 h 67"/>
                <a:gd name="T26" fmla="*/ 3 w 280"/>
                <a:gd name="T27" fmla="*/ 39 h 67"/>
                <a:gd name="T28" fmla="*/ 11 w 280"/>
                <a:gd name="T29" fmla="*/ 45 h 67"/>
                <a:gd name="T30" fmla="*/ 24 w 280"/>
                <a:gd name="T31" fmla="*/ 49 h 67"/>
                <a:gd name="T32" fmla="*/ 42 w 280"/>
                <a:gd name="T33" fmla="*/ 55 h 67"/>
                <a:gd name="T34" fmla="*/ 62 w 280"/>
                <a:gd name="T35" fmla="*/ 59 h 67"/>
                <a:gd name="T36" fmla="*/ 86 w 280"/>
                <a:gd name="T37" fmla="*/ 63 h 67"/>
                <a:gd name="T38" fmla="*/ 112 w 280"/>
                <a:gd name="T39" fmla="*/ 66 h 67"/>
                <a:gd name="T40" fmla="*/ 140 w 280"/>
                <a:gd name="T41" fmla="*/ 67 h 67"/>
                <a:gd name="T42" fmla="*/ 140 w 280"/>
                <a:gd name="T43" fmla="*/ 67 h 67"/>
                <a:gd name="T44" fmla="*/ 169 w 280"/>
                <a:gd name="T45" fmla="*/ 66 h 67"/>
                <a:gd name="T46" fmla="*/ 195 w 280"/>
                <a:gd name="T47" fmla="*/ 63 h 67"/>
                <a:gd name="T48" fmla="*/ 218 w 280"/>
                <a:gd name="T49" fmla="*/ 59 h 67"/>
                <a:gd name="T50" fmla="*/ 239 w 280"/>
                <a:gd name="T51" fmla="*/ 55 h 67"/>
                <a:gd name="T52" fmla="*/ 256 w 280"/>
                <a:gd name="T53" fmla="*/ 49 h 67"/>
                <a:gd name="T54" fmla="*/ 269 w 280"/>
                <a:gd name="T55" fmla="*/ 45 h 67"/>
                <a:gd name="T56" fmla="*/ 277 w 280"/>
                <a:gd name="T57" fmla="*/ 39 h 67"/>
                <a:gd name="T58" fmla="*/ 279 w 280"/>
                <a:gd name="T59" fmla="*/ 37 h 67"/>
                <a:gd name="T60" fmla="*/ 280 w 280"/>
                <a:gd name="T61" fmla="*/ 35 h 67"/>
                <a:gd name="T62" fmla="*/ 280 w 280"/>
                <a:gd name="T63" fmla="*/ 35 h 67"/>
                <a:gd name="T64" fmla="*/ 279 w 280"/>
                <a:gd name="T65" fmla="*/ 33 h 67"/>
                <a:gd name="T66" fmla="*/ 277 w 280"/>
                <a:gd name="T67" fmla="*/ 30 h 67"/>
                <a:gd name="T68" fmla="*/ 269 w 280"/>
                <a:gd name="T69" fmla="*/ 26 h 67"/>
                <a:gd name="T70" fmla="*/ 256 w 280"/>
                <a:gd name="T71" fmla="*/ 19 h 67"/>
                <a:gd name="T72" fmla="*/ 239 w 280"/>
                <a:gd name="T73" fmla="*/ 14 h 67"/>
                <a:gd name="T74" fmla="*/ 218 w 280"/>
                <a:gd name="T75" fmla="*/ 8 h 67"/>
                <a:gd name="T76" fmla="*/ 195 w 280"/>
                <a:gd name="T77" fmla="*/ 4 h 67"/>
                <a:gd name="T78" fmla="*/ 169 w 280"/>
                <a:gd name="T79" fmla="*/ 1 h 67"/>
                <a:gd name="T80" fmla="*/ 140 w 280"/>
                <a:gd name="T8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7">
                  <a:moveTo>
                    <a:pt x="140" y="0"/>
                  </a:moveTo>
                  <a:lnTo>
                    <a:pt x="140" y="0"/>
                  </a:lnTo>
                  <a:lnTo>
                    <a:pt x="112" y="1"/>
                  </a:lnTo>
                  <a:lnTo>
                    <a:pt x="86" y="4"/>
                  </a:lnTo>
                  <a:lnTo>
                    <a:pt x="62" y="8"/>
                  </a:lnTo>
                  <a:lnTo>
                    <a:pt x="42" y="14"/>
                  </a:lnTo>
                  <a:lnTo>
                    <a:pt x="24" y="19"/>
                  </a:lnTo>
                  <a:lnTo>
                    <a:pt x="11" y="26"/>
                  </a:lnTo>
                  <a:lnTo>
                    <a:pt x="3" y="30"/>
                  </a:lnTo>
                  <a:lnTo>
                    <a:pt x="1" y="33"/>
                  </a:lnTo>
                  <a:lnTo>
                    <a:pt x="0" y="35"/>
                  </a:lnTo>
                  <a:lnTo>
                    <a:pt x="0" y="35"/>
                  </a:lnTo>
                  <a:lnTo>
                    <a:pt x="1" y="37"/>
                  </a:lnTo>
                  <a:lnTo>
                    <a:pt x="3" y="39"/>
                  </a:lnTo>
                  <a:lnTo>
                    <a:pt x="11" y="45"/>
                  </a:lnTo>
                  <a:lnTo>
                    <a:pt x="24" y="49"/>
                  </a:lnTo>
                  <a:lnTo>
                    <a:pt x="42" y="55"/>
                  </a:lnTo>
                  <a:lnTo>
                    <a:pt x="62" y="59"/>
                  </a:lnTo>
                  <a:lnTo>
                    <a:pt x="86" y="63"/>
                  </a:lnTo>
                  <a:lnTo>
                    <a:pt x="112" y="66"/>
                  </a:lnTo>
                  <a:lnTo>
                    <a:pt x="140" y="67"/>
                  </a:lnTo>
                  <a:lnTo>
                    <a:pt x="140" y="67"/>
                  </a:lnTo>
                  <a:lnTo>
                    <a:pt x="169" y="66"/>
                  </a:lnTo>
                  <a:lnTo>
                    <a:pt x="195" y="63"/>
                  </a:lnTo>
                  <a:lnTo>
                    <a:pt x="218" y="59"/>
                  </a:lnTo>
                  <a:lnTo>
                    <a:pt x="239" y="55"/>
                  </a:lnTo>
                  <a:lnTo>
                    <a:pt x="256" y="49"/>
                  </a:lnTo>
                  <a:lnTo>
                    <a:pt x="269" y="45"/>
                  </a:lnTo>
                  <a:lnTo>
                    <a:pt x="277" y="39"/>
                  </a:lnTo>
                  <a:lnTo>
                    <a:pt x="279" y="37"/>
                  </a:lnTo>
                  <a:lnTo>
                    <a:pt x="280" y="35"/>
                  </a:lnTo>
                  <a:lnTo>
                    <a:pt x="280" y="35"/>
                  </a:lnTo>
                  <a:lnTo>
                    <a:pt x="279" y="33"/>
                  </a:lnTo>
                  <a:lnTo>
                    <a:pt x="277" y="30"/>
                  </a:lnTo>
                  <a:lnTo>
                    <a:pt x="269" y="26"/>
                  </a:lnTo>
                  <a:lnTo>
                    <a:pt x="256" y="19"/>
                  </a:lnTo>
                  <a:lnTo>
                    <a:pt x="239" y="14"/>
                  </a:lnTo>
                  <a:lnTo>
                    <a:pt x="218" y="8"/>
                  </a:lnTo>
                  <a:lnTo>
                    <a:pt x="195" y="4"/>
                  </a:lnTo>
                  <a:lnTo>
                    <a:pt x="169" y="1"/>
                  </a:lnTo>
                  <a:lnTo>
                    <a:pt x="14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40" name="Freeform 213"/>
            <p:cNvSpPr>
              <a:spLocks/>
            </p:cNvSpPr>
            <p:nvPr/>
          </p:nvSpPr>
          <p:spPr bwMode="auto">
            <a:xfrm>
              <a:off x="3143" y="1684"/>
              <a:ext cx="280" cy="67"/>
            </a:xfrm>
            <a:custGeom>
              <a:avLst/>
              <a:gdLst>
                <a:gd name="T0" fmla="*/ 140 w 280"/>
                <a:gd name="T1" fmla="*/ 0 h 67"/>
                <a:gd name="T2" fmla="*/ 140 w 280"/>
                <a:gd name="T3" fmla="*/ 0 h 67"/>
                <a:gd name="T4" fmla="*/ 112 w 280"/>
                <a:gd name="T5" fmla="*/ 1 h 67"/>
                <a:gd name="T6" fmla="*/ 86 w 280"/>
                <a:gd name="T7" fmla="*/ 4 h 67"/>
                <a:gd name="T8" fmla="*/ 62 w 280"/>
                <a:gd name="T9" fmla="*/ 8 h 67"/>
                <a:gd name="T10" fmla="*/ 42 w 280"/>
                <a:gd name="T11" fmla="*/ 14 h 67"/>
                <a:gd name="T12" fmla="*/ 24 w 280"/>
                <a:gd name="T13" fmla="*/ 19 h 67"/>
                <a:gd name="T14" fmla="*/ 11 w 280"/>
                <a:gd name="T15" fmla="*/ 26 h 67"/>
                <a:gd name="T16" fmla="*/ 3 w 280"/>
                <a:gd name="T17" fmla="*/ 30 h 67"/>
                <a:gd name="T18" fmla="*/ 1 w 280"/>
                <a:gd name="T19" fmla="*/ 33 h 67"/>
                <a:gd name="T20" fmla="*/ 0 w 280"/>
                <a:gd name="T21" fmla="*/ 35 h 67"/>
                <a:gd name="T22" fmla="*/ 0 w 280"/>
                <a:gd name="T23" fmla="*/ 35 h 67"/>
                <a:gd name="T24" fmla="*/ 1 w 280"/>
                <a:gd name="T25" fmla="*/ 37 h 67"/>
                <a:gd name="T26" fmla="*/ 3 w 280"/>
                <a:gd name="T27" fmla="*/ 39 h 67"/>
                <a:gd name="T28" fmla="*/ 11 w 280"/>
                <a:gd name="T29" fmla="*/ 45 h 67"/>
                <a:gd name="T30" fmla="*/ 24 w 280"/>
                <a:gd name="T31" fmla="*/ 49 h 67"/>
                <a:gd name="T32" fmla="*/ 42 w 280"/>
                <a:gd name="T33" fmla="*/ 55 h 67"/>
                <a:gd name="T34" fmla="*/ 62 w 280"/>
                <a:gd name="T35" fmla="*/ 59 h 67"/>
                <a:gd name="T36" fmla="*/ 86 w 280"/>
                <a:gd name="T37" fmla="*/ 63 h 67"/>
                <a:gd name="T38" fmla="*/ 112 w 280"/>
                <a:gd name="T39" fmla="*/ 66 h 67"/>
                <a:gd name="T40" fmla="*/ 140 w 280"/>
                <a:gd name="T41" fmla="*/ 67 h 67"/>
                <a:gd name="T42" fmla="*/ 140 w 280"/>
                <a:gd name="T43" fmla="*/ 67 h 67"/>
                <a:gd name="T44" fmla="*/ 169 w 280"/>
                <a:gd name="T45" fmla="*/ 66 h 67"/>
                <a:gd name="T46" fmla="*/ 195 w 280"/>
                <a:gd name="T47" fmla="*/ 63 h 67"/>
                <a:gd name="T48" fmla="*/ 218 w 280"/>
                <a:gd name="T49" fmla="*/ 59 h 67"/>
                <a:gd name="T50" fmla="*/ 239 w 280"/>
                <a:gd name="T51" fmla="*/ 55 h 67"/>
                <a:gd name="T52" fmla="*/ 256 w 280"/>
                <a:gd name="T53" fmla="*/ 49 h 67"/>
                <a:gd name="T54" fmla="*/ 269 w 280"/>
                <a:gd name="T55" fmla="*/ 45 h 67"/>
                <a:gd name="T56" fmla="*/ 277 w 280"/>
                <a:gd name="T57" fmla="*/ 39 h 67"/>
                <a:gd name="T58" fmla="*/ 279 w 280"/>
                <a:gd name="T59" fmla="*/ 37 h 67"/>
                <a:gd name="T60" fmla="*/ 280 w 280"/>
                <a:gd name="T61" fmla="*/ 35 h 67"/>
                <a:gd name="T62" fmla="*/ 280 w 280"/>
                <a:gd name="T63" fmla="*/ 35 h 67"/>
                <a:gd name="T64" fmla="*/ 279 w 280"/>
                <a:gd name="T65" fmla="*/ 33 h 67"/>
                <a:gd name="T66" fmla="*/ 277 w 280"/>
                <a:gd name="T67" fmla="*/ 30 h 67"/>
                <a:gd name="T68" fmla="*/ 269 w 280"/>
                <a:gd name="T69" fmla="*/ 26 h 67"/>
                <a:gd name="T70" fmla="*/ 256 w 280"/>
                <a:gd name="T71" fmla="*/ 19 h 67"/>
                <a:gd name="T72" fmla="*/ 239 w 280"/>
                <a:gd name="T73" fmla="*/ 14 h 67"/>
                <a:gd name="T74" fmla="*/ 218 w 280"/>
                <a:gd name="T75" fmla="*/ 8 h 67"/>
                <a:gd name="T76" fmla="*/ 195 w 280"/>
                <a:gd name="T77" fmla="*/ 4 h 67"/>
                <a:gd name="T78" fmla="*/ 169 w 280"/>
                <a:gd name="T79" fmla="*/ 1 h 67"/>
                <a:gd name="T80" fmla="*/ 140 w 280"/>
                <a:gd name="T8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7">
                  <a:moveTo>
                    <a:pt x="140" y="0"/>
                  </a:moveTo>
                  <a:lnTo>
                    <a:pt x="140" y="0"/>
                  </a:lnTo>
                  <a:lnTo>
                    <a:pt x="112" y="1"/>
                  </a:lnTo>
                  <a:lnTo>
                    <a:pt x="86" y="4"/>
                  </a:lnTo>
                  <a:lnTo>
                    <a:pt x="62" y="8"/>
                  </a:lnTo>
                  <a:lnTo>
                    <a:pt x="42" y="14"/>
                  </a:lnTo>
                  <a:lnTo>
                    <a:pt x="24" y="19"/>
                  </a:lnTo>
                  <a:lnTo>
                    <a:pt x="11" y="26"/>
                  </a:lnTo>
                  <a:lnTo>
                    <a:pt x="3" y="30"/>
                  </a:lnTo>
                  <a:lnTo>
                    <a:pt x="1" y="33"/>
                  </a:lnTo>
                  <a:lnTo>
                    <a:pt x="0" y="35"/>
                  </a:lnTo>
                  <a:lnTo>
                    <a:pt x="0" y="35"/>
                  </a:lnTo>
                  <a:lnTo>
                    <a:pt x="1" y="37"/>
                  </a:lnTo>
                  <a:lnTo>
                    <a:pt x="3" y="39"/>
                  </a:lnTo>
                  <a:lnTo>
                    <a:pt x="11" y="45"/>
                  </a:lnTo>
                  <a:lnTo>
                    <a:pt x="24" y="49"/>
                  </a:lnTo>
                  <a:lnTo>
                    <a:pt x="42" y="55"/>
                  </a:lnTo>
                  <a:lnTo>
                    <a:pt x="62" y="59"/>
                  </a:lnTo>
                  <a:lnTo>
                    <a:pt x="86" y="63"/>
                  </a:lnTo>
                  <a:lnTo>
                    <a:pt x="112" y="66"/>
                  </a:lnTo>
                  <a:lnTo>
                    <a:pt x="140" y="67"/>
                  </a:lnTo>
                  <a:lnTo>
                    <a:pt x="140" y="67"/>
                  </a:lnTo>
                  <a:lnTo>
                    <a:pt x="169" y="66"/>
                  </a:lnTo>
                  <a:lnTo>
                    <a:pt x="195" y="63"/>
                  </a:lnTo>
                  <a:lnTo>
                    <a:pt x="218" y="59"/>
                  </a:lnTo>
                  <a:lnTo>
                    <a:pt x="239" y="55"/>
                  </a:lnTo>
                  <a:lnTo>
                    <a:pt x="256" y="49"/>
                  </a:lnTo>
                  <a:lnTo>
                    <a:pt x="269" y="45"/>
                  </a:lnTo>
                  <a:lnTo>
                    <a:pt x="277" y="39"/>
                  </a:lnTo>
                  <a:lnTo>
                    <a:pt x="279" y="37"/>
                  </a:lnTo>
                  <a:lnTo>
                    <a:pt x="280" y="35"/>
                  </a:lnTo>
                  <a:lnTo>
                    <a:pt x="280" y="35"/>
                  </a:lnTo>
                  <a:lnTo>
                    <a:pt x="279" y="33"/>
                  </a:lnTo>
                  <a:lnTo>
                    <a:pt x="277" y="30"/>
                  </a:lnTo>
                  <a:lnTo>
                    <a:pt x="269" y="26"/>
                  </a:lnTo>
                  <a:lnTo>
                    <a:pt x="256" y="19"/>
                  </a:lnTo>
                  <a:lnTo>
                    <a:pt x="239" y="14"/>
                  </a:lnTo>
                  <a:lnTo>
                    <a:pt x="218" y="8"/>
                  </a:lnTo>
                  <a:lnTo>
                    <a:pt x="195" y="4"/>
                  </a:lnTo>
                  <a:lnTo>
                    <a:pt x="169" y="1"/>
                  </a:lnTo>
                  <a:lnTo>
                    <a:pt x="14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grpSp>
      <p:sp>
        <p:nvSpPr>
          <p:cNvPr id="341" name="Rounded Rectangle 340"/>
          <p:cNvSpPr/>
          <p:nvPr/>
        </p:nvSpPr>
        <p:spPr>
          <a:xfrm>
            <a:off x="917480" y="2955223"/>
            <a:ext cx="1072363" cy="1001922"/>
          </a:xfrm>
          <a:prstGeom prst="roundRect">
            <a:avLst>
              <a:gd name="adj" fmla="val 3181"/>
            </a:avLst>
          </a:prstGeom>
          <a:solidFill>
            <a:srgbClr val="395773">
              <a:lumMod val="20000"/>
              <a:lumOff val="80000"/>
              <a:alpha val="70000"/>
            </a:srgbClr>
          </a:solidFill>
          <a:ln w="9525" cap="flat" cmpd="sng" algn="ctr">
            <a:noFill/>
            <a:prstDash val="solid"/>
          </a:ln>
          <a:effectLst/>
        </p:spPr>
        <p:txBody>
          <a:bodyPr anchor="ctr"/>
          <a:lstStyle/>
          <a:p>
            <a:pPr algn="ctr" fontAlgn="auto">
              <a:spcBef>
                <a:spcPts val="0"/>
              </a:spcBef>
              <a:spcAft>
                <a:spcPts val="0"/>
              </a:spcAft>
              <a:defRPr/>
            </a:pPr>
            <a:endParaRPr lang="en-US" sz="1799" kern="0" dirty="0">
              <a:solidFill>
                <a:srgbClr val="FFFFFF"/>
              </a:solidFill>
              <a:latin typeface="Calibri"/>
              <a:ea typeface="ＭＳ Ｐゴシック" pitchFamily="-109" charset="-128"/>
            </a:endParaRPr>
          </a:p>
        </p:txBody>
      </p:sp>
      <p:sp>
        <p:nvSpPr>
          <p:cNvPr id="342" name="Shape 594"/>
          <p:cNvSpPr txBox="1"/>
          <p:nvPr/>
        </p:nvSpPr>
        <p:spPr>
          <a:xfrm>
            <a:off x="882503" y="2907639"/>
            <a:ext cx="1142404" cy="304847"/>
          </a:xfrm>
          <a:prstGeom prst="rect">
            <a:avLst/>
          </a:prstGeom>
          <a:noFill/>
          <a:ln>
            <a:noFill/>
          </a:ln>
        </p:spPr>
        <p:txBody>
          <a:bodyPr lIns="91401" tIns="91401" rIns="91401" bIns="91401" anchor="t" anchorCtr="0">
            <a:noAutofit/>
          </a:bodyPr>
          <a:lstStyle/>
          <a:p>
            <a:pPr algn="ctr" fontAlgn="auto">
              <a:spcBef>
                <a:spcPts val="0"/>
              </a:spcBef>
              <a:spcAft>
                <a:spcPts val="0"/>
              </a:spcAft>
              <a:defRPr/>
            </a:pPr>
            <a:r>
              <a:rPr lang="en-US" sz="1100" b="1" kern="0" dirty="0">
                <a:solidFill>
                  <a:srgbClr val="404040">
                    <a:lumMod val="95000"/>
                  </a:srgbClr>
                </a:solidFill>
              </a:rPr>
              <a:t>DLP ENDPOINT</a:t>
            </a:r>
          </a:p>
        </p:txBody>
      </p:sp>
      <p:cxnSp>
        <p:nvCxnSpPr>
          <p:cNvPr id="343" name="Straight Arrow Connector 342"/>
          <p:cNvCxnSpPr/>
          <p:nvPr/>
        </p:nvCxnSpPr>
        <p:spPr>
          <a:xfrm>
            <a:off x="1323882" y="3533805"/>
            <a:ext cx="409211" cy="5657"/>
          </a:xfrm>
          <a:prstGeom prst="straightConnector1">
            <a:avLst/>
          </a:prstGeom>
          <a:noFill/>
          <a:ln w="63500" cap="flat" cmpd="dbl" algn="ctr">
            <a:solidFill>
              <a:srgbClr val="404040">
                <a:lumMod val="60000"/>
                <a:lumOff val="40000"/>
              </a:srgbClr>
            </a:solidFill>
            <a:prstDash val="sysDot"/>
            <a:tailEnd type="none"/>
          </a:ln>
          <a:effectLst/>
        </p:spPr>
      </p:cxnSp>
      <p:grpSp>
        <p:nvGrpSpPr>
          <p:cNvPr id="344" name="Group 190"/>
          <p:cNvGrpSpPr>
            <a:grpSpLocks noChangeAspect="1"/>
          </p:cNvGrpSpPr>
          <p:nvPr/>
        </p:nvGrpSpPr>
        <p:grpSpPr bwMode="auto">
          <a:xfrm>
            <a:off x="1687530" y="3385483"/>
            <a:ext cx="257024" cy="511687"/>
            <a:chOff x="1609" y="1589"/>
            <a:chExt cx="206" cy="410"/>
          </a:xfrm>
        </p:grpSpPr>
        <p:sp>
          <p:nvSpPr>
            <p:cNvPr id="345" name="AutoShape 189"/>
            <p:cNvSpPr>
              <a:spLocks noChangeAspect="1" noChangeArrowheads="1" noTextEdit="1"/>
            </p:cNvSpPr>
            <p:nvPr/>
          </p:nvSpPr>
          <p:spPr bwMode="auto">
            <a:xfrm>
              <a:off x="1609" y="1589"/>
              <a:ext cx="206" cy="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46" name="Rectangle 191"/>
            <p:cNvSpPr>
              <a:spLocks noChangeArrowheads="1"/>
            </p:cNvSpPr>
            <p:nvPr/>
          </p:nvSpPr>
          <p:spPr bwMode="auto">
            <a:xfrm>
              <a:off x="1620" y="1617"/>
              <a:ext cx="187" cy="37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47" name="Freeform 192"/>
            <p:cNvSpPr>
              <a:spLocks noEditPoints="1"/>
            </p:cNvSpPr>
            <p:nvPr/>
          </p:nvSpPr>
          <p:spPr bwMode="auto">
            <a:xfrm>
              <a:off x="1609" y="1589"/>
              <a:ext cx="206" cy="410"/>
            </a:xfrm>
            <a:custGeom>
              <a:avLst/>
              <a:gdLst>
                <a:gd name="T0" fmla="*/ 24 w 412"/>
                <a:gd name="T1" fmla="*/ 0 h 820"/>
                <a:gd name="T2" fmla="*/ 20 w 412"/>
                <a:gd name="T3" fmla="*/ 0 h 820"/>
                <a:gd name="T4" fmla="*/ 8 w 412"/>
                <a:gd name="T5" fmla="*/ 8 h 820"/>
                <a:gd name="T6" fmla="*/ 0 w 412"/>
                <a:gd name="T7" fmla="*/ 20 h 820"/>
                <a:gd name="T8" fmla="*/ 0 w 412"/>
                <a:gd name="T9" fmla="*/ 796 h 820"/>
                <a:gd name="T10" fmla="*/ 0 w 412"/>
                <a:gd name="T11" fmla="*/ 800 h 820"/>
                <a:gd name="T12" fmla="*/ 8 w 412"/>
                <a:gd name="T13" fmla="*/ 812 h 820"/>
                <a:gd name="T14" fmla="*/ 20 w 412"/>
                <a:gd name="T15" fmla="*/ 820 h 820"/>
                <a:gd name="T16" fmla="*/ 388 w 412"/>
                <a:gd name="T17" fmla="*/ 820 h 820"/>
                <a:gd name="T18" fmla="*/ 392 w 412"/>
                <a:gd name="T19" fmla="*/ 820 h 820"/>
                <a:gd name="T20" fmla="*/ 404 w 412"/>
                <a:gd name="T21" fmla="*/ 812 h 820"/>
                <a:gd name="T22" fmla="*/ 410 w 412"/>
                <a:gd name="T23" fmla="*/ 800 h 820"/>
                <a:gd name="T24" fmla="*/ 412 w 412"/>
                <a:gd name="T25" fmla="*/ 24 h 820"/>
                <a:gd name="T26" fmla="*/ 410 w 412"/>
                <a:gd name="T27" fmla="*/ 20 h 820"/>
                <a:gd name="T28" fmla="*/ 404 w 412"/>
                <a:gd name="T29" fmla="*/ 8 h 820"/>
                <a:gd name="T30" fmla="*/ 392 w 412"/>
                <a:gd name="T31" fmla="*/ 0 h 820"/>
                <a:gd name="T32" fmla="*/ 220 w 412"/>
                <a:gd name="T33" fmla="*/ 787 h 820"/>
                <a:gd name="T34" fmla="*/ 190 w 412"/>
                <a:gd name="T35" fmla="*/ 714 h 820"/>
                <a:gd name="T36" fmla="*/ 220 w 412"/>
                <a:gd name="T37" fmla="*/ 787 h 820"/>
                <a:gd name="T38" fmla="*/ 36 w 412"/>
                <a:gd name="T39" fmla="*/ 667 h 820"/>
                <a:gd name="T40" fmla="*/ 376 w 412"/>
                <a:gd name="T41" fmla="*/ 600 h 820"/>
                <a:gd name="T42" fmla="*/ 376 w 412"/>
                <a:gd name="T43" fmla="*/ 565 h 820"/>
                <a:gd name="T44" fmla="*/ 36 w 412"/>
                <a:gd name="T45" fmla="*/ 497 h 820"/>
                <a:gd name="T46" fmla="*/ 376 w 412"/>
                <a:gd name="T47" fmla="*/ 565 h 820"/>
                <a:gd name="T48" fmla="*/ 36 w 412"/>
                <a:gd name="T49" fmla="*/ 462 h 820"/>
                <a:gd name="T50" fmla="*/ 376 w 412"/>
                <a:gd name="T51" fmla="*/ 394 h 820"/>
                <a:gd name="T52" fmla="*/ 376 w 412"/>
                <a:gd name="T53" fmla="*/ 356 h 820"/>
                <a:gd name="T54" fmla="*/ 36 w 412"/>
                <a:gd name="T55" fmla="*/ 288 h 820"/>
                <a:gd name="T56" fmla="*/ 376 w 412"/>
                <a:gd name="T57" fmla="*/ 356 h 820"/>
                <a:gd name="T58" fmla="*/ 36 w 412"/>
                <a:gd name="T59" fmla="*/ 254 h 820"/>
                <a:gd name="T60" fmla="*/ 376 w 412"/>
                <a:gd name="T61" fmla="*/ 186 h 820"/>
                <a:gd name="T62" fmla="*/ 376 w 412"/>
                <a:gd name="T63" fmla="*/ 151 h 820"/>
                <a:gd name="T64" fmla="*/ 36 w 412"/>
                <a:gd name="T65" fmla="*/ 83 h 820"/>
                <a:gd name="T66" fmla="*/ 376 w 412"/>
                <a:gd name="T67" fmla="*/ 15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820">
                  <a:moveTo>
                    <a:pt x="388" y="0"/>
                  </a:moveTo>
                  <a:lnTo>
                    <a:pt x="24" y="0"/>
                  </a:lnTo>
                  <a:lnTo>
                    <a:pt x="24" y="0"/>
                  </a:lnTo>
                  <a:lnTo>
                    <a:pt x="20" y="0"/>
                  </a:lnTo>
                  <a:lnTo>
                    <a:pt x="15" y="2"/>
                  </a:lnTo>
                  <a:lnTo>
                    <a:pt x="8" y="8"/>
                  </a:lnTo>
                  <a:lnTo>
                    <a:pt x="2" y="15"/>
                  </a:lnTo>
                  <a:lnTo>
                    <a:pt x="0" y="20"/>
                  </a:lnTo>
                  <a:lnTo>
                    <a:pt x="0" y="24"/>
                  </a:lnTo>
                  <a:lnTo>
                    <a:pt x="0" y="796"/>
                  </a:lnTo>
                  <a:lnTo>
                    <a:pt x="0" y="796"/>
                  </a:lnTo>
                  <a:lnTo>
                    <a:pt x="0" y="800"/>
                  </a:lnTo>
                  <a:lnTo>
                    <a:pt x="2" y="805"/>
                  </a:lnTo>
                  <a:lnTo>
                    <a:pt x="8" y="812"/>
                  </a:lnTo>
                  <a:lnTo>
                    <a:pt x="15" y="818"/>
                  </a:lnTo>
                  <a:lnTo>
                    <a:pt x="20" y="820"/>
                  </a:lnTo>
                  <a:lnTo>
                    <a:pt x="24" y="820"/>
                  </a:lnTo>
                  <a:lnTo>
                    <a:pt x="388" y="820"/>
                  </a:lnTo>
                  <a:lnTo>
                    <a:pt x="388" y="820"/>
                  </a:lnTo>
                  <a:lnTo>
                    <a:pt x="392" y="820"/>
                  </a:lnTo>
                  <a:lnTo>
                    <a:pt x="397" y="818"/>
                  </a:lnTo>
                  <a:lnTo>
                    <a:pt x="404" y="812"/>
                  </a:lnTo>
                  <a:lnTo>
                    <a:pt x="409" y="805"/>
                  </a:lnTo>
                  <a:lnTo>
                    <a:pt x="410" y="800"/>
                  </a:lnTo>
                  <a:lnTo>
                    <a:pt x="412" y="796"/>
                  </a:lnTo>
                  <a:lnTo>
                    <a:pt x="412" y="24"/>
                  </a:lnTo>
                  <a:lnTo>
                    <a:pt x="412" y="24"/>
                  </a:lnTo>
                  <a:lnTo>
                    <a:pt x="410" y="20"/>
                  </a:lnTo>
                  <a:lnTo>
                    <a:pt x="409" y="15"/>
                  </a:lnTo>
                  <a:lnTo>
                    <a:pt x="404" y="8"/>
                  </a:lnTo>
                  <a:lnTo>
                    <a:pt x="397" y="2"/>
                  </a:lnTo>
                  <a:lnTo>
                    <a:pt x="392" y="0"/>
                  </a:lnTo>
                  <a:lnTo>
                    <a:pt x="388" y="0"/>
                  </a:lnTo>
                  <a:close/>
                  <a:moveTo>
                    <a:pt x="220" y="787"/>
                  </a:moveTo>
                  <a:lnTo>
                    <a:pt x="190" y="787"/>
                  </a:lnTo>
                  <a:lnTo>
                    <a:pt x="190" y="714"/>
                  </a:lnTo>
                  <a:lnTo>
                    <a:pt x="220" y="714"/>
                  </a:lnTo>
                  <a:lnTo>
                    <a:pt x="220" y="787"/>
                  </a:lnTo>
                  <a:close/>
                  <a:moveTo>
                    <a:pt x="376" y="667"/>
                  </a:moveTo>
                  <a:lnTo>
                    <a:pt x="36" y="667"/>
                  </a:lnTo>
                  <a:lnTo>
                    <a:pt x="36" y="600"/>
                  </a:lnTo>
                  <a:lnTo>
                    <a:pt x="376" y="600"/>
                  </a:lnTo>
                  <a:lnTo>
                    <a:pt x="376" y="667"/>
                  </a:lnTo>
                  <a:close/>
                  <a:moveTo>
                    <a:pt x="376" y="565"/>
                  </a:moveTo>
                  <a:lnTo>
                    <a:pt x="36" y="565"/>
                  </a:lnTo>
                  <a:lnTo>
                    <a:pt x="36" y="497"/>
                  </a:lnTo>
                  <a:lnTo>
                    <a:pt x="376" y="497"/>
                  </a:lnTo>
                  <a:lnTo>
                    <a:pt x="376" y="565"/>
                  </a:lnTo>
                  <a:close/>
                  <a:moveTo>
                    <a:pt x="376" y="462"/>
                  </a:moveTo>
                  <a:lnTo>
                    <a:pt x="36" y="462"/>
                  </a:lnTo>
                  <a:lnTo>
                    <a:pt x="36" y="394"/>
                  </a:lnTo>
                  <a:lnTo>
                    <a:pt x="376" y="394"/>
                  </a:lnTo>
                  <a:lnTo>
                    <a:pt x="376" y="462"/>
                  </a:lnTo>
                  <a:close/>
                  <a:moveTo>
                    <a:pt x="376" y="356"/>
                  </a:moveTo>
                  <a:lnTo>
                    <a:pt x="36" y="356"/>
                  </a:lnTo>
                  <a:lnTo>
                    <a:pt x="36" y="288"/>
                  </a:lnTo>
                  <a:lnTo>
                    <a:pt x="376" y="288"/>
                  </a:lnTo>
                  <a:lnTo>
                    <a:pt x="376" y="356"/>
                  </a:lnTo>
                  <a:close/>
                  <a:moveTo>
                    <a:pt x="376" y="254"/>
                  </a:moveTo>
                  <a:lnTo>
                    <a:pt x="36" y="254"/>
                  </a:lnTo>
                  <a:lnTo>
                    <a:pt x="36" y="186"/>
                  </a:lnTo>
                  <a:lnTo>
                    <a:pt x="376" y="186"/>
                  </a:lnTo>
                  <a:lnTo>
                    <a:pt x="376" y="254"/>
                  </a:lnTo>
                  <a:close/>
                  <a:moveTo>
                    <a:pt x="376" y="151"/>
                  </a:moveTo>
                  <a:lnTo>
                    <a:pt x="36" y="151"/>
                  </a:lnTo>
                  <a:lnTo>
                    <a:pt x="36" y="83"/>
                  </a:lnTo>
                  <a:lnTo>
                    <a:pt x="376" y="83"/>
                  </a:lnTo>
                  <a:lnTo>
                    <a:pt x="376" y="151"/>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48" name="Freeform 193"/>
            <p:cNvSpPr>
              <a:spLocks/>
            </p:cNvSpPr>
            <p:nvPr/>
          </p:nvSpPr>
          <p:spPr bwMode="auto">
            <a:xfrm>
              <a:off x="1609" y="1589"/>
              <a:ext cx="206" cy="410"/>
            </a:xfrm>
            <a:custGeom>
              <a:avLst/>
              <a:gdLst>
                <a:gd name="T0" fmla="*/ 388 w 412"/>
                <a:gd name="T1" fmla="*/ 0 h 820"/>
                <a:gd name="T2" fmla="*/ 24 w 412"/>
                <a:gd name="T3" fmla="*/ 0 h 820"/>
                <a:gd name="T4" fmla="*/ 24 w 412"/>
                <a:gd name="T5" fmla="*/ 0 h 820"/>
                <a:gd name="T6" fmla="*/ 20 w 412"/>
                <a:gd name="T7" fmla="*/ 0 h 820"/>
                <a:gd name="T8" fmla="*/ 15 w 412"/>
                <a:gd name="T9" fmla="*/ 2 h 820"/>
                <a:gd name="T10" fmla="*/ 8 w 412"/>
                <a:gd name="T11" fmla="*/ 8 h 820"/>
                <a:gd name="T12" fmla="*/ 2 w 412"/>
                <a:gd name="T13" fmla="*/ 15 h 820"/>
                <a:gd name="T14" fmla="*/ 0 w 412"/>
                <a:gd name="T15" fmla="*/ 20 h 820"/>
                <a:gd name="T16" fmla="*/ 0 w 412"/>
                <a:gd name="T17" fmla="*/ 24 h 820"/>
                <a:gd name="T18" fmla="*/ 0 w 412"/>
                <a:gd name="T19" fmla="*/ 796 h 820"/>
                <a:gd name="T20" fmla="*/ 0 w 412"/>
                <a:gd name="T21" fmla="*/ 796 h 820"/>
                <a:gd name="T22" fmla="*/ 0 w 412"/>
                <a:gd name="T23" fmla="*/ 800 h 820"/>
                <a:gd name="T24" fmla="*/ 2 w 412"/>
                <a:gd name="T25" fmla="*/ 805 h 820"/>
                <a:gd name="T26" fmla="*/ 8 w 412"/>
                <a:gd name="T27" fmla="*/ 812 h 820"/>
                <a:gd name="T28" fmla="*/ 15 w 412"/>
                <a:gd name="T29" fmla="*/ 818 h 820"/>
                <a:gd name="T30" fmla="*/ 20 w 412"/>
                <a:gd name="T31" fmla="*/ 820 h 820"/>
                <a:gd name="T32" fmla="*/ 24 w 412"/>
                <a:gd name="T33" fmla="*/ 820 h 820"/>
                <a:gd name="T34" fmla="*/ 388 w 412"/>
                <a:gd name="T35" fmla="*/ 820 h 820"/>
                <a:gd name="T36" fmla="*/ 388 w 412"/>
                <a:gd name="T37" fmla="*/ 820 h 820"/>
                <a:gd name="T38" fmla="*/ 392 w 412"/>
                <a:gd name="T39" fmla="*/ 820 h 820"/>
                <a:gd name="T40" fmla="*/ 397 w 412"/>
                <a:gd name="T41" fmla="*/ 818 h 820"/>
                <a:gd name="T42" fmla="*/ 404 w 412"/>
                <a:gd name="T43" fmla="*/ 812 h 820"/>
                <a:gd name="T44" fmla="*/ 409 w 412"/>
                <a:gd name="T45" fmla="*/ 805 h 820"/>
                <a:gd name="T46" fmla="*/ 410 w 412"/>
                <a:gd name="T47" fmla="*/ 800 h 820"/>
                <a:gd name="T48" fmla="*/ 412 w 412"/>
                <a:gd name="T49" fmla="*/ 796 h 820"/>
                <a:gd name="T50" fmla="*/ 412 w 412"/>
                <a:gd name="T51" fmla="*/ 24 h 820"/>
                <a:gd name="T52" fmla="*/ 412 w 412"/>
                <a:gd name="T53" fmla="*/ 24 h 820"/>
                <a:gd name="T54" fmla="*/ 410 w 412"/>
                <a:gd name="T55" fmla="*/ 20 h 820"/>
                <a:gd name="T56" fmla="*/ 409 w 412"/>
                <a:gd name="T57" fmla="*/ 15 h 820"/>
                <a:gd name="T58" fmla="*/ 404 w 412"/>
                <a:gd name="T59" fmla="*/ 8 h 820"/>
                <a:gd name="T60" fmla="*/ 397 w 412"/>
                <a:gd name="T61" fmla="*/ 2 h 820"/>
                <a:gd name="T62" fmla="*/ 392 w 412"/>
                <a:gd name="T63" fmla="*/ 0 h 820"/>
                <a:gd name="T64" fmla="*/ 388 w 412"/>
                <a:gd name="T6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2" h="820">
                  <a:moveTo>
                    <a:pt x="388" y="0"/>
                  </a:moveTo>
                  <a:lnTo>
                    <a:pt x="24" y="0"/>
                  </a:lnTo>
                  <a:lnTo>
                    <a:pt x="24" y="0"/>
                  </a:lnTo>
                  <a:lnTo>
                    <a:pt x="20" y="0"/>
                  </a:lnTo>
                  <a:lnTo>
                    <a:pt x="15" y="2"/>
                  </a:lnTo>
                  <a:lnTo>
                    <a:pt x="8" y="8"/>
                  </a:lnTo>
                  <a:lnTo>
                    <a:pt x="2" y="15"/>
                  </a:lnTo>
                  <a:lnTo>
                    <a:pt x="0" y="20"/>
                  </a:lnTo>
                  <a:lnTo>
                    <a:pt x="0" y="24"/>
                  </a:lnTo>
                  <a:lnTo>
                    <a:pt x="0" y="796"/>
                  </a:lnTo>
                  <a:lnTo>
                    <a:pt x="0" y="796"/>
                  </a:lnTo>
                  <a:lnTo>
                    <a:pt x="0" y="800"/>
                  </a:lnTo>
                  <a:lnTo>
                    <a:pt x="2" y="805"/>
                  </a:lnTo>
                  <a:lnTo>
                    <a:pt x="8" y="812"/>
                  </a:lnTo>
                  <a:lnTo>
                    <a:pt x="15" y="818"/>
                  </a:lnTo>
                  <a:lnTo>
                    <a:pt x="20" y="820"/>
                  </a:lnTo>
                  <a:lnTo>
                    <a:pt x="24" y="820"/>
                  </a:lnTo>
                  <a:lnTo>
                    <a:pt x="388" y="820"/>
                  </a:lnTo>
                  <a:lnTo>
                    <a:pt x="388" y="820"/>
                  </a:lnTo>
                  <a:lnTo>
                    <a:pt x="392" y="820"/>
                  </a:lnTo>
                  <a:lnTo>
                    <a:pt x="397" y="818"/>
                  </a:lnTo>
                  <a:lnTo>
                    <a:pt x="404" y="812"/>
                  </a:lnTo>
                  <a:lnTo>
                    <a:pt x="409" y="805"/>
                  </a:lnTo>
                  <a:lnTo>
                    <a:pt x="410" y="800"/>
                  </a:lnTo>
                  <a:lnTo>
                    <a:pt x="412" y="796"/>
                  </a:lnTo>
                  <a:lnTo>
                    <a:pt x="412" y="24"/>
                  </a:lnTo>
                  <a:lnTo>
                    <a:pt x="412" y="24"/>
                  </a:lnTo>
                  <a:lnTo>
                    <a:pt x="410" y="20"/>
                  </a:lnTo>
                  <a:lnTo>
                    <a:pt x="409" y="15"/>
                  </a:lnTo>
                  <a:lnTo>
                    <a:pt x="404" y="8"/>
                  </a:lnTo>
                  <a:lnTo>
                    <a:pt x="397" y="2"/>
                  </a:lnTo>
                  <a:lnTo>
                    <a:pt x="392" y="0"/>
                  </a:lnTo>
                  <a:lnTo>
                    <a:pt x="38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53" name="Rectangle 194"/>
            <p:cNvSpPr>
              <a:spLocks noChangeArrowheads="1"/>
            </p:cNvSpPr>
            <p:nvPr/>
          </p:nvSpPr>
          <p:spPr bwMode="auto">
            <a:xfrm>
              <a:off x="1704" y="1946"/>
              <a:ext cx="15"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54" name="Rectangle 195"/>
            <p:cNvSpPr>
              <a:spLocks noChangeArrowheads="1"/>
            </p:cNvSpPr>
            <p:nvPr/>
          </p:nvSpPr>
          <p:spPr bwMode="auto">
            <a:xfrm>
              <a:off x="1627" y="1889"/>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55" name="Rectangle 196"/>
            <p:cNvSpPr>
              <a:spLocks noChangeArrowheads="1"/>
            </p:cNvSpPr>
            <p:nvPr/>
          </p:nvSpPr>
          <p:spPr bwMode="auto">
            <a:xfrm>
              <a:off x="1627" y="1837"/>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56" name="Rectangle 197"/>
            <p:cNvSpPr>
              <a:spLocks noChangeArrowheads="1"/>
            </p:cNvSpPr>
            <p:nvPr/>
          </p:nvSpPr>
          <p:spPr bwMode="auto">
            <a:xfrm>
              <a:off x="1627" y="1786"/>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57" name="Rectangle 198"/>
            <p:cNvSpPr>
              <a:spLocks noChangeArrowheads="1"/>
            </p:cNvSpPr>
            <p:nvPr/>
          </p:nvSpPr>
          <p:spPr bwMode="auto">
            <a:xfrm>
              <a:off x="1627" y="1733"/>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58" name="Rectangle 199"/>
            <p:cNvSpPr>
              <a:spLocks noChangeArrowheads="1"/>
            </p:cNvSpPr>
            <p:nvPr/>
          </p:nvSpPr>
          <p:spPr bwMode="auto">
            <a:xfrm>
              <a:off x="1627" y="1682"/>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59" name="Rectangle 200"/>
            <p:cNvSpPr>
              <a:spLocks noChangeArrowheads="1"/>
            </p:cNvSpPr>
            <p:nvPr/>
          </p:nvSpPr>
          <p:spPr bwMode="auto">
            <a:xfrm>
              <a:off x="1627" y="1631"/>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grpSp>
      <p:grpSp>
        <p:nvGrpSpPr>
          <p:cNvPr id="360" name="Group 4"/>
          <p:cNvGrpSpPr>
            <a:grpSpLocks noChangeAspect="1"/>
          </p:cNvGrpSpPr>
          <p:nvPr/>
        </p:nvGrpSpPr>
        <p:grpSpPr bwMode="auto">
          <a:xfrm>
            <a:off x="1006711" y="3413125"/>
            <a:ext cx="463621" cy="287840"/>
            <a:chOff x="655" y="893"/>
            <a:chExt cx="406" cy="252"/>
          </a:xfrm>
        </p:grpSpPr>
        <p:sp>
          <p:nvSpPr>
            <p:cNvPr id="361" name="AutoShape 3"/>
            <p:cNvSpPr>
              <a:spLocks noChangeAspect="1" noChangeArrowheads="1" noTextEdit="1"/>
            </p:cNvSpPr>
            <p:nvPr/>
          </p:nvSpPr>
          <p:spPr bwMode="auto">
            <a:xfrm>
              <a:off x="655" y="893"/>
              <a:ext cx="406"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62" name="Rectangle 361"/>
            <p:cNvSpPr>
              <a:spLocks noChangeArrowheads="1"/>
            </p:cNvSpPr>
            <p:nvPr/>
          </p:nvSpPr>
          <p:spPr bwMode="auto">
            <a:xfrm>
              <a:off x="700" y="905"/>
              <a:ext cx="316" cy="19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63" name="Freeform 362"/>
            <p:cNvSpPr>
              <a:spLocks noEditPoints="1"/>
            </p:cNvSpPr>
            <p:nvPr/>
          </p:nvSpPr>
          <p:spPr bwMode="auto">
            <a:xfrm>
              <a:off x="689" y="893"/>
              <a:ext cx="338" cy="216"/>
            </a:xfrm>
            <a:custGeom>
              <a:avLst/>
              <a:gdLst>
                <a:gd name="T0" fmla="*/ 39 w 676"/>
                <a:gd name="T1" fmla="*/ 432 h 432"/>
                <a:gd name="T2" fmla="*/ 31 w 676"/>
                <a:gd name="T3" fmla="*/ 431 h 432"/>
                <a:gd name="T4" fmla="*/ 18 w 676"/>
                <a:gd name="T5" fmla="*/ 426 h 432"/>
                <a:gd name="T6" fmla="*/ 8 w 676"/>
                <a:gd name="T7" fmla="*/ 415 h 432"/>
                <a:gd name="T8" fmla="*/ 1 w 676"/>
                <a:gd name="T9" fmla="*/ 401 h 432"/>
                <a:gd name="T10" fmla="*/ 0 w 676"/>
                <a:gd name="T11" fmla="*/ 39 h 432"/>
                <a:gd name="T12" fmla="*/ 1 w 676"/>
                <a:gd name="T13" fmla="*/ 31 h 432"/>
                <a:gd name="T14" fmla="*/ 8 w 676"/>
                <a:gd name="T15" fmla="*/ 17 h 432"/>
                <a:gd name="T16" fmla="*/ 18 w 676"/>
                <a:gd name="T17" fmla="*/ 7 h 432"/>
                <a:gd name="T18" fmla="*/ 31 w 676"/>
                <a:gd name="T19" fmla="*/ 1 h 432"/>
                <a:gd name="T20" fmla="*/ 637 w 676"/>
                <a:gd name="T21" fmla="*/ 0 h 432"/>
                <a:gd name="T22" fmla="*/ 645 w 676"/>
                <a:gd name="T23" fmla="*/ 1 h 432"/>
                <a:gd name="T24" fmla="*/ 659 w 676"/>
                <a:gd name="T25" fmla="*/ 7 h 432"/>
                <a:gd name="T26" fmla="*/ 670 w 676"/>
                <a:gd name="T27" fmla="*/ 17 h 432"/>
                <a:gd name="T28" fmla="*/ 675 w 676"/>
                <a:gd name="T29" fmla="*/ 31 h 432"/>
                <a:gd name="T30" fmla="*/ 676 w 676"/>
                <a:gd name="T31" fmla="*/ 393 h 432"/>
                <a:gd name="T32" fmla="*/ 675 w 676"/>
                <a:gd name="T33" fmla="*/ 401 h 432"/>
                <a:gd name="T34" fmla="*/ 670 w 676"/>
                <a:gd name="T35" fmla="*/ 415 h 432"/>
                <a:gd name="T36" fmla="*/ 659 w 676"/>
                <a:gd name="T37" fmla="*/ 426 h 432"/>
                <a:gd name="T38" fmla="*/ 645 w 676"/>
                <a:gd name="T39" fmla="*/ 431 h 432"/>
                <a:gd name="T40" fmla="*/ 39 w 676"/>
                <a:gd name="T41" fmla="*/ 34 h 432"/>
                <a:gd name="T42" fmla="*/ 38 w 676"/>
                <a:gd name="T43" fmla="*/ 34 h 432"/>
                <a:gd name="T44" fmla="*/ 34 w 676"/>
                <a:gd name="T45" fmla="*/ 37 h 432"/>
                <a:gd name="T46" fmla="*/ 34 w 676"/>
                <a:gd name="T47" fmla="*/ 393 h 432"/>
                <a:gd name="T48" fmla="*/ 34 w 676"/>
                <a:gd name="T49" fmla="*/ 396 h 432"/>
                <a:gd name="T50" fmla="*/ 38 w 676"/>
                <a:gd name="T51" fmla="*/ 398 h 432"/>
                <a:gd name="T52" fmla="*/ 637 w 676"/>
                <a:gd name="T53" fmla="*/ 398 h 432"/>
                <a:gd name="T54" fmla="*/ 640 w 676"/>
                <a:gd name="T55" fmla="*/ 398 h 432"/>
                <a:gd name="T56" fmla="*/ 642 w 676"/>
                <a:gd name="T57" fmla="*/ 396 h 432"/>
                <a:gd name="T58" fmla="*/ 642 w 676"/>
                <a:gd name="T59" fmla="*/ 39 h 432"/>
                <a:gd name="T60" fmla="*/ 642 w 676"/>
                <a:gd name="T61" fmla="*/ 37 h 432"/>
                <a:gd name="T62" fmla="*/ 640 w 676"/>
                <a:gd name="T63" fmla="*/ 34 h 432"/>
                <a:gd name="T64" fmla="*/ 39 w 676"/>
                <a:gd name="T65" fmla="*/ 3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6" h="432">
                  <a:moveTo>
                    <a:pt x="637" y="432"/>
                  </a:moveTo>
                  <a:lnTo>
                    <a:pt x="39" y="432"/>
                  </a:lnTo>
                  <a:lnTo>
                    <a:pt x="39" y="432"/>
                  </a:lnTo>
                  <a:lnTo>
                    <a:pt x="31" y="431"/>
                  </a:lnTo>
                  <a:lnTo>
                    <a:pt x="25" y="430"/>
                  </a:lnTo>
                  <a:lnTo>
                    <a:pt x="18" y="426"/>
                  </a:lnTo>
                  <a:lnTo>
                    <a:pt x="12" y="420"/>
                  </a:lnTo>
                  <a:lnTo>
                    <a:pt x="8" y="415"/>
                  </a:lnTo>
                  <a:lnTo>
                    <a:pt x="4" y="409"/>
                  </a:lnTo>
                  <a:lnTo>
                    <a:pt x="1" y="401"/>
                  </a:lnTo>
                  <a:lnTo>
                    <a:pt x="0" y="393"/>
                  </a:lnTo>
                  <a:lnTo>
                    <a:pt x="0" y="39"/>
                  </a:lnTo>
                  <a:lnTo>
                    <a:pt x="0" y="39"/>
                  </a:lnTo>
                  <a:lnTo>
                    <a:pt x="1" y="31"/>
                  </a:lnTo>
                  <a:lnTo>
                    <a:pt x="4" y="24"/>
                  </a:lnTo>
                  <a:lnTo>
                    <a:pt x="8" y="17"/>
                  </a:lnTo>
                  <a:lnTo>
                    <a:pt x="12" y="12"/>
                  </a:lnTo>
                  <a:lnTo>
                    <a:pt x="18" y="7"/>
                  </a:lnTo>
                  <a:lnTo>
                    <a:pt x="25" y="3"/>
                  </a:lnTo>
                  <a:lnTo>
                    <a:pt x="31" y="1"/>
                  </a:lnTo>
                  <a:lnTo>
                    <a:pt x="39" y="0"/>
                  </a:lnTo>
                  <a:lnTo>
                    <a:pt x="637" y="0"/>
                  </a:lnTo>
                  <a:lnTo>
                    <a:pt x="637" y="0"/>
                  </a:lnTo>
                  <a:lnTo>
                    <a:pt x="645" y="1"/>
                  </a:lnTo>
                  <a:lnTo>
                    <a:pt x="653" y="3"/>
                  </a:lnTo>
                  <a:lnTo>
                    <a:pt x="659" y="7"/>
                  </a:lnTo>
                  <a:lnTo>
                    <a:pt x="664" y="12"/>
                  </a:lnTo>
                  <a:lnTo>
                    <a:pt x="670" y="17"/>
                  </a:lnTo>
                  <a:lnTo>
                    <a:pt x="672" y="24"/>
                  </a:lnTo>
                  <a:lnTo>
                    <a:pt x="675" y="31"/>
                  </a:lnTo>
                  <a:lnTo>
                    <a:pt x="676" y="39"/>
                  </a:lnTo>
                  <a:lnTo>
                    <a:pt x="676" y="393"/>
                  </a:lnTo>
                  <a:lnTo>
                    <a:pt x="676" y="393"/>
                  </a:lnTo>
                  <a:lnTo>
                    <a:pt x="675" y="401"/>
                  </a:lnTo>
                  <a:lnTo>
                    <a:pt x="672" y="409"/>
                  </a:lnTo>
                  <a:lnTo>
                    <a:pt x="670" y="415"/>
                  </a:lnTo>
                  <a:lnTo>
                    <a:pt x="664" y="420"/>
                  </a:lnTo>
                  <a:lnTo>
                    <a:pt x="659" y="426"/>
                  </a:lnTo>
                  <a:lnTo>
                    <a:pt x="653" y="430"/>
                  </a:lnTo>
                  <a:lnTo>
                    <a:pt x="645" y="431"/>
                  </a:lnTo>
                  <a:lnTo>
                    <a:pt x="637" y="432"/>
                  </a:lnTo>
                  <a:close/>
                  <a:moveTo>
                    <a:pt x="39" y="34"/>
                  </a:moveTo>
                  <a:lnTo>
                    <a:pt x="39" y="34"/>
                  </a:lnTo>
                  <a:lnTo>
                    <a:pt x="38" y="34"/>
                  </a:lnTo>
                  <a:lnTo>
                    <a:pt x="35" y="35"/>
                  </a:lnTo>
                  <a:lnTo>
                    <a:pt x="34" y="37"/>
                  </a:lnTo>
                  <a:lnTo>
                    <a:pt x="34" y="39"/>
                  </a:lnTo>
                  <a:lnTo>
                    <a:pt x="34" y="393"/>
                  </a:lnTo>
                  <a:lnTo>
                    <a:pt x="34" y="393"/>
                  </a:lnTo>
                  <a:lnTo>
                    <a:pt x="34" y="396"/>
                  </a:lnTo>
                  <a:lnTo>
                    <a:pt x="35" y="397"/>
                  </a:lnTo>
                  <a:lnTo>
                    <a:pt x="38" y="398"/>
                  </a:lnTo>
                  <a:lnTo>
                    <a:pt x="39" y="398"/>
                  </a:lnTo>
                  <a:lnTo>
                    <a:pt x="637" y="398"/>
                  </a:lnTo>
                  <a:lnTo>
                    <a:pt x="637" y="398"/>
                  </a:lnTo>
                  <a:lnTo>
                    <a:pt x="640" y="398"/>
                  </a:lnTo>
                  <a:lnTo>
                    <a:pt x="641" y="397"/>
                  </a:lnTo>
                  <a:lnTo>
                    <a:pt x="642" y="396"/>
                  </a:lnTo>
                  <a:lnTo>
                    <a:pt x="642" y="393"/>
                  </a:lnTo>
                  <a:lnTo>
                    <a:pt x="642" y="39"/>
                  </a:lnTo>
                  <a:lnTo>
                    <a:pt x="642" y="39"/>
                  </a:lnTo>
                  <a:lnTo>
                    <a:pt x="642" y="37"/>
                  </a:lnTo>
                  <a:lnTo>
                    <a:pt x="641" y="35"/>
                  </a:lnTo>
                  <a:lnTo>
                    <a:pt x="640" y="34"/>
                  </a:lnTo>
                  <a:lnTo>
                    <a:pt x="637" y="34"/>
                  </a:lnTo>
                  <a:lnTo>
                    <a:pt x="39" y="34"/>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64" name="Freeform 363"/>
            <p:cNvSpPr>
              <a:spLocks/>
            </p:cNvSpPr>
            <p:nvPr/>
          </p:nvSpPr>
          <p:spPr bwMode="auto">
            <a:xfrm>
              <a:off x="689" y="893"/>
              <a:ext cx="338" cy="216"/>
            </a:xfrm>
            <a:custGeom>
              <a:avLst/>
              <a:gdLst>
                <a:gd name="T0" fmla="*/ 637 w 676"/>
                <a:gd name="T1" fmla="*/ 432 h 432"/>
                <a:gd name="T2" fmla="*/ 39 w 676"/>
                <a:gd name="T3" fmla="*/ 432 h 432"/>
                <a:gd name="T4" fmla="*/ 39 w 676"/>
                <a:gd name="T5" fmla="*/ 432 h 432"/>
                <a:gd name="T6" fmla="*/ 31 w 676"/>
                <a:gd name="T7" fmla="*/ 431 h 432"/>
                <a:gd name="T8" fmla="*/ 25 w 676"/>
                <a:gd name="T9" fmla="*/ 430 h 432"/>
                <a:gd name="T10" fmla="*/ 18 w 676"/>
                <a:gd name="T11" fmla="*/ 426 h 432"/>
                <a:gd name="T12" fmla="*/ 12 w 676"/>
                <a:gd name="T13" fmla="*/ 420 h 432"/>
                <a:gd name="T14" fmla="*/ 8 w 676"/>
                <a:gd name="T15" fmla="*/ 415 h 432"/>
                <a:gd name="T16" fmla="*/ 4 w 676"/>
                <a:gd name="T17" fmla="*/ 409 h 432"/>
                <a:gd name="T18" fmla="*/ 1 w 676"/>
                <a:gd name="T19" fmla="*/ 401 h 432"/>
                <a:gd name="T20" fmla="*/ 0 w 676"/>
                <a:gd name="T21" fmla="*/ 393 h 432"/>
                <a:gd name="T22" fmla="*/ 0 w 676"/>
                <a:gd name="T23" fmla="*/ 39 h 432"/>
                <a:gd name="T24" fmla="*/ 0 w 676"/>
                <a:gd name="T25" fmla="*/ 39 h 432"/>
                <a:gd name="T26" fmla="*/ 1 w 676"/>
                <a:gd name="T27" fmla="*/ 31 h 432"/>
                <a:gd name="T28" fmla="*/ 4 w 676"/>
                <a:gd name="T29" fmla="*/ 24 h 432"/>
                <a:gd name="T30" fmla="*/ 8 w 676"/>
                <a:gd name="T31" fmla="*/ 17 h 432"/>
                <a:gd name="T32" fmla="*/ 12 w 676"/>
                <a:gd name="T33" fmla="*/ 12 h 432"/>
                <a:gd name="T34" fmla="*/ 18 w 676"/>
                <a:gd name="T35" fmla="*/ 7 h 432"/>
                <a:gd name="T36" fmla="*/ 25 w 676"/>
                <a:gd name="T37" fmla="*/ 3 h 432"/>
                <a:gd name="T38" fmla="*/ 31 w 676"/>
                <a:gd name="T39" fmla="*/ 1 h 432"/>
                <a:gd name="T40" fmla="*/ 39 w 676"/>
                <a:gd name="T41" fmla="*/ 0 h 432"/>
                <a:gd name="T42" fmla="*/ 637 w 676"/>
                <a:gd name="T43" fmla="*/ 0 h 432"/>
                <a:gd name="T44" fmla="*/ 637 w 676"/>
                <a:gd name="T45" fmla="*/ 0 h 432"/>
                <a:gd name="T46" fmla="*/ 645 w 676"/>
                <a:gd name="T47" fmla="*/ 1 h 432"/>
                <a:gd name="T48" fmla="*/ 653 w 676"/>
                <a:gd name="T49" fmla="*/ 3 h 432"/>
                <a:gd name="T50" fmla="*/ 659 w 676"/>
                <a:gd name="T51" fmla="*/ 7 h 432"/>
                <a:gd name="T52" fmla="*/ 664 w 676"/>
                <a:gd name="T53" fmla="*/ 12 h 432"/>
                <a:gd name="T54" fmla="*/ 670 w 676"/>
                <a:gd name="T55" fmla="*/ 17 h 432"/>
                <a:gd name="T56" fmla="*/ 672 w 676"/>
                <a:gd name="T57" fmla="*/ 24 h 432"/>
                <a:gd name="T58" fmla="*/ 675 w 676"/>
                <a:gd name="T59" fmla="*/ 31 h 432"/>
                <a:gd name="T60" fmla="*/ 676 w 676"/>
                <a:gd name="T61" fmla="*/ 39 h 432"/>
                <a:gd name="T62" fmla="*/ 676 w 676"/>
                <a:gd name="T63" fmla="*/ 393 h 432"/>
                <a:gd name="T64" fmla="*/ 676 w 676"/>
                <a:gd name="T65" fmla="*/ 393 h 432"/>
                <a:gd name="T66" fmla="*/ 675 w 676"/>
                <a:gd name="T67" fmla="*/ 401 h 432"/>
                <a:gd name="T68" fmla="*/ 672 w 676"/>
                <a:gd name="T69" fmla="*/ 409 h 432"/>
                <a:gd name="T70" fmla="*/ 670 w 676"/>
                <a:gd name="T71" fmla="*/ 415 h 432"/>
                <a:gd name="T72" fmla="*/ 664 w 676"/>
                <a:gd name="T73" fmla="*/ 420 h 432"/>
                <a:gd name="T74" fmla="*/ 659 w 676"/>
                <a:gd name="T75" fmla="*/ 426 h 432"/>
                <a:gd name="T76" fmla="*/ 653 w 676"/>
                <a:gd name="T77" fmla="*/ 430 h 432"/>
                <a:gd name="T78" fmla="*/ 645 w 676"/>
                <a:gd name="T79" fmla="*/ 431 h 432"/>
                <a:gd name="T80" fmla="*/ 637 w 676"/>
                <a:gd name="T8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6" h="432">
                  <a:moveTo>
                    <a:pt x="637" y="432"/>
                  </a:moveTo>
                  <a:lnTo>
                    <a:pt x="39" y="432"/>
                  </a:lnTo>
                  <a:lnTo>
                    <a:pt x="39" y="432"/>
                  </a:lnTo>
                  <a:lnTo>
                    <a:pt x="31" y="431"/>
                  </a:lnTo>
                  <a:lnTo>
                    <a:pt x="25" y="430"/>
                  </a:lnTo>
                  <a:lnTo>
                    <a:pt x="18" y="426"/>
                  </a:lnTo>
                  <a:lnTo>
                    <a:pt x="12" y="420"/>
                  </a:lnTo>
                  <a:lnTo>
                    <a:pt x="8" y="415"/>
                  </a:lnTo>
                  <a:lnTo>
                    <a:pt x="4" y="409"/>
                  </a:lnTo>
                  <a:lnTo>
                    <a:pt x="1" y="401"/>
                  </a:lnTo>
                  <a:lnTo>
                    <a:pt x="0" y="393"/>
                  </a:lnTo>
                  <a:lnTo>
                    <a:pt x="0" y="39"/>
                  </a:lnTo>
                  <a:lnTo>
                    <a:pt x="0" y="39"/>
                  </a:lnTo>
                  <a:lnTo>
                    <a:pt x="1" y="31"/>
                  </a:lnTo>
                  <a:lnTo>
                    <a:pt x="4" y="24"/>
                  </a:lnTo>
                  <a:lnTo>
                    <a:pt x="8" y="17"/>
                  </a:lnTo>
                  <a:lnTo>
                    <a:pt x="12" y="12"/>
                  </a:lnTo>
                  <a:lnTo>
                    <a:pt x="18" y="7"/>
                  </a:lnTo>
                  <a:lnTo>
                    <a:pt x="25" y="3"/>
                  </a:lnTo>
                  <a:lnTo>
                    <a:pt x="31" y="1"/>
                  </a:lnTo>
                  <a:lnTo>
                    <a:pt x="39" y="0"/>
                  </a:lnTo>
                  <a:lnTo>
                    <a:pt x="637" y="0"/>
                  </a:lnTo>
                  <a:lnTo>
                    <a:pt x="637" y="0"/>
                  </a:lnTo>
                  <a:lnTo>
                    <a:pt x="645" y="1"/>
                  </a:lnTo>
                  <a:lnTo>
                    <a:pt x="653" y="3"/>
                  </a:lnTo>
                  <a:lnTo>
                    <a:pt x="659" y="7"/>
                  </a:lnTo>
                  <a:lnTo>
                    <a:pt x="664" y="12"/>
                  </a:lnTo>
                  <a:lnTo>
                    <a:pt x="670" y="17"/>
                  </a:lnTo>
                  <a:lnTo>
                    <a:pt x="672" y="24"/>
                  </a:lnTo>
                  <a:lnTo>
                    <a:pt x="675" y="31"/>
                  </a:lnTo>
                  <a:lnTo>
                    <a:pt x="676" y="39"/>
                  </a:lnTo>
                  <a:lnTo>
                    <a:pt x="676" y="393"/>
                  </a:lnTo>
                  <a:lnTo>
                    <a:pt x="676" y="393"/>
                  </a:lnTo>
                  <a:lnTo>
                    <a:pt x="675" y="401"/>
                  </a:lnTo>
                  <a:lnTo>
                    <a:pt x="672" y="409"/>
                  </a:lnTo>
                  <a:lnTo>
                    <a:pt x="670" y="415"/>
                  </a:lnTo>
                  <a:lnTo>
                    <a:pt x="664" y="420"/>
                  </a:lnTo>
                  <a:lnTo>
                    <a:pt x="659" y="426"/>
                  </a:lnTo>
                  <a:lnTo>
                    <a:pt x="653" y="430"/>
                  </a:lnTo>
                  <a:lnTo>
                    <a:pt x="645" y="431"/>
                  </a:lnTo>
                  <a:lnTo>
                    <a:pt x="637" y="43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65" name="Freeform 364"/>
            <p:cNvSpPr>
              <a:spLocks/>
            </p:cNvSpPr>
            <p:nvPr/>
          </p:nvSpPr>
          <p:spPr bwMode="auto">
            <a:xfrm>
              <a:off x="706" y="910"/>
              <a:ext cx="304" cy="182"/>
            </a:xfrm>
            <a:custGeom>
              <a:avLst/>
              <a:gdLst>
                <a:gd name="T0" fmla="*/ 5 w 608"/>
                <a:gd name="T1" fmla="*/ 0 h 364"/>
                <a:gd name="T2" fmla="*/ 5 w 608"/>
                <a:gd name="T3" fmla="*/ 0 h 364"/>
                <a:gd name="T4" fmla="*/ 4 w 608"/>
                <a:gd name="T5" fmla="*/ 0 h 364"/>
                <a:gd name="T6" fmla="*/ 1 w 608"/>
                <a:gd name="T7" fmla="*/ 1 h 364"/>
                <a:gd name="T8" fmla="*/ 0 w 608"/>
                <a:gd name="T9" fmla="*/ 3 h 364"/>
                <a:gd name="T10" fmla="*/ 0 w 608"/>
                <a:gd name="T11" fmla="*/ 5 h 364"/>
                <a:gd name="T12" fmla="*/ 0 w 608"/>
                <a:gd name="T13" fmla="*/ 359 h 364"/>
                <a:gd name="T14" fmla="*/ 0 w 608"/>
                <a:gd name="T15" fmla="*/ 359 h 364"/>
                <a:gd name="T16" fmla="*/ 0 w 608"/>
                <a:gd name="T17" fmla="*/ 362 h 364"/>
                <a:gd name="T18" fmla="*/ 1 w 608"/>
                <a:gd name="T19" fmla="*/ 363 h 364"/>
                <a:gd name="T20" fmla="*/ 4 w 608"/>
                <a:gd name="T21" fmla="*/ 364 h 364"/>
                <a:gd name="T22" fmla="*/ 5 w 608"/>
                <a:gd name="T23" fmla="*/ 364 h 364"/>
                <a:gd name="T24" fmla="*/ 603 w 608"/>
                <a:gd name="T25" fmla="*/ 364 h 364"/>
                <a:gd name="T26" fmla="*/ 603 w 608"/>
                <a:gd name="T27" fmla="*/ 364 h 364"/>
                <a:gd name="T28" fmla="*/ 606 w 608"/>
                <a:gd name="T29" fmla="*/ 364 h 364"/>
                <a:gd name="T30" fmla="*/ 607 w 608"/>
                <a:gd name="T31" fmla="*/ 363 h 364"/>
                <a:gd name="T32" fmla="*/ 608 w 608"/>
                <a:gd name="T33" fmla="*/ 362 h 364"/>
                <a:gd name="T34" fmla="*/ 608 w 608"/>
                <a:gd name="T35" fmla="*/ 359 h 364"/>
                <a:gd name="T36" fmla="*/ 608 w 608"/>
                <a:gd name="T37" fmla="*/ 5 h 364"/>
                <a:gd name="T38" fmla="*/ 608 w 608"/>
                <a:gd name="T39" fmla="*/ 5 h 364"/>
                <a:gd name="T40" fmla="*/ 608 w 608"/>
                <a:gd name="T41" fmla="*/ 3 h 364"/>
                <a:gd name="T42" fmla="*/ 607 w 608"/>
                <a:gd name="T43" fmla="*/ 1 h 364"/>
                <a:gd name="T44" fmla="*/ 606 w 608"/>
                <a:gd name="T45" fmla="*/ 0 h 364"/>
                <a:gd name="T46" fmla="*/ 603 w 608"/>
                <a:gd name="T47" fmla="*/ 0 h 364"/>
                <a:gd name="T48" fmla="*/ 5 w 608"/>
                <a:gd name="T4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8" h="364">
                  <a:moveTo>
                    <a:pt x="5" y="0"/>
                  </a:moveTo>
                  <a:lnTo>
                    <a:pt x="5" y="0"/>
                  </a:lnTo>
                  <a:lnTo>
                    <a:pt x="4" y="0"/>
                  </a:lnTo>
                  <a:lnTo>
                    <a:pt x="1" y="1"/>
                  </a:lnTo>
                  <a:lnTo>
                    <a:pt x="0" y="3"/>
                  </a:lnTo>
                  <a:lnTo>
                    <a:pt x="0" y="5"/>
                  </a:lnTo>
                  <a:lnTo>
                    <a:pt x="0" y="359"/>
                  </a:lnTo>
                  <a:lnTo>
                    <a:pt x="0" y="359"/>
                  </a:lnTo>
                  <a:lnTo>
                    <a:pt x="0" y="362"/>
                  </a:lnTo>
                  <a:lnTo>
                    <a:pt x="1" y="363"/>
                  </a:lnTo>
                  <a:lnTo>
                    <a:pt x="4" y="364"/>
                  </a:lnTo>
                  <a:lnTo>
                    <a:pt x="5" y="364"/>
                  </a:lnTo>
                  <a:lnTo>
                    <a:pt x="603" y="364"/>
                  </a:lnTo>
                  <a:lnTo>
                    <a:pt x="603" y="364"/>
                  </a:lnTo>
                  <a:lnTo>
                    <a:pt x="606" y="364"/>
                  </a:lnTo>
                  <a:lnTo>
                    <a:pt x="607" y="363"/>
                  </a:lnTo>
                  <a:lnTo>
                    <a:pt x="608" y="362"/>
                  </a:lnTo>
                  <a:lnTo>
                    <a:pt x="608" y="359"/>
                  </a:lnTo>
                  <a:lnTo>
                    <a:pt x="608" y="5"/>
                  </a:lnTo>
                  <a:lnTo>
                    <a:pt x="608" y="5"/>
                  </a:lnTo>
                  <a:lnTo>
                    <a:pt x="608" y="3"/>
                  </a:lnTo>
                  <a:lnTo>
                    <a:pt x="607" y="1"/>
                  </a:lnTo>
                  <a:lnTo>
                    <a:pt x="606" y="0"/>
                  </a:lnTo>
                  <a:lnTo>
                    <a:pt x="603" y="0"/>
                  </a:lnTo>
                  <a:lnTo>
                    <a:pt x="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66" name="Freeform 365"/>
            <p:cNvSpPr>
              <a:spLocks/>
            </p:cNvSpPr>
            <p:nvPr/>
          </p:nvSpPr>
          <p:spPr bwMode="auto">
            <a:xfrm>
              <a:off x="655" y="1121"/>
              <a:ext cx="406" cy="24"/>
            </a:xfrm>
            <a:custGeom>
              <a:avLst/>
              <a:gdLst>
                <a:gd name="T0" fmla="*/ 488 w 812"/>
                <a:gd name="T1" fmla="*/ 0 h 48"/>
                <a:gd name="T2" fmla="*/ 488 w 812"/>
                <a:gd name="T3" fmla="*/ 4 h 48"/>
                <a:gd name="T4" fmla="*/ 488 w 812"/>
                <a:gd name="T5" fmla="*/ 4 h 48"/>
                <a:gd name="T6" fmla="*/ 488 w 812"/>
                <a:gd name="T7" fmla="*/ 8 h 48"/>
                <a:gd name="T8" fmla="*/ 487 w 812"/>
                <a:gd name="T9" fmla="*/ 11 h 48"/>
                <a:gd name="T10" fmla="*/ 483 w 812"/>
                <a:gd name="T11" fmla="*/ 18 h 48"/>
                <a:gd name="T12" fmla="*/ 476 w 812"/>
                <a:gd name="T13" fmla="*/ 22 h 48"/>
                <a:gd name="T14" fmla="*/ 473 w 812"/>
                <a:gd name="T15" fmla="*/ 23 h 48"/>
                <a:gd name="T16" fmla="*/ 469 w 812"/>
                <a:gd name="T17" fmla="*/ 23 h 48"/>
                <a:gd name="T18" fmla="*/ 345 w 812"/>
                <a:gd name="T19" fmla="*/ 23 h 48"/>
                <a:gd name="T20" fmla="*/ 345 w 812"/>
                <a:gd name="T21" fmla="*/ 23 h 48"/>
                <a:gd name="T22" fmla="*/ 341 w 812"/>
                <a:gd name="T23" fmla="*/ 23 h 48"/>
                <a:gd name="T24" fmla="*/ 337 w 812"/>
                <a:gd name="T25" fmla="*/ 22 h 48"/>
                <a:gd name="T26" fmla="*/ 330 w 812"/>
                <a:gd name="T27" fmla="*/ 18 h 48"/>
                <a:gd name="T28" fmla="*/ 325 w 812"/>
                <a:gd name="T29" fmla="*/ 11 h 48"/>
                <a:gd name="T30" fmla="*/ 324 w 812"/>
                <a:gd name="T31" fmla="*/ 8 h 48"/>
                <a:gd name="T32" fmla="*/ 324 w 812"/>
                <a:gd name="T33" fmla="*/ 4 h 48"/>
                <a:gd name="T34" fmla="*/ 324 w 812"/>
                <a:gd name="T35" fmla="*/ 0 h 48"/>
                <a:gd name="T36" fmla="*/ 0 w 812"/>
                <a:gd name="T37" fmla="*/ 0 h 48"/>
                <a:gd name="T38" fmla="*/ 0 w 812"/>
                <a:gd name="T39" fmla="*/ 28 h 48"/>
                <a:gd name="T40" fmla="*/ 0 w 812"/>
                <a:gd name="T41" fmla="*/ 28 h 48"/>
                <a:gd name="T42" fmla="*/ 1 w 812"/>
                <a:gd name="T43" fmla="*/ 32 h 48"/>
                <a:gd name="T44" fmla="*/ 1 w 812"/>
                <a:gd name="T45" fmla="*/ 36 h 48"/>
                <a:gd name="T46" fmla="*/ 7 w 812"/>
                <a:gd name="T47" fmla="*/ 43 h 48"/>
                <a:gd name="T48" fmla="*/ 13 w 812"/>
                <a:gd name="T49" fmla="*/ 47 h 48"/>
                <a:gd name="T50" fmla="*/ 17 w 812"/>
                <a:gd name="T51" fmla="*/ 48 h 48"/>
                <a:gd name="T52" fmla="*/ 21 w 812"/>
                <a:gd name="T53" fmla="*/ 48 h 48"/>
                <a:gd name="T54" fmla="*/ 791 w 812"/>
                <a:gd name="T55" fmla="*/ 48 h 48"/>
                <a:gd name="T56" fmla="*/ 791 w 812"/>
                <a:gd name="T57" fmla="*/ 48 h 48"/>
                <a:gd name="T58" fmla="*/ 796 w 812"/>
                <a:gd name="T59" fmla="*/ 48 h 48"/>
                <a:gd name="T60" fmla="*/ 799 w 812"/>
                <a:gd name="T61" fmla="*/ 47 h 48"/>
                <a:gd name="T62" fmla="*/ 805 w 812"/>
                <a:gd name="T63" fmla="*/ 43 h 48"/>
                <a:gd name="T64" fmla="*/ 811 w 812"/>
                <a:gd name="T65" fmla="*/ 36 h 48"/>
                <a:gd name="T66" fmla="*/ 812 w 812"/>
                <a:gd name="T67" fmla="*/ 32 h 48"/>
                <a:gd name="T68" fmla="*/ 812 w 812"/>
                <a:gd name="T69" fmla="*/ 28 h 48"/>
                <a:gd name="T70" fmla="*/ 812 w 812"/>
                <a:gd name="T71" fmla="*/ 0 h 48"/>
                <a:gd name="T72" fmla="*/ 488 w 812"/>
                <a:gd name="T7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2" h="48">
                  <a:moveTo>
                    <a:pt x="488" y="0"/>
                  </a:moveTo>
                  <a:lnTo>
                    <a:pt x="488" y="4"/>
                  </a:lnTo>
                  <a:lnTo>
                    <a:pt x="488" y="4"/>
                  </a:lnTo>
                  <a:lnTo>
                    <a:pt x="488" y="8"/>
                  </a:lnTo>
                  <a:lnTo>
                    <a:pt x="487" y="11"/>
                  </a:lnTo>
                  <a:lnTo>
                    <a:pt x="483" y="18"/>
                  </a:lnTo>
                  <a:lnTo>
                    <a:pt x="476" y="22"/>
                  </a:lnTo>
                  <a:lnTo>
                    <a:pt x="473" y="23"/>
                  </a:lnTo>
                  <a:lnTo>
                    <a:pt x="469" y="23"/>
                  </a:lnTo>
                  <a:lnTo>
                    <a:pt x="345" y="23"/>
                  </a:lnTo>
                  <a:lnTo>
                    <a:pt x="345" y="23"/>
                  </a:lnTo>
                  <a:lnTo>
                    <a:pt x="341" y="23"/>
                  </a:lnTo>
                  <a:lnTo>
                    <a:pt x="337" y="22"/>
                  </a:lnTo>
                  <a:lnTo>
                    <a:pt x="330" y="18"/>
                  </a:lnTo>
                  <a:lnTo>
                    <a:pt x="325" y="11"/>
                  </a:lnTo>
                  <a:lnTo>
                    <a:pt x="324" y="8"/>
                  </a:lnTo>
                  <a:lnTo>
                    <a:pt x="324" y="4"/>
                  </a:lnTo>
                  <a:lnTo>
                    <a:pt x="324" y="0"/>
                  </a:lnTo>
                  <a:lnTo>
                    <a:pt x="0" y="0"/>
                  </a:lnTo>
                  <a:lnTo>
                    <a:pt x="0" y="28"/>
                  </a:lnTo>
                  <a:lnTo>
                    <a:pt x="0" y="28"/>
                  </a:lnTo>
                  <a:lnTo>
                    <a:pt x="1" y="32"/>
                  </a:lnTo>
                  <a:lnTo>
                    <a:pt x="1" y="36"/>
                  </a:lnTo>
                  <a:lnTo>
                    <a:pt x="7" y="43"/>
                  </a:lnTo>
                  <a:lnTo>
                    <a:pt x="13" y="47"/>
                  </a:lnTo>
                  <a:lnTo>
                    <a:pt x="17" y="48"/>
                  </a:lnTo>
                  <a:lnTo>
                    <a:pt x="21" y="48"/>
                  </a:lnTo>
                  <a:lnTo>
                    <a:pt x="791" y="48"/>
                  </a:lnTo>
                  <a:lnTo>
                    <a:pt x="791" y="48"/>
                  </a:lnTo>
                  <a:lnTo>
                    <a:pt x="796" y="48"/>
                  </a:lnTo>
                  <a:lnTo>
                    <a:pt x="799" y="47"/>
                  </a:lnTo>
                  <a:lnTo>
                    <a:pt x="805" y="43"/>
                  </a:lnTo>
                  <a:lnTo>
                    <a:pt x="811" y="36"/>
                  </a:lnTo>
                  <a:lnTo>
                    <a:pt x="812" y="32"/>
                  </a:lnTo>
                  <a:lnTo>
                    <a:pt x="812" y="28"/>
                  </a:lnTo>
                  <a:lnTo>
                    <a:pt x="812" y="0"/>
                  </a:lnTo>
                  <a:lnTo>
                    <a:pt x="488" y="0"/>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grpSp>
      <p:sp>
        <p:nvSpPr>
          <p:cNvPr id="367" name="Rounded Rectangle 366"/>
          <p:cNvSpPr/>
          <p:nvPr/>
        </p:nvSpPr>
        <p:spPr>
          <a:xfrm>
            <a:off x="934150" y="4105467"/>
            <a:ext cx="1072363" cy="1001922"/>
          </a:xfrm>
          <a:prstGeom prst="roundRect">
            <a:avLst>
              <a:gd name="adj" fmla="val 3181"/>
            </a:avLst>
          </a:prstGeom>
          <a:solidFill>
            <a:srgbClr val="395773">
              <a:lumMod val="20000"/>
              <a:lumOff val="80000"/>
              <a:alpha val="70000"/>
            </a:srgbClr>
          </a:solidFill>
          <a:ln w="9525" cap="flat" cmpd="sng" algn="ctr">
            <a:noFill/>
            <a:prstDash val="solid"/>
          </a:ln>
          <a:effectLst/>
        </p:spPr>
        <p:txBody>
          <a:bodyPr anchor="ctr"/>
          <a:lstStyle/>
          <a:p>
            <a:pPr algn="ctr" fontAlgn="auto">
              <a:spcBef>
                <a:spcPts val="0"/>
              </a:spcBef>
              <a:spcAft>
                <a:spcPts val="0"/>
              </a:spcAft>
              <a:defRPr/>
            </a:pPr>
            <a:endParaRPr lang="en-US" sz="1799" kern="0" dirty="0">
              <a:solidFill>
                <a:srgbClr val="FFFFFF"/>
              </a:solidFill>
              <a:latin typeface="Calibri"/>
              <a:ea typeface="ＭＳ Ｐゴシック" pitchFamily="-109" charset="-128"/>
            </a:endParaRPr>
          </a:p>
        </p:txBody>
      </p:sp>
      <p:sp>
        <p:nvSpPr>
          <p:cNvPr id="368" name="Shape 594"/>
          <p:cNvSpPr txBox="1"/>
          <p:nvPr/>
        </p:nvSpPr>
        <p:spPr>
          <a:xfrm>
            <a:off x="924621" y="4039991"/>
            <a:ext cx="1142404" cy="467453"/>
          </a:xfrm>
          <a:prstGeom prst="rect">
            <a:avLst/>
          </a:prstGeom>
          <a:noFill/>
          <a:ln>
            <a:noFill/>
          </a:ln>
        </p:spPr>
        <p:txBody>
          <a:bodyPr lIns="91401" tIns="91401" rIns="91401" bIns="91401" anchor="t" anchorCtr="0">
            <a:noAutofit/>
          </a:bodyPr>
          <a:lstStyle/>
          <a:p>
            <a:pPr algn="ctr" fontAlgn="auto">
              <a:spcBef>
                <a:spcPts val="0"/>
              </a:spcBef>
              <a:spcAft>
                <a:spcPts val="0"/>
              </a:spcAft>
              <a:defRPr/>
            </a:pPr>
            <a:r>
              <a:rPr lang="en-US" sz="1100" b="1" kern="0" dirty="0">
                <a:solidFill>
                  <a:srgbClr val="404040">
                    <a:lumMod val="95000"/>
                  </a:srgbClr>
                </a:solidFill>
              </a:rPr>
              <a:t>DLP NETWORK</a:t>
            </a:r>
          </a:p>
        </p:txBody>
      </p:sp>
      <p:grpSp>
        <p:nvGrpSpPr>
          <p:cNvPr id="369" name="Group 190"/>
          <p:cNvGrpSpPr>
            <a:grpSpLocks noChangeAspect="1"/>
          </p:cNvGrpSpPr>
          <p:nvPr/>
        </p:nvGrpSpPr>
        <p:grpSpPr bwMode="auto">
          <a:xfrm>
            <a:off x="1687530" y="4386644"/>
            <a:ext cx="257024" cy="511687"/>
            <a:chOff x="1609" y="1589"/>
            <a:chExt cx="206" cy="410"/>
          </a:xfrm>
        </p:grpSpPr>
        <p:sp>
          <p:nvSpPr>
            <p:cNvPr id="370" name="AutoShape 189"/>
            <p:cNvSpPr>
              <a:spLocks noChangeAspect="1" noChangeArrowheads="1" noTextEdit="1"/>
            </p:cNvSpPr>
            <p:nvPr/>
          </p:nvSpPr>
          <p:spPr bwMode="auto">
            <a:xfrm>
              <a:off x="1609" y="1589"/>
              <a:ext cx="206" cy="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71" name="Rectangle 191"/>
            <p:cNvSpPr>
              <a:spLocks noChangeArrowheads="1"/>
            </p:cNvSpPr>
            <p:nvPr/>
          </p:nvSpPr>
          <p:spPr bwMode="auto">
            <a:xfrm>
              <a:off x="1620" y="1617"/>
              <a:ext cx="187" cy="374"/>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72" name="Freeform 192"/>
            <p:cNvSpPr>
              <a:spLocks noEditPoints="1"/>
            </p:cNvSpPr>
            <p:nvPr/>
          </p:nvSpPr>
          <p:spPr bwMode="auto">
            <a:xfrm>
              <a:off x="1609" y="1589"/>
              <a:ext cx="206" cy="410"/>
            </a:xfrm>
            <a:custGeom>
              <a:avLst/>
              <a:gdLst>
                <a:gd name="T0" fmla="*/ 24 w 412"/>
                <a:gd name="T1" fmla="*/ 0 h 820"/>
                <a:gd name="T2" fmla="*/ 20 w 412"/>
                <a:gd name="T3" fmla="*/ 0 h 820"/>
                <a:gd name="T4" fmla="*/ 8 w 412"/>
                <a:gd name="T5" fmla="*/ 8 h 820"/>
                <a:gd name="T6" fmla="*/ 0 w 412"/>
                <a:gd name="T7" fmla="*/ 20 h 820"/>
                <a:gd name="T8" fmla="*/ 0 w 412"/>
                <a:gd name="T9" fmla="*/ 796 h 820"/>
                <a:gd name="T10" fmla="*/ 0 w 412"/>
                <a:gd name="T11" fmla="*/ 800 h 820"/>
                <a:gd name="T12" fmla="*/ 8 w 412"/>
                <a:gd name="T13" fmla="*/ 812 h 820"/>
                <a:gd name="T14" fmla="*/ 20 w 412"/>
                <a:gd name="T15" fmla="*/ 820 h 820"/>
                <a:gd name="T16" fmla="*/ 388 w 412"/>
                <a:gd name="T17" fmla="*/ 820 h 820"/>
                <a:gd name="T18" fmla="*/ 392 w 412"/>
                <a:gd name="T19" fmla="*/ 820 h 820"/>
                <a:gd name="T20" fmla="*/ 404 w 412"/>
                <a:gd name="T21" fmla="*/ 812 h 820"/>
                <a:gd name="T22" fmla="*/ 410 w 412"/>
                <a:gd name="T23" fmla="*/ 800 h 820"/>
                <a:gd name="T24" fmla="*/ 412 w 412"/>
                <a:gd name="T25" fmla="*/ 24 h 820"/>
                <a:gd name="T26" fmla="*/ 410 w 412"/>
                <a:gd name="T27" fmla="*/ 20 h 820"/>
                <a:gd name="T28" fmla="*/ 404 w 412"/>
                <a:gd name="T29" fmla="*/ 8 h 820"/>
                <a:gd name="T30" fmla="*/ 392 w 412"/>
                <a:gd name="T31" fmla="*/ 0 h 820"/>
                <a:gd name="T32" fmla="*/ 220 w 412"/>
                <a:gd name="T33" fmla="*/ 787 h 820"/>
                <a:gd name="T34" fmla="*/ 190 w 412"/>
                <a:gd name="T35" fmla="*/ 714 h 820"/>
                <a:gd name="T36" fmla="*/ 220 w 412"/>
                <a:gd name="T37" fmla="*/ 787 h 820"/>
                <a:gd name="T38" fmla="*/ 36 w 412"/>
                <a:gd name="T39" fmla="*/ 667 h 820"/>
                <a:gd name="T40" fmla="*/ 376 w 412"/>
                <a:gd name="T41" fmla="*/ 600 h 820"/>
                <a:gd name="T42" fmla="*/ 376 w 412"/>
                <a:gd name="T43" fmla="*/ 565 h 820"/>
                <a:gd name="T44" fmla="*/ 36 w 412"/>
                <a:gd name="T45" fmla="*/ 497 h 820"/>
                <a:gd name="T46" fmla="*/ 376 w 412"/>
                <a:gd name="T47" fmla="*/ 565 h 820"/>
                <a:gd name="T48" fmla="*/ 36 w 412"/>
                <a:gd name="T49" fmla="*/ 462 h 820"/>
                <a:gd name="T50" fmla="*/ 376 w 412"/>
                <a:gd name="T51" fmla="*/ 394 h 820"/>
                <a:gd name="T52" fmla="*/ 376 w 412"/>
                <a:gd name="T53" fmla="*/ 356 h 820"/>
                <a:gd name="T54" fmla="*/ 36 w 412"/>
                <a:gd name="T55" fmla="*/ 288 h 820"/>
                <a:gd name="T56" fmla="*/ 376 w 412"/>
                <a:gd name="T57" fmla="*/ 356 h 820"/>
                <a:gd name="T58" fmla="*/ 36 w 412"/>
                <a:gd name="T59" fmla="*/ 254 h 820"/>
                <a:gd name="T60" fmla="*/ 376 w 412"/>
                <a:gd name="T61" fmla="*/ 186 h 820"/>
                <a:gd name="T62" fmla="*/ 376 w 412"/>
                <a:gd name="T63" fmla="*/ 151 h 820"/>
                <a:gd name="T64" fmla="*/ 36 w 412"/>
                <a:gd name="T65" fmla="*/ 83 h 820"/>
                <a:gd name="T66" fmla="*/ 376 w 412"/>
                <a:gd name="T67" fmla="*/ 151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820">
                  <a:moveTo>
                    <a:pt x="388" y="0"/>
                  </a:moveTo>
                  <a:lnTo>
                    <a:pt x="24" y="0"/>
                  </a:lnTo>
                  <a:lnTo>
                    <a:pt x="24" y="0"/>
                  </a:lnTo>
                  <a:lnTo>
                    <a:pt x="20" y="0"/>
                  </a:lnTo>
                  <a:lnTo>
                    <a:pt x="15" y="2"/>
                  </a:lnTo>
                  <a:lnTo>
                    <a:pt x="8" y="8"/>
                  </a:lnTo>
                  <a:lnTo>
                    <a:pt x="2" y="15"/>
                  </a:lnTo>
                  <a:lnTo>
                    <a:pt x="0" y="20"/>
                  </a:lnTo>
                  <a:lnTo>
                    <a:pt x="0" y="24"/>
                  </a:lnTo>
                  <a:lnTo>
                    <a:pt x="0" y="796"/>
                  </a:lnTo>
                  <a:lnTo>
                    <a:pt x="0" y="796"/>
                  </a:lnTo>
                  <a:lnTo>
                    <a:pt x="0" y="800"/>
                  </a:lnTo>
                  <a:lnTo>
                    <a:pt x="2" y="805"/>
                  </a:lnTo>
                  <a:lnTo>
                    <a:pt x="8" y="812"/>
                  </a:lnTo>
                  <a:lnTo>
                    <a:pt x="15" y="818"/>
                  </a:lnTo>
                  <a:lnTo>
                    <a:pt x="20" y="820"/>
                  </a:lnTo>
                  <a:lnTo>
                    <a:pt x="24" y="820"/>
                  </a:lnTo>
                  <a:lnTo>
                    <a:pt x="388" y="820"/>
                  </a:lnTo>
                  <a:lnTo>
                    <a:pt x="388" y="820"/>
                  </a:lnTo>
                  <a:lnTo>
                    <a:pt x="392" y="820"/>
                  </a:lnTo>
                  <a:lnTo>
                    <a:pt x="397" y="818"/>
                  </a:lnTo>
                  <a:lnTo>
                    <a:pt x="404" y="812"/>
                  </a:lnTo>
                  <a:lnTo>
                    <a:pt x="409" y="805"/>
                  </a:lnTo>
                  <a:lnTo>
                    <a:pt x="410" y="800"/>
                  </a:lnTo>
                  <a:lnTo>
                    <a:pt x="412" y="796"/>
                  </a:lnTo>
                  <a:lnTo>
                    <a:pt x="412" y="24"/>
                  </a:lnTo>
                  <a:lnTo>
                    <a:pt x="412" y="24"/>
                  </a:lnTo>
                  <a:lnTo>
                    <a:pt x="410" y="20"/>
                  </a:lnTo>
                  <a:lnTo>
                    <a:pt x="409" y="15"/>
                  </a:lnTo>
                  <a:lnTo>
                    <a:pt x="404" y="8"/>
                  </a:lnTo>
                  <a:lnTo>
                    <a:pt x="397" y="2"/>
                  </a:lnTo>
                  <a:lnTo>
                    <a:pt x="392" y="0"/>
                  </a:lnTo>
                  <a:lnTo>
                    <a:pt x="388" y="0"/>
                  </a:lnTo>
                  <a:close/>
                  <a:moveTo>
                    <a:pt x="220" y="787"/>
                  </a:moveTo>
                  <a:lnTo>
                    <a:pt x="190" y="787"/>
                  </a:lnTo>
                  <a:lnTo>
                    <a:pt x="190" y="714"/>
                  </a:lnTo>
                  <a:lnTo>
                    <a:pt x="220" y="714"/>
                  </a:lnTo>
                  <a:lnTo>
                    <a:pt x="220" y="787"/>
                  </a:lnTo>
                  <a:close/>
                  <a:moveTo>
                    <a:pt x="376" y="667"/>
                  </a:moveTo>
                  <a:lnTo>
                    <a:pt x="36" y="667"/>
                  </a:lnTo>
                  <a:lnTo>
                    <a:pt x="36" y="600"/>
                  </a:lnTo>
                  <a:lnTo>
                    <a:pt x="376" y="600"/>
                  </a:lnTo>
                  <a:lnTo>
                    <a:pt x="376" y="667"/>
                  </a:lnTo>
                  <a:close/>
                  <a:moveTo>
                    <a:pt x="376" y="565"/>
                  </a:moveTo>
                  <a:lnTo>
                    <a:pt x="36" y="565"/>
                  </a:lnTo>
                  <a:lnTo>
                    <a:pt x="36" y="497"/>
                  </a:lnTo>
                  <a:lnTo>
                    <a:pt x="376" y="497"/>
                  </a:lnTo>
                  <a:lnTo>
                    <a:pt x="376" y="565"/>
                  </a:lnTo>
                  <a:close/>
                  <a:moveTo>
                    <a:pt x="376" y="462"/>
                  </a:moveTo>
                  <a:lnTo>
                    <a:pt x="36" y="462"/>
                  </a:lnTo>
                  <a:lnTo>
                    <a:pt x="36" y="394"/>
                  </a:lnTo>
                  <a:lnTo>
                    <a:pt x="376" y="394"/>
                  </a:lnTo>
                  <a:lnTo>
                    <a:pt x="376" y="462"/>
                  </a:lnTo>
                  <a:close/>
                  <a:moveTo>
                    <a:pt x="376" y="356"/>
                  </a:moveTo>
                  <a:lnTo>
                    <a:pt x="36" y="356"/>
                  </a:lnTo>
                  <a:lnTo>
                    <a:pt x="36" y="288"/>
                  </a:lnTo>
                  <a:lnTo>
                    <a:pt x="376" y="288"/>
                  </a:lnTo>
                  <a:lnTo>
                    <a:pt x="376" y="356"/>
                  </a:lnTo>
                  <a:close/>
                  <a:moveTo>
                    <a:pt x="376" y="254"/>
                  </a:moveTo>
                  <a:lnTo>
                    <a:pt x="36" y="254"/>
                  </a:lnTo>
                  <a:lnTo>
                    <a:pt x="36" y="186"/>
                  </a:lnTo>
                  <a:lnTo>
                    <a:pt x="376" y="186"/>
                  </a:lnTo>
                  <a:lnTo>
                    <a:pt x="376" y="254"/>
                  </a:lnTo>
                  <a:close/>
                  <a:moveTo>
                    <a:pt x="376" y="151"/>
                  </a:moveTo>
                  <a:lnTo>
                    <a:pt x="36" y="151"/>
                  </a:lnTo>
                  <a:lnTo>
                    <a:pt x="36" y="83"/>
                  </a:lnTo>
                  <a:lnTo>
                    <a:pt x="376" y="83"/>
                  </a:lnTo>
                  <a:lnTo>
                    <a:pt x="376" y="151"/>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73" name="Freeform 193"/>
            <p:cNvSpPr>
              <a:spLocks/>
            </p:cNvSpPr>
            <p:nvPr/>
          </p:nvSpPr>
          <p:spPr bwMode="auto">
            <a:xfrm>
              <a:off x="1609" y="1589"/>
              <a:ext cx="206" cy="410"/>
            </a:xfrm>
            <a:custGeom>
              <a:avLst/>
              <a:gdLst>
                <a:gd name="T0" fmla="*/ 388 w 412"/>
                <a:gd name="T1" fmla="*/ 0 h 820"/>
                <a:gd name="T2" fmla="*/ 24 w 412"/>
                <a:gd name="T3" fmla="*/ 0 h 820"/>
                <a:gd name="T4" fmla="*/ 24 w 412"/>
                <a:gd name="T5" fmla="*/ 0 h 820"/>
                <a:gd name="T6" fmla="*/ 20 w 412"/>
                <a:gd name="T7" fmla="*/ 0 h 820"/>
                <a:gd name="T8" fmla="*/ 15 w 412"/>
                <a:gd name="T9" fmla="*/ 2 h 820"/>
                <a:gd name="T10" fmla="*/ 8 w 412"/>
                <a:gd name="T11" fmla="*/ 8 h 820"/>
                <a:gd name="T12" fmla="*/ 2 w 412"/>
                <a:gd name="T13" fmla="*/ 15 h 820"/>
                <a:gd name="T14" fmla="*/ 0 w 412"/>
                <a:gd name="T15" fmla="*/ 20 h 820"/>
                <a:gd name="T16" fmla="*/ 0 w 412"/>
                <a:gd name="T17" fmla="*/ 24 h 820"/>
                <a:gd name="T18" fmla="*/ 0 w 412"/>
                <a:gd name="T19" fmla="*/ 796 h 820"/>
                <a:gd name="T20" fmla="*/ 0 w 412"/>
                <a:gd name="T21" fmla="*/ 796 h 820"/>
                <a:gd name="T22" fmla="*/ 0 w 412"/>
                <a:gd name="T23" fmla="*/ 800 h 820"/>
                <a:gd name="T24" fmla="*/ 2 w 412"/>
                <a:gd name="T25" fmla="*/ 805 h 820"/>
                <a:gd name="T26" fmla="*/ 8 w 412"/>
                <a:gd name="T27" fmla="*/ 812 h 820"/>
                <a:gd name="T28" fmla="*/ 15 w 412"/>
                <a:gd name="T29" fmla="*/ 818 h 820"/>
                <a:gd name="T30" fmla="*/ 20 w 412"/>
                <a:gd name="T31" fmla="*/ 820 h 820"/>
                <a:gd name="T32" fmla="*/ 24 w 412"/>
                <a:gd name="T33" fmla="*/ 820 h 820"/>
                <a:gd name="T34" fmla="*/ 388 w 412"/>
                <a:gd name="T35" fmla="*/ 820 h 820"/>
                <a:gd name="T36" fmla="*/ 388 w 412"/>
                <a:gd name="T37" fmla="*/ 820 h 820"/>
                <a:gd name="T38" fmla="*/ 392 w 412"/>
                <a:gd name="T39" fmla="*/ 820 h 820"/>
                <a:gd name="T40" fmla="*/ 397 w 412"/>
                <a:gd name="T41" fmla="*/ 818 h 820"/>
                <a:gd name="T42" fmla="*/ 404 w 412"/>
                <a:gd name="T43" fmla="*/ 812 h 820"/>
                <a:gd name="T44" fmla="*/ 409 w 412"/>
                <a:gd name="T45" fmla="*/ 805 h 820"/>
                <a:gd name="T46" fmla="*/ 410 w 412"/>
                <a:gd name="T47" fmla="*/ 800 h 820"/>
                <a:gd name="T48" fmla="*/ 412 w 412"/>
                <a:gd name="T49" fmla="*/ 796 h 820"/>
                <a:gd name="T50" fmla="*/ 412 w 412"/>
                <a:gd name="T51" fmla="*/ 24 h 820"/>
                <a:gd name="T52" fmla="*/ 412 w 412"/>
                <a:gd name="T53" fmla="*/ 24 h 820"/>
                <a:gd name="T54" fmla="*/ 410 w 412"/>
                <a:gd name="T55" fmla="*/ 20 h 820"/>
                <a:gd name="T56" fmla="*/ 409 w 412"/>
                <a:gd name="T57" fmla="*/ 15 h 820"/>
                <a:gd name="T58" fmla="*/ 404 w 412"/>
                <a:gd name="T59" fmla="*/ 8 h 820"/>
                <a:gd name="T60" fmla="*/ 397 w 412"/>
                <a:gd name="T61" fmla="*/ 2 h 820"/>
                <a:gd name="T62" fmla="*/ 392 w 412"/>
                <a:gd name="T63" fmla="*/ 0 h 820"/>
                <a:gd name="T64" fmla="*/ 388 w 412"/>
                <a:gd name="T65"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2" h="820">
                  <a:moveTo>
                    <a:pt x="388" y="0"/>
                  </a:moveTo>
                  <a:lnTo>
                    <a:pt x="24" y="0"/>
                  </a:lnTo>
                  <a:lnTo>
                    <a:pt x="24" y="0"/>
                  </a:lnTo>
                  <a:lnTo>
                    <a:pt x="20" y="0"/>
                  </a:lnTo>
                  <a:lnTo>
                    <a:pt x="15" y="2"/>
                  </a:lnTo>
                  <a:lnTo>
                    <a:pt x="8" y="8"/>
                  </a:lnTo>
                  <a:lnTo>
                    <a:pt x="2" y="15"/>
                  </a:lnTo>
                  <a:lnTo>
                    <a:pt x="0" y="20"/>
                  </a:lnTo>
                  <a:lnTo>
                    <a:pt x="0" y="24"/>
                  </a:lnTo>
                  <a:lnTo>
                    <a:pt x="0" y="796"/>
                  </a:lnTo>
                  <a:lnTo>
                    <a:pt x="0" y="796"/>
                  </a:lnTo>
                  <a:lnTo>
                    <a:pt x="0" y="800"/>
                  </a:lnTo>
                  <a:lnTo>
                    <a:pt x="2" y="805"/>
                  </a:lnTo>
                  <a:lnTo>
                    <a:pt x="8" y="812"/>
                  </a:lnTo>
                  <a:lnTo>
                    <a:pt x="15" y="818"/>
                  </a:lnTo>
                  <a:lnTo>
                    <a:pt x="20" y="820"/>
                  </a:lnTo>
                  <a:lnTo>
                    <a:pt x="24" y="820"/>
                  </a:lnTo>
                  <a:lnTo>
                    <a:pt x="388" y="820"/>
                  </a:lnTo>
                  <a:lnTo>
                    <a:pt x="388" y="820"/>
                  </a:lnTo>
                  <a:lnTo>
                    <a:pt x="392" y="820"/>
                  </a:lnTo>
                  <a:lnTo>
                    <a:pt x="397" y="818"/>
                  </a:lnTo>
                  <a:lnTo>
                    <a:pt x="404" y="812"/>
                  </a:lnTo>
                  <a:lnTo>
                    <a:pt x="409" y="805"/>
                  </a:lnTo>
                  <a:lnTo>
                    <a:pt x="410" y="800"/>
                  </a:lnTo>
                  <a:lnTo>
                    <a:pt x="412" y="796"/>
                  </a:lnTo>
                  <a:lnTo>
                    <a:pt x="412" y="24"/>
                  </a:lnTo>
                  <a:lnTo>
                    <a:pt x="412" y="24"/>
                  </a:lnTo>
                  <a:lnTo>
                    <a:pt x="410" y="20"/>
                  </a:lnTo>
                  <a:lnTo>
                    <a:pt x="409" y="15"/>
                  </a:lnTo>
                  <a:lnTo>
                    <a:pt x="404" y="8"/>
                  </a:lnTo>
                  <a:lnTo>
                    <a:pt x="397" y="2"/>
                  </a:lnTo>
                  <a:lnTo>
                    <a:pt x="392" y="0"/>
                  </a:lnTo>
                  <a:lnTo>
                    <a:pt x="38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74" name="Rectangle 194"/>
            <p:cNvSpPr>
              <a:spLocks noChangeArrowheads="1"/>
            </p:cNvSpPr>
            <p:nvPr/>
          </p:nvSpPr>
          <p:spPr bwMode="auto">
            <a:xfrm>
              <a:off x="1704" y="1946"/>
              <a:ext cx="15" cy="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75" name="Rectangle 195"/>
            <p:cNvSpPr>
              <a:spLocks noChangeArrowheads="1"/>
            </p:cNvSpPr>
            <p:nvPr/>
          </p:nvSpPr>
          <p:spPr bwMode="auto">
            <a:xfrm>
              <a:off x="1627" y="1889"/>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76" name="Rectangle 196"/>
            <p:cNvSpPr>
              <a:spLocks noChangeArrowheads="1"/>
            </p:cNvSpPr>
            <p:nvPr/>
          </p:nvSpPr>
          <p:spPr bwMode="auto">
            <a:xfrm>
              <a:off x="1627" y="1837"/>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77" name="Rectangle 197"/>
            <p:cNvSpPr>
              <a:spLocks noChangeArrowheads="1"/>
            </p:cNvSpPr>
            <p:nvPr/>
          </p:nvSpPr>
          <p:spPr bwMode="auto">
            <a:xfrm>
              <a:off x="1627" y="1786"/>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78" name="Rectangle 198"/>
            <p:cNvSpPr>
              <a:spLocks noChangeArrowheads="1"/>
            </p:cNvSpPr>
            <p:nvPr/>
          </p:nvSpPr>
          <p:spPr bwMode="auto">
            <a:xfrm>
              <a:off x="1627" y="1733"/>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79" name="Rectangle 199"/>
            <p:cNvSpPr>
              <a:spLocks noChangeArrowheads="1"/>
            </p:cNvSpPr>
            <p:nvPr/>
          </p:nvSpPr>
          <p:spPr bwMode="auto">
            <a:xfrm>
              <a:off x="1627" y="1682"/>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80" name="Rectangle 200"/>
            <p:cNvSpPr>
              <a:spLocks noChangeArrowheads="1"/>
            </p:cNvSpPr>
            <p:nvPr/>
          </p:nvSpPr>
          <p:spPr bwMode="auto">
            <a:xfrm>
              <a:off x="1627" y="1631"/>
              <a:ext cx="170" cy="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grpSp>
      <p:cxnSp>
        <p:nvCxnSpPr>
          <p:cNvPr id="381" name="Straight Arrow Connector 224"/>
          <p:cNvCxnSpPr>
            <a:stCxn id="396" idx="0"/>
            <a:endCxn id="371" idx="1"/>
          </p:cNvCxnSpPr>
          <p:nvPr/>
        </p:nvCxnSpPr>
        <p:spPr>
          <a:xfrm rot="5400000" flipH="1" flipV="1">
            <a:off x="1393668" y="4568372"/>
            <a:ext cx="220988" cy="394181"/>
          </a:xfrm>
          <a:prstGeom prst="bentConnector2">
            <a:avLst/>
          </a:prstGeom>
          <a:noFill/>
          <a:ln w="63500" cap="flat" cmpd="dbl" algn="ctr">
            <a:solidFill>
              <a:srgbClr val="404040">
                <a:lumMod val="60000"/>
                <a:lumOff val="40000"/>
              </a:srgbClr>
            </a:solidFill>
            <a:prstDash val="sysDot"/>
            <a:tailEnd type="none"/>
          </a:ln>
          <a:effectLst/>
        </p:spPr>
      </p:cxnSp>
      <p:sp>
        <p:nvSpPr>
          <p:cNvPr id="382" name="Rounded Rectangle 381"/>
          <p:cNvSpPr/>
          <p:nvPr/>
        </p:nvSpPr>
        <p:spPr>
          <a:xfrm>
            <a:off x="934150" y="5211983"/>
            <a:ext cx="1072363" cy="1001922"/>
          </a:xfrm>
          <a:prstGeom prst="roundRect">
            <a:avLst>
              <a:gd name="adj" fmla="val 3181"/>
            </a:avLst>
          </a:prstGeom>
          <a:solidFill>
            <a:srgbClr val="395773">
              <a:lumMod val="20000"/>
              <a:lumOff val="80000"/>
              <a:alpha val="70000"/>
            </a:srgbClr>
          </a:solidFill>
          <a:ln w="9525" cap="flat" cmpd="sng" algn="ctr">
            <a:noFill/>
            <a:prstDash val="solid"/>
          </a:ln>
          <a:effectLst/>
        </p:spPr>
        <p:txBody>
          <a:bodyPr anchor="ctr"/>
          <a:lstStyle/>
          <a:p>
            <a:pPr algn="ctr" fontAlgn="auto">
              <a:spcBef>
                <a:spcPts val="0"/>
              </a:spcBef>
              <a:spcAft>
                <a:spcPts val="0"/>
              </a:spcAft>
              <a:defRPr/>
            </a:pPr>
            <a:endParaRPr lang="en-US" sz="1799" kern="0" dirty="0">
              <a:solidFill>
                <a:srgbClr val="FFFFFF"/>
              </a:solidFill>
              <a:latin typeface="Calibri"/>
              <a:ea typeface="ＭＳ Ｐゴシック" pitchFamily="-109" charset="-128"/>
            </a:endParaRPr>
          </a:p>
        </p:txBody>
      </p:sp>
      <p:sp>
        <p:nvSpPr>
          <p:cNvPr id="383" name="Shape 594"/>
          <p:cNvSpPr txBox="1"/>
          <p:nvPr/>
        </p:nvSpPr>
        <p:spPr>
          <a:xfrm>
            <a:off x="899174" y="5164399"/>
            <a:ext cx="1142404" cy="304847"/>
          </a:xfrm>
          <a:prstGeom prst="rect">
            <a:avLst/>
          </a:prstGeom>
          <a:noFill/>
          <a:ln>
            <a:noFill/>
          </a:ln>
        </p:spPr>
        <p:txBody>
          <a:bodyPr lIns="91401" tIns="91401" rIns="91401" bIns="91401" anchor="t" anchorCtr="0">
            <a:noAutofit/>
          </a:bodyPr>
          <a:lstStyle/>
          <a:p>
            <a:pPr algn="ctr" fontAlgn="auto">
              <a:spcBef>
                <a:spcPts val="0"/>
              </a:spcBef>
              <a:spcAft>
                <a:spcPts val="0"/>
              </a:spcAft>
              <a:defRPr/>
            </a:pPr>
            <a:r>
              <a:rPr lang="en-US" sz="1100" b="1" kern="0" dirty="0">
                <a:solidFill>
                  <a:srgbClr val="404040">
                    <a:lumMod val="95000"/>
                  </a:srgbClr>
                </a:solidFill>
              </a:rPr>
              <a:t>DLP CLOUD</a:t>
            </a:r>
          </a:p>
        </p:txBody>
      </p:sp>
      <p:grpSp>
        <p:nvGrpSpPr>
          <p:cNvPr id="384" name="Group 2993"/>
          <p:cNvGrpSpPr>
            <a:grpSpLocks noChangeAspect="1"/>
          </p:cNvGrpSpPr>
          <p:nvPr/>
        </p:nvGrpSpPr>
        <p:grpSpPr bwMode="auto">
          <a:xfrm>
            <a:off x="1045536" y="5486389"/>
            <a:ext cx="820910" cy="585083"/>
            <a:chOff x="2858" y="1461"/>
            <a:chExt cx="1962" cy="1398"/>
          </a:xfrm>
        </p:grpSpPr>
        <p:sp>
          <p:nvSpPr>
            <p:cNvPr id="385" name="AutoShape 2992"/>
            <p:cNvSpPr>
              <a:spLocks noChangeAspect="1" noChangeArrowheads="1" noTextEdit="1"/>
            </p:cNvSpPr>
            <p:nvPr/>
          </p:nvSpPr>
          <p:spPr bwMode="auto">
            <a:xfrm>
              <a:off x="2858" y="1461"/>
              <a:ext cx="1962" cy="13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86" name="Freeform 2994"/>
            <p:cNvSpPr>
              <a:spLocks/>
            </p:cNvSpPr>
            <p:nvPr/>
          </p:nvSpPr>
          <p:spPr bwMode="auto">
            <a:xfrm>
              <a:off x="2916" y="1531"/>
              <a:ext cx="1848" cy="1258"/>
            </a:xfrm>
            <a:custGeom>
              <a:avLst/>
              <a:gdLst>
                <a:gd name="T0" fmla="*/ 454 w 1848"/>
                <a:gd name="T1" fmla="*/ 350 h 1258"/>
                <a:gd name="T2" fmla="*/ 362 w 1848"/>
                <a:gd name="T3" fmla="*/ 358 h 1258"/>
                <a:gd name="T4" fmla="*/ 278 w 1848"/>
                <a:gd name="T5" fmla="*/ 384 h 1258"/>
                <a:gd name="T6" fmla="*/ 200 w 1848"/>
                <a:gd name="T7" fmla="*/ 426 h 1258"/>
                <a:gd name="T8" fmla="*/ 132 w 1848"/>
                <a:gd name="T9" fmla="*/ 482 h 1258"/>
                <a:gd name="T10" fmla="*/ 78 w 1848"/>
                <a:gd name="T11" fmla="*/ 550 h 1258"/>
                <a:gd name="T12" fmla="*/ 36 w 1848"/>
                <a:gd name="T13" fmla="*/ 626 h 1258"/>
                <a:gd name="T14" fmla="*/ 8 w 1848"/>
                <a:gd name="T15" fmla="*/ 712 h 1258"/>
                <a:gd name="T16" fmla="*/ 0 w 1848"/>
                <a:gd name="T17" fmla="*/ 804 h 1258"/>
                <a:gd name="T18" fmla="*/ 2 w 1848"/>
                <a:gd name="T19" fmla="*/ 850 h 1258"/>
                <a:gd name="T20" fmla="*/ 20 w 1848"/>
                <a:gd name="T21" fmla="*/ 938 h 1258"/>
                <a:gd name="T22" fmla="*/ 54 w 1848"/>
                <a:gd name="T23" fmla="*/ 1020 h 1258"/>
                <a:gd name="T24" fmla="*/ 104 w 1848"/>
                <a:gd name="T25" fmla="*/ 1092 h 1258"/>
                <a:gd name="T26" fmla="*/ 166 w 1848"/>
                <a:gd name="T27" fmla="*/ 1154 h 1258"/>
                <a:gd name="T28" fmla="*/ 238 w 1848"/>
                <a:gd name="T29" fmla="*/ 1202 h 1258"/>
                <a:gd name="T30" fmla="*/ 318 w 1848"/>
                <a:gd name="T31" fmla="*/ 1238 h 1258"/>
                <a:gd name="T32" fmla="*/ 408 w 1848"/>
                <a:gd name="T33" fmla="*/ 1256 h 1258"/>
                <a:gd name="T34" fmla="*/ 1474 w 1848"/>
                <a:gd name="T35" fmla="*/ 1258 h 1258"/>
                <a:gd name="T36" fmla="*/ 1512 w 1848"/>
                <a:gd name="T37" fmla="*/ 1256 h 1258"/>
                <a:gd name="T38" fmla="*/ 1586 w 1848"/>
                <a:gd name="T39" fmla="*/ 1242 h 1258"/>
                <a:gd name="T40" fmla="*/ 1652 w 1848"/>
                <a:gd name="T41" fmla="*/ 1212 h 1258"/>
                <a:gd name="T42" fmla="*/ 1712 w 1848"/>
                <a:gd name="T43" fmla="*/ 1172 h 1258"/>
                <a:gd name="T44" fmla="*/ 1762 w 1848"/>
                <a:gd name="T45" fmla="*/ 1122 h 1258"/>
                <a:gd name="T46" fmla="*/ 1802 w 1848"/>
                <a:gd name="T47" fmla="*/ 1062 h 1258"/>
                <a:gd name="T48" fmla="*/ 1830 w 1848"/>
                <a:gd name="T49" fmla="*/ 996 h 1258"/>
                <a:gd name="T50" fmla="*/ 1846 w 1848"/>
                <a:gd name="T51" fmla="*/ 922 h 1258"/>
                <a:gd name="T52" fmla="*/ 1848 w 1848"/>
                <a:gd name="T53" fmla="*/ 884 h 1258"/>
                <a:gd name="T54" fmla="*/ 1840 w 1848"/>
                <a:gd name="T55" fmla="*/ 810 h 1258"/>
                <a:gd name="T56" fmla="*/ 1818 w 1848"/>
                <a:gd name="T57" fmla="*/ 740 h 1258"/>
                <a:gd name="T58" fmla="*/ 1784 w 1848"/>
                <a:gd name="T59" fmla="*/ 678 h 1258"/>
                <a:gd name="T60" fmla="*/ 1740 w 1848"/>
                <a:gd name="T61" fmla="*/ 622 h 1258"/>
                <a:gd name="T62" fmla="*/ 1684 w 1848"/>
                <a:gd name="T63" fmla="*/ 578 h 1258"/>
                <a:gd name="T64" fmla="*/ 1622 w 1848"/>
                <a:gd name="T65" fmla="*/ 542 h 1258"/>
                <a:gd name="T66" fmla="*/ 1552 w 1848"/>
                <a:gd name="T67" fmla="*/ 520 h 1258"/>
                <a:gd name="T68" fmla="*/ 1478 w 1848"/>
                <a:gd name="T69" fmla="*/ 512 h 1258"/>
                <a:gd name="T70" fmla="*/ 1428 w 1848"/>
                <a:gd name="T71" fmla="*/ 456 h 1258"/>
                <a:gd name="T72" fmla="*/ 1428 w 1848"/>
                <a:gd name="T73" fmla="*/ 446 h 1258"/>
                <a:gd name="T74" fmla="*/ 1426 w 1848"/>
                <a:gd name="T75" fmla="*/ 400 h 1258"/>
                <a:gd name="T76" fmla="*/ 1408 w 1848"/>
                <a:gd name="T77" fmla="*/ 314 h 1258"/>
                <a:gd name="T78" fmla="*/ 1374 w 1848"/>
                <a:gd name="T79" fmla="*/ 234 h 1258"/>
                <a:gd name="T80" fmla="*/ 1326 w 1848"/>
                <a:gd name="T81" fmla="*/ 162 h 1258"/>
                <a:gd name="T82" fmla="*/ 1266 w 1848"/>
                <a:gd name="T83" fmla="*/ 102 h 1258"/>
                <a:gd name="T84" fmla="*/ 1194 w 1848"/>
                <a:gd name="T85" fmla="*/ 54 h 1258"/>
                <a:gd name="T86" fmla="*/ 1114 w 1848"/>
                <a:gd name="T87" fmla="*/ 20 h 1258"/>
                <a:gd name="T88" fmla="*/ 1028 w 1848"/>
                <a:gd name="T89" fmla="*/ 2 h 1258"/>
                <a:gd name="T90" fmla="*/ 982 w 1848"/>
                <a:gd name="T91" fmla="*/ 0 h 1258"/>
                <a:gd name="T92" fmla="*/ 908 w 1848"/>
                <a:gd name="T93" fmla="*/ 6 h 1258"/>
                <a:gd name="T94" fmla="*/ 840 w 1848"/>
                <a:gd name="T95" fmla="*/ 22 h 1258"/>
                <a:gd name="T96" fmla="*/ 774 w 1848"/>
                <a:gd name="T97" fmla="*/ 50 h 1258"/>
                <a:gd name="T98" fmla="*/ 716 w 1848"/>
                <a:gd name="T99" fmla="*/ 88 h 1258"/>
                <a:gd name="T100" fmla="*/ 662 w 1848"/>
                <a:gd name="T101" fmla="*/ 132 h 1258"/>
                <a:gd name="T102" fmla="*/ 618 w 1848"/>
                <a:gd name="T103" fmla="*/ 186 h 1258"/>
                <a:gd name="T104" fmla="*/ 582 w 1848"/>
                <a:gd name="T105" fmla="*/ 248 h 1258"/>
                <a:gd name="T106" fmla="*/ 554 w 1848"/>
                <a:gd name="T107" fmla="*/ 316 h 1258"/>
                <a:gd name="T108" fmla="*/ 502 w 1848"/>
                <a:gd name="T109" fmla="*/ 352 h 1258"/>
                <a:gd name="T110" fmla="*/ 478 w 1848"/>
                <a:gd name="T111" fmla="*/ 350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8" h="1258">
                  <a:moveTo>
                    <a:pt x="454" y="350"/>
                  </a:moveTo>
                  <a:lnTo>
                    <a:pt x="454" y="350"/>
                  </a:lnTo>
                  <a:lnTo>
                    <a:pt x="408" y="352"/>
                  </a:lnTo>
                  <a:lnTo>
                    <a:pt x="362" y="358"/>
                  </a:lnTo>
                  <a:lnTo>
                    <a:pt x="318" y="370"/>
                  </a:lnTo>
                  <a:lnTo>
                    <a:pt x="278" y="384"/>
                  </a:lnTo>
                  <a:lnTo>
                    <a:pt x="238" y="404"/>
                  </a:lnTo>
                  <a:lnTo>
                    <a:pt x="200" y="426"/>
                  </a:lnTo>
                  <a:lnTo>
                    <a:pt x="166" y="452"/>
                  </a:lnTo>
                  <a:lnTo>
                    <a:pt x="132" y="482"/>
                  </a:lnTo>
                  <a:lnTo>
                    <a:pt x="104" y="514"/>
                  </a:lnTo>
                  <a:lnTo>
                    <a:pt x="78" y="550"/>
                  </a:lnTo>
                  <a:lnTo>
                    <a:pt x="54" y="588"/>
                  </a:lnTo>
                  <a:lnTo>
                    <a:pt x="36" y="626"/>
                  </a:lnTo>
                  <a:lnTo>
                    <a:pt x="20" y="668"/>
                  </a:lnTo>
                  <a:lnTo>
                    <a:pt x="8" y="712"/>
                  </a:lnTo>
                  <a:lnTo>
                    <a:pt x="2" y="758"/>
                  </a:lnTo>
                  <a:lnTo>
                    <a:pt x="0" y="804"/>
                  </a:lnTo>
                  <a:lnTo>
                    <a:pt x="0" y="804"/>
                  </a:lnTo>
                  <a:lnTo>
                    <a:pt x="2" y="850"/>
                  </a:lnTo>
                  <a:lnTo>
                    <a:pt x="8" y="894"/>
                  </a:lnTo>
                  <a:lnTo>
                    <a:pt x="20" y="938"/>
                  </a:lnTo>
                  <a:lnTo>
                    <a:pt x="36" y="980"/>
                  </a:lnTo>
                  <a:lnTo>
                    <a:pt x="54" y="1020"/>
                  </a:lnTo>
                  <a:lnTo>
                    <a:pt x="78" y="1058"/>
                  </a:lnTo>
                  <a:lnTo>
                    <a:pt x="104" y="1092"/>
                  </a:lnTo>
                  <a:lnTo>
                    <a:pt x="132" y="1124"/>
                  </a:lnTo>
                  <a:lnTo>
                    <a:pt x="166" y="1154"/>
                  </a:lnTo>
                  <a:lnTo>
                    <a:pt x="200" y="1180"/>
                  </a:lnTo>
                  <a:lnTo>
                    <a:pt x="238" y="1202"/>
                  </a:lnTo>
                  <a:lnTo>
                    <a:pt x="278" y="1222"/>
                  </a:lnTo>
                  <a:lnTo>
                    <a:pt x="318" y="1238"/>
                  </a:lnTo>
                  <a:lnTo>
                    <a:pt x="362" y="1248"/>
                  </a:lnTo>
                  <a:lnTo>
                    <a:pt x="408" y="1256"/>
                  </a:lnTo>
                  <a:lnTo>
                    <a:pt x="454" y="1258"/>
                  </a:lnTo>
                  <a:lnTo>
                    <a:pt x="1474" y="1258"/>
                  </a:lnTo>
                  <a:lnTo>
                    <a:pt x="1474" y="1258"/>
                  </a:lnTo>
                  <a:lnTo>
                    <a:pt x="1512" y="1256"/>
                  </a:lnTo>
                  <a:lnTo>
                    <a:pt x="1550" y="1250"/>
                  </a:lnTo>
                  <a:lnTo>
                    <a:pt x="1586" y="1242"/>
                  </a:lnTo>
                  <a:lnTo>
                    <a:pt x="1620" y="1228"/>
                  </a:lnTo>
                  <a:lnTo>
                    <a:pt x="1652" y="1212"/>
                  </a:lnTo>
                  <a:lnTo>
                    <a:pt x="1682" y="1194"/>
                  </a:lnTo>
                  <a:lnTo>
                    <a:pt x="1712" y="1172"/>
                  </a:lnTo>
                  <a:lnTo>
                    <a:pt x="1738" y="1148"/>
                  </a:lnTo>
                  <a:lnTo>
                    <a:pt x="1762" y="1122"/>
                  </a:lnTo>
                  <a:lnTo>
                    <a:pt x="1784" y="1094"/>
                  </a:lnTo>
                  <a:lnTo>
                    <a:pt x="1802" y="1062"/>
                  </a:lnTo>
                  <a:lnTo>
                    <a:pt x="1818" y="1030"/>
                  </a:lnTo>
                  <a:lnTo>
                    <a:pt x="1830" y="996"/>
                  </a:lnTo>
                  <a:lnTo>
                    <a:pt x="1840" y="960"/>
                  </a:lnTo>
                  <a:lnTo>
                    <a:pt x="1846" y="922"/>
                  </a:lnTo>
                  <a:lnTo>
                    <a:pt x="1848" y="884"/>
                  </a:lnTo>
                  <a:lnTo>
                    <a:pt x="1848" y="884"/>
                  </a:lnTo>
                  <a:lnTo>
                    <a:pt x="1846" y="848"/>
                  </a:lnTo>
                  <a:lnTo>
                    <a:pt x="1840" y="810"/>
                  </a:lnTo>
                  <a:lnTo>
                    <a:pt x="1830" y="774"/>
                  </a:lnTo>
                  <a:lnTo>
                    <a:pt x="1818" y="740"/>
                  </a:lnTo>
                  <a:lnTo>
                    <a:pt x="1802" y="708"/>
                  </a:lnTo>
                  <a:lnTo>
                    <a:pt x="1784" y="678"/>
                  </a:lnTo>
                  <a:lnTo>
                    <a:pt x="1762" y="650"/>
                  </a:lnTo>
                  <a:lnTo>
                    <a:pt x="1740" y="622"/>
                  </a:lnTo>
                  <a:lnTo>
                    <a:pt x="1712" y="598"/>
                  </a:lnTo>
                  <a:lnTo>
                    <a:pt x="1684" y="578"/>
                  </a:lnTo>
                  <a:lnTo>
                    <a:pt x="1654" y="558"/>
                  </a:lnTo>
                  <a:lnTo>
                    <a:pt x="1622" y="542"/>
                  </a:lnTo>
                  <a:lnTo>
                    <a:pt x="1588" y="530"/>
                  </a:lnTo>
                  <a:lnTo>
                    <a:pt x="1552" y="520"/>
                  </a:lnTo>
                  <a:lnTo>
                    <a:pt x="1516" y="514"/>
                  </a:lnTo>
                  <a:lnTo>
                    <a:pt x="1478" y="512"/>
                  </a:lnTo>
                  <a:lnTo>
                    <a:pt x="1426" y="512"/>
                  </a:lnTo>
                  <a:lnTo>
                    <a:pt x="1428" y="456"/>
                  </a:lnTo>
                  <a:lnTo>
                    <a:pt x="1428" y="456"/>
                  </a:lnTo>
                  <a:lnTo>
                    <a:pt x="1428" y="446"/>
                  </a:lnTo>
                  <a:lnTo>
                    <a:pt x="1428" y="446"/>
                  </a:lnTo>
                  <a:lnTo>
                    <a:pt x="1426" y="400"/>
                  </a:lnTo>
                  <a:lnTo>
                    <a:pt x="1420" y="356"/>
                  </a:lnTo>
                  <a:lnTo>
                    <a:pt x="1408" y="314"/>
                  </a:lnTo>
                  <a:lnTo>
                    <a:pt x="1394" y="272"/>
                  </a:lnTo>
                  <a:lnTo>
                    <a:pt x="1374" y="234"/>
                  </a:lnTo>
                  <a:lnTo>
                    <a:pt x="1352" y="196"/>
                  </a:lnTo>
                  <a:lnTo>
                    <a:pt x="1326" y="162"/>
                  </a:lnTo>
                  <a:lnTo>
                    <a:pt x="1298" y="130"/>
                  </a:lnTo>
                  <a:lnTo>
                    <a:pt x="1266" y="102"/>
                  </a:lnTo>
                  <a:lnTo>
                    <a:pt x="1232" y="76"/>
                  </a:lnTo>
                  <a:lnTo>
                    <a:pt x="1194" y="54"/>
                  </a:lnTo>
                  <a:lnTo>
                    <a:pt x="1156" y="34"/>
                  </a:lnTo>
                  <a:lnTo>
                    <a:pt x="1114" y="20"/>
                  </a:lnTo>
                  <a:lnTo>
                    <a:pt x="1072" y="8"/>
                  </a:lnTo>
                  <a:lnTo>
                    <a:pt x="1028" y="2"/>
                  </a:lnTo>
                  <a:lnTo>
                    <a:pt x="982" y="0"/>
                  </a:lnTo>
                  <a:lnTo>
                    <a:pt x="982" y="0"/>
                  </a:lnTo>
                  <a:lnTo>
                    <a:pt x="944" y="2"/>
                  </a:lnTo>
                  <a:lnTo>
                    <a:pt x="908" y="6"/>
                  </a:lnTo>
                  <a:lnTo>
                    <a:pt x="874" y="12"/>
                  </a:lnTo>
                  <a:lnTo>
                    <a:pt x="840" y="22"/>
                  </a:lnTo>
                  <a:lnTo>
                    <a:pt x="806" y="36"/>
                  </a:lnTo>
                  <a:lnTo>
                    <a:pt x="774" y="50"/>
                  </a:lnTo>
                  <a:lnTo>
                    <a:pt x="744" y="68"/>
                  </a:lnTo>
                  <a:lnTo>
                    <a:pt x="716" y="88"/>
                  </a:lnTo>
                  <a:lnTo>
                    <a:pt x="688" y="108"/>
                  </a:lnTo>
                  <a:lnTo>
                    <a:pt x="662" y="132"/>
                  </a:lnTo>
                  <a:lnTo>
                    <a:pt x="640" y="160"/>
                  </a:lnTo>
                  <a:lnTo>
                    <a:pt x="618" y="186"/>
                  </a:lnTo>
                  <a:lnTo>
                    <a:pt x="598" y="216"/>
                  </a:lnTo>
                  <a:lnTo>
                    <a:pt x="582" y="248"/>
                  </a:lnTo>
                  <a:lnTo>
                    <a:pt x="566" y="282"/>
                  </a:lnTo>
                  <a:lnTo>
                    <a:pt x="554" y="316"/>
                  </a:lnTo>
                  <a:lnTo>
                    <a:pt x="542" y="356"/>
                  </a:lnTo>
                  <a:lnTo>
                    <a:pt x="502" y="352"/>
                  </a:lnTo>
                  <a:lnTo>
                    <a:pt x="502" y="352"/>
                  </a:lnTo>
                  <a:lnTo>
                    <a:pt x="478" y="350"/>
                  </a:lnTo>
                  <a:lnTo>
                    <a:pt x="454" y="35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87" name="Freeform 2995"/>
            <p:cNvSpPr>
              <a:spLocks/>
            </p:cNvSpPr>
            <p:nvPr/>
          </p:nvSpPr>
          <p:spPr bwMode="auto">
            <a:xfrm>
              <a:off x="2916" y="1531"/>
              <a:ext cx="1848" cy="1258"/>
            </a:xfrm>
            <a:custGeom>
              <a:avLst/>
              <a:gdLst>
                <a:gd name="T0" fmla="*/ 454 w 1848"/>
                <a:gd name="T1" fmla="*/ 350 h 1258"/>
                <a:gd name="T2" fmla="*/ 362 w 1848"/>
                <a:gd name="T3" fmla="*/ 358 h 1258"/>
                <a:gd name="T4" fmla="*/ 278 w 1848"/>
                <a:gd name="T5" fmla="*/ 384 h 1258"/>
                <a:gd name="T6" fmla="*/ 200 w 1848"/>
                <a:gd name="T7" fmla="*/ 426 h 1258"/>
                <a:gd name="T8" fmla="*/ 132 w 1848"/>
                <a:gd name="T9" fmla="*/ 482 h 1258"/>
                <a:gd name="T10" fmla="*/ 78 w 1848"/>
                <a:gd name="T11" fmla="*/ 550 h 1258"/>
                <a:gd name="T12" fmla="*/ 36 w 1848"/>
                <a:gd name="T13" fmla="*/ 626 h 1258"/>
                <a:gd name="T14" fmla="*/ 8 w 1848"/>
                <a:gd name="T15" fmla="*/ 712 h 1258"/>
                <a:gd name="T16" fmla="*/ 0 w 1848"/>
                <a:gd name="T17" fmla="*/ 804 h 1258"/>
                <a:gd name="T18" fmla="*/ 2 w 1848"/>
                <a:gd name="T19" fmla="*/ 850 h 1258"/>
                <a:gd name="T20" fmla="*/ 20 w 1848"/>
                <a:gd name="T21" fmla="*/ 938 h 1258"/>
                <a:gd name="T22" fmla="*/ 54 w 1848"/>
                <a:gd name="T23" fmla="*/ 1020 h 1258"/>
                <a:gd name="T24" fmla="*/ 104 w 1848"/>
                <a:gd name="T25" fmla="*/ 1092 h 1258"/>
                <a:gd name="T26" fmla="*/ 166 w 1848"/>
                <a:gd name="T27" fmla="*/ 1154 h 1258"/>
                <a:gd name="T28" fmla="*/ 238 w 1848"/>
                <a:gd name="T29" fmla="*/ 1202 h 1258"/>
                <a:gd name="T30" fmla="*/ 318 w 1848"/>
                <a:gd name="T31" fmla="*/ 1238 h 1258"/>
                <a:gd name="T32" fmla="*/ 408 w 1848"/>
                <a:gd name="T33" fmla="*/ 1256 h 1258"/>
                <a:gd name="T34" fmla="*/ 1474 w 1848"/>
                <a:gd name="T35" fmla="*/ 1258 h 1258"/>
                <a:gd name="T36" fmla="*/ 1512 w 1848"/>
                <a:gd name="T37" fmla="*/ 1256 h 1258"/>
                <a:gd name="T38" fmla="*/ 1586 w 1848"/>
                <a:gd name="T39" fmla="*/ 1242 h 1258"/>
                <a:gd name="T40" fmla="*/ 1652 w 1848"/>
                <a:gd name="T41" fmla="*/ 1212 h 1258"/>
                <a:gd name="T42" fmla="*/ 1712 w 1848"/>
                <a:gd name="T43" fmla="*/ 1172 h 1258"/>
                <a:gd name="T44" fmla="*/ 1762 w 1848"/>
                <a:gd name="T45" fmla="*/ 1122 h 1258"/>
                <a:gd name="T46" fmla="*/ 1802 w 1848"/>
                <a:gd name="T47" fmla="*/ 1062 h 1258"/>
                <a:gd name="T48" fmla="*/ 1830 w 1848"/>
                <a:gd name="T49" fmla="*/ 996 h 1258"/>
                <a:gd name="T50" fmla="*/ 1846 w 1848"/>
                <a:gd name="T51" fmla="*/ 922 h 1258"/>
                <a:gd name="T52" fmla="*/ 1848 w 1848"/>
                <a:gd name="T53" fmla="*/ 884 h 1258"/>
                <a:gd name="T54" fmla="*/ 1840 w 1848"/>
                <a:gd name="T55" fmla="*/ 810 h 1258"/>
                <a:gd name="T56" fmla="*/ 1818 w 1848"/>
                <a:gd name="T57" fmla="*/ 740 h 1258"/>
                <a:gd name="T58" fmla="*/ 1784 w 1848"/>
                <a:gd name="T59" fmla="*/ 678 h 1258"/>
                <a:gd name="T60" fmla="*/ 1740 w 1848"/>
                <a:gd name="T61" fmla="*/ 622 h 1258"/>
                <a:gd name="T62" fmla="*/ 1684 w 1848"/>
                <a:gd name="T63" fmla="*/ 578 h 1258"/>
                <a:gd name="T64" fmla="*/ 1622 w 1848"/>
                <a:gd name="T65" fmla="*/ 542 h 1258"/>
                <a:gd name="T66" fmla="*/ 1552 w 1848"/>
                <a:gd name="T67" fmla="*/ 520 h 1258"/>
                <a:gd name="T68" fmla="*/ 1478 w 1848"/>
                <a:gd name="T69" fmla="*/ 512 h 1258"/>
                <a:gd name="T70" fmla="*/ 1428 w 1848"/>
                <a:gd name="T71" fmla="*/ 456 h 1258"/>
                <a:gd name="T72" fmla="*/ 1428 w 1848"/>
                <a:gd name="T73" fmla="*/ 446 h 1258"/>
                <a:gd name="T74" fmla="*/ 1426 w 1848"/>
                <a:gd name="T75" fmla="*/ 400 h 1258"/>
                <a:gd name="T76" fmla="*/ 1408 w 1848"/>
                <a:gd name="T77" fmla="*/ 314 h 1258"/>
                <a:gd name="T78" fmla="*/ 1374 w 1848"/>
                <a:gd name="T79" fmla="*/ 234 h 1258"/>
                <a:gd name="T80" fmla="*/ 1326 w 1848"/>
                <a:gd name="T81" fmla="*/ 162 h 1258"/>
                <a:gd name="T82" fmla="*/ 1266 w 1848"/>
                <a:gd name="T83" fmla="*/ 102 h 1258"/>
                <a:gd name="T84" fmla="*/ 1194 w 1848"/>
                <a:gd name="T85" fmla="*/ 54 h 1258"/>
                <a:gd name="T86" fmla="*/ 1114 w 1848"/>
                <a:gd name="T87" fmla="*/ 20 h 1258"/>
                <a:gd name="T88" fmla="*/ 1028 w 1848"/>
                <a:gd name="T89" fmla="*/ 2 h 1258"/>
                <a:gd name="T90" fmla="*/ 982 w 1848"/>
                <a:gd name="T91" fmla="*/ 0 h 1258"/>
                <a:gd name="T92" fmla="*/ 908 w 1848"/>
                <a:gd name="T93" fmla="*/ 6 h 1258"/>
                <a:gd name="T94" fmla="*/ 840 w 1848"/>
                <a:gd name="T95" fmla="*/ 22 h 1258"/>
                <a:gd name="T96" fmla="*/ 774 w 1848"/>
                <a:gd name="T97" fmla="*/ 50 h 1258"/>
                <a:gd name="T98" fmla="*/ 716 w 1848"/>
                <a:gd name="T99" fmla="*/ 88 h 1258"/>
                <a:gd name="T100" fmla="*/ 662 w 1848"/>
                <a:gd name="T101" fmla="*/ 132 h 1258"/>
                <a:gd name="T102" fmla="*/ 618 w 1848"/>
                <a:gd name="T103" fmla="*/ 186 h 1258"/>
                <a:gd name="T104" fmla="*/ 582 w 1848"/>
                <a:gd name="T105" fmla="*/ 248 h 1258"/>
                <a:gd name="T106" fmla="*/ 554 w 1848"/>
                <a:gd name="T107" fmla="*/ 316 h 1258"/>
                <a:gd name="T108" fmla="*/ 502 w 1848"/>
                <a:gd name="T109" fmla="*/ 352 h 1258"/>
                <a:gd name="T110" fmla="*/ 478 w 1848"/>
                <a:gd name="T111" fmla="*/ 350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48" h="1258">
                  <a:moveTo>
                    <a:pt x="454" y="350"/>
                  </a:moveTo>
                  <a:lnTo>
                    <a:pt x="454" y="350"/>
                  </a:lnTo>
                  <a:lnTo>
                    <a:pt x="408" y="352"/>
                  </a:lnTo>
                  <a:lnTo>
                    <a:pt x="362" y="358"/>
                  </a:lnTo>
                  <a:lnTo>
                    <a:pt x="318" y="370"/>
                  </a:lnTo>
                  <a:lnTo>
                    <a:pt x="278" y="384"/>
                  </a:lnTo>
                  <a:lnTo>
                    <a:pt x="238" y="404"/>
                  </a:lnTo>
                  <a:lnTo>
                    <a:pt x="200" y="426"/>
                  </a:lnTo>
                  <a:lnTo>
                    <a:pt x="166" y="452"/>
                  </a:lnTo>
                  <a:lnTo>
                    <a:pt x="132" y="482"/>
                  </a:lnTo>
                  <a:lnTo>
                    <a:pt x="104" y="514"/>
                  </a:lnTo>
                  <a:lnTo>
                    <a:pt x="78" y="550"/>
                  </a:lnTo>
                  <a:lnTo>
                    <a:pt x="54" y="588"/>
                  </a:lnTo>
                  <a:lnTo>
                    <a:pt x="36" y="626"/>
                  </a:lnTo>
                  <a:lnTo>
                    <a:pt x="20" y="668"/>
                  </a:lnTo>
                  <a:lnTo>
                    <a:pt x="8" y="712"/>
                  </a:lnTo>
                  <a:lnTo>
                    <a:pt x="2" y="758"/>
                  </a:lnTo>
                  <a:lnTo>
                    <a:pt x="0" y="804"/>
                  </a:lnTo>
                  <a:lnTo>
                    <a:pt x="0" y="804"/>
                  </a:lnTo>
                  <a:lnTo>
                    <a:pt x="2" y="850"/>
                  </a:lnTo>
                  <a:lnTo>
                    <a:pt x="8" y="894"/>
                  </a:lnTo>
                  <a:lnTo>
                    <a:pt x="20" y="938"/>
                  </a:lnTo>
                  <a:lnTo>
                    <a:pt x="36" y="980"/>
                  </a:lnTo>
                  <a:lnTo>
                    <a:pt x="54" y="1020"/>
                  </a:lnTo>
                  <a:lnTo>
                    <a:pt x="78" y="1058"/>
                  </a:lnTo>
                  <a:lnTo>
                    <a:pt x="104" y="1092"/>
                  </a:lnTo>
                  <a:lnTo>
                    <a:pt x="132" y="1124"/>
                  </a:lnTo>
                  <a:lnTo>
                    <a:pt x="166" y="1154"/>
                  </a:lnTo>
                  <a:lnTo>
                    <a:pt x="200" y="1180"/>
                  </a:lnTo>
                  <a:lnTo>
                    <a:pt x="238" y="1202"/>
                  </a:lnTo>
                  <a:lnTo>
                    <a:pt x="278" y="1222"/>
                  </a:lnTo>
                  <a:lnTo>
                    <a:pt x="318" y="1238"/>
                  </a:lnTo>
                  <a:lnTo>
                    <a:pt x="362" y="1248"/>
                  </a:lnTo>
                  <a:lnTo>
                    <a:pt x="408" y="1256"/>
                  </a:lnTo>
                  <a:lnTo>
                    <a:pt x="454" y="1258"/>
                  </a:lnTo>
                  <a:lnTo>
                    <a:pt x="1474" y="1258"/>
                  </a:lnTo>
                  <a:lnTo>
                    <a:pt x="1474" y="1258"/>
                  </a:lnTo>
                  <a:lnTo>
                    <a:pt x="1512" y="1256"/>
                  </a:lnTo>
                  <a:lnTo>
                    <a:pt x="1550" y="1250"/>
                  </a:lnTo>
                  <a:lnTo>
                    <a:pt x="1586" y="1242"/>
                  </a:lnTo>
                  <a:lnTo>
                    <a:pt x="1620" y="1228"/>
                  </a:lnTo>
                  <a:lnTo>
                    <a:pt x="1652" y="1212"/>
                  </a:lnTo>
                  <a:lnTo>
                    <a:pt x="1682" y="1194"/>
                  </a:lnTo>
                  <a:lnTo>
                    <a:pt x="1712" y="1172"/>
                  </a:lnTo>
                  <a:lnTo>
                    <a:pt x="1738" y="1148"/>
                  </a:lnTo>
                  <a:lnTo>
                    <a:pt x="1762" y="1122"/>
                  </a:lnTo>
                  <a:lnTo>
                    <a:pt x="1784" y="1094"/>
                  </a:lnTo>
                  <a:lnTo>
                    <a:pt x="1802" y="1062"/>
                  </a:lnTo>
                  <a:lnTo>
                    <a:pt x="1818" y="1030"/>
                  </a:lnTo>
                  <a:lnTo>
                    <a:pt x="1830" y="996"/>
                  </a:lnTo>
                  <a:lnTo>
                    <a:pt x="1840" y="960"/>
                  </a:lnTo>
                  <a:lnTo>
                    <a:pt x="1846" y="922"/>
                  </a:lnTo>
                  <a:lnTo>
                    <a:pt x="1848" y="884"/>
                  </a:lnTo>
                  <a:lnTo>
                    <a:pt x="1848" y="884"/>
                  </a:lnTo>
                  <a:lnTo>
                    <a:pt x="1846" y="848"/>
                  </a:lnTo>
                  <a:lnTo>
                    <a:pt x="1840" y="810"/>
                  </a:lnTo>
                  <a:lnTo>
                    <a:pt x="1830" y="774"/>
                  </a:lnTo>
                  <a:lnTo>
                    <a:pt x="1818" y="740"/>
                  </a:lnTo>
                  <a:lnTo>
                    <a:pt x="1802" y="708"/>
                  </a:lnTo>
                  <a:lnTo>
                    <a:pt x="1784" y="678"/>
                  </a:lnTo>
                  <a:lnTo>
                    <a:pt x="1762" y="650"/>
                  </a:lnTo>
                  <a:lnTo>
                    <a:pt x="1740" y="622"/>
                  </a:lnTo>
                  <a:lnTo>
                    <a:pt x="1712" y="598"/>
                  </a:lnTo>
                  <a:lnTo>
                    <a:pt x="1684" y="578"/>
                  </a:lnTo>
                  <a:lnTo>
                    <a:pt x="1654" y="558"/>
                  </a:lnTo>
                  <a:lnTo>
                    <a:pt x="1622" y="542"/>
                  </a:lnTo>
                  <a:lnTo>
                    <a:pt x="1588" y="530"/>
                  </a:lnTo>
                  <a:lnTo>
                    <a:pt x="1552" y="520"/>
                  </a:lnTo>
                  <a:lnTo>
                    <a:pt x="1516" y="514"/>
                  </a:lnTo>
                  <a:lnTo>
                    <a:pt x="1478" y="512"/>
                  </a:lnTo>
                  <a:lnTo>
                    <a:pt x="1426" y="512"/>
                  </a:lnTo>
                  <a:lnTo>
                    <a:pt x="1428" y="456"/>
                  </a:lnTo>
                  <a:lnTo>
                    <a:pt x="1428" y="456"/>
                  </a:lnTo>
                  <a:lnTo>
                    <a:pt x="1428" y="446"/>
                  </a:lnTo>
                  <a:lnTo>
                    <a:pt x="1428" y="446"/>
                  </a:lnTo>
                  <a:lnTo>
                    <a:pt x="1426" y="400"/>
                  </a:lnTo>
                  <a:lnTo>
                    <a:pt x="1420" y="356"/>
                  </a:lnTo>
                  <a:lnTo>
                    <a:pt x="1408" y="314"/>
                  </a:lnTo>
                  <a:lnTo>
                    <a:pt x="1394" y="272"/>
                  </a:lnTo>
                  <a:lnTo>
                    <a:pt x="1374" y="234"/>
                  </a:lnTo>
                  <a:lnTo>
                    <a:pt x="1352" y="196"/>
                  </a:lnTo>
                  <a:lnTo>
                    <a:pt x="1326" y="162"/>
                  </a:lnTo>
                  <a:lnTo>
                    <a:pt x="1298" y="130"/>
                  </a:lnTo>
                  <a:lnTo>
                    <a:pt x="1266" y="102"/>
                  </a:lnTo>
                  <a:lnTo>
                    <a:pt x="1232" y="76"/>
                  </a:lnTo>
                  <a:lnTo>
                    <a:pt x="1194" y="54"/>
                  </a:lnTo>
                  <a:lnTo>
                    <a:pt x="1156" y="34"/>
                  </a:lnTo>
                  <a:lnTo>
                    <a:pt x="1114" y="20"/>
                  </a:lnTo>
                  <a:lnTo>
                    <a:pt x="1072" y="8"/>
                  </a:lnTo>
                  <a:lnTo>
                    <a:pt x="1028" y="2"/>
                  </a:lnTo>
                  <a:lnTo>
                    <a:pt x="982" y="0"/>
                  </a:lnTo>
                  <a:lnTo>
                    <a:pt x="982" y="0"/>
                  </a:lnTo>
                  <a:lnTo>
                    <a:pt x="944" y="2"/>
                  </a:lnTo>
                  <a:lnTo>
                    <a:pt x="908" y="6"/>
                  </a:lnTo>
                  <a:lnTo>
                    <a:pt x="874" y="12"/>
                  </a:lnTo>
                  <a:lnTo>
                    <a:pt x="840" y="22"/>
                  </a:lnTo>
                  <a:lnTo>
                    <a:pt x="806" y="36"/>
                  </a:lnTo>
                  <a:lnTo>
                    <a:pt x="774" y="50"/>
                  </a:lnTo>
                  <a:lnTo>
                    <a:pt x="744" y="68"/>
                  </a:lnTo>
                  <a:lnTo>
                    <a:pt x="716" y="88"/>
                  </a:lnTo>
                  <a:lnTo>
                    <a:pt x="688" y="108"/>
                  </a:lnTo>
                  <a:lnTo>
                    <a:pt x="662" y="132"/>
                  </a:lnTo>
                  <a:lnTo>
                    <a:pt x="640" y="160"/>
                  </a:lnTo>
                  <a:lnTo>
                    <a:pt x="618" y="186"/>
                  </a:lnTo>
                  <a:lnTo>
                    <a:pt x="598" y="216"/>
                  </a:lnTo>
                  <a:lnTo>
                    <a:pt x="582" y="248"/>
                  </a:lnTo>
                  <a:lnTo>
                    <a:pt x="566" y="282"/>
                  </a:lnTo>
                  <a:lnTo>
                    <a:pt x="554" y="316"/>
                  </a:lnTo>
                  <a:lnTo>
                    <a:pt x="542" y="356"/>
                  </a:lnTo>
                  <a:lnTo>
                    <a:pt x="502" y="352"/>
                  </a:lnTo>
                  <a:lnTo>
                    <a:pt x="502" y="352"/>
                  </a:lnTo>
                  <a:lnTo>
                    <a:pt x="478" y="350"/>
                  </a:lnTo>
                  <a:lnTo>
                    <a:pt x="454" y="35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88" name="Freeform 2996"/>
            <p:cNvSpPr>
              <a:spLocks noEditPoints="1"/>
            </p:cNvSpPr>
            <p:nvPr/>
          </p:nvSpPr>
          <p:spPr bwMode="auto">
            <a:xfrm>
              <a:off x="2858" y="1461"/>
              <a:ext cx="1962" cy="1398"/>
            </a:xfrm>
            <a:custGeom>
              <a:avLst/>
              <a:gdLst>
                <a:gd name="T0" fmla="*/ 504 w 1962"/>
                <a:gd name="T1" fmla="*/ 1396 h 1398"/>
                <a:gd name="T2" fmla="*/ 400 w 1962"/>
                <a:gd name="T3" fmla="*/ 1380 h 1398"/>
                <a:gd name="T4" fmla="*/ 302 w 1962"/>
                <a:gd name="T5" fmla="*/ 1344 h 1398"/>
                <a:gd name="T6" fmla="*/ 214 w 1962"/>
                <a:gd name="T7" fmla="*/ 1292 h 1398"/>
                <a:gd name="T8" fmla="*/ 138 w 1962"/>
                <a:gd name="T9" fmla="*/ 1224 h 1398"/>
                <a:gd name="T10" fmla="*/ 78 w 1962"/>
                <a:gd name="T11" fmla="*/ 1142 h 1398"/>
                <a:gd name="T12" fmla="*/ 32 w 1962"/>
                <a:gd name="T13" fmla="*/ 1048 h 1398"/>
                <a:gd name="T14" fmla="*/ 6 w 1962"/>
                <a:gd name="T15" fmla="*/ 946 h 1398"/>
                <a:gd name="T16" fmla="*/ 0 w 1962"/>
                <a:gd name="T17" fmla="*/ 866 h 1398"/>
                <a:gd name="T18" fmla="*/ 12 w 1962"/>
                <a:gd name="T19" fmla="*/ 760 h 1398"/>
                <a:gd name="T20" fmla="*/ 42 w 1962"/>
                <a:gd name="T21" fmla="*/ 660 h 1398"/>
                <a:gd name="T22" fmla="*/ 92 w 1962"/>
                <a:gd name="T23" fmla="*/ 570 h 1398"/>
                <a:gd name="T24" fmla="*/ 156 w 1962"/>
                <a:gd name="T25" fmla="*/ 490 h 1398"/>
                <a:gd name="T26" fmla="*/ 236 w 1962"/>
                <a:gd name="T27" fmla="*/ 426 h 1398"/>
                <a:gd name="T28" fmla="*/ 326 w 1962"/>
                <a:gd name="T29" fmla="*/ 376 h 1398"/>
                <a:gd name="T30" fmla="*/ 424 w 1962"/>
                <a:gd name="T31" fmla="*/ 346 h 1398"/>
                <a:gd name="T32" fmla="*/ 532 w 1962"/>
                <a:gd name="T33" fmla="*/ 334 h 1398"/>
                <a:gd name="T34" fmla="*/ 564 w 1962"/>
                <a:gd name="T35" fmla="*/ 298 h 1398"/>
                <a:gd name="T36" fmla="*/ 652 w 1962"/>
                <a:gd name="T37" fmla="*/ 168 h 1398"/>
                <a:gd name="T38" fmla="*/ 772 w 1962"/>
                <a:gd name="T39" fmla="*/ 72 h 1398"/>
                <a:gd name="T40" fmla="*/ 918 w 1962"/>
                <a:gd name="T41" fmla="*/ 14 h 1398"/>
                <a:gd name="T42" fmla="*/ 1038 w 1962"/>
                <a:gd name="T43" fmla="*/ 0 h 1398"/>
                <a:gd name="T44" fmla="*/ 1140 w 1962"/>
                <a:gd name="T45" fmla="*/ 10 h 1398"/>
                <a:gd name="T46" fmla="*/ 1278 w 1962"/>
                <a:gd name="T47" fmla="*/ 60 h 1398"/>
                <a:gd name="T48" fmla="*/ 1430 w 1962"/>
                <a:gd name="T49" fmla="*/ 180 h 1398"/>
                <a:gd name="T50" fmla="*/ 1530 w 1962"/>
                <a:gd name="T51" fmla="*/ 346 h 1398"/>
                <a:gd name="T52" fmla="*/ 1558 w 1962"/>
                <a:gd name="T53" fmla="*/ 468 h 1398"/>
                <a:gd name="T54" fmla="*/ 1642 w 1962"/>
                <a:gd name="T55" fmla="*/ 512 h 1398"/>
                <a:gd name="T56" fmla="*/ 1786 w 1962"/>
                <a:gd name="T57" fmla="*/ 586 h 1398"/>
                <a:gd name="T58" fmla="*/ 1894 w 1962"/>
                <a:gd name="T59" fmla="*/ 706 h 1398"/>
                <a:gd name="T60" fmla="*/ 1954 w 1962"/>
                <a:gd name="T61" fmla="*/ 860 h 1398"/>
                <a:gd name="T62" fmla="*/ 1960 w 1962"/>
                <a:gd name="T63" fmla="*/ 990 h 1398"/>
                <a:gd name="T64" fmla="*/ 1908 w 1962"/>
                <a:gd name="T65" fmla="*/ 1160 h 1398"/>
                <a:gd name="T66" fmla="*/ 1798 w 1962"/>
                <a:gd name="T67" fmla="*/ 1294 h 1398"/>
                <a:gd name="T68" fmla="*/ 1644 w 1962"/>
                <a:gd name="T69" fmla="*/ 1376 h 1398"/>
                <a:gd name="T70" fmla="*/ 532 w 1962"/>
                <a:gd name="T71" fmla="*/ 430 h 1398"/>
                <a:gd name="T72" fmla="*/ 402 w 1962"/>
                <a:gd name="T73" fmla="*/ 450 h 1398"/>
                <a:gd name="T74" fmla="*/ 256 w 1962"/>
                <a:gd name="T75" fmla="*/ 530 h 1398"/>
                <a:gd name="T76" fmla="*/ 150 w 1962"/>
                <a:gd name="T77" fmla="*/ 658 h 1398"/>
                <a:gd name="T78" fmla="*/ 98 w 1962"/>
                <a:gd name="T79" fmla="*/ 822 h 1398"/>
                <a:gd name="T80" fmla="*/ 106 w 1962"/>
                <a:gd name="T81" fmla="*/ 954 h 1398"/>
                <a:gd name="T82" fmla="*/ 172 w 1962"/>
                <a:gd name="T83" fmla="*/ 1110 h 1398"/>
                <a:gd name="T84" fmla="*/ 288 w 1962"/>
                <a:gd name="T85" fmla="*/ 1226 h 1398"/>
                <a:gd name="T86" fmla="*/ 444 w 1962"/>
                <a:gd name="T87" fmla="*/ 1292 h 1398"/>
                <a:gd name="T88" fmla="*/ 1510 w 1962"/>
                <a:gd name="T89" fmla="*/ 1302 h 1398"/>
                <a:gd name="T90" fmla="*/ 1648 w 1962"/>
                <a:gd name="T91" fmla="*/ 1274 h 1398"/>
                <a:gd name="T92" fmla="*/ 1762 w 1962"/>
                <a:gd name="T93" fmla="*/ 1196 h 1398"/>
                <a:gd name="T94" fmla="*/ 1838 w 1962"/>
                <a:gd name="T95" fmla="*/ 1082 h 1398"/>
                <a:gd name="T96" fmla="*/ 1866 w 1962"/>
                <a:gd name="T97" fmla="*/ 944 h 1398"/>
                <a:gd name="T98" fmla="*/ 1850 w 1962"/>
                <a:gd name="T99" fmla="*/ 838 h 1398"/>
                <a:gd name="T100" fmla="*/ 1786 w 1962"/>
                <a:gd name="T101" fmla="*/ 718 h 1398"/>
                <a:gd name="T102" fmla="*/ 1680 w 1962"/>
                <a:gd name="T103" fmla="*/ 632 h 1398"/>
                <a:gd name="T104" fmla="*/ 1548 w 1962"/>
                <a:gd name="T105" fmla="*/ 590 h 1398"/>
                <a:gd name="T106" fmla="*/ 1464 w 1962"/>
                <a:gd name="T107" fmla="*/ 532 h 1398"/>
                <a:gd name="T108" fmla="*/ 1456 w 1962"/>
                <a:gd name="T109" fmla="*/ 438 h 1398"/>
                <a:gd name="T110" fmla="*/ 1392 w 1962"/>
                <a:gd name="T111" fmla="*/ 286 h 1398"/>
                <a:gd name="T112" fmla="*/ 1276 w 1962"/>
                <a:gd name="T113" fmla="*/ 170 h 1398"/>
                <a:gd name="T114" fmla="*/ 1124 w 1962"/>
                <a:gd name="T115" fmla="*/ 106 h 1398"/>
                <a:gd name="T116" fmla="*/ 1002 w 1962"/>
                <a:gd name="T117" fmla="*/ 98 h 1398"/>
                <a:gd name="T118" fmla="*/ 870 w 1962"/>
                <a:gd name="T119" fmla="*/ 130 h 1398"/>
                <a:gd name="T120" fmla="*/ 756 w 1962"/>
                <a:gd name="T121" fmla="*/ 200 h 1398"/>
                <a:gd name="T122" fmla="*/ 670 w 1962"/>
                <a:gd name="T123" fmla="*/ 304 h 1398"/>
                <a:gd name="T124" fmla="*/ 616 w 1962"/>
                <a:gd name="T125" fmla="*/ 438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2" h="1398">
                  <a:moveTo>
                    <a:pt x="1510" y="1398"/>
                  </a:moveTo>
                  <a:lnTo>
                    <a:pt x="532" y="1398"/>
                  </a:lnTo>
                  <a:lnTo>
                    <a:pt x="532" y="1398"/>
                  </a:lnTo>
                  <a:lnTo>
                    <a:pt x="504" y="1396"/>
                  </a:lnTo>
                  <a:lnTo>
                    <a:pt x="478" y="1394"/>
                  </a:lnTo>
                  <a:lnTo>
                    <a:pt x="452" y="1392"/>
                  </a:lnTo>
                  <a:lnTo>
                    <a:pt x="424" y="1386"/>
                  </a:lnTo>
                  <a:lnTo>
                    <a:pt x="400" y="1380"/>
                  </a:lnTo>
                  <a:lnTo>
                    <a:pt x="374" y="1374"/>
                  </a:lnTo>
                  <a:lnTo>
                    <a:pt x="350" y="1364"/>
                  </a:lnTo>
                  <a:lnTo>
                    <a:pt x="326" y="1356"/>
                  </a:lnTo>
                  <a:lnTo>
                    <a:pt x="302" y="1344"/>
                  </a:lnTo>
                  <a:lnTo>
                    <a:pt x="278" y="1334"/>
                  </a:lnTo>
                  <a:lnTo>
                    <a:pt x="256" y="1320"/>
                  </a:lnTo>
                  <a:lnTo>
                    <a:pt x="236" y="1306"/>
                  </a:lnTo>
                  <a:lnTo>
                    <a:pt x="214" y="1292"/>
                  </a:lnTo>
                  <a:lnTo>
                    <a:pt x="194" y="1276"/>
                  </a:lnTo>
                  <a:lnTo>
                    <a:pt x="174" y="1260"/>
                  </a:lnTo>
                  <a:lnTo>
                    <a:pt x="156" y="1242"/>
                  </a:lnTo>
                  <a:lnTo>
                    <a:pt x="138" y="1224"/>
                  </a:lnTo>
                  <a:lnTo>
                    <a:pt x="122" y="1204"/>
                  </a:lnTo>
                  <a:lnTo>
                    <a:pt x="106" y="1184"/>
                  </a:lnTo>
                  <a:lnTo>
                    <a:pt x="92" y="1162"/>
                  </a:lnTo>
                  <a:lnTo>
                    <a:pt x="78" y="1142"/>
                  </a:lnTo>
                  <a:lnTo>
                    <a:pt x="64" y="1120"/>
                  </a:lnTo>
                  <a:lnTo>
                    <a:pt x="54" y="1096"/>
                  </a:lnTo>
                  <a:lnTo>
                    <a:pt x="42" y="1072"/>
                  </a:lnTo>
                  <a:lnTo>
                    <a:pt x="32" y="1048"/>
                  </a:lnTo>
                  <a:lnTo>
                    <a:pt x="24" y="1024"/>
                  </a:lnTo>
                  <a:lnTo>
                    <a:pt x="18" y="998"/>
                  </a:lnTo>
                  <a:lnTo>
                    <a:pt x="12" y="972"/>
                  </a:lnTo>
                  <a:lnTo>
                    <a:pt x="6" y="946"/>
                  </a:lnTo>
                  <a:lnTo>
                    <a:pt x="4" y="920"/>
                  </a:lnTo>
                  <a:lnTo>
                    <a:pt x="2" y="894"/>
                  </a:lnTo>
                  <a:lnTo>
                    <a:pt x="0" y="866"/>
                  </a:lnTo>
                  <a:lnTo>
                    <a:pt x="0" y="866"/>
                  </a:lnTo>
                  <a:lnTo>
                    <a:pt x="2" y="838"/>
                  </a:lnTo>
                  <a:lnTo>
                    <a:pt x="4" y="812"/>
                  </a:lnTo>
                  <a:lnTo>
                    <a:pt x="6" y="786"/>
                  </a:lnTo>
                  <a:lnTo>
                    <a:pt x="12" y="760"/>
                  </a:lnTo>
                  <a:lnTo>
                    <a:pt x="18" y="734"/>
                  </a:lnTo>
                  <a:lnTo>
                    <a:pt x="24" y="708"/>
                  </a:lnTo>
                  <a:lnTo>
                    <a:pt x="32" y="684"/>
                  </a:lnTo>
                  <a:lnTo>
                    <a:pt x="42" y="660"/>
                  </a:lnTo>
                  <a:lnTo>
                    <a:pt x="54" y="636"/>
                  </a:lnTo>
                  <a:lnTo>
                    <a:pt x="64" y="614"/>
                  </a:lnTo>
                  <a:lnTo>
                    <a:pt x="78" y="590"/>
                  </a:lnTo>
                  <a:lnTo>
                    <a:pt x="92" y="570"/>
                  </a:lnTo>
                  <a:lnTo>
                    <a:pt x="106" y="548"/>
                  </a:lnTo>
                  <a:lnTo>
                    <a:pt x="122" y="528"/>
                  </a:lnTo>
                  <a:lnTo>
                    <a:pt x="138" y="510"/>
                  </a:lnTo>
                  <a:lnTo>
                    <a:pt x="156" y="490"/>
                  </a:lnTo>
                  <a:lnTo>
                    <a:pt x="174" y="474"/>
                  </a:lnTo>
                  <a:lnTo>
                    <a:pt x="194" y="456"/>
                  </a:lnTo>
                  <a:lnTo>
                    <a:pt x="214" y="440"/>
                  </a:lnTo>
                  <a:lnTo>
                    <a:pt x="236" y="426"/>
                  </a:lnTo>
                  <a:lnTo>
                    <a:pt x="256" y="412"/>
                  </a:lnTo>
                  <a:lnTo>
                    <a:pt x="278" y="400"/>
                  </a:lnTo>
                  <a:lnTo>
                    <a:pt x="302" y="388"/>
                  </a:lnTo>
                  <a:lnTo>
                    <a:pt x="326" y="376"/>
                  </a:lnTo>
                  <a:lnTo>
                    <a:pt x="350" y="368"/>
                  </a:lnTo>
                  <a:lnTo>
                    <a:pt x="374" y="358"/>
                  </a:lnTo>
                  <a:lnTo>
                    <a:pt x="400" y="352"/>
                  </a:lnTo>
                  <a:lnTo>
                    <a:pt x="424" y="346"/>
                  </a:lnTo>
                  <a:lnTo>
                    <a:pt x="452" y="342"/>
                  </a:lnTo>
                  <a:lnTo>
                    <a:pt x="478" y="338"/>
                  </a:lnTo>
                  <a:lnTo>
                    <a:pt x="504" y="336"/>
                  </a:lnTo>
                  <a:lnTo>
                    <a:pt x="532" y="334"/>
                  </a:lnTo>
                  <a:lnTo>
                    <a:pt x="532" y="334"/>
                  </a:lnTo>
                  <a:lnTo>
                    <a:pt x="548" y="336"/>
                  </a:lnTo>
                  <a:lnTo>
                    <a:pt x="548" y="336"/>
                  </a:lnTo>
                  <a:lnTo>
                    <a:pt x="564" y="298"/>
                  </a:lnTo>
                  <a:lnTo>
                    <a:pt x="582" y="262"/>
                  </a:lnTo>
                  <a:lnTo>
                    <a:pt x="604" y="230"/>
                  </a:lnTo>
                  <a:lnTo>
                    <a:pt x="626" y="198"/>
                  </a:lnTo>
                  <a:lnTo>
                    <a:pt x="652" y="168"/>
                  </a:lnTo>
                  <a:lnTo>
                    <a:pt x="680" y="140"/>
                  </a:lnTo>
                  <a:lnTo>
                    <a:pt x="708" y="116"/>
                  </a:lnTo>
                  <a:lnTo>
                    <a:pt x="740" y="92"/>
                  </a:lnTo>
                  <a:lnTo>
                    <a:pt x="772" y="72"/>
                  </a:lnTo>
                  <a:lnTo>
                    <a:pt x="806" y="54"/>
                  </a:lnTo>
                  <a:lnTo>
                    <a:pt x="842" y="38"/>
                  </a:lnTo>
                  <a:lnTo>
                    <a:pt x="880" y="24"/>
                  </a:lnTo>
                  <a:lnTo>
                    <a:pt x="918" y="14"/>
                  </a:lnTo>
                  <a:lnTo>
                    <a:pt x="956" y="6"/>
                  </a:lnTo>
                  <a:lnTo>
                    <a:pt x="996" y="2"/>
                  </a:lnTo>
                  <a:lnTo>
                    <a:pt x="1038" y="0"/>
                  </a:lnTo>
                  <a:lnTo>
                    <a:pt x="1038" y="0"/>
                  </a:lnTo>
                  <a:lnTo>
                    <a:pt x="1064" y="2"/>
                  </a:lnTo>
                  <a:lnTo>
                    <a:pt x="1088" y="2"/>
                  </a:lnTo>
                  <a:lnTo>
                    <a:pt x="1114" y="6"/>
                  </a:lnTo>
                  <a:lnTo>
                    <a:pt x="1140" y="10"/>
                  </a:lnTo>
                  <a:lnTo>
                    <a:pt x="1164" y="16"/>
                  </a:lnTo>
                  <a:lnTo>
                    <a:pt x="1188" y="22"/>
                  </a:lnTo>
                  <a:lnTo>
                    <a:pt x="1234" y="38"/>
                  </a:lnTo>
                  <a:lnTo>
                    <a:pt x="1278" y="60"/>
                  </a:lnTo>
                  <a:lnTo>
                    <a:pt x="1322" y="84"/>
                  </a:lnTo>
                  <a:lnTo>
                    <a:pt x="1360" y="112"/>
                  </a:lnTo>
                  <a:lnTo>
                    <a:pt x="1398" y="144"/>
                  </a:lnTo>
                  <a:lnTo>
                    <a:pt x="1430" y="180"/>
                  </a:lnTo>
                  <a:lnTo>
                    <a:pt x="1462" y="218"/>
                  </a:lnTo>
                  <a:lnTo>
                    <a:pt x="1488" y="258"/>
                  </a:lnTo>
                  <a:lnTo>
                    <a:pt x="1510" y="300"/>
                  </a:lnTo>
                  <a:lnTo>
                    <a:pt x="1530" y="346"/>
                  </a:lnTo>
                  <a:lnTo>
                    <a:pt x="1544" y="394"/>
                  </a:lnTo>
                  <a:lnTo>
                    <a:pt x="1550" y="418"/>
                  </a:lnTo>
                  <a:lnTo>
                    <a:pt x="1554" y="444"/>
                  </a:lnTo>
                  <a:lnTo>
                    <a:pt x="1558" y="468"/>
                  </a:lnTo>
                  <a:lnTo>
                    <a:pt x="1560" y="494"/>
                  </a:lnTo>
                  <a:lnTo>
                    <a:pt x="1560" y="494"/>
                  </a:lnTo>
                  <a:lnTo>
                    <a:pt x="1602" y="500"/>
                  </a:lnTo>
                  <a:lnTo>
                    <a:pt x="1642" y="512"/>
                  </a:lnTo>
                  <a:lnTo>
                    <a:pt x="1682" y="526"/>
                  </a:lnTo>
                  <a:lnTo>
                    <a:pt x="1718" y="542"/>
                  </a:lnTo>
                  <a:lnTo>
                    <a:pt x="1754" y="562"/>
                  </a:lnTo>
                  <a:lnTo>
                    <a:pt x="1786" y="586"/>
                  </a:lnTo>
                  <a:lnTo>
                    <a:pt x="1818" y="612"/>
                  </a:lnTo>
                  <a:lnTo>
                    <a:pt x="1846" y="642"/>
                  </a:lnTo>
                  <a:lnTo>
                    <a:pt x="1872" y="672"/>
                  </a:lnTo>
                  <a:lnTo>
                    <a:pt x="1894" y="706"/>
                  </a:lnTo>
                  <a:lnTo>
                    <a:pt x="1914" y="742"/>
                  </a:lnTo>
                  <a:lnTo>
                    <a:pt x="1932" y="780"/>
                  </a:lnTo>
                  <a:lnTo>
                    <a:pt x="1944" y="818"/>
                  </a:lnTo>
                  <a:lnTo>
                    <a:pt x="1954" y="860"/>
                  </a:lnTo>
                  <a:lnTo>
                    <a:pt x="1960" y="902"/>
                  </a:lnTo>
                  <a:lnTo>
                    <a:pt x="1962" y="944"/>
                  </a:lnTo>
                  <a:lnTo>
                    <a:pt x="1962" y="944"/>
                  </a:lnTo>
                  <a:lnTo>
                    <a:pt x="1960" y="990"/>
                  </a:lnTo>
                  <a:lnTo>
                    <a:pt x="1954" y="1036"/>
                  </a:lnTo>
                  <a:lnTo>
                    <a:pt x="1942" y="1078"/>
                  </a:lnTo>
                  <a:lnTo>
                    <a:pt x="1926" y="1120"/>
                  </a:lnTo>
                  <a:lnTo>
                    <a:pt x="1908" y="1160"/>
                  </a:lnTo>
                  <a:lnTo>
                    <a:pt x="1884" y="1198"/>
                  </a:lnTo>
                  <a:lnTo>
                    <a:pt x="1858" y="1232"/>
                  </a:lnTo>
                  <a:lnTo>
                    <a:pt x="1830" y="1264"/>
                  </a:lnTo>
                  <a:lnTo>
                    <a:pt x="1798" y="1294"/>
                  </a:lnTo>
                  <a:lnTo>
                    <a:pt x="1762" y="1320"/>
                  </a:lnTo>
                  <a:lnTo>
                    <a:pt x="1726" y="1342"/>
                  </a:lnTo>
                  <a:lnTo>
                    <a:pt x="1686" y="1362"/>
                  </a:lnTo>
                  <a:lnTo>
                    <a:pt x="1644" y="1376"/>
                  </a:lnTo>
                  <a:lnTo>
                    <a:pt x="1600" y="1388"/>
                  </a:lnTo>
                  <a:lnTo>
                    <a:pt x="1556" y="1394"/>
                  </a:lnTo>
                  <a:lnTo>
                    <a:pt x="1510" y="1398"/>
                  </a:lnTo>
                  <a:close/>
                  <a:moveTo>
                    <a:pt x="532" y="430"/>
                  </a:moveTo>
                  <a:lnTo>
                    <a:pt x="532" y="430"/>
                  </a:lnTo>
                  <a:lnTo>
                    <a:pt x="488" y="434"/>
                  </a:lnTo>
                  <a:lnTo>
                    <a:pt x="444" y="440"/>
                  </a:lnTo>
                  <a:lnTo>
                    <a:pt x="402" y="450"/>
                  </a:lnTo>
                  <a:lnTo>
                    <a:pt x="362" y="466"/>
                  </a:lnTo>
                  <a:lnTo>
                    <a:pt x="324" y="484"/>
                  </a:lnTo>
                  <a:lnTo>
                    <a:pt x="288" y="506"/>
                  </a:lnTo>
                  <a:lnTo>
                    <a:pt x="256" y="530"/>
                  </a:lnTo>
                  <a:lnTo>
                    <a:pt x="224" y="558"/>
                  </a:lnTo>
                  <a:lnTo>
                    <a:pt x="196" y="590"/>
                  </a:lnTo>
                  <a:lnTo>
                    <a:pt x="172" y="622"/>
                  </a:lnTo>
                  <a:lnTo>
                    <a:pt x="150" y="658"/>
                  </a:lnTo>
                  <a:lnTo>
                    <a:pt x="130" y="696"/>
                  </a:lnTo>
                  <a:lnTo>
                    <a:pt x="116" y="736"/>
                  </a:lnTo>
                  <a:lnTo>
                    <a:pt x="106" y="778"/>
                  </a:lnTo>
                  <a:lnTo>
                    <a:pt x="98" y="822"/>
                  </a:lnTo>
                  <a:lnTo>
                    <a:pt x="96" y="866"/>
                  </a:lnTo>
                  <a:lnTo>
                    <a:pt x="96" y="866"/>
                  </a:lnTo>
                  <a:lnTo>
                    <a:pt x="98" y="910"/>
                  </a:lnTo>
                  <a:lnTo>
                    <a:pt x="106" y="954"/>
                  </a:lnTo>
                  <a:lnTo>
                    <a:pt x="116" y="996"/>
                  </a:lnTo>
                  <a:lnTo>
                    <a:pt x="130" y="1036"/>
                  </a:lnTo>
                  <a:lnTo>
                    <a:pt x="150" y="1074"/>
                  </a:lnTo>
                  <a:lnTo>
                    <a:pt x="172" y="1110"/>
                  </a:lnTo>
                  <a:lnTo>
                    <a:pt x="196" y="1142"/>
                  </a:lnTo>
                  <a:lnTo>
                    <a:pt x="224" y="1174"/>
                  </a:lnTo>
                  <a:lnTo>
                    <a:pt x="256" y="1202"/>
                  </a:lnTo>
                  <a:lnTo>
                    <a:pt x="288" y="1226"/>
                  </a:lnTo>
                  <a:lnTo>
                    <a:pt x="324" y="1248"/>
                  </a:lnTo>
                  <a:lnTo>
                    <a:pt x="362" y="1266"/>
                  </a:lnTo>
                  <a:lnTo>
                    <a:pt x="402" y="1282"/>
                  </a:lnTo>
                  <a:lnTo>
                    <a:pt x="444" y="1292"/>
                  </a:lnTo>
                  <a:lnTo>
                    <a:pt x="488" y="1298"/>
                  </a:lnTo>
                  <a:lnTo>
                    <a:pt x="532" y="1302"/>
                  </a:lnTo>
                  <a:lnTo>
                    <a:pt x="1510" y="1302"/>
                  </a:lnTo>
                  <a:lnTo>
                    <a:pt x="1510" y="1302"/>
                  </a:lnTo>
                  <a:lnTo>
                    <a:pt x="1546" y="1300"/>
                  </a:lnTo>
                  <a:lnTo>
                    <a:pt x="1582" y="1294"/>
                  </a:lnTo>
                  <a:lnTo>
                    <a:pt x="1616" y="1286"/>
                  </a:lnTo>
                  <a:lnTo>
                    <a:pt x="1648" y="1274"/>
                  </a:lnTo>
                  <a:lnTo>
                    <a:pt x="1680" y="1258"/>
                  </a:lnTo>
                  <a:lnTo>
                    <a:pt x="1708" y="1240"/>
                  </a:lnTo>
                  <a:lnTo>
                    <a:pt x="1736" y="1220"/>
                  </a:lnTo>
                  <a:lnTo>
                    <a:pt x="1762" y="1196"/>
                  </a:lnTo>
                  <a:lnTo>
                    <a:pt x="1784" y="1172"/>
                  </a:lnTo>
                  <a:lnTo>
                    <a:pt x="1806" y="1144"/>
                  </a:lnTo>
                  <a:lnTo>
                    <a:pt x="1824" y="1114"/>
                  </a:lnTo>
                  <a:lnTo>
                    <a:pt x="1838" y="1082"/>
                  </a:lnTo>
                  <a:lnTo>
                    <a:pt x="1850" y="1050"/>
                  </a:lnTo>
                  <a:lnTo>
                    <a:pt x="1860" y="1016"/>
                  </a:lnTo>
                  <a:lnTo>
                    <a:pt x="1864" y="980"/>
                  </a:lnTo>
                  <a:lnTo>
                    <a:pt x="1866" y="944"/>
                  </a:lnTo>
                  <a:lnTo>
                    <a:pt x="1866" y="944"/>
                  </a:lnTo>
                  <a:lnTo>
                    <a:pt x="1864" y="908"/>
                  </a:lnTo>
                  <a:lnTo>
                    <a:pt x="1860" y="872"/>
                  </a:lnTo>
                  <a:lnTo>
                    <a:pt x="1850" y="838"/>
                  </a:lnTo>
                  <a:lnTo>
                    <a:pt x="1838" y="806"/>
                  </a:lnTo>
                  <a:lnTo>
                    <a:pt x="1824" y="776"/>
                  </a:lnTo>
                  <a:lnTo>
                    <a:pt x="1806" y="746"/>
                  </a:lnTo>
                  <a:lnTo>
                    <a:pt x="1786" y="718"/>
                  </a:lnTo>
                  <a:lnTo>
                    <a:pt x="1762" y="692"/>
                  </a:lnTo>
                  <a:lnTo>
                    <a:pt x="1738" y="670"/>
                  </a:lnTo>
                  <a:lnTo>
                    <a:pt x="1710" y="650"/>
                  </a:lnTo>
                  <a:lnTo>
                    <a:pt x="1680" y="632"/>
                  </a:lnTo>
                  <a:lnTo>
                    <a:pt x="1650" y="616"/>
                  </a:lnTo>
                  <a:lnTo>
                    <a:pt x="1618" y="604"/>
                  </a:lnTo>
                  <a:lnTo>
                    <a:pt x="1584" y="594"/>
                  </a:lnTo>
                  <a:lnTo>
                    <a:pt x="1548" y="590"/>
                  </a:lnTo>
                  <a:lnTo>
                    <a:pt x="1512" y="588"/>
                  </a:lnTo>
                  <a:lnTo>
                    <a:pt x="1464" y="586"/>
                  </a:lnTo>
                  <a:lnTo>
                    <a:pt x="1464" y="532"/>
                  </a:lnTo>
                  <a:lnTo>
                    <a:pt x="1464" y="532"/>
                  </a:lnTo>
                  <a:lnTo>
                    <a:pt x="1464" y="524"/>
                  </a:lnTo>
                  <a:lnTo>
                    <a:pt x="1464" y="524"/>
                  </a:lnTo>
                  <a:lnTo>
                    <a:pt x="1462" y="480"/>
                  </a:lnTo>
                  <a:lnTo>
                    <a:pt x="1456" y="438"/>
                  </a:lnTo>
                  <a:lnTo>
                    <a:pt x="1446" y="398"/>
                  </a:lnTo>
                  <a:lnTo>
                    <a:pt x="1432" y="358"/>
                  </a:lnTo>
                  <a:lnTo>
                    <a:pt x="1414" y="320"/>
                  </a:lnTo>
                  <a:lnTo>
                    <a:pt x="1392" y="286"/>
                  </a:lnTo>
                  <a:lnTo>
                    <a:pt x="1368" y="252"/>
                  </a:lnTo>
                  <a:lnTo>
                    <a:pt x="1340" y="222"/>
                  </a:lnTo>
                  <a:lnTo>
                    <a:pt x="1310" y="194"/>
                  </a:lnTo>
                  <a:lnTo>
                    <a:pt x="1276" y="170"/>
                  </a:lnTo>
                  <a:lnTo>
                    <a:pt x="1240" y="148"/>
                  </a:lnTo>
                  <a:lnTo>
                    <a:pt x="1204" y="130"/>
                  </a:lnTo>
                  <a:lnTo>
                    <a:pt x="1164" y="116"/>
                  </a:lnTo>
                  <a:lnTo>
                    <a:pt x="1124" y="106"/>
                  </a:lnTo>
                  <a:lnTo>
                    <a:pt x="1080" y="98"/>
                  </a:lnTo>
                  <a:lnTo>
                    <a:pt x="1038" y="96"/>
                  </a:lnTo>
                  <a:lnTo>
                    <a:pt x="1038" y="96"/>
                  </a:lnTo>
                  <a:lnTo>
                    <a:pt x="1002" y="98"/>
                  </a:lnTo>
                  <a:lnTo>
                    <a:pt x="968" y="102"/>
                  </a:lnTo>
                  <a:lnTo>
                    <a:pt x="934" y="108"/>
                  </a:lnTo>
                  <a:lnTo>
                    <a:pt x="902" y="118"/>
                  </a:lnTo>
                  <a:lnTo>
                    <a:pt x="870" y="130"/>
                  </a:lnTo>
                  <a:lnTo>
                    <a:pt x="840" y="144"/>
                  </a:lnTo>
                  <a:lnTo>
                    <a:pt x="810" y="162"/>
                  </a:lnTo>
                  <a:lnTo>
                    <a:pt x="782" y="180"/>
                  </a:lnTo>
                  <a:lnTo>
                    <a:pt x="756" y="200"/>
                  </a:lnTo>
                  <a:lnTo>
                    <a:pt x="732" y="224"/>
                  </a:lnTo>
                  <a:lnTo>
                    <a:pt x="710" y="248"/>
                  </a:lnTo>
                  <a:lnTo>
                    <a:pt x="688" y="276"/>
                  </a:lnTo>
                  <a:lnTo>
                    <a:pt x="670" y="304"/>
                  </a:lnTo>
                  <a:lnTo>
                    <a:pt x="654" y="334"/>
                  </a:lnTo>
                  <a:lnTo>
                    <a:pt x="640" y="366"/>
                  </a:lnTo>
                  <a:lnTo>
                    <a:pt x="628" y="400"/>
                  </a:lnTo>
                  <a:lnTo>
                    <a:pt x="616" y="438"/>
                  </a:lnTo>
                  <a:lnTo>
                    <a:pt x="578" y="434"/>
                  </a:lnTo>
                  <a:lnTo>
                    <a:pt x="578" y="434"/>
                  </a:lnTo>
                  <a:lnTo>
                    <a:pt x="532" y="430"/>
                  </a:lnTo>
                  <a:close/>
                </a:path>
              </a:pathLst>
            </a:custGeom>
            <a:solidFill>
              <a:srgbClr val="FFFFFF">
                <a:lumMod val="60000"/>
                <a:lumOff val="40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89" name="Freeform 2997"/>
            <p:cNvSpPr>
              <a:spLocks/>
            </p:cNvSpPr>
            <p:nvPr/>
          </p:nvSpPr>
          <p:spPr bwMode="auto">
            <a:xfrm>
              <a:off x="2858" y="1461"/>
              <a:ext cx="1962" cy="1398"/>
            </a:xfrm>
            <a:custGeom>
              <a:avLst/>
              <a:gdLst>
                <a:gd name="T0" fmla="*/ 532 w 1962"/>
                <a:gd name="T1" fmla="*/ 1398 h 1398"/>
                <a:gd name="T2" fmla="*/ 452 w 1962"/>
                <a:gd name="T3" fmla="*/ 1392 h 1398"/>
                <a:gd name="T4" fmla="*/ 374 w 1962"/>
                <a:gd name="T5" fmla="*/ 1374 h 1398"/>
                <a:gd name="T6" fmla="*/ 302 w 1962"/>
                <a:gd name="T7" fmla="*/ 1344 h 1398"/>
                <a:gd name="T8" fmla="*/ 236 w 1962"/>
                <a:gd name="T9" fmla="*/ 1306 h 1398"/>
                <a:gd name="T10" fmla="*/ 174 w 1962"/>
                <a:gd name="T11" fmla="*/ 1260 h 1398"/>
                <a:gd name="T12" fmla="*/ 122 w 1962"/>
                <a:gd name="T13" fmla="*/ 1204 h 1398"/>
                <a:gd name="T14" fmla="*/ 78 w 1962"/>
                <a:gd name="T15" fmla="*/ 1142 h 1398"/>
                <a:gd name="T16" fmla="*/ 42 w 1962"/>
                <a:gd name="T17" fmla="*/ 1072 h 1398"/>
                <a:gd name="T18" fmla="*/ 18 w 1962"/>
                <a:gd name="T19" fmla="*/ 998 h 1398"/>
                <a:gd name="T20" fmla="*/ 4 w 1962"/>
                <a:gd name="T21" fmla="*/ 920 h 1398"/>
                <a:gd name="T22" fmla="*/ 0 w 1962"/>
                <a:gd name="T23" fmla="*/ 866 h 1398"/>
                <a:gd name="T24" fmla="*/ 6 w 1962"/>
                <a:gd name="T25" fmla="*/ 786 h 1398"/>
                <a:gd name="T26" fmla="*/ 24 w 1962"/>
                <a:gd name="T27" fmla="*/ 708 h 1398"/>
                <a:gd name="T28" fmla="*/ 54 w 1962"/>
                <a:gd name="T29" fmla="*/ 636 h 1398"/>
                <a:gd name="T30" fmla="*/ 92 w 1962"/>
                <a:gd name="T31" fmla="*/ 570 h 1398"/>
                <a:gd name="T32" fmla="*/ 138 w 1962"/>
                <a:gd name="T33" fmla="*/ 510 h 1398"/>
                <a:gd name="T34" fmla="*/ 194 w 1962"/>
                <a:gd name="T35" fmla="*/ 456 h 1398"/>
                <a:gd name="T36" fmla="*/ 256 w 1962"/>
                <a:gd name="T37" fmla="*/ 412 h 1398"/>
                <a:gd name="T38" fmla="*/ 326 w 1962"/>
                <a:gd name="T39" fmla="*/ 376 h 1398"/>
                <a:gd name="T40" fmla="*/ 400 w 1962"/>
                <a:gd name="T41" fmla="*/ 352 h 1398"/>
                <a:gd name="T42" fmla="*/ 478 w 1962"/>
                <a:gd name="T43" fmla="*/ 338 h 1398"/>
                <a:gd name="T44" fmla="*/ 532 w 1962"/>
                <a:gd name="T45" fmla="*/ 334 h 1398"/>
                <a:gd name="T46" fmla="*/ 564 w 1962"/>
                <a:gd name="T47" fmla="*/ 298 h 1398"/>
                <a:gd name="T48" fmla="*/ 626 w 1962"/>
                <a:gd name="T49" fmla="*/ 198 h 1398"/>
                <a:gd name="T50" fmla="*/ 708 w 1962"/>
                <a:gd name="T51" fmla="*/ 116 h 1398"/>
                <a:gd name="T52" fmla="*/ 806 w 1962"/>
                <a:gd name="T53" fmla="*/ 54 h 1398"/>
                <a:gd name="T54" fmla="*/ 918 w 1962"/>
                <a:gd name="T55" fmla="*/ 14 h 1398"/>
                <a:gd name="T56" fmla="*/ 1038 w 1962"/>
                <a:gd name="T57" fmla="*/ 0 h 1398"/>
                <a:gd name="T58" fmla="*/ 1088 w 1962"/>
                <a:gd name="T59" fmla="*/ 2 h 1398"/>
                <a:gd name="T60" fmla="*/ 1164 w 1962"/>
                <a:gd name="T61" fmla="*/ 16 h 1398"/>
                <a:gd name="T62" fmla="*/ 1278 w 1962"/>
                <a:gd name="T63" fmla="*/ 60 h 1398"/>
                <a:gd name="T64" fmla="*/ 1398 w 1962"/>
                <a:gd name="T65" fmla="*/ 144 h 1398"/>
                <a:gd name="T66" fmla="*/ 1488 w 1962"/>
                <a:gd name="T67" fmla="*/ 258 h 1398"/>
                <a:gd name="T68" fmla="*/ 1544 w 1962"/>
                <a:gd name="T69" fmla="*/ 394 h 1398"/>
                <a:gd name="T70" fmla="*/ 1558 w 1962"/>
                <a:gd name="T71" fmla="*/ 468 h 1398"/>
                <a:gd name="T72" fmla="*/ 1602 w 1962"/>
                <a:gd name="T73" fmla="*/ 500 h 1398"/>
                <a:gd name="T74" fmla="*/ 1718 w 1962"/>
                <a:gd name="T75" fmla="*/ 542 h 1398"/>
                <a:gd name="T76" fmla="*/ 1818 w 1962"/>
                <a:gd name="T77" fmla="*/ 612 h 1398"/>
                <a:gd name="T78" fmla="*/ 1894 w 1962"/>
                <a:gd name="T79" fmla="*/ 706 h 1398"/>
                <a:gd name="T80" fmla="*/ 1944 w 1962"/>
                <a:gd name="T81" fmla="*/ 818 h 1398"/>
                <a:gd name="T82" fmla="*/ 1962 w 1962"/>
                <a:gd name="T83" fmla="*/ 944 h 1398"/>
                <a:gd name="T84" fmla="*/ 1954 w 1962"/>
                <a:gd name="T85" fmla="*/ 1036 h 1398"/>
                <a:gd name="T86" fmla="*/ 1908 w 1962"/>
                <a:gd name="T87" fmla="*/ 1160 h 1398"/>
                <a:gd name="T88" fmla="*/ 1830 w 1962"/>
                <a:gd name="T89" fmla="*/ 1264 h 1398"/>
                <a:gd name="T90" fmla="*/ 1726 w 1962"/>
                <a:gd name="T91" fmla="*/ 1342 h 1398"/>
                <a:gd name="T92" fmla="*/ 1600 w 1962"/>
                <a:gd name="T93" fmla="*/ 1388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62" h="1398">
                  <a:moveTo>
                    <a:pt x="1510" y="1398"/>
                  </a:moveTo>
                  <a:lnTo>
                    <a:pt x="532" y="1398"/>
                  </a:lnTo>
                  <a:lnTo>
                    <a:pt x="532" y="1398"/>
                  </a:lnTo>
                  <a:lnTo>
                    <a:pt x="504" y="1396"/>
                  </a:lnTo>
                  <a:lnTo>
                    <a:pt x="478" y="1394"/>
                  </a:lnTo>
                  <a:lnTo>
                    <a:pt x="452" y="1392"/>
                  </a:lnTo>
                  <a:lnTo>
                    <a:pt x="424" y="1386"/>
                  </a:lnTo>
                  <a:lnTo>
                    <a:pt x="400" y="1380"/>
                  </a:lnTo>
                  <a:lnTo>
                    <a:pt x="374" y="1374"/>
                  </a:lnTo>
                  <a:lnTo>
                    <a:pt x="350" y="1364"/>
                  </a:lnTo>
                  <a:lnTo>
                    <a:pt x="326" y="1356"/>
                  </a:lnTo>
                  <a:lnTo>
                    <a:pt x="302" y="1344"/>
                  </a:lnTo>
                  <a:lnTo>
                    <a:pt x="278" y="1334"/>
                  </a:lnTo>
                  <a:lnTo>
                    <a:pt x="256" y="1320"/>
                  </a:lnTo>
                  <a:lnTo>
                    <a:pt x="236" y="1306"/>
                  </a:lnTo>
                  <a:lnTo>
                    <a:pt x="214" y="1292"/>
                  </a:lnTo>
                  <a:lnTo>
                    <a:pt x="194" y="1276"/>
                  </a:lnTo>
                  <a:lnTo>
                    <a:pt x="174" y="1260"/>
                  </a:lnTo>
                  <a:lnTo>
                    <a:pt x="156" y="1242"/>
                  </a:lnTo>
                  <a:lnTo>
                    <a:pt x="138" y="1224"/>
                  </a:lnTo>
                  <a:lnTo>
                    <a:pt x="122" y="1204"/>
                  </a:lnTo>
                  <a:lnTo>
                    <a:pt x="106" y="1184"/>
                  </a:lnTo>
                  <a:lnTo>
                    <a:pt x="92" y="1162"/>
                  </a:lnTo>
                  <a:lnTo>
                    <a:pt x="78" y="1142"/>
                  </a:lnTo>
                  <a:lnTo>
                    <a:pt x="64" y="1120"/>
                  </a:lnTo>
                  <a:lnTo>
                    <a:pt x="54" y="1096"/>
                  </a:lnTo>
                  <a:lnTo>
                    <a:pt x="42" y="1072"/>
                  </a:lnTo>
                  <a:lnTo>
                    <a:pt x="32" y="1048"/>
                  </a:lnTo>
                  <a:lnTo>
                    <a:pt x="24" y="1024"/>
                  </a:lnTo>
                  <a:lnTo>
                    <a:pt x="18" y="998"/>
                  </a:lnTo>
                  <a:lnTo>
                    <a:pt x="12" y="972"/>
                  </a:lnTo>
                  <a:lnTo>
                    <a:pt x="6" y="946"/>
                  </a:lnTo>
                  <a:lnTo>
                    <a:pt x="4" y="920"/>
                  </a:lnTo>
                  <a:lnTo>
                    <a:pt x="2" y="894"/>
                  </a:lnTo>
                  <a:lnTo>
                    <a:pt x="0" y="866"/>
                  </a:lnTo>
                  <a:lnTo>
                    <a:pt x="0" y="866"/>
                  </a:lnTo>
                  <a:lnTo>
                    <a:pt x="2" y="838"/>
                  </a:lnTo>
                  <a:lnTo>
                    <a:pt x="4" y="812"/>
                  </a:lnTo>
                  <a:lnTo>
                    <a:pt x="6" y="786"/>
                  </a:lnTo>
                  <a:lnTo>
                    <a:pt x="12" y="760"/>
                  </a:lnTo>
                  <a:lnTo>
                    <a:pt x="18" y="734"/>
                  </a:lnTo>
                  <a:lnTo>
                    <a:pt x="24" y="708"/>
                  </a:lnTo>
                  <a:lnTo>
                    <a:pt x="32" y="684"/>
                  </a:lnTo>
                  <a:lnTo>
                    <a:pt x="42" y="660"/>
                  </a:lnTo>
                  <a:lnTo>
                    <a:pt x="54" y="636"/>
                  </a:lnTo>
                  <a:lnTo>
                    <a:pt x="64" y="614"/>
                  </a:lnTo>
                  <a:lnTo>
                    <a:pt x="78" y="590"/>
                  </a:lnTo>
                  <a:lnTo>
                    <a:pt x="92" y="570"/>
                  </a:lnTo>
                  <a:lnTo>
                    <a:pt x="106" y="548"/>
                  </a:lnTo>
                  <a:lnTo>
                    <a:pt x="122" y="528"/>
                  </a:lnTo>
                  <a:lnTo>
                    <a:pt x="138" y="510"/>
                  </a:lnTo>
                  <a:lnTo>
                    <a:pt x="156" y="490"/>
                  </a:lnTo>
                  <a:lnTo>
                    <a:pt x="174" y="474"/>
                  </a:lnTo>
                  <a:lnTo>
                    <a:pt x="194" y="456"/>
                  </a:lnTo>
                  <a:lnTo>
                    <a:pt x="214" y="440"/>
                  </a:lnTo>
                  <a:lnTo>
                    <a:pt x="236" y="426"/>
                  </a:lnTo>
                  <a:lnTo>
                    <a:pt x="256" y="412"/>
                  </a:lnTo>
                  <a:lnTo>
                    <a:pt x="278" y="400"/>
                  </a:lnTo>
                  <a:lnTo>
                    <a:pt x="302" y="388"/>
                  </a:lnTo>
                  <a:lnTo>
                    <a:pt x="326" y="376"/>
                  </a:lnTo>
                  <a:lnTo>
                    <a:pt x="350" y="368"/>
                  </a:lnTo>
                  <a:lnTo>
                    <a:pt x="374" y="358"/>
                  </a:lnTo>
                  <a:lnTo>
                    <a:pt x="400" y="352"/>
                  </a:lnTo>
                  <a:lnTo>
                    <a:pt x="424" y="346"/>
                  </a:lnTo>
                  <a:lnTo>
                    <a:pt x="452" y="342"/>
                  </a:lnTo>
                  <a:lnTo>
                    <a:pt x="478" y="338"/>
                  </a:lnTo>
                  <a:lnTo>
                    <a:pt x="504" y="336"/>
                  </a:lnTo>
                  <a:lnTo>
                    <a:pt x="532" y="334"/>
                  </a:lnTo>
                  <a:lnTo>
                    <a:pt x="532" y="334"/>
                  </a:lnTo>
                  <a:lnTo>
                    <a:pt x="548" y="336"/>
                  </a:lnTo>
                  <a:lnTo>
                    <a:pt x="548" y="336"/>
                  </a:lnTo>
                  <a:lnTo>
                    <a:pt x="564" y="298"/>
                  </a:lnTo>
                  <a:lnTo>
                    <a:pt x="582" y="262"/>
                  </a:lnTo>
                  <a:lnTo>
                    <a:pt x="604" y="230"/>
                  </a:lnTo>
                  <a:lnTo>
                    <a:pt x="626" y="198"/>
                  </a:lnTo>
                  <a:lnTo>
                    <a:pt x="652" y="168"/>
                  </a:lnTo>
                  <a:lnTo>
                    <a:pt x="680" y="140"/>
                  </a:lnTo>
                  <a:lnTo>
                    <a:pt x="708" y="116"/>
                  </a:lnTo>
                  <a:lnTo>
                    <a:pt x="740" y="92"/>
                  </a:lnTo>
                  <a:lnTo>
                    <a:pt x="772" y="72"/>
                  </a:lnTo>
                  <a:lnTo>
                    <a:pt x="806" y="54"/>
                  </a:lnTo>
                  <a:lnTo>
                    <a:pt x="842" y="38"/>
                  </a:lnTo>
                  <a:lnTo>
                    <a:pt x="880" y="24"/>
                  </a:lnTo>
                  <a:lnTo>
                    <a:pt x="918" y="14"/>
                  </a:lnTo>
                  <a:lnTo>
                    <a:pt x="956" y="6"/>
                  </a:lnTo>
                  <a:lnTo>
                    <a:pt x="996" y="2"/>
                  </a:lnTo>
                  <a:lnTo>
                    <a:pt x="1038" y="0"/>
                  </a:lnTo>
                  <a:lnTo>
                    <a:pt x="1038" y="0"/>
                  </a:lnTo>
                  <a:lnTo>
                    <a:pt x="1064" y="2"/>
                  </a:lnTo>
                  <a:lnTo>
                    <a:pt x="1088" y="2"/>
                  </a:lnTo>
                  <a:lnTo>
                    <a:pt x="1114" y="6"/>
                  </a:lnTo>
                  <a:lnTo>
                    <a:pt x="1140" y="10"/>
                  </a:lnTo>
                  <a:lnTo>
                    <a:pt x="1164" y="16"/>
                  </a:lnTo>
                  <a:lnTo>
                    <a:pt x="1188" y="22"/>
                  </a:lnTo>
                  <a:lnTo>
                    <a:pt x="1234" y="38"/>
                  </a:lnTo>
                  <a:lnTo>
                    <a:pt x="1278" y="60"/>
                  </a:lnTo>
                  <a:lnTo>
                    <a:pt x="1322" y="84"/>
                  </a:lnTo>
                  <a:lnTo>
                    <a:pt x="1360" y="112"/>
                  </a:lnTo>
                  <a:lnTo>
                    <a:pt x="1398" y="144"/>
                  </a:lnTo>
                  <a:lnTo>
                    <a:pt x="1430" y="180"/>
                  </a:lnTo>
                  <a:lnTo>
                    <a:pt x="1462" y="218"/>
                  </a:lnTo>
                  <a:lnTo>
                    <a:pt x="1488" y="258"/>
                  </a:lnTo>
                  <a:lnTo>
                    <a:pt x="1510" y="300"/>
                  </a:lnTo>
                  <a:lnTo>
                    <a:pt x="1530" y="346"/>
                  </a:lnTo>
                  <a:lnTo>
                    <a:pt x="1544" y="394"/>
                  </a:lnTo>
                  <a:lnTo>
                    <a:pt x="1550" y="418"/>
                  </a:lnTo>
                  <a:lnTo>
                    <a:pt x="1554" y="444"/>
                  </a:lnTo>
                  <a:lnTo>
                    <a:pt x="1558" y="468"/>
                  </a:lnTo>
                  <a:lnTo>
                    <a:pt x="1560" y="494"/>
                  </a:lnTo>
                  <a:lnTo>
                    <a:pt x="1560" y="494"/>
                  </a:lnTo>
                  <a:lnTo>
                    <a:pt x="1602" y="500"/>
                  </a:lnTo>
                  <a:lnTo>
                    <a:pt x="1642" y="512"/>
                  </a:lnTo>
                  <a:lnTo>
                    <a:pt x="1682" y="526"/>
                  </a:lnTo>
                  <a:lnTo>
                    <a:pt x="1718" y="542"/>
                  </a:lnTo>
                  <a:lnTo>
                    <a:pt x="1754" y="562"/>
                  </a:lnTo>
                  <a:lnTo>
                    <a:pt x="1786" y="586"/>
                  </a:lnTo>
                  <a:lnTo>
                    <a:pt x="1818" y="612"/>
                  </a:lnTo>
                  <a:lnTo>
                    <a:pt x="1846" y="642"/>
                  </a:lnTo>
                  <a:lnTo>
                    <a:pt x="1872" y="672"/>
                  </a:lnTo>
                  <a:lnTo>
                    <a:pt x="1894" y="706"/>
                  </a:lnTo>
                  <a:lnTo>
                    <a:pt x="1914" y="742"/>
                  </a:lnTo>
                  <a:lnTo>
                    <a:pt x="1932" y="780"/>
                  </a:lnTo>
                  <a:lnTo>
                    <a:pt x="1944" y="818"/>
                  </a:lnTo>
                  <a:lnTo>
                    <a:pt x="1954" y="860"/>
                  </a:lnTo>
                  <a:lnTo>
                    <a:pt x="1960" y="902"/>
                  </a:lnTo>
                  <a:lnTo>
                    <a:pt x="1962" y="944"/>
                  </a:lnTo>
                  <a:lnTo>
                    <a:pt x="1962" y="944"/>
                  </a:lnTo>
                  <a:lnTo>
                    <a:pt x="1960" y="990"/>
                  </a:lnTo>
                  <a:lnTo>
                    <a:pt x="1954" y="1036"/>
                  </a:lnTo>
                  <a:lnTo>
                    <a:pt x="1942" y="1078"/>
                  </a:lnTo>
                  <a:lnTo>
                    <a:pt x="1926" y="1120"/>
                  </a:lnTo>
                  <a:lnTo>
                    <a:pt x="1908" y="1160"/>
                  </a:lnTo>
                  <a:lnTo>
                    <a:pt x="1884" y="1198"/>
                  </a:lnTo>
                  <a:lnTo>
                    <a:pt x="1858" y="1232"/>
                  </a:lnTo>
                  <a:lnTo>
                    <a:pt x="1830" y="1264"/>
                  </a:lnTo>
                  <a:lnTo>
                    <a:pt x="1798" y="1294"/>
                  </a:lnTo>
                  <a:lnTo>
                    <a:pt x="1762" y="1320"/>
                  </a:lnTo>
                  <a:lnTo>
                    <a:pt x="1726" y="1342"/>
                  </a:lnTo>
                  <a:lnTo>
                    <a:pt x="1686" y="1362"/>
                  </a:lnTo>
                  <a:lnTo>
                    <a:pt x="1644" y="1376"/>
                  </a:lnTo>
                  <a:lnTo>
                    <a:pt x="1600" y="1388"/>
                  </a:lnTo>
                  <a:lnTo>
                    <a:pt x="1556" y="1394"/>
                  </a:lnTo>
                  <a:lnTo>
                    <a:pt x="1510" y="1398"/>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90" name="Freeform 2998"/>
            <p:cNvSpPr>
              <a:spLocks/>
            </p:cNvSpPr>
            <p:nvPr/>
          </p:nvSpPr>
          <p:spPr bwMode="auto">
            <a:xfrm>
              <a:off x="2954" y="1557"/>
              <a:ext cx="1770" cy="1206"/>
            </a:xfrm>
            <a:custGeom>
              <a:avLst/>
              <a:gdLst>
                <a:gd name="T0" fmla="*/ 436 w 1770"/>
                <a:gd name="T1" fmla="*/ 334 h 1206"/>
                <a:gd name="T2" fmla="*/ 348 w 1770"/>
                <a:gd name="T3" fmla="*/ 344 h 1206"/>
                <a:gd name="T4" fmla="*/ 266 w 1770"/>
                <a:gd name="T5" fmla="*/ 370 h 1206"/>
                <a:gd name="T6" fmla="*/ 192 w 1770"/>
                <a:gd name="T7" fmla="*/ 410 h 1206"/>
                <a:gd name="T8" fmla="*/ 128 w 1770"/>
                <a:gd name="T9" fmla="*/ 462 h 1206"/>
                <a:gd name="T10" fmla="*/ 76 w 1770"/>
                <a:gd name="T11" fmla="*/ 526 h 1206"/>
                <a:gd name="T12" fmla="*/ 34 w 1770"/>
                <a:gd name="T13" fmla="*/ 600 h 1206"/>
                <a:gd name="T14" fmla="*/ 10 w 1770"/>
                <a:gd name="T15" fmla="*/ 682 h 1206"/>
                <a:gd name="T16" fmla="*/ 0 w 1770"/>
                <a:gd name="T17" fmla="*/ 770 h 1206"/>
                <a:gd name="T18" fmla="*/ 2 w 1770"/>
                <a:gd name="T19" fmla="*/ 814 h 1206"/>
                <a:gd name="T20" fmla="*/ 20 w 1770"/>
                <a:gd name="T21" fmla="*/ 900 h 1206"/>
                <a:gd name="T22" fmla="*/ 54 w 1770"/>
                <a:gd name="T23" fmla="*/ 978 h 1206"/>
                <a:gd name="T24" fmla="*/ 100 w 1770"/>
                <a:gd name="T25" fmla="*/ 1046 h 1206"/>
                <a:gd name="T26" fmla="*/ 160 w 1770"/>
                <a:gd name="T27" fmla="*/ 1106 h 1206"/>
                <a:gd name="T28" fmla="*/ 228 w 1770"/>
                <a:gd name="T29" fmla="*/ 1152 h 1206"/>
                <a:gd name="T30" fmla="*/ 306 w 1770"/>
                <a:gd name="T31" fmla="*/ 1186 h 1206"/>
                <a:gd name="T32" fmla="*/ 392 w 1770"/>
                <a:gd name="T33" fmla="*/ 1202 h 1206"/>
                <a:gd name="T34" fmla="*/ 1414 w 1770"/>
                <a:gd name="T35" fmla="*/ 1206 h 1206"/>
                <a:gd name="T36" fmla="*/ 1450 w 1770"/>
                <a:gd name="T37" fmla="*/ 1204 h 1206"/>
                <a:gd name="T38" fmla="*/ 1520 w 1770"/>
                <a:gd name="T39" fmla="*/ 1190 h 1206"/>
                <a:gd name="T40" fmla="*/ 1584 w 1770"/>
                <a:gd name="T41" fmla="*/ 1162 h 1206"/>
                <a:gd name="T42" fmla="*/ 1640 w 1770"/>
                <a:gd name="T43" fmla="*/ 1124 h 1206"/>
                <a:gd name="T44" fmla="*/ 1688 w 1770"/>
                <a:gd name="T45" fmla="*/ 1076 h 1206"/>
                <a:gd name="T46" fmla="*/ 1728 w 1770"/>
                <a:gd name="T47" fmla="*/ 1018 h 1206"/>
                <a:gd name="T48" fmla="*/ 1754 w 1770"/>
                <a:gd name="T49" fmla="*/ 954 h 1206"/>
                <a:gd name="T50" fmla="*/ 1768 w 1770"/>
                <a:gd name="T51" fmla="*/ 884 h 1206"/>
                <a:gd name="T52" fmla="*/ 1770 w 1770"/>
                <a:gd name="T53" fmla="*/ 848 h 1206"/>
                <a:gd name="T54" fmla="*/ 1764 w 1770"/>
                <a:gd name="T55" fmla="*/ 776 h 1206"/>
                <a:gd name="T56" fmla="*/ 1742 w 1770"/>
                <a:gd name="T57" fmla="*/ 710 h 1206"/>
                <a:gd name="T58" fmla="*/ 1710 w 1770"/>
                <a:gd name="T59" fmla="*/ 650 h 1206"/>
                <a:gd name="T60" fmla="*/ 1666 w 1770"/>
                <a:gd name="T61" fmla="*/ 596 h 1206"/>
                <a:gd name="T62" fmla="*/ 1614 w 1770"/>
                <a:gd name="T63" fmla="*/ 554 h 1206"/>
                <a:gd name="T64" fmla="*/ 1554 w 1770"/>
                <a:gd name="T65" fmla="*/ 520 h 1206"/>
                <a:gd name="T66" fmla="*/ 1488 w 1770"/>
                <a:gd name="T67" fmla="*/ 498 h 1206"/>
                <a:gd name="T68" fmla="*/ 1416 w 1770"/>
                <a:gd name="T69" fmla="*/ 492 h 1206"/>
                <a:gd name="T70" fmla="*/ 1368 w 1770"/>
                <a:gd name="T71" fmla="*/ 436 h 1206"/>
                <a:gd name="T72" fmla="*/ 1368 w 1770"/>
                <a:gd name="T73" fmla="*/ 428 h 1206"/>
                <a:gd name="T74" fmla="*/ 1366 w 1770"/>
                <a:gd name="T75" fmla="*/ 384 h 1206"/>
                <a:gd name="T76" fmla="*/ 1350 w 1770"/>
                <a:gd name="T77" fmla="*/ 302 h 1206"/>
                <a:gd name="T78" fmla="*/ 1318 w 1770"/>
                <a:gd name="T79" fmla="*/ 224 h 1206"/>
                <a:gd name="T80" fmla="*/ 1272 w 1770"/>
                <a:gd name="T81" fmla="*/ 156 h 1206"/>
                <a:gd name="T82" fmla="*/ 1214 w 1770"/>
                <a:gd name="T83" fmla="*/ 98 h 1206"/>
                <a:gd name="T84" fmla="*/ 1144 w 1770"/>
                <a:gd name="T85" fmla="*/ 52 h 1206"/>
                <a:gd name="T86" fmla="*/ 1068 w 1770"/>
                <a:gd name="T87" fmla="*/ 20 h 1206"/>
                <a:gd name="T88" fmla="*/ 984 w 1770"/>
                <a:gd name="T89" fmla="*/ 2 h 1206"/>
                <a:gd name="T90" fmla="*/ 942 w 1770"/>
                <a:gd name="T91" fmla="*/ 0 h 1206"/>
                <a:gd name="T92" fmla="*/ 872 w 1770"/>
                <a:gd name="T93" fmla="*/ 6 h 1206"/>
                <a:gd name="T94" fmla="*/ 806 w 1770"/>
                <a:gd name="T95" fmla="*/ 22 h 1206"/>
                <a:gd name="T96" fmla="*/ 744 w 1770"/>
                <a:gd name="T97" fmla="*/ 48 h 1206"/>
                <a:gd name="T98" fmla="*/ 686 w 1770"/>
                <a:gd name="T99" fmla="*/ 84 h 1206"/>
                <a:gd name="T100" fmla="*/ 636 w 1770"/>
                <a:gd name="T101" fmla="*/ 128 h 1206"/>
                <a:gd name="T102" fmla="*/ 592 w 1770"/>
                <a:gd name="T103" fmla="*/ 180 h 1206"/>
                <a:gd name="T104" fmla="*/ 558 w 1770"/>
                <a:gd name="T105" fmla="*/ 238 h 1206"/>
                <a:gd name="T106" fmla="*/ 532 w 1770"/>
                <a:gd name="T107" fmla="*/ 304 h 1206"/>
                <a:gd name="T108" fmla="*/ 482 w 1770"/>
                <a:gd name="T109" fmla="*/ 338 h 1206"/>
                <a:gd name="T110" fmla="*/ 436 w 1770"/>
                <a:gd name="T111" fmla="*/ 334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0" h="1206">
                  <a:moveTo>
                    <a:pt x="436" y="334"/>
                  </a:moveTo>
                  <a:lnTo>
                    <a:pt x="436" y="334"/>
                  </a:lnTo>
                  <a:lnTo>
                    <a:pt x="392" y="338"/>
                  </a:lnTo>
                  <a:lnTo>
                    <a:pt x="348" y="344"/>
                  </a:lnTo>
                  <a:lnTo>
                    <a:pt x="306" y="354"/>
                  </a:lnTo>
                  <a:lnTo>
                    <a:pt x="266" y="370"/>
                  </a:lnTo>
                  <a:lnTo>
                    <a:pt x="228" y="388"/>
                  </a:lnTo>
                  <a:lnTo>
                    <a:pt x="192" y="410"/>
                  </a:lnTo>
                  <a:lnTo>
                    <a:pt x="160" y="434"/>
                  </a:lnTo>
                  <a:lnTo>
                    <a:pt x="128" y="462"/>
                  </a:lnTo>
                  <a:lnTo>
                    <a:pt x="100" y="494"/>
                  </a:lnTo>
                  <a:lnTo>
                    <a:pt x="76" y="526"/>
                  </a:lnTo>
                  <a:lnTo>
                    <a:pt x="54" y="562"/>
                  </a:lnTo>
                  <a:lnTo>
                    <a:pt x="34" y="600"/>
                  </a:lnTo>
                  <a:lnTo>
                    <a:pt x="20" y="640"/>
                  </a:lnTo>
                  <a:lnTo>
                    <a:pt x="10" y="682"/>
                  </a:lnTo>
                  <a:lnTo>
                    <a:pt x="2" y="726"/>
                  </a:lnTo>
                  <a:lnTo>
                    <a:pt x="0" y="770"/>
                  </a:lnTo>
                  <a:lnTo>
                    <a:pt x="0" y="770"/>
                  </a:lnTo>
                  <a:lnTo>
                    <a:pt x="2" y="814"/>
                  </a:lnTo>
                  <a:lnTo>
                    <a:pt x="10" y="858"/>
                  </a:lnTo>
                  <a:lnTo>
                    <a:pt x="20" y="900"/>
                  </a:lnTo>
                  <a:lnTo>
                    <a:pt x="34" y="940"/>
                  </a:lnTo>
                  <a:lnTo>
                    <a:pt x="54" y="978"/>
                  </a:lnTo>
                  <a:lnTo>
                    <a:pt x="76" y="1014"/>
                  </a:lnTo>
                  <a:lnTo>
                    <a:pt x="100" y="1046"/>
                  </a:lnTo>
                  <a:lnTo>
                    <a:pt x="128" y="1078"/>
                  </a:lnTo>
                  <a:lnTo>
                    <a:pt x="160" y="1106"/>
                  </a:lnTo>
                  <a:lnTo>
                    <a:pt x="192" y="1130"/>
                  </a:lnTo>
                  <a:lnTo>
                    <a:pt x="228" y="1152"/>
                  </a:lnTo>
                  <a:lnTo>
                    <a:pt x="266" y="1170"/>
                  </a:lnTo>
                  <a:lnTo>
                    <a:pt x="306" y="1186"/>
                  </a:lnTo>
                  <a:lnTo>
                    <a:pt x="348" y="1196"/>
                  </a:lnTo>
                  <a:lnTo>
                    <a:pt x="392" y="1202"/>
                  </a:lnTo>
                  <a:lnTo>
                    <a:pt x="436" y="1206"/>
                  </a:lnTo>
                  <a:lnTo>
                    <a:pt x="1414" y="1206"/>
                  </a:lnTo>
                  <a:lnTo>
                    <a:pt x="1414" y="1206"/>
                  </a:lnTo>
                  <a:lnTo>
                    <a:pt x="1450" y="1204"/>
                  </a:lnTo>
                  <a:lnTo>
                    <a:pt x="1486" y="1198"/>
                  </a:lnTo>
                  <a:lnTo>
                    <a:pt x="1520" y="1190"/>
                  </a:lnTo>
                  <a:lnTo>
                    <a:pt x="1552" y="1178"/>
                  </a:lnTo>
                  <a:lnTo>
                    <a:pt x="1584" y="1162"/>
                  </a:lnTo>
                  <a:lnTo>
                    <a:pt x="1612" y="1144"/>
                  </a:lnTo>
                  <a:lnTo>
                    <a:pt x="1640" y="1124"/>
                  </a:lnTo>
                  <a:lnTo>
                    <a:pt x="1666" y="1100"/>
                  </a:lnTo>
                  <a:lnTo>
                    <a:pt x="1688" y="1076"/>
                  </a:lnTo>
                  <a:lnTo>
                    <a:pt x="1710" y="1048"/>
                  </a:lnTo>
                  <a:lnTo>
                    <a:pt x="1728" y="1018"/>
                  </a:lnTo>
                  <a:lnTo>
                    <a:pt x="1742" y="986"/>
                  </a:lnTo>
                  <a:lnTo>
                    <a:pt x="1754" y="954"/>
                  </a:lnTo>
                  <a:lnTo>
                    <a:pt x="1764" y="920"/>
                  </a:lnTo>
                  <a:lnTo>
                    <a:pt x="1768" y="884"/>
                  </a:lnTo>
                  <a:lnTo>
                    <a:pt x="1770" y="848"/>
                  </a:lnTo>
                  <a:lnTo>
                    <a:pt x="1770" y="848"/>
                  </a:lnTo>
                  <a:lnTo>
                    <a:pt x="1768" y="812"/>
                  </a:lnTo>
                  <a:lnTo>
                    <a:pt x="1764" y="776"/>
                  </a:lnTo>
                  <a:lnTo>
                    <a:pt x="1754" y="742"/>
                  </a:lnTo>
                  <a:lnTo>
                    <a:pt x="1742" y="710"/>
                  </a:lnTo>
                  <a:lnTo>
                    <a:pt x="1728" y="680"/>
                  </a:lnTo>
                  <a:lnTo>
                    <a:pt x="1710" y="650"/>
                  </a:lnTo>
                  <a:lnTo>
                    <a:pt x="1690" y="622"/>
                  </a:lnTo>
                  <a:lnTo>
                    <a:pt x="1666" y="596"/>
                  </a:lnTo>
                  <a:lnTo>
                    <a:pt x="1642" y="574"/>
                  </a:lnTo>
                  <a:lnTo>
                    <a:pt x="1614" y="554"/>
                  </a:lnTo>
                  <a:lnTo>
                    <a:pt x="1584" y="536"/>
                  </a:lnTo>
                  <a:lnTo>
                    <a:pt x="1554" y="520"/>
                  </a:lnTo>
                  <a:lnTo>
                    <a:pt x="1522" y="508"/>
                  </a:lnTo>
                  <a:lnTo>
                    <a:pt x="1488" y="498"/>
                  </a:lnTo>
                  <a:lnTo>
                    <a:pt x="1452" y="494"/>
                  </a:lnTo>
                  <a:lnTo>
                    <a:pt x="1416" y="492"/>
                  </a:lnTo>
                  <a:lnTo>
                    <a:pt x="1368" y="490"/>
                  </a:lnTo>
                  <a:lnTo>
                    <a:pt x="1368" y="436"/>
                  </a:lnTo>
                  <a:lnTo>
                    <a:pt x="1368" y="436"/>
                  </a:lnTo>
                  <a:lnTo>
                    <a:pt x="1368" y="428"/>
                  </a:lnTo>
                  <a:lnTo>
                    <a:pt x="1368" y="428"/>
                  </a:lnTo>
                  <a:lnTo>
                    <a:pt x="1366" y="384"/>
                  </a:lnTo>
                  <a:lnTo>
                    <a:pt x="1360" y="342"/>
                  </a:lnTo>
                  <a:lnTo>
                    <a:pt x="1350" y="302"/>
                  </a:lnTo>
                  <a:lnTo>
                    <a:pt x="1336" y="262"/>
                  </a:lnTo>
                  <a:lnTo>
                    <a:pt x="1318" y="224"/>
                  </a:lnTo>
                  <a:lnTo>
                    <a:pt x="1296" y="190"/>
                  </a:lnTo>
                  <a:lnTo>
                    <a:pt x="1272" y="156"/>
                  </a:lnTo>
                  <a:lnTo>
                    <a:pt x="1244" y="126"/>
                  </a:lnTo>
                  <a:lnTo>
                    <a:pt x="1214" y="98"/>
                  </a:lnTo>
                  <a:lnTo>
                    <a:pt x="1180" y="74"/>
                  </a:lnTo>
                  <a:lnTo>
                    <a:pt x="1144" y="52"/>
                  </a:lnTo>
                  <a:lnTo>
                    <a:pt x="1108" y="34"/>
                  </a:lnTo>
                  <a:lnTo>
                    <a:pt x="1068" y="20"/>
                  </a:lnTo>
                  <a:lnTo>
                    <a:pt x="1028" y="10"/>
                  </a:lnTo>
                  <a:lnTo>
                    <a:pt x="984" y="2"/>
                  </a:lnTo>
                  <a:lnTo>
                    <a:pt x="942" y="0"/>
                  </a:lnTo>
                  <a:lnTo>
                    <a:pt x="942" y="0"/>
                  </a:lnTo>
                  <a:lnTo>
                    <a:pt x="906" y="2"/>
                  </a:lnTo>
                  <a:lnTo>
                    <a:pt x="872" y="6"/>
                  </a:lnTo>
                  <a:lnTo>
                    <a:pt x="838" y="12"/>
                  </a:lnTo>
                  <a:lnTo>
                    <a:pt x="806" y="22"/>
                  </a:lnTo>
                  <a:lnTo>
                    <a:pt x="774" y="34"/>
                  </a:lnTo>
                  <a:lnTo>
                    <a:pt x="744" y="48"/>
                  </a:lnTo>
                  <a:lnTo>
                    <a:pt x="714" y="66"/>
                  </a:lnTo>
                  <a:lnTo>
                    <a:pt x="686" y="84"/>
                  </a:lnTo>
                  <a:lnTo>
                    <a:pt x="660" y="104"/>
                  </a:lnTo>
                  <a:lnTo>
                    <a:pt x="636" y="128"/>
                  </a:lnTo>
                  <a:lnTo>
                    <a:pt x="614" y="152"/>
                  </a:lnTo>
                  <a:lnTo>
                    <a:pt x="592" y="180"/>
                  </a:lnTo>
                  <a:lnTo>
                    <a:pt x="574" y="208"/>
                  </a:lnTo>
                  <a:lnTo>
                    <a:pt x="558" y="238"/>
                  </a:lnTo>
                  <a:lnTo>
                    <a:pt x="544" y="270"/>
                  </a:lnTo>
                  <a:lnTo>
                    <a:pt x="532" y="304"/>
                  </a:lnTo>
                  <a:lnTo>
                    <a:pt x="520" y="342"/>
                  </a:lnTo>
                  <a:lnTo>
                    <a:pt x="482" y="338"/>
                  </a:lnTo>
                  <a:lnTo>
                    <a:pt x="482" y="338"/>
                  </a:lnTo>
                  <a:lnTo>
                    <a:pt x="436" y="334"/>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grpSp>
      <p:grpSp>
        <p:nvGrpSpPr>
          <p:cNvPr id="391" name="Group 390"/>
          <p:cNvGrpSpPr/>
          <p:nvPr/>
        </p:nvGrpSpPr>
        <p:grpSpPr>
          <a:xfrm>
            <a:off x="1277457" y="5653732"/>
            <a:ext cx="436732" cy="345713"/>
            <a:chOff x="4372667" y="3314915"/>
            <a:chExt cx="1113852" cy="877480"/>
          </a:xfrm>
        </p:grpSpPr>
        <p:pic>
          <p:nvPicPr>
            <p:cNvPr id="392" name="Picture 39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72667" y="3314915"/>
              <a:ext cx="959745" cy="877480"/>
            </a:xfrm>
            <a:prstGeom prst="rect">
              <a:avLst/>
            </a:prstGeom>
          </p:spPr>
        </p:pic>
        <p:sp>
          <p:nvSpPr>
            <p:cNvPr id="393" name="TextBox 392"/>
            <p:cNvSpPr txBox="1"/>
            <p:nvPr/>
          </p:nvSpPr>
          <p:spPr>
            <a:xfrm>
              <a:off x="4521072" y="3459775"/>
              <a:ext cx="965447" cy="537818"/>
            </a:xfrm>
            <a:prstGeom prst="rect">
              <a:avLst/>
            </a:prstGeom>
            <a:noFill/>
          </p:spPr>
          <p:txBody>
            <a:bodyPr wrap="square" lIns="0" tIns="0" rIns="0" bIns="0" rtlCol="0">
              <a:noAutofit/>
            </a:bodyPr>
            <a:lstStyle/>
            <a:p>
              <a:pPr>
                <a:lnSpc>
                  <a:spcPct val="90000"/>
                </a:lnSpc>
              </a:pPr>
              <a:r>
                <a:rPr lang="en-US" sz="500" dirty="0">
                  <a:solidFill>
                    <a:srgbClr val="595959">
                      <a:lumMod val="60000"/>
                      <a:lumOff val="40000"/>
                    </a:srgbClr>
                  </a:solidFill>
                  <a:latin typeface="Arial"/>
                  <a:cs typeface="Arial"/>
                </a:rPr>
                <a:t>101011</a:t>
              </a:r>
            </a:p>
            <a:p>
              <a:pPr>
                <a:lnSpc>
                  <a:spcPct val="90000"/>
                </a:lnSpc>
              </a:pPr>
              <a:r>
                <a:rPr lang="en-US" sz="500" dirty="0">
                  <a:solidFill>
                    <a:srgbClr val="595959">
                      <a:lumMod val="60000"/>
                      <a:lumOff val="40000"/>
                    </a:srgbClr>
                  </a:solidFill>
                  <a:latin typeface="Arial"/>
                  <a:cs typeface="Arial"/>
                </a:rPr>
                <a:t>0110101</a:t>
              </a:r>
            </a:p>
          </p:txBody>
        </p:sp>
      </p:grpSp>
      <p:grpSp>
        <p:nvGrpSpPr>
          <p:cNvPr id="394" name="Group 216"/>
          <p:cNvGrpSpPr>
            <a:grpSpLocks noChangeAspect="1"/>
          </p:cNvGrpSpPr>
          <p:nvPr/>
        </p:nvGrpSpPr>
        <p:grpSpPr bwMode="auto">
          <a:xfrm>
            <a:off x="1029659" y="4857223"/>
            <a:ext cx="557167" cy="182648"/>
            <a:chOff x="634" y="1730"/>
            <a:chExt cx="476" cy="156"/>
          </a:xfrm>
        </p:grpSpPr>
        <p:sp>
          <p:nvSpPr>
            <p:cNvPr id="395" name="AutoShape 215"/>
            <p:cNvSpPr>
              <a:spLocks noChangeAspect="1" noChangeArrowheads="1" noTextEdit="1"/>
            </p:cNvSpPr>
            <p:nvPr/>
          </p:nvSpPr>
          <p:spPr bwMode="auto">
            <a:xfrm>
              <a:off x="634" y="1730"/>
              <a:ext cx="476" cy="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96" name="Rectangle 217"/>
            <p:cNvSpPr>
              <a:spLocks noChangeArrowheads="1"/>
            </p:cNvSpPr>
            <p:nvPr/>
          </p:nvSpPr>
          <p:spPr bwMode="auto">
            <a:xfrm>
              <a:off x="648" y="1746"/>
              <a:ext cx="446" cy="12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97" name="Freeform 218"/>
            <p:cNvSpPr>
              <a:spLocks noEditPoints="1"/>
            </p:cNvSpPr>
            <p:nvPr/>
          </p:nvSpPr>
          <p:spPr bwMode="auto">
            <a:xfrm>
              <a:off x="634" y="1730"/>
              <a:ext cx="476" cy="156"/>
            </a:xfrm>
            <a:custGeom>
              <a:avLst/>
              <a:gdLst>
                <a:gd name="T0" fmla="*/ 55 w 952"/>
                <a:gd name="T1" fmla="*/ 312 h 312"/>
                <a:gd name="T2" fmla="*/ 43 w 952"/>
                <a:gd name="T3" fmla="*/ 312 h 312"/>
                <a:gd name="T4" fmla="*/ 23 w 952"/>
                <a:gd name="T5" fmla="*/ 302 h 312"/>
                <a:gd name="T6" fmla="*/ 8 w 952"/>
                <a:gd name="T7" fmla="*/ 289 h 312"/>
                <a:gd name="T8" fmla="*/ 0 w 952"/>
                <a:gd name="T9" fmla="*/ 269 h 312"/>
                <a:gd name="T10" fmla="*/ 0 w 952"/>
                <a:gd name="T11" fmla="*/ 55 h 312"/>
                <a:gd name="T12" fmla="*/ 0 w 952"/>
                <a:gd name="T13" fmla="*/ 43 h 312"/>
                <a:gd name="T14" fmla="*/ 8 w 952"/>
                <a:gd name="T15" fmla="*/ 23 h 312"/>
                <a:gd name="T16" fmla="*/ 23 w 952"/>
                <a:gd name="T17" fmla="*/ 10 h 312"/>
                <a:gd name="T18" fmla="*/ 43 w 952"/>
                <a:gd name="T19" fmla="*/ 0 h 312"/>
                <a:gd name="T20" fmla="*/ 897 w 952"/>
                <a:gd name="T21" fmla="*/ 0 h 312"/>
                <a:gd name="T22" fmla="*/ 909 w 952"/>
                <a:gd name="T23" fmla="*/ 0 h 312"/>
                <a:gd name="T24" fmla="*/ 929 w 952"/>
                <a:gd name="T25" fmla="*/ 10 h 312"/>
                <a:gd name="T26" fmla="*/ 944 w 952"/>
                <a:gd name="T27" fmla="*/ 23 h 312"/>
                <a:gd name="T28" fmla="*/ 952 w 952"/>
                <a:gd name="T29" fmla="*/ 43 h 312"/>
                <a:gd name="T30" fmla="*/ 952 w 952"/>
                <a:gd name="T31" fmla="*/ 257 h 312"/>
                <a:gd name="T32" fmla="*/ 952 w 952"/>
                <a:gd name="T33" fmla="*/ 269 h 312"/>
                <a:gd name="T34" fmla="*/ 944 w 952"/>
                <a:gd name="T35" fmla="*/ 289 h 312"/>
                <a:gd name="T36" fmla="*/ 929 w 952"/>
                <a:gd name="T37" fmla="*/ 302 h 312"/>
                <a:gd name="T38" fmla="*/ 909 w 952"/>
                <a:gd name="T39" fmla="*/ 312 h 312"/>
                <a:gd name="T40" fmla="*/ 55 w 952"/>
                <a:gd name="T41" fmla="*/ 47 h 312"/>
                <a:gd name="T42" fmla="*/ 51 w 952"/>
                <a:gd name="T43" fmla="*/ 47 h 312"/>
                <a:gd name="T44" fmla="*/ 47 w 952"/>
                <a:gd name="T45" fmla="*/ 51 h 312"/>
                <a:gd name="T46" fmla="*/ 47 w 952"/>
                <a:gd name="T47" fmla="*/ 257 h 312"/>
                <a:gd name="T48" fmla="*/ 47 w 952"/>
                <a:gd name="T49" fmla="*/ 261 h 312"/>
                <a:gd name="T50" fmla="*/ 51 w 952"/>
                <a:gd name="T51" fmla="*/ 265 h 312"/>
                <a:gd name="T52" fmla="*/ 897 w 952"/>
                <a:gd name="T53" fmla="*/ 265 h 312"/>
                <a:gd name="T54" fmla="*/ 901 w 952"/>
                <a:gd name="T55" fmla="*/ 265 h 312"/>
                <a:gd name="T56" fmla="*/ 905 w 952"/>
                <a:gd name="T57" fmla="*/ 261 h 312"/>
                <a:gd name="T58" fmla="*/ 905 w 952"/>
                <a:gd name="T59" fmla="*/ 55 h 312"/>
                <a:gd name="T60" fmla="*/ 905 w 952"/>
                <a:gd name="T61" fmla="*/ 51 h 312"/>
                <a:gd name="T62" fmla="*/ 901 w 952"/>
                <a:gd name="T63" fmla="*/ 47 h 312"/>
                <a:gd name="T64" fmla="*/ 55 w 952"/>
                <a:gd name="T65" fmla="*/ 4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2" h="312">
                  <a:moveTo>
                    <a:pt x="897" y="312"/>
                  </a:moveTo>
                  <a:lnTo>
                    <a:pt x="55" y="312"/>
                  </a:lnTo>
                  <a:lnTo>
                    <a:pt x="55" y="312"/>
                  </a:lnTo>
                  <a:lnTo>
                    <a:pt x="43" y="312"/>
                  </a:lnTo>
                  <a:lnTo>
                    <a:pt x="33" y="308"/>
                  </a:lnTo>
                  <a:lnTo>
                    <a:pt x="23" y="302"/>
                  </a:lnTo>
                  <a:lnTo>
                    <a:pt x="16" y="296"/>
                  </a:lnTo>
                  <a:lnTo>
                    <a:pt x="8" y="289"/>
                  </a:lnTo>
                  <a:lnTo>
                    <a:pt x="4" y="279"/>
                  </a:lnTo>
                  <a:lnTo>
                    <a:pt x="0" y="269"/>
                  </a:lnTo>
                  <a:lnTo>
                    <a:pt x="0" y="257"/>
                  </a:lnTo>
                  <a:lnTo>
                    <a:pt x="0" y="55"/>
                  </a:lnTo>
                  <a:lnTo>
                    <a:pt x="0" y="55"/>
                  </a:lnTo>
                  <a:lnTo>
                    <a:pt x="0" y="43"/>
                  </a:lnTo>
                  <a:lnTo>
                    <a:pt x="4" y="33"/>
                  </a:lnTo>
                  <a:lnTo>
                    <a:pt x="8" y="23"/>
                  </a:lnTo>
                  <a:lnTo>
                    <a:pt x="16" y="16"/>
                  </a:lnTo>
                  <a:lnTo>
                    <a:pt x="23" y="10"/>
                  </a:lnTo>
                  <a:lnTo>
                    <a:pt x="33" y="4"/>
                  </a:lnTo>
                  <a:lnTo>
                    <a:pt x="43" y="0"/>
                  </a:lnTo>
                  <a:lnTo>
                    <a:pt x="55" y="0"/>
                  </a:lnTo>
                  <a:lnTo>
                    <a:pt x="897" y="0"/>
                  </a:lnTo>
                  <a:lnTo>
                    <a:pt x="897" y="0"/>
                  </a:lnTo>
                  <a:lnTo>
                    <a:pt x="909" y="0"/>
                  </a:lnTo>
                  <a:lnTo>
                    <a:pt x="919" y="4"/>
                  </a:lnTo>
                  <a:lnTo>
                    <a:pt x="929" y="10"/>
                  </a:lnTo>
                  <a:lnTo>
                    <a:pt x="936" y="16"/>
                  </a:lnTo>
                  <a:lnTo>
                    <a:pt x="944" y="23"/>
                  </a:lnTo>
                  <a:lnTo>
                    <a:pt x="948" y="33"/>
                  </a:lnTo>
                  <a:lnTo>
                    <a:pt x="952" y="43"/>
                  </a:lnTo>
                  <a:lnTo>
                    <a:pt x="952" y="55"/>
                  </a:lnTo>
                  <a:lnTo>
                    <a:pt x="952" y="257"/>
                  </a:lnTo>
                  <a:lnTo>
                    <a:pt x="952" y="257"/>
                  </a:lnTo>
                  <a:lnTo>
                    <a:pt x="952" y="269"/>
                  </a:lnTo>
                  <a:lnTo>
                    <a:pt x="948" y="279"/>
                  </a:lnTo>
                  <a:lnTo>
                    <a:pt x="944" y="289"/>
                  </a:lnTo>
                  <a:lnTo>
                    <a:pt x="936" y="296"/>
                  </a:lnTo>
                  <a:lnTo>
                    <a:pt x="929" y="302"/>
                  </a:lnTo>
                  <a:lnTo>
                    <a:pt x="919" y="308"/>
                  </a:lnTo>
                  <a:lnTo>
                    <a:pt x="909" y="312"/>
                  </a:lnTo>
                  <a:lnTo>
                    <a:pt x="897" y="312"/>
                  </a:lnTo>
                  <a:close/>
                  <a:moveTo>
                    <a:pt x="55" y="47"/>
                  </a:moveTo>
                  <a:lnTo>
                    <a:pt x="55" y="47"/>
                  </a:lnTo>
                  <a:lnTo>
                    <a:pt x="51" y="47"/>
                  </a:lnTo>
                  <a:lnTo>
                    <a:pt x="49" y="49"/>
                  </a:lnTo>
                  <a:lnTo>
                    <a:pt x="47" y="51"/>
                  </a:lnTo>
                  <a:lnTo>
                    <a:pt x="47" y="55"/>
                  </a:lnTo>
                  <a:lnTo>
                    <a:pt x="47" y="257"/>
                  </a:lnTo>
                  <a:lnTo>
                    <a:pt x="47" y="257"/>
                  </a:lnTo>
                  <a:lnTo>
                    <a:pt x="47" y="261"/>
                  </a:lnTo>
                  <a:lnTo>
                    <a:pt x="49" y="263"/>
                  </a:lnTo>
                  <a:lnTo>
                    <a:pt x="51" y="265"/>
                  </a:lnTo>
                  <a:lnTo>
                    <a:pt x="55" y="265"/>
                  </a:lnTo>
                  <a:lnTo>
                    <a:pt x="897" y="265"/>
                  </a:lnTo>
                  <a:lnTo>
                    <a:pt x="897" y="265"/>
                  </a:lnTo>
                  <a:lnTo>
                    <a:pt x="901" y="265"/>
                  </a:lnTo>
                  <a:lnTo>
                    <a:pt x="903" y="263"/>
                  </a:lnTo>
                  <a:lnTo>
                    <a:pt x="905" y="261"/>
                  </a:lnTo>
                  <a:lnTo>
                    <a:pt x="905" y="257"/>
                  </a:lnTo>
                  <a:lnTo>
                    <a:pt x="905" y="55"/>
                  </a:lnTo>
                  <a:lnTo>
                    <a:pt x="905" y="55"/>
                  </a:lnTo>
                  <a:lnTo>
                    <a:pt x="905" y="51"/>
                  </a:lnTo>
                  <a:lnTo>
                    <a:pt x="903" y="49"/>
                  </a:lnTo>
                  <a:lnTo>
                    <a:pt x="901" y="47"/>
                  </a:lnTo>
                  <a:lnTo>
                    <a:pt x="897" y="47"/>
                  </a:lnTo>
                  <a:lnTo>
                    <a:pt x="55" y="47"/>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98" name="Freeform 219"/>
            <p:cNvSpPr>
              <a:spLocks/>
            </p:cNvSpPr>
            <p:nvPr/>
          </p:nvSpPr>
          <p:spPr bwMode="auto">
            <a:xfrm>
              <a:off x="634" y="1730"/>
              <a:ext cx="476" cy="156"/>
            </a:xfrm>
            <a:custGeom>
              <a:avLst/>
              <a:gdLst>
                <a:gd name="T0" fmla="*/ 897 w 952"/>
                <a:gd name="T1" fmla="*/ 312 h 312"/>
                <a:gd name="T2" fmla="*/ 55 w 952"/>
                <a:gd name="T3" fmla="*/ 312 h 312"/>
                <a:gd name="T4" fmla="*/ 55 w 952"/>
                <a:gd name="T5" fmla="*/ 312 h 312"/>
                <a:gd name="T6" fmla="*/ 43 w 952"/>
                <a:gd name="T7" fmla="*/ 312 h 312"/>
                <a:gd name="T8" fmla="*/ 33 w 952"/>
                <a:gd name="T9" fmla="*/ 308 h 312"/>
                <a:gd name="T10" fmla="*/ 23 w 952"/>
                <a:gd name="T11" fmla="*/ 302 h 312"/>
                <a:gd name="T12" fmla="*/ 16 w 952"/>
                <a:gd name="T13" fmla="*/ 296 h 312"/>
                <a:gd name="T14" fmla="*/ 8 w 952"/>
                <a:gd name="T15" fmla="*/ 289 h 312"/>
                <a:gd name="T16" fmla="*/ 4 w 952"/>
                <a:gd name="T17" fmla="*/ 279 h 312"/>
                <a:gd name="T18" fmla="*/ 0 w 952"/>
                <a:gd name="T19" fmla="*/ 269 h 312"/>
                <a:gd name="T20" fmla="*/ 0 w 952"/>
                <a:gd name="T21" fmla="*/ 257 h 312"/>
                <a:gd name="T22" fmla="*/ 0 w 952"/>
                <a:gd name="T23" fmla="*/ 55 h 312"/>
                <a:gd name="T24" fmla="*/ 0 w 952"/>
                <a:gd name="T25" fmla="*/ 55 h 312"/>
                <a:gd name="T26" fmla="*/ 0 w 952"/>
                <a:gd name="T27" fmla="*/ 43 h 312"/>
                <a:gd name="T28" fmla="*/ 4 w 952"/>
                <a:gd name="T29" fmla="*/ 33 h 312"/>
                <a:gd name="T30" fmla="*/ 8 w 952"/>
                <a:gd name="T31" fmla="*/ 23 h 312"/>
                <a:gd name="T32" fmla="*/ 16 w 952"/>
                <a:gd name="T33" fmla="*/ 16 h 312"/>
                <a:gd name="T34" fmla="*/ 23 w 952"/>
                <a:gd name="T35" fmla="*/ 10 h 312"/>
                <a:gd name="T36" fmla="*/ 33 w 952"/>
                <a:gd name="T37" fmla="*/ 4 h 312"/>
                <a:gd name="T38" fmla="*/ 43 w 952"/>
                <a:gd name="T39" fmla="*/ 0 h 312"/>
                <a:gd name="T40" fmla="*/ 55 w 952"/>
                <a:gd name="T41" fmla="*/ 0 h 312"/>
                <a:gd name="T42" fmla="*/ 897 w 952"/>
                <a:gd name="T43" fmla="*/ 0 h 312"/>
                <a:gd name="T44" fmla="*/ 897 w 952"/>
                <a:gd name="T45" fmla="*/ 0 h 312"/>
                <a:gd name="T46" fmla="*/ 909 w 952"/>
                <a:gd name="T47" fmla="*/ 0 h 312"/>
                <a:gd name="T48" fmla="*/ 919 w 952"/>
                <a:gd name="T49" fmla="*/ 4 h 312"/>
                <a:gd name="T50" fmla="*/ 929 w 952"/>
                <a:gd name="T51" fmla="*/ 10 h 312"/>
                <a:gd name="T52" fmla="*/ 936 w 952"/>
                <a:gd name="T53" fmla="*/ 16 h 312"/>
                <a:gd name="T54" fmla="*/ 944 w 952"/>
                <a:gd name="T55" fmla="*/ 23 h 312"/>
                <a:gd name="T56" fmla="*/ 948 w 952"/>
                <a:gd name="T57" fmla="*/ 33 h 312"/>
                <a:gd name="T58" fmla="*/ 952 w 952"/>
                <a:gd name="T59" fmla="*/ 43 h 312"/>
                <a:gd name="T60" fmla="*/ 952 w 952"/>
                <a:gd name="T61" fmla="*/ 55 h 312"/>
                <a:gd name="T62" fmla="*/ 952 w 952"/>
                <a:gd name="T63" fmla="*/ 257 h 312"/>
                <a:gd name="T64" fmla="*/ 952 w 952"/>
                <a:gd name="T65" fmla="*/ 257 h 312"/>
                <a:gd name="T66" fmla="*/ 952 w 952"/>
                <a:gd name="T67" fmla="*/ 269 h 312"/>
                <a:gd name="T68" fmla="*/ 948 w 952"/>
                <a:gd name="T69" fmla="*/ 279 h 312"/>
                <a:gd name="T70" fmla="*/ 944 w 952"/>
                <a:gd name="T71" fmla="*/ 289 h 312"/>
                <a:gd name="T72" fmla="*/ 936 w 952"/>
                <a:gd name="T73" fmla="*/ 296 h 312"/>
                <a:gd name="T74" fmla="*/ 929 w 952"/>
                <a:gd name="T75" fmla="*/ 302 h 312"/>
                <a:gd name="T76" fmla="*/ 919 w 952"/>
                <a:gd name="T77" fmla="*/ 308 h 312"/>
                <a:gd name="T78" fmla="*/ 909 w 952"/>
                <a:gd name="T79" fmla="*/ 312 h 312"/>
                <a:gd name="T80" fmla="*/ 897 w 952"/>
                <a:gd name="T81"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2" h="312">
                  <a:moveTo>
                    <a:pt x="897" y="312"/>
                  </a:moveTo>
                  <a:lnTo>
                    <a:pt x="55" y="312"/>
                  </a:lnTo>
                  <a:lnTo>
                    <a:pt x="55" y="312"/>
                  </a:lnTo>
                  <a:lnTo>
                    <a:pt x="43" y="312"/>
                  </a:lnTo>
                  <a:lnTo>
                    <a:pt x="33" y="308"/>
                  </a:lnTo>
                  <a:lnTo>
                    <a:pt x="23" y="302"/>
                  </a:lnTo>
                  <a:lnTo>
                    <a:pt x="16" y="296"/>
                  </a:lnTo>
                  <a:lnTo>
                    <a:pt x="8" y="289"/>
                  </a:lnTo>
                  <a:lnTo>
                    <a:pt x="4" y="279"/>
                  </a:lnTo>
                  <a:lnTo>
                    <a:pt x="0" y="269"/>
                  </a:lnTo>
                  <a:lnTo>
                    <a:pt x="0" y="257"/>
                  </a:lnTo>
                  <a:lnTo>
                    <a:pt x="0" y="55"/>
                  </a:lnTo>
                  <a:lnTo>
                    <a:pt x="0" y="55"/>
                  </a:lnTo>
                  <a:lnTo>
                    <a:pt x="0" y="43"/>
                  </a:lnTo>
                  <a:lnTo>
                    <a:pt x="4" y="33"/>
                  </a:lnTo>
                  <a:lnTo>
                    <a:pt x="8" y="23"/>
                  </a:lnTo>
                  <a:lnTo>
                    <a:pt x="16" y="16"/>
                  </a:lnTo>
                  <a:lnTo>
                    <a:pt x="23" y="10"/>
                  </a:lnTo>
                  <a:lnTo>
                    <a:pt x="33" y="4"/>
                  </a:lnTo>
                  <a:lnTo>
                    <a:pt x="43" y="0"/>
                  </a:lnTo>
                  <a:lnTo>
                    <a:pt x="55" y="0"/>
                  </a:lnTo>
                  <a:lnTo>
                    <a:pt x="897" y="0"/>
                  </a:lnTo>
                  <a:lnTo>
                    <a:pt x="897" y="0"/>
                  </a:lnTo>
                  <a:lnTo>
                    <a:pt x="909" y="0"/>
                  </a:lnTo>
                  <a:lnTo>
                    <a:pt x="919" y="4"/>
                  </a:lnTo>
                  <a:lnTo>
                    <a:pt x="929" y="10"/>
                  </a:lnTo>
                  <a:lnTo>
                    <a:pt x="936" y="16"/>
                  </a:lnTo>
                  <a:lnTo>
                    <a:pt x="944" y="23"/>
                  </a:lnTo>
                  <a:lnTo>
                    <a:pt x="948" y="33"/>
                  </a:lnTo>
                  <a:lnTo>
                    <a:pt x="952" y="43"/>
                  </a:lnTo>
                  <a:lnTo>
                    <a:pt x="952" y="55"/>
                  </a:lnTo>
                  <a:lnTo>
                    <a:pt x="952" y="257"/>
                  </a:lnTo>
                  <a:lnTo>
                    <a:pt x="952" y="257"/>
                  </a:lnTo>
                  <a:lnTo>
                    <a:pt x="952" y="269"/>
                  </a:lnTo>
                  <a:lnTo>
                    <a:pt x="948" y="279"/>
                  </a:lnTo>
                  <a:lnTo>
                    <a:pt x="944" y="289"/>
                  </a:lnTo>
                  <a:lnTo>
                    <a:pt x="936" y="296"/>
                  </a:lnTo>
                  <a:lnTo>
                    <a:pt x="929" y="302"/>
                  </a:lnTo>
                  <a:lnTo>
                    <a:pt x="919" y="308"/>
                  </a:lnTo>
                  <a:lnTo>
                    <a:pt x="909" y="312"/>
                  </a:lnTo>
                  <a:lnTo>
                    <a:pt x="897" y="31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399" name="Freeform 220"/>
            <p:cNvSpPr>
              <a:spLocks/>
            </p:cNvSpPr>
            <p:nvPr/>
          </p:nvSpPr>
          <p:spPr bwMode="auto">
            <a:xfrm>
              <a:off x="657" y="1753"/>
              <a:ext cx="430" cy="110"/>
            </a:xfrm>
            <a:custGeom>
              <a:avLst/>
              <a:gdLst>
                <a:gd name="T0" fmla="*/ 8 w 858"/>
                <a:gd name="T1" fmla="*/ 0 h 218"/>
                <a:gd name="T2" fmla="*/ 8 w 858"/>
                <a:gd name="T3" fmla="*/ 0 h 218"/>
                <a:gd name="T4" fmla="*/ 4 w 858"/>
                <a:gd name="T5" fmla="*/ 0 h 218"/>
                <a:gd name="T6" fmla="*/ 2 w 858"/>
                <a:gd name="T7" fmla="*/ 2 h 218"/>
                <a:gd name="T8" fmla="*/ 0 w 858"/>
                <a:gd name="T9" fmla="*/ 4 h 218"/>
                <a:gd name="T10" fmla="*/ 0 w 858"/>
                <a:gd name="T11" fmla="*/ 8 h 218"/>
                <a:gd name="T12" fmla="*/ 0 w 858"/>
                <a:gd name="T13" fmla="*/ 210 h 218"/>
                <a:gd name="T14" fmla="*/ 0 w 858"/>
                <a:gd name="T15" fmla="*/ 210 h 218"/>
                <a:gd name="T16" fmla="*/ 0 w 858"/>
                <a:gd name="T17" fmla="*/ 214 h 218"/>
                <a:gd name="T18" fmla="*/ 2 w 858"/>
                <a:gd name="T19" fmla="*/ 216 h 218"/>
                <a:gd name="T20" fmla="*/ 4 w 858"/>
                <a:gd name="T21" fmla="*/ 218 h 218"/>
                <a:gd name="T22" fmla="*/ 8 w 858"/>
                <a:gd name="T23" fmla="*/ 218 h 218"/>
                <a:gd name="T24" fmla="*/ 850 w 858"/>
                <a:gd name="T25" fmla="*/ 218 h 218"/>
                <a:gd name="T26" fmla="*/ 850 w 858"/>
                <a:gd name="T27" fmla="*/ 218 h 218"/>
                <a:gd name="T28" fmla="*/ 854 w 858"/>
                <a:gd name="T29" fmla="*/ 218 h 218"/>
                <a:gd name="T30" fmla="*/ 856 w 858"/>
                <a:gd name="T31" fmla="*/ 216 h 218"/>
                <a:gd name="T32" fmla="*/ 858 w 858"/>
                <a:gd name="T33" fmla="*/ 214 h 218"/>
                <a:gd name="T34" fmla="*/ 858 w 858"/>
                <a:gd name="T35" fmla="*/ 210 h 218"/>
                <a:gd name="T36" fmla="*/ 858 w 858"/>
                <a:gd name="T37" fmla="*/ 8 h 218"/>
                <a:gd name="T38" fmla="*/ 858 w 858"/>
                <a:gd name="T39" fmla="*/ 8 h 218"/>
                <a:gd name="T40" fmla="*/ 858 w 858"/>
                <a:gd name="T41" fmla="*/ 4 h 218"/>
                <a:gd name="T42" fmla="*/ 856 w 858"/>
                <a:gd name="T43" fmla="*/ 2 h 218"/>
                <a:gd name="T44" fmla="*/ 854 w 858"/>
                <a:gd name="T45" fmla="*/ 0 h 218"/>
                <a:gd name="T46" fmla="*/ 850 w 858"/>
                <a:gd name="T47" fmla="*/ 0 h 218"/>
                <a:gd name="T48" fmla="*/ 8 w 858"/>
                <a:gd name="T4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8" h="218">
                  <a:moveTo>
                    <a:pt x="8" y="0"/>
                  </a:moveTo>
                  <a:lnTo>
                    <a:pt x="8" y="0"/>
                  </a:lnTo>
                  <a:lnTo>
                    <a:pt x="4" y="0"/>
                  </a:lnTo>
                  <a:lnTo>
                    <a:pt x="2" y="2"/>
                  </a:lnTo>
                  <a:lnTo>
                    <a:pt x="0" y="4"/>
                  </a:lnTo>
                  <a:lnTo>
                    <a:pt x="0" y="8"/>
                  </a:lnTo>
                  <a:lnTo>
                    <a:pt x="0" y="210"/>
                  </a:lnTo>
                  <a:lnTo>
                    <a:pt x="0" y="210"/>
                  </a:lnTo>
                  <a:lnTo>
                    <a:pt x="0" y="214"/>
                  </a:lnTo>
                  <a:lnTo>
                    <a:pt x="2" y="216"/>
                  </a:lnTo>
                  <a:lnTo>
                    <a:pt x="4" y="218"/>
                  </a:lnTo>
                  <a:lnTo>
                    <a:pt x="8" y="218"/>
                  </a:lnTo>
                  <a:lnTo>
                    <a:pt x="850" y="218"/>
                  </a:lnTo>
                  <a:lnTo>
                    <a:pt x="850" y="218"/>
                  </a:lnTo>
                  <a:lnTo>
                    <a:pt x="854" y="218"/>
                  </a:lnTo>
                  <a:lnTo>
                    <a:pt x="856" y="216"/>
                  </a:lnTo>
                  <a:lnTo>
                    <a:pt x="858" y="214"/>
                  </a:lnTo>
                  <a:lnTo>
                    <a:pt x="858" y="210"/>
                  </a:lnTo>
                  <a:lnTo>
                    <a:pt x="858" y="8"/>
                  </a:lnTo>
                  <a:lnTo>
                    <a:pt x="858" y="8"/>
                  </a:lnTo>
                  <a:lnTo>
                    <a:pt x="858" y="4"/>
                  </a:lnTo>
                  <a:lnTo>
                    <a:pt x="856" y="2"/>
                  </a:lnTo>
                  <a:lnTo>
                    <a:pt x="854" y="0"/>
                  </a:lnTo>
                  <a:lnTo>
                    <a:pt x="850" y="0"/>
                  </a:lnTo>
                  <a:lnTo>
                    <a:pt x="8"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400" name="Freeform 221"/>
            <p:cNvSpPr>
              <a:spLocks/>
            </p:cNvSpPr>
            <p:nvPr/>
          </p:nvSpPr>
          <p:spPr bwMode="auto">
            <a:xfrm>
              <a:off x="696" y="1785"/>
              <a:ext cx="47" cy="46"/>
            </a:xfrm>
            <a:custGeom>
              <a:avLst/>
              <a:gdLst>
                <a:gd name="T0" fmla="*/ 0 w 93"/>
                <a:gd name="T1" fmla="*/ 47 h 94"/>
                <a:gd name="T2" fmla="*/ 0 w 93"/>
                <a:gd name="T3" fmla="*/ 47 h 94"/>
                <a:gd name="T4" fmla="*/ 0 w 93"/>
                <a:gd name="T5" fmla="*/ 37 h 94"/>
                <a:gd name="T6" fmla="*/ 4 w 93"/>
                <a:gd name="T7" fmla="*/ 29 h 94"/>
                <a:gd name="T8" fmla="*/ 8 w 93"/>
                <a:gd name="T9" fmla="*/ 22 h 94"/>
                <a:gd name="T10" fmla="*/ 14 w 93"/>
                <a:gd name="T11" fmla="*/ 14 h 94"/>
                <a:gd name="T12" fmla="*/ 19 w 93"/>
                <a:gd name="T13" fmla="*/ 8 h 94"/>
                <a:gd name="T14" fmla="*/ 29 w 93"/>
                <a:gd name="T15" fmla="*/ 4 h 94"/>
                <a:gd name="T16" fmla="*/ 37 w 93"/>
                <a:gd name="T17" fmla="*/ 2 h 94"/>
                <a:gd name="T18" fmla="*/ 47 w 93"/>
                <a:gd name="T19" fmla="*/ 0 h 94"/>
                <a:gd name="T20" fmla="*/ 47 w 93"/>
                <a:gd name="T21" fmla="*/ 0 h 94"/>
                <a:gd name="T22" fmla="*/ 56 w 93"/>
                <a:gd name="T23" fmla="*/ 2 h 94"/>
                <a:gd name="T24" fmla="*/ 64 w 93"/>
                <a:gd name="T25" fmla="*/ 4 h 94"/>
                <a:gd name="T26" fmla="*/ 72 w 93"/>
                <a:gd name="T27" fmla="*/ 8 h 94"/>
                <a:gd name="T28" fmla="*/ 80 w 93"/>
                <a:gd name="T29" fmla="*/ 14 h 94"/>
                <a:gd name="T30" fmla="*/ 86 w 93"/>
                <a:gd name="T31" fmla="*/ 22 h 94"/>
                <a:gd name="T32" fmla="*/ 90 w 93"/>
                <a:gd name="T33" fmla="*/ 29 h 94"/>
                <a:gd name="T34" fmla="*/ 92 w 93"/>
                <a:gd name="T35" fmla="*/ 37 h 94"/>
                <a:gd name="T36" fmla="*/ 93 w 93"/>
                <a:gd name="T37" fmla="*/ 47 h 94"/>
                <a:gd name="T38" fmla="*/ 93 w 93"/>
                <a:gd name="T39" fmla="*/ 47 h 94"/>
                <a:gd name="T40" fmla="*/ 92 w 93"/>
                <a:gd name="T41" fmla="*/ 57 h 94"/>
                <a:gd name="T42" fmla="*/ 90 w 93"/>
                <a:gd name="T43" fmla="*/ 65 h 94"/>
                <a:gd name="T44" fmla="*/ 86 w 93"/>
                <a:gd name="T45" fmla="*/ 72 h 94"/>
                <a:gd name="T46" fmla="*/ 80 w 93"/>
                <a:gd name="T47" fmla="*/ 80 h 94"/>
                <a:gd name="T48" fmla="*/ 72 w 93"/>
                <a:gd name="T49" fmla="*/ 86 h 94"/>
                <a:gd name="T50" fmla="*/ 64 w 93"/>
                <a:gd name="T51" fmla="*/ 90 h 94"/>
                <a:gd name="T52" fmla="*/ 56 w 93"/>
                <a:gd name="T53" fmla="*/ 92 h 94"/>
                <a:gd name="T54" fmla="*/ 47 w 93"/>
                <a:gd name="T55" fmla="*/ 94 h 94"/>
                <a:gd name="T56" fmla="*/ 47 w 93"/>
                <a:gd name="T57" fmla="*/ 94 h 94"/>
                <a:gd name="T58" fmla="*/ 37 w 93"/>
                <a:gd name="T59" fmla="*/ 92 h 94"/>
                <a:gd name="T60" fmla="*/ 29 w 93"/>
                <a:gd name="T61" fmla="*/ 90 h 94"/>
                <a:gd name="T62" fmla="*/ 19 w 93"/>
                <a:gd name="T63" fmla="*/ 86 h 94"/>
                <a:gd name="T64" fmla="*/ 14 w 93"/>
                <a:gd name="T65" fmla="*/ 80 h 94"/>
                <a:gd name="T66" fmla="*/ 8 w 93"/>
                <a:gd name="T67" fmla="*/ 72 h 94"/>
                <a:gd name="T68" fmla="*/ 4 w 93"/>
                <a:gd name="T69" fmla="*/ 65 h 94"/>
                <a:gd name="T70" fmla="*/ 0 w 93"/>
                <a:gd name="T71" fmla="*/ 57 h 94"/>
                <a:gd name="T72" fmla="*/ 0 w 93"/>
                <a:gd name="T7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94">
                  <a:moveTo>
                    <a:pt x="0" y="47"/>
                  </a:moveTo>
                  <a:lnTo>
                    <a:pt x="0" y="47"/>
                  </a:lnTo>
                  <a:lnTo>
                    <a:pt x="0" y="37"/>
                  </a:lnTo>
                  <a:lnTo>
                    <a:pt x="4" y="29"/>
                  </a:lnTo>
                  <a:lnTo>
                    <a:pt x="8" y="22"/>
                  </a:lnTo>
                  <a:lnTo>
                    <a:pt x="14" y="14"/>
                  </a:lnTo>
                  <a:lnTo>
                    <a:pt x="19" y="8"/>
                  </a:lnTo>
                  <a:lnTo>
                    <a:pt x="29" y="4"/>
                  </a:lnTo>
                  <a:lnTo>
                    <a:pt x="37" y="2"/>
                  </a:lnTo>
                  <a:lnTo>
                    <a:pt x="47" y="0"/>
                  </a:lnTo>
                  <a:lnTo>
                    <a:pt x="47" y="0"/>
                  </a:lnTo>
                  <a:lnTo>
                    <a:pt x="56" y="2"/>
                  </a:lnTo>
                  <a:lnTo>
                    <a:pt x="64" y="4"/>
                  </a:lnTo>
                  <a:lnTo>
                    <a:pt x="72" y="8"/>
                  </a:lnTo>
                  <a:lnTo>
                    <a:pt x="80" y="14"/>
                  </a:lnTo>
                  <a:lnTo>
                    <a:pt x="86" y="22"/>
                  </a:lnTo>
                  <a:lnTo>
                    <a:pt x="90" y="29"/>
                  </a:lnTo>
                  <a:lnTo>
                    <a:pt x="92" y="37"/>
                  </a:lnTo>
                  <a:lnTo>
                    <a:pt x="93" y="47"/>
                  </a:lnTo>
                  <a:lnTo>
                    <a:pt x="93" y="47"/>
                  </a:lnTo>
                  <a:lnTo>
                    <a:pt x="92" y="57"/>
                  </a:lnTo>
                  <a:lnTo>
                    <a:pt x="90" y="65"/>
                  </a:lnTo>
                  <a:lnTo>
                    <a:pt x="86" y="72"/>
                  </a:lnTo>
                  <a:lnTo>
                    <a:pt x="80" y="80"/>
                  </a:lnTo>
                  <a:lnTo>
                    <a:pt x="72" y="86"/>
                  </a:lnTo>
                  <a:lnTo>
                    <a:pt x="64" y="90"/>
                  </a:lnTo>
                  <a:lnTo>
                    <a:pt x="56" y="92"/>
                  </a:lnTo>
                  <a:lnTo>
                    <a:pt x="47" y="94"/>
                  </a:lnTo>
                  <a:lnTo>
                    <a:pt x="47" y="94"/>
                  </a:lnTo>
                  <a:lnTo>
                    <a:pt x="37" y="92"/>
                  </a:lnTo>
                  <a:lnTo>
                    <a:pt x="29" y="90"/>
                  </a:lnTo>
                  <a:lnTo>
                    <a:pt x="19" y="86"/>
                  </a:lnTo>
                  <a:lnTo>
                    <a:pt x="14" y="80"/>
                  </a:lnTo>
                  <a:lnTo>
                    <a:pt x="8" y="72"/>
                  </a:lnTo>
                  <a:lnTo>
                    <a:pt x="4" y="65"/>
                  </a:lnTo>
                  <a:lnTo>
                    <a:pt x="0" y="57"/>
                  </a:lnTo>
                  <a:lnTo>
                    <a:pt x="0" y="47"/>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401" name="Freeform 222"/>
            <p:cNvSpPr>
              <a:spLocks/>
            </p:cNvSpPr>
            <p:nvPr/>
          </p:nvSpPr>
          <p:spPr bwMode="auto">
            <a:xfrm>
              <a:off x="696" y="1785"/>
              <a:ext cx="47" cy="46"/>
            </a:xfrm>
            <a:custGeom>
              <a:avLst/>
              <a:gdLst>
                <a:gd name="T0" fmla="*/ 0 w 93"/>
                <a:gd name="T1" fmla="*/ 47 h 94"/>
                <a:gd name="T2" fmla="*/ 0 w 93"/>
                <a:gd name="T3" fmla="*/ 47 h 94"/>
                <a:gd name="T4" fmla="*/ 0 w 93"/>
                <a:gd name="T5" fmla="*/ 37 h 94"/>
                <a:gd name="T6" fmla="*/ 4 w 93"/>
                <a:gd name="T7" fmla="*/ 29 h 94"/>
                <a:gd name="T8" fmla="*/ 8 w 93"/>
                <a:gd name="T9" fmla="*/ 22 h 94"/>
                <a:gd name="T10" fmla="*/ 14 w 93"/>
                <a:gd name="T11" fmla="*/ 14 h 94"/>
                <a:gd name="T12" fmla="*/ 19 w 93"/>
                <a:gd name="T13" fmla="*/ 8 h 94"/>
                <a:gd name="T14" fmla="*/ 29 w 93"/>
                <a:gd name="T15" fmla="*/ 4 h 94"/>
                <a:gd name="T16" fmla="*/ 37 w 93"/>
                <a:gd name="T17" fmla="*/ 2 h 94"/>
                <a:gd name="T18" fmla="*/ 47 w 93"/>
                <a:gd name="T19" fmla="*/ 0 h 94"/>
                <a:gd name="T20" fmla="*/ 47 w 93"/>
                <a:gd name="T21" fmla="*/ 0 h 94"/>
                <a:gd name="T22" fmla="*/ 56 w 93"/>
                <a:gd name="T23" fmla="*/ 2 h 94"/>
                <a:gd name="T24" fmla="*/ 64 w 93"/>
                <a:gd name="T25" fmla="*/ 4 h 94"/>
                <a:gd name="T26" fmla="*/ 72 w 93"/>
                <a:gd name="T27" fmla="*/ 8 h 94"/>
                <a:gd name="T28" fmla="*/ 80 w 93"/>
                <a:gd name="T29" fmla="*/ 14 h 94"/>
                <a:gd name="T30" fmla="*/ 86 w 93"/>
                <a:gd name="T31" fmla="*/ 22 h 94"/>
                <a:gd name="T32" fmla="*/ 90 w 93"/>
                <a:gd name="T33" fmla="*/ 29 h 94"/>
                <a:gd name="T34" fmla="*/ 92 w 93"/>
                <a:gd name="T35" fmla="*/ 37 h 94"/>
                <a:gd name="T36" fmla="*/ 93 w 93"/>
                <a:gd name="T37" fmla="*/ 47 h 94"/>
                <a:gd name="T38" fmla="*/ 93 w 93"/>
                <a:gd name="T39" fmla="*/ 47 h 94"/>
                <a:gd name="T40" fmla="*/ 92 w 93"/>
                <a:gd name="T41" fmla="*/ 57 h 94"/>
                <a:gd name="T42" fmla="*/ 90 w 93"/>
                <a:gd name="T43" fmla="*/ 65 h 94"/>
                <a:gd name="T44" fmla="*/ 86 w 93"/>
                <a:gd name="T45" fmla="*/ 72 h 94"/>
                <a:gd name="T46" fmla="*/ 80 w 93"/>
                <a:gd name="T47" fmla="*/ 80 h 94"/>
                <a:gd name="T48" fmla="*/ 72 w 93"/>
                <a:gd name="T49" fmla="*/ 86 h 94"/>
                <a:gd name="T50" fmla="*/ 64 w 93"/>
                <a:gd name="T51" fmla="*/ 90 h 94"/>
                <a:gd name="T52" fmla="*/ 56 w 93"/>
                <a:gd name="T53" fmla="*/ 92 h 94"/>
                <a:gd name="T54" fmla="*/ 47 w 93"/>
                <a:gd name="T55" fmla="*/ 94 h 94"/>
                <a:gd name="T56" fmla="*/ 47 w 93"/>
                <a:gd name="T57" fmla="*/ 94 h 94"/>
                <a:gd name="T58" fmla="*/ 37 w 93"/>
                <a:gd name="T59" fmla="*/ 92 h 94"/>
                <a:gd name="T60" fmla="*/ 29 w 93"/>
                <a:gd name="T61" fmla="*/ 90 h 94"/>
                <a:gd name="T62" fmla="*/ 19 w 93"/>
                <a:gd name="T63" fmla="*/ 86 h 94"/>
                <a:gd name="T64" fmla="*/ 14 w 93"/>
                <a:gd name="T65" fmla="*/ 80 h 94"/>
                <a:gd name="T66" fmla="*/ 8 w 93"/>
                <a:gd name="T67" fmla="*/ 72 h 94"/>
                <a:gd name="T68" fmla="*/ 4 w 93"/>
                <a:gd name="T69" fmla="*/ 65 h 94"/>
                <a:gd name="T70" fmla="*/ 0 w 93"/>
                <a:gd name="T71" fmla="*/ 57 h 94"/>
                <a:gd name="T72" fmla="*/ 0 w 93"/>
                <a:gd name="T73"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94">
                  <a:moveTo>
                    <a:pt x="0" y="47"/>
                  </a:moveTo>
                  <a:lnTo>
                    <a:pt x="0" y="47"/>
                  </a:lnTo>
                  <a:lnTo>
                    <a:pt x="0" y="37"/>
                  </a:lnTo>
                  <a:lnTo>
                    <a:pt x="4" y="29"/>
                  </a:lnTo>
                  <a:lnTo>
                    <a:pt x="8" y="22"/>
                  </a:lnTo>
                  <a:lnTo>
                    <a:pt x="14" y="14"/>
                  </a:lnTo>
                  <a:lnTo>
                    <a:pt x="19" y="8"/>
                  </a:lnTo>
                  <a:lnTo>
                    <a:pt x="29" y="4"/>
                  </a:lnTo>
                  <a:lnTo>
                    <a:pt x="37" y="2"/>
                  </a:lnTo>
                  <a:lnTo>
                    <a:pt x="47" y="0"/>
                  </a:lnTo>
                  <a:lnTo>
                    <a:pt x="47" y="0"/>
                  </a:lnTo>
                  <a:lnTo>
                    <a:pt x="56" y="2"/>
                  </a:lnTo>
                  <a:lnTo>
                    <a:pt x="64" y="4"/>
                  </a:lnTo>
                  <a:lnTo>
                    <a:pt x="72" y="8"/>
                  </a:lnTo>
                  <a:lnTo>
                    <a:pt x="80" y="14"/>
                  </a:lnTo>
                  <a:lnTo>
                    <a:pt x="86" y="22"/>
                  </a:lnTo>
                  <a:lnTo>
                    <a:pt x="90" y="29"/>
                  </a:lnTo>
                  <a:lnTo>
                    <a:pt x="92" y="37"/>
                  </a:lnTo>
                  <a:lnTo>
                    <a:pt x="93" y="47"/>
                  </a:lnTo>
                  <a:lnTo>
                    <a:pt x="93" y="47"/>
                  </a:lnTo>
                  <a:lnTo>
                    <a:pt x="92" y="57"/>
                  </a:lnTo>
                  <a:lnTo>
                    <a:pt x="90" y="65"/>
                  </a:lnTo>
                  <a:lnTo>
                    <a:pt x="86" y="72"/>
                  </a:lnTo>
                  <a:lnTo>
                    <a:pt x="80" y="80"/>
                  </a:lnTo>
                  <a:lnTo>
                    <a:pt x="72" y="86"/>
                  </a:lnTo>
                  <a:lnTo>
                    <a:pt x="64" y="90"/>
                  </a:lnTo>
                  <a:lnTo>
                    <a:pt x="56" y="92"/>
                  </a:lnTo>
                  <a:lnTo>
                    <a:pt x="47" y="94"/>
                  </a:lnTo>
                  <a:lnTo>
                    <a:pt x="47" y="94"/>
                  </a:lnTo>
                  <a:lnTo>
                    <a:pt x="37" y="92"/>
                  </a:lnTo>
                  <a:lnTo>
                    <a:pt x="29" y="90"/>
                  </a:lnTo>
                  <a:lnTo>
                    <a:pt x="19" y="86"/>
                  </a:lnTo>
                  <a:lnTo>
                    <a:pt x="14" y="80"/>
                  </a:lnTo>
                  <a:lnTo>
                    <a:pt x="8" y="72"/>
                  </a:lnTo>
                  <a:lnTo>
                    <a:pt x="4" y="65"/>
                  </a:lnTo>
                  <a:lnTo>
                    <a:pt x="0" y="57"/>
                  </a:lnTo>
                  <a:lnTo>
                    <a:pt x="0" y="47"/>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402" name="Freeform 223"/>
            <p:cNvSpPr>
              <a:spLocks/>
            </p:cNvSpPr>
            <p:nvPr/>
          </p:nvSpPr>
          <p:spPr bwMode="auto">
            <a:xfrm>
              <a:off x="1040" y="1773"/>
              <a:ext cx="27" cy="70"/>
            </a:xfrm>
            <a:custGeom>
              <a:avLst/>
              <a:gdLst>
                <a:gd name="T0" fmla="*/ 27 w 54"/>
                <a:gd name="T1" fmla="*/ 140 h 140"/>
                <a:gd name="T2" fmla="*/ 27 w 54"/>
                <a:gd name="T3" fmla="*/ 140 h 140"/>
                <a:gd name="T4" fmla="*/ 17 w 54"/>
                <a:gd name="T5" fmla="*/ 138 h 140"/>
                <a:gd name="T6" fmla="*/ 7 w 54"/>
                <a:gd name="T7" fmla="*/ 132 h 140"/>
                <a:gd name="T8" fmla="*/ 1 w 54"/>
                <a:gd name="T9" fmla="*/ 125 h 140"/>
                <a:gd name="T10" fmla="*/ 0 w 54"/>
                <a:gd name="T11" fmla="*/ 113 h 140"/>
                <a:gd name="T12" fmla="*/ 0 w 54"/>
                <a:gd name="T13" fmla="*/ 27 h 140"/>
                <a:gd name="T14" fmla="*/ 0 w 54"/>
                <a:gd name="T15" fmla="*/ 27 h 140"/>
                <a:gd name="T16" fmla="*/ 1 w 54"/>
                <a:gd name="T17" fmla="*/ 15 h 140"/>
                <a:gd name="T18" fmla="*/ 7 w 54"/>
                <a:gd name="T19" fmla="*/ 8 h 140"/>
                <a:gd name="T20" fmla="*/ 17 w 54"/>
                <a:gd name="T21" fmla="*/ 2 h 140"/>
                <a:gd name="T22" fmla="*/ 27 w 54"/>
                <a:gd name="T23" fmla="*/ 0 h 140"/>
                <a:gd name="T24" fmla="*/ 27 w 54"/>
                <a:gd name="T25" fmla="*/ 0 h 140"/>
                <a:gd name="T26" fmla="*/ 39 w 54"/>
                <a:gd name="T27" fmla="*/ 2 h 140"/>
                <a:gd name="T28" fmla="*/ 46 w 54"/>
                <a:gd name="T29" fmla="*/ 8 h 140"/>
                <a:gd name="T30" fmla="*/ 52 w 54"/>
                <a:gd name="T31" fmla="*/ 15 h 140"/>
                <a:gd name="T32" fmla="*/ 54 w 54"/>
                <a:gd name="T33" fmla="*/ 27 h 140"/>
                <a:gd name="T34" fmla="*/ 54 w 54"/>
                <a:gd name="T35" fmla="*/ 113 h 140"/>
                <a:gd name="T36" fmla="*/ 54 w 54"/>
                <a:gd name="T37" fmla="*/ 113 h 140"/>
                <a:gd name="T38" fmla="*/ 52 w 54"/>
                <a:gd name="T39" fmla="*/ 125 h 140"/>
                <a:gd name="T40" fmla="*/ 46 w 54"/>
                <a:gd name="T41" fmla="*/ 132 h 140"/>
                <a:gd name="T42" fmla="*/ 39 w 54"/>
                <a:gd name="T43" fmla="*/ 138 h 140"/>
                <a:gd name="T44" fmla="*/ 27 w 54"/>
                <a:gd name="T4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140">
                  <a:moveTo>
                    <a:pt x="27" y="140"/>
                  </a:moveTo>
                  <a:lnTo>
                    <a:pt x="27" y="140"/>
                  </a:lnTo>
                  <a:lnTo>
                    <a:pt x="17" y="138"/>
                  </a:lnTo>
                  <a:lnTo>
                    <a:pt x="7" y="132"/>
                  </a:lnTo>
                  <a:lnTo>
                    <a:pt x="1" y="125"/>
                  </a:lnTo>
                  <a:lnTo>
                    <a:pt x="0" y="113"/>
                  </a:lnTo>
                  <a:lnTo>
                    <a:pt x="0" y="27"/>
                  </a:lnTo>
                  <a:lnTo>
                    <a:pt x="0" y="27"/>
                  </a:lnTo>
                  <a:lnTo>
                    <a:pt x="1" y="15"/>
                  </a:lnTo>
                  <a:lnTo>
                    <a:pt x="7" y="8"/>
                  </a:lnTo>
                  <a:lnTo>
                    <a:pt x="17" y="2"/>
                  </a:lnTo>
                  <a:lnTo>
                    <a:pt x="27" y="0"/>
                  </a:lnTo>
                  <a:lnTo>
                    <a:pt x="27" y="0"/>
                  </a:lnTo>
                  <a:lnTo>
                    <a:pt x="39" y="2"/>
                  </a:lnTo>
                  <a:lnTo>
                    <a:pt x="46" y="8"/>
                  </a:lnTo>
                  <a:lnTo>
                    <a:pt x="52" y="15"/>
                  </a:lnTo>
                  <a:lnTo>
                    <a:pt x="54" y="27"/>
                  </a:lnTo>
                  <a:lnTo>
                    <a:pt x="54" y="113"/>
                  </a:lnTo>
                  <a:lnTo>
                    <a:pt x="54" y="113"/>
                  </a:lnTo>
                  <a:lnTo>
                    <a:pt x="52" y="125"/>
                  </a:lnTo>
                  <a:lnTo>
                    <a:pt x="46" y="132"/>
                  </a:lnTo>
                  <a:lnTo>
                    <a:pt x="39" y="138"/>
                  </a:lnTo>
                  <a:lnTo>
                    <a:pt x="27" y="140"/>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403" name="Freeform 224"/>
            <p:cNvSpPr>
              <a:spLocks/>
            </p:cNvSpPr>
            <p:nvPr/>
          </p:nvSpPr>
          <p:spPr bwMode="auto">
            <a:xfrm>
              <a:off x="1040" y="1773"/>
              <a:ext cx="27" cy="70"/>
            </a:xfrm>
            <a:custGeom>
              <a:avLst/>
              <a:gdLst>
                <a:gd name="T0" fmla="*/ 27 w 54"/>
                <a:gd name="T1" fmla="*/ 140 h 140"/>
                <a:gd name="T2" fmla="*/ 27 w 54"/>
                <a:gd name="T3" fmla="*/ 140 h 140"/>
                <a:gd name="T4" fmla="*/ 17 w 54"/>
                <a:gd name="T5" fmla="*/ 138 h 140"/>
                <a:gd name="T6" fmla="*/ 7 w 54"/>
                <a:gd name="T7" fmla="*/ 132 h 140"/>
                <a:gd name="T8" fmla="*/ 1 w 54"/>
                <a:gd name="T9" fmla="*/ 125 h 140"/>
                <a:gd name="T10" fmla="*/ 0 w 54"/>
                <a:gd name="T11" fmla="*/ 113 h 140"/>
                <a:gd name="T12" fmla="*/ 0 w 54"/>
                <a:gd name="T13" fmla="*/ 27 h 140"/>
                <a:gd name="T14" fmla="*/ 0 w 54"/>
                <a:gd name="T15" fmla="*/ 27 h 140"/>
                <a:gd name="T16" fmla="*/ 1 w 54"/>
                <a:gd name="T17" fmla="*/ 15 h 140"/>
                <a:gd name="T18" fmla="*/ 7 w 54"/>
                <a:gd name="T19" fmla="*/ 8 h 140"/>
                <a:gd name="T20" fmla="*/ 17 w 54"/>
                <a:gd name="T21" fmla="*/ 2 h 140"/>
                <a:gd name="T22" fmla="*/ 27 w 54"/>
                <a:gd name="T23" fmla="*/ 0 h 140"/>
                <a:gd name="T24" fmla="*/ 27 w 54"/>
                <a:gd name="T25" fmla="*/ 0 h 140"/>
                <a:gd name="T26" fmla="*/ 39 w 54"/>
                <a:gd name="T27" fmla="*/ 2 h 140"/>
                <a:gd name="T28" fmla="*/ 46 w 54"/>
                <a:gd name="T29" fmla="*/ 8 h 140"/>
                <a:gd name="T30" fmla="*/ 52 w 54"/>
                <a:gd name="T31" fmla="*/ 15 h 140"/>
                <a:gd name="T32" fmla="*/ 54 w 54"/>
                <a:gd name="T33" fmla="*/ 27 h 140"/>
                <a:gd name="T34" fmla="*/ 54 w 54"/>
                <a:gd name="T35" fmla="*/ 113 h 140"/>
                <a:gd name="T36" fmla="*/ 54 w 54"/>
                <a:gd name="T37" fmla="*/ 113 h 140"/>
                <a:gd name="T38" fmla="*/ 52 w 54"/>
                <a:gd name="T39" fmla="*/ 125 h 140"/>
                <a:gd name="T40" fmla="*/ 46 w 54"/>
                <a:gd name="T41" fmla="*/ 132 h 140"/>
                <a:gd name="T42" fmla="*/ 39 w 54"/>
                <a:gd name="T43" fmla="*/ 138 h 140"/>
                <a:gd name="T44" fmla="*/ 27 w 54"/>
                <a:gd name="T4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140">
                  <a:moveTo>
                    <a:pt x="27" y="140"/>
                  </a:moveTo>
                  <a:lnTo>
                    <a:pt x="27" y="140"/>
                  </a:lnTo>
                  <a:lnTo>
                    <a:pt x="17" y="138"/>
                  </a:lnTo>
                  <a:lnTo>
                    <a:pt x="7" y="132"/>
                  </a:lnTo>
                  <a:lnTo>
                    <a:pt x="1" y="125"/>
                  </a:lnTo>
                  <a:lnTo>
                    <a:pt x="0" y="113"/>
                  </a:lnTo>
                  <a:lnTo>
                    <a:pt x="0" y="27"/>
                  </a:lnTo>
                  <a:lnTo>
                    <a:pt x="0" y="27"/>
                  </a:lnTo>
                  <a:lnTo>
                    <a:pt x="1" y="15"/>
                  </a:lnTo>
                  <a:lnTo>
                    <a:pt x="7" y="8"/>
                  </a:lnTo>
                  <a:lnTo>
                    <a:pt x="17" y="2"/>
                  </a:lnTo>
                  <a:lnTo>
                    <a:pt x="27" y="0"/>
                  </a:lnTo>
                  <a:lnTo>
                    <a:pt x="27" y="0"/>
                  </a:lnTo>
                  <a:lnTo>
                    <a:pt x="39" y="2"/>
                  </a:lnTo>
                  <a:lnTo>
                    <a:pt x="46" y="8"/>
                  </a:lnTo>
                  <a:lnTo>
                    <a:pt x="52" y="15"/>
                  </a:lnTo>
                  <a:lnTo>
                    <a:pt x="54" y="27"/>
                  </a:lnTo>
                  <a:lnTo>
                    <a:pt x="54" y="113"/>
                  </a:lnTo>
                  <a:lnTo>
                    <a:pt x="54" y="113"/>
                  </a:lnTo>
                  <a:lnTo>
                    <a:pt x="52" y="125"/>
                  </a:lnTo>
                  <a:lnTo>
                    <a:pt x="46" y="132"/>
                  </a:lnTo>
                  <a:lnTo>
                    <a:pt x="39" y="138"/>
                  </a:lnTo>
                  <a:lnTo>
                    <a:pt x="27" y="14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404" name="Freeform 225"/>
            <p:cNvSpPr>
              <a:spLocks/>
            </p:cNvSpPr>
            <p:nvPr/>
          </p:nvSpPr>
          <p:spPr bwMode="auto">
            <a:xfrm>
              <a:off x="991" y="1773"/>
              <a:ext cx="27" cy="70"/>
            </a:xfrm>
            <a:custGeom>
              <a:avLst/>
              <a:gdLst>
                <a:gd name="T0" fmla="*/ 27 w 55"/>
                <a:gd name="T1" fmla="*/ 140 h 140"/>
                <a:gd name="T2" fmla="*/ 27 w 55"/>
                <a:gd name="T3" fmla="*/ 140 h 140"/>
                <a:gd name="T4" fmla="*/ 18 w 55"/>
                <a:gd name="T5" fmla="*/ 138 h 140"/>
                <a:gd name="T6" fmla="*/ 8 w 55"/>
                <a:gd name="T7" fmla="*/ 132 h 140"/>
                <a:gd name="T8" fmla="*/ 2 w 55"/>
                <a:gd name="T9" fmla="*/ 125 h 140"/>
                <a:gd name="T10" fmla="*/ 0 w 55"/>
                <a:gd name="T11" fmla="*/ 113 h 140"/>
                <a:gd name="T12" fmla="*/ 0 w 55"/>
                <a:gd name="T13" fmla="*/ 27 h 140"/>
                <a:gd name="T14" fmla="*/ 0 w 55"/>
                <a:gd name="T15" fmla="*/ 27 h 140"/>
                <a:gd name="T16" fmla="*/ 2 w 55"/>
                <a:gd name="T17" fmla="*/ 15 h 140"/>
                <a:gd name="T18" fmla="*/ 8 w 55"/>
                <a:gd name="T19" fmla="*/ 8 h 140"/>
                <a:gd name="T20" fmla="*/ 18 w 55"/>
                <a:gd name="T21" fmla="*/ 2 h 140"/>
                <a:gd name="T22" fmla="*/ 27 w 55"/>
                <a:gd name="T23" fmla="*/ 0 h 140"/>
                <a:gd name="T24" fmla="*/ 27 w 55"/>
                <a:gd name="T25" fmla="*/ 0 h 140"/>
                <a:gd name="T26" fmla="*/ 39 w 55"/>
                <a:gd name="T27" fmla="*/ 2 h 140"/>
                <a:gd name="T28" fmla="*/ 47 w 55"/>
                <a:gd name="T29" fmla="*/ 8 h 140"/>
                <a:gd name="T30" fmla="*/ 53 w 55"/>
                <a:gd name="T31" fmla="*/ 15 h 140"/>
                <a:gd name="T32" fmla="*/ 55 w 55"/>
                <a:gd name="T33" fmla="*/ 27 h 140"/>
                <a:gd name="T34" fmla="*/ 55 w 55"/>
                <a:gd name="T35" fmla="*/ 113 h 140"/>
                <a:gd name="T36" fmla="*/ 55 w 55"/>
                <a:gd name="T37" fmla="*/ 113 h 140"/>
                <a:gd name="T38" fmla="*/ 53 w 55"/>
                <a:gd name="T39" fmla="*/ 125 h 140"/>
                <a:gd name="T40" fmla="*/ 47 w 55"/>
                <a:gd name="T41" fmla="*/ 132 h 140"/>
                <a:gd name="T42" fmla="*/ 39 w 55"/>
                <a:gd name="T43" fmla="*/ 138 h 140"/>
                <a:gd name="T44" fmla="*/ 27 w 55"/>
                <a:gd name="T4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40">
                  <a:moveTo>
                    <a:pt x="27" y="140"/>
                  </a:moveTo>
                  <a:lnTo>
                    <a:pt x="27" y="140"/>
                  </a:lnTo>
                  <a:lnTo>
                    <a:pt x="18" y="138"/>
                  </a:lnTo>
                  <a:lnTo>
                    <a:pt x="8" y="132"/>
                  </a:lnTo>
                  <a:lnTo>
                    <a:pt x="2" y="125"/>
                  </a:lnTo>
                  <a:lnTo>
                    <a:pt x="0" y="113"/>
                  </a:lnTo>
                  <a:lnTo>
                    <a:pt x="0" y="27"/>
                  </a:lnTo>
                  <a:lnTo>
                    <a:pt x="0" y="27"/>
                  </a:lnTo>
                  <a:lnTo>
                    <a:pt x="2" y="15"/>
                  </a:lnTo>
                  <a:lnTo>
                    <a:pt x="8" y="8"/>
                  </a:lnTo>
                  <a:lnTo>
                    <a:pt x="18" y="2"/>
                  </a:lnTo>
                  <a:lnTo>
                    <a:pt x="27" y="0"/>
                  </a:lnTo>
                  <a:lnTo>
                    <a:pt x="27" y="0"/>
                  </a:lnTo>
                  <a:lnTo>
                    <a:pt x="39" y="2"/>
                  </a:lnTo>
                  <a:lnTo>
                    <a:pt x="47" y="8"/>
                  </a:lnTo>
                  <a:lnTo>
                    <a:pt x="53" y="15"/>
                  </a:lnTo>
                  <a:lnTo>
                    <a:pt x="55" y="27"/>
                  </a:lnTo>
                  <a:lnTo>
                    <a:pt x="55" y="113"/>
                  </a:lnTo>
                  <a:lnTo>
                    <a:pt x="55" y="113"/>
                  </a:lnTo>
                  <a:lnTo>
                    <a:pt x="53" y="125"/>
                  </a:lnTo>
                  <a:lnTo>
                    <a:pt x="47" y="132"/>
                  </a:lnTo>
                  <a:lnTo>
                    <a:pt x="39" y="138"/>
                  </a:lnTo>
                  <a:lnTo>
                    <a:pt x="27" y="140"/>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405" name="Freeform 226"/>
            <p:cNvSpPr>
              <a:spLocks/>
            </p:cNvSpPr>
            <p:nvPr/>
          </p:nvSpPr>
          <p:spPr bwMode="auto">
            <a:xfrm>
              <a:off x="991" y="1773"/>
              <a:ext cx="27" cy="70"/>
            </a:xfrm>
            <a:custGeom>
              <a:avLst/>
              <a:gdLst>
                <a:gd name="T0" fmla="*/ 27 w 55"/>
                <a:gd name="T1" fmla="*/ 140 h 140"/>
                <a:gd name="T2" fmla="*/ 27 w 55"/>
                <a:gd name="T3" fmla="*/ 140 h 140"/>
                <a:gd name="T4" fmla="*/ 18 w 55"/>
                <a:gd name="T5" fmla="*/ 138 h 140"/>
                <a:gd name="T6" fmla="*/ 8 w 55"/>
                <a:gd name="T7" fmla="*/ 132 h 140"/>
                <a:gd name="T8" fmla="*/ 2 w 55"/>
                <a:gd name="T9" fmla="*/ 125 h 140"/>
                <a:gd name="T10" fmla="*/ 0 w 55"/>
                <a:gd name="T11" fmla="*/ 113 h 140"/>
                <a:gd name="T12" fmla="*/ 0 w 55"/>
                <a:gd name="T13" fmla="*/ 27 h 140"/>
                <a:gd name="T14" fmla="*/ 0 w 55"/>
                <a:gd name="T15" fmla="*/ 27 h 140"/>
                <a:gd name="T16" fmla="*/ 2 w 55"/>
                <a:gd name="T17" fmla="*/ 15 h 140"/>
                <a:gd name="T18" fmla="*/ 8 w 55"/>
                <a:gd name="T19" fmla="*/ 8 h 140"/>
                <a:gd name="T20" fmla="*/ 18 w 55"/>
                <a:gd name="T21" fmla="*/ 2 h 140"/>
                <a:gd name="T22" fmla="*/ 27 w 55"/>
                <a:gd name="T23" fmla="*/ 0 h 140"/>
                <a:gd name="T24" fmla="*/ 27 w 55"/>
                <a:gd name="T25" fmla="*/ 0 h 140"/>
                <a:gd name="T26" fmla="*/ 39 w 55"/>
                <a:gd name="T27" fmla="*/ 2 h 140"/>
                <a:gd name="T28" fmla="*/ 47 w 55"/>
                <a:gd name="T29" fmla="*/ 8 h 140"/>
                <a:gd name="T30" fmla="*/ 53 w 55"/>
                <a:gd name="T31" fmla="*/ 15 h 140"/>
                <a:gd name="T32" fmla="*/ 55 w 55"/>
                <a:gd name="T33" fmla="*/ 27 h 140"/>
                <a:gd name="T34" fmla="*/ 55 w 55"/>
                <a:gd name="T35" fmla="*/ 113 h 140"/>
                <a:gd name="T36" fmla="*/ 55 w 55"/>
                <a:gd name="T37" fmla="*/ 113 h 140"/>
                <a:gd name="T38" fmla="*/ 53 w 55"/>
                <a:gd name="T39" fmla="*/ 125 h 140"/>
                <a:gd name="T40" fmla="*/ 47 w 55"/>
                <a:gd name="T41" fmla="*/ 132 h 140"/>
                <a:gd name="T42" fmla="*/ 39 w 55"/>
                <a:gd name="T43" fmla="*/ 138 h 140"/>
                <a:gd name="T44" fmla="*/ 27 w 55"/>
                <a:gd name="T4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40">
                  <a:moveTo>
                    <a:pt x="27" y="140"/>
                  </a:moveTo>
                  <a:lnTo>
                    <a:pt x="27" y="140"/>
                  </a:lnTo>
                  <a:lnTo>
                    <a:pt x="18" y="138"/>
                  </a:lnTo>
                  <a:lnTo>
                    <a:pt x="8" y="132"/>
                  </a:lnTo>
                  <a:lnTo>
                    <a:pt x="2" y="125"/>
                  </a:lnTo>
                  <a:lnTo>
                    <a:pt x="0" y="113"/>
                  </a:lnTo>
                  <a:lnTo>
                    <a:pt x="0" y="27"/>
                  </a:lnTo>
                  <a:lnTo>
                    <a:pt x="0" y="27"/>
                  </a:lnTo>
                  <a:lnTo>
                    <a:pt x="2" y="15"/>
                  </a:lnTo>
                  <a:lnTo>
                    <a:pt x="8" y="8"/>
                  </a:lnTo>
                  <a:lnTo>
                    <a:pt x="18" y="2"/>
                  </a:lnTo>
                  <a:lnTo>
                    <a:pt x="27" y="0"/>
                  </a:lnTo>
                  <a:lnTo>
                    <a:pt x="27" y="0"/>
                  </a:lnTo>
                  <a:lnTo>
                    <a:pt x="39" y="2"/>
                  </a:lnTo>
                  <a:lnTo>
                    <a:pt x="47" y="8"/>
                  </a:lnTo>
                  <a:lnTo>
                    <a:pt x="53" y="15"/>
                  </a:lnTo>
                  <a:lnTo>
                    <a:pt x="55" y="27"/>
                  </a:lnTo>
                  <a:lnTo>
                    <a:pt x="55" y="113"/>
                  </a:lnTo>
                  <a:lnTo>
                    <a:pt x="55" y="113"/>
                  </a:lnTo>
                  <a:lnTo>
                    <a:pt x="53" y="125"/>
                  </a:lnTo>
                  <a:lnTo>
                    <a:pt x="47" y="132"/>
                  </a:lnTo>
                  <a:lnTo>
                    <a:pt x="39" y="138"/>
                  </a:lnTo>
                  <a:lnTo>
                    <a:pt x="27" y="14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406" name="Freeform 227"/>
            <p:cNvSpPr>
              <a:spLocks/>
            </p:cNvSpPr>
            <p:nvPr/>
          </p:nvSpPr>
          <p:spPr bwMode="auto">
            <a:xfrm>
              <a:off x="942" y="1773"/>
              <a:ext cx="28" cy="70"/>
            </a:xfrm>
            <a:custGeom>
              <a:avLst/>
              <a:gdLst>
                <a:gd name="T0" fmla="*/ 28 w 55"/>
                <a:gd name="T1" fmla="*/ 140 h 140"/>
                <a:gd name="T2" fmla="*/ 28 w 55"/>
                <a:gd name="T3" fmla="*/ 140 h 140"/>
                <a:gd name="T4" fmla="*/ 18 w 55"/>
                <a:gd name="T5" fmla="*/ 138 h 140"/>
                <a:gd name="T6" fmla="*/ 8 w 55"/>
                <a:gd name="T7" fmla="*/ 132 h 140"/>
                <a:gd name="T8" fmla="*/ 2 w 55"/>
                <a:gd name="T9" fmla="*/ 125 h 140"/>
                <a:gd name="T10" fmla="*/ 0 w 55"/>
                <a:gd name="T11" fmla="*/ 113 h 140"/>
                <a:gd name="T12" fmla="*/ 0 w 55"/>
                <a:gd name="T13" fmla="*/ 27 h 140"/>
                <a:gd name="T14" fmla="*/ 0 w 55"/>
                <a:gd name="T15" fmla="*/ 27 h 140"/>
                <a:gd name="T16" fmla="*/ 2 w 55"/>
                <a:gd name="T17" fmla="*/ 15 h 140"/>
                <a:gd name="T18" fmla="*/ 8 w 55"/>
                <a:gd name="T19" fmla="*/ 8 h 140"/>
                <a:gd name="T20" fmla="*/ 18 w 55"/>
                <a:gd name="T21" fmla="*/ 2 h 140"/>
                <a:gd name="T22" fmla="*/ 28 w 55"/>
                <a:gd name="T23" fmla="*/ 0 h 140"/>
                <a:gd name="T24" fmla="*/ 28 w 55"/>
                <a:gd name="T25" fmla="*/ 0 h 140"/>
                <a:gd name="T26" fmla="*/ 39 w 55"/>
                <a:gd name="T27" fmla="*/ 2 h 140"/>
                <a:gd name="T28" fmla="*/ 47 w 55"/>
                <a:gd name="T29" fmla="*/ 8 h 140"/>
                <a:gd name="T30" fmla="*/ 53 w 55"/>
                <a:gd name="T31" fmla="*/ 15 h 140"/>
                <a:gd name="T32" fmla="*/ 55 w 55"/>
                <a:gd name="T33" fmla="*/ 27 h 140"/>
                <a:gd name="T34" fmla="*/ 55 w 55"/>
                <a:gd name="T35" fmla="*/ 113 h 140"/>
                <a:gd name="T36" fmla="*/ 55 w 55"/>
                <a:gd name="T37" fmla="*/ 113 h 140"/>
                <a:gd name="T38" fmla="*/ 53 w 55"/>
                <a:gd name="T39" fmla="*/ 125 h 140"/>
                <a:gd name="T40" fmla="*/ 47 w 55"/>
                <a:gd name="T41" fmla="*/ 132 h 140"/>
                <a:gd name="T42" fmla="*/ 39 w 55"/>
                <a:gd name="T43" fmla="*/ 138 h 140"/>
                <a:gd name="T44" fmla="*/ 28 w 55"/>
                <a:gd name="T4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40">
                  <a:moveTo>
                    <a:pt x="28" y="140"/>
                  </a:moveTo>
                  <a:lnTo>
                    <a:pt x="28" y="140"/>
                  </a:lnTo>
                  <a:lnTo>
                    <a:pt x="18" y="138"/>
                  </a:lnTo>
                  <a:lnTo>
                    <a:pt x="8" y="132"/>
                  </a:lnTo>
                  <a:lnTo>
                    <a:pt x="2" y="125"/>
                  </a:lnTo>
                  <a:lnTo>
                    <a:pt x="0" y="113"/>
                  </a:lnTo>
                  <a:lnTo>
                    <a:pt x="0" y="27"/>
                  </a:lnTo>
                  <a:lnTo>
                    <a:pt x="0" y="27"/>
                  </a:lnTo>
                  <a:lnTo>
                    <a:pt x="2" y="15"/>
                  </a:lnTo>
                  <a:lnTo>
                    <a:pt x="8" y="8"/>
                  </a:lnTo>
                  <a:lnTo>
                    <a:pt x="18" y="2"/>
                  </a:lnTo>
                  <a:lnTo>
                    <a:pt x="28" y="0"/>
                  </a:lnTo>
                  <a:lnTo>
                    <a:pt x="28" y="0"/>
                  </a:lnTo>
                  <a:lnTo>
                    <a:pt x="39" y="2"/>
                  </a:lnTo>
                  <a:lnTo>
                    <a:pt x="47" y="8"/>
                  </a:lnTo>
                  <a:lnTo>
                    <a:pt x="53" y="15"/>
                  </a:lnTo>
                  <a:lnTo>
                    <a:pt x="55" y="27"/>
                  </a:lnTo>
                  <a:lnTo>
                    <a:pt x="55" y="113"/>
                  </a:lnTo>
                  <a:lnTo>
                    <a:pt x="55" y="113"/>
                  </a:lnTo>
                  <a:lnTo>
                    <a:pt x="53" y="125"/>
                  </a:lnTo>
                  <a:lnTo>
                    <a:pt x="47" y="132"/>
                  </a:lnTo>
                  <a:lnTo>
                    <a:pt x="39" y="138"/>
                  </a:lnTo>
                  <a:lnTo>
                    <a:pt x="28" y="140"/>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407" name="Freeform 228"/>
            <p:cNvSpPr>
              <a:spLocks/>
            </p:cNvSpPr>
            <p:nvPr/>
          </p:nvSpPr>
          <p:spPr bwMode="auto">
            <a:xfrm>
              <a:off x="942" y="1773"/>
              <a:ext cx="28" cy="70"/>
            </a:xfrm>
            <a:custGeom>
              <a:avLst/>
              <a:gdLst>
                <a:gd name="T0" fmla="*/ 28 w 55"/>
                <a:gd name="T1" fmla="*/ 140 h 140"/>
                <a:gd name="T2" fmla="*/ 28 w 55"/>
                <a:gd name="T3" fmla="*/ 140 h 140"/>
                <a:gd name="T4" fmla="*/ 18 w 55"/>
                <a:gd name="T5" fmla="*/ 138 h 140"/>
                <a:gd name="T6" fmla="*/ 8 w 55"/>
                <a:gd name="T7" fmla="*/ 132 h 140"/>
                <a:gd name="T8" fmla="*/ 2 w 55"/>
                <a:gd name="T9" fmla="*/ 125 h 140"/>
                <a:gd name="T10" fmla="*/ 0 w 55"/>
                <a:gd name="T11" fmla="*/ 113 h 140"/>
                <a:gd name="T12" fmla="*/ 0 w 55"/>
                <a:gd name="T13" fmla="*/ 27 h 140"/>
                <a:gd name="T14" fmla="*/ 0 w 55"/>
                <a:gd name="T15" fmla="*/ 27 h 140"/>
                <a:gd name="T16" fmla="*/ 2 w 55"/>
                <a:gd name="T17" fmla="*/ 15 h 140"/>
                <a:gd name="T18" fmla="*/ 8 w 55"/>
                <a:gd name="T19" fmla="*/ 8 h 140"/>
                <a:gd name="T20" fmla="*/ 18 w 55"/>
                <a:gd name="T21" fmla="*/ 2 h 140"/>
                <a:gd name="T22" fmla="*/ 28 w 55"/>
                <a:gd name="T23" fmla="*/ 0 h 140"/>
                <a:gd name="T24" fmla="*/ 28 w 55"/>
                <a:gd name="T25" fmla="*/ 0 h 140"/>
                <a:gd name="T26" fmla="*/ 39 w 55"/>
                <a:gd name="T27" fmla="*/ 2 h 140"/>
                <a:gd name="T28" fmla="*/ 47 w 55"/>
                <a:gd name="T29" fmla="*/ 8 h 140"/>
                <a:gd name="T30" fmla="*/ 53 w 55"/>
                <a:gd name="T31" fmla="*/ 15 h 140"/>
                <a:gd name="T32" fmla="*/ 55 w 55"/>
                <a:gd name="T33" fmla="*/ 27 h 140"/>
                <a:gd name="T34" fmla="*/ 55 w 55"/>
                <a:gd name="T35" fmla="*/ 113 h 140"/>
                <a:gd name="T36" fmla="*/ 55 w 55"/>
                <a:gd name="T37" fmla="*/ 113 h 140"/>
                <a:gd name="T38" fmla="*/ 53 w 55"/>
                <a:gd name="T39" fmla="*/ 125 h 140"/>
                <a:gd name="T40" fmla="*/ 47 w 55"/>
                <a:gd name="T41" fmla="*/ 132 h 140"/>
                <a:gd name="T42" fmla="*/ 39 w 55"/>
                <a:gd name="T43" fmla="*/ 138 h 140"/>
                <a:gd name="T44" fmla="*/ 28 w 55"/>
                <a:gd name="T4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40">
                  <a:moveTo>
                    <a:pt x="28" y="140"/>
                  </a:moveTo>
                  <a:lnTo>
                    <a:pt x="28" y="140"/>
                  </a:lnTo>
                  <a:lnTo>
                    <a:pt x="18" y="138"/>
                  </a:lnTo>
                  <a:lnTo>
                    <a:pt x="8" y="132"/>
                  </a:lnTo>
                  <a:lnTo>
                    <a:pt x="2" y="125"/>
                  </a:lnTo>
                  <a:lnTo>
                    <a:pt x="0" y="113"/>
                  </a:lnTo>
                  <a:lnTo>
                    <a:pt x="0" y="27"/>
                  </a:lnTo>
                  <a:lnTo>
                    <a:pt x="0" y="27"/>
                  </a:lnTo>
                  <a:lnTo>
                    <a:pt x="2" y="15"/>
                  </a:lnTo>
                  <a:lnTo>
                    <a:pt x="8" y="8"/>
                  </a:lnTo>
                  <a:lnTo>
                    <a:pt x="18" y="2"/>
                  </a:lnTo>
                  <a:lnTo>
                    <a:pt x="28" y="0"/>
                  </a:lnTo>
                  <a:lnTo>
                    <a:pt x="28" y="0"/>
                  </a:lnTo>
                  <a:lnTo>
                    <a:pt x="39" y="2"/>
                  </a:lnTo>
                  <a:lnTo>
                    <a:pt x="47" y="8"/>
                  </a:lnTo>
                  <a:lnTo>
                    <a:pt x="53" y="15"/>
                  </a:lnTo>
                  <a:lnTo>
                    <a:pt x="55" y="27"/>
                  </a:lnTo>
                  <a:lnTo>
                    <a:pt x="55" y="113"/>
                  </a:lnTo>
                  <a:lnTo>
                    <a:pt x="55" y="113"/>
                  </a:lnTo>
                  <a:lnTo>
                    <a:pt x="53" y="125"/>
                  </a:lnTo>
                  <a:lnTo>
                    <a:pt x="47" y="132"/>
                  </a:lnTo>
                  <a:lnTo>
                    <a:pt x="39" y="138"/>
                  </a:lnTo>
                  <a:lnTo>
                    <a:pt x="28" y="14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408" name="Freeform 229"/>
            <p:cNvSpPr>
              <a:spLocks/>
            </p:cNvSpPr>
            <p:nvPr/>
          </p:nvSpPr>
          <p:spPr bwMode="auto">
            <a:xfrm>
              <a:off x="893" y="1773"/>
              <a:ext cx="28" cy="70"/>
            </a:xfrm>
            <a:custGeom>
              <a:avLst/>
              <a:gdLst>
                <a:gd name="T0" fmla="*/ 27 w 55"/>
                <a:gd name="T1" fmla="*/ 140 h 140"/>
                <a:gd name="T2" fmla="*/ 27 w 55"/>
                <a:gd name="T3" fmla="*/ 140 h 140"/>
                <a:gd name="T4" fmla="*/ 17 w 55"/>
                <a:gd name="T5" fmla="*/ 138 h 140"/>
                <a:gd name="T6" fmla="*/ 8 w 55"/>
                <a:gd name="T7" fmla="*/ 132 h 140"/>
                <a:gd name="T8" fmla="*/ 2 w 55"/>
                <a:gd name="T9" fmla="*/ 125 h 140"/>
                <a:gd name="T10" fmla="*/ 0 w 55"/>
                <a:gd name="T11" fmla="*/ 113 h 140"/>
                <a:gd name="T12" fmla="*/ 0 w 55"/>
                <a:gd name="T13" fmla="*/ 27 h 140"/>
                <a:gd name="T14" fmla="*/ 0 w 55"/>
                <a:gd name="T15" fmla="*/ 27 h 140"/>
                <a:gd name="T16" fmla="*/ 2 w 55"/>
                <a:gd name="T17" fmla="*/ 15 h 140"/>
                <a:gd name="T18" fmla="*/ 8 w 55"/>
                <a:gd name="T19" fmla="*/ 8 h 140"/>
                <a:gd name="T20" fmla="*/ 17 w 55"/>
                <a:gd name="T21" fmla="*/ 2 h 140"/>
                <a:gd name="T22" fmla="*/ 27 w 55"/>
                <a:gd name="T23" fmla="*/ 0 h 140"/>
                <a:gd name="T24" fmla="*/ 27 w 55"/>
                <a:gd name="T25" fmla="*/ 0 h 140"/>
                <a:gd name="T26" fmla="*/ 39 w 55"/>
                <a:gd name="T27" fmla="*/ 2 h 140"/>
                <a:gd name="T28" fmla="*/ 47 w 55"/>
                <a:gd name="T29" fmla="*/ 8 h 140"/>
                <a:gd name="T30" fmla="*/ 53 w 55"/>
                <a:gd name="T31" fmla="*/ 15 h 140"/>
                <a:gd name="T32" fmla="*/ 55 w 55"/>
                <a:gd name="T33" fmla="*/ 27 h 140"/>
                <a:gd name="T34" fmla="*/ 55 w 55"/>
                <a:gd name="T35" fmla="*/ 113 h 140"/>
                <a:gd name="T36" fmla="*/ 55 w 55"/>
                <a:gd name="T37" fmla="*/ 113 h 140"/>
                <a:gd name="T38" fmla="*/ 53 w 55"/>
                <a:gd name="T39" fmla="*/ 125 h 140"/>
                <a:gd name="T40" fmla="*/ 47 w 55"/>
                <a:gd name="T41" fmla="*/ 132 h 140"/>
                <a:gd name="T42" fmla="*/ 39 w 55"/>
                <a:gd name="T43" fmla="*/ 138 h 140"/>
                <a:gd name="T44" fmla="*/ 27 w 55"/>
                <a:gd name="T4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40">
                  <a:moveTo>
                    <a:pt x="27" y="140"/>
                  </a:moveTo>
                  <a:lnTo>
                    <a:pt x="27" y="140"/>
                  </a:lnTo>
                  <a:lnTo>
                    <a:pt x="17" y="138"/>
                  </a:lnTo>
                  <a:lnTo>
                    <a:pt x="8" y="132"/>
                  </a:lnTo>
                  <a:lnTo>
                    <a:pt x="2" y="125"/>
                  </a:lnTo>
                  <a:lnTo>
                    <a:pt x="0" y="113"/>
                  </a:lnTo>
                  <a:lnTo>
                    <a:pt x="0" y="27"/>
                  </a:lnTo>
                  <a:lnTo>
                    <a:pt x="0" y="27"/>
                  </a:lnTo>
                  <a:lnTo>
                    <a:pt x="2" y="15"/>
                  </a:lnTo>
                  <a:lnTo>
                    <a:pt x="8" y="8"/>
                  </a:lnTo>
                  <a:lnTo>
                    <a:pt x="17" y="2"/>
                  </a:lnTo>
                  <a:lnTo>
                    <a:pt x="27" y="0"/>
                  </a:lnTo>
                  <a:lnTo>
                    <a:pt x="27" y="0"/>
                  </a:lnTo>
                  <a:lnTo>
                    <a:pt x="39" y="2"/>
                  </a:lnTo>
                  <a:lnTo>
                    <a:pt x="47" y="8"/>
                  </a:lnTo>
                  <a:lnTo>
                    <a:pt x="53" y="15"/>
                  </a:lnTo>
                  <a:lnTo>
                    <a:pt x="55" y="27"/>
                  </a:lnTo>
                  <a:lnTo>
                    <a:pt x="55" y="113"/>
                  </a:lnTo>
                  <a:lnTo>
                    <a:pt x="55" y="113"/>
                  </a:lnTo>
                  <a:lnTo>
                    <a:pt x="53" y="125"/>
                  </a:lnTo>
                  <a:lnTo>
                    <a:pt x="47" y="132"/>
                  </a:lnTo>
                  <a:lnTo>
                    <a:pt x="39" y="138"/>
                  </a:lnTo>
                  <a:lnTo>
                    <a:pt x="27" y="140"/>
                  </a:lnTo>
                  <a:close/>
                </a:path>
              </a:pathLst>
            </a:custGeom>
            <a:solidFill>
              <a:srgbClr val="82828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sp>
          <p:nvSpPr>
            <p:cNvPr id="409" name="Freeform 230"/>
            <p:cNvSpPr>
              <a:spLocks/>
            </p:cNvSpPr>
            <p:nvPr/>
          </p:nvSpPr>
          <p:spPr bwMode="auto">
            <a:xfrm>
              <a:off x="893" y="1773"/>
              <a:ext cx="28" cy="70"/>
            </a:xfrm>
            <a:custGeom>
              <a:avLst/>
              <a:gdLst>
                <a:gd name="T0" fmla="*/ 27 w 55"/>
                <a:gd name="T1" fmla="*/ 140 h 140"/>
                <a:gd name="T2" fmla="*/ 27 w 55"/>
                <a:gd name="T3" fmla="*/ 140 h 140"/>
                <a:gd name="T4" fmla="*/ 17 w 55"/>
                <a:gd name="T5" fmla="*/ 138 h 140"/>
                <a:gd name="T6" fmla="*/ 8 w 55"/>
                <a:gd name="T7" fmla="*/ 132 h 140"/>
                <a:gd name="T8" fmla="*/ 2 w 55"/>
                <a:gd name="T9" fmla="*/ 125 h 140"/>
                <a:gd name="T10" fmla="*/ 0 w 55"/>
                <a:gd name="T11" fmla="*/ 113 h 140"/>
                <a:gd name="T12" fmla="*/ 0 w 55"/>
                <a:gd name="T13" fmla="*/ 27 h 140"/>
                <a:gd name="T14" fmla="*/ 0 w 55"/>
                <a:gd name="T15" fmla="*/ 27 h 140"/>
                <a:gd name="T16" fmla="*/ 2 w 55"/>
                <a:gd name="T17" fmla="*/ 15 h 140"/>
                <a:gd name="T18" fmla="*/ 8 w 55"/>
                <a:gd name="T19" fmla="*/ 8 h 140"/>
                <a:gd name="T20" fmla="*/ 17 w 55"/>
                <a:gd name="T21" fmla="*/ 2 h 140"/>
                <a:gd name="T22" fmla="*/ 27 w 55"/>
                <a:gd name="T23" fmla="*/ 0 h 140"/>
                <a:gd name="T24" fmla="*/ 27 w 55"/>
                <a:gd name="T25" fmla="*/ 0 h 140"/>
                <a:gd name="T26" fmla="*/ 39 w 55"/>
                <a:gd name="T27" fmla="*/ 2 h 140"/>
                <a:gd name="T28" fmla="*/ 47 w 55"/>
                <a:gd name="T29" fmla="*/ 8 h 140"/>
                <a:gd name="T30" fmla="*/ 53 w 55"/>
                <a:gd name="T31" fmla="*/ 15 h 140"/>
                <a:gd name="T32" fmla="*/ 55 w 55"/>
                <a:gd name="T33" fmla="*/ 27 h 140"/>
                <a:gd name="T34" fmla="*/ 55 w 55"/>
                <a:gd name="T35" fmla="*/ 113 h 140"/>
                <a:gd name="T36" fmla="*/ 55 w 55"/>
                <a:gd name="T37" fmla="*/ 113 h 140"/>
                <a:gd name="T38" fmla="*/ 53 w 55"/>
                <a:gd name="T39" fmla="*/ 125 h 140"/>
                <a:gd name="T40" fmla="*/ 47 w 55"/>
                <a:gd name="T41" fmla="*/ 132 h 140"/>
                <a:gd name="T42" fmla="*/ 39 w 55"/>
                <a:gd name="T43" fmla="*/ 138 h 140"/>
                <a:gd name="T44" fmla="*/ 27 w 55"/>
                <a:gd name="T45"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140">
                  <a:moveTo>
                    <a:pt x="27" y="140"/>
                  </a:moveTo>
                  <a:lnTo>
                    <a:pt x="27" y="140"/>
                  </a:lnTo>
                  <a:lnTo>
                    <a:pt x="17" y="138"/>
                  </a:lnTo>
                  <a:lnTo>
                    <a:pt x="8" y="132"/>
                  </a:lnTo>
                  <a:lnTo>
                    <a:pt x="2" y="125"/>
                  </a:lnTo>
                  <a:lnTo>
                    <a:pt x="0" y="113"/>
                  </a:lnTo>
                  <a:lnTo>
                    <a:pt x="0" y="27"/>
                  </a:lnTo>
                  <a:lnTo>
                    <a:pt x="0" y="27"/>
                  </a:lnTo>
                  <a:lnTo>
                    <a:pt x="2" y="15"/>
                  </a:lnTo>
                  <a:lnTo>
                    <a:pt x="8" y="8"/>
                  </a:lnTo>
                  <a:lnTo>
                    <a:pt x="17" y="2"/>
                  </a:lnTo>
                  <a:lnTo>
                    <a:pt x="27" y="0"/>
                  </a:lnTo>
                  <a:lnTo>
                    <a:pt x="27" y="0"/>
                  </a:lnTo>
                  <a:lnTo>
                    <a:pt x="39" y="2"/>
                  </a:lnTo>
                  <a:lnTo>
                    <a:pt x="47" y="8"/>
                  </a:lnTo>
                  <a:lnTo>
                    <a:pt x="53" y="15"/>
                  </a:lnTo>
                  <a:lnTo>
                    <a:pt x="55" y="27"/>
                  </a:lnTo>
                  <a:lnTo>
                    <a:pt x="55" y="113"/>
                  </a:lnTo>
                  <a:lnTo>
                    <a:pt x="55" y="113"/>
                  </a:lnTo>
                  <a:lnTo>
                    <a:pt x="53" y="125"/>
                  </a:lnTo>
                  <a:lnTo>
                    <a:pt x="47" y="132"/>
                  </a:lnTo>
                  <a:lnTo>
                    <a:pt x="39" y="138"/>
                  </a:lnTo>
                  <a:lnTo>
                    <a:pt x="27" y="14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fontAlgn="auto">
                <a:spcBef>
                  <a:spcPts val="0"/>
                </a:spcBef>
                <a:spcAft>
                  <a:spcPts val="0"/>
                </a:spcAft>
                <a:defRPr/>
              </a:pPr>
              <a:endParaRPr lang="en-US" sz="1799" kern="0">
                <a:solidFill>
                  <a:sysClr val="windowText" lastClr="000000"/>
                </a:solidFill>
              </a:endParaRPr>
            </a:p>
          </p:txBody>
        </p:sp>
      </p:grpSp>
      <p:sp>
        <p:nvSpPr>
          <p:cNvPr id="410" name="Isosceles Triangle 409"/>
          <p:cNvSpPr/>
          <p:nvPr/>
        </p:nvSpPr>
        <p:spPr bwMode="gray">
          <a:xfrm rot="5400000">
            <a:off x="693438" y="3629500"/>
            <a:ext cx="4006776" cy="733112"/>
          </a:xfrm>
          <a:prstGeom prst="triangle">
            <a:avLst/>
          </a:prstGeom>
          <a:solidFill>
            <a:srgbClr val="395773">
              <a:lumMod val="20000"/>
              <a:lumOff val="80000"/>
              <a:alpha val="70000"/>
            </a:srgbClr>
          </a:solidFill>
          <a:ln w="9525" cap="flat" cmpd="sng" algn="ctr">
            <a:noFill/>
            <a:prstDash val="solid"/>
          </a:ln>
          <a:effectLst/>
        </p:spPr>
        <p:txBody>
          <a:bodyPr anchor="ctr"/>
          <a:lstStyle/>
          <a:p>
            <a:pPr algn="ctr" fontAlgn="auto">
              <a:spcBef>
                <a:spcPts val="0"/>
              </a:spcBef>
              <a:spcAft>
                <a:spcPts val="0"/>
              </a:spcAft>
              <a:defRPr/>
            </a:pPr>
            <a:endParaRPr lang="en-US" sz="1799" kern="0">
              <a:solidFill>
                <a:srgbClr val="FFFFFF"/>
              </a:solidFill>
              <a:latin typeface="Calibri"/>
              <a:ea typeface="ＭＳ Ｐゴシック" pitchFamily="-109" charset="-128"/>
            </a:endParaRPr>
          </a:p>
        </p:txBody>
      </p:sp>
      <p:sp>
        <p:nvSpPr>
          <p:cNvPr id="424" name="Rounded Rectangle 423"/>
          <p:cNvSpPr/>
          <p:nvPr/>
        </p:nvSpPr>
        <p:spPr>
          <a:xfrm>
            <a:off x="10029016" y="2334755"/>
            <a:ext cx="1072363" cy="1001922"/>
          </a:xfrm>
          <a:prstGeom prst="roundRect">
            <a:avLst>
              <a:gd name="adj" fmla="val 3181"/>
            </a:avLst>
          </a:prstGeom>
          <a:solidFill>
            <a:srgbClr val="395773">
              <a:lumMod val="20000"/>
              <a:lumOff val="80000"/>
              <a:alpha val="70000"/>
            </a:srgbClr>
          </a:solidFill>
          <a:ln w="9525" cap="flat" cmpd="sng" algn="ctr">
            <a:noFill/>
            <a:prstDash val="solid"/>
          </a:ln>
          <a:effectLst/>
        </p:spPr>
        <p:txBody>
          <a:bodyPr anchor="ctr"/>
          <a:lstStyle/>
          <a:p>
            <a:pPr algn="ctr" fontAlgn="auto">
              <a:spcBef>
                <a:spcPts val="0"/>
              </a:spcBef>
              <a:spcAft>
                <a:spcPts val="0"/>
              </a:spcAft>
              <a:defRPr/>
            </a:pPr>
            <a:endParaRPr lang="en-US" sz="1799" kern="0" dirty="0">
              <a:solidFill>
                <a:srgbClr val="FFFFFF"/>
              </a:solidFill>
              <a:latin typeface="Calibri"/>
              <a:ea typeface="ＭＳ Ｐゴシック" pitchFamily="-109" charset="-128"/>
            </a:endParaRPr>
          </a:p>
        </p:txBody>
      </p:sp>
      <p:sp>
        <p:nvSpPr>
          <p:cNvPr id="425" name="Rounded Rectangle 424"/>
          <p:cNvSpPr/>
          <p:nvPr/>
        </p:nvSpPr>
        <p:spPr>
          <a:xfrm>
            <a:off x="10029016" y="4771324"/>
            <a:ext cx="1072363" cy="1001922"/>
          </a:xfrm>
          <a:prstGeom prst="roundRect">
            <a:avLst>
              <a:gd name="adj" fmla="val 3181"/>
            </a:avLst>
          </a:prstGeom>
          <a:solidFill>
            <a:srgbClr val="395773">
              <a:lumMod val="20000"/>
              <a:lumOff val="80000"/>
              <a:alpha val="70000"/>
            </a:srgbClr>
          </a:solidFill>
          <a:ln w="9525" cap="flat" cmpd="sng" algn="ctr">
            <a:noFill/>
            <a:prstDash val="solid"/>
          </a:ln>
          <a:effectLst/>
        </p:spPr>
        <p:txBody>
          <a:bodyPr anchor="ctr"/>
          <a:lstStyle/>
          <a:p>
            <a:pPr algn="ctr" fontAlgn="auto">
              <a:spcBef>
                <a:spcPts val="0"/>
              </a:spcBef>
              <a:spcAft>
                <a:spcPts val="0"/>
              </a:spcAft>
              <a:defRPr/>
            </a:pPr>
            <a:endParaRPr lang="en-US" sz="1799" kern="0" dirty="0">
              <a:solidFill>
                <a:srgbClr val="FFFFFF"/>
              </a:solidFill>
              <a:latin typeface="Calibri"/>
              <a:ea typeface="ＭＳ Ｐゴシック" pitchFamily="-109" charset="-128"/>
            </a:endParaRPr>
          </a:p>
        </p:txBody>
      </p:sp>
      <p:sp>
        <p:nvSpPr>
          <p:cNvPr id="426" name="Rounded Rectangle 425"/>
          <p:cNvSpPr/>
          <p:nvPr/>
        </p:nvSpPr>
        <p:spPr>
          <a:xfrm>
            <a:off x="10029016" y="3553040"/>
            <a:ext cx="1072363" cy="1001922"/>
          </a:xfrm>
          <a:prstGeom prst="roundRect">
            <a:avLst>
              <a:gd name="adj" fmla="val 3181"/>
            </a:avLst>
          </a:prstGeom>
          <a:solidFill>
            <a:srgbClr val="395773">
              <a:lumMod val="20000"/>
              <a:lumOff val="80000"/>
              <a:alpha val="70000"/>
            </a:srgbClr>
          </a:solidFill>
          <a:ln w="9525" cap="flat" cmpd="sng" algn="ctr">
            <a:noFill/>
            <a:prstDash val="solid"/>
          </a:ln>
          <a:effectLst/>
        </p:spPr>
        <p:txBody>
          <a:bodyPr anchor="ctr"/>
          <a:lstStyle/>
          <a:p>
            <a:pPr algn="ctr" fontAlgn="auto">
              <a:spcBef>
                <a:spcPts val="0"/>
              </a:spcBef>
              <a:spcAft>
                <a:spcPts val="0"/>
              </a:spcAft>
              <a:defRPr/>
            </a:pPr>
            <a:endParaRPr lang="en-US" sz="1799" kern="0" dirty="0">
              <a:solidFill>
                <a:srgbClr val="FFFFFF"/>
              </a:solidFill>
              <a:latin typeface="Calibri"/>
              <a:ea typeface="ＭＳ Ｐゴシック" pitchFamily="-109" charset="-128"/>
            </a:endParaRPr>
          </a:p>
        </p:txBody>
      </p:sp>
      <p:sp>
        <p:nvSpPr>
          <p:cNvPr id="427" name="Shape 594"/>
          <p:cNvSpPr txBox="1"/>
          <p:nvPr/>
        </p:nvSpPr>
        <p:spPr>
          <a:xfrm>
            <a:off x="9990881" y="2294840"/>
            <a:ext cx="1142404" cy="467453"/>
          </a:xfrm>
          <a:prstGeom prst="rect">
            <a:avLst/>
          </a:prstGeom>
          <a:noFill/>
          <a:ln>
            <a:noFill/>
          </a:ln>
        </p:spPr>
        <p:txBody>
          <a:bodyPr lIns="91401" tIns="91401" rIns="91401" bIns="91401" anchor="t" anchorCtr="0">
            <a:noAutofit/>
          </a:bodyPr>
          <a:lstStyle/>
          <a:p>
            <a:pPr algn="ctr" fontAlgn="auto">
              <a:spcBef>
                <a:spcPts val="0"/>
              </a:spcBef>
              <a:spcAft>
                <a:spcPts val="0"/>
              </a:spcAft>
              <a:defRPr/>
            </a:pPr>
            <a:r>
              <a:rPr lang="en-US" sz="1100" b="1" kern="0" dirty="0">
                <a:solidFill>
                  <a:srgbClr val="404040">
                    <a:lumMod val="95000"/>
                  </a:srgbClr>
                </a:solidFill>
              </a:rPr>
              <a:t>EMAIL </a:t>
            </a:r>
          </a:p>
          <a:p>
            <a:pPr algn="ctr" fontAlgn="auto">
              <a:spcBef>
                <a:spcPts val="0"/>
              </a:spcBef>
              <a:spcAft>
                <a:spcPts val="0"/>
              </a:spcAft>
              <a:defRPr/>
            </a:pPr>
            <a:r>
              <a:rPr lang="en-US" sz="1100" b="1" kern="0" dirty="0">
                <a:solidFill>
                  <a:srgbClr val="404040">
                    <a:lumMod val="95000"/>
                  </a:srgbClr>
                </a:solidFill>
              </a:rPr>
              <a:t>TAGGING</a:t>
            </a:r>
          </a:p>
        </p:txBody>
      </p:sp>
      <p:sp>
        <p:nvSpPr>
          <p:cNvPr id="428" name="Shape 594"/>
          <p:cNvSpPr txBox="1"/>
          <p:nvPr/>
        </p:nvSpPr>
        <p:spPr>
          <a:xfrm>
            <a:off x="9947770" y="3497137"/>
            <a:ext cx="1228626" cy="467453"/>
          </a:xfrm>
          <a:prstGeom prst="rect">
            <a:avLst/>
          </a:prstGeom>
          <a:noFill/>
          <a:ln>
            <a:noFill/>
          </a:ln>
        </p:spPr>
        <p:txBody>
          <a:bodyPr lIns="91401" tIns="91401" rIns="91401" bIns="91401" anchor="t" anchorCtr="0">
            <a:noAutofit/>
          </a:bodyPr>
          <a:lstStyle/>
          <a:p>
            <a:pPr algn="ctr" fontAlgn="auto">
              <a:spcBef>
                <a:spcPts val="0"/>
              </a:spcBef>
              <a:spcAft>
                <a:spcPts val="0"/>
              </a:spcAft>
              <a:defRPr/>
            </a:pPr>
            <a:r>
              <a:rPr lang="en-US" sz="1100" b="1" kern="0" dirty="0">
                <a:solidFill>
                  <a:srgbClr val="404040">
                    <a:lumMod val="95000"/>
                  </a:srgbClr>
                </a:solidFill>
              </a:rPr>
              <a:t>OFFICE/PDF  DOC TAGGING</a:t>
            </a:r>
          </a:p>
        </p:txBody>
      </p:sp>
      <p:sp>
        <p:nvSpPr>
          <p:cNvPr id="429" name="Shape 594"/>
          <p:cNvSpPr txBox="1"/>
          <p:nvPr/>
        </p:nvSpPr>
        <p:spPr>
          <a:xfrm>
            <a:off x="10029016" y="4715389"/>
            <a:ext cx="1142404" cy="467453"/>
          </a:xfrm>
          <a:prstGeom prst="rect">
            <a:avLst/>
          </a:prstGeom>
          <a:noFill/>
          <a:ln>
            <a:noFill/>
          </a:ln>
        </p:spPr>
        <p:txBody>
          <a:bodyPr lIns="91401" tIns="91401" rIns="91401" bIns="91401" anchor="t" anchorCtr="0">
            <a:noAutofit/>
          </a:bodyPr>
          <a:lstStyle/>
          <a:p>
            <a:pPr algn="ctr" fontAlgn="auto">
              <a:spcBef>
                <a:spcPts val="0"/>
              </a:spcBef>
              <a:spcAft>
                <a:spcPts val="0"/>
              </a:spcAft>
              <a:defRPr/>
            </a:pPr>
            <a:r>
              <a:rPr lang="en-US" sz="1100" b="1" kern="0" dirty="0">
                <a:solidFill>
                  <a:srgbClr val="404040">
                    <a:lumMod val="95000"/>
                  </a:srgbClr>
                </a:solidFill>
              </a:rPr>
              <a:t>MOBILE</a:t>
            </a:r>
          </a:p>
          <a:p>
            <a:pPr algn="ctr" fontAlgn="auto">
              <a:spcBef>
                <a:spcPts val="0"/>
              </a:spcBef>
              <a:spcAft>
                <a:spcPts val="0"/>
              </a:spcAft>
              <a:defRPr/>
            </a:pPr>
            <a:r>
              <a:rPr lang="en-US" sz="1100" b="1" kern="0" dirty="0">
                <a:solidFill>
                  <a:srgbClr val="404040">
                    <a:lumMod val="95000"/>
                  </a:srgbClr>
                </a:solidFill>
              </a:rPr>
              <a:t>TAGGING</a:t>
            </a:r>
          </a:p>
        </p:txBody>
      </p:sp>
      <p:pic>
        <p:nvPicPr>
          <p:cNvPr id="430" name="Picture 4" descr="Image result for tag icon"/>
          <p:cNvPicPr>
            <a:picLocks noChangeAspect="1" noChangeArrowheads="1"/>
          </p:cNvPicPr>
          <p:nvPr/>
        </p:nvPicPr>
        <p:blipFill>
          <a:blip r:embed="rId13" cstate="print">
            <a:duotone>
              <a:srgbClr val="5959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6200000">
            <a:off x="10722561" y="2901267"/>
            <a:ext cx="280393" cy="280393"/>
          </a:xfrm>
          <a:prstGeom prst="rect">
            <a:avLst/>
          </a:prstGeom>
          <a:noFill/>
          <a:extLst>
            <a:ext uri="{909E8E84-426E-40DD-AFC4-6F175D3DCCD1}">
              <a14:hiddenFill xmlns:a14="http://schemas.microsoft.com/office/drawing/2010/main">
                <a:solidFill>
                  <a:srgbClr val="FFFFFF"/>
                </a:solidFill>
              </a14:hiddenFill>
            </a:ext>
          </a:extLst>
        </p:spPr>
      </p:pic>
      <p:pic>
        <p:nvPicPr>
          <p:cNvPr id="431" name="Picture 4" descr="Image result for tag icon"/>
          <p:cNvPicPr>
            <a:picLocks noChangeAspect="1" noChangeArrowheads="1"/>
          </p:cNvPicPr>
          <p:nvPr/>
        </p:nvPicPr>
        <p:blipFill>
          <a:blip r:embed="rId13" cstate="print">
            <a:duotone>
              <a:srgbClr val="5959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6200000">
            <a:off x="10755767" y="4138454"/>
            <a:ext cx="280393" cy="280393"/>
          </a:xfrm>
          <a:prstGeom prst="rect">
            <a:avLst/>
          </a:prstGeom>
          <a:noFill/>
          <a:extLst>
            <a:ext uri="{909E8E84-426E-40DD-AFC4-6F175D3DCCD1}">
              <a14:hiddenFill xmlns:a14="http://schemas.microsoft.com/office/drawing/2010/main">
                <a:solidFill>
                  <a:srgbClr val="FFFFFF"/>
                </a:solidFill>
              </a14:hiddenFill>
            </a:ext>
          </a:extLst>
        </p:spPr>
      </p:pic>
      <p:pic>
        <p:nvPicPr>
          <p:cNvPr id="432" name="Picture 4" descr="Image result for tag icon"/>
          <p:cNvPicPr>
            <a:picLocks noChangeAspect="1" noChangeArrowheads="1"/>
          </p:cNvPicPr>
          <p:nvPr/>
        </p:nvPicPr>
        <p:blipFill>
          <a:blip r:embed="rId13" cstate="print">
            <a:duotone>
              <a:srgbClr val="595959">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rot="16200000">
            <a:off x="10755767" y="5318989"/>
            <a:ext cx="280393" cy="280393"/>
          </a:xfrm>
          <a:prstGeom prst="rect">
            <a:avLst/>
          </a:prstGeom>
          <a:noFill/>
          <a:extLst>
            <a:ext uri="{909E8E84-426E-40DD-AFC4-6F175D3DCCD1}">
              <a14:hiddenFill xmlns:a14="http://schemas.microsoft.com/office/drawing/2010/main">
                <a:solidFill>
                  <a:srgbClr val="FFFFFF"/>
                </a:solidFill>
              </a14:hiddenFill>
            </a:ext>
          </a:extLst>
        </p:spPr>
      </p:pic>
      <p:pic>
        <p:nvPicPr>
          <p:cNvPr id="433" name="Picture 432"/>
          <p:cNvPicPr>
            <a:picLocks noChangeAspect="1"/>
          </p:cNvPicPr>
          <p:nvPr/>
        </p:nvPicPr>
        <p:blipFill>
          <a:blip r:embed="rId14">
            <a:clrChange>
              <a:clrFrom>
                <a:srgbClr val="000000">
                  <a:alpha val="0"/>
                </a:srgbClr>
              </a:clrFrom>
              <a:clrTo>
                <a:srgbClr val="000000">
                  <a:alpha val="0"/>
                </a:srgbClr>
              </a:clrTo>
            </a:clrChange>
            <a:duotone>
              <a:srgbClr val="C4C4C4">
                <a:shade val="45000"/>
                <a:satMod val="135000"/>
              </a:srgbClr>
              <a:prstClr val="white"/>
            </a:duotone>
          </a:blip>
          <a:stretch>
            <a:fillRect/>
          </a:stretch>
        </p:blipFill>
        <p:spPr>
          <a:xfrm>
            <a:off x="10236867" y="5182842"/>
            <a:ext cx="485694" cy="485694"/>
          </a:xfrm>
          <a:prstGeom prst="rect">
            <a:avLst/>
          </a:prstGeom>
        </p:spPr>
      </p:pic>
      <p:pic>
        <p:nvPicPr>
          <p:cNvPr id="434" name="Picture 4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274630" y="3998464"/>
            <a:ext cx="462694" cy="462815"/>
          </a:xfrm>
          <a:prstGeom prst="rect">
            <a:avLst/>
          </a:prstGeom>
          <a:noFill/>
        </p:spPr>
      </p:pic>
      <p:pic>
        <p:nvPicPr>
          <p:cNvPr id="435" name="Picture 434"/>
          <p:cNvPicPr>
            <a:picLocks noChangeAspect="1"/>
          </p:cNvPicPr>
          <p:nvPr/>
        </p:nvPicPr>
        <p:blipFill rotWithShape="1">
          <a:blip r:embed="rId16">
            <a:duotone>
              <a:prstClr val="black"/>
              <a:srgbClr val="000000">
                <a:tint val="45000"/>
                <a:satMod val="400000"/>
              </a:srgbClr>
            </a:duotone>
          </a:blip>
          <a:srcRect l="26433" t="46353" r="28531" b="22999"/>
          <a:stretch/>
        </p:blipFill>
        <p:spPr>
          <a:xfrm>
            <a:off x="10198900" y="2862946"/>
            <a:ext cx="523660" cy="356359"/>
          </a:xfrm>
          <a:prstGeom prst="rect">
            <a:avLst/>
          </a:prstGeom>
        </p:spPr>
      </p:pic>
      <p:sp>
        <p:nvSpPr>
          <p:cNvPr id="436" name="Isosceles Triangle 435"/>
          <p:cNvSpPr/>
          <p:nvPr/>
        </p:nvSpPr>
        <p:spPr bwMode="gray">
          <a:xfrm rot="16200000" flipH="1">
            <a:off x="7786313" y="3677252"/>
            <a:ext cx="3285775" cy="733112"/>
          </a:xfrm>
          <a:prstGeom prst="triangle">
            <a:avLst/>
          </a:prstGeom>
          <a:solidFill>
            <a:srgbClr val="395773">
              <a:lumMod val="20000"/>
              <a:lumOff val="80000"/>
              <a:alpha val="70000"/>
            </a:srgbClr>
          </a:solidFill>
          <a:ln w="9525" cap="flat" cmpd="sng" algn="ctr">
            <a:noFill/>
            <a:prstDash val="solid"/>
          </a:ln>
          <a:effectLst/>
        </p:spPr>
        <p:txBody>
          <a:bodyPr anchor="ctr"/>
          <a:lstStyle/>
          <a:p>
            <a:pPr algn="ctr" fontAlgn="auto">
              <a:spcBef>
                <a:spcPts val="0"/>
              </a:spcBef>
              <a:spcAft>
                <a:spcPts val="0"/>
              </a:spcAft>
              <a:defRPr/>
            </a:pPr>
            <a:endParaRPr lang="en-US" sz="1799" kern="0">
              <a:solidFill>
                <a:srgbClr val="FFFFFF"/>
              </a:solidFill>
              <a:latin typeface="Calibri"/>
              <a:ea typeface="ＭＳ Ｐゴシック" pitchFamily="-109" charset="-128"/>
            </a:endParaRPr>
          </a:p>
        </p:txBody>
      </p:sp>
      <p:sp>
        <p:nvSpPr>
          <p:cNvPr id="136" name="Subtitle 13">
            <a:extLst>
              <a:ext uri="{FF2B5EF4-FFF2-40B4-BE49-F238E27FC236}">
                <a16:creationId xmlns:a16="http://schemas.microsoft.com/office/drawing/2014/main" xmlns="" id="{4EABCE8A-9FFB-443D-8E8F-9A0B5D11B713}"/>
              </a:ext>
            </a:extLst>
          </p:cNvPr>
          <p:cNvSpPr txBox="1">
            <a:spLocks/>
          </p:cNvSpPr>
          <p:nvPr/>
        </p:nvSpPr>
        <p:spPr>
          <a:xfrm>
            <a:off x="394372" y="931820"/>
            <a:ext cx="11477196" cy="457200"/>
          </a:xfrm>
          <a:prstGeom prst="rect">
            <a:avLst/>
          </a:prstGeom>
        </p:spPr>
        <p:txBody>
          <a:bodyPr/>
          <a:lstStyle>
            <a:lvl1pPr marL="292012" indent="-292012" algn="l" rtl="0" eaLnBrk="1" fontAlgn="base" hangingPunct="1">
              <a:lnSpc>
                <a:spcPct val="90000"/>
              </a:lnSpc>
              <a:spcBef>
                <a:spcPts val="1000"/>
              </a:spcBef>
              <a:spcAft>
                <a:spcPct val="0"/>
              </a:spcAft>
              <a:buClr>
                <a:schemeClr val="tx1"/>
              </a:buClr>
              <a:buSzPct val="120000"/>
              <a:buFont typeface="Arial" panose="020B0604020202020204" pitchFamily="34" charset="0"/>
              <a:buChar char="•"/>
              <a:defRPr lang="en-US" sz="2399" kern="1200" dirty="0">
                <a:solidFill>
                  <a:srgbClr val="595959"/>
                </a:solidFill>
                <a:latin typeface="+mn-lt"/>
                <a:ea typeface="MS PGothic" panose="020B0600070205080204" pitchFamily="34" charset="-128"/>
                <a:cs typeface="+mn-cs"/>
              </a:defRPr>
            </a:lvl1pPr>
            <a:lvl2pPr marL="741141" indent="-284078" algn="l" rtl="0" eaLnBrk="1" fontAlgn="base" hangingPunct="1">
              <a:lnSpc>
                <a:spcPct val="90000"/>
              </a:lnSpc>
              <a:spcBef>
                <a:spcPts val="500"/>
              </a:spcBef>
              <a:spcAft>
                <a:spcPct val="0"/>
              </a:spcAft>
              <a:buClr>
                <a:schemeClr val="tx1"/>
              </a:buClr>
              <a:buSzPct val="120000"/>
              <a:buFont typeface="Arial" panose="020B0604020202020204" pitchFamily="34" charset="0"/>
              <a:buChar char="•"/>
              <a:defRPr lang="en-US" sz="1999" kern="1200" dirty="0">
                <a:solidFill>
                  <a:srgbClr val="595959"/>
                </a:solidFill>
                <a:latin typeface="+mn-lt"/>
                <a:ea typeface="MS PGothic" panose="020B0600070205080204" pitchFamily="34" charset="-128"/>
                <a:cs typeface="+mn-cs"/>
              </a:defRPr>
            </a:lvl2pPr>
            <a:lvl3pPr marL="1206138" indent="-292012" algn="l" rtl="0" eaLnBrk="1" fontAlgn="base" hangingPunct="1">
              <a:lnSpc>
                <a:spcPct val="90000"/>
              </a:lnSpc>
              <a:spcBef>
                <a:spcPts val="500"/>
              </a:spcBef>
              <a:spcAft>
                <a:spcPct val="0"/>
              </a:spcAft>
              <a:buClr>
                <a:schemeClr val="tx1"/>
              </a:buClr>
              <a:buSzPct val="120000"/>
              <a:buFont typeface="Arial" panose="020B0604020202020204" pitchFamily="34" charset="0"/>
              <a:buChar char="•"/>
              <a:defRPr lang="en-US" kern="1200" dirty="0">
                <a:solidFill>
                  <a:srgbClr val="595959"/>
                </a:solidFill>
                <a:latin typeface="+mn-lt"/>
                <a:ea typeface="MS PGothic" panose="020B0600070205080204" pitchFamily="34" charset="-128"/>
                <a:cs typeface="+mn-cs"/>
              </a:defRPr>
            </a:lvl3pPr>
            <a:lvl4pPr marL="1655266" indent="-284078" algn="l" rtl="0" eaLnBrk="1" fontAlgn="base" hangingPunct="1">
              <a:lnSpc>
                <a:spcPct val="90000"/>
              </a:lnSpc>
              <a:spcBef>
                <a:spcPts val="500"/>
              </a:spcBef>
              <a:spcAft>
                <a:spcPct val="0"/>
              </a:spcAft>
              <a:buClr>
                <a:schemeClr val="tx1"/>
              </a:buClr>
              <a:buSzPct val="120000"/>
              <a:buFont typeface="Arial" panose="020B0604020202020204" pitchFamily="34" charset="0"/>
              <a:buChar char="•"/>
              <a:defRPr lang="en-US" sz="1600" kern="1200" dirty="0">
                <a:solidFill>
                  <a:srgbClr val="595959"/>
                </a:solidFill>
                <a:latin typeface="+mn-lt"/>
                <a:ea typeface="MS PGothic" panose="020B0600070205080204" pitchFamily="34" charset="-128"/>
                <a:cs typeface="+mn-cs"/>
              </a:defRPr>
            </a:lvl4pPr>
            <a:lvl5pPr marL="2056783" indent="-228531" algn="l" rtl="0" eaLnBrk="1" fontAlgn="base" hangingPunct="1">
              <a:lnSpc>
                <a:spcPct val="90000"/>
              </a:lnSpc>
              <a:spcBef>
                <a:spcPts val="500"/>
              </a:spcBef>
              <a:spcAft>
                <a:spcPct val="0"/>
              </a:spcAft>
              <a:buClr>
                <a:schemeClr val="tx1"/>
              </a:buClr>
              <a:buFont typeface="Arial" panose="020B0604020202020204" pitchFamily="34" charset="0"/>
              <a:buChar char="•"/>
              <a:defRPr lang="en-US" sz="1400" kern="1200" dirty="0">
                <a:solidFill>
                  <a:srgbClr val="595959"/>
                </a:solidFill>
                <a:latin typeface="+mn-lt"/>
                <a:ea typeface="MS PGothic" panose="020B0600070205080204" pitchFamily="34" charset="-128"/>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lang="en-US" sz="1300" kern="1200" dirty="0" smtClean="0">
                <a:solidFill>
                  <a:schemeClr val="tx1">
                    <a:lumMod val="65000"/>
                    <a:lumOff val="35000"/>
                  </a:schemeClr>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lang="en-US" sz="1200" kern="1200" dirty="0" smtClean="0">
                <a:solidFill>
                  <a:schemeClr val="tx1">
                    <a:lumMod val="65000"/>
                    <a:lumOff val="35000"/>
                  </a:schemeClr>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lang="en-US" sz="1100" kern="1200" baseline="0" dirty="0" smtClean="0">
                <a:solidFill>
                  <a:schemeClr val="tx1">
                    <a:lumMod val="65000"/>
                    <a:lumOff val="35000"/>
                  </a:schemeClr>
                </a:solidFill>
                <a:latin typeface="+mn-lt"/>
                <a:ea typeface="+mn-ea"/>
                <a:cs typeface="+mn-cs"/>
              </a:defRPr>
            </a:lvl8pPr>
            <a:lvl9pPr marL="3656503" indent="0" algn="l" defTabSz="914126" rtl="0" eaLnBrk="1" latinLnBrk="0" hangingPunct="1">
              <a:lnSpc>
                <a:spcPct val="90000"/>
              </a:lnSpc>
              <a:spcBef>
                <a:spcPts val="500"/>
              </a:spcBef>
              <a:buFont typeface="Arial" panose="020B0604020202020204" pitchFamily="34" charset="0"/>
              <a:buNone/>
              <a:defRPr lang="en-US" sz="1000" kern="1200" dirty="0">
                <a:solidFill>
                  <a:schemeClr val="tx1">
                    <a:lumMod val="65000"/>
                    <a:lumOff val="35000"/>
                  </a:schemeClr>
                </a:solidFill>
                <a:latin typeface="+mn-lt"/>
                <a:ea typeface="+mn-ea"/>
                <a:cs typeface="+mn-cs"/>
              </a:defRPr>
            </a:lvl9pPr>
          </a:lstStyle>
          <a:p>
            <a:pPr marL="0" indent="0">
              <a:buNone/>
            </a:pPr>
            <a:r>
              <a:rPr lang="en-US" sz="2799" b="1" dirty="0" smtClean="0">
                <a:solidFill>
                  <a:schemeClr val="tx1">
                    <a:lumMod val="65000"/>
                    <a:lumOff val="35000"/>
                  </a:schemeClr>
                </a:solidFill>
                <a:ea typeface="Arial" charset="0"/>
                <a:cs typeface="Arial" charset="0"/>
              </a:rPr>
              <a:t>How can I leverage my biggest knowledge asset, my employees, to detect what is truly sensitive?</a:t>
            </a:r>
            <a:endParaRPr lang="en-US" sz="2799" b="1" dirty="0">
              <a:solidFill>
                <a:schemeClr val="tx1">
                  <a:lumMod val="65000"/>
                  <a:lumOff val="35000"/>
                </a:schemeClr>
              </a:solidFill>
              <a:ea typeface="Arial" charset="0"/>
              <a:cs typeface="Arial" charset="0"/>
            </a:endParaRPr>
          </a:p>
        </p:txBody>
      </p:sp>
    </p:spTree>
    <p:extLst>
      <p:ext uri="{BB962C8B-B14F-4D97-AF65-F5344CB8AC3E}">
        <p14:creationId xmlns:p14="http://schemas.microsoft.com/office/powerpoint/2010/main" val="1206498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rapezoid 19"/>
          <p:cNvSpPr/>
          <p:nvPr/>
        </p:nvSpPr>
        <p:spPr>
          <a:xfrm rot="10800000">
            <a:off x="4302841" y="1484661"/>
            <a:ext cx="3705020" cy="2819399"/>
          </a:xfrm>
          <a:prstGeom prst="trapezoid">
            <a:avLst/>
          </a:prstGeom>
          <a:solidFill>
            <a:schemeClr val="accent1"/>
          </a:solidFill>
          <a:ln w="12700">
            <a:solidFill>
              <a:schemeClr val="bg1"/>
            </a:solidFill>
            <a:miter lim="800000"/>
            <a:headEnd/>
            <a:tailEnd/>
          </a:ln>
        </p:spPr>
        <p:txBody>
          <a:bodyPr wrap="square" rtlCol="0" anchor="ctr"/>
          <a:lstStyle/>
          <a:p>
            <a:pPr algn="ctr"/>
            <a:endParaRPr lang="en-US" sz="1799" kern="0" dirty="0">
              <a:solidFill>
                <a:schemeClr val="accent6">
                  <a:lumMod val="10000"/>
                </a:schemeClr>
              </a:solidFill>
            </a:endParaRPr>
          </a:p>
        </p:txBody>
      </p:sp>
      <p:sp>
        <p:nvSpPr>
          <p:cNvPr id="3" name="Can 2"/>
          <p:cNvSpPr/>
          <p:nvPr/>
        </p:nvSpPr>
        <p:spPr bwMode="gray">
          <a:xfrm>
            <a:off x="4150577" y="2784865"/>
            <a:ext cx="3857284" cy="1892550"/>
          </a:xfrm>
          <a:prstGeom prst="can">
            <a:avLst/>
          </a:prstGeom>
          <a:solidFill>
            <a:srgbClr val="002060"/>
          </a:solidFill>
          <a:ln>
            <a:no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r>
              <a:rPr lang="en-US" sz="2399" dirty="0">
                <a:solidFill>
                  <a:schemeClr val="bg1"/>
                </a:solidFill>
              </a:rPr>
              <a:t>Information Centric Analytics</a:t>
            </a:r>
          </a:p>
          <a:p>
            <a:pPr algn="ctr">
              <a:lnSpc>
                <a:spcPct val="90000"/>
              </a:lnSpc>
            </a:pPr>
            <a:r>
              <a:rPr lang="en-US" sz="1999" dirty="0">
                <a:solidFill>
                  <a:schemeClr val="bg1"/>
                </a:solidFill>
              </a:rPr>
              <a:t>(</a:t>
            </a:r>
            <a:r>
              <a:rPr lang="en-US" sz="1999" dirty="0" smtClean="0">
                <a:solidFill>
                  <a:schemeClr val="bg1"/>
                </a:solidFill>
              </a:rPr>
              <a:t>User and Entity Behavior </a:t>
            </a:r>
            <a:r>
              <a:rPr lang="en-US" sz="1999" dirty="0">
                <a:solidFill>
                  <a:schemeClr val="bg1"/>
                </a:solidFill>
              </a:rPr>
              <a:t>Analytics)</a:t>
            </a:r>
          </a:p>
        </p:txBody>
      </p:sp>
      <p:sp>
        <p:nvSpPr>
          <p:cNvPr id="9" name="TextBox 8"/>
          <p:cNvSpPr txBox="1"/>
          <p:nvPr/>
        </p:nvSpPr>
        <p:spPr>
          <a:xfrm>
            <a:off x="4539983" y="1619281"/>
            <a:ext cx="3230737" cy="546933"/>
          </a:xfrm>
          <a:prstGeom prst="rect">
            <a:avLst/>
          </a:prstGeom>
          <a:noFill/>
        </p:spPr>
        <p:txBody>
          <a:bodyPr wrap="square" lIns="0" tIns="0" rIns="0" bIns="0" rtlCol="0">
            <a:noAutofit/>
          </a:bodyPr>
          <a:lstStyle/>
          <a:p>
            <a:pPr algn="ctr">
              <a:lnSpc>
                <a:spcPct val="90000"/>
              </a:lnSpc>
            </a:pPr>
            <a:r>
              <a:rPr lang="en-US" sz="2399" b="1" dirty="0">
                <a:solidFill>
                  <a:schemeClr val="accent6">
                    <a:lumMod val="10000"/>
                  </a:schemeClr>
                </a:solidFill>
              </a:rPr>
              <a:t>Data Loss Prevention </a:t>
            </a:r>
          </a:p>
          <a:p>
            <a:pPr algn="ctr">
              <a:lnSpc>
                <a:spcPct val="90000"/>
              </a:lnSpc>
            </a:pPr>
            <a:r>
              <a:rPr lang="en-US" sz="1799" dirty="0">
                <a:solidFill>
                  <a:schemeClr val="accent6">
                    <a:lumMod val="10000"/>
                  </a:schemeClr>
                </a:solidFill>
              </a:rPr>
              <a:t>(Incidents from </a:t>
            </a:r>
            <a:r>
              <a:rPr lang="en-US" sz="1799" dirty="0" smtClean="0">
                <a:solidFill>
                  <a:schemeClr val="accent6">
                    <a:lumMod val="10000"/>
                  </a:schemeClr>
                </a:solidFill>
              </a:rPr>
              <a:t>On-premises, Cloud, Endpoints)</a:t>
            </a:r>
            <a:endParaRPr lang="en-US" sz="1799" dirty="0">
              <a:solidFill>
                <a:schemeClr val="accent6">
                  <a:lumMod val="10000"/>
                </a:schemeClr>
              </a:solidFill>
            </a:endParaRPr>
          </a:p>
        </p:txBody>
      </p:sp>
      <p:sp>
        <p:nvSpPr>
          <p:cNvPr id="41" name="TextBox 40"/>
          <p:cNvSpPr txBox="1"/>
          <p:nvPr/>
        </p:nvSpPr>
        <p:spPr>
          <a:xfrm>
            <a:off x="2422363" y="5166556"/>
            <a:ext cx="3324149" cy="959189"/>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square" lIns="0" tIns="0" rIns="0" bIns="0" rtlCol="0" anchor="ctr">
            <a:noAutofit/>
          </a:bodyPr>
          <a:lstStyle/>
          <a:p>
            <a:pPr algn="ctr">
              <a:lnSpc>
                <a:spcPct val="90000"/>
              </a:lnSpc>
            </a:pPr>
            <a:r>
              <a:rPr lang="en-US" sz="2399" b="1" dirty="0">
                <a:solidFill>
                  <a:schemeClr val="accent6">
                    <a:lumMod val="10000"/>
                  </a:schemeClr>
                </a:solidFill>
              </a:rPr>
              <a:t>1. Prioritize Incidents</a:t>
            </a:r>
            <a:endParaRPr lang="en-US" sz="2399" dirty="0">
              <a:solidFill>
                <a:schemeClr val="accent6">
                  <a:lumMod val="10000"/>
                </a:schemeClr>
              </a:solidFill>
            </a:endParaRPr>
          </a:p>
        </p:txBody>
      </p:sp>
      <p:sp>
        <p:nvSpPr>
          <p:cNvPr id="14" name="Down Arrow 13"/>
          <p:cNvSpPr/>
          <p:nvPr/>
        </p:nvSpPr>
        <p:spPr bwMode="gray">
          <a:xfrm>
            <a:off x="5736409" y="2443254"/>
            <a:ext cx="685621" cy="759573"/>
          </a:xfrm>
          <a:prstGeom prst="downArrow">
            <a:avLst/>
          </a:prstGeom>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sz="1799"/>
          </a:p>
        </p:txBody>
      </p:sp>
      <p:sp>
        <p:nvSpPr>
          <p:cNvPr id="18" name="TextBox 17"/>
          <p:cNvSpPr txBox="1"/>
          <p:nvPr/>
        </p:nvSpPr>
        <p:spPr>
          <a:xfrm>
            <a:off x="6639031" y="5166556"/>
            <a:ext cx="3640804" cy="959189"/>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square" lIns="0" tIns="0" rIns="0" bIns="0" rtlCol="0" anchor="ctr">
            <a:noAutofit/>
          </a:bodyPr>
          <a:lstStyle>
            <a:defPPr>
              <a:defRPr lang="en-US"/>
            </a:defPPr>
            <a:lvl1pPr algn="ctr">
              <a:lnSpc>
                <a:spcPct val="90000"/>
              </a:lnSpc>
              <a:defRPr sz="28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399" dirty="0">
                <a:solidFill>
                  <a:schemeClr val="accent6">
                    <a:lumMod val="10000"/>
                  </a:schemeClr>
                </a:solidFill>
              </a:rPr>
              <a:t>2. Identify Malicious Insider/Outsider</a:t>
            </a:r>
          </a:p>
        </p:txBody>
      </p:sp>
      <p:sp>
        <p:nvSpPr>
          <p:cNvPr id="22" name="Down Arrow 21"/>
          <p:cNvSpPr/>
          <p:nvPr/>
        </p:nvSpPr>
        <p:spPr bwMode="gray">
          <a:xfrm>
            <a:off x="4794046" y="4542199"/>
            <a:ext cx="685621" cy="759573"/>
          </a:xfrm>
          <a:prstGeom prst="downArrow">
            <a:avLst/>
          </a:prstGeom>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sz="1799"/>
          </a:p>
        </p:txBody>
      </p:sp>
      <p:sp>
        <p:nvSpPr>
          <p:cNvPr id="23" name="Down Arrow 22"/>
          <p:cNvSpPr/>
          <p:nvPr/>
        </p:nvSpPr>
        <p:spPr bwMode="gray">
          <a:xfrm>
            <a:off x="6707474" y="4542199"/>
            <a:ext cx="685621" cy="759573"/>
          </a:xfrm>
          <a:prstGeom prst="downArrow">
            <a:avLst/>
          </a:prstGeom>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sz="1799"/>
          </a:p>
        </p:txBody>
      </p:sp>
      <p:sp>
        <p:nvSpPr>
          <p:cNvPr id="2" name="Subtitle 1"/>
          <p:cNvSpPr>
            <a:spLocks noGrp="1"/>
          </p:cNvSpPr>
          <p:nvPr>
            <p:ph type="subTitle" idx="1"/>
          </p:nvPr>
        </p:nvSpPr>
        <p:spPr>
          <a:xfrm>
            <a:off x="495300" y="952500"/>
            <a:ext cx="11268808" cy="457200"/>
          </a:xfrm>
        </p:spPr>
        <p:txBody>
          <a:bodyPr>
            <a:normAutofit/>
          </a:bodyPr>
          <a:lstStyle/>
          <a:p>
            <a:r>
              <a:rPr lang="en-US" dirty="0" smtClean="0"/>
              <a:t>How can I simplify DLP incident management with </a:t>
            </a:r>
            <a:r>
              <a:rPr lang="en-US" smtClean="0"/>
              <a:t>user behavior analytics?</a:t>
            </a:r>
            <a:endParaRPr lang="en-US" dirty="0"/>
          </a:p>
        </p:txBody>
      </p:sp>
      <p:sp>
        <p:nvSpPr>
          <p:cNvPr id="16" name="Title 2"/>
          <p:cNvSpPr>
            <a:spLocks noGrp="1"/>
          </p:cNvSpPr>
          <p:nvPr>
            <p:ph type="title"/>
          </p:nvPr>
        </p:nvSpPr>
        <p:spPr/>
        <p:txBody>
          <a:bodyPr/>
          <a:lstStyle/>
          <a:p>
            <a:r>
              <a:rPr lang="en-US" dirty="0" smtClean="0"/>
              <a:t>Symantec Information Centric Analysis</a:t>
            </a:r>
            <a:endParaRPr lang="en-US" dirty="0"/>
          </a:p>
        </p:txBody>
      </p:sp>
    </p:spTree>
    <p:extLst>
      <p:ext uri="{BB962C8B-B14F-4D97-AF65-F5344CB8AC3E}">
        <p14:creationId xmlns:p14="http://schemas.microsoft.com/office/powerpoint/2010/main" val="14393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8"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Protection for </a:t>
            </a:r>
            <a:r>
              <a:rPr lang="en-US" dirty="0"/>
              <a:t>GDPR</a:t>
            </a:r>
          </a:p>
        </p:txBody>
      </p:sp>
      <p:sp>
        <p:nvSpPr>
          <p:cNvPr id="2" name="Content Placeholder 1"/>
          <p:cNvSpPr>
            <a:spLocks noGrp="1"/>
          </p:cNvSpPr>
          <p:nvPr>
            <p:ph sz="quarter" idx="12"/>
          </p:nvPr>
        </p:nvSpPr>
        <p:spPr>
          <a:xfrm>
            <a:off x="562708" y="1598612"/>
            <a:ext cx="6664569" cy="3615006"/>
          </a:xfrm>
        </p:spPr>
        <p:txBody>
          <a:bodyPr>
            <a:noAutofit/>
          </a:bodyPr>
          <a:lstStyle/>
          <a:p>
            <a:endParaRPr lang="en-US" sz="2800" dirty="0"/>
          </a:p>
          <a:p>
            <a:r>
              <a:rPr lang="en-US" sz="2800" dirty="0"/>
              <a:t>DLP Risk assessment for GDPR</a:t>
            </a:r>
          </a:p>
          <a:p>
            <a:r>
              <a:rPr lang="en-US" sz="2800" dirty="0"/>
              <a:t>Proactive tools: Information Centric Security (data classification, analytics, and encryption service)</a:t>
            </a:r>
          </a:p>
          <a:p>
            <a:r>
              <a:rPr lang="en-US" sz="2800" dirty="0" smtClean="0"/>
              <a:t>Detect PII </a:t>
            </a:r>
            <a:r>
              <a:rPr lang="en-US" sz="2800" dirty="0"/>
              <a:t>in scanned forms, pictures and images </a:t>
            </a:r>
            <a:r>
              <a:rPr lang="en-US" sz="2800" dirty="0" smtClean="0"/>
              <a:t>(passports</a:t>
            </a:r>
            <a:r>
              <a:rPr lang="en-US" sz="2800" dirty="0"/>
              <a:t>, </a:t>
            </a:r>
            <a:r>
              <a:rPr lang="en-US" sz="2800" dirty="0" smtClean="0"/>
              <a:t>credit cards, SSN)</a:t>
            </a:r>
            <a:endParaRPr lang="en-US" sz="2800" dirty="0"/>
          </a:p>
          <a:p>
            <a:r>
              <a:rPr lang="en-US" sz="2800" dirty="0"/>
              <a:t>GDPR breach detection &amp; response: analysis to respond to data breach via Information Centric </a:t>
            </a:r>
            <a:r>
              <a:rPr lang="en-US" sz="2800" dirty="0" smtClean="0"/>
              <a:t>Analytics</a:t>
            </a:r>
            <a:endParaRPr lang="en-US" sz="2800" dirty="0"/>
          </a:p>
        </p:txBody>
      </p:sp>
      <p:sp>
        <p:nvSpPr>
          <p:cNvPr id="10" name="Subtitle 1"/>
          <p:cNvSpPr txBox="1">
            <a:spLocks/>
          </p:cNvSpPr>
          <p:nvPr/>
        </p:nvSpPr>
        <p:spPr>
          <a:xfrm>
            <a:off x="495300" y="952500"/>
            <a:ext cx="11268808" cy="457200"/>
          </a:xfrm>
          <a:prstGeom prst="rect">
            <a:avLst/>
          </a:prstGeom>
        </p:spPr>
        <p:txBody>
          <a:bodyPr>
            <a:normAutofit/>
          </a:bodyPr>
          <a:lstStyle>
            <a:lvl1pPr marL="292100" indent="-292100" algn="l" rtl="0" eaLnBrk="0" fontAlgn="base" hangingPunct="0">
              <a:lnSpc>
                <a:spcPct val="90000"/>
              </a:lnSpc>
              <a:spcBef>
                <a:spcPts val="1000"/>
              </a:spcBef>
              <a:spcAft>
                <a:spcPct val="0"/>
              </a:spcAft>
              <a:buClr>
                <a:schemeClr val="tx1"/>
              </a:buClr>
              <a:buSzPct val="120000"/>
              <a:buFont typeface="Arial" charset="0"/>
              <a:buChar char="•"/>
              <a:defRPr lang="en-US" sz="2400" kern="1200" dirty="0">
                <a:solidFill>
                  <a:srgbClr val="595959"/>
                </a:solidFill>
                <a:latin typeface="+mn-lt"/>
                <a:ea typeface="ＭＳ Ｐゴシック" charset="0"/>
                <a:cs typeface="ＭＳ Ｐゴシック" charset="0"/>
              </a:defRPr>
            </a:lvl1pPr>
            <a:lvl2pPr marL="741363" indent="-284163" algn="l" rtl="0" eaLnBrk="0" fontAlgn="base" hangingPunct="0">
              <a:lnSpc>
                <a:spcPct val="90000"/>
              </a:lnSpc>
              <a:spcBef>
                <a:spcPts val="500"/>
              </a:spcBef>
              <a:spcAft>
                <a:spcPct val="0"/>
              </a:spcAft>
              <a:buClr>
                <a:schemeClr val="tx1"/>
              </a:buClr>
              <a:buSzPct val="120000"/>
              <a:buFont typeface="Arial" charset="0"/>
              <a:buChar char="•"/>
              <a:defRPr lang="en-US" sz="2000" kern="1200" dirty="0">
                <a:solidFill>
                  <a:srgbClr val="595959"/>
                </a:solidFill>
                <a:latin typeface="+mn-lt"/>
                <a:ea typeface="ＭＳ Ｐゴシック" charset="0"/>
                <a:cs typeface="+mn-cs"/>
              </a:defRPr>
            </a:lvl2pPr>
            <a:lvl3pPr marL="1206500" indent="-292100" algn="l" rtl="0" eaLnBrk="0" fontAlgn="base" hangingPunct="0">
              <a:lnSpc>
                <a:spcPct val="90000"/>
              </a:lnSpc>
              <a:spcBef>
                <a:spcPts val="500"/>
              </a:spcBef>
              <a:spcAft>
                <a:spcPct val="0"/>
              </a:spcAft>
              <a:buClr>
                <a:schemeClr val="tx1"/>
              </a:buClr>
              <a:buSzPct val="120000"/>
              <a:buFont typeface="Arial" charset="0"/>
              <a:buChar char="•"/>
              <a:defRPr lang="en-US" kern="1200" dirty="0">
                <a:solidFill>
                  <a:srgbClr val="595959"/>
                </a:solidFill>
                <a:latin typeface="+mn-lt"/>
                <a:ea typeface="ＭＳ Ｐゴシック" charset="0"/>
                <a:cs typeface="+mn-cs"/>
              </a:defRPr>
            </a:lvl3pPr>
            <a:lvl4pPr marL="1655763" indent="-284163" algn="l" rtl="0" eaLnBrk="0" fontAlgn="base" hangingPunct="0">
              <a:lnSpc>
                <a:spcPct val="90000"/>
              </a:lnSpc>
              <a:spcBef>
                <a:spcPts val="500"/>
              </a:spcBef>
              <a:spcAft>
                <a:spcPct val="0"/>
              </a:spcAft>
              <a:buClr>
                <a:schemeClr val="tx1"/>
              </a:buClr>
              <a:buSzPct val="120000"/>
              <a:buFont typeface="Arial" charset="0"/>
              <a:buChar char="•"/>
              <a:defRPr lang="en-US" sz="1600" kern="1200" dirty="0">
                <a:solidFill>
                  <a:srgbClr val="595959"/>
                </a:solidFill>
                <a:latin typeface="+mn-lt"/>
                <a:ea typeface="ＭＳ Ｐゴシック" charset="0"/>
                <a:cs typeface="+mn-cs"/>
              </a:defRPr>
            </a:lvl4pPr>
            <a:lvl5pPr marL="2057400" indent="-228600" algn="l" rtl="0" eaLnBrk="0" fontAlgn="base" hangingPunct="0">
              <a:lnSpc>
                <a:spcPct val="90000"/>
              </a:lnSpc>
              <a:spcBef>
                <a:spcPts val="500"/>
              </a:spcBef>
              <a:spcAft>
                <a:spcPct val="0"/>
              </a:spcAft>
              <a:buClr>
                <a:schemeClr val="tx1"/>
              </a:buClr>
              <a:buFont typeface="Arial" charset="0"/>
              <a:buChar char="•"/>
              <a:defRPr lang="en-US" sz="1400" kern="1200" dirty="0">
                <a:solidFill>
                  <a:srgbClr val="595959"/>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US" sz="1300" kern="1200" dirty="0" smtClean="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US" sz="1100" kern="1200" baseline="0" dirty="0" smtClean="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en-US" sz="1000" kern="1200" dirty="0">
                <a:solidFill>
                  <a:schemeClr val="tx1">
                    <a:lumMod val="65000"/>
                    <a:lumOff val="35000"/>
                  </a:schemeClr>
                </a:solidFill>
                <a:latin typeface="+mn-lt"/>
                <a:ea typeface="+mn-ea"/>
                <a:cs typeface="+mn-cs"/>
              </a:defRPr>
            </a:lvl9pPr>
          </a:lstStyle>
          <a:p>
            <a:pPr marL="0" indent="0">
              <a:buNone/>
            </a:pPr>
            <a:r>
              <a:rPr lang="en-US" dirty="0" smtClean="0"/>
              <a:t>How can use my Data Protection to help become GDPR compliant?</a:t>
            </a:r>
            <a:endParaRPr lang="en-US" dirty="0"/>
          </a:p>
        </p:txBody>
      </p:sp>
      <p:sp>
        <p:nvSpPr>
          <p:cNvPr id="3" name="Rectangle 2"/>
          <p:cNvSpPr/>
          <p:nvPr/>
        </p:nvSpPr>
        <p:spPr>
          <a:xfrm>
            <a:off x="7928544" y="3912356"/>
            <a:ext cx="3242896" cy="1200329"/>
          </a:xfrm>
          <a:prstGeom prst="rect">
            <a:avLst/>
          </a:prstGeom>
        </p:spPr>
        <p:txBody>
          <a:bodyPr wrap="square">
            <a:spAutoFit/>
          </a:bodyPr>
          <a:lstStyle/>
          <a:p>
            <a:r>
              <a:rPr lang="en-US" dirty="0">
                <a:solidFill>
                  <a:schemeClr val="tx2"/>
                </a:solidFill>
                <a:hlinkClick r:id="rId3"/>
              </a:rPr>
              <a:t>https://</a:t>
            </a:r>
            <a:r>
              <a:rPr lang="en-US" dirty="0" smtClean="0">
                <a:solidFill>
                  <a:schemeClr val="tx2"/>
                </a:solidFill>
                <a:hlinkClick r:id="rId3"/>
              </a:rPr>
              <a:t>www.brighttalk.com/webcast/13361/274657/the-four-stages-of-gdpr-readiness</a:t>
            </a:r>
            <a:endParaRPr lang="en-US" dirty="0" smtClean="0">
              <a:solidFill>
                <a:schemeClr val="tx2"/>
              </a:solidFill>
            </a:endParaRPr>
          </a:p>
          <a:p>
            <a:endParaRPr lang="en-US" dirty="0"/>
          </a:p>
        </p:txBody>
      </p:sp>
      <p:pic>
        <p:nvPicPr>
          <p:cNvPr id="13" name="Picture 12"/>
          <p:cNvPicPr>
            <a:picLocks noChangeAspect="1"/>
          </p:cNvPicPr>
          <p:nvPr/>
        </p:nvPicPr>
        <p:blipFill>
          <a:blip r:embed="rId4"/>
          <a:stretch>
            <a:fillRect/>
          </a:stretch>
        </p:blipFill>
        <p:spPr>
          <a:xfrm>
            <a:off x="7705155" y="2351944"/>
            <a:ext cx="3689675" cy="1323242"/>
          </a:xfrm>
          <a:prstGeom prst="rect">
            <a:avLst/>
          </a:prstGeom>
        </p:spPr>
      </p:pic>
    </p:spTree>
    <p:extLst>
      <p:ext uri="{BB962C8B-B14F-4D97-AF65-F5344CB8AC3E}">
        <p14:creationId xmlns:p14="http://schemas.microsoft.com/office/powerpoint/2010/main" val="7977841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a:extLst>
              <a:ext uri="{FF2B5EF4-FFF2-40B4-BE49-F238E27FC236}">
                <a16:creationId xmlns="" xmlns:a16="http://schemas.microsoft.com/office/drawing/2014/main" id="{8C0B7BEC-9DA2-49B1-91DB-5FE9CD58A521}"/>
              </a:ext>
            </a:extLst>
          </p:cNvPr>
          <p:cNvSpPr>
            <a:spLocks noGrp="1"/>
          </p:cNvSpPr>
          <p:nvPr>
            <p:ph sz="quarter" idx="12"/>
          </p:nvPr>
        </p:nvSpPr>
        <p:spPr>
          <a:xfrm>
            <a:off x="1197217" y="1367300"/>
            <a:ext cx="10033490" cy="4925060"/>
          </a:xfrm>
        </p:spPr>
        <p:txBody>
          <a:bodyPr>
            <a:normAutofit/>
          </a:bodyPr>
          <a:lstStyle/>
          <a:p>
            <a:pPr marL="0" indent="0">
              <a:spcBef>
                <a:spcPts val="1800"/>
              </a:spcBef>
              <a:buNone/>
            </a:pPr>
            <a:r>
              <a:rPr lang="en-CA" sz="2800" b="1" dirty="0"/>
              <a:t>Cloud DLP</a:t>
            </a:r>
            <a:r>
              <a:rPr lang="en-CA" sz="2800" dirty="0"/>
              <a:t>: DLP in the cloud for the cloud (single pane of glass)</a:t>
            </a:r>
          </a:p>
          <a:p>
            <a:pPr marL="0" indent="0">
              <a:spcBef>
                <a:spcPts val="1800"/>
              </a:spcBef>
              <a:buNone/>
            </a:pPr>
            <a:r>
              <a:rPr lang="en-CA" sz="2800" b="1" dirty="0"/>
              <a:t>ICE</a:t>
            </a:r>
            <a:r>
              <a:rPr lang="en-CA" sz="2800" dirty="0"/>
              <a:t>: Data protection for mobile &amp; collaboration with DLP-Driven ICE</a:t>
            </a:r>
          </a:p>
          <a:p>
            <a:pPr marL="0" indent="0">
              <a:spcBef>
                <a:spcPts val="1800"/>
              </a:spcBef>
              <a:buNone/>
            </a:pPr>
            <a:r>
              <a:rPr lang="en-CA" sz="2800" b="1" dirty="0"/>
              <a:t>Tagging</a:t>
            </a:r>
            <a:r>
              <a:rPr lang="en-CA" sz="2800" dirty="0"/>
              <a:t>: </a:t>
            </a:r>
            <a:r>
              <a:rPr lang="en-CA" sz="2800" dirty="0" smtClean="0"/>
              <a:t>DLP to </a:t>
            </a:r>
            <a:r>
              <a:rPr lang="en-CA" sz="2800" dirty="0"/>
              <a:t>enable data classification everywhere</a:t>
            </a:r>
          </a:p>
          <a:p>
            <a:pPr marL="0" indent="0">
              <a:spcBef>
                <a:spcPts val="1800"/>
              </a:spcBef>
              <a:buNone/>
            </a:pPr>
            <a:r>
              <a:rPr lang="en-US" sz="2800" b="1" dirty="0"/>
              <a:t>Analytics</a:t>
            </a:r>
            <a:r>
              <a:rPr lang="en-US" sz="2800" dirty="0"/>
              <a:t>: simplification and expansion through UBA</a:t>
            </a:r>
            <a:endParaRPr lang="en-CA" sz="2800" dirty="0"/>
          </a:p>
          <a:p>
            <a:pPr marL="0" indent="0">
              <a:spcBef>
                <a:spcPts val="1800"/>
              </a:spcBef>
              <a:buNone/>
            </a:pPr>
            <a:r>
              <a:rPr lang="en-CA" sz="2800" b="1" dirty="0"/>
              <a:t>More</a:t>
            </a:r>
            <a:r>
              <a:rPr lang="en-CA" sz="2800" dirty="0"/>
              <a:t>: </a:t>
            </a:r>
            <a:r>
              <a:rPr lang="en-US" sz="2800" dirty="0"/>
              <a:t>Out-of-the-box GDPR policies, OCR, DLP </a:t>
            </a:r>
            <a:r>
              <a:rPr lang="en-US" sz="2800" dirty="0" smtClean="0"/>
              <a:t>appliance</a:t>
            </a:r>
            <a:endParaRPr lang="en-CA" sz="2800" dirty="0"/>
          </a:p>
        </p:txBody>
      </p:sp>
      <p:sp>
        <p:nvSpPr>
          <p:cNvPr id="15" name="Oval 14">
            <a:extLst>
              <a:ext uri="{FF2B5EF4-FFF2-40B4-BE49-F238E27FC236}">
                <a16:creationId xmlns="" xmlns:a16="http://schemas.microsoft.com/office/drawing/2014/main" id="{A1170D65-FCEE-4575-882D-D3E255978504}"/>
              </a:ext>
            </a:extLst>
          </p:cNvPr>
          <p:cNvSpPr/>
          <p:nvPr/>
        </p:nvSpPr>
        <p:spPr bwMode="auto">
          <a:xfrm>
            <a:off x="524697" y="1321749"/>
            <a:ext cx="457200" cy="457200"/>
          </a:xfrm>
          <a:prstGeom prst="ellipse">
            <a:avLst/>
          </a:prstGeom>
          <a:solidFill>
            <a:schemeClr val="accent1">
              <a:lumMod val="60000"/>
              <a:lumOff val="40000"/>
            </a:schemeClr>
          </a:solidFill>
          <a:ln w="19050" cap="flat" cmpd="sng" algn="ctr">
            <a:solidFill>
              <a:schemeClr val="accent1"/>
            </a:solidFill>
            <a:prstDash val="solid"/>
            <a:miter lim="800000"/>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algn="ctr">
              <a:lnSpc>
                <a:spcPct val="90000"/>
              </a:lnSpc>
            </a:pPr>
            <a:r>
              <a:rPr lang="en-US" sz="1998" b="1" dirty="0">
                <a:solidFill>
                  <a:srgbClr val="404040"/>
                </a:solidFill>
              </a:rPr>
              <a:t>1</a:t>
            </a:r>
          </a:p>
        </p:txBody>
      </p:sp>
      <p:sp>
        <p:nvSpPr>
          <p:cNvPr id="16" name="Oval 15">
            <a:extLst>
              <a:ext uri="{FF2B5EF4-FFF2-40B4-BE49-F238E27FC236}">
                <a16:creationId xmlns="" xmlns:a16="http://schemas.microsoft.com/office/drawing/2014/main" id="{D0586695-C931-4A06-A67A-300C8B91A9AA}"/>
              </a:ext>
            </a:extLst>
          </p:cNvPr>
          <p:cNvSpPr/>
          <p:nvPr/>
        </p:nvSpPr>
        <p:spPr bwMode="auto">
          <a:xfrm>
            <a:off x="524697" y="1937216"/>
            <a:ext cx="457200" cy="457200"/>
          </a:xfrm>
          <a:prstGeom prst="ellipse">
            <a:avLst/>
          </a:prstGeom>
          <a:solidFill>
            <a:schemeClr val="accent1">
              <a:lumMod val="60000"/>
              <a:lumOff val="40000"/>
            </a:schemeClr>
          </a:solidFill>
          <a:ln w="19050" cap="flat" cmpd="sng" algn="ctr">
            <a:solidFill>
              <a:schemeClr val="accent1"/>
            </a:solidFill>
            <a:prstDash val="solid"/>
            <a:miter lim="800000"/>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algn="ctr">
              <a:lnSpc>
                <a:spcPct val="90000"/>
              </a:lnSpc>
            </a:pPr>
            <a:r>
              <a:rPr lang="en-US" sz="1998" b="1" dirty="0">
                <a:solidFill>
                  <a:srgbClr val="404040"/>
                </a:solidFill>
              </a:rPr>
              <a:t>2</a:t>
            </a:r>
          </a:p>
        </p:txBody>
      </p:sp>
      <p:sp>
        <p:nvSpPr>
          <p:cNvPr id="17" name="Oval 16">
            <a:extLst>
              <a:ext uri="{FF2B5EF4-FFF2-40B4-BE49-F238E27FC236}">
                <a16:creationId xmlns="" xmlns:a16="http://schemas.microsoft.com/office/drawing/2014/main" id="{1B11C812-15A4-4CBB-8756-D37123310882}"/>
              </a:ext>
            </a:extLst>
          </p:cNvPr>
          <p:cNvSpPr/>
          <p:nvPr/>
        </p:nvSpPr>
        <p:spPr bwMode="auto">
          <a:xfrm>
            <a:off x="524697" y="2552683"/>
            <a:ext cx="457200" cy="457200"/>
          </a:xfrm>
          <a:prstGeom prst="ellipse">
            <a:avLst/>
          </a:prstGeom>
          <a:solidFill>
            <a:schemeClr val="accent1">
              <a:lumMod val="60000"/>
              <a:lumOff val="40000"/>
            </a:schemeClr>
          </a:solidFill>
          <a:ln w="19050" cap="flat" cmpd="sng" algn="ctr">
            <a:solidFill>
              <a:schemeClr val="accent1"/>
            </a:solidFill>
            <a:prstDash val="solid"/>
            <a:miter lim="800000"/>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algn="ctr">
              <a:lnSpc>
                <a:spcPct val="90000"/>
              </a:lnSpc>
            </a:pPr>
            <a:r>
              <a:rPr lang="en-US" sz="1998" b="1" dirty="0">
                <a:solidFill>
                  <a:srgbClr val="404040"/>
                </a:solidFill>
              </a:rPr>
              <a:t>3</a:t>
            </a:r>
          </a:p>
        </p:txBody>
      </p:sp>
      <p:sp>
        <p:nvSpPr>
          <p:cNvPr id="18" name="Oval 17">
            <a:extLst>
              <a:ext uri="{FF2B5EF4-FFF2-40B4-BE49-F238E27FC236}">
                <a16:creationId xmlns="" xmlns:a16="http://schemas.microsoft.com/office/drawing/2014/main" id="{45C566F7-820E-4DEE-805C-28F7DC6735D9}"/>
              </a:ext>
            </a:extLst>
          </p:cNvPr>
          <p:cNvSpPr/>
          <p:nvPr/>
        </p:nvSpPr>
        <p:spPr bwMode="auto">
          <a:xfrm>
            <a:off x="524697" y="3168150"/>
            <a:ext cx="457200" cy="457200"/>
          </a:xfrm>
          <a:prstGeom prst="ellipse">
            <a:avLst/>
          </a:prstGeom>
          <a:solidFill>
            <a:schemeClr val="accent1">
              <a:lumMod val="60000"/>
              <a:lumOff val="40000"/>
            </a:schemeClr>
          </a:solidFill>
          <a:ln w="19050" cap="flat" cmpd="sng" algn="ctr">
            <a:solidFill>
              <a:schemeClr val="accent1"/>
            </a:solidFill>
            <a:prstDash val="solid"/>
            <a:miter lim="800000"/>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algn="ctr">
              <a:lnSpc>
                <a:spcPct val="90000"/>
              </a:lnSpc>
            </a:pPr>
            <a:r>
              <a:rPr lang="en-US" sz="1998" b="1" dirty="0">
                <a:solidFill>
                  <a:srgbClr val="404040"/>
                </a:solidFill>
              </a:rPr>
              <a:t>4</a:t>
            </a:r>
          </a:p>
        </p:txBody>
      </p:sp>
      <p:sp>
        <p:nvSpPr>
          <p:cNvPr id="19" name="Oval 18">
            <a:extLst>
              <a:ext uri="{FF2B5EF4-FFF2-40B4-BE49-F238E27FC236}">
                <a16:creationId xmlns="" xmlns:a16="http://schemas.microsoft.com/office/drawing/2014/main" id="{2D26C562-DB19-4B93-B31D-64C7BDD3B2FE}"/>
              </a:ext>
            </a:extLst>
          </p:cNvPr>
          <p:cNvSpPr/>
          <p:nvPr/>
        </p:nvSpPr>
        <p:spPr bwMode="auto">
          <a:xfrm>
            <a:off x="524697" y="3783617"/>
            <a:ext cx="457200" cy="457200"/>
          </a:xfrm>
          <a:prstGeom prst="ellipse">
            <a:avLst/>
          </a:prstGeom>
          <a:solidFill>
            <a:schemeClr val="accent1">
              <a:lumMod val="60000"/>
              <a:lumOff val="40000"/>
            </a:schemeClr>
          </a:solidFill>
          <a:ln w="19050" cap="flat" cmpd="sng" algn="ctr">
            <a:solidFill>
              <a:schemeClr val="accent1"/>
            </a:solidFill>
            <a:prstDash val="solid"/>
            <a:miter lim="800000"/>
            <a:headEnd type="none" w="med" len="med"/>
            <a:tailEnd type="none" w="med" len="med"/>
          </a:ln>
          <a:effectLst/>
        </p:spPr>
        <p:txBody>
          <a:bodyPr vert="horz" wrap="square" lIns="91392" tIns="45696" rIns="91392" bIns="45696" numCol="1" rtlCol="0" anchor="ctr" anchorCtr="0" compatLnSpc="1">
            <a:prstTxWarp prst="textNoShape">
              <a:avLst/>
            </a:prstTxWarp>
          </a:bodyPr>
          <a:lstStyle/>
          <a:p>
            <a:pPr algn="ctr">
              <a:lnSpc>
                <a:spcPct val="90000"/>
              </a:lnSpc>
            </a:pPr>
            <a:r>
              <a:rPr lang="en-US" sz="1998" b="1" dirty="0">
                <a:solidFill>
                  <a:srgbClr val="404040"/>
                </a:solidFill>
              </a:rPr>
              <a:t>5</a:t>
            </a:r>
          </a:p>
        </p:txBody>
      </p:sp>
    </p:spTree>
    <p:extLst>
      <p:ext uri="{BB962C8B-B14F-4D97-AF65-F5344CB8AC3E}">
        <p14:creationId xmlns:p14="http://schemas.microsoft.com/office/powerpoint/2010/main" val="735922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 &amp; A</a:t>
            </a:r>
            <a:endParaRPr lang="en-US" dirty="0"/>
          </a:p>
        </p:txBody>
      </p:sp>
    </p:spTree>
    <p:extLst>
      <p:ext uri="{BB962C8B-B14F-4D97-AF65-F5344CB8AC3E}">
        <p14:creationId xmlns:p14="http://schemas.microsoft.com/office/powerpoint/2010/main" val="1530847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1865260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 Approach: Information Centric </a:t>
            </a:r>
            <a:r>
              <a:rPr lang="en-US" dirty="0" smtClean="0"/>
              <a:t>Security</a:t>
            </a:r>
            <a:endParaRPr lang="en-US" dirty="0"/>
          </a:p>
        </p:txBody>
      </p:sp>
    </p:spTree>
    <p:extLst>
      <p:ext uri="{BB962C8B-B14F-4D97-AF65-F5344CB8AC3E}">
        <p14:creationId xmlns:p14="http://schemas.microsoft.com/office/powerpoint/2010/main" val="1263686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200" t="10065" r="22401" b="8321"/>
          <a:stretch/>
        </p:blipFill>
        <p:spPr>
          <a:xfrm>
            <a:off x="4764" y="1638950"/>
            <a:ext cx="5970767" cy="4366542"/>
          </a:xfrm>
          <a:prstGeom prst="rect">
            <a:avLst/>
          </a:prstGeom>
        </p:spPr>
      </p:pic>
      <p:sp>
        <p:nvSpPr>
          <p:cNvPr id="42" name="TextBox 41"/>
          <p:cNvSpPr txBox="1"/>
          <p:nvPr/>
        </p:nvSpPr>
        <p:spPr>
          <a:xfrm>
            <a:off x="5975531" y="1638950"/>
            <a:ext cx="5623054" cy="4366542"/>
          </a:xfrm>
          <a:prstGeom prst="rect">
            <a:avLst/>
          </a:prstGeom>
          <a:solidFill>
            <a:schemeClr val="bg1"/>
          </a:solidFill>
          <a:ln>
            <a:solidFill>
              <a:srgbClr val="F4C130"/>
            </a:solidFill>
          </a:ln>
        </p:spPr>
        <p:txBody>
          <a:bodyPr wrap="square" lIns="182784" tIns="182784" rIns="182784" bIns="182784" rtlCol="0" anchor="ctr">
            <a:noAutofit/>
          </a:bodyPr>
          <a:lstStyle/>
          <a:p>
            <a:pPr marL="0" lvl="1">
              <a:lnSpc>
                <a:spcPct val="90000"/>
              </a:lnSpc>
            </a:pPr>
            <a:r>
              <a:rPr lang="en-GB" sz="4400" dirty="0"/>
              <a:t>“</a:t>
            </a:r>
            <a:r>
              <a:rPr lang="en-US" sz="4400" dirty="0">
                <a:ea typeface="Calibri"/>
                <a:cs typeface="Calibri"/>
              </a:rPr>
              <a:t>How do I ensure my sensitive data is protected wherever it goes and only the right people are accessing it?</a:t>
            </a:r>
            <a:r>
              <a:rPr lang="en-GB" sz="4400" dirty="0">
                <a:ea typeface="Calibri"/>
                <a:cs typeface="Calibri"/>
              </a:rPr>
              <a:t>”</a:t>
            </a:r>
            <a:endParaRPr lang="en-US" sz="4400" dirty="0">
              <a:ea typeface="Calibri"/>
              <a:cs typeface="Calibri"/>
            </a:endParaRPr>
          </a:p>
        </p:txBody>
      </p:sp>
      <p:sp>
        <p:nvSpPr>
          <p:cNvPr id="6" name="Title 1"/>
          <p:cNvSpPr>
            <a:spLocks noGrp="1"/>
          </p:cNvSpPr>
          <p:nvPr>
            <p:ph type="title"/>
          </p:nvPr>
        </p:nvSpPr>
        <p:spPr>
          <a:xfrm>
            <a:off x="531802" y="886569"/>
            <a:ext cx="11107067" cy="691110"/>
          </a:xfrm>
        </p:spPr>
        <p:txBody>
          <a:bodyPr vert="horz" wrap="square" lIns="0" tIns="0" rIns="0" bIns="0" numCol="1" rtlCol="0" anchor="t" anchorCtr="0" compatLnSpc="1">
            <a:prstTxWarp prst="textNoShape">
              <a:avLst/>
            </a:prstTxWarp>
            <a:normAutofit/>
          </a:bodyPr>
          <a:lstStyle/>
          <a:p>
            <a:r>
              <a:rPr lang="en-GB" sz="4899" dirty="0" smtClean="0"/>
              <a:t>New Approach to Security</a:t>
            </a:r>
            <a:endParaRPr lang="en-GB" sz="4899" dirty="0"/>
          </a:p>
        </p:txBody>
      </p:sp>
    </p:spTree>
    <p:extLst>
      <p:ext uri="{BB962C8B-B14F-4D97-AF65-F5344CB8AC3E}">
        <p14:creationId xmlns:p14="http://schemas.microsoft.com/office/powerpoint/2010/main" val="366840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8" name="Group 407">
            <a:extLst>
              <a:ext uri="{FF2B5EF4-FFF2-40B4-BE49-F238E27FC236}">
                <a16:creationId xmlns="" xmlns:a16="http://schemas.microsoft.com/office/drawing/2014/main" id="{1ED35137-24EE-4418-9A39-82757E935DBA}"/>
              </a:ext>
            </a:extLst>
          </p:cNvPr>
          <p:cNvGrpSpPr/>
          <p:nvPr/>
        </p:nvGrpSpPr>
        <p:grpSpPr>
          <a:xfrm>
            <a:off x="7350825" y="1904639"/>
            <a:ext cx="3733800" cy="3733800"/>
            <a:chOff x="4229100" y="2162175"/>
            <a:chExt cx="3733800" cy="3733800"/>
          </a:xfrm>
        </p:grpSpPr>
        <p:grpSp>
          <p:nvGrpSpPr>
            <p:cNvPr id="409" name="Group 408">
              <a:extLst>
                <a:ext uri="{FF2B5EF4-FFF2-40B4-BE49-F238E27FC236}">
                  <a16:creationId xmlns="" xmlns:a16="http://schemas.microsoft.com/office/drawing/2014/main" id="{536BA700-8A38-40B4-AA50-FCCD88583990}"/>
                </a:ext>
              </a:extLst>
            </p:cNvPr>
            <p:cNvGrpSpPr/>
            <p:nvPr/>
          </p:nvGrpSpPr>
          <p:grpSpPr>
            <a:xfrm>
              <a:off x="4229100" y="2162175"/>
              <a:ext cx="3733800" cy="3733800"/>
              <a:chOff x="4229100" y="2190750"/>
              <a:chExt cx="3733800" cy="3733800"/>
            </a:xfrm>
          </p:grpSpPr>
          <p:sp>
            <p:nvSpPr>
              <p:cNvPr id="415" name="Oval 414">
                <a:extLst>
                  <a:ext uri="{FF2B5EF4-FFF2-40B4-BE49-F238E27FC236}">
                    <a16:creationId xmlns="" xmlns:a16="http://schemas.microsoft.com/office/drawing/2014/main" id="{15BF9950-B7AB-4903-9C87-EE9C3F80ECFA}"/>
                  </a:ext>
                </a:extLst>
              </p:cNvPr>
              <p:cNvSpPr/>
              <p:nvPr/>
            </p:nvSpPr>
            <p:spPr>
              <a:xfrm>
                <a:off x="4229100" y="2190750"/>
                <a:ext cx="3733800" cy="3733800"/>
              </a:xfrm>
              <a:prstGeom prst="ellipse">
                <a:avLst/>
              </a:prstGeom>
              <a:solidFill>
                <a:schemeClr val="bg2">
                  <a:lumMod val="65000"/>
                </a:schemeClr>
              </a:solidFill>
              <a:ln w="12700">
                <a:noFill/>
                <a:miter lim="800000"/>
                <a:headEnd/>
                <a:tailEnd/>
              </a:ln>
            </p:spPr>
            <p:txBody>
              <a:bodyPr wrap="square" rtlCol="0" anchor="ctr"/>
              <a:lstStyle/>
              <a:p>
                <a:pPr algn="ctr" fontAlgn="base">
                  <a:spcBef>
                    <a:spcPct val="0"/>
                  </a:spcBef>
                  <a:spcAft>
                    <a:spcPct val="0"/>
                  </a:spcAft>
                </a:pPr>
                <a:endParaRPr lang="en-US" kern="0" dirty="0">
                  <a:solidFill>
                    <a:srgbClr val="FFFFFF"/>
                  </a:solidFill>
                  <a:ea typeface="ＭＳ Ｐゴシック" charset="-128"/>
                </a:endParaRPr>
              </a:p>
            </p:txBody>
          </p:sp>
          <p:sp>
            <p:nvSpPr>
              <p:cNvPr id="416" name="TextBox 415">
                <a:extLst>
                  <a:ext uri="{FF2B5EF4-FFF2-40B4-BE49-F238E27FC236}">
                    <a16:creationId xmlns="" xmlns:a16="http://schemas.microsoft.com/office/drawing/2014/main" id="{65FF98D0-CB17-4250-BC0B-3C4B06FC4E7F}"/>
                  </a:ext>
                </a:extLst>
              </p:cNvPr>
              <p:cNvSpPr txBox="1"/>
              <p:nvPr/>
            </p:nvSpPr>
            <p:spPr>
              <a:xfrm rot="17894030">
                <a:off x="4640559" y="2623950"/>
                <a:ext cx="3047206" cy="3047206"/>
              </a:xfrm>
              <a:prstGeom prst="rect">
                <a:avLst/>
              </a:prstGeom>
              <a:noFill/>
            </p:spPr>
            <p:txBody>
              <a:bodyPr spcFirstLastPara="1" wrap="square" lIns="0" tIns="0" rIns="0" bIns="0" numCol="1" rtlCol="0">
                <a:prstTxWarp prst="textArchDown">
                  <a:avLst>
                    <a:gd name="adj" fmla="val 543023"/>
                  </a:avLst>
                </a:prstTxWarp>
                <a:noAutofit/>
              </a:bodyPr>
              <a:lstStyle/>
              <a:p>
                <a:pPr algn="ctr" fontAlgn="base">
                  <a:lnSpc>
                    <a:spcPct val="90000"/>
                  </a:lnSpc>
                  <a:spcBef>
                    <a:spcPct val="0"/>
                  </a:spcBef>
                  <a:spcAft>
                    <a:spcPct val="0"/>
                  </a:spcAft>
                </a:pPr>
                <a:r>
                  <a:rPr lang="en-GB" sz="2666" b="1" dirty="0">
                    <a:solidFill>
                      <a:srgbClr val="000000">
                        <a:lumMod val="85000"/>
                        <a:lumOff val="15000"/>
                      </a:srgbClr>
                    </a:solidFill>
                    <a:ea typeface="ＭＳ Ｐゴシック" charset="-128"/>
                  </a:rPr>
                  <a:t>Protection</a:t>
                </a:r>
              </a:p>
            </p:txBody>
          </p:sp>
          <p:sp>
            <p:nvSpPr>
              <p:cNvPr id="417" name="TextBox 416">
                <a:extLst>
                  <a:ext uri="{FF2B5EF4-FFF2-40B4-BE49-F238E27FC236}">
                    <a16:creationId xmlns="" xmlns:a16="http://schemas.microsoft.com/office/drawing/2014/main" id="{00B8EE33-3F1A-4361-956E-14E703204209}"/>
                  </a:ext>
                </a:extLst>
              </p:cNvPr>
              <p:cNvSpPr txBox="1"/>
              <p:nvPr/>
            </p:nvSpPr>
            <p:spPr>
              <a:xfrm rot="3642140">
                <a:off x="4501003" y="2578493"/>
                <a:ext cx="3047206" cy="3047206"/>
              </a:xfrm>
              <a:prstGeom prst="rect">
                <a:avLst/>
              </a:prstGeom>
              <a:noFill/>
            </p:spPr>
            <p:txBody>
              <a:bodyPr spcFirstLastPara="1" wrap="square" lIns="0" tIns="0" rIns="0" bIns="0" numCol="1" rtlCol="0">
                <a:prstTxWarp prst="textArchDown">
                  <a:avLst>
                    <a:gd name="adj" fmla="val 136126"/>
                  </a:avLst>
                </a:prstTxWarp>
                <a:noAutofit/>
              </a:bodyPr>
              <a:lstStyle/>
              <a:p>
                <a:pPr algn="ctr" fontAlgn="base">
                  <a:lnSpc>
                    <a:spcPct val="90000"/>
                  </a:lnSpc>
                  <a:spcBef>
                    <a:spcPct val="0"/>
                  </a:spcBef>
                  <a:spcAft>
                    <a:spcPct val="0"/>
                  </a:spcAft>
                </a:pPr>
                <a:r>
                  <a:rPr lang="en-GB" sz="2666" b="1" dirty="0">
                    <a:solidFill>
                      <a:srgbClr val="000000">
                        <a:lumMod val="85000"/>
                        <a:lumOff val="15000"/>
                      </a:srgbClr>
                    </a:solidFill>
                    <a:ea typeface="ＭＳ Ｐゴシック" charset="-128"/>
                  </a:rPr>
                  <a:t>Control</a:t>
                </a:r>
              </a:p>
            </p:txBody>
          </p:sp>
          <p:sp>
            <p:nvSpPr>
              <p:cNvPr id="418" name="TextBox 417">
                <a:extLst>
                  <a:ext uri="{FF2B5EF4-FFF2-40B4-BE49-F238E27FC236}">
                    <a16:creationId xmlns="" xmlns:a16="http://schemas.microsoft.com/office/drawing/2014/main" id="{D6406594-1B21-4AC7-BDBD-FC7394212D96}"/>
                  </a:ext>
                </a:extLst>
              </p:cNvPr>
              <p:cNvSpPr txBox="1"/>
              <p:nvPr/>
            </p:nvSpPr>
            <p:spPr>
              <a:xfrm>
                <a:off x="4572396" y="2571770"/>
                <a:ext cx="3047206" cy="3047206"/>
              </a:xfrm>
              <a:prstGeom prst="rect">
                <a:avLst/>
              </a:prstGeom>
              <a:noFill/>
            </p:spPr>
            <p:txBody>
              <a:bodyPr spcFirstLastPara="1" wrap="square" lIns="0" tIns="0" rIns="0" bIns="0" numCol="1" rtlCol="0">
                <a:prstTxWarp prst="textArchUp">
                  <a:avLst>
                    <a:gd name="adj" fmla="val 10823158"/>
                  </a:avLst>
                </a:prstTxWarp>
                <a:noAutofit/>
              </a:bodyPr>
              <a:lstStyle/>
              <a:p>
                <a:pPr algn="ctr" fontAlgn="base">
                  <a:lnSpc>
                    <a:spcPct val="90000"/>
                  </a:lnSpc>
                  <a:spcBef>
                    <a:spcPct val="0"/>
                  </a:spcBef>
                  <a:spcAft>
                    <a:spcPct val="0"/>
                  </a:spcAft>
                </a:pPr>
                <a:r>
                  <a:rPr lang="en-GB" sz="2666" b="1" dirty="0">
                    <a:solidFill>
                      <a:srgbClr val="000000">
                        <a:lumMod val="85000"/>
                        <a:lumOff val="15000"/>
                      </a:srgbClr>
                    </a:solidFill>
                    <a:ea typeface="ＭＳ Ｐゴシック" charset="-128"/>
                  </a:rPr>
                  <a:t>Visibility</a:t>
                </a:r>
              </a:p>
            </p:txBody>
          </p:sp>
          <p:sp>
            <p:nvSpPr>
              <p:cNvPr id="419" name="Oval 418">
                <a:extLst>
                  <a:ext uri="{FF2B5EF4-FFF2-40B4-BE49-F238E27FC236}">
                    <a16:creationId xmlns="" xmlns:a16="http://schemas.microsoft.com/office/drawing/2014/main" id="{2CDA30F9-D370-494C-B6A6-440F3B1FB153}"/>
                  </a:ext>
                </a:extLst>
              </p:cNvPr>
              <p:cNvSpPr/>
              <p:nvPr/>
            </p:nvSpPr>
            <p:spPr bwMode="gray">
              <a:xfrm>
                <a:off x="5495925" y="3457575"/>
                <a:ext cx="1200150" cy="1200150"/>
              </a:xfrm>
              <a:prstGeom prst="ellipse">
                <a:avLst/>
              </a:prstGeom>
              <a:solidFill>
                <a:schemeClr val="tx1">
                  <a:lumMod val="85000"/>
                  <a:lumOff val="15000"/>
                </a:schemeClr>
              </a:solidFill>
              <a:ln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1" tIns="34290" rIns="68581" bIns="3429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endParaRPr lang="en-GB" sz="1350" dirty="0">
                  <a:solidFill>
                    <a:srgbClr val="FFFFFF"/>
                  </a:solidFill>
                </a:endParaRPr>
              </a:p>
            </p:txBody>
          </p:sp>
          <p:sp>
            <p:nvSpPr>
              <p:cNvPr id="420" name="TextBox 419">
                <a:extLst>
                  <a:ext uri="{FF2B5EF4-FFF2-40B4-BE49-F238E27FC236}">
                    <a16:creationId xmlns="" xmlns:a16="http://schemas.microsoft.com/office/drawing/2014/main" id="{29DCD3E7-1DD0-4522-84CC-C4B8CF928237}"/>
                  </a:ext>
                </a:extLst>
              </p:cNvPr>
              <p:cNvSpPr txBox="1"/>
              <p:nvPr/>
            </p:nvSpPr>
            <p:spPr>
              <a:xfrm>
                <a:off x="5739607" y="3745815"/>
                <a:ext cx="697493" cy="428626"/>
              </a:xfrm>
              <a:prstGeom prst="rect">
                <a:avLst/>
              </a:prstGeom>
              <a:noFill/>
            </p:spPr>
            <p:txBody>
              <a:bodyPr spcFirstLastPara="1" wrap="square" lIns="0" tIns="0" rIns="0" bIns="0" numCol="1" rtlCol="0">
                <a:prstTxWarp prst="textArchUp">
                  <a:avLst>
                    <a:gd name="adj" fmla="val 9638610"/>
                  </a:avLst>
                </a:prstTxWarp>
                <a:noAutofit/>
              </a:bodyPr>
              <a:lstStyle/>
              <a:p>
                <a:pPr algn="ctr" fontAlgn="base">
                  <a:lnSpc>
                    <a:spcPct val="90000"/>
                  </a:lnSpc>
                  <a:spcBef>
                    <a:spcPct val="0"/>
                  </a:spcBef>
                  <a:spcAft>
                    <a:spcPct val="0"/>
                  </a:spcAft>
                </a:pPr>
                <a:r>
                  <a:rPr lang="en-GB" sz="2401" b="1" dirty="0">
                    <a:solidFill>
                      <a:srgbClr val="FFFFFF"/>
                    </a:solidFill>
                    <a:ea typeface="ＭＳ Ｐゴシック" charset="-128"/>
                  </a:rPr>
                  <a:t>Data</a:t>
                </a:r>
              </a:p>
            </p:txBody>
          </p:sp>
          <p:cxnSp>
            <p:nvCxnSpPr>
              <p:cNvPr id="421" name="Straight Connector 420">
                <a:extLst>
                  <a:ext uri="{FF2B5EF4-FFF2-40B4-BE49-F238E27FC236}">
                    <a16:creationId xmlns="" xmlns:a16="http://schemas.microsoft.com/office/drawing/2014/main" id="{559D919B-43DC-46DB-BB18-3D95B662662D}"/>
                  </a:ext>
                </a:extLst>
              </p:cNvPr>
              <p:cNvCxnSpPr>
                <a:cxnSpLocks/>
              </p:cNvCxnSpPr>
              <p:nvPr/>
            </p:nvCxnSpPr>
            <p:spPr>
              <a:xfrm flipH="1">
                <a:off x="6096000" y="4641599"/>
                <a:ext cx="1" cy="1269119"/>
              </a:xfrm>
              <a:prstGeom prst="line">
                <a:avLst/>
              </a:prstGeom>
              <a:ln w="31750">
                <a:solidFill>
                  <a:schemeClr val="bg1"/>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 xmlns:a16="http://schemas.microsoft.com/office/drawing/2014/main" id="{E7AE4DE4-8C11-4B19-BC04-BC3C9248BA2E}"/>
                  </a:ext>
                </a:extLst>
              </p:cNvPr>
              <p:cNvCxnSpPr/>
              <p:nvPr/>
            </p:nvCxnSpPr>
            <p:spPr>
              <a:xfrm>
                <a:off x="4451004" y="3253236"/>
                <a:ext cx="1077847" cy="535626"/>
              </a:xfrm>
              <a:prstGeom prst="line">
                <a:avLst/>
              </a:prstGeom>
              <a:ln w="31750">
                <a:solidFill>
                  <a:schemeClr val="bg1"/>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 xmlns:a16="http://schemas.microsoft.com/office/drawing/2014/main" id="{0E8F049B-2A13-4321-80A0-9C4359D6F771}"/>
                  </a:ext>
                </a:extLst>
              </p:cNvPr>
              <p:cNvCxnSpPr/>
              <p:nvPr/>
            </p:nvCxnSpPr>
            <p:spPr>
              <a:xfrm flipV="1">
                <a:off x="6628805" y="3253237"/>
                <a:ext cx="1119033" cy="529028"/>
              </a:xfrm>
              <a:prstGeom prst="line">
                <a:avLst/>
              </a:prstGeom>
              <a:ln w="31750">
                <a:solidFill>
                  <a:schemeClr val="bg1"/>
                </a:solidFill>
                <a:prstDash val="sysDash"/>
                <a:miter lim="800000"/>
              </a:ln>
            </p:spPr>
            <p:style>
              <a:lnRef idx="1">
                <a:schemeClr val="accent1"/>
              </a:lnRef>
              <a:fillRef idx="0">
                <a:schemeClr val="accent1"/>
              </a:fillRef>
              <a:effectRef idx="0">
                <a:schemeClr val="accent1"/>
              </a:effectRef>
              <a:fontRef idx="minor">
                <a:schemeClr val="tx1"/>
              </a:fontRef>
            </p:style>
          </p:cxnSp>
          <p:grpSp>
            <p:nvGrpSpPr>
              <p:cNvPr id="424" name="Group 423">
                <a:extLst>
                  <a:ext uri="{FF2B5EF4-FFF2-40B4-BE49-F238E27FC236}">
                    <a16:creationId xmlns="" xmlns:a16="http://schemas.microsoft.com/office/drawing/2014/main" id="{BDBC8492-1A99-4827-A217-B50989C99983}"/>
                  </a:ext>
                </a:extLst>
              </p:cNvPr>
              <p:cNvGrpSpPr/>
              <p:nvPr/>
            </p:nvGrpSpPr>
            <p:grpSpPr>
              <a:xfrm>
                <a:off x="5691100" y="3924300"/>
                <a:ext cx="815716" cy="451836"/>
                <a:chOff x="1663986" y="2535996"/>
                <a:chExt cx="1371430" cy="759654"/>
              </a:xfrm>
            </p:grpSpPr>
            <p:grpSp>
              <p:nvGrpSpPr>
                <p:cNvPr id="425" name="Group 203">
                  <a:extLst>
                    <a:ext uri="{FF2B5EF4-FFF2-40B4-BE49-F238E27FC236}">
                      <a16:creationId xmlns="" xmlns:a16="http://schemas.microsoft.com/office/drawing/2014/main" id="{8484790E-9898-42BA-8A1C-F982D1921C3E}"/>
                    </a:ext>
                  </a:extLst>
                </p:cNvPr>
                <p:cNvGrpSpPr>
                  <a:grpSpLocks noChangeAspect="1"/>
                </p:cNvGrpSpPr>
                <p:nvPr/>
              </p:nvGrpSpPr>
              <p:grpSpPr bwMode="auto">
                <a:xfrm>
                  <a:off x="2092299" y="2535996"/>
                  <a:ext cx="512763" cy="503237"/>
                  <a:chOff x="3122" y="1667"/>
                  <a:chExt cx="323" cy="317"/>
                </a:xfrm>
              </p:grpSpPr>
              <p:sp>
                <p:nvSpPr>
                  <p:cNvPr id="434" name="AutoShape 202">
                    <a:extLst>
                      <a:ext uri="{FF2B5EF4-FFF2-40B4-BE49-F238E27FC236}">
                        <a16:creationId xmlns="" xmlns:a16="http://schemas.microsoft.com/office/drawing/2014/main" id="{E6CFAE3E-1B9B-42F6-B158-0D1F83B6116E}"/>
                      </a:ext>
                    </a:extLst>
                  </p:cNvPr>
                  <p:cNvSpPr>
                    <a:spLocks noChangeAspect="1" noChangeArrowheads="1" noTextEdit="1"/>
                  </p:cNvSpPr>
                  <p:nvPr/>
                </p:nvSpPr>
                <p:spPr bwMode="auto">
                  <a:xfrm>
                    <a:off x="3122" y="1667"/>
                    <a:ext cx="323"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35" name="Freeform 204">
                    <a:extLst>
                      <a:ext uri="{FF2B5EF4-FFF2-40B4-BE49-F238E27FC236}">
                        <a16:creationId xmlns="" xmlns:a16="http://schemas.microsoft.com/office/drawing/2014/main" id="{391AC27A-B7C3-4433-8ACD-CF8465423EA7}"/>
                      </a:ext>
                    </a:extLst>
                  </p:cNvPr>
                  <p:cNvSpPr>
                    <a:spLocks/>
                  </p:cNvSpPr>
                  <p:nvPr/>
                </p:nvSpPr>
                <p:spPr bwMode="auto">
                  <a:xfrm>
                    <a:off x="3122" y="1667"/>
                    <a:ext cx="323" cy="317"/>
                  </a:xfrm>
                  <a:custGeom>
                    <a:avLst/>
                    <a:gdLst>
                      <a:gd name="T0" fmla="*/ 161 w 323"/>
                      <a:gd name="T1" fmla="*/ 317 h 317"/>
                      <a:gd name="T2" fmla="*/ 95 w 323"/>
                      <a:gd name="T3" fmla="*/ 313 h 317"/>
                      <a:gd name="T4" fmla="*/ 44 w 323"/>
                      <a:gd name="T5" fmla="*/ 299 h 317"/>
                      <a:gd name="T6" fmla="*/ 25 w 323"/>
                      <a:gd name="T7" fmla="*/ 292 h 317"/>
                      <a:gd name="T8" fmla="*/ 11 w 323"/>
                      <a:gd name="T9" fmla="*/ 283 h 317"/>
                      <a:gd name="T10" fmla="*/ 2 w 323"/>
                      <a:gd name="T11" fmla="*/ 273 h 317"/>
                      <a:gd name="T12" fmla="*/ 0 w 323"/>
                      <a:gd name="T13" fmla="*/ 263 h 317"/>
                      <a:gd name="T14" fmla="*/ 0 w 323"/>
                      <a:gd name="T15" fmla="*/ 221 h 317"/>
                      <a:gd name="T16" fmla="*/ 1 w 323"/>
                      <a:gd name="T17" fmla="*/ 212 h 317"/>
                      <a:gd name="T18" fmla="*/ 8 w 323"/>
                      <a:gd name="T19" fmla="*/ 203 h 317"/>
                      <a:gd name="T20" fmla="*/ 8 w 323"/>
                      <a:gd name="T21" fmla="*/ 197 h 317"/>
                      <a:gd name="T22" fmla="*/ 4 w 323"/>
                      <a:gd name="T23" fmla="*/ 192 h 317"/>
                      <a:gd name="T24" fmla="*/ 0 w 323"/>
                      <a:gd name="T25" fmla="*/ 184 h 317"/>
                      <a:gd name="T26" fmla="*/ 0 w 323"/>
                      <a:gd name="T27" fmla="*/ 138 h 317"/>
                      <a:gd name="T28" fmla="*/ 0 w 323"/>
                      <a:gd name="T29" fmla="*/ 134 h 317"/>
                      <a:gd name="T30" fmla="*/ 4 w 323"/>
                      <a:gd name="T31" fmla="*/ 125 h 317"/>
                      <a:gd name="T32" fmla="*/ 12 w 323"/>
                      <a:gd name="T33" fmla="*/ 117 h 317"/>
                      <a:gd name="T34" fmla="*/ 9 w 323"/>
                      <a:gd name="T35" fmla="*/ 114 h 317"/>
                      <a:gd name="T36" fmla="*/ 2 w 323"/>
                      <a:gd name="T37" fmla="*/ 106 h 317"/>
                      <a:gd name="T38" fmla="*/ 0 w 323"/>
                      <a:gd name="T39" fmla="*/ 97 h 317"/>
                      <a:gd name="T40" fmla="*/ 0 w 323"/>
                      <a:gd name="T41" fmla="*/ 55 h 317"/>
                      <a:gd name="T42" fmla="*/ 2 w 323"/>
                      <a:gd name="T43" fmla="*/ 45 h 317"/>
                      <a:gd name="T44" fmla="*/ 11 w 323"/>
                      <a:gd name="T45" fmla="*/ 35 h 317"/>
                      <a:gd name="T46" fmla="*/ 25 w 323"/>
                      <a:gd name="T47" fmla="*/ 27 h 317"/>
                      <a:gd name="T48" fmla="*/ 44 w 323"/>
                      <a:gd name="T49" fmla="*/ 18 h 317"/>
                      <a:gd name="T50" fmla="*/ 95 w 323"/>
                      <a:gd name="T51" fmla="*/ 6 h 317"/>
                      <a:gd name="T52" fmla="*/ 161 w 323"/>
                      <a:gd name="T53" fmla="*/ 0 h 317"/>
                      <a:gd name="T54" fmla="*/ 195 w 323"/>
                      <a:gd name="T55" fmla="*/ 1 h 317"/>
                      <a:gd name="T56" fmla="*/ 254 w 323"/>
                      <a:gd name="T57" fmla="*/ 10 h 317"/>
                      <a:gd name="T58" fmla="*/ 287 w 323"/>
                      <a:gd name="T59" fmla="*/ 21 h 317"/>
                      <a:gd name="T60" fmla="*/ 303 w 323"/>
                      <a:gd name="T61" fmla="*/ 30 h 317"/>
                      <a:gd name="T62" fmla="*/ 315 w 323"/>
                      <a:gd name="T63" fmla="*/ 39 h 317"/>
                      <a:gd name="T64" fmla="*/ 322 w 323"/>
                      <a:gd name="T65" fmla="*/ 49 h 317"/>
                      <a:gd name="T66" fmla="*/ 323 w 323"/>
                      <a:gd name="T67" fmla="*/ 97 h 317"/>
                      <a:gd name="T68" fmla="*/ 322 w 323"/>
                      <a:gd name="T69" fmla="*/ 102 h 317"/>
                      <a:gd name="T70" fmla="*/ 317 w 323"/>
                      <a:gd name="T71" fmla="*/ 110 h 317"/>
                      <a:gd name="T72" fmla="*/ 311 w 323"/>
                      <a:gd name="T73" fmla="*/ 117 h 317"/>
                      <a:gd name="T74" fmla="*/ 314 w 323"/>
                      <a:gd name="T75" fmla="*/ 120 h 317"/>
                      <a:gd name="T76" fmla="*/ 321 w 323"/>
                      <a:gd name="T77" fmla="*/ 128 h 317"/>
                      <a:gd name="T78" fmla="*/ 323 w 323"/>
                      <a:gd name="T79" fmla="*/ 136 h 317"/>
                      <a:gd name="T80" fmla="*/ 323 w 323"/>
                      <a:gd name="T81" fmla="*/ 180 h 317"/>
                      <a:gd name="T82" fmla="*/ 321 w 323"/>
                      <a:gd name="T83" fmla="*/ 189 h 317"/>
                      <a:gd name="T84" fmla="*/ 314 w 323"/>
                      <a:gd name="T85" fmla="*/ 197 h 317"/>
                      <a:gd name="T86" fmla="*/ 314 w 323"/>
                      <a:gd name="T87" fmla="*/ 203 h 317"/>
                      <a:gd name="T88" fmla="*/ 317 w 323"/>
                      <a:gd name="T89" fmla="*/ 207 h 317"/>
                      <a:gd name="T90" fmla="*/ 322 w 323"/>
                      <a:gd name="T91" fmla="*/ 214 h 317"/>
                      <a:gd name="T92" fmla="*/ 323 w 323"/>
                      <a:gd name="T93" fmla="*/ 263 h 317"/>
                      <a:gd name="T94" fmla="*/ 322 w 323"/>
                      <a:gd name="T95" fmla="*/ 267 h 317"/>
                      <a:gd name="T96" fmla="*/ 316 w 323"/>
                      <a:gd name="T97" fmla="*/ 277 h 317"/>
                      <a:gd name="T98" fmla="*/ 304 w 323"/>
                      <a:gd name="T99" fmla="*/ 287 h 317"/>
                      <a:gd name="T100" fmla="*/ 288 w 323"/>
                      <a:gd name="T101" fmla="*/ 296 h 317"/>
                      <a:gd name="T102" fmla="*/ 255 w 323"/>
                      <a:gd name="T103" fmla="*/ 307 h 317"/>
                      <a:gd name="T104" fmla="*/ 196 w 323"/>
                      <a:gd name="T105" fmla="*/ 3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 h="317">
                        <a:moveTo>
                          <a:pt x="161" y="317"/>
                        </a:moveTo>
                        <a:lnTo>
                          <a:pt x="161" y="317"/>
                        </a:lnTo>
                        <a:lnTo>
                          <a:pt x="127" y="316"/>
                        </a:lnTo>
                        <a:lnTo>
                          <a:pt x="95" y="313"/>
                        </a:lnTo>
                        <a:lnTo>
                          <a:pt x="67" y="307"/>
                        </a:lnTo>
                        <a:lnTo>
                          <a:pt x="44" y="299"/>
                        </a:lnTo>
                        <a:lnTo>
                          <a:pt x="34" y="296"/>
                        </a:lnTo>
                        <a:lnTo>
                          <a:pt x="25" y="292"/>
                        </a:lnTo>
                        <a:lnTo>
                          <a:pt x="18" y="287"/>
                        </a:lnTo>
                        <a:lnTo>
                          <a:pt x="11" y="283"/>
                        </a:lnTo>
                        <a:lnTo>
                          <a:pt x="7" y="277"/>
                        </a:lnTo>
                        <a:lnTo>
                          <a:pt x="2" y="273"/>
                        </a:lnTo>
                        <a:lnTo>
                          <a:pt x="0" y="267"/>
                        </a:lnTo>
                        <a:lnTo>
                          <a:pt x="0" y="263"/>
                        </a:lnTo>
                        <a:lnTo>
                          <a:pt x="0" y="221"/>
                        </a:lnTo>
                        <a:lnTo>
                          <a:pt x="0" y="221"/>
                        </a:lnTo>
                        <a:lnTo>
                          <a:pt x="0" y="216"/>
                        </a:lnTo>
                        <a:lnTo>
                          <a:pt x="1" y="212"/>
                        </a:lnTo>
                        <a:lnTo>
                          <a:pt x="3" y="208"/>
                        </a:lnTo>
                        <a:lnTo>
                          <a:pt x="8" y="203"/>
                        </a:lnTo>
                        <a:lnTo>
                          <a:pt x="11" y="200"/>
                        </a:lnTo>
                        <a:lnTo>
                          <a:pt x="8" y="197"/>
                        </a:lnTo>
                        <a:lnTo>
                          <a:pt x="8" y="197"/>
                        </a:lnTo>
                        <a:lnTo>
                          <a:pt x="4" y="192"/>
                        </a:lnTo>
                        <a:lnTo>
                          <a:pt x="2" y="189"/>
                        </a:lnTo>
                        <a:lnTo>
                          <a:pt x="0" y="184"/>
                        </a:lnTo>
                        <a:lnTo>
                          <a:pt x="0" y="180"/>
                        </a:lnTo>
                        <a:lnTo>
                          <a:pt x="0" y="138"/>
                        </a:lnTo>
                        <a:lnTo>
                          <a:pt x="0" y="138"/>
                        </a:lnTo>
                        <a:lnTo>
                          <a:pt x="0" y="134"/>
                        </a:lnTo>
                        <a:lnTo>
                          <a:pt x="1" y="129"/>
                        </a:lnTo>
                        <a:lnTo>
                          <a:pt x="4" y="125"/>
                        </a:lnTo>
                        <a:lnTo>
                          <a:pt x="8" y="120"/>
                        </a:lnTo>
                        <a:lnTo>
                          <a:pt x="12" y="117"/>
                        </a:lnTo>
                        <a:lnTo>
                          <a:pt x="9" y="114"/>
                        </a:lnTo>
                        <a:lnTo>
                          <a:pt x="9" y="114"/>
                        </a:lnTo>
                        <a:lnTo>
                          <a:pt x="4" y="110"/>
                        </a:lnTo>
                        <a:lnTo>
                          <a:pt x="2" y="106"/>
                        </a:lnTo>
                        <a:lnTo>
                          <a:pt x="0" y="102"/>
                        </a:lnTo>
                        <a:lnTo>
                          <a:pt x="0" y="97"/>
                        </a:lnTo>
                        <a:lnTo>
                          <a:pt x="0" y="55"/>
                        </a:lnTo>
                        <a:lnTo>
                          <a:pt x="0" y="55"/>
                        </a:lnTo>
                        <a:lnTo>
                          <a:pt x="0" y="50"/>
                        </a:lnTo>
                        <a:lnTo>
                          <a:pt x="2" y="45"/>
                        </a:lnTo>
                        <a:lnTo>
                          <a:pt x="7" y="40"/>
                        </a:lnTo>
                        <a:lnTo>
                          <a:pt x="11" y="35"/>
                        </a:lnTo>
                        <a:lnTo>
                          <a:pt x="18" y="31"/>
                        </a:lnTo>
                        <a:lnTo>
                          <a:pt x="25" y="27"/>
                        </a:lnTo>
                        <a:lnTo>
                          <a:pt x="34" y="22"/>
                        </a:lnTo>
                        <a:lnTo>
                          <a:pt x="44" y="18"/>
                        </a:lnTo>
                        <a:lnTo>
                          <a:pt x="67" y="11"/>
                        </a:lnTo>
                        <a:lnTo>
                          <a:pt x="95" y="6"/>
                        </a:lnTo>
                        <a:lnTo>
                          <a:pt x="127" y="2"/>
                        </a:lnTo>
                        <a:lnTo>
                          <a:pt x="161" y="0"/>
                        </a:lnTo>
                        <a:lnTo>
                          <a:pt x="161" y="0"/>
                        </a:lnTo>
                        <a:lnTo>
                          <a:pt x="195" y="1"/>
                        </a:lnTo>
                        <a:lnTo>
                          <a:pt x="227" y="6"/>
                        </a:lnTo>
                        <a:lnTo>
                          <a:pt x="254" y="10"/>
                        </a:lnTo>
                        <a:lnTo>
                          <a:pt x="277" y="18"/>
                        </a:lnTo>
                        <a:lnTo>
                          <a:pt x="287" y="21"/>
                        </a:lnTo>
                        <a:lnTo>
                          <a:pt x="295" y="25"/>
                        </a:lnTo>
                        <a:lnTo>
                          <a:pt x="303" y="30"/>
                        </a:lnTo>
                        <a:lnTo>
                          <a:pt x="310" y="34"/>
                        </a:lnTo>
                        <a:lnTo>
                          <a:pt x="315" y="39"/>
                        </a:lnTo>
                        <a:lnTo>
                          <a:pt x="319" y="43"/>
                        </a:lnTo>
                        <a:lnTo>
                          <a:pt x="322" y="49"/>
                        </a:lnTo>
                        <a:lnTo>
                          <a:pt x="323" y="53"/>
                        </a:lnTo>
                        <a:lnTo>
                          <a:pt x="323" y="97"/>
                        </a:lnTo>
                        <a:lnTo>
                          <a:pt x="323" y="97"/>
                        </a:lnTo>
                        <a:lnTo>
                          <a:pt x="322" y="102"/>
                        </a:lnTo>
                        <a:lnTo>
                          <a:pt x="321" y="106"/>
                        </a:lnTo>
                        <a:lnTo>
                          <a:pt x="317" y="110"/>
                        </a:lnTo>
                        <a:lnTo>
                          <a:pt x="314" y="114"/>
                        </a:lnTo>
                        <a:lnTo>
                          <a:pt x="311" y="117"/>
                        </a:lnTo>
                        <a:lnTo>
                          <a:pt x="314" y="120"/>
                        </a:lnTo>
                        <a:lnTo>
                          <a:pt x="314" y="120"/>
                        </a:lnTo>
                        <a:lnTo>
                          <a:pt x="317" y="125"/>
                        </a:lnTo>
                        <a:lnTo>
                          <a:pt x="321" y="128"/>
                        </a:lnTo>
                        <a:lnTo>
                          <a:pt x="322" y="133"/>
                        </a:lnTo>
                        <a:lnTo>
                          <a:pt x="323" y="136"/>
                        </a:lnTo>
                        <a:lnTo>
                          <a:pt x="323" y="180"/>
                        </a:lnTo>
                        <a:lnTo>
                          <a:pt x="323" y="180"/>
                        </a:lnTo>
                        <a:lnTo>
                          <a:pt x="322" y="184"/>
                        </a:lnTo>
                        <a:lnTo>
                          <a:pt x="321" y="189"/>
                        </a:lnTo>
                        <a:lnTo>
                          <a:pt x="317" y="192"/>
                        </a:lnTo>
                        <a:lnTo>
                          <a:pt x="314" y="197"/>
                        </a:lnTo>
                        <a:lnTo>
                          <a:pt x="311" y="200"/>
                        </a:lnTo>
                        <a:lnTo>
                          <a:pt x="314" y="203"/>
                        </a:lnTo>
                        <a:lnTo>
                          <a:pt x="314" y="203"/>
                        </a:lnTo>
                        <a:lnTo>
                          <a:pt x="317" y="207"/>
                        </a:lnTo>
                        <a:lnTo>
                          <a:pt x="321" y="210"/>
                        </a:lnTo>
                        <a:lnTo>
                          <a:pt x="322" y="214"/>
                        </a:lnTo>
                        <a:lnTo>
                          <a:pt x="323" y="219"/>
                        </a:lnTo>
                        <a:lnTo>
                          <a:pt x="323" y="263"/>
                        </a:lnTo>
                        <a:lnTo>
                          <a:pt x="323" y="263"/>
                        </a:lnTo>
                        <a:lnTo>
                          <a:pt x="322" y="267"/>
                        </a:lnTo>
                        <a:lnTo>
                          <a:pt x="320" y="273"/>
                        </a:lnTo>
                        <a:lnTo>
                          <a:pt x="316" y="277"/>
                        </a:lnTo>
                        <a:lnTo>
                          <a:pt x="311" y="283"/>
                        </a:lnTo>
                        <a:lnTo>
                          <a:pt x="304" y="287"/>
                        </a:lnTo>
                        <a:lnTo>
                          <a:pt x="297" y="292"/>
                        </a:lnTo>
                        <a:lnTo>
                          <a:pt x="288" y="296"/>
                        </a:lnTo>
                        <a:lnTo>
                          <a:pt x="278" y="299"/>
                        </a:lnTo>
                        <a:lnTo>
                          <a:pt x="255" y="307"/>
                        </a:lnTo>
                        <a:lnTo>
                          <a:pt x="227" y="313"/>
                        </a:lnTo>
                        <a:lnTo>
                          <a:pt x="196" y="316"/>
                        </a:lnTo>
                        <a:lnTo>
                          <a:pt x="161" y="3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36" name="Freeform 205">
                    <a:extLst>
                      <a:ext uri="{FF2B5EF4-FFF2-40B4-BE49-F238E27FC236}">
                        <a16:creationId xmlns="" xmlns:a16="http://schemas.microsoft.com/office/drawing/2014/main" id="{B81486B5-C069-4C6A-BD2C-7E8F289F5E77}"/>
                      </a:ext>
                    </a:extLst>
                  </p:cNvPr>
                  <p:cNvSpPr>
                    <a:spLocks/>
                  </p:cNvSpPr>
                  <p:nvPr/>
                </p:nvSpPr>
                <p:spPr bwMode="auto">
                  <a:xfrm>
                    <a:off x="3122" y="1667"/>
                    <a:ext cx="323" cy="317"/>
                  </a:xfrm>
                  <a:custGeom>
                    <a:avLst/>
                    <a:gdLst>
                      <a:gd name="T0" fmla="*/ 161 w 323"/>
                      <a:gd name="T1" fmla="*/ 317 h 317"/>
                      <a:gd name="T2" fmla="*/ 95 w 323"/>
                      <a:gd name="T3" fmla="*/ 313 h 317"/>
                      <a:gd name="T4" fmla="*/ 44 w 323"/>
                      <a:gd name="T5" fmla="*/ 299 h 317"/>
                      <a:gd name="T6" fmla="*/ 25 w 323"/>
                      <a:gd name="T7" fmla="*/ 292 h 317"/>
                      <a:gd name="T8" fmla="*/ 11 w 323"/>
                      <a:gd name="T9" fmla="*/ 283 h 317"/>
                      <a:gd name="T10" fmla="*/ 2 w 323"/>
                      <a:gd name="T11" fmla="*/ 273 h 317"/>
                      <a:gd name="T12" fmla="*/ 0 w 323"/>
                      <a:gd name="T13" fmla="*/ 263 h 317"/>
                      <a:gd name="T14" fmla="*/ 0 w 323"/>
                      <a:gd name="T15" fmla="*/ 221 h 317"/>
                      <a:gd name="T16" fmla="*/ 1 w 323"/>
                      <a:gd name="T17" fmla="*/ 212 h 317"/>
                      <a:gd name="T18" fmla="*/ 8 w 323"/>
                      <a:gd name="T19" fmla="*/ 203 h 317"/>
                      <a:gd name="T20" fmla="*/ 8 w 323"/>
                      <a:gd name="T21" fmla="*/ 197 h 317"/>
                      <a:gd name="T22" fmla="*/ 4 w 323"/>
                      <a:gd name="T23" fmla="*/ 192 h 317"/>
                      <a:gd name="T24" fmla="*/ 0 w 323"/>
                      <a:gd name="T25" fmla="*/ 184 h 317"/>
                      <a:gd name="T26" fmla="*/ 0 w 323"/>
                      <a:gd name="T27" fmla="*/ 138 h 317"/>
                      <a:gd name="T28" fmla="*/ 0 w 323"/>
                      <a:gd name="T29" fmla="*/ 134 h 317"/>
                      <a:gd name="T30" fmla="*/ 4 w 323"/>
                      <a:gd name="T31" fmla="*/ 125 h 317"/>
                      <a:gd name="T32" fmla="*/ 12 w 323"/>
                      <a:gd name="T33" fmla="*/ 117 h 317"/>
                      <a:gd name="T34" fmla="*/ 9 w 323"/>
                      <a:gd name="T35" fmla="*/ 114 h 317"/>
                      <a:gd name="T36" fmla="*/ 2 w 323"/>
                      <a:gd name="T37" fmla="*/ 106 h 317"/>
                      <a:gd name="T38" fmla="*/ 0 w 323"/>
                      <a:gd name="T39" fmla="*/ 97 h 317"/>
                      <a:gd name="T40" fmla="*/ 0 w 323"/>
                      <a:gd name="T41" fmla="*/ 55 h 317"/>
                      <a:gd name="T42" fmla="*/ 2 w 323"/>
                      <a:gd name="T43" fmla="*/ 45 h 317"/>
                      <a:gd name="T44" fmla="*/ 11 w 323"/>
                      <a:gd name="T45" fmla="*/ 35 h 317"/>
                      <a:gd name="T46" fmla="*/ 25 w 323"/>
                      <a:gd name="T47" fmla="*/ 27 h 317"/>
                      <a:gd name="T48" fmla="*/ 44 w 323"/>
                      <a:gd name="T49" fmla="*/ 18 h 317"/>
                      <a:gd name="T50" fmla="*/ 95 w 323"/>
                      <a:gd name="T51" fmla="*/ 6 h 317"/>
                      <a:gd name="T52" fmla="*/ 161 w 323"/>
                      <a:gd name="T53" fmla="*/ 0 h 317"/>
                      <a:gd name="T54" fmla="*/ 195 w 323"/>
                      <a:gd name="T55" fmla="*/ 1 h 317"/>
                      <a:gd name="T56" fmla="*/ 254 w 323"/>
                      <a:gd name="T57" fmla="*/ 10 h 317"/>
                      <a:gd name="T58" fmla="*/ 287 w 323"/>
                      <a:gd name="T59" fmla="*/ 21 h 317"/>
                      <a:gd name="T60" fmla="*/ 303 w 323"/>
                      <a:gd name="T61" fmla="*/ 30 h 317"/>
                      <a:gd name="T62" fmla="*/ 315 w 323"/>
                      <a:gd name="T63" fmla="*/ 39 h 317"/>
                      <a:gd name="T64" fmla="*/ 322 w 323"/>
                      <a:gd name="T65" fmla="*/ 49 h 317"/>
                      <a:gd name="T66" fmla="*/ 323 w 323"/>
                      <a:gd name="T67" fmla="*/ 97 h 317"/>
                      <a:gd name="T68" fmla="*/ 322 w 323"/>
                      <a:gd name="T69" fmla="*/ 102 h 317"/>
                      <a:gd name="T70" fmla="*/ 317 w 323"/>
                      <a:gd name="T71" fmla="*/ 110 h 317"/>
                      <a:gd name="T72" fmla="*/ 311 w 323"/>
                      <a:gd name="T73" fmla="*/ 117 h 317"/>
                      <a:gd name="T74" fmla="*/ 314 w 323"/>
                      <a:gd name="T75" fmla="*/ 120 h 317"/>
                      <a:gd name="T76" fmla="*/ 321 w 323"/>
                      <a:gd name="T77" fmla="*/ 128 h 317"/>
                      <a:gd name="T78" fmla="*/ 323 w 323"/>
                      <a:gd name="T79" fmla="*/ 136 h 317"/>
                      <a:gd name="T80" fmla="*/ 323 w 323"/>
                      <a:gd name="T81" fmla="*/ 180 h 317"/>
                      <a:gd name="T82" fmla="*/ 321 w 323"/>
                      <a:gd name="T83" fmla="*/ 189 h 317"/>
                      <a:gd name="T84" fmla="*/ 314 w 323"/>
                      <a:gd name="T85" fmla="*/ 197 h 317"/>
                      <a:gd name="T86" fmla="*/ 314 w 323"/>
                      <a:gd name="T87" fmla="*/ 203 h 317"/>
                      <a:gd name="T88" fmla="*/ 317 w 323"/>
                      <a:gd name="T89" fmla="*/ 207 h 317"/>
                      <a:gd name="T90" fmla="*/ 322 w 323"/>
                      <a:gd name="T91" fmla="*/ 214 h 317"/>
                      <a:gd name="T92" fmla="*/ 323 w 323"/>
                      <a:gd name="T93" fmla="*/ 263 h 317"/>
                      <a:gd name="T94" fmla="*/ 322 w 323"/>
                      <a:gd name="T95" fmla="*/ 267 h 317"/>
                      <a:gd name="T96" fmla="*/ 316 w 323"/>
                      <a:gd name="T97" fmla="*/ 277 h 317"/>
                      <a:gd name="T98" fmla="*/ 304 w 323"/>
                      <a:gd name="T99" fmla="*/ 287 h 317"/>
                      <a:gd name="T100" fmla="*/ 288 w 323"/>
                      <a:gd name="T101" fmla="*/ 296 h 317"/>
                      <a:gd name="T102" fmla="*/ 255 w 323"/>
                      <a:gd name="T103" fmla="*/ 307 h 317"/>
                      <a:gd name="T104" fmla="*/ 196 w 323"/>
                      <a:gd name="T105" fmla="*/ 3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 h="317">
                        <a:moveTo>
                          <a:pt x="161" y="317"/>
                        </a:moveTo>
                        <a:lnTo>
                          <a:pt x="161" y="317"/>
                        </a:lnTo>
                        <a:lnTo>
                          <a:pt x="127" y="316"/>
                        </a:lnTo>
                        <a:lnTo>
                          <a:pt x="95" y="313"/>
                        </a:lnTo>
                        <a:lnTo>
                          <a:pt x="67" y="307"/>
                        </a:lnTo>
                        <a:lnTo>
                          <a:pt x="44" y="299"/>
                        </a:lnTo>
                        <a:lnTo>
                          <a:pt x="34" y="296"/>
                        </a:lnTo>
                        <a:lnTo>
                          <a:pt x="25" y="292"/>
                        </a:lnTo>
                        <a:lnTo>
                          <a:pt x="18" y="287"/>
                        </a:lnTo>
                        <a:lnTo>
                          <a:pt x="11" y="283"/>
                        </a:lnTo>
                        <a:lnTo>
                          <a:pt x="7" y="277"/>
                        </a:lnTo>
                        <a:lnTo>
                          <a:pt x="2" y="273"/>
                        </a:lnTo>
                        <a:lnTo>
                          <a:pt x="0" y="267"/>
                        </a:lnTo>
                        <a:lnTo>
                          <a:pt x="0" y="263"/>
                        </a:lnTo>
                        <a:lnTo>
                          <a:pt x="0" y="221"/>
                        </a:lnTo>
                        <a:lnTo>
                          <a:pt x="0" y="221"/>
                        </a:lnTo>
                        <a:lnTo>
                          <a:pt x="0" y="216"/>
                        </a:lnTo>
                        <a:lnTo>
                          <a:pt x="1" y="212"/>
                        </a:lnTo>
                        <a:lnTo>
                          <a:pt x="3" y="208"/>
                        </a:lnTo>
                        <a:lnTo>
                          <a:pt x="8" y="203"/>
                        </a:lnTo>
                        <a:lnTo>
                          <a:pt x="11" y="200"/>
                        </a:lnTo>
                        <a:lnTo>
                          <a:pt x="8" y="197"/>
                        </a:lnTo>
                        <a:lnTo>
                          <a:pt x="8" y="197"/>
                        </a:lnTo>
                        <a:lnTo>
                          <a:pt x="4" y="192"/>
                        </a:lnTo>
                        <a:lnTo>
                          <a:pt x="2" y="189"/>
                        </a:lnTo>
                        <a:lnTo>
                          <a:pt x="0" y="184"/>
                        </a:lnTo>
                        <a:lnTo>
                          <a:pt x="0" y="180"/>
                        </a:lnTo>
                        <a:lnTo>
                          <a:pt x="0" y="138"/>
                        </a:lnTo>
                        <a:lnTo>
                          <a:pt x="0" y="138"/>
                        </a:lnTo>
                        <a:lnTo>
                          <a:pt x="0" y="134"/>
                        </a:lnTo>
                        <a:lnTo>
                          <a:pt x="1" y="129"/>
                        </a:lnTo>
                        <a:lnTo>
                          <a:pt x="4" y="125"/>
                        </a:lnTo>
                        <a:lnTo>
                          <a:pt x="8" y="120"/>
                        </a:lnTo>
                        <a:lnTo>
                          <a:pt x="12" y="117"/>
                        </a:lnTo>
                        <a:lnTo>
                          <a:pt x="9" y="114"/>
                        </a:lnTo>
                        <a:lnTo>
                          <a:pt x="9" y="114"/>
                        </a:lnTo>
                        <a:lnTo>
                          <a:pt x="4" y="110"/>
                        </a:lnTo>
                        <a:lnTo>
                          <a:pt x="2" y="106"/>
                        </a:lnTo>
                        <a:lnTo>
                          <a:pt x="0" y="102"/>
                        </a:lnTo>
                        <a:lnTo>
                          <a:pt x="0" y="97"/>
                        </a:lnTo>
                        <a:lnTo>
                          <a:pt x="0" y="55"/>
                        </a:lnTo>
                        <a:lnTo>
                          <a:pt x="0" y="55"/>
                        </a:lnTo>
                        <a:lnTo>
                          <a:pt x="0" y="50"/>
                        </a:lnTo>
                        <a:lnTo>
                          <a:pt x="2" y="45"/>
                        </a:lnTo>
                        <a:lnTo>
                          <a:pt x="7" y="40"/>
                        </a:lnTo>
                        <a:lnTo>
                          <a:pt x="11" y="35"/>
                        </a:lnTo>
                        <a:lnTo>
                          <a:pt x="18" y="31"/>
                        </a:lnTo>
                        <a:lnTo>
                          <a:pt x="25" y="27"/>
                        </a:lnTo>
                        <a:lnTo>
                          <a:pt x="34" y="22"/>
                        </a:lnTo>
                        <a:lnTo>
                          <a:pt x="44" y="18"/>
                        </a:lnTo>
                        <a:lnTo>
                          <a:pt x="67" y="11"/>
                        </a:lnTo>
                        <a:lnTo>
                          <a:pt x="95" y="6"/>
                        </a:lnTo>
                        <a:lnTo>
                          <a:pt x="127" y="2"/>
                        </a:lnTo>
                        <a:lnTo>
                          <a:pt x="161" y="0"/>
                        </a:lnTo>
                        <a:lnTo>
                          <a:pt x="161" y="0"/>
                        </a:lnTo>
                        <a:lnTo>
                          <a:pt x="195" y="1"/>
                        </a:lnTo>
                        <a:lnTo>
                          <a:pt x="227" y="6"/>
                        </a:lnTo>
                        <a:lnTo>
                          <a:pt x="254" y="10"/>
                        </a:lnTo>
                        <a:lnTo>
                          <a:pt x="277" y="18"/>
                        </a:lnTo>
                        <a:lnTo>
                          <a:pt x="287" y="21"/>
                        </a:lnTo>
                        <a:lnTo>
                          <a:pt x="295" y="25"/>
                        </a:lnTo>
                        <a:lnTo>
                          <a:pt x="303" y="30"/>
                        </a:lnTo>
                        <a:lnTo>
                          <a:pt x="310" y="34"/>
                        </a:lnTo>
                        <a:lnTo>
                          <a:pt x="315" y="39"/>
                        </a:lnTo>
                        <a:lnTo>
                          <a:pt x="319" y="43"/>
                        </a:lnTo>
                        <a:lnTo>
                          <a:pt x="322" y="49"/>
                        </a:lnTo>
                        <a:lnTo>
                          <a:pt x="323" y="53"/>
                        </a:lnTo>
                        <a:lnTo>
                          <a:pt x="323" y="97"/>
                        </a:lnTo>
                        <a:lnTo>
                          <a:pt x="323" y="97"/>
                        </a:lnTo>
                        <a:lnTo>
                          <a:pt x="322" y="102"/>
                        </a:lnTo>
                        <a:lnTo>
                          <a:pt x="321" y="106"/>
                        </a:lnTo>
                        <a:lnTo>
                          <a:pt x="317" y="110"/>
                        </a:lnTo>
                        <a:lnTo>
                          <a:pt x="314" y="114"/>
                        </a:lnTo>
                        <a:lnTo>
                          <a:pt x="311" y="117"/>
                        </a:lnTo>
                        <a:lnTo>
                          <a:pt x="314" y="120"/>
                        </a:lnTo>
                        <a:lnTo>
                          <a:pt x="314" y="120"/>
                        </a:lnTo>
                        <a:lnTo>
                          <a:pt x="317" y="125"/>
                        </a:lnTo>
                        <a:lnTo>
                          <a:pt x="321" y="128"/>
                        </a:lnTo>
                        <a:lnTo>
                          <a:pt x="322" y="133"/>
                        </a:lnTo>
                        <a:lnTo>
                          <a:pt x="323" y="136"/>
                        </a:lnTo>
                        <a:lnTo>
                          <a:pt x="323" y="180"/>
                        </a:lnTo>
                        <a:lnTo>
                          <a:pt x="323" y="180"/>
                        </a:lnTo>
                        <a:lnTo>
                          <a:pt x="322" y="184"/>
                        </a:lnTo>
                        <a:lnTo>
                          <a:pt x="321" y="189"/>
                        </a:lnTo>
                        <a:lnTo>
                          <a:pt x="317" y="192"/>
                        </a:lnTo>
                        <a:lnTo>
                          <a:pt x="314" y="197"/>
                        </a:lnTo>
                        <a:lnTo>
                          <a:pt x="311" y="200"/>
                        </a:lnTo>
                        <a:lnTo>
                          <a:pt x="314" y="203"/>
                        </a:lnTo>
                        <a:lnTo>
                          <a:pt x="314" y="203"/>
                        </a:lnTo>
                        <a:lnTo>
                          <a:pt x="317" y="207"/>
                        </a:lnTo>
                        <a:lnTo>
                          <a:pt x="321" y="210"/>
                        </a:lnTo>
                        <a:lnTo>
                          <a:pt x="322" y="214"/>
                        </a:lnTo>
                        <a:lnTo>
                          <a:pt x="323" y="219"/>
                        </a:lnTo>
                        <a:lnTo>
                          <a:pt x="323" y="263"/>
                        </a:lnTo>
                        <a:lnTo>
                          <a:pt x="323" y="263"/>
                        </a:lnTo>
                        <a:lnTo>
                          <a:pt x="322" y="267"/>
                        </a:lnTo>
                        <a:lnTo>
                          <a:pt x="320" y="273"/>
                        </a:lnTo>
                        <a:lnTo>
                          <a:pt x="316" y="277"/>
                        </a:lnTo>
                        <a:lnTo>
                          <a:pt x="311" y="283"/>
                        </a:lnTo>
                        <a:lnTo>
                          <a:pt x="304" y="287"/>
                        </a:lnTo>
                        <a:lnTo>
                          <a:pt x="297" y="292"/>
                        </a:lnTo>
                        <a:lnTo>
                          <a:pt x="288" y="296"/>
                        </a:lnTo>
                        <a:lnTo>
                          <a:pt x="278" y="299"/>
                        </a:lnTo>
                        <a:lnTo>
                          <a:pt x="255" y="307"/>
                        </a:lnTo>
                        <a:lnTo>
                          <a:pt x="227" y="313"/>
                        </a:lnTo>
                        <a:lnTo>
                          <a:pt x="196" y="316"/>
                        </a:lnTo>
                        <a:lnTo>
                          <a:pt x="161" y="3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37" name="Freeform 206">
                    <a:extLst>
                      <a:ext uri="{FF2B5EF4-FFF2-40B4-BE49-F238E27FC236}">
                        <a16:creationId xmlns="" xmlns:a16="http://schemas.microsoft.com/office/drawing/2014/main" id="{CDE392C1-108C-418C-B67B-65D0681D9174}"/>
                      </a:ext>
                    </a:extLst>
                  </p:cNvPr>
                  <p:cNvSpPr>
                    <a:spLocks/>
                  </p:cNvSpPr>
                  <p:nvPr/>
                </p:nvSpPr>
                <p:spPr bwMode="auto">
                  <a:xfrm>
                    <a:off x="3133" y="1811"/>
                    <a:ext cx="301" cy="79"/>
                  </a:xfrm>
                  <a:custGeom>
                    <a:avLst/>
                    <a:gdLst>
                      <a:gd name="T0" fmla="*/ 0 w 301"/>
                      <a:gd name="T1" fmla="*/ 4 h 79"/>
                      <a:gd name="T2" fmla="*/ 0 w 301"/>
                      <a:gd name="T3" fmla="*/ 36 h 79"/>
                      <a:gd name="T4" fmla="*/ 0 w 301"/>
                      <a:gd name="T5" fmla="*/ 36 h 79"/>
                      <a:gd name="T6" fmla="*/ 0 w 301"/>
                      <a:gd name="T7" fmla="*/ 39 h 79"/>
                      <a:gd name="T8" fmla="*/ 2 w 301"/>
                      <a:gd name="T9" fmla="*/ 42 h 79"/>
                      <a:gd name="T10" fmla="*/ 6 w 301"/>
                      <a:gd name="T11" fmla="*/ 45 h 79"/>
                      <a:gd name="T12" fmla="*/ 10 w 301"/>
                      <a:gd name="T13" fmla="*/ 49 h 79"/>
                      <a:gd name="T14" fmla="*/ 22 w 301"/>
                      <a:gd name="T15" fmla="*/ 56 h 79"/>
                      <a:gd name="T16" fmla="*/ 39 w 301"/>
                      <a:gd name="T17" fmla="*/ 64 h 79"/>
                      <a:gd name="T18" fmla="*/ 60 w 301"/>
                      <a:gd name="T19" fmla="*/ 69 h 79"/>
                      <a:gd name="T20" fmla="*/ 86 w 301"/>
                      <a:gd name="T21" fmla="*/ 75 h 79"/>
                      <a:gd name="T22" fmla="*/ 116 w 301"/>
                      <a:gd name="T23" fmla="*/ 78 h 79"/>
                      <a:gd name="T24" fmla="*/ 132 w 301"/>
                      <a:gd name="T25" fmla="*/ 79 h 79"/>
                      <a:gd name="T26" fmla="*/ 150 w 301"/>
                      <a:gd name="T27" fmla="*/ 79 h 79"/>
                      <a:gd name="T28" fmla="*/ 150 w 301"/>
                      <a:gd name="T29" fmla="*/ 79 h 79"/>
                      <a:gd name="T30" fmla="*/ 168 w 301"/>
                      <a:gd name="T31" fmla="*/ 79 h 79"/>
                      <a:gd name="T32" fmla="*/ 184 w 301"/>
                      <a:gd name="T33" fmla="*/ 78 h 79"/>
                      <a:gd name="T34" fmla="*/ 215 w 301"/>
                      <a:gd name="T35" fmla="*/ 75 h 79"/>
                      <a:gd name="T36" fmla="*/ 240 w 301"/>
                      <a:gd name="T37" fmla="*/ 69 h 79"/>
                      <a:gd name="T38" fmla="*/ 262 w 301"/>
                      <a:gd name="T39" fmla="*/ 64 h 79"/>
                      <a:gd name="T40" fmla="*/ 279 w 301"/>
                      <a:gd name="T41" fmla="*/ 56 h 79"/>
                      <a:gd name="T42" fmla="*/ 291 w 301"/>
                      <a:gd name="T43" fmla="*/ 49 h 79"/>
                      <a:gd name="T44" fmla="*/ 295 w 301"/>
                      <a:gd name="T45" fmla="*/ 45 h 79"/>
                      <a:gd name="T46" fmla="*/ 298 w 301"/>
                      <a:gd name="T47" fmla="*/ 42 h 79"/>
                      <a:gd name="T48" fmla="*/ 300 w 301"/>
                      <a:gd name="T49" fmla="*/ 39 h 79"/>
                      <a:gd name="T50" fmla="*/ 301 w 301"/>
                      <a:gd name="T51" fmla="*/ 36 h 79"/>
                      <a:gd name="T52" fmla="*/ 301 w 301"/>
                      <a:gd name="T53" fmla="*/ 3 h 79"/>
                      <a:gd name="T54" fmla="*/ 301 w 301"/>
                      <a:gd name="T55" fmla="*/ 3 h 79"/>
                      <a:gd name="T56" fmla="*/ 300 w 301"/>
                      <a:gd name="T57" fmla="*/ 1 h 79"/>
                      <a:gd name="T58" fmla="*/ 300 w 301"/>
                      <a:gd name="T59" fmla="*/ 0 h 79"/>
                      <a:gd name="T60" fmla="*/ 297 w 301"/>
                      <a:gd name="T61" fmla="*/ 1 h 79"/>
                      <a:gd name="T62" fmla="*/ 297 w 301"/>
                      <a:gd name="T63" fmla="*/ 1 h 79"/>
                      <a:gd name="T64" fmla="*/ 282 w 301"/>
                      <a:gd name="T65" fmla="*/ 6 h 79"/>
                      <a:gd name="T66" fmla="*/ 267 w 301"/>
                      <a:gd name="T67" fmla="*/ 12 h 79"/>
                      <a:gd name="T68" fmla="*/ 250 w 301"/>
                      <a:gd name="T69" fmla="*/ 16 h 79"/>
                      <a:gd name="T70" fmla="*/ 233 w 301"/>
                      <a:gd name="T71" fmla="*/ 21 h 79"/>
                      <a:gd name="T72" fmla="*/ 213 w 301"/>
                      <a:gd name="T73" fmla="*/ 23 h 79"/>
                      <a:gd name="T74" fmla="*/ 193 w 301"/>
                      <a:gd name="T75" fmla="*/ 25 h 79"/>
                      <a:gd name="T76" fmla="*/ 172 w 301"/>
                      <a:gd name="T77" fmla="*/ 27 h 79"/>
                      <a:gd name="T78" fmla="*/ 150 w 301"/>
                      <a:gd name="T79" fmla="*/ 27 h 79"/>
                      <a:gd name="T80" fmla="*/ 150 w 301"/>
                      <a:gd name="T81" fmla="*/ 27 h 79"/>
                      <a:gd name="T82" fmla="*/ 129 w 301"/>
                      <a:gd name="T83" fmla="*/ 27 h 79"/>
                      <a:gd name="T84" fmla="*/ 108 w 301"/>
                      <a:gd name="T85" fmla="*/ 25 h 79"/>
                      <a:gd name="T86" fmla="*/ 87 w 301"/>
                      <a:gd name="T87" fmla="*/ 23 h 79"/>
                      <a:gd name="T88" fmla="*/ 68 w 301"/>
                      <a:gd name="T89" fmla="*/ 21 h 79"/>
                      <a:gd name="T90" fmla="*/ 51 w 301"/>
                      <a:gd name="T91" fmla="*/ 16 h 79"/>
                      <a:gd name="T92" fmla="*/ 34 w 301"/>
                      <a:gd name="T93" fmla="*/ 12 h 79"/>
                      <a:gd name="T94" fmla="*/ 19 w 301"/>
                      <a:gd name="T95" fmla="*/ 6 h 79"/>
                      <a:gd name="T96" fmla="*/ 4 w 301"/>
                      <a:gd name="T97" fmla="*/ 1 h 79"/>
                      <a:gd name="T98" fmla="*/ 4 w 301"/>
                      <a:gd name="T99" fmla="*/ 1 h 79"/>
                      <a:gd name="T100" fmla="*/ 2 w 301"/>
                      <a:gd name="T101" fmla="*/ 0 h 79"/>
                      <a:gd name="T102" fmla="*/ 1 w 301"/>
                      <a:gd name="T103" fmla="*/ 1 h 79"/>
                      <a:gd name="T104" fmla="*/ 0 w 301"/>
                      <a:gd name="T105" fmla="*/ 2 h 79"/>
                      <a:gd name="T106" fmla="*/ 0 w 301"/>
                      <a:gd name="T107"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1" h="79">
                        <a:moveTo>
                          <a:pt x="0" y="4"/>
                        </a:moveTo>
                        <a:lnTo>
                          <a:pt x="0" y="36"/>
                        </a:lnTo>
                        <a:lnTo>
                          <a:pt x="0" y="36"/>
                        </a:lnTo>
                        <a:lnTo>
                          <a:pt x="0" y="39"/>
                        </a:lnTo>
                        <a:lnTo>
                          <a:pt x="2" y="42"/>
                        </a:lnTo>
                        <a:lnTo>
                          <a:pt x="6" y="45"/>
                        </a:lnTo>
                        <a:lnTo>
                          <a:pt x="10" y="49"/>
                        </a:lnTo>
                        <a:lnTo>
                          <a:pt x="22" y="56"/>
                        </a:lnTo>
                        <a:lnTo>
                          <a:pt x="39" y="64"/>
                        </a:lnTo>
                        <a:lnTo>
                          <a:pt x="60" y="69"/>
                        </a:lnTo>
                        <a:lnTo>
                          <a:pt x="86" y="75"/>
                        </a:lnTo>
                        <a:lnTo>
                          <a:pt x="116" y="78"/>
                        </a:lnTo>
                        <a:lnTo>
                          <a:pt x="132" y="79"/>
                        </a:lnTo>
                        <a:lnTo>
                          <a:pt x="150" y="79"/>
                        </a:lnTo>
                        <a:lnTo>
                          <a:pt x="150" y="79"/>
                        </a:lnTo>
                        <a:lnTo>
                          <a:pt x="168" y="79"/>
                        </a:lnTo>
                        <a:lnTo>
                          <a:pt x="184" y="78"/>
                        </a:lnTo>
                        <a:lnTo>
                          <a:pt x="215" y="75"/>
                        </a:lnTo>
                        <a:lnTo>
                          <a:pt x="240" y="69"/>
                        </a:lnTo>
                        <a:lnTo>
                          <a:pt x="262" y="64"/>
                        </a:lnTo>
                        <a:lnTo>
                          <a:pt x="279" y="56"/>
                        </a:lnTo>
                        <a:lnTo>
                          <a:pt x="291" y="49"/>
                        </a:lnTo>
                        <a:lnTo>
                          <a:pt x="295" y="45"/>
                        </a:lnTo>
                        <a:lnTo>
                          <a:pt x="298" y="42"/>
                        </a:lnTo>
                        <a:lnTo>
                          <a:pt x="300" y="39"/>
                        </a:lnTo>
                        <a:lnTo>
                          <a:pt x="301" y="36"/>
                        </a:lnTo>
                        <a:lnTo>
                          <a:pt x="301" y="3"/>
                        </a:lnTo>
                        <a:lnTo>
                          <a:pt x="301" y="3"/>
                        </a:lnTo>
                        <a:lnTo>
                          <a:pt x="300" y="1"/>
                        </a:lnTo>
                        <a:lnTo>
                          <a:pt x="300" y="0"/>
                        </a:lnTo>
                        <a:lnTo>
                          <a:pt x="297" y="1"/>
                        </a:lnTo>
                        <a:lnTo>
                          <a:pt x="297" y="1"/>
                        </a:lnTo>
                        <a:lnTo>
                          <a:pt x="282" y="6"/>
                        </a:lnTo>
                        <a:lnTo>
                          <a:pt x="267" y="12"/>
                        </a:lnTo>
                        <a:lnTo>
                          <a:pt x="250" y="16"/>
                        </a:lnTo>
                        <a:lnTo>
                          <a:pt x="233" y="21"/>
                        </a:lnTo>
                        <a:lnTo>
                          <a:pt x="213" y="23"/>
                        </a:lnTo>
                        <a:lnTo>
                          <a:pt x="193" y="25"/>
                        </a:lnTo>
                        <a:lnTo>
                          <a:pt x="172" y="27"/>
                        </a:lnTo>
                        <a:lnTo>
                          <a:pt x="150" y="27"/>
                        </a:lnTo>
                        <a:lnTo>
                          <a:pt x="150" y="27"/>
                        </a:lnTo>
                        <a:lnTo>
                          <a:pt x="129" y="27"/>
                        </a:lnTo>
                        <a:lnTo>
                          <a:pt x="108" y="25"/>
                        </a:lnTo>
                        <a:lnTo>
                          <a:pt x="87" y="23"/>
                        </a:lnTo>
                        <a:lnTo>
                          <a:pt x="68" y="21"/>
                        </a:lnTo>
                        <a:lnTo>
                          <a:pt x="51" y="16"/>
                        </a:lnTo>
                        <a:lnTo>
                          <a:pt x="34" y="12"/>
                        </a:lnTo>
                        <a:lnTo>
                          <a:pt x="19" y="6"/>
                        </a:lnTo>
                        <a:lnTo>
                          <a:pt x="4" y="1"/>
                        </a:lnTo>
                        <a:lnTo>
                          <a:pt x="4" y="1"/>
                        </a:lnTo>
                        <a:lnTo>
                          <a:pt x="2" y="0"/>
                        </a:lnTo>
                        <a:lnTo>
                          <a:pt x="1" y="1"/>
                        </a:lnTo>
                        <a:lnTo>
                          <a:pt x="0" y="2"/>
                        </a:lnTo>
                        <a:lnTo>
                          <a:pt x="0" y="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38" name="Freeform 207">
                    <a:extLst>
                      <a:ext uri="{FF2B5EF4-FFF2-40B4-BE49-F238E27FC236}">
                        <a16:creationId xmlns="" xmlns:a16="http://schemas.microsoft.com/office/drawing/2014/main" id="{3036F828-488B-4F44-B99C-C63CF3369FBC}"/>
                      </a:ext>
                    </a:extLst>
                  </p:cNvPr>
                  <p:cNvSpPr>
                    <a:spLocks/>
                  </p:cNvSpPr>
                  <p:nvPr/>
                </p:nvSpPr>
                <p:spPr bwMode="auto">
                  <a:xfrm>
                    <a:off x="3133" y="1811"/>
                    <a:ext cx="301" cy="79"/>
                  </a:xfrm>
                  <a:custGeom>
                    <a:avLst/>
                    <a:gdLst>
                      <a:gd name="T0" fmla="*/ 0 w 301"/>
                      <a:gd name="T1" fmla="*/ 4 h 79"/>
                      <a:gd name="T2" fmla="*/ 0 w 301"/>
                      <a:gd name="T3" fmla="*/ 36 h 79"/>
                      <a:gd name="T4" fmla="*/ 0 w 301"/>
                      <a:gd name="T5" fmla="*/ 36 h 79"/>
                      <a:gd name="T6" fmla="*/ 0 w 301"/>
                      <a:gd name="T7" fmla="*/ 39 h 79"/>
                      <a:gd name="T8" fmla="*/ 2 w 301"/>
                      <a:gd name="T9" fmla="*/ 42 h 79"/>
                      <a:gd name="T10" fmla="*/ 6 w 301"/>
                      <a:gd name="T11" fmla="*/ 45 h 79"/>
                      <a:gd name="T12" fmla="*/ 10 w 301"/>
                      <a:gd name="T13" fmla="*/ 49 h 79"/>
                      <a:gd name="T14" fmla="*/ 22 w 301"/>
                      <a:gd name="T15" fmla="*/ 56 h 79"/>
                      <a:gd name="T16" fmla="*/ 39 w 301"/>
                      <a:gd name="T17" fmla="*/ 64 h 79"/>
                      <a:gd name="T18" fmla="*/ 60 w 301"/>
                      <a:gd name="T19" fmla="*/ 69 h 79"/>
                      <a:gd name="T20" fmla="*/ 86 w 301"/>
                      <a:gd name="T21" fmla="*/ 75 h 79"/>
                      <a:gd name="T22" fmla="*/ 116 w 301"/>
                      <a:gd name="T23" fmla="*/ 78 h 79"/>
                      <a:gd name="T24" fmla="*/ 132 w 301"/>
                      <a:gd name="T25" fmla="*/ 79 h 79"/>
                      <a:gd name="T26" fmla="*/ 150 w 301"/>
                      <a:gd name="T27" fmla="*/ 79 h 79"/>
                      <a:gd name="T28" fmla="*/ 150 w 301"/>
                      <a:gd name="T29" fmla="*/ 79 h 79"/>
                      <a:gd name="T30" fmla="*/ 168 w 301"/>
                      <a:gd name="T31" fmla="*/ 79 h 79"/>
                      <a:gd name="T32" fmla="*/ 184 w 301"/>
                      <a:gd name="T33" fmla="*/ 78 h 79"/>
                      <a:gd name="T34" fmla="*/ 215 w 301"/>
                      <a:gd name="T35" fmla="*/ 75 h 79"/>
                      <a:gd name="T36" fmla="*/ 240 w 301"/>
                      <a:gd name="T37" fmla="*/ 69 h 79"/>
                      <a:gd name="T38" fmla="*/ 262 w 301"/>
                      <a:gd name="T39" fmla="*/ 64 h 79"/>
                      <a:gd name="T40" fmla="*/ 279 w 301"/>
                      <a:gd name="T41" fmla="*/ 56 h 79"/>
                      <a:gd name="T42" fmla="*/ 291 w 301"/>
                      <a:gd name="T43" fmla="*/ 49 h 79"/>
                      <a:gd name="T44" fmla="*/ 295 w 301"/>
                      <a:gd name="T45" fmla="*/ 45 h 79"/>
                      <a:gd name="T46" fmla="*/ 298 w 301"/>
                      <a:gd name="T47" fmla="*/ 42 h 79"/>
                      <a:gd name="T48" fmla="*/ 300 w 301"/>
                      <a:gd name="T49" fmla="*/ 39 h 79"/>
                      <a:gd name="T50" fmla="*/ 301 w 301"/>
                      <a:gd name="T51" fmla="*/ 36 h 79"/>
                      <a:gd name="T52" fmla="*/ 301 w 301"/>
                      <a:gd name="T53" fmla="*/ 3 h 79"/>
                      <a:gd name="T54" fmla="*/ 301 w 301"/>
                      <a:gd name="T55" fmla="*/ 3 h 79"/>
                      <a:gd name="T56" fmla="*/ 300 w 301"/>
                      <a:gd name="T57" fmla="*/ 1 h 79"/>
                      <a:gd name="T58" fmla="*/ 300 w 301"/>
                      <a:gd name="T59" fmla="*/ 0 h 79"/>
                      <a:gd name="T60" fmla="*/ 297 w 301"/>
                      <a:gd name="T61" fmla="*/ 1 h 79"/>
                      <a:gd name="T62" fmla="*/ 297 w 301"/>
                      <a:gd name="T63" fmla="*/ 1 h 79"/>
                      <a:gd name="T64" fmla="*/ 282 w 301"/>
                      <a:gd name="T65" fmla="*/ 6 h 79"/>
                      <a:gd name="T66" fmla="*/ 267 w 301"/>
                      <a:gd name="T67" fmla="*/ 12 h 79"/>
                      <a:gd name="T68" fmla="*/ 250 w 301"/>
                      <a:gd name="T69" fmla="*/ 16 h 79"/>
                      <a:gd name="T70" fmla="*/ 233 w 301"/>
                      <a:gd name="T71" fmla="*/ 21 h 79"/>
                      <a:gd name="T72" fmla="*/ 213 w 301"/>
                      <a:gd name="T73" fmla="*/ 23 h 79"/>
                      <a:gd name="T74" fmla="*/ 193 w 301"/>
                      <a:gd name="T75" fmla="*/ 25 h 79"/>
                      <a:gd name="T76" fmla="*/ 172 w 301"/>
                      <a:gd name="T77" fmla="*/ 27 h 79"/>
                      <a:gd name="T78" fmla="*/ 150 w 301"/>
                      <a:gd name="T79" fmla="*/ 27 h 79"/>
                      <a:gd name="T80" fmla="*/ 150 w 301"/>
                      <a:gd name="T81" fmla="*/ 27 h 79"/>
                      <a:gd name="T82" fmla="*/ 129 w 301"/>
                      <a:gd name="T83" fmla="*/ 27 h 79"/>
                      <a:gd name="T84" fmla="*/ 108 w 301"/>
                      <a:gd name="T85" fmla="*/ 25 h 79"/>
                      <a:gd name="T86" fmla="*/ 87 w 301"/>
                      <a:gd name="T87" fmla="*/ 23 h 79"/>
                      <a:gd name="T88" fmla="*/ 68 w 301"/>
                      <a:gd name="T89" fmla="*/ 21 h 79"/>
                      <a:gd name="T90" fmla="*/ 51 w 301"/>
                      <a:gd name="T91" fmla="*/ 16 h 79"/>
                      <a:gd name="T92" fmla="*/ 34 w 301"/>
                      <a:gd name="T93" fmla="*/ 12 h 79"/>
                      <a:gd name="T94" fmla="*/ 19 w 301"/>
                      <a:gd name="T95" fmla="*/ 6 h 79"/>
                      <a:gd name="T96" fmla="*/ 4 w 301"/>
                      <a:gd name="T97" fmla="*/ 1 h 79"/>
                      <a:gd name="T98" fmla="*/ 4 w 301"/>
                      <a:gd name="T99" fmla="*/ 1 h 79"/>
                      <a:gd name="T100" fmla="*/ 2 w 301"/>
                      <a:gd name="T101" fmla="*/ 0 h 79"/>
                      <a:gd name="T102" fmla="*/ 1 w 301"/>
                      <a:gd name="T103" fmla="*/ 1 h 79"/>
                      <a:gd name="T104" fmla="*/ 0 w 301"/>
                      <a:gd name="T105" fmla="*/ 2 h 79"/>
                      <a:gd name="T106" fmla="*/ 0 w 301"/>
                      <a:gd name="T107" fmla="*/ 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1" h="79">
                        <a:moveTo>
                          <a:pt x="0" y="4"/>
                        </a:moveTo>
                        <a:lnTo>
                          <a:pt x="0" y="36"/>
                        </a:lnTo>
                        <a:lnTo>
                          <a:pt x="0" y="36"/>
                        </a:lnTo>
                        <a:lnTo>
                          <a:pt x="0" y="39"/>
                        </a:lnTo>
                        <a:lnTo>
                          <a:pt x="2" y="42"/>
                        </a:lnTo>
                        <a:lnTo>
                          <a:pt x="6" y="45"/>
                        </a:lnTo>
                        <a:lnTo>
                          <a:pt x="10" y="49"/>
                        </a:lnTo>
                        <a:lnTo>
                          <a:pt x="22" y="56"/>
                        </a:lnTo>
                        <a:lnTo>
                          <a:pt x="39" y="64"/>
                        </a:lnTo>
                        <a:lnTo>
                          <a:pt x="60" y="69"/>
                        </a:lnTo>
                        <a:lnTo>
                          <a:pt x="86" y="75"/>
                        </a:lnTo>
                        <a:lnTo>
                          <a:pt x="116" y="78"/>
                        </a:lnTo>
                        <a:lnTo>
                          <a:pt x="132" y="79"/>
                        </a:lnTo>
                        <a:lnTo>
                          <a:pt x="150" y="79"/>
                        </a:lnTo>
                        <a:lnTo>
                          <a:pt x="150" y="79"/>
                        </a:lnTo>
                        <a:lnTo>
                          <a:pt x="168" y="79"/>
                        </a:lnTo>
                        <a:lnTo>
                          <a:pt x="184" y="78"/>
                        </a:lnTo>
                        <a:lnTo>
                          <a:pt x="215" y="75"/>
                        </a:lnTo>
                        <a:lnTo>
                          <a:pt x="240" y="69"/>
                        </a:lnTo>
                        <a:lnTo>
                          <a:pt x="262" y="64"/>
                        </a:lnTo>
                        <a:lnTo>
                          <a:pt x="279" y="56"/>
                        </a:lnTo>
                        <a:lnTo>
                          <a:pt x="291" y="49"/>
                        </a:lnTo>
                        <a:lnTo>
                          <a:pt x="295" y="45"/>
                        </a:lnTo>
                        <a:lnTo>
                          <a:pt x="298" y="42"/>
                        </a:lnTo>
                        <a:lnTo>
                          <a:pt x="300" y="39"/>
                        </a:lnTo>
                        <a:lnTo>
                          <a:pt x="301" y="36"/>
                        </a:lnTo>
                        <a:lnTo>
                          <a:pt x="301" y="3"/>
                        </a:lnTo>
                        <a:lnTo>
                          <a:pt x="301" y="3"/>
                        </a:lnTo>
                        <a:lnTo>
                          <a:pt x="300" y="1"/>
                        </a:lnTo>
                        <a:lnTo>
                          <a:pt x="300" y="0"/>
                        </a:lnTo>
                        <a:lnTo>
                          <a:pt x="297" y="1"/>
                        </a:lnTo>
                        <a:lnTo>
                          <a:pt x="297" y="1"/>
                        </a:lnTo>
                        <a:lnTo>
                          <a:pt x="282" y="6"/>
                        </a:lnTo>
                        <a:lnTo>
                          <a:pt x="267" y="12"/>
                        </a:lnTo>
                        <a:lnTo>
                          <a:pt x="250" y="16"/>
                        </a:lnTo>
                        <a:lnTo>
                          <a:pt x="233" y="21"/>
                        </a:lnTo>
                        <a:lnTo>
                          <a:pt x="213" y="23"/>
                        </a:lnTo>
                        <a:lnTo>
                          <a:pt x="193" y="25"/>
                        </a:lnTo>
                        <a:lnTo>
                          <a:pt x="172" y="27"/>
                        </a:lnTo>
                        <a:lnTo>
                          <a:pt x="150" y="27"/>
                        </a:lnTo>
                        <a:lnTo>
                          <a:pt x="150" y="27"/>
                        </a:lnTo>
                        <a:lnTo>
                          <a:pt x="129" y="27"/>
                        </a:lnTo>
                        <a:lnTo>
                          <a:pt x="108" y="25"/>
                        </a:lnTo>
                        <a:lnTo>
                          <a:pt x="87" y="23"/>
                        </a:lnTo>
                        <a:lnTo>
                          <a:pt x="68" y="21"/>
                        </a:lnTo>
                        <a:lnTo>
                          <a:pt x="51" y="16"/>
                        </a:lnTo>
                        <a:lnTo>
                          <a:pt x="34" y="12"/>
                        </a:lnTo>
                        <a:lnTo>
                          <a:pt x="19" y="6"/>
                        </a:lnTo>
                        <a:lnTo>
                          <a:pt x="4" y="1"/>
                        </a:lnTo>
                        <a:lnTo>
                          <a:pt x="4" y="1"/>
                        </a:lnTo>
                        <a:lnTo>
                          <a:pt x="2" y="0"/>
                        </a:lnTo>
                        <a:lnTo>
                          <a:pt x="1" y="1"/>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39" name="Freeform 208">
                    <a:extLst>
                      <a:ext uri="{FF2B5EF4-FFF2-40B4-BE49-F238E27FC236}">
                        <a16:creationId xmlns="" xmlns:a16="http://schemas.microsoft.com/office/drawing/2014/main" id="{481CC492-3968-4BB7-BEBB-D6BC9517C225}"/>
                      </a:ext>
                    </a:extLst>
                  </p:cNvPr>
                  <p:cNvSpPr>
                    <a:spLocks/>
                  </p:cNvSpPr>
                  <p:nvPr/>
                </p:nvSpPr>
                <p:spPr bwMode="auto">
                  <a:xfrm>
                    <a:off x="3133" y="1893"/>
                    <a:ext cx="301" cy="80"/>
                  </a:xfrm>
                  <a:custGeom>
                    <a:avLst/>
                    <a:gdLst>
                      <a:gd name="T0" fmla="*/ 0 w 301"/>
                      <a:gd name="T1" fmla="*/ 5 h 80"/>
                      <a:gd name="T2" fmla="*/ 0 w 301"/>
                      <a:gd name="T3" fmla="*/ 37 h 80"/>
                      <a:gd name="T4" fmla="*/ 0 w 301"/>
                      <a:gd name="T5" fmla="*/ 37 h 80"/>
                      <a:gd name="T6" fmla="*/ 0 w 301"/>
                      <a:gd name="T7" fmla="*/ 40 h 80"/>
                      <a:gd name="T8" fmla="*/ 2 w 301"/>
                      <a:gd name="T9" fmla="*/ 42 h 80"/>
                      <a:gd name="T10" fmla="*/ 6 w 301"/>
                      <a:gd name="T11" fmla="*/ 46 h 80"/>
                      <a:gd name="T12" fmla="*/ 10 w 301"/>
                      <a:gd name="T13" fmla="*/ 50 h 80"/>
                      <a:gd name="T14" fmla="*/ 22 w 301"/>
                      <a:gd name="T15" fmla="*/ 57 h 80"/>
                      <a:gd name="T16" fmla="*/ 39 w 301"/>
                      <a:gd name="T17" fmla="*/ 64 h 80"/>
                      <a:gd name="T18" fmla="*/ 60 w 301"/>
                      <a:gd name="T19" fmla="*/ 70 h 80"/>
                      <a:gd name="T20" fmla="*/ 86 w 301"/>
                      <a:gd name="T21" fmla="*/ 76 h 80"/>
                      <a:gd name="T22" fmla="*/ 116 w 301"/>
                      <a:gd name="T23" fmla="*/ 79 h 80"/>
                      <a:gd name="T24" fmla="*/ 132 w 301"/>
                      <a:gd name="T25" fmla="*/ 80 h 80"/>
                      <a:gd name="T26" fmla="*/ 150 w 301"/>
                      <a:gd name="T27" fmla="*/ 80 h 80"/>
                      <a:gd name="T28" fmla="*/ 150 w 301"/>
                      <a:gd name="T29" fmla="*/ 80 h 80"/>
                      <a:gd name="T30" fmla="*/ 168 w 301"/>
                      <a:gd name="T31" fmla="*/ 80 h 80"/>
                      <a:gd name="T32" fmla="*/ 184 w 301"/>
                      <a:gd name="T33" fmla="*/ 79 h 80"/>
                      <a:gd name="T34" fmla="*/ 215 w 301"/>
                      <a:gd name="T35" fmla="*/ 76 h 80"/>
                      <a:gd name="T36" fmla="*/ 240 w 301"/>
                      <a:gd name="T37" fmla="*/ 70 h 80"/>
                      <a:gd name="T38" fmla="*/ 262 w 301"/>
                      <a:gd name="T39" fmla="*/ 64 h 80"/>
                      <a:gd name="T40" fmla="*/ 279 w 301"/>
                      <a:gd name="T41" fmla="*/ 57 h 80"/>
                      <a:gd name="T42" fmla="*/ 291 w 301"/>
                      <a:gd name="T43" fmla="*/ 50 h 80"/>
                      <a:gd name="T44" fmla="*/ 295 w 301"/>
                      <a:gd name="T45" fmla="*/ 46 h 80"/>
                      <a:gd name="T46" fmla="*/ 298 w 301"/>
                      <a:gd name="T47" fmla="*/ 42 h 80"/>
                      <a:gd name="T48" fmla="*/ 300 w 301"/>
                      <a:gd name="T49" fmla="*/ 40 h 80"/>
                      <a:gd name="T50" fmla="*/ 301 w 301"/>
                      <a:gd name="T51" fmla="*/ 37 h 80"/>
                      <a:gd name="T52" fmla="*/ 301 w 301"/>
                      <a:gd name="T53" fmla="*/ 4 h 80"/>
                      <a:gd name="T54" fmla="*/ 301 w 301"/>
                      <a:gd name="T55" fmla="*/ 4 h 80"/>
                      <a:gd name="T56" fmla="*/ 300 w 301"/>
                      <a:gd name="T57" fmla="*/ 2 h 80"/>
                      <a:gd name="T58" fmla="*/ 300 w 301"/>
                      <a:gd name="T59" fmla="*/ 0 h 80"/>
                      <a:gd name="T60" fmla="*/ 297 w 301"/>
                      <a:gd name="T61" fmla="*/ 2 h 80"/>
                      <a:gd name="T62" fmla="*/ 297 w 301"/>
                      <a:gd name="T63" fmla="*/ 2 h 80"/>
                      <a:gd name="T64" fmla="*/ 282 w 301"/>
                      <a:gd name="T65" fmla="*/ 7 h 80"/>
                      <a:gd name="T66" fmla="*/ 267 w 301"/>
                      <a:gd name="T67" fmla="*/ 13 h 80"/>
                      <a:gd name="T68" fmla="*/ 250 w 301"/>
                      <a:gd name="T69" fmla="*/ 17 h 80"/>
                      <a:gd name="T70" fmla="*/ 233 w 301"/>
                      <a:gd name="T71" fmla="*/ 21 h 80"/>
                      <a:gd name="T72" fmla="*/ 213 w 301"/>
                      <a:gd name="T73" fmla="*/ 24 h 80"/>
                      <a:gd name="T74" fmla="*/ 193 w 301"/>
                      <a:gd name="T75" fmla="*/ 26 h 80"/>
                      <a:gd name="T76" fmla="*/ 172 w 301"/>
                      <a:gd name="T77" fmla="*/ 28 h 80"/>
                      <a:gd name="T78" fmla="*/ 150 w 301"/>
                      <a:gd name="T79" fmla="*/ 28 h 80"/>
                      <a:gd name="T80" fmla="*/ 150 w 301"/>
                      <a:gd name="T81" fmla="*/ 28 h 80"/>
                      <a:gd name="T82" fmla="*/ 129 w 301"/>
                      <a:gd name="T83" fmla="*/ 28 h 80"/>
                      <a:gd name="T84" fmla="*/ 108 w 301"/>
                      <a:gd name="T85" fmla="*/ 26 h 80"/>
                      <a:gd name="T86" fmla="*/ 87 w 301"/>
                      <a:gd name="T87" fmla="*/ 24 h 80"/>
                      <a:gd name="T88" fmla="*/ 68 w 301"/>
                      <a:gd name="T89" fmla="*/ 21 h 80"/>
                      <a:gd name="T90" fmla="*/ 51 w 301"/>
                      <a:gd name="T91" fmla="*/ 17 h 80"/>
                      <a:gd name="T92" fmla="*/ 34 w 301"/>
                      <a:gd name="T93" fmla="*/ 13 h 80"/>
                      <a:gd name="T94" fmla="*/ 19 w 301"/>
                      <a:gd name="T95" fmla="*/ 7 h 80"/>
                      <a:gd name="T96" fmla="*/ 4 w 301"/>
                      <a:gd name="T97" fmla="*/ 2 h 80"/>
                      <a:gd name="T98" fmla="*/ 4 w 301"/>
                      <a:gd name="T99" fmla="*/ 2 h 80"/>
                      <a:gd name="T100" fmla="*/ 2 w 301"/>
                      <a:gd name="T101" fmla="*/ 0 h 80"/>
                      <a:gd name="T102" fmla="*/ 1 w 301"/>
                      <a:gd name="T103" fmla="*/ 2 h 80"/>
                      <a:gd name="T104" fmla="*/ 0 w 301"/>
                      <a:gd name="T105" fmla="*/ 3 h 80"/>
                      <a:gd name="T106" fmla="*/ 0 w 301"/>
                      <a:gd name="T10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1" h="80">
                        <a:moveTo>
                          <a:pt x="0" y="5"/>
                        </a:moveTo>
                        <a:lnTo>
                          <a:pt x="0" y="37"/>
                        </a:lnTo>
                        <a:lnTo>
                          <a:pt x="0" y="37"/>
                        </a:lnTo>
                        <a:lnTo>
                          <a:pt x="0" y="40"/>
                        </a:lnTo>
                        <a:lnTo>
                          <a:pt x="2" y="42"/>
                        </a:lnTo>
                        <a:lnTo>
                          <a:pt x="6" y="46"/>
                        </a:lnTo>
                        <a:lnTo>
                          <a:pt x="10" y="50"/>
                        </a:lnTo>
                        <a:lnTo>
                          <a:pt x="22" y="57"/>
                        </a:lnTo>
                        <a:lnTo>
                          <a:pt x="39" y="64"/>
                        </a:lnTo>
                        <a:lnTo>
                          <a:pt x="60" y="70"/>
                        </a:lnTo>
                        <a:lnTo>
                          <a:pt x="86" y="76"/>
                        </a:lnTo>
                        <a:lnTo>
                          <a:pt x="116" y="79"/>
                        </a:lnTo>
                        <a:lnTo>
                          <a:pt x="132" y="80"/>
                        </a:lnTo>
                        <a:lnTo>
                          <a:pt x="150" y="80"/>
                        </a:lnTo>
                        <a:lnTo>
                          <a:pt x="150" y="80"/>
                        </a:lnTo>
                        <a:lnTo>
                          <a:pt x="168" y="80"/>
                        </a:lnTo>
                        <a:lnTo>
                          <a:pt x="184" y="79"/>
                        </a:lnTo>
                        <a:lnTo>
                          <a:pt x="215" y="76"/>
                        </a:lnTo>
                        <a:lnTo>
                          <a:pt x="240" y="70"/>
                        </a:lnTo>
                        <a:lnTo>
                          <a:pt x="262" y="64"/>
                        </a:lnTo>
                        <a:lnTo>
                          <a:pt x="279" y="57"/>
                        </a:lnTo>
                        <a:lnTo>
                          <a:pt x="291" y="50"/>
                        </a:lnTo>
                        <a:lnTo>
                          <a:pt x="295" y="46"/>
                        </a:lnTo>
                        <a:lnTo>
                          <a:pt x="298" y="42"/>
                        </a:lnTo>
                        <a:lnTo>
                          <a:pt x="300" y="40"/>
                        </a:lnTo>
                        <a:lnTo>
                          <a:pt x="301" y="37"/>
                        </a:lnTo>
                        <a:lnTo>
                          <a:pt x="301" y="4"/>
                        </a:lnTo>
                        <a:lnTo>
                          <a:pt x="301" y="4"/>
                        </a:lnTo>
                        <a:lnTo>
                          <a:pt x="300" y="2"/>
                        </a:lnTo>
                        <a:lnTo>
                          <a:pt x="300" y="0"/>
                        </a:lnTo>
                        <a:lnTo>
                          <a:pt x="297" y="2"/>
                        </a:lnTo>
                        <a:lnTo>
                          <a:pt x="297" y="2"/>
                        </a:lnTo>
                        <a:lnTo>
                          <a:pt x="282" y="7"/>
                        </a:lnTo>
                        <a:lnTo>
                          <a:pt x="267" y="13"/>
                        </a:lnTo>
                        <a:lnTo>
                          <a:pt x="250" y="17"/>
                        </a:lnTo>
                        <a:lnTo>
                          <a:pt x="233" y="21"/>
                        </a:lnTo>
                        <a:lnTo>
                          <a:pt x="213" y="24"/>
                        </a:lnTo>
                        <a:lnTo>
                          <a:pt x="193" y="26"/>
                        </a:lnTo>
                        <a:lnTo>
                          <a:pt x="172" y="28"/>
                        </a:lnTo>
                        <a:lnTo>
                          <a:pt x="150" y="28"/>
                        </a:lnTo>
                        <a:lnTo>
                          <a:pt x="150" y="28"/>
                        </a:lnTo>
                        <a:lnTo>
                          <a:pt x="129" y="28"/>
                        </a:lnTo>
                        <a:lnTo>
                          <a:pt x="108" y="26"/>
                        </a:lnTo>
                        <a:lnTo>
                          <a:pt x="87" y="24"/>
                        </a:lnTo>
                        <a:lnTo>
                          <a:pt x="68" y="21"/>
                        </a:lnTo>
                        <a:lnTo>
                          <a:pt x="51" y="17"/>
                        </a:lnTo>
                        <a:lnTo>
                          <a:pt x="34" y="13"/>
                        </a:lnTo>
                        <a:lnTo>
                          <a:pt x="19" y="7"/>
                        </a:lnTo>
                        <a:lnTo>
                          <a:pt x="4" y="2"/>
                        </a:lnTo>
                        <a:lnTo>
                          <a:pt x="4" y="2"/>
                        </a:lnTo>
                        <a:lnTo>
                          <a:pt x="2" y="0"/>
                        </a:lnTo>
                        <a:lnTo>
                          <a:pt x="1" y="2"/>
                        </a:lnTo>
                        <a:lnTo>
                          <a:pt x="0" y="3"/>
                        </a:lnTo>
                        <a:lnTo>
                          <a:pt x="0" y="5"/>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40" name="Freeform 209">
                    <a:extLst>
                      <a:ext uri="{FF2B5EF4-FFF2-40B4-BE49-F238E27FC236}">
                        <a16:creationId xmlns="" xmlns:a16="http://schemas.microsoft.com/office/drawing/2014/main" id="{79972E93-802C-47FE-B0A6-7A0DABAE758D}"/>
                      </a:ext>
                    </a:extLst>
                  </p:cNvPr>
                  <p:cNvSpPr>
                    <a:spLocks/>
                  </p:cNvSpPr>
                  <p:nvPr/>
                </p:nvSpPr>
                <p:spPr bwMode="auto">
                  <a:xfrm>
                    <a:off x="3133" y="1893"/>
                    <a:ext cx="301" cy="80"/>
                  </a:xfrm>
                  <a:custGeom>
                    <a:avLst/>
                    <a:gdLst>
                      <a:gd name="T0" fmla="*/ 0 w 301"/>
                      <a:gd name="T1" fmla="*/ 5 h 80"/>
                      <a:gd name="T2" fmla="*/ 0 w 301"/>
                      <a:gd name="T3" fmla="*/ 37 h 80"/>
                      <a:gd name="T4" fmla="*/ 0 w 301"/>
                      <a:gd name="T5" fmla="*/ 37 h 80"/>
                      <a:gd name="T6" fmla="*/ 0 w 301"/>
                      <a:gd name="T7" fmla="*/ 40 h 80"/>
                      <a:gd name="T8" fmla="*/ 2 w 301"/>
                      <a:gd name="T9" fmla="*/ 42 h 80"/>
                      <a:gd name="T10" fmla="*/ 6 w 301"/>
                      <a:gd name="T11" fmla="*/ 46 h 80"/>
                      <a:gd name="T12" fmla="*/ 10 w 301"/>
                      <a:gd name="T13" fmla="*/ 50 h 80"/>
                      <a:gd name="T14" fmla="*/ 22 w 301"/>
                      <a:gd name="T15" fmla="*/ 57 h 80"/>
                      <a:gd name="T16" fmla="*/ 39 w 301"/>
                      <a:gd name="T17" fmla="*/ 64 h 80"/>
                      <a:gd name="T18" fmla="*/ 60 w 301"/>
                      <a:gd name="T19" fmla="*/ 70 h 80"/>
                      <a:gd name="T20" fmla="*/ 86 w 301"/>
                      <a:gd name="T21" fmla="*/ 76 h 80"/>
                      <a:gd name="T22" fmla="*/ 116 w 301"/>
                      <a:gd name="T23" fmla="*/ 79 h 80"/>
                      <a:gd name="T24" fmla="*/ 132 w 301"/>
                      <a:gd name="T25" fmla="*/ 80 h 80"/>
                      <a:gd name="T26" fmla="*/ 150 w 301"/>
                      <a:gd name="T27" fmla="*/ 80 h 80"/>
                      <a:gd name="T28" fmla="*/ 150 w 301"/>
                      <a:gd name="T29" fmla="*/ 80 h 80"/>
                      <a:gd name="T30" fmla="*/ 168 w 301"/>
                      <a:gd name="T31" fmla="*/ 80 h 80"/>
                      <a:gd name="T32" fmla="*/ 184 w 301"/>
                      <a:gd name="T33" fmla="*/ 79 h 80"/>
                      <a:gd name="T34" fmla="*/ 215 w 301"/>
                      <a:gd name="T35" fmla="*/ 76 h 80"/>
                      <a:gd name="T36" fmla="*/ 240 w 301"/>
                      <a:gd name="T37" fmla="*/ 70 h 80"/>
                      <a:gd name="T38" fmla="*/ 262 w 301"/>
                      <a:gd name="T39" fmla="*/ 64 h 80"/>
                      <a:gd name="T40" fmla="*/ 279 w 301"/>
                      <a:gd name="T41" fmla="*/ 57 h 80"/>
                      <a:gd name="T42" fmla="*/ 291 w 301"/>
                      <a:gd name="T43" fmla="*/ 50 h 80"/>
                      <a:gd name="T44" fmla="*/ 295 w 301"/>
                      <a:gd name="T45" fmla="*/ 46 h 80"/>
                      <a:gd name="T46" fmla="*/ 298 w 301"/>
                      <a:gd name="T47" fmla="*/ 42 h 80"/>
                      <a:gd name="T48" fmla="*/ 300 w 301"/>
                      <a:gd name="T49" fmla="*/ 40 h 80"/>
                      <a:gd name="T50" fmla="*/ 301 w 301"/>
                      <a:gd name="T51" fmla="*/ 37 h 80"/>
                      <a:gd name="T52" fmla="*/ 301 w 301"/>
                      <a:gd name="T53" fmla="*/ 4 h 80"/>
                      <a:gd name="T54" fmla="*/ 301 w 301"/>
                      <a:gd name="T55" fmla="*/ 4 h 80"/>
                      <a:gd name="T56" fmla="*/ 300 w 301"/>
                      <a:gd name="T57" fmla="*/ 2 h 80"/>
                      <a:gd name="T58" fmla="*/ 300 w 301"/>
                      <a:gd name="T59" fmla="*/ 0 h 80"/>
                      <a:gd name="T60" fmla="*/ 297 w 301"/>
                      <a:gd name="T61" fmla="*/ 2 h 80"/>
                      <a:gd name="T62" fmla="*/ 297 w 301"/>
                      <a:gd name="T63" fmla="*/ 2 h 80"/>
                      <a:gd name="T64" fmla="*/ 282 w 301"/>
                      <a:gd name="T65" fmla="*/ 7 h 80"/>
                      <a:gd name="T66" fmla="*/ 267 w 301"/>
                      <a:gd name="T67" fmla="*/ 13 h 80"/>
                      <a:gd name="T68" fmla="*/ 250 w 301"/>
                      <a:gd name="T69" fmla="*/ 17 h 80"/>
                      <a:gd name="T70" fmla="*/ 233 w 301"/>
                      <a:gd name="T71" fmla="*/ 21 h 80"/>
                      <a:gd name="T72" fmla="*/ 213 w 301"/>
                      <a:gd name="T73" fmla="*/ 24 h 80"/>
                      <a:gd name="T74" fmla="*/ 193 w 301"/>
                      <a:gd name="T75" fmla="*/ 26 h 80"/>
                      <a:gd name="T76" fmla="*/ 172 w 301"/>
                      <a:gd name="T77" fmla="*/ 28 h 80"/>
                      <a:gd name="T78" fmla="*/ 150 w 301"/>
                      <a:gd name="T79" fmla="*/ 28 h 80"/>
                      <a:gd name="T80" fmla="*/ 150 w 301"/>
                      <a:gd name="T81" fmla="*/ 28 h 80"/>
                      <a:gd name="T82" fmla="*/ 129 w 301"/>
                      <a:gd name="T83" fmla="*/ 28 h 80"/>
                      <a:gd name="T84" fmla="*/ 108 w 301"/>
                      <a:gd name="T85" fmla="*/ 26 h 80"/>
                      <a:gd name="T86" fmla="*/ 87 w 301"/>
                      <a:gd name="T87" fmla="*/ 24 h 80"/>
                      <a:gd name="T88" fmla="*/ 68 w 301"/>
                      <a:gd name="T89" fmla="*/ 21 h 80"/>
                      <a:gd name="T90" fmla="*/ 51 w 301"/>
                      <a:gd name="T91" fmla="*/ 17 h 80"/>
                      <a:gd name="T92" fmla="*/ 34 w 301"/>
                      <a:gd name="T93" fmla="*/ 13 h 80"/>
                      <a:gd name="T94" fmla="*/ 19 w 301"/>
                      <a:gd name="T95" fmla="*/ 7 h 80"/>
                      <a:gd name="T96" fmla="*/ 4 w 301"/>
                      <a:gd name="T97" fmla="*/ 2 h 80"/>
                      <a:gd name="T98" fmla="*/ 4 w 301"/>
                      <a:gd name="T99" fmla="*/ 2 h 80"/>
                      <a:gd name="T100" fmla="*/ 2 w 301"/>
                      <a:gd name="T101" fmla="*/ 0 h 80"/>
                      <a:gd name="T102" fmla="*/ 1 w 301"/>
                      <a:gd name="T103" fmla="*/ 2 h 80"/>
                      <a:gd name="T104" fmla="*/ 0 w 301"/>
                      <a:gd name="T105" fmla="*/ 3 h 80"/>
                      <a:gd name="T106" fmla="*/ 0 w 301"/>
                      <a:gd name="T10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1" h="80">
                        <a:moveTo>
                          <a:pt x="0" y="5"/>
                        </a:moveTo>
                        <a:lnTo>
                          <a:pt x="0" y="37"/>
                        </a:lnTo>
                        <a:lnTo>
                          <a:pt x="0" y="37"/>
                        </a:lnTo>
                        <a:lnTo>
                          <a:pt x="0" y="40"/>
                        </a:lnTo>
                        <a:lnTo>
                          <a:pt x="2" y="42"/>
                        </a:lnTo>
                        <a:lnTo>
                          <a:pt x="6" y="46"/>
                        </a:lnTo>
                        <a:lnTo>
                          <a:pt x="10" y="50"/>
                        </a:lnTo>
                        <a:lnTo>
                          <a:pt x="22" y="57"/>
                        </a:lnTo>
                        <a:lnTo>
                          <a:pt x="39" y="64"/>
                        </a:lnTo>
                        <a:lnTo>
                          <a:pt x="60" y="70"/>
                        </a:lnTo>
                        <a:lnTo>
                          <a:pt x="86" y="76"/>
                        </a:lnTo>
                        <a:lnTo>
                          <a:pt x="116" y="79"/>
                        </a:lnTo>
                        <a:lnTo>
                          <a:pt x="132" y="80"/>
                        </a:lnTo>
                        <a:lnTo>
                          <a:pt x="150" y="80"/>
                        </a:lnTo>
                        <a:lnTo>
                          <a:pt x="150" y="80"/>
                        </a:lnTo>
                        <a:lnTo>
                          <a:pt x="168" y="80"/>
                        </a:lnTo>
                        <a:lnTo>
                          <a:pt x="184" y="79"/>
                        </a:lnTo>
                        <a:lnTo>
                          <a:pt x="215" y="76"/>
                        </a:lnTo>
                        <a:lnTo>
                          <a:pt x="240" y="70"/>
                        </a:lnTo>
                        <a:lnTo>
                          <a:pt x="262" y="64"/>
                        </a:lnTo>
                        <a:lnTo>
                          <a:pt x="279" y="57"/>
                        </a:lnTo>
                        <a:lnTo>
                          <a:pt x="291" y="50"/>
                        </a:lnTo>
                        <a:lnTo>
                          <a:pt x="295" y="46"/>
                        </a:lnTo>
                        <a:lnTo>
                          <a:pt x="298" y="42"/>
                        </a:lnTo>
                        <a:lnTo>
                          <a:pt x="300" y="40"/>
                        </a:lnTo>
                        <a:lnTo>
                          <a:pt x="301" y="37"/>
                        </a:lnTo>
                        <a:lnTo>
                          <a:pt x="301" y="4"/>
                        </a:lnTo>
                        <a:lnTo>
                          <a:pt x="301" y="4"/>
                        </a:lnTo>
                        <a:lnTo>
                          <a:pt x="300" y="2"/>
                        </a:lnTo>
                        <a:lnTo>
                          <a:pt x="300" y="0"/>
                        </a:lnTo>
                        <a:lnTo>
                          <a:pt x="297" y="2"/>
                        </a:lnTo>
                        <a:lnTo>
                          <a:pt x="297" y="2"/>
                        </a:lnTo>
                        <a:lnTo>
                          <a:pt x="282" y="7"/>
                        </a:lnTo>
                        <a:lnTo>
                          <a:pt x="267" y="13"/>
                        </a:lnTo>
                        <a:lnTo>
                          <a:pt x="250" y="17"/>
                        </a:lnTo>
                        <a:lnTo>
                          <a:pt x="233" y="21"/>
                        </a:lnTo>
                        <a:lnTo>
                          <a:pt x="213" y="24"/>
                        </a:lnTo>
                        <a:lnTo>
                          <a:pt x="193" y="26"/>
                        </a:lnTo>
                        <a:lnTo>
                          <a:pt x="172" y="28"/>
                        </a:lnTo>
                        <a:lnTo>
                          <a:pt x="150" y="28"/>
                        </a:lnTo>
                        <a:lnTo>
                          <a:pt x="150" y="28"/>
                        </a:lnTo>
                        <a:lnTo>
                          <a:pt x="129" y="28"/>
                        </a:lnTo>
                        <a:lnTo>
                          <a:pt x="108" y="26"/>
                        </a:lnTo>
                        <a:lnTo>
                          <a:pt x="87" y="24"/>
                        </a:lnTo>
                        <a:lnTo>
                          <a:pt x="68" y="21"/>
                        </a:lnTo>
                        <a:lnTo>
                          <a:pt x="51" y="17"/>
                        </a:lnTo>
                        <a:lnTo>
                          <a:pt x="34" y="13"/>
                        </a:lnTo>
                        <a:lnTo>
                          <a:pt x="19" y="7"/>
                        </a:lnTo>
                        <a:lnTo>
                          <a:pt x="4" y="2"/>
                        </a:lnTo>
                        <a:lnTo>
                          <a:pt x="4" y="2"/>
                        </a:lnTo>
                        <a:lnTo>
                          <a:pt x="2" y="0"/>
                        </a:lnTo>
                        <a:lnTo>
                          <a:pt x="1" y="2"/>
                        </a:lnTo>
                        <a:lnTo>
                          <a:pt x="0" y="3"/>
                        </a:lnTo>
                        <a:lnTo>
                          <a:pt x="0"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41" name="Freeform 210">
                    <a:extLst>
                      <a:ext uri="{FF2B5EF4-FFF2-40B4-BE49-F238E27FC236}">
                        <a16:creationId xmlns="" xmlns:a16="http://schemas.microsoft.com/office/drawing/2014/main" id="{0A9A6C57-8A1B-4875-8D1E-8529A0F315FF}"/>
                      </a:ext>
                    </a:extLst>
                  </p:cNvPr>
                  <p:cNvSpPr>
                    <a:spLocks/>
                  </p:cNvSpPr>
                  <p:nvPr/>
                </p:nvSpPr>
                <p:spPr bwMode="auto">
                  <a:xfrm>
                    <a:off x="3133" y="1678"/>
                    <a:ext cx="301" cy="129"/>
                  </a:xfrm>
                  <a:custGeom>
                    <a:avLst/>
                    <a:gdLst>
                      <a:gd name="T0" fmla="*/ 0 w 301"/>
                      <a:gd name="T1" fmla="*/ 44 h 129"/>
                      <a:gd name="T2" fmla="*/ 0 w 301"/>
                      <a:gd name="T3" fmla="*/ 86 h 129"/>
                      <a:gd name="T4" fmla="*/ 0 w 301"/>
                      <a:gd name="T5" fmla="*/ 86 h 129"/>
                      <a:gd name="T6" fmla="*/ 0 w 301"/>
                      <a:gd name="T7" fmla="*/ 90 h 129"/>
                      <a:gd name="T8" fmla="*/ 2 w 301"/>
                      <a:gd name="T9" fmla="*/ 93 h 129"/>
                      <a:gd name="T10" fmla="*/ 6 w 301"/>
                      <a:gd name="T11" fmla="*/ 96 h 129"/>
                      <a:gd name="T12" fmla="*/ 10 w 301"/>
                      <a:gd name="T13" fmla="*/ 99 h 129"/>
                      <a:gd name="T14" fmla="*/ 22 w 301"/>
                      <a:gd name="T15" fmla="*/ 106 h 129"/>
                      <a:gd name="T16" fmla="*/ 39 w 301"/>
                      <a:gd name="T17" fmla="*/ 114 h 129"/>
                      <a:gd name="T18" fmla="*/ 60 w 301"/>
                      <a:gd name="T19" fmla="*/ 119 h 129"/>
                      <a:gd name="T20" fmla="*/ 86 w 301"/>
                      <a:gd name="T21" fmla="*/ 125 h 129"/>
                      <a:gd name="T22" fmla="*/ 116 w 301"/>
                      <a:gd name="T23" fmla="*/ 128 h 129"/>
                      <a:gd name="T24" fmla="*/ 132 w 301"/>
                      <a:gd name="T25" fmla="*/ 129 h 129"/>
                      <a:gd name="T26" fmla="*/ 150 w 301"/>
                      <a:gd name="T27" fmla="*/ 129 h 129"/>
                      <a:gd name="T28" fmla="*/ 150 w 301"/>
                      <a:gd name="T29" fmla="*/ 129 h 129"/>
                      <a:gd name="T30" fmla="*/ 168 w 301"/>
                      <a:gd name="T31" fmla="*/ 129 h 129"/>
                      <a:gd name="T32" fmla="*/ 184 w 301"/>
                      <a:gd name="T33" fmla="*/ 128 h 129"/>
                      <a:gd name="T34" fmla="*/ 215 w 301"/>
                      <a:gd name="T35" fmla="*/ 125 h 129"/>
                      <a:gd name="T36" fmla="*/ 240 w 301"/>
                      <a:gd name="T37" fmla="*/ 119 h 129"/>
                      <a:gd name="T38" fmla="*/ 262 w 301"/>
                      <a:gd name="T39" fmla="*/ 114 h 129"/>
                      <a:gd name="T40" fmla="*/ 279 w 301"/>
                      <a:gd name="T41" fmla="*/ 106 h 129"/>
                      <a:gd name="T42" fmla="*/ 291 w 301"/>
                      <a:gd name="T43" fmla="*/ 99 h 129"/>
                      <a:gd name="T44" fmla="*/ 295 w 301"/>
                      <a:gd name="T45" fmla="*/ 96 h 129"/>
                      <a:gd name="T46" fmla="*/ 298 w 301"/>
                      <a:gd name="T47" fmla="*/ 93 h 129"/>
                      <a:gd name="T48" fmla="*/ 300 w 301"/>
                      <a:gd name="T49" fmla="*/ 90 h 129"/>
                      <a:gd name="T50" fmla="*/ 301 w 301"/>
                      <a:gd name="T51" fmla="*/ 86 h 129"/>
                      <a:gd name="T52" fmla="*/ 301 w 301"/>
                      <a:gd name="T53" fmla="*/ 43 h 129"/>
                      <a:gd name="T54" fmla="*/ 301 w 301"/>
                      <a:gd name="T55" fmla="*/ 43 h 129"/>
                      <a:gd name="T56" fmla="*/ 300 w 301"/>
                      <a:gd name="T57" fmla="*/ 40 h 129"/>
                      <a:gd name="T58" fmla="*/ 298 w 301"/>
                      <a:gd name="T59" fmla="*/ 36 h 129"/>
                      <a:gd name="T60" fmla="*/ 294 w 301"/>
                      <a:gd name="T61" fmla="*/ 33 h 129"/>
                      <a:gd name="T62" fmla="*/ 290 w 301"/>
                      <a:gd name="T63" fmla="*/ 30 h 129"/>
                      <a:gd name="T64" fmla="*/ 277 w 301"/>
                      <a:gd name="T65" fmla="*/ 23 h 129"/>
                      <a:gd name="T66" fmla="*/ 260 w 301"/>
                      <a:gd name="T67" fmla="*/ 17 h 129"/>
                      <a:gd name="T68" fmla="*/ 239 w 301"/>
                      <a:gd name="T69" fmla="*/ 10 h 129"/>
                      <a:gd name="T70" fmla="*/ 214 w 301"/>
                      <a:gd name="T71" fmla="*/ 4 h 129"/>
                      <a:gd name="T72" fmla="*/ 184 w 301"/>
                      <a:gd name="T73" fmla="*/ 1 h 129"/>
                      <a:gd name="T74" fmla="*/ 150 w 301"/>
                      <a:gd name="T75" fmla="*/ 0 h 129"/>
                      <a:gd name="T76" fmla="*/ 150 w 301"/>
                      <a:gd name="T77" fmla="*/ 0 h 129"/>
                      <a:gd name="T78" fmla="*/ 132 w 301"/>
                      <a:gd name="T79" fmla="*/ 1 h 129"/>
                      <a:gd name="T80" fmla="*/ 116 w 301"/>
                      <a:gd name="T81" fmla="*/ 2 h 129"/>
                      <a:gd name="T82" fmla="*/ 86 w 301"/>
                      <a:gd name="T83" fmla="*/ 6 h 129"/>
                      <a:gd name="T84" fmla="*/ 60 w 301"/>
                      <a:gd name="T85" fmla="*/ 10 h 129"/>
                      <a:gd name="T86" fmla="*/ 39 w 301"/>
                      <a:gd name="T87" fmla="*/ 17 h 129"/>
                      <a:gd name="T88" fmla="*/ 22 w 301"/>
                      <a:gd name="T89" fmla="*/ 23 h 129"/>
                      <a:gd name="T90" fmla="*/ 10 w 301"/>
                      <a:gd name="T91" fmla="*/ 31 h 129"/>
                      <a:gd name="T92" fmla="*/ 6 w 301"/>
                      <a:gd name="T93" fmla="*/ 34 h 129"/>
                      <a:gd name="T94" fmla="*/ 2 w 301"/>
                      <a:gd name="T95" fmla="*/ 38 h 129"/>
                      <a:gd name="T96" fmla="*/ 0 w 301"/>
                      <a:gd name="T97" fmla="*/ 41 h 129"/>
                      <a:gd name="T98" fmla="*/ 0 w 301"/>
                      <a:gd name="T9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129">
                        <a:moveTo>
                          <a:pt x="0" y="44"/>
                        </a:moveTo>
                        <a:lnTo>
                          <a:pt x="0" y="86"/>
                        </a:lnTo>
                        <a:lnTo>
                          <a:pt x="0" y="86"/>
                        </a:lnTo>
                        <a:lnTo>
                          <a:pt x="0" y="90"/>
                        </a:lnTo>
                        <a:lnTo>
                          <a:pt x="2" y="93"/>
                        </a:lnTo>
                        <a:lnTo>
                          <a:pt x="6" y="96"/>
                        </a:lnTo>
                        <a:lnTo>
                          <a:pt x="10" y="99"/>
                        </a:lnTo>
                        <a:lnTo>
                          <a:pt x="22" y="106"/>
                        </a:lnTo>
                        <a:lnTo>
                          <a:pt x="39" y="114"/>
                        </a:lnTo>
                        <a:lnTo>
                          <a:pt x="60" y="119"/>
                        </a:lnTo>
                        <a:lnTo>
                          <a:pt x="86" y="125"/>
                        </a:lnTo>
                        <a:lnTo>
                          <a:pt x="116" y="128"/>
                        </a:lnTo>
                        <a:lnTo>
                          <a:pt x="132" y="129"/>
                        </a:lnTo>
                        <a:lnTo>
                          <a:pt x="150" y="129"/>
                        </a:lnTo>
                        <a:lnTo>
                          <a:pt x="150" y="129"/>
                        </a:lnTo>
                        <a:lnTo>
                          <a:pt x="168" y="129"/>
                        </a:lnTo>
                        <a:lnTo>
                          <a:pt x="184" y="128"/>
                        </a:lnTo>
                        <a:lnTo>
                          <a:pt x="215" y="125"/>
                        </a:lnTo>
                        <a:lnTo>
                          <a:pt x="240" y="119"/>
                        </a:lnTo>
                        <a:lnTo>
                          <a:pt x="262" y="114"/>
                        </a:lnTo>
                        <a:lnTo>
                          <a:pt x="279" y="106"/>
                        </a:lnTo>
                        <a:lnTo>
                          <a:pt x="291" y="99"/>
                        </a:lnTo>
                        <a:lnTo>
                          <a:pt x="295" y="96"/>
                        </a:lnTo>
                        <a:lnTo>
                          <a:pt x="298" y="93"/>
                        </a:lnTo>
                        <a:lnTo>
                          <a:pt x="300" y="90"/>
                        </a:lnTo>
                        <a:lnTo>
                          <a:pt x="301" y="86"/>
                        </a:lnTo>
                        <a:lnTo>
                          <a:pt x="301" y="43"/>
                        </a:lnTo>
                        <a:lnTo>
                          <a:pt x="301" y="43"/>
                        </a:lnTo>
                        <a:lnTo>
                          <a:pt x="300" y="40"/>
                        </a:lnTo>
                        <a:lnTo>
                          <a:pt x="298" y="36"/>
                        </a:lnTo>
                        <a:lnTo>
                          <a:pt x="294" y="33"/>
                        </a:lnTo>
                        <a:lnTo>
                          <a:pt x="290" y="30"/>
                        </a:lnTo>
                        <a:lnTo>
                          <a:pt x="277" y="23"/>
                        </a:lnTo>
                        <a:lnTo>
                          <a:pt x="260" y="17"/>
                        </a:lnTo>
                        <a:lnTo>
                          <a:pt x="239" y="10"/>
                        </a:lnTo>
                        <a:lnTo>
                          <a:pt x="214" y="4"/>
                        </a:lnTo>
                        <a:lnTo>
                          <a:pt x="184" y="1"/>
                        </a:lnTo>
                        <a:lnTo>
                          <a:pt x="150" y="0"/>
                        </a:lnTo>
                        <a:lnTo>
                          <a:pt x="150" y="0"/>
                        </a:lnTo>
                        <a:lnTo>
                          <a:pt x="132" y="1"/>
                        </a:lnTo>
                        <a:lnTo>
                          <a:pt x="116" y="2"/>
                        </a:lnTo>
                        <a:lnTo>
                          <a:pt x="86" y="6"/>
                        </a:lnTo>
                        <a:lnTo>
                          <a:pt x="60" y="10"/>
                        </a:lnTo>
                        <a:lnTo>
                          <a:pt x="39" y="17"/>
                        </a:lnTo>
                        <a:lnTo>
                          <a:pt x="22" y="23"/>
                        </a:lnTo>
                        <a:lnTo>
                          <a:pt x="10" y="31"/>
                        </a:lnTo>
                        <a:lnTo>
                          <a:pt x="6" y="34"/>
                        </a:lnTo>
                        <a:lnTo>
                          <a:pt x="2" y="38"/>
                        </a:lnTo>
                        <a:lnTo>
                          <a:pt x="0" y="41"/>
                        </a:lnTo>
                        <a:lnTo>
                          <a:pt x="0" y="4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42" name="Freeform 211">
                    <a:extLst>
                      <a:ext uri="{FF2B5EF4-FFF2-40B4-BE49-F238E27FC236}">
                        <a16:creationId xmlns="" xmlns:a16="http://schemas.microsoft.com/office/drawing/2014/main" id="{91F798B2-855F-4433-A367-DE2B3D3135B8}"/>
                      </a:ext>
                    </a:extLst>
                  </p:cNvPr>
                  <p:cNvSpPr>
                    <a:spLocks/>
                  </p:cNvSpPr>
                  <p:nvPr/>
                </p:nvSpPr>
                <p:spPr bwMode="auto">
                  <a:xfrm>
                    <a:off x="3133" y="1678"/>
                    <a:ext cx="301" cy="129"/>
                  </a:xfrm>
                  <a:custGeom>
                    <a:avLst/>
                    <a:gdLst>
                      <a:gd name="T0" fmla="*/ 0 w 301"/>
                      <a:gd name="T1" fmla="*/ 44 h 129"/>
                      <a:gd name="T2" fmla="*/ 0 w 301"/>
                      <a:gd name="T3" fmla="*/ 86 h 129"/>
                      <a:gd name="T4" fmla="*/ 0 w 301"/>
                      <a:gd name="T5" fmla="*/ 86 h 129"/>
                      <a:gd name="T6" fmla="*/ 0 w 301"/>
                      <a:gd name="T7" fmla="*/ 90 h 129"/>
                      <a:gd name="T8" fmla="*/ 2 w 301"/>
                      <a:gd name="T9" fmla="*/ 93 h 129"/>
                      <a:gd name="T10" fmla="*/ 6 w 301"/>
                      <a:gd name="T11" fmla="*/ 96 h 129"/>
                      <a:gd name="T12" fmla="*/ 10 w 301"/>
                      <a:gd name="T13" fmla="*/ 99 h 129"/>
                      <a:gd name="T14" fmla="*/ 22 w 301"/>
                      <a:gd name="T15" fmla="*/ 106 h 129"/>
                      <a:gd name="T16" fmla="*/ 39 w 301"/>
                      <a:gd name="T17" fmla="*/ 114 h 129"/>
                      <a:gd name="T18" fmla="*/ 60 w 301"/>
                      <a:gd name="T19" fmla="*/ 119 h 129"/>
                      <a:gd name="T20" fmla="*/ 86 w 301"/>
                      <a:gd name="T21" fmla="*/ 125 h 129"/>
                      <a:gd name="T22" fmla="*/ 116 w 301"/>
                      <a:gd name="T23" fmla="*/ 128 h 129"/>
                      <a:gd name="T24" fmla="*/ 132 w 301"/>
                      <a:gd name="T25" fmla="*/ 129 h 129"/>
                      <a:gd name="T26" fmla="*/ 150 w 301"/>
                      <a:gd name="T27" fmla="*/ 129 h 129"/>
                      <a:gd name="T28" fmla="*/ 150 w 301"/>
                      <a:gd name="T29" fmla="*/ 129 h 129"/>
                      <a:gd name="T30" fmla="*/ 168 w 301"/>
                      <a:gd name="T31" fmla="*/ 129 h 129"/>
                      <a:gd name="T32" fmla="*/ 184 w 301"/>
                      <a:gd name="T33" fmla="*/ 128 h 129"/>
                      <a:gd name="T34" fmla="*/ 215 w 301"/>
                      <a:gd name="T35" fmla="*/ 125 h 129"/>
                      <a:gd name="T36" fmla="*/ 240 w 301"/>
                      <a:gd name="T37" fmla="*/ 119 h 129"/>
                      <a:gd name="T38" fmla="*/ 262 w 301"/>
                      <a:gd name="T39" fmla="*/ 114 h 129"/>
                      <a:gd name="T40" fmla="*/ 279 w 301"/>
                      <a:gd name="T41" fmla="*/ 106 h 129"/>
                      <a:gd name="T42" fmla="*/ 291 w 301"/>
                      <a:gd name="T43" fmla="*/ 99 h 129"/>
                      <a:gd name="T44" fmla="*/ 295 w 301"/>
                      <a:gd name="T45" fmla="*/ 96 h 129"/>
                      <a:gd name="T46" fmla="*/ 298 w 301"/>
                      <a:gd name="T47" fmla="*/ 93 h 129"/>
                      <a:gd name="T48" fmla="*/ 300 w 301"/>
                      <a:gd name="T49" fmla="*/ 90 h 129"/>
                      <a:gd name="T50" fmla="*/ 301 w 301"/>
                      <a:gd name="T51" fmla="*/ 86 h 129"/>
                      <a:gd name="T52" fmla="*/ 301 w 301"/>
                      <a:gd name="T53" fmla="*/ 43 h 129"/>
                      <a:gd name="T54" fmla="*/ 301 w 301"/>
                      <a:gd name="T55" fmla="*/ 43 h 129"/>
                      <a:gd name="T56" fmla="*/ 300 w 301"/>
                      <a:gd name="T57" fmla="*/ 40 h 129"/>
                      <a:gd name="T58" fmla="*/ 298 w 301"/>
                      <a:gd name="T59" fmla="*/ 36 h 129"/>
                      <a:gd name="T60" fmla="*/ 294 w 301"/>
                      <a:gd name="T61" fmla="*/ 33 h 129"/>
                      <a:gd name="T62" fmla="*/ 290 w 301"/>
                      <a:gd name="T63" fmla="*/ 30 h 129"/>
                      <a:gd name="T64" fmla="*/ 277 w 301"/>
                      <a:gd name="T65" fmla="*/ 23 h 129"/>
                      <a:gd name="T66" fmla="*/ 260 w 301"/>
                      <a:gd name="T67" fmla="*/ 17 h 129"/>
                      <a:gd name="T68" fmla="*/ 239 w 301"/>
                      <a:gd name="T69" fmla="*/ 10 h 129"/>
                      <a:gd name="T70" fmla="*/ 214 w 301"/>
                      <a:gd name="T71" fmla="*/ 4 h 129"/>
                      <a:gd name="T72" fmla="*/ 184 w 301"/>
                      <a:gd name="T73" fmla="*/ 1 h 129"/>
                      <a:gd name="T74" fmla="*/ 150 w 301"/>
                      <a:gd name="T75" fmla="*/ 0 h 129"/>
                      <a:gd name="T76" fmla="*/ 150 w 301"/>
                      <a:gd name="T77" fmla="*/ 0 h 129"/>
                      <a:gd name="T78" fmla="*/ 132 w 301"/>
                      <a:gd name="T79" fmla="*/ 1 h 129"/>
                      <a:gd name="T80" fmla="*/ 116 w 301"/>
                      <a:gd name="T81" fmla="*/ 2 h 129"/>
                      <a:gd name="T82" fmla="*/ 86 w 301"/>
                      <a:gd name="T83" fmla="*/ 6 h 129"/>
                      <a:gd name="T84" fmla="*/ 60 w 301"/>
                      <a:gd name="T85" fmla="*/ 10 h 129"/>
                      <a:gd name="T86" fmla="*/ 39 w 301"/>
                      <a:gd name="T87" fmla="*/ 17 h 129"/>
                      <a:gd name="T88" fmla="*/ 22 w 301"/>
                      <a:gd name="T89" fmla="*/ 23 h 129"/>
                      <a:gd name="T90" fmla="*/ 10 w 301"/>
                      <a:gd name="T91" fmla="*/ 31 h 129"/>
                      <a:gd name="T92" fmla="*/ 6 w 301"/>
                      <a:gd name="T93" fmla="*/ 34 h 129"/>
                      <a:gd name="T94" fmla="*/ 2 w 301"/>
                      <a:gd name="T95" fmla="*/ 38 h 129"/>
                      <a:gd name="T96" fmla="*/ 0 w 301"/>
                      <a:gd name="T97" fmla="*/ 41 h 129"/>
                      <a:gd name="T98" fmla="*/ 0 w 301"/>
                      <a:gd name="T9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1" h="129">
                        <a:moveTo>
                          <a:pt x="0" y="44"/>
                        </a:moveTo>
                        <a:lnTo>
                          <a:pt x="0" y="86"/>
                        </a:lnTo>
                        <a:lnTo>
                          <a:pt x="0" y="86"/>
                        </a:lnTo>
                        <a:lnTo>
                          <a:pt x="0" y="90"/>
                        </a:lnTo>
                        <a:lnTo>
                          <a:pt x="2" y="93"/>
                        </a:lnTo>
                        <a:lnTo>
                          <a:pt x="6" y="96"/>
                        </a:lnTo>
                        <a:lnTo>
                          <a:pt x="10" y="99"/>
                        </a:lnTo>
                        <a:lnTo>
                          <a:pt x="22" y="106"/>
                        </a:lnTo>
                        <a:lnTo>
                          <a:pt x="39" y="114"/>
                        </a:lnTo>
                        <a:lnTo>
                          <a:pt x="60" y="119"/>
                        </a:lnTo>
                        <a:lnTo>
                          <a:pt x="86" y="125"/>
                        </a:lnTo>
                        <a:lnTo>
                          <a:pt x="116" y="128"/>
                        </a:lnTo>
                        <a:lnTo>
                          <a:pt x="132" y="129"/>
                        </a:lnTo>
                        <a:lnTo>
                          <a:pt x="150" y="129"/>
                        </a:lnTo>
                        <a:lnTo>
                          <a:pt x="150" y="129"/>
                        </a:lnTo>
                        <a:lnTo>
                          <a:pt x="168" y="129"/>
                        </a:lnTo>
                        <a:lnTo>
                          <a:pt x="184" y="128"/>
                        </a:lnTo>
                        <a:lnTo>
                          <a:pt x="215" y="125"/>
                        </a:lnTo>
                        <a:lnTo>
                          <a:pt x="240" y="119"/>
                        </a:lnTo>
                        <a:lnTo>
                          <a:pt x="262" y="114"/>
                        </a:lnTo>
                        <a:lnTo>
                          <a:pt x="279" y="106"/>
                        </a:lnTo>
                        <a:lnTo>
                          <a:pt x="291" y="99"/>
                        </a:lnTo>
                        <a:lnTo>
                          <a:pt x="295" y="96"/>
                        </a:lnTo>
                        <a:lnTo>
                          <a:pt x="298" y="93"/>
                        </a:lnTo>
                        <a:lnTo>
                          <a:pt x="300" y="90"/>
                        </a:lnTo>
                        <a:lnTo>
                          <a:pt x="301" y="86"/>
                        </a:lnTo>
                        <a:lnTo>
                          <a:pt x="301" y="43"/>
                        </a:lnTo>
                        <a:lnTo>
                          <a:pt x="301" y="43"/>
                        </a:lnTo>
                        <a:lnTo>
                          <a:pt x="300" y="40"/>
                        </a:lnTo>
                        <a:lnTo>
                          <a:pt x="298" y="36"/>
                        </a:lnTo>
                        <a:lnTo>
                          <a:pt x="294" y="33"/>
                        </a:lnTo>
                        <a:lnTo>
                          <a:pt x="290" y="30"/>
                        </a:lnTo>
                        <a:lnTo>
                          <a:pt x="277" y="23"/>
                        </a:lnTo>
                        <a:lnTo>
                          <a:pt x="260" y="17"/>
                        </a:lnTo>
                        <a:lnTo>
                          <a:pt x="239" y="10"/>
                        </a:lnTo>
                        <a:lnTo>
                          <a:pt x="214" y="4"/>
                        </a:lnTo>
                        <a:lnTo>
                          <a:pt x="184" y="1"/>
                        </a:lnTo>
                        <a:lnTo>
                          <a:pt x="150" y="0"/>
                        </a:lnTo>
                        <a:lnTo>
                          <a:pt x="150" y="0"/>
                        </a:lnTo>
                        <a:lnTo>
                          <a:pt x="132" y="1"/>
                        </a:lnTo>
                        <a:lnTo>
                          <a:pt x="116" y="2"/>
                        </a:lnTo>
                        <a:lnTo>
                          <a:pt x="86" y="6"/>
                        </a:lnTo>
                        <a:lnTo>
                          <a:pt x="60" y="10"/>
                        </a:lnTo>
                        <a:lnTo>
                          <a:pt x="39" y="17"/>
                        </a:lnTo>
                        <a:lnTo>
                          <a:pt x="22" y="23"/>
                        </a:lnTo>
                        <a:lnTo>
                          <a:pt x="10" y="31"/>
                        </a:lnTo>
                        <a:lnTo>
                          <a:pt x="6" y="34"/>
                        </a:lnTo>
                        <a:lnTo>
                          <a:pt x="2" y="38"/>
                        </a:lnTo>
                        <a:lnTo>
                          <a:pt x="0" y="41"/>
                        </a:lnTo>
                        <a:lnTo>
                          <a:pt x="0"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43" name="Freeform 212">
                    <a:extLst>
                      <a:ext uri="{FF2B5EF4-FFF2-40B4-BE49-F238E27FC236}">
                        <a16:creationId xmlns="" xmlns:a16="http://schemas.microsoft.com/office/drawing/2014/main" id="{0D283553-43F5-4CB1-8C9F-A37FA30158BD}"/>
                      </a:ext>
                    </a:extLst>
                  </p:cNvPr>
                  <p:cNvSpPr>
                    <a:spLocks/>
                  </p:cNvSpPr>
                  <p:nvPr/>
                </p:nvSpPr>
                <p:spPr bwMode="auto">
                  <a:xfrm>
                    <a:off x="3143" y="1684"/>
                    <a:ext cx="280" cy="67"/>
                  </a:xfrm>
                  <a:custGeom>
                    <a:avLst/>
                    <a:gdLst>
                      <a:gd name="T0" fmla="*/ 140 w 280"/>
                      <a:gd name="T1" fmla="*/ 0 h 67"/>
                      <a:gd name="T2" fmla="*/ 140 w 280"/>
                      <a:gd name="T3" fmla="*/ 0 h 67"/>
                      <a:gd name="T4" fmla="*/ 112 w 280"/>
                      <a:gd name="T5" fmla="*/ 1 h 67"/>
                      <a:gd name="T6" fmla="*/ 86 w 280"/>
                      <a:gd name="T7" fmla="*/ 4 h 67"/>
                      <a:gd name="T8" fmla="*/ 62 w 280"/>
                      <a:gd name="T9" fmla="*/ 8 h 67"/>
                      <a:gd name="T10" fmla="*/ 42 w 280"/>
                      <a:gd name="T11" fmla="*/ 14 h 67"/>
                      <a:gd name="T12" fmla="*/ 24 w 280"/>
                      <a:gd name="T13" fmla="*/ 19 h 67"/>
                      <a:gd name="T14" fmla="*/ 11 w 280"/>
                      <a:gd name="T15" fmla="*/ 26 h 67"/>
                      <a:gd name="T16" fmla="*/ 3 w 280"/>
                      <a:gd name="T17" fmla="*/ 30 h 67"/>
                      <a:gd name="T18" fmla="*/ 1 w 280"/>
                      <a:gd name="T19" fmla="*/ 33 h 67"/>
                      <a:gd name="T20" fmla="*/ 0 w 280"/>
                      <a:gd name="T21" fmla="*/ 35 h 67"/>
                      <a:gd name="T22" fmla="*/ 0 w 280"/>
                      <a:gd name="T23" fmla="*/ 35 h 67"/>
                      <a:gd name="T24" fmla="*/ 1 w 280"/>
                      <a:gd name="T25" fmla="*/ 37 h 67"/>
                      <a:gd name="T26" fmla="*/ 3 w 280"/>
                      <a:gd name="T27" fmla="*/ 39 h 67"/>
                      <a:gd name="T28" fmla="*/ 11 w 280"/>
                      <a:gd name="T29" fmla="*/ 45 h 67"/>
                      <a:gd name="T30" fmla="*/ 24 w 280"/>
                      <a:gd name="T31" fmla="*/ 49 h 67"/>
                      <a:gd name="T32" fmla="*/ 42 w 280"/>
                      <a:gd name="T33" fmla="*/ 55 h 67"/>
                      <a:gd name="T34" fmla="*/ 62 w 280"/>
                      <a:gd name="T35" fmla="*/ 59 h 67"/>
                      <a:gd name="T36" fmla="*/ 86 w 280"/>
                      <a:gd name="T37" fmla="*/ 63 h 67"/>
                      <a:gd name="T38" fmla="*/ 112 w 280"/>
                      <a:gd name="T39" fmla="*/ 66 h 67"/>
                      <a:gd name="T40" fmla="*/ 140 w 280"/>
                      <a:gd name="T41" fmla="*/ 67 h 67"/>
                      <a:gd name="T42" fmla="*/ 140 w 280"/>
                      <a:gd name="T43" fmla="*/ 67 h 67"/>
                      <a:gd name="T44" fmla="*/ 169 w 280"/>
                      <a:gd name="T45" fmla="*/ 66 h 67"/>
                      <a:gd name="T46" fmla="*/ 195 w 280"/>
                      <a:gd name="T47" fmla="*/ 63 h 67"/>
                      <a:gd name="T48" fmla="*/ 218 w 280"/>
                      <a:gd name="T49" fmla="*/ 59 h 67"/>
                      <a:gd name="T50" fmla="*/ 239 w 280"/>
                      <a:gd name="T51" fmla="*/ 55 h 67"/>
                      <a:gd name="T52" fmla="*/ 256 w 280"/>
                      <a:gd name="T53" fmla="*/ 49 h 67"/>
                      <a:gd name="T54" fmla="*/ 269 w 280"/>
                      <a:gd name="T55" fmla="*/ 45 h 67"/>
                      <a:gd name="T56" fmla="*/ 277 w 280"/>
                      <a:gd name="T57" fmla="*/ 39 h 67"/>
                      <a:gd name="T58" fmla="*/ 279 w 280"/>
                      <a:gd name="T59" fmla="*/ 37 h 67"/>
                      <a:gd name="T60" fmla="*/ 280 w 280"/>
                      <a:gd name="T61" fmla="*/ 35 h 67"/>
                      <a:gd name="T62" fmla="*/ 280 w 280"/>
                      <a:gd name="T63" fmla="*/ 35 h 67"/>
                      <a:gd name="T64" fmla="*/ 279 w 280"/>
                      <a:gd name="T65" fmla="*/ 33 h 67"/>
                      <a:gd name="T66" fmla="*/ 277 w 280"/>
                      <a:gd name="T67" fmla="*/ 30 h 67"/>
                      <a:gd name="T68" fmla="*/ 269 w 280"/>
                      <a:gd name="T69" fmla="*/ 26 h 67"/>
                      <a:gd name="T70" fmla="*/ 256 w 280"/>
                      <a:gd name="T71" fmla="*/ 19 h 67"/>
                      <a:gd name="T72" fmla="*/ 239 w 280"/>
                      <a:gd name="T73" fmla="*/ 14 h 67"/>
                      <a:gd name="T74" fmla="*/ 218 w 280"/>
                      <a:gd name="T75" fmla="*/ 8 h 67"/>
                      <a:gd name="T76" fmla="*/ 195 w 280"/>
                      <a:gd name="T77" fmla="*/ 4 h 67"/>
                      <a:gd name="T78" fmla="*/ 169 w 280"/>
                      <a:gd name="T79" fmla="*/ 1 h 67"/>
                      <a:gd name="T80" fmla="*/ 140 w 280"/>
                      <a:gd name="T8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7">
                        <a:moveTo>
                          <a:pt x="140" y="0"/>
                        </a:moveTo>
                        <a:lnTo>
                          <a:pt x="140" y="0"/>
                        </a:lnTo>
                        <a:lnTo>
                          <a:pt x="112" y="1"/>
                        </a:lnTo>
                        <a:lnTo>
                          <a:pt x="86" y="4"/>
                        </a:lnTo>
                        <a:lnTo>
                          <a:pt x="62" y="8"/>
                        </a:lnTo>
                        <a:lnTo>
                          <a:pt x="42" y="14"/>
                        </a:lnTo>
                        <a:lnTo>
                          <a:pt x="24" y="19"/>
                        </a:lnTo>
                        <a:lnTo>
                          <a:pt x="11" y="26"/>
                        </a:lnTo>
                        <a:lnTo>
                          <a:pt x="3" y="30"/>
                        </a:lnTo>
                        <a:lnTo>
                          <a:pt x="1" y="33"/>
                        </a:lnTo>
                        <a:lnTo>
                          <a:pt x="0" y="35"/>
                        </a:lnTo>
                        <a:lnTo>
                          <a:pt x="0" y="35"/>
                        </a:lnTo>
                        <a:lnTo>
                          <a:pt x="1" y="37"/>
                        </a:lnTo>
                        <a:lnTo>
                          <a:pt x="3" y="39"/>
                        </a:lnTo>
                        <a:lnTo>
                          <a:pt x="11" y="45"/>
                        </a:lnTo>
                        <a:lnTo>
                          <a:pt x="24" y="49"/>
                        </a:lnTo>
                        <a:lnTo>
                          <a:pt x="42" y="55"/>
                        </a:lnTo>
                        <a:lnTo>
                          <a:pt x="62" y="59"/>
                        </a:lnTo>
                        <a:lnTo>
                          <a:pt x="86" y="63"/>
                        </a:lnTo>
                        <a:lnTo>
                          <a:pt x="112" y="66"/>
                        </a:lnTo>
                        <a:lnTo>
                          <a:pt x="140" y="67"/>
                        </a:lnTo>
                        <a:lnTo>
                          <a:pt x="140" y="67"/>
                        </a:lnTo>
                        <a:lnTo>
                          <a:pt x="169" y="66"/>
                        </a:lnTo>
                        <a:lnTo>
                          <a:pt x="195" y="63"/>
                        </a:lnTo>
                        <a:lnTo>
                          <a:pt x="218" y="59"/>
                        </a:lnTo>
                        <a:lnTo>
                          <a:pt x="239" y="55"/>
                        </a:lnTo>
                        <a:lnTo>
                          <a:pt x="256" y="49"/>
                        </a:lnTo>
                        <a:lnTo>
                          <a:pt x="269" y="45"/>
                        </a:lnTo>
                        <a:lnTo>
                          <a:pt x="277" y="39"/>
                        </a:lnTo>
                        <a:lnTo>
                          <a:pt x="279" y="37"/>
                        </a:lnTo>
                        <a:lnTo>
                          <a:pt x="280" y="35"/>
                        </a:lnTo>
                        <a:lnTo>
                          <a:pt x="280" y="35"/>
                        </a:lnTo>
                        <a:lnTo>
                          <a:pt x="279" y="33"/>
                        </a:lnTo>
                        <a:lnTo>
                          <a:pt x="277" y="30"/>
                        </a:lnTo>
                        <a:lnTo>
                          <a:pt x="269" y="26"/>
                        </a:lnTo>
                        <a:lnTo>
                          <a:pt x="256" y="19"/>
                        </a:lnTo>
                        <a:lnTo>
                          <a:pt x="239" y="14"/>
                        </a:lnTo>
                        <a:lnTo>
                          <a:pt x="218" y="8"/>
                        </a:lnTo>
                        <a:lnTo>
                          <a:pt x="195" y="4"/>
                        </a:lnTo>
                        <a:lnTo>
                          <a:pt x="169" y="1"/>
                        </a:lnTo>
                        <a:lnTo>
                          <a:pt x="1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44" name="Freeform 213">
                    <a:extLst>
                      <a:ext uri="{FF2B5EF4-FFF2-40B4-BE49-F238E27FC236}">
                        <a16:creationId xmlns="" xmlns:a16="http://schemas.microsoft.com/office/drawing/2014/main" id="{38F51EEF-D344-4664-B8B2-27BC904B1BEF}"/>
                      </a:ext>
                    </a:extLst>
                  </p:cNvPr>
                  <p:cNvSpPr>
                    <a:spLocks/>
                  </p:cNvSpPr>
                  <p:nvPr/>
                </p:nvSpPr>
                <p:spPr bwMode="auto">
                  <a:xfrm>
                    <a:off x="3143" y="1684"/>
                    <a:ext cx="280" cy="67"/>
                  </a:xfrm>
                  <a:custGeom>
                    <a:avLst/>
                    <a:gdLst>
                      <a:gd name="T0" fmla="*/ 140 w 280"/>
                      <a:gd name="T1" fmla="*/ 0 h 67"/>
                      <a:gd name="T2" fmla="*/ 140 w 280"/>
                      <a:gd name="T3" fmla="*/ 0 h 67"/>
                      <a:gd name="T4" fmla="*/ 112 w 280"/>
                      <a:gd name="T5" fmla="*/ 1 h 67"/>
                      <a:gd name="T6" fmla="*/ 86 w 280"/>
                      <a:gd name="T7" fmla="*/ 4 h 67"/>
                      <a:gd name="T8" fmla="*/ 62 w 280"/>
                      <a:gd name="T9" fmla="*/ 8 h 67"/>
                      <a:gd name="T10" fmla="*/ 42 w 280"/>
                      <a:gd name="T11" fmla="*/ 14 h 67"/>
                      <a:gd name="T12" fmla="*/ 24 w 280"/>
                      <a:gd name="T13" fmla="*/ 19 h 67"/>
                      <a:gd name="T14" fmla="*/ 11 w 280"/>
                      <a:gd name="T15" fmla="*/ 26 h 67"/>
                      <a:gd name="T16" fmla="*/ 3 w 280"/>
                      <a:gd name="T17" fmla="*/ 30 h 67"/>
                      <a:gd name="T18" fmla="*/ 1 w 280"/>
                      <a:gd name="T19" fmla="*/ 33 h 67"/>
                      <a:gd name="T20" fmla="*/ 0 w 280"/>
                      <a:gd name="T21" fmla="*/ 35 h 67"/>
                      <a:gd name="T22" fmla="*/ 0 w 280"/>
                      <a:gd name="T23" fmla="*/ 35 h 67"/>
                      <a:gd name="T24" fmla="*/ 1 w 280"/>
                      <a:gd name="T25" fmla="*/ 37 h 67"/>
                      <a:gd name="T26" fmla="*/ 3 w 280"/>
                      <a:gd name="T27" fmla="*/ 39 h 67"/>
                      <a:gd name="T28" fmla="*/ 11 w 280"/>
                      <a:gd name="T29" fmla="*/ 45 h 67"/>
                      <a:gd name="T30" fmla="*/ 24 w 280"/>
                      <a:gd name="T31" fmla="*/ 49 h 67"/>
                      <a:gd name="T32" fmla="*/ 42 w 280"/>
                      <a:gd name="T33" fmla="*/ 55 h 67"/>
                      <a:gd name="T34" fmla="*/ 62 w 280"/>
                      <a:gd name="T35" fmla="*/ 59 h 67"/>
                      <a:gd name="T36" fmla="*/ 86 w 280"/>
                      <a:gd name="T37" fmla="*/ 63 h 67"/>
                      <a:gd name="T38" fmla="*/ 112 w 280"/>
                      <a:gd name="T39" fmla="*/ 66 h 67"/>
                      <a:gd name="T40" fmla="*/ 140 w 280"/>
                      <a:gd name="T41" fmla="*/ 67 h 67"/>
                      <a:gd name="T42" fmla="*/ 140 w 280"/>
                      <a:gd name="T43" fmla="*/ 67 h 67"/>
                      <a:gd name="T44" fmla="*/ 169 w 280"/>
                      <a:gd name="T45" fmla="*/ 66 h 67"/>
                      <a:gd name="T46" fmla="*/ 195 w 280"/>
                      <a:gd name="T47" fmla="*/ 63 h 67"/>
                      <a:gd name="T48" fmla="*/ 218 w 280"/>
                      <a:gd name="T49" fmla="*/ 59 h 67"/>
                      <a:gd name="T50" fmla="*/ 239 w 280"/>
                      <a:gd name="T51" fmla="*/ 55 h 67"/>
                      <a:gd name="T52" fmla="*/ 256 w 280"/>
                      <a:gd name="T53" fmla="*/ 49 h 67"/>
                      <a:gd name="T54" fmla="*/ 269 w 280"/>
                      <a:gd name="T55" fmla="*/ 45 h 67"/>
                      <a:gd name="T56" fmla="*/ 277 w 280"/>
                      <a:gd name="T57" fmla="*/ 39 h 67"/>
                      <a:gd name="T58" fmla="*/ 279 w 280"/>
                      <a:gd name="T59" fmla="*/ 37 h 67"/>
                      <a:gd name="T60" fmla="*/ 280 w 280"/>
                      <a:gd name="T61" fmla="*/ 35 h 67"/>
                      <a:gd name="T62" fmla="*/ 280 w 280"/>
                      <a:gd name="T63" fmla="*/ 35 h 67"/>
                      <a:gd name="T64" fmla="*/ 279 w 280"/>
                      <a:gd name="T65" fmla="*/ 33 h 67"/>
                      <a:gd name="T66" fmla="*/ 277 w 280"/>
                      <a:gd name="T67" fmla="*/ 30 h 67"/>
                      <a:gd name="T68" fmla="*/ 269 w 280"/>
                      <a:gd name="T69" fmla="*/ 26 h 67"/>
                      <a:gd name="T70" fmla="*/ 256 w 280"/>
                      <a:gd name="T71" fmla="*/ 19 h 67"/>
                      <a:gd name="T72" fmla="*/ 239 w 280"/>
                      <a:gd name="T73" fmla="*/ 14 h 67"/>
                      <a:gd name="T74" fmla="*/ 218 w 280"/>
                      <a:gd name="T75" fmla="*/ 8 h 67"/>
                      <a:gd name="T76" fmla="*/ 195 w 280"/>
                      <a:gd name="T77" fmla="*/ 4 h 67"/>
                      <a:gd name="T78" fmla="*/ 169 w 280"/>
                      <a:gd name="T79" fmla="*/ 1 h 67"/>
                      <a:gd name="T80" fmla="*/ 140 w 280"/>
                      <a:gd name="T8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7">
                        <a:moveTo>
                          <a:pt x="140" y="0"/>
                        </a:moveTo>
                        <a:lnTo>
                          <a:pt x="140" y="0"/>
                        </a:lnTo>
                        <a:lnTo>
                          <a:pt x="112" y="1"/>
                        </a:lnTo>
                        <a:lnTo>
                          <a:pt x="86" y="4"/>
                        </a:lnTo>
                        <a:lnTo>
                          <a:pt x="62" y="8"/>
                        </a:lnTo>
                        <a:lnTo>
                          <a:pt x="42" y="14"/>
                        </a:lnTo>
                        <a:lnTo>
                          <a:pt x="24" y="19"/>
                        </a:lnTo>
                        <a:lnTo>
                          <a:pt x="11" y="26"/>
                        </a:lnTo>
                        <a:lnTo>
                          <a:pt x="3" y="30"/>
                        </a:lnTo>
                        <a:lnTo>
                          <a:pt x="1" y="33"/>
                        </a:lnTo>
                        <a:lnTo>
                          <a:pt x="0" y="35"/>
                        </a:lnTo>
                        <a:lnTo>
                          <a:pt x="0" y="35"/>
                        </a:lnTo>
                        <a:lnTo>
                          <a:pt x="1" y="37"/>
                        </a:lnTo>
                        <a:lnTo>
                          <a:pt x="3" y="39"/>
                        </a:lnTo>
                        <a:lnTo>
                          <a:pt x="11" y="45"/>
                        </a:lnTo>
                        <a:lnTo>
                          <a:pt x="24" y="49"/>
                        </a:lnTo>
                        <a:lnTo>
                          <a:pt x="42" y="55"/>
                        </a:lnTo>
                        <a:lnTo>
                          <a:pt x="62" y="59"/>
                        </a:lnTo>
                        <a:lnTo>
                          <a:pt x="86" y="63"/>
                        </a:lnTo>
                        <a:lnTo>
                          <a:pt x="112" y="66"/>
                        </a:lnTo>
                        <a:lnTo>
                          <a:pt x="140" y="67"/>
                        </a:lnTo>
                        <a:lnTo>
                          <a:pt x="140" y="67"/>
                        </a:lnTo>
                        <a:lnTo>
                          <a:pt x="169" y="66"/>
                        </a:lnTo>
                        <a:lnTo>
                          <a:pt x="195" y="63"/>
                        </a:lnTo>
                        <a:lnTo>
                          <a:pt x="218" y="59"/>
                        </a:lnTo>
                        <a:lnTo>
                          <a:pt x="239" y="55"/>
                        </a:lnTo>
                        <a:lnTo>
                          <a:pt x="256" y="49"/>
                        </a:lnTo>
                        <a:lnTo>
                          <a:pt x="269" y="45"/>
                        </a:lnTo>
                        <a:lnTo>
                          <a:pt x="277" y="39"/>
                        </a:lnTo>
                        <a:lnTo>
                          <a:pt x="279" y="37"/>
                        </a:lnTo>
                        <a:lnTo>
                          <a:pt x="280" y="35"/>
                        </a:lnTo>
                        <a:lnTo>
                          <a:pt x="280" y="35"/>
                        </a:lnTo>
                        <a:lnTo>
                          <a:pt x="279" y="33"/>
                        </a:lnTo>
                        <a:lnTo>
                          <a:pt x="277" y="30"/>
                        </a:lnTo>
                        <a:lnTo>
                          <a:pt x="269" y="26"/>
                        </a:lnTo>
                        <a:lnTo>
                          <a:pt x="256" y="19"/>
                        </a:lnTo>
                        <a:lnTo>
                          <a:pt x="239" y="14"/>
                        </a:lnTo>
                        <a:lnTo>
                          <a:pt x="218" y="8"/>
                        </a:lnTo>
                        <a:lnTo>
                          <a:pt x="195" y="4"/>
                        </a:lnTo>
                        <a:lnTo>
                          <a:pt x="169" y="1"/>
                        </a:lnTo>
                        <a:lnTo>
                          <a:pt x="1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grpSp>
            <p:sp>
              <p:nvSpPr>
                <p:cNvPr id="426" name="Freeform 98">
                  <a:extLst>
                    <a:ext uri="{FF2B5EF4-FFF2-40B4-BE49-F238E27FC236}">
                      <a16:creationId xmlns="" xmlns:a16="http://schemas.microsoft.com/office/drawing/2014/main" id="{D3E9042D-CAFC-4B50-9594-0157C964DCA3}"/>
                    </a:ext>
                  </a:extLst>
                </p:cNvPr>
                <p:cNvSpPr>
                  <a:spLocks/>
                </p:cNvSpPr>
                <p:nvPr/>
              </p:nvSpPr>
              <p:spPr bwMode="auto">
                <a:xfrm>
                  <a:off x="2342527" y="2895600"/>
                  <a:ext cx="692889" cy="397335"/>
                </a:xfrm>
                <a:custGeom>
                  <a:avLst/>
                  <a:gdLst>
                    <a:gd name="T0" fmla="*/ 2421 w 2797"/>
                    <a:gd name="T1" fmla="*/ 681 h 1561"/>
                    <a:gd name="T2" fmla="*/ 2422 w 2797"/>
                    <a:gd name="T3" fmla="*/ 646 h 1561"/>
                    <a:gd name="T4" fmla="*/ 1775 w 2797"/>
                    <a:gd name="T5" fmla="*/ 0 h 1561"/>
                    <a:gd name="T6" fmla="*/ 1208 w 2797"/>
                    <a:gd name="T7" fmla="*/ 336 h 1561"/>
                    <a:gd name="T8" fmla="*/ 915 w 2797"/>
                    <a:gd name="T9" fmla="*/ 224 h 1561"/>
                    <a:gd name="T10" fmla="*/ 474 w 2797"/>
                    <a:gd name="T11" fmla="*/ 664 h 1561"/>
                    <a:gd name="T12" fmla="*/ 475 w 2797"/>
                    <a:gd name="T13" fmla="*/ 677 h 1561"/>
                    <a:gd name="T14" fmla="*/ 441 w 2797"/>
                    <a:gd name="T15" fmla="*/ 676 h 1561"/>
                    <a:gd name="T16" fmla="*/ 0 w 2797"/>
                    <a:gd name="T17" fmla="*/ 1117 h 1561"/>
                    <a:gd name="T18" fmla="*/ 415 w 2797"/>
                    <a:gd name="T19" fmla="*/ 1556 h 1561"/>
                    <a:gd name="T20" fmla="*/ 415 w 2797"/>
                    <a:gd name="T21" fmla="*/ 1561 h 1561"/>
                    <a:gd name="T22" fmla="*/ 2332 w 2797"/>
                    <a:gd name="T23" fmla="*/ 1561 h 1561"/>
                    <a:gd name="T24" fmla="*/ 2332 w 2797"/>
                    <a:gd name="T25" fmla="*/ 1556 h 1561"/>
                    <a:gd name="T26" fmla="*/ 2357 w 2797"/>
                    <a:gd name="T27" fmla="*/ 1557 h 1561"/>
                    <a:gd name="T28" fmla="*/ 2797 w 2797"/>
                    <a:gd name="T29" fmla="*/ 1117 h 1561"/>
                    <a:gd name="T30" fmla="*/ 2421 w 2797"/>
                    <a:gd name="T31" fmla="*/ 681 h 1561"/>
                    <a:gd name="connsiteX0" fmla="*/ 8656 w 10000"/>
                    <a:gd name="connsiteY0" fmla="*/ 4363 h 10000"/>
                    <a:gd name="connsiteX1" fmla="*/ 8659 w 10000"/>
                    <a:gd name="connsiteY1" fmla="*/ 4138 h 10000"/>
                    <a:gd name="connsiteX2" fmla="*/ 6346 w 10000"/>
                    <a:gd name="connsiteY2" fmla="*/ 0 h 10000"/>
                    <a:gd name="connsiteX3" fmla="*/ 4319 w 10000"/>
                    <a:gd name="connsiteY3" fmla="*/ 2152 h 10000"/>
                    <a:gd name="connsiteX4" fmla="*/ 3271 w 10000"/>
                    <a:gd name="connsiteY4" fmla="*/ 1435 h 10000"/>
                    <a:gd name="connsiteX5" fmla="*/ 1695 w 10000"/>
                    <a:gd name="connsiteY5" fmla="*/ 4254 h 10000"/>
                    <a:gd name="connsiteX6" fmla="*/ 1698 w 10000"/>
                    <a:gd name="connsiteY6" fmla="*/ 4337 h 10000"/>
                    <a:gd name="connsiteX7" fmla="*/ 1577 w 10000"/>
                    <a:gd name="connsiteY7" fmla="*/ 4331 h 10000"/>
                    <a:gd name="connsiteX8" fmla="*/ 0 w 10000"/>
                    <a:gd name="connsiteY8" fmla="*/ 7156 h 10000"/>
                    <a:gd name="connsiteX9" fmla="*/ 1484 w 10000"/>
                    <a:gd name="connsiteY9" fmla="*/ 9968 h 10000"/>
                    <a:gd name="connsiteX10" fmla="*/ 1484 w 10000"/>
                    <a:gd name="connsiteY10" fmla="*/ 10000 h 10000"/>
                    <a:gd name="connsiteX11" fmla="*/ 8338 w 10000"/>
                    <a:gd name="connsiteY11" fmla="*/ 10000 h 10000"/>
                    <a:gd name="connsiteX12" fmla="*/ 8427 w 10000"/>
                    <a:gd name="connsiteY12" fmla="*/ 9974 h 10000"/>
                    <a:gd name="connsiteX13" fmla="*/ 10000 w 10000"/>
                    <a:gd name="connsiteY13" fmla="*/ 7156 h 10000"/>
                    <a:gd name="connsiteX14" fmla="*/ 8656 w 10000"/>
                    <a:gd name="connsiteY14" fmla="*/ 4363 h 10000"/>
                    <a:gd name="connsiteX0" fmla="*/ 8656 w 10000"/>
                    <a:gd name="connsiteY0" fmla="*/ 4363 h 10000"/>
                    <a:gd name="connsiteX1" fmla="*/ 8659 w 10000"/>
                    <a:gd name="connsiteY1" fmla="*/ 4138 h 10000"/>
                    <a:gd name="connsiteX2" fmla="*/ 6346 w 10000"/>
                    <a:gd name="connsiteY2" fmla="*/ 0 h 10000"/>
                    <a:gd name="connsiteX3" fmla="*/ 4319 w 10000"/>
                    <a:gd name="connsiteY3" fmla="*/ 2152 h 10000"/>
                    <a:gd name="connsiteX4" fmla="*/ 3271 w 10000"/>
                    <a:gd name="connsiteY4" fmla="*/ 1435 h 10000"/>
                    <a:gd name="connsiteX5" fmla="*/ 1695 w 10000"/>
                    <a:gd name="connsiteY5" fmla="*/ 4254 h 10000"/>
                    <a:gd name="connsiteX6" fmla="*/ 1698 w 10000"/>
                    <a:gd name="connsiteY6" fmla="*/ 4337 h 10000"/>
                    <a:gd name="connsiteX7" fmla="*/ 1577 w 10000"/>
                    <a:gd name="connsiteY7" fmla="*/ 4331 h 10000"/>
                    <a:gd name="connsiteX8" fmla="*/ 0 w 10000"/>
                    <a:gd name="connsiteY8" fmla="*/ 7156 h 10000"/>
                    <a:gd name="connsiteX9" fmla="*/ 1484 w 10000"/>
                    <a:gd name="connsiteY9" fmla="*/ 9968 h 10000"/>
                    <a:gd name="connsiteX10" fmla="*/ 1484 w 10000"/>
                    <a:gd name="connsiteY10" fmla="*/ 10000 h 10000"/>
                    <a:gd name="connsiteX11" fmla="*/ 8427 w 10000"/>
                    <a:gd name="connsiteY11" fmla="*/ 9974 h 10000"/>
                    <a:gd name="connsiteX12" fmla="*/ 10000 w 10000"/>
                    <a:gd name="connsiteY12" fmla="*/ 7156 h 10000"/>
                    <a:gd name="connsiteX13" fmla="*/ 8656 w 10000"/>
                    <a:gd name="connsiteY13" fmla="*/ 4363 h 10000"/>
                    <a:gd name="connsiteX0" fmla="*/ 8656 w 10000"/>
                    <a:gd name="connsiteY0" fmla="*/ 4363 h 9974"/>
                    <a:gd name="connsiteX1" fmla="*/ 8659 w 10000"/>
                    <a:gd name="connsiteY1" fmla="*/ 4138 h 9974"/>
                    <a:gd name="connsiteX2" fmla="*/ 6346 w 10000"/>
                    <a:gd name="connsiteY2" fmla="*/ 0 h 9974"/>
                    <a:gd name="connsiteX3" fmla="*/ 4319 w 10000"/>
                    <a:gd name="connsiteY3" fmla="*/ 2152 h 9974"/>
                    <a:gd name="connsiteX4" fmla="*/ 3271 w 10000"/>
                    <a:gd name="connsiteY4" fmla="*/ 1435 h 9974"/>
                    <a:gd name="connsiteX5" fmla="*/ 1695 w 10000"/>
                    <a:gd name="connsiteY5" fmla="*/ 4254 h 9974"/>
                    <a:gd name="connsiteX6" fmla="*/ 1698 w 10000"/>
                    <a:gd name="connsiteY6" fmla="*/ 4337 h 9974"/>
                    <a:gd name="connsiteX7" fmla="*/ 1577 w 10000"/>
                    <a:gd name="connsiteY7" fmla="*/ 4331 h 9974"/>
                    <a:gd name="connsiteX8" fmla="*/ 0 w 10000"/>
                    <a:gd name="connsiteY8" fmla="*/ 7156 h 9974"/>
                    <a:gd name="connsiteX9" fmla="*/ 1484 w 10000"/>
                    <a:gd name="connsiteY9" fmla="*/ 9968 h 9974"/>
                    <a:gd name="connsiteX10" fmla="*/ 8427 w 10000"/>
                    <a:gd name="connsiteY10" fmla="*/ 9974 h 9974"/>
                    <a:gd name="connsiteX11" fmla="*/ 10000 w 10000"/>
                    <a:gd name="connsiteY11" fmla="*/ 7156 h 9974"/>
                    <a:gd name="connsiteX12" fmla="*/ 8656 w 10000"/>
                    <a:gd name="connsiteY12" fmla="*/ 4363 h 9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9974">
                      <a:moveTo>
                        <a:pt x="8656" y="4363"/>
                      </a:moveTo>
                      <a:cubicBezTo>
                        <a:pt x="8656" y="4286"/>
                        <a:pt x="8659" y="4209"/>
                        <a:pt x="8659" y="4138"/>
                      </a:cubicBezTo>
                      <a:cubicBezTo>
                        <a:pt x="8659" y="1851"/>
                        <a:pt x="7622" y="0"/>
                        <a:pt x="6346" y="0"/>
                      </a:cubicBezTo>
                      <a:cubicBezTo>
                        <a:pt x="5474" y="0"/>
                        <a:pt x="4712" y="865"/>
                        <a:pt x="4319" y="2152"/>
                      </a:cubicBezTo>
                      <a:cubicBezTo>
                        <a:pt x="4040" y="1704"/>
                        <a:pt x="3675" y="1435"/>
                        <a:pt x="3271" y="1435"/>
                      </a:cubicBezTo>
                      <a:cubicBezTo>
                        <a:pt x="2403" y="1435"/>
                        <a:pt x="1695" y="2697"/>
                        <a:pt x="1695" y="4254"/>
                      </a:cubicBezTo>
                      <a:cubicBezTo>
                        <a:pt x="1695" y="4286"/>
                        <a:pt x="1698" y="4311"/>
                        <a:pt x="1698" y="4337"/>
                      </a:cubicBezTo>
                      <a:cubicBezTo>
                        <a:pt x="1655" y="4337"/>
                        <a:pt x="1616" y="4331"/>
                        <a:pt x="1577" y="4331"/>
                      </a:cubicBezTo>
                      <a:cubicBezTo>
                        <a:pt x="704" y="4331"/>
                        <a:pt x="0" y="5593"/>
                        <a:pt x="0" y="7156"/>
                      </a:cubicBezTo>
                      <a:cubicBezTo>
                        <a:pt x="0" y="8661"/>
                        <a:pt x="658" y="9885"/>
                        <a:pt x="1484" y="9968"/>
                      </a:cubicBezTo>
                      <a:lnTo>
                        <a:pt x="8427" y="9974"/>
                      </a:lnTo>
                      <a:cubicBezTo>
                        <a:pt x="9296" y="9974"/>
                        <a:pt x="10000" y="8712"/>
                        <a:pt x="10000" y="7156"/>
                      </a:cubicBezTo>
                      <a:cubicBezTo>
                        <a:pt x="10000" y="5734"/>
                        <a:pt x="9417" y="4561"/>
                        <a:pt x="8656" y="4363"/>
                      </a:cubicBezTo>
                      <a:close/>
                    </a:path>
                  </a:pathLst>
                </a:custGeom>
                <a:solidFill>
                  <a:schemeClr val="bg2"/>
                </a:solidFill>
                <a:ln w="25400">
                  <a:solidFill>
                    <a:srgbClr val="828282"/>
                  </a:solidFill>
                </a:ln>
              </p:spPr>
              <p:txBody>
                <a:bodyPr vert="horz" wrap="square" lIns="91416" tIns="45708" rIns="91416" bIns="45708" numCol="1" anchor="t" anchorCtr="0" compatLnSpc="1">
                  <a:prstTxWarp prst="textNoShape">
                    <a:avLst/>
                  </a:prstTxWarp>
                </a:bodyPr>
                <a:lstStyle/>
                <a:p>
                  <a:pPr defTabSz="914126" fontAlgn="base">
                    <a:spcBef>
                      <a:spcPct val="0"/>
                    </a:spcBef>
                    <a:spcAft>
                      <a:spcPct val="0"/>
                    </a:spcAft>
                    <a:defRPr/>
                  </a:pPr>
                  <a:endParaRPr lang="en-US" sz="900" kern="0">
                    <a:solidFill>
                      <a:sysClr val="windowText" lastClr="000000"/>
                    </a:solidFill>
                    <a:ea typeface="ＭＳ Ｐゴシック" charset="-128"/>
                  </a:endParaRPr>
                </a:p>
              </p:txBody>
            </p:sp>
            <p:grpSp>
              <p:nvGrpSpPr>
                <p:cNvPr id="427" name="Group 4">
                  <a:extLst>
                    <a:ext uri="{FF2B5EF4-FFF2-40B4-BE49-F238E27FC236}">
                      <a16:creationId xmlns="" xmlns:a16="http://schemas.microsoft.com/office/drawing/2014/main" id="{51D50894-E448-444E-A2F0-378C3A3383FE}"/>
                    </a:ext>
                  </a:extLst>
                </p:cNvPr>
                <p:cNvGrpSpPr>
                  <a:grpSpLocks noChangeAspect="1"/>
                </p:cNvGrpSpPr>
                <p:nvPr/>
              </p:nvGrpSpPr>
              <p:grpSpPr bwMode="auto">
                <a:xfrm>
                  <a:off x="1663986" y="2895600"/>
                  <a:ext cx="644525" cy="400050"/>
                  <a:chOff x="655" y="893"/>
                  <a:chExt cx="406" cy="252"/>
                </a:xfrm>
              </p:grpSpPr>
              <p:sp>
                <p:nvSpPr>
                  <p:cNvPr id="428" name="AutoShape 3">
                    <a:extLst>
                      <a:ext uri="{FF2B5EF4-FFF2-40B4-BE49-F238E27FC236}">
                        <a16:creationId xmlns="" xmlns:a16="http://schemas.microsoft.com/office/drawing/2014/main" id="{1DE6FCEE-EAEA-4CC8-9FDA-9EDA77CAEB77}"/>
                      </a:ext>
                    </a:extLst>
                  </p:cNvPr>
                  <p:cNvSpPr>
                    <a:spLocks noChangeAspect="1" noChangeArrowheads="1" noTextEdit="1"/>
                  </p:cNvSpPr>
                  <p:nvPr/>
                </p:nvSpPr>
                <p:spPr bwMode="auto">
                  <a:xfrm>
                    <a:off x="655" y="893"/>
                    <a:ext cx="40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29" name="Rectangle 428">
                    <a:extLst>
                      <a:ext uri="{FF2B5EF4-FFF2-40B4-BE49-F238E27FC236}">
                        <a16:creationId xmlns="" xmlns:a16="http://schemas.microsoft.com/office/drawing/2014/main" id="{02786A92-1F5C-4233-9E2E-90145488DF0D}"/>
                      </a:ext>
                    </a:extLst>
                  </p:cNvPr>
                  <p:cNvSpPr>
                    <a:spLocks noChangeArrowheads="1"/>
                  </p:cNvSpPr>
                  <p:nvPr/>
                </p:nvSpPr>
                <p:spPr bwMode="auto">
                  <a:xfrm>
                    <a:off x="700" y="905"/>
                    <a:ext cx="316" cy="1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a typeface="ＭＳ Ｐゴシック" charset="-128"/>
                    </a:endParaRPr>
                  </a:p>
                </p:txBody>
              </p:sp>
              <p:sp>
                <p:nvSpPr>
                  <p:cNvPr id="430" name="Freeform 6">
                    <a:extLst>
                      <a:ext uri="{FF2B5EF4-FFF2-40B4-BE49-F238E27FC236}">
                        <a16:creationId xmlns="" xmlns:a16="http://schemas.microsoft.com/office/drawing/2014/main" id="{374927A7-205B-48A9-9267-8BBEBBD3C7D1}"/>
                      </a:ext>
                    </a:extLst>
                  </p:cNvPr>
                  <p:cNvSpPr>
                    <a:spLocks noEditPoints="1"/>
                  </p:cNvSpPr>
                  <p:nvPr/>
                </p:nvSpPr>
                <p:spPr bwMode="auto">
                  <a:xfrm>
                    <a:off x="689" y="893"/>
                    <a:ext cx="338" cy="216"/>
                  </a:xfrm>
                  <a:custGeom>
                    <a:avLst/>
                    <a:gdLst>
                      <a:gd name="T0" fmla="*/ 39 w 676"/>
                      <a:gd name="T1" fmla="*/ 432 h 432"/>
                      <a:gd name="T2" fmla="*/ 31 w 676"/>
                      <a:gd name="T3" fmla="*/ 431 h 432"/>
                      <a:gd name="T4" fmla="*/ 18 w 676"/>
                      <a:gd name="T5" fmla="*/ 426 h 432"/>
                      <a:gd name="T6" fmla="*/ 8 w 676"/>
                      <a:gd name="T7" fmla="*/ 415 h 432"/>
                      <a:gd name="T8" fmla="*/ 1 w 676"/>
                      <a:gd name="T9" fmla="*/ 401 h 432"/>
                      <a:gd name="T10" fmla="*/ 0 w 676"/>
                      <a:gd name="T11" fmla="*/ 39 h 432"/>
                      <a:gd name="T12" fmla="*/ 1 w 676"/>
                      <a:gd name="T13" fmla="*/ 31 h 432"/>
                      <a:gd name="T14" fmla="*/ 8 w 676"/>
                      <a:gd name="T15" fmla="*/ 17 h 432"/>
                      <a:gd name="T16" fmla="*/ 18 w 676"/>
                      <a:gd name="T17" fmla="*/ 7 h 432"/>
                      <a:gd name="T18" fmla="*/ 31 w 676"/>
                      <a:gd name="T19" fmla="*/ 1 h 432"/>
                      <a:gd name="T20" fmla="*/ 637 w 676"/>
                      <a:gd name="T21" fmla="*/ 0 h 432"/>
                      <a:gd name="T22" fmla="*/ 645 w 676"/>
                      <a:gd name="T23" fmla="*/ 1 h 432"/>
                      <a:gd name="T24" fmla="*/ 659 w 676"/>
                      <a:gd name="T25" fmla="*/ 7 h 432"/>
                      <a:gd name="T26" fmla="*/ 670 w 676"/>
                      <a:gd name="T27" fmla="*/ 17 h 432"/>
                      <a:gd name="T28" fmla="*/ 675 w 676"/>
                      <a:gd name="T29" fmla="*/ 31 h 432"/>
                      <a:gd name="T30" fmla="*/ 676 w 676"/>
                      <a:gd name="T31" fmla="*/ 393 h 432"/>
                      <a:gd name="T32" fmla="*/ 675 w 676"/>
                      <a:gd name="T33" fmla="*/ 401 h 432"/>
                      <a:gd name="T34" fmla="*/ 670 w 676"/>
                      <a:gd name="T35" fmla="*/ 415 h 432"/>
                      <a:gd name="T36" fmla="*/ 659 w 676"/>
                      <a:gd name="T37" fmla="*/ 426 h 432"/>
                      <a:gd name="T38" fmla="*/ 645 w 676"/>
                      <a:gd name="T39" fmla="*/ 431 h 432"/>
                      <a:gd name="T40" fmla="*/ 39 w 676"/>
                      <a:gd name="T41" fmla="*/ 34 h 432"/>
                      <a:gd name="T42" fmla="*/ 38 w 676"/>
                      <a:gd name="T43" fmla="*/ 34 h 432"/>
                      <a:gd name="T44" fmla="*/ 34 w 676"/>
                      <a:gd name="T45" fmla="*/ 37 h 432"/>
                      <a:gd name="T46" fmla="*/ 34 w 676"/>
                      <a:gd name="T47" fmla="*/ 393 h 432"/>
                      <a:gd name="T48" fmla="*/ 34 w 676"/>
                      <a:gd name="T49" fmla="*/ 396 h 432"/>
                      <a:gd name="T50" fmla="*/ 38 w 676"/>
                      <a:gd name="T51" fmla="*/ 398 h 432"/>
                      <a:gd name="T52" fmla="*/ 637 w 676"/>
                      <a:gd name="T53" fmla="*/ 398 h 432"/>
                      <a:gd name="T54" fmla="*/ 640 w 676"/>
                      <a:gd name="T55" fmla="*/ 398 h 432"/>
                      <a:gd name="T56" fmla="*/ 642 w 676"/>
                      <a:gd name="T57" fmla="*/ 396 h 432"/>
                      <a:gd name="T58" fmla="*/ 642 w 676"/>
                      <a:gd name="T59" fmla="*/ 39 h 432"/>
                      <a:gd name="T60" fmla="*/ 642 w 676"/>
                      <a:gd name="T61" fmla="*/ 37 h 432"/>
                      <a:gd name="T62" fmla="*/ 640 w 676"/>
                      <a:gd name="T63" fmla="*/ 34 h 432"/>
                      <a:gd name="T64" fmla="*/ 39 w 676"/>
                      <a:gd name="T65" fmla="*/ 3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6" h="432">
                        <a:moveTo>
                          <a:pt x="637" y="432"/>
                        </a:moveTo>
                        <a:lnTo>
                          <a:pt x="39" y="432"/>
                        </a:lnTo>
                        <a:lnTo>
                          <a:pt x="39" y="432"/>
                        </a:lnTo>
                        <a:lnTo>
                          <a:pt x="31" y="431"/>
                        </a:lnTo>
                        <a:lnTo>
                          <a:pt x="25" y="430"/>
                        </a:lnTo>
                        <a:lnTo>
                          <a:pt x="18" y="426"/>
                        </a:lnTo>
                        <a:lnTo>
                          <a:pt x="12" y="420"/>
                        </a:lnTo>
                        <a:lnTo>
                          <a:pt x="8" y="415"/>
                        </a:lnTo>
                        <a:lnTo>
                          <a:pt x="4" y="409"/>
                        </a:lnTo>
                        <a:lnTo>
                          <a:pt x="1" y="401"/>
                        </a:lnTo>
                        <a:lnTo>
                          <a:pt x="0" y="393"/>
                        </a:lnTo>
                        <a:lnTo>
                          <a:pt x="0" y="39"/>
                        </a:lnTo>
                        <a:lnTo>
                          <a:pt x="0" y="39"/>
                        </a:lnTo>
                        <a:lnTo>
                          <a:pt x="1" y="31"/>
                        </a:lnTo>
                        <a:lnTo>
                          <a:pt x="4" y="24"/>
                        </a:lnTo>
                        <a:lnTo>
                          <a:pt x="8" y="17"/>
                        </a:lnTo>
                        <a:lnTo>
                          <a:pt x="12" y="12"/>
                        </a:lnTo>
                        <a:lnTo>
                          <a:pt x="18" y="7"/>
                        </a:lnTo>
                        <a:lnTo>
                          <a:pt x="25" y="3"/>
                        </a:lnTo>
                        <a:lnTo>
                          <a:pt x="31" y="1"/>
                        </a:lnTo>
                        <a:lnTo>
                          <a:pt x="39" y="0"/>
                        </a:lnTo>
                        <a:lnTo>
                          <a:pt x="637" y="0"/>
                        </a:lnTo>
                        <a:lnTo>
                          <a:pt x="637" y="0"/>
                        </a:lnTo>
                        <a:lnTo>
                          <a:pt x="645" y="1"/>
                        </a:lnTo>
                        <a:lnTo>
                          <a:pt x="653" y="3"/>
                        </a:lnTo>
                        <a:lnTo>
                          <a:pt x="659" y="7"/>
                        </a:lnTo>
                        <a:lnTo>
                          <a:pt x="664" y="12"/>
                        </a:lnTo>
                        <a:lnTo>
                          <a:pt x="670" y="17"/>
                        </a:lnTo>
                        <a:lnTo>
                          <a:pt x="672" y="24"/>
                        </a:lnTo>
                        <a:lnTo>
                          <a:pt x="675" y="31"/>
                        </a:lnTo>
                        <a:lnTo>
                          <a:pt x="676" y="39"/>
                        </a:lnTo>
                        <a:lnTo>
                          <a:pt x="676" y="393"/>
                        </a:lnTo>
                        <a:lnTo>
                          <a:pt x="676" y="393"/>
                        </a:lnTo>
                        <a:lnTo>
                          <a:pt x="675" y="401"/>
                        </a:lnTo>
                        <a:lnTo>
                          <a:pt x="672" y="409"/>
                        </a:lnTo>
                        <a:lnTo>
                          <a:pt x="670" y="415"/>
                        </a:lnTo>
                        <a:lnTo>
                          <a:pt x="664" y="420"/>
                        </a:lnTo>
                        <a:lnTo>
                          <a:pt x="659" y="426"/>
                        </a:lnTo>
                        <a:lnTo>
                          <a:pt x="653" y="430"/>
                        </a:lnTo>
                        <a:lnTo>
                          <a:pt x="645" y="431"/>
                        </a:lnTo>
                        <a:lnTo>
                          <a:pt x="637" y="432"/>
                        </a:lnTo>
                        <a:close/>
                        <a:moveTo>
                          <a:pt x="39" y="34"/>
                        </a:moveTo>
                        <a:lnTo>
                          <a:pt x="39" y="34"/>
                        </a:lnTo>
                        <a:lnTo>
                          <a:pt x="38" y="34"/>
                        </a:lnTo>
                        <a:lnTo>
                          <a:pt x="35" y="35"/>
                        </a:lnTo>
                        <a:lnTo>
                          <a:pt x="34" y="37"/>
                        </a:lnTo>
                        <a:lnTo>
                          <a:pt x="34" y="39"/>
                        </a:lnTo>
                        <a:lnTo>
                          <a:pt x="34" y="393"/>
                        </a:lnTo>
                        <a:lnTo>
                          <a:pt x="34" y="393"/>
                        </a:lnTo>
                        <a:lnTo>
                          <a:pt x="34" y="396"/>
                        </a:lnTo>
                        <a:lnTo>
                          <a:pt x="35" y="397"/>
                        </a:lnTo>
                        <a:lnTo>
                          <a:pt x="38" y="398"/>
                        </a:lnTo>
                        <a:lnTo>
                          <a:pt x="39" y="398"/>
                        </a:lnTo>
                        <a:lnTo>
                          <a:pt x="637" y="398"/>
                        </a:lnTo>
                        <a:lnTo>
                          <a:pt x="637" y="398"/>
                        </a:lnTo>
                        <a:lnTo>
                          <a:pt x="640" y="398"/>
                        </a:lnTo>
                        <a:lnTo>
                          <a:pt x="641" y="397"/>
                        </a:lnTo>
                        <a:lnTo>
                          <a:pt x="642" y="396"/>
                        </a:lnTo>
                        <a:lnTo>
                          <a:pt x="642" y="393"/>
                        </a:lnTo>
                        <a:lnTo>
                          <a:pt x="642" y="39"/>
                        </a:lnTo>
                        <a:lnTo>
                          <a:pt x="642" y="39"/>
                        </a:lnTo>
                        <a:lnTo>
                          <a:pt x="642" y="37"/>
                        </a:lnTo>
                        <a:lnTo>
                          <a:pt x="641" y="35"/>
                        </a:lnTo>
                        <a:lnTo>
                          <a:pt x="640" y="34"/>
                        </a:lnTo>
                        <a:lnTo>
                          <a:pt x="637" y="34"/>
                        </a:lnTo>
                        <a:lnTo>
                          <a:pt x="39" y="34"/>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31" name="Freeform 7">
                    <a:extLst>
                      <a:ext uri="{FF2B5EF4-FFF2-40B4-BE49-F238E27FC236}">
                        <a16:creationId xmlns="" xmlns:a16="http://schemas.microsoft.com/office/drawing/2014/main" id="{7F5915E6-BC2B-4D88-A44D-9268DB80203E}"/>
                      </a:ext>
                    </a:extLst>
                  </p:cNvPr>
                  <p:cNvSpPr>
                    <a:spLocks/>
                  </p:cNvSpPr>
                  <p:nvPr/>
                </p:nvSpPr>
                <p:spPr bwMode="auto">
                  <a:xfrm>
                    <a:off x="689" y="893"/>
                    <a:ext cx="338" cy="216"/>
                  </a:xfrm>
                  <a:custGeom>
                    <a:avLst/>
                    <a:gdLst>
                      <a:gd name="T0" fmla="*/ 637 w 676"/>
                      <a:gd name="T1" fmla="*/ 432 h 432"/>
                      <a:gd name="T2" fmla="*/ 39 w 676"/>
                      <a:gd name="T3" fmla="*/ 432 h 432"/>
                      <a:gd name="T4" fmla="*/ 39 w 676"/>
                      <a:gd name="T5" fmla="*/ 432 h 432"/>
                      <a:gd name="T6" fmla="*/ 31 w 676"/>
                      <a:gd name="T7" fmla="*/ 431 h 432"/>
                      <a:gd name="T8" fmla="*/ 25 w 676"/>
                      <a:gd name="T9" fmla="*/ 430 h 432"/>
                      <a:gd name="T10" fmla="*/ 18 w 676"/>
                      <a:gd name="T11" fmla="*/ 426 h 432"/>
                      <a:gd name="T12" fmla="*/ 12 w 676"/>
                      <a:gd name="T13" fmla="*/ 420 h 432"/>
                      <a:gd name="T14" fmla="*/ 8 w 676"/>
                      <a:gd name="T15" fmla="*/ 415 h 432"/>
                      <a:gd name="T16" fmla="*/ 4 w 676"/>
                      <a:gd name="T17" fmla="*/ 409 h 432"/>
                      <a:gd name="T18" fmla="*/ 1 w 676"/>
                      <a:gd name="T19" fmla="*/ 401 h 432"/>
                      <a:gd name="T20" fmla="*/ 0 w 676"/>
                      <a:gd name="T21" fmla="*/ 393 h 432"/>
                      <a:gd name="T22" fmla="*/ 0 w 676"/>
                      <a:gd name="T23" fmla="*/ 39 h 432"/>
                      <a:gd name="T24" fmla="*/ 0 w 676"/>
                      <a:gd name="T25" fmla="*/ 39 h 432"/>
                      <a:gd name="T26" fmla="*/ 1 w 676"/>
                      <a:gd name="T27" fmla="*/ 31 h 432"/>
                      <a:gd name="T28" fmla="*/ 4 w 676"/>
                      <a:gd name="T29" fmla="*/ 24 h 432"/>
                      <a:gd name="T30" fmla="*/ 8 w 676"/>
                      <a:gd name="T31" fmla="*/ 17 h 432"/>
                      <a:gd name="T32" fmla="*/ 12 w 676"/>
                      <a:gd name="T33" fmla="*/ 12 h 432"/>
                      <a:gd name="T34" fmla="*/ 18 w 676"/>
                      <a:gd name="T35" fmla="*/ 7 h 432"/>
                      <a:gd name="T36" fmla="*/ 25 w 676"/>
                      <a:gd name="T37" fmla="*/ 3 h 432"/>
                      <a:gd name="T38" fmla="*/ 31 w 676"/>
                      <a:gd name="T39" fmla="*/ 1 h 432"/>
                      <a:gd name="T40" fmla="*/ 39 w 676"/>
                      <a:gd name="T41" fmla="*/ 0 h 432"/>
                      <a:gd name="T42" fmla="*/ 637 w 676"/>
                      <a:gd name="T43" fmla="*/ 0 h 432"/>
                      <a:gd name="T44" fmla="*/ 637 w 676"/>
                      <a:gd name="T45" fmla="*/ 0 h 432"/>
                      <a:gd name="T46" fmla="*/ 645 w 676"/>
                      <a:gd name="T47" fmla="*/ 1 h 432"/>
                      <a:gd name="T48" fmla="*/ 653 w 676"/>
                      <a:gd name="T49" fmla="*/ 3 h 432"/>
                      <a:gd name="T50" fmla="*/ 659 w 676"/>
                      <a:gd name="T51" fmla="*/ 7 h 432"/>
                      <a:gd name="T52" fmla="*/ 664 w 676"/>
                      <a:gd name="T53" fmla="*/ 12 h 432"/>
                      <a:gd name="T54" fmla="*/ 670 w 676"/>
                      <a:gd name="T55" fmla="*/ 17 h 432"/>
                      <a:gd name="T56" fmla="*/ 672 w 676"/>
                      <a:gd name="T57" fmla="*/ 24 h 432"/>
                      <a:gd name="T58" fmla="*/ 675 w 676"/>
                      <a:gd name="T59" fmla="*/ 31 h 432"/>
                      <a:gd name="T60" fmla="*/ 676 w 676"/>
                      <a:gd name="T61" fmla="*/ 39 h 432"/>
                      <a:gd name="T62" fmla="*/ 676 w 676"/>
                      <a:gd name="T63" fmla="*/ 393 h 432"/>
                      <a:gd name="T64" fmla="*/ 676 w 676"/>
                      <a:gd name="T65" fmla="*/ 393 h 432"/>
                      <a:gd name="T66" fmla="*/ 675 w 676"/>
                      <a:gd name="T67" fmla="*/ 401 h 432"/>
                      <a:gd name="T68" fmla="*/ 672 w 676"/>
                      <a:gd name="T69" fmla="*/ 409 h 432"/>
                      <a:gd name="T70" fmla="*/ 670 w 676"/>
                      <a:gd name="T71" fmla="*/ 415 h 432"/>
                      <a:gd name="T72" fmla="*/ 664 w 676"/>
                      <a:gd name="T73" fmla="*/ 420 h 432"/>
                      <a:gd name="T74" fmla="*/ 659 w 676"/>
                      <a:gd name="T75" fmla="*/ 426 h 432"/>
                      <a:gd name="T76" fmla="*/ 653 w 676"/>
                      <a:gd name="T77" fmla="*/ 430 h 432"/>
                      <a:gd name="T78" fmla="*/ 645 w 676"/>
                      <a:gd name="T79" fmla="*/ 431 h 432"/>
                      <a:gd name="T80" fmla="*/ 637 w 676"/>
                      <a:gd name="T8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6" h="432">
                        <a:moveTo>
                          <a:pt x="637" y="432"/>
                        </a:moveTo>
                        <a:lnTo>
                          <a:pt x="39" y="432"/>
                        </a:lnTo>
                        <a:lnTo>
                          <a:pt x="39" y="432"/>
                        </a:lnTo>
                        <a:lnTo>
                          <a:pt x="31" y="431"/>
                        </a:lnTo>
                        <a:lnTo>
                          <a:pt x="25" y="430"/>
                        </a:lnTo>
                        <a:lnTo>
                          <a:pt x="18" y="426"/>
                        </a:lnTo>
                        <a:lnTo>
                          <a:pt x="12" y="420"/>
                        </a:lnTo>
                        <a:lnTo>
                          <a:pt x="8" y="415"/>
                        </a:lnTo>
                        <a:lnTo>
                          <a:pt x="4" y="409"/>
                        </a:lnTo>
                        <a:lnTo>
                          <a:pt x="1" y="401"/>
                        </a:lnTo>
                        <a:lnTo>
                          <a:pt x="0" y="393"/>
                        </a:lnTo>
                        <a:lnTo>
                          <a:pt x="0" y="39"/>
                        </a:lnTo>
                        <a:lnTo>
                          <a:pt x="0" y="39"/>
                        </a:lnTo>
                        <a:lnTo>
                          <a:pt x="1" y="31"/>
                        </a:lnTo>
                        <a:lnTo>
                          <a:pt x="4" y="24"/>
                        </a:lnTo>
                        <a:lnTo>
                          <a:pt x="8" y="17"/>
                        </a:lnTo>
                        <a:lnTo>
                          <a:pt x="12" y="12"/>
                        </a:lnTo>
                        <a:lnTo>
                          <a:pt x="18" y="7"/>
                        </a:lnTo>
                        <a:lnTo>
                          <a:pt x="25" y="3"/>
                        </a:lnTo>
                        <a:lnTo>
                          <a:pt x="31" y="1"/>
                        </a:lnTo>
                        <a:lnTo>
                          <a:pt x="39" y="0"/>
                        </a:lnTo>
                        <a:lnTo>
                          <a:pt x="637" y="0"/>
                        </a:lnTo>
                        <a:lnTo>
                          <a:pt x="637" y="0"/>
                        </a:lnTo>
                        <a:lnTo>
                          <a:pt x="645" y="1"/>
                        </a:lnTo>
                        <a:lnTo>
                          <a:pt x="653" y="3"/>
                        </a:lnTo>
                        <a:lnTo>
                          <a:pt x="659" y="7"/>
                        </a:lnTo>
                        <a:lnTo>
                          <a:pt x="664" y="12"/>
                        </a:lnTo>
                        <a:lnTo>
                          <a:pt x="670" y="17"/>
                        </a:lnTo>
                        <a:lnTo>
                          <a:pt x="672" y="24"/>
                        </a:lnTo>
                        <a:lnTo>
                          <a:pt x="675" y="31"/>
                        </a:lnTo>
                        <a:lnTo>
                          <a:pt x="676" y="39"/>
                        </a:lnTo>
                        <a:lnTo>
                          <a:pt x="676" y="393"/>
                        </a:lnTo>
                        <a:lnTo>
                          <a:pt x="676" y="393"/>
                        </a:lnTo>
                        <a:lnTo>
                          <a:pt x="675" y="401"/>
                        </a:lnTo>
                        <a:lnTo>
                          <a:pt x="672" y="409"/>
                        </a:lnTo>
                        <a:lnTo>
                          <a:pt x="670" y="415"/>
                        </a:lnTo>
                        <a:lnTo>
                          <a:pt x="664" y="420"/>
                        </a:lnTo>
                        <a:lnTo>
                          <a:pt x="659" y="426"/>
                        </a:lnTo>
                        <a:lnTo>
                          <a:pt x="653" y="430"/>
                        </a:lnTo>
                        <a:lnTo>
                          <a:pt x="645" y="431"/>
                        </a:lnTo>
                        <a:lnTo>
                          <a:pt x="637" y="4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32" name="Freeform 8">
                    <a:extLst>
                      <a:ext uri="{FF2B5EF4-FFF2-40B4-BE49-F238E27FC236}">
                        <a16:creationId xmlns="" xmlns:a16="http://schemas.microsoft.com/office/drawing/2014/main" id="{C90188E1-59BC-4A21-8E73-D7BA8D816858}"/>
                      </a:ext>
                    </a:extLst>
                  </p:cNvPr>
                  <p:cNvSpPr>
                    <a:spLocks/>
                  </p:cNvSpPr>
                  <p:nvPr/>
                </p:nvSpPr>
                <p:spPr bwMode="auto">
                  <a:xfrm>
                    <a:off x="706" y="910"/>
                    <a:ext cx="304" cy="182"/>
                  </a:xfrm>
                  <a:custGeom>
                    <a:avLst/>
                    <a:gdLst>
                      <a:gd name="T0" fmla="*/ 5 w 608"/>
                      <a:gd name="T1" fmla="*/ 0 h 364"/>
                      <a:gd name="T2" fmla="*/ 5 w 608"/>
                      <a:gd name="T3" fmla="*/ 0 h 364"/>
                      <a:gd name="T4" fmla="*/ 4 w 608"/>
                      <a:gd name="T5" fmla="*/ 0 h 364"/>
                      <a:gd name="T6" fmla="*/ 1 w 608"/>
                      <a:gd name="T7" fmla="*/ 1 h 364"/>
                      <a:gd name="T8" fmla="*/ 0 w 608"/>
                      <a:gd name="T9" fmla="*/ 3 h 364"/>
                      <a:gd name="T10" fmla="*/ 0 w 608"/>
                      <a:gd name="T11" fmla="*/ 5 h 364"/>
                      <a:gd name="T12" fmla="*/ 0 w 608"/>
                      <a:gd name="T13" fmla="*/ 359 h 364"/>
                      <a:gd name="T14" fmla="*/ 0 w 608"/>
                      <a:gd name="T15" fmla="*/ 359 h 364"/>
                      <a:gd name="T16" fmla="*/ 0 w 608"/>
                      <a:gd name="T17" fmla="*/ 362 h 364"/>
                      <a:gd name="T18" fmla="*/ 1 w 608"/>
                      <a:gd name="T19" fmla="*/ 363 h 364"/>
                      <a:gd name="T20" fmla="*/ 4 w 608"/>
                      <a:gd name="T21" fmla="*/ 364 h 364"/>
                      <a:gd name="T22" fmla="*/ 5 w 608"/>
                      <a:gd name="T23" fmla="*/ 364 h 364"/>
                      <a:gd name="T24" fmla="*/ 603 w 608"/>
                      <a:gd name="T25" fmla="*/ 364 h 364"/>
                      <a:gd name="T26" fmla="*/ 603 w 608"/>
                      <a:gd name="T27" fmla="*/ 364 h 364"/>
                      <a:gd name="T28" fmla="*/ 606 w 608"/>
                      <a:gd name="T29" fmla="*/ 364 h 364"/>
                      <a:gd name="T30" fmla="*/ 607 w 608"/>
                      <a:gd name="T31" fmla="*/ 363 h 364"/>
                      <a:gd name="T32" fmla="*/ 608 w 608"/>
                      <a:gd name="T33" fmla="*/ 362 h 364"/>
                      <a:gd name="T34" fmla="*/ 608 w 608"/>
                      <a:gd name="T35" fmla="*/ 359 h 364"/>
                      <a:gd name="T36" fmla="*/ 608 w 608"/>
                      <a:gd name="T37" fmla="*/ 5 h 364"/>
                      <a:gd name="T38" fmla="*/ 608 w 608"/>
                      <a:gd name="T39" fmla="*/ 5 h 364"/>
                      <a:gd name="T40" fmla="*/ 608 w 608"/>
                      <a:gd name="T41" fmla="*/ 3 h 364"/>
                      <a:gd name="T42" fmla="*/ 607 w 608"/>
                      <a:gd name="T43" fmla="*/ 1 h 364"/>
                      <a:gd name="T44" fmla="*/ 606 w 608"/>
                      <a:gd name="T45" fmla="*/ 0 h 364"/>
                      <a:gd name="T46" fmla="*/ 603 w 608"/>
                      <a:gd name="T47" fmla="*/ 0 h 364"/>
                      <a:gd name="T48" fmla="*/ 5 w 608"/>
                      <a:gd name="T49"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8" h="364">
                        <a:moveTo>
                          <a:pt x="5" y="0"/>
                        </a:moveTo>
                        <a:lnTo>
                          <a:pt x="5" y="0"/>
                        </a:lnTo>
                        <a:lnTo>
                          <a:pt x="4" y="0"/>
                        </a:lnTo>
                        <a:lnTo>
                          <a:pt x="1" y="1"/>
                        </a:lnTo>
                        <a:lnTo>
                          <a:pt x="0" y="3"/>
                        </a:lnTo>
                        <a:lnTo>
                          <a:pt x="0" y="5"/>
                        </a:lnTo>
                        <a:lnTo>
                          <a:pt x="0" y="359"/>
                        </a:lnTo>
                        <a:lnTo>
                          <a:pt x="0" y="359"/>
                        </a:lnTo>
                        <a:lnTo>
                          <a:pt x="0" y="362"/>
                        </a:lnTo>
                        <a:lnTo>
                          <a:pt x="1" y="363"/>
                        </a:lnTo>
                        <a:lnTo>
                          <a:pt x="4" y="364"/>
                        </a:lnTo>
                        <a:lnTo>
                          <a:pt x="5" y="364"/>
                        </a:lnTo>
                        <a:lnTo>
                          <a:pt x="603" y="364"/>
                        </a:lnTo>
                        <a:lnTo>
                          <a:pt x="603" y="364"/>
                        </a:lnTo>
                        <a:lnTo>
                          <a:pt x="606" y="364"/>
                        </a:lnTo>
                        <a:lnTo>
                          <a:pt x="607" y="363"/>
                        </a:lnTo>
                        <a:lnTo>
                          <a:pt x="608" y="362"/>
                        </a:lnTo>
                        <a:lnTo>
                          <a:pt x="608" y="359"/>
                        </a:lnTo>
                        <a:lnTo>
                          <a:pt x="608" y="5"/>
                        </a:lnTo>
                        <a:lnTo>
                          <a:pt x="608" y="5"/>
                        </a:lnTo>
                        <a:lnTo>
                          <a:pt x="608" y="3"/>
                        </a:lnTo>
                        <a:lnTo>
                          <a:pt x="607" y="1"/>
                        </a:lnTo>
                        <a:lnTo>
                          <a:pt x="606" y="0"/>
                        </a:lnTo>
                        <a:lnTo>
                          <a:pt x="603"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433" name="Freeform 9">
                    <a:extLst>
                      <a:ext uri="{FF2B5EF4-FFF2-40B4-BE49-F238E27FC236}">
                        <a16:creationId xmlns="" xmlns:a16="http://schemas.microsoft.com/office/drawing/2014/main" id="{6DFE6F63-C2FB-4D12-A0B3-61076459E7E6}"/>
                      </a:ext>
                    </a:extLst>
                  </p:cNvPr>
                  <p:cNvSpPr>
                    <a:spLocks/>
                  </p:cNvSpPr>
                  <p:nvPr/>
                </p:nvSpPr>
                <p:spPr bwMode="auto">
                  <a:xfrm>
                    <a:off x="655" y="1121"/>
                    <a:ext cx="406" cy="24"/>
                  </a:xfrm>
                  <a:custGeom>
                    <a:avLst/>
                    <a:gdLst>
                      <a:gd name="T0" fmla="*/ 488 w 812"/>
                      <a:gd name="T1" fmla="*/ 0 h 48"/>
                      <a:gd name="T2" fmla="*/ 488 w 812"/>
                      <a:gd name="T3" fmla="*/ 4 h 48"/>
                      <a:gd name="T4" fmla="*/ 488 w 812"/>
                      <a:gd name="T5" fmla="*/ 4 h 48"/>
                      <a:gd name="T6" fmla="*/ 488 w 812"/>
                      <a:gd name="T7" fmla="*/ 8 h 48"/>
                      <a:gd name="T8" fmla="*/ 487 w 812"/>
                      <a:gd name="T9" fmla="*/ 11 h 48"/>
                      <a:gd name="T10" fmla="*/ 483 w 812"/>
                      <a:gd name="T11" fmla="*/ 18 h 48"/>
                      <a:gd name="T12" fmla="*/ 476 w 812"/>
                      <a:gd name="T13" fmla="*/ 22 h 48"/>
                      <a:gd name="T14" fmla="*/ 473 w 812"/>
                      <a:gd name="T15" fmla="*/ 23 h 48"/>
                      <a:gd name="T16" fmla="*/ 469 w 812"/>
                      <a:gd name="T17" fmla="*/ 23 h 48"/>
                      <a:gd name="T18" fmla="*/ 345 w 812"/>
                      <a:gd name="T19" fmla="*/ 23 h 48"/>
                      <a:gd name="T20" fmla="*/ 345 w 812"/>
                      <a:gd name="T21" fmla="*/ 23 h 48"/>
                      <a:gd name="T22" fmla="*/ 341 w 812"/>
                      <a:gd name="T23" fmla="*/ 23 h 48"/>
                      <a:gd name="T24" fmla="*/ 337 w 812"/>
                      <a:gd name="T25" fmla="*/ 22 h 48"/>
                      <a:gd name="T26" fmla="*/ 330 w 812"/>
                      <a:gd name="T27" fmla="*/ 18 h 48"/>
                      <a:gd name="T28" fmla="*/ 325 w 812"/>
                      <a:gd name="T29" fmla="*/ 11 h 48"/>
                      <a:gd name="T30" fmla="*/ 324 w 812"/>
                      <a:gd name="T31" fmla="*/ 8 h 48"/>
                      <a:gd name="T32" fmla="*/ 324 w 812"/>
                      <a:gd name="T33" fmla="*/ 4 h 48"/>
                      <a:gd name="T34" fmla="*/ 324 w 812"/>
                      <a:gd name="T35" fmla="*/ 0 h 48"/>
                      <a:gd name="T36" fmla="*/ 0 w 812"/>
                      <a:gd name="T37" fmla="*/ 0 h 48"/>
                      <a:gd name="T38" fmla="*/ 0 w 812"/>
                      <a:gd name="T39" fmla="*/ 28 h 48"/>
                      <a:gd name="T40" fmla="*/ 0 w 812"/>
                      <a:gd name="T41" fmla="*/ 28 h 48"/>
                      <a:gd name="T42" fmla="*/ 1 w 812"/>
                      <a:gd name="T43" fmla="*/ 32 h 48"/>
                      <a:gd name="T44" fmla="*/ 1 w 812"/>
                      <a:gd name="T45" fmla="*/ 36 h 48"/>
                      <a:gd name="T46" fmla="*/ 7 w 812"/>
                      <a:gd name="T47" fmla="*/ 43 h 48"/>
                      <a:gd name="T48" fmla="*/ 13 w 812"/>
                      <a:gd name="T49" fmla="*/ 47 h 48"/>
                      <a:gd name="T50" fmla="*/ 17 w 812"/>
                      <a:gd name="T51" fmla="*/ 48 h 48"/>
                      <a:gd name="T52" fmla="*/ 21 w 812"/>
                      <a:gd name="T53" fmla="*/ 48 h 48"/>
                      <a:gd name="T54" fmla="*/ 791 w 812"/>
                      <a:gd name="T55" fmla="*/ 48 h 48"/>
                      <a:gd name="T56" fmla="*/ 791 w 812"/>
                      <a:gd name="T57" fmla="*/ 48 h 48"/>
                      <a:gd name="T58" fmla="*/ 796 w 812"/>
                      <a:gd name="T59" fmla="*/ 48 h 48"/>
                      <a:gd name="T60" fmla="*/ 799 w 812"/>
                      <a:gd name="T61" fmla="*/ 47 h 48"/>
                      <a:gd name="T62" fmla="*/ 805 w 812"/>
                      <a:gd name="T63" fmla="*/ 43 h 48"/>
                      <a:gd name="T64" fmla="*/ 811 w 812"/>
                      <a:gd name="T65" fmla="*/ 36 h 48"/>
                      <a:gd name="T66" fmla="*/ 812 w 812"/>
                      <a:gd name="T67" fmla="*/ 32 h 48"/>
                      <a:gd name="T68" fmla="*/ 812 w 812"/>
                      <a:gd name="T69" fmla="*/ 28 h 48"/>
                      <a:gd name="T70" fmla="*/ 812 w 812"/>
                      <a:gd name="T71" fmla="*/ 0 h 48"/>
                      <a:gd name="T72" fmla="*/ 488 w 812"/>
                      <a:gd name="T7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2" h="48">
                        <a:moveTo>
                          <a:pt x="488" y="0"/>
                        </a:moveTo>
                        <a:lnTo>
                          <a:pt x="488" y="4"/>
                        </a:lnTo>
                        <a:lnTo>
                          <a:pt x="488" y="4"/>
                        </a:lnTo>
                        <a:lnTo>
                          <a:pt x="488" y="8"/>
                        </a:lnTo>
                        <a:lnTo>
                          <a:pt x="487" y="11"/>
                        </a:lnTo>
                        <a:lnTo>
                          <a:pt x="483" y="18"/>
                        </a:lnTo>
                        <a:lnTo>
                          <a:pt x="476" y="22"/>
                        </a:lnTo>
                        <a:lnTo>
                          <a:pt x="473" y="23"/>
                        </a:lnTo>
                        <a:lnTo>
                          <a:pt x="469" y="23"/>
                        </a:lnTo>
                        <a:lnTo>
                          <a:pt x="345" y="23"/>
                        </a:lnTo>
                        <a:lnTo>
                          <a:pt x="345" y="23"/>
                        </a:lnTo>
                        <a:lnTo>
                          <a:pt x="341" y="23"/>
                        </a:lnTo>
                        <a:lnTo>
                          <a:pt x="337" y="22"/>
                        </a:lnTo>
                        <a:lnTo>
                          <a:pt x="330" y="18"/>
                        </a:lnTo>
                        <a:lnTo>
                          <a:pt x="325" y="11"/>
                        </a:lnTo>
                        <a:lnTo>
                          <a:pt x="324" y="8"/>
                        </a:lnTo>
                        <a:lnTo>
                          <a:pt x="324" y="4"/>
                        </a:lnTo>
                        <a:lnTo>
                          <a:pt x="324" y="0"/>
                        </a:lnTo>
                        <a:lnTo>
                          <a:pt x="0" y="0"/>
                        </a:lnTo>
                        <a:lnTo>
                          <a:pt x="0" y="28"/>
                        </a:lnTo>
                        <a:lnTo>
                          <a:pt x="0" y="28"/>
                        </a:lnTo>
                        <a:lnTo>
                          <a:pt x="1" y="32"/>
                        </a:lnTo>
                        <a:lnTo>
                          <a:pt x="1" y="36"/>
                        </a:lnTo>
                        <a:lnTo>
                          <a:pt x="7" y="43"/>
                        </a:lnTo>
                        <a:lnTo>
                          <a:pt x="13" y="47"/>
                        </a:lnTo>
                        <a:lnTo>
                          <a:pt x="17" y="48"/>
                        </a:lnTo>
                        <a:lnTo>
                          <a:pt x="21" y="48"/>
                        </a:lnTo>
                        <a:lnTo>
                          <a:pt x="791" y="48"/>
                        </a:lnTo>
                        <a:lnTo>
                          <a:pt x="791" y="48"/>
                        </a:lnTo>
                        <a:lnTo>
                          <a:pt x="796" y="48"/>
                        </a:lnTo>
                        <a:lnTo>
                          <a:pt x="799" y="47"/>
                        </a:lnTo>
                        <a:lnTo>
                          <a:pt x="805" y="43"/>
                        </a:lnTo>
                        <a:lnTo>
                          <a:pt x="811" y="36"/>
                        </a:lnTo>
                        <a:lnTo>
                          <a:pt x="812" y="32"/>
                        </a:lnTo>
                        <a:lnTo>
                          <a:pt x="812" y="28"/>
                        </a:lnTo>
                        <a:lnTo>
                          <a:pt x="812" y="0"/>
                        </a:lnTo>
                        <a:lnTo>
                          <a:pt x="488" y="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grpSp>
          </p:grpSp>
        </p:grpSp>
        <p:pic>
          <p:nvPicPr>
            <p:cNvPr id="410" name="Picture 409" descr="Added_Icons_DanRogers-02.png">
              <a:extLst>
                <a:ext uri="{FF2B5EF4-FFF2-40B4-BE49-F238E27FC236}">
                  <a16:creationId xmlns="" xmlns:a16="http://schemas.microsoft.com/office/drawing/2014/main" id="{E858003F-7EAB-4244-BFB1-266D3896624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01017" y="2729784"/>
              <a:ext cx="589966" cy="589966"/>
            </a:xfrm>
            <a:prstGeom prst="rect">
              <a:avLst/>
            </a:prstGeom>
          </p:spPr>
        </p:pic>
        <p:pic>
          <p:nvPicPr>
            <p:cNvPr id="411" name="Picture 410">
              <a:extLst>
                <a:ext uri="{FF2B5EF4-FFF2-40B4-BE49-F238E27FC236}">
                  <a16:creationId xmlns="" xmlns:a16="http://schemas.microsoft.com/office/drawing/2014/main" id="{37158672-A256-457D-B562-ACFAE74ADA6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731578" y="4212320"/>
              <a:ext cx="584995" cy="580529"/>
            </a:xfrm>
            <a:prstGeom prst="rect">
              <a:avLst/>
            </a:prstGeom>
          </p:spPr>
        </p:pic>
        <p:grpSp>
          <p:nvGrpSpPr>
            <p:cNvPr id="412" name="Group 411">
              <a:extLst>
                <a:ext uri="{FF2B5EF4-FFF2-40B4-BE49-F238E27FC236}">
                  <a16:creationId xmlns="" xmlns:a16="http://schemas.microsoft.com/office/drawing/2014/main" id="{3E95D509-36E7-4695-8FE4-2181387CC8C9}"/>
                </a:ext>
              </a:extLst>
            </p:cNvPr>
            <p:cNvGrpSpPr/>
            <p:nvPr/>
          </p:nvGrpSpPr>
          <p:grpSpPr>
            <a:xfrm>
              <a:off x="4915310" y="4212320"/>
              <a:ext cx="611589" cy="611589"/>
              <a:chOff x="5728791" y="4110807"/>
              <a:chExt cx="611589" cy="611589"/>
            </a:xfrm>
          </p:grpSpPr>
          <p:sp>
            <p:nvSpPr>
              <p:cNvPr id="413" name="Rounded Rectangle 28">
                <a:extLst>
                  <a:ext uri="{FF2B5EF4-FFF2-40B4-BE49-F238E27FC236}">
                    <a16:creationId xmlns="" xmlns:a16="http://schemas.microsoft.com/office/drawing/2014/main" id="{0CC897AA-5742-434D-9B77-94EE34BB1128}"/>
                  </a:ext>
                </a:extLst>
              </p:cNvPr>
              <p:cNvSpPr/>
              <p:nvPr/>
            </p:nvSpPr>
            <p:spPr bwMode="gray">
              <a:xfrm>
                <a:off x="5790975" y="4184386"/>
                <a:ext cx="476092" cy="476092"/>
              </a:xfrm>
              <a:prstGeom prst="roundRect">
                <a:avLst>
                  <a:gd name="adj" fmla="val 11539"/>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endParaRPr lang="en-US" sz="1799" dirty="0">
                  <a:solidFill>
                    <a:srgbClr val="FFFFFF"/>
                  </a:solidFill>
                  <a:ea typeface="Calibri" charset="0"/>
                  <a:cs typeface="Calibri" charset="0"/>
                </a:endParaRPr>
              </a:p>
            </p:txBody>
          </p:sp>
          <p:pic>
            <p:nvPicPr>
              <p:cNvPr id="414" name="Picture 413" descr="Added_Icons_DanRogers-08.png">
                <a:extLst>
                  <a:ext uri="{FF2B5EF4-FFF2-40B4-BE49-F238E27FC236}">
                    <a16:creationId xmlns="" xmlns:a16="http://schemas.microsoft.com/office/drawing/2014/main" id="{FE80D03D-957D-43A3-9C4C-61EE577C625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728791" y="4110807"/>
                <a:ext cx="611589" cy="611589"/>
              </a:xfrm>
              <a:prstGeom prst="rect">
                <a:avLst/>
              </a:prstGeom>
            </p:spPr>
          </p:pic>
        </p:grpSp>
      </p:grpSp>
      <p:sp>
        <p:nvSpPr>
          <p:cNvPr id="446" name="Circle: Hollow 445">
            <a:extLst>
              <a:ext uri="{FF2B5EF4-FFF2-40B4-BE49-F238E27FC236}">
                <a16:creationId xmlns="" xmlns:a16="http://schemas.microsoft.com/office/drawing/2014/main" id="{73426F3C-8EB0-4AED-A77F-1137729F3765}"/>
              </a:ext>
            </a:extLst>
          </p:cNvPr>
          <p:cNvSpPr/>
          <p:nvPr/>
        </p:nvSpPr>
        <p:spPr>
          <a:xfrm>
            <a:off x="6528021" y="1081835"/>
            <a:ext cx="5379408" cy="5379408"/>
          </a:xfrm>
          <a:prstGeom prst="donut">
            <a:avLst>
              <a:gd name="adj" fmla="val 15052"/>
            </a:avLst>
          </a:prstGeom>
          <a:solidFill>
            <a:schemeClr val="accent1">
              <a:lumMod val="20000"/>
              <a:lumOff val="80000"/>
            </a:schemeClr>
          </a:solidFill>
          <a:ln w="28575">
            <a:solidFill>
              <a:schemeClr val="accent1">
                <a:lumMod val="60000"/>
                <a:lumOff val="40000"/>
              </a:schemeClr>
            </a:solidFill>
          </a:ln>
        </p:spPr>
        <p:txBody>
          <a:bodyPr lIns="91416" tIns="45708" rIns="91416" bIns="45708"/>
          <a:lstStyle/>
          <a:p>
            <a:pPr defTabSz="914126"/>
            <a:endParaRPr lang="en-US" sz="1799" kern="0" dirty="0">
              <a:solidFill>
                <a:sysClr val="windowText" lastClr="000000"/>
              </a:solidFill>
              <a:latin typeface="Symantec Sans" panose="02000503080000020004" pitchFamily="50" charset="0"/>
              <a:ea typeface="ＭＳ Ｐゴシック" charset="-128"/>
            </a:endParaRPr>
          </a:p>
        </p:txBody>
      </p:sp>
      <p:sp>
        <p:nvSpPr>
          <p:cNvPr id="166" name="Content Placeholder 2"/>
          <p:cNvSpPr txBox="1">
            <a:spLocks/>
          </p:cNvSpPr>
          <p:nvPr/>
        </p:nvSpPr>
        <p:spPr bwMode="black">
          <a:xfrm>
            <a:off x="435505" y="1697359"/>
            <a:ext cx="6409546" cy="632991"/>
          </a:xfrm>
          <a:prstGeom prst="rect">
            <a:avLst/>
          </a:prstGeom>
          <a:noFill/>
          <a:ln w="9525">
            <a:noFill/>
            <a:miter lim="800000"/>
            <a:headEnd/>
            <a:tailEnd/>
          </a:ln>
        </p:spPr>
        <p:txBody>
          <a:bodyPr vert="horz" wrap="square" lIns="91395" tIns="45698" rIns="91395" bIns="45698" numCol="1" anchor="t" anchorCtr="0" compatLnSpc="1">
            <a:prstTxWarp prst="textNoShape">
              <a:avLst/>
            </a:prstTxWarp>
            <a:noAutofit/>
          </a:bodyPr>
          <a:lstStyle>
            <a:lvl1pPr marL="0" indent="0" algn="l" rtl="0" eaLnBrk="1" fontAlgn="base" hangingPunct="1">
              <a:lnSpc>
                <a:spcPct val="90000"/>
              </a:lnSpc>
              <a:spcBef>
                <a:spcPct val="0"/>
              </a:spcBef>
              <a:spcAft>
                <a:spcPts val="1200"/>
              </a:spcAft>
              <a:buClr>
                <a:schemeClr val="bg2">
                  <a:lumMod val="50000"/>
                </a:schemeClr>
              </a:buClr>
              <a:buFontTx/>
              <a:buNone/>
              <a:defRPr sz="2400" b="1" baseline="0">
                <a:solidFill>
                  <a:schemeClr val="bg2"/>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225425" indent="-225425">
              <a:spcBef>
                <a:spcPts val="1800"/>
              </a:spcBef>
              <a:spcAft>
                <a:spcPts val="0"/>
              </a:spcAft>
              <a:buClr>
                <a:srgbClr val="FFFFFF">
                  <a:lumMod val="50000"/>
                </a:srgbClr>
              </a:buClr>
              <a:buSzPct val="100000"/>
              <a:buFontTx/>
              <a:buBlip>
                <a:blip r:embed="rId6"/>
              </a:buBlip>
            </a:pPr>
            <a:r>
              <a:rPr lang="en-US" sz="2000" i="1" kern="0" dirty="0">
                <a:solidFill>
                  <a:srgbClr val="404040"/>
                </a:solidFill>
              </a:rPr>
              <a:t>Data Loss Prevention (DLP)</a:t>
            </a:r>
            <a:br>
              <a:rPr lang="en-US" sz="2000" i="1" kern="0" dirty="0">
                <a:solidFill>
                  <a:srgbClr val="404040"/>
                </a:solidFill>
              </a:rPr>
            </a:br>
            <a:r>
              <a:rPr lang="en-US" sz="1600" i="1" kern="0" dirty="0">
                <a:solidFill>
                  <a:srgbClr val="404040"/>
                </a:solidFill>
              </a:rPr>
              <a:t>Discovers sensitive data across all channels with central policy </a:t>
            </a:r>
            <a:r>
              <a:rPr lang="en-US" sz="1600" i="1" kern="0" dirty="0" smtClean="0">
                <a:solidFill>
                  <a:srgbClr val="404040"/>
                </a:solidFill>
              </a:rPr>
              <a:t>controls</a:t>
            </a:r>
          </a:p>
        </p:txBody>
      </p:sp>
      <p:sp>
        <p:nvSpPr>
          <p:cNvPr id="4" name="Title 3"/>
          <p:cNvSpPr>
            <a:spLocks noGrp="1"/>
          </p:cNvSpPr>
          <p:nvPr>
            <p:ph type="title"/>
          </p:nvPr>
        </p:nvSpPr>
        <p:spPr>
          <a:xfrm>
            <a:off x="495300" y="381000"/>
            <a:ext cx="7934325" cy="382588"/>
          </a:xfrm>
        </p:spPr>
        <p:txBody>
          <a:bodyPr/>
          <a:lstStyle/>
          <a:p>
            <a:r>
              <a:rPr lang="en-US" dirty="0"/>
              <a:t>Symantec Information Centric </a:t>
            </a:r>
            <a:r>
              <a:rPr lang="en-US" dirty="0" smtClean="0"/>
              <a:t>Security</a:t>
            </a:r>
            <a:br>
              <a:rPr lang="en-US" dirty="0" smtClean="0"/>
            </a:br>
            <a:r>
              <a:rPr lang="en-US" dirty="0" smtClean="0"/>
              <a:t>Overview</a:t>
            </a:r>
            <a:endParaRPr lang="en-US" dirty="0"/>
          </a:p>
        </p:txBody>
      </p:sp>
      <p:sp>
        <p:nvSpPr>
          <p:cNvPr id="167" name="Rectangle 166"/>
          <p:cNvSpPr/>
          <p:nvPr/>
        </p:nvSpPr>
        <p:spPr>
          <a:xfrm>
            <a:off x="443597" y="3799031"/>
            <a:ext cx="6092825" cy="646331"/>
          </a:xfrm>
          <a:prstGeom prst="rect">
            <a:avLst/>
          </a:prstGeom>
        </p:spPr>
        <p:txBody>
          <a:bodyPr>
            <a:spAutoFit/>
          </a:bodyPr>
          <a:lstStyle/>
          <a:p>
            <a:pPr marL="225425" indent="-225425" fontAlgn="base">
              <a:spcBef>
                <a:spcPct val="0"/>
              </a:spcBef>
              <a:spcAft>
                <a:spcPts val="600"/>
              </a:spcAft>
              <a:buSzPct val="100000"/>
              <a:buFontTx/>
              <a:buBlip>
                <a:blip r:embed="rId6"/>
              </a:buBlip>
            </a:pPr>
            <a:r>
              <a:rPr lang="en-US" sz="2000" b="1" kern="0" dirty="0">
                <a:ea typeface="ＭＳ Ｐゴシック" charset="-128"/>
              </a:rPr>
              <a:t>Information Centric Encryption (ICE)</a:t>
            </a:r>
            <a:br>
              <a:rPr lang="en-US" sz="2000" b="1" kern="0" dirty="0">
                <a:ea typeface="ＭＳ Ｐゴシック" charset="-128"/>
              </a:rPr>
            </a:br>
            <a:r>
              <a:rPr lang="en-US" sz="1600" kern="0" dirty="0">
                <a:ea typeface="ＭＳ Ｐゴシック" charset="-128"/>
              </a:rPr>
              <a:t>Integrated policy driven encryption and identity access</a:t>
            </a:r>
          </a:p>
        </p:txBody>
      </p:sp>
      <p:sp>
        <p:nvSpPr>
          <p:cNvPr id="175" name="Rectangle 174"/>
          <p:cNvSpPr/>
          <p:nvPr/>
        </p:nvSpPr>
        <p:spPr>
          <a:xfrm>
            <a:off x="436313" y="2405394"/>
            <a:ext cx="6092825" cy="646331"/>
          </a:xfrm>
          <a:prstGeom prst="rect">
            <a:avLst/>
          </a:prstGeom>
        </p:spPr>
        <p:txBody>
          <a:bodyPr>
            <a:spAutoFit/>
          </a:bodyPr>
          <a:lstStyle/>
          <a:p>
            <a:pPr marL="225425" indent="-225425" fontAlgn="base">
              <a:spcBef>
                <a:spcPct val="0"/>
              </a:spcBef>
              <a:spcAft>
                <a:spcPts val="600"/>
              </a:spcAft>
              <a:buSzPct val="100000"/>
              <a:buFontTx/>
              <a:buBlip>
                <a:blip r:embed="rId6"/>
              </a:buBlip>
            </a:pPr>
            <a:r>
              <a:rPr lang="en-US" sz="2000" b="1" kern="0" dirty="0">
                <a:ea typeface="ＭＳ Ｐゴシック" charset="-128"/>
              </a:rPr>
              <a:t>Information Centric Tagging (ICT)</a:t>
            </a:r>
            <a:br>
              <a:rPr lang="en-US" sz="2000" b="1" kern="0" dirty="0">
                <a:ea typeface="ＭＳ Ｐゴシック" charset="-128"/>
              </a:rPr>
            </a:br>
            <a:r>
              <a:rPr lang="en-US" sz="1600" kern="0" dirty="0">
                <a:ea typeface="ＭＳ Ｐゴシック" charset="-128"/>
              </a:rPr>
              <a:t>Increases DLP efficiency with Users driving DLP data classification</a:t>
            </a:r>
          </a:p>
        </p:txBody>
      </p:sp>
      <p:sp>
        <p:nvSpPr>
          <p:cNvPr id="62" name="Rectangle 61"/>
          <p:cNvSpPr/>
          <p:nvPr/>
        </p:nvSpPr>
        <p:spPr>
          <a:xfrm>
            <a:off x="436313" y="5195778"/>
            <a:ext cx="6194404" cy="646331"/>
          </a:xfrm>
          <a:prstGeom prst="rect">
            <a:avLst/>
          </a:prstGeom>
        </p:spPr>
        <p:txBody>
          <a:bodyPr wrap="square">
            <a:spAutoFit/>
          </a:bodyPr>
          <a:lstStyle/>
          <a:p>
            <a:pPr marL="225425" indent="-225425" fontAlgn="base">
              <a:spcBef>
                <a:spcPct val="0"/>
              </a:spcBef>
              <a:spcAft>
                <a:spcPts val="600"/>
              </a:spcAft>
              <a:buSzPct val="100000"/>
              <a:buFontTx/>
              <a:buBlip>
                <a:blip r:embed="rId6"/>
              </a:buBlip>
            </a:pPr>
            <a:r>
              <a:rPr lang="en-US" sz="2000" b="1" kern="0" dirty="0">
                <a:ea typeface="ＭＳ Ｐゴシック" charset="-128"/>
              </a:rPr>
              <a:t>Information Centric Analytics (ICA)</a:t>
            </a:r>
            <a:br>
              <a:rPr lang="en-US" sz="2000" b="1" kern="0" dirty="0">
                <a:ea typeface="ＭＳ Ｐゴシック" charset="-128"/>
              </a:rPr>
            </a:br>
            <a:r>
              <a:rPr lang="en-US" sz="1600" kern="0" dirty="0">
                <a:ea typeface="ＭＳ Ｐゴシック" charset="-128"/>
              </a:rPr>
              <a:t>User Entity Behavior Analytics to find most risky or malicious users</a:t>
            </a:r>
          </a:p>
        </p:txBody>
      </p:sp>
      <p:grpSp>
        <p:nvGrpSpPr>
          <p:cNvPr id="29" name="Group 28">
            <a:extLst>
              <a:ext uri="{FF2B5EF4-FFF2-40B4-BE49-F238E27FC236}">
                <a16:creationId xmlns="" xmlns:a16="http://schemas.microsoft.com/office/drawing/2014/main" id="{38ED9546-07FC-4D68-A6FC-B43C43B421F9}"/>
              </a:ext>
            </a:extLst>
          </p:cNvPr>
          <p:cNvGrpSpPr/>
          <p:nvPr/>
        </p:nvGrpSpPr>
        <p:grpSpPr>
          <a:xfrm>
            <a:off x="7349049" y="1893193"/>
            <a:ext cx="515092" cy="660954"/>
            <a:chOff x="6889298" y="1316758"/>
            <a:chExt cx="683651" cy="877248"/>
          </a:xfrm>
        </p:grpSpPr>
        <p:sp>
          <p:nvSpPr>
            <p:cNvPr id="155" name="TextBox 154"/>
            <p:cNvSpPr txBox="1"/>
            <p:nvPr/>
          </p:nvSpPr>
          <p:spPr>
            <a:xfrm>
              <a:off x="6960900" y="2027807"/>
              <a:ext cx="540446" cy="166199"/>
            </a:xfrm>
            <a:prstGeom prst="rect">
              <a:avLst/>
            </a:prstGeom>
            <a:noFill/>
          </p:spPr>
          <p:txBody>
            <a:bodyPr wrap="square" lIns="0" tIns="0" rIns="0" bIns="0" rtlCol="0" anchor="ctr" anchorCtr="1">
              <a:spAutoFit/>
            </a:bodyPr>
            <a:lstStyle/>
            <a:p>
              <a:pPr algn="ctr" fontAlgn="base">
                <a:lnSpc>
                  <a:spcPct val="90000"/>
                </a:lnSpc>
                <a:spcBef>
                  <a:spcPct val="0"/>
                </a:spcBef>
                <a:spcAft>
                  <a:spcPct val="0"/>
                </a:spcAft>
              </a:pPr>
              <a:r>
                <a:rPr lang="en-US" sz="1200" b="1" dirty="0">
                  <a:solidFill>
                    <a:srgbClr val="000000"/>
                  </a:solidFill>
                  <a:ea typeface="ＭＳ Ｐゴシック" charset="-128"/>
                </a:rPr>
                <a:t>DLP</a:t>
              </a:r>
            </a:p>
          </p:txBody>
        </p:sp>
        <p:grpSp>
          <p:nvGrpSpPr>
            <p:cNvPr id="9" name="Group 8">
              <a:extLst>
                <a:ext uri="{FF2B5EF4-FFF2-40B4-BE49-F238E27FC236}">
                  <a16:creationId xmlns="" xmlns:a16="http://schemas.microsoft.com/office/drawing/2014/main" id="{98FAAF81-9212-49C3-929E-3891FC7EDFBB}"/>
                </a:ext>
              </a:extLst>
            </p:cNvPr>
            <p:cNvGrpSpPr/>
            <p:nvPr/>
          </p:nvGrpSpPr>
          <p:grpSpPr>
            <a:xfrm>
              <a:off x="6889298" y="1316758"/>
              <a:ext cx="683651" cy="645711"/>
              <a:chOff x="11449062" y="856632"/>
              <a:chExt cx="544468" cy="514252"/>
            </a:xfrm>
          </p:grpSpPr>
          <p:sp>
            <p:nvSpPr>
              <p:cNvPr id="109" name="AutoShape 1889">
                <a:extLst>
                  <a:ext uri="{FF2B5EF4-FFF2-40B4-BE49-F238E27FC236}">
                    <a16:creationId xmlns="" xmlns:a16="http://schemas.microsoft.com/office/drawing/2014/main" id="{C687EBA5-B6B9-4182-BE5C-885BD532A998}"/>
                  </a:ext>
                </a:extLst>
              </p:cNvPr>
              <p:cNvSpPr>
                <a:spLocks noChangeAspect="1" noChangeArrowheads="1" noTextEdit="1"/>
              </p:cNvSpPr>
              <p:nvPr/>
            </p:nvSpPr>
            <p:spPr bwMode="auto">
              <a:xfrm>
                <a:off x="11449062" y="856632"/>
                <a:ext cx="544468" cy="51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10" name="Freeform 1891">
                <a:extLst>
                  <a:ext uri="{FF2B5EF4-FFF2-40B4-BE49-F238E27FC236}">
                    <a16:creationId xmlns="" xmlns:a16="http://schemas.microsoft.com/office/drawing/2014/main" id="{53773915-E38A-4168-A077-02E81BD489F2}"/>
                  </a:ext>
                </a:extLst>
              </p:cNvPr>
              <p:cNvSpPr>
                <a:spLocks/>
              </p:cNvSpPr>
              <p:nvPr/>
            </p:nvSpPr>
            <p:spPr bwMode="auto">
              <a:xfrm>
                <a:off x="11576318" y="990860"/>
                <a:ext cx="273106" cy="273106"/>
              </a:xfrm>
              <a:custGeom>
                <a:avLst/>
                <a:gdLst>
                  <a:gd name="T0" fmla="*/ 940 w 940"/>
                  <a:gd name="T1" fmla="*/ 470 h 940"/>
                  <a:gd name="T2" fmla="*/ 938 w 940"/>
                  <a:gd name="T3" fmla="*/ 518 h 940"/>
                  <a:gd name="T4" fmla="*/ 920 w 940"/>
                  <a:gd name="T5" fmla="*/ 610 h 940"/>
                  <a:gd name="T6" fmla="*/ 884 w 940"/>
                  <a:gd name="T7" fmla="*/ 694 h 940"/>
                  <a:gd name="T8" fmla="*/ 834 w 940"/>
                  <a:gd name="T9" fmla="*/ 768 h 940"/>
                  <a:gd name="T10" fmla="*/ 770 w 940"/>
                  <a:gd name="T11" fmla="*/ 832 h 940"/>
                  <a:gd name="T12" fmla="*/ 694 w 940"/>
                  <a:gd name="T13" fmla="*/ 882 h 940"/>
                  <a:gd name="T14" fmla="*/ 610 w 940"/>
                  <a:gd name="T15" fmla="*/ 918 h 940"/>
                  <a:gd name="T16" fmla="*/ 518 w 940"/>
                  <a:gd name="T17" fmla="*/ 938 h 940"/>
                  <a:gd name="T18" fmla="*/ 470 w 940"/>
                  <a:gd name="T19" fmla="*/ 940 h 940"/>
                  <a:gd name="T20" fmla="*/ 446 w 940"/>
                  <a:gd name="T21" fmla="*/ 940 h 940"/>
                  <a:gd name="T22" fmla="*/ 376 w 940"/>
                  <a:gd name="T23" fmla="*/ 930 h 940"/>
                  <a:gd name="T24" fmla="*/ 288 w 940"/>
                  <a:gd name="T25" fmla="*/ 902 h 940"/>
                  <a:gd name="T26" fmla="*/ 208 w 940"/>
                  <a:gd name="T27" fmla="*/ 860 h 940"/>
                  <a:gd name="T28" fmla="*/ 138 w 940"/>
                  <a:gd name="T29" fmla="*/ 802 h 940"/>
                  <a:gd name="T30" fmla="*/ 80 w 940"/>
                  <a:gd name="T31" fmla="*/ 732 h 940"/>
                  <a:gd name="T32" fmla="*/ 38 w 940"/>
                  <a:gd name="T33" fmla="*/ 652 h 940"/>
                  <a:gd name="T34" fmla="*/ 10 w 940"/>
                  <a:gd name="T35" fmla="*/ 564 h 940"/>
                  <a:gd name="T36" fmla="*/ 2 w 940"/>
                  <a:gd name="T37" fmla="*/ 494 h 940"/>
                  <a:gd name="T38" fmla="*/ 0 w 940"/>
                  <a:gd name="T39" fmla="*/ 470 h 940"/>
                  <a:gd name="T40" fmla="*/ 2 w 940"/>
                  <a:gd name="T41" fmla="*/ 422 h 940"/>
                  <a:gd name="T42" fmla="*/ 22 w 940"/>
                  <a:gd name="T43" fmla="*/ 330 h 940"/>
                  <a:gd name="T44" fmla="*/ 58 w 940"/>
                  <a:gd name="T45" fmla="*/ 246 h 940"/>
                  <a:gd name="T46" fmla="*/ 108 w 940"/>
                  <a:gd name="T47" fmla="*/ 170 h 940"/>
                  <a:gd name="T48" fmla="*/ 172 w 940"/>
                  <a:gd name="T49" fmla="*/ 106 h 940"/>
                  <a:gd name="T50" fmla="*/ 246 w 940"/>
                  <a:gd name="T51" fmla="*/ 56 h 940"/>
                  <a:gd name="T52" fmla="*/ 330 w 940"/>
                  <a:gd name="T53" fmla="*/ 20 h 940"/>
                  <a:gd name="T54" fmla="*/ 422 w 940"/>
                  <a:gd name="T55" fmla="*/ 2 h 940"/>
                  <a:gd name="T56" fmla="*/ 470 w 940"/>
                  <a:gd name="T57" fmla="*/ 0 h 940"/>
                  <a:gd name="T58" fmla="*/ 494 w 940"/>
                  <a:gd name="T59" fmla="*/ 0 h 940"/>
                  <a:gd name="T60" fmla="*/ 566 w 940"/>
                  <a:gd name="T61" fmla="*/ 8 h 940"/>
                  <a:gd name="T62" fmla="*/ 654 w 940"/>
                  <a:gd name="T63" fmla="*/ 36 h 940"/>
                  <a:gd name="T64" fmla="*/ 734 w 940"/>
                  <a:gd name="T65" fmla="*/ 80 h 940"/>
                  <a:gd name="T66" fmla="*/ 804 w 940"/>
                  <a:gd name="T67" fmla="*/ 138 h 940"/>
                  <a:gd name="T68" fmla="*/ 860 w 940"/>
                  <a:gd name="T69" fmla="*/ 206 h 940"/>
                  <a:gd name="T70" fmla="*/ 904 w 940"/>
                  <a:gd name="T71" fmla="*/ 286 h 940"/>
                  <a:gd name="T72" fmla="*/ 932 w 940"/>
                  <a:gd name="T73" fmla="*/ 374 h 940"/>
                  <a:gd name="T74" fmla="*/ 940 w 940"/>
                  <a:gd name="T75" fmla="*/ 446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940">
                    <a:moveTo>
                      <a:pt x="940" y="470"/>
                    </a:moveTo>
                    <a:lnTo>
                      <a:pt x="940" y="470"/>
                    </a:lnTo>
                    <a:lnTo>
                      <a:pt x="940" y="494"/>
                    </a:lnTo>
                    <a:lnTo>
                      <a:pt x="938" y="518"/>
                    </a:lnTo>
                    <a:lnTo>
                      <a:pt x="932" y="564"/>
                    </a:lnTo>
                    <a:lnTo>
                      <a:pt x="920" y="610"/>
                    </a:lnTo>
                    <a:lnTo>
                      <a:pt x="904" y="652"/>
                    </a:lnTo>
                    <a:lnTo>
                      <a:pt x="884" y="694"/>
                    </a:lnTo>
                    <a:lnTo>
                      <a:pt x="860" y="732"/>
                    </a:lnTo>
                    <a:lnTo>
                      <a:pt x="834" y="768"/>
                    </a:lnTo>
                    <a:lnTo>
                      <a:pt x="804" y="802"/>
                    </a:lnTo>
                    <a:lnTo>
                      <a:pt x="770" y="832"/>
                    </a:lnTo>
                    <a:lnTo>
                      <a:pt x="734" y="860"/>
                    </a:lnTo>
                    <a:lnTo>
                      <a:pt x="694" y="882"/>
                    </a:lnTo>
                    <a:lnTo>
                      <a:pt x="654" y="902"/>
                    </a:lnTo>
                    <a:lnTo>
                      <a:pt x="610" y="918"/>
                    </a:lnTo>
                    <a:lnTo>
                      <a:pt x="566" y="930"/>
                    </a:lnTo>
                    <a:lnTo>
                      <a:pt x="518" y="938"/>
                    </a:lnTo>
                    <a:lnTo>
                      <a:pt x="494" y="940"/>
                    </a:lnTo>
                    <a:lnTo>
                      <a:pt x="470" y="940"/>
                    </a:lnTo>
                    <a:lnTo>
                      <a:pt x="470" y="940"/>
                    </a:lnTo>
                    <a:lnTo>
                      <a:pt x="446" y="940"/>
                    </a:lnTo>
                    <a:lnTo>
                      <a:pt x="422" y="938"/>
                    </a:lnTo>
                    <a:lnTo>
                      <a:pt x="376" y="930"/>
                    </a:lnTo>
                    <a:lnTo>
                      <a:pt x="330" y="918"/>
                    </a:lnTo>
                    <a:lnTo>
                      <a:pt x="288" y="902"/>
                    </a:lnTo>
                    <a:lnTo>
                      <a:pt x="246" y="882"/>
                    </a:lnTo>
                    <a:lnTo>
                      <a:pt x="208" y="860"/>
                    </a:lnTo>
                    <a:lnTo>
                      <a:pt x="172" y="832"/>
                    </a:lnTo>
                    <a:lnTo>
                      <a:pt x="138" y="802"/>
                    </a:lnTo>
                    <a:lnTo>
                      <a:pt x="108" y="768"/>
                    </a:lnTo>
                    <a:lnTo>
                      <a:pt x="80" y="732"/>
                    </a:lnTo>
                    <a:lnTo>
                      <a:pt x="58" y="694"/>
                    </a:lnTo>
                    <a:lnTo>
                      <a:pt x="38" y="652"/>
                    </a:lnTo>
                    <a:lnTo>
                      <a:pt x="22" y="610"/>
                    </a:lnTo>
                    <a:lnTo>
                      <a:pt x="10" y="564"/>
                    </a:lnTo>
                    <a:lnTo>
                      <a:pt x="2" y="518"/>
                    </a:lnTo>
                    <a:lnTo>
                      <a:pt x="2" y="494"/>
                    </a:lnTo>
                    <a:lnTo>
                      <a:pt x="0" y="470"/>
                    </a:lnTo>
                    <a:lnTo>
                      <a:pt x="0" y="470"/>
                    </a:lnTo>
                    <a:lnTo>
                      <a:pt x="2" y="446"/>
                    </a:lnTo>
                    <a:lnTo>
                      <a:pt x="2" y="422"/>
                    </a:lnTo>
                    <a:lnTo>
                      <a:pt x="10" y="374"/>
                    </a:lnTo>
                    <a:lnTo>
                      <a:pt x="22" y="330"/>
                    </a:lnTo>
                    <a:lnTo>
                      <a:pt x="38" y="286"/>
                    </a:lnTo>
                    <a:lnTo>
                      <a:pt x="58" y="246"/>
                    </a:lnTo>
                    <a:lnTo>
                      <a:pt x="80" y="206"/>
                    </a:lnTo>
                    <a:lnTo>
                      <a:pt x="108" y="170"/>
                    </a:lnTo>
                    <a:lnTo>
                      <a:pt x="138" y="138"/>
                    </a:lnTo>
                    <a:lnTo>
                      <a:pt x="172" y="106"/>
                    </a:lnTo>
                    <a:lnTo>
                      <a:pt x="208" y="80"/>
                    </a:lnTo>
                    <a:lnTo>
                      <a:pt x="246" y="56"/>
                    </a:lnTo>
                    <a:lnTo>
                      <a:pt x="288" y="36"/>
                    </a:lnTo>
                    <a:lnTo>
                      <a:pt x="330" y="20"/>
                    </a:lnTo>
                    <a:lnTo>
                      <a:pt x="376" y="8"/>
                    </a:lnTo>
                    <a:lnTo>
                      <a:pt x="422" y="2"/>
                    </a:lnTo>
                    <a:lnTo>
                      <a:pt x="446" y="0"/>
                    </a:lnTo>
                    <a:lnTo>
                      <a:pt x="470" y="0"/>
                    </a:lnTo>
                    <a:lnTo>
                      <a:pt x="470" y="0"/>
                    </a:lnTo>
                    <a:lnTo>
                      <a:pt x="494" y="0"/>
                    </a:lnTo>
                    <a:lnTo>
                      <a:pt x="518" y="2"/>
                    </a:lnTo>
                    <a:lnTo>
                      <a:pt x="566" y="8"/>
                    </a:lnTo>
                    <a:lnTo>
                      <a:pt x="610" y="20"/>
                    </a:lnTo>
                    <a:lnTo>
                      <a:pt x="654" y="36"/>
                    </a:lnTo>
                    <a:lnTo>
                      <a:pt x="694" y="56"/>
                    </a:lnTo>
                    <a:lnTo>
                      <a:pt x="734" y="80"/>
                    </a:lnTo>
                    <a:lnTo>
                      <a:pt x="770" y="106"/>
                    </a:lnTo>
                    <a:lnTo>
                      <a:pt x="804" y="138"/>
                    </a:lnTo>
                    <a:lnTo>
                      <a:pt x="834" y="170"/>
                    </a:lnTo>
                    <a:lnTo>
                      <a:pt x="860" y="206"/>
                    </a:lnTo>
                    <a:lnTo>
                      <a:pt x="884" y="246"/>
                    </a:lnTo>
                    <a:lnTo>
                      <a:pt x="904" y="286"/>
                    </a:lnTo>
                    <a:lnTo>
                      <a:pt x="920" y="330"/>
                    </a:lnTo>
                    <a:lnTo>
                      <a:pt x="932" y="374"/>
                    </a:lnTo>
                    <a:lnTo>
                      <a:pt x="938" y="422"/>
                    </a:lnTo>
                    <a:lnTo>
                      <a:pt x="940" y="446"/>
                    </a:lnTo>
                    <a:lnTo>
                      <a:pt x="940" y="4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11" name="Freeform 1892">
                <a:extLst>
                  <a:ext uri="{FF2B5EF4-FFF2-40B4-BE49-F238E27FC236}">
                    <a16:creationId xmlns="" xmlns:a16="http://schemas.microsoft.com/office/drawing/2014/main" id="{905EB17A-186F-47D7-8CF7-4F3677540CBC}"/>
                  </a:ext>
                </a:extLst>
              </p:cNvPr>
              <p:cNvSpPr>
                <a:spLocks/>
              </p:cNvSpPr>
              <p:nvPr/>
            </p:nvSpPr>
            <p:spPr bwMode="auto">
              <a:xfrm>
                <a:off x="11576318" y="990860"/>
                <a:ext cx="273106" cy="273106"/>
              </a:xfrm>
              <a:custGeom>
                <a:avLst/>
                <a:gdLst>
                  <a:gd name="T0" fmla="*/ 940 w 940"/>
                  <a:gd name="T1" fmla="*/ 470 h 940"/>
                  <a:gd name="T2" fmla="*/ 938 w 940"/>
                  <a:gd name="T3" fmla="*/ 518 h 940"/>
                  <a:gd name="T4" fmla="*/ 920 w 940"/>
                  <a:gd name="T5" fmla="*/ 610 h 940"/>
                  <a:gd name="T6" fmla="*/ 884 w 940"/>
                  <a:gd name="T7" fmla="*/ 694 h 940"/>
                  <a:gd name="T8" fmla="*/ 834 w 940"/>
                  <a:gd name="T9" fmla="*/ 768 h 940"/>
                  <a:gd name="T10" fmla="*/ 770 w 940"/>
                  <a:gd name="T11" fmla="*/ 832 h 940"/>
                  <a:gd name="T12" fmla="*/ 694 w 940"/>
                  <a:gd name="T13" fmla="*/ 882 h 940"/>
                  <a:gd name="T14" fmla="*/ 610 w 940"/>
                  <a:gd name="T15" fmla="*/ 918 h 940"/>
                  <a:gd name="T16" fmla="*/ 518 w 940"/>
                  <a:gd name="T17" fmla="*/ 938 h 940"/>
                  <a:gd name="T18" fmla="*/ 470 w 940"/>
                  <a:gd name="T19" fmla="*/ 940 h 940"/>
                  <a:gd name="T20" fmla="*/ 446 w 940"/>
                  <a:gd name="T21" fmla="*/ 940 h 940"/>
                  <a:gd name="T22" fmla="*/ 376 w 940"/>
                  <a:gd name="T23" fmla="*/ 930 h 940"/>
                  <a:gd name="T24" fmla="*/ 288 w 940"/>
                  <a:gd name="T25" fmla="*/ 902 h 940"/>
                  <a:gd name="T26" fmla="*/ 208 w 940"/>
                  <a:gd name="T27" fmla="*/ 860 h 940"/>
                  <a:gd name="T28" fmla="*/ 138 w 940"/>
                  <a:gd name="T29" fmla="*/ 802 h 940"/>
                  <a:gd name="T30" fmla="*/ 80 w 940"/>
                  <a:gd name="T31" fmla="*/ 732 h 940"/>
                  <a:gd name="T32" fmla="*/ 38 w 940"/>
                  <a:gd name="T33" fmla="*/ 652 h 940"/>
                  <a:gd name="T34" fmla="*/ 10 w 940"/>
                  <a:gd name="T35" fmla="*/ 564 h 940"/>
                  <a:gd name="T36" fmla="*/ 2 w 940"/>
                  <a:gd name="T37" fmla="*/ 494 h 940"/>
                  <a:gd name="T38" fmla="*/ 0 w 940"/>
                  <a:gd name="T39" fmla="*/ 470 h 940"/>
                  <a:gd name="T40" fmla="*/ 2 w 940"/>
                  <a:gd name="T41" fmla="*/ 422 h 940"/>
                  <a:gd name="T42" fmla="*/ 22 w 940"/>
                  <a:gd name="T43" fmla="*/ 330 h 940"/>
                  <a:gd name="T44" fmla="*/ 58 w 940"/>
                  <a:gd name="T45" fmla="*/ 246 h 940"/>
                  <a:gd name="T46" fmla="*/ 108 w 940"/>
                  <a:gd name="T47" fmla="*/ 170 h 940"/>
                  <a:gd name="T48" fmla="*/ 172 w 940"/>
                  <a:gd name="T49" fmla="*/ 106 h 940"/>
                  <a:gd name="T50" fmla="*/ 246 w 940"/>
                  <a:gd name="T51" fmla="*/ 56 h 940"/>
                  <a:gd name="T52" fmla="*/ 330 w 940"/>
                  <a:gd name="T53" fmla="*/ 20 h 940"/>
                  <a:gd name="T54" fmla="*/ 422 w 940"/>
                  <a:gd name="T55" fmla="*/ 2 h 940"/>
                  <a:gd name="T56" fmla="*/ 470 w 940"/>
                  <a:gd name="T57" fmla="*/ 0 h 940"/>
                  <a:gd name="T58" fmla="*/ 494 w 940"/>
                  <a:gd name="T59" fmla="*/ 0 h 940"/>
                  <a:gd name="T60" fmla="*/ 566 w 940"/>
                  <a:gd name="T61" fmla="*/ 8 h 940"/>
                  <a:gd name="T62" fmla="*/ 654 w 940"/>
                  <a:gd name="T63" fmla="*/ 36 h 940"/>
                  <a:gd name="T64" fmla="*/ 734 w 940"/>
                  <a:gd name="T65" fmla="*/ 80 h 940"/>
                  <a:gd name="T66" fmla="*/ 804 w 940"/>
                  <a:gd name="T67" fmla="*/ 138 h 940"/>
                  <a:gd name="T68" fmla="*/ 860 w 940"/>
                  <a:gd name="T69" fmla="*/ 206 h 940"/>
                  <a:gd name="T70" fmla="*/ 904 w 940"/>
                  <a:gd name="T71" fmla="*/ 286 h 940"/>
                  <a:gd name="T72" fmla="*/ 932 w 940"/>
                  <a:gd name="T73" fmla="*/ 374 h 940"/>
                  <a:gd name="T74" fmla="*/ 940 w 940"/>
                  <a:gd name="T75" fmla="*/ 446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940">
                    <a:moveTo>
                      <a:pt x="940" y="470"/>
                    </a:moveTo>
                    <a:lnTo>
                      <a:pt x="940" y="470"/>
                    </a:lnTo>
                    <a:lnTo>
                      <a:pt x="940" y="494"/>
                    </a:lnTo>
                    <a:lnTo>
                      <a:pt x="938" y="518"/>
                    </a:lnTo>
                    <a:lnTo>
                      <a:pt x="932" y="564"/>
                    </a:lnTo>
                    <a:lnTo>
                      <a:pt x="920" y="610"/>
                    </a:lnTo>
                    <a:lnTo>
                      <a:pt x="904" y="652"/>
                    </a:lnTo>
                    <a:lnTo>
                      <a:pt x="884" y="694"/>
                    </a:lnTo>
                    <a:lnTo>
                      <a:pt x="860" y="732"/>
                    </a:lnTo>
                    <a:lnTo>
                      <a:pt x="834" y="768"/>
                    </a:lnTo>
                    <a:lnTo>
                      <a:pt x="804" y="802"/>
                    </a:lnTo>
                    <a:lnTo>
                      <a:pt x="770" y="832"/>
                    </a:lnTo>
                    <a:lnTo>
                      <a:pt x="734" y="860"/>
                    </a:lnTo>
                    <a:lnTo>
                      <a:pt x="694" y="882"/>
                    </a:lnTo>
                    <a:lnTo>
                      <a:pt x="654" y="902"/>
                    </a:lnTo>
                    <a:lnTo>
                      <a:pt x="610" y="918"/>
                    </a:lnTo>
                    <a:lnTo>
                      <a:pt x="566" y="930"/>
                    </a:lnTo>
                    <a:lnTo>
                      <a:pt x="518" y="938"/>
                    </a:lnTo>
                    <a:lnTo>
                      <a:pt x="494" y="940"/>
                    </a:lnTo>
                    <a:lnTo>
                      <a:pt x="470" y="940"/>
                    </a:lnTo>
                    <a:lnTo>
                      <a:pt x="470" y="940"/>
                    </a:lnTo>
                    <a:lnTo>
                      <a:pt x="446" y="940"/>
                    </a:lnTo>
                    <a:lnTo>
                      <a:pt x="422" y="938"/>
                    </a:lnTo>
                    <a:lnTo>
                      <a:pt x="376" y="930"/>
                    </a:lnTo>
                    <a:lnTo>
                      <a:pt x="330" y="918"/>
                    </a:lnTo>
                    <a:lnTo>
                      <a:pt x="288" y="902"/>
                    </a:lnTo>
                    <a:lnTo>
                      <a:pt x="246" y="882"/>
                    </a:lnTo>
                    <a:lnTo>
                      <a:pt x="208" y="860"/>
                    </a:lnTo>
                    <a:lnTo>
                      <a:pt x="172" y="832"/>
                    </a:lnTo>
                    <a:lnTo>
                      <a:pt x="138" y="802"/>
                    </a:lnTo>
                    <a:lnTo>
                      <a:pt x="108" y="768"/>
                    </a:lnTo>
                    <a:lnTo>
                      <a:pt x="80" y="732"/>
                    </a:lnTo>
                    <a:lnTo>
                      <a:pt x="58" y="694"/>
                    </a:lnTo>
                    <a:lnTo>
                      <a:pt x="38" y="652"/>
                    </a:lnTo>
                    <a:lnTo>
                      <a:pt x="22" y="610"/>
                    </a:lnTo>
                    <a:lnTo>
                      <a:pt x="10" y="564"/>
                    </a:lnTo>
                    <a:lnTo>
                      <a:pt x="2" y="518"/>
                    </a:lnTo>
                    <a:lnTo>
                      <a:pt x="2" y="494"/>
                    </a:lnTo>
                    <a:lnTo>
                      <a:pt x="0" y="470"/>
                    </a:lnTo>
                    <a:lnTo>
                      <a:pt x="0" y="470"/>
                    </a:lnTo>
                    <a:lnTo>
                      <a:pt x="2" y="446"/>
                    </a:lnTo>
                    <a:lnTo>
                      <a:pt x="2" y="422"/>
                    </a:lnTo>
                    <a:lnTo>
                      <a:pt x="10" y="374"/>
                    </a:lnTo>
                    <a:lnTo>
                      <a:pt x="22" y="330"/>
                    </a:lnTo>
                    <a:lnTo>
                      <a:pt x="38" y="286"/>
                    </a:lnTo>
                    <a:lnTo>
                      <a:pt x="58" y="246"/>
                    </a:lnTo>
                    <a:lnTo>
                      <a:pt x="80" y="206"/>
                    </a:lnTo>
                    <a:lnTo>
                      <a:pt x="108" y="170"/>
                    </a:lnTo>
                    <a:lnTo>
                      <a:pt x="138" y="138"/>
                    </a:lnTo>
                    <a:lnTo>
                      <a:pt x="172" y="106"/>
                    </a:lnTo>
                    <a:lnTo>
                      <a:pt x="208" y="80"/>
                    </a:lnTo>
                    <a:lnTo>
                      <a:pt x="246" y="56"/>
                    </a:lnTo>
                    <a:lnTo>
                      <a:pt x="288" y="36"/>
                    </a:lnTo>
                    <a:lnTo>
                      <a:pt x="330" y="20"/>
                    </a:lnTo>
                    <a:lnTo>
                      <a:pt x="376" y="8"/>
                    </a:lnTo>
                    <a:lnTo>
                      <a:pt x="422" y="2"/>
                    </a:lnTo>
                    <a:lnTo>
                      <a:pt x="446" y="0"/>
                    </a:lnTo>
                    <a:lnTo>
                      <a:pt x="470" y="0"/>
                    </a:lnTo>
                    <a:lnTo>
                      <a:pt x="470" y="0"/>
                    </a:lnTo>
                    <a:lnTo>
                      <a:pt x="494" y="0"/>
                    </a:lnTo>
                    <a:lnTo>
                      <a:pt x="518" y="2"/>
                    </a:lnTo>
                    <a:lnTo>
                      <a:pt x="566" y="8"/>
                    </a:lnTo>
                    <a:lnTo>
                      <a:pt x="610" y="20"/>
                    </a:lnTo>
                    <a:lnTo>
                      <a:pt x="654" y="36"/>
                    </a:lnTo>
                    <a:lnTo>
                      <a:pt x="694" y="56"/>
                    </a:lnTo>
                    <a:lnTo>
                      <a:pt x="734" y="80"/>
                    </a:lnTo>
                    <a:lnTo>
                      <a:pt x="770" y="106"/>
                    </a:lnTo>
                    <a:lnTo>
                      <a:pt x="804" y="138"/>
                    </a:lnTo>
                    <a:lnTo>
                      <a:pt x="834" y="170"/>
                    </a:lnTo>
                    <a:lnTo>
                      <a:pt x="860" y="206"/>
                    </a:lnTo>
                    <a:lnTo>
                      <a:pt x="884" y="246"/>
                    </a:lnTo>
                    <a:lnTo>
                      <a:pt x="904" y="286"/>
                    </a:lnTo>
                    <a:lnTo>
                      <a:pt x="920" y="330"/>
                    </a:lnTo>
                    <a:lnTo>
                      <a:pt x="932" y="374"/>
                    </a:lnTo>
                    <a:lnTo>
                      <a:pt x="938" y="422"/>
                    </a:lnTo>
                    <a:lnTo>
                      <a:pt x="940" y="446"/>
                    </a:lnTo>
                    <a:lnTo>
                      <a:pt x="940" y="4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13" name="Freeform 1894">
                <a:extLst>
                  <a:ext uri="{FF2B5EF4-FFF2-40B4-BE49-F238E27FC236}">
                    <a16:creationId xmlns="" xmlns:a16="http://schemas.microsoft.com/office/drawing/2014/main" id="{859BE434-A8E7-4C4F-A993-84E7E44573B2}"/>
                  </a:ext>
                </a:extLst>
              </p:cNvPr>
              <p:cNvSpPr>
                <a:spLocks/>
              </p:cNvSpPr>
              <p:nvPr/>
            </p:nvSpPr>
            <p:spPr bwMode="auto">
              <a:xfrm>
                <a:off x="11449062" y="856632"/>
                <a:ext cx="514252" cy="514252"/>
              </a:xfrm>
              <a:custGeom>
                <a:avLst/>
                <a:gdLst>
                  <a:gd name="T0" fmla="*/ 258 w 1770"/>
                  <a:gd name="T1" fmla="*/ 1656 h 1770"/>
                  <a:gd name="T2" fmla="*/ 244 w 1770"/>
                  <a:gd name="T3" fmla="*/ 1656 h 1770"/>
                  <a:gd name="T4" fmla="*/ 216 w 1770"/>
                  <a:gd name="T5" fmla="*/ 1650 h 1770"/>
                  <a:gd name="T6" fmla="*/ 190 w 1770"/>
                  <a:gd name="T7" fmla="*/ 1638 h 1770"/>
                  <a:gd name="T8" fmla="*/ 166 w 1770"/>
                  <a:gd name="T9" fmla="*/ 1624 h 1770"/>
                  <a:gd name="T10" fmla="*/ 146 w 1770"/>
                  <a:gd name="T11" fmla="*/ 1604 h 1770"/>
                  <a:gd name="T12" fmla="*/ 132 w 1770"/>
                  <a:gd name="T13" fmla="*/ 1580 h 1770"/>
                  <a:gd name="T14" fmla="*/ 120 w 1770"/>
                  <a:gd name="T15" fmla="*/ 1556 h 1770"/>
                  <a:gd name="T16" fmla="*/ 114 w 1770"/>
                  <a:gd name="T17" fmla="*/ 1528 h 1770"/>
                  <a:gd name="T18" fmla="*/ 114 w 1770"/>
                  <a:gd name="T19" fmla="*/ 258 h 1770"/>
                  <a:gd name="T20" fmla="*/ 114 w 1770"/>
                  <a:gd name="T21" fmla="*/ 244 h 1770"/>
                  <a:gd name="T22" fmla="*/ 120 w 1770"/>
                  <a:gd name="T23" fmla="*/ 216 h 1770"/>
                  <a:gd name="T24" fmla="*/ 132 w 1770"/>
                  <a:gd name="T25" fmla="*/ 190 h 1770"/>
                  <a:gd name="T26" fmla="*/ 146 w 1770"/>
                  <a:gd name="T27" fmla="*/ 166 h 1770"/>
                  <a:gd name="T28" fmla="*/ 166 w 1770"/>
                  <a:gd name="T29" fmla="*/ 148 h 1770"/>
                  <a:gd name="T30" fmla="*/ 190 w 1770"/>
                  <a:gd name="T31" fmla="*/ 132 h 1770"/>
                  <a:gd name="T32" fmla="*/ 216 w 1770"/>
                  <a:gd name="T33" fmla="*/ 120 h 1770"/>
                  <a:gd name="T34" fmla="*/ 244 w 1770"/>
                  <a:gd name="T35" fmla="*/ 114 h 1770"/>
                  <a:gd name="T36" fmla="*/ 1512 w 1770"/>
                  <a:gd name="T37" fmla="*/ 114 h 1770"/>
                  <a:gd name="T38" fmla="*/ 1526 w 1770"/>
                  <a:gd name="T39" fmla="*/ 114 h 1770"/>
                  <a:gd name="T40" fmla="*/ 1554 w 1770"/>
                  <a:gd name="T41" fmla="*/ 120 h 1770"/>
                  <a:gd name="T42" fmla="*/ 1580 w 1770"/>
                  <a:gd name="T43" fmla="*/ 132 h 1770"/>
                  <a:gd name="T44" fmla="*/ 1604 w 1770"/>
                  <a:gd name="T45" fmla="*/ 148 h 1770"/>
                  <a:gd name="T46" fmla="*/ 1624 w 1770"/>
                  <a:gd name="T47" fmla="*/ 166 h 1770"/>
                  <a:gd name="T48" fmla="*/ 1638 w 1770"/>
                  <a:gd name="T49" fmla="*/ 190 h 1770"/>
                  <a:gd name="T50" fmla="*/ 1650 w 1770"/>
                  <a:gd name="T51" fmla="*/ 216 h 1770"/>
                  <a:gd name="T52" fmla="*/ 1656 w 1770"/>
                  <a:gd name="T53" fmla="*/ 244 h 1770"/>
                  <a:gd name="T54" fmla="*/ 1656 w 1770"/>
                  <a:gd name="T55" fmla="*/ 1318 h 1770"/>
                  <a:gd name="T56" fmla="*/ 1770 w 1770"/>
                  <a:gd name="T57" fmla="*/ 220 h 1770"/>
                  <a:gd name="T58" fmla="*/ 1768 w 1770"/>
                  <a:gd name="T59" fmla="*/ 198 h 1770"/>
                  <a:gd name="T60" fmla="*/ 1760 w 1770"/>
                  <a:gd name="T61" fmla="*/ 154 h 1770"/>
                  <a:gd name="T62" fmla="*/ 1744 w 1770"/>
                  <a:gd name="T63" fmla="*/ 116 h 1770"/>
                  <a:gd name="T64" fmla="*/ 1720 w 1770"/>
                  <a:gd name="T65" fmla="*/ 80 h 1770"/>
                  <a:gd name="T66" fmla="*/ 1690 w 1770"/>
                  <a:gd name="T67" fmla="*/ 50 h 1770"/>
                  <a:gd name="T68" fmla="*/ 1654 w 1770"/>
                  <a:gd name="T69" fmla="*/ 28 h 1770"/>
                  <a:gd name="T70" fmla="*/ 1616 w 1770"/>
                  <a:gd name="T71" fmla="*/ 10 h 1770"/>
                  <a:gd name="T72" fmla="*/ 1572 w 1770"/>
                  <a:gd name="T73" fmla="*/ 2 h 1770"/>
                  <a:gd name="T74" fmla="*/ 220 w 1770"/>
                  <a:gd name="T75" fmla="*/ 0 h 1770"/>
                  <a:gd name="T76" fmla="*/ 198 w 1770"/>
                  <a:gd name="T77" fmla="*/ 2 h 1770"/>
                  <a:gd name="T78" fmla="*/ 154 w 1770"/>
                  <a:gd name="T79" fmla="*/ 10 h 1770"/>
                  <a:gd name="T80" fmla="*/ 116 w 1770"/>
                  <a:gd name="T81" fmla="*/ 28 h 1770"/>
                  <a:gd name="T82" fmla="*/ 80 w 1770"/>
                  <a:gd name="T83" fmla="*/ 50 h 1770"/>
                  <a:gd name="T84" fmla="*/ 50 w 1770"/>
                  <a:gd name="T85" fmla="*/ 80 h 1770"/>
                  <a:gd name="T86" fmla="*/ 28 w 1770"/>
                  <a:gd name="T87" fmla="*/ 116 h 1770"/>
                  <a:gd name="T88" fmla="*/ 10 w 1770"/>
                  <a:gd name="T89" fmla="*/ 154 h 1770"/>
                  <a:gd name="T90" fmla="*/ 2 w 1770"/>
                  <a:gd name="T91" fmla="*/ 198 h 1770"/>
                  <a:gd name="T92" fmla="*/ 0 w 1770"/>
                  <a:gd name="T93" fmla="*/ 1550 h 1770"/>
                  <a:gd name="T94" fmla="*/ 2 w 1770"/>
                  <a:gd name="T95" fmla="*/ 1574 h 1770"/>
                  <a:gd name="T96" fmla="*/ 10 w 1770"/>
                  <a:gd name="T97" fmla="*/ 1616 h 1770"/>
                  <a:gd name="T98" fmla="*/ 28 w 1770"/>
                  <a:gd name="T99" fmla="*/ 1656 h 1770"/>
                  <a:gd name="T100" fmla="*/ 50 w 1770"/>
                  <a:gd name="T101" fmla="*/ 1690 h 1770"/>
                  <a:gd name="T102" fmla="*/ 80 w 1770"/>
                  <a:gd name="T103" fmla="*/ 1720 h 1770"/>
                  <a:gd name="T104" fmla="*/ 116 w 1770"/>
                  <a:gd name="T105" fmla="*/ 1744 h 1770"/>
                  <a:gd name="T106" fmla="*/ 154 w 1770"/>
                  <a:gd name="T107" fmla="*/ 1760 h 1770"/>
                  <a:gd name="T108" fmla="*/ 198 w 1770"/>
                  <a:gd name="T109" fmla="*/ 1768 h 1770"/>
                  <a:gd name="T110" fmla="*/ 1550 w 1770"/>
                  <a:gd name="T111" fmla="*/ 1770 h 1770"/>
                  <a:gd name="T112" fmla="*/ 1572 w 1770"/>
                  <a:gd name="T113" fmla="*/ 1768 h 1770"/>
                  <a:gd name="T114" fmla="*/ 1616 w 1770"/>
                  <a:gd name="T115" fmla="*/ 1760 h 1770"/>
                  <a:gd name="T116" fmla="*/ 1654 w 1770"/>
                  <a:gd name="T117" fmla="*/ 1744 h 1770"/>
                  <a:gd name="T118" fmla="*/ 1688 w 1770"/>
                  <a:gd name="T119" fmla="*/ 1720 h 1770"/>
                  <a:gd name="T120" fmla="*/ 1602 w 1770"/>
                  <a:gd name="T121" fmla="*/ 1624 h 1770"/>
                  <a:gd name="T122" fmla="*/ 1582 w 1770"/>
                  <a:gd name="T123" fmla="*/ 1638 h 1770"/>
                  <a:gd name="T124" fmla="*/ 1538 w 1770"/>
                  <a:gd name="T125" fmla="*/ 16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0" h="1770">
                    <a:moveTo>
                      <a:pt x="1512" y="1656"/>
                    </a:moveTo>
                    <a:lnTo>
                      <a:pt x="258" y="1656"/>
                    </a:lnTo>
                    <a:lnTo>
                      <a:pt x="258" y="1656"/>
                    </a:lnTo>
                    <a:lnTo>
                      <a:pt x="244" y="1656"/>
                    </a:lnTo>
                    <a:lnTo>
                      <a:pt x="228" y="1654"/>
                    </a:lnTo>
                    <a:lnTo>
                      <a:pt x="216" y="1650"/>
                    </a:lnTo>
                    <a:lnTo>
                      <a:pt x="202" y="1644"/>
                    </a:lnTo>
                    <a:lnTo>
                      <a:pt x="190" y="1638"/>
                    </a:lnTo>
                    <a:lnTo>
                      <a:pt x="178" y="1632"/>
                    </a:lnTo>
                    <a:lnTo>
                      <a:pt x="166" y="1624"/>
                    </a:lnTo>
                    <a:lnTo>
                      <a:pt x="156" y="1614"/>
                    </a:lnTo>
                    <a:lnTo>
                      <a:pt x="146" y="1604"/>
                    </a:lnTo>
                    <a:lnTo>
                      <a:pt x="138" y="1592"/>
                    </a:lnTo>
                    <a:lnTo>
                      <a:pt x="132" y="1580"/>
                    </a:lnTo>
                    <a:lnTo>
                      <a:pt x="126" y="1568"/>
                    </a:lnTo>
                    <a:lnTo>
                      <a:pt x="120" y="1556"/>
                    </a:lnTo>
                    <a:lnTo>
                      <a:pt x="116" y="1542"/>
                    </a:lnTo>
                    <a:lnTo>
                      <a:pt x="114" y="1528"/>
                    </a:lnTo>
                    <a:lnTo>
                      <a:pt x="114" y="1512"/>
                    </a:lnTo>
                    <a:lnTo>
                      <a:pt x="114" y="258"/>
                    </a:lnTo>
                    <a:lnTo>
                      <a:pt x="114" y="258"/>
                    </a:lnTo>
                    <a:lnTo>
                      <a:pt x="114" y="244"/>
                    </a:lnTo>
                    <a:lnTo>
                      <a:pt x="116" y="230"/>
                    </a:lnTo>
                    <a:lnTo>
                      <a:pt x="120" y="216"/>
                    </a:lnTo>
                    <a:lnTo>
                      <a:pt x="126" y="202"/>
                    </a:lnTo>
                    <a:lnTo>
                      <a:pt x="132" y="190"/>
                    </a:lnTo>
                    <a:lnTo>
                      <a:pt x="138" y="178"/>
                    </a:lnTo>
                    <a:lnTo>
                      <a:pt x="146" y="166"/>
                    </a:lnTo>
                    <a:lnTo>
                      <a:pt x="156" y="156"/>
                    </a:lnTo>
                    <a:lnTo>
                      <a:pt x="166" y="148"/>
                    </a:lnTo>
                    <a:lnTo>
                      <a:pt x="178" y="138"/>
                    </a:lnTo>
                    <a:lnTo>
                      <a:pt x="190" y="132"/>
                    </a:lnTo>
                    <a:lnTo>
                      <a:pt x="202" y="126"/>
                    </a:lnTo>
                    <a:lnTo>
                      <a:pt x="216" y="120"/>
                    </a:lnTo>
                    <a:lnTo>
                      <a:pt x="228" y="118"/>
                    </a:lnTo>
                    <a:lnTo>
                      <a:pt x="244" y="114"/>
                    </a:lnTo>
                    <a:lnTo>
                      <a:pt x="258" y="114"/>
                    </a:lnTo>
                    <a:lnTo>
                      <a:pt x="1512" y="114"/>
                    </a:lnTo>
                    <a:lnTo>
                      <a:pt x="1512" y="114"/>
                    </a:lnTo>
                    <a:lnTo>
                      <a:pt x="1526" y="114"/>
                    </a:lnTo>
                    <a:lnTo>
                      <a:pt x="1542" y="118"/>
                    </a:lnTo>
                    <a:lnTo>
                      <a:pt x="1554" y="120"/>
                    </a:lnTo>
                    <a:lnTo>
                      <a:pt x="1568" y="126"/>
                    </a:lnTo>
                    <a:lnTo>
                      <a:pt x="1580" y="132"/>
                    </a:lnTo>
                    <a:lnTo>
                      <a:pt x="1592" y="138"/>
                    </a:lnTo>
                    <a:lnTo>
                      <a:pt x="1604" y="148"/>
                    </a:lnTo>
                    <a:lnTo>
                      <a:pt x="1614" y="156"/>
                    </a:lnTo>
                    <a:lnTo>
                      <a:pt x="1624" y="166"/>
                    </a:lnTo>
                    <a:lnTo>
                      <a:pt x="1632" y="178"/>
                    </a:lnTo>
                    <a:lnTo>
                      <a:pt x="1638" y="190"/>
                    </a:lnTo>
                    <a:lnTo>
                      <a:pt x="1644" y="202"/>
                    </a:lnTo>
                    <a:lnTo>
                      <a:pt x="1650" y="216"/>
                    </a:lnTo>
                    <a:lnTo>
                      <a:pt x="1654" y="230"/>
                    </a:lnTo>
                    <a:lnTo>
                      <a:pt x="1656" y="244"/>
                    </a:lnTo>
                    <a:lnTo>
                      <a:pt x="1656" y="258"/>
                    </a:lnTo>
                    <a:lnTo>
                      <a:pt x="1656" y="1318"/>
                    </a:lnTo>
                    <a:lnTo>
                      <a:pt x="1770" y="1410"/>
                    </a:lnTo>
                    <a:lnTo>
                      <a:pt x="1770" y="220"/>
                    </a:lnTo>
                    <a:lnTo>
                      <a:pt x="1770" y="220"/>
                    </a:lnTo>
                    <a:lnTo>
                      <a:pt x="1768" y="198"/>
                    </a:lnTo>
                    <a:lnTo>
                      <a:pt x="1766" y="176"/>
                    </a:lnTo>
                    <a:lnTo>
                      <a:pt x="1760" y="154"/>
                    </a:lnTo>
                    <a:lnTo>
                      <a:pt x="1752" y="134"/>
                    </a:lnTo>
                    <a:lnTo>
                      <a:pt x="1744" y="116"/>
                    </a:lnTo>
                    <a:lnTo>
                      <a:pt x="1732" y="98"/>
                    </a:lnTo>
                    <a:lnTo>
                      <a:pt x="1720" y="80"/>
                    </a:lnTo>
                    <a:lnTo>
                      <a:pt x="1706" y="64"/>
                    </a:lnTo>
                    <a:lnTo>
                      <a:pt x="1690" y="50"/>
                    </a:lnTo>
                    <a:lnTo>
                      <a:pt x="1672" y="38"/>
                    </a:lnTo>
                    <a:lnTo>
                      <a:pt x="1654" y="28"/>
                    </a:lnTo>
                    <a:lnTo>
                      <a:pt x="1636" y="18"/>
                    </a:lnTo>
                    <a:lnTo>
                      <a:pt x="1616" y="10"/>
                    </a:lnTo>
                    <a:lnTo>
                      <a:pt x="1594" y="6"/>
                    </a:lnTo>
                    <a:lnTo>
                      <a:pt x="1572" y="2"/>
                    </a:lnTo>
                    <a:lnTo>
                      <a:pt x="1550" y="0"/>
                    </a:lnTo>
                    <a:lnTo>
                      <a:pt x="220" y="0"/>
                    </a:lnTo>
                    <a:lnTo>
                      <a:pt x="220" y="0"/>
                    </a:lnTo>
                    <a:lnTo>
                      <a:pt x="198" y="2"/>
                    </a:lnTo>
                    <a:lnTo>
                      <a:pt x="176" y="6"/>
                    </a:lnTo>
                    <a:lnTo>
                      <a:pt x="154" y="10"/>
                    </a:lnTo>
                    <a:lnTo>
                      <a:pt x="134" y="18"/>
                    </a:lnTo>
                    <a:lnTo>
                      <a:pt x="116" y="28"/>
                    </a:lnTo>
                    <a:lnTo>
                      <a:pt x="98" y="38"/>
                    </a:lnTo>
                    <a:lnTo>
                      <a:pt x="80" y="50"/>
                    </a:lnTo>
                    <a:lnTo>
                      <a:pt x="64" y="64"/>
                    </a:lnTo>
                    <a:lnTo>
                      <a:pt x="50" y="80"/>
                    </a:lnTo>
                    <a:lnTo>
                      <a:pt x="38" y="98"/>
                    </a:lnTo>
                    <a:lnTo>
                      <a:pt x="28" y="116"/>
                    </a:lnTo>
                    <a:lnTo>
                      <a:pt x="18" y="134"/>
                    </a:lnTo>
                    <a:lnTo>
                      <a:pt x="10" y="154"/>
                    </a:lnTo>
                    <a:lnTo>
                      <a:pt x="6" y="176"/>
                    </a:lnTo>
                    <a:lnTo>
                      <a:pt x="2" y="198"/>
                    </a:lnTo>
                    <a:lnTo>
                      <a:pt x="0" y="220"/>
                    </a:lnTo>
                    <a:lnTo>
                      <a:pt x="0" y="1550"/>
                    </a:lnTo>
                    <a:lnTo>
                      <a:pt x="0" y="1550"/>
                    </a:lnTo>
                    <a:lnTo>
                      <a:pt x="2" y="1574"/>
                    </a:lnTo>
                    <a:lnTo>
                      <a:pt x="6" y="1594"/>
                    </a:lnTo>
                    <a:lnTo>
                      <a:pt x="10" y="1616"/>
                    </a:lnTo>
                    <a:lnTo>
                      <a:pt x="18" y="1636"/>
                    </a:lnTo>
                    <a:lnTo>
                      <a:pt x="28" y="1656"/>
                    </a:lnTo>
                    <a:lnTo>
                      <a:pt x="38" y="1674"/>
                    </a:lnTo>
                    <a:lnTo>
                      <a:pt x="50" y="1690"/>
                    </a:lnTo>
                    <a:lnTo>
                      <a:pt x="64" y="1706"/>
                    </a:lnTo>
                    <a:lnTo>
                      <a:pt x="80" y="1720"/>
                    </a:lnTo>
                    <a:lnTo>
                      <a:pt x="98" y="1732"/>
                    </a:lnTo>
                    <a:lnTo>
                      <a:pt x="116" y="1744"/>
                    </a:lnTo>
                    <a:lnTo>
                      <a:pt x="134" y="1752"/>
                    </a:lnTo>
                    <a:lnTo>
                      <a:pt x="154" y="1760"/>
                    </a:lnTo>
                    <a:lnTo>
                      <a:pt x="176" y="1766"/>
                    </a:lnTo>
                    <a:lnTo>
                      <a:pt x="198" y="1768"/>
                    </a:lnTo>
                    <a:lnTo>
                      <a:pt x="220" y="1770"/>
                    </a:lnTo>
                    <a:lnTo>
                      <a:pt x="1550" y="1770"/>
                    </a:lnTo>
                    <a:lnTo>
                      <a:pt x="1550" y="1770"/>
                    </a:lnTo>
                    <a:lnTo>
                      <a:pt x="1572" y="1768"/>
                    </a:lnTo>
                    <a:lnTo>
                      <a:pt x="1594" y="1766"/>
                    </a:lnTo>
                    <a:lnTo>
                      <a:pt x="1616" y="1760"/>
                    </a:lnTo>
                    <a:lnTo>
                      <a:pt x="1636" y="1752"/>
                    </a:lnTo>
                    <a:lnTo>
                      <a:pt x="1654" y="1744"/>
                    </a:lnTo>
                    <a:lnTo>
                      <a:pt x="1672" y="1732"/>
                    </a:lnTo>
                    <a:lnTo>
                      <a:pt x="1688" y="1720"/>
                    </a:lnTo>
                    <a:lnTo>
                      <a:pt x="1704" y="1706"/>
                    </a:lnTo>
                    <a:lnTo>
                      <a:pt x="1602" y="1624"/>
                    </a:lnTo>
                    <a:lnTo>
                      <a:pt x="1602" y="1624"/>
                    </a:lnTo>
                    <a:lnTo>
                      <a:pt x="1582" y="1638"/>
                    </a:lnTo>
                    <a:lnTo>
                      <a:pt x="1562" y="1648"/>
                    </a:lnTo>
                    <a:lnTo>
                      <a:pt x="1538" y="1654"/>
                    </a:lnTo>
                    <a:lnTo>
                      <a:pt x="1512" y="1656"/>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14" name="Freeform 1895">
                <a:extLst>
                  <a:ext uri="{FF2B5EF4-FFF2-40B4-BE49-F238E27FC236}">
                    <a16:creationId xmlns="" xmlns:a16="http://schemas.microsoft.com/office/drawing/2014/main" id="{7457505A-DD2F-43FA-BF11-32B86B09E816}"/>
                  </a:ext>
                </a:extLst>
              </p:cNvPr>
              <p:cNvSpPr>
                <a:spLocks/>
              </p:cNvSpPr>
              <p:nvPr/>
            </p:nvSpPr>
            <p:spPr bwMode="auto">
              <a:xfrm>
                <a:off x="11449062" y="856632"/>
                <a:ext cx="514252" cy="514252"/>
              </a:xfrm>
              <a:custGeom>
                <a:avLst/>
                <a:gdLst>
                  <a:gd name="T0" fmla="*/ 258 w 1770"/>
                  <a:gd name="T1" fmla="*/ 1656 h 1770"/>
                  <a:gd name="T2" fmla="*/ 244 w 1770"/>
                  <a:gd name="T3" fmla="*/ 1656 h 1770"/>
                  <a:gd name="T4" fmla="*/ 216 w 1770"/>
                  <a:gd name="T5" fmla="*/ 1650 h 1770"/>
                  <a:gd name="T6" fmla="*/ 190 w 1770"/>
                  <a:gd name="T7" fmla="*/ 1638 h 1770"/>
                  <a:gd name="T8" fmla="*/ 166 w 1770"/>
                  <a:gd name="T9" fmla="*/ 1624 h 1770"/>
                  <a:gd name="T10" fmla="*/ 146 w 1770"/>
                  <a:gd name="T11" fmla="*/ 1604 h 1770"/>
                  <a:gd name="T12" fmla="*/ 132 w 1770"/>
                  <a:gd name="T13" fmla="*/ 1580 h 1770"/>
                  <a:gd name="T14" fmla="*/ 120 w 1770"/>
                  <a:gd name="T15" fmla="*/ 1556 h 1770"/>
                  <a:gd name="T16" fmla="*/ 114 w 1770"/>
                  <a:gd name="T17" fmla="*/ 1528 h 1770"/>
                  <a:gd name="T18" fmla="*/ 114 w 1770"/>
                  <a:gd name="T19" fmla="*/ 258 h 1770"/>
                  <a:gd name="T20" fmla="*/ 114 w 1770"/>
                  <a:gd name="T21" fmla="*/ 244 h 1770"/>
                  <a:gd name="T22" fmla="*/ 120 w 1770"/>
                  <a:gd name="T23" fmla="*/ 216 h 1770"/>
                  <a:gd name="T24" fmla="*/ 132 w 1770"/>
                  <a:gd name="T25" fmla="*/ 190 h 1770"/>
                  <a:gd name="T26" fmla="*/ 146 w 1770"/>
                  <a:gd name="T27" fmla="*/ 166 h 1770"/>
                  <a:gd name="T28" fmla="*/ 166 w 1770"/>
                  <a:gd name="T29" fmla="*/ 148 h 1770"/>
                  <a:gd name="T30" fmla="*/ 190 w 1770"/>
                  <a:gd name="T31" fmla="*/ 132 h 1770"/>
                  <a:gd name="T32" fmla="*/ 216 w 1770"/>
                  <a:gd name="T33" fmla="*/ 120 h 1770"/>
                  <a:gd name="T34" fmla="*/ 244 w 1770"/>
                  <a:gd name="T35" fmla="*/ 114 h 1770"/>
                  <a:gd name="T36" fmla="*/ 1512 w 1770"/>
                  <a:gd name="T37" fmla="*/ 114 h 1770"/>
                  <a:gd name="T38" fmla="*/ 1526 w 1770"/>
                  <a:gd name="T39" fmla="*/ 114 h 1770"/>
                  <a:gd name="T40" fmla="*/ 1554 w 1770"/>
                  <a:gd name="T41" fmla="*/ 120 h 1770"/>
                  <a:gd name="T42" fmla="*/ 1580 w 1770"/>
                  <a:gd name="T43" fmla="*/ 132 h 1770"/>
                  <a:gd name="T44" fmla="*/ 1604 w 1770"/>
                  <a:gd name="T45" fmla="*/ 148 h 1770"/>
                  <a:gd name="T46" fmla="*/ 1624 w 1770"/>
                  <a:gd name="T47" fmla="*/ 166 h 1770"/>
                  <a:gd name="T48" fmla="*/ 1638 w 1770"/>
                  <a:gd name="T49" fmla="*/ 190 h 1770"/>
                  <a:gd name="T50" fmla="*/ 1650 w 1770"/>
                  <a:gd name="T51" fmla="*/ 216 h 1770"/>
                  <a:gd name="T52" fmla="*/ 1656 w 1770"/>
                  <a:gd name="T53" fmla="*/ 244 h 1770"/>
                  <a:gd name="T54" fmla="*/ 1656 w 1770"/>
                  <a:gd name="T55" fmla="*/ 1318 h 1770"/>
                  <a:gd name="T56" fmla="*/ 1770 w 1770"/>
                  <a:gd name="T57" fmla="*/ 220 h 1770"/>
                  <a:gd name="T58" fmla="*/ 1768 w 1770"/>
                  <a:gd name="T59" fmla="*/ 198 h 1770"/>
                  <a:gd name="T60" fmla="*/ 1760 w 1770"/>
                  <a:gd name="T61" fmla="*/ 154 h 1770"/>
                  <a:gd name="T62" fmla="*/ 1744 w 1770"/>
                  <a:gd name="T63" fmla="*/ 116 h 1770"/>
                  <a:gd name="T64" fmla="*/ 1720 w 1770"/>
                  <a:gd name="T65" fmla="*/ 80 h 1770"/>
                  <a:gd name="T66" fmla="*/ 1690 w 1770"/>
                  <a:gd name="T67" fmla="*/ 50 h 1770"/>
                  <a:gd name="T68" fmla="*/ 1654 w 1770"/>
                  <a:gd name="T69" fmla="*/ 28 h 1770"/>
                  <a:gd name="T70" fmla="*/ 1616 w 1770"/>
                  <a:gd name="T71" fmla="*/ 10 h 1770"/>
                  <a:gd name="T72" fmla="*/ 1572 w 1770"/>
                  <a:gd name="T73" fmla="*/ 2 h 1770"/>
                  <a:gd name="T74" fmla="*/ 220 w 1770"/>
                  <a:gd name="T75" fmla="*/ 0 h 1770"/>
                  <a:gd name="T76" fmla="*/ 198 w 1770"/>
                  <a:gd name="T77" fmla="*/ 2 h 1770"/>
                  <a:gd name="T78" fmla="*/ 154 w 1770"/>
                  <a:gd name="T79" fmla="*/ 10 h 1770"/>
                  <a:gd name="T80" fmla="*/ 116 w 1770"/>
                  <a:gd name="T81" fmla="*/ 28 h 1770"/>
                  <a:gd name="T82" fmla="*/ 80 w 1770"/>
                  <a:gd name="T83" fmla="*/ 50 h 1770"/>
                  <a:gd name="T84" fmla="*/ 50 w 1770"/>
                  <a:gd name="T85" fmla="*/ 80 h 1770"/>
                  <a:gd name="T86" fmla="*/ 28 w 1770"/>
                  <a:gd name="T87" fmla="*/ 116 h 1770"/>
                  <a:gd name="T88" fmla="*/ 10 w 1770"/>
                  <a:gd name="T89" fmla="*/ 154 h 1770"/>
                  <a:gd name="T90" fmla="*/ 2 w 1770"/>
                  <a:gd name="T91" fmla="*/ 198 h 1770"/>
                  <a:gd name="T92" fmla="*/ 0 w 1770"/>
                  <a:gd name="T93" fmla="*/ 1550 h 1770"/>
                  <a:gd name="T94" fmla="*/ 2 w 1770"/>
                  <a:gd name="T95" fmla="*/ 1574 h 1770"/>
                  <a:gd name="T96" fmla="*/ 10 w 1770"/>
                  <a:gd name="T97" fmla="*/ 1616 h 1770"/>
                  <a:gd name="T98" fmla="*/ 28 w 1770"/>
                  <a:gd name="T99" fmla="*/ 1656 h 1770"/>
                  <a:gd name="T100" fmla="*/ 50 w 1770"/>
                  <a:gd name="T101" fmla="*/ 1690 h 1770"/>
                  <a:gd name="T102" fmla="*/ 80 w 1770"/>
                  <a:gd name="T103" fmla="*/ 1720 h 1770"/>
                  <a:gd name="T104" fmla="*/ 116 w 1770"/>
                  <a:gd name="T105" fmla="*/ 1744 h 1770"/>
                  <a:gd name="T106" fmla="*/ 154 w 1770"/>
                  <a:gd name="T107" fmla="*/ 1760 h 1770"/>
                  <a:gd name="T108" fmla="*/ 198 w 1770"/>
                  <a:gd name="T109" fmla="*/ 1768 h 1770"/>
                  <a:gd name="T110" fmla="*/ 1550 w 1770"/>
                  <a:gd name="T111" fmla="*/ 1770 h 1770"/>
                  <a:gd name="T112" fmla="*/ 1572 w 1770"/>
                  <a:gd name="T113" fmla="*/ 1768 h 1770"/>
                  <a:gd name="T114" fmla="*/ 1616 w 1770"/>
                  <a:gd name="T115" fmla="*/ 1760 h 1770"/>
                  <a:gd name="T116" fmla="*/ 1654 w 1770"/>
                  <a:gd name="T117" fmla="*/ 1744 h 1770"/>
                  <a:gd name="T118" fmla="*/ 1688 w 1770"/>
                  <a:gd name="T119" fmla="*/ 1720 h 1770"/>
                  <a:gd name="T120" fmla="*/ 1602 w 1770"/>
                  <a:gd name="T121" fmla="*/ 1624 h 1770"/>
                  <a:gd name="T122" fmla="*/ 1582 w 1770"/>
                  <a:gd name="T123" fmla="*/ 1638 h 1770"/>
                  <a:gd name="T124" fmla="*/ 1538 w 1770"/>
                  <a:gd name="T125" fmla="*/ 1654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70" h="1770">
                    <a:moveTo>
                      <a:pt x="1512" y="1656"/>
                    </a:moveTo>
                    <a:lnTo>
                      <a:pt x="258" y="1656"/>
                    </a:lnTo>
                    <a:lnTo>
                      <a:pt x="258" y="1656"/>
                    </a:lnTo>
                    <a:lnTo>
                      <a:pt x="244" y="1656"/>
                    </a:lnTo>
                    <a:lnTo>
                      <a:pt x="228" y="1654"/>
                    </a:lnTo>
                    <a:lnTo>
                      <a:pt x="216" y="1650"/>
                    </a:lnTo>
                    <a:lnTo>
                      <a:pt x="202" y="1644"/>
                    </a:lnTo>
                    <a:lnTo>
                      <a:pt x="190" y="1638"/>
                    </a:lnTo>
                    <a:lnTo>
                      <a:pt x="178" y="1632"/>
                    </a:lnTo>
                    <a:lnTo>
                      <a:pt x="166" y="1624"/>
                    </a:lnTo>
                    <a:lnTo>
                      <a:pt x="156" y="1614"/>
                    </a:lnTo>
                    <a:lnTo>
                      <a:pt x="146" y="1604"/>
                    </a:lnTo>
                    <a:lnTo>
                      <a:pt x="138" y="1592"/>
                    </a:lnTo>
                    <a:lnTo>
                      <a:pt x="132" y="1580"/>
                    </a:lnTo>
                    <a:lnTo>
                      <a:pt x="126" y="1568"/>
                    </a:lnTo>
                    <a:lnTo>
                      <a:pt x="120" y="1556"/>
                    </a:lnTo>
                    <a:lnTo>
                      <a:pt x="116" y="1542"/>
                    </a:lnTo>
                    <a:lnTo>
                      <a:pt x="114" y="1528"/>
                    </a:lnTo>
                    <a:lnTo>
                      <a:pt x="114" y="1512"/>
                    </a:lnTo>
                    <a:lnTo>
                      <a:pt x="114" y="258"/>
                    </a:lnTo>
                    <a:lnTo>
                      <a:pt x="114" y="258"/>
                    </a:lnTo>
                    <a:lnTo>
                      <a:pt x="114" y="244"/>
                    </a:lnTo>
                    <a:lnTo>
                      <a:pt x="116" y="230"/>
                    </a:lnTo>
                    <a:lnTo>
                      <a:pt x="120" y="216"/>
                    </a:lnTo>
                    <a:lnTo>
                      <a:pt x="126" y="202"/>
                    </a:lnTo>
                    <a:lnTo>
                      <a:pt x="132" y="190"/>
                    </a:lnTo>
                    <a:lnTo>
                      <a:pt x="138" y="178"/>
                    </a:lnTo>
                    <a:lnTo>
                      <a:pt x="146" y="166"/>
                    </a:lnTo>
                    <a:lnTo>
                      <a:pt x="156" y="156"/>
                    </a:lnTo>
                    <a:lnTo>
                      <a:pt x="166" y="148"/>
                    </a:lnTo>
                    <a:lnTo>
                      <a:pt x="178" y="138"/>
                    </a:lnTo>
                    <a:lnTo>
                      <a:pt x="190" y="132"/>
                    </a:lnTo>
                    <a:lnTo>
                      <a:pt x="202" y="126"/>
                    </a:lnTo>
                    <a:lnTo>
                      <a:pt x="216" y="120"/>
                    </a:lnTo>
                    <a:lnTo>
                      <a:pt x="228" y="118"/>
                    </a:lnTo>
                    <a:lnTo>
                      <a:pt x="244" y="114"/>
                    </a:lnTo>
                    <a:lnTo>
                      <a:pt x="258" y="114"/>
                    </a:lnTo>
                    <a:lnTo>
                      <a:pt x="1512" y="114"/>
                    </a:lnTo>
                    <a:lnTo>
                      <a:pt x="1512" y="114"/>
                    </a:lnTo>
                    <a:lnTo>
                      <a:pt x="1526" y="114"/>
                    </a:lnTo>
                    <a:lnTo>
                      <a:pt x="1542" y="118"/>
                    </a:lnTo>
                    <a:lnTo>
                      <a:pt x="1554" y="120"/>
                    </a:lnTo>
                    <a:lnTo>
                      <a:pt x="1568" y="126"/>
                    </a:lnTo>
                    <a:lnTo>
                      <a:pt x="1580" y="132"/>
                    </a:lnTo>
                    <a:lnTo>
                      <a:pt x="1592" y="138"/>
                    </a:lnTo>
                    <a:lnTo>
                      <a:pt x="1604" y="148"/>
                    </a:lnTo>
                    <a:lnTo>
                      <a:pt x="1614" y="156"/>
                    </a:lnTo>
                    <a:lnTo>
                      <a:pt x="1624" y="166"/>
                    </a:lnTo>
                    <a:lnTo>
                      <a:pt x="1632" y="178"/>
                    </a:lnTo>
                    <a:lnTo>
                      <a:pt x="1638" y="190"/>
                    </a:lnTo>
                    <a:lnTo>
                      <a:pt x="1644" y="202"/>
                    </a:lnTo>
                    <a:lnTo>
                      <a:pt x="1650" y="216"/>
                    </a:lnTo>
                    <a:lnTo>
                      <a:pt x="1654" y="230"/>
                    </a:lnTo>
                    <a:lnTo>
                      <a:pt x="1656" y="244"/>
                    </a:lnTo>
                    <a:lnTo>
                      <a:pt x="1656" y="258"/>
                    </a:lnTo>
                    <a:lnTo>
                      <a:pt x="1656" y="1318"/>
                    </a:lnTo>
                    <a:lnTo>
                      <a:pt x="1770" y="1410"/>
                    </a:lnTo>
                    <a:lnTo>
                      <a:pt x="1770" y="220"/>
                    </a:lnTo>
                    <a:lnTo>
                      <a:pt x="1770" y="220"/>
                    </a:lnTo>
                    <a:lnTo>
                      <a:pt x="1768" y="198"/>
                    </a:lnTo>
                    <a:lnTo>
                      <a:pt x="1766" y="176"/>
                    </a:lnTo>
                    <a:lnTo>
                      <a:pt x="1760" y="154"/>
                    </a:lnTo>
                    <a:lnTo>
                      <a:pt x="1752" y="134"/>
                    </a:lnTo>
                    <a:lnTo>
                      <a:pt x="1744" y="116"/>
                    </a:lnTo>
                    <a:lnTo>
                      <a:pt x="1732" y="98"/>
                    </a:lnTo>
                    <a:lnTo>
                      <a:pt x="1720" y="80"/>
                    </a:lnTo>
                    <a:lnTo>
                      <a:pt x="1706" y="64"/>
                    </a:lnTo>
                    <a:lnTo>
                      <a:pt x="1690" y="50"/>
                    </a:lnTo>
                    <a:lnTo>
                      <a:pt x="1672" y="38"/>
                    </a:lnTo>
                    <a:lnTo>
                      <a:pt x="1654" y="28"/>
                    </a:lnTo>
                    <a:lnTo>
                      <a:pt x="1636" y="18"/>
                    </a:lnTo>
                    <a:lnTo>
                      <a:pt x="1616" y="10"/>
                    </a:lnTo>
                    <a:lnTo>
                      <a:pt x="1594" y="6"/>
                    </a:lnTo>
                    <a:lnTo>
                      <a:pt x="1572" y="2"/>
                    </a:lnTo>
                    <a:lnTo>
                      <a:pt x="1550" y="0"/>
                    </a:lnTo>
                    <a:lnTo>
                      <a:pt x="220" y="0"/>
                    </a:lnTo>
                    <a:lnTo>
                      <a:pt x="220" y="0"/>
                    </a:lnTo>
                    <a:lnTo>
                      <a:pt x="198" y="2"/>
                    </a:lnTo>
                    <a:lnTo>
                      <a:pt x="176" y="6"/>
                    </a:lnTo>
                    <a:lnTo>
                      <a:pt x="154" y="10"/>
                    </a:lnTo>
                    <a:lnTo>
                      <a:pt x="134" y="18"/>
                    </a:lnTo>
                    <a:lnTo>
                      <a:pt x="116" y="28"/>
                    </a:lnTo>
                    <a:lnTo>
                      <a:pt x="98" y="38"/>
                    </a:lnTo>
                    <a:lnTo>
                      <a:pt x="80" y="50"/>
                    </a:lnTo>
                    <a:lnTo>
                      <a:pt x="64" y="64"/>
                    </a:lnTo>
                    <a:lnTo>
                      <a:pt x="50" y="80"/>
                    </a:lnTo>
                    <a:lnTo>
                      <a:pt x="38" y="98"/>
                    </a:lnTo>
                    <a:lnTo>
                      <a:pt x="28" y="116"/>
                    </a:lnTo>
                    <a:lnTo>
                      <a:pt x="18" y="134"/>
                    </a:lnTo>
                    <a:lnTo>
                      <a:pt x="10" y="154"/>
                    </a:lnTo>
                    <a:lnTo>
                      <a:pt x="6" y="176"/>
                    </a:lnTo>
                    <a:lnTo>
                      <a:pt x="2" y="198"/>
                    </a:lnTo>
                    <a:lnTo>
                      <a:pt x="0" y="220"/>
                    </a:lnTo>
                    <a:lnTo>
                      <a:pt x="0" y="1550"/>
                    </a:lnTo>
                    <a:lnTo>
                      <a:pt x="0" y="1550"/>
                    </a:lnTo>
                    <a:lnTo>
                      <a:pt x="2" y="1574"/>
                    </a:lnTo>
                    <a:lnTo>
                      <a:pt x="6" y="1594"/>
                    </a:lnTo>
                    <a:lnTo>
                      <a:pt x="10" y="1616"/>
                    </a:lnTo>
                    <a:lnTo>
                      <a:pt x="18" y="1636"/>
                    </a:lnTo>
                    <a:lnTo>
                      <a:pt x="28" y="1656"/>
                    </a:lnTo>
                    <a:lnTo>
                      <a:pt x="38" y="1674"/>
                    </a:lnTo>
                    <a:lnTo>
                      <a:pt x="50" y="1690"/>
                    </a:lnTo>
                    <a:lnTo>
                      <a:pt x="64" y="1706"/>
                    </a:lnTo>
                    <a:lnTo>
                      <a:pt x="80" y="1720"/>
                    </a:lnTo>
                    <a:lnTo>
                      <a:pt x="98" y="1732"/>
                    </a:lnTo>
                    <a:lnTo>
                      <a:pt x="116" y="1744"/>
                    </a:lnTo>
                    <a:lnTo>
                      <a:pt x="134" y="1752"/>
                    </a:lnTo>
                    <a:lnTo>
                      <a:pt x="154" y="1760"/>
                    </a:lnTo>
                    <a:lnTo>
                      <a:pt x="176" y="1766"/>
                    </a:lnTo>
                    <a:lnTo>
                      <a:pt x="198" y="1768"/>
                    </a:lnTo>
                    <a:lnTo>
                      <a:pt x="220" y="1770"/>
                    </a:lnTo>
                    <a:lnTo>
                      <a:pt x="1550" y="1770"/>
                    </a:lnTo>
                    <a:lnTo>
                      <a:pt x="1550" y="1770"/>
                    </a:lnTo>
                    <a:lnTo>
                      <a:pt x="1572" y="1768"/>
                    </a:lnTo>
                    <a:lnTo>
                      <a:pt x="1594" y="1766"/>
                    </a:lnTo>
                    <a:lnTo>
                      <a:pt x="1616" y="1760"/>
                    </a:lnTo>
                    <a:lnTo>
                      <a:pt x="1636" y="1752"/>
                    </a:lnTo>
                    <a:lnTo>
                      <a:pt x="1654" y="1744"/>
                    </a:lnTo>
                    <a:lnTo>
                      <a:pt x="1672" y="1732"/>
                    </a:lnTo>
                    <a:lnTo>
                      <a:pt x="1688" y="1720"/>
                    </a:lnTo>
                    <a:lnTo>
                      <a:pt x="1704" y="1706"/>
                    </a:lnTo>
                    <a:lnTo>
                      <a:pt x="1602" y="1624"/>
                    </a:lnTo>
                    <a:lnTo>
                      <a:pt x="1602" y="1624"/>
                    </a:lnTo>
                    <a:lnTo>
                      <a:pt x="1582" y="1638"/>
                    </a:lnTo>
                    <a:lnTo>
                      <a:pt x="1562" y="1648"/>
                    </a:lnTo>
                    <a:lnTo>
                      <a:pt x="1538" y="1654"/>
                    </a:lnTo>
                    <a:lnTo>
                      <a:pt x="1512" y="165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16" name="Freeform 1897">
                <a:extLst>
                  <a:ext uri="{FF2B5EF4-FFF2-40B4-BE49-F238E27FC236}">
                    <a16:creationId xmlns="" xmlns:a16="http://schemas.microsoft.com/office/drawing/2014/main" id="{84C99313-83D4-4C79-A2E6-953214C80F8B}"/>
                  </a:ext>
                </a:extLst>
              </p:cNvPr>
              <p:cNvSpPr>
                <a:spLocks noEditPoints="1"/>
              </p:cNvSpPr>
              <p:nvPr/>
            </p:nvSpPr>
            <p:spPr bwMode="auto">
              <a:xfrm>
                <a:off x="11563534" y="977496"/>
                <a:ext cx="429996" cy="370145"/>
              </a:xfrm>
              <a:custGeom>
                <a:avLst/>
                <a:gdLst>
                  <a:gd name="T0" fmla="*/ 960 w 1480"/>
                  <a:gd name="T1" fmla="*/ 780 h 1274"/>
                  <a:gd name="T2" fmla="*/ 992 w 1480"/>
                  <a:gd name="T3" fmla="*/ 712 h 1274"/>
                  <a:gd name="T4" fmla="*/ 1032 w 1480"/>
                  <a:gd name="T5" fmla="*/ 538 h 1274"/>
                  <a:gd name="T6" fmla="*/ 1018 w 1480"/>
                  <a:gd name="T7" fmla="*/ 400 h 1274"/>
                  <a:gd name="T8" fmla="*/ 974 w 1480"/>
                  <a:gd name="T9" fmla="*/ 278 h 1274"/>
                  <a:gd name="T10" fmla="*/ 890 w 1480"/>
                  <a:gd name="T11" fmla="*/ 162 h 1274"/>
                  <a:gd name="T12" fmla="*/ 808 w 1480"/>
                  <a:gd name="T13" fmla="*/ 92 h 1274"/>
                  <a:gd name="T14" fmla="*/ 700 w 1480"/>
                  <a:gd name="T15" fmla="*/ 34 h 1274"/>
                  <a:gd name="T16" fmla="*/ 610 w 1480"/>
                  <a:gd name="T17" fmla="*/ 8 h 1274"/>
                  <a:gd name="T18" fmla="*/ 516 w 1480"/>
                  <a:gd name="T19" fmla="*/ 0 h 1274"/>
                  <a:gd name="T20" fmla="*/ 400 w 1480"/>
                  <a:gd name="T21" fmla="*/ 12 h 1274"/>
                  <a:gd name="T22" fmla="*/ 318 w 1480"/>
                  <a:gd name="T23" fmla="*/ 40 h 1274"/>
                  <a:gd name="T24" fmla="*/ 166 w 1480"/>
                  <a:gd name="T25" fmla="*/ 136 h 1274"/>
                  <a:gd name="T26" fmla="*/ 78 w 1480"/>
                  <a:gd name="T27" fmla="*/ 242 h 1274"/>
                  <a:gd name="T28" fmla="*/ 22 w 1480"/>
                  <a:gd name="T29" fmla="*/ 364 h 1274"/>
                  <a:gd name="T30" fmla="*/ 0 w 1480"/>
                  <a:gd name="T31" fmla="*/ 494 h 1274"/>
                  <a:gd name="T32" fmla="*/ 2 w 1480"/>
                  <a:gd name="T33" fmla="*/ 570 h 1274"/>
                  <a:gd name="T34" fmla="*/ 12 w 1480"/>
                  <a:gd name="T35" fmla="*/ 632 h 1274"/>
                  <a:gd name="T36" fmla="*/ 44 w 1480"/>
                  <a:gd name="T37" fmla="*/ 726 h 1274"/>
                  <a:gd name="T38" fmla="*/ 104 w 1480"/>
                  <a:gd name="T39" fmla="*/ 826 h 1274"/>
                  <a:gd name="T40" fmla="*/ 166 w 1480"/>
                  <a:gd name="T41" fmla="*/ 894 h 1274"/>
                  <a:gd name="T42" fmla="*/ 252 w 1480"/>
                  <a:gd name="T43" fmla="*/ 958 h 1274"/>
                  <a:gd name="T44" fmla="*/ 422 w 1480"/>
                  <a:gd name="T45" fmla="*/ 1024 h 1274"/>
                  <a:gd name="T46" fmla="*/ 558 w 1480"/>
                  <a:gd name="T47" fmla="*/ 1030 h 1274"/>
                  <a:gd name="T48" fmla="*/ 630 w 1480"/>
                  <a:gd name="T49" fmla="*/ 1020 h 1274"/>
                  <a:gd name="T50" fmla="*/ 752 w 1480"/>
                  <a:gd name="T51" fmla="*/ 976 h 1274"/>
                  <a:gd name="T52" fmla="*/ 856 w 1480"/>
                  <a:gd name="T53" fmla="*/ 904 h 1274"/>
                  <a:gd name="T54" fmla="*/ 964 w 1480"/>
                  <a:gd name="T55" fmla="*/ 888 h 1274"/>
                  <a:gd name="T56" fmla="*/ 1480 w 1480"/>
                  <a:gd name="T57" fmla="*/ 1148 h 1274"/>
                  <a:gd name="T58" fmla="*/ 870 w 1480"/>
                  <a:gd name="T59" fmla="*/ 768 h 1274"/>
                  <a:gd name="T60" fmla="*/ 810 w 1480"/>
                  <a:gd name="T61" fmla="*/ 836 h 1274"/>
                  <a:gd name="T62" fmla="*/ 704 w 1480"/>
                  <a:gd name="T63" fmla="*/ 908 h 1274"/>
                  <a:gd name="T64" fmla="*/ 612 w 1480"/>
                  <a:gd name="T65" fmla="*/ 940 h 1274"/>
                  <a:gd name="T66" fmla="*/ 552 w 1480"/>
                  <a:gd name="T67" fmla="*/ 950 h 1274"/>
                  <a:gd name="T68" fmla="*/ 436 w 1480"/>
                  <a:gd name="T69" fmla="*/ 944 h 1274"/>
                  <a:gd name="T70" fmla="*/ 334 w 1480"/>
                  <a:gd name="T71" fmla="*/ 910 h 1274"/>
                  <a:gd name="T72" fmla="*/ 238 w 1480"/>
                  <a:gd name="T73" fmla="*/ 850 h 1274"/>
                  <a:gd name="T74" fmla="*/ 178 w 1480"/>
                  <a:gd name="T75" fmla="*/ 790 h 1274"/>
                  <a:gd name="T76" fmla="*/ 122 w 1480"/>
                  <a:gd name="T77" fmla="*/ 698 h 1274"/>
                  <a:gd name="T78" fmla="*/ 92 w 1480"/>
                  <a:gd name="T79" fmla="*/ 614 h 1274"/>
                  <a:gd name="T80" fmla="*/ 82 w 1480"/>
                  <a:gd name="T81" fmla="*/ 546 h 1274"/>
                  <a:gd name="T82" fmla="*/ 84 w 1480"/>
                  <a:gd name="T83" fmla="*/ 466 h 1274"/>
                  <a:gd name="T84" fmla="*/ 110 w 1480"/>
                  <a:gd name="T85" fmla="*/ 360 h 1274"/>
                  <a:gd name="T86" fmla="*/ 148 w 1480"/>
                  <a:gd name="T87" fmla="*/ 284 h 1274"/>
                  <a:gd name="T88" fmla="*/ 262 w 1480"/>
                  <a:gd name="T89" fmla="*/ 162 h 1274"/>
                  <a:gd name="T90" fmla="*/ 416 w 1480"/>
                  <a:gd name="T91" fmla="*/ 92 h 1274"/>
                  <a:gd name="T92" fmla="*/ 450 w 1480"/>
                  <a:gd name="T93" fmla="*/ 86 h 1274"/>
                  <a:gd name="T94" fmla="*/ 516 w 1480"/>
                  <a:gd name="T95" fmla="*/ 80 h 1274"/>
                  <a:gd name="T96" fmla="*/ 614 w 1480"/>
                  <a:gd name="T97" fmla="*/ 92 h 1274"/>
                  <a:gd name="T98" fmla="*/ 716 w 1480"/>
                  <a:gd name="T99" fmla="*/ 130 h 1274"/>
                  <a:gd name="T100" fmla="*/ 832 w 1480"/>
                  <a:gd name="T101" fmla="*/ 218 h 1274"/>
                  <a:gd name="T102" fmla="*/ 884 w 1480"/>
                  <a:gd name="T103" fmla="*/ 284 h 1274"/>
                  <a:gd name="T104" fmla="*/ 926 w 1480"/>
                  <a:gd name="T105" fmla="*/ 372 h 1274"/>
                  <a:gd name="T106" fmla="*/ 948 w 1480"/>
                  <a:gd name="T107" fmla="*/ 462 h 1274"/>
                  <a:gd name="T108" fmla="*/ 936 w 1480"/>
                  <a:gd name="T109" fmla="*/ 63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0" h="1274">
                    <a:moveTo>
                      <a:pt x="1042" y="794"/>
                    </a:moveTo>
                    <a:lnTo>
                      <a:pt x="1016" y="826"/>
                    </a:lnTo>
                    <a:lnTo>
                      <a:pt x="974" y="792"/>
                    </a:lnTo>
                    <a:lnTo>
                      <a:pt x="960" y="780"/>
                    </a:lnTo>
                    <a:lnTo>
                      <a:pt x="960" y="780"/>
                    </a:lnTo>
                    <a:lnTo>
                      <a:pt x="974" y="754"/>
                    </a:lnTo>
                    <a:lnTo>
                      <a:pt x="974" y="754"/>
                    </a:lnTo>
                    <a:lnTo>
                      <a:pt x="992" y="712"/>
                    </a:lnTo>
                    <a:lnTo>
                      <a:pt x="1008" y="670"/>
                    </a:lnTo>
                    <a:lnTo>
                      <a:pt x="1020" y="626"/>
                    </a:lnTo>
                    <a:lnTo>
                      <a:pt x="1028" y="582"/>
                    </a:lnTo>
                    <a:lnTo>
                      <a:pt x="1032" y="538"/>
                    </a:lnTo>
                    <a:lnTo>
                      <a:pt x="1032" y="492"/>
                    </a:lnTo>
                    <a:lnTo>
                      <a:pt x="1028" y="446"/>
                    </a:lnTo>
                    <a:lnTo>
                      <a:pt x="1018" y="400"/>
                    </a:lnTo>
                    <a:lnTo>
                      <a:pt x="1018" y="400"/>
                    </a:lnTo>
                    <a:lnTo>
                      <a:pt x="1010" y="368"/>
                    </a:lnTo>
                    <a:lnTo>
                      <a:pt x="1000" y="338"/>
                    </a:lnTo>
                    <a:lnTo>
                      <a:pt x="988" y="308"/>
                    </a:lnTo>
                    <a:lnTo>
                      <a:pt x="974" y="278"/>
                    </a:lnTo>
                    <a:lnTo>
                      <a:pt x="974" y="278"/>
                    </a:lnTo>
                    <a:lnTo>
                      <a:pt x="950" y="236"/>
                    </a:lnTo>
                    <a:lnTo>
                      <a:pt x="922" y="198"/>
                    </a:lnTo>
                    <a:lnTo>
                      <a:pt x="890" y="162"/>
                    </a:lnTo>
                    <a:lnTo>
                      <a:pt x="856" y="128"/>
                    </a:lnTo>
                    <a:lnTo>
                      <a:pt x="856" y="128"/>
                    </a:lnTo>
                    <a:lnTo>
                      <a:pt x="832" y="110"/>
                    </a:lnTo>
                    <a:lnTo>
                      <a:pt x="808" y="92"/>
                    </a:lnTo>
                    <a:lnTo>
                      <a:pt x="782" y="74"/>
                    </a:lnTo>
                    <a:lnTo>
                      <a:pt x="756" y="60"/>
                    </a:lnTo>
                    <a:lnTo>
                      <a:pt x="728" y="46"/>
                    </a:lnTo>
                    <a:lnTo>
                      <a:pt x="700" y="34"/>
                    </a:lnTo>
                    <a:lnTo>
                      <a:pt x="672" y="24"/>
                    </a:lnTo>
                    <a:lnTo>
                      <a:pt x="642" y="16"/>
                    </a:lnTo>
                    <a:lnTo>
                      <a:pt x="642" y="16"/>
                    </a:lnTo>
                    <a:lnTo>
                      <a:pt x="610" y="8"/>
                    </a:lnTo>
                    <a:lnTo>
                      <a:pt x="580" y="4"/>
                    </a:lnTo>
                    <a:lnTo>
                      <a:pt x="548" y="0"/>
                    </a:lnTo>
                    <a:lnTo>
                      <a:pt x="516" y="0"/>
                    </a:lnTo>
                    <a:lnTo>
                      <a:pt x="516" y="0"/>
                    </a:lnTo>
                    <a:lnTo>
                      <a:pt x="472" y="2"/>
                    </a:lnTo>
                    <a:lnTo>
                      <a:pt x="472" y="2"/>
                    </a:lnTo>
                    <a:lnTo>
                      <a:pt x="436" y="6"/>
                    </a:lnTo>
                    <a:lnTo>
                      <a:pt x="400" y="12"/>
                    </a:lnTo>
                    <a:lnTo>
                      <a:pt x="400" y="12"/>
                    </a:lnTo>
                    <a:lnTo>
                      <a:pt x="360" y="24"/>
                    </a:lnTo>
                    <a:lnTo>
                      <a:pt x="360" y="24"/>
                    </a:lnTo>
                    <a:lnTo>
                      <a:pt x="318" y="40"/>
                    </a:lnTo>
                    <a:lnTo>
                      <a:pt x="276" y="58"/>
                    </a:lnTo>
                    <a:lnTo>
                      <a:pt x="238" y="82"/>
                    </a:lnTo>
                    <a:lnTo>
                      <a:pt x="200" y="108"/>
                    </a:lnTo>
                    <a:lnTo>
                      <a:pt x="166" y="136"/>
                    </a:lnTo>
                    <a:lnTo>
                      <a:pt x="134" y="168"/>
                    </a:lnTo>
                    <a:lnTo>
                      <a:pt x="104" y="204"/>
                    </a:lnTo>
                    <a:lnTo>
                      <a:pt x="78" y="242"/>
                    </a:lnTo>
                    <a:lnTo>
                      <a:pt x="78" y="242"/>
                    </a:lnTo>
                    <a:lnTo>
                      <a:pt x="62" y="272"/>
                    </a:lnTo>
                    <a:lnTo>
                      <a:pt x="46" y="302"/>
                    </a:lnTo>
                    <a:lnTo>
                      <a:pt x="34" y="332"/>
                    </a:lnTo>
                    <a:lnTo>
                      <a:pt x="22" y="364"/>
                    </a:lnTo>
                    <a:lnTo>
                      <a:pt x="14" y="396"/>
                    </a:lnTo>
                    <a:lnTo>
                      <a:pt x="6" y="428"/>
                    </a:lnTo>
                    <a:lnTo>
                      <a:pt x="2" y="462"/>
                    </a:lnTo>
                    <a:lnTo>
                      <a:pt x="0" y="494"/>
                    </a:lnTo>
                    <a:lnTo>
                      <a:pt x="0" y="494"/>
                    </a:lnTo>
                    <a:lnTo>
                      <a:pt x="0" y="520"/>
                    </a:lnTo>
                    <a:lnTo>
                      <a:pt x="0" y="546"/>
                    </a:lnTo>
                    <a:lnTo>
                      <a:pt x="2" y="570"/>
                    </a:lnTo>
                    <a:lnTo>
                      <a:pt x="6" y="596"/>
                    </a:lnTo>
                    <a:lnTo>
                      <a:pt x="6" y="596"/>
                    </a:lnTo>
                    <a:lnTo>
                      <a:pt x="12" y="632"/>
                    </a:lnTo>
                    <a:lnTo>
                      <a:pt x="12" y="632"/>
                    </a:lnTo>
                    <a:lnTo>
                      <a:pt x="18" y="656"/>
                    </a:lnTo>
                    <a:lnTo>
                      <a:pt x="26" y="680"/>
                    </a:lnTo>
                    <a:lnTo>
                      <a:pt x="44" y="726"/>
                    </a:lnTo>
                    <a:lnTo>
                      <a:pt x="44" y="726"/>
                    </a:lnTo>
                    <a:lnTo>
                      <a:pt x="58" y="752"/>
                    </a:lnTo>
                    <a:lnTo>
                      <a:pt x="72" y="778"/>
                    </a:lnTo>
                    <a:lnTo>
                      <a:pt x="86" y="802"/>
                    </a:lnTo>
                    <a:lnTo>
                      <a:pt x="104" y="826"/>
                    </a:lnTo>
                    <a:lnTo>
                      <a:pt x="104" y="826"/>
                    </a:lnTo>
                    <a:lnTo>
                      <a:pt x="134" y="862"/>
                    </a:lnTo>
                    <a:lnTo>
                      <a:pt x="166" y="894"/>
                    </a:lnTo>
                    <a:lnTo>
                      <a:pt x="166" y="894"/>
                    </a:lnTo>
                    <a:lnTo>
                      <a:pt x="178" y="904"/>
                    </a:lnTo>
                    <a:lnTo>
                      <a:pt x="178" y="904"/>
                    </a:lnTo>
                    <a:lnTo>
                      <a:pt x="214" y="934"/>
                    </a:lnTo>
                    <a:lnTo>
                      <a:pt x="252" y="958"/>
                    </a:lnTo>
                    <a:lnTo>
                      <a:pt x="292" y="980"/>
                    </a:lnTo>
                    <a:lnTo>
                      <a:pt x="334" y="998"/>
                    </a:lnTo>
                    <a:lnTo>
                      <a:pt x="378" y="1014"/>
                    </a:lnTo>
                    <a:lnTo>
                      <a:pt x="422" y="1024"/>
                    </a:lnTo>
                    <a:lnTo>
                      <a:pt x="468" y="1030"/>
                    </a:lnTo>
                    <a:lnTo>
                      <a:pt x="516" y="1032"/>
                    </a:lnTo>
                    <a:lnTo>
                      <a:pt x="516" y="1032"/>
                    </a:lnTo>
                    <a:lnTo>
                      <a:pt x="558" y="1030"/>
                    </a:lnTo>
                    <a:lnTo>
                      <a:pt x="558" y="1030"/>
                    </a:lnTo>
                    <a:lnTo>
                      <a:pt x="594" y="1026"/>
                    </a:lnTo>
                    <a:lnTo>
                      <a:pt x="630" y="1020"/>
                    </a:lnTo>
                    <a:lnTo>
                      <a:pt x="630" y="1020"/>
                    </a:lnTo>
                    <a:lnTo>
                      <a:pt x="662" y="1012"/>
                    </a:lnTo>
                    <a:lnTo>
                      <a:pt x="692" y="1002"/>
                    </a:lnTo>
                    <a:lnTo>
                      <a:pt x="722" y="990"/>
                    </a:lnTo>
                    <a:lnTo>
                      <a:pt x="752" y="976"/>
                    </a:lnTo>
                    <a:lnTo>
                      <a:pt x="778" y="960"/>
                    </a:lnTo>
                    <a:lnTo>
                      <a:pt x="806" y="944"/>
                    </a:lnTo>
                    <a:lnTo>
                      <a:pt x="832" y="924"/>
                    </a:lnTo>
                    <a:lnTo>
                      <a:pt x="856" y="904"/>
                    </a:lnTo>
                    <a:lnTo>
                      <a:pt x="856" y="904"/>
                    </a:lnTo>
                    <a:lnTo>
                      <a:pt x="886" y="876"/>
                    </a:lnTo>
                    <a:lnTo>
                      <a:pt x="912" y="846"/>
                    </a:lnTo>
                    <a:lnTo>
                      <a:pt x="964" y="888"/>
                    </a:lnTo>
                    <a:lnTo>
                      <a:pt x="940" y="920"/>
                    </a:lnTo>
                    <a:lnTo>
                      <a:pt x="974" y="948"/>
                    </a:lnTo>
                    <a:lnTo>
                      <a:pt x="1378" y="1274"/>
                    </a:lnTo>
                    <a:lnTo>
                      <a:pt x="1480" y="1148"/>
                    </a:lnTo>
                    <a:lnTo>
                      <a:pt x="1042" y="794"/>
                    </a:lnTo>
                    <a:close/>
                    <a:moveTo>
                      <a:pt x="884" y="748"/>
                    </a:moveTo>
                    <a:lnTo>
                      <a:pt x="884" y="748"/>
                    </a:lnTo>
                    <a:lnTo>
                      <a:pt x="870" y="768"/>
                    </a:lnTo>
                    <a:lnTo>
                      <a:pt x="856" y="788"/>
                    </a:lnTo>
                    <a:lnTo>
                      <a:pt x="856" y="788"/>
                    </a:lnTo>
                    <a:lnTo>
                      <a:pt x="834" y="812"/>
                    </a:lnTo>
                    <a:lnTo>
                      <a:pt x="810" y="836"/>
                    </a:lnTo>
                    <a:lnTo>
                      <a:pt x="786" y="858"/>
                    </a:lnTo>
                    <a:lnTo>
                      <a:pt x="760" y="876"/>
                    </a:lnTo>
                    <a:lnTo>
                      <a:pt x="732" y="894"/>
                    </a:lnTo>
                    <a:lnTo>
                      <a:pt x="704" y="908"/>
                    </a:lnTo>
                    <a:lnTo>
                      <a:pt x="674" y="922"/>
                    </a:lnTo>
                    <a:lnTo>
                      <a:pt x="642" y="932"/>
                    </a:lnTo>
                    <a:lnTo>
                      <a:pt x="642" y="932"/>
                    </a:lnTo>
                    <a:lnTo>
                      <a:pt x="612" y="940"/>
                    </a:lnTo>
                    <a:lnTo>
                      <a:pt x="612" y="940"/>
                    </a:lnTo>
                    <a:lnTo>
                      <a:pt x="582" y="946"/>
                    </a:lnTo>
                    <a:lnTo>
                      <a:pt x="552" y="950"/>
                    </a:lnTo>
                    <a:lnTo>
                      <a:pt x="552" y="950"/>
                    </a:lnTo>
                    <a:lnTo>
                      <a:pt x="516" y="952"/>
                    </a:lnTo>
                    <a:lnTo>
                      <a:pt x="516" y="952"/>
                    </a:lnTo>
                    <a:lnTo>
                      <a:pt x="476" y="950"/>
                    </a:lnTo>
                    <a:lnTo>
                      <a:pt x="436" y="944"/>
                    </a:lnTo>
                    <a:lnTo>
                      <a:pt x="398" y="934"/>
                    </a:lnTo>
                    <a:lnTo>
                      <a:pt x="360" y="922"/>
                    </a:lnTo>
                    <a:lnTo>
                      <a:pt x="360" y="922"/>
                    </a:lnTo>
                    <a:lnTo>
                      <a:pt x="334" y="910"/>
                    </a:lnTo>
                    <a:lnTo>
                      <a:pt x="308" y="898"/>
                    </a:lnTo>
                    <a:lnTo>
                      <a:pt x="284" y="884"/>
                    </a:lnTo>
                    <a:lnTo>
                      <a:pt x="260" y="868"/>
                    </a:lnTo>
                    <a:lnTo>
                      <a:pt x="238" y="850"/>
                    </a:lnTo>
                    <a:lnTo>
                      <a:pt x="216" y="832"/>
                    </a:lnTo>
                    <a:lnTo>
                      <a:pt x="196" y="810"/>
                    </a:lnTo>
                    <a:lnTo>
                      <a:pt x="178" y="790"/>
                    </a:lnTo>
                    <a:lnTo>
                      <a:pt x="178" y="790"/>
                    </a:lnTo>
                    <a:lnTo>
                      <a:pt x="154" y="758"/>
                    </a:lnTo>
                    <a:lnTo>
                      <a:pt x="134" y="726"/>
                    </a:lnTo>
                    <a:lnTo>
                      <a:pt x="134" y="726"/>
                    </a:lnTo>
                    <a:lnTo>
                      <a:pt x="122" y="698"/>
                    </a:lnTo>
                    <a:lnTo>
                      <a:pt x="110" y="672"/>
                    </a:lnTo>
                    <a:lnTo>
                      <a:pt x="100" y="642"/>
                    </a:lnTo>
                    <a:lnTo>
                      <a:pt x="92" y="614"/>
                    </a:lnTo>
                    <a:lnTo>
                      <a:pt x="92" y="614"/>
                    </a:lnTo>
                    <a:lnTo>
                      <a:pt x="88" y="596"/>
                    </a:lnTo>
                    <a:lnTo>
                      <a:pt x="88" y="596"/>
                    </a:lnTo>
                    <a:lnTo>
                      <a:pt x="84" y="570"/>
                    </a:lnTo>
                    <a:lnTo>
                      <a:pt x="82" y="546"/>
                    </a:lnTo>
                    <a:lnTo>
                      <a:pt x="80" y="520"/>
                    </a:lnTo>
                    <a:lnTo>
                      <a:pt x="80" y="494"/>
                    </a:lnTo>
                    <a:lnTo>
                      <a:pt x="80" y="494"/>
                    </a:lnTo>
                    <a:lnTo>
                      <a:pt x="84" y="466"/>
                    </a:lnTo>
                    <a:lnTo>
                      <a:pt x="88" y="440"/>
                    </a:lnTo>
                    <a:lnTo>
                      <a:pt x="92" y="412"/>
                    </a:lnTo>
                    <a:lnTo>
                      <a:pt x="100" y="386"/>
                    </a:lnTo>
                    <a:lnTo>
                      <a:pt x="110" y="360"/>
                    </a:lnTo>
                    <a:lnTo>
                      <a:pt x="120" y="334"/>
                    </a:lnTo>
                    <a:lnTo>
                      <a:pt x="132" y="310"/>
                    </a:lnTo>
                    <a:lnTo>
                      <a:pt x="148" y="284"/>
                    </a:lnTo>
                    <a:lnTo>
                      <a:pt x="148" y="284"/>
                    </a:lnTo>
                    <a:lnTo>
                      <a:pt x="172" y="250"/>
                    </a:lnTo>
                    <a:lnTo>
                      <a:pt x="200" y="218"/>
                    </a:lnTo>
                    <a:lnTo>
                      <a:pt x="230" y="188"/>
                    </a:lnTo>
                    <a:lnTo>
                      <a:pt x="262" y="162"/>
                    </a:lnTo>
                    <a:lnTo>
                      <a:pt x="298" y="140"/>
                    </a:lnTo>
                    <a:lnTo>
                      <a:pt x="336" y="120"/>
                    </a:lnTo>
                    <a:lnTo>
                      <a:pt x="376" y="104"/>
                    </a:lnTo>
                    <a:lnTo>
                      <a:pt x="416" y="92"/>
                    </a:lnTo>
                    <a:lnTo>
                      <a:pt x="416" y="92"/>
                    </a:lnTo>
                    <a:lnTo>
                      <a:pt x="418" y="92"/>
                    </a:lnTo>
                    <a:lnTo>
                      <a:pt x="418" y="92"/>
                    </a:lnTo>
                    <a:lnTo>
                      <a:pt x="450" y="86"/>
                    </a:lnTo>
                    <a:lnTo>
                      <a:pt x="480" y="82"/>
                    </a:lnTo>
                    <a:lnTo>
                      <a:pt x="480" y="82"/>
                    </a:lnTo>
                    <a:lnTo>
                      <a:pt x="516" y="80"/>
                    </a:lnTo>
                    <a:lnTo>
                      <a:pt x="516" y="80"/>
                    </a:lnTo>
                    <a:lnTo>
                      <a:pt x="540" y="82"/>
                    </a:lnTo>
                    <a:lnTo>
                      <a:pt x="566" y="84"/>
                    </a:lnTo>
                    <a:lnTo>
                      <a:pt x="590" y="88"/>
                    </a:lnTo>
                    <a:lnTo>
                      <a:pt x="614" y="92"/>
                    </a:lnTo>
                    <a:lnTo>
                      <a:pt x="614" y="92"/>
                    </a:lnTo>
                    <a:lnTo>
                      <a:pt x="648" y="102"/>
                    </a:lnTo>
                    <a:lnTo>
                      <a:pt x="684" y="116"/>
                    </a:lnTo>
                    <a:lnTo>
                      <a:pt x="716" y="130"/>
                    </a:lnTo>
                    <a:lnTo>
                      <a:pt x="748" y="148"/>
                    </a:lnTo>
                    <a:lnTo>
                      <a:pt x="778" y="170"/>
                    </a:lnTo>
                    <a:lnTo>
                      <a:pt x="806" y="192"/>
                    </a:lnTo>
                    <a:lnTo>
                      <a:pt x="832" y="218"/>
                    </a:lnTo>
                    <a:lnTo>
                      <a:pt x="856" y="246"/>
                    </a:lnTo>
                    <a:lnTo>
                      <a:pt x="856" y="246"/>
                    </a:lnTo>
                    <a:lnTo>
                      <a:pt x="870" y="264"/>
                    </a:lnTo>
                    <a:lnTo>
                      <a:pt x="884" y="284"/>
                    </a:lnTo>
                    <a:lnTo>
                      <a:pt x="896" y="304"/>
                    </a:lnTo>
                    <a:lnTo>
                      <a:pt x="908" y="326"/>
                    </a:lnTo>
                    <a:lnTo>
                      <a:pt x="918" y="348"/>
                    </a:lnTo>
                    <a:lnTo>
                      <a:pt x="926" y="372"/>
                    </a:lnTo>
                    <a:lnTo>
                      <a:pt x="934" y="394"/>
                    </a:lnTo>
                    <a:lnTo>
                      <a:pt x="940" y="420"/>
                    </a:lnTo>
                    <a:lnTo>
                      <a:pt x="940" y="420"/>
                    </a:lnTo>
                    <a:lnTo>
                      <a:pt x="948" y="462"/>
                    </a:lnTo>
                    <a:lnTo>
                      <a:pt x="950" y="504"/>
                    </a:lnTo>
                    <a:lnTo>
                      <a:pt x="950" y="546"/>
                    </a:lnTo>
                    <a:lnTo>
                      <a:pt x="946" y="588"/>
                    </a:lnTo>
                    <a:lnTo>
                      <a:pt x="936" y="630"/>
                    </a:lnTo>
                    <a:lnTo>
                      <a:pt x="922" y="670"/>
                    </a:lnTo>
                    <a:lnTo>
                      <a:pt x="906" y="710"/>
                    </a:lnTo>
                    <a:lnTo>
                      <a:pt x="884" y="748"/>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17" name="Freeform 1898">
                <a:extLst>
                  <a:ext uri="{FF2B5EF4-FFF2-40B4-BE49-F238E27FC236}">
                    <a16:creationId xmlns="" xmlns:a16="http://schemas.microsoft.com/office/drawing/2014/main" id="{779A14B2-72CD-4028-A858-5FFC970D31DC}"/>
                  </a:ext>
                </a:extLst>
              </p:cNvPr>
              <p:cNvSpPr>
                <a:spLocks/>
              </p:cNvSpPr>
              <p:nvPr/>
            </p:nvSpPr>
            <p:spPr bwMode="auto">
              <a:xfrm>
                <a:off x="11563534" y="977496"/>
                <a:ext cx="429996" cy="370145"/>
              </a:xfrm>
              <a:custGeom>
                <a:avLst/>
                <a:gdLst>
                  <a:gd name="T0" fmla="*/ 1016 w 1480"/>
                  <a:gd name="T1" fmla="*/ 826 h 1274"/>
                  <a:gd name="T2" fmla="*/ 960 w 1480"/>
                  <a:gd name="T3" fmla="*/ 780 h 1274"/>
                  <a:gd name="T4" fmla="*/ 974 w 1480"/>
                  <a:gd name="T5" fmla="*/ 754 h 1274"/>
                  <a:gd name="T6" fmla="*/ 992 w 1480"/>
                  <a:gd name="T7" fmla="*/ 712 h 1274"/>
                  <a:gd name="T8" fmla="*/ 1020 w 1480"/>
                  <a:gd name="T9" fmla="*/ 626 h 1274"/>
                  <a:gd name="T10" fmla="*/ 1032 w 1480"/>
                  <a:gd name="T11" fmla="*/ 538 h 1274"/>
                  <a:gd name="T12" fmla="*/ 1028 w 1480"/>
                  <a:gd name="T13" fmla="*/ 446 h 1274"/>
                  <a:gd name="T14" fmla="*/ 1018 w 1480"/>
                  <a:gd name="T15" fmla="*/ 400 h 1274"/>
                  <a:gd name="T16" fmla="*/ 1000 w 1480"/>
                  <a:gd name="T17" fmla="*/ 338 h 1274"/>
                  <a:gd name="T18" fmla="*/ 974 w 1480"/>
                  <a:gd name="T19" fmla="*/ 278 h 1274"/>
                  <a:gd name="T20" fmla="*/ 950 w 1480"/>
                  <a:gd name="T21" fmla="*/ 236 h 1274"/>
                  <a:gd name="T22" fmla="*/ 890 w 1480"/>
                  <a:gd name="T23" fmla="*/ 162 h 1274"/>
                  <a:gd name="T24" fmla="*/ 856 w 1480"/>
                  <a:gd name="T25" fmla="*/ 128 h 1274"/>
                  <a:gd name="T26" fmla="*/ 808 w 1480"/>
                  <a:gd name="T27" fmla="*/ 92 h 1274"/>
                  <a:gd name="T28" fmla="*/ 756 w 1480"/>
                  <a:gd name="T29" fmla="*/ 60 h 1274"/>
                  <a:gd name="T30" fmla="*/ 700 w 1480"/>
                  <a:gd name="T31" fmla="*/ 34 h 1274"/>
                  <a:gd name="T32" fmla="*/ 642 w 1480"/>
                  <a:gd name="T33" fmla="*/ 16 h 1274"/>
                  <a:gd name="T34" fmla="*/ 610 w 1480"/>
                  <a:gd name="T35" fmla="*/ 8 h 1274"/>
                  <a:gd name="T36" fmla="*/ 548 w 1480"/>
                  <a:gd name="T37" fmla="*/ 0 h 1274"/>
                  <a:gd name="T38" fmla="*/ 516 w 1480"/>
                  <a:gd name="T39" fmla="*/ 0 h 1274"/>
                  <a:gd name="T40" fmla="*/ 472 w 1480"/>
                  <a:gd name="T41" fmla="*/ 2 h 1274"/>
                  <a:gd name="T42" fmla="*/ 400 w 1480"/>
                  <a:gd name="T43" fmla="*/ 12 h 1274"/>
                  <a:gd name="T44" fmla="*/ 360 w 1480"/>
                  <a:gd name="T45" fmla="*/ 24 h 1274"/>
                  <a:gd name="T46" fmla="*/ 318 w 1480"/>
                  <a:gd name="T47" fmla="*/ 40 h 1274"/>
                  <a:gd name="T48" fmla="*/ 238 w 1480"/>
                  <a:gd name="T49" fmla="*/ 82 h 1274"/>
                  <a:gd name="T50" fmla="*/ 166 w 1480"/>
                  <a:gd name="T51" fmla="*/ 136 h 1274"/>
                  <a:gd name="T52" fmla="*/ 104 w 1480"/>
                  <a:gd name="T53" fmla="*/ 204 h 1274"/>
                  <a:gd name="T54" fmla="*/ 78 w 1480"/>
                  <a:gd name="T55" fmla="*/ 242 h 1274"/>
                  <a:gd name="T56" fmla="*/ 46 w 1480"/>
                  <a:gd name="T57" fmla="*/ 302 h 1274"/>
                  <a:gd name="T58" fmla="*/ 22 w 1480"/>
                  <a:gd name="T59" fmla="*/ 364 h 1274"/>
                  <a:gd name="T60" fmla="*/ 6 w 1480"/>
                  <a:gd name="T61" fmla="*/ 428 h 1274"/>
                  <a:gd name="T62" fmla="*/ 0 w 1480"/>
                  <a:gd name="T63" fmla="*/ 494 h 1274"/>
                  <a:gd name="T64" fmla="*/ 0 w 1480"/>
                  <a:gd name="T65" fmla="*/ 520 h 1274"/>
                  <a:gd name="T66" fmla="*/ 2 w 1480"/>
                  <a:gd name="T67" fmla="*/ 570 h 1274"/>
                  <a:gd name="T68" fmla="*/ 6 w 1480"/>
                  <a:gd name="T69" fmla="*/ 596 h 1274"/>
                  <a:gd name="T70" fmla="*/ 12 w 1480"/>
                  <a:gd name="T71" fmla="*/ 632 h 1274"/>
                  <a:gd name="T72" fmla="*/ 26 w 1480"/>
                  <a:gd name="T73" fmla="*/ 680 h 1274"/>
                  <a:gd name="T74" fmla="*/ 44 w 1480"/>
                  <a:gd name="T75" fmla="*/ 726 h 1274"/>
                  <a:gd name="T76" fmla="*/ 72 w 1480"/>
                  <a:gd name="T77" fmla="*/ 778 h 1274"/>
                  <a:gd name="T78" fmla="*/ 104 w 1480"/>
                  <a:gd name="T79" fmla="*/ 826 h 1274"/>
                  <a:gd name="T80" fmla="*/ 134 w 1480"/>
                  <a:gd name="T81" fmla="*/ 862 h 1274"/>
                  <a:gd name="T82" fmla="*/ 166 w 1480"/>
                  <a:gd name="T83" fmla="*/ 894 h 1274"/>
                  <a:gd name="T84" fmla="*/ 178 w 1480"/>
                  <a:gd name="T85" fmla="*/ 904 h 1274"/>
                  <a:gd name="T86" fmla="*/ 252 w 1480"/>
                  <a:gd name="T87" fmla="*/ 958 h 1274"/>
                  <a:gd name="T88" fmla="*/ 334 w 1480"/>
                  <a:gd name="T89" fmla="*/ 998 h 1274"/>
                  <a:gd name="T90" fmla="*/ 422 w 1480"/>
                  <a:gd name="T91" fmla="*/ 1024 h 1274"/>
                  <a:gd name="T92" fmla="*/ 516 w 1480"/>
                  <a:gd name="T93" fmla="*/ 1032 h 1274"/>
                  <a:gd name="T94" fmla="*/ 558 w 1480"/>
                  <a:gd name="T95" fmla="*/ 1030 h 1274"/>
                  <a:gd name="T96" fmla="*/ 594 w 1480"/>
                  <a:gd name="T97" fmla="*/ 1026 h 1274"/>
                  <a:gd name="T98" fmla="*/ 630 w 1480"/>
                  <a:gd name="T99" fmla="*/ 1020 h 1274"/>
                  <a:gd name="T100" fmla="*/ 692 w 1480"/>
                  <a:gd name="T101" fmla="*/ 1002 h 1274"/>
                  <a:gd name="T102" fmla="*/ 752 w 1480"/>
                  <a:gd name="T103" fmla="*/ 976 h 1274"/>
                  <a:gd name="T104" fmla="*/ 806 w 1480"/>
                  <a:gd name="T105" fmla="*/ 944 h 1274"/>
                  <a:gd name="T106" fmla="*/ 856 w 1480"/>
                  <a:gd name="T107" fmla="*/ 904 h 1274"/>
                  <a:gd name="T108" fmla="*/ 886 w 1480"/>
                  <a:gd name="T109" fmla="*/ 876 h 1274"/>
                  <a:gd name="T110" fmla="*/ 964 w 1480"/>
                  <a:gd name="T111" fmla="*/ 888 h 1274"/>
                  <a:gd name="T112" fmla="*/ 974 w 1480"/>
                  <a:gd name="T113" fmla="*/ 948 h 1274"/>
                  <a:gd name="T114" fmla="*/ 1480 w 1480"/>
                  <a:gd name="T115" fmla="*/ 1148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0" h="1274">
                    <a:moveTo>
                      <a:pt x="1042" y="794"/>
                    </a:moveTo>
                    <a:lnTo>
                      <a:pt x="1016" y="826"/>
                    </a:lnTo>
                    <a:lnTo>
                      <a:pt x="974" y="792"/>
                    </a:lnTo>
                    <a:lnTo>
                      <a:pt x="960" y="780"/>
                    </a:lnTo>
                    <a:lnTo>
                      <a:pt x="960" y="780"/>
                    </a:lnTo>
                    <a:lnTo>
                      <a:pt x="974" y="754"/>
                    </a:lnTo>
                    <a:lnTo>
                      <a:pt x="974" y="754"/>
                    </a:lnTo>
                    <a:lnTo>
                      <a:pt x="992" y="712"/>
                    </a:lnTo>
                    <a:lnTo>
                      <a:pt x="1008" y="670"/>
                    </a:lnTo>
                    <a:lnTo>
                      <a:pt x="1020" y="626"/>
                    </a:lnTo>
                    <a:lnTo>
                      <a:pt x="1028" y="582"/>
                    </a:lnTo>
                    <a:lnTo>
                      <a:pt x="1032" y="538"/>
                    </a:lnTo>
                    <a:lnTo>
                      <a:pt x="1032" y="492"/>
                    </a:lnTo>
                    <a:lnTo>
                      <a:pt x="1028" y="446"/>
                    </a:lnTo>
                    <a:lnTo>
                      <a:pt x="1018" y="400"/>
                    </a:lnTo>
                    <a:lnTo>
                      <a:pt x="1018" y="400"/>
                    </a:lnTo>
                    <a:lnTo>
                      <a:pt x="1010" y="368"/>
                    </a:lnTo>
                    <a:lnTo>
                      <a:pt x="1000" y="338"/>
                    </a:lnTo>
                    <a:lnTo>
                      <a:pt x="988" y="308"/>
                    </a:lnTo>
                    <a:lnTo>
                      <a:pt x="974" y="278"/>
                    </a:lnTo>
                    <a:lnTo>
                      <a:pt x="974" y="278"/>
                    </a:lnTo>
                    <a:lnTo>
                      <a:pt x="950" y="236"/>
                    </a:lnTo>
                    <a:lnTo>
                      <a:pt x="922" y="198"/>
                    </a:lnTo>
                    <a:lnTo>
                      <a:pt x="890" y="162"/>
                    </a:lnTo>
                    <a:lnTo>
                      <a:pt x="856" y="128"/>
                    </a:lnTo>
                    <a:lnTo>
                      <a:pt x="856" y="128"/>
                    </a:lnTo>
                    <a:lnTo>
                      <a:pt x="832" y="110"/>
                    </a:lnTo>
                    <a:lnTo>
                      <a:pt x="808" y="92"/>
                    </a:lnTo>
                    <a:lnTo>
                      <a:pt x="782" y="74"/>
                    </a:lnTo>
                    <a:lnTo>
                      <a:pt x="756" y="60"/>
                    </a:lnTo>
                    <a:lnTo>
                      <a:pt x="728" y="46"/>
                    </a:lnTo>
                    <a:lnTo>
                      <a:pt x="700" y="34"/>
                    </a:lnTo>
                    <a:lnTo>
                      <a:pt x="672" y="24"/>
                    </a:lnTo>
                    <a:lnTo>
                      <a:pt x="642" y="16"/>
                    </a:lnTo>
                    <a:lnTo>
                      <a:pt x="642" y="16"/>
                    </a:lnTo>
                    <a:lnTo>
                      <a:pt x="610" y="8"/>
                    </a:lnTo>
                    <a:lnTo>
                      <a:pt x="580" y="4"/>
                    </a:lnTo>
                    <a:lnTo>
                      <a:pt x="548" y="0"/>
                    </a:lnTo>
                    <a:lnTo>
                      <a:pt x="516" y="0"/>
                    </a:lnTo>
                    <a:lnTo>
                      <a:pt x="516" y="0"/>
                    </a:lnTo>
                    <a:lnTo>
                      <a:pt x="472" y="2"/>
                    </a:lnTo>
                    <a:lnTo>
                      <a:pt x="472" y="2"/>
                    </a:lnTo>
                    <a:lnTo>
                      <a:pt x="436" y="6"/>
                    </a:lnTo>
                    <a:lnTo>
                      <a:pt x="400" y="12"/>
                    </a:lnTo>
                    <a:lnTo>
                      <a:pt x="400" y="12"/>
                    </a:lnTo>
                    <a:lnTo>
                      <a:pt x="360" y="24"/>
                    </a:lnTo>
                    <a:lnTo>
                      <a:pt x="360" y="24"/>
                    </a:lnTo>
                    <a:lnTo>
                      <a:pt x="318" y="40"/>
                    </a:lnTo>
                    <a:lnTo>
                      <a:pt x="276" y="58"/>
                    </a:lnTo>
                    <a:lnTo>
                      <a:pt x="238" y="82"/>
                    </a:lnTo>
                    <a:lnTo>
                      <a:pt x="200" y="108"/>
                    </a:lnTo>
                    <a:lnTo>
                      <a:pt x="166" y="136"/>
                    </a:lnTo>
                    <a:lnTo>
                      <a:pt x="134" y="168"/>
                    </a:lnTo>
                    <a:lnTo>
                      <a:pt x="104" y="204"/>
                    </a:lnTo>
                    <a:lnTo>
                      <a:pt x="78" y="242"/>
                    </a:lnTo>
                    <a:lnTo>
                      <a:pt x="78" y="242"/>
                    </a:lnTo>
                    <a:lnTo>
                      <a:pt x="62" y="272"/>
                    </a:lnTo>
                    <a:lnTo>
                      <a:pt x="46" y="302"/>
                    </a:lnTo>
                    <a:lnTo>
                      <a:pt x="34" y="332"/>
                    </a:lnTo>
                    <a:lnTo>
                      <a:pt x="22" y="364"/>
                    </a:lnTo>
                    <a:lnTo>
                      <a:pt x="14" y="396"/>
                    </a:lnTo>
                    <a:lnTo>
                      <a:pt x="6" y="428"/>
                    </a:lnTo>
                    <a:lnTo>
                      <a:pt x="2" y="462"/>
                    </a:lnTo>
                    <a:lnTo>
                      <a:pt x="0" y="494"/>
                    </a:lnTo>
                    <a:lnTo>
                      <a:pt x="0" y="494"/>
                    </a:lnTo>
                    <a:lnTo>
                      <a:pt x="0" y="520"/>
                    </a:lnTo>
                    <a:lnTo>
                      <a:pt x="0" y="546"/>
                    </a:lnTo>
                    <a:lnTo>
                      <a:pt x="2" y="570"/>
                    </a:lnTo>
                    <a:lnTo>
                      <a:pt x="6" y="596"/>
                    </a:lnTo>
                    <a:lnTo>
                      <a:pt x="6" y="596"/>
                    </a:lnTo>
                    <a:lnTo>
                      <a:pt x="12" y="632"/>
                    </a:lnTo>
                    <a:lnTo>
                      <a:pt x="12" y="632"/>
                    </a:lnTo>
                    <a:lnTo>
                      <a:pt x="18" y="656"/>
                    </a:lnTo>
                    <a:lnTo>
                      <a:pt x="26" y="680"/>
                    </a:lnTo>
                    <a:lnTo>
                      <a:pt x="44" y="726"/>
                    </a:lnTo>
                    <a:lnTo>
                      <a:pt x="44" y="726"/>
                    </a:lnTo>
                    <a:lnTo>
                      <a:pt x="58" y="752"/>
                    </a:lnTo>
                    <a:lnTo>
                      <a:pt x="72" y="778"/>
                    </a:lnTo>
                    <a:lnTo>
                      <a:pt x="86" y="802"/>
                    </a:lnTo>
                    <a:lnTo>
                      <a:pt x="104" y="826"/>
                    </a:lnTo>
                    <a:lnTo>
                      <a:pt x="104" y="826"/>
                    </a:lnTo>
                    <a:lnTo>
                      <a:pt x="134" y="862"/>
                    </a:lnTo>
                    <a:lnTo>
                      <a:pt x="166" y="894"/>
                    </a:lnTo>
                    <a:lnTo>
                      <a:pt x="166" y="894"/>
                    </a:lnTo>
                    <a:lnTo>
                      <a:pt x="178" y="904"/>
                    </a:lnTo>
                    <a:lnTo>
                      <a:pt x="178" y="904"/>
                    </a:lnTo>
                    <a:lnTo>
                      <a:pt x="214" y="934"/>
                    </a:lnTo>
                    <a:lnTo>
                      <a:pt x="252" y="958"/>
                    </a:lnTo>
                    <a:lnTo>
                      <a:pt x="292" y="980"/>
                    </a:lnTo>
                    <a:lnTo>
                      <a:pt x="334" y="998"/>
                    </a:lnTo>
                    <a:lnTo>
                      <a:pt x="378" y="1014"/>
                    </a:lnTo>
                    <a:lnTo>
                      <a:pt x="422" y="1024"/>
                    </a:lnTo>
                    <a:lnTo>
                      <a:pt x="468" y="1030"/>
                    </a:lnTo>
                    <a:lnTo>
                      <a:pt x="516" y="1032"/>
                    </a:lnTo>
                    <a:lnTo>
                      <a:pt x="516" y="1032"/>
                    </a:lnTo>
                    <a:lnTo>
                      <a:pt x="558" y="1030"/>
                    </a:lnTo>
                    <a:lnTo>
                      <a:pt x="558" y="1030"/>
                    </a:lnTo>
                    <a:lnTo>
                      <a:pt x="594" y="1026"/>
                    </a:lnTo>
                    <a:lnTo>
                      <a:pt x="630" y="1020"/>
                    </a:lnTo>
                    <a:lnTo>
                      <a:pt x="630" y="1020"/>
                    </a:lnTo>
                    <a:lnTo>
                      <a:pt x="662" y="1012"/>
                    </a:lnTo>
                    <a:lnTo>
                      <a:pt x="692" y="1002"/>
                    </a:lnTo>
                    <a:lnTo>
                      <a:pt x="722" y="990"/>
                    </a:lnTo>
                    <a:lnTo>
                      <a:pt x="752" y="976"/>
                    </a:lnTo>
                    <a:lnTo>
                      <a:pt x="778" y="960"/>
                    </a:lnTo>
                    <a:lnTo>
                      <a:pt x="806" y="944"/>
                    </a:lnTo>
                    <a:lnTo>
                      <a:pt x="832" y="924"/>
                    </a:lnTo>
                    <a:lnTo>
                      <a:pt x="856" y="904"/>
                    </a:lnTo>
                    <a:lnTo>
                      <a:pt x="856" y="904"/>
                    </a:lnTo>
                    <a:lnTo>
                      <a:pt x="886" y="876"/>
                    </a:lnTo>
                    <a:lnTo>
                      <a:pt x="912" y="846"/>
                    </a:lnTo>
                    <a:lnTo>
                      <a:pt x="964" y="888"/>
                    </a:lnTo>
                    <a:lnTo>
                      <a:pt x="940" y="920"/>
                    </a:lnTo>
                    <a:lnTo>
                      <a:pt x="974" y="948"/>
                    </a:lnTo>
                    <a:lnTo>
                      <a:pt x="1378" y="1274"/>
                    </a:lnTo>
                    <a:lnTo>
                      <a:pt x="1480" y="1148"/>
                    </a:lnTo>
                    <a:lnTo>
                      <a:pt x="1042"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18" name="Freeform 1899">
                <a:extLst>
                  <a:ext uri="{FF2B5EF4-FFF2-40B4-BE49-F238E27FC236}">
                    <a16:creationId xmlns="" xmlns:a16="http://schemas.microsoft.com/office/drawing/2014/main" id="{D50A7026-6C72-46E9-B465-007D5F43BDF7}"/>
                  </a:ext>
                </a:extLst>
              </p:cNvPr>
              <p:cNvSpPr>
                <a:spLocks/>
              </p:cNvSpPr>
              <p:nvPr/>
            </p:nvSpPr>
            <p:spPr bwMode="auto">
              <a:xfrm>
                <a:off x="11586777" y="1000739"/>
                <a:ext cx="252768" cy="253349"/>
              </a:xfrm>
              <a:custGeom>
                <a:avLst/>
                <a:gdLst>
                  <a:gd name="T0" fmla="*/ 804 w 870"/>
                  <a:gd name="T1" fmla="*/ 668 h 872"/>
                  <a:gd name="T2" fmla="*/ 776 w 870"/>
                  <a:gd name="T3" fmla="*/ 708 h 872"/>
                  <a:gd name="T4" fmla="*/ 754 w 870"/>
                  <a:gd name="T5" fmla="*/ 732 h 872"/>
                  <a:gd name="T6" fmla="*/ 706 w 870"/>
                  <a:gd name="T7" fmla="*/ 778 h 872"/>
                  <a:gd name="T8" fmla="*/ 652 w 870"/>
                  <a:gd name="T9" fmla="*/ 814 h 872"/>
                  <a:gd name="T10" fmla="*/ 594 w 870"/>
                  <a:gd name="T11" fmla="*/ 842 h 872"/>
                  <a:gd name="T12" fmla="*/ 562 w 870"/>
                  <a:gd name="T13" fmla="*/ 852 h 872"/>
                  <a:gd name="T14" fmla="*/ 532 w 870"/>
                  <a:gd name="T15" fmla="*/ 860 h 872"/>
                  <a:gd name="T16" fmla="*/ 472 w 870"/>
                  <a:gd name="T17" fmla="*/ 870 h 872"/>
                  <a:gd name="T18" fmla="*/ 436 w 870"/>
                  <a:gd name="T19" fmla="*/ 872 h 872"/>
                  <a:gd name="T20" fmla="*/ 396 w 870"/>
                  <a:gd name="T21" fmla="*/ 870 h 872"/>
                  <a:gd name="T22" fmla="*/ 318 w 870"/>
                  <a:gd name="T23" fmla="*/ 854 h 872"/>
                  <a:gd name="T24" fmla="*/ 280 w 870"/>
                  <a:gd name="T25" fmla="*/ 842 h 872"/>
                  <a:gd name="T26" fmla="*/ 228 w 870"/>
                  <a:gd name="T27" fmla="*/ 818 h 872"/>
                  <a:gd name="T28" fmla="*/ 180 w 870"/>
                  <a:gd name="T29" fmla="*/ 788 h 872"/>
                  <a:gd name="T30" fmla="*/ 136 w 870"/>
                  <a:gd name="T31" fmla="*/ 752 h 872"/>
                  <a:gd name="T32" fmla="*/ 98 w 870"/>
                  <a:gd name="T33" fmla="*/ 710 h 872"/>
                  <a:gd name="T34" fmla="*/ 74 w 870"/>
                  <a:gd name="T35" fmla="*/ 678 h 872"/>
                  <a:gd name="T36" fmla="*/ 54 w 870"/>
                  <a:gd name="T37" fmla="*/ 646 h 872"/>
                  <a:gd name="T38" fmla="*/ 30 w 870"/>
                  <a:gd name="T39" fmla="*/ 592 h 872"/>
                  <a:gd name="T40" fmla="*/ 12 w 870"/>
                  <a:gd name="T41" fmla="*/ 534 h 872"/>
                  <a:gd name="T42" fmla="*/ 8 w 870"/>
                  <a:gd name="T43" fmla="*/ 516 h 872"/>
                  <a:gd name="T44" fmla="*/ 4 w 870"/>
                  <a:gd name="T45" fmla="*/ 490 h 872"/>
                  <a:gd name="T46" fmla="*/ 0 w 870"/>
                  <a:gd name="T47" fmla="*/ 440 h 872"/>
                  <a:gd name="T48" fmla="*/ 0 w 870"/>
                  <a:gd name="T49" fmla="*/ 414 h 872"/>
                  <a:gd name="T50" fmla="*/ 8 w 870"/>
                  <a:gd name="T51" fmla="*/ 360 h 872"/>
                  <a:gd name="T52" fmla="*/ 20 w 870"/>
                  <a:gd name="T53" fmla="*/ 306 h 872"/>
                  <a:gd name="T54" fmla="*/ 40 w 870"/>
                  <a:gd name="T55" fmla="*/ 254 h 872"/>
                  <a:gd name="T56" fmla="*/ 68 w 870"/>
                  <a:gd name="T57" fmla="*/ 204 h 872"/>
                  <a:gd name="T58" fmla="*/ 92 w 870"/>
                  <a:gd name="T59" fmla="*/ 170 h 872"/>
                  <a:gd name="T60" fmla="*/ 150 w 870"/>
                  <a:gd name="T61" fmla="*/ 108 h 872"/>
                  <a:gd name="T62" fmla="*/ 218 w 870"/>
                  <a:gd name="T63" fmla="*/ 60 h 872"/>
                  <a:gd name="T64" fmla="*/ 296 w 870"/>
                  <a:gd name="T65" fmla="*/ 24 h 872"/>
                  <a:gd name="T66" fmla="*/ 336 w 870"/>
                  <a:gd name="T67" fmla="*/ 12 h 872"/>
                  <a:gd name="T68" fmla="*/ 338 w 870"/>
                  <a:gd name="T69" fmla="*/ 12 h 872"/>
                  <a:gd name="T70" fmla="*/ 400 w 870"/>
                  <a:gd name="T71" fmla="*/ 2 h 872"/>
                  <a:gd name="T72" fmla="*/ 436 w 870"/>
                  <a:gd name="T73" fmla="*/ 0 h 872"/>
                  <a:gd name="T74" fmla="*/ 460 w 870"/>
                  <a:gd name="T75" fmla="*/ 2 h 872"/>
                  <a:gd name="T76" fmla="*/ 510 w 870"/>
                  <a:gd name="T77" fmla="*/ 8 h 872"/>
                  <a:gd name="T78" fmla="*/ 534 w 870"/>
                  <a:gd name="T79" fmla="*/ 12 h 872"/>
                  <a:gd name="T80" fmla="*/ 604 w 870"/>
                  <a:gd name="T81" fmla="*/ 36 h 872"/>
                  <a:gd name="T82" fmla="*/ 668 w 870"/>
                  <a:gd name="T83" fmla="*/ 68 h 872"/>
                  <a:gd name="T84" fmla="*/ 726 w 870"/>
                  <a:gd name="T85" fmla="*/ 112 h 872"/>
                  <a:gd name="T86" fmla="*/ 776 w 870"/>
                  <a:gd name="T87" fmla="*/ 166 h 872"/>
                  <a:gd name="T88" fmla="*/ 790 w 870"/>
                  <a:gd name="T89" fmla="*/ 184 h 872"/>
                  <a:gd name="T90" fmla="*/ 816 w 870"/>
                  <a:gd name="T91" fmla="*/ 224 h 872"/>
                  <a:gd name="T92" fmla="*/ 838 w 870"/>
                  <a:gd name="T93" fmla="*/ 268 h 872"/>
                  <a:gd name="T94" fmla="*/ 854 w 870"/>
                  <a:gd name="T95" fmla="*/ 314 h 872"/>
                  <a:gd name="T96" fmla="*/ 860 w 870"/>
                  <a:gd name="T97" fmla="*/ 340 h 872"/>
                  <a:gd name="T98" fmla="*/ 870 w 870"/>
                  <a:gd name="T99" fmla="*/ 424 h 872"/>
                  <a:gd name="T100" fmla="*/ 866 w 870"/>
                  <a:gd name="T101" fmla="*/ 508 h 872"/>
                  <a:gd name="T102" fmla="*/ 842 w 870"/>
                  <a:gd name="T103" fmla="*/ 590 h 872"/>
                  <a:gd name="T104" fmla="*/ 804 w 870"/>
                  <a:gd name="T105" fmla="*/ 66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0" h="872">
                    <a:moveTo>
                      <a:pt x="804" y="668"/>
                    </a:moveTo>
                    <a:lnTo>
                      <a:pt x="804" y="668"/>
                    </a:lnTo>
                    <a:lnTo>
                      <a:pt x="790" y="688"/>
                    </a:lnTo>
                    <a:lnTo>
                      <a:pt x="776" y="708"/>
                    </a:lnTo>
                    <a:lnTo>
                      <a:pt x="776" y="708"/>
                    </a:lnTo>
                    <a:lnTo>
                      <a:pt x="754" y="732"/>
                    </a:lnTo>
                    <a:lnTo>
                      <a:pt x="730" y="756"/>
                    </a:lnTo>
                    <a:lnTo>
                      <a:pt x="706" y="778"/>
                    </a:lnTo>
                    <a:lnTo>
                      <a:pt x="680" y="796"/>
                    </a:lnTo>
                    <a:lnTo>
                      <a:pt x="652" y="814"/>
                    </a:lnTo>
                    <a:lnTo>
                      <a:pt x="624" y="828"/>
                    </a:lnTo>
                    <a:lnTo>
                      <a:pt x="594" y="842"/>
                    </a:lnTo>
                    <a:lnTo>
                      <a:pt x="562" y="852"/>
                    </a:lnTo>
                    <a:lnTo>
                      <a:pt x="562" y="852"/>
                    </a:lnTo>
                    <a:lnTo>
                      <a:pt x="532" y="860"/>
                    </a:lnTo>
                    <a:lnTo>
                      <a:pt x="532" y="860"/>
                    </a:lnTo>
                    <a:lnTo>
                      <a:pt x="502" y="866"/>
                    </a:lnTo>
                    <a:lnTo>
                      <a:pt x="472" y="870"/>
                    </a:lnTo>
                    <a:lnTo>
                      <a:pt x="472" y="870"/>
                    </a:lnTo>
                    <a:lnTo>
                      <a:pt x="436" y="872"/>
                    </a:lnTo>
                    <a:lnTo>
                      <a:pt x="436" y="872"/>
                    </a:lnTo>
                    <a:lnTo>
                      <a:pt x="396" y="870"/>
                    </a:lnTo>
                    <a:lnTo>
                      <a:pt x="356" y="864"/>
                    </a:lnTo>
                    <a:lnTo>
                      <a:pt x="318" y="854"/>
                    </a:lnTo>
                    <a:lnTo>
                      <a:pt x="280" y="842"/>
                    </a:lnTo>
                    <a:lnTo>
                      <a:pt x="280" y="842"/>
                    </a:lnTo>
                    <a:lnTo>
                      <a:pt x="254" y="830"/>
                    </a:lnTo>
                    <a:lnTo>
                      <a:pt x="228" y="818"/>
                    </a:lnTo>
                    <a:lnTo>
                      <a:pt x="204" y="804"/>
                    </a:lnTo>
                    <a:lnTo>
                      <a:pt x="180" y="788"/>
                    </a:lnTo>
                    <a:lnTo>
                      <a:pt x="158" y="770"/>
                    </a:lnTo>
                    <a:lnTo>
                      <a:pt x="136" y="752"/>
                    </a:lnTo>
                    <a:lnTo>
                      <a:pt x="116" y="730"/>
                    </a:lnTo>
                    <a:lnTo>
                      <a:pt x="98" y="710"/>
                    </a:lnTo>
                    <a:lnTo>
                      <a:pt x="98" y="710"/>
                    </a:lnTo>
                    <a:lnTo>
                      <a:pt x="74" y="678"/>
                    </a:lnTo>
                    <a:lnTo>
                      <a:pt x="54" y="646"/>
                    </a:lnTo>
                    <a:lnTo>
                      <a:pt x="54" y="646"/>
                    </a:lnTo>
                    <a:lnTo>
                      <a:pt x="42" y="618"/>
                    </a:lnTo>
                    <a:lnTo>
                      <a:pt x="30" y="592"/>
                    </a:lnTo>
                    <a:lnTo>
                      <a:pt x="20" y="562"/>
                    </a:lnTo>
                    <a:lnTo>
                      <a:pt x="12" y="534"/>
                    </a:lnTo>
                    <a:lnTo>
                      <a:pt x="12" y="534"/>
                    </a:lnTo>
                    <a:lnTo>
                      <a:pt x="8" y="516"/>
                    </a:lnTo>
                    <a:lnTo>
                      <a:pt x="8" y="516"/>
                    </a:lnTo>
                    <a:lnTo>
                      <a:pt x="4" y="490"/>
                    </a:lnTo>
                    <a:lnTo>
                      <a:pt x="2" y="466"/>
                    </a:lnTo>
                    <a:lnTo>
                      <a:pt x="0" y="440"/>
                    </a:lnTo>
                    <a:lnTo>
                      <a:pt x="0" y="414"/>
                    </a:lnTo>
                    <a:lnTo>
                      <a:pt x="0" y="414"/>
                    </a:lnTo>
                    <a:lnTo>
                      <a:pt x="4" y="386"/>
                    </a:lnTo>
                    <a:lnTo>
                      <a:pt x="8" y="360"/>
                    </a:lnTo>
                    <a:lnTo>
                      <a:pt x="12" y="332"/>
                    </a:lnTo>
                    <a:lnTo>
                      <a:pt x="20" y="306"/>
                    </a:lnTo>
                    <a:lnTo>
                      <a:pt x="30" y="280"/>
                    </a:lnTo>
                    <a:lnTo>
                      <a:pt x="40" y="254"/>
                    </a:lnTo>
                    <a:lnTo>
                      <a:pt x="52" y="230"/>
                    </a:lnTo>
                    <a:lnTo>
                      <a:pt x="68" y="204"/>
                    </a:lnTo>
                    <a:lnTo>
                      <a:pt x="68" y="204"/>
                    </a:lnTo>
                    <a:lnTo>
                      <a:pt x="92" y="170"/>
                    </a:lnTo>
                    <a:lnTo>
                      <a:pt x="120" y="138"/>
                    </a:lnTo>
                    <a:lnTo>
                      <a:pt x="150" y="108"/>
                    </a:lnTo>
                    <a:lnTo>
                      <a:pt x="182" y="82"/>
                    </a:lnTo>
                    <a:lnTo>
                      <a:pt x="218" y="60"/>
                    </a:lnTo>
                    <a:lnTo>
                      <a:pt x="256" y="40"/>
                    </a:lnTo>
                    <a:lnTo>
                      <a:pt x="296" y="24"/>
                    </a:lnTo>
                    <a:lnTo>
                      <a:pt x="336" y="12"/>
                    </a:lnTo>
                    <a:lnTo>
                      <a:pt x="336" y="12"/>
                    </a:lnTo>
                    <a:lnTo>
                      <a:pt x="338" y="12"/>
                    </a:lnTo>
                    <a:lnTo>
                      <a:pt x="338" y="12"/>
                    </a:lnTo>
                    <a:lnTo>
                      <a:pt x="370" y="6"/>
                    </a:lnTo>
                    <a:lnTo>
                      <a:pt x="400" y="2"/>
                    </a:lnTo>
                    <a:lnTo>
                      <a:pt x="400" y="2"/>
                    </a:lnTo>
                    <a:lnTo>
                      <a:pt x="436" y="0"/>
                    </a:lnTo>
                    <a:lnTo>
                      <a:pt x="436" y="0"/>
                    </a:lnTo>
                    <a:lnTo>
                      <a:pt x="460" y="2"/>
                    </a:lnTo>
                    <a:lnTo>
                      <a:pt x="486" y="4"/>
                    </a:lnTo>
                    <a:lnTo>
                      <a:pt x="510" y="8"/>
                    </a:lnTo>
                    <a:lnTo>
                      <a:pt x="534" y="12"/>
                    </a:lnTo>
                    <a:lnTo>
                      <a:pt x="534" y="12"/>
                    </a:lnTo>
                    <a:lnTo>
                      <a:pt x="568" y="22"/>
                    </a:lnTo>
                    <a:lnTo>
                      <a:pt x="604" y="36"/>
                    </a:lnTo>
                    <a:lnTo>
                      <a:pt x="636" y="50"/>
                    </a:lnTo>
                    <a:lnTo>
                      <a:pt x="668" y="68"/>
                    </a:lnTo>
                    <a:lnTo>
                      <a:pt x="698" y="90"/>
                    </a:lnTo>
                    <a:lnTo>
                      <a:pt x="726" y="112"/>
                    </a:lnTo>
                    <a:lnTo>
                      <a:pt x="752" y="138"/>
                    </a:lnTo>
                    <a:lnTo>
                      <a:pt x="776" y="166"/>
                    </a:lnTo>
                    <a:lnTo>
                      <a:pt x="776" y="166"/>
                    </a:lnTo>
                    <a:lnTo>
                      <a:pt x="790" y="184"/>
                    </a:lnTo>
                    <a:lnTo>
                      <a:pt x="804" y="204"/>
                    </a:lnTo>
                    <a:lnTo>
                      <a:pt x="816" y="224"/>
                    </a:lnTo>
                    <a:lnTo>
                      <a:pt x="828" y="246"/>
                    </a:lnTo>
                    <a:lnTo>
                      <a:pt x="838" y="268"/>
                    </a:lnTo>
                    <a:lnTo>
                      <a:pt x="846" y="292"/>
                    </a:lnTo>
                    <a:lnTo>
                      <a:pt x="854" y="314"/>
                    </a:lnTo>
                    <a:lnTo>
                      <a:pt x="860" y="340"/>
                    </a:lnTo>
                    <a:lnTo>
                      <a:pt x="860" y="340"/>
                    </a:lnTo>
                    <a:lnTo>
                      <a:pt x="868" y="382"/>
                    </a:lnTo>
                    <a:lnTo>
                      <a:pt x="870" y="424"/>
                    </a:lnTo>
                    <a:lnTo>
                      <a:pt x="870" y="466"/>
                    </a:lnTo>
                    <a:lnTo>
                      <a:pt x="866" y="508"/>
                    </a:lnTo>
                    <a:lnTo>
                      <a:pt x="856" y="550"/>
                    </a:lnTo>
                    <a:lnTo>
                      <a:pt x="842" y="590"/>
                    </a:lnTo>
                    <a:lnTo>
                      <a:pt x="826" y="630"/>
                    </a:lnTo>
                    <a:lnTo>
                      <a:pt x="804" y="6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78" name="Freeform 1905">
                <a:extLst>
                  <a:ext uri="{FF2B5EF4-FFF2-40B4-BE49-F238E27FC236}">
                    <a16:creationId xmlns="" xmlns:a16="http://schemas.microsoft.com/office/drawing/2014/main" id="{EB403183-0CED-407F-BFCD-6CDC77181163}"/>
                  </a:ext>
                </a:extLst>
              </p:cNvPr>
              <p:cNvSpPr>
                <a:spLocks/>
              </p:cNvSpPr>
              <p:nvPr/>
            </p:nvSpPr>
            <p:spPr bwMode="auto">
              <a:xfrm>
                <a:off x="11737496" y="929612"/>
                <a:ext cx="25204" cy="56554"/>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4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4"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79" name="Freeform 1906">
                <a:extLst>
                  <a:ext uri="{FF2B5EF4-FFF2-40B4-BE49-F238E27FC236}">
                    <a16:creationId xmlns="" xmlns:a16="http://schemas.microsoft.com/office/drawing/2014/main" id="{2C56B231-9EE9-446E-B17D-EDFCBA20EF65}"/>
                  </a:ext>
                </a:extLst>
              </p:cNvPr>
              <p:cNvSpPr>
                <a:spLocks/>
              </p:cNvSpPr>
              <p:nvPr/>
            </p:nvSpPr>
            <p:spPr bwMode="auto">
              <a:xfrm>
                <a:off x="11662499" y="929612"/>
                <a:ext cx="24589" cy="56554"/>
              </a:xfrm>
              <a:custGeom>
                <a:avLst/>
                <a:gdLst>
                  <a:gd name="T0" fmla="*/ 80 w 80"/>
                  <a:gd name="T1" fmla="*/ 184 h 184"/>
                  <a:gd name="T2" fmla="*/ 46 w 80"/>
                  <a:gd name="T3" fmla="*/ 184 h 184"/>
                  <a:gd name="T4" fmla="*/ 46 w 80"/>
                  <a:gd name="T5" fmla="*/ 52 h 184"/>
                  <a:gd name="T6" fmla="*/ 46 w 80"/>
                  <a:gd name="T7" fmla="*/ 52 h 184"/>
                  <a:gd name="T8" fmla="*/ 36 w 80"/>
                  <a:gd name="T9" fmla="*/ 60 h 184"/>
                  <a:gd name="T10" fmla="*/ 24 w 80"/>
                  <a:gd name="T11" fmla="*/ 66 h 184"/>
                  <a:gd name="T12" fmla="*/ 12 w 80"/>
                  <a:gd name="T13" fmla="*/ 72 h 184"/>
                  <a:gd name="T14" fmla="*/ 0 w 80"/>
                  <a:gd name="T15" fmla="*/ 78 h 184"/>
                  <a:gd name="T16" fmla="*/ 0 w 80"/>
                  <a:gd name="T17" fmla="*/ 46 h 184"/>
                  <a:gd name="T18" fmla="*/ 0 w 80"/>
                  <a:gd name="T19" fmla="*/ 46 h 184"/>
                  <a:gd name="T20" fmla="*/ 14 w 80"/>
                  <a:gd name="T21" fmla="*/ 40 h 184"/>
                  <a:gd name="T22" fmla="*/ 30 w 80"/>
                  <a:gd name="T23" fmla="*/ 28 h 184"/>
                  <a:gd name="T24" fmla="*/ 30 w 80"/>
                  <a:gd name="T25" fmla="*/ 28 h 184"/>
                  <a:gd name="T26" fmla="*/ 38 w 80"/>
                  <a:gd name="T27" fmla="*/ 22 h 184"/>
                  <a:gd name="T28" fmla="*/ 44 w 80"/>
                  <a:gd name="T29" fmla="*/ 16 h 184"/>
                  <a:gd name="T30" fmla="*/ 48 w 80"/>
                  <a:gd name="T31" fmla="*/ 8 h 184"/>
                  <a:gd name="T32" fmla="*/ 52 w 80"/>
                  <a:gd name="T33" fmla="*/ 0 h 184"/>
                  <a:gd name="T34" fmla="*/ 80 w 80"/>
                  <a:gd name="T35" fmla="*/ 0 h 184"/>
                  <a:gd name="T36" fmla="*/ 80 w 80"/>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84">
                    <a:moveTo>
                      <a:pt x="80" y="184"/>
                    </a:moveTo>
                    <a:lnTo>
                      <a:pt x="46" y="184"/>
                    </a:lnTo>
                    <a:lnTo>
                      <a:pt x="46" y="52"/>
                    </a:lnTo>
                    <a:lnTo>
                      <a:pt x="46" y="52"/>
                    </a:lnTo>
                    <a:lnTo>
                      <a:pt x="36" y="60"/>
                    </a:lnTo>
                    <a:lnTo>
                      <a:pt x="24" y="66"/>
                    </a:lnTo>
                    <a:lnTo>
                      <a:pt x="12" y="72"/>
                    </a:lnTo>
                    <a:lnTo>
                      <a:pt x="0" y="78"/>
                    </a:lnTo>
                    <a:lnTo>
                      <a:pt x="0" y="46"/>
                    </a:lnTo>
                    <a:lnTo>
                      <a:pt x="0" y="46"/>
                    </a:lnTo>
                    <a:lnTo>
                      <a:pt x="14" y="40"/>
                    </a:lnTo>
                    <a:lnTo>
                      <a:pt x="30" y="28"/>
                    </a:lnTo>
                    <a:lnTo>
                      <a:pt x="30" y="28"/>
                    </a:lnTo>
                    <a:lnTo>
                      <a:pt x="38" y="22"/>
                    </a:lnTo>
                    <a:lnTo>
                      <a:pt x="44" y="16"/>
                    </a:lnTo>
                    <a:lnTo>
                      <a:pt x="48" y="8"/>
                    </a:lnTo>
                    <a:lnTo>
                      <a:pt x="52" y="0"/>
                    </a:lnTo>
                    <a:lnTo>
                      <a:pt x="80" y="0"/>
                    </a:lnTo>
                    <a:lnTo>
                      <a:pt x="80"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81" name="Freeform 1908">
                <a:extLst>
                  <a:ext uri="{FF2B5EF4-FFF2-40B4-BE49-F238E27FC236}">
                    <a16:creationId xmlns="" xmlns:a16="http://schemas.microsoft.com/office/drawing/2014/main" id="{8EE565C2-D370-439C-90D9-4BE5F4FDF642}"/>
                  </a:ext>
                </a:extLst>
              </p:cNvPr>
              <p:cNvSpPr>
                <a:spLocks noEditPoints="1"/>
              </p:cNvSpPr>
              <p:nvPr/>
            </p:nvSpPr>
            <p:spPr bwMode="auto">
              <a:xfrm>
                <a:off x="11584428" y="929612"/>
                <a:ext cx="36269" cy="57169"/>
              </a:xfrm>
              <a:custGeom>
                <a:avLst/>
                <a:gdLst>
                  <a:gd name="T0" fmla="*/ 60 w 118"/>
                  <a:gd name="T1" fmla="*/ 0 h 186"/>
                  <a:gd name="T2" fmla="*/ 84 w 118"/>
                  <a:gd name="T3" fmla="*/ 4 h 186"/>
                  <a:gd name="T4" fmla="*/ 102 w 118"/>
                  <a:gd name="T5" fmla="*/ 18 h 186"/>
                  <a:gd name="T6" fmla="*/ 108 w 118"/>
                  <a:gd name="T7" fmla="*/ 32 h 186"/>
                  <a:gd name="T8" fmla="*/ 118 w 118"/>
                  <a:gd name="T9" fmla="*/ 68 h 186"/>
                  <a:gd name="T10" fmla="*/ 118 w 118"/>
                  <a:gd name="T11" fmla="*/ 94 h 186"/>
                  <a:gd name="T12" fmla="*/ 114 w 118"/>
                  <a:gd name="T13" fmla="*/ 138 h 186"/>
                  <a:gd name="T14" fmla="*/ 100 w 118"/>
                  <a:gd name="T15" fmla="*/ 168 h 186"/>
                  <a:gd name="T16" fmla="*/ 92 w 118"/>
                  <a:gd name="T17" fmla="*/ 176 h 186"/>
                  <a:gd name="T18" fmla="*/ 72 w 118"/>
                  <a:gd name="T19" fmla="*/ 186 h 186"/>
                  <a:gd name="T20" fmla="*/ 60 w 118"/>
                  <a:gd name="T21" fmla="*/ 186 h 186"/>
                  <a:gd name="T22" fmla="*/ 36 w 118"/>
                  <a:gd name="T23" fmla="*/ 182 h 186"/>
                  <a:gd name="T24" fmla="*/ 16 w 118"/>
                  <a:gd name="T25" fmla="*/ 166 h 186"/>
                  <a:gd name="T26" fmla="*/ 10 w 118"/>
                  <a:gd name="T27" fmla="*/ 154 h 186"/>
                  <a:gd name="T28" fmla="*/ 2 w 118"/>
                  <a:gd name="T29" fmla="*/ 118 h 186"/>
                  <a:gd name="T30" fmla="*/ 0 w 118"/>
                  <a:gd name="T31" fmla="*/ 92 h 186"/>
                  <a:gd name="T32" fmla="*/ 4 w 118"/>
                  <a:gd name="T33" fmla="*/ 48 h 186"/>
                  <a:gd name="T34" fmla="*/ 18 w 118"/>
                  <a:gd name="T35" fmla="*/ 18 h 186"/>
                  <a:gd name="T36" fmla="*/ 26 w 118"/>
                  <a:gd name="T37" fmla="*/ 10 h 186"/>
                  <a:gd name="T38" fmla="*/ 46 w 118"/>
                  <a:gd name="T39" fmla="*/ 0 h 186"/>
                  <a:gd name="T40" fmla="*/ 60 w 118"/>
                  <a:gd name="T41" fmla="*/ 28 h 186"/>
                  <a:gd name="T42" fmla="*/ 54 w 118"/>
                  <a:gd name="T43" fmla="*/ 30 h 186"/>
                  <a:gd name="T44" fmla="*/ 48 w 118"/>
                  <a:gd name="T45" fmla="*/ 32 h 186"/>
                  <a:gd name="T46" fmla="*/ 40 w 118"/>
                  <a:gd name="T47" fmla="*/ 48 h 186"/>
                  <a:gd name="T48" fmla="*/ 38 w 118"/>
                  <a:gd name="T49" fmla="*/ 66 h 186"/>
                  <a:gd name="T50" fmla="*/ 36 w 118"/>
                  <a:gd name="T51" fmla="*/ 94 h 186"/>
                  <a:gd name="T52" fmla="*/ 40 w 118"/>
                  <a:gd name="T53" fmla="*/ 138 h 186"/>
                  <a:gd name="T54" fmla="*/ 44 w 118"/>
                  <a:gd name="T55" fmla="*/ 148 h 186"/>
                  <a:gd name="T56" fmla="*/ 48 w 118"/>
                  <a:gd name="T57" fmla="*/ 154 h 186"/>
                  <a:gd name="T58" fmla="*/ 60 w 118"/>
                  <a:gd name="T59" fmla="*/ 158 h 186"/>
                  <a:gd name="T60" fmla="*/ 66 w 118"/>
                  <a:gd name="T61" fmla="*/ 156 h 186"/>
                  <a:gd name="T62" fmla="*/ 70 w 118"/>
                  <a:gd name="T63" fmla="*/ 154 h 186"/>
                  <a:gd name="T64" fmla="*/ 78 w 118"/>
                  <a:gd name="T65" fmla="*/ 138 h 186"/>
                  <a:gd name="T66" fmla="*/ 82 w 118"/>
                  <a:gd name="T67" fmla="*/ 120 h 186"/>
                  <a:gd name="T68" fmla="*/ 82 w 118"/>
                  <a:gd name="T69" fmla="*/ 94 h 186"/>
                  <a:gd name="T70" fmla="*/ 78 w 118"/>
                  <a:gd name="T71" fmla="*/ 48 h 186"/>
                  <a:gd name="T72" fmla="*/ 76 w 118"/>
                  <a:gd name="T73" fmla="*/ 38 h 186"/>
                  <a:gd name="T74" fmla="*/ 70 w 118"/>
                  <a:gd name="T75" fmla="*/ 32 h 186"/>
                  <a:gd name="T76" fmla="*/ 60 w 118"/>
                  <a:gd name="T77"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close/>
                    <a:moveTo>
                      <a:pt x="60" y="28"/>
                    </a:moveTo>
                    <a:lnTo>
                      <a:pt x="60" y="28"/>
                    </a:lnTo>
                    <a:lnTo>
                      <a:pt x="54" y="30"/>
                    </a:lnTo>
                    <a:lnTo>
                      <a:pt x="48" y="32"/>
                    </a:lnTo>
                    <a:lnTo>
                      <a:pt x="48" y="32"/>
                    </a:lnTo>
                    <a:lnTo>
                      <a:pt x="44" y="38"/>
                    </a:lnTo>
                    <a:lnTo>
                      <a:pt x="40" y="48"/>
                    </a:lnTo>
                    <a:lnTo>
                      <a:pt x="40" y="48"/>
                    </a:lnTo>
                    <a:lnTo>
                      <a:pt x="38" y="66"/>
                    </a:lnTo>
                    <a:lnTo>
                      <a:pt x="36" y="94"/>
                    </a:lnTo>
                    <a:lnTo>
                      <a:pt x="36" y="94"/>
                    </a:lnTo>
                    <a:lnTo>
                      <a:pt x="38" y="120"/>
                    </a:lnTo>
                    <a:lnTo>
                      <a:pt x="40" y="138"/>
                    </a:lnTo>
                    <a:lnTo>
                      <a:pt x="40" y="138"/>
                    </a:lnTo>
                    <a:lnTo>
                      <a:pt x="44" y="148"/>
                    </a:lnTo>
                    <a:lnTo>
                      <a:pt x="48" y="154"/>
                    </a:lnTo>
                    <a:lnTo>
                      <a:pt x="48" y="154"/>
                    </a:lnTo>
                    <a:lnTo>
                      <a:pt x="54" y="156"/>
                    </a:lnTo>
                    <a:lnTo>
                      <a:pt x="60" y="158"/>
                    </a:lnTo>
                    <a:lnTo>
                      <a:pt x="60" y="158"/>
                    </a:lnTo>
                    <a:lnTo>
                      <a:pt x="66" y="156"/>
                    </a:lnTo>
                    <a:lnTo>
                      <a:pt x="70" y="154"/>
                    </a:lnTo>
                    <a:lnTo>
                      <a:pt x="70" y="154"/>
                    </a:lnTo>
                    <a:lnTo>
                      <a:pt x="76" y="148"/>
                    </a:lnTo>
                    <a:lnTo>
                      <a:pt x="78" y="138"/>
                    </a:lnTo>
                    <a:lnTo>
                      <a:pt x="78" y="138"/>
                    </a:lnTo>
                    <a:lnTo>
                      <a:pt x="82" y="120"/>
                    </a:lnTo>
                    <a:lnTo>
                      <a:pt x="82" y="94"/>
                    </a:lnTo>
                    <a:lnTo>
                      <a:pt x="82" y="94"/>
                    </a:lnTo>
                    <a:lnTo>
                      <a:pt x="82" y="66"/>
                    </a:lnTo>
                    <a:lnTo>
                      <a:pt x="78" y="48"/>
                    </a:lnTo>
                    <a:lnTo>
                      <a:pt x="78" y="48"/>
                    </a:lnTo>
                    <a:lnTo>
                      <a:pt x="76" y="38"/>
                    </a:lnTo>
                    <a:lnTo>
                      <a:pt x="70" y="32"/>
                    </a:lnTo>
                    <a:lnTo>
                      <a:pt x="70" y="32"/>
                    </a:lnTo>
                    <a:lnTo>
                      <a:pt x="66" y="30"/>
                    </a:lnTo>
                    <a:lnTo>
                      <a:pt x="60" y="28"/>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82" name="Freeform 1909">
                <a:extLst>
                  <a:ext uri="{FF2B5EF4-FFF2-40B4-BE49-F238E27FC236}">
                    <a16:creationId xmlns="" xmlns:a16="http://schemas.microsoft.com/office/drawing/2014/main" id="{5CFB5232-DE66-42F3-A788-5ED979C9A5A3}"/>
                  </a:ext>
                </a:extLst>
              </p:cNvPr>
              <p:cNvSpPr>
                <a:spLocks/>
              </p:cNvSpPr>
              <p:nvPr/>
            </p:nvSpPr>
            <p:spPr bwMode="auto">
              <a:xfrm>
                <a:off x="11584428" y="929612"/>
                <a:ext cx="36269" cy="57169"/>
              </a:xfrm>
              <a:custGeom>
                <a:avLst/>
                <a:gdLst>
                  <a:gd name="T0" fmla="*/ 60 w 118"/>
                  <a:gd name="T1" fmla="*/ 0 h 186"/>
                  <a:gd name="T2" fmla="*/ 60 w 118"/>
                  <a:gd name="T3" fmla="*/ 0 h 186"/>
                  <a:gd name="T4" fmla="*/ 72 w 118"/>
                  <a:gd name="T5" fmla="*/ 0 h 186"/>
                  <a:gd name="T6" fmla="*/ 84 w 118"/>
                  <a:gd name="T7" fmla="*/ 4 h 186"/>
                  <a:gd name="T8" fmla="*/ 92 w 118"/>
                  <a:gd name="T9" fmla="*/ 10 h 186"/>
                  <a:gd name="T10" fmla="*/ 102 w 118"/>
                  <a:gd name="T11" fmla="*/ 18 h 186"/>
                  <a:gd name="T12" fmla="*/ 102 w 118"/>
                  <a:gd name="T13" fmla="*/ 18 h 186"/>
                  <a:gd name="T14" fmla="*/ 108 w 118"/>
                  <a:gd name="T15" fmla="*/ 32 h 186"/>
                  <a:gd name="T16" fmla="*/ 114 w 118"/>
                  <a:gd name="T17" fmla="*/ 48 h 186"/>
                  <a:gd name="T18" fmla="*/ 118 w 118"/>
                  <a:gd name="T19" fmla="*/ 68 h 186"/>
                  <a:gd name="T20" fmla="*/ 118 w 118"/>
                  <a:gd name="T21" fmla="*/ 94 h 186"/>
                  <a:gd name="T22" fmla="*/ 118 w 118"/>
                  <a:gd name="T23" fmla="*/ 94 h 186"/>
                  <a:gd name="T24" fmla="*/ 118 w 118"/>
                  <a:gd name="T25" fmla="*/ 118 h 186"/>
                  <a:gd name="T26" fmla="*/ 114 w 118"/>
                  <a:gd name="T27" fmla="*/ 138 h 186"/>
                  <a:gd name="T28" fmla="*/ 108 w 118"/>
                  <a:gd name="T29" fmla="*/ 154 h 186"/>
                  <a:gd name="T30" fmla="*/ 100 w 118"/>
                  <a:gd name="T31" fmla="*/ 168 h 186"/>
                  <a:gd name="T32" fmla="*/ 100 w 118"/>
                  <a:gd name="T33" fmla="*/ 168 h 186"/>
                  <a:gd name="T34" fmla="*/ 92 w 118"/>
                  <a:gd name="T35" fmla="*/ 176 h 186"/>
                  <a:gd name="T36" fmla="*/ 84 w 118"/>
                  <a:gd name="T37" fmla="*/ 182 h 186"/>
                  <a:gd name="T38" fmla="*/ 72 w 118"/>
                  <a:gd name="T39" fmla="*/ 186 h 186"/>
                  <a:gd name="T40" fmla="*/ 60 w 118"/>
                  <a:gd name="T41" fmla="*/ 186 h 186"/>
                  <a:gd name="T42" fmla="*/ 60 w 118"/>
                  <a:gd name="T43" fmla="*/ 186 h 186"/>
                  <a:gd name="T44" fmla="*/ 46 w 118"/>
                  <a:gd name="T45" fmla="*/ 186 h 186"/>
                  <a:gd name="T46" fmla="*/ 36 w 118"/>
                  <a:gd name="T47" fmla="*/ 182 h 186"/>
                  <a:gd name="T48" fmla="*/ 26 w 118"/>
                  <a:gd name="T49" fmla="*/ 176 h 186"/>
                  <a:gd name="T50" fmla="*/ 16 w 118"/>
                  <a:gd name="T51" fmla="*/ 166 h 186"/>
                  <a:gd name="T52" fmla="*/ 16 w 118"/>
                  <a:gd name="T53" fmla="*/ 166 h 186"/>
                  <a:gd name="T54" fmla="*/ 10 w 118"/>
                  <a:gd name="T55" fmla="*/ 154 h 186"/>
                  <a:gd name="T56" fmla="*/ 4 w 118"/>
                  <a:gd name="T57" fmla="*/ 138 h 186"/>
                  <a:gd name="T58" fmla="*/ 2 w 118"/>
                  <a:gd name="T59" fmla="*/ 118 h 186"/>
                  <a:gd name="T60" fmla="*/ 0 w 118"/>
                  <a:gd name="T61" fmla="*/ 92 h 186"/>
                  <a:gd name="T62" fmla="*/ 0 w 118"/>
                  <a:gd name="T63" fmla="*/ 92 h 186"/>
                  <a:gd name="T64" fmla="*/ 2 w 118"/>
                  <a:gd name="T65" fmla="*/ 68 h 186"/>
                  <a:gd name="T66" fmla="*/ 4 w 118"/>
                  <a:gd name="T67" fmla="*/ 48 h 186"/>
                  <a:gd name="T68" fmla="*/ 10 w 118"/>
                  <a:gd name="T69" fmla="*/ 32 h 186"/>
                  <a:gd name="T70" fmla="*/ 18 w 118"/>
                  <a:gd name="T71" fmla="*/ 18 h 186"/>
                  <a:gd name="T72" fmla="*/ 18 w 118"/>
                  <a:gd name="T73" fmla="*/ 18 h 186"/>
                  <a:gd name="T74" fmla="*/ 26 w 118"/>
                  <a:gd name="T75" fmla="*/ 10 h 186"/>
                  <a:gd name="T76" fmla="*/ 36 w 118"/>
                  <a:gd name="T77" fmla="*/ 4 h 186"/>
                  <a:gd name="T78" fmla="*/ 46 w 118"/>
                  <a:gd name="T79" fmla="*/ 0 h 186"/>
                  <a:gd name="T80" fmla="*/ 60 w 118"/>
                  <a:gd name="T8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83" name="Freeform 1910">
                <a:extLst>
                  <a:ext uri="{FF2B5EF4-FFF2-40B4-BE49-F238E27FC236}">
                    <a16:creationId xmlns="" xmlns:a16="http://schemas.microsoft.com/office/drawing/2014/main" id="{BB75E545-4587-4A27-AA20-A831EC4CDFF3}"/>
                  </a:ext>
                </a:extLst>
              </p:cNvPr>
              <p:cNvSpPr>
                <a:spLocks/>
              </p:cNvSpPr>
              <p:nvPr/>
            </p:nvSpPr>
            <p:spPr bwMode="auto">
              <a:xfrm>
                <a:off x="11595493" y="938218"/>
                <a:ext cx="14139" cy="39957"/>
              </a:xfrm>
              <a:custGeom>
                <a:avLst/>
                <a:gdLst>
                  <a:gd name="T0" fmla="*/ 24 w 46"/>
                  <a:gd name="T1" fmla="*/ 0 h 130"/>
                  <a:gd name="T2" fmla="*/ 24 w 46"/>
                  <a:gd name="T3" fmla="*/ 0 h 130"/>
                  <a:gd name="T4" fmla="*/ 18 w 46"/>
                  <a:gd name="T5" fmla="*/ 2 h 130"/>
                  <a:gd name="T6" fmla="*/ 12 w 46"/>
                  <a:gd name="T7" fmla="*/ 4 h 130"/>
                  <a:gd name="T8" fmla="*/ 12 w 46"/>
                  <a:gd name="T9" fmla="*/ 4 h 130"/>
                  <a:gd name="T10" fmla="*/ 8 w 46"/>
                  <a:gd name="T11" fmla="*/ 10 h 130"/>
                  <a:gd name="T12" fmla="*/ 4 w 46"/>
                  <a:gd name="T13" fmla="*/ 20 h 130"/>
                  <a:gd name="T14" fmla="*/ 4 w 46"/>
                  <a:gd name="T15" fmla="*/ 20 h 130"/>
                  <a:gd name="T16" fmla="*/ 2 w 46"/>
                  <a:gd name="T17" fmla="*/ 38 h 130"/>
                  <a:gd name="T18" fmla="*/ 0 w 46"/>
                  <a:gd name="T19" fmla="*/ 66 h 130"/>
                  <a:gd name="T20" fmla="*/ 0 w 46"/>
                  <a:gd name="T21" fmla="*/ 66 h 130"/>
                  <a:gd name="T22" fmla="*/ 2 w 46"/>
                  <a:gd name="T23" fmla="*/ 92 h 130"/>
                  <a:gd name="T24" fmla="*/ 4 w 46"/>
                  <a:gd name="T25" fmla="*/ 110 h 130"/>
                  <a:gd name="T26" fmla="*/ 4 w 46"/>
                  <a:gd name="T27" fmla="*/ 110 h 130"/>
                  <a:gd name="T28" fmla="*/ 8 w 46"/>
                  <a:gd name="T29" fmla="*/ 120 h 130"/>
                  <a:gd name="T30" fmla="*/ 12 w 46"/>
                  <a:gd name="T31" fmla="*/ 126 h 130"/>
                  <a:gd name="T32" fmla="*/ 12 w 46"/>
                  <a:gd name="T33" fmla="*/ 126 h 130"/>
                  <a:gd name="T34" fmla="*/ 18 w 46"/>
                  <a:gd name="T35" fmla="*/ 128 h 130"/>
                  <a:gd name="T36" fmla="*/ 24 w 46"/>
                  <a:gd name="T37" fmla="*/ 130 h 130"/>
                  <a:gd name="T38" fmla="*/ 24 w 46"/>
                  <a:gd name="T39" fmla="*/ 130 h 130"/>
                  <a:gd name="T40" fmla="*/ 30 w 46"/>
                  <a:gd name="T41" fmla="*/ 128 h 130"/>
                  <a:gd name="T42" fmla="*/ 34 w 46"/>
                  <a:gd name="T43" fmla="*/ 126 h 130"/>
                  <a:gd name="T44" fmla="*/ 34 w 46"/>
                  <a:gd name="T45" fmla="*/ 126 h 130"/>
                  <a:gd name="T46" fmla="*/ 40 w 46"/>
                  <a:gd name="T47" fmla="*/ 120 h 130"/>
                  <a:gd name="T48" fmla="*/ 42 w 46"/>
                  <a:gd name="T49" fmla="*/ 110 h 130"/>
                  <a:gd name="T50" fmla="*/ 42 w 46"/>
                  <a:gd name="T51" fmla="*/ 110 h 130"/>
                  <a:gd name="T52" fmla="*/ 46 w 46"/>
                  <a:gd name="T53" fmla="*/ 92 h 130"/>
                  <a:gd name="T54" fmla="*/ 46 w 46"/>
                  <a:gd name="T55" fmla="*/ 66 h 130"/>
                  <a:gd name="T56" fmla="*/ 46 w 46"/>
                  <a:gd name="T57" fmla="*/ 66 h 130"/>
                  <a:gd name="T58" fmla="*/ 46 w 46"/>
                  <a:gd name="T59" fmla="*/ 38 h 130"/>
                  <a:gd name="T60" fmla="*/ 42 w 46"/>
                  <a:gd name="T61" fmla="*/ 20 h 130"/>
                  <a:gd name="T62" fmla="*/ 42 w 46"/>
                  <a:gd name="T63" fmla="*/ 20 h 130"/>
                  <a:gd name="T64" fmla="*/ 40 w 46"/>
                  <a:gd name="T65" fmla="*/ 10 h 130"/>
                  <a:gd name="T66" fmla="*/ 34 w 46"/>
                  <a:gd name="T67" fmla="*/ 4 h 130"/>
                  <a:gd name="T68" fmla="*/ 34 w 46"/>
                  <a:gd name="T69" fmla="*/ 4 h 130"/>
                  <a:gd name="T70" fmla="*/ 30 w 46"/>
                  <a:gd name="T71" fmla="*/ 2 h 130"/>
                  <a:gd name="T72" fmla="*/ 24 w 46"/>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130">
                    <a:moveTo>
                      <a:pt x="24" y="0"/>
                    </a:moveTo>
                    <a:lnTo>
                      <a:pt x="24" y="0"/>
                    </a:lnTo>
                    <a:lnTo>
                      <a:pt x="18" y="2"/>
                    </a:lnTo>
                    <a:lnTo>
                      <a:pt x="12" y="4"/>
                    </a:lnTo>
                    <a:lnTo>
                      <a:pt x="12" y="4"/>
                    </a:lnTo>
                    <a:lnTo>
                      <a:pt x="8" y="10"/>
                    </a:lnTo>
                    <a:lnTo>
                      <a:pt x="4" y="20"/>
                    </a:lnTo>
                    <a:lnTo>
                      <a:pt x="4" y="20"/>
                    </a:lnTo>
                    <a:lnTo>
                      <a:pt x="2" y="38"/>
                    </a:lnTo>
                    <a:lnTo>
                      <a:pt x="0" y="66"/>
                    </a:lnTo>
                    <a:lnTo>
                      <a:pt x="0" y="66"/>
                    </a:lnTo>
                    <a:lnTo>
                      <a:pt x="2" y="92"/>
                    </a:lnTo>
                    <a:lnTo>
                      <a:pt x="4" y="110"/>
                    </a:lnTo>
                    <a:lnTo>
                      <a:pt x="4" y="110"/>
                    </a:lnTo>
                    <a:lnTo>
                      <a:pt x="8" y="120"/>
                    </a:lnTo>
                    <a:lnTo>
                      <a:pt x="12" y="126"/>
                    </a:lnTo>
                    <a:lnTo>
                      <a:pt x="12" y="126"/>
                    </a:lnTo>
                    <a:lnTo>
                      <a:pt x="18" y="128"/>
                    </a:lnTo>
                    <a:lnTo>
                      <a:pt x="24" y="130"/>
                    </a:lnTo>
                    <a:lnTo>
                      <a:pt x="24" y="130"/>
                    </a:lnTo>
                    <a:lnTo>
                      <a:pt x="30" y="128"/>
                    </a:lnTo>
                    <a:lnTo>
                      <a:pt x="34" y="126"/>
                    </a:lnTo>
                    <a:lnTo>
                      <a:pt x="34" y="126"/>
                    </a:lnTo>
                    <a:lnTo>
                      <a:pt x="40" y="120"/>
                    </a:lnTo>
                    <a:lnTo>
                      <a:pt x="42" y="110"/>
                    </a:lnTo>
                    <a:lnTo>
                      <a:pt x="42" y="110"/>
                    </a:lnTo>
                    <a:lnTo>
                      <a:pt x="46" y="92"/>
                    </a:lnTo>
                    <a:lnTo>
                      <a:pt x="46" y="66"/>
                    </a:lnTo>
                    <a:lnTo>
                      <a:pt x="46" y="66"/>
                    </a:lnTo>
                    <a:lnTo>
                      <a:pt x="46" y="38"/>
                    </a:lnTo>
                    <a:lnTo>
                      <a:pt x="42" y="20"/>
                    </a:lnTo>
                    <a:lnTo>
                      <a:pt x="42" y="20"/>
                    </a:lnTo>
                    <a:lnTo>
                      <a:pt x="40" y="10"/>
                    </a:lnTo>
                    <a:lnTo>
                      <a:pt x="34" y="4"/>
                    </a:lnTo>
                    <a:lnTo>
                      <a:pt x="34" y="4"/>
                    </a:lnTo>
                    <a:lnTo>
                      <a:pt x="30" y="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89" name="Freeform 1916">
                <a:extLst>
                  <a:ext uri="{FF2B5EF4-FFF2-40B4-BE49-F238E27FC236}">
                    <a16:creationId xmlns="" xmlns:a16="http://schemas.microsoft.com/office/drawing/2014/main" id="{41EA86B6-2FAA-4178-AECD-1AC77FABC0EF}"/>
                  </a:ext>
                </a:extLst>
              </p:cNvPr>
              <p:cNvSpPr>
                <a:spLocks/>
              </p:cNvSpPr>
              <p:nvPr/>
            </p:nvSpPr>
            <p:spPr bwMode="auto">
              <a:xfrm>
                <a:off x="11511890" y="929612"/>
                <a:ext cx="25204" cy="56554"/>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90" name="Freeform 1917">
                <a:extLst>
                  <a:ext uri="{FF2B5EF4-FFF2-40B4-BE49-F238E27FC236}">
                    <a16:creationId xmlns="" xmlns:a16="http://schemas.microsoft.com/office/drawing/2014/main" id="{74A4B9B8-7472-41BB-8F70-C40F46A4BCCF}"/>
                  </a:ext>
                </a:extLst>
              </p:cNvPr>
              <p:cNvSpPr>
                <a:spLocks noEditPoints="1"/>
              </p:cNvSpPr>
              <p:nvPr/>
            </p:nvSpPr>
            <p:spPr bwMode="auto">
              <a:xfrm>
                <a:off x="11509431" y="1023664"/>
                <a:ext cx="36269" cy="57784"/>
              </a:xfrm>
              <a:custGeom>
                <a:avLst/>
                <a:gdLst>
                  <a:gd name="T0" fmla="*/ 58 w 118"/>
                  <a:gd name="T1" fmla="*/ 0 h 188"/>
                  <a:gd name="T2" fmla="*/ 82 w 118"/>
                  <a:gd name="T3" fmla="*/ 6 h 188"/>
                  <a:gd name="T4" fmla="*/ 100 w 118"/>
                  <a:gd name="T5" fmla="*/ 20 h 188"/>
                  <a:gd name="T6" fmla="*/ 108 w 118"/>
                  <a:gd name="T7" fmla="*/ 32 h 188"/>
                  <a:gd name="T8" fmla="*/ 118 w 118"/>
                  <a:gd name="T9" fmla="*/ 70 h 188"/>
                  <a:gd name="T10" fmla="*/ 118 w 118"/>
                  <a:gd name="T11" fmla="*/ 94 h 188"/>
                  <a:gd name="T12" fmla="*/ 114 w 118"/>
                  <a:gd name="T13" fmla="*/ 138 h 188"/>
                  <a:gd name="T14" fmla="*/ 100 w 118"/>
                  <a:gd name="T15" fmla="*/ 168 h 188"/>
                  <a:gd name="T16" fmla="*/ 92 w 118"/>
                  <a:gd name="T17" fmla="*/ 178 h 188"/>
                  <a:gd name="T18" fmla="*/ 72 w 118"/>
                  <a:gd name="T19" fmla="*/ 186 h 188"/>
                  <a:gd name="T20" fmla="*/ 58 w 118"/>
                  <a:gd name="T21" fmla="*/ 188 h 188"/>
                  <a:gd name="T22" fmla="*/ 34 w 118"/>
                  <a:gd name="T23" fmla="*/ 182 h 188"/>
                  <a:gd name="T24" fmla="*/ 16 w 118"/>
                  <a:gd name="T25" fmla="*/ 168 h 188"/>
                  <a:gd name="T26" fmla="*/ 8 w 118"/>
                  <a:gd name="T27" fmla="*/ 154 h 188"/>
                  <a:gd name="T28" fmla="*/ 0 w 118"/>
                  <a:gd name="T29" fmla="*/ 118 h 188"/>
                  <a:gd name="T30" fmla="*/ 0 w 118"/>
                  <a:gd name="T31" fmla="*/ 94 h 188"/>
                  <a:gd name="T32" fmla="*/ 4 w 118"/>
                  <a:gd name="T33" fmla="*/ 50 h 188"/>
                  <a:gd name="T34" fmla="*/ 18 w 118"/>
                  <a:gd name="T35" fmla="*/ 20 h 188"/>
                  <a:gd name="T36" fmla="*/ 26 w 118"/>
                  <a:gd name="T37" fmla="*/ 12 h 188"/>
                  <a:gd name="T38" fmla="*/ 46 w 118"/>
                  <a:gd name="T39" fmla="*/ 2 h 188"/>
                  <a:gd name="T40" fmla="*/ 58 w 118"/>
                  <a:gd name="T41" fmla="*/ 30 h 188"/>
                  <a:gd name="T42" fmla="*/ 52 w 118"/>
                  <a:gd name="T43" fmla="*/ 30 h 188"/>
                  <a:gd name="T44" fmla="*/ 48 w 118"/>
                  <a:gd name="T45" fmla="*/ 34 h 188"/>
                  <a:gd name="T46" fmla="*/ 40 w 118"/>
                  <a:gd name="T47" fmla="*/ 48 h 188"/>
                  <a:gd name="T48" fmla="*/ 38 w 118"/>
                  <a:gd name="T49" fmla="*/ 66 h 188"/>
                  <a:gd name="T50" fmla="*/ 36 w 118"/>
                  <a:gd name="T51" fmla="*/ 94 h 188"/>
                  <a:gd name="T52" fmla="*/ 40 w 118"/>
                  <a:gd name="T53" fmla="*/ 138 h 188"/>
                  <a:gd name="T54" fmla="*/ 44 w 118"/>
                  <a:gd name="T55" fmla="*/ 148 h 188"/>
                  <a:gd name="T56" fmla="*/ 48 w 118"/>
                  <a:gd name="T57" fmla="*/ 154 h 188"/>
                  <a:gd name="T58" fmla="*/ 58 w 118"/>
                  <a:gd name="T59" fmla="*/ 158 h 188"/>
                  <a:gd name="T60" fmla="*/ 64 w 118"/>
                  <a:gd name="T61" fmla="*/ 158 h 188"/>
                  <a:gd name="T62" fmla="*/ 70 w 118"/>
                  <a:gd name="T63" fmla="*/ 154 h 188"/>
                  <a:gd name="T64" fmla="*/ 78 w 118"/>
                  <a:gd name="T65" fmla="*/ 140 h 188"/>
                  <a:gd name="T66" fmla="*/ 80 w 118"/>
                  <a:gd name="T67" fmla="*/ 122 h 188"/>
                  <a:gd name="T68" fmla="*/ 82 w 118"/>
                  <a:gd name="T69" fmla="*/ 94 h 188"/>
                  <a:gd name="T70" fmla="*/ 78 w 118"/>
                  <a:gd name="T71" fmla="*/ 50 h 188"/>
                  <a:gd name="T72" fmla="*/ 74 w 118"/>
                  <a:gd name="T73" fmla="*/ 40 h 188"/>
                  <a:gd name="T74" fmla="*/ 70 w 118"/>
                  <a:gd name="T75" fmla="*/ 34 h 188"/>
                  <a:gd name="T76" fmla="*/ 58 w 118"/>
                  <a:gd name="T77" fmla="*/ 3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88">
                    <a:moveTo>
                      <a:pt x="58" y="0"/>
                    </a:moveTo>
                    <a:lnTo>
                      <a:pt x="58" y="0"/>
                    </a:lnTo>
                    <a:lnTo>
                      <a:pt x="72" y="2"/>
                    </a:lnTo>
                    <a:lnTo>
                      <a:pt x="82" y="6"/>
                    </a:lnTo>
                    <a:lnTo>
                      <a:pt x="92" y="12"/>
                    </a:lnTo>
                    <a:lnTo>
                      <a:pt x="100" y="20"/>
                    </a:lnTo>
                    <a:lnTo>
                      <a:pt x="100" y="20"/>
                    </a:lnTo>
                    <a:lnTo>
                      <a:pt x="108" y="32"/>
                    </a:lnTo>
                    <a:lnTo>
                      <a:pt x="114" y="50"/>
                    </a:lnTo>
                    <a:lnTo>
                      <a:pt x="118" y="70"/>
                    </a:lnTo>
                    <a:lnTo>
                      <a:pt x="118" y="94"/>
                    </a:lnTo>
                    <a:lnTo>
                      <a:pt x="118" y="94"/>
                    </a:lnTo>
                    <a:lnTo>
                      <a:pt x="118" y="118"/>
                    </a:lnTo>
                    <a:lnTo>
                      <a:pt x="114" y="138"/>
                    </a:lnTo>
                    <a:lnTo>
                      <a:pt x="108" y="156"/>
                    </a:lnTo>
                    <a:lnTo>
                      <a:pt x="100" y="168"/>
                    </a:lnTo>
                    <a:lnTo>
                      <a:pt x="100" y="168"/>
                    </a:lnTo>
                    <a:lnTo>
                      <a:pt x="92" y="178"/>
                    </a:lnTo>
                    <a:lnTo>
                      <a:pt x="82" y="182"/>
                    </a:lnTo>
                    <a:lnTo>
                      <a:pt x="72" y="186"/>
                    </a:lnTo>
                    <a:lnTo>
                      <a:pt x="58" y="188"/>
                    </a:lnTo>
                    <a:lnTo>
                      <a:pt x="58" y="188"/>
                    </a:lnTo>
                    <a:lnTo>
                      <a:pt x="46" y="186"/>
                    </a:lnTo>
                    <a:lnTo>
                      <a:pt x="34" y="182"/>
                    </a:lnTo>
                    <a:lnTo>
                      <a:pt x="24" y="176"/>
                    </a:lnTo>
                    <a:lnTo>
                      <a:pt x="16" y="168"/>
                    </a:lnTo>
                    <a:lnTo>
                      <a:pt x="16" y="168"/>
                    </a:lnTo>
                    <a:lnTo>
                      <a:pt x="8" y="154"/>
                    </a:lnTo>
                    <a:lnTo>
                      <a:pt x="4" y="138"/>
                    </a:lnTo>
                    <a:lnTo>
                      <a:pt x="0" y="118"/>
                    </a:lnTo>
                    <a:lnTo>
                      <a:pt x="0" y="94"/>
                    </a:lnTo>
                    <a:lnTo>
                      <a:pt x="0" y="94"/>
                    </a:lnTo>
                    <a:lnTo>
                      <a:pt x="0" y="70"/>
                    </a:lnTo>
                    <a:lnTo>
                      <a:pt x="4" y="50"/>
                    </a:lnTo>
                    <a:lnTo>
                      <a:pt x="10" y="32"/>
                    </a:lnTo>
                    <a:lnTo>
                      <a:pt x="18" y="20"/>
                    </a:lnTo>
                    <a:lnTo>
                      <a:pt x="18" y="20"/>
                    </a:lnTo>
                    <a:lnTo>
                      <a:pt x="26" y="12"/>
                    </a:lnTo>
                    <a:lnTo>
                      <a:pt x="36" y="6"/>
                    </a:lnTo>
                    <a:lnTo>
                      <a:pt x="46" y="2"/>
                    </a:lnTo>
                    <a:lnTo>
                      <a:pt x="58" y="0"/>
                    </a:lnTo>
                    <a:close/>
                    <a:moveTo>
                      <a:pt x="58" y="30"/>
                    </a:moveTo>
                    <a:lnTo>
                      <a:pt x="58" y="30"/>
                    </a:lnTo>
                    <a:lnTo>
                      <a:pt x="52" y="30"/>
                    </a:lnTo>
                    <a:lnTo>
                      <a:pt x="48" y="34"/>
                    </a:lnTo>
                    <a:lnTo>
                      <a:pt x="48" y="34"/>
                    </a:lnTo>
                    <a:lnTo>
                      <a:pt x="44" y="40"/>
                    </a:lnTo>
                    <a:lnTo>
                      <a:pt x="40" y="48"/>
                    </a:lnTo>
                    <a:lnTo>
                      <a:pt x="40" y="48"/>
                    </a:lnTo>
                    <a:lnTo>
                      <a:pt x="38" y="66"/>
                    </a:lnTo>
                    <a:lnTo>
                      <a:pt x="36" y="94"/>
                    </a:lnTo>
                    <a:lnTo>
                      <a:pt x="36" y="94"/>
                    </a:lnTo>
                    <a:lnTo>
                      <a:pt x="38" y="122"/>
                    </a:lnTo>
                    <a:lnTo>
                      <a:pt x="40" y="138"/>
                    </a:lnTo>
                    <a:lnTo>
                      <a:pt x="40" y="138"/>
                    </a:lnTo>
                    <a:lnTo>
                      <a:pt x="44" y="148"/>
                    </a:lnTo>
                    <a:lnTo>
                      <a:pt x="48" y="154"/>
                    </a:lnTo>
                    <a:lnTo>
                      <a:pt x="48" y="154"/>
                    </a:lnTo>
                    <a:lnTo>
                      <a:pt x="52" y="158"/>
                    </a:lnTo>
                    <a:lnTo>
                      <a:pt x="58" y="158"/>
                    </a:lnTo>
                    <a:lnTo>
                      <a:pt x="58" y="158"/>
                    </a:lnTo>
                    <a:lnTo>
                      <a:pt x="64" y="158"/>
                    </a:lnTo>
                    <a:lnTo>
                      <a:pt x="70" y="154"/>
                    </a:lnTo>
                    <a:lnTo>
                      <a:pt x="70" y="154"/>
                    </a:lnTo>
                    <a:lnTo>
                      <a:pt x="74" y="148"/>
                    </a:lnTo>
                    <a:lnTo>
                      <a:pt x="78" y="140"/>
                    </a:lnTo>
                    <a:lnTo>
                      <a:pt x="78" y="140"/>
                    </a:lnTo>
                    <a:lnTo>
                      <a:pt x="80" y="122"/>
                    </a:lnTo>
                    <a:lnTo>
                      <a:pt x="82" y="94"/>
                    </a:lnTo>
                    <a:lnTo>
                      <a:pt x="82" y="94"/>
                    </a:lnTo>
                    <a:lnTo>
                      <a:pt x="80" y="66"/>
                    </a:lnTo>
                    <a:lnTo>
                      <a:pt x="78" y="50"/>
                    </a:lnTo>
                    <a:lnTo>
                      <a:pt x="78" y="50"/>
                    </a:lnTo>
                    <a:lnTo>
                      <a:pt x="74" y="40"/>
                    </a:lnTo>
                    <a:lnTo>
                      <a:pt x="70" y="34"/>
                    </a:lnTo>
                    <a:lnTo>
                      <a:pt x="70" y="34"/>
                    </a:lnTo>
                    <a:lnTo>
                      <a:pt x="64" y="30"/>
                    </a:lnTo>
                    <a:lnTo>
                      <a:pt x="58" y="30"/>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91" name="Freeform 1918">
                <a:extLst>
                  <a:ext uri="{FF2B5EF4-FFF2-40B4-BE49-F238E27FC236}">
                    <a16:creationId xmlns="" xmlns:a16="http://schemas.microsoft.com/office/drawing/2014/main" id="{9D75DFE3-A5B2-4EBD-9D56-DA0C96E638D5}"/>
                  </a:ext>
                </a:extLst>
              </p:cNvPr>
              <p:cNvSpPr>
                <a:spLocks/>
              </p:cNvSpPr>
              <p:nvPr/>
            </p:nvSpPr>
            <p:spPr bwMode="auto">
              <a:xfrm>
                <a:off x="11509431" y="1023664"/>
                <a:ext cx="36269" cy="57784"/>
              </a:xfrm>
              <a:custGeom>
                <a:avLst/>
                <a:gdLst>
                  <a:gd name="T0" fmla="*/ 58 w 118"/>
                  <a:gd name="T1" fmla="*/ 0 h 188"/>
                  <a:gd name="T2" fmla="*/ 58 w 118"/>
                  <a:gd name="T3" fmla="*/ 0 h 188"/>
                  <a:gd name="T4" fmla="*/ 72 w 118"/>
                  <a:gd name="T5" fmla="*/ 2 h 188"/>
                  <a:gd name="T6" fmla="*/ 82 w 118"/>
                  <a:gd name="T7" fmla="*/ 6 h 188"/>
                  <a:gd name="T8" fmla="*/ 92 w 118"/>
                  <a:gd name="T9" fmla="*/ 12 h 188"/>
                  <a:gd name="T10" fmla="*/ 100 w 118"/>
                  <a:gd name="T11" fmla="*/ 20 h 188"/>
                  <a:gd name="T12" fmla="*/ 100 w 118"/>
                  <a:gd name="T13" fmla="*/ 20 h 188"/>
                  <a:gd name="T14" fmla="*/ 108 w 118"/>
                  <a:gd name="T15" fmla="*/ 32 h 188"/>
                  <a:gd name="T16" fmla="*/ 114 w 118"/>
                  <a:gd name="T17" fmla="*/ 50 h 188"/>
                  <a:gd name="T18" fmla="*/ 118 w 118"/>
                  <a:gd name="T19" fmla="*/ 70 h 188"/>
                  <a:gd name="T20" fmla="*/ 118 w 118"/>
                  <a:gd name="T21" fmla="*/ 94 h 188"/>
                  <a:gd name="T22" fmla="*/ 118 w 118"/>
                  <a:gd name="T23" fmla="*/ 94 h 188"/>
                  <a:gd name="T24" fmla="*/ 118 w 118"/>
                  <a:gd name="T25" fmla="*/ 118 h 188"/>
                  <a:gd name="T26" fmla="*/ 114 w 118"/>
                  <a:gd name="T27" fmla="*/ 138 h 188"/>
                  <a:gd name="T28" fmla="*/ 108 w 118"/>
                  <a:gd name="T29" fmla="*/ 156 h 188"/>
                  <a:gd name="T30" fmla="*/ 100 w 118"/>
                  <a:gd name="T31" fmla="*/ 168 h 188"/>
                  <a:gd name="T32" fmla="*/ 100 w 118"/>
                  <a:gd name="T33" fmla="*/ 168 h 188"/>
                  <a:gd name="T34" fmla="*/ 92 w 118"/>
                  <a:gd name="T35" fmla="*/ 178 h 188"/>
                  <a:gd name="T36" fmla="*/ 82 w 118"/>
                  <a:gd name="T37" fmla="*/ 182 h 188"/>
                  <a:gd name="T38" fmla="*/ 72 w 118"/>
                  <a:gd name="T39" fmla="*/ 186 h 188"/>
                  <a:gd name="T40" fmla="*/ 58 w 118"/>
                  <a:gd name="T41" fmla="*/ 188 h 188"/>
                  <a:gd name="T42" fmla="*/ 58 w 118"/>
                  <a:gd name="T43" fmla="*/ 188 h 188"/>
                  <a:gd name="T44" fmla="*/ 46 w 118"/>
                  <a:gd name="T45" fmla="*/ 186 h 188"/>
                  <a:gd name="T46" fmla="*/ 34 w 118"/>
                  <a:gd name="T47" fmla="*/ 182 h 188"/>
                  <a:gd name="T48" fmla="*/ 24 w 118"/>
                  <a:gd name="T49" fmla="*/ 176 h 188"/>
                  <a:gd name="T50" fmla="*/ 16 w 118"/>
                  <a:gd name="T51" fmla="*/ 168 h 188"/>
                  <a:gd name="T52" fmla="*/ 16 w 118"/>
                  <a:gd name="T53" fmla="*/ 168 h 188"/>
                  <a:gd name="T54" fmla="*/ 8 w 118"/>
                  <a:gd name="T55" fmla="*/ 154 h 188"/>
                  <a:gd name="T56" fmla="*/ 4 w 118"/>
                  <a:gd name="T57" fmla="*/ 138 h 188"/>
                  <a:gd name="T58" fmla="*/ 0 w 118"/>
                  <a:gd name="T59" fmla="*/ 118 h 188"/>
                  <a:gd name="T60" fmla="*/ 0 w 118"/>
                  <a:gd name="T61" fmla="*/ 94 h 188"/>
                  <a:gd name="T62" fmla="*/ 0 w 118"/>
                  <a:gd name="T63" fmla="*/ 94 h 188"/>
                  <a:gd name="T64" fmla="*/ 0 w 118"/>
                  <a:gd name="T65" fmla="*/ 70 h 188"/>
                  <a:gd name="T66" fmla="*/ 4 w 118"/>
                  <a:gd name="T67" fmla="*/ 50 h 188"/>
                  <a:gd name="T68" fmla="*/ 10 w 118"/>
                  <a:gd name="T69" fmla="*/ 32 h 188"/>
                  <a:gd name="T70" fmla="*/ 18 w 118"/>
                  <a:gd name="T71" fmla="*/ 20 h 188"/>
                  <a:gd name="T72" fmla="*/ 18 w 118"/>
                  <a:gd name="T73" fmla="*/ 20 h 188"/>
                  <a:gd name="T74" fmla="*/ 26 w 118"/>
                  <a:gd name="T75" fmla="*/ 12 h 188"/>
                  <a:gd name="T76" fmla="*/ 36 w 118"/>
                  <a:gd name="T77" fmla="*/ 6 h 188"/>
                  <a:gd name="T78" fmla="*/ 46 w 118"/>
                  <a:gd name="T79" fmla="*/ 2 h 188"/>
                  <a:gd name="T80" fmla="*/ 58 w 118"/>
                  <a:gd name="T8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88">
                    <a:moveTo>
                      <a:pt x="58" y="0"/>
                    </a:moveTo>
                    <a:lnTo>
                      <a:pt x="58" y="0"/>
                    </a:lnTo>
                    <a:lnTo>
                      <a:pt x="72" y="2"/>
                    </a:lnTo>
                    <a:lnTo>
                      <a:pt x="82" y="6"/>
                    </a:lnTo>
                    <a:lnTo>
                      <a:pt x="92" y="12"/>
                    </a:lnTo>
                    <a:lnTo>
                      <a:pt x="100" y="20"/>
                    </a:lnTo>
                    <a:lnTo>
                      <a:pt x="100" y="20"/>
                    </a:lnTo>
                    <a:lnTo>
                      <a:pt x="108" y="32"/>
                    </a:lnTo>
                    <a:lnTo>
                      <a:pt x="114" y="50"/>
                    </a:lnTo>
                    <a:lnTo>
                      <a:pt x="118" y="70"/>
                    </a:lnTo>
                    <a:lnTo>
                      <a:pt x="118" y="94"/>
                    </a:lnTo>
                    <a:lnTo>
                      <a:pt x="118" y="94"/>
                    </a:lnTo>
                    <a:lnTo>
                      <a:pt x="118" y="118"/>
                    </a:lnTo>
                    <a:lnTo>
                      <a:pt x="114" y="138"/>
                    </a:lnTo>
                    <a:lnTo>
                      <a:pt x="108" y="156"/>
                    </a:lnTo>
                    <a:lnTo>
                      <a:pt x="100" y="168"/>
                    </a:lnTo>
                    <a:lnTo>
                      <a:pt x="100" y="168"/>
                    </a:lnTo>
                    <a:lnTo>
                      <a:pt x="92" y="178"/>
                    </a:lnTo>
                    <a:lnTo>
                      <a:pt x="82" y="182"/>
                    </a:lnTo>
                    <a:lnTo>
                      <a:pt x="72" y="186"/>
                    </a:lnTo>
                    <a:lnTo>
                      <a:pt x="58" y="188"/>
                    </a:lnTo>
                    <a:lnTo>
                      <a:pt x="58" y="188"/>
                    </a:lnTo>
                    <a:lnTo>
                      <a:pt x="46" y="186"/>
                    </a:lnTo>
                    <a:lnTo>
                      <a:pt x="34" y="182"/>
                    </a:lnTo>
                    <a:lnTo>
                      <a:pt x="24" y="176"/>
                    </a:lnTo>
                    <a:lnTo>
                      <a:pt x="16" y="168"/>
                    </a:lnTo>
                    <a:lnTo>
                      <a:pt x="16" y="168"/>
                    </a:lnTo>
                    <a:lnTo>
                      <a:pt x="8" y="154"/>
                    </a:lnTo>
                    <a:lnTo>
                      <a:pt x="4" y="138"/>
                    </a:lnTo>
                    <a:lnTo>
                      <a:pt x="0" y="118"/>
                    </a:lnTo>
                    <a:lnTo>
                      <a:pt x="0" y="94"/>
                    </a:lnTo>
                    <a:lnTo>
                      <a:pt x="0" y="94"/>
                    </a:lnTo>
                    <a:lnTo>
                      <a:pt x="0" y="70"/>
                    </a:lnTo>
                    <a:lnTo>
                      <a:pt x="4" y="50"/>
                    </a:lnTo>
                    <a:lnTo>
                      <a:pt x="10" y="32"/>
                    </a:lnTo>
                    <a:lnTo>
                      <a:pt x="18" y="20"/>
                    </a:lnTo>
                    <a:lnTo>
                      <a:pt x="18" y="20"/>
                    </a:lnTo>
                    <a:lnTo>
                      <a:pt x="26" y="12"/>
                    </a:lnTo>
                    <a:lnTo>
                      <a:pt x="36" y="6"/>
                    </a:lnTo>
                    <a:lnTo>
                      <a:pt x="46" y="2"/>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92" name="Freeform 1919">
                <a:extLst>
                  <a:ext uri="{FF2B5EF4-FFF2-40B4-BE49-F238E27FC236}">
                    <a16:creationId xmlns="" xmlns:a16="http://schemas.microsoft.com/office/drawing/2014/main" id="{8802D929-2B19-48DA-9AB4-3765E50A5F56}"/>
                  </a:ext>
                </a:extLst>
              </p:cNvPr>
              <p:cNvSpPr>
                <a:spLocks/>
              </p:cNvSpPr>
              <p:nvPr/>
            </p:nvSpPr>
            <p:spPr bwMode="auto">
              <a:xfrm>
                <a:off x="11520496" y="1032885"/>
                <a:ext cx="14139" cy="39342"/>
              </a:xfrm>
              <a:custGeom>
                <a:avLst/>
                <a:gdLst>
                  <a:gd name="T0" fmla="*/ 22 w 46"/>
                  <a:gd name="T1" fmla="*/ 0 h 128"/>
                  <a:gd name="T2" fmla="*/ 22 w 46"/>
                  <a:gd name="T3" fmla="*/ 0 h 128"/>
                  <a:gd name="T4" fmla="*/ 16 w 46"/>
                  <a:gd name="T5" fmla="*/ 0 h 128"/>
                  <a:gd name="T6" fmla="*/ 12 w 46"/>
                  <a:gd name="T7" fmla="*/ 4 h 128"/>
                  <a:gd name="T8" fmla="*/ 12 w 46"/>
                  <a:gd name="T9" fmla="*/ 4 h 128"/>
                  <a:gd name="T10" fmla="*/ 8 w 46"/>
                  <a:gd name="T11" fmla="*/ 10 h 128"/>
                  <a:gd name="T12" fmla="*/ 4 w 46"/>
                  <a:gd name="T13" fmla="*/ 18 h 128"/>
                  <a:gd name="T14" fmla="*/ 4 w 46"/>
                  <a:gd name="T15" fmla="*/ 18 h 128"/>
                  <a:gd name="T16" fmla="*/ 2 w 46"/>
                  <a:gd name="T17" fmla="*/ 36 h 128"/>
                  <a:gd name="T18" fmla="*/ 0 w 46"/>
                  <a:gd name="T19" fmla="*/ 64 h 128"/>
                  <a:gd name="T20" fmla="*/ 0 w 46"/>
                  <a:gd name="T21" fmla="*/ 64 h 128"/>
                  <a:gd name="T22" fmla="*/ 2 w 46"/>
                  <a:gd name="T23" fmla="*/ 92 h 128"/>
                  <a:gd name="T24" fmla="*/ 4 w 46"/>
                  <a:gd name="T25" fmla="*/ 108 h 128"/>
                  <a:gd name="T26" fmla="*/ 4 w 46"/>
                  <a:gd name="T27" fmla="*/ 108 h 128"/>
                  <a:gd name="T28" fmla="*/ 8 w 46"/>
                  <a:gd name="T29" fmla="*/ 118 h 128"/>
                  <a:gd name="T30" fmla="*/ 12 w 46"/>
                  <a:gd name="T31" fmla="*/ 124 h 128"/>
                  <a:gd name="T32" fmla="*/ 12 w 46"/>
                  <a:gd name="T33" fmla="*/ 124 h 128"/>
                  <a:gd name="T34" fmla="*/ 16 w 46"/>
                  <a:gd name="T35" fmla="*/ 128 h 128"/>
                  <a:gd name="T36" fmla="*/ 22 w 46"/>
                  <a:gd name="T37" fmla="*/ 128 h 128"/>
                  <a:gd name="T38" fmla="*/ 22 w 46"/>
                  <a:gd name="T39" fmla="*/ 128 h 128"/>
                  <a:gd name="T40" fmla="*/ 28 w 46"/>
                  <a:gd name="T41" fmla="*/ 128 h 128"/>
                  <a:gd name="T42" fmla="*/ 34 w 46"/>
                  <a:gd name="T43" fmla="*/ 124 h 128"/>
                  <a:gd name="T44" fmla="*/ 34 w 46"/>
                  <a:gd name="T45" fmla="*/ 124 h 128"/>
                  <a:gd name="T46" fmla="*/ 38 w 46"/>
                  <a:gd name="T47" fmla="*/ 118 h 128"/>
                  <a:gd name="T48" fmla="*/ 42 w 46"/>
                  <a:gd name="T49" fmla="*/ 110 h 128"/>
                  <a:gd name="T50" fmla="*/ 42 w 46"/>
                  <a:gd name="T51" fmla="*/ 110 h 128"/>
                  <a:gd name="T52" fmla="*/ 44 w 46"/>
                  <a:gd name="T53" fmla="*/ 92 h 128"/>
                  <a:gd name="T54" fmla="*/ 46 w 46"/>
                  <a:gd name="T55" fmla="*/ 64 h 128"/>
                  <a:gd name="T56" fmla="*/ 46 w 46"/>
                  <a:gd name="T57" fmla="*/ 64 h 128"/>
                  <a:gd name="T58" fmla="*/ 44 w 46"/>
                  <a:gd name="T59" fmla="*/ 36 h 128"/>
                  <a:gd name="T60" fmla="*/ 42 w 46"/>
                  <a:gd name="T61" fmla="*/ 20 h 128"/>
                  <a:gd name="T62" fmla="*/ 42 w 46"/>
                  <a:gd name="T63" fmla="*/ 20 h 128"/>
                  <a:gd name="T64" fmla="*/ 38 w 46"/>
                  <a:gd name="T65" fmla="*/ 10 h 128"/>
                  <a:gd name="T66" fmla="*/ 34 w 46"/>
                  <a:gd name="T67" fmla="*/ 4 h 128"/>
                  <a:gd name="T68" fmla="*/ 34 w 46"/>
                  <a:gd name="T69" fmla="*/ 4 h 128"/>
                  <a:gd name="T70" fmla="*/ 28 w 46"/>
                  <a:gd name="T71" fmla="*/ 0 h 128"/>
                  <a:gd name="T72" fmla="*/ 22 w 46"/>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128">
                    <a:moveTo>
                      <a:pt x="22" y="0"/>
                    </a:moveTo>
                    <a:lnTo>
                      <a:pt x="22" y="0"/>
                    </a:lnTo>
                    <a:lnTo>
                      <a:pt x="16" y="0"/>
                    </a:lnTo>
                    <a:lnTo>
                      <a:pt x="12" y="4"/>
                    </a:lnTo>
                    <a:lnTo>
                      <a:pt x="12" y="4"/>
                    </a:lnTo>
                    <a:lnTo>
                      <a:pt x="8" y="10"/>
                    </a:lnTo>
                    <a:lnTo>
                      <a:pt x="4" y="18"/>
                    </a:lnTo>
                    <a:lnTo>
                      <a:pt x="4" y="18"/>
                    </a:lnTo>
                    <a:lnTo>
                      <a:pt x="2" y="36"/>
                    </a:lnTo>
                    <a:lnTo>
                      <a:pt x="0" y="64"/>
                    </a:lnTo>
                    <a:lnTo>
                      <a:pt x="0" y="64"/>
                    </a:lnTo>
                    <a:lnTo>
                      <a:pt x="2" y="92"/>
                    </a:lnTo>
                    <a:lnTo>
                      <a:pt x="4" y="108"/>
                    </a:lnTo>
                    <a:lnTo>
                      <a:pt x="4" y="108"/>
                    </a:lnTo>
                    <a:lnTo>
                      <a:pt x="8" y="118"/>
                    </a:lnTo>
                    <a:lnTo>
                      <a:pt x="12" y="124"/>
                    </a:lnTo>
                    <a:lnTo>
                      <a:pt x="12" y="124"/>
                    </a:lnTo>
                    <a:lnTo>
                      <a:pt x="16" y="128"/>
                    </a:lnTo>
                    <a:lnTo>
                      <a:pt x="22" y="128"/>
                    </a:lnTo>
                    <a:lnTo>
                      <a:pt x="22" y="128"/>
                    </a:lnTo>
                    <a:lnTo>
                      <a:pt x="28" y="128"/>
                    </a:lnTo>
                    <a:lnTo>
                      <a:pt x="34" y="124"/>
                    </a:lnTo>
                    <a:lnTo>
                      <a:pt x="34" y="124"/>
                    </a:lnTo>
                    <a:lnTo>
                      <a:pt x="38" y="118"/>
                    </a:lnTo>
                    <a:lnTo>
                      <a:pt x="42" y="110"/>
                    </a:lnTo>
                    <a:lnTo>
                      <a:pt x="42" y="110"/>
                    </a:lnTo>
                    <a:lnTo>
                      <a:pt x="44" y="92"/>
                    </a:lnTo>
                    <a:lnTo>
                      <a:pt x="46" y="64"/>
                    </a:lnTo>
                    <a:lnTo>
                      <a:pt x="46" y="64"/>
                    </a:lnTo>
                    <a:lnTo>
                      <a:pt x="44" y="36"/>
                    </a:lnTo>
                    <a:lnTo>
                      <a:pt x="42" y="20"/>
                    </a:lnTo>
                    <a:lnTo>
                      <a:pt x="42" y="20"/>
                    </a:lnTo>
                    <a:lnTo>
                      <a:pt x="38" y="10"/>
                    </a:lnTo>
                    <a:lnTo>
                      <a:pt x="34" y="4"/>
                    </a:lnTo>
                    <a:lnTo>
                      <a:pt x="34" y="4"/>
                    </a:lnTo>
                    <a:lnTo>
                      <a:pt x="28" y="0"/>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19" name="Freeform 1908">
                <a:extLst>
                  <a:ext uri="{FF2B5EF4-FFF2-40B4-BE49-F238E27FC236}">
                    <a16:creationId xmlns="" xmlns:a16="http://schemas.microsoft.com/office/drawing/2014/main" id="{D2F16C96-CD16-4C2B-B6DF-C03427B9688D}"/>
                  </a:ext>
                </a:extLst>
              </p:cNvPr>
              <p:cNvSpPr>
                <a:spLocks noEditPoints="1"/>
              </p:cNvSpPr>
              <p:nvPr/>
            </p:nvSpPr>
            <p:spPr bwMode="auto">
              <a:xfrm>
                <a:off x="11875565" y="929612"/>
                <a:ext cx="36269" cy="57169"/>
              </a:xfrm>
              <a:custGeom>
                <a:avLst/>
                <a:gdLst>
                  <a:gd name="T0" fmla="*/ 60 w 118"/>
                  <a:gd name="T1" fmla="*/ 0 h 186"/>
                  <a:gd name="T2" fmla="*/ 84 w 118"/>
                  <a:gd name="T3" fmla="*/ 4 h 186"/>
                  <a:gd name="T4" fmla="*/ 102 w 118"/>
                  <a:gd name="T5" fmla="*/ 18 h 186"/>
                  <a:gd name="T6" fmla="*/ 108 w 118"/>
                  <a:gd name="T7" fmla="*/ 32 h 186"/>
                  <a:gd name="T8" fmla="*/ 118 w 118"/>
                  <a:gd name="T9" fmla="*/ 68 h 186"/>
                  <a:gd name="T10" fmla="*/ 118 w 118"/>
                  <a:gd name="T11" fmla="*/ 94 h 186"/>
                  <a:gd name="T12" fmla="*/ 114 w 118"/>
                  <a:gd name="T13" fmla="*/ 138 h 186"/>
                  <a:gd name="T14" fmla="*/ 100 w 118"/>
                  <a:gd name="T15" fmla="*/ 168 h 186"/>
                  <a:gd name="T16" fmla="*/ 92 w 118"/>
                  <a:gd name="T17" fmla="*/ 176 h 186"/>
                  <a:gd name="T18" fmla="*/ 72 w 118"/>
                  <a:gd name="T19" fmla="*/ 186 h 186"/>
                  <a:gd name="T20" fmla="*/ 60 w 118"/>
                  <a:gd name="T21" fmla="*/ 186 h 186"/>
                  <a:gd name="T22" fmla="*/ 36 w 118"/>
                  <a:gd name="T23" fmla="*/ 182 h 186"/>
                  <a:gd name="T24" fmla="*/ 16 w 118"/>
                  <a:gd name="T25" fmla="*/ 166 h 186"/>
                  <a:gd name="T26" fmla="*/ 10 w 118"/>
                  <a:gd name="T27" fmla="*/ 154 h 186"/>
                  <a:gd name="T28" fmla="*/ 2 w 118"/>
                  <a:gd name="T29" fmla="*/ 118 h 186"/>
                  <a:gd name="T30" fmla="*/ 0 w 118"/>
                  <a:gd name="T31" fmla="*/ 92 h 186"/>
                  <a:gd name="T32" fmla="*/ 4 w 118"/>
                  <a:gd name="T33" fmla="*/ 48 h 186"/>
                  <a:gd name="T34" fmla="*/ 18 w 118"/>
                  <a:gd name="T35" fmla="*/ 18 h 186"/>
                  <a:gd name="T36" fmla="*/ 26 w 118"/>
                  <a:gd name="T37" fmla="*/ 10 h 186"/>
                  <a:gd name="T38" fmla="*/ 46 w 118"/>
                  <a:gd name="T39" fmla="*/ 0 h 186"/>
                  <a:gd name="T40" fmla="*/ 60 w 118"/>
                  <a:gd name="T41" fmla="*/ 28 h 186"/>
                  <a:gd name="T42" fmla="*/ 54 w 118"/>
                  <a:gd name="T43" fmla="*/ 30 h 186"/>
                  <a:gd name="T44" fmla="*/ 48 w 118"/>
                  <a:gd name="T45" fmla="*/ 32 h 186"/>
                  <a:gd name="T46" fmla="*/ 40 w 118"/>
                  <a:gd name="T47" fmla="*/ 48 h 186"/>
                  <a:gd name="T48" fmla="*/ 38 w 118"/>
                  <a:gd name="T49" fmla="*/ 66 h 186"/>
                  <a:gd name="T50" fmla="*/ 36 w 118"/>
                  <a:gd name="T51" fmla="*/ 94 h 186"/>
                  <a:gd name="T52" fmla="*/ 40 w 118"/>
                  <a:gd name="T53" fmla="*/ 138 h 186"/>
                  <a:gd name="T54" fmla="*/ 44 w 118"/>
                  <a:gd name="T55" fmla="*/ 148 h 186"/>
                  <a:gd name="T56" fmla="*/ 48 w 118"/>
                  <a:gd name="T57" fmla="*/ 154 h 186"/>
                  <a:gd name="T58" fmla="*/ 60 w 118"/>
                  <a:gd name="T59" fmla="*/ 158 h 186"/>
                  <a:gd name="T60" fmla="*/ 66 w 118"/>
                  <a:gd name="T61" fmla="*/ 156 h 186"/>
                  <a:gd name="T62" fmla="*/ 70 w 118"/>
                  <a:gd name="T63" fmla="*/ 154 h 186"/>
                  <a:gd name="T64" fmla="*/ 78 w 118"/>
                  <a:gd name="T65" fmla="*/ 138 h 186"/>
                  <a:gd name="T66" fmla="*/ 82 w 118"/>
                  <a:gd name="T67" fmla="*/ 120 h 186"/>
                  <a:gd name="T68" fmla="*/ 82 w 118"/>
                  <a:gd name="T69" fmla="*/ 94 h 186"/>
                  <a:gd name="T70" fmla="*/ 78 w 118"/>
                  <a:gd name="T71" fmla="*/ 48 h 186"/>
                  <a:gd name="T72" fmla="*/ 76 w 118"/>
                  <a:gd name="T73" fmla="*/ 38 h 186"/>
                  <a:gd name="T74" fmla="*/ 70 w 118"/>
                  <a:gd name="T75" fmla="*/ 32 h 186"/>
                  <a:gd name="T76" fmla="*/ 60 w 118"/>
                  <a:gd name="T77"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close/>
                    <a:moveTo>
                      <a:pt x="60" y="28"/>
                    </a:moveTo>
                    <a:lnTo>
                      <a:pt x="60" y="28"/>
                    </a:lnTo>
                    <a:lnTo>
                      <a:pt x="54" y="30"/>
                    </a:lnTo>
                    <a:lnTo>
                      <a:pt x="48" y="32"/>
                    </a:lnTo>
                    <a:lnTo>
                      <a:pt x="48" y="32"/>
                    </a:lnTo>
                    <a:lnTo>
                      <a:pt x="44" y="38"/>
                    </a:lnTo>
                    <a:lnTo>
                      <a:pt x="40" y="48"/>
                    </a:lnTo>
                    <a:lnTo>
                      <a:pt x="40" y="48"/>
                    </a:lnTo>
                    <a:lnTo>
                      <a:pt x="38" y="66"/>
                    </a:lnTo>
                    <a:lnTo>
                      <a:pt x="36" y="94"/>
                    </a:lnTo>
                    <a:lnTo>
                      <a:pt x="36" y="94"/>
                    </a:lnTo>
                    <a:lnTo>
                      <a:pt x="38" y="120"/>
                    </a:lnTo>
                    <a:lnTo>
                      <a:pt x="40" y="138"/>
                    </a:lnTo>
                    <a:lnTo>
                      <a:pt x="40" y="138"/>
                    </a:lnTo>
                    <a:lnTo>
                      <a:pt x="44" y="148"/>
                    </a:lnTo>
                    <a:lnTo>
                      <a:pt x="48" y="154"/>
                    </a:lnTo>
                    <a:lnTo>
                      <a:pt x="48" y="154"/>
                    </a:lnTo>
                    <a:lnTo>
                      <a:pt x="54" y="156"/>
                    </a:lnTo>
                    <a:lnTo>
                      <a:pt x="60" y="158"/>
                    </a:lnTo>
                    <a:lnTo>
                      <a:pt x="60" y="158"/>
                    </a:lnTo>
                    <a:lnTo>
                      <a:pt x="66" y="156"/>
                    </a:lnTo>
                    <a:lnTo>
                      <a:pt x="70" y="154"/>
                    </a:lnTo>
                    <a:lnTo>
                      <a:pt x="70" y="154"/>
                    </a:lnTo>
                    <a:lnTo>
                      <a:pt x="76" y="148"/>
                    </a:lnTo>
                    <a:lnTo>
                      <a:pt x="78" y="138"/>
                    </a:lnTo>
                    <a:lnTo>
                      <a:pt x="78" y="138"/>
                    </a:lnTo>
                    <a:lnTo>
                      <a:pt x="82" y="120"/>
                    </a:lnTo>
                    <a:lnTo>
                      <a:pt x="82" y="94"/>
                    </a:lnTo>
                    <a:lnTo>
                      <a:pt x="82" y="94"/>
                    </a:lnTo>
                    <a:lnTo>
                      <a:pt x="82" y="66"/>
                    </a:lnTo>
                    <a:lnTo>
                      <a:pt x="78" y="48"/>
                    </a:lnTo>
                    <a:lnTo>
                      <a:pt x="78" y="48"/>
                    </a:lnTo>
                    <a:lnTo>
                      <a:pt x="76" y="38"/>
                    </a:lnTo>
                    <a:lnTo>
                      <a:pt x="70" y="32"/>
                    </a:lnTo>
                    <a:lnTo>
                      <a:pt x="70" y="32"/>
                    </a:lnTo>
                    <a:lnTo>
                      <a:pt x="66" y="30"/>
                    </a:lnTo>
                    <a:lnTo>
                      <a:pt x="60" y="28"/>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20" name="Freeform 1909">
                <a:extLst>
                  <a:ext uri="{FF2B5EF4-FFF2-40B4-BE49-F238E27FC236}">
                    <a16:creationId xmlns="" xmlns:a16="http://schemas.microsoft.com/office/drawing/2014/main" id="{7E577151-E034-4419-8804-735CCBEDDD83}"/>
                  </a:ext>
                </a:extLst>
              </p:cNvPr>
              <p:cNvSpPr>
                <a:spLocks/>
              </p:cNvSpPr>
              <p:nvPr/>
            </p:nvSpPr>
            <p:spPr bwMode="auto">
              <a:xfrm>
                <a:off x="11875565" y="929612"/>
                <a:ext cx="36269" cy="57169"/>
              </a:xfrm>
              <a:custGeom>
                <a:avLst/>
                <a:gdLst>
                  <a:gd name="T0" fmla="*/ 60 w 118"/>
                  <a:gd name="T1" fmla="*/ 0 h 186"/>
                  <a:gd name="T2" fmla="*/ 60 w 118"/>
                  <a:gd name="T3" fmla="*/ 0 h 186"/>
                  <a:gd name="T4" fmla="*/ 72 w 118"/>
                  <a:gd name="T5" fmla="*/ 0 h 186"/>
                  <a:gd name="T6" fmla="*/ 84 w 118"/>
                  <a:gd name="T7" fmla="*/ 4 h 186"/>
                  <a:gd name="T8" fmla="*/ 92 w 118"/>
                  <a:gd name="T9" fmla="*/ 10 h 186"/>
                  <a:gd name="T10" fmla="*/ 102 w 118"/>
                  <a:gd name="T11" fmla="*/ 18 h 186"/>
                  <a:gd name="T12" fmla="*/ 102 w 118"/>
                  <a:gd name="T13" fmla="*/ 18 h 186"/>
                  <a:gd name="T14" fmla="*/ 108 w 118"/>
                  <a:gd name="T15" fmla="*/ 32 h 186"/>
                  <a:gd name="T16" fmla="*/ 114 w 118"/>
                  <a:gd name="T17" fmla="*/ 48 h 186"/>
                  <a:gd name="T18" fmla="*/ 118 w 118"/>
                  <a:gd name="T19" fmla="*/ 68 h 186"/>
                  <a:gd name="T20" fmla="*/ 118 w 118"/>
                  <a:gd name="T21" fmla="*/ 94 h 186"/>
                  <a:gd name="T22" fmla="*/ 118 w 118"/>
                  <a:gd name="T23" fmla="*/ 94 h 186"/>
                  <a:gd name="T24" fmla="*/ 118 w 118"/>
                  <a:gd name="T25" fmla="*/ 118 h 186"/>
                  <a:gd name="T26" fmla="*/ 114 w 118"/>
                  <a:gd name="T27" fmla="*/ 138 h 186"/>
                  <a:gd name="T28" fmla="*/ 108 w 118"/>
                  <a:gd name="T29" fmla="*/ 154 h 186"/>
                  <a:gd name="T30" fmla="*/ 100 w 118"/>
                  <a:gd name="T31" fmla="*/ 168 h 186"/>
                  <a:gd name="T32" fmla="*/ 100 w 118"/>
                  <a:gd name="T33" fmla="*/ 168 h 186"/>
                  <a:gd name="T34" fmla="*/ 92 w 118"/>
                  <a:gd name="T35" fmla="*/ 176 h 186"/>
                  <a:gd name="T36" fmla="*/ 84 w 118"/>
                  <a:gd name="T37" fmla="*/ 182 h 186"/>
                  <a:gd name="T38" fmla="*/ 72 w 118"/>
                  <a:gd name="T39" fmla="*/ 186 h 186"/>
                  <a:gd name="T40" fmla="*/ 60 w 118"/>
                  <a:gd name="T41" fmla="*/ 186 h 186"/>
                  <a:gd name="T42" fmla="*/ 60 w 118"/>
                  <a:gd name="T43" fmla="*/ 186 h 186"/>
                  <a:gd name="T44" fmla="*/ 46 w 118"/>
                  <a:gd name="T45" fmla="*/ 186 h 186"/>
                  <a:gd name="T46" fmla="*/ 36 w 118"/>
                  <a:gd name="T47" fmla="*/ 182 h 186"/>
                  <a:gd name="T48" fmla="*/ 26 w 118"/>
                  <a:gd name="T49" fmla="*/ 176 h 186"/>
                  <a:gd name="T50" fmla="*/ 16 w 118"/>
                  <a:gd name="T51" fmla="*/ 166 h 186"/>
                  <a:gd name="T52" fmla="*/ 16 w 118"/>
                  <a:gd name="T53" fmla="*/ 166 h 186"/>
                  <a:gd name="T54" fmla="*/ 10 w 118"/>
                  <a:gd name="T55" fmla="*/ 154 h 186"/>
                  <a:gd name="T56" fmla="*/ 4 w 118"/>
                  <a:gd name="T57" fmla="*/ 138 h 186"/>
                  <a:gd name="T58" fmla="*/ 2 w 118"/>
                  <a:gd name="T59" fmla="*/ 118 h 186"/>
                  <a:gd name="T60" fmla="*/ 0 w 118"/>
                  <a:gd name="T61" fmla="*/ 92 h 186"/>
                  <a:gd name="T62" fmla="*/ 0 w 118"/>
                  <a:gd name="T63" fmla="*/ 92 h 186"/>
                  <a:gd name="T64" fmla="*/ 2 w 118"/>
                  <a:gd name="T65" fmla="*/ 68 h 186"/>
                  <a:gd name="T66" fmla="*/ 4 w 118"/>
                  <a:gd name="T67" fmla="*/ 48 h 186"/>
                  <a:gd name="T68" fmla="*/ 10 w 118"/>
                  <a:gd name="T69" fmla="*/ 32 h 186"/>
                  <a:gd name="T70" fmla="*/ 18 w 118"/>
                  <a:gd name="T71" fmla="*/ 18 h 186"/>
                  <a:gd name="T72" fmla="*/ 18 w 118"/>
                  <a:gd name="T73" fmla="*/ 18 h 186"/>
                  <a:gd name="T74" fmla="*/ 26 w 118"/>
                  <a:gd name="T75" fmla="*/ 10 h 186"/>
                  <a:gd name="T76" fmla="*/ 36 w 118"/>
                  <a:gd name="T77" fmla="*/ 4 h 186"/>
                  <a:gd name="T78" fmla="*/ 46 w 118"/>
                  <a:gd name="T79" fmla="*/ 0 h 186"/>
                  <a:gd name="T80" fmla="*/ 60 w 118"/>
                  <a:gd name="T8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21" name="Freeform 1910">
                <a:extLst>
                  <a:ext uri="{FF2B5EF4-FFF2-40B4-BE49-F238E27FC236}">
                    <a16:creationId xmlns="" xmlns:a16="http://schemas.microsoft.com/office/drawing/2014/main" id="{7197CA2B-AE8D-45B1-B71C-DD567789301A}"/>
                  </a:ext>
                </a:extLst>
              </p:cNvPr>
              <p:cNvSpPr>
                <a:spLocks/>
              </p:cNvSpPr>
              <p:nvPr/>
            </p:nvSpPr>
            <p:spPr bwMode="auto">
              <a:xfrm>
                <a:off x="11886630" y="938218"/>
                <a:ext cx="14139" cy="39957"/>
              </a:xfrm>
              <a:custGeom>
                <a:avLst/>
                <a:gdLst>
                  <a:gd name="T0" fmla="*/ 24 w 46"/>
                  <a:gd name="T1" fmla="*/ 0 h 130"/>
                  <a:gd name="T2" fmla="*/ 24 w 46"/>
                  <a:gd name="T3" fmla="*/ 0 h 130"/>
                  <a:gd name="T4" fmla="*/ 18 w 46"/>
                  <a:gd name="T5" fmla="*/ 2 h 130"/>
                  <a:gd name="T6" fmla="*/ 12 w 46"/>
                  <a:gd name="T7" fmla="*/ 4 h 130"/>
                  <a:gd name="T8" fmla="*/ 12 w 46"/>
                  <a:gd name="T9" fmla="*/ 4 h 130"/>
                  <a:gd name="T10" fmla="*/ 8 w 46"/>
                  <a:gd name="T11" fmla="*/ 10 h 130"/>
                  <a:gd name="T12" fmla="*/ 4 w 46"/>
                  <a:gd name="T13" fmla="*/ 20 h 130"/>
                  <a:gd name="T14" fmla="*/ 4 w 46"/>
                  <a:gd name="T15" fmla="*/ 20 h 130"/>
                  <a:gd name="T16" fmla="*/ 2 w 46"/>
                  <a:gd name="T17" fmla="*/ 38 h 130"/>
                  <a:gd name="T18" fmla="*/ 0 w 46"/>
                  <a:gd name="T19" fmla="*/ 66 h 130"/>
                  <a:gd name="T20" fmla="*/ 0 w 46"/>
                  <a:gd name="T21" fmla="*/ 66 h 130"/>
                  <a:gd name="T22" fmla="*/ 2 w 46"/>
                  <a:gd name="T23" fmla="*/ 92 h 130"/>
                  <a:gd name="T24" fmla="*/ 4 w 46"/>
                  <a:gd name="T25" fmla="*/ 110 h 130"/>
                  <a:gd name="T26" fmla="*/ 4 w 46"/>
                  <a:gd name="T27" fmla="*/ 110 h 130"/>
                  <a:gd name="T28" fmla="*/ 8 w 46"/>
                  <a:gd name="T29" fmla="*/ 120 h 130"/>
                  <a:gd name="T30" fmla="*/ 12 w 46"/>
                  <a:gd name="T31" fmla="*/ 126 h 130"/>
                  <a:gd name="T32" fmla="*/ 12 w 46"/>
                  <a:gd name="T33" fmla="*/ 126 h 130"/>
                  <a:gd name="T34" fmla="*/ 18 w 46"/>
                  <a:gd name="T35" fmla="*/ 128 h 130"/>
                  <a:gd name="T36" fmla="*/ 24 w 46"/>
                  <a:gd name="T37" fmla="*/ 130 h 130"/>
                  <a:gd name="T38" fmla="*/ 24 w 46"/>
                  <a:gd name="T39" fmla="*/ 130 h 130"/>
                  <a:gd name="T40" fmla="*/ 30 w 46"/>
                  <a:gd name="T41" fmla="*/ 128 h 130"/>
                  <a:gd name="T42" fmla="*/ 34 w 46"/>
                  <a:gd name="T43" fmla="*/ 126 h 130"/>
                  <a:gd name="T44" fmla="*/ 34 w 46"/>
                  <a:gd name="T45" fmla="*/ 126 h 130"/>
                  <a:gd name="T46" fmla="*/ 40 w 46"/>
                  <a:gd name="T47" fmla="*/ 120 h 130"/>
                  <a:gd name="T48" fmla="*/ 42 w 46"/>
                  <a:gd name="T49" fmla="*/ 110 h 130"/>
                  <a:gd name="T50" fmla="*/ 42 w 46"/>
                  <a:gd name="T51" fmla="*/ 110 h 130"/>
                  <a:gd name="T52" fmla="*/ 46 w 46"/>
                  <a:gd name="T53" fmla="*/ 92 h 130"/>
                  <a:gd name="T54" fmla="*/ 46 w 46"/>
                  <a:gd name="T55" fmla="*/ 66 h 130"/>
                  <a:gd name="T56" fmla="*/ 46 w 46"/>
                  <a:gd name="T57" fmla="*/ 66 h 130"/>
                  <a:gd name="T58" fmla="*/ 46 w 46"/>
                  <a:gd name="T59" fmla="*/ 38 h 130"/>
                  <a:gd name="T60" fmla="*/ 42 w 46"/>
                  <a:gd name="T61" fmla="*/ 20 h 130"/>
                  <a:gd name="T62" fmla="*/ 42 w 46"/>
                  <a:gd name="T63" fmla="*/ 20 h 130"/>
                  <a:gd name="T64" fmla="*/ 40 w 46"/>
                  <a:gd name="T65" fmla="*/ 10 h 130"/>
                  <a:gd name="T66" fmla="*/ 34 w 46"/>
                  <a:gd name="T67" fmla="*/ 4 h 130"/>
                  <a:gd name="T68" fmla="*/ 34 w 46"/>
                  <a:gd name="T69" fmla="*/ 4 h 130"/>
                  <a:gd name="T70" fmla="*/ 30 w 46"/>
                  <a:gd name="T71" fmla="*/ 2 h 130"/>
                  <a:gd name="T72" fmla="*/ 24 w 46"/>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130">
                    <a:moveTo>
                      <a:pt x="24" y="0"/>
                    </a:moveTo>
                    <a:lnTo>
                      <a:pt x="24" y="0"/>
                    </a:lnTo>
                    <a:lnTo>
                      <a:pt x="18" y="2"/>
                    </a:lnTo>
                    <a:lnTo>
                      <a:pt x="12" y="4"/>
                    </a:lnTo>
                    <a:lnTo>
                      <a:pt x="12" y="4"/>
                    </a:lnTo>
                    <a:lnTo>
                      <a:pt x="8" y="10"/>
                    </a:lnTo>
                    <a:lnTo>
                      <a:pt x="4" y="20"/>
                    </a:lnTo>
                    <a:lnTo>
                      <a:pt x="4" y="20"/>
                    </a:lnTo>
                    <a:lnTo>
                      <a:pt x="2" y="38"/>
                    </a:lnTo>
                    <a:lnTo>
                      <a:pt x="0" y="66"/>
                    </a:lnTo>
                    <a:lnTo>
                      <a:pt x="0" y="66"/>
                    </a:lnTo>
                    <a:lnTo>
                      <a:pt x="2" y="92"/>
                    </a:lnTo>
                    <a:lnTo>
                      <a:pt x="4" y="110"/>
                    </a:lnTo>
                    <a:lnTo>
                      <a:pt x="4" y="110"/>
                    </a:lnTo>
                    <a:lnTo>
                      <a:pt x="8" y="120"/>
                    </a:lnTo>
                    <a:lnTo>
                      <a:pt x="12" y="126"/>
                    </a:lnTo>
                    <a:lnTo>
                      <a:pt x="12" y="126"/>
                    </a:lnTo>
                    <a:lnTo>
                      <a:pt x="18" y="128"/>
                    </a:lnTo>
                    <a:lnTo>
                      <a:pt x="24" y="130"/>
                    </a:lnTo>
                    <a:lnTo>
                      <a:pt x="24" y="130"/>
                    </a:lnTo>
                    <a:lnTo>
                      <a:pt x="30" y="128"/>
                    </a:lnTo>
                    <a:lnTo>
                      <a:pt x="34" y="126"/>
                    </a:lnTo>
                    <a:lnTo>
                      <a:pt x="34" y="126"/>
                    </a:lnTo>
                    <a:lnTo>
                      <a:pt x="40" y="120"/>
                    </a:lnTo>
                    <a:lnTo>
                      <a:pt x="42" y="110"/>
                    </a:lnTo>
                    <a:lnTo>
                      <a:pt x="42" y="110"/>
                    </a:lnTo>
                    <a:lnTo>
                      <a:pt x="46" y="92"/>
                    </a:lnTo>
                    <a:lnTo>
                      <a:pt x="46" y="66"/>
                    </a:lnTo>
                    <a:lnTo>
                      <a:pt x="46" y="66"/>
                    </a:lnTo>
                    <a:lnTo>
                      <a:pt x="46" y="38"/>
                    </a:lnTo>
                    <a:lnTo>
                      <a:pt x="42" y="20"/>
                    </a:lnTo>
                    <a:lnTo>
                      <a:pt x="42" y="20"/>
                    </a:lnTo>
                    <a:lnTo>
                      <a:pt x="40" y="10"/>
                    </a:lnTo>
                    <a:lnTo>
                      <a:pt x="34" y="4"/>
                    </a:lnTo>
                    <a:lnTo>
                      <a:pt x="34" y="4"/>
                    </a:lnTo>
                    <a:lnTo>
                      <a:pt x="30" y="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22" name="Freeform 1916">
                <a:extLst>
                  <a:ext uri="{FF2B5EF4-FFF2-40B4-BE49-F238E27FC236}">
                    <a16:creationId xmlns="" xmlns:a16="http://schemas.microsoft.com/office/drawing/2014/main" id="{C81DE8FF-EF62-4333-B954-82ABD0D456D4}"/>
                  </a:ext>
                </a:extLst>
              </p:cNvPr>
              <p:cNvSpPr>
                <a:spLocks/>
              </p:cNvSpPr>
              <p:nvPr/>
            </p:nvSpPr>
            <p:spPr bwMode="auto">
              <a:xfrm>
                <a:off x="11809063" y="929612"/>
                <a:ext cx="25204" cy="56554"/>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23" name="Freeform 1916">
                <a:extLst>
                  <a:ext uri="{FF2B5EF4-FFF2-40B4-BE49-F238E27FC236}">
                    <a16:creationId xmlns="" xmlns:a16="http://schemas.microsoft.com/office/drawing/2014/main" id="{7BA2CCC3-39FD-499D-BF7A-166B785D9A35}"/>
                  </a:ext>
                </a:extLst>
              </p:cNvPr>
              <p:cNvSpPr>
                <a:spLocks/>
              </p:cNvSpPr>
              <p:nvPr/>
            </p:nvSpPr>
            <p:spPr bwMode="auto">
              <a:xfrm>
                <a:off x="11875455" y="1020322"/>
                <a:ext cx="25204" cy="56554"/>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25" name="Freeform 1916">
                <a:extLst>
                  <a:ext uri="{FF2B5EF4-FFF2-40B4-BE49-F238E27FC236}">
                    <a16:creationId xmlns="" xmlns:a16="http://schemas.microsoft.com/office/drawing/2014/main" id="{D2488DD4-AA60-4CB2-9506-4523D083FFF6}"/>
                  </a:ext>
                </a:extLst>
              </p:cNvPr>
              <p:cNvSpPr>
                <a:spLocks/>
              </p:cNvSpPr>
              <p:nvPr/>
            </p:nvSpPr>
            <p:spPr bwMode="auto">
              <a:xfrm>
                <a:off x="11875455" y="1113875"/>
                <a:ext cx="25204" cy="56554"/>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26" name="Freeform 1916">
                <a:extLst>
                  <a:ext uri="{FF2B5EF4-FFF2-40B4-BE49-F238E27FC236}">
                    <a16:creationId xmlns="" xmlns:a16="http://schemas.microsoft.com/office/drawing/2014/main" id="{17308CC2-0F2C-4FF5-9291-192583A9E486}"/>
                  </a:ext>
                </a:extLst>
              </p:cNvPr>
              <p:cNvSpPr>
                <a:spLocks/>
              </p:cNvSpPr>
              <p:nvPr/>
            </p:nvSpPr>
            <p:spPr bwMode="auto">
              <a:xfrm>
                <a:off x="11511890" y="1128533"/>
                <a:ext cx="25204" cy="56554"/>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31" name="Freeform 1908">
                <a:extLst>
                  <a:ext uri="{FF2B5EF4-FFF2-40B4-BE49-F238E27FC236}">
                    <a16:creationId xmlns="" xmlns:a16="http://schemas.microsoft.com/office/drawing/2014/main" id="{A683B914-5842-4779-BE1A-91DBFABF3D58}"/>
                  </a:ext>
                </a:extLst>
              </p:cNvPr>
              <p:cNvSpPr>
                <a:spLocks noEditPoints="1"/>
              </p:cNvSpPr>
              <p:nvPr/>
            </p:nvSpPr>
            <p:spPr bwMode="auto">
              <a:xfrm>
                <a:off x="11584428" y="1228829"/>
                <a:ext cx="36269" cy="57169"/>
              </a:xfrm>
              <a:custGeom>
                <a:avLst/>
                <a:gdLst>
                  <a:gd name="T0" fmla="*/ 60 w 118"/>
                  <a:gd name="T1" fmla="*/ 0 h 186"/>
                  <a:gd name="T2" fmla="*/ 84 w 118"/>
                  <a:gd name="T3" fmla="*/ 4 h 186"/>
                  <a:gd name="T4" fmla="*/ 102 w 118"/>
                  <a:gd name="T5" fmla="*/ 18 h 186"/>
                  <a:gd name="T6" fmla="*/ 108 w 118"/>
                  <a:gd name="T7" fmla="*/ 32 h 186"/>
                  <a:gd name="T8" fmla="*/ 118 w 118"/>
                  <a:gd name="T9" fmla="*/ 68 h 186"/>
                  <a:gd name="T10" fmla="*/ 118 w 118"/>
                  <a:gd name="T11" fmla="*/ 94 h 186"/>
                  <a:gd name="T12" fmla="*/ 114 w 118"/>
                  <a:gd name="T13" fmla="*/ 138 h 186"/>
                  <a:gd name="T14" fmla="*/ 100 w 118"/>
                  <a:gd name="T15" fmla="*/ 168 h 186"/>
                  <a:gd name="T16" fmla="*/ 92 w 118"/>
                  <a:gd name="T17" fmla="*/ 176 h 186"/>
                  <a:gd name="T18" fmla="*/ 72 w 118"/>
                  <a:gd name="T19" fmla="*/ 186 h 186"/>
                  <a:gd name="T20" fmla="*/ 60 w 118"/>
                  <a:gd name="T21" fmla="*/ 186 h 186"/>
                  <a:gd name="T22" fmla="*/ 36 w 118"/>
                  <a:gd name="T23" fmla="*/ 182 h 186"/>
                  <a:gd name="T24" fmla="*/ 16 w 118"/>
                  <a:gd name="T25" fmla="*/ 166 h 186"/>
                  <a:gd name="T26" fmla="*/ 10 w 118"/>
                  <a:gd name="T27" fmla="*/ 154 h 186"/>
                  <a:gd name="T28" fmla="*/ 2 w 118"/>
                  <a:gd name="T29" fmla="*/ 118 h 186"/>
                  <a:gd name="T30" fmla="*/ 0 w 118"/>
                  <a:gd name="T31" fmla="*/ 92 h 186"/>
                  <a:gd name="T32" fmla="*/ 4 w 118"/>
                  <a:gd name="T33" fmla="*/ 48 h 186"/>
                  <a:gd name="T34" fmla="*/ 18 w 118"/>
                  <a:gd name="T35" fmla="*/ 18 h 186"/>
                  <a:gd name="T36" fmla="*/ 26 w 118"/>
                  <a:gd name="T37" fmla="*/ 10 h 186"/>
                  <a:gd name="T38" fmla="*/ 46 w 118"/>
                  <a:gd name="T39" fmla="*/ 0 h 186"/>
                  <a:gd name="T40" fmla="*/ 60 w 118"/>
                  <a:gd name="T41" fmla="*/ 28 h 186"/>
                  <a:gd name="T42" fmla="*/ 54 w 118"/>
                  <a:gd name="T43" fmla="*/ 30 h 186"/>
                  <a:gd name="T44" fmla="*/ 48 w 118"/>
                  <a:gd name="T45" fmla="*/ 32 h 186"/>
                  <a:gd name="T46" fmla="*/ 40 w 118"/>
                  <a:gd name="T47" fmla="*/ 48 h 186"/>
                  <a:gd name="T48" fmla="*/ 38 w 118"/>
                  <a:gd name="T49" fmla="*/ 66 h 186"/>
                  <a:gd name="T50" fmla="*/ 36 w 118"/>
                  <a:gd name="T51" fmla="*/ 94 h 186"/>
                  <a:gd name="T52" fmla="*/ 40 w 118"/>
                  <a:gd name="T53" fmla="*/ 138 h 186"/>
                  <a:gd name="T54" fmla="*/ 44 w 118"/>
                  <a:gd name="T55" fmla="*/ 148 h 186"/>
                  <a:gd name="T56" fmla="*/ 48 w 118"/>
                  <a:gd name="T57" fmla="*/ 154 h 186"/>
                  <a:gd name="T58" fmla="*/ 60 w 118"/>
                  <a:gd name="T59" fmla="*/ 158 h 186"/>
                  <a:gd name="T60" fmla="*/ 66 w 118"/>
                  <a:gd name="T61" fmla="*/ 156 h 186"/>
                  <a:gd name="T62" fmla="*/ 70 w 118"/>
                  <a:gd name="T63" fmla="*/ 154 h 186"/>
                  <a:gd name="T64" fmla="*/ 78 w 118"/>
                  <a:gd name="T65" fmla="*/ 138 h 186"/>
                  <a:gd name="T66" fmla="*/ 82 w 118"/>
                  <a:gd name="T67" fmla="*/ 120 h 186"/>
                  <a:gd name="T68" fmla="*/ 82 w 118"/>
                  <a:gd name="T69" fmla="*/ 94 h 186"/>
                  <a:gd name="T70" fmla="*/ 78 w 118"/>
                  <a:gd name="T71" fmla="*/ 48 h 186"/>
                  <a:gd name="T72" fmla="*/ 76 w 118"/>
                  <a:gd name="T73" fmla="*/ 38 h 186"/>
                  <a:gd name="T74" fmla="*/ 70 w 118"/>
                  <a:gd name="T75" fmla="*/ 32 h 186"/>
                  <a:gd name="T76" fmla="*/ 60 w 118"/>
                  <a:gd name="T77"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close/>
                    <a:moveTo>
                      <a:pt x="60" y="28"/>
                    </a:moveTo>
                    <a:lnTo>
                      <a:pt x="60" y="28"/>
                    </a:lnTo>
                    <a:lnTo>
                      <a:pt x="54" y="30"/>
                    </a:lnTo>
                    <a:lnTo>
                      <a:pt x="48" y="32"/>
                    </a:lnTo>
                    <a:lnTo>
                      <a:pt x="48" y="32"/>
                    </a:lnTo>
                    <a:lnTo>
                      <a:pt x="44" y="38"/>
                    </a:lnTo>
                    <a:lnTo>
                      <a:pt x="40" y="48"/>
                    </a:lnTo>
                    <a:lnTo>
                      <a:pt x="40" y="48"/>
                    </a:lnTo>
                    <a:lnTo>
                      <a:pt x="38" y="66"/>
                    </a:lnTo>
                    <a:lnTo>
                      <a:pt x="36" y="94"/>
                    </a:lnTo>
                    <a:lnTo>
                      <a:pt x="36" y="94"/>
                    </a:lnTo>
                    <a:lnTo>
                      <a:pt x="38" y="120"/>
                    </a:lnTo>
                    <a:lnTo>
                      <a:pt x="40" y="138"/>
                    </a:lnTo>
                    <a:lnTo>
                      <a:pt x="40" y="138"/>
                    </a:lnTo>
                    <a:lnTo>
                      <a:pt x="44" y="148"/>
                    </a:lnTo>
                    <a:lnTo>
                      <a:pt x="48" y="154"/>
                    </a:lnTo>
                    <a:lnTo>
                      <a:pt x="48" y="154"/>
                    </a:lnTo>
                    <a:lnTo>
                      <a:pt x="54" y="156"/>
                    </a:lnTo>
                    <a:lnTo>
                      <a:pt x="60" y="158"/>
                    </a:lnTo>
                    <a:lnTo>
                      <a:pt x="60" y="158"/>
                    </a:lnTo>
                    <a:lnTo>
                      <a:pt x="66" y="156"/>
                    </a:lnTo>
                    <a:lnTo>
                      <a:pt x="70" y="154"/>
                    </a:lnTo>
                    <a:lnTo>
                      <a:pt x="70" y="154"/>
                    </a:lnTo>
                    <a:lnTo>
                      <a:pt x="76" y="148"/>
                    </a:lnTo>
                    <a:lnTo>
                      <a:pt x="78" y="138"/>
                    </a:lnTo>
                    <a:lnTo>
                      <a:pt x="78" y="138"/>
                    </a:lnTo>
                    <a:lnTo>
                      <a:pt x="82" y="120"/>
                    </a:lnTo>
                    <a:lnTo>
                      <a:pt x="82" y="94"/>
                    </a:lnTo>
                    <a:lnTo>
                      <a:pt x="82" y="94"/>
                    </a:lnTo>
                    <a:lnTo>
                      <a:pt x="82" y="66"/>
                    </a:lnTo>
                    <a:lnTo>
                      <a:pt x="78" y="48"/>
                    </a:lnTo>
                    <a:lnTo>
                      <a:pt x="78" y="48"/>
                    </a:lnTo>
                    <a:lnTo>
                      <a:pt x="76" y="38"/>
                    </a:lnTo>
                    <a:lnTo>
                      <a:pt x="70" y="32"/>
                    </a:lnTo>
                    <a:lnTo>
                      <a:pt x="70" y="32"/>
                    </a:lnTo>
                    <a:lnTo>
                      <a:pt x="66" y="30"/>
                    </a:lnTo>
                    <a:lnTo>
                      <a:pt x="60" y="28"/>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81" name="Freeform 1909">
                <a:extLst>
                  <a:ext uri="{FF2B5EF4-FFF2-40B4-BE49-F238E27FC236}">
                    <a16:creationId xmlns="" xmlns:a16="http://schemas.microsoft.com/office/drawing/2014/main" id="{5BEF0D35-A095-49C9-889B-82F3E5762C1C}"/>
                  </a:ext>
                </a:extLst>
              </p:cNvPr>
              <p:cNvSpPr>
                <a:spLocks/>
              </p:cNvSpPr>
              <p:nvPr/>
            </p:nvSpPr>
            <p:spPr bwMode="auto">
              <a:xfrm>
                <a:off x="11584428" y="1228829"/>
                <a:ext cx="36269" cy="57169"/>
              </a:xfrm>
              <a:custGeom>
                <a:avLst/>
                <a:gdLst>
                  <a:gd name="T0" fmla="*/ 60 w 118"/>
                  <a:gd name="T1" fmla="*/ 0 h 186"/>
                  <a:gd name="T2" fmla="*/ 60 w 118"/>
                  <a:gd name="T3" fmla="*/ 0 h 186"/>
                  <a:gd name="T4" fmla="*/ 72 w 118"/>
                  <a:gd name="T5" fmla="*/ 0 h 186"/>
                  <a:gd name="T6" fmla="*/ 84 w 118"/>
                  <a:gd name="T7" fmla="*/ 4 h 186"/>
                  <a:gd name="T8" fmla="*/ 92 w 118"/>
                  <a:gd name="T9" fmla="*/ 10 h 186"/>
                  <a:gd name="T10" fmla="*/ 102 w 118"/>
                  <a:gd name="T11" fmla="*/ 18 h 186"/>
                  <a:gd name="T12" fmla="*/ 102 w 118"/>
                  <a:gd name="T13" fmla="*/ 18 h 186"/>
                  <a:gd name="T14" fmla="*/ 108 w 118"/>
                  <a:gd name="T15" fmla="*/ 32 h 186"/>
                  <a:gd name="T16" fmla="*/ 114 w 118"/>
                  <a:gd name="T17" fmla="*/ 48 h 186"/>
                  <a:gd name="T18" fmla="*/ 118 w 118"/>
                  <a:gd name="T19" fmla="*/ 68 h 186"/>
                  <a:gd name="T20" fmla="*/ 118 w 118"/>
                  <a:gd name="T21" fmla="*/ 94 h 186"/>
                  <a:gd name="T22" fmla="*/ 118 w 118"/>
                  <a:gd name="T23" fmla="*/ 94 h 186"/>
                  <a:gd name="T24" fmla="*/ 118 w 118"/>
                  <a:gd name="T25" fmla="*/ 118 h 186"/>
                  <a:gd name="T26" fmla="*/ 114 w 118"/>
                  <a:gd name="T27" fmla="*/ 138 h 186"/>
                  <a:gd name="T28" fmla="*/ 108 w 118"/>
                  <a:gd name="T29" fmla="*/ 154 h 186"/>
                  <a:gd name="T30" fmla="*/ 100 w 118"/>
                  <a:gd name="T31" fmla="*/ 168 h 186"/>
                  <a:gd name="T32" fmla="*/ 100 w 118"/>
                  <a:gd name="T33" fmla="*/ 168 h 186"/>
                  <a:gd name="T34" fmla="*/ 92 w 118"/>
                  <a:gd name="T35" fmla="*/ 176 h 186"/>
                  <a:gd name="T36" fmla="*/ 84 w 118"/>
                  <a:gd name="T37" fmla="*/ 182 h 186"/>
                  <a:gd name="T38" fmla="*/ 72 w 118"/>
                  <a:gd name="T39" fmla="*/ 186 h 186"/>
                  <a:gd name="T40" fmla="*/ 60 w 118"/>
                  <a:gd name="T41" fmla="*/ 186 h 186"/>
                  <a:gd name="T42" fmla="*/ 60 w 118"/>
                  <a:gd name="T43" fmla="*/ 186 h 186"/>
                  <a:gd name="T44" fmla="*/ 46 w 118"/>
                  <a:gd name="T45" fmla="*/ 186 h 186"/>
                  <a:gd name="T46" fmla="*/ 36 w 118"/>
                  <a:gd name="T47" fmla="*/ 182 h 186"/>
                  <a:gd name="T48" fmla="*/ 26 w 118"/>
                  <a:gd name="T49" fmla="*/ 176 h 186"/>
                  <a:gd name="T50" fmla="*/ 16 w 118"/>
                  <a:gd name="T51" fmla="*/ 166 h 186"/>
                  <a:gd name="T52" fmla="*/ 16 w 118"/>
                  <a:gd name="T53" fmla="*/ 166 h 186"/>
                  <a:gd name="T54" fmla="*/ 10 w 118"/>
                  <a:gd name="T55" fmla="*/ 154 h 186"/>
                  <a:gd name="T56" fmla="*/ 4 w 118"/>
                  <a:gd name="T57" fmla="*/ 138 h 186"/>
                  <a:gd name="T58" fmla="*/ 2 w 118"/>
                  <a:gd name="T59" fmla="*/ 118 h 186"/>
                  <a:gd name="T60" fmla="*/ 0 w 118"/>
                  <a:gd name="T61" fmla="*/ 92 h 186"/>
                  <a:gd name="T62" fmla="*/ 0 w 118"/>
                  <a:gd name="T63" fmla="*/ 92 h 186"/>
                  <a:gd name="T64" fmla="*/ 2 w 118"/>
                  <a:gd name="T65" fmla="*/ 68 h 186"/>
                  <a:gd name="T66" fmla="*/ 4 w 118"/>
                  <a:gd name="T67" fmla="*/ 48 h 186"/>
                  <a:gd name="T68" fmla="*/ 10 w 118"/>
                  <a:gd name="T69" fmla="*/ 32 h 186"/>
                  <a:gd name="T70" fmla="*/ 18 w 118"/>
                  <a:gd name="T71" fmla="*/ 18 h 186"/>
                  <a:gd name="T72" fmla="*/ 18 w 118"/>
                  <a:gd name="T73" fmla="*/ 18 h 186"/>
                  <a:gd name="T74" fmla="*/ 26 w 118"/>
                  <a:gd name="T75" fmla="*/ 10 h 186"/>
                  <a:gd name="T76" fmla="*/ 36 w 118"/>
                  <a:gd name="T77" fmla="*/ 4 h 186"/>
                  <a:gd name="T78" fmla="*/ 46 w 118"/>
                  <a:gd name="T79" fmla="*/ 0 h 186"/>
                  <a:gd name="T80" fmla="*/ 60 w 118"/>
                  <a:gd name="T8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82" name="Freeform 1910">
                <a:extLst>
                  <a:ext uri="{FF2B5EF4-FFF2-40B4-BE49-F238E27FC236}">
                    <a16:creationId xmlns="" xmlns:a16="http://schemas.microsoft.com/office/drawing/2014/main" id="{B7694CF8-B0E1-42A0-AB3E-A96DDC055930}"/>
                  </a:ext>
                </a:extLst>
              </p:cNvPr>
              <p:cNvSpPr>
                <a:spLocks/>
              </p:cNvSpPr>
              <p:nvPr/>
            </p:nvSpPr>
            <p:spPr bwMode="auto">
              <a:xfrm>
                <a:off x="11595493" y="1237435"/>
                <a:ext cx="14139" cy="39957"/>
              </a:xfrm>
              <a:custGeom>
                <a:avLst/>
                <a:gdLst>
                  <a:gd name="T0" fmla="*/ 24 w 46"/>
                  <a:gd name="T1" fmla="*/ 0 h 130"/>
                  <a:gd name="T2" fmla="*/ 24 w 46"/>
                  <a:gd name="T3" fmla="*/ 0 h 130"/>
                  <a:gd name="T4" fmla="*/ 18 w 46"/>
                  <a:gd name="T5" fmla="*/ 2 h 130"/>
                  <a:gd name="T6" fmla="*/ 12 w 46"/>
                  <a:gd name="T7" fmla="*/ 4 h 130"/>
                  <a:gd name="T8" fmla="*/ 12 w 46"/>
                  <a:gd name="T9" fmla="*/ 4 h 130"/>
                  <a:gd name="T10" fmla="*/ 8 w 46"/>
                  <a:gd name="T11" fmla="*/ 10 h 130"/>
                  <a:gd name="T12" fmla="*/ 4 w 46"/>
                  <a:gd name="T13" fmla="*/ 20 h 130"/>
                  <a:gd name="T14" fmla="*/ 4 w 46"/>
                  <a:gd name="T15" fmla="*/ 20 h 130"/>
                  <a:gd name="T16" fmla="*/ 2 w 46"/>
                  <a:gd name="T17" fmla="*/ 38 h 130"/>
                  <a:gd name="T18" fmla="*/ 0 w 46"/>
                  <a:gd name="T19" fmla="*/ 66 h 130"/>
                  <a:gd name="T20" fmla="*/ 0 w 46"/>
                  <a:gd name="T21" fmla="*/ 66 h 130"/>
                  <a:gd name="T22" fmla="*/ 2 w 46"/>
                  <a:gd name="T23" fmla="*/ 92 h 130"/>
                  <a:gd name="T24" fmla="*/ 4 w 46"/>
                  <a:gd name="T25" fmla="*/ 110 h 130"/>
                  <a:gd name="T26" fmla="*/ 4 w 46"/>
                  <a:gd name="T27" fmla="*/ 110 h 130"/>
                  <a:gd name="T28" fmla="*/ 8 w 46"/>
                  <a:gd name="T29" fmla="*/ 120 h 130"/>
                  <a:gd name="T30" fmla="*/ 12 w 46"/>
                  <a:gd name="T31" fmla="*/ 126 h 130"/>
                  <a:gd name="T32" fmla="*/ 12 w 46"/>
                  <a:gd name="T33" fmla="*/ 126 h 130"/>
                  <a:gd name="T34" fmla="*/ 18 w 46"/>
                  <a:gd name="T35" fmla="*/ 128 h 130"/>
                  <a:gd name="T36" fmla="*/ 24 w 46"/>
                  <a:gd name="T37" fmla="*/ 130 h 130"/>
                  <a:gd name="T38" fmla="*/ 24 w 46"/>
                  <a:gd name="T39" fmla="*/ 130 h 130"/>
                  <a:gd name="T40" fmla="*/ 30 w 46"/>
                  <a:gd name="T41" fmla="*/ 128 h 130"/>
                  <a:gd name="T42" fmla="*/ 34 w 46"/>
                  <a:gd name="T43" fmla="*/ 126 h 130"/>
                  <a:gd name="T44" fmla="*/ 34 w 46"/>
                  <a:gd name="T45" fmla="*/ 126 h 130"/>
                  <a:gd name="T46" fmla="*/ 40 w 46"/>
                  <a:gd name="T47" fmla="*/ 120 h 130"/>
                  <a:gd name="T48" fmla="*/ 42 w 46"/>
                  <a:gd name="T49" fmla="*/ 110 h 130"/>
                  <a:gd name="T50" fmla="*/ 42 w 46"/>
                  <a:gd name="T51" fmla="*/ 110 h 130"/>
                  <a:gd name="T52" fmla="*/ 46 w 46"/>
                  <a:gd name="T53" fmla="*/ 92 h 130"/>
                  <a:gd name="T54" fmla="*/ 46 w 46"/>
                  <a:gd name="T55" fmla="*/ 66 h 130"/>
                  <a:gd name="T56" fmla="*/ 46 w 46"/>
                  <a:gd name="T57" fmla="*/ 66 h 130"/>
                  <a:gd name="T58" fmla="*/ 46 w 46"/>
                  <a:gd name="T59" fmla="*/ 38 h 130"/>
                  <a:gd name="T60" fmla="*/ 42 w 46"/>
                  <a:gd name="T61" fmla="*/ 20 h 130"/>
                  <a:gd name="T62" fmla="*/ 42 w 46"/>
                  <a:gd name="T63" fmla="*/ 20 h 130"/>
                  <a:gd name="T64" fmla="*/ 40 w 46"/>
                  <a:gd name="T65" fmla="*/ 10 h 130"/>
                  <a:gd name="T66" fmla="*/ 34 w 46"/>
                  <a:gd name="T67" fmla="*/ 4 h 130"/>
                  <a:gd name="T68" fmla="*/ 34 w 46"/>
                  <a:gd name="T69" fmla="*/ 4 h 130"/>
                  <a:gd name="T70" fmla="*/ 30 w 46"/>
                  <a:gd name="T71" fmla="*/ 2 h 130"/>
                  <a:gd name="T72" fmla="*/ 24 w 46"/>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130">
                    <a:moveTo>
                      <a:pt x="24" y="0"/>
                    </a:moveTo>
                    <a:lnTo>
                      <a:pt x="24" y="0"/>
                    </a:lnTo>
                    <a:lnTo>
                      <a:pt x="18" y="2"/>
                    </a:lnTo>
                    <a:lnTo>
                      <a:pt x="12" y="4"/>
                    </a:lnTo>
                    <a:lnTo>
                      <a:pt x="12" y="4"/>
                    </a:lnTo>
                    <a:lnTo>
                      <a:pt x="8" y="10"/>
                    </a:lnTo>
                    <a:lnTo>
                      <a:pt x="4" y="20"/>
                    </a:lnTo>
                    <a:lnTo>
                      <a:pt x="4" y="20"/>
                    </a:lnTo>
                    <a:lnTo>
                      <a:pt x="2" y="38"/>
                    </a:lnTo>
                    <a:lnTo>
                      <a:pt x="0" y="66"/>
                    </a:lnTo>
                    <a:lnTo>
                      <a:pt x="0" y="66"/>
                    </a:lnTo>
                    <a:lnTo>
                      <a:pt x="2" y="92"/>
                    </a:lnTo>
                    <a:lnTo>
                      <a:pt x="4" y="110"/>
                    </a:lnTo>
                    <a:lnTo>
                      <a:pt x="4" y="110"/>
                    </a:lnTo>
                    <a:lnTo>
                      <a:pt x="8" y="120"/>
                    </a:lnTo>
                    <a:lnTo>
                      <a:pt x="12" y="126"/>
                    </a:lnTo>
                    <a:lnTo>
                      <a:pt x="12" y="126"/>
                    </a:lnTo>
                    <a:lnTo>
                      <a:pt x="18" y="128"/>
                    </a:lnTo>
                    <a:lnTo>
                      <a:pt x="24" y="130"/>
                    </a:lnTo>
                    <a:lnTo>
                      <a:pt x="24" y="130"/>
                    </a:lnTo>
                    <a:lnTo>
                      <a:pt x="30" y="128"/>
                    </a:lnTo>
                    <a:lnTo>
                      <a:pt x="34" y="126"/>
                    </a:lnTo>
                    <a:lnTo>
                      <a:pt x="34" y="126"/>
                    </a:lnTo>
                    <a:lnTo>
                      <a:pt x="40" y="120"/>
                    </a:lnTo>
                    <a:lnTo>
                      <a:pt x="42" y="110"/>
                    </a:lnTo>
                    <a:lnTo>
                      <a:pt x="42" y="110"/>
                    </a:lnTo>
                    <a:lnTo>
                      <a:pt x="46" y="92"/>
                    </a:lnTo>
                    <a:lnTo>
                      <a:pt x="46" y="66"/>
                    </a:lnTo>
                    <a:lnTo>
                      <a:pt x="46" y="66"/>
                    </a:lnTo>
                    <a:lnTo>
                      <a:pt x="46" y="38"/>
                    </a:lnTo>
                    <a:lnTo>
                      <a:pt x="42" y="20"/>
                    </a:lnTo>
                    <a:lnTo>
                      <a:pt x="42" y="20"/>
                    </a:lnTo>
                    <a:lnTo>
                      <a:pt x="40" y="10"/>
                    </a:lnTo>
                    <a:lnTo>
                      <a:pt x="34" y="4"/>
                    </a:lnTo>
                    <a:lnTo>
                      <a:pt x="34" y="4"/>
                    </a:lnTo>
                    <a:lnTo>
                      <a:pt x="30" y="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83" name="Freeform 1916">
                <a:extLst>
                  <a:ext uri="{FF2B5EF4-FFF2-40B4-BE49-F238E27FC236}">
                    <a16:creationId xmlns="" xmlns:a16="http://schemas.microsoft.com/office/drawing/2014/main" id="{0B733E42-40C9-4EEC-90AD-620C061C94F7}"/>
                  </a:ext>
                </a:extLst>
              </p:cNvPr>
              <p:cNvSpPr>
                <a:spLocks/>
              </p:cNvSpPr>
              <p:nvPr/>
            </p:nvSpPr>
            <p:spPr bwMode="auto">
              <a:xfrm>
                <a:off x="11511890" y="1228829"/>
                <a:ext cx="25204" cy="56554"/>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8" name="Freeform 5">
                <a:extLst>
                  <a:ext uri="{FF2B5EF4-FFF2-40B4-BE49-F238E27FC236}">
                    <a16:creationId xmlns="" xmlns:a16="http://schemas.microsoft.com/office/drawing/2014/main" id="{EF7B036C-3268-4E65-8E8C-D885404B2AA4}"/>
                  </a:ext>
                </a:extLst>
              </p:cNvPr>
              <p:cNvSpPr>
                <a:spLocks/>
              </p:cNvSpPr>
              <p:nvPr/>
            </p:nvSpPr>
            <p:spPr bwMode="auto">
              <a:xfrm>
                <a:off x="11607349" y="1038340"/>
                <a:ext cx="188366" cy="192599"/>
              </a:xfrm>
              <a:custGeom>
                <a:avLst/>
                <a:gdLst>
                  <a:gd name="T0" fmla="*/ 418 w 712"/>
                  <a:gd name="T1" fmla="*/ 231 h 728"/>
                  <a:gd name="T2" fmla="*/ 418 w 712"/>
                  <a:gd name="T3" fmla="*/ 231 h 728"/>
                  <a:gd name="T4" fmla="*/ 374 w 712"/>
                  <a:gd name="T5" fmla="*/ 285 h 728"/>
                  <a:gd name="T6" fmla="*/ 332 w 712"/>
                  <a:gd name="T7" fmla="*/ 341 h 728"/>
                  <a:gd name="T8" fmla="*/ 296 w 712"/>
                  <a:gd name="T9" fmla="*/ 397 h 728"/>
                  <a:gd name="T10" fmla="*/ 262 w 712"/>
                  <a:gd name="T11" fmla="*/ 457 h 728"/>
                  <a:gd name="T12" fmla="*/ 262 w 712"/>
                  <a:gd name="T13" fmla="*/ 457 h 728"/>
                  <a:gd name="T14" fmla="*/ 204 w 712"/>
                  <a:gd name="T15" fmla="*/ 401 h 728"/>
                  <a:gd name="T16" fmla="*/ 204 w 712"/>
                  <a:gd name="T17" fmla="*/ 401 h 728"/>
                  <a:gd name="T18" fmla="*/ 130 w 712"/>
                  <a:gd name="T19" fmla="*/ 335 h 728"/>
                  <a:gd name="T20" fmla="*/ 130 w 712"/>
                  <a:gd name="T21" fmla="*/ 335 h 728"/>
                  <a:gd name="T22" fmla="*/ 74 w 712"/>
                  <a:gd name="T23" fmla="*/ 287 h 728"/>
                  <a:gd name="T24" fmla="*/ 0 w 712"/>
                  <a:gd name="T25" fmla="*/ 413 h 728"/>
                  <a:gd name="T26" fmla="*/ 0 w 712"/>
                  <a:gd name="T27" fmla="*/ 413 h 728"/>
                  <a:gd name="T28" fmla="*/ 60 w 712"/>
                  <a:gd name="T29" fmla="*/ 465 h 728"/>
                  <a:gd name="T30" fmla="*/ 60 w 712"/>
                  <a:gd name="T31" fmla="*/ 465 h 728"/>
                  <a:gd name="T32" fmla="*/ 120 w 712"/>
                  <a:gd name="T33" fmla="*/ 519 h 728"/>
                  <a:gd name="T34" fmla="*/ 120 w 712"/>
                  <a:gd name="T35" fmla="*/ 519 h 728"/>
                  <a:gd name="T36" fmla="*/ 172 w 712"/>
                  <a:gd name="T37" fmla="*/ 568 h 728"/>
                  <a:gd name="T38" fmla="*/ 172 w 712"/>
                  <a:gd name="T39" fmla="*/ 568 h 728"/>
                  <a:gd name="T40" fmla="*/ 200 w 712"/>
                  <a:gd name="T41" fmla="*/ 598 h 728"/>
                  <a:gd name="T42" fmla="*/ 226 w 712"/>
                  <a:gd name="T43" fmla="*/ 628 h 728"/>
                  <a:gd name="T44" fmla="*/ 308 w 712"/>
                  <a:gd name="T45" fmla="*/ 728 h 728"/>
                  <a:gd name="T46" fmla="*/ 354 w 712"/>
                  <a:gd name="T47" fmla="*/ 610 h 728"/>
                  <a:gd name="T48" fmla="*/ 354 w 712"/>
                  <a:gd name="T49" fmla="*/ 610 h 728"/>
                  <a:gd name="T50" fmla="*/ 368 w 712"/>
                  <a:gd name="T51" fmla="*/ 574 h 728"/>
                  <a:gd name="T52" fmla="*/ 384 w 712"/>
                  <a:gd name="T53" fmla="*/ 539 h 728"/>
                  <a:gd name="T54" fmla="*/ 400 w 712"/>
                  <a:gd name="T55" fmla="*/ 505 h 728"/>
                  <a:gd name="T56" fmla="*/ 418 w 712"/>
                  <a:gd name="T57" fmla="*/ 473 h 728"/>
                  <a:gd name="T58" fmla="*/ 436 w 712"/>
                  <a:gd name="T59" fmla="*/ 441 h 728"/>
                  <a:gd name="T60" fmla="*/ 456 w 712"/>
                  <a:gd name="T61" fmla="*/ 409 h 728"/>
                  <a:gd name="T62" fmla="*/ 476 w 712"/>
                  <a:gd name="T63" fmla="*/ 379 h 728"/>
                  <a:gd name="T64" fmla="*/ 496 w 712"/>
                  <a:gd name="T65" fmla="*/ 349 h 728"/>
                  <a:gd name="T66" fmla="*/ 496 w 712"/>
                  <a:gd name="T67" fmla="*/ 349 h 728"/>
                  <a:gd name="T68" fmla="*/ 542 w 712"/>
                  <a:gd name="T69" fmla="*/ 291 h 728"/>
                  <a:gd name="T70" fmla="*/ 594 w 712"/>
                  <a:gd name="T71" fmla="*/ 233 h 728"/>
                  <a:gd name="T72" fmla="*/ 650 w 712"/>
                  <a:gd name="T73" fmla="*/ 172 h 728"/>
                  <a:gd name="T74" fmla="*/ 712 w 712"/>
                  <a:gd name="T75" fmla="*/ 114 h 728"/>
                  <a:gd name="T76" fmla="*/ 644 w 712"/>
                  <a:gd name="T77" fmla="*/ 0 h 728"/>
                  <a:gd name="T78" fmla="*/ 644 w 712"/>
                  <a:gd name="T79" fmla="*/ 0 h 728"/>
                  <a:gd name="T80" fmla="*/ 580 w 712"/>
                  <a:gd name="T81" fmla="*/ 60 h 728"/>
                  <a:gd name="T82" fmla="*/ 522 w 712"/>
                  <a:gd name="T83" fmla="*/ 120 h 728"/>
                  <a:gd name="T84" fmla="*/ 468 w 712"/>
                  <a:gd name="T85" fmla="*/ 176 h 728"/>
                  <a:gd name="T86" fmla="*/ 418 w 712"/>
                  <a:gd name="T87" fmla="*/ 231 h 728"/>
                  <a:gd name="T88" fmla="*/ 418 w 712"/>
                  <a:gd name="T89" fmla="*/ 23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2" h="728">
                    <a:moveTo>
                      <a:pt x="418" y="231"/>
                    </a:moveTo>
                    <a:lnTo>
                      <a:pt x="418" y="231"/>
                    </a:lnTo>
                    <a:lnTo>
                      <a:pt x="374" y="285"/>
                    </a:lnTo>
                    <a:lnTo>
                      <a:pt x="332" y="341"/>
                    </a:lnTo>
                    <a:lnTo>
                      <a:pt x="296" y="397"/>
                    </a:lnTo>
                    <a:lnTo>
                      <a:pt x="262" y="457"/>
                    </a:lnTo>
                    <a:lnTo>
                      <a:pt x="262" y="457"/>
                    </a:lnTo>
                    <a:lnTo>
                      <a:pt x="204" y="401"/>
                    </a:lnTo>
                    <a:lnTo>
                      <a:pt x="204" y="401"/>
                    </a:lnTo>
                    <a:lnTo>
                      <a:pt x="130" y="335"/>
                    </a:lnTo>
                    <a:lnTo>
                      <a:pt x="130" y="335"/>
                    </a:lnTo>
                    <a:lnTo>
                      <a:pt x="74" y="287"/>
                    </a:lnTo>
                    <a:lnTo>
                      <a:pt x="0" y="413"/>
                    </a:lnTo>
                    <a:lnTo>
                      <a:pt x="0" y="413"/>
                    </a:lnTo>
                    <a:lnTo>
                      <a:pt x="60" y="465"/>
                    </a:lnTo>
                    <a:lnTo>
                      <a:pt x="60" y="465"/>
                    </a:lnTo>
                    <a:lnTo>
                      <a:pt x="120" y="519"/>
                    </a:lnTo>
                    <a:lnTo>
                      <a:pt x="120" y="519"/>
                    </a:lnTo>
                    <a:lnTo>
                      <a:pt x="172" y="568"/>
                    </a:lnTo>
                    <a:lnTo>
                      <a:pt x="172" y="568"/>
                    </a:lnTo>
                    <a:lnTo>
                      <a:pt x="200" y="598"/>
                    </a:lnTo>
                    <a:lnTo>
                      <a:pt x="226" y="628"/>
                    </a:lnTo>
                    <a:lnTo>
                      <a:pt x="308" y="728"/>
                    </a:lnTo>
                    <a:lnTo>
                      <a:pt x="354" y="610"/>
                    </a:lnTo>
                    <a:lnTo>
                      <a:pt x="354" y="610"/>
                    </a:lnTo>
                    <a:lnTo>
                      <a:pt x="368" y="574"/>
                    </a:lnTo>
                    <a:lnTo>
                      <a:pt x="384" y="539"/>
                    </a:lnTo>
                    <a:lnTo>
                      <a:pt x="400" y="505"/>
                    </a:lnTo>
                    <a:lnTo>
                      <a:pt x="418" y="473"/>
                    </a:lnTo>
                    <a:lnTo>
                      <a:pt x="436" y="441"/>
                    </a:lnTo>
                    <a:lnTo>
                      <a:pt x="456" y="409"/>
                    </a:lnTo>
                    <a:lnTo>
                      <a:pt x="476" y="379"/>
                    </a:lnTo>
                    <a:lnTo>
                      <a:pt x="496" y="349"/>
                    </a:lnTo>
                    <a:lnTo>
                      <a:pt x="496" y="349"/>
                    </a:lnTo>
                    <a:lnTo>
                      <a:pt x="542" y="291"/>
                    </a:lnTo>
                    <a:lnTo>
                      <a:pt x="594" y="233"/>
                    </a:lnTo>
                    <a:lnTo>
                      <a:pt x="650" y="172"/>
                    </a:lnTo>
                    <a:lnTo>
                      <a:pt x="712" y="114"/>
                    </a:lnTo>
                    <a:lnTo>
                      <a:pt x="644" y="0"/>
                    </a:lnTo>
                    <a:lnTo>
                      <a:pt x="644" y="0"/>
                    </a:lnTo>
                    <a:lnTo>
                      <a:pt x="580" y="60"/>
                    </a:lnTo>
                    <a:lnTo>
                      <a:pt x="522" y="120"/>
                    </a:lnTo>
                    <a:lnTo>
                      <a:pt x="468" y="176"/>
                    </a:lnTo>
                    <a:lnTo>
                      <a:pt x="418" y="231"/>
                    </a:lnTo>
                    <a:lnTo>
                      <a:pt x="418" y="23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grpSp>
      </p:grpSp>
      <p:grpSp>
        <p:nvGrpSpPr>
          <p:cNvPr id="25" name="Group 24">
            <a:extLst>
              <a:ext uri="{FF2B5EF4-FFF2-40B4-BE49-F238E27FC236}">
                <a16:creationId xmlns="" xmlns:a16="http://schemas.microsoft.com/office/drawing/2014/main" id="{D0747C4C-B358-4244-A7CA-BF77A31A0431}"/>
              </a:ext>
            </a:extLst>
          </p:cNvPr>
          <p:cNvGrpSpPr/>
          <p:nvPr/>
        </p:nvGrpSpPr>
        <p:grpSpPr>
          <a:xfrm>
            <a:off x="6911491" y="4504455"/>
            <a:ext cx="522096" cy="713442"/>
            <a:chOff x="6424361" y="4315832"/>
            <a:chExt cx="692950" cy="946913"/>
          </a:xfrm>
        </p:grpSpPr>
        <p:sp>
          <p:nvSpPr>
            <p:cNvPr id="160" name="TextBox 159"/>
            <p:cNvSpPr txBox="1"/>
            <p:nvPr/>
          </p:nvSpPr>
          <p:spPr>
            <a:xfrm>
              <a:off x="6506832" y="5096546"/>
              <a:ext cx="528009" cy="166199"/>
            </a:xfrm>
            <a:prstGeom prst="rect">
              <a:avLst/>
            </a:prstGeom>
            <a:noFill/>
          </p:spPr>
          <p:txBody>
            <a:bodyPr wrap="square" lIns="0" tIns="0" rIns="0" bIns="0" rtlCol="0" anchor="ctr" anchorCtr="1">
              <a:spAutoFit/>
            </a:bodyPr>
            <a:lstStyle/>
            <a:p>
              <a:pPr algn="ctr" fontAlgn="base">
                <a:lnSpc>
                  <a:spcPct val="90000"/>
                </a:lnSpc>
                <a:spcBef>
                  <a:spcPct val="0"/>
                </a:spcBef>
                <a:spcAft>
                  <a:spcPct val="0"/>
                </a:spcAft>
              </a:pPr>
              <a:r>
                <a:rPr lang="en-US" sz="1200" b="1" dirty="0">
                  <a:solidFill>
                    <a:srgbClr val="000000"/>
                  </a:solidFill>
                  <a:ea typeface="ＭＳ Ｐゴシック" charset="-128"/>
                </a:rPr>
                <a:t>VIP</a:t>
              </a:r>
            </a:p>
          </p:txBody>
        </p:sp>
        <p:grpSp>
          <p:nvGrpSpPr>
            <p:cNvPr id="17" name="Group 16">
              <a:extLst>
                <a:ext uri="{FF2B5EF4-FFF2-40B4-BE49-F238E27FC236}">
                  <a16:creationId xmlns="" xmlns:a16="http://schemas.microsoft.com/office/drawing/2014/main" id="{9D335D97-E022-4922-A657-403468429CA4}"/>
                </a:ext>
              </a:extLst>
            </p:cNvPr>
            <p:cNvGrpSpPr/>
            <p:nvPr/>
          </p:nvGrpSpPr>
          <p:grpSpPr>
            <a:xfrm>
              <a:off x="6424361" y="4315832"/>
              <a:ext cx="692950" cy="693733"/>
              <a:chOff x="11416955" y="875137"/>
              <a:chExt cx="605076" cy="605760"/>
            </a:xfrm>
          </p:grpSpPr>
          <p:sp>
            <p:nvSpPr>
              <p:cNvPr id="226" name="AutoShape 1449">
                <a:extLst>
                  <a:ext uri="{FF2B5EF4-FFF2-40B4-BE49-F238E27FC236}">
                    <a16:creationId xmlns="" xmlns:a16="http://schemas.microsoft.com/office/drawing/2014/main" id="{26B7D491-19F7-4E8B-AA22-75D531942694}"/>
                  </a:ext>
                </a:extLst>
              </p:cNvPr>
              <p:cNvSpPr>
                <a:spLocks noChangeAspect="1" noChangeArrowheads="1" noTextEdit="1"/>
              </p:cNvSpPr>
              <p:nvPr/>
            </p:nvSpPr>
            <p:spPr bwMode="auto">
              <a:xfrm>
                <a:off x="11436601" y="894805"/>
                <a:ext cx="565784" cy="56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28" name="Freeform 1452">
                <a:extLst>
                  <a:ext uri="{FF2B5EF4-FFF2-40B4-BE49-F238E27FC236}">
                    <a16:creationId xmlns="" xmlns:a16="http://schemas.microsoft.com/office/drawing/2014/main" id="{80B4A619-25CB-46B4-A7F5-A6DC841E1C55}"/>
                  </a:ext>
                </a:extLst>
              </p:cNvPr>
              <p:cNvSpPr>
                <a:spLocks noEditPoints="1"/>
              </p:cNvSpPr>
              <p:nvPr/>
            </p:nvSpPr>
            <p:spPr bwMode="auto">
              <a:xfrm>
                <a:off x="11416955" y="875137"/>
                <a:ext cx="605076" cy="605760"/>
              </a:xfrm>
              <a:custGeom>
                <a:avLst/>
                <a:gdLst>
                  <a:gd name="T0" fmla="*/ 1768 w 1768"/>
                  <a:gd name="T1" fmla="*/ 1574 h 1770"/>
                  <a:gd name="T2" fmla="*/ 1752 w 1768"/>
                  <a:gd name="T3" fmla="*/ 1636 h 1770"/>
                  <a:gd name="T4" fmla="*/ 1718 w 1768"/>
                  <a:gd name="T5" fmla="*/ 1690 h 1770"/>
                  <a:gd name="T6" fmla="*/ 1672 w 1768"/>
                  <a:gd name="T7" fmla="*/ 1732 h 1770"/>
                  <a:gd name="T8" fmla="*/ 1614 w 1768"/>
                  <a:gd name="T9" fmla="*/ 1760 h 1770"/>
                  <a:gd name="T10" fmla="*/ 1550 w 1768"/>
                  <a:gd name="T11" fmla="*/ 1770 h 1770"/>
                  <a:gd name="T12" fmla="*/ 196 w 1768"/>
                  <a:gd name="T13" fmla="*/ 1768 h 1770"/>
                  <a:gd name="T14" fmla="*/ 134 w 1768"/>
                  <a:gd name="T15" fmla="*/ 1752 h 1770"/>
                  <a:gd name="T16" fmla="*/ 80 w 1768"/>
                  <a:gd name="T17" fmla="*/ 1720 h 1770"/>
                  <a:gd name="T18" fmla="*/ 36 w 1768"/>
                  <a:gd name="T19" fmla="*/ 1674 h 1770"/>
                  <a:gd name="T20" fmla="*/ 10 w 1768"/>
                  <a:gd name="T21" fmla="*/ 1616 h 1770"/>
                  <a:gd name="T22" fmla="*/ 0 w 1768"/>
                  <a:gd name="T23" fmla="*/ 1550 h 1770"/>
                  <a:gd name="T24" fmla="*/ 0 w 1768"/>
                  <a:gd name="T25" fmla="*/ 198 h 1770"/>
                  <a:gd name="T26" fmla="*/ 16 w 1768"/>
                  <a:gd name="T27" fmla="*/ 134 h 1770"/>
                  <a:gd name="T28" fmla="*/ 50 w 1768"/>
                  <a:gd name="T29" fmla="*/ 80 h 1770"/>
                  <a:gd name="T30" fmla="*/ 96 w 1768"/>
                  <a:gd name="T31" fmla="*/ 38 h 1770"/>
                  <a:gd name="T32" fmla="*/ 154 w 1768"/>
                  <a:gd name="T33" fmla="*/ 10 h 1770"/>
                  <a:gd name="T34" fmla="*/ 218 w 1768"/>
                  <a:gd name="T35" fmla="*/ 0 h 1770"/>
                  <a:gd name="T36" fmla="*/ 1572 w 1768"/>
                  <a:gd name="T37" fmla="*/ 2 h 1770"/>
                  <a:gd name="T38" fmla="*/ 1634 w 1768"/>
                  <a:gd name="T39" fmla="*/ 18 h 1770"/>
                  <a:gd name="T40" fmla="*/ 1688 w 1768"/>
                  <a:gd name="T41" fmla="*/ 50 h 1770"/>
                  <a:gd name="T42" fmla="*/ 1730 w 1768"/>
                  <a:gd name="T43" fmla="*/ 98 h 1770"/>
                  <a:gd name="T44" fmla="*/ 1758 w 1768"/>
                  <a:gd name="T45" fmla="*/ 154 h 1770"/>
                  <a:gd name="T46" fmla="*/ 1768 w 1768"/>
                  <a:gd name="T47" fmla="*/ 220 h 1770"/>
                  <a:gd name="T48" fmla="*/ 1656 w 1768"/>
                  <a:gd name="T49" fmla="*/ 258 h 1770"/>
                  <a:gd name="T50" fmla="*/ 1648 w 1768"/>
                  <a:gd name="T51" fmla="*/ 216 h 1770"/>
                  <a:gd name="T52" fmla="*/ 1630 w 1768"/>
                  <a:gd name="T53" fmla="*/ 178 h 1770"/>
                  <a:gd name="T54" fmla="*/ 1602 w 1768"/>
                  <a:gd name="T55" fmla="*/ 148 h 1770"/>
                  <a:gd name="T56" fmla="*/ 1568 w 1768"/>
                  <a:gd name="T57" fmla="*/ 126 h 1770"/>
                  <a:gd name="T58" fmla="*/ 1526 w 1768"/>
                  <a:gd name="T59" fmla="*/ 114 h 1770"/>
                  <a:gd name="T60" fmla="*/ 256 w 1768"/>
                  <a:gd name="T61" fmla="*/ 114 h 1770"/>
                  <a:gd name="T62" fmla="*/ 214 w 1768"/>
                  <a:gd name="T63" fmla="*/ 120 h 1770"/>
                  <a:gd name="T64" fmla="*/ 176 w 1768"/>
                  <a:gd name="T65" fmla="*/ 138 h 1770"/>
                  <a:gd name="T66" fmla="*/ 146 w 1768"/>
                  <a:gd name="T67" fmla="*/ 166 h 1770"/>
                  <a:gd name="T68" fmla="*/ 124 w 1768"/>
                  <a:gd name="T69" fmla="*/ 202 h 1770"/>
                  <a:gd name="T70" fmla="*/ 114 w 1768"/>
                  <a:gd name="T71" fmla="*/ 244 h 1770"/>
                  <a:gd name="T72" fmla="*/ 112 w 1768"/>
                  <a:gd name="T73" fmla="*/ 1512 h 1770"/>
                  <a:gd name="T74" fmla="*/ 120 w 1768"/>
                  <a:gd name="T75" fmla="*/ 1556 h 1770"/>
                  <a:gd name="T76" fmla="*/ 138 w 1768"/>
                  <a:gd name="T77" fmla="*/ 1592 h 1770"/>
                  <a:gd name="T78" fmla="*/ 166 w 1768"/>
                  <a:gd name="T79" fmla="*/ 1624 h 1770"/>
                  <a:gd name="T80" fmla="*/ 200 w 1768"/>
                  <a:gd name="T81" fmla="*/ 1644 h 1770"/>
                  <a:gd name="T82" fmla="*/ 242 w 1768"/>
                  <a:gd name="T83" fmla="*/ 1656 h 1770"/>
                  <a:gd name="T84" fmla="*/ 1512 w 1768"/>
                  <a:gd name="T85" fmla="*/ 1656 h 1770"/>
                  <a:gd name="T86" fmla="*/ 1554 w 1768"/>
                  <a:gd name="T87" fmla="*/ 1650 h 1770"/>
                  <a:gd name="T88" fmla="*/ 1592 w 1768"/>
                  <a:gd name="T89" fmla="*/ 1632 h 1770"/>
                  <a:gd name="T90" fmla="*/ 1622 w 1768"/>
                  <a:gd name="T91" fmla="*/ 1604 h 1770"/>
                  <a:gd name="T92" fmla="*/ 1644 w 1768"/>
                  <a:gd name="T93" fmla="*/ 1568 h 1770"/>
                  <a:gd name="T94" fmla="*/ 1654 w 1768"/>
                  <a:gd name="T95" fmla="*/ 1526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8" h="1770">
                    <a:moveTo>
                      <a:pt x="1768" y="1550"/>
                    </a:moveTo>
                    <a:lnTo>
                      <a:pt x="1768" y="1550"/>
                    </a:lnTo>
                    <a:lnTo>
                      <a:pt x="1768" y="1574"/>
                    </a:lnTo>
                    <a:lnTo>
                      <a:pt x="1764" y="1594"/>
                    </a:lnTo>
                    <a:lnTo>
                      <a:pt x="1758" y="1616"/>
                    </a:lnTo>
                    <a:lnTo>
                      <a:pt x="1752" y="1636"/>
                    </a:lnTo>
                    <a:lnTo>
                      <a:pt x="1742" y="1656"/>
                    </a:lnTo>
                    <a:lnTo>
                      <a:pt x="1730" y="1674"/>
                    </a:lnTo>
                    <a:lnTo>
                      <a:pt x="1718" y="1690"/>
                    </a:lnTo>
                    <a:lnTo>
                      <a:pt x="1704" y="1706"/>
                    </a:lnTo>
                    <a:lnTo>
                      <a:pt x="1688" y="1720"/>
                    </a:lnTo>
                    <a:lnTo>
                      <a:pt x="1672" y="1732"/>
                    </a:lnTo>
                    <a:lnTo>
                      <a:pt x="1654" y="1744"/>
                    </a:lnTo>
                    <a:lnTo>
                      <a:pt x="1634" y="1752"/>
                    </a:lnTo>
                    <a:lnTo>
                      <a:pt x="1614" y="1760"/>
                    </a:lnTo>
                    <a:lnTo>
                      <a:pt x="1594" y="1766"/>
                    </a:lnTo>
                    <a:lnTo>
                      <a:pt x="1572" y="1768"/>
                    </a:lnTo>
                    <a:lnTo>
                      <a:pt x="1550" y="1770"/>
                    </a:lnTo>
                    <a:lnTo>
                      <a:pt x="218" y="1770"/>
                    </a:lnTo>
                    <a:lnTo>
                      <a:pt x="218" y="1770"/>
                    </a:lnTo>
                    <a:lnTo>
                      <a:pt x="196" y="1768"/>
                    </a:lnTo>
                    <a:lnTo>
                      <a:pt x="174" y="1766"/>
                    </a:lnTo>
                    <a:lnTo>
                      <a:pt x="154" y="1760"/>
                    </a:lnTo>
                    <a:lnTo>
                      <a:pt x="134" y="1752"/>
                    </a:lnTo>
                    <a:lnTo>
                      <a:pt x="114" y="1744"/>
                    </a:lnTo>
                    <a:lnTo>
                      <a:pt x="96" y="1732"/>
                    </a:lnTo>
                    <a:lnTo>
                      <a:pt x="80" y="1720"/>
                    </a:lnTo>
                    <a:lnTo>
                      <a:pt x="64" y="1706"/>
                    </a:lnTo>
                    <a:lnTo>
                      <a:pt x="50" y="1690"/>
                    </a:lnTo>
                    <a:lnTo>
                      <a:pt x="36" y="1674"/>
                    </a:lnTo>
                    <a:lnTo>
                      <a:pt x="26" y="1656"/>
                    </a:lnTo>
                    <a:lnTo>
                      <a:pt x="16" y="1636"/>
                    </a:lnTo>
                    <a:lnTo>
                      <a:pt x="10" y="1616"/>
                    </a:lnTo>
                    <a:lnTo>
                      <a:pt x="4" y="1594"/>
                    </a:lnTo>
                    <a:lnTo>
                      <a:pt x="0" y="1574"/>
                    </a:lnTo>
                    <a:lnTo>
                      <a:pt x="0" y="1550"/>
                    </a:lnTo>
                    <a:lnTo>
                      <a:pt x="0" y="220"/>
                    </a:lnTo>
                    <a:lnTo>
                      <a:pt x="0" y="220"/>
                    </a:lnTo>
                    <a:lnTo>
                      <a:pt x="0" y="198"/>
                    </a:lnTo>
                    <a:lnTo>
                      <a:pt x="4" y="176"/>
                    </a:lnTo>
                    <a:lnTo>
                      <a:pt x="10" y="154"/>
                    </a:lnTo>
                    <a:lnTo>
                      <a:pt x="16" y="134"/>
                    </a:lnTo>
                    <a:lnTo>
                      <a:pt x="26" y="116"/>
                    </a:lnTo>
                    <a:lnTo>
                      <a:pt x="36" y="98"/>
                    </a:lnTo>
                    <a:lnTo>
                      <a:pt x="50" y="80"/>
                    </a:lnTo>
                    <a:lnTo>
                      <a:pt x="64" y="64"/>
                    </a:lnTo>
                    <a:lnTo>
                      <a:pt x="80" y="50"/>
                    </a:lnTo>
                    <a:lnTo>
                      <a:pt x="96" y="38"/>
                    </a:lnTo>
                    <a:lnTo>
                      <a:pt x="114" y="28"/>
                    </a:lnTo>
                    <a:lnTo>
                      <a:pt x="134" y="18"/>
                    </a:lnTo>
                    <a:lnTo>
                      <a:pt x="154" y="10"/>
                    </a:lnTo>
                    <a:lnTo>
                      <a:pt x="174" y="6"/>
                    </a:lnTo>
                    <a:lnTo>
                      <a:pt x="196" y="2"/>
                    </a:lnTo>
                    <a:lnTo>
                      <a:pt x="218" y="0"/>
                    </a:lnTo>
                    <a:lnTo>
                      <a:pt x="1550" y="0"/>
                    </a:lnTo>
                    <a:lnTo>
                      <a:pt x="1550" y="0"/>
                    </a:lnTo>
                    <a:lnTo>
                      <a:pt x="1572" y="2"/>
                    </a:lnTo>
                    <a:lnTo>
                      <a:pt x="1594" y="6"/>
                    </a:lnTo>
                    <a:lnTo>
                      <a:pt x="1614" y="10"/>
                    </a:lnTo>
                    <a:lnTo>
                      <a:pt x="1634" y="18"/>
                    </a:lnTo>
                    <a:lnTo>
                      <a:pt x="1654" y="28"/>
                    </a:lnTo>
                    <a:lnTo>
                      <a:pt x="1672" y="38"/>
                    </a:lnTo>
                    <a:lnTo>
                      <a:pt x="1688" y="50"/>
                    </a:lnTo>
                    <a:lnTo>
                      <a:pt x="1704" y="64"/>
                    </a:lnTo>
                    <a:lnTo>
                      <a:pt x="1718" y="80"/>
                    </a:lnTo>
                    <a:lnTo>
                      <a:pt x="1730" y="98"/>
                    </a:lnTo>
                    <a:lnTo>
                      <a:pt x="1742" y="116"/>
                    </a:lnTo>
                    <a:lnTo>
                      <a:pt x="1752" y="134"/>
                    </a:lnTo>
                    <a:lnTo>
                      <a:pt x="1758" y="154"/>
                    </a:lnTo>
                    <a:lnTo>
                      <a:pt x="1764" y="176"/>
                    </a:lnTo>
                    <a:lnTo>
                      <a:pt x="1768" y="198"/>
                    </a:lnTo>
                    <a:lnTo>
                      <a:pt x="1768" y="220"/>
                    </a:lnTo>
                    <a:lnTo>
                      <a:pt x="1768" y="1550"/>
                    </a:lnTo>
                    <a:close/>
                    <a:moveTo>
                      <a:pt x="1656" y="258"/>
                    </a:moveTo>
                    <a:lnTo>
                      <a:pt x="1656" y="258"/>
                    </a:lnTo>
                    <a:lnTo>
                      <a:pt x="1654" y="244"/>
                    </a:lnTo>
                    <a:lnTo>
                      <a:pt x="1652" y="230"/>
                    </a:lnTo>
                    <a:lnTo>
                      <a:pt x="1648" y="216"/>
                    </a:lnTo>
                    <a:lnTo>
                      <a:pt x="1644" y="202"/>
                    </a:lnTo>
                    <a:lnTo>
                      <a:pt x="1638" y="190"/>
                    </a:lnTo>
                    <a:lnTo>
                      <a:pt x="1630" y="178"/>
                    </a:lnTo>
                    <a:lnTo>
                      <a:pt x="1622" y="166"/>
                    </a:lnTo>
                    <a:lnTo>
                      <a:pt x="1612" y="156"/>
                    </a:lnTo>
                    <a:lnTo>
                      <a:pt x="1602" y="148"/>
                    </a:lnTo>
                    <a:lnTo>
                      <a:pt x="1592" y="138"/>
                    </a:lnTo>
                    <a:lnTo>
                      <a:pt x="1580" y="132"/>
                    </a:lnTo>
                    <a:lnTo>
                      <a:pt x="1568" y="126"/>
                    </a:lnTo>
                    <a:lnTo>
                      <a:pt x="1554" y="120"/>
                    </a:lnTo>
                    <a:lnTo>
                      <a:pt x="1540" y="118"/>
                    </a:lnTo>
                    <a:lnTo>
                      <a:pt x="1526" y="114"/>
                    </a:lnTo>
                    <a:lnTo>
                      <a:pt x="1512" y="114"/>
                    </a:lnTo>
                    <a:lnTo>
                      <a:pt x="256" y="114"/>
                    </a:lnTo>
                    <a:lnTo>
                      <a:pt x="256" y="114"/>
                    </a:lnTo>
                    <a:lnTo>
                      <a:pt x="242" y="114"/>
                    </a:lnTo>
                    <a:lnTo>
                      <a:pt x="228" y="118"/>
                    </a:lnTo>
                    <a:lnTo>
                      <a:pt x="214" y="120"/>
                    </a:lnTo>
                    <a:lnTo>
                      <a:pt x="200" y="126"/>
                    </a:lnTo>
                    <a:lnTo>
                      <a:pt x="188" y="132"/>
                    </a:lnTo>
                    <a:lnTo>
                      <a:pt x="176" y="138"/>
                    </a:lnTo>
                    <a:lnTo>
                      <a:pt x="166" y="148"/>
                    </a:lnTo>
                    <a:lnTo>
                      <a:pt x="156" y="156"/>
                    </a:lnTo>
                    <a:lnTo>
                      <a:pt x="146" y="166"/>
                    </a:lnTo>
                    <a:lnTo>
                      <a:pt x="138" y="178"/>
                    </a:lnTo>
                    <a:lnTo>
                      <a:pt x="130" y="190"/>
                    </a:lnTo>
                    <a:lnTo>
                      <a:pt x="124" y="202"/>
                    </a:lnTo>
                    <a:lnTo>
                      <a:pt x="120" y="216"/>
                    </a:lnTo>
                    <a:lnTo>
                      <a:pt x="116" y="230"/>
                    </a:lnTo>
                    <a:lnTo>
                      <a:pt x="114" y="244"/>
                    </a:lnTo>
                    <a:lnTo>
                      <a:pt x="112" y="258"/>
                    </a:lnTo>
                    <a:lnTo>
                      <a:pt x="112" y="1512"/>
                    </a:lnTo>
                    <a:lnTo>
                      <a:pt x="112" y="1512"/>
                    </a:lnTo>
                    <a:lnTo>
                      <a:pt x="114" y="1526"/>
                    </a:lnTo>
                    <a:lnTo>
                      <a:pt x="116" y="1542"/>
                    </a:lnTo>
                    <a:lnTo>
                      <a:pt x="120" y="1556"/>
                    </a:lnTo>
                    <a:lnTo>
                      <a:pt x="124" y="1568"/>
                    </a:lnTo>
                    <a:lnTo>
                      <a:pt x="130" y="1580"/>
                    </a:lnTo>
                    <a:lnTo>
                      <a:pt x="138" y="1592"/>
                    </a:lnTo>
                    <a:lnTo>
                      <a:pt x="146" y="1604"/>
                    </a:lnTo>
                    <a:lnTo>
                      <a:pt x="156" y="1614"/>
                    </a:lnTo>
                    <a:lnTo>
                      <a:pt x="166" y="1624"/>
                    </a:lnTo>
                    <a:lnTo>
                      <a:pt x="176" y="1632"/>
                    </a:lnTo>
                    <a:lnTo>
                      <a:pt x="188" y="1638"/>
                    </a:lnTo>
                    <a:lnTo>
                      <a:pt x="200" y="1644"/>
                    </a:lnTo>
                    <a:lnTo>
                      <a:pt x="214" y="1650"/>
                    </a:lnTo>
                    <a:lnTo>
                      <a:pt x="228" y="1654"/>
                    </a:lnTo>
                    <a:lnTo>
                      <a:pt x="242" y="1656"/>
                    </a:lnTo>
                    <a:lnTo>
                      <a:pt x="256" y="1656"/>
                    </a:lnTo>
                    <a:lnTo>
                      <a:pt x="1512" y="1656"/>
                    </a:lnTo>
                    <a:lnTo>
                      <a:pt x="1512" y="1656"/>
                    </a:lnTo>
                    <a:lnTo>
                      <a:pt x="1526" y="1656"/>
                    </a:lnTo>
                    <a:lnTo>
                      <a:pt x="1540" y="1654"/>
                    </a:lnTo>
                    <a:lnTo>
                      <a:pt x="1554" y="1650"/>
                    </a:lnTo>
                    <a:lnTo>
                      <a:pt x="1568" y="1644"/>
                    </a:lnTo>
                    <a:lnTo>
                      <a:pt x="1580" y="1638"/>
                    </a:lnTo>
                    <a:lnTo>
                      <a:pt x="1592" y="1632"/>
                    </a:lnTo>
                    <a:lnTo>
                      <a:pt x="1602" y="1624"/>
                    </a:lnTo>
                    <a:lnTo>
                      <a:pt x="1612" y="1614"/>
                    </a:lnTo>
                    <a:lnTo>
                      <a:pt x="1622" y="1604"/>
                    </a:lnTo>
                    <a:lnTo>
                      <a:pt x="1630" y="1592"/>
                    </a:lnTo>
                    <a:lnTo>
                      <a:pt x="1638" y="1580"/>
                    </a:lnTo>
                    <a:lnTo>
                      <a:pt x="1644" y="1568"/>
                    </a:lnTo>
                    <a:lnTo>
                      <a:pt x="1648" y="1556"/>
                    </a:lnTo>
                    <a:lnTo>
                      <a:pt x="1652" y="1542"/>
                    </a:lnTo>
                    <a:lnTo>
                      <a:pt x="1654" y="1526"/>
                    </a:lnTo>
                    <a:lnTo>
                      <a:pt x="1656" y="1512"/>
                    </a:lnTo>
                    <a:lnTo>
                      <a:pt x="1656" y="258"/>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16" name="Freeform 9">
                <a:extLst>
                  <a:ext uri="{FF2B5EF4-FFF2-40B4-BE49-F238E27FC236}">
                    <a16:creationId xmlns="" xmlns:a16="http://schemas.microsoft.com/office/drawing/2014/main" id="{5B6EAF34-4C16-4746-A869-D16914E69790}"/>
                  </a:ext>
                </a:extLst>
              </p:cNvPr>
              <p:cNvSpPr>
                <a:spLocks/>
              </p:cNvSpPr>
              <p:nvPr/>
            </p:nvSpPr>
            <p:spPr bwMode="auto">
              <a:xfrm>
                <a:off x="11536346" y="962550"/>
                <a:ext cx="366295" cy="430935"/>
              </a:xfrm>
              <a:custGeom>
                <a:avLst/>
                <a:gdLst>
                  <a:gd name="T0" fmla="*/ 536 w 544"/>
                  <a:gd name="T1" fmla="*/ 88 h 640"/>
                  <a:gd name="T2" fmla="*/ 536 w 544"/>
                  <a:gd name="T3" fmla="*/ 88 h 640"/>
                  <a:gd name="T4" fmla="*/ 500 w 544"/>
                  <a:gd name="T5" fmla="*/ 84 h 640"/>
                  <a:gd name="T6" fmla="*/ 465 w 544"/>
                  <a:gd name="T7" fmla="*/ 78 h 640"/>
                  <a:gd name="T8" fmla="*/ 431 w 544"/>
                  <a:gd name="T9" fmla="*/ 70 h 640"/>
                  <a:gd name="T10" fmla="*/ 399 w 544"/>
                  <a:gd name="T11" fmla="*/ 60 h 640"/>
                  <a:gd name="T12" fmla="*/ 367 w 544"/>
                  <a:gd name="T13" fmla="*/ 48 h 640"/>
                  <a:gd name="T14" fmla="*/ 334 w 544"/>
                  <a:gd name="T15" fmla="*/ 34 h 640"/>
                  <a:gd name="T16" fmla="*/ 302 w 544"/>
                  <a:gd name="T17" fmla="*/ 18 h 640"/>
                  <a:gd name="T18" fmla="*/ 272 w 544"/>
                  <a:gd name="T19" fmla="*/ 0 h 640"/>
                  <a:gd name="T20" fmla="*/ 272 w 544"/>
                  <a:gd name="T21" fmla="*/ 0 h 640"/>
                  <a:gd name="T22" fmla="*/ 242 w 544"/>
                  <a:gd name="T23" fmla="*/ 18 h 640"/>
                  <a:gd name="T24" fmla="*/ 210 w 544"/>
                  <a:gd name="T25" fmla="*/ 34 h 640"/>
                  <a:gd name="T26" fmla="*/ 177 w 544"/>
                  <a:gd name="T27" fmla="*/ 48 h 640"/>
                  <a:gd name="T28" fmla="*/ 145 w 544"/>
                  <a:gd name="T29" fmla="*/ 60 h 640"/>
                  <a:gd name="T30" fmla="*/ 113 w 544"/>
                  <a:gd name="T31" fmla="*/ 70 h 640"/>
                  <a:gd name="T32" fmla="*/ 79 w 544"/>
                  <a:gd name="T33" fmla="*/ 78 h 640"/>
                  <a:gd name="T34" fmla="*/ 44 w 544"/>
                  <a:gd name="T35" fmla="*/ 84 h 640"/>
                  <a:gd name="T36" fmla="*/ 8 w 544"/>
                  <a:gd name="T37" fmla="*/ 88 h 640"/>
                  <a:gd name="T38" fmla="*/ 8 w 544"/>
                  <a:gd name="T39" fmla="*/ 88 h 640"/>
                  <a:gd name="T40" fmla="*/ 4 w 544"/>
                  <a:gd name="T41" fmla="*/ 120 h 640"/>
                  <a:gd name="T42" fmla="*/ 0 w 544"/>
                  <a:gd name="T43" fmla="*/ 154 h 640"/>
                  <a:gd name="T44" fmla="*/ 2 w 544"/>
                  <a:gd name="T45" fmla="*/ 190 h 640"/>
                  <a:gd name="T46" fmla="*/ 4 w 544"/>
                  <a:gd name="T47" fmla="*/ 224 h 640"/>
                  <a:gd name="T48" fmla="*/ 8 w 544"/>
                  <a:gd name="T49" fmla="*/ 258 h 640"/>
                  <a:gd name="T50" fmla="*/ 16 w 544"/>
                  <a:gd name="T51" fmla="*/ 292 h 640"/>
                  <a:gd name="T52" fmla="*/ 24 w 544"/>
                  <a:gd name="T53" fmla="*/ 326 h 640"/>
                  <a:gd name="T54" fmla="*/ 34 w 544"/>
                  <a:gd name="T55" fmla="*/ 356 h 640"/>
                  <a:gd name="T56" fmla="*/ 34 w 544"/>
                  <a:gd name="T57" fmla="*/ 356 h 640"/>
                  <a:gd name="T58" fmla="*/ 52 w 544"/>
                  <a:gd name="T59" fmla="*/ 400 h 640"/>
                  <a:gd name="T60" fmla="*/ 73 w 544"/>
                  <a:gd name="T61" fmla="*/ 444 h 640"/>
                  <a:gd name="T62" fmla="*/ 99 w 544"/>
                  <a:gd name="T63" fmla="*/ 482 h 640"/>
                  <a:gd name="T64" fmla="*/ 127 w 544"/>
                  <a:gd name="T65" fmla="*/ 520 h 640"/>
                  <a:gd name="T66" fmla="*/ 159 w 544"/>
                  <a:gd name="T67" fmla="*/ 554 h 640"/>
                  <a:gd name="T68" fmla="*/ 193 w 544"/>
                  <a:gd name="T69" fmla="*/ 586 h 640"/>
                  <a:gd name="T70" fmla="*/ 232 w 544"/>
                  <a:gd name="T71" fmla="*/ 614 h 640"/>
                  <a:gd name="T72" fmla="*/ 272 w 544"/>
                  <a:gd name="T73" fmla="*/ 640 h 640"/>
                  <a:gd name="T74" fmla="*/ 272 w 544"/>
                  <a:gd name="T75" fmla="*/ 640 h 640"/>
                  <a:gd name="T76" fmla="*/ 312 w 544"/>
                  <a:gd name="T77" fmla="*/ 614 h 640"/>
                  <a:gd name="T78" fmla="*/ 351 w 544"/>
                  <a:gd name="T79" fmla="*/ 586 h 640"/>
                  <a:gd name="T80" fmla="*/ 385 w 544"/>
                  <a:gd name="T81" fmla="*/ 554 h 640"/>
                  <a:gd name="T82" fmla="*/ 417 w 544"/>
                  <a:gd name="T83" fmla="*/ 520 h 640"/>
                  <a:gd name="T84" fmla="*/ 445 w 544"/>
                  <a:gd name="T85" fmla="*/ 482 h 640"/>
                  <a:gd name="T86" fmla="*/ 471 w 544"/>
                  <a:gd name="T87" fmla="*/ 444 h 640"/>
                  <a:gd name="T88" fmla="*/ 492 w 544"/>
                  <a:gd name="T89" fmla="*/ 400 h 640"/>
                  <a:gd name="T90" fmla="*/ 510 w 544"/>
                  <a:gd name="T91" fmla="*/ 356 h 640"/>
                  <a:gd name="T92" fmla="*/ 510 w 544"/>
                  <a:gd name="T93" fmla="*/ 356 h 640"/>
                  <a:gd name="T94" fmla="*/ 520 w 544"/>
                  <a:gd name="T95" fmla="*/ 326 h 640"/>
                  <a:gd name="T96" fmla="*/ 528 w 544"/>
                  <a:gd name="T97" fmla="*/ 292 h 640"/>
                  <a:gd name="T98" fmla="*/ 536 w 544"/>
                  <a:gd name="T99" fmla="*/ 258 h 640"/>
                  <a:gd name="T100" fmla="*/ 540 w 544"/>
                  <a:gd name="T101" fmla="*/ 224 h 640"/>
                  <a:gd name="T102" fmla="*/ 542 w 544"/>
                  <a:gd name="T103" fmla="*/ 190 h 640"/>
                  <a:gd name="T104" fmla="*/ 544 w 544"/>
                  <a:gd name="T105" fmla="*/ 154 h 640"/>
                  <a:gd name="T106" fmla="*/ 540 w 544"/>
                  <a:gd name="T107" fmla="*/ 120 h 640"/>
                  <a:gd name="T108" fmla="*/ 536 w 544"/>
                  <a:gd name="T109" fmla="*/ 88 h 640"/>
                  <a:gd name="T110" fmla="*/ 536 w 544"/>
                  <a:gd name="T111" fmla="*/ 8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4" h="640">
                    <a:moveTo>
                      <a:pt x="536" y="88"/>
                    </a:moveTo>
                    <a:lnTo>
                      <a:pt x="536" y="88"/>
                    </a:lnTo>
                    <a:lnTo>
                      <a:pt x="500" y="84"/>
                    </a:lnTo>
                    <a:lnTo>
                      <a:pt x="465" y="78"/>
                    </a:lnTo>
                    <a:lnTo>
                      <a:pt x="431" y="70"/>
                    </a:lnTo>
                    <a:lnTo>
                      <a:pt x="399" y="60"/>
                    </a:lnTo>
                    <a:lnTo>
                      <a:pt x="367" y="48"/>
                    </a:lnTo>
                    <a:lnTo>
                      <a:pt x="334" y="34"/>
                    </a:lnTo>
                    <a:lnTo>
                      <a:pt x="302" y="18"/>
                    </a:lnTo>
                    <a:lnTo>
                      <a:pt x="272" y="0"/>
                    </a:lnTo>
                    <a:lnTo>
                      <a:pt x="272" y="0"/>
                    </a:lnTo>
                    <a:lnTo>
                      <a:pt x="242" y="18"/>
                    </a:lnTo>
                    <a:lnTo>
                      <a:pt x="210" y="34"/>
                    </a:lnTo>
                    <a:lnTo>
                      <a:pt x="177" y="48"/>
                    </a:lnTo>
                    <a:lnTo>
                      <a:pt x="145" y="60"/>
                    </a:lnTo>
                    <a:lnTo>
                      <a:pt x="113" y="70"/>
                    </a:lnTo>
                    <a:lnTo>
                      <a:pt x="79" y="78"/>
                    </a:lnTo>
                    <a:lnTo>
                      <a:pt x="44" y="84"/>
                    </a:lnTo>
                    <a:lnTo>
                      <a:pt x="8" y="88"/>
                    </a:lnTo>
                    <a:lnTo>
                      <a:pt x="8" y="88"/>
                    </a:lnTo>
                    <a:lnTo>
                      <a:pt x="4" y="120"/>
                    </a:lnTo>
                    <a:lnTo>
                      <a:pt x="0" y="154"/>
                    </a:lnTo>
                    <a:lnTo>
                      <a:pt x="2" y="190"/>
                    </a:lnTo>
                    <a:lnTo>
                      <a:pt x="4" y="224"/>
                    </a:lnTo>
                    <a:lnTo>
                      <a:pt x="8" y="258"/>
                    </a:lnTo>
                    <a:lnTo>
                      <a:pt x="16" y="292"/>
                    </a:lnTo>
                    <a:lnTo>
                      <a:pt x="24" y="326"/>
                    </a:lnTo>
                    <a:lnTo>
                      <a:pt x="34" y="356"/>
                    </a:lnTo>
                    <a:lnTo>
                      <a:pt x="34" y="356"/>
                    </a:lnTo>
                    <a:lnTo>
                      <a:pt x="52" y="400"/>
                    </a:lnTo>
                    <a:lnTo>
                      <a:pt x="73" y="444"/>
                    </a:lnTo>
                    <a:lnTo>
                      <a:pt x="99" y="482"/>
                    </a:lnTo>
                    <a:lnTo>
                      <a:pt x="127" y="520"/>
                    </a:lnTo>
                    <a:lnTo>
                      <a:pt x="159" y="554"/>
                    </a:lnTo>
                    <a:lnTo>
                      <a:pt x="193" y="586"/>
                    </a:lnTo>
                    <a:lnTo>
                      <a:pt x="232" y="614"/>
                    </a:lnTo>
                    <a:lnTo>
                      <a:pt x="272" y="640"/>
                    </a:lnTo>
                    <a:lnTo>
                      <a:pt x="272" y="640"/>
                    </a:lnTo>
                    <a:lnTo>
                      <a:pt x="312" y="614"/>
                    </a:lnTo>
                    <a:lnTo>
                      <a:pt x="351" y="586"/>
                    </a:lnTo>
                    <a:lnTo>
                      <a:pt x="385" y="554"/>
                    </a:lnTo>
                    <a:lnTo>
                      <a:pt x="417" y="520"/>
                    </a:lnTo>
                    <a:lnTo>
                      <a:pt x="445" y="482"/>
                    </a:lnTo>
                    <a:lnTo>
                      <a:pt x="471" y="444"/>
                    </a:lnTo>
                    <a:lnTo>
                      <a:pt x="492" y="400"/>
                    </a:lnTo>
                    <a:lnTo>
                      <a:pt x="510" y="356"/>
                    </a:lnTo>
                    <a:lnTo>
                      <a:pt x="510" y="356"/>
                    </a:lnTo>
                    <a:lnTo>
                      <a:pt x="520" y="326"/>
                    </a:lnTo>
                    <a:lnTo>
                      <a:pt x="528" y="292"/>
                    </a:lnTo>
                    <a:lnTo>
                      <a:pt x="536" y="258"/>
                    </a:lnTo>
                    <a:lnTo>
                      <a:pt x="540" y="224"/>
                    </a:lnTo>
                    <a:lnTo>
                      <a:pt x="542" y="190"/>
                    </a:lnTo>
                    <a:lnTo>
                      <a:pt x="544" y="154"/>
                    </a:lnTo>
                    <a:lnTo>
                      <a:pt x="540" y="120"/>
                    </a:lnTo>
                    <a:lnTo>
                      <a:pt x="536" y="88"/>
                    </a:lnTo>
                    <a:lnTo>
                      <a:pt x="536" y="88"/>
                    </a:lnTo>
                    <a:close/>
                  </a:path>
                </a:pathLst>
              </a:custGeom>
              <a:solidFill>
                <a:schemeClr val="bg2"/>
              </a:solidFill>
              <a:ln w="34925">
                <a:solidFill>
                  <a:schemeClr val="accent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grpSp>
            <p:nvGrpSpPr>
              <p:cNvPr id="231" name="Group 813">
                <a:extLst>
                  <a:ext uri="{FF2B5EF4-FFF2-40B4-BE49-F238E27FC236}">
                    <a16:creationId xmlns="" xmlns:a16="http://schemas.microsoft.com/office/drawing/2014/main" id="{BE1A648D-9FD7-4F60-9BF0-5C237916F34B}"/>
                  </a:ext>
                </a:extLst>
              </p:cNvPr>
              <p:cNvGrpSpPr>
                <a:grpSpLocks noChangeAspect="1"/>
              </p:cNvGrpSpPr>
              <p:nvPr/>
            </p:nvGrpSpPr>
            <p:grpSpPr bwMode="auto">
              <a:xfrm>
                <a:off x="11594415" y="1068084"/>
                <a:ext cx="250156" cy="160930"/>
                <a:chOff x="2768" y="1471"/>
                <a:chExt cx="2142" cy="1378"/>
              </a:xfrm>
            </p:grpSpPr>
            <p:sp>
              <p:nvSpPr>
                <p:cNvPr id="232" name="AutoShape 812">
                  <a:extLst>
                    <a:ext uri="{FF2B5EF4-FFF2-40B4-BE49-F238E27FC236}">
                      <a16:creationId xmlns="" xmlns:a16="http://schemas.microsoft.com/office/drawing/2014/main" id="{7329A8D1-8700-4BCA-88EA-6B18F60F2A85}"/>
                    </a:ext>
                  </a:extLst>
                </p:cNvPr>
                <p:cNvSpPr>
                  <a:spLocks noChangeAspect="1" noChangeArrowheads="1" noTextEdit="1"/>
                </p:cNvSpPr>
                <p:nvPr/>
              </p:nvSpPr>
              <p:spPr bwMode="auto">
                <a:xfrm>
                  <a:off x="2768" y="1471"/>
                  <a:ext cx="2142" cy="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33" name="Freeform 814">
                  <a:extLst>
                    <a:ext uri="{FF2B5EF4-FFF2-40B4-BE49-F238E27FC236}">
                      <a16:creationId xmlns="" xmlns:a16="http://schemas.microsoft.com/office/drawing/2014/main" id="{A58146D3-C515-4BB3-B5AF-26BB7AFEA424}"/>
                    </a:ext>
                  </a:extLst>
                </p:cNvPr>
                <p:cNvSpPr>
                  <a:spLocks/>
                </p:cNvSpPr>
                <p:nvPr/>
              </p:nvSpPr>
              <p:spPr bwMode="auto">
                <a:xfrm>
                  <a:off x="3534" y="1853"/>
                  <a:ext cx="612" cy="612"/>
                </a:xfrm>
                <a:custGeom>
                  <a:avLst/>
                  <a:gdLst>
                    <a:gd name="T0" fmla="*/ 306 w 612"/>
                    <a:gd name="T1" fmla="*/ 0 h 612"/>
                    <a:gd name="T2" fmla="*/ 368 w 612"/>
                    <a:gd name="T3" fmla="*/ 6 h 612"/>
                    <a:gd name="T4" fmla="*/ 424 w 612"/>
                    <a:gd name="T5" fmla="*/ 24 h 612"/>
                    <a:gd name="T6" fmla="*/ 476 w 612"/>
                    <a:gd name="T7" fmla="*/ 54 h 612"/>
                    <a:gd name="T8" fmla="*/ 522 w 612"/>
                    <a:gd name="T9" fmla="*/ 90 h 612"/>
                    <a:gd name="T10" fmla="*/ 560 w 612"/>
                    <a:gd name="T11" fmla="*/ 136 h 612"/>
                    <a:gd name="T12" fmla="*/ 588 w 612"/>
                    <a:gd name="T13" fmla="*/ 188 h 612"/>
                    <a:gd name="T14" fmla="*/ 606 w 612"/>
                    <a:gd name="T15" fmla="*/ 246 h 612"/>
                    <a:gd name="T16" fmla="*/ 612 w 612"/>
                    <a:gd name="T17" fmla="*/ 306 h 612"/>
                    <a:gd name="T18" fmla="*/ 610 w 612"/>
                    <a:gd name="T19" fmla="*/ 338 h 612"/>
                    <a:gd name="T20" fmla="*/ 598 w 612"/>
                    <a:gd name="T21" fmla="*/ 398 h 612"/>
                    <a:gd name="T22" fmla="*/ 574 w 612"/>
                    <a:gd name="T23" fmla="*/ 452 h 612"/>
                    <a:gd name="T24" fmla="*/ 542 w 612"/>
                    <a:gd name="T25" fmla="*/ 502 h 612"/>
                    <a:gd name="T26" fmla="*/ 500 w 612"/>
                    <a:gd name="T27" fmla="*/ 542 h 612"/>
                    <a:gd name="T28" fmla="*/ 452 w 612"/>
                    <a:gd name="T29" fmla="*/ 576 h 612"/>
                    <a:gd name="T30" fmla="*/ 396 w 612"/>
                    <a:gd name="T31" fmla="*/ 600 h 612"/>
                    <a:gd name="T32" fmla="*/ 336 w 612"/>
                    <a:gd name="T33" fmla="*/ 612 h 612"/>
                    <a:gd name="T34" fmla="*/ 306 w 612"/>
                    <a:gd name="T35" fmla="*/ 612 h 612"/>
                    <a:gd name="T36" fmla="*/ 244 w 612"/>
                    <a:gd name="T37" fmla="*/ 606 h 612"/>
                    <a:gd name="T38" fmla="*/ 186 w 612"/>
                    <a:gd name="T39" fmla="*/ 588 h 612"/>
                    <a:gd name="T40" fmla="*/ 134 w 612"/>
                    <a:gd name="T41" fmla="*/ 560 h 612"/>
                    <a:gd name="T42" fmla="*/ 90 w 612"/>
                    <a:gd name="T43" fmla="*/ 524 h 612"/>
                    <a:gd name="T44" fmla="*/ 52 w 612"/>
                    <a:gd name="T45" fmla="*/ 478 h 612"/>
                    <a:gd name="T46" fmla="*/ 24 w 612"/>
                    <a:gd name="T47" fmla="*/ 426 h 612"/>
                    <a:gd name="T48" fmla="*/ 6 w 612"/>
                    <a:gd name="T49" fmla="*/ 368 h 612"/>
                    <a:gd name="T50" fmla="*/ 0 w 612"/>
                    <a:gd name="T51" fmla="*/ 306 h 612"/>
                    <a:gd name="T52" fmla="*/ 2 w 612"/>
                    <a:gd name="T53" fmla="*/ 276 h 612"/>
                    <a:gd name="T54" fmla="*/ 14 w 612"/>
                    <a:gd name="T55" fmla="*/ 216 h 612"/>
                    <a:gd name="T56" fmla="*/ 36 w 612"/>
                    <a:gd name="T57" fmla="*/ 160 h 612"/>
                    <a:gd name="T58" fmla="*/ 70 w 612"/>
                    <a:gd name="T59" fmla="*/ 112 h 612"/>
                    <a:gd name="T60" fmla="*/ 110 w 612"/>
                    <a:gd name="T61" fmla="*/ 70 h 612"/>
                    <a:gd name="T62" fmla="*/ 160 w 612"/>
                    <a:gd name="T63" fmla="*/ 38 h 612"/>
                    <a:gd name="T64" fmla="*/ 214 w 612"/>
                    <a:gd name="T65" fmla="*/ 14 h 612"/>
                    <a:gd name="T66" fmla="*/ 274 w 612"/>
                    <a:gd name="T67" fmla="*/ 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2" h="612">
                      <a:moveTo>
                        <a:pt x="306" y="0"/>
                      </a:moveTo>
                      <a:lnTo>
                        <a:pt x="306" y="0"/>
                      </a:lnTo>
                      <a:lnTo>
                        <a:pt x="336" y="2"/>
                      </a:lnTo>
                      <a:lnTo>
                        <a:pt x="368" y="6"/>
                      </a:lnTo>
                      <a:lnTo>
                        <a:pt x="396" y="14"/>
                      </a:lnTo>
                      <a:lnTo>
                        <a:pt x="424" y="24"/>
                      </a:lnTo>
                      <a:lnTo>
                        <a:pt x="452" y="38"/>
                      </a:lnTo>
                      <a:lnTo>
                        <a:pt x="476" y="54"/>
                      </a:lnTo>
                      <a:lnTo>
                        <a:pt x="500" y="70"/>
                      </a:lnTo>
                      <a:lnTo>
                        <a:pt x="522" y="90"/>
                      </a:lnTo>
                      <a:lnTo>
                        <a:pt x="542" y="112"/>
                      </a:lnTo>
                      <a:lnTo>
                        <a:pt x="560" y="136"/>
                      </a:lnTo>
                      <a:lnTo>
                        <a:pt x="574" y="160"/>
                      </a:lnTo>
                      <a:lnTo>
                        <a:pt x="588" y="188"/>
                      </a:lnTo>
                      <a:lnTo>
                        <a:pt x="598" y="216"/>
                      </a:lnTo>
                      <a:lnTo>
                        <a:pt x="606" y="246"/>
                      </a:lnTo>
                      <a:lnTo>
                        <a:pt x="610" y="276"/>
                      </a:lnTo>
                      <a:lnTo>
                        <a:pt x="612" y="306"/>
                      </a:lnTo>
                      <a:lnTo>
                        <a:pt x="612" y="306"/>
                      </a:lnTo>
                      <a:lnTo>
                        <a:pt x="610" y="338"/>
                      </a:lnTo>
                      <a:lnTo>
                        <a:pt x="606" y="368"/>
                      </a:lnTo>
                      <a:lnTo>
                        <a:pt x="598" y="398"/>
                      </a:lnTo>
                      <a:lnTo>
                        <a:pt x="588" y="426"/>
                      </a:lnTo>
                      <a:lnTo>
                        <a:pt x="574" y="452"/>
                      </a:lnTo>
                      <a:lnTo>
                        <a:pt x="560" y="478"/>
                      </a:lnTo>
                      <a:lnTo>
                        <a:pt x="542" y="502"/>
                      </a:lnTo>
                      <a:lnTo>
                        <a:pt x="522" y="524"/>
                      </a:lnTo>
                      <a:lnTo>
                        <a:pt x="500" y="542"/>
                      </a:lnTo>
                      <a:lnTo>
                        <a:pt x="476" y="560"/>
                      </a:lnTo>
                      <a:lnTo>
                        <a:pt x="452" y="576"/>
                      </a:lnTo>
                      <a:lnTo>
                        <a:pt x="424" y="588"/>
                      </a:lnTo>
                      <a:lnTo>
                        <a:pt x="396" y="600"/>
                      </a:lnTo>
                      <a:lnTo>
                        <a:pt x="368" y="606"/>
                      </a:lnTo>
                      <a:lnTo>
                        <a:pt x="336" y="612"/>
                      </a:lnTo>
                      <a:lnTo>
                        <a:pt x="306" y="612"/>
                      </a:lnTo>
                      <a:lnTo>
                        <a:pt x="306" y="612"/>
                      </a:lnTo>
                      <a:lnTo>
                        <a:pt x="274" y="612"/>
                      </a:lnTo>
                      <a:lnTo>
                        <a:pt x="244" y="606"/>
                      </a:lnTo>
                      <a:lnTo>
                        <a:pt x="214" y="600"/>
                      </a:lnTo>
                      <a:lnTo>
                        <a:pt x="186" y="588"/>
                      </a:lnTo>
                      <a:lnTo>
                        <a:pt x="160" y="576"/>
                      </a:lnTo>
                      <a:lnTo>
                        <a:pt x="134" y="560"/>
                      </a:lnTo>
                      <a:lnTo>
                        <a:pt x="110" y="542"/>
                      </a:lnTo>
                      <a:lnTo>
                        <a:pt x="90" y="524"/>
                      </a:lnTo>
                      <a:lnTo>
                        <a:pt x="70" y="502"/>
                      </a:lnTo>
                      <a:lnTo>
                        <a:pt x="52" y="478"/>
                      </a:lnTo>
                      <a:lnTo>
                        <a:pt x="36" y="452"/>
                      </a:lnTo>
                      <a:lnTo>
                        <a:pt x="24" y="426"/>
                      </a:lnTo>
                      <a:lnTo>
                        <a:pt x="14" y="398"/>
                      </a:lnTo>
                      <a:lnTo>
                        <a:pt x="6" y="368"/>
                      </a:lnTo>
                      <a:lnTo>
                        <a:pt x="2" y="338"/>
                      </a:lnTo>
                      <a:lnTo>
                        <a:pt x="0" y="306"/>
                      </a:lnTo>
                      <a:lnTo>
                        <a:pt x="0" y="306"/>
                      </a:lnTo>
                      <a:lnTo>
                        <a:pt x="2" y="276"/>
                      </a:lnTo>
                      <a:lnTo>
                        <a:pt x="6" y="246"/>
                      </a:lnTo>
                      <a:lnTo>
                        <a:pt x="14" y="216"/>
                      </a:lnTo>
                      <a:lnTo>
                        <a:pt x="24" y="188"/>
                      </a:lnTo>
                      <a:lnTo>
                        <a:pt x="36" y="160"/>
                      </a:lnTo>
                      <a:lnTo>
                        <a:pt x="52" y="136"/>
                      </a:lnTo>
                      <a:lnTo>
                        <a:pt x="70" y="112"/>
                      </a:lnTo>
                      <a:lnTo>
                        <a:pt x="90" y="90"/>
                      </a:lnTo>
                      <a:lnTo>
                        <a:pt x="110" y="70"/>
                      </a:lnTo>
                      <a:lnTo>
                        <a:pt x="134" y="54"/>
                      </a:lnTo>
                      <a:lnTo>
                        <a:pt x="160" y="38"/>
                      </a:lnTo>
                      <a:lnTo>
                        <a:pt x="186" y="24"/>
                      </a:lnTo>
                      <a:lnTo>
                        <a:pt x="214" y="14"/>
                      </a:lnTo>
                      <a:lnTo>
                        <a:pt x="244" y="6"/>
                      </a:lnTo>
                      <a:lnTo>
                        <a:pt x="274" y="2"/>
                      </a:lnTo>
                      <a:lnTo>
                        <a:pt x="306" y="0"/>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34" name="Freeform 815">
                  <a:extLst>
                    <a:ext uri="{FF2B5EF4-FFF2-40B4-BE49-F238E27FC236}">
                      <a16:creationId xmlns="" xmlns:a16="http://schemas.microsoft.com/office/drawing/2014/main" id="{2B5C3DB5-2D3D-414F-9FA7-D1BBB322CA3A}"/>
                    </a:ext>
                  </a:extLst>
                </p:cNvPr>
                <p:cNvSpPr>
                  <a:spLocks/>
                </p:cNvSpPr>
                <p:nvPr/>
              </p:nvSpPr>
              <p:spPr bwMode="auto">
                <a:xfrm>
                  <a:off x="3534" y="1853"/>
                  <a:ext cx="612" cy="612"/>
                </a:xfrm>
                <a:custGeom>
                  <a:avLst/>
                  <a:gdLst>
                    <a:gd name="T0" fmla="*/ 306 w 612"/>
                    <a:gd name="T1" fmla="*/ 0 h 612"/>
                    <a:gd name="T2" fmla="*/ 368 w 612"/>
                    <a:gd name="T3" fmla="*/ 6 h 612"/>
                    <a:gd name="T4" fmla="*/ 424 w 612"/>
                    <a:gd name="T5" fmla="*/ 24 h 612"/>
                    <a:gd name="T6" fmla="*/ 476 w 612"/>
                    <a:gd name="T7" fmla="*/ 54 h 612"/>
                    <a:gd name="T8" fmla="*/ 522 w 612"/>
                    <a:gd name="T9" fmla="*/ 90 h 612"/>
                    <a:gd name="T10" fmla="*/ 560 w 612"/>
                    <a:gd name="T11" fmla="*/ 136 h 612"/>
                    <a:gd name="T12" fmla="*/ 588 w 612"/>
                    <a:gd name="T13" fmla="*/ 188 h 612"/>
                    <a:gd name="T14" fmla="*/ 606 w 612"/>
                    <a:gd name="T15" fmla="*/ 246 h 612"/>
                    <a:gd name="T16" fmla="*/ 612 w 612"/>
                    <a:gd name="T17" fmla="*/ 306 h 612"/>
                    <a:gd name="T18" fmla="*/ 610 w 612"/>
                    <a:gd name="T19" fmla="*/ 338 h 612"/>
                    <a:gd name="T20" fmla="*/ 598 w 612"/>
                    <a:gd name="T21" fmla="*/ 398 h 612"/>
                    <a:gd name="T22" fmla="*/ 574 w 612"/>
                    <a:gd name="T23" fmla="*/ 452 h 612"/>
                    <a:gd name="T24" fmla="*/ 542 w 612"/>
                    <a:gd name="T25" fmla="*/ 502 h 612"/>
                    <a:gd name="T26" fmla="*/ 500 w 612"/>
                    <a:gd name="T27" fmla="*/ 542 h 612"/>
                    <a:gd name="T28" fmla="*/ 452 w 612"/>
                    <a:gd name="T29" fmla="*/ 576 h 612"/>
                    <a:gd name="T30" fmla="*/ 396 w 612"/>
                    <a:gd name="T31" fmla="*/ 600 h 612"/>
                    <a:gd name="T32" fmla="*/ 336 w 612"/>
                    <a:gd name="T33" fmla="*/ 612 h 612"/>
                    <a:gd name="T34" fmla="*/ 306 w 612"/>
                    <a:gd name="T35" fmla="*/ 612 h 612"/>
                    <a:gd name="T36" fmla="*/ 244 w 612"/>
                    <a:gd name="T37" fmla="*/ 606 h 612"/>
                    <a:gd name="T38" fmla="*/ 186 w 612"/>
                    <a:gd name="T39" fmla="*/ 588 h 612"/>
                    <a:gd name="T40" fmla="*/ 134 w 612"/>
                    <a:gd name="T41" fmla="*/ 560 h 612"/>
                    <a:gd name="T42" fmla="*/ 90 w 612"/>
                    <a:gd name="T43" fmla="*/ 524 h 612"/>
                    <a:gd name="T44" fmla="*/ 52 w 612"/>
                    <a:gd name="T45" fmla="*/ 478 h 612"/>
                    <a:gd name="T46" fmla="*/ 24 w 612"/>
                    <a:gd name="T47" fmla="*/ 426 h 612"/>
                    <a:gd name="T48" fmla="*/ 6 w 612"/>
                    <a:gd name="T49" fmla="*/ 368 h 612"/>
                    <a:gd name="T50" fmla="*/ 0 w 612"/>
                    <a:gd name="T51" fmla="*/ 306 h 612"/>
                    <a:gd name="T52" fmla="*/ 2 w 612"/>
                    <a:gd name="T53" fmla="*/ 276 h 612"/>
                    <a:gd name="T54" fmla="*/ 14 w 612"/>
                    <a:gd name="T55" fmla="*/ 216 h 612"/>
                    <a:gd name="T56" fmla="*/ 36 w 612"/>
                    <a:gd name="T57" fmla="*/ 160 h 612"/>
                    <a:gd name="T58" fmla="*/ 70 w 612"/>
                    <a:gd name="T59" fmla="*/ 112 h 612"/>
                    <a:gd name="T60" fmla="*/ 110 w 612"/>
                    <a:gd name="T61" fmla="*/ 70 h 612"/>
                    <a:gd name="T62" fmla="*/ 160 w 612"/>
                    <a:gd name="T63" fmla="*/ 38 h 612"/>
                    <a:gd name="T64" fmla="*/ 214 w 612"/>
                    <a:gd name="T65" fmla="*/ 14 h 612"/>
                    <a:gd name="T66" fmla="*/ 274 w 612"/>
                    <a:gd name="T67" fmla="*/ 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2" h="612">
                      <a:moveTo>
                        <a:pt x="306" y="0"/>
                      </a:moveTo>
                      <a:lnTo>
                        <a:pt x="306" y="0"/>
                      </a:lnTo>
                      <a:lnTo>
                        <a:pt x="336" y="2"/>
                      </a:lnTo>
                      <a:lnTo>
                        <a:pt x="368" y="6"/>
                      </a:lnTo>
                      <a:lnTo>
                        <a:pt x="396" y="14"/>
                      </a:lnTo>
                      <a:lnTo>
                        <a:pt x="424" y="24"/>
                      </a:lnTo>
                      <a:lnTo>
                        <a:pt x="452" y="38"/>
                      </a:lnTo>
                      <a:lnTo>
                        <a:pt x="476" y="54"/>
                      </a:lnTo>
                      <a:lnTo>
                        <a:pt x="500" y="70"/>
                      </a:lnTo>
                      <a:lnTo>
                        <a:pt x="522" y="90"/>
                      </a:lnTo>
                      <a:lnTo>
                        <a:pt x="542" y="112"/>
                      </a:lnTo>
                      <a:lnTo>
                        <a:pt x="560" y="136"/>
                      </a:lnTo>
                      <a:lnTo>
                        <a:pt x="574" y="160"/>
                      </a:lnTo>
                      <a:lnTo>
                        <a:pt x="588" y="188"/>
                      </a:lnTo>
                      <a:lnTo>
                        <a:pt x="598" y="216"/>
                      </a:lnTo>
                      <a:lnTo>
                        <a:pt x="606" y="246"/>
                      </a:lnTo>
                      <a:lnTo>
                        <a:pt x="610" y="276"/>
                      </a:lnTo>
                      <a:lnTo>
                        <a:pt x="612" y="306"/>
                      </a:lnTo>
                      <a:lnTo>
                        <a:pt x="612" y="306"/>
                      </a:lnTo>
                      <a:lnTo>
                        <a:pt x="610" y="338"/>
                      </a:lnTo>
                      <a:lnTo>
                        <a:pt x="606" y="368"/>
                      </a:lnTo>
                      <a:lnTo>
                        <a:pt x="598" y="398"/>
                      </a:lnTo>
                      <a:lnTo>
                        <a:pt x="588" y="426"/>
                      </a:lnTo>
                      <a:lnTo>
                        <a:pt x="574" y="452"/>
                      </a:lnTo>
                      <a:lnTo>
                        <a:pt x="560" y="478"/>
                      </a:lnTo>
                      <a:lnTo>
                        <a:pt x="542" y="502"/>
                      </a:lnTo>
                      <a:lnTo>
                        <a:pt x="522" y="524"/>
                      </a:lnTo>
                      <a:lnTo>
                        <a:pt x="500" y="542"/>
                      </a:lnTo>
                      <a:lnTo>
                        <a:pt x="476" y="560"/>
                      </a:lnTo>
                      <a:lnTo>
                        <a:pt x="452" y="576"/>
                      </a:lnTo>
                      <a:lnTo>
                        <a:pt x="424" y="588"/>
                      </a:lnTo>
                      <a:lnTo>
                        <a:pt x="396" y="600"/>
                      </a:lnTo>
                      <a:lnTo>
                        <a:pt x="368" y="606"/>
                      </a:lnTo>
                      <a:lnTo>
                        <a:pt x="336" y="612"/>
                      </a:lnTo>
                      <a:lnTo>
                        <a:pt x="306" y="612"/>
                      </a:lnTo>
                      <a:lnTo>
                        <a:pt x="306" y="612"/>
                      </a:lnTo>
                      <a:lnTo>
                        <a:pt x="274" y="612"/>
                      </a:lnTo>
                      <a:lnTo>
                        <a:pt x="244" y="606"/>
                      </a:lnTo>
                      <a:lnTo>
                        <a:pt x="214" y="600"/>
                      </a:lnTo>
                      <a:lnTo>
                        <a:pt x="186" y="588"/>
                      </a:lnTo>
                      <a:lnTo>
                        <a:pt x="160" y="576"/>
                      </a:lnTo>
                      <a:lnTo>
                        <a:pt x="134" y="560"/>
                      </a:lnTo>
                      <a:lnTo>
                        <a:pt x="110" y="542"/>
                      </a:lnTo>
                      <a:lnTo>
                        <a:pt x="90" y="524"/>
                      </a:lnTo>
                      <a:lnTo>
                        <a:pt x="70" y="502"/>
                      </a:lnTo>
                      <a:lnTo>
                        <a:pt x="52" y="478"/>
                      </a:lnTo>
                      <a:lnTo>
                        <a:pt x="36" y="452"/>
                      </a:lnTo>
                      <a:lnTo>
                        <a:pt x="24" y="426"/>
                      </a:lnTo>
                      <a:lnTo>
                        <a:pt x="14" y="398"/>
                      </a:lnTo>
                      <a:lnTo>
                        <a:pt x="6" y="368"/>
                      </a:lnTo>
                      <a:lnTo>
                        <a:pt x="2" y="338"/>
                      </a:lnTo>
                      <a:lnTo>
                        <a:pt x="0" y="306"/>
                      </a:lnTo>
                      <a:lnTo>
                        <a:pt x="0" y="306"/>
                      </a:lnTo>
                      <a:lnTo>
                        <a:pt x="2" y="276"/>
                      </a:lnTo>
                      <a:lnTo>
                        <a:pt x="6" y="246"/>
                      </a:lnTo>
                      <a:lnTo>
                        <a:pt x="14" y="216"/>
                      </a:lnTo>
                      <a:lnTo>
                        <a:pt x="24" y="188"/>
                      </a:lnTo>
                      <a:lnTo>
                        <a:pt x="36" y="160"/>
                      </a:lnTo>
                      <a:lnTo>
                        <a:pt x="52" y="136"/>
                      </a:lnTo>
                      <a:lnTo>
                        <a:pt x="70" y="112"/>
                      </a:lnTo>
                      <a:lnTo>
                        <a:pt x="90" y="90"/>
                      </a:lnTo>
                      <a:lnTo>
                        <a:pt x="110" y="70"/>
                      </a:lnTo>
                      <a:lnTo>
                        <a:pt x="134" y="54"/>
                      </a:lnTo>
                      <a:lnTo>
                        <a:pt x="160" y="38"/>
                      </a:lnTo>
                      <a:lnTo>
                        <a:pt x="186" y="24"/>
                      </a:lnTo>
                      <a:lnTo>
                        <a:pt x="214" y="14"/>
                      </a:lnTo>
                      <a:lnTo>
                        <a:pt x="244" y="6"/>
                      </a:lnTo>
                      <a:lnTo>
                        <a:pt x="274" y="2"/>
                      </a:lnTo>
                      <a:lnTo>
                        <a:pt x="3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35" name="Freeform 816">
                  <a:extLst>
                    <a:ext uri="{FF2B5EF4-FFF2-40B4-BE49-F238E27FC236}">
                      <a16:creationId xmlns="" xmlns:a16="http://schemas.microsoft.com/office/drawing/2014/main" id="{91F8AABE-4024-4765-ABAA-EED8B2365D4C}"/>
                    </a:ext>
                  </a:extLst>
                </p:cNvPr>
                <p:cNvSpPr>
                  <a:spLocks noEditPoints="1"/>
                </p:cNvSpPr>
                <p:nvPr/>
              </p:nvSpPr>
              <p:spPr bwMode="auto">
                <a:xfrm>
                  <a:off x="2768" y="1471"/>
                  <a:ext cx="2142" cy="1378"/>
                </a:xfrm>
                <a:custGeom>
                  <a:avLst/>
                  <a:gdLst>
                    <a:gd name="T0" fmla="*/ 1016 w 2142"/>
                    <a:gd name="T1" fmla="*/ 2 h 1378"/>
                    <a:gd name="T2" fmla="*/ 856 w 2142"/>
                    <a:gd name="T3" fmla="*/ 30 h 1378"/>
                    <a:gd name="T4" fmla="*/ 704 w 2142"/>
                    <a:gd name="T5" fmla="*/ 84 h 1378"/>
                    <a:gd name="T6" fmla="*/ 562 w 2142"/>
                    <a:gd name="T7" fmla="*/ 160 h 1378"/>
                    <a:gd name="T8" fmla="*/ 430 w 2142"/>
                    <a:gd name="T9" fmla="*/ 248 h 1378"/>
                    <a:gd name="T10" fmla="*/ 314 w 2142"/>
                    <a:gd name="T11" fmla="*/ 344 h 1378"/>
                    <a:gd name="T12" fmla="*/ 130 w 2142"/>
                    <a:gd name="T13" fmla="*/ 530 h 1378"/>
                    <a:gd name="T14" fmla="*/ 22 w 2142"/>
                    <a:gd name="T15" fmla="*/ 660 h 1378"/>
                    <a:gd name="T16" fmla="*/ 22 w 2142"/>
                    <a:gd name="T17" fmla="*/ 718 h 1378"/>
                    <a:gd name="T18" fmla="*/ 130 w 2142"/>
                    <a:gd name="T19" fmla="*/ 848 h 1378"/>
                    <a:gd name="T20" fmla="*/ 314 w 2142"/>
                    <a:gd name="T21" fmla="*/ 1034 h 1378"/>
                    <a:gd name="T22" fmla="*/ 430 w 2142"/>
                    <a:gd name="T23" fmla="*/ 1128 h 1378"/>
                    <a:gd name="T24" fmla="*/ 562 w 2142"/>
                    <a:gd name="T25" fmla="*/ 1218 h 1378"/>
                    <a:gd name="T26" fmla="*/ 704 w 2142"/>
                    <a:gd name="T27" fmla="*/ 1292 h 1378"/>
                    <a:gd name="T28" fmla="*/ 856 w 2142"/>
                    <a:gd name="T29" fmla="*/ 1348 h 1378"/>
                    <a:gd name="T30" fmla="*/ 1016 w 2142"/>
                    <a:gd name="T31" fmla="*/ 1376 h 1378"/>
                    <a:gd name="T32" fmla="*/ 1126 w 2142"/>
                    <a:gd name="T33" fmla="*/ 1376 h 1378"/>
                    <a:gd name="T34" fmla="*/ 1288 w 2142"/>
                    <a:gd name="T35" fmla="*/ 1348 h 1378"/>
                    <a:gd name="T36" fmla="*/ 1440 w 2142"/>
                    <a:gd name="T37" fmla="*/ 1292 h 1378"/>
                    <a:gd name="T38" fmla="*/ 1582 w 2142"/>
                    <a:gd name="T39" fmla="*/ 1218 h 1378"/>
                    <a:gd name="T40" fmla="*/ 1712 w 2142"/>
                    <a:gd name="T41" fmla="*/ 1128 h 1378"/>
                    <a:gd name="T42" fmla="*/ 1828 w 2142"/>
                    <a:gd name="T43" fmla="*/ 1034 h 1378"/>
                    <a:gd name="T44" fmla="*/ 2014 w 2142"/>
                    <a:gd name="T45" fmla="*/ 848 h 1378"/>
                    <a:gd name="T46" fmla="*/ 2120 w 2142"/>
                    <a:gd name="T47" fmla="*/ 718 h 1378"/>
                    <a:gd name="T48" fmla="*/ 2120 w 2142"/>
                    <a:gd name="T49" fmla="*/ 660 h 1378"/>
                    <a:gd name="T50" fmla="*/ 2014 w 2142"/>
                    <a:gd name="T51" fmla="*/ 530 h 1378"/>
                    <a:gd name="T52" fmla="*/ 1828 w 2142"/>
                    <a:gd name="T53" fmla="*/ 344 h 1378"/>
                    <a:gd name="T54" fmla="*/ 1712 w 2142"/>
                    <a:gd name="T55" fmla="*/ 248 h 1378"/>
                    <a:gd name="T56" fmla="*/ 1582 w 2142"/>
                    <a:gd name="T57" fmla="*/ 160 h 1378"/>
                    <a:gd name="T58" fmla="*/ 1440 w 2142"/>
                    <a:gd name="T59" fmla="*/ 84 h 1378"/>
                    <a:gd name="T60" fmla="*/ 1288 w 2142"/>
                    <a:gd name="T61" fmla="*/ 30 h 1378"/>
                    <a:gd name="T62" fmla="*/ 1126 w 2142"/>
                    <a:gd name="T63" fmla="*/ 2 h 1378"/>
                    <a:gd name="T64" fmla="*/ 1072 w 2142"/>
                    <a:gd name="T65" fmla="*/ 1148 h 1378"/>
                    <a:gd name="T66" fmla="*/ 936 w 2142"/>
                    <a:gd name="T67" fmla="*/ 1128 h 1378"/>
                    <a:gd name="T68" fmla="*/ 814 w 2142"/>
                    <a:gd name="T69" fmla="*/ 1070 h 1378"/>
                    <a:gd name="T70" fmla="*/ 718 w 2142"/>
                    <a:gd name="T71" fmla="*/ 980 h 1378"/>
                    <a:gd name="T72" fmla="*/ 648 w 2142"/>
                    <a:gd name="T73" fmla="*/ 868 h 1378"/>
                    <a:gd name="T74" fmla="*/ 614 w 2142"/>
                    <a:gd name="T75" fmla="*/ 736 h 1378"/>
                    <a:gd name="T76" fmla="*/ 614 w 2142"/>
                    <a:gd name="T77" fmla="*/ 642 h 1378"/>
                    <a:gd name="T78" fmla="*/ 648 w 2142"/>
                    <a:gd name="T79" fmla="*/ 510 h 1378"/>
                    <a:gd name="T80" fmla="*/ 718 w 2142"/>
                    <a:gd name="T81" fmla="*/ 396 h 1378"/>
                    <a:gd name="T82" fmla="*/ 814 w 2142"/>
                    <a:gd name="T83" fmla="*/ 308 h 1378"/>
                    <a:gd name="T84" fmla="*/ 936 w 2142"/>
                    <a:gd name="T85" fmla="*/ 250 h 1378"/>
                    <a:gd name="T86" fmla="*/ 1072 w 2142"/>
                    <a:gd name="T87" fmla="*/ 230 h 1378"/>
                    <a:gd name="T88" fmla="*/ 1164 w 2142"/>
                    <a:gd name="T89" fmla="*/ 240 h 1378"/>
                    <a:gd name="T90" fmla="*/ 1290 w 2142"/>
                    <a:gd name="T91" fmla="*/ 286 h 1378"/>
                    <a:gd name="T92" fmla="*/ 1396 w 2142"/>
                    <a:gd name="T93" fmla="*/ 364 h 1378"/>
                    <a:gd name="T94" fmla="*/ 1476 w 2142"/>
                    <a:gd name="T95" fmla="*/ 470 h 1378"/>
                    <a:gd name="T96" fmla="*/ 1522 w 2142"/>
                    <a:gd name="T97" fmla="*/ 596 h 1378"/>
                    <a:gd name="T98" fmla="*/ 1530 w 2142"/>
                    <a:gd name="T99" fmla="*/ 688 h 1378"/>
                    <a:gd name="T100" fmla="*/ 1510 w 2142"/>
                    <a:gd name="T101" fmla="*/ 826 h 1378"/>
                    <a:gd name="T102" fmla="*/ 1452 w 2142"/>
                    <a:gd name="T103" fmla="*/ 946 h 1378"/>
                    <a:gd name="T104" fmla="*/ 1364 w 2142"/>
                    <a:gd name="T105" fmla="*/ 1042 h 1378"/>
                    <a:gd name="T106" fmla="*/ 1250 w 2142"/>
                    <a:gd name="T107" fmla="*/ 1112 h 1378"/>
                    <a:gd name="T108" fmla="*/ 1118 w 2142"/>
                    <a:gd name="T109" fmla="*/ 1146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42" h="1378">
                      <a:moveTo>
                        <a:pt x="1072" y="0"/>
                      </a:moveTo>
                      <a:lnTo>
                        <a:pt x="1072" y="0"/>
                      </a:lnTo>
                      <a:lnTo>
                        <a:pt x="1016" y="2"/>
                      </a:lnTo>
                      <a:lnTo>
                        <a:pt x="962" y="8"/>
                      </a:lnTo>
                      <a:lnTo>
                        <a:pt x="908" y="18"/>
                      </a:lnTo>
                      <a:lnTo>
                        <a:pt x="856" y="30"/>
                      </a:lnTo>
                      <a:lnTo>
                        <a:pt x="804" y="46"/>
                      </a:lnTo>
                      <a:lnTo>
                        <a:pt x="754" y="64"/>
                      </a:lnTo>
                      <a:lnTo>
                        <a:pt x="704" y="84"/>
                      </a:lnTo>
                      <a:lnTo>
                        <a:pt x="654" y="108"/>
                      </a:lnTo>
                      <a:lnTo>
                        <a:pt x="608" y="132"/>
                      </a:lnTo>
                      <a:lnTo>
                        <a:pt x="562" y="160"/>
                      </a:lnTo>
                      <a:lnTo>
                        <a:pt x="516" y="188"/>
                      </a:lnTo>
                      <a:lnTo>
                        <a:pt x="472" y="218"/>
                      </a:lnTo>
                      <a:lnTo>
                        <a:pt x="430" y="248"/>
                      </a:lnTo>
                      <a:lnTo>
                        <a:pt x="390" y="280"/>
                      </a:lnTo>
                      <a:lnTo>
                        <a:pt x="352" y="312"/>
                      </a:lnTo>
                      <a:lnTo>
                        <a:pt x="314" y="344"/>
                      </a:lnTo>
                      <a:lnTo>
                        <a:pt x="246" y="408"/>
                      </a:lnTo>
                      <a:lnTo>
                        <a:pt x="184" y="470"/>
                      </a:lnTo>
                      <a:lnTo>
                        <a:pt x="130" y="530"/>
                      </a:lnTo>
                      <a:lnTo>
                        <a:pt x="84" y="582"/>
                      </a:lnTo>
                      <a:lnTo>
                        <a:pt x="48" y="626"/>
                      </a:lnTo>
                      <a:lnTo>
                        <a:pt x="22" y="660"/>
                      </a:lnTo>
                      <a:lnTo>
                        <a:pt x="0" y="688"/>
                      </a:lnTo>
                      <a:lnTo>
                        <a:pt x="0" y="688"/>
                      </a:lnTo>
                      <a:lnTo>
                        <a:pt x="22" y="718"/>
                      </a:lnTo>
                      <a:lnTo>
                        <a:pt x="48" y="752"/>
                      </a:lnTo>
                      <a:lnTo>
                        <a:pt x="84" y="796"/>
                      </a:lnTo>
                      <a:lnTo>
                        <a:pt x="130" y="848"/>
                      </a:lnTo>
                      <a:lnTo>
                        <a:pt x="184" y="906"/>
                      </a:lnTo>
                      <a:lnTo>
                        <a:pt x="246" y="968"/>
                      </a:lnTo>
                      <a:lnTo>
                        <a:pt x="314" y="1034"/>
                      </a:lnTo>
                      <a:lnTo>
                        <a:pt x="352" y="1066"/>
                      </a:lnTo>
                      <a:lnTo>
                        <a:pt x="390" y="1098"/>
                      </a:lnTo>
                      <a:lnTo>
                        <a:pt x="430" y="1128"/>
                      </a:lnTo>
                      <a:lnTo>
                        <a:pt x="472" y="1160"/>
                      </a:lnTo>
                      <a:lnTo>
                        <a:pt x="516" y="1190"/>
                      </a:lnTo>
                      <a:lnTo>
                        <a:pt x="562" y="1218"/>
                      </a:lnTo>
                      <a:lnTo>
                        <a:pt x="608" y="1244"/>
                      </a:lnTo>
                      <a:lnTo>
                        <a:pt x="654" y="1270"/>
                      </a:lnTo>
                      <a:lnTo>
                        <a:pt x="704" y="1292"/>
                      </a:lnTo>
                      <a:lnTo>
                        <a:pt x="754" y="1314"/>
                      </a:lnTo>
                      <a:lnTo>
                        <a:pt x="804" y="1332"/>
                      </a:lnTo>
                      <a:lnTo>
                        <a:pt x="856" y="1348"/>
                      </a:lnTo>
                      <a:lnTo>
                        <a:pt x="908" y="1360"/>
                      </a:lnTo>
                      <a:lnTo>
                        <a:pt x="962" y="1370"/>
                      </a:lnTo>
                      <a:lnTo>
                        <a:pt x="1016" y="1376"/>
                      </a:lnTo>
                      <a:lnTo>
                        <a:pt x="1072" y="1378"/>
                      </a:lnTo>
                      <a:lnTo>
                        <a:pt x="1072" y="1378"/>
                      </a:lnTo>
                      <a:lnTo>
                        <a:pt x="1126" y="1376"/>
                      </a:lnTo>
                      <a:lnTo>
                        <a:pt x="1182" y="1370"/>
                      </a:lnTo>
                      <a:lnTo>
                        <a:pt x="1234" y="1360"/>
                      </a:lnTo>
                      <a:lnTo>
                        <a:pt x="1288" y="1348"/>
                      </a:lnTo>
                      <a:lnTo>
                        <a:pt x="1340" y="1332"/>
                      </a:lnTo>
                      <a:lnTo>
                        <a:pt x="1390" y="1314"/>
                      </a:lnTo>
                      <a:lnTo>
                        <a:pt x="1440" y="1292"/>
                      </a:lnTo>
                      <a:lnTo>
                        <a:pt x="1488" y="1270"/>
                      </a:lnTo>
                      <a:lnTo>
                        <a:pt x="1536" y="1244"/>
                      </a:lnTo>
                      <a:lnTo>
                        <a:pt x="1582" y="1218"/>
                      </a:lnTo>
                      <a:lnTo>
                        <a:pt x="1626" y="1190"/>
                      </a:lnTo>
                      <a:lnTo>
                        <a:pt x="1670" y="1160"/>
                      </a:lnTo>
                      <a:lnTo>
                        <a:pt x="1712" y="1128"/>
                      </a:lnTo>
                      <a:lnTo>
                        <a:pt x="1752" y="1098"/>
                      </a:lnTo>
                      <a:lnTo>
                        <a:pt x="1792" y="1066"/>
                      </a:lnTo>
                      <a:lnTo>
                        <a:pt x="1828" y="1034"/>
                      </a:lnTo>
                      <a:lnTo>
                        <a:pt x="1898" y="968"/>
                      </a:lnTo>
                      <a:lnTo>
                        <a:pt x="1960" y="906"/>
                      </a:lnTo>
                      <a:lnTo>
                        <a:pt x="2014" y="848"/>
                      </a:lnTo>
                      <a:lnTo>
                        <a:pt x="2058" y="796"/>
                      </a:lnTo>
                      <a:lnTo>
                        <a:pt x="2094" y="752"/>
                      </a:lnTo>
                      <a:lnTo>
                        <a:pt x="2120" y="718"/>
                      </a:lnTo>
                      <a:lnTo>
                        <a:pt x="2142" y="688"/>
                      </a:lnTo>
                      <a:lnTo>
                        <a:pt x="2142" y="688"/>
                      </a:lnTo>
                      <a:lnTo>
                        <a:pt x="2120" y="660"/>
                      </a:lnTo>
                      <a:lnTo>
                        <a:pt x="2094" y="626"/>
                      </a:lnTo>
                      <a:lnTo>
                        <a:pt x="2058" y="582"/>
                      </a:lnTo>
                      <a:lnTo>
                        <a:pt x="2014" y="530"/>
                      </a:lnTo>
                      <a:lnTo>
                        <a:pt x="1960" y="470"/>
                      </a:lnTo>
                      <a:lnTo>
                        <a:pt x="1898" y="408"/>
                      </a:lnTo>
                      <a:lnTo>
                        <a:pt x="1828" y="344"/>
                      </a:lnTo>
                      <a:lnTo>
                        <a:pt x="1792" y="312"/>
                      </a:lnTo>
                      <a:lnTo>
                        <a:pt x="1752" y="280"/>
                      </a:lnTo>
                      <a:lnTo>
                        <a:pt x="1712" y="248"/>
                      </a:lnTo>
                      <a:lnTo>
                        <a:pt x="1670" y="218"/>
                      </a:lnTo>
                      <a:lnTo>
                        <a:pt x="1626" y="188"/>
                      </a:lnTo>
                      <a:lnTo>
                        <a:pt x="1582" y="160"/>
                      </a:lnTo>
                      <a:lnTo>
                        <a:pt x="1536" y="132"/>
                      </a:lnTo>
                      <a:lnTo>
                        <a:pt x="1488" y="108"/>
                      </a:lnTo>
                      <a:lnTo>
                        <a:pt x="1440" y="84"/>
                      </a:lnTo>
                      <a:lnTo>
                        <a:pt x="1390" y="64"/>
                      </a:lnTo>
                      <a:lnTo>
                        <a:pt x="1340" y="46"/>
                      </a:lnTo>
                      <a:lnTo>
                        <a:pt x="1288" y="30"/>
                      </a:lnTo>
                      <a:lnTo>
                        <a:pt x="1234" y="18"/>
                      </a:lnTo>
                      <a:lnTo>
                        <a:pt x="1182" y="8"/>
                      </a:lnTo>
                      <a:lnTo>
                        <a:pt x="1126" y="2"/>
                      </a:lnTo>
                      <a:lnTo>
                        <a:pt x="1072" y="0"/>
                      </a:lnTo>
                      <a:close/>
                      <a:moveTo>
                        <a:pt x="1072" y="1148"/>
                      </a:moveTo>
                      <a:lnTo>
                        <a:pt x="1072" y="1148"/>
                      </a:lnTo>
                      <a:lnTo>
                        <a:pt x="1024" y="1146"/>
                      </a:lnTo>
                      <a:lnTo>
                        <a:pt x="980" y="1138"/>
                      </a:lnTo>
                      <a:lnTo>
                        <a:pt x="936" y="1128"/>
                      </a:lnTo>
                      <a:lnTo>
                        <a:pt x="892" y="1112"/>
                      </a:lnTo>
                      <a:lnTo>
                        <a:pt x="852" y="1092"/>
                      </a:lnTo>
                      <a:lnTo>
                        <a:pt x="814" y="1070"/>
                      </a:lnTo>
                      <a:lnTo>
                        <a:pt x="780" y="1042"/>
                      </a:lnTo>
                      <a:lnTo>
                        <a:pt x="748" y="1014"/>
                      </a:lnTo>
                      <a:lnTo>
                        <a:pt x="718" y="980"/>
                      </a:lnTo>
                      <a:lnTo>
                        <a:pt x="690" y="946"/>
                      </a:lnTo>
                      <a:lnTo>
                        <a:pt x="668" y="908"/>
                      </a:lnTo>
                      <a:lnTo>
                        <a:pt x="648" y="868"/>
                      </a:lnTo>
                      <a:lnTo>
                        <a:pt x="634" y="826"/>
                      </a:lnTo>
                      <a:lnTo>
                        <a:pt x="622" y="782"/>
                      </a:lnTo>
                      <a:lnTo>
                        <a:pt x="614" y="736"/>
                      </a:lnTo>
                      <a:lnTo>
                        <a:pt x="612" y="688"/>
                      </a:lnTo>
                      <a:lnTo>
                        <a:pt x="612" y="688"/>
                      </a:lnTo>
                      <a:lnTo>
                        <a:pt x="614" y="642"/>
                      </a:lnTo>
                      <a:lnTo>
                        <a:pt x="622" y="596"/>
                      </a:lnTo>
                      <a:lnTo>
                        <a:pt x="634" y="552"/>
                      </a:lnTo>
                      <a:lnTo>
                        <a:pt x="648" y="510"/>
                      </a:lnTo>
                      <a:lnTo>
                        <a:pt x="668" y="470"/>
                      </a:lnTo>
                      <a:lnTo>
                        <a:pt x="690" y="432"/>
                      </a:lnTo>
                      <a:lnTo>
                        <a:pt x="718" y="396"/>
                      </a:lnTo>
                      <a:lnTo>
                        <a:pt x="748" y="364"/>
                      </a:lnTo>
                      <a:lnTo>
                        <a:pt x="780" y="334"/>
                      </a:lnTo>
                      <a:lnTo>
                        <a:pt x="814" y="308"/>
                      </a:lnTo>
                      <a:lnTo>
                        <a:pt x="852" y="286"/>
                      </a:lnTo>
                      <a:lnTo>
                        <a:pt x="892" y="266"/>
                      </a:lnTo>
                      <a:lnTo>
                        <a:pt x="936" y="250"/>
                      </a:lnTo>
                      <a:lnTo>
                        <a:pt x="980" y="240"/>
                      </a:lnTo>
                      <a:lnTo>
                        <a:pt x="1024" y="232"/>
                      </a:lnTo>
                      <a:lnTo>
                        <a:pt x="1072" y="230"/>
                      </a:lnTo>
                      <a:lnTo>
                        <a:pt x="1072" y="230"/>
                      </a:lnTo>
                      <a:lnTo>
                        <a:pt x="1118" y="232"/>
                      </a:lnTo>
                      <a:lnTo>
                        <a:pt x="1164" y="240"/>
                      </a:lnTo>
                      <a:lnTo>
                        <a:pt x="1208" y="250"/>
                      </a:lnTo>
                      <a:lnTo>
                        <a:pt x="1250" y="266"/>
                      </a:lnTo>
                      <a:lnTo>
                        <a:pt x="1290" y="286"/>
                      </a:lnTo>
                      <a:lnTo>
                        <a:pt x="1328" y="308"/>
                      </a:lnTo>
                      <a:lnTo>
                        <a:pt x="1364" y="334"/>
                      </a:lnTo>
                      <a:lnTo>
                        <a:pt x="1396" y="364"/>
                      </a:lnTo>
                      <a:lnTo>
                        <a:pt x="1426" y="396"/>
                      </a:lnTo>
                      <a:lnTo>
                        <a:pt x="1452" y="432"/>
                      </a:lnTo>
                      <a:lnTo>
                        <a:pt x="1476" y="470"/>
                      </a:lnTo>
                      <a:lnTo>
                        <a:pt x="1494" y="510"/>
                      </a:lnTo>
                      <a:lnTo>
                        <a:pt x="1510" y="552"/>
                      </a:lnTo>
                      <a:lnTo>
                        <a:pt x="1522" y="596"/>
                      </a:lnTo>
                      <a:lnTo>
                        <a:pt x="1528" y="642"/>
                      </a:lnTo>
                      <a:lnTo>
                        <a:pt x="1530" y="688"/>
                      </a:lnTo>
                      <a:lnTo>
                        <a:pt x="1530" y="688"/>
                      </a:lnTo>
                      <a:lnTo>
                        <a:pt x="1528" y="736"/>
                      </a:lnTo>
                      <a:lnTo>
                        <a:pt x="1522" y="782"/>
                      </a:lnTo>
                      <a:lnTo>
                        <a:pt x="1510" y="826"/>
                      </a:lnTo>
                      <a:lnTo>
                        <a:pt x="1494" y="868"/>
                      </a:lnTo>
                      <a:lnTo>
                        <a:pt x="1476" y="908"/>
                      </a:lnTo>
                      <a:lnTo>
                        <a:pt x="1452" y="946"/>
                      </a:lnTo>
                      <a:lnTo>
                        <a:pt x="1426" y="980"/>
                      </a:lnTo>
                      <a:lnTo>
                        <a:pt x="1396" y="1014"/>
                      </a:lnTo>
                      <a:lnTo>
                        <a:pt x="1364" y="1042"/>
                      </a:lnTo>
                      <a:lnTo>
                        <a:pt x="1328" y="1070"/>
                      </a:lnTo>
                      <a:lnTo>
                        <a:pt x="1290" y="1092"/>
                      </a:lnTo>
                      <a:lnTo>
                        <a:pt x="1250" y="1112"/>
                      </a:lnTo>
                      <a:lnTo>
                        <a:pt x="1208" y="1128"/>
                      </a:lnTo>
                      <a:lnTo>
                        <a:pt x="1164" y="1138"/>
                      </a:lnTo>
                      <a:lnTo>
                        <a:pt x="1118" y="1146"/>
                      </a:lnTo>
                      <a:lnTo>
                        <a:pt x="1072" y="1148"/>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36" name="Freeform 817">
                  <a:extLst>
                    <a:ext uri="{FF2B5EF4-FFF2-40B4-BE49-F238E27FC236}">
                      <a16:creationId xmlns="" xmlns:a16="http://schemas.microsoft.com/office/drawing/2014/main" id="{AAD68865-B3D6-4DA7-B4AF-A17E30B0D535}"/>
                    </a:ext>
                  </a:extLst>
                </p:cNvPr>
                <p:cNvSpPr>
                  <a:spLocks/>
                </p:cNvSpPr>
                <p:nvPr/>
              </p:nvSpPr>
              <p:spPr bwMode="auto">
                <a:xfrm>
                  <a:off x="2768" y="1471"/>
                  <a:ext cx="2142" cy="1378"/>
                </a:xfrm>
                <a:custGeom>
                  <a:avLst/>
                  <a:gdLst>
                    <a:gd name="T0" fmla="*/ 1072 w 2142"/>
                    <a:gd name="T1" fmla="*/ 0 h 1378"/>
                    <a:gd name="T2" fmla="*/ 962 w 2142"/>
                    <a:gd name="T3" fmla="*/ 8 h 1378"/>
                    <a:gd name="T4" fmla="*/ 856 w 2142"/>
                    <a:gd name="T5" fmla="*/ 30 h 1378"/>
                    <a:gd name="T6" fmla="*/ 754 w 2142"/>
                    <a:gd name="T7" fmla="*/ 64 h 1378"/>
                    <a:gd name="T8" fmla="*/ 654 w 2142"/>
                    <a:gd name="T9" fmla="*/ 108 h 1378"/>
                    <a:gd name="T10" fmla="*/ 562 w 2142"/>
                    <a:gd name="T11" fmla="*/ 160 h 1378"/>
                    <a:gd name="T12" fmla="*/ 472 w 2142"/>
                    <a:gd name="T13" fmla="*/ 218 h 1378"/>
                    <a:gd name="T14" fmla="*/ 390 w 2142"/>
                    <a:gd name="T15" fmla="*/ 280 h 1378"/>
                    <a:gd name="T16" fmla="*/ 314 w 2142"/>
                    <a:gd name="T17" fmla="*/ 344 h 1378"/>
                    <a:gd name="T18" fmla="*/ 184 w 2142"/>
                    <a:gd name="T19" fmla="*/ 470 h 1378"/>
                    <a:gd name="T20" fmla="*/ 84 w 2142"/>
                    <a:gd name="T21" fmla="*/ 582 h 1378"/>
                    <a:gd name="T22" fmla="*/ 22 w 2142"/>
                    <a:gd name="T23" fmla="*/ 660 h 1378"/>
                    <a:gd name="T24" fmla="*/ 0 w 2142"/>
                    <a:gd name="T25" fmla="*/ 688 h 1378"/>
                    <a:gd name="T26" fmla="*/ 48 w 2142"/>
                    <a:gd name="T27" fmla="*/ 752 h 1378"/>
                    <a:gd name="T28" fmla="*/ 130 w 2142"/>
                    <a:gd name="T29" fmla="*/ 848 h 1378"/>
                    <a:gd name="T30" fmla="*/ 246 w 2142"/>
                    <a:gd name="T31" fmla="*/ 968 h 1378"/>
                    <a:gd name="T32" fmla="*/ 352 w 2142"/>
                    <a:gd name="T33" fmla="*/ 1066 h 1378"/>
                    <a:gd name="T34" fmla="*/ 430 w 2142"/>
                    <a:gd name="T35" fmla="*/ 1128 h 1378"/>
                    <a:gd name="T36" fmla="*/ 516 w 2142"/>
                    <a:gd name="T37" fmla="*/ 1190 h 1378"/>
                    <a:gd name="T38" fmla="*/ 608 w 2142"/>
                    <a:gd name="T39" fmla="*/ 1244 h 1378"/>
                    <a:gd name="T40" fmla="*/ 704 w 2142"/>
                    <a:gd name="T41" fmla="*/ 1292 h 1378"/>
                    <a:gd name="T42" fmla="*/ 804 w 2142"/>
                    <a:gd name="T43" fmla="*/ 1332 h 1378"/>
                    <a:gd name="T44" fmla="*/ 908 w 2142"/>
                    <a:gd name="T45" fmla="*/ 1360 h 1378"/>
                    <a:gd name="T46" fmla="*/ 1016 w 2142"/>
                    <a:gd name="T47" fmla="*/ 1376 h 1378"/>
                    <a:gd name="T48" fmla="*/ 1072 w 2142"/>
                    <a:gd name="T49" fmla="*/ 1378 h 1378"/>
                    <a:gd name="T50" fmla="*/ 1182 w 2142"/>
                    <a:gd name="T51" fmla="*/ 1370 h 1378"/>
                    <a:gd name="T52" fmla="*/ 1288 w 2142"/>
                    <a:gd name="T53" fmla="*/ 1348 h 1378"/>
                    <a:gd name="T54" fmla="*/ 1390 w 2142"/>
                    <a:gd name="T55" fmla="*/ 1314 h 1378"/>
                    <a:gd name="T56" fmla="*/ 1488 w 2142"/>
                    <a:gd name="T57" fmla="*/ 1270 h 1378"/>
                    <a:gd name="T58" fmla="*/ 1582 w 2142"/>
                    <a:gd name="T59" fmla="*/ 1218 h 1378"/>
                    <a:gd name="T60" fmla="*/ 1670 w 2142"/>
                    <a:gd name="T61" fmla="*/ 1160 h 1378"/>
                    <a:gd name="T62" fmla="*/ 1752 w 2142"/>
                    <a:gd name="T63" fmla="*/ 1098 h 1378"/>
                    <a:gd name="T64" fmla="*/ 1828 w 2142"/>
                    <a:gd name="T65" fmla="*/ 1034 h 1378"/>
                    <a:gd name="T66" fmla="*/ 1960 w 2142"/>
                    <a:gd name="T67" fmla="*/ 906 h 1378"/>
                    <a:gd name="T68" fmla="*/ 2058 w 2142"/>
                    <a:gd name="T69" fmla="*/ 796 h 1378"/>
                    <a:gd name="T70" fmla="*/ 2120 w 2142"/>
                    <a:gd name="T71" fmla="*/ 718 h 1378"/>
                    <a:gd name="T72" fmla="*/ 2142 w 2142"/>
                    <a:gd name="T73" fmla="*/ 688 h 1378"/>
                    <a:gd name="T74" fmla="*/ 2094 w 2142"/>
                    <a:gd name="T75" fmla="*/ 626 h 1378"/>
                    <a:gd name="T76" fmla="*/ 2014 w 2142"/>
                    <a:gd name="T77" fmla="*/ 530 h 1378"/>
                    <a:gd name="T78" fmla="*/ 1898 w 2142"/>
                    <a:gd name="T79" fmla="*/ 408 h 1378"/>
                    <a:gd name="T80" fmla="*/ 1792 w 2142"/>
                    <a:gd name="T81" fmla="*/ 312 h 1378"/>
                    <a:gd name="T82" fmla="*/ 1712 w 2142"/>
                    <a:gd name="T83" fmla="*/ 248 h 1378"/>
                    <a:gd name="T84" fmla="*/ 1626 w 2142"/>
                    <a:gd name="T85" fmla="*/ 188 h 1378"/>
                    <a:gd name="T86" fmla="*/ 1536 w 2142"/>
                    <a:gd name="T87" fmla="*/ 132 h 1378"/>
                    <a:gd name="T88" fmla="*/ 1440 w 2142"/>
                    <a:gd name="T89" fmla="*/ 84 h 1378"/>
                    <a:gd name="T90" fmla="*/ 1340 w 2142"/>
                    <a:gd name="T91" fmla="*/ 46 h 1378"/>
                    <a:gd name="T92" fmla="*/ 1234 w 2142"/>
                    <a:gd name="T93" fmla="*/ 18 h 1378"/>
                    <a:gd name="T94" fmla="*/ 1126 w 2142"/>
                    <a:gd name="T95" fmla="*/ 2 h 1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42" h="1378">
                      <a:moveTo>
                        <a:pt x="1072" y="0"/>
                      </a:moveTo>
                      <a:lnTo>
                        <a:pt x="1072" y="0"/>
                      </a:lnTo>
                      <a:lnTo>
                        <a:pt x="1016" y="2"/>
                      </a:lnTo>
                      <a:lnTo>
                        <a:pt x="962" y="8"/>
                      </a:lnTo>
                      <a:lnTo>
                        <a:pt x="908" y="18"/>
                      </a:lnTo>
                      <a:lnTo>
                        <a:pt x="856" y="30"/>
                      </a:lnTo>
                      <a:lnTo>
                        <a:pt x="804" y="46"/>
                      </a:lnTo>
                      <a:lnTo>
                        <a:pt x="754" y="64"/>
                      </a:lnTo>
                      <a:lnTo>
                        <a:pt x="704" y="84"/>
                      </a:lnTo>
                      <a:lnTo>
                        <a:pt x="654" y="108"/>
                      </a:lnTo>
                      <a:lnTo>
                        <a:pt x="608" y="132"/>
                      </a:lnTo>
                      <a:lnTo>
                        <a:pt x="562" y="160"/>
                      </a:lnTo>
                      <a:lnTo>
                        <a:pt x="516" y="188"/>
                      </a:lnTo>
                      <a:lnTo>
                        <a:pt x="472" y="218"/>
                      </a:lnTo>
                      <a:lnTo>
                        <a:pt x="430" y="248"/>
                      </a:lnTo>
                      <a:lnTo>
                        <a:pt x="390" y="280"/>
                      </a:lnTo>
                      <a:lnTo>
                        <a:pt x="352" y="312"/>
                      </a:lnTo>
                      <a:lnTo>
                        <a:pt x="314" y="344"/>
                      </a:lnTo>
                      <a:lnTo>
                        <a:pt x="246" y="408"/>
                      </a:lnTo>
                      <a:lnTo>
                        <a:pt x="184" y="470"/>
                      </a:lnTo>
                      <a:lnTo>
                        <a:pt x="130" y="530"/>
                      </a:lnTo>
                      <a:lnTo>
                        <a:pt x="84" y="582"/>
                      </a:lnTo>
                      <a:lnTo>
                        <a:pt x="48" y="626"/>
                      </a:lnTo>
                      <a:lnTo>
                        <a:pt x="22" y="660"/>
                      </a:lnTo>
                      <a:lnTo>
                        <a:pt x="0" y="688"/>
                      </a:lnTo>
                      <a:lnTo>
                        <a:pt x="0" y="688"/>
                      </a:lnTo>
                      <a:lnTo>
                        <a:pt x="22" y="718"/>
                      </a:lnTo>
                      <a:lnTo>
                        <a:pt x="48" y="752"/>
                      </a:lnTo>
                      <a:lnTo>
                        <a:pt x="84" y="796"/>
                      </a:lnTo>
                      <a:lnTo>
                        <a:pt x="130" y="848"/>
                      </a:lnTo>
                      <a:lnTo>
                        <a:pt x="184" y="906"/>
                      </a:lnTo>
                      <a:lnTo>
                        <a:pt x="246" y="968"/>
                      </a:lnTo>
                      <a:lnTo>
                        <a:pt x="314" y="1034"/>
                      </a:lnTo>
                      <a:lnTo>
                        <a:pt x="352" y="1066"/>
                      </a:lnTo>
                      <a:lnTo>
                        <a:pt x="390" y="1098"/>
                      </a:lnTo>
                      <a:lnTo>
                        <a:pt x="430" y="1128"/>
                      </a:lnTo>
                      <a:lnTo>
                        <a:pt x="472" y="1160"/>
                      </a:lnTo>
                      <a:lnTo>
                        <a:pt x="516" y="1190"/>
                      </a:lnTo>
                      <a:lnTo>
                        <a:pt x="562" y="1218"/>
                      </a:lnTo>
                      <a:lnTo>
                        <a:pt x="608" y="1244"/>
                      </a:lnTo>
                      <a:lnTo>
                        <a:pt x="654" y="1270"/>
                      </a:lnTo>
                      <a:lnTo>
                        <a:pt x="704" y="1292"/>
                      </a:lnTo>
                      <a:lnTo>
                        <a:pt x="754" y="1314"/>
                      </a:lnTo>
                      <a:lnTo>
                        <a:pt x="804" y="1332"/>
                      </a:lnTo>
                      <a:lnTo>
                        <a:pt x="856" y="1348"/>
                      </a:lnTo>
                      <a:lnTo>
                        <a:pt x="908" y="1360"/>
                      </a:lnTo>
                      <a:lnTo>
                        <a:pt x="962" y="1370"/>
                      </a:lnTo>
                      <a:lnTo>
                        <a:pt x="1016" y="1376"/>
                      </a:lnTo>
                      <a:lnTo>
                        <a:pt x="1072" y="1378"/>
                      </a:lnTo>
                      <a:lnTo>
                        <a:pt x="1072" y="1378"/>
                      </a:lnTo>
                      <a:lnTo>
                        <a:pt x="1126" y="1376"/>
                      </a:lnTo>
                      <a:lnTo>
                        <a:pt x="1182" y="1370"/>
                      </a:lnTo>
                      <a:lnTo>
                        <a:pt x="1234" y="1360"/>
                      </a:lnTo>
                      <a:lnTo>
                        <a:pt x="1288" y="1348"/>
                      </a:lnTo>
                      <a:lnTo>
                        <a:pt x="1340" y="1332"/>
                      </a:lnTo>
                      <a:lnTo>
                        <a:pt x="1390" y="1314"/>
                      </a:lnTo>
                      <a:lnTo>
                        <a:pt x="1440" y="1292"/>
                      </a:lnTo>
                      <a:lnTo>
                        <a:pt x="1488" y="1270"/>
                      </a:lnTo>
                      <a:lnTo>
                        <a:pt x="1536" y="1244"/>
                      </a:lnTo>
                      <a:lnTo>
                        <a:pt x="1582" y="1218"/>
                      </a:lnTo>
                      <a:lnTo>
                        <a:pt x="1626" y="1190"/>
                      </a:lnTo>
                      <a:lnTo>
                        <a:pt x="1670" y="1160"/>
                      </a:lnTo>
                      <a:lnTo>
                        <a:pt x="1712" y="1128"/>
                      </a:lnTo>
                      <a:lnTo>
                        <a:pt x="1752" y="1098"/>
                      </a:lnTo>
                      <a:lnTo>
                        <a:pt x="1792" y="1066"/>
                      </a:lnTo>
                      <a:lnTo>
                        <a:pt x="1828" y="1034"/>
                      </a:lnTo>
                      <a:lnTo>
                        <a:pt x="1898" y="968"/>
                      </a:lnTo>
                      <a:lnTo>
                        <a:pt x="1960" y="906"/>
                      </a:lnTo>
                      <a:lnTo>
                        <a:pt x="2014" y="848"/>
                      </a:lnTo>
                      <a:lnTo>
                        <a:pt x="2058" y="796"/>
                      </a:lnTo>
                      <a:lnTo>
                        <a:pt x="2094" y="752"/>
                      </a:lnTo>
                      <a:lnTo>
                        <a:pt x="2120" y="718"/>
                      </a:lnTo>
                      <a:lnTo>
                        <a:pt x="2142" y="688"/>
                      </a:lnTo>
                      <a:lnTo>
                        <a:pt x="2142" y="688"/>
                      </a:lnTo>
                      <a:lnTo>
                        <a:pt x="2120" y="660"/>
                      </a:lnTo>
                      <a:lnTo>
                        <a:pt x="2094" y="626"/>
                      </a:lnTo>
                      <a:lnTo>
                        <a:pt x="2058" y="582"/>
                      </a:lnTo>
                      <a:lnTo>
                        <a:pt x="2014" y="530"/>
                      </a:lnTo>
                      <a:lnTo>
                        <a:pt x="1960" y="470"/>
                      </a:lnTo>
                      <a:lnTo>
                        <a:pt x="1898" y="408"/>
                      </a:lnTo>
                      <a:lnTo>
                        <a:pt x="1828" y="344"/>
                      </a:lnTo>
                      <a:lnTo>
                        <a:pt x="1792" y="312"/>
                      </a:lnTo>
                      <a:lnTo>
                        <a:pt x="1752" y="280"/>
                      </a:lnTo>
                      <a:lnTo>
                        <a:pt x="1712" y="248"/>
                      </a:lnTo>
                      <a:lnTo>
                        <a:pt x="1670" y="218"/>
                      </a:lnTo>
                      <a:lnTo>
                        <a:pt x="1626" y="188"/>
                      </a:lnTo>
                      <a:lnTo>
                        <a:pt x="1582" y="160"/>
                      </a:lnTo>
                      <a:lnTo>
                        <a:pt x="1536" y="132"/>
                      </a:lnTo>
                      <a:lnTo>
                        <a:pt x="1488" y="108"/>
                      </a:lnTo>
                      <a:lnTo>
                        <a:pt x="1440" y="84"/>
                      </a:lnTo>
                      <a:lnTo>
                        <a:pt x="1390" y="64"/>
                      </a:lnTo>
                      <a:lnTo>
                        <a:pt x="1340" y="46"/>
                      </a:lnTo>
                      <a:lnTo>
                        <a:pt x="1288" y="30"/>
                      </a:lnTo>
                      <a:lnTo>
                        <a:pt x="1234" y="18"/>
                      </a:lnTo>
                      <a:lnTo>
                        <a:pt x="1182" y="8"/>
                      </a:lnTo>
                      <a:lnTo>
                        <a:pt x="1126" y="2"/>
                      </a:lnTo>
                      <a:lnTo>
                        <a:pt x="107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37" name="Freeform 818">
                  <a:extLst>
                    <a:ext uri="{FF2B5EF4-FFF2-40B4-BE49-F238E27FC236}">
                      <a16:creationId xmlns="" xmlns:a16="http://schemas.microsoft.com/office/drawing/2014/main" id="{2B56B46F-9237-48BA-9045-B9E566D08DDF}"/>
                    </a:ext>
                  </a:extLst>
                </p:cNvPr>
                <p:cNvSpPr>
                  <a:spLocks/>
                </p:cNvSpPr>
                <p:nvPr/>
              </p:nvSpPr>
              <p:spPr bwMode="auto">
                <a:xfrm>
                  <a:off x="3380" y="1701"/>
                  <a:ext cx="918" cy="918"/>
                </a:xfrm>
                <a:custGeom>
                  <a:avLst/>
                  <a:gdLst>
                    <a:gd name="T0" fmla="*/ 460 w 918"/>
                    <a:gd name="T1" fmla="*/ 918 h 918"/>
                    <a:gd name="T2" fmla="*/ 368 w 918"/>
                    <a:gd name="T3" fmla="*/ 908 h 918"/>
                    <a:gd name="T4" fmla="*/ 280 w 918"/>
                    <a:gd name="T5" fmla="*/ 882 h 918"/>
                    <a:gd name="T6" fmla="*/ 202 w 918"/>
                    <a:gd name="T7" fmla="*/ 840 h 918"/>
                    <a:gd name="T8" fmla="*/ 136 w 918"/>
                    <a:gd name="T9" fmla="*/ 784 h 918"/>
                    <a:gd name="T10" fmla="*/ 78 w 918"/>
                    <a:gd name="T11" fmla="*/ 716 h 918"/>
                    <a:gd name="T12" fmla="*/ 36 w 918"/>
                    <a:gd name="T13" fmla="*/ 638 h 918"/>
                    <a:gd name="T14" fmla="*/ 10 w 918"/>
                    <a:gd name="T15" fmla="*/ 552 h 918"/>
                    <a:gd name="T16" fmla="*/ 0 w 918"/>
                    <a:gd name="T17" fmla="*/ 458 h 918"/>
                    <a:gd name="T18" fmla="*/ 2 w 918"/>
                    <a:gd name="T19" fmla="*/ 412 h 918"/>
                    <a:gd name="T20" fmla="*/ 22 w 918"/>
                    <a:gd name="T21" fmla="*/ 322 h 918"/>
                    <a:gd name="T22" fmla="*/ 56 w 918"/>
                    <a:gd name="T23" fmla="*/ 240 h 918"/>
                    <a:gd name="T24" fmla="*/ 106 w 918"/>
                    <a:gd name="T25" fmla="*/ 166 h 918"/>
                    <a:gd name="T26" fmla="*/ 168 w 918"/>
                    <a:gd name="T27" fmla="*/ 104 h 918"/>
                    <a:gd name="T28" fmla="*/ 240 w 918"/>
                    <a:gd name="T29" fmla="*/ 56 h 918"/>
                    <a:gd name="T30" fmla="*/ 324 w 918"/>
                    <a:gd name="T31" fmla="*/ 20 h 918"/>
                    <a:gd name="T32" fmla="*/ 412 w 918"/>
                    <a:gd name="T33" fmla="*/ 2 h 918"/>
                    <a:gd name="T34" fmla="*/ 460 w 918"/>
                    <a:gd name="T35" fmla="*/ 0 h 918"/>
                    <a:gd name="T36" fmla="*/ 552 w 918"/>
                    <a:gd name="T37" fmla="*/ 10 h 918"/>
                    <a:gd name="T38" fmla="*/ 638 w 918"/>
                    <a:gd name="T39" fmla="*/ 36 h 918"/>
                    <a:gd name="T40" fmla="*/ 716 w 918"/>
                    <a:gd name="T41" fmla="*/ 78 h 918"/>
                    <a:gd name="T42" fmla="*/ 784 w 918"/>
                    <a:gd name="T43" fmla="*/ 134 h 918"/>
                    <a:gd name="T44" fmla="*/ 840 w 918"/>
                    <a:gd name="T45" fmla="*/ 202 h 918"/>
                    <a:gd name="T46" fmla="*/ 882 w 918"/>
                    <a:gd name="T47" fmla="*/ 280 h 918"/>
                    <a:gd name="T48" fmla="*/ 910 w 918"/>
                    <a:gd name="T49" fmla="*/ 366 h 918"/>
                    <a:gd name="T50" fmla="*/ 918 w 918"/>
                    <a:gd name="T51" fmla="*/ 458 h 918"/>
                    <a:gd name="T52" fmla="*/ 916 w 918"/>
                    <a:gd name="T53" fmla="*/ 506 h 918"/>
                    <a:gd name="T54" fmla="*/ 898 w 918"/>
                    <a:gd name="T55" fmla="*/ 596 h 918"/>
                    <a:gd name="T56" fmla="*/ 864 w 918"/>
                    <a:gd name="T57" fmla="*/ 678 h 918"/>
                    <a:gd name="T58" fmla="*/ 814 w 918"/>
                    <a:gd name="T59" fmla="*/ 750 h 918"/>
                    <a:gd name="T60" fmla="*/ 752 w 918"/>
                    <a:gd name="T61" fmla="*/ 812 h 918"/>
                    <a:gd name="T62" fmla="*/ 678 w 918"/>
                    <a:gd name="T63" fmla="*/ 862 h 918"/>
                    <a:gd name="T64" fmla="*/ 596 w 918"/>
                    <a:gd name="T65" fmla="*/ 898 h 918"/>
                    <a:gd name="T66" fmla="*/ 506 w 918"/>
                    <a:gd name="T67" fmla="*/ 916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8" h="918">
                      <a:moveTo>
                        <a:pt x="460" y="918"/>
                      </a:moveTo>
                      <a:lnTo>
                        <a:pt x="460" y="918"/>
                      </a:lnTo>
                      <a:lnTo>
                        <a:pt x="412" y="916"/>
                      </a:lnTo>
                      <a:lnTo>
                        <a:pt x="368" y="908"/>
                      </a:lnTo>
                      <a:lnTo>
                        <a:pt x="324" y="898"/>
                      </a:lnTo>
                      <a:lnTo>
                        <a:pt x="280" y="882"/>
                      </a:lnTo>
                      <a:lnTo>
                        <a:pt x="240" y="862"/>
                      </a:lnTo>
                      <a:lnTo>
                        <a:pt x="202" y="840"/>
                      </a:lnTo>
                      <a:lnTo>
                        <a:pt x="168" y="812"/>
                      </a:lnTo>
                      <a:lnTo>
                        <a:pt x="136" y="784"/>
                      </a:lnTo>
                      <a:lnTo>
                        <a:pt x="106" y="750"/>
                      </a:lnTo>
                      <a:lnTo>
                        <a:pt x="78" y="716"/>
                      </a:lnTo>
                      <a:lnTo>
                        <a:pt x="56" y="678"/>
                      </a:lnTo>
                      <a:lnTo>
                        <a:pt x="36" y="638"/>
                      </a:lnTo>
                      <a:lnTo>
                        <a:pt x="22" y="596"/>
                      </a:lnTo>
                      <a:lnTo>
                        <a:pt x="10" y="552"/>
                      </a:lnTo>
                      <a:lnTo>
                        <a:pt x="2" y="506"/>
                      </a:lnTo>
                      <a:lnTo>
                        <a:pt x="0" y="458"/>
                      </a:lnTo>
                      <a:lnTo>
                        <a:pt x="0" y="458"/>
                      </a:lnTo>
                      <a:lnTo>
                        <a:pt x="2" y="412"/>
                      </a:lnTo>
                      <a:lnTo>
                        <a:pt x="10" y="366"/>
                      </a:lnTo>
                      <a:lnTo>
                        <a:pt x="22" y="322"/>
                      </a:lnTo>
                      <a:lnTo>
                        <a:pt x="36" y="280"/>
                      </a:lnTo>
                      <a:lnTo>
                        <a:pt x="56" y="240"/>
                      </a:lnTo>
                      <a:lnTo>
                        <a:pt x="78" y="202"/>
                      </a:lnTo>
                      <a:lnTo>
                        <a:pt x="106" y="166"/>
                      </a:lnTo>
                      <a:lnTo>
                        <a:pt x="136" y="134"/>
                      </a:lnTo>
                      <a:lnTo>
                        <a:pt x="168" y="104"/>
                      </a:lnTo>
                      <a:lnTo>
                        <a:pt x="202" y="78"/>
                      </a:lnTo>
                      <a:lnTo>
                        <a:pt x="240" y="56"/>
                      </a:lnTo>
                      <a:lnTo>
                        <a:pt x="280" y="36"/>
                      </a:lnTo>
                      <a:lnTo>
                        <a:pt x="324" y="20"/>
                      </a:lnTo>
                      <a:lnTo>
                        <a:pt x="368" y="10"/>
                      </a:lnTo>
                      <a:lnTo>
                        <a:pt x="412" y="2"/>
                      </a:lnTo>
                      <a:lnTo>
                        <a:pt x="460" y="0"/>
                      </a:lnTo>
                      <a:lnTo>
                        <a:pt x="460" y="0"/>
                      </a:lnTo>
                      <a:lnTo>
                        <a:pt x="506" y="2"/>
                      </a:lnTo>
                      <a:lnTo>
                        <a:pt x="552" y="10"/>
                      </a:lnTo>
                      <a:lnTo>
                        <a:pt x="596" y="20"/>
                      </a:lnTo>
                      <a:lnTo>
                        <a:pt x="638" y="36"/>
                      </a:lnTo>
                      <a:lnTo>
                        <a:pt x="678" y="56"/>
                      </a:lnTo>
                      <a:lnTo>
                        <a:pt x="716" y="78"/>
                      </a:lnTo>
                      <a:lnTo>
                        <a:pt x="752" y="104"/>
                      </a:lnTo>
                      <a:lnTo>
                        <a:pt x="784" y="134"/>
                      </a:lnTo>
                      <a:lnTo>
                        <a:pt x="814" y="166"/>
                      </a:lnTo>
                      <a:lnTo>
                        <a:pt x="840" y="202"/>
                      </a:lnTo>
                      <a:lnTo>
                        <a:pt x="864" y="240"/>
                      </a:lnTo>
                      <a:lnTo>
                        <a:pt x="882" y="280"/>
                      </a:lnTo>
                      <a:lnTo>
                        <a:pt x="898" y="322"/>
                      </a:lnTo>
                      <a:lnTo>
                        <a:pt x="910" y="366"/>
                      </a:lnTo>
                      <a:lnTo>
                        <a:pt x="916" y="412"/>
                      </a:lnTo>
                      <a:lnTo>
                        <a:pt x="918" y="458"/>
                      </a:lnTo>
                      <a:lnTo>
                        <a:pt x="918" y="458"/>
                      </a:lnTo>
                      <a:lnTo>
                        <a:pt x="916" y="506"/>
                      </a:lnTo>
                      <a:lnTo>
                        <a:pt x="910" y="552"/>
                      </a:lnTo>
                      <a:lnTo>
                        <a:pt x="898" y="596"/>
                      </a:lnTo>
                      <a:lnTo>
                        <a:pt x="882" y="638"/>
                      </a:lnTo>
                      <a:lnTo>
                        <a:pt x="864" y="678"/>
                      </a:lnTo>
                      <a:lnTo>
                        <a:pt x="840" y="716"/>
                      </a:lnTo>
                      <a:lnTo>
                        <a:pt x="814" y="750"/>
                      </a:lnTo>
                      <a:lnTo>
                        <a:pt x="784" y="784"/>
                      </a:lnTo>
                      <a:lnTo>
                        <a:pt x="752" y="812"/>
                      </a:lnTo>
                      <a:lnTo>
                        <a:pt x="716" y="840"/>
                      </a:lnTo>
                      <a:lnTo>
                        <a:pt x="678" y="862"/>
                      </a:lnTo>
                      <a:lnTo>
                        <a:pt x="638" y="882"/>
                      </a:lnTo>
                      <a:lnTo>
                        <a:pt x="596" y="898"/>
                      </a:lnTo>
                      <a:lnTo>
                        <a:pt x="552" y="908"/>
                      </a:lnTo>
                      <a:lnTo>
                        <a:pt x="506" y="916"/>
                      </a:lnTo>
                      <a:lnTo>
                        <a:pt x="460" y="9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grpSp>
        </p:grpSp>
      </p:grpSp>
      <p:grpSp>
        <p:nvGrpSpPr>
          <p:cNvPr id="24" name="Group 23">
            <a:extLst>
              <a:ext uri="{FF2B5EF4-FFF2-40B4-BE49-F238E27FC236}">
                <a16:creationId xmlns="" xmlns:a16="http://schemas.microsoft.com/office/drawing/2014/main" id="{0A0D1201-BF03-4751-8EAD-EE8900DF3DE6}"/>
              </a:ext>
            </a:extLst>
          </p:cNvPr>
          <p:cNvGrpSpPr/>
          <p:nvPr/>
        </p:nvGrpSpPr>
        <p:grpSpPr>
          <a:xfrm>
            <a:off x="8931606" y="5719432"/>
            <a:ext cx="536842" cy="698654"/>
            <a:chOff x="7733844" y="5511743"/>
            <a:chExt cx="712519" cy="927285"/>
          </a:xfrm>
        </p:grpSpPr>
        <p:sp>
          <p:nvSpPr>
            <p:cNvPr id="61" name="TextBox 60"/>
            <p:cNvSpPr txBox="1"/>
            <p:nvPr/>
          </p:nvSpPr>
          <p:spPr>
            <a:xfrm>
              <a:off x="7784056" y="6272829"/>
              <a:ext cx="612096" cy="166199"/>
            </a:xfrm>
            <a:prstGeom prst="rect">
              <a:avLst/>
            </a:prstGeom>
            <a:noFill/>
          </p:spPr>
          <p:txBody>
            <a:bodyPr wrap="square" lIns="0" tIns="0" rIns="0" bIns="0" rtlCol="0" anchor="ctr" anchorCtr="1">
              <a:spAutoFit/>
            </a:bodyPr>
            <a:lstStyle/>
            <a:p>
              <a:pPr algn="ctr" fontAlgn="base">
                <a:lnSpc>
                  <a:spcPct val="90000"/>
                </a:lnSpc>
                <a:spcBef>
                  <a:spcPct val="0"/>
                </a:spcBef>
                <a:spcAft>
                  <a:spcPct val="0"/>
                </a:spcAft>
              </a:pPr>
              <a:r>
                <a:rPr lang="en-US" sz="1200" b="1" dirty="0">
                  <a:solidFill>
                    <a:srgbClr val="000000"/>
                  </a:solidFill>
                  <a:ea typeface="ＭＳ Ｐゴシック" charset="-128"/>
                </a:rPr>
                <a:t>ICA</a:t>
              </a:r>
            </a:p>
          </p:txBody>
        </p:sp>
        <p:grpSp>
          <p:nvGrpSpPr>
            <p:cNvPr id="20" name="Group 19">
              <a:extLst>
                <a:ext uri="{FF2B5EF4-FFF2-40B4-BE49-F238E27FC236}">
                  <a16:creationId xmlns="" xmlns:a16="http://schemas.microsoft.com/office/drawing/2014/main" id="{5FF84F92-0A4E-4618-921A-E8EF3DD7CFE4}"/>
                </a:ext>
              </a:extLst>
            </p:cNvPr>
            <p:cNvGrpSpPr/>
            <p:nvPr/>
          </p:nvGrpSpPr>
          <p:grpSpPr>
            <a:xfrm>
              <a:off x="7733844" y="5511743"/>
              <a:ext cx="712519" cy="679588"/>
              <a:chOff x="8467106" y="6224262"/>
              <a:chExt cx="712519" cy="679588"/>
            </a:xfrm>
          </p:grpSpPr>
          <p:sp>
            <p:nvSpPr>
              <p:cNvPr id="260" name="AutoShape 1947">
                <a:extLst>
                  <a:ext uri="{FF2B5EF4-FFF2-40B4-BE49-F238E27FC236}">
                    <a16:creationId xmlns="" xmlns:a16="http://schemas.microsoft.com/office/drawing/2014/main" id="{329DD036-6D08-45E9-B133-8D878CFB8739}"/>
                  </a:ext>
                </a:extLst>
              </p:cNvPr>
              <p:cNvSpPr>
                <a:spLocks noChangeAspect="1" noChangeArrowheads="1" noTextEdit="1"/>
              </p:cNvSpPr>
              <p:nvPr/>
            </p:nvSpPr>
            <p:spPr bwMode="auto">
              <a:xfrm>
                <a:off x="8467106" y="6224262"/>
                <a:ext cx="712519" cy="6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61" name="Freeform 1949">
                <a:extLst>
                  <a:ext uri="{FF2B5EF4-FFF2-40B4-BE49-F238E27FC236}">
                    <a16:creationId xmlns="" xmlns:a16="http://schemas.microsoft.com/office/drawing/2014/main" id="{991B0A47-F4B0-4336-A0D7-DE388869A9F6}"/>
                  </a:ext>
                </a:extLst>
              </p:cNvPr>
              <p:cNvSpPr>
                <a:spLocks/>
              </p:cNvSpPr>
              <p:nvPr/>
            </p:nvSpPr>
            <p:spPr bwMode="auto">
              <a:xfrm>
                <a:off x="8641743" y="6402891"/>
                <a:ext cx="334305" cy="334305"/>
              </a:xfrm>
              <a:custGeom>
                <a:avLst/>
                <a:gdLst>
                  <a:gd name="T0" fmla="*/ 334 w 670"/>
                  <a:gd name="T1" fmla="*/ 670 h 670"/>
                  <a:gd name="T2" fmla="*/ 362 w 670"/>
                  <a:gd name="T3" fmla="*/ 670 h 670"/>
                  <a:gd name="T4" fmla="*/ 410 w 670"/>
                  <a:gd name="T5" fmla="*/ 662 h 670"/>
                  <a:gd name="T6" fmla="*/ 432 w 670"/>
                  <a:gd name="T7" fmla="*/ 656 h 670"/>
                  <a:gd name="T8" fmla="*/ 456 w 670"/>
                  <a:gd name="T9" fmla="*/ 648 h 670"/>
                  <a:gd name="T10" fmla="*/ 502 w 670"/>
                  <a:gd name="T11" fmla="*/ 626 h 670"/>
                  <a:gd name="T12" fmla="*/ 544 w 670"/>
                  <a:gd name="T13" fmla="*/ 598 h 670"/>
                  <a:gd name="T14" fmla="*/ 580 w 670"/>
                  <a:gd name="T15" fmla="*/ 564 h 670"/>
                  <a:gd name="T16" fmla="*/ 596 w 670"/>
                  <a:gd name="T17" fmla="*/ 544 h 670"/>
                  <a:gd name="T18" fmla="*/ 620 w 670"/>
                  <a:gd name="T19" fmla="*/ 514 h 670"/>
                  <a:gd name="T20" fmla="*/ 648 w 670"/>
                  <a:gd name="T21" fmla="*/ 454 h 670"/>
                  <a:gd name="T22" fmla="*/ 666 w 670"/>
                  <a:gd name="T23" fmla="*/ 392 h 670"/>
                  <a:gd name="T24" fmla="*/ 670 w 670"/>
                  <a:gd name="T25" fmla="*/ 326 h 670"/>
                  <a:gd name="T26" fmla="*/ 662 w 670"/>
                  <a:gd name="T27" fmla="*/ 260 h 670"/>
                  <a:gd name="T28" fmla="*/ 652 w 670"/>
                  <a:gd name="T29" fmla="*/ 224 h 670"/>
                  <a:gd name="T30" fmla="*/ 618 w 670"/>
                  <a:gd name="T31" fmla="*/ 156 h 670"/>
                  <a:gd name="T32" fmla="*/ 596 w 670"/>
                  <a:gd name="T33" fmla="*/ 126 h 670"/>
                  <a:gd name="T34" fmla="*/ 558 w 670"/>
                  <a:gd name="T35" fmla="*/ 86 h 670"/>
                  <a:gd name="T36" fmla="*/ 514 w 670"/>
                  <a:gd name="T37" fmla="*/ 52 h 670"/>
                  <a:gd name="T38" fmla="*/ 464 w 670"/>
                  <a:gd name="T39" fmla="*/ 26 h 670"/>
                  <a:gd name="T40" fmla="*/ 410 w 670"/>
                  <a:gd name="T41" fmla="*/ 8 h 670"/>
                  <a:gd name="T42" fmla="*/ 372 w 670"/>
                  <a:gd name="T43" fmla="*/ 2 h 670"/>
                  <a:gd name="T44" fmla="*/ 334 w 670"/>
                  <a:gd name="T45" fmla="*/ 0 h 670"/>
                  <a:gd name="T46" fmla="*/ 308 w 670"/>
                  <a:gd name="T47" fmla="*/ 0 h 670"/>
                  <a:gd name="T48" fmla="*/ 260 w 670"/>
                  <a:gd name="T49" fmla="*/ 8 h 670"/>
                  <a:gd name="T50" fmla="*/ 258 w 670"/>
                  <a:gd name="T51" fmla="*/ 8 h 670"/>
                  <a:gd name="T52" fmla="*/ 226 w 670"/>
                  <a:gd name="T53" fmla="*/ 18 h 670"/>
                  <a:gd name="T54" fmla="*/ 166 w 670"/>
                  <a:gd name="T55" fmla="*/ 44 h 670"/>
                  <a:gd name="T56" fmla="*/ 114 w 670"/>
                  <a:gd name="T57" fmla="*/ 82 h 670"/>
                  <a:gd name="T58" fmla="*/ 70 w 670"/>
                  <a:gd name="T59" fmla="*/ 130 h 670"/>
                  <a:gd name="T60" fmla="*/ 50 w 670"/>
                  <a:gd name="T61" fmla="*/ 156 h 670"/>
                  <a:gd name="T62" fmla="*/ 30 w 670"/>
                  <a:gd name="T63" fmla="*/ 194 h 670"/>
                  <a:gd name="T64" fmla="*/ 14 w 670"/>
                  <a:gd name="T65" fmla="*/ 234 h 670"/>
                  <a:gd name="T66" fmla="*/ 4 w 670"/>
                  <a:gd name="T67" fmla="*/ 276 h 670"/>
                  <a:gd name="T68" fmla="*/ 0 w 670"/>
                  <a:gd name="T69" fmla="*/ 318 h 670"/>
                  <a:gd name="T70" fmla="*/ 0 w 670"/>
                  <a:gd name="T71" fmla="*/ 358 h 670"/>
                  <a:gd name="T72" fmla="*/ 4 w 670"/>
                  <a:gd name="T73" fmla="*/ 396 h 670"/>
                  <a:gd name="T74" fmla="*/ 8 w 670"/>
                  <a:gd name="T75" fmla="*/ 410 h 670"/>
                  <a:gd name="T76" fmla="*/ 22 w 670"/>
                  <a:gd name="T77" fmla="*/ 454 h 670"/>
                  <a:gd name="T78" fmla="*/ 40 w 670"/>
                  <a:gd name="T79" fmla="*/ 496 h 670"/>
                  <a:gd name="T80" fmla="*/ 56 w 670"/>
                  <a:gd name="T81" fmla="*/ 522 h 670"/>
                  <a:gd name="T82" fmla="*/ 74 w 670"/>
                  <a:gd name="T83" fmla="*/ 546 h 670"/>
                  <a:gd name="T84" fmla="*/ 104 w 670"/>
                  <a:gd name="T85" fmla="*/ 578 h 670"/>
                  <a:gd name="T86" fmla="*/ 138 w 670"/>
                  <a:gd name="T87" fmla="*/ 606 h 670"/>
                  <a:gd name="T88" fmla="*/ 174 w 670"/>
                  <a:gd name="T89" fmla="*/ 630 h 670"/>
                  <a:gd name="T90" fmla="*/ 214 w 670"/>
                  <a:gd name="T91" fmla="*/ 648 h 670"/>
                  <a:gd name="T92" fmla="*/ 244 w 670"/>
                  <a:gd name="T93" fmla="*/ 658 h 670"/>
                  <a:gd name="T94" fmla="*/ 304 w 670"/>
                  <a:gd name="T95"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0" h="670">
                    <a:moveTo>
                      <a:pt x="334" y="670"/>
                    </a:moveTo>
                    <a:lnTo>
                      <a:pt x="334" y="670"/>
                    </a:lnTo>
                    <a:lnTo>
                      <a:pt x="362" y="670"/>
                    </a:lnTo>
                    <a:lnTo>
                      <a:pt x="362" y="670"/>
                    </a:lnTo>
                    <a:lnTo>
                      <a:pt x="386" y="666"/>
                    </a:lnTo>
                    <a:lnTo>
                      <a:pt x="410" y="662"/>
                    </a:lnTo>
                    <a:lnTo>
                      <a:pt x="410" y="662"/>
                    </a:lnTo>
                    <a:lnTo>
                      <a:pt x="432" y="656"/>
                    </a:lnTo>
                    <a:lnTo>
                      <a:pt x="432" y="656"/>
                    </a:lnTo>
                    <a:lnTo>
                      <a:pt x="456" y="648"/>
                    </a:lnTo>
                    <a:lnTo>
                      <a:pt x="480" y="638"/>
                    </a:lnTo>
                    <a:lnTo>
                      <a:pt x="502" y="626"/>
                    </a:lnTo>
                    <a:lnTo>
                      <a:pt x="524" y="612"/>
                    </a:lnTo>
                    <a:lnTo>
                      <a:pt x="544" y="598"/>
                    </a:lnTo>
                    <a:lnTo>
                      <a:pt x="562" y="582"/>
                    </a:lnTo>
                    <a:lnTo>
                      <a:pt x="580" y="564"/>
                    </a:lnTo>
                    <a:lnTo>
                      <a:pt x="596" y="544"/>
                    </a:lnTo>
                    <a:lnTo>
                      <a:pt x="596" y="544"/>
                    </a:lnTo>
                    <a:lnTo>
                      <a:pt x="620" y="514"/>
                    </a:lnTo>
                    <a:lnTo>
                      <a:pt x="620" y="514"/>
                    </a:lnTo>
                    <a:lnTo>
                      <a:pt x="636" y="484"/>
                    </a:lnTo>
                    <a:lnTo>
                      <a:pt x="648" y="454"/>
                    </a:lnTo>
                    <a:lnTo>
                      <a:pt x="658" y="422"/>
                    </a:lnTo>
                    <a:lnTo>
                      <a:pt x="666" y="392"/>
                    </a:lnTo>
                    <a:lnTo>
                      <a:pt x="670" y="358"/>
                    </a:lnTo>
                    <a:lnTo>
                      <a:pt x="670" y="326"/>
                    </a:lnTo>
                    <a:lnTo>
                      <a:pt x="668" y="294"/>
                    </a:lnTo>
                    <a:lnTo>
                      <a:pt x="662" y="260"/>
                    </a:lnTo>
                    <a:lnTo>
                      <a:pt x="662" y="260"/>
                    </a:lnTo>
                    <a:lnTo>
                      <a:pt x="652" y="224"/>
                    </a:lnTo>
                    <a:lnTo>
                      <a:pt x="636" y="188"/>
                    </a:lnTo>
                    <a:lnTo>
                      <a:pt x="618" y="156"/>
                    </a:lnTo>
                    <a:lnTo>
                      <a:pt x="596" y="126"/>
                    </a:lnTo>
                    <a:lnTo>
                      <a:pt x="596" y="126"/>
                    </a:lnTo>
                    <a:lnTo>
                      <a:pt x="578" y="104"/>
                    </a:lnTo>
                    <a:lnTo>
                      <a:pt x="558" y="86"/>
                    </a:lnTo>
                    <a:lnTo>
                      <a:pt x="536" y="68"/>
                    </a:lnTo>
                    <a:lnTo>
                      <a:pt x="514" y="52"/>
                    </a:lnTo>
                    <a:lnTo>
                      <a:pt x="490" y="38"/>
                    </a:lnTo>
                    <a:lnTo>
                      <a:pt x="464" y="26"/>
                    </a:lnTo>
                    <a:lnTo>
                      <a:pt x="438" y="16"/>
                    </a:lnTo>
                    <a:lnTo>
                      <a:pt x="410" y="8"/>
                    </a:lnTo>
                    <a:lnTo>
                      <a:pt x="410" y="8"/>
                    </a:lnTo>
                    <a:lnTo>
                      <a:pt x="372" y="2"/>
                    </a:lnTo>
                    <a:lnTo>
                      <a:pt x="334" y="0"/>
                    </a:lnTo>
                    <a:lnTo>
                      <a:pt x="334" y="0"/>
                    </a:lnTo>
                    <a:lnTo>
                      <a:pt x="308" y="0"/>
                    </a:lnTo>
                    <a:lnTo>
                      <a:pt x="308" y="0"/>
                    </a:lnTo>
                    <a:lnTo>
                      <a:pt x="284" y="4"/>
                    </a:lnTo>
                    <a:lnTo>
                      <a:pt x="260" y="8"/>
                    </a:lnTo>
                    <a:lnTo>
                      <a:pt x="260" y="8"/>
                    </a:lnTo>
                    <a:lnTo>
                      <a:pt x="258" y="8"/>
                    </a:lnTo>
                    <a:lnTo>
                      <a:pt x="258" y="8"/>
                    </a:lnTo>
                    <a:lnTo>
                      <a:pt x="226" y="18"/>
                    </a:lnTo>
                    <a:lnTo>
                      <a:pt x="196" y="30"/>
                    </a:lnTo>
                    <a:lnTo>
                      <a:pt x="166" y="44"/>
                    </a:lnTo>
                    <a:lnTo>
                      <a:pt x="140" y="62"/>
                    </a:lnTo>
                    <a:lnTo>
                      <a:pt x="114" y="82"/>
                    </a:lnTo>
                    <a:lnTo>
                      <a:pt x="90" y="104"/>
                    </a:lnTo>
                    <a:lnTo>
                      <a:pt x="70" y="130"/>
                    </a:lnTo>
                    <a:lnTo>
                      <a:pt x="50" y="156"/>
                    </a:lnTo>
                    <a:lnTo>
                      <a:pt x="50" y="156"/>
                    </a:lnTo>
                    <a:lnTo>
                      <a:pt x="40" y="176"/>
                    </a:lnTo>
                    <a:lnTo>
                      <a:pt x="30" y="194"/>
                    </a:lnTo>
                    <a:lnTo>
                      <a:pt x="22" y="214"/>
                    </a:lnTo>
                    <a:lnTo>
                      <a:pt x="14" y="234"/>
                    </a:lnTo>
                    <a:lnTo>
                      <a:pt x="8" y="256"/>
                    </a:lnTo>
                    <a:lnTo>
                      <a:pt x="4" y="276"/>
                    </a:lnTo>
                    <a:lnTo>
                      <a:pt x="2" y="298"/>
                    </a:lnTo>
                    <a:lnTo>
                      <a:pt x="0" y="318"/>
                    </a:lnTo>
                    <a:lnTo>
                      <a:pt x="0" y="318"/>
                    </a:lnTo>
                    <a:lnTo>
                      <a:pt x="0" y="358"/>
                    </a:lnTo>
                    <a:lnTo>
                      <a:pt x="4" y="396"/>
                    </a:lnTo>
                    <a:lnTo>
                      <a:pt x="4" y="396"/>
                    </a:lnTo>
                    <a:lnTo>
                      <a:pt x="8" y="410"/>
                    </a:lnTo>
                    <a:lnTo>
                      <a:pt x="8" y="410"/>
                    </a:lnTo>
                    <a:lnTo>
                      <a:pt x="14" y="432"/>
                    </a:lnTo>
                    <a:lnTo>
                      <a:pt x="22" y="454"/>
                    </a:lnTo>
                    <a:lnTo>
                      <a:pt x="30" y="476"/>
                    </a:lnTo>
                    <a:lnTo>
                      <a:pt x="40" y="496"/>
                    </a:lnTo>
                    <a:lnTo>
                      <a:pt x="40" y="496"/>
                    </a:lnTo>
                    <a:lnTo>
                      <a:pt x="56" y="522"/>
                    </a:lnTo>
                    <a:lnTo>
                      <a:pt x="74" y="546"/>
                    </a:lnTo>
                    <a:lnTo>
                      <a:pt x="74" y="546"/>
                    </a:lnTo>
                    <a:lnTo>
                      <a:pt x="88" y="562"/>
                    </a:lnTo>
                    <a:lnTo>
                      <a:pt x="104" y="578"/>
                    </a:lnTo>
                    <a:lnTo>
                      <a:pt x="120" y="592"/>
                    </a:lnTo>
                    <a:lnTo>
                      <a:pt x="138" y="606"/>
                    </a:lnTo>
                    <a:lnTo>
                      <a:pt x="156" y="618"/>
                    </a:lnTo>
                    <a:lnTo>
                      <a:pt x="174" y="630"/>
                    </a:lnTo>
                    <a:lnTo>
                      <a:pt x="194" y="640"/>
                    </a:lnTo>
                    <a:lnTo>
                      <a:pt x="214" y="648"/>
                    </a:lnTo>
                    <a:lnTo>
                      <a:pt x="214" y="648"/>
                    </a:lnTo>
                    <a:lnTo>
                      <a:pt x="244" y="658"/>
                    </a:lnTo>
                    <a:lnTo>
                      <a:pt x="274" y="664"/>
                    </a:lnTo>
                    <a:lnTo>
                      <a:pt x="304" y="670"/>
                    </a:lnTo>
                    <a:lnTo>
                      <a:pt x="334" y="6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62" name="Freeform 1950">
                <a:extLst>
                  <a:ext uri="{FF2B5EF4-FFF2-40B4-BE49-F238E27FC236}">
                    <a16:creationId xmlns="" xmlns:a16="http://schemas.microsoft.com/office/drawing/2014/main" id="{2F7E189D-6565-45FF-99DE-139A7BC54AA7}"/>
                  </a:ext>
                </a:extLst>
              </p:cNvPr>
              <p:cNvSpPr>
                <a:spLocks/>
              </p:cNvSpPr>
              <p:nvPr/>
            </p:nvSpPr>
            <p:spPr bwMode="auto">
              <a:xfrm>
                <a:off x="8641743" y="6402891"/>
                <a:ext cx="334305" cy="334305"/>
              </a:xfrm>
              <a:custGeom>
                <a:avLst/>
                <a:gdLst>
                  <a:gd name="T0" fmla="*/ 334 w 670"/>
                  <a:gd name="T1" fmla="*/ 670 h 670"/>
                  <a:gd name="T2" fmla="*/ 362 w 670"/>
                  <a:gd name="T3" fmla="*/ 670 h 670"/>
                  <a:gd name="T4" fmla="*/ 410 w 670"/>
                  <a:gd name="T5" fmla="*/ 662 h 670"/>
                  <a:gd name="T6" fmla="*/ 432 w 670"/>
                  <a:gd name="T7" fmla="*/ 656 h 670"/>
                  <a:gd name="T8" fmla="*/ 456 w 670"/>
                  <a:gd name="T9" fmla="*/ 648 h 670"/>
                  <a:gd name="T10" fmla="*/ 502 w 670"/>
                  <a:gd name="T11" fmla="*/ 626 h 670"/>
                  <a:gd name="T12" fmla="*/ 544 w 670"/>
                  <a:gd name="T13" fmla="*/ 598 h 670"/>
                  <a:gd name="T14" fmla="*/ 580 w 670"/>
                  <a:gd name="T15" fmla="*/ 564 h 670"/>
                  <a:gd name="T16" fmla="*/ 596 w 670"/>
                  <a:gd name="T17" fmla="*/ 544 h 670"/>
                  <a:gd name="T18" fmla="*/ 620 w 670"/>
                  <a:gd name="T19" fmla="*/ 514 h 670"/>
                  <a:gd name="T20" fmla="*/ 648 w 670"/>
                  <a:gd name="T21" fmla="*/ 454 h 670"/>
                  <a:gd name="T22" fmla="*/ 666 w 670"/>
                  <a:gd name="T23" fmla="*/ 392 h 670"/>
                  <a:gd name="T24" fmla="*/ 670 w 670"/>
                  <a:gd name="T25" fmla="*/ 326 h 670"/>
                  <a:gd name="T26" fmla="*/ 662 w 670"/>
                  <a:gd name="T27" fmla="*/ 260 h 670"/>
                  <a:gd name="T28" fmla="*/ 652 w 670"/>
                  <a:gd name="T29" fmla="*/ 224 h 670"/>
                  <a:gd name="T30" fmla="*/ 618 w 670"/>
                  <a:gd name="T31" fmla="*/ 156 h 670"/>
                  <a:gd name="T32" fmla="*/ 596 w 670"/>
                  <a:gd name="T33" fmla="*/ 126 h 670"/>
                  <a:gd name="T34" fmla="*/ 558 w 670"/>
                  <a:gd name="T35" fmla="*/ 86 h 670"/>
                  <a:gd name="T36" fmla="*/ 514 w 670"/>
                  <a:gd name="T37" fmla="*/ 52 h 670"/>
                  <a:gd name="T38" fmla="*/ 464 w 670"/>
                  <a:gd name="T39" fmla="*/ 26 h 670"/>
                  <a:gd name="T40" fmla="*/ 410 w 670"/>
                  <a:gd name="T41" fmla="*/ 8 h 670"/>
                  <a:gd name="T42" fmla="*/ 372 w 670"/>
                  <a:gd name="T43" fmla="*/ 2 h 670"/>
                  <a:gd name="T44" fmla="*/ 334 w 670"/>
                  <a:gd name="T45" fmla="*/ 0 h 670"/>
                  <a:gd name="T46" fmla="*/ 308 w 670"/>
                  <a:gd name="T47" fmla="*/ 0 h 670"/>
                  <a:gd name="T48" fmla="*/ 260 w 670"/>
                  <a:gd name="T49" fmla="*/ 8 h 670"/>
                  <a:gd name="T50" fmla="*/ 258 w 670"/>
                  <a:gd name="T51" fmla="*/ 8 h 670"/>
                  <a:gd name="T52" fmla="*/ 226 w 670"/>
                  <a:gd name="T53" fmla="*/ 18 h 670"/>
                  <a:gd name="T54" fmla="*/ 166 w 670"/>
                  <a:gd name="T55" fmla="*/ 44 h 670"/>
                  <a:gd name="T56" fmla="*/ 114 w 670"/>
                  <a:gd name="T57" fmla="*/ 82 h 670"/>
                  <a:gd name="T58" fmla="*/ 70 w 670"/>
                  <a:gd name="T59" fmla="*/ 130 h 670"/>
                  <a:gd name="T60" fmla="*/ 50 w 670"/>
                  <a:gd name="T61" fmla="*/ 156 h 670"/>
                  <a:gd name="T62" fmla="*/ 30 w 670"/>
                  <a:gd name="T63" fmla="*/ 194 h 670"/>
                  <a:gd name="T64" fmla="*/ 14 w 670"/>
                  <a:gd name="T65" fmla="*/ 234 h 670"/>
                  <a:gd name="T66" fmla="*/ 4 w 670"/>
                  <a:gd name="T67" fmla="*/ 276 h 670"/>
                  <a:gd name="T68" fmla="*/ 0 w 670"/>
                  <a:gd name="T69" fmla="*/ 318 h 670"/>
                  <a:gd name="T70" fmla="*/ 0 w 670"/>
                  <a:gd name="T71" fmla="*/ 358 h 670"/>
                  <a:gd name="T72" fmla="*/ 4 w 670"/>
                  <a:gd name="T73" fmla="*/ 396 h 670"/>
                  <a:gd name="T74" fmla="*/ 8 w 670"/>
                  <a:gd name="T75" fmla="*/ 410 h 670"/>
                  <a:gd name="T76" fmla="*/ 22 w 670"/>
                  <a:gd name="T77" fmla="*/ 454 h 670"/>
                  <a:gd name="T78" fmla="*/ 40 w 670"/>
                  <a:gd name="T79" fmla="*/ 496 h 670"/>
                  <a:gd name="T80" fmla="*/ 56 w 670"/>
                  <a:gd name="T81" fmla="*/ 522 h 670"/>
                  <a:gd name="T82" fmla="*/ 74 w 670"/>
                  <a:gd name="T83" fmla="*/ 546 h 670"/>
                  <a:gd name="T84" fmla="*/ 104 w 670"/>
                  <a:gd name="T85" fmla="*/ 578 h 670"/>
                  <a:gd name="T86" fmla="*/ 138 w 670"/>
                  <a:gd name="T87" fmla="*/ 606 h 670"/>
                  <a:gd name="T88" fmla="*/ 174 w 670"/>
                  <a:gd name="T89" fmla="*/ 630 h 670"/>
                  <a:gd name="T90" fmla="*/ 214 w 670"/>
                  <a:gd name="T91" fmla="*/ 648 h 670"/>
                  <a:gd name="T92" fmla="*/ 244 w 670"/>
                  <a:gd name="T93" fmla="*/ 658 h 670"/>
                  <a:gd name="T94" fmla="*/ 304 w 670"/>
                  <a:gd name="T95"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0" h="670">
                    <a:moveTo>
                      <a:pt x="334" y="670"/>
                    </a:moveTo>
                    <a:lnTo>
                      <a:pt x="334" y="670"/>
                    </a:lnTo>
                    <a:lnTo>
                      <a:pt x="362" y="670"/>
                    </a:lnTo>
                    <a:lnTo>
                      <a:pt x="362" y="670"/>
                    </a:lnTo>
                    <a:lnTo>
                      <a:pt x="386" y="666"/>
                    </a:lnTo>
                    <a:lnTo>
                      <a:pt x="410" y="662"/>
                    </a:lnTo>
                    <a:lnTo>
                      <a:pt x="410" y="662"/>
                    </a:lnTo>
                    <a:lnTo>
                      <a:pt x="432" y="656"/>
                    </a:lnTo>
                    <a:lnTo>
                      <a:pt x="432" y="656"/>
                    </a:lnTo>
                    <a:lnTo>
                      <a:pt x="456" y="648"/>
                    </a:lnTo>
                    <a:lnTo>
                      <a:pt x="480" y="638"/>
                    </a:lnTo>
                    <a:lnTo>
                      <a:pt x="502" y="626"/>
                    </a:lnTo>
                    <a:lnTo>
                      <a:pt x="524" y="612"/>
                    </a:lnTo>
                    <a:lnTo>
                      <a:pt x="544" y="598"/>
                    </a:lnTo>
                    <a:lnTo>
                      <a:pt x="562" y="582"/>
                    </a:lnTo>
                    <a:lnTo>
                      <a:pt x="580" y="564"/>
                    </a:lnTo>
                    <a:lnTo>
                      <a:pt x="596" y="544"/>
                    </a:lnTo>
                    <a:lnTo>
                      <a:pt x="596" y="544"/>
                    </a:lnTo>
                    <a:lnTo>
                      <a:pt x="620" y="514"/>
                    </a:lnTo>
                    <a:lnTo>
                      <a:pt x="620" y="514"/>
                    </a:lnTo>
                    <a:lnTo>
                      <a:pt x="636" y="484"/>
                    </a:lnTo>
                    <a:lnTo>
                      <a:pt x="648" y="454"/>
                    </a:lnTo>
                    <a:lnTo>
                      <a:pt x="658" y="422"/>
                    </a:lnTo>
                    <a:lnTo>
                      <a:pt x="666" y="392"/>
                    </a:lnTo>
                    <a:lnTo>
                      <a:pt x="670" y="358"/>
                    </a:lnTo>
                    <a:lnTo>
                      <a:pt x="670" y="326"/>
                    </a:lnTo>
                    <a:lnTo>
                      <a:pt x="668" y="294"/>
                    </a:lnTo>
                    <a:lnTo>
                      <a:pt x="662" y="260"/>
                    </a:lnTo>
                    <a:lnTo>
                      <a:pt x="662" y="260"/>
                    </a:lnTo>
                    <a:lnTo>
                      <a:pt x="652" y="224"/>
                    </a:lnTo>
                    <a:lnTo>
                      <a:pt x="636" y="188"/>
                    </a:lnTo>
                    <a:lnTo>
                      <a:pt x="618" y="156"/>
                    </a:lnTo>
                    <a:lnTo>
                      <a:pt x="596" y="126"/>
                    </a:lnTo>
                    <a:lnTo>
                      <a:pt x="596" y="126"/>
                    </a:lnTo>
                    <a:lnTo>
                      <a:pt x="578" y="104"/>
                    </a:lnTo>
                    <a:lnTo>
                      <a:pt x="558" y="86"/>
                    </a:lnTo>
                    <a:lnTo>
                      <a:pt x="536" y="68"/>
                    </a:lnTo>
                    <a:lnTo>
                      <a:pt x="514" y="52"/>
                    </a:lnTo>
                    <a:lnTo>
                      <a:pt x="490" y="38"/>
                    </a:lnTo>
                    <a:lnTo>
                      <a:pt x="464" y="26"/>
                    </a:lnTo>
                    <a:lnTo>
                      <a:pt x="438" y="16"/>
                    </a:lnTo>
                    <a:lnTo>
                      <a:pt x="410" y="8"/>
                    </a:lnTo>
                    <a:lnTo>
                      <a:pt x="410" y="8"/>
                    </a:lnTo>
                    <a:lnTo>
                      <a:pt x="372" y="2"/>
                    </a:lnTo>
                    <a:lnTo>
                      <a:pt x="334" y="0"/>
                    </a:lnTo>
                    <a:lnTo>
                      <a:pt x="334" y="0"/>
                    </a:lnTo>
                    <a:lnTo>
                      <a:pt x="308" y="0"/>
                    </a:lnTo>
                    <a:lnTo>
                      <a:pt x="308" y="0"/>
                    </a:lnTo>
                    <a:lnTo>
                      <a:pt x="284" y="4"/>
                    </a:lnTo>
                    <a:lnTo>
                      <a:pt x="260" y="8"/>
                    </a:lnTo>
                    <a:lnTo>
                      <a:pt x="260" y="8"/>
                    </a:lnTo>
                    <a:lnTo>
                      <a:pt x="258" y="8"/>
                    </a:lnTo>
                    <a:lnTo>
                      <a:pt x="258" y="8"/>
                    </a:lnTo>
                    <a:lnTo>
                      <a:pt x="226" y="18"/>
                    </a:lnTo>
                    <a:lnTo>
                      <a:pt x="196" y="30"/>
                    </a:lnTo>
                    <a:lnTo>
                      <a:pt x="166" y="44"/>
                    </a:lnTo>
                    <a:lnTo>
                      <a:pt x="140" y="62"/>
                    </a:lnTo>
                    <a:lnTo>
                      <a:pt x="114" y="82"/>
                    </a:lnTo>
                    <a:lnTo>
                      <a:pt x="90" y="104"/>
                    </a:lnTo>
                    <a:lnTo>
                      <a:pt x="70" y="130"/>
                    </a:lnTo>
                    <a:lnTo>
                      <a:pt x="50" y="156"/>
                    </a:lnTo>
                    <a:lnTo>
                      <a:pt x="50" y="156"/>
                    </a:lnTo>
                    <a:lnTo>
                      <a:pt x="40" y="176"/>
                    </a:lnTo>
                    <a:lnTo>
                      <a:pt x="30" y="194"/>
                    </a:lnTo>
                    <a:lnTo>
                      <a:pt x="22" y="214"/>
                    </a:lnTo>
                    <a:lnTo>
                      <a:pt x="14" y="234"/>
                    </a:lnTo>
                    <a:lnTo>
                      <a:pt x="8" y="256"/>
                    </a:lnTo>
                    <a:lnTo>
                      <a:pt x="4" y="276"/>
                    </a:lnTo>
                    <a:lnTo>
                      <a:pt x="2" y="298"/>
                    </a:lnTo>
                    <a:lnTo>
                      <a:pt x="0" y="318"/>
                    </a:lnTo>
                    <a:lnTo>
                      <a:pt x="0" y="318"/>
                    </a:lnTo>
                    <a:lnTo>
                      <a:pt x="0" y="358"/>
                    </a:lnTo>
                    <a:lnTo>
                      <a:pt x="4" y="396"/>
                    </a:lnTo>
                    <a:lnTo>
                      <a:pt x="4" y="396"/>
                    </a:lnTo>
                    <a:lnTo>
                      <a:pt x="8" y="410"/>
                    </a:lnTo>
                    <a:lnTo>
                      <a:pt x="8" y="410"/>
                    </a:lnTo>
                    <a:lnTo>
                      <a:pt x="14" y="432"/>
                    </a:lnTo>
                    <a:lnTo>
                      <a:pt x="22" y="454"/>
                    </a:lnTo>
                    <a:lnTo>
                      <a:pt x="30" y="476"/>
                    </a:lnTo>
                    <a:lnTo>
                      <a:pt x="40" y="496"/>
                    </a:lnTo>
                    <a:lnTo>
                      <a:pt x="40" y="496"/>
                    </a:lnTo>
                    <a:lnTo>
                      <a:pt x="56" y="522"/>
                    </a:lnTo>
                    <a:lnTo>
                      <a:pt x="74" y="546"/>
                    </a:lnTo>
                    <a:lnTo>
                      <a:pt x="74" y="546"/>
                    </a:lnTo>
                    <a:lnTo>
                      <a:pt x="88" y="562"/>
                    </a:lnTo>
                    <a:lnTo>
                      <a:pt x="104" y="578"/>
                    </a:lnTo>
                    <a:lnTo>
                      <a:pt x="120" y="592"/>
                    </a:lnTo>
                    <a:lnTo>
                      <a:pt x="138" y="606"/>
                    </a:lnTo>
                    <a:lnTo>
                      <a:pt x="156" y="618"/>
                    </a:lnTo>
                    <a:lnTo>
                      <a:pt x="174" y="630"/>
                    </a:lnTo>
                    <a:lnTo>
                      <a:pt x="194" y="640"/>
                    </a:lnTo>
                    <a:lnTo>
                      <a:pt x="214" y="648"/>
                    </a:lnTo>
                    <a:lnTo>
                      <a:pt x="214" y="648"/>
                    </a:lnTo>
                    <a:lnTo>
                      <a:pt x="244" y="658"/>
                    </a:lnTo>
                    <a:lnTo>
                      <a:pt x="274" y="664"/>
                    </a:lnTo>
                    <a:lnTo>
                      <a:pt x="304" y="670"/>
                    </a:lnTo>
                    <a:lnTo>
                      <a:pt x="334" y="6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63" name="Freeform 1951">
                <a:extLst>
                  <a:ext uri="{FF2B5EF4-FFF2-40B4-BE49-F238E27FC236}">
                    <a16:creationId xmlns="" xmlns:a16="http://schemas.microsoft.com/office/drawing/2014/main" id="{48028A81-5371-4B9C-A460-95906CCE49F3}"/>
                  </a:ext>
                </a:extLst>
              </p:cNvPr>
              <p:cNvSpPr>
                <a:spLocks/>
              </p:cNvSpPr>
              <p:nvPr/>
            </p:nvSpPr>
            <p:spPr bwMode="auto">
              <a:xfrm>
                <a:off x="8467106" y="6224262"/>
                <a:ext cx="679587" cy="679588"/>
              </a:xfrm>
              <a:custGeom>
                <a:avLst/>
                <a:gdLst>
                  <a:gd name="T0" fmla="*/ 198 w 1362"/>
                  <a:gd name="T1" fmla="*/ 1274 h 1362"/>
                  <a:gd name="T2" fmla="*/ 176 w 1362"/>
                  <a:gd name="T3" fmla="*/ 1272 h 1362"/>
                  <a:gd name="T4" fmla="*/ 136 w 1362"/>
                  <a:gd name="T5" fmla="*/ 1256 h 1362"/>
                  <a:gd name="T6" fmla="*/ 106 w 1362"/>
                  <a:gd name="T7" fmla="*/ 1226 h 1362"/>
                  <a:gd name="T8" fmla="*/ 90 w 1362"/>
                  <a:gd name="T9" fmla="*/ 1186 h 1362"/>
                  <a:gd name="T10" fmla="*/ 88 w 1362"/>
                  <a:gd name="T11" fmla="*/ 198 h 1362"/>
                  <a:gd name="T12" fmla="*/ 90 w 1362"/>
                  <a:gd name="T13" fmla="*/ 176 h 1362"/>
                  <a:gd name="T14" fmla="*/ 106 w 1362"/>
                  <a:gd name="T15" fmla="*/ 138 h 1362"/>
                  <a:gd name="T16" fmla="*/ 136 w 1362"/>
                  <a:gd name="T17" fmla="*/ 108 h 1362"/>
                  <a:gd name="T18" fmla="*/ 176 w 1362"/>
                  <a:gd name="T19" fmla="*/ 90 h 1362"/>
                  <a:gd name="T20" fmla="*/ 1164 w 1362"/>
                  <a:gd name="T21" fmla="*/ 88 h 1362"/>
                  <a:gd name="T22" fmla="*/ 1186 w 1362"/>
                  <a:gd name="T23" fmla="*/ 90 h 1362"/>
                  <a:gd name="T24" fmla="*/ 1226 w 1362"/>
                  <a:gd name="T25" fmla="*/ 108 h 1362"/>
                  <a:gd name="T26" fmla="*/ 1256 w 1362"/>
                  <a:gd name="T27" fmla="*/ 138 h 1362"/>
                  <a:gd name="T28" fmla="*/ 1272 w 1362"/>
                  <a:gd name="T29" fmla="*/ 176 h 1362"/>
                  <a:gd name="T30" fmla="*/ 1274 w 1362"/>
                  <a:gd name="T31" fmla="*/ 972 h 1362"/>
                  <a:gd name="T32" fmla="*/ 1362 w 1362"/>
                  <a:gd name="T33" fmla="*/ 170 h 1362"/>
                  <a:gd name="T34" fmla="*/ 1360 w 1362"/>
                  <a:gd name="T35" fmla="*/ 152 h 1362"/>
                  <a:gd name="T36" fmla="*/ 1354 w 1362"/>
                  <a:gd name="T37" fmla="*/ 120 h 1362"/>
                  <a:gd name="T38" fmla="*/ 1342 w 1362"/>
                  <a:gd name="T39" fmla="*/ 90 h 1362"/>
                  <a:gd name="T40" fmla="*/ 1324 w 1362"/>
                  <a:gd name="T41" fmla="*/ 62 h 1362"/>
                  <a:gd name="T42" fmla="*/ 1300 w 1362"/>
                  <a:gd name="T43" fmla="*/ 40 h 1362"/>
                  <a:gd name="T44" fmla="*/ 1274 w 1362"/>
                  <a:gd name="T45" fmla="*/ 22 h 1362"/>
                  <a:gd name="T46" fmla="*/ 1244 w 1362"/>
                  <a:gd name="T47" fmla="*/ 8 h 1362"/>
                  <a:gd name="T48" fmla="*/ 1210 w 1362"/>
                  <a:gd name="T49" fmla="*/ 2 h 1362"/>
                  <a:gd name="T50" fmla="*/ 168 w 1362"/>
                  <a:gd name="T51" fmla="*/ 0 h 1362"/>
                  <a:gd name="T52" fmla="*/ 152 w 1362"/>
                  <a:gd name="T53" fmla="*/ 2 h 1362"/>
                  <a:gd name="T54" fmla="*/ 118 w 1362"/>
                  <a:gd name="T55" fmla="*/ 8 h 1362"/>
                  <a:gd name="T56" fmla="*/ 88 w 1362"/>
                  <a:gd name="T57" fmla="*/ 22 h 1362"/>
                  <a:gd name="T58" fmla="*/ 62 w 1362"/>
                  <a:gd name="T59" fmla="*/ 40 h 1362"/>
                  <a:gd name="T60" fmla="*/ 38 w 1362"/>
                  <a:gd name="T61" fmla="*/ 62 h 1362"/>
                  <a:gd name="T62" fmla="*/ 20 w 1362"/>
                  <a:gd name="T63" fmla="*/ 90 h 1362"/>
                  <a:gd name="T64" fmla="*/ 8 w 1362"/>
                  <a:gd name="T65" fmla="*/ 120 h 1362"/>
                  <a:gd name="T66" fmla="*/ 2 w 1362"/>
                  <a:gd name="T67" fmla="*/ 152 h 1362"/>
                  <a:gd name="T68" fmla="*/ 0 w 1362"/>
                  <a:gd name="T69" fmla="*/ 1194 h 1362"/>
                  <a:gd name="T70" fmla="*/ 2 w 1362"/>
                  <a:gd name="T71" fmla="*/ 1210 h 1362"/>
                  <a:gd name="T72" fmla="*/ 8 w 1362"/>
                  <a:gd name="T73" fmla="*/ 1244 h 1362"/>
                  <a:gd name="T74" fmla="*/ 20 w 1362"/>
                  <a:gd name="T75" fmla="*/ 1274 h 1362"/>
                  <a:gd name="T76" fmla="*/ 38 w 1362"/>
                  <a:gd name="T77" fmla="*/ 1300 h 1362"/>
                  <a:gd name="T78" fmla="*/ 62 w 1362"/>
                  <a:gd name="T79" fmla="*/ 1324 h 1362"/>
                  <a:gd name="T80" fmla="*/ 88 w 1362"/>
                  <a:gd name="T81" fmla="*/ 1342 h 1362"/>
                  <a:gd name="T82" fmla="*/ 118 w 1362"/>
                  <a:gd name="T83" fmla="*/ 1354 h 1362"/>
                  <a:gd name="T84" fmla="*/ 152 w 1362"/>
                  <a:gd name="T85" fmla="*/ 1362 h 1362"/>
                  <a:gd name="T86" fmla="*/ 1194 w 1362"/>
                  <a:gd name="T87" fmla="*/ 1362 h 1362"/>
                  <a:gd name="T88" fmla="*/ 1208 w 1362"/>
                  <a:gd name="T89" fmla="*/ 1362 h 1362"/>
                  <a:gd name="T90" fmla="*/ 1238 w 1362"/>
                  <a:gd name="T91" fmla="*/ 1356 h 1362"/>
                  <a:gd name="T92" fmla="*/ 1266 w 1362"/>
                  <a:gd name="T93" fmla="*/ 1346 h 1362"/>
                  <a:gd name="T94" fmla="*/ 1290 w 1362"/>
                  <a:gd name="T95" fmla="*/ 1332 h 1362"/>
                  <a:gd name="T96" fmla="*/ 1222 w 1362"/>
                  <a:gd name="T97" fmla="*/ 1258 h 1362"/>
                  <a:gd name="T98" fmla="*/ 1210 w 1362"/>
                  <a:gd name="T99" fmla="*/ 1264 h 1362"/>
                  <a:gd name="T100" fmla="*/ 1180 w 1362"/>
                  <a:gd name="T101" fmla="*/ 1274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2" h="1362">
                    <a:moveTo>
                      <a:pt x="1164" y="1274"/>
                    </a:moveTo>
                    <a:lnTo>
                      <a:pt x="198" y="1274"/>
                    </a:lnTo>
                    <a:lnTo>
                      <a:pt x="198" y="1274"/>
                    </a:lnTo>
                    <a:lnTo>
                      <a:pt x="176" y="1272"/>
                    </a:lnTo>
                    <a:lnTo>
                      <a:pt x="156" y="1266"/>
                    </a:lnTo>
                    <a:lnTo>
                      <a:pt x="136" y="1256"/>
                    </a:lnTo>
                    <a:lnTo>
                      <a:pt x="120" y="1242"/>
                    </a:lnTo>
                    <a:lnTo>
                      <a:pt x="106" y="1226"/>
                    </a:lnTo>
                    <a:lnTo>
                      <a:pt x="96" y="1208"/>
                    </a:lnTo>
                    <a:lnTo>
                      <a:pt x="90" y="1186"/>
                    </a:lnTo>
                    <a:lnTo>
                      <a:pt x="88" y="1164"/>
                    </a:lnTo>
                    <a:lnTo>
                      <a:pt x="88" y="198"/>
                    </a:lnTo>
                    <a:lnTo>
                      <a:pt x="88" y="198"/>
                    </a:lnTo>
                    <a:lnTo>
                      <a:pt x="90" y="176"/>
                    </a:lnTo>
                    <a:lnTo>
                      <a:pt x="96" y="156"/>
                    </a:lnTo>
                    <a:lnTo>
                      <a:pt x="106" y="138"/>
                    </a:lnTo>
                    <a:lnTo>
                      <a:pt x="120" y="120"/>
                    </a:lnTo>
                    <a:lnTo>
                      <a:pt x="136" y="108"/>
                    </a:lnTo>
                    <a:lnTo>
                      <a:pt x="156" y="96"/>
                    </a:lnTo>
                    <a:lnTo>
                      <a:pt x="176" y="90"/>
                    </a:lnTo>
                    <a:lnTo>
                      <a:pt x="198" y="88"/>
                    </a:lnTo>
                    <a:lnTo>
                      <a:pt x="1164" y="88"/>
                    </a:lnTo>
                    <a:lnTo>
                      <a:pt x="1164" y="88"/>
                    </a:lnTo>
                    <a:lnTo>
                      <a:pt x="1186" y="90"/>
                    </a:lnTo>
                    <a:lnTo>
                      <a:pt x="1206" y="96"/>
                    </a:lnTo>
                    <a:lnTo>
                      <a:pt x="1226" y="108"/>
                    </a:lnTo>
                    <a:lnTo>
                      <a:pt x="1242" y="120"/>
                    </a:lnTo>
                    <a:lnTo>
                      <a:pt x="1256" y="138"/>
                    </a:lnTo>
                    <a:lnTo>
                      <a:pt x="1266" y="156"/>
                    </a:lnTo>
                    <a:lnTo>
                      <a:pt x="1272" y="176"/>
                    </a:lnTo>
                    <a:lnTo>
                      <a:pt x="1274" y="198"/>
                    </a:lnTo>
                    <a:lnTo>
                      <a:pt x="1274" y="972"/>
                    </a:lnTo>
                    <a:lnTo>
                      <a:pt x="1362" y="1044"/>
                    </a:lnTo>
                    <a:lnTo>
                      <a:pt x="1362" y="170"/>
                    </a:lnTo>
                    <a:lnTo>
                      <a:pt x="1362" y="170"/>
                    </a:lnTo>
                    <a:lnTo>
                      <a:pt x="1360" y="152"/>
                    </a:lnTo>
                    <a:lnTo>
                      <a:pt x="1358" y="136"/>
                    </a:lnTo>
                    <a:lnTo>
                      <a:pt x="1354" y="120"/>
                    </a:lnTo>
                    <a:lnTo>
                      <a:pt x="1348" y="104"/>
                    </a:lnTo>
                    <a:lnTo>
                      <a:pt x="1342" y="90"/>
                    </a:lnTo>
                    <a:lnTo>
                      <a:pt x="1332" y="76"/>
                    </a:lnTo>
                    <a:lnTo>
                      <a:pt x="1324" y="62"/>
                    </a:lnTo>
                    <a:lnTo>
                      <a:pt x="1312" y="50"/>
                    </a:lnTo>
                    <a:lnTo>
                      <a:pt x="1300" y="40"/>
                    </a:lnTo>
                    <a:lnTo>
                      <a:pt x="1288" y="30"/>
                    </a:lnTo>
                    <a:lnTo>
                      <a:pt x="1274" y="22"/>
                    </a:lnTo>
                    <a:lnTo>
                      <a:pt x="1258" y="14"/>
                    </a:lnTo>
                    <a:lnTo>
                      <a:pt x="1244" y="8"/>
                    </a:lnTo>
                    <a:lnTo>
                      <a:pt x="1228" y="4"/>
                    </a:lnTo>
                    <a:lnTo>
                      <a:pt x="1210" y="2"/>
                    </a:lnTo>
                    <a:lnTo>
                      <a:pt x="1194" y="0"/>
                    </a:lnTo>
                    <a:lnTo>
                      <a:pt x="168" y="0"/>
                    </a:lnTo>
                    <a:lnTo>
                      <a:pt x="168" y="0"/>
                    </a:lnTo>
                    <a:lnTo>
                      <a:pt x="152" y="2"/>
                    </a:lnTo>
                    <a:lnTo>
                      <a:pt x="134" y="4"/>
                    </a:lnTo>
                    <a:lnTo>
                      <a:pt x="118" y="8"/>
                    </a:lnTo>
                    <a:lnTo>
                      <a:pt x="104" y="14"/>
                    </a:lnTo>
                    <a:lnTo>
                      <a:pt x="88" y="22"/>
                    </a:lnTo>
                    <a:lnTo>
                      <a:pt x="74" y="30"/>
                    </a:lnTo>
                    <a:lnTo>
                      <a:pt x="62" y="40"/>
                    </a:lnTo>
                    <a:lnTo>
                      <a:pt x="50" y="50"/>
                    </a:lnTo>
                    <a:lnTo>
                      <a:pt x="38" y="62"/>
                    </a:lnTo>
                    <a:lnTo>
                      <a:pt x="30" y="76"/>
                    </a:lnTo>
                    <a:lnTo>
                      <a:pt x="20" y="90"/>
                    </a:lnTo>
                    <a:lnTo>
                      <a:pt x="14" y="104"/>
                    </a:lnTo>
                    <a:lnTo>
                      <a:pt x="8" y="120"/>
                    </a:lnTo>
                    <a:lnTo>
                      <a:pt x="4" y="136"/>
                    </a:lnTo>
                    <a:lnTo>
                      <a:pt x="2" y="152"/>
                    </a:lnTo>
                    <a:lnTo>
                      <a:pt x="0" y="170"/>
                    </a:lnTo>
                    <a:lnTo>
                      <a:pt x="0" y="1194"/>
                    </a:lnTo>
                    <a:lnTo>
                      <a:pt x="0" y="1194"/>
                    </a:lnTo>
                    <a:lnTo>
                      <a:pt x="2" y="1210"/>
                    </a:lnTo>
                    <a:lnTo>
                      <a:pt x="4" y="1228"/>
                    </a:lnTo>
                    <a:lnTo>
                      <a:pt x="8" y="1244"/>
                    </a:lnTo>
                    <a:lnTo>
                      <a:pt x="14" y="1260"/>
                    </a:lnTo>
                    <a:lnTo>
                      <a:pt x="20" y="1274"/>
                    </a:lnTo>
                    <a:lnTo>
                      <a:pt x="30" y="1288"/>
                    </a:lnTo>
                    <a:lnTo>
                      <a:pt x="38" y="1300"/>
                    </a:lnTo>
                    <a:lnTo>
                      <a:pt x="50" y="1312"/>
                    </a:lnTo>
                    <a:lnTo>
                      <a:pt x="62" y="1324"/>
                    </a:lnTo>
                    <a:lnTo>
                      <a:pt x="74" y="1334"/>
                    </a:lnTo>
                    <a:lnTo>
                      <a:pt x="88" y="1342"/>
                    </a:lnTo>
                    <a:lnTo>
                      <a:pt x="104" y="1348"/>
                    </a:lnTo>
                    <a:lnTo>
                      <a:pt x="118" y="1354"/>
                    </a:lnTo>
                    <a:lnTo>
                      <a:pt x="134" y="1358"/>
                    </a:lnTo>
                    <a:lnTo>
                      <a:pt x="152" y="1362"/>
                    </a:lnTo>
                    <a:lnTo>
                      <a:pt x="168" y="1362"/>
                    </a:lnTo>
                    <a:lnTo>
                      <a:pt x="1194" y="1362"/>
                    </a:lnTo>
                    <a:lnTo>
                      <a:pt x="1194" y="1362"/>
                    </a:lnTo>
                    <a:lnTo>
                      <a:pt x="1208" y="1362"/>
                    </a:lnTo>
                    <a:lnTo>
                      <a:pt x="1224" y="1360"/>
                    </a:lnTo>
                    <a:lnTo>
                      <a:pt x="1238" y="1356"/>
                    </a:lnTo>
                    <a:lnTo>
                      <a:pt x="1252" y="1352"/>
                    </a:lnTo>
                    <a:lnTo>
                      <a:pt x="1266" y="1346"/>
                    </a:lnTo>
                    <a:lnTo>
                      <a:pt x="1278" y="1338"/>
                    </a:lnTo>
                    <a:lnTo>
                      <a:pt x="1290" y="1332"/>
                    </a:lnTo>
                    <a:lnTo>
                      <a:pt x="1302" y="1322"/>
                    </a:lnTo>
                    <a:lnTo>
                      <a:pt x="1222" y="1258"/>
                    </a:lnTo>
                    <a:lnTo>
                      <a:pt x="1222" y="1258"/>
                    </a:lnTo>
                    <a:lnTo>
                      <a:pt x="1210" y="1264"/>
                    </a:lnTo>
                    <a:lnTo>
                      <a:pt x="1194" y="1270"/>
                    </a:lnTo>
                    <a:lnTo>
                      <a:pt x="1180" y="1274"/>
                    </a:lnTo>
                    <a:lnTo>
                      <a:pt x="1164" y="127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64" name="Freeform 1952">
                <a:extLst>
                  <a:ext uri="{FF2B5EF4-FFF2-40B4-BE49-F238E27FC236}">
                    <a16:creationId xmlns="" xmlns:a16="http://schemas.microsoft.com/office/drawing/2014/main" id="{C45E96AE-529B-4817-B8F0-182DBBF77474}"/>
                  </a:ext>
                </a:extLst>
              </p:cNvPr>
              <p:cNvSpPr>
                <a:spLocks/>
              </p:cNvSpPr>
              <p:nvPr/>
            </p:nvSpPr>
            <p:spPr bwMode="auto">
              <a:xfrm>
                <a:off x="8467106" y="6224262"/>
                <a:ext cx="679587" cy="679588"/>
              </a:xfrm>
              <a:custGeom>
                <a:avLst/>
                <a:gdLst>
                  <a:gd name="T0" fmla="*/ 198 w 1362"/>
                  <a:gd name="T1" fmla="*/ 1274 h 1362"/>
                  <a:gd name="T2" fmla="*/ 176 w 1362"/>
                  <a:gd name="T3" fmla="*/ 1272 h 1362"/>
                  <a:gd name="T4" fmla="*/ 136 w 1362"/>
                  <a:gd name="T5" fmla="*/ 1256 h 1362"/>
                  <a:gd name="T6" fmla="*/ 106 w 1362"/>
                  <a:gd name="T7" fmla="*/ 1226 h 1362"/>
                  <a:gd name="T8" fmla="*/ 90 w 1362"/>
                  <a:gd name="T9" fmla="*/ 1186 h 1362"/>
                  <a:gd name="T10" fmla="*/ 88 w 1362"/>
                  <a:gd name="T11" fmla="*/ 198 h 1362"/>
                  <a:gd name="T12" fmla="*/ 90 w 1362"/>
                  <a:gd name="T13" fmla="*/ 176 h 1362"/>
                  <a:gd name="T14" fmla="*/ 106 w 1362"/>
                  <a:gd name="T15" fmla="*/ 138 h 1362"/>
                  <a:gd name="T16" fmla="*/ 136 w 1362"/>
                  <a:gd name="T17" fmla="*/ 108 h 1362"/>
                  <a:gd name="T18" fmla="*/ 176 w 1362"/>
                  <a:gd name="T19" fmla="*/ 90 h 1362"/>
                  <a:gd name="T20" fmla="*/ 1164 w 1362"/>
                  <a:gd name="T21" fmla="*/ 88 h 1362"/>
                  <a:gd name="T22" fmla="*/ 1186 w 1362"/>
                  <a:gd name="T23" fmla="*/ 90 h 1362"/>
                  <a:gd name="T24" fmla="*/ 1226 w 1362"/>
                  <a:gd name="T25" fmla="*/ 108 h 1362"/>
                  <a:gd name="T26" fmla="*/ 1256 w 1362"/>
                  <a:gd name="T27" fmla="*/ 138 h 1362"/>
                  <a:gd name="T28" fmla="*/ 1272 w 1362"/>
                  <a:gd name="T29" fmla="*/ 176 h 1362"/>
                  <a:gd name="T30" fmla="*/ 1274 w 1362"/>
                  <a:gd name="T31" fmla="*/ 972 h 1362"/>
                  <a:gd name="T32" fmla="*/ 1362 w 1362"/>
                  <a:gd name="T33" fmla="*/ 170 h 1362"/>
                  <a:gd name="T34" fmla="*/ 1360 w 1362"/>
                  <a:gd name="T35" fmla="*/ 152 h 1362"/>
                  <a:gd name="T36" fmla="*/ 1354 w 1362"/>
                  <a:gd name="T37" fmla="*/ 120 h 1362"/>
                  <a:gd name="T38" fmla="*/ 1342 w 1362"/>
                  <a:gd name="T39" fmla="*/ 90 h 1362"/>
                  <a:gd name="T40" fmla="*/ 1324 w 1362"/>
                  <a:gd name="T41" fmla="*/ 62 h 1362"/>
                  <a:gd name="T42" fmla="*/ 1300 w 1362"/>
                  <a:gd name="T43" fmla="*/ 40 h 1362"/>
                  <a:gd name="T44" fmla="*/ 1274 w 1362"/>
                  <a:gd name="T45" fmla="*/ 22 h 1362"/>
                  <a:gd name="T46" fmla="*/ 1244 w 1362"/>
                  <a:gd name="T47" fmla="*/ 8 h 1362"/>
                  <a:gd name="T48" fmla="*/ 1210 w 1362"/>
                  <a:gd name="T49" fmla="*/ 2 h 1362"/>
                  <a:gd name="T50" fmla="*/ 168 w 1362"/>
                  <a:gd name="T51" fmla="*/ 0 h 1362"/>
                  <a:gd name="T52" fmla="*/ 152 w 1362"/>
                  <a:gd name="T53" fmla="*/ 2 h 1362"/>
                  <a:gd name="T54" fmla="*/ 118 w 1362"/>
                  <a:gd name="T55" fmla="*/ 8 h 1362"/>
                  <a:gd name="T56" fmla="*/ 88 w 1362"/>
                  <a:gd name="T57" fmla="*/ 22 h 1362"/>
                  <a:gd name="T58" fmla="*/ 62 w 1362"/>
                  <a:gd name="T59" fmla="*/ 40 h 1362"/>
                  <a:gd name="T60" fmla="*/ 38 w 1362"/>
                  <a:gd name="T61" fmla="*/ 62 h 1362"/>
                  <a:gd name="T62" fmla="*/ 20 w 1362"/>
                  <a:gd name="T63" fmla="*/ 90 h 1362"/>
                  <a:gd name="T64" fmla="*/ 8 w 1362"/>
                  <a:gd name="T65" fmla="*/ 120 h 1362"/>
                  <a:gd name="T66" fmla="*/ 2 w 1362"/>
                  <a:gd name="T67" fmla="*/ 152 h 1362"/>
                  <a:gd name="T68" fmla="*/ 0 w 1362"/>
                  <a:gd name="T69" fmla="*/ 1194 h 1362"/>
                  <a:gd name="T70" fmla="*/ 2 w 1362"/>
                  <a:gd name="T71" fmla="*/ 1210 h 1362"/>
                  <a:gd name="T72" fmla="*/ 8 w 1362"/>
                  <a:gd name="T73" fmla="*/ 1244 h 1362"/>
                  <a:gd name="T74" fmla="*/ 20 w 1362"/>
                  <a:gd name="T75" fmla="*/ 1274 h 1362"/>
                  <a:gd name="T76" fmla="*/ 38 w 1362"/>
                  <a:gd name="T77" fmla="*/ 1300 h 1362"/>
                  <a:gd name="T78" fmla="*/ 62 w 1362"/>
                  <a:gd name="T79" fmla="*/ 1324 h 1362"/>
                  <a:gd name="T80" fmla="*/ 88 w 1362"/>
                  <a:gd name="T81" fmla="*/ 1342 h 1362"/>
                  <a:gd name="T82" fmla="*/ 118 w 1362"/>
                  <a:gd name="T83" fmla="*/ 1354 h 1362"/>
                  <a:gd name="T84" fmla="*/ 152 w 1362"/>
                  <a:gd name="T85" fmla="*/ 1362 h 1362"/>
                  <a:gd name="T86" fmla="*/ 1194 w 1362"/>
                  <a:gd name="T87" fmla="*/ 1362 h 1362"/>
                  <a:gd name="T88" fmla="*/ 1208 w 1362"/>
                  <a:gd name="T89" fmla="*/ 1362 h 1362"/>
                  <a:gd name="T90" fmla="*/ 1238 w 1362"/>
                  <a:gd name="T91" fmla="*/ 1356 h 1362"/>
                  <a:gd name="T92" fmla="*/ 1266 w 1362"/>
                  <a:gd name="T93" fmla="*/ 1346 h 1362"/>
                  <a:gd name="T94" fmla="*/ 1290 w 1362"/>
                  <a:gd name="T95" fmla="*/ 1332 h 1362"/>
                  <a:gd name="T96" fmla="*/ 1222 w 1362"/>
                  <a:gd name="T97" fmla="*/ 1258 h 1362"/>
                  <a:gd name="T98" fmla="*/ 1210 w 1362"/>
                  <a:gd name="T99" fmla="*/ 1264 h 1362"/>
                  <a:gd name="T100" fmla="*/ 1180 w 1362"/>
                  <a:gd name="T101" fmla="*/ 1274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2" h="1362">
                    <a:moveTo>
                      <a:pt x="1164" y="1274"/>
                    </a:moveTo>
                    <a:lnTo>
                      <a:pt x="198" y="1274"/>
                    </a:lnTo>
                    <a:lnTo>
                      <a:pt x="198" y="1274"/>
                    </a:lnTo>
                    <a:lnTo>
                      <a:pt x="176" y="1272"/>
                    </a:lnTo>
                    <a:lnTo>
                      <a:pt x="156" y="1266"/>
                    </a:lnTo>
                    <a:lnTo>
                      <a:pt x="136" y="1256"/>
                    </a:lnTo>
                    <a:lnTo>
                      <a:pt x="120" y="1242"/>
                    </a:lnTo>
                    <a:lnTo>
                      <a:pt x="106" y="1226"/>
                    </a:lnTo>
                    <a:lnTo>
                      <a:pt x="96" y="1208"/>
                    </a:lnTo>
                    <a:lnTo>
                      <a:pt x="90" y="1186"/>
                    </a:lnTo>
                    <a:lnTo>
                      <a:pt x="88" y="1164"/>
                    </a:lnTo>
                    <a:lnTo>
                      <a:pt x="88" y="198"/>
                    </a:lnTo>
                    <a:lnTo>
                      <a:pt x="88" y="198"/>
                    </a:lnTo>
                    <a:lnTo>
                      <a:pt x="90" y="176"/>
                    </a:lnTo>
                    <a:lnTo>
                      <a:pt x="96" y="156"/>
                    </a:lnTo>
                    <a:lnTo>
                      <a:pt x="106" y="138"/>
                    </a:lnTo>
                    <a:lnTo>
                      <a:pt x="120" y="120"/>
                    </a:lnTo>
                    <a:lnTo>
                      <a:pt x="136" y="108"/>
                    </a:lnTo>
                    <a:lnTo>
                      <a:pt x="156" y="96"/>
                    </a:lnTo>
                    <a:lnTo>
                      <a:pt x="176" y="90"/>
                    </a:lnTo>
                    <a:lnTo>
                      <a:pt x="198" y="88"/>
                    </a:lnTo>
                    <a:lnTo>
                      <a:pt x="1164" y="88"/>
                    </a:lnTo>
                    <a:lnTo>
                      <a:pt x="1164" y="88"/>
                    </a:lnTo>
                    <a:lnTo>
                      <a:pt x="1186" y="90"/>
                    </a:lnTo>
                    <a:lnTo>
                      <a:pt x="1206" y="96"/>
                    </a:lnTo>
                    <a:lnTo>
                      <a:pt x="1226" y="108"/>
                    </a:lnTo>
                    <a:lnTo>
                      <a:pt x="1242" y="120"/>
                    </a:lnTo>
                    <a:lnTo>
                      <a:pt x="1256" y="138"/>
                    </a:lnTo>
                    <a:lnTo>
                      <a:pt x="1266" y="156"/>
                    </a:lnTo>
                    <a:lnTo>
                      <a:pt x="1272" y="176"/>
                    </a:lnTo>
                    <a:lnTo>
                      <a:pt x="1274" y="198"/>
                    </a:lnTo>
                    <a:lnTo>
                      <a:pt x="1274" y="972"/>
                    </a:lnTo>
                    <a:lnTo>
                      <a:pt x="1362" y="1044"/>
                    </a:lnTo>
                    <a:lnTo>
                      <a:pt x="1362" y="170"/>
                    </a:lnTo>
                    <a:lnTo>
                      <a:pt x="1362" y="170"/>
                    </a:lnTo>
                    <a:lnTo>
                      <a:pt x="1360" y="152"/>
                    </a:lnTo>
                    <a:lnTo>
                      <a:pt x="1358" y="136"/>
                    </a:lnTo>
                    <a:lnTo>
                      <a:pt x="1354" y="120"/>
                    </a:lnTo>
                    <a:lnTo>
                      <a:pt x="1348" y="104"/>
                    </a:lnTo>
                    <a:lnTo>
                      <a:pt x="1342" y="90"/>
                    </a:lnTo>
                    <a:lnTo>
                      <a:pt x="1332" y="76"/>
                    </a:lnTo>
                    <a:lnTo>
                      <a:pt x="1324" y="62"/>
                    </a:lnTo>
                    <a:lnTo>
                      <a:pt x="1312" y="50"/>
                    </a:lnTo>
                    <a:lnTo>
                      <a:pt x="1300" y="40"/>
                    </a:lnTo>
                    <a:lnTo>
                      <a:pt x="1288" y="30"/>
                    </a:lnTo>
                    <a:lnTo>
                      <a:pt x="1274" y="22"/>
                    </a:lnTo>
                    <a:lnTo>
                      <a:pt x="1258" y="14"/>
                    </a:lnTo>
                    <a:lnTo>
                      <a:pt x="1244" y="8"/>
                    </a:lnTo>
                    <a:lnTo>
                      <a:pt x="1228" y="4"/>
                    </a:lnTo>
                    <a:lnTo>
                      <a:pt x="1210" y="2"/>
                    </a:lnTo>
                    <a:lnTo>
                      <a:pt x="1194" y="0"/>
                    </a:lnTo>
                    <a:lnTo>
                      <a:pt x="168" y="0"/>
                    </a:lnTo>
                    <a:lnTo>
                      <a:pt x="168" y="0"/>
                    </a:lnTo>
                    <a:lnTo>
                      <a:pt x="152" y="2"/>
                    </a:lnTo>
                    <a:lnTo>
                      <a:pt x="134" y="4"/>
                    </a:lnTo>
                    <a:lnTo>
                      <a:pt x="118" y="8"/>
                    </a:lnTo>
                    <a:lnTo>
                      <a:pt x="104" y="14"/>
                    </a:lnTo>
                    <a:lnTo>
                      <a:pt x="88" y="22"/>
                    </a:lnTo>
                    <a:lnTo>
                      <a:pt x="74" y="30"/>
                    </a:lnTo>
                    <a:lnTo>
                      <a:pt x="62" y="40"/>
                    </a:lnTo>
                    <a:lnTo>
                      <a:pt x="50" y="50"/>
                    </a:lnTo>
                    <a:lnTo>
                      <a:pt x="38" y="62"/>
                    </a:lnTo>
                    <a:lnTo>
                      <a:pt x="30" y="76"/>
                    </a:lnTo>
                    <a:lnTo>
                      <a:pt x="20" y="90"/>
                    </a:lnTo>
                    <a:lnTo>
                      <a:pt x="14" y="104"/>
                    </a:lnTo>
                    <a:lnTo>
                      <a:pt x="8" y="120"/>
                    </a:lnTo>
                    <a:lnTo>
                      <a:pt x="4" y="136"/>
                    </a:lnTo>
                    <a:lnTo>
                      <a:pt x="2" y="152"/>
                    </a:lnTo>
                    <a:lnTo>
                      <a:pt x="0" y="170"/>
                    </a:lnTo>
                    <a:lnTo>
                      <a:pt x="0" y="1194"/>
                    </a:lnTo>
                    <a:lnTo>
                      <a:pt x="0" y="1194"/>
                    </a:lnTo>
                    <a:lnTo>
                      <a:pt x="2" y="1210"/>
                    </a:lnTo>
                    <a:lnTo>
                      <a:pt x="4" y="1228"/>
                    </a:lnTo>
                    <a:lnTo>
                      <a:pt x="8" y="1244"/>
                    </a:lnTo>
                    <a:lnTo>
                      <a:pt x="14" y="1260"/>
                    </a:lnTo>
                    <a:lnTo>
                      <a:pt x="20" y="1274"/>
                    </a:lnTo>
                    <a:lnTo>
                      <a:pt x="30" y="1288"/>
                    </a:lnTo>
                    <a:lnTo>
                      <a:pt x="38" y="1300"/>
                    </a:lnTo>
                    <a:lnTo>
                      <a:pt x="50" y="1312"/>
                    </a:lnTo>
                    <a:lnTo>
                      <a:pt x="62" y="1324"/>
                    </a:lnTo>
                    <a:lnTo>
                      <a:pt x="74" y="1334"/>
                    </a:lnTo>
                    <a:lnTo>
                      <a:pt x="88" y="1342"/>
                    </a:lnTo>
                    <a:lnTo>
                      <a:pt x="104" y="1348"/>
                    </a:lnTo>
                    <a:lnTo>
                      <a:pt x="118" y="1354"/>
                    </a:lnTo>
                    <a:lnTo>
                      <a:pt x="134" y="1358"/>
                    </a:lnTo>
                    <a:lnTo>
                      <a:pt x="152" y="1362"/>
                    </a:lnTo>
                    <a:lnTo>
                      <a:pt x="168" y="1362"/>
                    </a:lnTo>
                    <a:lnTo>
                      <a:pt x="1194" y="1362"/>
                    </a:lnTo>
                    <a:lnTo>
                      <a:pt x="1194" y="1362"/>
                    </a:lnTo>
                    <a:lnTo>
                      <a:pt x="1208" y="1362"/>
                    </a:lnTo>
                    <a:lnTo>
                      <a:pt x="1224" y="1360"/>
                    </a:lnTo>
                    <a:lnTo>
                      <a:pt x="1238" y="1356"/>
                    </a:lnTo>
                    <a:lnTo>
                      <a:pt x="1252" y="1352"/>
                    </a:lnTo>
                    <a:lnTo>
                      <a:pt x="1266" y="1346"/>
                    </a:lnTo>
                    <a:lnTo>
                      <a:pt x="1278" y="1338"/>
                    </a:lnTo>
                    <a:lnTo>
                      <a:pt x="1290" y="1332"/>
                    </a:lnTo>
                    <a:lnTo>
                      <a:pt x="1302" y="1322"/>
                    </a:lnTo>
                    <a:lnTo>
                      <a:pt x="1222" y="1258"/>
                    </a:lnTo>
                    <a:lnTo>
                      <a:pt x="1222" y="1258"/>
                    </a:lnTo>
                    <a:lnTo>
                      <a:pt x="1210" y="1264"/>
                    </a:lnTo>
                    <a:lnTo>
                      <a:pt x="1194" y="1270"/>
                    </a:lnTo>
                    <a:lnTo>
                      <a:pt x="1180" y="1274"/>
                    </a:lnTo>
                    <a:lnTo>
                      <a:pt x="1164" y="12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65" name="Freeform 1953">
                <a:extLst>
                  <a:ext uri="{FF2B5EF4-FFF2-40B4-BE49-F238E27FC236}">
                    <a16:creationId xmlns="" xmlns:a16="http://schemas.microsoft.com/office/drawing/2014/main" id="{F43B4E7B-5E29-4582-A5B4-F9A251133C70}"/>
                  </a:ext>
                </a:extLst>
              </p:cNvPr>
              <p:cNvSpPr>
                <a:spLocks/>
              </p:cNvSpPr>
              <p:nvPr/>
            </p:nvSpPr>
            <p:spPr bwMode="auto">
              <a:xfrm>
                <a:off x="8833345" y="6560563"/>
                <a:ext cx="50894" cy="75842"/>
              </a:xfrm>
              <a:custGeom>
                <a:avLst/>
                <a:gdLst>
                  <a:gd name="T0" fmla="*/ 60 w 102"/>
                  <a:gd name="T1" fmla="*/ 6 h 152"/>
                  <a:gd name="T2" fmla="*/ 60 w 102"/>
                  <a:gd name="T3" fmla="*/ 6 h 152"/>
                  <a:gd name="T4" fmla="*/ 60 w 102"/>
                  <a:gd name="T5" fmla="*/ 14 h 152"/>
                  <a:gd name="T6" fmla="*/ 60 w 102"/>
                  <a:gd name="T7" fmla="*/ 14 h 152"/>
                  <a:gd name="T8" fmla="*/ 58 w 102"/>
                  <a:gd name="T9" fmla="*/ 30 h 152"/>
                  <a:gd name="T10" fmla="*/ 56 w 102"/>
                  <a:gd name="T11" fmla="*/ 46 h 152"/>
                  <a:gd name="T12" fmla="*/ 50 w 102"/>
                  <a:gd name="T13" fmla="*/ 60 h 152"/>
                  <a:gd name="T14" fmla="*/ 42 w 102"/>
                  <a:gd name="T15" fmla="*/ 74 h 152"/>
                  <a:gd name="T16" fmla="*/ 34 w 102"/>
                  <a:gd name="T17" fmla="*/ 86 h 152"/>
                  <a:gd name="T18" fmla="*/ 24 w 102"/>
                  <a:gd name="T19" fmla="*/ 96 h 152"/>
                  <a:gd name="T20" fmla="*/ 12 w 102"/>
                  <a:gd name="T21" fmla="*/ 106 h 152"/>
                  <a:gd name="T22" fmla="*/ 0 w 102"/>
                  <a:gd name="T23" fmla="*/ 114 h 152"/>
                  <a:gd name="T24" fmla="*/ 0 w 102"/>
                  <a:gd name="T25" fmla="*/ 114 h 152"/>
                  <a:gd name="T26" fmla="*/ 2 w 102"/>
                  <a:gd name="T27" fmla="*/ 124 h 152"/>
                  <a:gd name="T28" fmla="*/ 6 w 102"/>
                  <a:gd name="T29" fmla="*/ 134 h 152"/>
                  <a:gd name="T30" fmla="*/ 16 w 102"/>
                  <a:gd name="T31" fmla="*/ 152 h 152"/>
                  <a:gd name="T32" fmla="*/ 16 w 102"/>
                  <a:gd name="T33" fmla="*/ 152 h 152"/>
                  <a:gd name="T34" fmla="*/ 34 w 102"/>
                  <a:gd name="T35" fmla="*/ 142 h 152"/>
                  <a:gd name="T36" fmla="*/ 50 w 102"/>
                  <a:gd name="T37" fmla="*/ 128 h 152"/>
                  <a:gd name="T38" fmla="*/ 64 w 102"/>
                  <a:gd name="T39" fmla="*/ 114 h 152"/>
                  <a:gd name="T40" fmla="*/ 78 w 102"/>
                  <a:gd name="T41" fmla="*/ 98 h 152"/>
                  <a:gd name="T42" fmla="*/ 88 w 102"/>
                  <a:gd name="T43" fmla="*/ 80 h 152"/>
                  <a:gd name="T44" fmla="*/ 94 w 102"/>
                  <a:gd name="T45" fmla="*/ 60 h 152"/>
                  <a:gd name="T46" fmla="*/ 100 w 102"/>
                  <a:gd name="T47" fmla="*/ 38 h 152"/>
                  <a:gd name="T48" fmla="*/ 102 w 102"/>
                  <a:gd name="T49" fmla="*/ 16 h 152"/>
                  <a:gd name="T50" fmla="*/ 102 w 102"/>
                  <a:gd name="T51" fmla="*/ 16 h 152"/>
                  <a:gd name="T52" fmla="*/ 100 w 102"/>
                  <a:gd name="T53" fmla="*/ 2 h 152"/>
                  <a:gd name="T54" fmla="*/ 100 w 102"/>
                  <a:gd name="T55" fmla="*/ 2 h 152"/>
                  <a:gd name="T56" fmla="*/ 92 w 102"/>
                  <a:gd name="T57" fmla="*/ 0 h 152"/>
                  <a:gd name="T58" fmla="*/ 92 w 102"/>
                  <a:gd name="T59" fmla="*/ 0 h 152"/>
                  <a:gd name="T60" fmla="*/ 76 w 102"/>
                  <a:gd name="T61" fmla="*/ 2 h 152"/>
                  <a:gd name="T62" fmla="*/ 60 w 102"/>
                  <a:gd name="T63" fmla="*/ 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52">
                    <a:moveTo>
                      <a:pt x="60" y="6"/>
                    </a:moveTo>
                    <a:lnTo>
                      <a:pt x="60" y="6"/>
                    </a:lnTo>
                    <a:lnTo>
                      <a:pt x="60" y="14"/>
                    </a:lnTo>
                    <a:lnTo>
                      <a:pt x="60" y="14"/>
                    </a:lnTo>
                    <a:lnTo>
                      <a:pt x="58" y="30"/>
                    </a:lnTo>
                    <a:lnTo>
                      <a:pt x="56" y="46"/>
                    </a:lnTo>
                    <a:lnTo>
                      <a:pt x="50" y="60"/>
                    </a:lnTo>
                    <a:lnTo>
                      <a:pt x="42" y="74"/>
                    </a:lnTo>
                    <a:lnTo>
                      <a:pt x="34" y="86"/>
                    </a:lnTo>
                    <a:lnTo>
                      <a:pt x="24" y="96"/>
                    </a:lnTo>
                    <a:lnTo>
                      <a:pt x="12" y="106"/>
                    </a:lnTo>
                    <a:lnTo>
                      <a:pt x="0" y="114"/>
                    </a:lnTo>
                    <a:lnTo>
                      <a:pt x="0" y="114"/>
                    </a:lnTo>
                    <a:lnTo>
                      <a:pt x="2" y="124"/>
                    </a:lnTo>
                    <a:lnTo>
                      <a:pt x="6" y="134"/>
                    </a:lnTo>
                    <a:lnTo>
                      <a:pt x="16" y="152"/>
                    </a:lnTo>
                    <a:lnTo>
                      <a:pt x="16" y="152"/>
                    </a:lnTo>
                    <a:lnTo>
                      <a:pt x="34" y="142"/>
                    </a:lnTo>
                    <a:lnTo>
                      <a:pt x="50" y="128"/>
                    </a:lnTo>
                    <a:lnTo>
                      <a:pt x="64" y="114"/>
                    </a:lnTo>
                    <a:lnTo>
                      <a:pt x="78" y="98"/>
                    </a:lnTo>
                    <a:lnTo>
                      <a:pt x="88" y="80"/>
                    </a:lnTo>
                    <a:lnTo>
                      <a:pt x="94" y="60"/>
                    </a:lnTo>
                    <a:lnTo>
                      <a:pt x="100" y="38"/>
                    </a:lnTo>
                    <a:lnTo>
                      <a:pt x="102" y="16"/>
                    </a:lnTo>
                    <a:lnTo>
                      <a:pt x="102" y="16"/>
                    </a:lnTo>
                    <a:lnTo>
                      <a:pt x="100" y="2"/>
                    </a:lnTo>
                    <a:lnTo>
                      <a:pt x="100" y="2"/>
                    </a:lnTo>
                    <a:lnTo>
                      <a:pt x="92" y="0"/>
                    </a:lnTo>
                    <a:lnTo>
                      <a:pt x="92" y="0"/>
                    </a:lnTo>
                    <a:lnTo>
                      <a:pt x="76" y="2"/>
                    </a:lnTo>
                    <a:lnTo>
                      <a:pt x="60" y="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66" name="Freeform 1954">
                <a:extLst>
                  <a:ext uri="{FF2B5EF4-FFF2-40B4-BE49-F238E27FC236}">
                    <a16:creationId xmlns="" xmlns:a16="http://schemas.microsoft.com/office/drawing/2014/main" id="{A327860A-ACB8-423B-84C8-437087C85E0F}"/>
                  </a:ext>
                </a:extLst>
              </p:cNvPr>
              <p:cNvSpPr>
                <a:spLocks/>
              </p:cNvSpPr>
              <p:nvPr/>
            </p:nvSpPr>
            <p:spPr bwMode="auto">
              <a:xfrm>
                <a:off x="8833345" y="6560563"/>
                <a:ext cx="50894" cy="75842"/>
              </a:xfrm>
              <a:custGeom>
                <a:avLst/>
                <a:gdLst>
                  <a:gd name="T0" fmla="*/ 60 w 102"/>
                  <a:gd name="T1" fmla="*/ 6 h 152"/>
                  <a:gd name="T2" fmla="*/ 60 w 102"/>
                  <a:gd name="T3" fmla="*/ 6 h 152"/>
                  <a:gd name="T4" fmla="*/ 60 w 102"/>
                  <a:gd name="T5" fmla="*/ 14 h 152"/>
                  <a:gd name="T6" fmla="*/ 60 w 102"/>
                  <a:gd name="T7" fmla="*/ 14 h 152"/>
                  <a:gd name="T8" fmla="*/ 58 w 102"/>
                  <a:gd name="T9" fmla="*/ 30 h 152"/>
                  <a:gd name="T10" fmla="*/ 56 w 102"/>
                  <a:gd name="T11" fmla="*/ 46 h 152"/>
                  <a:gd name="T12" fmla="*/ 50 w 102"/>
                  <a:gd name="T13" fmla="*/ 60 h 152"/>
                  <a:gd name="T14" fmla="*/ 42 w 102"/>
                  <a:gd name="T15" fmla="*/ 74 h 152"/>
                  <a:gd name="T16" fmla="*/ 34 w 102"/>
                  <a:gd name="T17" fmla="*/ 86 h 152"/>
                  <a:gd name="T18" fmla="*/ 24 w 102"/>
                  <a:gd name="T19" fmla="*/ 96 h 152"/>
                  <a:gd name="T20" fmla="*/ 12 w 102"/>
                  <a:gd name="T21" fmla="*/ 106 h 152"/>
                  <a:gd name="T22" fmla="*/ 0 w 102"/>
                  <a:gd name="T23" fmla="*/ 114 h 152"/>
                  <a:gd name="T24" fmla="*/ 0 w 102"/>
                  <a:gd name="T25" fmla="*/ 114 h 152"/>
                  <a:gd name="T26" fmla="*/ 2 w 102"/>
                  <a:gd name="T27" fmla="*/ 124 h 152"/>
                  <a:gd name="T28" fmla="*/ 6 w 102"/>
                  <a:gd name="T29" fmla="*/ 134 h 152"/>
                  <a:gd name="T30" fmla="*/ 16 w 102"/>
                  <a:gd name="T31" fmla="*/ 152 h 152"/>
                  <a:gd name="T32" fmla="*/ 16 w 102"/>
                  <a:gd name="T33" fmla="*/ 152 h 152"/>
                  <a:gd name="T34" fmla="*/ 34 w 102"/>
                  <a:gd name="T35" fmla="*/ 142 h 152"/>
                  <a:gd name="T36" fmla="*/ 50 w 102"/>
                  <a:gd name="T37" fmla="*/ 128 h 152"/>
                  <a:gd name="T38" fmla="*/ 64 w 102"/>
                  <a:gd name="T39" fmla="*/ 114 h 152"/>
                  <a:gd name="T40" fmla="*/ 78 w 102"/>
                  <a:gd name="T41" fmla="*/ 98 h 152"/>
                  <a:gd name="T42" fmla="*/ 88 w 102"/>
                  <a:gd name="T43" fmla="*/ 80 h 152"/>
                  <a:gd name="T44" fmla="*/ 94 w 102"/>
                  <a:gd name="T45" fmla="*/ 60 h 152"/>
                  <a:gd name="T46" fmla="*/ 100 w 102"/>
                  <a:gd name="T47" fmla="*/ 38 h 152"/>
                  <a:gd name="T48" fmla="*/ 102 w 102"/>
                  <a:gd name="T49" fmla="*/ 16 h 152"/>
                  <a:gd name="T50" fmla="*/ 102 w 102"/>
                  <a:gd name="T51" fmla="*/ 16 h 152"/>
                  <a:gd name="T52" fmla="*/ 100 w 102"/>
                  <a:gd name="T53" fmla="*/ 2 h 152"/>
                  <a:gd name="T54" fmla="*/ 100 w 102"/>
                  <a:gd name="T55" fmla="*/ 2 h 152"/>
                  <a:gd name="T56" fmla="*/ 92 w 102"/>
                  <a:gd name="T57" fmla="*/ 0 h 152"/>
                  <a:gd name="T58" fmla="*/ 92 w 102"/>
                  <a:gd name="T59" fmla="*/ 0 h 152"/>
                  <a:gd name="T60" fmla="*/ 76 w 102"/>
                  <a:gd name="T61" fmla="*/ 2 h 152"/>
                  <a:gd name="T62" fmla="*/ 60 w 102"/>
                  <a:gd name="T63" fmla="*/ 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52">
                    <a:moveTo>
                      <a:pt x="60" y="6"/>
                    </a:moveTo>
                    <a:lnTo>
                      <a:pt x="60" y="6"/>
                    </a:lnTo>
                    <a:lnTo>
                      <a:pt x="60" y="14"/>
                    </a:lnTo>
                    <a:lnTo>
                      <a:pt x="60" y="14"/>
                    </a:lnTo>
                    <a:lnTo>
                      <a:pt x="58" y="30"/>
                    </a:lnTo>
                    <a:lnTo>
                      <a:pt x="56" y="46"/>
                    </a:lnTo>
                    <a:lnTo>
                      <a:pt x="50" y="60"/>
                    </a:lnTo>
                    <a:lnTo>
                      <a:pt x="42" y="74"/>
                    </a:lnTo>
                    <a:lnTo>
                      <a:pt x="34" y="86"/>
                    </a:lnTo>
                    <a:lnTo>
                      <a:pt x="24" y="96"/>
                    </a:lnTo>
                    <a:lnTo>
                      <a:pt x="12" y="106"/>
                    </a:lnTo>
                    <a:lnTo>
                      <a:pt x="0" y="114"/>
                    </a:lnTo>
                    <a:lnTo>
                      <a:pt x="0" y="114"/>
                    </a:lnTo>
                    <a:lnTo>
                      <a:pt x="2" y="124"/>
                    </a:lnTo>
                    <a:lnTo>
                      <a:pt x="6" y="134"/>
                    </a:lnTo>
                    <a:lnTo>
                      <a:pt x="16" y="152"/>
                    </a:lnTo>
                    <a:lnTo>
                      <a:pt x="16" y="152"/>
                    </a:lnTo>
                    <a:lnTo>
                      <a:pt x="34" y="142"/>
                    </a:lnTo>
                    <a:lnTo>
                      <a:pt x="50" y="128"/>
                    </a:lnTo>
                    <a:lnTo>
                      <a:pt x="64" y="114"/>
                    </a:lnTo>
                    <a:lnTo>
                      <a:pt x="78" y="98"/>
                    </a:lnTo>
                    <a:lnTo>
                      <a:pt x="88" y="80"/>
                    </a:lnTo>
                    <a:lnTo>
                      <a:pt x="94" y="60"/>
                    </a:lnTo>
                    <a:lnTo>
                      <a:pt x="100" y="38"/>
                    </a:lnTo>
                    <a:lnTo>
                      <a:pt x="102" y="16"/>
                    </a:lnTo>
                    <a:lnTo>
                      <a:pt x="102" y="16"/>
                    </a:lnTo>
                    <a:lnTo>
                      <a:pt x="100" y="2"/>
                    </a:lnTo>
                    <a:lnTo>
                      <a:pt x="100" y="2"/>
                    </a:lnTo>
                    <a:lnTo>
                      <a:pt x="92" y="0"/>
                    </a:lnTo>
                    <a:lnTo>
                      <a:pt x="92" y="0"/>
                    </a:lnTo>
                    <a:lnTo>
                      <a:pt x="76" y="2"/>
                    </a:lnTo>
                    <a:lnTo>
                      <a:pt x="6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67" name="Freeform 1955">
                <a:extLst>
                  <a:ext uri="{FF2B5EF4-FFF2-40B4-BE49-F238E27FC236}">
                    <a16:creationId xmlns="" xmlns:a16="http://schemas.microsoft.com/office/drawing/2014/main" id="{630E4985-B033-4020-975A-C1ABF6F12B86}"/>
                  </a:ext>
                </a:extLst>
              </p:cNvPr>
              <p:cNvSpPr>
                <a:spLocks/>
              </p:cNvSpPr>
              <p:nvPr/>
            </p:nvSpPr>
            <p:spPr bwMode="auto">
              <a:xfrm>
                <a:off x="8734550" y="6560563"/>
                <a:ext cx="48898" cy="74844"/>
              </a:xfrm>
              <a:custGeom>
                <a:avLst/>
                <a:gdLst>
                  <a:gd name="T0" fmla="*/ 82 w 98"/>
                  <a:gd name="T1" fmla="*/ 150 h 150"/>
                  <a:gd name="T2" fmla="*/ 82 w 98"/>
                  <a:gd name="T3" fmla="*/ 150 h 150"/>
                  <a:gd name="T4" fmla="*/ 92 w 98"/>
                  <a:gd name="T5" fmla="*/ 134 h 150"/>
                  <a:gd name="T6" fmla="*/ 98 w 98"/>
                  <a:gd name="T7" fmla="*/ 114 h 150"/>
                  <a:gd name="T8" fmla="*/ 98 w 98"/>
                  <a:gd name="T9" fmla="*/ 114 h 150"/>
                  <a:gd name="T10" fmla="*/ 86 w 98"/>
                  <a:gd name="T11" fmla="*/ 106 h 150"/>
                  <a:gd name="T12" fmla="*/ 74 w 98"/>
                  <a:gd name="T13" fmla="*/ 96 h 150"/>
                  <a:gd name="T14" fmla="*/ 64 w 98"/>
                  <a:gd name="T15" fmla="*/ 86 h 150"/>
                  <a:gd name="T16" fmla="*/ 54 w 98"/>
                  <a:gd name="T17" fmla="*/ 74 h 150"/>
                  <a:gd name="T18" fmla="*/ 48 w 98"/>
                  <a:gd name="T19" fmla="*/ 60 h 150"/>
                  <a:gd name="T20" fmla="*/ 42 w 98"/>
                  <a:gd name="T21" fmla="*/ 46 h 150"/>
                  <a:gd name="T22" fmla="*/ 38 w 98"/>
                  <a:gd name="T23" fmla="*/ 30 h 150"/>
                  <a:gd name="T24" fmla="*/ 38 w 98"/>
                  <a:gd name="T25" fmla="*/ 14 h 150"/>
                  <a:gd name="T26" fmla="*/ 38 w 98"/>
                  <a:gd name="T27" fmla="*/ 14 h 150"/>
                  <a:gd name="T28" fmla="*/ 38 w 98"/>
                  <a:gd name="T29" fmla="*/ 6 h 150"/>
                  <a:gd name="T30" fmla="*/ 38 w 98"/>
                  <a:gd name="T31" fmla="*/ 6 h 150"/>
                  <a:gd name="T32" fmla="*/ 22 w 98"/>
                  <a:gd name="T33" fmla="*/ 2 h 150"/>
                  <a:gd name="T34" fmla="*/ 6 w 98"/>
                  <a:gd name="T35" fmla="*/ 0 h 150"/>
                  <a:gd name="T36" fmla="*/ 6 w 98"/>
                  <a:gd name="T37" fmla="*/ 0 h 150"/>
                  <a:gd name="T38" fmla="*/ 0 w 98"/>
                  <a:gd name="T39" fmla="*/ 2 h 150"/>
                  <a:gd name="T40" fmla="*/ 0 w 98"/>
                  <a:gd name="T41" fmla="*/ 2 h 150"/>
                  <a:gd name="T42" fmla="*/ 0 w 98"/>
                  <a:gd name="T43" fmla="*/ 16 h 150"/>
                  <a:gd name="T44" fmla="*/ 0 w 98"/>
                  <a:gd name="T45" fmla="*/ 16 h 150"/>
                  <a:gd name="T46" fmla="*/ 0 w 98"/>
                  <a:gd name="T47" fmla="*/ 38 h 150"/>
                  <a:gd name="T48" fmla="*/ 6 w 98"/>
                  <a:gd name="T49" fmla="*/ 58 h 150"/>
                  <a:gd name="T50" fmla="*/ 12 w 98"/>
                  <a:gd name="T51" fmla="*/ 78 h 150"/>
                  <a:gd name="T52" fmla="*/ 22 w 98"/>
                  <a:gd name="T53" fmla="*/ 96 h 150"/>
                  <a:gd name="T54" fmla="*/ 34 w 98"/>
                  <a:gd name="T55" fmla="*/ 114 h 150"/>
                  <a:gd name="T56" fmla="*/ 48 w 98"/>
                  <a:gd name="T57" fmla="*/ 128 h 150"/>
                  <a:gd name="T58" fmla="*/ 64 w 98"/>
                  <a:gd name="T59" fmla="*/ 140 h 150"/>
                  <a:gd name="T60" fmla="*/ 82 w 98"/>
                  <a:gd name="T6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50">
                    <a:moveTo>
                      <a:pt x="82" y="150"/>
                    </a:moveTo>
                    <a:lnTo>
                      <a:pt x="82" y="150"/>
                    </a:lnTo>
                    <a:lnTo>
                      <a:pt x="92" y="134"/>
                    </a:lnTo>
                    <a:lnTo>
                      <a:pt x="98" y="114"/>
                    </a:lnTo>
                    <a:lnTo>
                      <a:pt x="98" y="114"/>
                    </a:lnTo>
                    <a:lnTo>
                      <a:pt x="86" y="106"/>
                    </a:lnTo>
                    <a:lnTo>
                      <a:pt x="74" y="96"/>
                    </a:lnTo>
                    <a:lnTo>
                      <a:pt x="64" y="86"/>
                    </a:lnTo>
                    <a:lnTo>
                      <a:pt x="54" y="74"/>
                    </a:lnTo>
                    <a:lnTo>
                      <a:pt x="48" y="60"/>
                    </a:lnTo>
                    <a:lnTo>
                      <a:pt x="42" y="46"/>
                    </a:lnTo>
                    <a:lnTo>
                      <a:pt x="38" y="30"/>
                    </a:lnTo>
                    <a:lnTo>
                      <a:pt x="38" y="14"/>
                    </a:lnTo>
                    <a:lnTo>
                      <a:pt x="38" y="14"/>
                    </a:lnTo>
                    <a:lnTo>
                      <a:pt x="38" y="6"/>
                    </a:lnTo>
                    <a:lnTo>
                      <a:pt x="38" y="6"/>
                    </a:lnTo>
                    <a:lnTo>
                      <a:pt x="22" y="2"/>
                    </a:lnTo>
                    <a:lnTo>
                      <a:pt x="6" y="0"/>
                    </a:lnTo>
                    <a:lnTo>
                      <a:pt x="6" y="0"/>
                    </a:lnTo>
                    <a:lnTo>
                      <a:pt x="0" y="2"/>
                    </a:lnTo>
                    <a:lnTo>
                      <a:pt x="0" y="2"/>
                    </a:lnTo>
                    <a:lnTo>
                      <a:pt x="0" y="16"/>
                    </a:lnTo>
                    <a:lnTo>
                      <a:pt x="0" y="16"/>
                    </a:lnTo>
                    <a:lnTo>
                      <a:pt x="0" y="38"/>
                    </a:lnTo>
                    <a:lnTo>
                      <a:pt x="6" y="58"/>
                    </a:lnTo>
                    <a:lnTo>
                      <a:pt x="12" y="78"/>
                    </a:lnTo>
                    <a:lnTo>
                      <a:pt x="22" y="96"/>
                    </a:lnTo>
                    <a:lnTo>
                      <a:pt x="34" y="114"/>
                    </a:lnTo>
                    <a:lnTo>
                      <a:pt x="48" y="128"/>
                    </a:lnTo>
                    <a:lnTo>
                      <a:pt x="64" y="140"/>
                    </a:lnTo>
                    <a:lnTo>
                      <a:pt x="82" y="15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68" name="Freeform 1956">
                <a:extLst>
                  <a:ext uri="{FF2B5EF4-FFF2-40B4-BE49-F238E27FC236}">
                    <a16:creationId xmlns="" xmlns:a16="http://schemas.microsoft.com/office/drawing/2014/main" id="{61A3833D-8F99-483F-A9A8-A89BFF2514BB}"/>
                  </a:ext>
                </a:extLst>
              </p:cNvPr>
              <p:cNvSpPr>
                <a:spLocks/>
              </p:cNvSpPr>
              <p:nvPr/>
            </p:nvSpPr>
            <p:spPr bwMode="auto">
              <a:xfrm>
                <a:off x="8734550" y="6560563"/>
                <a:ext cx="48898" cy="74844"/>
              </a:xfrm>
              <a:custGeom>
                <a:avLst/>
                <a:gdLst>
                  <a:gd name="T0" fmla="*/ 82 w 98"/>
                  <a:gd name="T1" fmla="*/ 150 h 150"/>
                  <a:gd name="T2" fmla="*/ 82 w 98"/>
                  <a:gd name="T3" fmla="*/ 150 h 150"/>
                  <a:gd name="T4" fmla="*/ 92 w 98"/>
                  <a:gd name="T5" fmla="*/ 134 h 150"/>
                  <a:gd name="T6" fmla="*/ 98 w 98"/>
                  <a:gd name="T7" fmla="*/ 114 h 150"/>
                  <a:gd name="T8" fmla="*/ 98 w 98"/>
                  <a:gd name="T9" fmla="*/ 114 h 150"/>
                  <a:gd name="T10" fmla="*/ 86 w 98"/>
                  <a:gd name="T11" fmla="*/ 106 h 150"/>
                  <a:gd name="T12" fmla="*/ 74 w 98"/>
                  <a:gd name="T13" fmla="*/ 96 h 150"/>
                  <a:gd name="T14" fmla="*/ 64 w 98"/>
                  <a:gd name="T15" fmla="*/ 86 h 150"/>
                  <a:gd name="T16" fmla="*/ 54 w 98"/>
                  <a:gd name="T17" fmla="*/ 74 h 150"/>
                  <a:gd name="T18" fmla="*/ 48 w 98"/>
                  <a:gd name="T19" fmla="*/ 60 h 150"/>
                  <a:gd name="T20" fmla="*/ 42 w 98"/>
                  <a:gd name="T21" fmla="*/ 46 h 150"/>
                  <a:gd name="T22" fmla="*/ 38 w 98"/>
                  <a:gd name="T23" fmla="*/ 30 h 150"/>
                  <a:gd name="T24" fmla="*/ 38 w 98"/>
                  <a:gd name="T25" fmla="*/ 14 h 150"/>
                  <a:gd name="T26" fmla="*/ 38 w 98"/>
                  <a:gd name="T27" fmla="*/ 14 h 150"/>
                  <a:gd name="T28" fmla="*/ 38 w 98"/>
                  <a:gd name="T29" fmla="*/ 6 h 150"/>
                  <a:gd name="T30" fmla="*/ 38 w 98"/>
                  <a:gd name="T31" fmla="*/ 6 h 150"/>
                  <a:gd name="T32" fmla="*/ 22 w 98"/>
                  <a:gd name="T33" fmla="*/ 2 h 150"/>
                  <a:gd name="T34" fmla="*/ 6 w 98"/>
                  <a:gd name="T35" fmla="*/ 0 h 150"/>
                  <a:gd name="T36" fmla="*/ 6 w 98"/>
                  <a:gd name="T37" fmla="*/ 0 h 150"/>
                  <a:gd name="T38" fmla="*/ 0 w 98"/>
                  <a:gd name="T39" fmla="*/ 2 h 150"/>
                  <a:gd name="T40" fmla="*/ 0 w 98"/>
                  <a:gd name="T41" fmla="*/ 2 h 150"/>
                  <a:gd name="T42" fmla="*/ 0 w 98"/>
                  <a:gd name="T43" fmla="*/ 16 h 150"/>
                  <a:gd name="T44" fmla="*/ 0 w 98"/>
                  <a:gd name="T45" fmla="*/ 16 h 150"/>
                  <a:gd name="T46" fmla="*/ 0 w 98"/>
                  <a:gd name="T47" fmla="*/ 38 h 150"/>
                  <a:gd name="T48" fmla="*/ 6 w 98"/>
                  <a:gd name="T49" fmla="*/ 58 h 150"/>
                  <a:gd name="T50" fmla="*/ 12 w 98"/>
                  <a:gd name="T51" fmla="*/ 78 h 150"/>
                  <a:gd name="T52" fmla="*/ 22 w 98"/>
                  <a:gd name="T53" fmla="*/ 96 h 150"/>
                  <a:gd name="T54" fmla="*/ 34 w 98"/>
                  <a:gd name="T55" fmla="*/ 114 h 150"/>
                  <a:gd name="T56" fmla="*/ 48 w 98"/>
                  <a:gd name="T57" fmla="*/ 128 h 150"/>
                  <a:gd name="T58" fmla="*/ 64 w 98"/>
                  <a:gd name="T59" fmla="*/ 140 h 150"/>
                  <a:gd name="T60" fmla="*/ 82 w 98"/>
                  <a:gd name="T6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50">
                    <a:moveTo>
                      <a:pt x="82" y="150"/>
                    </a:moveTo>
                    <a:lnTo>
                      <a:pt x="82" y="150"/>
                    </a:lnTo>
                    <a:lnTo>
                      <a:pt x="92" y="134"/>
                    </a:lnTo>
                    <a:lnTo>
                      <a:pt x="98" y="114"/>
                    </a:lnTo>
                    <a:lnTo>
                      <a:pt x="98" y="114"/>
                    </a:lnTo>
                    <a:lnTo>
                      <a:pt x="86" y="106"/>
                    </a:lnTo>
                    <a:lnTo>
                      <a:pt x="74" y="96"/>
                    </a:lnTo>
                    <a:lnTo>
                      <a:pt x="64" y="86"/>
                    </a:lnTo>
                    <a:lnTo>
                      <a:pt x="54" y="74"/>
                    </a:lnTo>
                    <a:lnTo>
                      <a:pt x="48" y="60"/>
                    </a:lnTo>
                    <a:lnTo>
                      <a:pt x="42" y="46"/>
                    </a:lnTo>
                    <a:lnTo>
                      <a:pt x="38" y="30"/>
                    </a:lnTo>
                    <a:lnTo>
                      <a:pt x="38" y="14"/>
                    </a:lnTo>
                    <a:lnTo>
                      <a:pt x="38" y="14"/>
                    </a:lnTo>
                    <a:lnTo>
                      <a:pt x="38" y="6"/>
                    </a:lnTo>
                    <a:lnTo>
                      <a:pt x="38" y="6"/>
                    </a:lnTo>
                    <a:lnTo>
                      <a:pt x="22" y="2"/>
                    </a:lnTo>
                    <a:lnTo>
                      <a:pt x="6" y="0"/>
                    </a:lnTo>
                    <a:lnTo>
                      <a:pt x="6" y="0"/>
                    </a:lnTo>
                    <a:lnTo>
                      <a:pt x="0" y="2"/>
                    </a:lnTo>
                    <a:lnTo>
                      <a:pt x="0" y="2"/>
                    </a:lnTo>
                    <a:lnTo>
                      <a:pt x="0" y="16"/>
                    </a:lnTo>
                    <a:lnTo>
                      <a:pt x="0" y="16"/>
                    </a:lnTo>
                    <a:lnTo>
                      <a:pt x="0" y="38"/>
                    </a:lnTo>
                    <a:lnTo>
                      <a:pt x="6" y="58"/>
                    </a:lnTo>
                    <a:lnTo>
                      <a:pt x="12" y="78"/>
                    </a:lnTo>
                    <a:lnTo>
                      <a:pt x="22" y="96"/>
                    </a:lnTo>
                    <a:lnTo>
                      <a:pt x="34" y="114"/>
                    </a:lnTo>
                    <a:lnTo>
                      <a:pt x="48" y="128"/>
                    </a:lnTo>
                    <a:lnTo>
                      <a:pt x="64" y="140"/>
                    </a:lnTo>
                    <a:lnTo>
                      <a:pt x="82" y="1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69" name="Freeform 1957">
                <a:extLst>
                  <a:ext uri="{FF2B5EF4-FFF2-40B4-BE49-F238E27FC236}">
                    <a16:creationId xmlns="" xmlns:a16="http://schemas.microsoft.com/office/drawing/2014/main" id="{AC83B857-B24B-4B01-B9B3-73FF8AF14C22}"/>
                  </a:ext>
                </a:extLst>
              </p:cNvPr>
              <p:cNvSpPr>
                <a:spLocks/>
              </p:cNvSpPr>
              <p:nvPr/>
            </p:nvSpPr>
            <p:spPr bwMode="auto">
              <a:xfrm>
                <a:off x="8765486" y="6493702"/>
                <a:ext cx="85822" cy="28940"/>
              </a:xfrm>
              <a:custGeom>
                <a:avLst/>
                <a:gdLst>
                  <a:gd name="T0" fmla="*/ 88 w 172"/>
                  <a:gd name="T1" fmla="*/ 0 h 58"/>
                  <a:gd name="T2" fmla="*/ 88 w 172"/>
                  <a:gd name="T3" fmla="*/ 0 h 58"/>
                  <a:gd name="T4" fmla="*/ 64 w 172"/>
                  <a:gd name="T5" fmla="*/ 2 h 58"/>
                  <a:gd name="T6" fmla="*/ 42 w 172"/>
                  <a:gd name="T7" fmla="*/ 8 h 58"/>
                  <a:gd name="T8" fmla="*/ 20 w 172"/>
                  <a:gd name="T9" fmla="*/ 16 h 58"/>
                  <a:gd name="T10" fmla="*/ 0 w 172"/>
                  <a:gd name="T11" fmla="*/ 28 h 58"/>
                  <a:gd name="T12" fmla="*/ 0 w 172"/>
                  <a:gd name="T13" fmla="*/ 28 h 58"/>
                  <a:gd name="T14" fmla="*/ 10 w 172"/>
                  <a:gd name="T15" fmla="*/ 44 h 58"/>
                  <a:gd name="T16" fmla="*/ 24 w 172"/>
                  <a:gd name="T17" fmla="*/ 58 h 58"/>
                  <a:gd name="T18" fmla="*/ 24 w 172"/>
                  <a:gd name="T19" fmla="*/ 58 h 58"/>
                  <a:gd name="T20" fmla="*/ 38 w 172"/>
                  <a:gd name="T21" fmla="*/ 50 h 58"/>
                  <a:gd name="T22" fmla="*/ 52 w 172"/>
                  <a:gd name="T23" fmla="*/ 44 h 58"/>
                  <a:gd name="T24" fmla="*/ 68 w 172"/>
                  <a:gd name="T25" fmla="*/ 40 h 58"/>
                  <a:gd name="T26" fmla="*/ 86 w 172"/>
                  <a:gd name="T27" fmla="*/ 40 h 58"/>
                  <a:gd name="T28" fmla="*/ 86 w 172"/>
                  <a:gd name="T29" fmla="*/ 40 h 58"/>
                  <a:gd name="T30" fmla="*/ 102 w 172"/>
                  <a:gd name="T31" fmla="*/ 40 h 58"/>
                  <a:gd name="T32" fmla="*/ 118 w 172"/>
                  <a:gd name="T33" fmla="*/ 44 h 58"/>
                  <a:gd name="T34" fmla="*/ 134 w 172"/>
                  <a:gd name="T35" fmla="*/ 50 h 58"/>
                  <a:gd name="T36" fmla="*/ 148 w 172"/>
                  <a:gd name="T37" fmla="*/ 58 h 58"/>
                  <a:gd name="T38" fmla="*/ 148 w 172"/>
                  <a:gd name="T39" fmla="*/ 58 h 58"/>
                  <a:gd name="T40" fmla="*/ 162 w 172"/>
                  <a:gd name="T41" fmla="*/ 44 h 58"/>
                  <a:gd name="T42" fmla="*/ 172 w 172"/>
                  <a:gd name="T43" fmla="*/ 26 h 58"/>
                  <a:gd name="T44" fmla="*/ 172 w 172"/>
                  <a:gd name="T45" fmla="*/ 26 h 58"/>
                  <a:gd name="T46" fmla="*/ 152 w 172"/>
                  <a:gd name="T47" fmla="*/ 16 h 58"/>
                  <a:gd name="T48" fmla="*/ 132 w 172"/>
                  <a:gd name="T49" fmla="*/ 8 h 58"/>
                  <a:gd name="T50" fmla="*/ 110 w 172"/>
                  <a:gd name="T51" fmla="*/ 2 h 58"/>
                  <a:gd name="T52" fmla="*/ 88 w 172"/>
                  <a:gd name="T5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58">
                    <a:moveTo>
                      <a:pt x="88" y="0"/>
                    </a:moveTo>
                    <a:lnTo>
                      <a:pt x="88" y="0"/>
                    </a:lnTo>
                    <a:lnTo>
                      <a:pt x="64" y="2"/>
                    </a:lnTo>
                    <a:lnTo>
                      <a:pt x="42" y="8"/>
                    </a:lnTo>
                    <a:lnTo>
                      <a:pt x="20" y="16"/>
                    </a:lnTo>
                    <a:lnTo>
                      <a:pt x="0" y="28"/>
                    </a:lnTo>
                    <a:lnTo>
                      <a:pt x="0" y="28"/>
                    </a:lnTo>
                    <a:lnTo>
                      <a:pt x="10" y="44"/>
                    </a:lnTo>
                    <a:lnTo>
                      <a:pt x="24" y="58"/>
                    </a:lnTo>
                    <a:lnTo>
                      <a:pt x="24" y="58"/>
                    </a:lnTo>
                    <a:lnTo>
                      <a:pt x="38" y="50"/>
                    </a:lnTo>
                    <a:lnTo>
                      <a:pt x="52" y="44"/>
                    </a:lnTo>
                    <a:lnTo>
                      <a:pt x="68" y="40"/>
                    </a:lnTo>
                    <a:lnTo>
                      <a:pt x="86" y="40"/>
                    </a:lnTo>
                    <a:lnTo>
                      <a:pt x="86" y="40"/>
                    </a:lnTo>
                    <a:lnTo>
                      <a:pt x="102" y="40"/>
                    </a:lnTo>
                    <a:lnTo>
                      <a:pt x="118" y="44"/>
                    </a:lnTo>
                    <a:lnTo>
                      <a:pt x="134" y="50"/>
                    </a:lnTo>
                    <a:lnTo>
                      <a:pt x="148" y="58"/>
                    </a:lnTo>
                    <a:lnTo>
                      <a:pt x="148" y="58"/>
                    </a:lnTo>
                    <a:lnTo>
                      <a:pt x="162" y="44"/>
                    </a:lnTo>
                    <a:lnTo>
                      <a:pt x="172" y="26"/>
                    </a:lnTo>
                    <a:lnTo>
                      <a:pt x="172" y="26"/>
                    </a:lnTo>
                    <a:lnTo>
                      <a:pt x="152" y="16"/>
                    </a:lnTo>
                    <a:lnTo>
                      <a:pt x="132" y="8"/>
                    </a:lnTo>
                    <a:lnTo>
                      <a:pt x="110" y="2"/>
                    </a:lnTo>
                    <a:lnTo>
                      <a:pt x="88"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70" name="Freeform 1958">
                <a:extLst>
                  <a:ext uri="{FF2B5EF4-FFF2-40B4-BE49-F238E27FC236}">
                    <a16:creationId xmlns="" xmlns:a16="http://schemas.microsoft.com/office/drawing/2014/main" id="{C3B3E989-C5C1-4147-BD63-8AF0C691686B}"/>
                  </a:ext>
                </a:extLst>
              </p:cNvPr>
              <p:cNvSpPr>
                <a:spLocks/>
              </p:cNvSpPr>
              <p:nvPr/>
            </p:nvSpPr>
            <p:spPr bwMode="auto">
              <a:xfrm>
                <a:off x="8765486" y="6493702"/>
                <a:ext cx="85822" cy="28940"/>
              </a:xfrm>
              <a:custGeom>
                <a:avLst/>
                <a:gdLst>
                  <a:gd name="T0" fmla="*/ 88 w 172"/>
                  <a:gd name="T1" fmla="*/ 0 h 58"/>
                  <a:gd name="T2" fmla="*/ 88 w 172"/>
                  <a:gd name="T3" fmla="*/ 0 h 58"/>
                  <a:gd name="T4" fmla="*/ 64 w 172"/>
                  <a:gd name="T5" fmla="*/ 2 h 58"/>
                  <a:gd name="T6" fmla="*/ 42 w 172"/>
                  <a:gd name="T7" fmla="*/ 8 h 58"/>
                  <a:gd name="T8" fmla="*/ 20 w 172"/>
                  <a:gd name="T9" fmla="*/ 16 h 58"/>
                  <a:gd name="T10" fmla="*/ 0 w 172"/>
                  <a:gd name="T11" fmla="*/ 28 h 58"/>
                  <a:gd name="T12" fmla="*/ 0 w 172"/>
                  <a:gd name="T13" fmla="*/ 28 h 58"/>
                  <a:gd name="T14" fmla="*/ 10 w 172"/>
                  <a:gd name="T15" fmla="*/ 44 h 58"/>
                  <a:gd name="T16" fmla="*/ 24 w 172"/>
                  <a:gd name="T17" fmla="*/ 58 h 58"/>
                  <a:gd name="T18" fmla="*/ 24 w 172"/>
                  <a:gd name="T19" fmla="*/ 58 h 58"/>
                  <a:gd name="T20" fmla="*/ 38 w 172"/>
                  <a:gd name="T21" fmla="*/ 50 h 58"/>
                  <a:gd name="T22" fmla="*/ 52 w 172"/>
                  <a:gd name="T23" fmla="*/ 44 h 58"/>
                  <a:gd name="T24" fmla="*/ 68 w 172"/>
                  <a:gd name="T25" fmla="*/ 40 h 58"/>
                  <a:gd name="T26" fmla="*/ 86 w 172"/>
                  <a:gd name="T27" fmla="*/ 40 h 58"/>
                  <a:gd name="T28" fmla="*/ 86 w 172"/>
                  <a:gd name="T29" fmla="*/ 40 h 58"/>
                  <a:gd name="T30" fmla="*/ 102 w 172"/>
                  <a:gd name="T31" fmla="*/ 40 h 58"/>
                  <a:gd name="T32" fmla="*/ 118 w 172"/>
                  <a:gd name="T33" fmla="*/ 44 h 58"/>
                  <a:gd name="T34" fmla="*/ 134 w 172"/>
                  <a:gd name="T35" fmla="*/ 50 h 58"/>
                  <a:gd name="T36" fmla="*/ 148 w 172"/>
                  <a:gd name="T37" fmla="*/ 58 h 58"/>
                  <a:gd name="T38" fmla="*/ 148 w 172"/>
                  <a:gd name="T39" fmla="*/ 58 h 58"/>
                  <a:gd name="T40" fmla="*/ 162 w 172"/>
                  <a:gd name="T41" fmla="*/ 44 h 58"/>
                  <a:gd name="T42" fmla="*/ 172 w 172"/>
                  <a:gd name="T43" fmla="*/ 26 h 58"/>
                  <a:gd name="T44" fmla="*/ 172 w 172"/>
                  <a:gd name="T45" fmla="*/ 26 h 58"/>
                  <a:gd name="T46" fmla="*/ 152 w 172"/>
                  <a:gd name="T47" fmla="*/ 16 h 58"/>
                  <a:gd name="T48" fmla="*/ 132 w 172"/>
                  <a:gd name="T49" fmla="*/ 8 h 58"/>
                  <a:gd name="T50" fmla="*/ 110 w 172"/>
                  <a:gd name="T51" fmla="*/ 2 h 58"/>
                  <a:gd name="T52" fmla="*/ 88 w 172"/>
                  <a:gd name="T5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58">
                    <a:moveTo>
                      <a:pt x="88" y="0"/>
                    </a:moveTo>
                    <a:lnTo>
                      <a:pt x="88" y="0"/>
                    </a:lnTo>
                    <a:lnTo>
                      <a:pt x="64" y="2"/>
                    </a:lnTo>
                    <a:lnTo>
                      <a:pt x="42" y="8"/>
                    </a:lnTo>
                    <a:lnTo>
                      <a:pt x="20" y="16"/>
                    </a:lnTo>
                    <a:lnTo>
                      <a:pt x="0" y="28"/>
                    </a:lnTo>
                    <a:lnTo>
                      <a:pt x="0" y="28"/>
                    </a:lnTo>
                    <a:lnTo>
                      <a:pt x="10" y="44"/>
                    </a:lnTo>
                    <a:lnTo>
                      <a:pt x="24" y="58"/>
                    </a:lnTo>
                    <a:lnTo>
                      <a:pt x="24" y="58"/>
                    </a:lnTo>
                    <a:lnTo>
                      <a:pt x="38" y="50"/>
                    </a:lnTo>
                    <a:lnTo>
                      <a:pt x="52" y="44"/>
                    </a:lnTo>
                    <a:lnTo>
                      <a:pt x="68" y="40"/>
                    </a:lnTo>
                    <a:lnTo>
                      <a:pt x="86" y="40"/>
                    </a:lnTo>
                    <a:lnTo>
                      <a:pt x="86" y="40"/>
                    </a:lnTo>
                    <a:lnTo>
                      <a:pt x="102" y="40"/>
                    </a:lnTo>
                    <a:lnTo>
                      <a:pt x="118" y="44"/>
                    </a:lnTo>
                    <a:lnTo>
                      <a:pt x="134" y="50"/>
                    </a:lnTo>
                    <a:lnTo>
                      <a:pt x="148" y="58"/>
                    </a:lnTo>
                    <a:lnTo>
                      <a:pt x="148" y="58"/>
                    </a:lnTo>
                    <a:lnTo>
                      <a:pt x="162" y="44"/>
                    </a:lnTo>
                    <a:lnTo>
                      <a:pt x="172" y="26"/>
                    </a:lnTo>
                    <a:lnTo>
                      <a:pt x="172" y="26"/>
                    </a:lnTo>
                    <a:lnTo>
                      <a:pt x="152" y="16"/>
                    </a:lnTo>
                    <a:lnTo>
                      <a:pt x="132" y="8"/>
                    </a:lnTo>
                    <a:lnTo>
                      <a:pt x="110" y="2"/>
                    </a:lnTo>
                    <a:lnTo>
                      <a:pt x="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71" name="Freeform 1959">
                <a:extLst>
                  <a:ext uri="{FF2B5EF4-FFF2-40B4-BE49-F238E27FC236}">
                    <a16:creationId xmlns="" xmlns:a16="http://schemas.microsoft.com/office/drawing/2014/main" id="{2DF2C422-C042-4C4E-9A17-E043486C5EAA}"/>
                  </a:ext>
                </a:extLst>
              </p:cNvPr>
              <p:cNvSpPr>
                <a:spLocks noEditPoints="1"/>
              </p:cNvSpPr>
              <p:nvPr/>
            </p:nvSpPr>
            <p:spPr bwMode="auto">
              <a:xfrm>
                <a:off x="8672679" y="6425843"/>
                <a:ext cx="272434" cy="257465"/>
              </a:xfrm>
              <a:custGeom>
                <a:avLst/>
                <a:gdLst>
                  <a:gd name="T0" fmla="*/ 158 w 546"/>
                  <a:gd name="T1" fmla="*/ 258 h 516"/>
                  <a:gd name="T2" fmla="*/ 204 w 546"/>
                  <a:gd name="T3" fmla="*/ 280 h 516"/>
                  <a:gd name="T4" fmla="*/ 238 w 546"/>
                  <a:gd name="T5" fmla="*/ 296 h 516"/>
                  <a:gd name="T6" fmla="*/ 246 w 546"/>
                  <a:gd name="T7" fmla="*/ 262 h 516"/>
                  <a:gd name="T8" fmla="*/ 258 w 546"/>
                  <a:gd name="T9" fmla="*/ 232 h 516"/>
                  <a:gd name="T10" fmla="*/ 188 w 546"/>
                  <a:gd name="T11" fmla="*/ 196 h 516"/>
                  <a:gd name="T12" fmla="*/ 160 w 546"/>
                  <a:gd name="T13" fmla="*/ 122 h 516"/>
                  <a:gd name="T14" fmla="*/ 176 w 546"/>
                  <a:gd name="T15" fmla="*/ 66 h 516"/>
                  <a:gd name="T16" fmla="*/ 232 w 546"/>
                  <a:gd name="T17" fmla="*/ 18 h 516"/>
                  <a:gd name="T18" fmla="*/ 234 w 546"/>
                  <a:gd name="T19" fmla="*/ 2 h 516"/>
                  <a:gd name="T20" fmla="*/ 176 w 546"/>
                  <a:gd name="T21" fmla="*/ 26 h 516"/>
                  <a:gd name="T22" fmla="*/ 132 w 546"/>
                  <a:gd name="T23" fmla="*/ 68 h 516"/>
                  <a:gd name="T24" fmla="*/ 104 w 546"/>
                  <a:gd name="T25" fmla="*/ 124 h 516"/>
                  <a:gd name="T26" fmla="*/ 98 w 546"/>
                  <a:gd name="T27" fmla="*/ 170 h 516"/>
                  <a:gd name="T28" fmla="*/ 58 w 546"/>
                  <a:gd name="T29" fmla="*/ 214 h 516"/>
                  <a:gd name="T30" fmla="*/ 8 w 546"/>
                  <a:gd name="T31" fmla="*/ 294 h 516"/>
                  <a:gd name="T32" fmla="*/ 0 w 546"/>
                  <a:gd name="T33" fmla="*/ 360 h 516"/>
                  <a:gd name="T34" fmla="*/ 24 w 546"/>
                  <a:gd name="T35" fmla="*/ 400 h 516"/>
                  <a:gd name="T36" fmla="*/ 20 w 546"/>
                  <a:gd name="T37" fmla="*/ 366 h 516"/>
                  <a:gd name="T38" fmla="*/ 52 w 546"/>
                  <a:gd name="T39" fmla="*/ 286 h 516"/>
                  <a:gd name="T40" fmla="*/ 130 w 546"/>
                  <a:gd name="T41" fmla="*/ 254 h 516"/>
                  <a:gd name="T42" fmla="*/ 442 w 546"/>
                  <a:gd name="T43" fmla="*/ 170 h 516"/>
                  <a:gd name="T44" fmla="*/ 430 w 546"/>
                  <a:gd name="T45" fmla="*/ 108 h 516"/>
                  <a:gd name="T46" fmla="*/ 398 w 546"/>
                  <a:gd name="T47" fmla="*/ 54 h 516"/>
                  <a:gd name="T48" fmla="*/ 348 w 546"/>
                  <a:gd name="T49" fmla="*/ 18 h 516"/>
                  <a:gd name="T50" fmla="*/ 288 w 546"/>
                  <a:gd name="T51" fmla="*/ 0 h 516"/>
                  <a:gd name="T52" fmla="*/ 326 w 546"/>
                  <a:gd name="T53" fmla="*/ 24 h 516"/>
                  <a:gd name="T54" fmla="*/ 376 w 546"/>
                  <a:gd name="T55" fmla="*/ 82 h 516"/>
                  <a:gd name="T56" fmla="*/ 382 w 546"/>
                  <a:gd name="T57" fmla="*/ 142 h 516"/>
                  <a:gd name="T58" fmla="*/ 340 w 546"/>
                  <a:gd name="T59" fmla="*/ 210 h 516"/>
                  <a:gd name="T60" fmla="*/ 276 w 546"/>
                  <a:gd name="T61" fmla="*/ 252 h 516"/>
                  <a:gd name="T62" fmla="*/ 300 w 546"/>
                  <a:gd name="T63" fmla="*/ 274 h 516"/>
                  <a:gd name="T64" fmla="*/ 322 w 546"/>
                  <a:gd name="T65" fmla="*/ 302 h 516"/>
                  <a:gd name="T66" fmla="*/ 350 w 546"/>
                  <a:gd name="T67" fmla="*/ 274 h 516"/>
                  <a:gd name="T68" fmla="*/ 400 w 546"/>
                  <a:gd name="T69" fmla="*/ 254 h 516"/>
                  <a:gd name="T70" fmla="*/ 458 w 546"/>
                  <a:gd name="T71" fmla="*/ 262 h 516"/>
                  <a:gd name="T72" fmla="*/ 516 w 546"/>
                  <a:gd name="T73" fmla="*/ 322 h 516"/>
                  <a:gd name="T74" fmla="*/ 524 w 546"/>
                  <a:gd name="T75" fmla="*/ 384 h 516"/>
                  <a:gd name="T76" fmla="*/ 540 w 546"/>
                  <a:gd name="T77" fmla="*/ 392 h 516"/>
                  <a:gd name="T78" fmla="*/ 546 w 546"/>
                  <a:gd name="T79" fmla="*/ 342 h 516"/>
                  <a:gd name="T80" fmla="*/ 518 w 546"/>
                  <a:gd name="T81" fmla="*/ 246 h 516"/>
                  <a:gd name="T82" fmla="*/ 442 w 546"/>
                  <a:gd name="T83" fmla="*/ 184 h 516"/>
                  <a:gd name="T84" fmla="*/ 370 w 546"/>
                  <a:gd name="T85" fmla="*/ 468 h 516"/>
                  <a:gd name="T86" fmla="*/ 312 w 546"/>
                  <a:gd name="T87" fmla="*/ 408 h 516"/>
                  <a:gd name="T88" fmla="*/ 304 w 546"/>
                  <a:gd name="T89" fmla="*/ 344 h 516"/>
                  <a:gd name="T90" fmla="*/ 290 w 546"/>
                  <a:gd name="T91" fmla="*/ 310 h 516"/>
                  <a:gd name="T92" fmla="*/ 270 w 546"/>
                  <a:gd name="T93" fmla="*/ 318 h 516"/>
                  <a:gd name="T94" fmla="*/ 246 w 546"/>
                  <a:gd name="T95" fmla="*/ 306 h 516"/>
                  <a:gd name="T96" fmla="*/ 242 w 546"/>
                  <a:gd name="T97" fmla="*/ 366 h 516"/>
                  <a:gd name="T98" fmla="*/ 222 w 546"/>
                  <a:gd name="T99" fmla="*/ 428 h 516"/>
                  <a:gd name="T100" fmla="*/ 152 w 546"/>
                  <a:gd name="T101" fmla="*/ 474 h 516"/>
                  <a:gd name="T102" fmla="*/ 104 w 546"/>
                  <a:gd name="T103" fmla="*/ 474 h 516"/>
                  <a:gd name="T104" fmla="*/ 60 w 546"/>
                  <a:gd name="T105" fmla="*/ 452 h 516"/>
                  <a:gd name="T106" fmla="*/ 30 w 546"/>
                  <a:gd name="T107" fmla="*/ 442 h 516"/>
                  <a:gd name="T108" fmla="*/ 92 w 546"/>
                  <a:gd name="T109" fmla="*/ 494 h 516"/>
                  <a:gd name="T110" fmla="*/ 172 w 546"/>
                  <a:gd name="T111" fmla="*/ 516 h 516"/>
                  <a:gd name="T112" fmla="*/ 250 w 546"/>
                  <a:gd name="T113" fmla="*/ 496 h 516"/>
                  <a:gd name="T114" fmla="*/ 320 w 546"/>
                  <a:gd name="T115" fmla="*/ 506 h 516"/>
                  <a:gd name="T116" fmla="*/ 396 w 546"/>
                  <a:gd name="T117" fmla="*/ 514 h 516"/>
                  <a:gd name="T118" fmla="*/ 472 w 546"/>
                  <a:gd name="T119" fmla="*/ 484 h 516"/>
                  <a:gd name="T120" fmla="*/ 502 w 546"/>
                  <a:gd name="T121" fmla="*/ 434 h 516"/>
                  <a:gd name="T122" fmla="*/ 474 w 546"/>
                  <a:gd name="T123" fmla="*/ 458 h 516"/>
                  <a:gd name="T124" fmla="*/ 428 w 546"/>
                  <a:gd name="T125" fmla="*/ 47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6" h="516">
                    <a:moveTo>
                      <a:pt x="130" y="254"/>
                    </a:moveTo>
                    <a:lnTo>
                      <a:pt x="130" y="254"/>
                    </a:lnTo>
                    <a:lnTo>
                      <a:pt x="144" y="254"/>
                    </a:lnTo>
                    <a:lnTo>
                      <a:pt x="158" y="258"/>
                    </a:lnTo>
                    <a:lnTo>
                      <a:pt x="170" y="262"/>
                    </a:lnTo>
                    <a:lnTo>
                      <a:pt x="182" y="266"/>
                    </a:lnTo>
                    <a:lnTo>
                      <a:pt x="194" y="274"/>
                    </a:lnTo>
                    <a:lnTo>
                      <a:pt x="204" y="280"/>
                    </a:lnTo>
                    <a:lnTo>
                      <a:pt x="212" y="290"/>
                    </a:lnTo>
                    <a:lnTo>
                      <a:pt x="220" y="300"/>
                    </a:lnTo>
                    <a:lnTo>
                      <a:pt x="238" y="296"/>
                    </a:lnTo>
                    <a:lnTo>
                      <a:pt x="238" y="296"/>
                    </a:lnTo>
                    <a:lnTo>
                      <a:pt x="236" y="284"/>
                    </a:lnTo>
                    <a:lnTo>
                      <a:pt x="236" y="284"/>
                    </a:lnTo>
                    <a:lnTo>
                      <a:pt x="240" y="272"/>
                    </a:lnTo>
                    <a:lnTo>
                      <a:pt x="246" y="262"/>
                    </a:lnTo>
                    <a:lnTo>
                      <a:pt x="254" y="256"/>
                    </a:lnTo>
                    <a:lnTo>
                      <a:pt x="266" y="252"/>
                    </a:lnTo>
                    <a:lnTo>
                      <a:pt x="258" y="232"/>
                    </a:lnTo>
                    <a:lnTo>
                      <a:pt x="258" y="232"/>
                    </a:lnTo>
                    <a:lnTo>
                      <a:pt x="238" y="228"/>
                    </a:lnTo>
                    <a:lnTo>
                      <a:pt x="220" y="220"/>
                    </a:lnTo>
                    <a:lnTo>
                      <a:pt x="202" y="210"/>
                    </a:lnTo>
                    <a:lnTo>
                      <a:pt x="188" y="196"/>
                    </a:lnTo>
                    <a:lnTo>
                      <a:pt x="176" y="180"/>
                    </a:lnTo>
                    <a:lnTo>
                      <a:pt x="168" y="162"/>
                    </a:lnTo>
                    <a:lnTo>
                      <a:pt x="162" y="142"/>
                    </a:lnTo>
                    <a:lnTo>
                      <a:pt x="160" y="122"/>
                    </a:lnTo>
                    <a:lnTo>
                      <a:pt x="160" y="122"/>
                    </a:lnTo>
                    <a:lnTo>
                      <a:pt x="162" y="102"/>
                    </a:lnTo>
                    <a:lnTo>
                      <a:pt x="168" y="84"/>
                    </a:lnTo>
                    <a:lnTo>
                      <a:pt x="176" y="66"/>
                    </a:lnTo>
                    <a:lnTo>
                      <a:pt x="186" y="50"/>
                    </a:lnTo>
                    <a:lnTo>
                      <a:pt x="198" y="38"/>
                    </a:lnTo>
                    <a:lnTo>
                      <a:pt x="214" y="26"/>
                    </a:lnTo>
                    <a:lnTo>
                      <a:pt x="232" y="18"/>
                    </a:lnTo>
                    <a:lnTo>
                      <a:pt x="250" y="12"/>
                    </a:lnTo>
                    <a:lnTo>
                      <a:pt x="250" y="0"/>
                    </a:lnTo>
                    <a:lnTo>
                      <a:pt x="250" y="0"/>
                    </a:lnTo>
                    <a:lnTo>
                      <a:pt x="234" y="2"/>
                    </a:lnTo>
                    <a:lnTo>
                      <a:pt x="218" y="6"/>
                    </a:lnTo>
                    <a:lnTo>
                      <a:pt x="204" y="12"/>
                    </a:lnTo>
                    <a:lnTo>
                      <a:pt x="190" y="18"/>
                    </a:lnTo>
                    <a:lnTo>
                      <a:pt x="176" y="26"/>
                    </a:lnTo>
                    <a:lnTo>
                      <a:pt x="164" y="36"/>
                    </a:lnTo>
                    <a:lnTo>
                      <a:pt x="152" y="46"/>
                    </a:lnTo>
                    <a:lnTo>
                      <a:pt x="142" y="56"/>
                    </a:lnTo>
                    <a:lnTo>
                      <a:pt x="132" y="68"/>
                    </a:lnTo>
                    <a:lnTo>
                      <a:pt x="124" y="80"/>
                    </a:lnTo>
                    <a:lnTo>
                      <a:pt x="116" y="94"/>
                    </a:lnTo>
                    <a:lnTo>
                      <a:pt x="110" y="108"/>
                    </a:lnTo>
                    <a:lnTo>
                      <a:pt x="104" y="124"/>
                    </a:lnTo>
                    <a:lnTo>
                      <a:pt x="100" y="138"/>
                    </a:lnTo>
                    <a:lnTo>
                      <a:pt x="98" y="154"/>
                    </a:lnTo>
                    <a:lnTo>
                      <a:pt x="98" y="170"/>
                    </a:lnTo>
                    <a:lnTo>
                      <a:pt x="98" y="170"/>
                    </a:lnTo>
                    <a:lnTo>
                      <a:pt x="98" y="188"/>
                    </a:lnTo>
                    <a:lnTo>
                      <a:pt x="98" y="188"/>
                    </a:lnTo>
                    <a:lnTo>
                      <a:pt x="78" y="198"/>
                    </a:lnTo>
                    <a:lnTo>
                      <a:pt x="58" y="214"/>
                    </a:lnTo>
                    <a:lnTo>
                      <a:pt x="42" y="230"/>
                    </a:lnTo>
                    <a:lnTo>
                      <a:pt x="28" y="250"/>
                    </a:lnTo>
                    <a:lnTo>
                      <a:pt x="16" y="270"/>
                    </a:lnTo>
                    <a:lnTo>
                      <a:pt x="8" y="294"/>
                    </a:lnTo>
                    <a:lnTo>
                      <a:pt x="2" y="318"/>
                    </a:lnTo>
                    <a:lnTo>
                      <a:pt x="0" y="342"/>
                    </a:lnTo>
                    <a:lnTo>
                      <a:pt x="0" y="342"/>
                    </a:lnTo>
                    <a:lnTo>
                      <a:pt x="0" y="360"/>
                    </a:lnTo>
                    <a:lnTo>
                      <a:pt x="4" y="376"/>
                    </a:lnTo>
                    <a:lnTo>
                      <a:pt x="8" y="392"/>
                    </a:lnTo>
                    <a:lnTo>
                      <a:pt x="12" y="408"/>
                    </a:lnTo>
                    <a:lnTo>
                      <a:pt x="24" y="400"/>
                    </a:lnTo>
                    <a:lnTo>
                      <a:pt x="24" y="400"/>
                    </a:lnTo>
                    <a:lnTo>
                      <a:pt x="20" y="382"/>
                    </a:lnTo>
                    <a:lnTo>
                      <a:pt x="20" y="366"/>
                    </a:lnTo>
                    <a:lnTo>
                      <a:pt x="20" y="366"/>
                    </a:lnTo>
                    <a:lnTo>
                      <a:pt x="22" y="342"/>
                    </a:lnTo>
                    <a:lnTo>
                      <a:pt x="28" y="322"/>
                    </a:lnTo>
                    <a:lnTo>
                      <a:pt x="38" y="302"/>
                    </a:lnTo>
                    <a:lnTo>
                      <a:pt x="52" y="286"/>
                    </a:lnTo>
                    <a:lnTo>
                      <a:pt x="68" y="272"/>
                    </a:lnTo>
                    <a:lnTo>
                      <a:pt x="88" y="262"/>
                    </a:lnTo>
                    <a:lnTo>
                      <a:pt x="108" y="256"/>
                    </a:lnTo>
                    <a:lnTo>
                      <a:pt x="130" y="254"/>
                    </a:lnTo>
                    <a:close/>
                    <a:moveTo>
                      <a:pt x="442" y="184"/>
                    </a:moveTo>
                    <a:lnTo>
                      <a:pt x="442" y="184"/>
                    </a:lnTo>
                    <a:lnTo>
                      <a:pt x="442" y="170"/>
                    </a:lnTo>
                    <a:lnTo>
                      <a:pt x="442" y="170"/>
                    </a:lnTo>
                    <a:lnTo>
                      <a:pt x="442" y="154"/>
                    </a:lnTo>
                    <a:lnTo>
                      <a:pt x="440" y="138"/>
                    </a:lnTo>
                    <a:lnTo>
                      <a:pt x="436" y="122"/>
                    </a:lnTo>
                    <a:lnTo>
                      <a:pt x="430" y="108"/>
                    </a:lnTo>
                    <a:lnTo>
                      <a:pt x="424" y="94"/>
                    </a:lnTo>
                    <a:lnTo>
                      <a:pt x="416" y="80"/>
                    </a:lnTo>
                    <a:lnTo>
                      <a:pt x="408" y="66"/>
                    </a:lnTo>
                    <a:lnTo>
                      <a:pt x="398" y="54"/>
                    </a:lnTo>
                    <a:lnTo>
                      <a:pt x="386" y="44"/>
                    </a:lnTo>
                    <a:lnTo>
                      <a:pt x="374" y="34"/>
                    </a:lnTo>
                    <a:lnTo>
                      <a:pt x="362" y="26"/>
                    </a:lnTo>
                    <a:lnTo>
                      <a:pt x="348" y="18"/>
                    </a:lnTo>
                    <a:lnTo>
                      <a:pt x="334" y="10"/>
                    </a:lnTo>
                    <a:lnTo>
                      <a:pt x="320" y="6"/>
                    </a:lnTo>
                    <a:lnTo>
                      <a:pt x="304" y="2"/>
                    </a:lnTo>
                    <a:lnTo>
                      <a:pt x="288" y="0"/>
                    </a:lnTo>
                    <a:lnTo>
                      <a:pt x="288" y="12"/>
                    </a:lnTo>
                    <a:lnTo>
                      <a:pt x="288" y="12"/>
                    </a:lnTo>
                    <a:lnTo>
                      <a:pt x="308" y="16"/>
                    </a:lnTo>
                    <a:lnTo>
                      <a:pt x="326" y="24"/>
                    </a:lnTo>
                    <a:lnTo>
                      <a:pt x="342" y="36"/>
                    </a:lnTo>
                    <a:lnTo>
                      <a:pt x="356" y="48"/>
                    </a:lnTo>
                    <a:lnTo>
                      <a:pt x="368" y="64"/>
                    </a:lnTo>
                    <a:lnTo>
                      <a:pt x="376" y="82"/>
                    </a:lnTo>
                    <a:lnTo>
                      <a:pt x="382" y="102"/>
                    </a:lnTo>
                    <a:lnTo>
                      <a:pt x="384" y="122"/>
                    </a:lnTo>
                    <a:lnTo>
                      <a:pt x="384" y="122"/>
                    </a:lnTo>
                    <a:lnTo>
                      <a:pt x="382" y="142"/>
                    </a:lnTo>
                    <a:lnTo>
                      <a:pt x="376" y="162"/>
                    </a:lnTo>
                    <a:lnTo>
                      <a:pt x="366" y="180"/>
                    </a:lnTo>
                    <a:lnTo>
                      <a:pt x="354" y="196"/>
                    </a:lnTo>
                    <a:lnTo>
                      <a:pt x="340" y="210"/>
                    </a:lnTo>
                    <a:lnTo>
                      <a:pt x="322" y="220"/>
                    </a:lnTo>
                    <a:lnTo>
                      <a:pt x="304" y="228"/>
                    </a:lnTo>
                    <a:lnTo>
                      <a:pt x="284" y="232"/>
                    </a:lnTo>
                    <a:lnTo>
                      <a:pt x="276" y="252"/>
                    </a:lnTo>
                    <a:lnTo>
                      <a:pt x="276" y="252"/>
                    </a:lnTo>
                    <a:lnTo>
                      <a:pt x="286" y="256"/>
                    </a:lnTo>
                    <a:lnTo>
                      <a:pt x="294" y="264"/>
                    </a:lnTo>
                    <a:lnTo>
                      <a:pt x="300" y="274"/>
                    </a:lnTo>
                    <a:lnTo>
                      <a:pt x="302" y="284"/>
                    </a:lnTo>
                    <a:lnTo>
                      <a:pt x="302" y="284"/>
                    </a:lnTo>
                    <a:lnTo>
                      <a:pt x="300" y="296"/>
                    </a:lnTo>
                    <a:lnTo>
                      <a:pt x="322" y="302"/>
                    </a:lnTo>
                    <a:lnTo>
                      <a:pt x="322" y="302"/>
                    </a:lnTo>
                    <a:lnTo>
                      <a:pt x="330" y="292"/>
                    </a:lnTo>
                    <a:lnTo>
                      <a:pt x="340" y="282"/>
                    </a:lnTo>
                    <a:lnTo>
                      <a:pt x="350" y="274"/>
                    </a:lnTo>
                    <a:lnTo>
                      <a:pt x="362" y="266"/>
                    </a:lnTo>
                    <a:lnTo>
                      <a:pt x="374" y="262"/>
                    </a:lnTo>
                    <a:lnTo>
                      <a:pt x="386" y="258"/>
                    </a:lnTo>
                    <a:lnTo>
                      <a:pt x="400" y="254"/>
                    </a:lnTo>
                    <a:lnTo>
                      <a:pt x="414" y="254"/>
                    </a:lnTo>
                    <a:lnTo>
                      <a:pt x="414" y="254"/>
                    </a:lnTo>
                    <a:lnTo>
                      <a:pt x="436" y="256"/>
                    </a:lnTo>
                    <a:lnTo>
                      <a:pt x="458" y="262"/>
                    </a:lnTo>
                    <a:lnTo>
                      <a:pt x="476" y="272"/>
                    </a:lnTo>
                    <a:lnTo>
                      <a:pt x="492" y="286"/>
                    </a:lnTo>
                    <a:lnTo>
                      <a:pt x="506" y="302"/>
                    </a:lnTo>
                    <a:lnTo>
                      <a:pt x="516" y="322"/>
                    </a:lnTo>
                    <a:lnTo>
                      <a:pt x="524" y="342"/>
                    </a:lnTo>
                    <a:lnTo>
                      <a:pt x="526" y="366"/>
                    </a:lnTo>
                    <a:lnTo>
                      <a:pt x="526" y="366"/>
                    </a:lnTo>
                    <a:lnTo>
                      <a:pt x="524" y="384"/>
                    </a:lnTo>
                    <a:lnTo>
                      <a:pt x="520" y="400"/>
                    </a:lnTo>
                    <a:lnTo>
                      <a:pt x="534" y="408"/>
                    </a:lnTo>
                    <a:lnTo>
                      <a:pt x="534" y="408"/>
                    </a:lnTo>
                    <a:lnTo>
                      <a:pt x="540" y="392"/>
                    </a:lnTo>
                    <a:lnTo>
                      <a:pt x="544" y="376"/>
                    </a:lnTo>
                    <a:lnTo>
                      <a:pt x="546" y="360"/>
                    </a:lnTo>
                    <a:lnTo>
                      <a:pt x="546" y="342"/>
                    </a:lnTo>
                    <a:lnTo>
                      <a:pt x="546" y="342"/>
                    </a:lnTo>
                    <a:lnTo>
                      <a:pt x="544" y="316"/>
                    </a:lnTo>
                    <a:lnTo>
                      <a:pt x="538" y="292"/>
                    </a:lnTo>
                    <a:lnTo>
                      <a:pt x="530" y="268"/>
                    </a:lnTo>
                    <a:lnTo>
                      <a:pt x="518" y="246"/>
                    </a:lnTo>
                    <a:lnTo>
                      <a:pt x="502" y="228"/>
                    </a:lnTo>
                    <a:lnTo>
                      <a:pt x="484" y="210"/>
                    </a:lnTo>
                    <a:lnTo>
                      <a:pt x="464" y="196"/>
                    </a:lnTo>
                    <a:lnTo>
                      <a:pt x="442" y="184"/>
                    </a:lnTo>
                    <a:close/>
                    <a:moveTo>
                      <a:pt x="414" y="476"/>
                    </a:moveTo>
                    <a:lnTo>
                      <a:pt x="414" y="476"/>
                    </a:lnTo>
                    <a:lnTo>
                      <a:pt x="392" y="474"/>
                    </a:lnTo>
                    <a:lnTo>
                      <a:pt x="370" y="468"/>
                    </a:lnTo>
                    <a:lnTo>
                      <a:pt x="352" y="458"/>
                    </a:lnTo>
                    <a:lnTo>
                      <a:pt x="336" y="444"/>
                    </a:lnTo>
                    <a:lnTo>
                      <a:pt x="322" y="428"/>
                    </a:lnTo>
                    <a:lnTo>
                      <a:pt x="312" y="408"/>
                    </a:lnTo>
                    <a:lnTo>
                      <a:pt x="306" y="388"/>
                    </a:lnTo>
                    <a:lnTo>
                      <a:pt x="302" y="366"/>
                    </a:lnTo>
                    <a:lnTo>
                      <a:pt x="302" y="366"/>
                    </a:lnTo>
                    <a:lnTo>
                      <a:pt x="304" y="344"/>
                    </a:lnTo>
                    <a:lnTo>
                      <a:pt x="310" y="324"/>
                    </a:lnTo>
                    <a:lnTo>
                      <a:pt x="294" y="306"/>
                    </a:lnTo>
                    <a:lnTo>
                      <a:pt x="294" y="306"/>
                    </a:lnTo>
                    <a:lnTo>
                      <a:pt x="290" y="310"/>
                    </a:lnTo>
                    <a:lnTo>
                      <a:pt x="284" y="314"/>
                    </a:lnTo>
                    <a:lnTo>
                      <a:pt x="276" y="316"/>
                    </a:lnTo>
                    <a:lnTo>
                      <a:pt x="270" y="318"/>
                    </a:lnTo>
                    <a:lnTo>
                      <a:pt x="270" y="318"/>
                    </a:lnTo>
                    <a:lnTo>
                      <a:pt x="262" y="316"/>
                    </a:lnTo>
                    <a:lnTo>
                      <a:pt x="256" y="314"/>
                    </a:lnTo>
                    <a:lnTo>
                      <a:pt x="250" y="310"/>
                    </a:lnTo>
                    <a:lnTo>
                      <a:pt x="246" y="306"/>
                    </a:lnTo>
                    <a:lnTo>
                      <a:pt x="234" y="322"/>
                    </a:lnTo>
                    <a:lnTo>
                      <a:pt x="234" y="322"/>
                    </a:lnTo>
                    <a:lnTo>
                      <a:pt x="240" y="342"/>
                    </a:lnTo>
                    <a:lnTo>
                      <a:pt x="242" y="366"/>
                    </a:lnTo>
                    <a:lnTo>
                      <a:pt x="242" y="366"/>
                    </a:lnTo>
                    <a:lnTo>
                      <a:pt x="240" y="388"/>
                    </a:lnTo>
                    <a:lnTo>
                      <a:pt x="234" y="408"/>
                    </a:lnTo>
                    <a:lnTo>
                      <a:pt x="222" y="428"/>
                    </a:lnTo>
                    <a:lnTo>
                      <a:pt x="210" y="444"/>
                    </a:lnTo>
                    <a:lnTo>
                      <a:pt x="192" y="458"/>
                    </a:lnTo>
                    <a:lnTo>
                      <a:pt x="174" y="468"/>
                    </a:lnTo>
                    <a:lnTo>
                      <a:pt x="152" y="474"/>
                    </a:lnTo>
                    <a:lnTo>
                      <a:pt x="130" y="476"/>
                    </a:lnTo>
                    <a:lnTo>
                      <a:pt x="130" y="476"/>
                    </a:lnTo>
                    <a:lnTo>
                      <a:pt x="118" y="476"/>
                    </a:lnTo>
                    <a:lnTo>
                      <a:pt x="104" y="474"/>
                    </a:lnTo>
                    <a:lnTo>
                      <a:pt x="92" y="470"/>
                    </a:lnTo>
                    <a:lnTo>
                      <a:pt x="82" y="464"/>
                    </a:lnTo>
                    <a:lnTo>
                      <a:pt x="70" y="458"/>
                    </a:lnTo>
                    <a:lnTo>
                      <a:pt x="60" y="452"/>
                    </a:lnTo>
                    <a:lnTo>
                      <a:pt x="52" y="444"/>
                    </a:lnTo>
                    <a:lnTo>
                      <a:pt x="42" y="434"/>
                    </a:lnTo>
                    <a:lnTo>
                      <a:pt x="30" y="442"/>
                    </a:lnTo>
                    <a:lnTo>
                      <a:pt x="30" y="442"/>
                    </a:lnTo>
                    <a:lnTo>
                      <a:pt x="44" y="458"/>
                    </a:lnTo>
                    <a:lnTo>
                      <a:pt x="58" y="472"/>
                    </a:lnTo>
                    <a:lnTo>
                      <a:pt x="74" y="484"/>
                    </a:lnTo>
                    <a:lnTo>
                      <a:pt x="92" y="494"/>
                    </a:lnTo>
                    <a:lnTo>
                      <a:pt x="110" y="504"/>
                    </a:lnTo>
                    <a:lnTo>
                      <a:pt x="130" y="510"/>
                    </a:lnTo>
                    <a:lnTo>
                      <a:pt x="150" y="514"/>
                    </a:lnTo>
                    <a:lnTo>
                      <a:pt x="172" y="516"/>
                    </a:lnTo>
                    <a:lnTo>
                      <a:pt x="172" y="516"/>
                    </a:lnTo>
                    <a:lnTo>
                      <a:pt x="200" y="512"/>
                    </a:lnTo>
                    <a:lnTo>
                      <a:pt x="226" y="506"/>
                    </a:lnTo>
                    <a:lnTo>
                      <a:pt x="250" y="496"/>
                    </a:lnTo>
                    <a:lnTo>
                      <a:pt x="274" y="482"/>
                    </a:lnTo>
                    <a:lnTo>
                      <a:pt x="274" y="482"/>
                    </a:lnTo>
                    <a:lnTo>
                      <a:pt x="296" y="496"/>
                    </a:lnTo>
                    <a:lnTo>
                      <a:pt x="320" y="506"/>
                    </a:lnTo>
                    <a:lnTo>
                      <a:pt x="346" y="512"/>
                    </a:lnTo>
                    <a:lnTo>
                      <a:pt x="374" y="516"/>
                    </a:lnTo>
                    <a:lnTo>
                      <a:pt x="374" y="516"/>
                    </a:lnTo>
                    <a:lnTo>
                      <a:pt x="396" y="514"/>
                    </a:lnTo>
                    <a:lnTo>
                      <a:pt x="416" y="510"/>
                    </a:lnTo>
                    <a:lnTo>
                      <a:pt x="436" y="504"/>
                    </a:lnTo>
                    <a:lnTo>
                      <a:pt x="454" y="494"/>
                    </a:lnTo>
                    <a:lnTo>
                      <a:pt x="472" y="484"/>
                    </a:lnTo>
                    <a:lnTo>
                      <a:pt x="488" y="472"/>
                    </a:lnTo>
                    <a:lnTo>
                      <a:pt x="502" y="458"/>
                    </a:lnTo>
                    <a:lnTo>
                      <a:pt x="516" y="442"/>
                    </a:lnTo>
                    <a:lnTo>
                      <a:pt x="502" y="434"/>
                    </a:lnTo>
                    <a:lnTo>
                      <a:pt x="502" y="434"/>
                    </a:lnTo>
                    <a:lnTo>
                      <a:pt x="494" y="444"/>
                    </a:lnTo>
                    <a:lnTo>
                      <a:pt x="484" y="452"/>
                    </a:lnTo>
                    <a:lnTo>
                      <a:pt x="474" y="458"/>
                    </a:lnTo>
                    <a:lnTo>
                      <a:pt x="464" y="464"/>
                    </a:lnTo>
                    <a:lnTo>
                      <a:pt x="452" y="470"/>
                    </a:lnTo>
                    <a:lnTo>
                      <a:pt x="440" y="474"/>
                    </a:lnTo>
                    <a:lnTo>
                      <a:pt x="428" y="476"/>
                    </a:lnTo>
                    <a:lnTo>
                      <a:pt x="414" y="47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72" name="Freeform 1960">
                <a:extLst>
                  <a:ext uri="{FF2B5EF4-FFF2-40B4-BE49-F238E27FC236}">
                    <a16:creationId xmlns="" xmlns:a16="http://schemas.microsoft.com/office/drawing/2014/main" id="{D50BBCB4-BF22-42CF-A1E0-54376AD09810}"/>
                  </a:ext>
                </a:extLst>
              </p:cNvPr>
              <p:cNvSpPr>
                <a:spLocks/>
              </p:cNvSpPr>
              <p:nvPr/>
            </p:nvSpPr>
            <p:spPr bwMode="auto">
              <a:xfrm>
                <a:off x="8672679" y="6425843"/>
                <a:ext cx="132724" cy="203577"/>
              </a:xfrm>
              <a:custGeom>
                <a:avLst/>
                <a:gdLst>
                  <a:gd name="T0" fmla="*/ 130 w 266"/>
                  <a:gd name="T1" fmla="*/ 254 h 408"/>
                  <a:gd name="T2" fmla="*/ 158 w 266"/>
                  <a:gd name="T3" fmla="*/ 258 h 408"/>
                  <a:gd name="T4" fmla="*/ 182 w 266"/>
                  <a:gd name="T5" fmla="*/ 266 h 408"/>
                  <a:gd name="T6" fmla="*/ 204 w 266"/>
                  <a:gd name="T7" fmla="*/ 280 h 408"/>
                  <a:gd name="T8" fmla="*/ 220 w 266"/>
                  <a:gd name="T9" fmla="*/ 300 h 408"/>
                  <a:gd name="T10" fmla="*/ 238 w 266"/>
                  <a:gd name="T11" fmla="*/ 296 h 408"/>
                  <a:gd name="T12" fmla="*/ 236 w 266"/>
                  <a:gd name="T13" fmla="*/ 284 h 408"/>
                  <a:gd name="T14" fmla="*/ 246 w 266"/>
                  <a:gd name="T15" fmla="*/ 262 h 408"/>
                  <a:gd name="T16" fmla="*/ 266 w 266"/>
                  <a:gd name="T17" fmla="*/ 252 h 408"/>
                  <a:gd name="T18" fmla="*/ 258 w 266"/>
                  <a:gd name="T19" fmla="*/ 232 h 408"/>
                  <a:gd name="T20" fmla="*/ 220 w 266"/>
                  <a:gd name="T21" fmla="*/ 220 h 408"/>
                  <a:gd name="T22" fmla="*/ 188 w 266"/>
                  <a:gd name="T23" fmla="*/ 196 h 408"/>
                  <a:gd name="T24" fmla="*/ 168 w 266"/>
                  <a:gd name="T25" fmla="*/ 162 h 408"/>
                  <a:gd name="T26" fmla="*/ 160 w 266"/>
                  <a:gd name="T27" fmla="*/ 122 h 408"/>
                  <a:gd name="T28" fmla="*/ 162 w 266"/>
                  <a:gd name="T29" fmla="*/ 102 h 408"/>
                  <a:gd name="T30" fmla="*/ 176 w 266"/>
                  <a:gd name="T31" fmla="*/ 66 h 408"/>
                  <a:gd name="T32" fmla="*/ 198 w 266"/>
                  <a:gd name="T33" fmla="*/ 38 h 408"/>
                  <a:gd name="T34" fmla="*/ 232 w 266"/>
                  <a:gd name="T35" fmla="*/ 18 h 408"/>
                  <a:gd name="T36" fmla="*/ 250 w 266"/>
                  <a:gd name="T37" fmla="*/ 0 h 408"/>
                  <a:gd name="T38" fmla="*/ 234 w 266"/>
                  <a:gd name="T39" fmla="*/ 2 h 408"/>
                  <a:gd name="T40" fmla="*/ 204 w 266"/>
                  <a:gd name="T41" fmla="*/ 12 h 408"/>
                  <a:gd name="T42" fmla="*/ 176 w 266"/>
                  <a:gd name="T43" fmla="*/ 26 h 408"/>
                  <a:gd name="T44" fmla="*/ 152 w 266"/>
                  <a:gd name="T45" fmla="*/ 46 h 408"/>
                  <a:gd name="T46" fmla="*/ 132 w 266"/>
                  <a:gd name="T47" fmla="*/ 68 h 408"/>
                  <a:gd name="T48" fmla="*/ 116 w 266"/>
                  <a:gd name="T49" fmla="*/ 94 h 408"/>
                  <a:gd name="T50" fmla="*/ 104 w 266"/>
                  <a:gd name="T51" fmla="*/ 124 h 408"/>
                  <a:gd name="T52" fmla="*/ 98 w 266"/>
                  <a:gd name="T53" fmla="*/ 154 h 408"/>
                  <a:gd name="T54" fmla="*/ 98 w 266"/>
                  <a:gd name="T55" fmla="*/ 170 h 408"/>
                  <a:gd name="T56" fmla="*/ 98 w 266"/>
                  <a:gd name="T57" fmla="*/ 188 h 408"/>
                  <a:gd name="T58" fmla="*/ 58 w 266"/>
                  <a:gd name="T59" fmla="*/ 214 h 408"/>
                  <a:gd name="T60" fmla="*/ 28 w 266"/>
                  <a:gd name="T61" fmla="*/ 250 h 408"/>
                  <a:gd name="T62" fmla="*/ 8 w 266"/>
                  <a:gd name="T63" fmla="*/ 294 h 408"/>
                  <a:gd name="T64" fmla="*/ 0 w 266"/>
                  <a:gd name="T65" fmla="*/ 342 h 408"/>
                  <a:gd name="T66" fmla="*/ 0 w 266"/>
                  <a:gd name="T67" fmla="*/ 360 h 408"/>
                  <a:gd name="T68" fmla="*/ 8 w 266"/>
                  <a:gd name="T69" fmla="*/ 392 h 408"/>
                  <a:gd name="T70" fmla="*/ 24 w 266"/>
                  <a:gd name="T71" fmla="*/ 400 h 408"/>
                  <a:gd name="T72" fmla="*/ 20 w 266"/>
                  <a:gd name="T73" fmla="*/ 382 h 408"/>
                  <a:gd name="T74" fmla="*/ 20 w 266"/>
                  <a:gd name="T75" fmla="*/ 366 h 408"/>
                  <a:gd name="T76" fmla="*/ 28 w 266"/>
                  <a:gd name="T77" fmla="*/ 322 h 408"/>
                  <a:gd name="T78" fmla="*/ 52 w 266"/>
                  <a:gd name="T79" fmla="*/ 286 h 408"/>
                  <a:gd name="T80" fmla="*/ 88 w 266"/>
                  <a:gd name="T81" fmla="*/ 262 h 408"/>
                  <a:gd name="T82" fmla="*/ 130 w 266"/>
                  <a:gd name="T83" fmla="*/ 25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408">
                    <a:moveTo>
                      <a:pt x="130" y="254"/>
                    </a:moveTo>
                    <a:lnTo>
                      <a:pt x="130" y="254"/>
                    </a:lnTo>
                    <a:lnTo>
                      <a:pt x="144" y="254"/>
                    </a:lnTo>
                    <a:lnTo>
                      <a:pt x="158" y="258"/>
                    </a:lnTo>
                    <a:lnTo>
                      <a:pt x="170" y="262"/>
                    </a:lnTo>
                    <a:lnTo>
                      <a:pt x="182" y="266"/>
                    </a:lnTo>
                    <a:lnTo>
                      <a:pt x="194" y="274"/>
                    </a:lnTo>
                    <a:lnTo>
                      <a:pt x="204" y="280"/>
                    </a:lnTo>
                    <a:lnTo>
                      <a:pt x="212" y="290"/>
                    </a:lnTo>
                    <a:lnTo>
                      <a:pt x="220" y="300"/>
                    </a:lnTo>
                    <a:lnTo>
                      <a:pt x="238" y="296"/>
                    </a:lnTo>
                    <a:lnTo>
                      <a:pt x="238" y="296"/>
                    </a:lnTo>
                    <a:lnTo>
                      <a:pt x="236" y="284"/>
                    </a:lnTo>
                    <a:lnTo>
                      <a:pt x="236" y="284"/>
                    </a:lnTo>
                    <a:lnTo>
                      <a:pt x="240" y="272"/>
                    </a:lnTo>
                    <a:lnTo>
                      <a:pt x="246" y="262"/>
                    </a:lnTo>
                    <a:lnTo>
                      <a:pt x="254" y="256"/>
                    </a:lnTo>
                    <a:lnTo>
                      <a:pt x="266" y="252"/>
                    </a:lnTo>
                    <a:lnTo>
                      <a:pt x="258" y="232"/>
                    </a:lnTo>
                    <a:lnTo>
                      <a:pt x="258" y="232"/>
                    </a:lnTo>
                    <a:lnTo>
                      <a:pt x="238" y="228"/>
                    </a:lnTo>
                    <a:lnTo>
                      <a:pt x="220" y="220"/>
                    </a:lnTo>
                    <a:lnTo>
                      <a:pt x="202" y="210"/>
                    </a:lnTo>
                    <a:lnTo>
                      <a:pt x="188" y="196"/>
                    </a:lnTo>
                    <a:lnTo>
                      <a:pt x="176" y="180"/>
                    </a:lnTo>
                    <a:lnTo>
                      <a:pt x="168" y="162"/>
                    </a:lnTo>
                    <a:lnTo>
                      <a:pt x="162" y="142"/>
                    </a:lnTo>
                    <a:lnTo>
                      <a:pt x="160" y="122"/>
                    </a:lnTo>
                    <a:lnTo>
                      <a:pt x="160" y="122"/>
                    </a:lnTo>
                    <a:lnTo>
                      <a:pt x="162" y="102"/>
                    </a:lnTo>
                    <a:lnTo>
                      <a:pt x="168" y="84"/>
                    </a:lnTo>
                    <a:lnTo>
                      <a:pt x="176" y="66"/>
                    </a:lnTo>
                    <a:lnTo>
                      <a:pt x="186" y="50"/>
                    </a:lnTo>
                    <a:lnTo>
                      <a:pt x="198" y="38"/>
                    </a:lnTo>
                    <a:lnTo>
                      <a:pt x="214" y="26"/>
                    </a:lnTo>
                    <a:lnTo>
                      <a:pt x="232" y="18"/>
                    </a:lnTo>
                    <a:lnTo>
                      <a:pt x="250" y="12"/>
                    </a:lnTo>
                    <a:lnTo>
                      <a:pt x="250" y="0"/>
                    </a:lnTo>
                    <a:lnTo>
                      <a:pt x="250" y="0"/>
                    </a:lnTo>
                    <a:lnTo>
                      <a:pt x="234" y="2"/>
                    </a:lnTo>
                    <a:lnTo>
                      <a:pt x="218" y="6"/>
                    </a:lnTo>
                    <a:lnTo>
                      <a:pt x="204" y="12"/>
                    </a:lnTo>
                    <a:lnTo>
                      <a:pt x="190" y="18"/>
                    </a:lnTo>
                    <a:lnTo>
                      <a:pt x="176" y="26"/>
                    </a:lnTo>
                    <a:lnTo>
                      <a:pt x="164" y="36"/>
                    </a:lnTo>
                    <a:lnTo>
                      <a:pt x="152" y="46"/>
                    </a:lnTo>
                    <a:lnTo>
                      <a:pt x="142" y="56"/>
                    </a:lnTo>
                    <a:lnTo>
                      <a:pt x="132" y="68"/>
                    </a:lnTo>
                    <a:lnTo>
                      <a:pt x="124" y="80"/>
                    </a:lnTo>
                    <a:lnTo>
                      <a:pt x="116" y="94"/>
                    </a:lnTo>
                    <a:lnTo>
                      <a:pt x="110" y="108"/>
                    </a:lnTo>
                    <a:lnTo>
                      <a:pt x="104" y="124"/>
                    </a:lnTo>
                    <a:lnTo>
                      <a:pt x="100" y="138"/>
                    </a:lnTo>
                    <a:lnTo>
                      <a:pt x="98" y="154"/>
                    </a:lnTo>
                    <a:lnTo>
                      <a:pt x="98" y="170"/>
                    </a:lnTo>
                    <a:lnTo>
                      <a:pt x="98" y="170"/>
                    </a:lnTo>
                    <a:lnTo>
                      <a:pt x="98" y="188"/>
                    </a:lnTo>
                    <a:lnTo>
                      <a:pt x="98" y="188"/>
                    </a:lnTo>
                    <a:lnTo>
                      <a:pt x="78" y="198"/>
                    </a:lnTo>
                    <a:lnTo>
                      <a:pt x="58" y="214"/>
                    </a:lnTo>
                    <a:lnTo>
                      <a:pt x="42" y="230"/>
                    </a:lnTo>
                    <a:lnTo>
                      <a:pt x="28" y="250"/>
                    </a:lnTo>
                    <a:lnTo>
                      <a:pt x="16" y="270"/>
                    </a:lnTo>
                    <a:lnTo>
                      <a:pt x="8" y="294"/>
                    </a:lnTo>
                    <a:lnTo>
                      <a:pt x="2" y="318"/>
                    </a:lnTo>
                    <a:lnTo>
                      <a:pt x="0" y="342"/>
                    </a:lnTo>
                    <a:lnTo>
                      <a:pt x="0" y="342"/>
                    </a:lnTo>
                    <a:lnTo>
                      <a:pt x="0" y="360"/>
                    </a:lnTo>
                    <a:lnTo>
                      <a:pt x="4" y="376"/>
                    </a:lnTo>
                    <a:lnTo>
                      <a:pt x="8" y="392"/>
                    </a:lnTo>
                    <a:lnTo>
                      <a:pt x="12" y="408"/>
                    </a:lnTo>
                    <a:lnTo>
                      <a:pt x="24" y="400"/>
                    </a:lnTo>
                    <a:lnTo>
                      <a:pt x="24" y="400"/>
                    </a:lnTo>
                    <a:lnTo>
                      <a:pt x="20" y="382"/>
                    </a:lnTo>
                    <a:lnTo>
                      <a:pt x="20" y="366"/>
                    </a:lnTo>
                    <a:lnTo>
                      <a:pt x="20" y="366"/>
                    </a:lnTo>
                    <a:lnTo>
                      <a:pt x="22" y="342"/>
                    </a:lnTo>
                    <a:lnTo>
                      <a:pt x="28" y="322"/>
                    </a:lnTo>
                    <a:lnTo>
                      <a:pt x="38" y="302"/>
                    </a:lnTo>
                    <a:lnTo>
                      <a:pt x="52" y="286"/>
                    </a:lnTo>
                    <a:lnTo>
                      <a:pt x="68" y="272"/>
                    </a:lnTo>
                    <a:lnTo>
                      <a:pt x="88" y="262"/>
                    </a:lnTo>
                    <a:lnTo>
                      <a:pt x="108" y="256"/>
                    </a:lnTo>
                    <a:lnTo>
                      <a:pt x="130" y="2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73" name="Freeform 1961">
                <a:extLst>
                  <a:ext uri="{FF2B5EF4-FFF2-40B4-BE49-F238E27FC236}">
                    <a16:creationId xmlns="" xmlns:a16="http://schemas.microsoft.com/office/drawing/2014/main" id="{717F4192-5171-4928-BC89-926CAF0A7B8A}"/>
                  </a:ext>
                </a:extLst>
              </p:cNvPr>
              <p:cNvSpPr>
                <a:spLocks/>
              </p:cNvSpPr>
              <p:nvPr/>
            </p:nvSpPr>
            <p:spPr bwMode="auto">
              <a:xfrm>
                <a:off x="8810392" y="6425843"/>
                <a:ext cx="134720" cy="203577"/>
              </a:xfrm>
              <a:custGeom>
                <a:avLst/>
                <a:gdLst>
                  <a:gd name="T0" fmla="*/ 166 w 270"/>
                  <a:gd name="T1" fmla="*/ 184 h 408"/>
                  <a:gd name="T2" fmla="*/ 166 w 270"/>
                  <a:gd name="T3" fmla="*/ 170 h 408"/>
                  <a:gd name="T4" fmla="*/ 164 w 270"/>
                  <a:gd name="T5" fmla="*/ 138 h 408"/>
                  <a:gd name="T6" fmla="*/ 154 w 270"/>
                  <a:gd name="T7" fmla="*/ 108 h 408"/>
                  <a:gd name="T8" fmla="*/ 140 w 270"/>
                  <a:gd name="T9" fmla="*/ 80 h 408"/>
                  <a:gd name="T10" fmla="*/ 122 w 270"/>
                  <a:gd name="T11" fmla="*/ 54 h 408"/>
                  <a:gd name="T12" fmla="*/ 98 w 270"/>
                  <a:gd name="T13" fmla="*/ 34 h 408"/>
                  <a:gd name="T14" fmla="*/ 72 w 270"/>
                  <a:gd name="T15" fmla="*/ 18 h 408"/>
                  <a:gd name="T16" fmla="*/ 44 w 270"/>
                  <a:gd name="T17" fmla="*/ 6 h 408"/>
                  <a:gd name="T18" fmla="*/ 12 w 270"/>
                  <a:gd name="T19" fmla="*/ 0 h 408"/>
                  <a:gd name="T20" fmla="*/ 12 w 270"/>
                  <a:gd name="T21" fmla="*/ 12 h 408"/>
                  <a:gd name="T22" fmla="*/ 50 w 270"/>
                  <a:gd name="T23" fmla="*/ 24 h 408"/>
                  <a:gd name="T24" fmla="*/ 80 w 270"/>
                  <a:gd name="T25" fmla="*/ 48 h 408"/>
                  <a:gd name="T26" fmla="*/ 100 w 270"/>
                  <a:gd name="T27" fmla="*/ 82 h 408"/>
                  <a:gd name="T28" fmla="*/ 108 w 270"/>
                  <a:gd name="T29" fmla="*/ 122 h 408"/>
                  <a:gd name="T30" fmla="*/ 106 w 270"/>
                  <a:gd name="T31" fmla="*/ 142 h 408"/>
                  <a:gd name="T32" fmla="*/ 90 w 270"/>
                  <a:gd name="T33" fmla="*/ 180 h 408"/>
                  <a:gd name="T34" fmla="*/ 64 w 270"/>
                  <a:gd name="T35" fmla="*/ 210 h 408"/>
                  <a:gd name="T36" fmla="*/ 28 w 270"/>
                  <a:gd name="T37" fmla="*/ 228 h 408"/>
                  <a:gd name="T38" fmla="*/ 0 w 270"/>
                  <a:gd name="T39" fmla="*/ 252 h 408"/>
                  <a:gd name="T40" fmla="*/ 10 w 270"/>
                  <a:gd name="T41" fmla="*/ 256 h 408"/>
                  <a:gd name="T42" fmla="*/ 24 w 270"/>
                  <a:gd name="T43" fmla="*/ 274 h 408"/>
                  <a:gd name="T44" fmla="*/ 26 w 270"/>
                  <a:gd name="T45" fmla="*/ 284 h 408"/>
                  <a:gd name="T46" fmla="*/ 46 w 270"/>
                  <a:gd name="T47" fmla="*/ 302 h 408"/>
                  <a:gd name="T48" fmla="*/ 54 w 270"/>
                  <a:gd name="T49" fmla="*/ 292 h 408"/>
                  <a:gd name="T50" fmla="*/ 74 w 270"/>
                  <a:gd name="T51" fmla="*/ 274 h 408"/>
                  <a:gd name="T52" fmla="*/ 98 w 270"/>
                  <a:gd name="T53" fmla="*/ 262 h 408"/>
                  <a:gd name="T54" fmla="*/ 124 w 270"/>
                  <a:gd name="T55" fmla="*/ 254 h 408"/>
                  <a:gd name="T56" fmla="*/ 138 w 270"/>
                  <a:gd name="T57" fmla="*/ 254 h 408"/>
                  <a:gd name="T58" fmla="*/ 182 w 270"/>
                  <a:gd name="T59" fmla="*/ 262 h 408"/>
                  <a:gd name="T60" fmla="*/ 216 w 270"/>
                  <a:gd name="T61" fmla="*/ 286 h 408"/>
                  <a:gd name="T62" fmla="*/ 240 w 270"/>
                  <a:gd name="T63" fmla="*/ 322 h 408"/>
                  <a:gd name="T64" fmla="*/ 250 w 270"/>
                  <a:gd name="T65" fmla="*/ 366 h 408"/>
                  <a:gd name="T66" fmla="*/ 248 w 270"/>
                  <a:gd name="T67" fmla="*/ 384 h 408"/>
                  <a:gd name="T68" fmla="*/ 258 w 270"/>
                  <a:gd name="T69" fmla="*/ 408 h 408"/>
                  <a:gd name="T70" fmla="*/ 264 w 270"/>
                  <a:gd name="T71" fmla="*/ 392 h 408"/>
                  <a:gd name="T72" fmla="*/ 270 w 270"/>
                  <a:gd name="T73" fmla="*/ 360 h 408"/>
                  <a:gd name="T74" fmla="*/ 270 w 270"/>
                  <a:gd name="T75" fmla="*/ 342 h 408"/>
                  <a:gd name="T76" fmla="*/ 262 w 270"/>
                  <a:gd name="T77" fmla="*/ 292 h 408"/>
                  <a:gd name="T78" fmla="*/ 242 w 270"/>
                  <a:gd name="T79" fmla="*/ 246 h 408"/>
                  <a:gd name="T80" fmla="*/ 208 w 270"/>
                  <a:gd name="T81" fmla="*/ 210 h 408"/>
                  <a:gd name="T82" fmla="*/ 166 w 270"/>
                  <a:gd name="T83" fmla="*/ 18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408">
                    <a:moveTo>
                      <a:pt x="166" y="184"/>
                    </a:moveTo>
                    <a:lnTo>
                      <a:pt x="166" y="184"/>
                    </a:lnTo>
                    <a:lnTo>
                      <a:pt x="166" y="170"/>
                    </a:lnTo>
                    <a:lnTo>
                      <a:pt x="166" y="170"/>
                    </a:lnTo>
                    <a:lnTo>
                      <a:pt x="166" y="154"/>
                    </a:lnTo>
                    <a:lnTo>
                      <a:pt x="164" y="138"/>
                    </a:lnTo>
                    <a:lnTo>
                      <a:pt x="160" y="122"/>
                    </a:lnTo>
                    <a:lnTo>
                      <a:pt x="154" y="108"/>
                    </a:lnTo>
                    <a:lnTo>
                      <a:pt x="148" y="94"/>
                    </a:lnTo>
                    <a:lnTo>
                      <a:pt x="140" y="80"/>
                    </a:lnTo>
                    <a:lnTo>
                      <a:pt x="132" y="66"/>
                    </a:lnTo>
                    <a:lnTo>
                      <a:pt x="122" y="54"/>
                    </a:lnTo>
                    <a:lnTo>
                      <a:pt x="110" y="44"/>
                    </a:lnTo>
                    <a:lnTo>
                      <a:pt x="98" y="34"/>
                    </a:lnTo>
                    <a:lnTo>
                      <a:pt x="86" y="26"/>
                    </a:lnTo>
                    <a:lnTo>
                      <a:pt x="72" y="18"/>
                    </a:lnTo>
                    <a:lnTo>
                      <a:pt x="58" y="10"/>
                    </a:lnTo>
                    <a:lnTo>
                      <a:pt x="44" y="6"/>
                    </a:lnTo>
                    <a:lnTo>
                      <a:pt x="28" y="2"/>
                    </a:lnTo>
                    <a:lnTo>
                      <a:pt x="12" y="0"/>
                    </a:lnTo>
                    <a:lnTo>
                      <a:pt x="12" y="12"/>
                    </a:lnTo>
                    <a:lnTo>
                      <a:pt x="12" y="12"/>
                    </a:lnTo>
                    <a:lnTo>
                      <a:pt x="32" y="16"/>
                    </a:lnTo>
                    <a:lnTo>
                      <a:pt x="50" y="24"/>
                    </a:lnTo>
                    <a:lnTo>
                      <a:pt x="66" y="36"/>
                    </a:lnTo>
                    <a:lnTo>
                      <a:pt x="80" y="48"/>
                    </a:lnTo>
                    <a:lnTo>
                      <a:pt x="92" y="64"/>
                    </a:lnTo>
                    <a:lnTo>
                      <a:pt x="100" y="82"/>
                    </a:lnTo>
                    <a:lnTo>
                      <a:pt x="106" y="102"/>
                    </a:lnTo>
                    <a:lnTo>
                      <a:pt x="108" y="122"/>
                    </a:lnTo>
                    <a:lnTo>
                      <a:pt x="108" y="122"/>
                    </a:lnTo>
                    <a:lnTo>
                      <a:pt x="106" y="142"/>
                    </a:lnTo>
                    <a:lnTo>
                      <a:pt x="100" y="162"/>
                    </a:lnTo>
                    <a:lnTo>
                      <a:pt x="90" y="180"/>
                    </a:lnTo>
                    <a:lnTo>
                      <a:pt x="78" y="196"/>
                    </a:lnTo>
                    <a:lnTo>
                      <a:pt x="64" y="210"/>
                    </a:lnTo>
                    <a:lnTo>
                      <a:pt x="46" y="220"/>
                    </a:lnTo>
                    <a:lnTo>
                      <a:pt x="28" y="228"/>
                    </a:lnTo>
                    <a:lnTo>
                      <a:pt x="8" y="232"/>
                    </a:lnTo>
                    <a:lnTo>
                      <a:pt x="0" y="252"/>
                    </a:lnTo>
                    <a:lnTo>
                      <a:pt x="0" y="252"/>
                    </a:lnTo>
                    <a:lnTo>
                      <a:pt x="10" y="256"/>
                    </a:lnTo>
                    <a:lnTo>
                      <a:pt x="18" y="264"/>
                    </a:lnTo>
                    <a:lnTo>
                      <a:pt x="24" y="274"/>
                    </a:lnTo>
                    <a:lnTo>
                      <a:pt x="26" y="284"/>
                    </a:lnTo>
                    <a:lnTo>
                      <a:pt x="26" y="284"/>
                    </a:lnTo>
                    <a:lnTo>
                      <a:pt x="24" y="296"/>
                    </a:lnTo>
                    <a:lnTo>
                      <a:pt x="46" y="302"/>
                    </a:lnTo>
                    <a:lnTo>
                      <a:pt x="46" y="302"/>
                    </a:lnTo>
                    <a:lnTo>
                      <a:pt x="54" y="292"/>
                    </a:lnTo>
                    <a:lnTo>
                      <a:pt x="64" y="282"/>
                    </a:lnTo>
                    <a:lnTo>
                      <a:pt x="74" y="274"/>
                    </a:lnTo>
                    <a:lnTo>
                      <a:pt x="86" y="266"/>
                    </a:lnTo>
                    <a:lnTo>
                      <a:pt x="98" y="262"/>
                    </a:lnTo>
                    <a:lnTo>
                      <a:pt x="110" y="258"/>
                    </a:lnTo>
                    <a:lnTo>
                      <a:pt x="124" y="254"/>
                    </a:lnTo>
                    <a:lnTo>
                      <a:pt x="138" y="254"/>
                    </a:lnTo>
                    <a:lnTo>
                      <a:pt x="138" y="254"/>
                    </a:lnTo>
                    <a:lnTo>
                      <a:pt x="160" y="256"/>
                    </a:lnTo>
                    <a:lnTo>
                      <a:pt x="182" y="262"/>
                    </a:lnTo>
                    <a:lnTo>
                      <a:pt x="200" y="272"/>
                    </a:lnTo>
                    <a:lnTo>
                      <a:pt x="216" y="286"/>
                    </a:lnTo>
                    <a:lnTo>
                      <a:pt x="230" y="302"/>
                    </a:lnTo>
                    <a:lnTo>
                      <a:pt x="240" y="322"/>
                    </a:lnTo>
                    <a:lnTo>
                      <a:pt x="248" y="342"/>
                    </a:lnTo>
                    <a:lnTo>
                      <a:pt x="250" y="366"/>
                    </a:lnTo>
                    <a:lnTo>
                      <a:pt x="250" y="366"/>
                    </a:lnTo>
                    <a:lnTo>
                      <a:pt x="248" y="384"/>
                    </a:lnTo>
                    <a:lnTo>
                      <a:pt x="244" y="400"/>
                    </a:lnTo>
                    <a:lnTo>
                      <a:pt x="258" y="408"/>
                    </a:lnTo>
                    <a:lnTo>
                      <a:pt x="258" y="408"/>
                    </a:lnTo>
                    <a:lnTo>
                      <a:pt x="264" y="392"/>
                    </a:lnTo>
                    <a:lnTo>
                      <a:pt x="268" y="376"/>
                    </a:lnTo>
                    <a:lnTo>
                      <a:pt x="270" y="360"/>
                    </a:lnTo>
                    <a:lnTo>
                      <a:pt x="270" y="342"/>
                    </a:lnTo>
                    <a:lnTo>
                      <a:pt x="270" y="342"/>
                    </a:lnTo>
                    <a:lnTo>
                      <a:pt x="268" y="316"/>
                    </a:lnTo>
                    <a:lnTo>
                      <a:pt x="262" y="292"/>
                    </a:lnTo>
                    <a:lnTo>
                      <a:pt x="254" y="268"/>
                    </a:lnTo>
                    <a:lnTo>
                      <a:pt x="242" y="246"/>
                    </a:lnTo>
                    <a:lnTo>
                      <a:pt x="226" y="228"/>
                    </a:lnTo>
                    <a:lnTo>
                      <a:pt x="208" y="210"/>
                    </a:lnTo>
                    <a:lnTo>
                      <a:pt x="188" y="196"/>
                    </a:lnTo>
                    <a:lnTo>
                      <a:pt x="166" y="1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74" name="Freeform 1962">
                <a:extLst>
                  <a:ext uri="{FF2B5EF4-FFF2-40B4-BE49-F238E27FC236}">
                    <a16:creationId xmlns="" xmlns:a16="http://schemas.microsoft.com/office/drawing/2014/main" id="{14AC064D-3321-4E52-B058-4F6CFF1F4E12}"/>
                  </a:ext>
                </a:extLst>
              </p:cNvPr>
              <p:cNvSpPr>
                <a:spLocks/>
              </p:cNvSpPr>
              <p:nvPr/>
            </p:nvSpPr>
            <p:spPr bwMode="auto">
              <a:xfrm>
                <a:off x="8687648" y="6578526"/>
                <a:ext cx="242496" cy="104782"/>
              </a:xfrm>
              <a:custGeom>
                <a:avLst/>
                <a:gdLst>
                  <a:gd name="T0" fmla="*/ 384 w 486"/>
                  <a:gd name="T1" fmla="*/ 170 h 210"/>
                  <a:gd name="T2" fmla="*/ 340 w 486"/>
                  <a:gd name="T3" fmla="*/ 162 h 210"/>
                  <a:gd name="T4" fmla="*/ 306 w 486"/>
                  <a:gd name="T5" fmla="*/ 138 h 210"/>
                  <a:gd name="T6" fmla="*/ 282 w 486"/>
                  <a:gd name="T7" fmla="*/ 102 h 210"/>
                  <a:gd name="T8" fmla="*/ 272 w 486"/>
                  <a:gd name="T9" fmla="*/ 60 h 210"/>
                  <a:gd name="T10" fmla="*/ 274 w 486"/>
                  <a:gd name="T11" fmla="*/ 38 h 210"/>
                  <a:gd name="T12" fmla="*/ 264 w 486"/>
                  <a:gd name="T13" fmla="*/ 0 h 210"/>
                  <a:gd name="T14" fmla="*/ 260 w 486"/>
                  <a:gd name="T15" fmla="*/ 4 h 210"/>
                  <a:gd name="T16" fmla="*/ 246 w 486"/>
                  <a:gd name="T17" fmla="*/ 10 h 210"/>
                  <a:gd name="T18" fmla="*/ 240 w 486"/>
                  <a:gd name="T19" fmla="*/ 12 h 210"/>
                  <a:gd name="T20" fmla="*/ 226 w 486"/>
                  <a:gd name="T21" fmla="*/ 8 h 210"/>
                  <a:gd name="T22" fmla="*/ 216 w 486"/>
                  <a:gd name="T23" fmla="*/ 0 h 210"/>
                  <a:gd name="T24" fmla="*/ 204 w 486"/>
                  <a:gd name="T25" fmla="*/ 16 h 210"/>
                  <a:gd name="T26" fmla="*/ 212 w 486"/>
                  <a:gd name="T27" fmla="*/ 60 h 210"/>
                  <a:gd name="T28" fmla="*/ 210 w 486"/>
                  <a:gd name="T29" fmla="*/ 82 h 210"/>
                  <a:gd name="T30" fmla="*/ 192 w 486"/>
                  <a:gd name="T31" fmla="*/ 122 h 210"/>
                  <a:gd name="T32" fmla="*/ 162 w 486"/>
                  <a:gd name="T33" fmla="*/ 152 h 210"/>
                  <a:gd name="T34" fmla="*/ 122 w 486"/>
                  <a:gd name="T35" fmla="*/ 168 h 210"/>
                  <a:gd name="T36" fmla="*/ 100 w 486"/>
                  <a:gd name="T37" fmla="*/ 170 h 210"/>
                  <a:gd name="T38" fmla="*/ 74 w 486"/>
                  <a:gd name="T39" fmla="*/ 168 h 210"/>
                  <a:gd name="T40" fmla="*/ 52 w 486"/>
                  <a:gd name="T41" fmla="*/ 158 h 210"/>
                  <a:gd name="T42" fmla="*/ 30 w 486"/>
                  <a:gd name="T43" fmla="*/ 146 h 210"/>
                  <a:gd name="T44" fmla="*/ 12 w 486"/>
                  <a:gd name="T45" fmla="*/ 128 h 210"/>
                  <a:gd name="T46" fmla="*/ 0 w 486"/>
                  <a:gd name="T47" fmla="*/ 136 h 210"/>
                  <a:gd name="T48" fmla="*/ 28 w 486"/>
                  <a:gd name="T49" fmla="*/ 166 h 210"/>
                  <a:gd name="T50" fmla="*/ 62 w 486"/>
                  <a:gd name="T51" fmla="*/ 188 h 210"/>
                  <a:gd name="T52" fmla="*/ 100 w 486"/>
                  <a:gd name="T53" fmla="*/ 204 h 210"/>
                  <a:gd name="T54" fmla="*/ 142 w 486"/>
                  <a:gd name="T55" fmla="*/ 210 h 210"/>
                  <a:gd name="T56" fmla="*/ 170 w 486"/>
                  <a:gd name="T57" fmla="*/ 206 h 210"/>
                  <a:gd name="T58" fmla="*/ 220 w 486"/>
                  <a:gd name="T59" fmla="*/ 190 h 210"/>
                  <a:gd name="T60" fmla="*/ 244 w 486"/>
                  <a:gd name="T61" fmla="*/ 176 h 210"/>
                  <a:gd name="T62" fmla="*/ 290 w 486"/>
                  <a:gd name="T63" fmla="*/ 200 h 210"/>
                  <a:gd name="T64" fmla="*/ 344 w 486"/>
                  <a:gd name="T65" fmla="*/ 210 h 210"/>
                  <a:gd name="T66" fmla="*/ 366 w 486"/>
                  <a:gd name="T67" fmla="*/ 208 h 210"/>
                  <a:gd name="T68" fmla="*/ 406 w 486"/>
                  <a:gd name="T69" fmla="*/ 198 h 210"/>
                  <a:gd name="T70" fmla="*/ 442 w 486"/>
                  <a:gd name="T71" fmla="*/ 178 h 210"/>
                  <a:gd name="T72" fmla="*/ 472 w 486"/>
                  <a:gd name="T73" fmla="*/ 152 h 210"/>
                  <a:gd name="T74" fmla="*/ 472 w 486"/>
                  <a:gd name="T75" fmla="*/ 128 h 210"/>
                  <a:gd name="T76" fmla="*/ 464 w 486"/>
                  <a:gd name="T77" fmla="*/ 138 h 210"/>
                  <a:gd name="T78" fmla="*/ 444 w 486"/>
                  <a:gd name="T79" fmla="*/ 152 h 210"/>
                  <a:gd name="T80" fmla="*/ 422 w 486"/>
                  <a:gd name="T81" fmla="*/ 164 h 210"/>
                  <a:gd name="T82" fmla="*/ 398 w 486"/>
                  <a:gd name="T83" fmla="*/ 17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6" h="210">
                    <a:moveTo>
                      <a:pt x="384" y="170"/>
                    </a:moveTo>
                    <a:lnTo>
                      <a:pt x="384" y="170"/>
                    </a:lnTo>
                    <a:lnTo>
                      <a:pt x="362" y="168"/>
                    </a:lnTo>
                    <a:lnTo>
                      <a:pt x="340" y="162"/>
                    </a:lnTo>
                    <a:lnTo>
                      <a:pt x="322" y="152"/>
                    </a:lnTo>
                    <a:lnTo>
                      <a:pt x="306" y="138"/>
                    </a:lnTo>
                    <a:lnTo>
                      <a:pt x="292" y="122"/>
                    </a:lnTo>
                    <a:lnTo>
                      <a:pt x="282" y="102"/>
                    </a:lnTo>
                    <a:lnTo>
                      <a:pt x="276" y="82"/>
                    </a:lnTo>
                    <a:lnTo>
                      <a:pt x="272" y="60"/>
                    </a:lnTo>
                    <a:lnTo>
                      <a:pt x="272" y="60"/>
                    </a:lnTo>
                    <a:lnTo>
                      <a:pt x="274" y="38"/>
                    </a:lnTo>
                    <a:lnTo>
                      <a:pt x="280" y="18"/>
                    </a:lnTo>
                    <a:lnTo>
                      <a:pt x="264" y="0"/>
                    </a:lnTo>
                    <a:lnTo>
                      <a:pt x="264" y="0"/>
                    </a:lnTo>
                    <a:lnTo>
                      <a:pt x="260" y="4"/>
                    </a:lnTo>
                    <a:lnTo>
                      <a:pt x="254" y="8"/>
                    </a:lnTo>
                    <a:lnTo>
                      <a:pt x="246" y="10"/>
                    </a:lnTo>
                    <a:lnTo>
                      <a:pt x="240" y="12"/>
                    </a:lnTo>
                    <a:lnTo>
                      <a:pt x="240" y="12"/>
                    </a:lnTo>
                    <a:lnTo>
                      <a:pt x="232" y="10"/>
                    </a:lnTo>
                    <a:lnTo>
                      <a:pt x="226" y="8"/>
                    </a:lnTo>
                    <a:lnTo>
                      <a:pt x="220" y="4"/>
                    </a:lnTo>
                    <a:lnTo>
                      <a:pt x="216" y="0"/>
                    </a:lnTo>
                    <a:lnTo>
                      <a:pt x="204" y="16"/>
                    </a:lnTo>
                    <a:lnTo>
                      <a:pt x="204" y="16"/>
                    </a:lnTo>
                    <a:lnTo>
                      <a:pt x="210" y="36"/>
                    </a:lnTo>
                    <a:lnTo>
                      <a:pt x="212" y="60"/>
                    </a:lnTo>
                    <a:lnTo>
                      <a:pt x="212" y="60"/>
                    </a:lnTo>
                    <a:lnTo>
                      <a:pt x="210" y="82"/>
                    </a:lnTo>
                    <a:lnTo>
                      <a:pt x="204" y="102"/>
                    </a:lnTo>
                    <a:lnTo>
                      <a:pt x="192" y="122"/>
                    </a:lnTo>
                    <a:lnTo>
                      <a:pt x="180" y="138"/>
                    </a:lnTo>
                    <a:lnTo>
                      <a:pt x="162" y="152"/>
                    </a:lnTo>
                    <a:lnTo>
                      <a:pt x="144" y="162"/>
                    </a:lnTo>
                    <a:lnTo>
                      <a:pt x="122" y="168"/>
                    </a:lnTo>
                    <a:lnTo>
                      <a:pt x="100" y="170"/>
                    </a:lnTo>
                    <a:lnTo>
                      <a:pt x="100" y="170"/>
                    </a:lnTo>
                    <a:lnTo>
                      <a:pt x="88" y="170"/>
                    </a:lnTo>
                    <a:lnTo>
                      <a:pt x="74" y="168"/>
                    </a:lnTo>
                    <a:lnTo>
                      <a:pt x="62" y="164"/>
                    </a:lnTo>
                    <a:lnTo>
                      <a:pt x="52" y="158"/>
                    </a:lnTo>
                    <a:lnTo>
                      <a:pt x="40" y="152"/>
                    </a:lnTo>
                    <a:lnTo>
                      <a:pt x="30" y="146"/>
                    </a:lnTo>
                    <a:lnTo>
                      <a:pt x="22" y="138"/>
                    </a:lnTo>
                    <a:lnTo>
                      <a:pt x="12" y="128"/>
                    </a:lnTo>
                    <a:lnTo>
                      <a:pt x="0" y="136"/>
                    </a:lnTo>
                    <a:lnTo>
                      <a:pt x="0" y="136"/>
                    </a:lnTo>
                    <a:lnTo>
                      <a:pt x="14" y="152"/>
                    </a:lnTo>
                    <a:lnTo>
                      <a:pt x="28" y="166"/>
                    </a:lnTo>
                    <a:lnTo>
                      <a:pt x="44" y="178"/>
                    </a:lnTo>
                    <a:lnTo>
                      <a:pt x="62" y="188"/>
                    </a:lnTo>
                    <a:lnTo>
                      <a:pt x="80" y="198"/>
                    </a:lnTo>
                    <a:lnTo>
                      <a:pt x="100" y="204"/>
                    </a:lnTo>
                    <a:lnTo>
                      <a:pt x="120" y="208"/>
                    </a:lnTo>
                    <a:lnTo>
                      <a:pt x="142" y="210"/>
                    </a:lnTo>
                    <a:lnTo>
                      <a:pt x="142" y="210"/>
                    </a:lnTo>
                    <a:lnTo>
                      <a:pt x="170" y="206"/>
                    </a:lnTo>
                    <a:lnTo>
                      <a:pt x="196" y="200"/>
                    </a:lnTo>
                    <a:lnTo>
                      <a:pt x="220" y="190"/>
                    </a:lnTo>
                    <a:lnTo>
                      <a:pt x="244" y="176"/>
                    </a:lnTo>
                    <a:lnTo>
                      <a:pt x="244" y="176"/>
                    </a:lnTo>
                    <a:lnTo>
                      <a:pt x="266" y="190"/>
                    </a:lnTo>
                    <a:lnTo>
                      <a:pt x="290" y="200"/>
                    </a:lnTo>
                    <a:lnTo>
                      <a:pt x="316" y="206"/>
                    </a:lnTo>
                    <a:lnTo>
                      <a:pt x="344" y="210"/>
                    </a:lnTo>
                    <a:lnTo>
                      <a:pt x="344" y="210"/>
                    </a:lnTo>
                    <a:lnTo>
                      <a:pt x="366" y="208"/>
                    </a:lnTo>
                    <a:lnTo>
                      <a:pt x="386" y="204"/>
                    </a:lnTo>
                    <a:lnTo>
                      <a:pt x="406" y="198"/>
                    </a:lnTo>
                    <a:lnTo>
                      <a:pt x="424" y="188"/>
                    </a:lnTo>
                    <a:lnTo>
                      <a:pt x="442" y="178"/>
                    </a:lnTo>
                    <a:lnTo>
                      <a:pt x="458" y="166"/>
                    </a:lnTo>
                    <a:lnTo>
                      <a:pt x="472" y="152"/>
                    </a:lnTo>
                    <a:lnTo>
                      <a:pt x="486" y="136"/>
                    </a:lnTo>
                    <a:lnTo>
                      <a:pt x="472" y="128"/>
                    </a:lnTo>
                    <a:lnTo>
                      <a:pt x="472" y="128"/>
                    </a:lnTo>
                    <a:lnTo>
                      <a:pt x="464" y="138"/>
                    </a:lnTo>
                    <a:lnTo>
                      <a:pt x="454" y="146"/>
                    </a:lnTo>
                    <a:lnTo>
                      <a:pt x="444" y="152"/>
                    </a:lnTo>
                    <a:lnTo>
                      <a:pt x="434" y="158"/>
                    </a:lnTo>
                    <a:lnTo>
                      <a:pt x="422" y="164"/>
                    </a:lnTo>
                    <a:lnTo>
                      <a:pt x="410" y="168"/>
                    </a:lnTo>
                    <a:lnTo>
                      <a:pt x="398" y="170"/>
                    </a:lnTo>
                    <a:lnTo>
                      <a:pt x="384" y="1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75" name="Freeform 1963">
                <a:extLst>
                  <a:ext uri="{FF2B5EF4-FFF2-40B4-BE49-F238E27FC236}">
                    <a16:creationId xmlns="" xmlns:a16="http://schemas.microsoft.com/office/drawing/2014/main" id="{540A7B79-B441-415D-B0BF-017F711EAEB5}"/>
                  </a:ext>
                </a:extLst>
              </p:cNvPr>
              <p:cNvSpPr>
                <a:spLocks/>
              </p:cNvSpPr>
              <p:nvPr/>
            </p:nvSpPr>
            <p:spPr bwMode="auto">
              <a:xfrm>
                <a:off x="8834343" y="6290125"/>
                <a:ext cx="30936" cy="64865"/>
              </a:xfrm>
              <a:custGeom>
                <a:avLst/>
                <a:gdLst>
                  <a:gd name="T0" fmla="*/ 62 w 62"/>
                  <a:gd name="T1" fmla="*/ 130 h 130"/>
                  <a:gd name="T2" fmla="*/ 62 w 62"/>
                  <a:gd name="T3" fmla="*/ 0 h 130"/>
                  <a:gd name="T4" fmla="*/ 40 w 62"/>
                  <a:gd name="T5" fmla="*/ 0 h 130"/>
                  <a:gd name="T6" fmla="*/ 40 w 62"/>
                  <a:gd name="T7" fmla="*/ 0 h 130"/>
                  <a:gd name="T8" fmla="*/ 34 w 62"/>
                  <a:gd name="T9" fmla="*/ 14 h 130"/>
                  <a:gd name="T10" fmla="*/ 24 w 62"/>
                  <a:gd name="T11" fmla="*/ 24 h 130"/>
                  <a:gd name="T12" fmla="*/ 24 w 62"/>
                  <a:gd name="T13" fmla="*/ 24 h 130"/>
                  <a:gd name="T14" fmla="*/ 12 w 62"/>
                  <a:gd name="T15" fmla="*/ 32 h 130"/>
                  <a:gd name="T16" fmla="*/ 0 w 62"/>
                  <a:gd name="T17" fmla="*/ 36 h 130"/>
                  <a:gd name="T18" fmla="*/ 0 w 62"/>
                  <a:gd name="T19" fmla="*/ 62 h 130"/>
                  <a:gd name="T20" fmla="*/ 0 w 62"/>
                  <a:gd name="T21" fmla="*/ 62 h 130"/>
                  <a:gd name="T22" fmla="*/ 20 w 62"/>
                  <a:gd name="T23" fmla="*/ 52 h 130"/>
                  <a:gd name="T24" fmla="*/ 36 w 62"/>
                  <a:gd name="T25" fmla="*/ 40 h 130"/>
                  <a:gd name="T26" fmla="*/ 36 w 62"/>
                  <a:gd name="T27" fmla="*/ 124 h 130"/>
                  <a:gd name="T28" fmla="*/ 36 w 62"/>
                  <a:gd name="T29" fmla="*/ 124 h 130"/>
                  <a:gd name="T30" fmla="*/ 58 w 62"/>
                  <a:gd name="T31" fmla="*/ 128 h 130"/>
                  <a:gd name="T32" fmla="*/ 58 w 62"/>
                  <a:gd name="T33" fmla="*/ 128 h 130"/>
                  <a:gd name="T34" fmla="*/ 62 w 62"/>
                  <a:gd name="T3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130">
                    <a:moveTo>
                      <a:pt x="62" y="130"/>
                    </a:moveTo>
                    <a:lnTo>
                      <a:pt x="62" y="0"/>
                    </a:lnTo>
                    <a:lnTo>
                      <a:pt x="40" y="0"/>
                    </a:lnTo>
                    <a:lnTo>
                      <a:pt x="40" y="0"/>
                    </a:lnTo>
                    <a:lnTo>
                      <a:pt x="34" y="14"/>
                    </a:lnTo>
                    <a:lnTo>
                      <a:pt x="24" y="24"/>
                    </a:lnTo>
                    <a:lnTo>
                      <a:pt x="24" y="24"/>
                    </a:lnTo>
                    <a:lnTo>
                      <a:pt x="12" y="32"/>
                    </a:lnTo>
                    <a:lnTo>
                      <a:pt x="0" y="36"/>
                    </a:lnTo>
                    <a:lnTo>
                      <a:pt x="0" y="62"/>
                    </a:lnTo>
                    <a:lnTo>
                      <a:pt x="0" y="62"/>
                    </a:lnTo>
                    <a:lnTo>
                      <a:pt x="20" y="52"/>
                    </a:lnTo>
                    <a:lnTo>
                      <a:pt x="36" y="40"/>
                    </a:lnTo>
                    <a:lnTo>
                      <a:pt x="36" y="124"/>
                    </a:lnTo>
                    <a:lnTo>
                      <a:pt x="36" y="124"/>
                    </a:lnTo>
                    <a:lnTo>
                      <a:pt x="58" y="128"/>
                    </a:lnTo>
                    <a:lnTo>
                      <a:pt x="58" y="128"/>
                    </a:lnTo>
                    <a:lnTo>
                      <a:pt x="62" y="13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76" name="Freeform 1964">
                <a:extLst>
                  <a:ext uri="{FF2B5EF4-FFF2-40B4-BE49-F238E27FC236}">
                    <a16:creationId xmlns="" xmlns:a16="http://schemas.microsoft.com/office/drawing/2014/main" id="{54DD50DC-1D72-4E60-82ED-5EE6C29639D1}"/>
                  </a:ext>
                </a:extLst>
              </p:cNvPr>
              <p:cNvSpPr>
                <a:spLocks/>
              </p:cNvSpPr>
              <p:nvPr/>
            </p:nvSpPr>
            <p:spPr bwMode="auto">
              <a:xfrm>
                <a:off x="8834343" y="6290125"/>
                <a:ext cx="30936" cy="64865"/>
              </a:xfrm>
              <a:custGeom>
                <a:avLst/>
                <a:gdLst>
                  <a:gd name="T0" fmla="*/ 62 w 62"/>
                  <a:gd name="T1" fmla="*/ 130 h 130"/>
                  <a:gd name="T2" fmla="*/ 62 w 62"/>
                  <a:gd name="T3" fmla="*/ 0 h 130"/>
                  <a:gd name="T4" fmla="*/ 40 w 62"/>
                  <a:gd name="T5" fmla="*/ 0 h 130"/>
                  <a:gd name="T6" fmla="*/ 40 w 62"/>
                  <a:gd name="T7" fmla="*/ 0 h 130"/>
                  <a:gd name="T8" fmla="*/ 34 w 62"/>
                  <a:gd name="T9" fmla="*/ 14 h 130"/>
                  <a:gd name="T10" fmla="*/ 24 w 62"/>
                  <a:gd name="T11" fmla="*/ 24 h 130"/>
                  <a:gd name="T12" fmla="*/ 24 w 62"/>
                  <a:gd name="T13" fmla="*/ 24 h 130"/>
                  <a:gd name="T14" fmla="*/ 12 w 62"/>
                  <a:gd name="T15" fmla="*/ 32 h 130"/>
                  <a:gd name="T16" fmla="*/ 0 w 62"/>
                  <a:gd name="T17" fmla="*/ 36 h 130"/>
                  <a:gd name="T18" fmla="*/ 0 w 62"/>
                  <a:gd name="T19" fmla="*/ 62 h 130"/>
                  <a:gd name="T20" fmla="*/ 0 w 62"/>
                  <a:gd name="T21" fmla="*/ 62 h 130"/>
                  <a:gd name="T22" fmla="*/ 20 w 62"/>
                  <a:gd name="T23" fmla="*/ 52 h 130"/>
                  <a:gd name="T24" fmla="*/ 36 w 62"/>
                  <a:gd name="T25" fmla="*/ 40 h 130"/>
                  <a:gd name="T26" fmla="*/ 36 w 62"/>
                  <a:gd name="T27" fmla="*/ 124 h 130"/>
                  <a:gd name="T28" fmla="*/ 36 w 62"/>
                  <a:gd name="T29" fmla="*/ 124 h 130"/>
                  <a:gd name="T30" fmla="*/ 58 w 62"/>
                  <a:gd name="T31" fmla="*/ 128 h 130"/>
                  <a:gd name="T32" fmla="*/ 58 w 62"/>
                  <a:gd name="T33" fmla="*/ 128 h 130"/>
                  <a:gd name="T34" fmla="*/ 62 w 62"/>
                  <a:gd name="T3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130">
                    <a:moveTo>
                      <a:pt x="62" y="130"/>
                    </a:moveTo>
                    <a:lnTo>
                      <a:pt x="62" y="0"/>
                    </a:lnTo>
                    <a:lnTo>
                      <a:pt x="40" y="0"/>
                    </a:lnTo>
                    <a:lnTo>
                      <a:pt x="40" y="0"/>
                    </a:lnTo>
                    <a:lnTo>
                      <a:pt x="34" y="14"/>
                    </a:lnTo>
                    <a:lnTo>
                      <a:pt x="24" y="24"/>
                    </a:lnTo>
                    <a:lnTo>
                      <a:pt x="24" y="24"/>
                    </a:lnTo>
                    <a:lnTo>
                      <a:pt x="12" y="32"/>
                    </a:lnTo>
                    <a:lnTo>
                      <a:pt x="0" y="36"/>
                    </a:lnTo>
                    <a:lnTo>
                      <a:pt x="0" y="62"/>
                    </a:lnTo>
                    <a:lnTo>
                      <a:pt x="0" y="62"/>
                    </a:lnTo>
                    <a:lnTo>
                      <a:pt x="20" y="52"/>
                    </a:lnTo>
                    <a:lnTo>
                      <a:pt x="36" y="40"/>
                    </a:lnTo>
                    <a:lnTo>
                      <a:pt x="36" y="124"/>
                    </a:lnTo>
                    <a:lnTo>
                      <a:pt x="36" y="124"/>
                    </a:lnTo>
                    <a:lnTo>
                      <a:pt x="58" y="128"/>
                    </a:lnTo>
                    <a:lnTo>
                      <a:pt x="58" y="128"/>
                    </a:lnTo>
                    <a:lnTo>
                      <a:pt x="62"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77" name="Freeform 1965">
                <a:extLst>
                  <a:ext uri="{FF2B5EF4-FFF2-40B4-BE49-F238E27FC236}">
                    <a16:creationId xmlns="" xmlns:a16="http://schemas.microsoft.com/office/drawing/2014/main" id="{640C35D7-A219-49E5-9F3F-3CC2B82B3BC6}"/>
                  </a:ext>
                </a:extLst>
              </p:cNvPr>
              <p:cNvSpPr>
                <a:spLocks/>
              </p:cNvSpPr>
              <p:nvPr/>
            </p:nvSpPr>
            <p:spPr bwMode="auto">
              <a:xfrm>
                <a:off x="8740538" y="6290125"/>
                <a:ext cx="30936" cy="62869"/>
              </a:xfrm>
              <a:custGeom>
                <a:avLst/>
                <a:gdLst>
                  <a:gd name="T0" fmla="*/ 62 w 62"/>
                  <a:gd name="T1" fmla="*/ 122 h 126"/>
                  <a:gd name="T2" fmla="*/ 62 w 62"/>
                  <a:gd name="T3" fmla="*/ 0 h 126"/>
                  <a:gd name="T4" fmla="*/ 40 w 62"/>
                  <a:gd name="T5" fmla="*/ 0 h 126"/>
                  <a:gd name="T6" fmla="*/ 40 w 62"/>
                  <a:gd name="T7" fmla="*/ 0 h 126"/>
                  <a:gd name="T8" fmla="*/ 34 w 62"/>
                  <a:gd name="T9" fmla="*/ 14 h 126"/>
                  <a:gd name="T10" fmla="*/ 24 w 62"/>
                  <a:gd name="T11" fmla="*/ 24 h 126"/>
                  <a:gd name="T12" fmla="*/ 24 w 62"/>
                  <a:gd name="T13" fmla="*/ 24 h 126"/>
                  <a:gd name="T14" fmla="*/ 12 w 62"/>
                  <a:gd name="T15" fmla="*/ 32 h 126"/>
                  <a:gd name="T16" fmla="*/ 0 w 62"/>
                  <a:gd name="T17" fmla="*/ 36 h 126"/>
                  <a:gd name="T18" fmla="*/ 0 w 62"/>
                  <a:gd name="T19" fmla="*/ 62 h 126"/>
                  <a:gd name="T20" fmla="*/ 0 w 62"/>
                  <a:gd name="T21" fmla="*/ 62 h 126"/>
                  <a:gd name="T22" fmla="*/ 18 w 62"/>
                  <a:gd name="T23" fmla="*/ 52 h 126"/>
                  <a:gd name="T24" fmla="*/ 36 w 62"/>
                  <a:gd name="T25" fmla="*/ 40 h 126"/>
                  <a:gd name="T26" fmla="*/ 36 w 62"/>
                  <a:gd name="T27" fmla="*/ 126 h 126"/>
                  <a:gd name="T28" fmla="*/ 36 w 62"/>
                  <a:gd name="T29" fmla="*/ 126 h 126"/>
                  <a:gd name="T30" fmla="*/ 38 w 62"/>
                  <a:gd name="T31" fmla="*/ 126 h 126"/>
                  <a:gd name="T32" fmla="*/ 38 w 62"/>
                  <a:gd name="T33" fmla="*/ 126 h 126"/>
                  <a:gd name="T34" fmla="*/ 62 w 62"/>
                  <a:gd name="T35"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126">
                    <a:moveTo>
                      <a:pt x="62" y="122"/>
                    </a:moveTo>
                    <a:lnTo>
                      <a:pt x="62" y="0"/>
                    </a:lnTo>
                    <a:lnTo>
                      <a:pt x="40" y="0"/>
                    </a:lnTo>
                    <a:lnTo>
                      <a:pt x="40" y="0"/>
                    </a:lnTo>
                    <a:lnTo>
                      <a:pt x="34" y="14"/>
                    </a:lnTo>
                    <a:lnTo>
                      <a:pt x="24" y="24"/>
                    </a:lnTo>
                    <a:lnTo>
                      <a:pt x="24" y="24"/>
                    </a:lnTo>
                    <a:lnTo>
                      <a:pt x="12" y="32"/>
                    </a:lnTo>
                    <a:lnTo>
                      <a:pt x="0" y="36"/>
                    </a:lnTo>
                    <a:lnTo>
                      <a:pt x="0" y="62"/>
                    </a:lnTo>
                    <a:lnTo>
                      <a:pt x="0" y="62"/>
                    </a:lnTo>
                    <a:lnTo>
                      <a:pt x="18" y="52"/>
                    </a:lnTo>
                    <a:lnTo>
                      <a:pt x="36" y="40"/>
                    </a:lnTo>
                    <a:lnTo>
                      <a:pt x="36" y="126"/>
                    </a:lnTo>
                    <a:lnTo>
                      <a:pt x="36" y="126"/>
                    </a:lnTo>
                    <a:lnTo>
                      <a:pt x="38" y="126"/>
                    </a:lnTo>
                    <a:lnTo>
                      <a:pt x="38" y="126"/>
                    </a:lnTo>
                    <a:lnTo>
                      <a:pt x="62" y="12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78" name="Freeform 1966">
                <a:extLst>
                  <a:ext uri="{FF2B5EF4-FFF2-40B4-BE49-F238E27FC236}">
                    <a16:creationId xmlns="" xmlns:a16="http://schemas.microsoft.com/office/drawing/2014/main" id="{75F26F89-4373-45C4-B9D5-5102005B80C2}"/>
                  </a:ext>
                </a:extLst>
              </p:cNvPr>
              <p:cNvSpPr>
                <a:spLocks/>
              </p:cNvSpPr>
              <p:nvPr/>
            </p:nvSpPr>
            <p:spPr bwMode="auto">
              <a:xfrm>
                <a:off x="8740538" y="6290125"/>
                <a:ext cx="30936" cy="62869"/>
              </a:xfrm>
              <a:custGeom>
                <a:avLst/>
                <a:gdLst>
                  <a:gd name="T0" fmla="*/ 62 w 62"/>
                  <a:gd name="T1" fmla="*/ 122 h 126"/>
                  <a:gd name="T2" fmla="*/ 62 w 62"/>
                  <a:gd name="T3" fmla="*/ 0 h 126"/>
                  <a:gd name="T4" fmla="*/ 40 w 62"/>
                  <a:gd name="T5" fmla="*/ 0 h 126"/>
                  <a:gd name="T6" fmla="*/ 40 w 62"/>
                  <a:gd name="T7" fmla="*/ 0 h 126"/>
                  <a:gd name="T8" fmla="*/ 34 w 62"/>
                  <a:gd name="T9" fmla="*/ 14 h 126"/>
                  <a:gd name="T10" fmla="*/ 24 w 62"/>
                  <a:gd name="T11" fmla="*/ 24 h 126"/>
                  <a:gd name="T12" fmla="*/ 24 w 62"/>
                  <a:gd name="T13" fmla="*/ 24 h 126"/>
                  <a:gd name="T14" fmla="*/ 12 w 62"/>
                  <a:gd name="T15" fmla="*/ 32 h 126"/>
                  <a:gd name="T16" fmla="*/ 0 w 62"/>
                  <a:gd name="T17" fmla="*/ 36 h 126"/>
                  <a:gd name="T18" fmla="*/ 0 w 62"/>
                  <a:gd name="T19" fmla="*/ 62 h 126"/>
                  <a:gd name="T20" fmla="*/ 0 w 62"/>
                  <a:gd name="T21" fmla="*/ 62 h 126"/>
                  <a:gd name="T22" fmla="*/ 18 w 62"/>
                  <a:gd name="T23" fmla="*/ 52 h 126"/>
                  <a:gd name="T24" fmla="*/ 36 w 62"/>
                  <a:gd name="T25" fmla="*/ 40 h 126"/>
                  <a:gd name="T26" fmla="*/ 36 w 62"/>
                  <a:gd name="T27" fmla="*/ 126 h 126"/>
                  <a:gd name="T28" fmla="*/ 36 w 62"/>
                  <a:gd name="T29" fmla="*/ 126 h 126"/>
                  <a:gd name="T30" fmla="*/ 38 w 62"/>
                  <a:gd name="T31" fmla="*/ 126 h 126"/>
                  <a:gd name="T32" fmla="*/ 38 w 62"/>
                  <a:gd name="T33" fmla="*/ 126 h 126"/>
                  <a:gd name="T34" fmla="*/ 62 w 62"/>
                  <a:gd name="T35"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126">
                    <a:moveTo>
                      <a:pt x="62" y="122"/>
                    </a:moveTo>
                    <a:lnTo>
                      <a:pt x="62" y="0"/>
                    </a:lnTo>
                    <a:lnTo>
                      <a:pt x="40" y="0"/>
                    </a:lnTo>
                    <a:lnTo>
                      <a:pt x="40" y="0"/>
                    </a:lnTo>
                    <a:lnTo>
                      <a:pt x="34" y="14"/>
                    </a:lnTo>
                    <a:lnTo>
                      <a:pt x="24" y="24"/>
                    </a:lnTo>
                    <a:lnTo>
                      <a:pt x="24" y="24"/>
                    </a:lnTo>
                    <a:lnTo>
                      <a:pt x="12" y="32"/>
                    </a:lnTo>
                    <a:lnTo>
                      <a:pt x="0" y="36"/>
                    </a:lnTo>
                    <a:lnTo>
                      <a:pt x="0" y="62"/>
                    </a:lnTo>
                    <a:lnTo>
                      <a:pt x="0" y="62"/>
                    </a:lnTo>
                    <a:lnTo>
                      <a:pt x="18" y="52"/>
                    </a:lnTo>
                    <a:lnTo>
                      <a:pt x="36" y="40"/>
                    </a:lnTo>
                    <a:lnTo>
                      <a:pt x="36" y="126"/>
                    </a:lnTo>
                    <a:lnTo>
                      <a:pt x="36" y="126"/>
                    </a:lnTo>
                    <a:lnTo>
                      <a:pt x="38" y="126"/>
                    </a:lnTo>
                    <a:lnTo>
                      <a:pt x="38" y="126"/>
                    </a:lnTo>
                    <a:lnTo>
                      <a:pt x="62" y="1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79" name="Freeform 1967">
                <a:extLst>
                  <a:ext uri="{FF2B5EF4-FFF2-40B4-BE49-F238E27FC236}">
                    <a16:creationId xmlns="" xmlns:a16="http://schemas.microsoft.com/office/drawing/2014/main" id="{78158E3B-57CE-4384-A1B9-630128DD4A2D}"/>
                  </a:ext>
                </a:extLst>
              </p:cNvPr>
              <p:cNvSpPr>
                <a:spLocks/>
              </p:cNvSpPr>
              <p:nvPr/>
            </p:nvSpPr>
            <p:spPr bwMode="auto">
              <a:xfrm>
                <a:off x="8740538" y="6782103"/>
                <a:ext cx="12973" cy="10977"/>
              </a:xfrm>
              <a:custGeom>
                <a:avLst/>
                <a:gdLst>
                  <a:gd name="T0" fmla="*/ 0 w 26"/>
                  <a:gd name="T1" fmla="*/ 22 h 22"/>
                  <a:gd name="T2" fmla="*/ 0 w 26"/>
                  <a:gd name="T3" fmla="*/ 22 h 22"/>
                  <a:gd name="T4" fmla="*/ 14 w 26"/>
                  <a:gd name="T5" fmla="*/ 16 h 22"/>
                  <a:gd name="T6" fmla="*/ 26 w 26"/>
                  <a:gd name="T7" fmla="*/ 8 h 22"/>
                  <a:gd name="T8" fmla="*/ 26 w 26"/>
                  <a:gd name="T9" fmla="*/ 8 h 22"/>
                  <a:gd name="T10" fmla="*/ 0 w 26"/>
                  <a:gd name="T11" fmla="*/ 0 h 22"/>
                  <a:gd name="T12" fmla="*/ 0 w 2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0" y="22"/>
                    </a:moveTo>
                    <a:lnTo>
                      <a:pt x="0" y="22"/>
                    </a:lnTo>
                    <a:lnTo>
                      <a:pt x="14" y="16"/>
                    </a:lnTo>
                    <a:lnTo>
                      <a:pt x="26" y="8"/>
                    </a:lnTo>
                    <a:lnTo>
                      <a:pt x="26" y="8"/>
                    </a:lnTo>
                    <a:lnTo>
                      <a:pt x="0" y="0"/>
                    </a:lnTo>
                    <a:lnTo>
                      <a:pt x="0" y="2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80" name="Freeform 1968">
                <a:extLst>
                  <a:ext uri="{FF2B5EF4-FFF2-40B4-BE49-F238E27FC236}">
                    <a16:creationId xmlns="" xmlns:a16="http://schemas.microsoft.com/office/drawing/2014/main" id="{54C4C06D-B3A3-4BCF-98F4-B7AB801742AC}"/>
                  </a:ext>
                </a:extLst>
              </p:cNvPr>
              <p:cNvSpPr>
                <a:spLocks/>
              </p:cNvSpPr>
              <p:nvPr/>
            </p:nvSpPr>
            <p:spPr bwMode="auto">
              <a:xfrm>
                <a:off x="8758500" y="6787093"/>
                <a:ext cx="12973" cy="45905"/>
              </a:xfrm>
              <a:custGeom>
                <a:avLst/>
                <a:gdLst>
                  <a:gd name="T0" fmla="*/ 0 w 26"/>
                  <a:gd name="T1" fmla="*/ 92 h 92"/>
                  <a:gd name="T2" fmla="*/ 26 w 26"/>
                  <a:gd name="T3" fmla="*/ 92 h 92"/>
                  <a:gd name="T4" fmla="*/ 26 w 26"/>
                  <a:gd name="T5" fmla="*/ 4 h 92"/>
                  <a:gd name="T6" fmla="*/ 26 w 26"/>
                  <a:gd name="T7" fmla="*/ 4 h 92"/>
                  <a:gd name="T8" fmla="*/ 0 w 26"/>
                  <a:gd name="T9" fmla="*/ 0 h 92"/>
                  <a:gd name="T10" fmla="*/ 0 w 26"/>
                  <a:gd name="T11" fmla="*/ 92 h 92"/>
                </a:gdLst>
                <a:ahLst/>
                <a:cxnLst>
                  <a:cxn ang="0">
                    <a:pos x="T0" y="T1"/>
                  </a:cxn>
                  <a:cxn ang="0">
                    <a:pos x="T2" y="T3"/>
                  </a:cxn>
                  <a:cxn ang="0">
                    <a:pos x="T4" y="T5"/>
                  </a:cxn>
                  <a:cxn ang="0">
                    <a:pos x="T6" y="T7"/>
                  </a:cxn>
                  <a:cxn ang="0">
                    <a:pos x="T8" y="T9"/>
                  </a:cxn>
                  <a:cxn ang="0">
                    <a:pos x="T10" y="T11"/>
                  </a:cxn>
                </a:cxnLst>
                <a:rect l="0" t="0" r="r" b="b"/>
                <a:pathLst>
                  <a:path w="26" h="92">
                    <a:moveTo>
                      <a:pt x="0" y="92"/>
                    </a:moveTo>
                    <a:lnTo>
                      <a:pt x="26" y="92"/>
                    </a:lnTo>
                    <a:lnTo>
                      <a:pt x="26" y="4"/>
                    </a:lnTo>
                    <a:lnTo>
                      <a:pt x="26" y="4"/>
                    </a:lnTo>
                    <a:lnTo>
                      <a:pt x="0" y="0"/>
                    </a:lnTo>
                    <a:lnTo>
                      <a:pt x="0" y="9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81" name="Freeform 1969">
                <a:extLst>
                  <a:ext uri="{FF2B5EF4-FFF2-40B4-BE49-F238E27FC236}">
                    <a16:creationId xmlns="" xmlns:a16="http://schemas.microsoft.com/office/drawing/2014/main" id="{F4F05619-8F7B-4208-B16C-9E558C9693B5}"/>
                  </a:ext>
                </a:extLst>
              </p:cNvPr>
              <p:cNvSpPr>
                <a:spLocks noEditPoints="1"/>
              </p:cNvSpPr>
              <p:nvPr/>
            </p:nvSpPr>
            <p:spPr bwMode="auto">
              <a:xfrm>
                <a:off x="8642741" y="6290125"/>
                <a:ext cx="45905" cy="72849"/>
              </a:xfrm>
              <a:custGeom>
                <a:avLst/>
                <a:gdLst>
                  <a:gd name="T0" fmla="*/ 46 w 92"/>
                  <a:gd name="T1" fmla="*/ 146 h 146"/>
                  <a:gd name="T2" fmla="*/ 64 w 92"/>
                  <a:gd name="T3" fmla="*/ 142 h 146"/>
                  <a:gd name="T4" fmla="*/ 78 w 92"/>
                  <a:gd name="T5" fmla="*/ 130 h 146"/>
                  <a:gd name="T6" fmla="*/ 84 w 92"/>
                  <a:gd name="T7" fmla="*/ 120 h 146"/>
                  <a:gd name="T8" fmla="*/ 92 w 92"/>
                  <a:gd name="T9" fmla="*/ 92 h 146"/>
                  <a:gd name="T10" fmla="*/ 92 w 92"/>
                  <a:gd name="T11" fmla="*/ 74 h 146"/>
                  <a:gd name="T12" fmla="*/ 88 w 92"/>
                  <a:gd name="T13" fmla="*/ 38 h 146"/>
                  <a:gd name="T14" fmla="*/ 78 w 92"/>
                  <a:gd name="T15" fmla="*/ 16 h 146"/>
                  <a:gd name="T16" fmla="*/ 72 w 92"/>
                  <a:gd name="T17" fmla="*/ 10 h 146"/>
                  <a:gd name="T18" fmla="*/ 56 w 92"/>
                  <a:gd name="T19" fmla="*/ 2 h 146"/>
                  <a:gd name="T20" fmla="*/ 46 w 92"/>
                  <a:gd name="T21" fmla="*/ 0 h 146"/>
                  <a:gd name="T22" fmla="*/ 28 w 92"/>
                  <a:gd name="T23" fmla="*/ 4 h 146"/>
                  <a:gd name="T24" fmla="*/ 14 w 92"/>
                  <a:gd name="T25" fmla="*/ 16 h 146"/>
                  <a:gd name="T26" fmla="*/ 8 w 92"/>
                  <a:gd name="T27" fmla="*/ 26 h 146"/>
                  <a:gd name="T28" fmla="*/ 2 w 92"/>
                  <a:gd name="T29" fmla="*/ 54 h 146"/>
                  <a:gd name="T30" fmla="*/ 0 w 92"/>
                  <a:gd name="T31" fmla="*/ 72 h 146"/>
                  <a:gd name="T32" fmla="*/ 4 w 92"/>
                  <a:gd name="T33" fmla="*/ 108 h 146"/>
                  <a:gd name="T34" fmla="*/ 12 w 92"/>
                  <a:gd name="T35" fmla="*/ 130 h 146"/>
                  <a:gd name="T36" fmla="*/ 20 w 92"/>
                  <a:gd name="T37" fmla="*/ 136 h 146"/>
                  <a:gd name="T38" fmla="*/ 36 w 92"/>
                  <a:gd name="T39" fmla="*/ 144 h 146"/>
                  <a:gd name="T40" fmla="*/ 32 w 92"/>
                  <a:gd name="T41" fmla="*/ 38 h 146"/>
                  <a:gd name="T42" fmla="*/ 34 w 92"/>
                  <a:gd name="T43" fmla="*/ 30 h 146"/>
                  <a:gd name="T44" fmla="*/ 38 w 92"/>
                  <a:gd name="T45" fmla="*/ 26 h 146"/>
                  <a:gd name="T46" fmla="*/ 46 w 92"/>
                  <a:gd name="T47" fmla="*/ 24 h 146"/>
                  <a:gd name="T48" fmla="*/ 50 w 92"/>
                  <a:gd name="T49" fmla="*/ 24 h 146"/>
                  <a:gd name="T50" fmla="*/ 54 w 92"/>
                  <a:gd name="T51" fmla="*/ 26 h 146"/>
                  <a:gd name="T52" fmla="*/ 62 w 92"/>
                  <a:gd name="T53" fmla="*/ 38 h 146"/>
                  <a:gd name="T54" fmla="*/ 64 w 92"/>
                  <a:gd name="T55" fmla="*/ 52 h 146"/>
                  <a:gd name="T56" fmla="*/ 64 w 92"/>
                  <a:gd name="T57" fmla="*/ 74 h 146"/>
                  <a:gd name="T58" fmla="*/ 60 w 92"/>
                  <a:gd name="T59" fmla="*/ 108 h 146"/>
                  <a:gd name="T60" fmla="*/ 58 w 92"/>
                  <a:gd name="T61" fmla="*/ 116 h 146"/>
                  <a:gd name="T62" fmla="*/ 54 w 92"/>
                  <a:gd name="T63" fmla="*/ 120 h 146"/>
                  <a:gd name="T64" fmla="*/ 46 w 92"/>
                  <a:gd name="T65" fmla="*/ 122 h 146"/>
                  <a:gd name="T66" fmla="*/ 42 w 92"/>
                  <a:gd name="T67" fmla="*/ 122 h 146"/>
                  <a:gd name="T68" fmla="*/ 38 w 92"/>
                  <a:gd name="T69" fmla="*/ 120 h 146"/>
                  <a:gd name="T70" fmla="*/ 32 w 92"/>
                  <a:gd name="T71" fmla="*/ 108 h 146"/>
                  <a:gd name="T72" fmla="*/ 30 w 92"/>
                  <a:gd name="T73" fmla="*/ 94 h 146"/>
                  <a:gd name="T74" fmla="*/ 28 w 92"/>
                  <a:gd name="T75" fmla="*/ 74 h 146"/>
                  <a:gd name="T76" fmla="*/ 32 w 92"/>
                  <a:gd name="T77" fmla="*/ 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46">
                    <a:moveTo>
                      <a:pt x="46" y="146"/>
                    </a:moveTo>
                    <a:lnTo>
                      <a:pt x="46" y="146"/>
                    </a:lnTo>
                    <a:lnTo>
                      <a:pt x="56" y="144"/>
                    </a:lnTo>
                    <a:lnTo>
                      <a:pt x="64" y="142"/>
                    </a:lnTo>
                    <a:lnTo>
                      <a:pt x="72" y="136"/>
                    </a:lnTo>
                    <a:lnTo>
                      <a:pt x="78" y="130"/>
                    </a:lnTo>
                    <a:lnTo>
                      <a:pt x="78" y="130"/>
                    </a:lnTo>
                    <a:lnTo>
                      <a:pt x="84" y="120"/>
                    </a:lnTo>
                    <a:lnTo>
                      <a:pt x="88" y="108"/>
                    </a:lnTo>
                    <a:lnTo>
                      <a:pt x="92" y="92"/>
                    </a:lnTo>
                    <a:lnTo>
                      <a:pt x="92" y="74"/>
                    </a:lnTo>
                    <a:lnTo>
                      <a:pt x="92" y="74"/>
                    </a:lnTo>
                    <a:lnTo>
                      <a:pt x="92" y="54"/>
                    </a:lnTo>
                    <a:lnTo>
                      <a:pt x="88" y="38"/>
                    </a:lnTo>
                    <a:lnTo>
                      <a:pt x="84" y="26"/>
                    </a:lnTo>
                    <a:lnTo>
                      <a:pt x="78" y="16"/>
                    </a:lnTo>
                    <a:lnTo>
                      <a:pt x="78" y="16"/>
                    </a:lnTo>
                    <a:lnTo>
                      <a:pt x="72" y="10"/>
                    </a:lnTo>
                    <a:lnTo>
                      <a:pt x="64" y="4"/>
                    </a:lnTo>
                    <a:lnTo>
                      <a:pt x="56" y="2"/>
                    </a:lnTo>
                    <a:lnTo>
                      <a:pt x="46" y="0"/>
                    </a:lnTo>
                    <a:lnTo>
                      <a:pt x="46" y="0"/>
                    </a:lnTo>
                    <a:lnTo>
                      <a:pt x="36" y="2"/>
                    </a:lnTo>
                    <a:lnTo>
                      <a:pt x="28" y="4"/>
                    </a:lnTo>
                    <a:lnTo>
                      <a:pt x="20" y="10"/>
                    </a:lnTo>
                    <a:lnTo>
                      <a:pt x="14" y="16"/>
                    </a:lnTo>
                    <a:lnTo>
                      <a:pt x="14" y="16"/>
                    </a:lnTo>
                    <a:lnTo>
                      <a:pt x="8" y="26"/>
                    </a:lnTo>
                    <a:lnTo>
                      <a:pt x="4" y="38"/>
                    </a:lnTo>
                    <a:lnTo>
                      <a:pt x="2" y="54"/>
                    </a:lnTo>
                    <a:lnTo>
                      <a:pt x="0" y="72"/>
                    </a:lnTo>
                    <a:lnTo>
                      <a:pt x="0" y="72"/>
                    </a:lnTo>
                    <a:lnTo>
                      <a:pt x="2" y="92"/>
                    </a:lnTo>
                    <a:lnTo>
                      <a:pt x="4" y="108"/>
                    </a:lnTo>
                    <a:lnTo>
                      <a:pt x="8" y="120"/>
                    </a:lnTo>
                    <a:lnTo>
                      <a:pt x="12" y="130"/>
                    </a:lnTo>
                    <a:lnTo>
                      <a:pt x="12" y="130"/>
                    </a:lnTo>
                    <a:lnTo>
                      <a:pt x="20" y="136"/>
                    </a:lnTo>
                    <a:lnTo>
                      <a:pt x="28" y="142"/>
                    </a:lnTo>
                    <a:lnTo>
                      <a:pt x="36" y="144"/>
                    </a:lnTo>
                    <a:lnTo>
                      <a:pt x="46" y="146"/>
                    </a:lnTo>
                    <a:close/>
                    <a:moveTo>
                      <a:pt x="32" y="38"/>
                    </a:moveTo>
                    <a:lnTo>
                      <a:pt x="32" y="38"/>
                    </a:lnTo>
                    <a:lnTo>
                      <a:pt x="34" y="30"/>
                    </a:lnTo>
                    <a:lnTo>
                      <a:pt x="38" y="26"/>
                    </a:lnTo>
                    <a:lnTo>
                      <a:pt x="38" y="26"/>
                    </a:lnTo>
                    <a:lnTo>
                      <a:pt x="42" y="24"/>
                    </a:lnTo>
                    <a:lnTo>
                      <a:pt x="46" y="24"/>
                    </a:lnTo>
                    <a:lnTo>
                      <a:pt x="46" y="24"/>
                    </a:lnTo>
                    <a:lnTo>
                      <a:pt x="50" y="24"/>
                    </a:lnTo>
                    <a:lnTo>
                      <a:pt x="54" y="26"/>
                    </a:lnTo>
                    <a:lnTo>
                      <a:pt x="54" y="26"/>
                    </a:lnTo>
                    <a:lnTo>
                      <a:pt x="58" y="32"/>
                    </a:lnTo>
                    <a:lnTo>
                      <a:pt x="62" y="38"/>
                    </a:lnTo>
                    <a:lnTo>
                      <a:pt x="62" y="38"/>
                    </a:lnTo>
                    <a:lnTo>
                      <a:pt x="64" y="52"/>
                    </a:lnTo>
                    <a:lnTo>
                      <a:pt x="64" y="74"/>
                    </a:lnTo>
                    <a:lnTo>
                      <a:pt x="64" y="74"/>
                    </a:lnTo>
                    <a:lnTo>
                      <a:pt x="62" y="94"/>
                    </a:lnTo>
                    <a:lnTo>
                      <a:pt x="60" y="108"/>
                    </a:lnTo>
                    <a:lnTo>
                      <a:pt x="60" y="108"/>
                    </a:lnTo>
                    <a:lnTo>
                      <a:pt x="58" y="116"/>
                    </a:lnTo>
                    <a:lnTo>
                      <a:pt x="54" y="120"/>
                    </a:lnTo>
                    <a:lnTo>
                      <a:pt x="54" y="120"/>
                    </a:lnTo>
                    <a:lnTo>
                      <a:pt x="50" y="122"/>
                    </a:lnTo>
                    <a:lnTo>
                      <a:pt x="46" y="122"/>
                    </a:lnTo>
                    <a:lnTo>
                      <a:pt x="46" y="122"/>
                    </a:lnTo>
                    <a:lnTo>
                      <a:pt x="42" y="122"/>
                    </a:lnTo>
                    <a:lnTo>
                      <a:pt x="38" y="120"/>
                    </a:lnTo>
                    <a:lnTo>
                      <a:pt x="38" y="120"/>
                    </a:lnTo>
                    <a:lnTo>
                      <a:pt x="34" y="114"/>
                    </a:lnTo>
                    <a:lnTo>
                      <a:pt x="32" y="108"/>
                    </a:lnTo>
                    <a:lnTo>
                      <a:pt x="32" y="108"/>
                    </a:lnTo>
                    <a:lnTo>
                      <a:pt x="30" y="94"/>
                    </a:lnTo>
                    <a:lnTo>
                      <a:pt x="28" y="74"/>
                    </a:lnTo>
                    <a:lnTo>
                      <a:pt x="28" y="74"/>
                    </a:lnTo>
                    <a:lnTo>
                      <a:pt x="30" y="52"/>
                    </a:lnTo>
                    <a:lnTo>
                      <a:pt x="32" y="3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82" name="Freeform 1970">
                <a:extLst>
                  <a:ext uri="{FF2B5EF4-FFF2-40B4-BE49-F238E27FC236}">
                    <a16:creationId xmlns="" xmlns:a16="http://schemas.microsoft.com/office/drawing/2014/main" id="{04925D5B-258E-4D59-947F-58074B0085BC}"/>
                  </a:ext>
                </a:extLst>
              </p:cNvPr>
              <p:cNvSpPr>
                <a:spLocks/>
              </p:cNvSpPr>
              <p:nvPr/>
            </p:nvSpPr>
            <p:spPr bwMode="auto">
              <a:xfrm>
                <a:off x="8642741" y="6290125"/>
                <a:ext cx="45905" cy="72849"/>
              </a:xfrm>
              <a:custGeom>
                <a:avLst/>
                <a:gdLst>
                  <a:gd name="T0" fmla="*/ 46 w 92"/>
                  <a:gd name="T1" fmla="*/ 146 h 146"/>
                  <a:gd name="T2" fmla="*/ 46 w 92"/>
                  <a:gd name="T3" fmla="*/ 146 h 146"/>
                  <a:gd name="T4" fmla="*/ 56 w 92"/>
                  <a:gd name="T5" fmla="*/ 144 h 146"/>
                  <a:gd name="T6" fmla="*/ 64 w 92"/>
                  <a:gd name="T7" fmla="*/ 142 h 146"/>
                  <a:gd name="T8" fmla="*/ 72 w 92"/>
                  <a:gd name="T9" fmla="*/ 136 h 146"/>
                  <a:gd name="T10" fmla="*/ 78 w 92"/>
                  <a:gd name="T11" fmla="*/ 130 h 146"/>
                  <a:gd name="T12" fmla="*/ 78 w 92"/>
                  <a:gd name="T13" fmla="*/ 130 h 146"/>
                  <a:gd name="T14" fmla="*/ 84 w 92"/>
                  <a:gd name="T15" fmla="*/ 120 h 146"/>
                  <a:gd name="T16" fmla="*/ 88 w 92"/>
                  <a:gd name="T17" fmla="*/ 108 h 146"/>
                  <a:gd name="T18" fmla="*/ 92 w 92"/>
                  <a:gd name="T19" fmla="*/ 92 h 146"/>
                  <a:gd name="T20" fmla="*/ 92 w 92"/>
                  <a:gd name="T21" fmla="*/ 74 h 146"/>
                  <a:gd name="T22" fmla="*/ 92 w 92"/>
                  <a:gd name="T23" fmla="*/ 74 h 146"/>
                  <a:gd name="T24" fmla="*/ 92 w 92"/>
                  <a:gd name="T25" fmla="*/ 54 h 146"/>
                  <a:gd name="T26" fmla="*/ 88 w 92"/>
                  <a:gd name="T27" fmla="*/ 38 h 146"/>
                  <a:gd name="T28" fmla="*/ 84 w 92"/>
                  <a:gd name="T29" fmla="*/ 26 h 146"/>
                  <a:gd name="T30" fmla="*/ 78 w 92"/>
                  <a:gd name="T31" fmla="*/ 16 h 146"/>
                  <a:gd name="T32" fmla="*/ 78 w 92"/>
                  <a:gd name="T33" fmla="*/ 16 h 146"/>
                  <a:gd name="T34" fmla="*/ 72 w 92"/>
                  <a:gd name="T35" fmla="*/ 10 h 146"/>
                  <a:gd name="T36" fmla="*/ 64 w 92"/>
                  <a:gd name="T37" fmla="*/ 4 h 146"/>
                  <a:gd name="T38" fmla="*/ 56 w 92"/>
                  <a:gd name="T39" fmla="*/ 2 h 146"/>
                  <a:gd name="T40" fmla="*/ 46 w 92"/>
                  <a:gd name="T41" fmla="*/ 0 h 146"/>
                  <a:gd name="T42" fmla="*/ 46 w 92"/>
                  <a:gd name="T43" fmla="*/ 0 h 146"/>
                  <a:gd name="T44" fmla="*/ 36 w 92"/>
                  <a:gd name="T45" fmla="*/ 2 h 146"/>
                  <a:gd name="T46" fmla="*/ 28 w 92"/>
                  <a:gd name="T47" fmla="*/ 4 h 146"/>
                  <a:gd name="T48" fmla="*/ 20 w 92"/>
                  <a:gd name="T49" fmla="*/ 10 h 146"/>
                  <a:gd name="T50" fmla="*/ 14 w 92"/>
                  <a:gd name="T51" fmla="*/ 16 h 146"/>
                  <a:gd name="T52" fmla="*/ 14 w 92"/>
                  <a:gd name="T53" fmla="*/ 16 h 146"/>
                  <a:gd name="T54" fmla="*/ 8 w 92"/>
                  <a:gd name="T55" fmla="*/ 26 h 146"/>
                  <a:gd name="T56" fmla="*/ 4 w 92"/>
                  <a:gd name="T57" fmla="*/ 38 h 146"/>
                  <a:gd name="T58" fmla="*/ 2 w 92"/>
                  <a:gd name="T59" fmla="*/ 54 h 146"/>
                  <a:gd name="T60" fmla="*/ 0 w 92"/>
                  <a:gd name="T61" fmla="*/ 72 h 146"/>
                  <a:gd name="T62" fmla="*/ 0 w 92"/>
                  <a:gd name="T63" fmla="*/ 72 h 146"/>
                  <a:gd name="T64" fmla="*/ 2 w 92"/>
                  <a:gd name="T65" fmla="*/ 92 h 146"/>
                  <a:gd name="T66" fmla="*/ 4 w 92"/>
                  <a:gd name="T67" fmla="*/ 108 h 146"/>
                  <a:gd name="T68" fmla="*/ 8 w 92"/>
                  <a:gd name="T69" fmla="*/ 120 h 146"/>
                  <a:gd name="T70" fmla="*/ 12 w 92"/>
                  <a:gd name="T71" fmla="*/ 130 h 146"/>
                  <a:gd name="T72" fmla="*/ 12 w 92"/>
                  <a:gd name="T73" fmla="*/ 130 h 146"/>
                  <a:gd name="T74" fmla="*/ 20 w 92"/>
                  <a:gd name="T75" fmla="*/ 136 h 146"/>
                  <a:gd name="T76" fmla="*/ 28 w 92"/>
                  <a:gd name="T77" fmla="*/ 142 h 146"/>
                  <a:gd name="T78" fmla="*/ 36 w 92"/>
                  <a:gd name="T79" fmla="*/ 144 h 146"/>
                  <a:gd name="T80" fmla="*/ 46 w 92"/>
                  <a:gd name="T8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46">
                    <a:moveTo>
                      <a:pt x="46" y="146"/>
                    </a:moveTo>
                    <a:lnTo>
                      <a:pt x="46" y="146"/>
                    </a:lnTo>
                    <a:lnTo>
                      <a:pt x="56" y="144"/>
                    </a:lnTo>
                    <a:lnTo>
                      <a:pt x="64" y="142"/>
                    </a:lnTo>
                    <a:lnTo>
                      <a:pt x="72" y="136"/>
                    </a:lnTo>
                    <a:lnTo>
                      <a:pt x="78" y="130"/>
                    </a:lnTo>
                    <a:lnTo>
                      <a:pt x="78" y="130"/>
                    </a:lnTo>
                    <a:lnTo>
                      <a:pt x="84" y="120"/>
                    </a:lnTo>
                    <a:lnTo>
                      <a:pt x="88" y="108"/>
                    </a:lnTo>
                    <a:lnTo>
                      <a:pt x="92" y="92"/>
                    </a:lnTo>
                    <a:lnTo>
                      <a:pt x="92" y="74"/>
                    </a:lnTo>
                    <a:lnTo>
                      <a:pt x="92" y="74"/>
                    </a:lnTo>
                    <a:lnTo>
                      <a:pt x="92" y="54"/>
                    </a:lnTo>
                    <a:lnTo>
                      <a:pt x="88" y="38"/>
                    </a:lnTo>
                    <a:lnTo>
                      <a:pt x="84" y="26"/>
                    </a:lnTo>
                    <a:lnTo>
                      <a:pt x="78" y="16"/>
                    </a:lnTo>
                    <a:lnTo>
                      <a:pt x="78" y="16"/>
                    </a:lnTo>
                    <a:lnTo>
                      <a:pt x="72" y="10"/>
                    </a:lnTo>
                    <a:lnTo>
                      <a:pt x="64" y="4"/>
                    </a:lnTo>
                    <a:lnTo>
                      <a:pt x="56" y="2"/>
                    </a:lnTo>
                    <a:lnTo>
                      <a:pt x="46" y="0"/>
                    </a:lnTo>
                    <a:lnTo>
                      <a:pt x="46" y="0"/>
                    </a:lnTo>
                    <a:lnTo>
                      <a:pt x="36" y="2"/>
                    </a:lnTo>
                    <a:lnTo>
                      <a:pt x="28" y="4"/>
                    </a:lnTo>
                    <a:lnTo>
                      <a:pt x="20" y="10"/>
                    </a:lnTo>
                    <a:lnTo>
                      <a:pt x="14" y="16"/>
                    </a:lnTo>
                    <a:lnTo>
                      <a:pt x="14" y="16"/>
                    </a:lnTo>
                    <a:lnTo>
                      <a:pt x="8" y="26"/>
                    </a:lnTo>
                    <a:lnTo>
                      <a:pt x="4" y="38"/>
                    </a:lnTo>
                    <a:lnTo>
                      <a:pt x="2" y="54"/>
                    </a:lnTo>
                    <a:lnTo>
                      <a:pt x="0" y="72"/>
                    </a:lnTo>
                    <a:lnTo>
                      <a:pt x="0" y="72"/>
                    </a:lnTo>
                    <a:lnTo>
                      <a:pt x="2" y="92"/>
                    </a:lnTo>
                    <a:lnTo>
                      <a:pt x="4" y="108"/>
                    </a:lnTo>
                    <a:lnTo>
                      <a:pt x="8" y="120"/>
                    </a:lnTo>
                    <a:lnTo>
                      <a:pt x="12" y="130"/>
                    </a:lnTo>
                    <a:lnTo>
                      <a:pt x="12" y="130"/>
                    </a:lnTo>
                    <a:lnTo>
                      <a:pt x="20" y="136"/>
                    </a:lnTo>
                    <a:lnTo>
                      <a:pt x="28" y="142"/>
                    </a:lnTo>
                    <a:lnTo>
                      <a:pt x="36" y="144"/>
                    </a:lnTo>
                    <a:lnTo>
                      <a:pt x="46" y="1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83" name="Freeform 1971">
                <a:extLst>
                  <a:ext uri="{FF2B5EF4-FFF2-40B4-BE49-F238E27FC236}">
                    <a16:creationId xmlns="" xmlns:a16="http://schemas.microsoft.com/office/drawing/2014/main" id="{BD5B4F76-6D7B-4833-AA7C-A1B2F8076AD7}"/>
                  </a:ext>
                </a:extLst>
              </p:cNvPr>
              <p:cNvSpPr>
                <a:spLocks/>
              </p:cNvSpPr>
              <p:nvPr/>
            </p:nvSpPr>
            <p:spPr bwMode="auto">
              <a:xfrm>
                <a:off x="8656712" y="6302100"/>
                <a:ext cx="17963" cy="48898"/>
              </a:xfrm>
              <a:custGeom>
                <a:avLst/>
                <a:gdLst>
                  <a:gd name="T0" fmla="*/ 4 w 36"/>
                  <a:gd name="T1" fmla="*/ 14 h 98"/>
                  <a:gd name="T2" fmla="*/ 4 w 36"/>
                  <a:gd name="T3" fmla="*/ 14 h 98"/>
                  <a:gd name="T4" fmla="*/ 6 w 36"/>
                  <a:gd name="T5" fmla="*/ 6 h 98"/>
                  <a:gd name="T6" fmla="*/ 10 w 36"/>
                  <a:gd name="T7" fmla="*/ 2 h 98"/>
                  <a:gd name="T8" fmla="*/ 10 w 36"/>
                  <a:gd name="T9" fmla="*/ 2 h 98"/>
                  <a:gd name="T10" fmla="*/ 14 w 36"/>
                  <a:gd name="T11" fmla="*/ 0 h 98"/>
                  <a:gd name="T12" fmla="*/ 18 w 36"/>
                  <a:gd name="T13" fmla="*/ 0 h 98"/>
                  <a:gd name="T14" fmla="*/ 18 w 36"/>
                  <a:gd name="T15" fmla="*/ 0 h 98"/>
                  <a:gd name="T16" fmla="*/ 22 w 36"/>
                  <a:gd name="T17" fmla="*/ 0 h 98"/>
                  <a:gd name="T18" fmla="*/ 26 w 36"/>
                  <a:gd name="T19" fmla="*/ 2 h 98"/>
                  <a:gd name="T20" fmla="*/ 26 w 36"/>
                  <a:gd name="T21" fmla="*/ 2 h 98"/>
                  <a:gd name="T22" fmla="*/ 30 w 36"/>
                  <a:gd name="T23" fmla="*/ 8 h 98"/>
                  <a:gd name="T24" fmla="*/ 34 w 36"/>
                  <a:gd name="T25" fmla="*/ 14 h 98"/>
                  <a:gd name="T26" fmla="*/ 34 w 36"/>
                  <a:gd name="T27" fmla="*/ 14 h 98"/>
                  <a:gd name="T28" fmla="*/ 36 w 36"/>
                  <a:gd name="T29" fmla="*/ 28 h 98"/>
                  <a:gd name="T30" fmla="*/ 36 w 36"/>
                  <a:gd name="T31" fmla="*/ 50 h 98"/>
                  <a:gd name="T32" fmla="*/ 36 w 36"/>
                  <a:gd name="T33" fmla="*/ 50 h 98"/>
                  <a:gd name="T34" fmla="*/ 34 w 36"/>
                  <a:gd name="T35" fmla="*/ 70 h 98"/>
                  <a:gd name="T36" fmla="*/ 32 w 36"/>
                  <a:gd name="T37" fmla="*/ 84 h 98"/>
                  <a:gd name="T38" fmla="*/ 32 w 36"/>
                  <a:gd name="T39" fmla="*/ 84 h 98"/>
                  <a:gd name="T40" fmla="*/ 30 w 36"/>
                  <a:gd name="T41" fmla="*/ 92 h 98"/>
                  <a:gd name="T42" fmla="*/ 26 w 36"/>
                  <a:gd name="T43" fmla="*/ 96 h 98"/>
                  <a:gd name="T44" fmla="*/ 26 w 36"/>
                  <a:gd name="T45" fmla="*/ 96 h 98"/>
                  <a:gd name="T46" fmla="*/ 22 w 36"/>
                  <a:gd name="T47" fmla="*/ 98 h 98"/>
                  <a:gd name="T48" fmla="*/ 18 w 36"/>
                  <a:gd name="T49" fmla="*/ 98 h 98"/>
                  <a:gd name="T50" fmla="*/ 18 w 36"/>
                  <a:gd name="T51" fmla="*/ 98 h 98"/>
                  <a:gd name="T52" fmla="*/ 14 w 36"/>
                  <a:gd name="T53" fmla="*/ 98 h 98"/>
                  <a:gd name="T54" fmla="*/ 10 w 36"/>
                  <a:gd name="T55" fmla="*/ 96 h 98"/>
                  <a:gd name="T56" fmla="*/ 10 w 36"/>
                  <a:gd name="T57" fmla="*/ 96 h 98"/>
                  <a:gd name="T58" fmla="*/ 6 w 36"/>
                  <a:gd name="T59" fmla="*/ 90 h 98"/>
                  <a:gd name="T60" fmla="*/ 4 w 36"/>
                  <a:gd name="T61" fmla="*/ 84 h 98"/>
                  <a:gd name="T62" fmla="*/ 4 w 36"/>
                  <a:gd name="T63" fmla="*/ 84 h 98"/>
                  <a:gd name="T64" fmla="*/ 2 w 36"/>
                  <a:gd name="T65" fmla="*/ 70 h 98"/>
                  <a:gd name="T66" fmla="*/ 0 w 36"/>
                  <a:gd name="T67" fmla="*/ 50 h 98"/>
                  <a:gd name="T68" fmla="*/ 0 w 36"/>
                  <a:gd name="T69" fmla="*/ 50 h 98"/>
                  <a:gd name="T70" fmla="*/ 2 w 36"/>
                  <a:gd name="T71" fmla="*/ 28 h 98"/>
                  <a:gd name="T72" fmla="*/ 4 w 36"/>
                  <a:gd name="T73"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98">
                    <a:moveTo>
                      <a:pt x="4" y="14"/>
                    </a:moveTo>
                    <a:lnTo>
                      <a:pt x="4" y="14"/>
                    </a:lnTo>
                    <a:lnTo>
                      <a:pt x="6" y="6"/>
                    </a:lnTo>
                    <a:lnTo>
                      <a:pt x="10" y="2"/>
                    </a:lnTo>
                    <a:lnTo>
                      <a:pt x="10" y="2"/>
                    </a:lnTo>
                    <a:lnTo>
                      <a:pt x="14" y="0"/>
                    </a:lnTo>
                    <a:lnTo>
                      <a:pt x="18" y="0"/>
                    </a:lnTo>
                    <a:lnTo>
                      <a:pt x="18" y="0"/>
                    </a:lnTo>
                    <a:lnTo>
                      <a:pt x="22" y="0"/>
                    </a:lnTo>
                    <a:lnTo>
                      <a:pt x="26" y="2"/>
                    </a:lnTo>
                    <a:lnTo>
                      <a:pt x="26" y="2"/>
                    </a:lnTo>
                    <a:lnTo>
                      <a:pt x="30" y="8"/>
                    </a:lnTo>
                    <a:lnTo>
                      <a:pt x="34" y="14"/>
                    </a:lnTo>
                    <a:lnTo>
                      <a:pt x="34" y="14"/>
                    </a:lnTo>
                    <a:lnTo>
                      <a:pt x="36" y="28"/>
                    </a:lnTo>
                    <a:lnTo>
                      <a:pt x="36" y="50"/>
                    </a:lnTo>
                    <a:lnTo>
                      <a:pt x="36" y="50"/>
                    </a:lnTo>
                    <a:lnTo>
                      <a:pt x="34" y="70"/>
                    </a:lnTo>
                    <a:lnTo>
                      <a:pt x="32" y="84"/>
                    </a:lnTo>
                    <a:lnTo>
                      <a:pt x="32" y="84"/>
                    </a:lnTo>
                    <a:lnTo>
                      <a:pt x="30" y="92"/>
                    </a:lnTo>
                    <a:lnTo>
                      <a:pt x="26" y="96"/>
                    </a:lnTo>
                    <a:lnTo>
                      <a:pt x="26" y="96"/>
                    </a:lnTo>
                    <a:lnTo>
                      <a:pt x="22" y="98"/>
                    </a:lnTo>
                    <a:lnTo>
                      <a:pt x="18" y="98"/>
                    </a:lnTo>
                    <a:lnTo>
                      <a:pt x="18" y="98"/>
                    </a:lnTo>
                    <a:lnTo>
                      <a:pt x="14" y="98"/>
                    </a:lnTo>
                    <a:lnTo>
                      <a:pt x="10" y="96"/>
                    </a:lnTo>
                    <a:lnTo>
                      <a:pt x="10" y="96"/>
                    </a:lnTo>
                    <a:lnTo>
                      <a:pt x="6" y="90"/>
                    </a:lnTo>
                    <a:lnTo>
                      <a:pt x="4" y="84"/>
                    </a:lnTo>
                    <a:lnTo>
                      <a:pt x="4" y="84"/>
                    </a:lnTo>
                    <a:lnTo>
                      <a:pt x="2" y="70"/>
                    </a:lnTo>
                    <a:lnTo>
                      <a:pt x="0" y="50"/>
                    </a:lnTo>
                    <a:lnTo>
                      <a:pt x="0" y="50"/>
                    </a:lnTo>
                    <a:lnTo>
                      <a:pt x="2" y="28"/>
                    </a:lnTo>
                    <a:lnTo>
                      <a:pt x="4"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84" name="Freeform 1972">
                <a:extLst>
                  <a:ext uri="{FF2B5EF4-FFF2-40B4-BE49-F238E27FC236}">
                    <a16:creationId xmlns="" xmlns:a16="http://schemas.microsoft.com/office/drawing/2014/main" id="{1D557F1D-1D80-4040-B89E-929FDB97E119}"/>
                  </a:ext>
                </a:extLst>
              </p:cNvPr>
              <p:cNvSpPr>
                <a:spLocks noEditPoints="1"/>
              </p:cNvSpPr>
              <p:nvPr/>
            </p:nvSpPr>
            <p:spPr bwMode="auto">
              <a:xfrm>
                <a:off x="8642741" y="6763142"/>
                <a:ext cx="45905" cy="71851"/>
              </a:xfrm>
              <a:custGeom>
                <a:avLst/>
                <a:gdLst>
                  <a:gd name="T0" fmla="*/ 46 w 92"/>
                  <a:gd name="T1" fmla="*/ 0 h 144"/>
                  <a:gd name="T2" fmla="*/ 28 w 92"/>
                  <a:gd name="T3" fmla="*/ 2 h 144"/>
                  <a:gd name="T4" fmla="*/ 14 w 92"/>
                  <a:gd name="T5" fmla="*/ 14 h 144"/>
                  <a:gd name="T6" fmla="*/ 8 w 92"/>
                  <a:gd name="T7" fmla="*/ 24 h 144"/>
                  <a:gd name="T8" fmla="*/ 2 w 92"/>
                  <a:gd name="T9" fmla="*/ 52 h 144"/>
                  <a:gd name="T10" fmla="*/ 0 w 92"/>
                  <a:gd name="T11" fmla="*/ 72 h 144"/>
                  <a:gd name="T12" fmla="*/ 4 w 92"/>
                  <a:gd name="T13" fmla="*/ 106 h 144"/>
                  <a:gd name="T14" fmla="*/ 12 w 92"/>
                  <a:gd name="T15" fmla="*/ 128 h 144"/>
                  <a:gd name="T16" fmla="*/ 20 w 92"/>
                  <a:gd name="T17" fmla="*/ 134 h 144"/>
                  <a:gd name="T18" fmla="*/ 36 w 92"/>
                  <a:gd name="T19" fmla="*/ 142 h 144"/>
                  <a:gd name="T20" fmla="*/ 46 w 92"/>
                  <a:gd name="T21" fmla="*/ 144 h 144"/>
                  <a:gd name="T22" fmla="*/ 64 w 92"/>
                  <a:gd name="T23" fmla="*/ 140 h 144"/>
                  <a:gd name="T24" fmla="*/ 78 w 92"/>
                  <a:gd name="T25" fmla="*/ 128 h 144"/>
                  <a:gd name="T26" fmla="*/ 84 w 92"/>
                  <a:gd name="T27" fmla="*/ 118 h 144"/>
                  <a:gd name="T28" fmla="*/ 92 w 92"/>
                  <a:gd name="T29" fmla="*/ 90 h 144"/>
                  <a:gd name="T30" fmla="*/ 92 w 92"/>
                  <a:gd name="T31" fmla="*/ 72 h 144"/>
                  <a:gd name="T32" fmla="*/ 88 w 92"/>
                  <a:gd name="T33" fmla="*/ 36 h 144"/>
                  <a:gd name="T34" fmla="*/ 78 w 92"/>
                  <a:gd name="T35" fmla="*/ 14 h 144"/>
                  <a:gd name="T36" fmla="*/ 72 w 92"/>
                  <a:gd name="T37" fmla="*/ 8 h 144"/>
                  <a:gd name="T38" fmla="*/ 56 w 92"/>
                  <a:gd name="T39" fmla="*/ 0 h 144"/>
                  <a:gd name="T40" fmla="*/ 60 w 92"/>
                  <a:gd name="T41" fmla="*/ 106 h 144"/>
                  <a:gd name="T42" fmla="*/ 58 w 92"/>
                  <a:gd name="T43" fmla="*/ 114 h 144"/>
                  <a:gd name="T44" fmla="*/ 54 w 92"/>
                  <a:gd name="T45" fmla="*/ 118 h 144"/>
                  <a:gd name="T46" fmla="*/ 46 w 92"/>
                  <a:gd name="T47" fmla="*/ 120 h 144"/>
                  <a:gd name="T48" fmla="*/ 42 w 92"/>
                  <a:gd name="T49" fmla="*/ 120 h 144"/>
                  <a:gd name="T50" fmla="*/ 38 w 92"/>
                  <a:gd name="T51" fmla="*/ 118 h 144"/>
                  <a:gd name="T52" fmla="*/ 32 w 92"/>
                  <a:gd name="T53" fmla="*/ 106 h 144"/>
                  <a:gd name="T54" fmla="*/ 30 w 92"/>
                  <a:gd name="T55" fmla="*/ 92 h 144"/>
                  <a:gd name="T56" fmla="*/ 28 w 92"/>
                  <a:gd name="T57" fmla="*/ 72 h 144"/>
                  <a:gd name="T58" fmla="*/ 32 w 92"/>
                  <a:gd name="T59" fmla="*/ 36 h 144"/>
                  <a:gd name="T60" fmla="*/ 34 w 92"/>
                  <a:gd name="T61" fmla="*/ 30 h 144"/>
                  <a:gd name="T62" fmla="*/ 38 w 92"/>
                  <a:gd name="T63" fmla="*/ 24 h 144"/>
                  <a:gd name="T64" fmla="*/ 46 w 92"/>
                  <a:gd name="T65" fmla="*/ 22 h 144"/>
                  <a:gd name="T66" fmla="*/ 50 w 92"/>
                  <a:gd name="T67" fmla="*/ 22 h 144"/>
                  <a:gd name="T68" fmla="*/ 54 w 92"/>
                  <a:gd name="T69" fmla="*/ 24 h 144"/>
                  <a:gd name="T70" fmla="*/ 62 w 92"/>
                  <a:gd name="T71" fmla="*/ 38 h 144"/>
                  <a:gd name="T72" fmla="*/ 64 w 92"/>
                  <a:gd name="T73" fmla="*/ 50 h 144"/>
                  <a:gd name="T74" fmla="*/ 64 w 92"/>
                  <a:gd name="T75" fmla="*/ 72 h 144"/>
                  <a:gd name="T76" fmla="*/ 60 w 92"/>
                  <a:gd name="T77" fmla="*/ 10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44">
                    <a:moveTo>
                      <a:pt x="46" y="0"/>
                    </a:moveTo>
                    <a:lnTo>
                      <a:pt x="46" y="0"/>
                    </a:lnTo>
                    <a:lnTo>
                      <a:pt x="36" y="0"/>
                    </a:lnTo>
                    <a:lnTo>
                      <a:pt x="28" y="2"/>
                    </a:lnTo>
                    <a:lnTo>
                      <a:pt x="20" y="8"/>
                    </a:lnTo>
                    <a:lnTo>
                      <a:pt x="14" y="14"/>
                    </a:lnTo>
                    <a:lnTo>
                      <a:pt x="14" y="14"/>
                    </a:lnTo>
                    <a:lnTo>
                      <a:pt x="8" y="24"/>
                    </a:lnTo>
                    <a:lnTo>
                      <a:pt x="4" y="36"/>
                    </a:lnTo>
                    <a:lnTo>
                      <a:pt x="2" y="52"/>
                    </a:lnTo>
                    <a:lnTo>
                      <a:pt x="0" y="72"/>
                    </a:lnTo>
                    <a:lnTo>
                      <a:pt x="0" y="72"/>
                    </a:lnTo>
                    <a:lnTo>
                      <a:pt x="2" y="90"/>
                    </a:lnTo>
                    <a:lnTo>
                      <a:pt x="4" y="106"/>
                    </a:lnTo>
                    <a:lnTo>
                      <a:pt x="8" y="118"/>
                    </a:lnTo>
                    <a:lnTo>
                      <a:pt x="12" y="128"/>
                    </a:lnTo>
                    <a:lnTo>
                      <a:pt x="12" y="128"/>
                    </a:lnTo>
                    <a:lnTo>
                      <a:pt x="20" y="134"/>
                    </a:lnTo>
                    <a:lnTo>
                      <a:pt x="28" y="140"/>
                    </a:lnTo>
                    <a:lnTo>
                      <a:pt x="36" y="142"/>
                    </a:lnTo>
                    <a:lnTo>
                      <a:pt x="46" y="144"/>
                    </a:lnTo>
                    <a:lnTo>
                      <a:pt x="46" y="144"/>
                    </a:lnTo>
                    <a:lnTo>
                      <a:pt x="56" y="142"/>
                    </a:lnTo>
                    <a:lnTo>
                      <a:pt x="64" y="140"/>
                    </a:lnTo>
                    <a:lnTo>
                      <a:pt x="72" y="136"/>
                    </a:lnTo>
                    <a:lnTo>
                      <a:pt x="78" y="128"/>
                    </a:lnTo>
                    <a:lnTo>
                      <a:pt x="78" y="128"/>
                    </a:lnTo>
                    <a:lnTo>
                      <a:pt x="84" y="118"/>
                    </a:lnTo>
                    <a:lnTo>
                      <a:pt x="88" y="106"/>
                    </a:lnTo>
                    <a:lnTo>
                      <a:pt x="92" y="90"/>
                    </a:lnTo>
                    <a:lnTo>
                      <a:pt x="92" y="72"/>
                    </a:lnTo>
                    <a:lnTo>
                      <a:pt x="92" y="72"/>
                    </a:lnTo>
                    <a:lnTo>
                      <a:pt x="92" y="52"/>
                    </a:lnTo>
                    <a:lnTo>
                      <a:pt x="88" y="36"/>
                    </a:lnTo>
                    <a:lnTo>
                      <a:pt x="84" y="24"/>
                    </a:lnTo>
                    <a:lnTo>
                      <a:pt x="78" y="14"/>
                    </a:lnTo>
                    <a:lnTo>
                      <a:pt x="78" y="14"/>
                    </a:lnTo>
                    <a:lnTo>
                      <a:pt x="72" y="8"/>
                    </a:lnTo>
                    <a:lnTo>
                      <a:pt x="64" y="2"/>
                    </a:lnTo>
                    <a:lnTo>
                      <a:pt x="56" y="0"/>
                    </a:lnTo>
                    <a:lnTo>
                      <a:pt x="46" y="0"/>
                    </a:lnTo>
                    <a:close/>
                    <a:moveTo>
                      <a:pt x="60" y="106"/>
                    </a:moveTo>
                    <a:lnTo>
                      <a:pt x="60" y="106"/>
                    </a:lnTo>
                    <a:lnTo>
                      <a:pt x="58" y="114"/>
                    </a:lnTo>
                    <a:lnTo>
                      <a:pt x="54" y="118"/>
                    </a:lnTo>
                    <a:lnTo>
                      <a:pt x="54" y="118"/>
                    </a:lnTo>
                    <a:lnTo>
                      <a:pt x="50" y="120"/>
                    </a:lnTo>
                    <a:lnTo>
                      <a:pt x="46" y="120"/>
                    </a:lnTo>
                    <a:lnTo>
                      <a:pt x="46" y="120"/>
                    </a:lnTo>
                    <a:lnTo>
                      <a:pt x="42" y="120"/>
                    </a:lnTo>
                    <a:lnTo>
                      <a:pt x="38" y="118"/>
                    </a:lnTo>
                    <a:lnTo>
                      <a:pt x="38" y="118"/>
                    </a:lnTo>
                    <a:lnTo>
                      <a:pt x="34" y="114"/>
                    </a:lnTo>
                    <a:lnTo>
                      <a:pt x="32" y="106"/>
                    </a:lnTo>
                    <a:lnTo>
                      <a:pt x="32" y="106"/>
                    </a:lnTo>
                    <a:lnTo>
                      <a:pt x="30" y="92"/>
                    </a:lnTo>
                    <a:lnTo>
                      <a:pt x="28" y="72"/>
                    </a:lnTo>
                    <a:lnTo>
                      <a:pt x="28" y="72"/>
                    </a:lnTo>
                    <a:lnTo>
                      <a:pt x="30" y="50"/>
                    </a:lnTo>
                    <a:lnTo>
                      <a:pt x="32" y="36"/>
                    </a:lnTo>
                    <a:lnTo>
                      <a:pt x="32" y="36"/>
                    </a:lnTo>
                    <a:lnTo>
                      <a:pt x="34" y="30"/>
                    </a:lnTo>
                    <a:lnTo>
                      <a:pt x="38" y="24"/>
                    </a:lnTo>
                    <a:lnTo>
                      <a:pt x="38" y="24"/>
                    </a:lnTo>
                    <a:lnTo>
                      <a:pt x="42" y="22"/>
                    </a:lnTo>
                    <a:lnTo>
                      <a:pt x="46" y="22"/>
                    </a:lnTo>
                    <a:lnTo>
                      <a:pt x="46" y="22"/>
                    </a:lnTo>
                    <a:lnTo>
                      <a:pt x="50" y="22"/>
                    </a:lnTo>
                    <a:lnTo>
                      <a:pt x="54" y="24"/>
                    </a:lnTo>
                    <a:lnTo>
                      <a:pt x="54" y="24"/>
                    </a:lnTo>
                    <a:lnTo>
                      <a:pt x="58" y="30"/>
                    </a:lnTo>
                    <a:lnTo>
                      <a:pt x="62" y="38"/>
                    </a:lnTo>
                    <a:lnTo>
                      <a:pt x="62" y="38"/>
                    </a:lnTo>
                    <a:lnTo>
                      <a:pt x="64" y="50"/>
                    </a:lnTo>
                    <a:lnTo>
                      <a:pt x="64" y="72"/>
                    </a:lnTo>
                    <a:lnTo>
                      <a:pt x="64" y="72"/>
                    </a:lnTo>
                    <a:lnTo>
                      <a:pt x="62" y="92"/>
                    </a:lnTo>
                    <a:lnTo>
                      <a:pt x="60" y="10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85" name="Freeform 1973">
                <a:extLst>
                  <a:ext uri="{FF2B5EF4-FFF2-40B4-BE49-F238E27FC236}">
                    <a16:creationId xmlns="" xmlns:a16="http://schemas.microsoft.com/office/drawing/2014/main" id="{57D621AB-2FDB-462B-9039-163A91D8B7D5}"/>
                  </a:ext>
                </a:extLst>
              </p:cNvPr>
              <p:cNvSpPr>
                <a:spLocks/>
              </p:cNvSpPr>
              <p:nvPr/>
            </p:nvSpPr>
            <p:spPr bwMode="auto">
              <a:xfrm>
                <a:off x="8642741" y="6763142"/>
                <a:ext cx="45905" cy="71851"/>
              </a:xfrm>
              <a:custGeom>
                <a:avLst/>
                <a:gdLst>
                  <a:gd name="T0" fmla="*/ 46 w 92"/>
                  <a:gd name="T1" fmla="*/ 0 h 144"/>
                  <a:gd name="T2" fmla="*/ 46 w 92"/>
                  <a:gd name="T3" fmla="*/ 0 h 144"/>
                  <a:gd name="T4" fmla="*/ 36 w 92"/>
                  <a:gd name="T5" fmla="*/ 0 h 144"/>
                  <a:gd name="T6" fmla="*/ 28 w 92"/>
                  <a:gd name="T7" fmla="*/ 2 h 144"/>
                  <a:gd name="T8" fmla="*/ 20 w 92"/>
                  <a:gd name="T9" fmla="*/ 8 h 144"/>
                  <a:gd name="T10" fmla="*/ 14 w 92"/>
                  <a:gd name="T11" fmla="*/ 14 h 144"/>
                  <a:gd name="T12" fmla="*/ 14 w 92"/>
                  <a:gd name="T13" fmla="*/ 14 h 144"/>
                  <a:gd name="T14" fmla="*/ 8 w 92"/>
                  <a:gd name="T15" fmla="*/ 24 h 144"/>
                  <a:gd name="T16" fmla="*/ 4 w 92"/>
                  <a:gd name="T17" fmla="*/ 36 h 144"/>
                  <a:gd name="T18" fmla="*/ 2 w 92"/>
                  <a:gd name="T19" fmla="*/ 52 h 144"/>
                  <a:gd name="T20" fmla="*/ 0 w 92"/>
                  <a:gd name="T21" fmla="*/ 72 h 144"/>
                  <a:gd name="T22" fmla="*/ 0 w 92"/>
                  <a:gd name="T23" fmla="*/ 72 h 144"/>
                  <a:gd name="T24" fmla="*/ 2 w 92"/>
                  <a:gd name="T25" fmla="*/ 90 h 144"/>
                  <a:gd name="T26" fmla="*/ 4 w 92"/>
                  <a:gd name="T27" fmla="*/ 106 h 144"/>
                  <a:gd name="T28" fmla="*/ 8 w 92"/>
                  <a:gd name="T29" fmla="*/ 118 h 144"/>
                  <a:gd name="T30" fmla="*/ 12 w 92"/>
                  <a:gd name="T31" fmla="*/ 128 h 144"/>
                  <a:gd name="T32" fmla="*/ 12 w 92"/>
                  <a:gd name="T33" fmla="*/ 128 h 144"/>
                  <a:gd name="T34" fmla="*/ 20 w 92"/>
                  <a:gd name="T35" fmla="*/ 134 h 144"/>
                  <a:gd name="T36" fmla="*/ 28 w 92"/>
                  <a:gd name="T37" fmla="*/ 140 h 144"/>
                  <a:gd name="T38" fmla="*/ 36 w 92"/>
                  <a:gd name="T39" fmla="*/ 142 h 144"/>
                  <a:gd name="T40" fmla="*/ 46 w 92"/>
                  <a:gd name="T41" fmla="*/ 144 h 144"/>
                  <a:gd name="T42" fmla="*/ 46 w 92"/>
                  <a:gd name="T43" fmla="*/ 144 h 144"/>
                  <a:gd name="T44" fmla="*/ 56 w 92"/>
                  <a:gd name="T45" fmla="*/ 142 h 144"/>
                  <a:gd name="T46" fmla="*/ 64 w 92"/>
                  <a:gd name="T47" fmla="*/ 140 h 144"/>
                  <a:gd name="T48" fmla="*/ 72 w 92"/>
                  <a:gd name="T49" fmla="*/ 136 h 144"/>
                  <a:gd name="T50" fmla="*/ 78 w 92"/>
                  <a:gd name="T51" fmla="*/ 128 h 144"/>
                  <a:gd name="T52" fmla="*/ 78 w 92"/>
                  <a:gd name="T53" fmla="*/ 128 h 144"/>
                  <a:gd name="T54" fmla="*/ 84 w 92"/>
                  <a:gd name="T55" fmla="*/ 118 h 144"/>
                  <a:gd name="T56" fmla="*/ 88 w 92"/>
                  <a:gd name="T57" fmla="*/ 106 h 144"/>
                  <a:gd name="T58" fmla="*/ 92 w 92"/>
                  <a:gd name="T59" fmla="*/ 90 h 144"/>
                  <a:gd name="T60" fmla="*/ 92 w 92"/>
                  <a:gd name="T61" fmla="*/ 72 h 144"/>
                  <a:gd name="T62" fmla="*/ 92 w 92"/>
                  <a:gd name="T63" fmla="*/ 72 h 144"/>
                  <a:gd name="T64" fmla="*/ 92 w 92"/>
                  <a:gd name="T65" fmla="*/ 52 h 144"/>
                  <a:gd name="T66" fmla="*/ 88 w 92"/>
                  <a:gd name="T67" fmla="*/ 36 h 144"/>
                  <a:gd name="T68" fmla="*/ 84 w 92"/>
                  <a:gd name="T69" fmla="*/ 24 h 144"/>
                  <a:gd name="T70" fmla="*/ 78 w 92"/>
                  <a:gd name="T71" fmla="*/ 14 h 144"/>
                  <a:gd name="T72" fmla="*/ 78 w 92"/>
                  <a:gd name="T73" fmla="*/ 14 h 144"/>
                  <a:gd name="T74" fmla="*/ 72 w 92"/>
                  <a:gd name="T75" fmla="*/ 8 h 144"/>
                  <a:gd name="T76" fmla="*/ 64 w 92"/>
                  <a:gd name="T77" fmla="*/ 2 h 144"/>
                  <a:gd name="T78" fmla="*/ 56 w 92"/>
                  <a:gd name="T79" fmla="*/ 0 h 144"/>
                  <a:gd name="T80" fmla="*/ 46 w 92"/>
                  <a:gd name="T8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44">
                    <a:moveTo>
                      <a:pt x="46" y="0"/>
                    </a:moveTo>
                    <a:lnTo>
                      <a:pt x="46" y="0"/>
                    </a:lnTo>
                    <a:lnTo>
                      <a:pt x="36" y="0"/>
                    </a:lnTo>
                    <a:lnTo>
                      <a:pt x="28" y="2"/>
                    </a:lnTo>
                    <a:lnTo>
                      <a:pt x="20" y="8"/>
                    </a:lnTo>
                    <a:lnTo>
                      <a:pt x="14" y="14"/>
                    </a:lnTo>
                    <a:lnTo>
                      <a:pt x="14" y="14"/>
                    </a:lnTo>
                    <a:lnTo>
                      <a:pt x="8" y="24"/>
                    </a:lnTo>
                    <a:lnTo>
                      <a:pt x="4" y="36"/>
                    </a:lnTo>
                    <a:lnTo>
                      <a:pt x="2" y="52"/>
                    </a:lnTo>
                    <a:lnTo>
                      <a:pt x="0" y="72"/>
                    </a:lnTo>
                    <a:lnTo>
                      <a:pt x="0" y="72"/>
                    </a:lnTo>
                    <a:lnTo>
                      <a:pt x="2" y="90"/>
                    </a:lnTo>
                    <a:lnTo>
                      <a:pt x="4" y="106"/>
                    </a:lnTo>
                    <a:lnTo>
                      <a:pt x="8" y="118"/>
                    </a:lnTo>
                    <a:lnTo>
                      <a:pt x="12" y="128"/>
                    </a:lnTo>
                    <a:lnTo>
                      <a:pt x="12" y="128"/>
                    </a:lnTo>
                    <a:lnTo>
                      <a:pt x="20" y="134"/>
                    </a:lnTo>
                    <a:lnTo>
                      <a:pt x="28" y="140"/>
                    </a:lnTo>
                    <a:lnTo>
                      <a:pt x="36" y="142"/>
                    </a:lnTo>
                    <a:lnTo>
                      <a:pt x="46" y="144"/>
                    </a:lnTo>
                    <a:lnTo>
                      <a:pt x="46" y="144"/>
                    </a:lnTo>
                    <a:lnTo>
                      <a:pt x="56" y="142"/>
                    </a:lnTo>
                    <a:lnTo>
                      <a:pt x="64" y="140"/>
                    </a:lnTo>
                    <a:lnTo>
                      <a:pt x="72" y="136"/>
                    </a:lnTo>
                    <a:lnTo>
                      <a:pt x="78" y="128"/>
                    </a:lnTo>
                    <a:lnTo>
                      <a:pt x="78" y="128"/>
                    </a:lnTo>
                    <a:lnTo>
                      <a:pt x="84" y="118"/>
                    </a:lnTo>
                    <a:lnTo>
                      <a:pt x="88" y="106"/>
                    </a:lnTo>
                    <a:lnTo>
                      <a:pt x="92" y="90"/>
                    </a:lnTo>
                    <a:lnTo>
                      <a:pt x="92" y="72"/>
                    </a:lnTo>
                    <a:lnTo>
                      <a:pt x="92" y="72"/>
                    </a:lnTo>
                    <a:lnTo>
                      <a:pt x="92" y="52"/>
                    </a:lnTo>
                    <a:lnTo>
                      <a:pt x="88" y="36"/>
                    </a:lnTo>
                    <a:lnTo>
                      <a:pt x="84" y="24"/>
                    </a:lnTo>
                    <a:lnTo>
                      <a:pt x="78" y="14"/>
                    </a:lnTo>
                    <a:lnTo>
                      <a:pt x="78" y="14"/>
                    </a:lnTo>
                    <a:lnTo>
                      <a:pt x="72" y="8"/>
                    </a:lnTo>
                    <a:lnTo>
                      <a:pt x="64" y="2"/>
                    </a:lnTo>
                    <a:lnTo>
                      <a:pt x="56" y="0"/>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86" name="Freeform 1974">
                <a:extLst>
                  <a:ext uri="{FF2B5EF4-FFF2-40B4-BE49-F238E27FC236}">
                    <a16:creationId xmlns="" xmlns:a16="http://schemas.microsoft.com/office/drawing/2014/main" id="{580B84C8-538F-4A5D-9854-4AF5B2EE7CBC}"/>
                  </a:ext>
                </a:extLst>
              </p:cNvPr>
              <p:cNvSpPr>
                <a:spLocks/>
              </p:cNvSpPr>
              <p:nvPr/>
            </p:nvSpPr>
            <p:spPr bwMode="auto">
              <a:xfrm>
                <a:off x="8656712" y="6774120"/>
                <a:ext cx="17963" cy="48898"/>
              </a:xfrm>
              <a:custGeom>
                <a:avLst/>
                <a:gdLst>
                  <a:gd name="T0" fmla="*/ 32 w 36"/>
                  <a:gd name="T1" fmla="*/ 84 h 98"/>
                  <a:gd name="T2" fmla="*/ 32 w 36"/>
                  <a:gd name="T3" fmla="*/ 84 h 98"/>
                  <a:gd name="T4" fmla="*/ 30 w 36"/>
                  <a:gd name="T5" fmla="*/ 92 h 98"/>
                  <a:gd name="T6" fmla="*/ 26 w 36"/>
                  <a:gd name="T7" fmla="*/ 96 h 98"/>
                  <a:gd name="T8" fmla="*/ 26 w 36"/>
                  <a:gd name="T9" fmla="*/ 96 h 98"/>
                  <a:gd name="T10" fmla="*/ 22 w 36"/>
                  <a:gd name="T11" fmla="*/ 98 h 98"/>
                  <a:gd name="T12" fmla="*/ 18 w 36"/>
                  <a:gd name="T13" fmla="*/ 98 h 98"/>
                  <a:gd name="T14" fmla="*/ 18 w 36"/>
                  <a:gd name="T15" fmla="*/ 98 h 98"/>
                  <a:gd name="T16" fmla="*/ 14 w 36"/>
                  <a:gd name="T17" fmla="*/ 98 h 98"/>
                  <a:gd name="T18" fmla="*/ 10 w 36"/>
                  <a:gd name="T19" fmla="*/ 96 h 98"/>
                  <a:gd name="T20" fmla="*/ 10 w 36"/>
                  <a:gd name="T21" fmla="*/ 96 h 98"/>
                  <a:gd name="T22" fmla="*/ 6 w 36"/>
                  <a:gd name="T23" fmla="*/ 92 h 98"/>
                  <a:gd name="T24" fmla="*/ 4 w 36"/>
                  <a:gd name="T25" fmla="*/ 84 h 98"/>
                  <a:gd name="T26" fmla="*/ 4 w 36"/>
                  <a:gd name="T27" fmla="*/ 84 h 98"/>
                  <a:gd name="T28" fmla="*/ 2 w 36"/>
                  <a:gd name="T29" fmla="*/ 70 h 98"/>
                  <a:gd name="T30" fmla="*/ 0 w 36"/>
                  <a:gd name="T31" fmla="*/ 50 h 98"/>
                  <a:gd name="T32" fmla="*/ 0 w 36"/>
                  <a:gd name="T33" fmla="*/ 50 h 98"/>
                  <a:gd name="T34" fmla="*/ 2 w 36"/>
                  <a:gd name="T35" fmla="*/ 28 h 98"/>
                  <a:gd name="T36" fmla="*/ 4 w 36"/>
                  <a:gd name="T37" fmla="*/ 14 h 98"/>
                  <a:gd name="T38" fmla="*/ 4 w 36"/>
                  <a:gd name="T39" fmla="*/ 14 h 98"/>
                  <a:gd name="T40" fmla="*/ 6 w 36"/>
                  <a:gd name="T41" fmla="*/ 8 h 98"/>
                  <a:gd name="T42" fmla="*/ 10 w 36"/>
                  <a:gd name="T43" fmla="*/ 2 h 98"/>
                  <a:gd name="T44" fmla="*/ 10 w 36"/>
                  <a:gd name="T45" fmla="*/ 2 h 98"/>
                  <a:gd name="T46" fmla="*/ 14 w 36"/>
                  <a:gd name="T47" fmla="*/ 0 h 98"/>
                  <a:gd name="T48" fmla="*/ 18 w 36"/>
                  <a:gd name="T49" fmla="*/ 0 h 98"/>
                  <a:gd name="T50" fmla="*/ 18 w 36"/>
                  <a:gd name="T51" fmla="*/ 0 h 98"/>
                  <a:gd name="T52" fmla="*/ 22 w 36"/>
                  <a:gd name="T53" fmla="*/ 0 h 98"/>
                  <a:gd name="T54" fmla="*/ 26 w 36"/>
                  <a:gd name="T55" fmla="*/ 2 h 98"/>
                  <a:gd name="T56" fmla="*/ 26 w 36"/>
                  <a:gd name="T57" fmla="*/ 2 h 98"/>
                  <a:gd name="T58" fmla="*/ 30 w 36"/>
                  <a:gd name="T59" fmla="*/ 8 h 98"/>
                  <a:gd name="T60" fmla="*/ 34 w 36"/>
                  <a:gd name="T61" fmla="*/ 16 h 98"/>
                  <a:gd name="T62" fmla="*/ 34 w 36"/>
                  <a:gd name="T63" fmla="*/ 16 h 98"/>
                  <a:gd name="T64" fmla="*/ 36 w 36"/>
                  <a:gd name="T65" fmla="*/ 28 h 98"/>
                  <a:gd name="T66" fmla="*/ 36 w 36"/>
                  <a:gd name="T67" fmla="*/ 50 h 98"/>
                  <a:gd name="T68" fmla="*/ 36 w 36"/>
                  <a:gd name="T69" fmla="*/ 50 h 98"/>
                  <a:gd name="T70" fmla="*/ 34 w 36"/>
                  <a:gd name="T71" fmla="*/ 70 h 98"/>
                  <a:gd name="T72" fmla="*/ 32 w 36"/>
                  <a:gd name="T73"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98">
                    <a:moveTo>
                      <a:pt x="32" y="84"/>
                    </a:moveTo>
                    <a:lnTo>
                      <a:pt x="32" y="84"/>
                    </a:lnTo>
                    <a:lnTo>
                      <a:pt x="30" y="92"/>
                    </a:lnTo>
                    <a:lnTo>
                      <a:pt x="26" y="96"/>
                    </a:lnTo>
                    <a:lnTo>
                      <a:pt x="26" y="96"/>
                    </a:lnTo>
                    <a:lnTo>
                      <a:pt x="22" y="98"/>
                    </a:lnTo>
                    <a:lnTo>
                      <a:pt x="18" y="98"/>
                    </a:lnTo>
                    <a:lnTo>
                      <a:pt x="18" y="98"/>
                    </a:lnTo>
                    <a:lnTo>
                      <a:pt x="14" y="98"/>
                    </a:lnTo>
                    <a:lnTo>
                      <a:pt x="10" y="96"/>
                    </a:lnTo>
                    <a:lnTo>
                      <a:pt x="10" y="96"/>
                    </a:lnTo>
                    <a:lnTo>
                      <a:pt x="6" y="92"/>
                    </a:lnTo>
                    <a:lnTo>
                      <a:pt x="4" y="84"/>
                    </a:lnTo>
                    <a:lnTo>
                      <a:pt x="4" y="84"/>
                    </a:lnTo>
                    <a:lnTo>
                      <a:pt x="2" y="70"/>
                    </a:lnTo>
                    <a:lnTo>
                      <a:pt x="0" y="50"/>
                    </a:lnTo>
                    <a:lnTo>
                      <a:pt x="0" y="50"/>
                    </a:lnTo>
                    <a:lnTo>
                      <a:pt x="2" y="28"/>
                    </a:lnTo>
                    <a:lnTo>
                      <a:pt x="4" y="14"/>
                    </a:lnTo>
                    <a:lnTo>
                      <a:pt x="4" y="14"/>
                    </a:lnTo>
                    <a:lnTo>
                      <a:pt x="6" y="8"/>
                    </a:lnTo>
                    <a:lnTo>
                      <a:pt x="10" y="2"/>
                    </a:lnTo>
                    <a:lnTo>
                      <a:pt x="10" y="2"/>
                    </a:lnTo>
                    <a:lnTo>
                      <a:pt x="14" y="0"/>
                    </a:lnTo>
                    <a:lnTo>
                      <a:pt x="18" y="0"/>
                    </a:lnTo>
                    <a:lnTo>
                      <a:pt x="18" y="0"/>
                    </a:lnTo>
                    <a:lnTo>
                      <a:pt x="22" y="0"/>
                    </a:lnTo>
                    <a:lnTo>
                      <a:pt x="26" y="2"/>
                    </a:lnTo>
                    <a:lnTo>
                      <a:pt x="26" y="2"/>
                    </a:lnTo>
                    <a:lnTo>
                      <a:pt x="30" y="8"/>
                    </a:lnTo>
                    <a:lnTo>
                      <a:pt x="34" y="16"/>
                    </a:lnTo>
                    <a:lnTo>
                      <a:pt x="34" y="16"/>
                    </a:lnTo>
                    <a:lnTo>
                      <a:pt x="36" y="28"/>
                    </a:lnTo>
                    <a:lnTo>
                      <a:pt x="36" y="50"/>
                    </a:lnTo>
                    <a:lnTo>
                      <a:pt x="36" y="50"/>
                    </a:lnTo>
                    <a:lnTo>
                      <a:pt x="34" y="70"/>
                    </a:lnTo>
                    <a:lnTo>
                      <a:pt x="32"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87" name="Freeform 1975">
                <a:extLst>
                  <a:ext uri="{FF2B5EF4-FFF2-40B4-BE49-F238E27FC236}">
                    <a16:creationId xmlns="" xmlns:a16="http://schemas.microsoft.com/office/drawing/2014/main" id="{7A2BAD5C-662A-435D-A572-1FEE58BE9D4B}"/>
                  </a:ext>
                </a:extLst>
              </p:cNvPr>
              <p:cNvSpPr>
                <a:spLocks/>
              </p:cNvSpPr>
              <p:nvPr/>
            </p:nvSpPr>
            <p:spPr bwMode="auto">
              <a:xfrm>
                <a:off x="8552928" y="6290125"/>
                <a:ext cx="30936" cy="70853"/>
              </a:xfrm>
              <a:custGeom>
                <a:avLst/>
                <a:gdLst>
                  <a:gd name="T0" fmla="*/ 34 w 62"/>
                  <a:gd name="T1" fmla="*/ 142 h 142"/>
                  <a:gd name="T2" fmla="*/ 62 w 62"/>
                  <a:gd name="T3" fmla="*/ 142 h 142"/>
                  <a:gd name="T4" fmla="*/ 62 w 62"/>
                  <a:gd name="T5" fmla="*/ 0 h 142"/>
                  <a:gd name="T6" fmla="*/ 40 w 62"/>
                  <a:gd name="T7" fmla="*/ 0 h 142"/>
                  <a:gd name="T8" fmla="*/ 40 w 62"/>
                  <a:gd name="T9" fmla="*/ 0 h 142"/>
                  <a:gd name="T10" fmla="*/ 32 w 62"/>
                  <a:gd name="T11" fmla="*/ 14 h 142"/>
                  <a:gd name="T12" fmla="*/ 22 w 62"/>
                  <a:gd name="T13" fmla="*/ 24 h 142"/>
                  <a:gd name="T14" fmla="*/ 22 w 62"/>
                  <a:gd name="T15" fmla="*/ 24 h 142"/>
                  <a:gd name="T16" fmla="*/ 10 w 62"/>
                  <a:gd name="T17" fmla="*/ 32 h 142"/>
                  <a:gd name="T18" fmla="*/ 0 w 62"/>
                  <a:gd name="T19" fmla="*/ 36 h 142"/>
                  <a:gd name="T20" fmla="*/ 0 w 62"/>
                  <a:gd name="T21" fmla="*/ 62 h 142"/>
                  <a:gd name="T22" fmla="*/ 0 w 62"/>
                  <a:gd name="T23" fmla="*/ 62 h 142"/>
                  <a:gd name="T24" fmla="*/ 18 w 62"/>
                  <a:gd name="T25" fmla="*/ 52 h 142"/>
                  <a:gd name="T26" fmla="*/ 34 w 62"/>
                  <a:gd name="T27" fmla="*/ 40 h 142"/>
                  <a:gd name="T28" fmla="*/ 34 w 62"/>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42">
                    <a:moveTo>
                      <a:pt x="34" y="142"/>
                    </a:moveTo>
                    <a:lnTo>
                      <a:pt x="62" y="142"/>
                    </a:lnTo>
                    <a:lnTo>
                      <a:pt x="62" y="0"/>
                    </a:lnTo>
                    <a:lnTo>
                      <a:pt x="40" y="0"/>
                    </a:lnTo>
                    <a:lnTo>
                      <a:pt x="40" y="0"/>
                    </a:lnTo>
                    <a:lnTo>
                      <a:pt x="32" y="14"/>
                    </a:lnTo>
                    <a:lnTo>
                      <a:pt x="22" y="24"/>
                    </a:lnTo>
                    <a:lnTo>
                      <a:pt x="22" y="24"/>
                    </a:lnTo>
                    <a:lnTo>
                      <a:pt x="10" y="32"/>
                    </a:lnTo>
                    <a:lnTo>
                      <a:pt x="0" y="36"/>
                    </a:lnTo>
                    <a:lnTo>
                      <a:pt x="0" y="62"/>
                    </a:lnTo>
                    <a:lnTo>
                      <a:pt x="0" y="62"/>
                    </a:lnTo>
                    <a:lnTo>
                      <a:pt x="18" y="52"/>
                    </a:lnTo>
                    <a:lnTo>
                      <a:pt x="34" y="40"/>
                    </a:lnTo>
                    <a:lnTo>
                      <a:pt x="34" y="14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88" name="Freeform 1976">
                <a:extLst>
                  <a:ext uri="{FF2B5EF4-FFF2-40B4-BE49-F238E27FC236}">
                    <a16:creationId xmlns="" xmlns:a16="http://schemas.microsoft.com/office/drawing/2014/main" id="{D58AC8FD-9653-4DF9-B0E8-160EB1674109}"/>
                  </a:ext>
                </a:extLst>
              </p:cNvPr>
              <p:cNvSpPr>
                <a:spLocks noEditPoints="1"/>
              </p:cNvSpPr>
              <p:nvPr/>
            </p:nvSpPr>
            <p:spPr bwMode="auto">
              <a:xfrm>
                <a:off x="8548936" y="6408878"/>
                <a:ext cx="45905" cy="71851"/>
              </a:xfrm>
              <a:custGeom>
                <a:avLst/>
                <a:gdLst>
                  <a:gd name="T0" fmla="*/ 46 w 92"/>
                  <a:gd name="T1" fmla="*/ 144 h 144"/>
                  <a:gd name="T2" fmla="*/ 64 w 92"/>
                  <a:gd name="T3" fmla="*/ 140 h 144"/>
                  <a:gd name="T4" fmla="*/ 78 w 92"/>
                  <a:gd name="T5" fmla="*/ 130 h 144"/>
                  <a:gd name="T6" fmla="*/ 84 w 92"/>
                  <a:gd name="T7" fmla="*/ 120 h 144"/>
                  <a:gd name="T8" fmla="*/ 90 w 92"/>
                  <a:gd name="T9" fmla="*/ 90 h 144"/>
                  <a:gd name="T10" fmla="*/ 92 w 92"/>
                  <a:gd name="T11" fmla="*/ 72 h 144"/>
                  <a:gd name="T12" fmla="*/ 88 w 92"/>
                  <a:gd name="T13" fmla="*/ 38 h 144"/>
                  <a:gd name="T14" fmla="*/ 78 w 92"/>
                  <a:gd name="T15" fmla="*/ 14 h 144"/>
                  <a:gd name="T16" fmla="*/ 72 w 92"/>
                  <a:gd name="T17" fmla="*/ 8 h 144"/>
                  <a:gd name="T18" fmla="*/ 56 w 92"/>
                  <a:gd name="T19" fmla="*/ 0 h 144"/>
                  <a:gd name="T20" fmla="*/ 46 w 92"/>
                  <a:gd name="T21" fmla="*/ 0 h 144"/>
                  <a:gd name="T22" fmla="*/ 28 w 92"/>
                  <a:gd name="T23" fmla="*/ 4 h 144"/>
                  <a:gd name="T24" fmla="*/ 14 w 92"/>
                  <a:gd name="T25" fmla="*/ 14 h 144"/>
                  <a:gd name="T26" fmla="*/ 8 w 92"/>
                  <a:gd name="T27" fmla="*/ 24 h 144"/>
                  <a:gd name="T28" fmla="*/ 0 w 92"/>
                  <a:gd name="T29" fmla="*/ 52 h 144"/>
                  <a:gd name="T30" fmla="*/ 0 w 92"/>
                  <a:gd name="T31" fmla="*/ 72 h 144"/>
                  <a:gd name="T32" fmla="*/ 2 w 92"/>
                  <a:gd name="T33" fmla="*/ 106 h 144"/>
                  <a:gd name="T34" fmla="*/ 12 w 92"/>
                  <a:gd name="T35" fmla="*/ 128 h 144"/>
                  <a:gd name="T36" fmla="*/ 20 w 92"/>
                  <a:gd name="T37" fmla="*/ 134 h 144"/>
                  <a:gd name="T38" fmla="*/ 36 w 92"/>
                  <a:gd name="T39" fmla="*/ 142 h 144"/>
                  <a:gd name="T40" fmla="*/ 30 w 92"/>
                  <a:gd name="T41" fmla="*/ 36 h 144"/>
                  <a:gd name="T42" fmla="*/ 34 w 92"/>
                  <a:gd name="T43" fmla="*/ 30 h 144"/>
                  <a:gd name="T44" fmla="*/ 36 w 92"/>
                  <a:gd name="T45" fmla="*/ 26 h 144"/>
                  <a:gd name="T46" fmla="*/ 46 w 92"/>
                  <a:gd name="T47" fmla="*/ 22 h 144"/>
                  <a:gd name="T48" fmla="*/ 50 w 92"/>
                  <a:gd name="T49" fmla="*/ 22 h 144"/>
                  <a:gd name="T50" fmla="*/ 54 w 92"/>
                  <a:gd name="T51" fmla="*/ 26 h 144"/>
                  <a:gd name="T52" fmla="*/ 60 w 92"/>
                  <a:gd name="T53" fmla="*/ 38 h 144"/>
                  <a:gd name="T54" fmla="*/ 62 w 92"/>
                  <a:gd name="T55" fmla="*/ 50 h 144"/>
                  <a:gd name="T56" fmla="*/ 64 w 92"/>
                  <a:gd name="T57" fmla="*/ 72 h 144"/>
                  <a:gd name="T58" fmla="*/ 60 w 92"/>
                  <a:gd name="T59" fmla="*/ 106 h 144"/>
                  <a:gd name="T60" fmla="*/ 58 w 92"/>
                  <a:gd name="T61" fmla="*/ 114 h 144"/>
                  <a:gd name="T62" fmla="*/ 54 w 92"/>
                  <a:gd name="T63" fmla="*/ 118 h 144"/>
                  <a:gd name="T64" fmla="*/ 46 w 92"/>
                  <a:gd name="T65" fmla="*/ 122 h 144"/>
                  <a:gd name="T66" fmla="*/ 42 w 92"/>
                  <a:gd name="T67" fmla="*/ 120 h 144"/>
                  <a:gd name="T68" fmla="*/ 36 w 92"/>
                  <a:gd name="T69" fmla="*/ 118 h 144"/>
                  <a:gd name="T70" fmla="*/ 30 w 92"/>
                  <a:gd name="T71" fmla="*/ 106 h 144"/>
                  <a:gd name="T72" fmla="*/ 28 w 92"/>
                  <a:gd name="T73" fmla="*/ 92 h 144"/>
                  <a:gd name="T74" fmla="*/ 28 w 92"/>
                  <a:gd name="T75" fmla="*/ 72 h 144"/>
                  <a:gd name="T76" fmla="*/ 30 w 92"/>
                  <a:gd name="T77"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44">
                    <a:moveTo>
                      <a:pt x="46" y="144"/>
                    </a:moveTo>
                    <a:lnTo>
                      <a:pt x="46" y="144"/>
                    </a:lnTo>
                    <a:lnTo>
                      <a:pt x="56" y="142"/>
                    </a:lnTo>
                    <a:lnTo>
                      <a:pt x="64" y="140"/>
                    </a:lnTo>
                    <a:lnTo>
                      <a:pt x="72" y="136"/>
                    </a:lnTo>
                    <a:lnTo>
                      <a:pt x="78" y="130"/>
                    </a:lnTo>
                    <a:lnTo>
                      <a:pt x="78" y="130"/>
                    </a:lnTo>
                    <a:lnTo>
                      <a:pt x="84" y="120"/>
                    </a:lnTo>
                    <a:lnTo>
                      <a:pt x="88" y="106"/>
                    </a:lnTo>
                    <a:lnTo>
                      <a:pt x="90" y="90"/>
                    </a:lnTo>
                    <a:lnTo>
                      <a:pt x="92" y="72"/>
                    </a:lnTo>
                    <a:lnTo>
                      <a:pt x="92" y="72"/>
                    </a:lnTo>
                    <a:lnTo>
                      <a:pt x="90" y="52"/>
                    </a:lnTo>
                    <a:lnTo>
                      <a:pt x="88" y="38"/>
                    </a:lnTo>
                    <a:lnTo>
                      <a:pt x="84" y="24"/>
                    </a:lnTo>
                    <a:lnTo>
                      <a:pt x="78" y="14"/>
                    </a:lnTo>
                    <a:lnTo>
                      <a:pt x="78" y="14"/>
                    </a:lnTo>
                    <a:lnTo>
                      <a:pt x="72" y="8"/>
                    </a:lnTo>
                    <a:lnTo>
                      <a:pt x="64" y="4"/>
                    </a:lnTo>
                    <a:lnTo>
                      <a:pt x="56" y="0"/>
                    </a:lnTo>
                    <a:lnTo>
                      <a:pt x="46" y="0"/>
                    </a:lnTo>
                    <a:lnTo>
                      <a:pt x="46" y="0"/>
                    </a:lnTo>
                    <a:lnTo>
                      <a:pt x="36" y="0"/>
                    </a:lnTo>
                    <a:lnTo>
                      <a:pt x="28" y="4"/>
                    </a:lnTo>
                    <a:lnTo>
                      <a:pt x="20" y="8"/>
                    </a:lnTo>
                    <a:lnTo>
                      <a:pt x="14" y="14"/>
                    </a:lnTo>
                    <a:lnTo>
                      <a:pt x="14" y="14"/>
                    </a:lnTo>
                    <a:lnTo>
                      <a:pt x="8" y="24"/>
                    </a:lnTo>
                    <a:lnTo>
                      <a:pt x="4" y="38"/>
                    </a:lnTo>
                    <a:lnTo>
                      <a:pt x="0" y="52"/>
                    </a:lnTo>
                    <a:lnTo>
                      <a:pt x="0" y="72"/>
                    </a:lnTo>
                    <a:lnTo>
                      <a:pt x="0" y="72"/>
                    </a:lnTo>
                    <a:lnTo>
                      <a:pt x="0" y="90"/>
                    </a:lnTo>
                    <a:lnTo>
                      <a:pt x="2" y="106"/>
                    </a:lnTo>
                    <a:lnTo>
                      <a:pt x="6" y="118"/>
                    </a:lnTo>
                    <a:lnTo>
                      <a:pt x="12" y="128"/>
                    </a:lnTo>
                    <a:lnTo>
                      <a:pt x="12" y="128"/>
                    </a:lnTo>
                    <a:lnTo>
                      <a:pt x="20" y="134"/>
                    </a:lnTo>
                    <a:lnTo>
                      <a:pt x="28" y="140"/>
                    </a:lnTo>
                    <a:lnTo>
                      <a:pt x="36" y="142"/>
                    </a:lnTo>
                    <a:lnTo>
                      <a:pt x="46" y="144"/>
                    </a:lnTo>
                    <a:close/>
                    <a:moveTo>
                      <a:pt x="30" y="36"/>
                    </a:moveTo>
                    <a:lnTo>
                      <a:pt x="30" y="36"/>
                    </a:lnTo>
                    <a:lnTo>
                      <a:pt x="34" y="30"/>
                    </a:lnTo>
                    <a:lnTo>
                      <a:pt x="36" y="26"/>
                    </a:lnTo>
                    <a:lnTo>
                      <a:pt x="36" y="26"/>
                    </a:lnTo>
                    <a:lnTo>
                      <a:pt x="40" y="22"/>
                    </a:lnTo>
                    <a:lnTo>
                      <a:pt x="46" y="22"/>
                    </a:lnTo>
                    <a:lnTo>
                      <a:pt x="46" y="22"/>
                    </a:lnTo>
                    <a:lnTo>
                      <a:pt x="50" y="22"/>
                    </a:lnTo>
                    <a:lnTo>
                      <a:pt x="54" y="26"/>
                    </a:lnTo>
                    <a:lnTo>
                      <a:pt x="54" y="26"/>
                    </a:lnTo>
                    <a:lnTo>
                      <a:pt x="58" y="30"/>
                    </a:lnTo>
                    <a:lnTo>
                      <a:pt x="60" y="38"/>
                    </a:lnTo>
                    <a:lnTo>
                      <a:pt x="60" y="38"/>
                    </a:lnTo>
                    <a:lnTo>
                      <a:pt x="62" y="50"/>
                    </a:lnTo>
                    <a:lnTo>
                      <a:pt x="64" y="72"/>
                    </a:lnTo>
                    <a:lnTo>
                      <a:pt x="64" y="72"/>
                    </a:lnTo>
                    <a:lnTo>
                      <a:pt x="62" y="92"/>
                    </a:lnTo>
                    <a:lnTo>
                      <a:pt x="60" y="106"/>
                    </a:lnTo>
                    <a:lnTo>
                      <a:pt x="60" y="106"/>
                    </a:lnTo>
                    <a:lnTo>
                      <a:pt x="58" y="114"/>
                    </a:lnTo>
                    <a:lnTo>
                      <a:pt x="54" y="118"/>
                    </a:lnTo>
                    <a:lnTo>
                      <a:pt x="54" y="118"/>
                    </a:lnTo>
                    <a:lnTo>
                      <a:pt x="50" y="120"/>
                    </a:lnTo>
                    <a:lnTo>
                      <a:pt x="46" y="122"/>
                    </a:lnTo>
                    <a:lnTo>
                      <a:pt x="46" y="122"/>
                    </a:lnTo>
                    <a:lnTo>
                      <a:pt x="42" y="120"/>
                    </a:lnTo>
                    <a:lnTo>
                      <a:pt x="36" y="118"/>
                    </a:lnTo>
                    <a:lnTo>
                      <a:pt x="36" y="118"/>
                    </a:lnTo>
                    <a:lnTo>
                      <a:pt x="34" y="114"/>
                    </a:lnTo>
                    <a:lnTo>
                      <a:pt x="30" y="106"/>
                    </a:lnTo>
                    <a:lnTo>
                      <a:pt x="30" y="106"/>
                    </a:lnTo>
                    <a:lnTo>
                      <a:pt x="28" y="92"/>
                    </a:lnTo>
                    <a:lnTo>
                      <a:pt x="28" y="72"/>
                    </a:lnTo>
                    <a:lnTo>
                      <a:pt x="28" y="72"/>
                    </a:lnTo>
                    <a:lnTo>
                      <a:pt x="28" y="50"/>
                    </a:lnTo>
                    <a:lnTo>
                      <a:pt x="30" y="3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89" name="Freeform 1977">
                <a:extLst>
                  <a:ext uri="{FF2B5EF4-FFF2-40B4-BE49-F238E27FC236}">
                    <a16:creationId xmlns="" xmlns:a16="http://schemas.microsoft.com/office/drawing/2014/main" id="{A072BEDB-7D3A-4E2C-BEF9-BE74E2F56A7D}"/>
                  </a:ext>
                </a:extLst>
              </p:cNvPr>
              <p:cNvSpPr>
                <a:spLocks/>
              </p:cNvSpPr>
              <p:nvPr/>
            </p:nvSpPr>
            <p:spPr bwMode="auto">
              <a:xfrm>
                <a:off x="8548936" y="6408878"/>
                <a:ext cx="45905" cy="71851"/>
              </a:xfrm>
              <a:custGeom>
                <a:avLst/>
                <a:gdLst>
                  <a:gd name="T0" fmla="*/ 46 w 92"/>
                  <a:gd name="T1" fmla="*/ 144 h 144"/>
                  <a:gd name="T2" fmla="*/ 46 w 92"/>
                  <a:gd name="T3" fmla="*/ 144 h 144"/>
                  <a:gd name="T4" fmla="*/ 56 w 92"/>
                  <a:gd name="T5" fmla="*/ 142 h 144"/>
                  <a:gd name="T6" fmla="*/ 64 w 92"/>
                  <a:gd name="T7" fmla="*/ 140 h 144"/>
                  <a:gd name="T8" fmla="*/ 72 w 92"/>
                  <a:gd name="T9" fmla="*/ 136 h 144"/>
                  <a:gd name="T10" fmla="*/ 78 w 92"/>
                  <a:gd name="T11" fmla="*/ 130 h 144"/>
                  <a:gd name="T12" fmla="*/ 78 w 92"/>
                  <a:gd name="T13" fmla="*/ 130 h 144"/>
                  <a:gd name="T14" fmla="*/ 84 w 92"/>
                  <a:gd name="T15" fmla="*/ 120 h 144"/>
                  <a:gd name="T16" fmla="*/ 88 w 92"/>
                  <a:gd name="T17" fmla="*/ 106 h 144"/>
                  <a:gd name="T18" fmla="*/ 90 w 92"/>
                  <a:gd name="T19" fmla="*/ 90 h 144"/>
                  <a:gd name="T20" fmla="*/ 92 w 92"/>
                  <a:gd name="T21" fmla="*/ 72 h 144"/>
                  <a:gd name="T22" fmla="*/ 92 w 92"/>
                  <a:gd name="T23" fmla="*/ 72 h 144"/>
                  <a:gd name="T24" fmla="*/ 90 w 92"/>
                  <a:gd name="T25" fmla="*/ 52 h 144"/>
                  <a:gd name="T26" fmla="*/ 88 w 92"/>
                  <a:gd name="T27" fmla="*/ 38 h 144"/>
                  <a:gd name="T28" fmla="*/ 84 w 92"/>
                  <a:gd name="T29" fmla="*/ 24 h 144"/>
                  <a:gd name="T30" fmla="*/ 78 w 92"/>
                  <a:gd name="T31" fmla="*/ 14 h 144"/>
                  <a:gd name="T32" fmla="*/ 78 w 92"/>
                  <a:gd name="T33" fmla="*/ 14 h 144"/>
                  <a:gd name="T34" fmla="*/ 72 w 92"/>
                  <a:gd name="T35" fmla="*/ 8 h 144"/>
                  <a:gd name="T36" fmla="*/ 64 w 92"/>
                  <a:gd name="T37" fmla="*/ 4 h 144"/>
                  <a:gd name="T38" fmla="*/ 56 w 92"/>
                  <a:gd name="T39" fmla="*/ 0 h 144"/>
                  <a:gd name="T40" fmla="*/ 46 w 92"/>
                  <a:gd name="T41" fmla="*/ 0 h 144"/>
                  <a:gd name="T42" fmla="*/ 46 w 92"/>
                  <a:gd name="T43" fmla="*/ 0 h 144"/>
                  <a:gd name="T44" fmla="*/ 36 w 92"/>
                  <a:gd name="T45" fmla="*/ 0 h 144"/>
                  <a:gd name="T46" fmla="*/ 28 w 92"/>
                  <a:gd name="T47" fmla="*/ 4 h 144"/>
                  <a:gd name="T48" fmla="*/ 20 w 92"/>
                  <a:gd name="T49" fmla="*/ 8 h 144"/>
                  <a:gd name="T50" fmla="*/ 14 w 92"/>
                  <a:gd name="T51" fmla="*/ 14 h 144"/>
                  <a:gd name="T52" fmla="*/ 14 w 92"/>
                  <a:gd name="T53" fmla="*/ 14 h 144"/>
                  <a:gd name="T54" fmla="*/ 8 w 92"/>
                  <a:gd name="T55" fmla="*/ 24 h 144"/>
                  <a:gd name="T56" fmla="*/ 4 w 92"/>
                  <a:gd name="T57" fmla="*/ 38 h 144"/>
                  <a:gd name="T58" fmla="*/ 0 w 92"/>
                  <a:gd name="T59" fmla="*/ 52 h 144"/>
                  <a:gd name="T60" fmla="*/ 0 w 92"/>
                  <a:gd name="T61" fmla="*/ 72 h 144"/>
                  <a:gd name="T62" fmla="*/ 0 w 92"/>
                  <a:gd name="T63" fmla="*/ 72 h 144"/>
                  <a:gd name="T64" fmla="*/ 0 w 92"/>
                  <a:gd name="T65" fmla="*/ 90 h 144"/>
                  <a:gd name="T66" fmla="*/ 2 w 92"/>
                  <a:gd name="T67" fmla="*/ 106 h 144"/>
                  <a:gd name="T68" fmla="*/ 6 w 92"/>
                  <a:gd name="T69" fmla="*/ 118 h 144"/>
                  <a:gd name="T70" fmla="*/ 12 w 92"/>
                  <a:gd name="T71" fmla="*/ 128 h 144"/>
                  <a:gd name="T72" fmla="*/ 12 w 92"/>
                  <a:gd name="T73" fmla="*/ 128 h 144"/>
                  <a:gd name="T74" fmla="*/ 20 w 92"/>
                  <a:gd name="T75" fmla="*/ 134 h 144"/>
                  <a:gd name="T76" fmla="*/ 28 w 92"/>
                  <a:gd name="T77" fmla="*/ 140 h 144"/>
                  <a:gd name="T78" fmla="*/ 36 w 92"/>
                  <a:gd name="T79" fmla="*/ 142 h 144"/>
                  <a:gd name="T80" fmla="*/ 46 w 92"/>
                  <a:gd name="T8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44">
                    <a:moveTo>
                      <a:pt x="46" y="144"/>
                    </a:moveTo>
                    <a:lnTo>
                      <a:pt x="46" y="144"/>
                    </a:lnTo>
                    <a:lnTo>
                      <a:pt x="56" y="142"/>
                    </a:lnTo>
                    <a:lnTo>
                      <a:pt x="64" y="140"/>
                    </a:lnTo>
                    <a:lnTo>
                      <a:pt x="72" y="136"/>
                    </a:lnTo>
                    <a:lnTo>
                      <a:pt x="78" y="130"/>
                    </a:lnTo>
                    <a:lnTo>
                      <a:pt x="78" y="130"/>
                    </a:lnTo>
                    <a:lnTo>
                      <a:pt x="84" y="120"/>
                    </a:lnTo>
                    <a:lnTo>
                      <a:pt x="88" y="106"/>
                    </a:lnTo>
                    <a:lnTo>
                      <a:pt x="90" y="90"/>
                    </a:lnTo>
                    <a:lnTo>
                      <a:pt x="92" y="72"/>
                    </a:lnTo>
                    <a:lnTo>
                      <a:pt x="92" y="72"/>
                    </a:lnTo>
                    <a:lnTo>
                      <a:pt x="90" y="52"/>
                    </a:lnTo>
                    <a:lnTo>
                      <a:pt x="88" y="38"/>
                    </a:lnTo>
                    <a:lnTo>
                      <a:pt x="84" y="24"/>
                    </a:lnTo>
                    <a:lnTo>
                      <a:pt x="78" y="14"/>
                    </a:lnTo>
                    <a:lnTo>
                      <a:pt x="78" y="14"/>
                    </a:lnTo>
                    <a:lnTo>
                      <a:pt x="72" y="8"/>
                    </a:lnTo>
                    <a:lnTo>
                      <a:pt x="64" y="4"/>
                    </a:lnTo>
                    <a:lnTo>
                      <a:pt x="56" y="0"/>
                    </a:lnTo>
                    <a:lnTo>
                      <a:pt x="46" y="0"/>
                    </a:lnTo>
                    <a:lnTo>
                      <a:pt x="46" y="0"/>
                    </a:lnTo>
                    <a:lnTo>
                      <a:pt x="36" y="0"/>
                    </a:lnTo>
                    <a:lnTo>
                      <a:pt x="28" y="4"/>
                    </a:lnTo>
                    <a:lnTo>
                      <a:pt x="20" y="8"/>
                    </a:lnTo>
                    <a:lnTo>
                      <a:pt x="14" y="14"/>
                    </a:lnTo>
                    <a:lnTo>
                      <a:pt x="14" y="14"/>
                    </a:lnTo>
                    <a:lnTo>
                      <a:pt x="8" y="24"/>
                    </a:lnTo>
                    <a:lnTo>
                      <a:pt x="4" y="38"/>
                    </a:lnTo>
                    <a:lnTo>
                      <a:pt x="0" y="52"/>
                    </a:lnTo>
                    <a:lnTo>
                      <a:pt x="0" y="72"/>
                    </a:lnTo>
                    <a:lnTo>
                      <a:pt x="0" y="72"/>
                    </a:lnTo>
                    <a:lnTo>
                      <a:pt x="0" y="90"/>
                    </a:lnTo>
                    <a:lnTo>
                      <a:pt x="2" y="106"/>
                    </a:lnTo>
                    <a:lnTo>
                      <a:pt x="6" y="118"/>
                    </a:lnTo>
                    <a:lnTo>
                      <a:pt x="12" y="128"/>
                    </a:lnTo>
                    <a:lnTo>
                      <a:pt x="12" y="128"/>
                    </a:lnTo>
                    <a:lnTo>
                      <a:pt x="20" y="134"/>
                    </a:lnTo>
                    <a:lnTo>
                      <a:pt x="28" y="140"/>
                    </a:lnTo>
                    <a:lnTo>
                      <a:pt x="36" y="142"/>
                    </a:lnTo>
                    <a:lnTo>
                      <a:pt x="46" y="1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90" name="Freeform 1978">
                <a:extLst>
                  <a:ext uri="{FF2B5EF4-FFF2-40B4-BE49-F238E27FC236}">
                    <a16:creationId xmlns="" xmlns:a16="http://schemas.microsoft.com/office/drawing/2014/main" id="{0C127ED5-B1AB-4FFB-AEB3-90DAE1DB96E2}"/>
                  </a:ext>
                </a:extLst>
              </p:cNvPr>
              <p:cNvSpPr>
                <a:spLocks/>
              </p:cNvSpPr>
              <p:nvPr/>
            </p:nvSpPr>
            <p:spPr bwMode="auto">
              <a:xfrm>
                <a:off x="8562907" y="6419856"/>
                <a:ext cx="17963" cy="49896"/>
              </a:xfrm>
              <a:custGeom>
                <a:avLst/>
                <a:gdLst>
                  <a:gd name="T0" fmla="*/ 2 w 36"/>
                  <a:gd name="T1" fmla="*/ 14 h 100"/>
                  <a:gd name="T2" fmla="*/ 2 w 36"/>
                  <a:gd name="T3" fmla="*/ 14 h 100"/>
                  <a:gd name="T4" fmla="*/ 6 w 36"/>
                  <a:gd name="T5" fmla="*/ 8 h 100"/>
                  <a:gd name="T6" fmla="*/ 8 w 36"/>
                  <a:gd name="T7" fmla="*/ 4 h 100"/>
                  <a:gd name="T8" fmla="*/ 8 w 36"/>
                  <a:gd name="T9" fmla="*/ 4 h 100"/>
                  <a:gd name="T10" fmla="*/ 12 w 36"/>
                  <a:gd name="T11" fmla="*/ 0 h 100"/>
                  <a:gd name="T12" fmla="*/ 18 w 36"/>
                  <a:gd name="T13" fmla="*/ 0 h 100"/>
                  <a:gd name="T14" fmla="*/ 18 w 36"/>
                  <a:gd name="T15" fmla="*/ 0 h 100"/>
                  <a:gd name="T16" fmla="*/ 22 w 36"/>
                  <a:gd name="T17" fmla="*/ 0 h 100"/>
                  <a:gd name="T18" fmla="*/ 26 w 36"/>
                  <a:gd name="T19" fmla="*/ 4 h 100"/>
                  <a:gd name="T20" fmla="*/ 26 w 36"/>
                  <a:gd name="T21" fmla="*/ 4 h 100"/>
                  <a:gd name="T22" fmla="*/ 30 w 36"/>
                  <a:gd name="T23" fmla="*/ 8 h 100"/>
                  <a:gd name="T24" fmla="*/ 32 w 36"/>
                  <a:gd name="T25" fmla="*/ 16 h 100"/>
                  <a:gd name="T26" fmla="*/ 32 w 36"/>
                  <a:gd name="T27" fmla="*/ 16 h 100"/>
                  <a:gd name="T28" fmla="*/ 34 w 36"/>
                  <a:gd name="T29" fmla="*/ 28 h 100"/>
                  <a:gd name="T30" fmla="*/ 36 w 36"/>
                  <a:gd name="T31" fmla="*/ 50 h 100"/>
                  <a:gd name="T32" fmla="*/ 36 w 36"/>
                  <a:gd name="T33" fmla="*/ 50 h 100"/>
                  <a:gd name="T34" fmla="*/ 34 w 36"/>
                  <a:gd name="T35" fmla="*/ 70 h 100"/>
                  <a:gd name="T36" fmla="*/ 32 w 36"/>
                  <a:gd name="T37" fmla="*/ 84 h 100"/>
                  <a:gd name="T38" fmla="*/ 32 w 36"/>
                  <a:gd name="T39" fmla="*/ 84 h 100"/>
                  <a:gd name="T40" fmla="*/ 30 w 36"/>
                  <a:gd name="T41" fmla="*/ 92 h 100"/>
                  <a:gd name="T42" fmla="*/ 26 w 36"/>
                  <a:gd name="T43" fmla="*/ 96 h 100"/>
                  <a:gd name="T44" fmla="*/ 26 w 36"/>
                  <a:gd name="T45" fmla="*/ 96 h 100"/>
                  <a:gd name="T46" fmla="*/ 22 w 36"/>
                  <a:gd name="T47" fmla="*/ 98 h 100"/>
                  <a:gd name="T48" fmla="*/ 18 w 36"/>
                  <a:gd name="T49" fmla="*/ 100 h 100"/>
                  <a:gd name="T50" fmla="*/ 18 w 36"/>
                  <a:gd name="T51" fmla="*/ 100 h 100"/>
                  <a:gd name="T52" fmla="*/ 14 w 36"/>
                  <a:gd name="T53" fmla="*/ 98 h 100"/>
                  <a:gd name="T54" fmla="*/ 8 w 36"/>
                  <a:gd name="T55" fmla="*/ 96 h 100"/>
                  <a:gd name="T56" fmla="*/ 8 w 36"/>
                  <a:gd name="T57" fmla="*/ 96 h 100"/>
                  <a:gd name="T58" fmla="*/ 6 w 36"/>
                  <a:gd name="T59" fmla="*/ 92 h 100"/>
                  <a:gd name="T60" fmla="*/ 2 w 36"/>
                  <a:gd name="T61" fmla="*/ 84 h 100"/>
                  <a:gd name="T62" fmla="*/ 2 w 36"/>
                  <a:gd name="T63" fmla="*/ 84 h 100"/>
                  <a:gd name="T64" fmla="*/ 0 w 36"/>
                  <a:gd name="T65" fmla="*/ 70 h 100"/>
                  <a:gd name="T66" fmla="*/ 0 w 36"/>
                  <a:gd name="T67" fmla="*/ 50 h 100"/>
                  <a:gd name="T68" fmla="*/ 0 w 36"/>
                  <a:gd name="T69" fmla="*/ 50 h 100"/>
                  <a:gd name="T70" fmla="*/ 0 w 36"/>
                  <a:gd name="T71" fmla="*/ 28 h 100"/>
                  <a:gd name="T72" fmla="*/ 2 w 36"/>
                  <a:gd name="T73" fmla="*/ 1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100">
                    <a:moveTo>
                      <a:pt x="2" y="14"/>
                    </a:moveTo>
                    <a:lnTo>
                      <a:pt x="2" y="14"/>
                    </a:lnTo>
                    <a:lnTo>
                      <a:pt x="6" y="8"/>
                    </a:lnTo>
                    <a:lnTo>
                      <a:pt x="8" y="4"/>
                    </a:lnTo>
                    <a:lnTo>
                      <a:pt x="8" y="4"/>
                    </a:lnTo>
                    <a:lnTo>
                      <a:pt x="12" y="0"/>
                    </a:lnTo>
                    <a:lnTo>
                      <a:pt x="18" y="0"/>
                    </a:lnTo>
                    <a:lnTo>
                      <a:pt x="18" y="0"/>
                    </a:lnTo>
                    <a:lnTo>
                      <a:pt x="22" y="0"/>
                    </a:lnTo>
                    <a:lnTo>
                      <a:pt x="26" y="4"/>
                    </a:lnTo>
                    <a:lnTo>
                      <a:pt x="26" y="4"/>
                    </a:lnTo>
                    <a:lnTo>
                      <a:pt x="30" y="8"/>
                    </a:lnTo>
                    <a:lnTo>
                      <a:pt x="32" y="16"/>
                    </a:lnTo>
                    <a:lnTo>
                      <a:pt x="32" y="16"/>
                    </a:lnTo>
                    <a:lnTo>
                      <a:pt x="34" y="28"/>
                    </a:lnTo>
                    <a:lnTo>
                      <a:pt x="36" y="50"/>
                    </a:lnTo>
                    <a:lnTo>
                      <a:pt x="36" y="50"/>
                    </a:lnTo>
                    <a:lnTo>
                      <a:pt x="34" y="70"/>
                    </a:lnTo>
                    <a:lnTo>
                      <a:pt x="32" y="84"/>
                    </a:lnTo>
                    <a:lnTo>
                      <a:pt x="32" y="84"/>
                    </a:lnTo>
                    <a:lnTo>
                      <a:pt x="30" y="92"/>
                    </a:lnTo>
                    <a:lnTo>
                      <a:pt x="26" y="96"/>
                    </a:lnTo>
                    <a:lnTo>
                      <a:pt x="26" y="96"/>
                    </a:lnTo>
                    <a:lnTo>
                      <a:pt x="22" y="98"/>
                    </a:lnTo>
                    <a:lnTo>
                      <a:pt x="18" y="100"/>
                    </a:lnTo>
                    <a:lnTo>
                      <a:pt x="18" y="100"/>
                    </a:lnTo>
                    <a:lnTo>
                      <a:pt x="14" y="98"/>
                    </a:lnTo>
                    <a:lnTo>
                      <a:pt x="8" y="96"/>
                    </a:lnTo>
                    <a:lnTo>
                      <a:pt x="8" y="96"/>
                    </a:lnTo>
                    <a:lnTo>
                      <a:pt x="6" y="92"/>
                    </a:lnTo>
                    <a:lnTo>
                      <a:pt x="2" y="84"/>
                    </a:lnTo>
                    <a:lnTo>
                      <a:pt x="2" y="84"/>
                    </a:lnTo>
                    <a:lnTo>
                      <a:pt x="0" y="70"/>
                    </a:lnTo>
                    <a:lnTo>
                      <a:pt x="0" y="50"/>
                    </a:lnTo>
                    <a:lnTo>
                      <a:pt x="0" y="50"/>
                    </a:lnTo>
                    <a:lnTo>
                      <a:pt x="0" y="28"/>
                    </a:lnTo>
                    <a:lnTo>
                      <a:pt x="2"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91" name="Freeform 1979">
                <a:extLst>
                  <a:ext uri="{FF2B5EF4-FFF2-40B4-BE49-F238E27FC236}">
                    <a16:creationId xmlns="" xmlns:a16="http://schemas.microsoft.com/office/drawing/2014/main" id="{729A1177-095B-42D0-AF1A-A93FA2B80FA9}"/>
                  </a:ext>
                </a:extLst>
              </p:cNvPr>
              <p:cNvSpPr>
                <a:spLocks/>
              </p:cNvSpPr>
              <p:nvPr/>
            </p:nvSpPr>
            <p:spPr bwMode="auto">
              <a:xfrm>
                <a:off x="8552928" y="6526634"/>
                <a:ext cx="30936" cy="70853"/>
              </a:xfrm>
              <a:custGeom>
                <a:avLst/>
                <a:gdLst>
                  <a:gd name="T0" fmla="*/ 62 w 62"/>
                  <a:gd name="T1" fmla="*/ 0 h 142"/>
                  <a:gd name="T2" fmla="*/ 40 w 62"/>
                  <a:gd name="T3" fmla="*/ 0 h 142"/>
                  <a:gd name="T4" fmla="*/ 40 w 62"/>
                  <a:gd name="T5" fmla="*/ 0 h 142"/>
                  <a:gd name="T6" fmla="*/ 32 w 62"/>
                  <a:gd name="T7" fmla="*/ 12 h 142"/>
                  <a:gd name="T8" fmla="*/ 22 w 62"/>
                  <a:gd name="T9" fmla="*/ 22 h 142"/>
                  <a:gd name="T10" fmla="*/ 22 w 62"/>
                  <a:gd name="T11" fmla="*/ 22 h 142"/>
                  <a:gd name="T12" fmla="*/ 10 w 62"/>
                  <a:gd name="T13" fmla="*/ 30 h 142"/>
                  <a:gd name="T14" fmla="*/ 0 w 62"/>
                  <a:gd name="T15" fmla="*/ 36 h 142"/>
                  <a:gd name="T16" fmla="*/ 0 w 62"/>
                  <a:gd name="T17" fmla="*/ 60 h 142"/>
                  <a:gd name="T18" fmla="*/ 0 w 62"/>
                  <a:gd name="T19" fmla="*/ 60 h 142"/>
                  <a:gd name="T20" fmla="*/ 18 w 62"/>
                  <a:gd name="T21" fmla="*/ 52 h 142"/>
                  <a:gd name="T22" fmla="*/ 34 w 62"/>
                  <a:gd name="T23" fmla="*/ 40 h 142"/>
                  <a:gd name="T24" fmla="*/ 34 w 62"/>
                  <a:gd name="T25" fmla="*/ 142 h 142"/>
                  <a:gd name="T26" fmla="*/ 62 w 62"/>
                  <a:gd name="T27" fmla="*/ 142 h 142"/>
                  <a:gd name="T28" fmla="*/ 62 w 62"/>
                  <a:gd name="T2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42">
                    <a:moveTo>
                      <a:pt x="62" y="0"/>
                    </a:moveTo>
                    <a:lnTo>
                      <a:pt x="40" y="0"/>
                    </a:lnTo>
                    <a:lnTo>
                      <a:pt x="40" y="0"/>
                    </a:lnTo>
                    <a:lnTo>
                      <a:pt x="32" y="12"/>
                    </a:lnTo>
                    <a:lnTo>
                      <a:pt x="22" y="22"/>
                    </a:lnTo>
                    <a:lnTo>
                      <a:pt x="22" y="22"/>
                    </a:lnTo>
                    <a:lnTo>
                      <a:pt x="10" y="30"/>
                    </a:lnTo>
                    <a:lnTo>
                      <a:pt x="0" y="36"/>
                    </a:lnTo>
                    <a:lnTo>
                      <a:pt x="0" y="60"/>
                    </a:lnTo>
                    <a:lnTo>
                      <a:pt x="0" y="60"/>
                    </a:lnTo>
                    <a:lnTo>
                      <a:pt x="18" y="52"/>
                    </a:lnTo>
                    <a:lnTo>
                      <a:pt x="34" y="40"/>
                    </a:lnTo>
                    <a:lnTo>
                      <a:pt x="34" y="142"/>
                    </a:lnTo>
                    <a:lnTo>
                      <a:pt x="62" y="142"/>
                    </a:lnTo>
                    <a:lnTo>
                      <a:pt x="62"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92" name="Freeform 1980">
                <a:extLst>
                  <a:ext uri="{FF2B5EF4-FFF2-40B4-BE49-F238E27FC236}">
                    <a16:creationId xmlns="" xmlns:a16="http://schemas.microsoft.com/office/drawing/2014/main" id="{84468865-C854-40D1-8C64-683AA90BEE29}"/>
                  </a:ext>
                </a:extLst>
              </p:cNvPr>
              <p:cNvSpPr>
                <a:spLocks/>
              </p:cNvSpPr>
              <p:nvPr/>
            </p:nvSpPr>
            <p:spPr bwMode="auto">
              <a:xfrm>
                <a:off x="8552928" y="6644389"/>
                <a:ext cx="30936" cy="70853"/>
              </a:xfrm>
              <a:custGeom>
                <a:avLst/>
                <a:gdLst>
                  <a:gd name="T0" fmla="*/ 62 w 62"/>
                  <a:gd name="T1" fmla="*/ 142 h 142"/>
                  <a:gd name="T2" fmla="*/ 62 w 62"/>
                  <a:gd name="T3" fmla="*/ 0 h 142"/>
                  <a:gd name="T4" fmla="*/ 40 w 62"/>
                  <a:gd name="T5" fmla="*/ 0 h 142"/>
                  <a:gd name="T6" fmla="*/ 40 w 62"/>
                  <a:gd name="T7" fmla="*/ 0 h 142"/>
                  <a:gd name="T8" fmla="*/ 32 w 62"/>
                  <a:gd name="T9" fmla="*/ 12 h 142"/>
                  <a:gd name="T10" fmla="*/ 22 w 62"/>
                  <a:gd name="T11" fmla="*/ 24 h 142"/>
                  <a:gd name="T12" fmla="*/ 22 w 62"/>
                  <a:gd name="T13" fmla="*/ 24 h 142"/>
                  <a:gd name="T14" fmla="*/ 10 w 62"/>
                  <a:gd name="T15" fmla="*/ 32 h 142"/>
                  <a:gd name="T16" fmla="*/ 0 w 62"/>
                  <a:gd name="T17" fmla="*/ 36 h 142"/>
                  <a:gd name="T18" fmla="*/ 0 w 62"/>
                  <a:gd name="T19" fmla="*/ 60 h 142"/>
                  <a:gd name="T20" fmla="*/ 0 w 62"/>
                  <a:gd name="T21" fmla="*/ 60 h 142"/>
                  <a:gd name="T22" fmla="*/ 18 w 62"/>
                  <a:gd name="T23" fmla="*/ 52 h 142"/>
                  <a:gd name="T24" fmla="*/ 34 w 62"/>
                  <a:gd name="T25" fmla="*/ 40 h 142"/>
                  <a:gd name="T26" fmla="*/ 34 w 62"/>
                  <a:gd name="T27" fmla="*/ 142 h 142"/>
                  <a:gd name="T28" fmla="*/ 62 w 62"/>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42">
                    <a:moveTo>
                      <a:pt x="62" y="142"/>
                    </a:moveTo>
                    <a:lnTo>
                      <a:pt x="62" y="0"/>
                    </a:lnTo>
                    <a:lnTo>
                      <a:pt x="40" y="0"/>
                    </a:lnTo>
                    <a:lnTo>
                      <a:pt x="40" y="0"/>
                    </a:lnTo>
                    <a:lnTo>
                      <a:pt x="32" y="12"/>
                    </a:lnTo>
                    <a:lnTo>
                      <a:pt x="22" y="24"/>
                    </a:lnTo>
                    <a:lnTo>
                      <a:pt x="22" y="24"/>
                    </a:lnTo>
                    <a:lnTo>
                      <a:pt x="10" y="32"/>
                    </a:lnTo>
                    <a:lnTo>
                      <a:pt x="0" y="36"/>
                    </a:lnTo>
                    <a:lnTo>
                      <a:pt x="0" y="60"/>
                    </a:lnTo>
                    <a:lnTo>
                      <a:pt x="0" y="60"/>
                    </a:lnTo>
                    <a:lnTo>
                      <a:pt x="18" y="52"/>
                    </a:lnTo>
                    <a:lnTo>
                      <a:pt x="34" y="40"/>
                    </a:lnTo>
                    <a:lnTo>
                      <a:pt x="34" y="142"/>
                    </a:lnTo>
                    <a:lnTo>
                      <a:pt x="62" y="14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93" name="Freeform 1981">
                <a:extLst>
                  <a:ext uri="{FF2B5EF4-FFF2-40B4-BE49-F238E27FC236}">
                    <a16:creationId xmlns="" xmlns:a16="http://schemas.microsoft.com/office/drawing/2014/main" id="{B6B9C83E-D143-4BE7-BA69-A748375D3EF9}"/>
                  </a:ext>
                </a:extLst>
              </p:cNvPr>
              <p:cNvSpPr>
                <a:spLocks noEditPoints="1"/>
              </p:cNvSpPr>
              <p:nvPr/>
            </p:nvSpPr>
            <p:spPr bwMode="auto">
              <a:xfrm>
                <a:off x="8548936" y="6763142"/>
                <a:ext cx="45905" cy="71851"/>
              </a:xfrm>
              <a:custGeom>
                <a:avLst/>
                <a:gdLst>
                  <a:gd name="T0" fmla="*/ 46 w 92"/>
                  <a:gd name="T1" fmla="*/ 0 h 144"/>
                  <a:gd name="T2" fmla="*/ 28 w 92"/>
                  <a:gd name="T3" fmla="*/ 2 h 144"/>
                  <a:gd name="T4" fmla="*/ 14 w 92"/>
                  <a:gd name="T5" fmla="*/ 14 h 144"/>
                  <a:gd name="T6" fmla="*/ 8 w 92"/>
                  <a:gd name="T7" fmla="*/ 24 h 144"/>
                  <a:gd name="T8" fmla="*/ 0 w 92"/>
                  <a:gd name="T9" fmla="*/ 52 h 144"/>
                  <a:gd name="T10" fmla="*/ 0 w 92"/>
                  <a:gd name="T11" fmla="*/ 72 h 144"/>
                  <a:gd name="T12" fmla="*/ 2 w 92"/>
                  <a:gd name="T13" fmla="*/ 106 h 144"/>
                  <a:gd name="T14" fmla="*/ 12 w 92"/>
                  <a:gd name="T15" fmla="*/ 128 h 144"/>
                  <a:gd name="T16" fmla="*/ 20 w 92"/>
                  <a:gd name="T17" fmla="*/ 134 h 144"/>
                  <a:gd name="T18" fmla="*/ 36 w 92"/>
                  <a:gd name="T19" fmla="*/ 142 h 144"/>
                  <a:gd name="T20" fmla="*/ 46 w 92"/>
                  <a:gd name="T21" fmla="*/ 144 h 144"/>
                  <a:gd name="T22" fmla="*/ 64 w 92"/>
                  <a:gd name="T23" fmla="*/ 140 h 144"/>
                  <a:gd name="T24" fmla="*/ 78 w 92"/>
                  <a:gd name="T25" fmla="*/ 128 h 144"/>
                  <a:gd name="T26" fmla="*/ 84 w 92"/>
                  <a:gd name="T27" fmla="*/ 118 h 144"/>
                  <a:gd name="T28" fmla="*/ 90 w 92"/>
                  <a:gd name="T29" fmla="*/ 90 h 144"/>
                  <a:gd name="T30" fmla="*/ 92 w 92"/>
                  <a:gd name="T31" fmla="*/ 72 h 144"/>
                  <a:gd name="T32" fmla="*/ 88 w 92"/>
                  <a:gd name="T33" fmla="*/ 36 h 144"/>
                  <a:gd name="T34" fmla="*/ 78 w 92"/>
                  <a:gd name="T35" fmla="*/ 14 h 144"/>
                  <a:gd name="T36" fmla="*/ 72 w 92"/>
                  <a:gd name="T37" fmla="*/ 8 h 144"/>
                  <a:gd name="T38" fmla="*/ 56 w 92"/>
                  <a:gd name="T39" fmla="*/ 0 h 144"/>
                  <a:gd name="T40" fmla="*/ 60 w 92"/>
                  <a:gd name="T41" fmla="*/ 106 h 144"/>
                  <a:gd name="T42" fmla="*/ 58 w 92"/>
                  <a:gd name="T43" fmla="*/ 114 h 144"/>
                  <a:gd name="T44" fmla="*/ 54 w 92"/>
                  <a:gd name="T45" fmla="*/ 118 h 144"/>
                  <a:gd name="T46" fmla="*/ 46 w 92"/>
                  <a:gd name="T47" fmla="*/ 120 h 144"/>
                  <a:gd name="T48" fmla="*/ 42 w 92"/>
                  <a:gd name="T49" fmla="*/ 120 h 144"/>
                  <a:gd name="T50" fmla="*/ 36 w 92"/>
                  <a:gd name="T51" fmla="*/ 118 h 144"/>
                  <a:gd name="T52" fmla="*/ 30 w 92"/>
                  <a:gd name="T53" fmla="*/ 106 h 144"/>
                  <a:gd name="T54" fmla="*/ 28 w 92"/>
                  <a:gd name="T55" fmla="*/ 92 h 144"/>
                  <a:gd name="T56" fmla="*/ 28 w 92"/>
                  <a:gd name="T57" fmla="*/ 72 h 144"/>
                  <a:gd name="T58" fmla="*/ 30 w 92"/>
                  <a:gd name="T59" fmla="*/ 36 h 144"/>
                  <a:gd name="T60" fmla="*/ 34 w 92"/>
                  <a:gd name="T61" fmla="*/ 30 h 144"/>
                  <a:gd name="T62" fmla="*/ 36 w 92"/>
                  <a:gd name="T63" fmla="*/ 24 h 144"/>
                  <a:gd name="T64" fmla="*/ 46 w 92"/>
                  <a:gd name="T65" fmla="*/ 22 h 144"/>
                  <a:gd name="T66" fmla="*/ 50 w 92"/>
                  <a:gd name="T67" fmla="*/ 22 h 144"/>
                  <a:gd name="T68" fmla="*/ 54 w 92"/>
                  <a:gd name="T69" fmla="*/ 24 h 144"/>
                  <a:gd name="T70" fmla="*/ 60 w 92"/>
                  <a:gd name="T71" fmla="*/ 38 h 144"/>
                  <a:gd name="T72" fmla="*/ 62 w 92"/>
                  <a:gd name="T73" fmla="*/ 50 h 144"/>
                  <a:gd name="T74" fmla="*/ 64 w 92"/>
                  <a:gd name="T75" fmla="*/ 72 h 144"/>
                  <a:gd name="T76" fmla="*/ 60 w 92"/>
                  <a:gd name="T77" fmla="*/ 10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44">
                    <a:moveTo>
                      <a:pt x="46" y="0"/>
                    </a:moveTo>
                    <a:lnTo>
                      <a:pt x="46" y="0"/>
                    </a:lnTo>
                    <a:lnTo>
                      <a:pt x="36" y="0"/>
                    </a:lnTo>
                    <a:lnTo>
                      <a:pt x="28" y="2"/>
                    </a:lnTo>
                    <a:lnTo>
                      <a:pt x="20" y="8"/>
                    </a:lnTo>
                    <a:lnTo>
                      <a:pt x="14" y="14"/>
                    </a:lnTo>
                    <a:lnTo>
                      <a:pt x="14" y="14"/>
                    </a:lnTo>
                    <a:lnTo>
                      <a:pt x="8" y="24"/>
                    </a:lnTo>
                    <a:lnTo>
                      <a:pt x="4" y="36"/>
                    </a:lnTo>
                    <a:lnTo>
                      <a:pt x="0" y="52"/>
                    </a:lnTo>
                    <a:lnTo>
                      <a:pt x="0" y="72"/>
                    </a:lnTo>
                    <a:lnTo>
                      <a:pt x="0" y="72"/>
                    </a:lnTo>
                    <a:lnTo>
                      <a:pt x="0" y="90"/>
                    </a:lnTo>
                    <a:lnTo>
                      <a:pt x="2" y="106"/>
                    </a:lnTo>
                    <a:lnTo>
                      <a:pt x="6" y="118"/>
                    </a:lnTo>
                    <a:lnTo>
                      <a:pt x="12" y="128"/>
                    </a:lnTo>
                    <a:lnTo>
                      <a:pt x="12" y="128"/>
                    </a:lnTo>
                    <a:lnTo>
                      <a:pt x="20" y="134"/>
                    </a:lnTo>
                    <a:lnTo>
                      <a:pt x="28" y="140"/>
                    </a:lnTo>
                    <a:lnTo>
                      <a:pt x="36" y="142"/>
                    </a:lnTo>
                    <a:lnTo>
                      <a:pt x="46" y="144"/>
                    </a:lnTo>
                    <a:lnTo>
                      <a:pt x="46" y="144"/>
                    </a:lnTo>
                    <a:lnTo>
                      <a:pt x="56" y="142"/>
                    </a:lnTo>
                    <a:lnTo>
                      <a:pt x="64" y="140"/>
                    </a:lnTo>
                    <a:lnTo>
                      <a:pt x="72" y="136"/>
                    </a:lnTo>
                    <a:lnTo>
                      <a:pt x="78" y="128"/>
                    </a:lnTo>
                    <a:lnTo>
                      <a:pt x="78" y="128"/>
                    </a:lnTo>
                    <a:lnTo>
                      <a:pt x="84" y="118"/>
                    </a:lnTo>
                    <a:lnTo>
                      <a:pt x="88" y="106"/>
                    </a:lnTo>
                    <a:lnTo>
                      <a:pt x="90" y="90"/>
                    </a:lnTo>
                    <a:lnTo>
                      <a:pt x="92" y="72"/>
                    </a:lnTo>
                    <a:lnTo>
                      <a:pt x="92" y="72"/>
                    </a:lnTo>
                    <a:lnTo>
                      <a:pt x="90" y="52"/>
                    </a:lnTo>
                    <a:lnTo>
                      <a:pt x="88" y="36"/>
                    </a:lnTo>
                    <a:lnTo>
                      <a:pt x="84" y="24"/>
                    </a:lnTo>
                    <a:lnTo>
                      <a:pt x="78" y="14"/>
                    </a:lnTo>
                    <a:lnTo>
                      <a:pt x="78" y="14"/>
                    </a:lnTo>
                    <a:lnTo>
                      <a:pt x="72" y="8"/>
                    </a:lnTo>
                    <a:lnTo>
                      <a:pt x="64" y="2"/>
                    </a:lnTo>
                    <a:lnTo>
                      <a:pt x="56" y="0"/>
                    </a:lnTo>
                    <a:lnTo>
                      <a:pt x="46" y="0"/>
                    </a:lnTo>
                    <a:close/>
                    <a:moveTo>
                      <a:pt x="60" y="106"/>
                    </a:moveTo>
                    <a:lnTo>
                      <a:pt x="60" y="106"/>
                    </a:lnTo>
                    <a:lnTo>
                      <a:pt x="58" y="114"/>
                    </a:lnTo>
                    <a:lnTo>
                      <a:pt x="54" y="118"/>
                    </a:lnTo>
                    <a:lnTo>
                      <a:pt x="54" y="118"/>
                    </a:lnTo>
                    <a:lnTo>
                      <a:pt x="50" y="120"/>
                    </a:lnTo>
                    <a:lnTo>
                      <a:pt x="46" y="120"/>
                    </a:lnTo>
                    <a:lnTo>
                      <a:pt x="46" y="120"/>
                    </a:lnTo>
                    <a:lnTo>
                      <a:pt x="42" y="120"/>
                    </a:lnTo>
                    <a:lnTo>
                      <a:pt x="36" y="118"/>
                    </a:lnTo>
                    <a:lnTo>
                      <a:pt x="36" y="118"/>
                    </a:lnTo>
                    <a:lnTo>
                      <a:pt x="34" y="114"/>
                    </a:lnTo>
                    <a:lnTo>
                      <a:pt x="30" y="106"/>
                    </a:lnTo>
                    <a:lnTo>
                      <a:pt x="30" y="106"/>
                    </a:lnTo>
                    <a:lnTo>
                      <a:pt x="28" y="92"/>
                    </a:lnTo>
                    <a:lnTo>
                      <a:pt x="28" y="72"/>
                    </a:lnTo>
                    <a:lnTo>
                      <a:pt x="28" y="72"/>
                    </a:lnTo>
                    <a:lnTo>
                      <a:pt x="28" y="50"/>
                    </a:lnTo>
                    <a:lnTo>
                      <a:pt x="30" y="36"/>
                    </a:lnTo>
                    <a:lnTo>
                      <a:pt x="30" y="36"/>
                    </a:lnTo>
                    <a:lnTo>
                      <a:pt x="34" y="30"/>
                    </a:lnTo>
                    <a:lnTo>
                      <a:pt x="36" y="24"/>
                    </a:lnTo>
                    <a:lnTo>
                      <a:pt x="36" y="24"/>
                    </a:lnTo>
                    <a:lnTo>
                      <a:pt x="40" y="22"/>
                    </a:lnTo>
                    <a:lnTo>
                      <a:pt x="46" y="22"/>
                    </a:lnTo>
                    <a:lnTo>
                      <a:pt x="46" y="22"/>
                    </a:lnTo>
                    <a:lnTo>
                      <a:pt x="50" y="22"/>
                    </a:lnTo>
                    <a:lnTo>
                      <a:pt x="54" y="24"/>
                    </a:lnTo>
                    <a:lnTo>
                      <a:pt x="54" y="24"/>
                    </a:lnTo>
                    <a:lnTo>
                      <a:pt x="58" y="30"/>
                    </a:lnTo>
                    <a:lnTo>
                      <a:pt x="60" y="38"/>
                    </a:lnTo>
                    <a:lnTo>
                      <a:pt x="60" y="38"/>
                    </a:lnTo>
                    <a:lnTo>
                      <a:pt x="62" y="50"/>
                    </a:lnTo>
                    <a:lnTo>
                      <a:pt x="64" y="72"/>
                    </a:lnTo>
                    <a:lnTo>
                      <a:pt x="64" y="72"/>
                    </a:lnTo>
                    <a:lnTo>
                      <a:pt x="62" y="92"/>
                    </a:lnTo>
                    <a:lnTo>
                      <a:pt x="60" y="10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94" name="Freeform 1982">
                <a:extLst>
                  <a:ext uri="{FF2B5EF4-FFF2-40B4-BE49-F238E27FC236}">
                    <a16:creationId xmlns="" xmlns:a16="http://schemas.microsoft.com/office/drawing/2014/main" id="{3F9A7DF1-FF5C-4B87-B35F-3CC9CAA16B94}"/>
                  </a:ext>
                </a:extLst>
              </p:cNvPr>
              <p:cNvSpPr>
                <a:spLocks/>
              </p:cNvSpPr>
              <p:nvPr/>
            </p:nvSpPr>
            <p:spPr bwMode="auto">
              <a:xfrm>
                <a:off x="8548936" y="6763142"/>
                <a:ext cx="45905" cy="71851"/>
              </a:xfrm>
              <a:custGeom>
                <a:avLst/>
                <a:gdLst>
                  <a:gd name="T0" fmla="*/ 46 w 92"/>
                  <a:gd name="T1" fmla="*/ 0 h 144"/>
                  <a:gd name="T2" fmla="*/ 46 w 92"/>
                  <a:gd name="T3" fmla="*/ 0 h 144"/>
                  <a:gd name="T4" fmla="*/ 36 w 92"/>
                  <a:gd name="T5" fmla="*/ 0 h 144"/>
                  <a:gd name="T6" fmla="*/ 28 w 92"/>
                  <a:gd name="T7" fmla="*/ 2 h 144"/>
                  <a:gd name="T8" fmla="*/ 20 w 92"/>
                  <a:gd name="T9" fmla="*/ 8 h 144"/>
                  <a:gd name="T10" fmla="*/ 14 w 92"/>
                  <a:gd name="T11" fmla="*/ 14 h 144"/>
                  <a:gd name="T12" fmla="*/ 14 w 92"/>
                  <a:gd name="T13" fmla="*/ 14 h 144"/>
                  <a:gd name="T14" fmla="*/ 8 w 92"/>
                  <a:gd name="T15" fmla="*/ 24 h 144"/>
                  <a:gd name="T16" fmla="*/ 4 w 92"/>
                  <a:gd name="T17" fmla="*/ 36 h 144"/>
                  <a:gd name="T18" fmla="*/ 0 w 92"/>
                  <a:gd name="T19" fmla="*/ 52 h 144"/>
                  <a:gd name="T20" fmla="*/ 0 w 92"/>
                  <a:gd name="T21" fmla="*/ 72 h 144"/>
                  <a:gd name="T22" fmla="*/ 0 w 92"/>
                  <a:gd name="T23" fmla="*/ 72 h 144"/>
                  <a:gd name="T24" fmla="*/ 0 w 92"/>
                  <a:gd name="T25" fmla="*/ 90 h 144"/>
                  <a:gd name="T26" fmla="*/ 2 w 92"/>
                  <a:gd name="T27" fmla="*/ 106 h 144"/>
                  <a:gd name="T28" fmla="*/ 6 w 92"/>
                  <a:gd name="T29" fmla="*/ 118 h 144"/>
                  <a:gd name="T30" fmla="*/ 12 w 92"/>
                  <a:gd name="T31" fmla="*/ 128 h 144"/>
                  <a:gd name="T32" fmla="*/ 12 w 92"/>
                  <a:gd name="T33" fmla="*/ 128 h 144"/>
                  <a:gd name="T34" fmla="*/ 20 w 92"/>
                  <a:gd name="T35" fmla="*/ 134 h 144"/>
                  <a:gd name="T36" fmla="*/ 28 w 92"/>
                  <a:gd name="T37" fmla="*/ 140 h 144"/>
                  <a:gd name="T38" fmla="*/ 36 w 92"/>
                  <a:gd name="T39" fmla="*/ 142 h 144"/>
                  <a:gd name="T40" fmla="*/ 46 w 92"/>
                  <a:gd name="T41" fmla="*/ 144 h 144"/>
                  <a:gd name="T42" fmla="*/ 46 w 92"/>
                  <a:gd name="T43" fmla="*/ 144 h 144"/>
                  <a:gd name="T44" fmla="*/ 56 w 92"/>
                  <a:gd name="T45" fmla="*/ 142 h 144"/>
                  <a:gd name="T46" fmla="*/ 64 w 92"/>
                  <a:gd name="T47" fmla="*/ 140 h 144"/>
                  <a:gd name="T48" fmla="*/ 72 w 92"/>
                  <a:gd name="T49" fmla="*/ 136 h 144"/>
                  <a:gd name="T50" fmla="*/ 78 w 92"/>
                  <a:gd name="T51" fmla="*/ 128 h 144"/>
                  <a:gd name="T52" fmla="*/ 78 w 92"/>
                  <a:gd name="T53" fmla="*/ 128 h 144"/>
                  <a:gd name="T54" fmla="*/ 84 w 92"/>
                  <a:gd name="T55" fmla="*/ 118 h 144"/>
                  <a:gd name="T56" fmla="*/ 88 w 92"/>
                  <a:gd name="T57" fmla="*/ 106 h 144"/>
                  <a:gd name="T58" fmla="*/ 90 w 92"/>
                  <a:gd name="T59" fmla="*/ 90 h 144"/>
                  <a:gd name="T60" fmla="*/ 92 w 92"/>
                  <a:gd name="T61" fmla="*/ 72 h 144"/>
                  <a:gd name="T62" fmla="*/ 92 w 92"/>
                  <a:gd name="T63" fmla="*/ 72 h 144"/>
                  <a:gd name="T64" fmla="*/ 90 w 92"/>
                  <a:gd name="T65" fmla="*/ 52 h 144"/>
                  <a:gd name="T66" fmla="*/ 88 w 92"/>
                  <a:gd name="T67" fmla="*/ 36 h 144"/>
                  <a:gd name="T68" fmla="*/ 84 w 92"/>
                  <a:gd name="T69" fmla="*/ 24 h 144"/>
                  <a:gd name="T70" fmla="*/ 78 w 92"/>
                  <a:gd name="T71" fmla="*/ 14 h 144"/>
                  <a:gd name="T72" fmla="*/ 78 w 92"/>
                  <a:gd name="T73" fmla="*/ 14 h 144"/>
                  <a:gd name="T74" fmla="*/ 72 w 92"/>
                  <a:gd name="T75" fmla="*/ 8 h 144"/>
                  <a:gd name="T76" fmla="*/ 64 w 92"/>
                  <a:gd name="T77" fmla="*/ 2 h 144"/>
                  <a:gd name="T78" fmla="*/ 56 w 92"/>
                  <a:gd name="T79" fmla="*/ 0 h 144"/>
                  <a:gd name="T80" fmla="*/ 46 w 92"/>
                  <a:gd name="T8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44">
                    <a:moveTo>
                      <a:pt x="46" y="0"/>
                    </a:moveTo>
                    <a:lnTo>
                      <a:pt x="46" y="0"/>
                    </a:lnTo>
                    <a:lnTo>
                      <a:pt x="36" y="0"/>
                    </a:lnTo>
                    <a:lnTo>
                      <a:pt x="28" y="2"/>
                    </a:lnTo>
                    <a:lnTo>
                      <a:pt x="20" y="8"/>
                    </a:lnTo>
                    <a:lnTo>
                      <a:pt x="14" y="14"/>
                    </a:lnTo>
                    <a:lnTo>
                      <a:pt x="14" y="14"/>
                    </a:lnTo>
                    <a:lnTo>
                      <a:pt x="8" y="24"/>
                    </a:lnTo>
                    <a:lnTo>
                      <a:pt x="4" y="36"/>
                    </a:lnTo>
                    <a:lnTo>
                      <a:pt x="0" y="52"/>
                    </a:lnTo>
                    <a:lnTo>
                      <a:pt x="0" y="72"/>
                    </a:lnTo>
                    <a:lnTo>
                      <a:pt x="0" y="72"/>
                    </a:lnTo>
                    <a:lnTo>
                      <a:pt x="0" y="90"/>
                    </a:lnTo>
                    <a:lnTo>
                      <a:pt x="2" y="106"/>
                    </a:lnTo>
                    <a:lnTo>
                      <a:pt x="6" y="118"/>
                    </a:lnTo>
                    <a:lnTo>
                      <a:pt x="12" y="128"/>
                    </a:lnTo>
                    <a:lnTo>
                      <a:pt x="12" y="128"/>
                    </a:lnTo>
                    <a:lnTo>
                      <a:pt x="20" y="134"/>
                    </a:lnTo>
                    <a:lnTo>
                      <a:pt x="28" y="140"/>
                    </a:lnTo>
                    <a:lnTo>
                      <a:pt x="36" y="142"/>
                    </a:lnTo>
                    <a:lnTo>
                      <a:pt x="46" y="144"/>
                    </a:lnTo>
                    <a:lnTo>
                      <a:pt x="46" y="144"/>
                    </a:lnTo>
                    <a:lnTo>
                      <a:pt x="56" y="142"/>
                    </a:lnTo>
                    <a:lnTo>
                      <a:pt x="64" y="140"/>
                    </a:lnTo>
                    <a:lnTo>
                      <a:pt x="72" y="136"/>
                    </a:lnTo>
                    <a:lnTo>
                      <a:pt x="78" y="128"/>
                    </a:lnTo>
                    <a:lnTo>
                      <a:pt x="78" y="128"/>
                    </a:lnTo>
                    <a:lnTo>
                      <a:pt x="84" y="118"/>
                    </a:lnTo>
                    <a:lnTo>
                      <a:pt x="88" y="106"/>
                    </a:lnTo>
                    <a:lnTo>
                      <a:pt x="90" y="90"/>
                    </a:lnTo>
                    <a:lnTo>
                      <a:pt x="92" y="72"/>
                    </a:lnTo>
                    <a:lnTo>
                      <a:pt x="92" y="72"/>
                    </a:lnTo>
                    <a:lnTo>
                      <a:pt x="90" y="52"/>
                    </a:lnTo>
                    <a:lnTo>
                      <a:pt x="88" y="36"/>
                    </a:lnTo>
                    <a:lnTo>
                      <a:pt x="84" y="24"/>
                    </a:lnTo>
                    <a:lnTo>
                      <a:pt x="78" y="14"/>
                    </a:lnTo>
                    <a:lnTo>
                      <a:pt x="78" y="14"/>
                    </a:lnTo>
                    <a:lnTo>
                      <a:pt x="72" y="8"/>
                    </a:lnTo>
                    <a:lnTo>
                      <a:pt x="64" y="2"/>
                    </a:lnTo>
                    <a:lnTo>
                      <a:pt x="56" y="0"/>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95" name="Freeform 1983">
                <a:extLst>
                  <a:ext uri="{FF2B5EF4-FFF2-40B4-BE49-F238E27FC236}">
                    <a16:creationId xmlns="" xmlns:a16="http://schemas.microsoft.com/office/drawing/2014/main" id="{F8DD3FB6-9109-4263-AA05-8AF61A8F9269}"/>
                  </a:ext>
                </a:extLst>
              </p:cNvPr>
              <p:cNvSpPr>
                <a:spLocks/>
              </p:cNvSpPr>
              <p:nvPr/>
            </p:nvSpPr>
            <p:spPr bwMode="auto">
              <a:xfrm>
                <a:off x="8562907" y="6774120"/>
                <a:ext cx="17963" cy="48898"/>
              </a:xfrm>
              <a:custGeom>
                <a:avLst/>
                <a:gdLst>
                  <a:gd name="T0" fmla="*/ 32 w 36"/>
                  <a:gd name="T1" fmla="*/ 84 h 98"/>
                  <a:gd name="T2" fmla="*/ 32 w 36"/>
                  <a:gd name="T3" fmla="*/ 84 h 98"/>
                  <a:gd name="T4" fmla="*/ 30 w 36"/>
                  <a:gd name="T5" fmla="*/ 92 h 98"/>
                  <a:gd name="T6" fmla="*/ 26 w 36"/>
                  <a:gd name="T7" fmla="*/ 96 h 98"/>
                  <a:gd name="T8" fmla="*/ 26 w 36"/>
                  <a:gd name="T9" fmla="*/ 96 h 98"/>
                  <a:gd name="T10" fmla="*/ 22 w 36"/>
                  <a:gd name="T11" fmla="*/ 98 h 98"/>
                  <a:gd name="T12" fmla="*/ 18 w 36"/>
                  <a:gd name="T13" fmla="*/ 98 h 98"/>
                  <a:gd name="T14" fmla="*/ 18 w 36"/>
                  <a:gd name="T15" fmla="*/ 98 h 98"/>
                  <a:gd name="T16" fmla="*/ 14 w 36"/>
                  <a:gd name="T17" fmla="*/ 98 h 98"/>
                  <a:gd name="T18" fmla="*/ 8 w 36"/>
                  <a:gd name="T19" fmla="*/ 96 h 98"/>
                  <a:gd name="T20" fmla="*/ 8 w 36"/>
                  <a:gd name="T21" fmla="*/ 96 h 98"/>
                  <a:gd name="T22" fmla="*/ 6 w 36"/>
                  <a:gd name="T23" fmla="*/ 92 h 98"/>
                  <a:gd name="T24" fmla="*/ 2 w 36"/>
                  <a:gd name="T25" fmla="*/ 84 h 98"/>
                  <a:gd name="T26" fmla="*/ 2 w 36"/>
                  <a:gd name="T27" fmla="*/ 84 h 98"/>
                  <a:gd name="T28" fmla="*/ 0 w 36"/>
                  <a:gd name="T29" fmla="*/ 70 h 98"/>
                  <a:gd name="T30" fmla="*/ 0 w 36"/>
                  <a:gd name="T31" fmla="*/ 50 h 98"/>
                  <a:gd name="T32" fmla="*/ 0 w 36"/>
                  <a:gd name="T33" fmla="*/ 50 h 98"/>
                  <a:gd name="T34" fmla="*/ 0 w 36"/>
                  <a:gd name="T35" fmla="*/ 28 h 98"/>
                  <a:gd name="T36" fmla="*/ 2 w 36"/>
                  <a:gd name="T37" fmla="*/ 14 h 98"/>
                  <a:gd name="T38" fmla="*/ 2 w 36"/>
                  <a:gd name="T39" fmla="*/ 14 h 98"/>
                  <a:gd name="T40" fmla="*/ 6 w 36"/>
                  <a:gd name="T41" fmla="*/ 8 h 98"/>
                  <a:gd name="T42" fmla="*/ 8 w 36"/>
                  <a:gd name="T43" fmla="*/ 2 h 98"/>
                  <a:gd name="T44" fmla="*/ 8 w 36"/>
                  <a:gd name="T45" fmla="*/ 2 h 98"/>
                  <a:gd name="T46" fmla="*/ 12 w 36"/>
                  <a:gd name="T47" fmla="*/ 0 h 98"/>
                  <a:gd name="T48" fmla="*/ 18 w 36"/>
                  <a:gd name="T49" fmla="*/ 0 h 98"/>
                  <a:gd name="T50" fmla="*/ 18 w 36"/>
                  <a:gd name="T51" fmla="*/ 0 h 98"/>
                  <a:gd name="T52" fmla="*/ 22 w 36"/>
                  <a:gd name="T53" fmla="*/ 0 h 98"/>
                  <a:gd name="T54" fmla="*/ 26 w 36"/>
                  <a:gd name="T55" fmla="*/ 2 h 98"/>
                  <a:gd name="T56" fmla="*/ 26 w 36"/>
                  <a:gd name="T57" fmla="*/ 2 h 98"/>
                  <a:gd name="T58" fmla="*/ 30 w 36"/>
                  <a:gd name="T59" fmla="*/ 8 h 98"/>
                  <a:gd name="T60" fmla="*/ 32 w 36"/>
                  <a:gd name="T61" fmla="*/ 16 h 98"/>
                  <a:gd name="T62" fmla="*/ 32 w 36"/>
                  <a:gd name="T63" fmla="*/ 16 h 98"/>
                  <a:gd name="T64" fmla="*/ 34 w 36"/>
                  <a:gd name="T65" fmla="*/ 28 h 98"/>
                  <a:gd name="T66" fmla="*/ 36 w 36"/>
                  <a:gd name="T67" fmla="*/ 50 h 98"/>
                  <a:gd name="T68" fmla="*/ 36 w 36"/>
                  <a:gd name="T69" fmla="*/ 50 h 98"/>
                  <a:gd name="T70" fmla="*/ 34 w 36"/>
                  <a:gd name="T71" fmla="*/ 70 h 98"/>
                  <a:gd name="T72" fmla="*/ 32 w 36"/>
                  <a:gd name="T73"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98">
                    <a:moveTo>
                      <a:pt x="32" y="84"/>
                    </a:moveTo>
                    <a:lnTo>
                      <a:pt x="32" y="84"/>
                    </a:lnTo>
                    <a:lnTo>
                      <a:pt x="30" y="92"/>
                    </a:lnTo>
                    <a:lnTo>
                      <a:pt x="26" y="96"/>
                    </a:lnTo>
                    <a:lnTo>
                      <a:pt x="26" y="96"/>
                    </a:lnTo>
                    <a:lnTo>
                      <a:pt x="22" y="98"/>
                    </a:lnTo>
                    <a:lnTo>
                      <a:pt x="18" y="98"/>
                    </a:lnTo>
                    <a:lnTo>
                      <a:pt x="18" y="98"/>
                    </a:lnTo>
                    <a:lnTo>
                      <a:pt x="14" y="98"/>
                    </a:lnTo>
                    <a:lnTo>
                      <a:pt x="8" y="96"/>
                    </a:lnTo>
                    <a:lnTo>
                      <a:pt x="8" y="96"/>
                    </a:lnTo>
                    <a:lnTo>
                      <a:pt x="6" y="92"/>
                    </a:lnTo>
                    <a:lnTo>
                      <a:pt x="2" y="84"/>
                    </a:lnTo>
                    <a:lnTo>
                      <a:pt x="2" y="84"/>
                    </a:lnTo>
                    <a:lnTo>
                      <a:pt x="0" y="70"/>
                    </a:lnTo>
                    <a:lnTo>
                      <a:pt x="0" y="50"/>
                    </a:lnTo>
                    <a:lnTo>
                      <a:pt x="0" y="50"/>
                    </a:lnTo>
                    <a:lnTo>
                      <a:pt x="0" y="28"/>
                    </a:lnTo>
                    <a:lnTo>
                      <a:pt x="2" y="14"/>
                    </a:lnTo>
                    <a:lnTo>
                      <a:pt x="2" y="14"/>
                    </a:lnTo>
                    <a:lnTo>
                      <a:pt x="6" y="8"/>
                    </a:lnTo>
                    <a:lnTo>
                      <a:pt x="8" y="2"/>
                    </a:lnTo>
                    <a:lnTo>
                      <a:pt x="8" y="2"/>
                    </a:lnTo>
                    <a:lnTo>
                      <a:pt x="12" y="0"/>
                    </a:lnTo>
                    <a:lnTo>
                      <a:pt x="18" y="0"/>
                    </a:lnTo>
                    <a:lnTo>
                      <a:pt x="18" y="0"/>
                    </a:lnTo>
                    <a:lnTo>
                      <a:pt x="22" y="0"/>
                    </a:lnTo>
                    <a:lnTo>
                      <a:pt x="26" y="2"/>
                    </a:lnTo>
                    <a:lnTo>
                      <a:pt x="26" y="2"/>
                    </a:lnTo>
                    <a:lnTo>
                      <a:pt x="30" y="8"/>
                    </a:lnTo>
                    <a:lnTo>
                      <a:pt x="32" y="16"/>
                    </a:lnTo>
                    <a:lnTo>
                      <a:pt x="32" y="16"/>
                    </a:lnTo>
                    <a:lnTo>
                      <a:pt x="34" y="28"/>
                    </a:lnTo>
                    <a:lnTo>
                      <a:pt x="36" y="50"/>
                    </a:lnTo>
                    <a:lnTo>
                      <a:pt x="36" y="50"/>
                    </a:lnTo>
                    <a:lnTo>
                      <a:pt x="34" y="70"/>
                    </a:lnTo>
                    <a:lnTo>
                      <a:pt x="32"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96" name="Freeform 1984">
                <a:extLst>
                  <a:ext uri="{FF2B5EF4-FFF2-40B4-BE49-F238E27FC236}">
                    <a16:creationId xmlns="" xmlns:a16="http://schemas.microsoft.com/office/drawing/2014/main" id="{21E69201-F973-466E-BFF0-4EE94D7074C7}"/>
                  </a:ext>
                </a:extLst>
              </p:cNvPr>
              <p:cNvSpPr>
                <a:spLocks/>
              </p:cNvSpPr>
              <p:nvPr/>
            </p:nvSpPr>
            <p:spPr bwMode="auto">
              <a:xfrm>
                <a:off x="9022951" y="6290125"/>
                <a:ext cx="30936" cy="70853"/>
              </a:xfrm>
              <a:custGeom>
                <a:avLst/>
                <a:gdLst>
                  <a:gd name="T0" fmla="*/ 36 w 62"/>
                  <a:gd name="T1" fmla="*/ 142 h 142"/>
                  <a:gd name="T2" fmla="*/ 62 w 62"/>
                  <a:gd name="T3" fmla="*/ 142 h 142"/>
                  <a:gd name="T4" fmla="*/ 62 w 62"/>
                  <a:gd name="T5" fmla="*/ 0 h 142"/>
                  <a:gd name="T6" fmla="*/ 40 w 62"/>
                  <a:gd name="T7" fmla="*/ 0 h 142"/>
                  <a:gd name="T8" fmla="*/ 40 w 62"/>
                  <a:gd name="T9" fmla="*/ 0 h 142"/>
                  <a:gd name="T10" fmla="*/ 34 w 62"/>
                  <a:gd name="T11" fmla="*/ 14 h 142"/>
                  <a:gd name="T12" fmla="*/ 24 w 62"/>
                  <a:gd name="T13" fmla="*/ 24 h 142"/>
                  <a:gd name="T14" fmla="*/ 24 w 62"/>
                  <a:gd name="T15" fmla="*/ 24 h 142"/>
                  <a:gd name="T16" fmla="*/ 12 w 62"/>
                  <a:gd name="T17" fmla="*/ 32 h 142"/>
                  <a:gd name="T18" fmla="*/ 0 w 62"/>
                  <a:gd name="T19" fmla="*/ 36 h 142"/>
                  <a:gd name="T20" fmla="*/ 0 w 62"/>
                  <a:gd name="T21" fmla="*/ 62 h 142"/>
                  <a:gd name="T22" fmla="*/ 0 w 62"/>
                  <a:gd name="T23" fmla="*/ 62 h 142"/>
                  <a:gd name="T24" fmla="*/ 20 w 62"/>
                  <a:gd name="T25" fmla="*/ 52 h 142"/>
                  <a:gd name="T26" fmla="*/ 36 w 62"/>
                  <a:gd name="T27" fmla="*/ 40 h 142"/>
                  <a:gd name="T28" fmla="*/ 36 w 62"/>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42">
                    <a:moveTo>
                      <a:pt x="36" y="142"/>
                    </a:moveTo>
                    <a:lnTo>
                      <a:pt x="62" y="142"/>
                    </a:lnTo>
                    <a:lnTo>
                      <a:pt x="62" y="0"/>
                    </a:lnTo>
                    <a:lnTo>
                      <a:pt x="40" y="0"/>
                    </a:lnTo>
                    <a:lnTo>
                      <a:pt x="40" y="0"/>
                    </a:lnTo>
                    <a:lnTo>
                      <a:pt x="34" y="14"/>
                    </a:lnTo>
                    <a:lnTo>
                      <a:pt x="24" y="24"/>
                    </a:lnTo>
                    <a:lnTo>
                      <a:pt x="24" y="24"/>
                    </a:lnTo>
                    <a:lnTo>
                      <a:pt x="12" y="32"/>
                    </a:lnTo>
                    <a:lnTo>
                      <a:pt x="0" y="36"/>
                    </a:lnTo>
                    <a:lnTo>
                      <a:pt x="0" y="62"/>
                    </a:lnTo>
                    <a:lnTo>
                      <a:pt x="0" y="62"/>
                    </a:lnTo>
                    <a:lnTo>
                      <a:pt x="20" y="52"/>
                    </a:lnTo>
                    <a:lnTo>
                      <a:pt x="36" y="40"/>
                    </a:lnTo>
                    <a:lnTo>
                      <a:pt x="36" y="14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97" name="Freeform 1985">
                <a:extLst>
                  <a:ext uri="{FF2B5EF4-FFF2-40B4-BE49-F238E27FC236}">
                    <a16:creationId xmlns="" xmlns:a16="http://schemas.microsoft.com/office/drawing/2014/main" id="{CEA18A94-DD3F-4320-B415-2B168D4F59BB}"/>
                  </a:ext>
                </a:extLst>
              </p:cNvPr>
              <p:cNvSpPr>
                <a:spLocks/>
              </p:cNvSpPr>
              <p:nvPr/>
            </p:nvSpPr>
            <p:spPr bwMode="auto">
              <a:xfrm>
                <a:off x="9022951" y="6408878"/>
                <a:ext cx="30936" cy="70853"/>
              </a:xfrm>
              <a:custGeom>
                <a:avLst/>
                <a:gdLst>
                  <a:gd name="T0" fmla="*/ 36 w 62"/>
                  <a:gd name="T1" fmla="*/ 142 h 142"/>
                  <a:gd name="T2" fmla="*/ 62 w 62"/>
                  <a:gd name="T3" fmla="*/ 142 h 142"/>
                  <a:gd name="T4" fmla="*/ 62 w 62"/>
                  <a:gd name="T5" fmla="*/ 0 h 142"/>
                  <a:gd name="T6" fmla="*/ 40 w 62"/>
                  <a:gd name="T7" fmla="*/ 0 h 142"/>
                  <a:gd name="T8" fmla="*/ 40 w 62"/>
                  <a:gd name="T9" fmla="*/ 0 h 142"/>
                  <a:gd name="T10" fmla="*/ 34 w 62"/>
                  <a:gd name="T11" fmla="*/ 12 h 142"/>
                  <a:gd name="T12" fmla="*/ 24 w 62"/>
                  <a:gd name="T13" fmla="*/ 22 h 142"/>
                  <a:gd name="T14" fmla="*/ 24 w 62"/>
                  <a:gd name="T15" fmla="*/ 22 h 142"/>
                  <a:gd name="T16" fmla="*/ 12 w 62"/>
                  <a:gd name="T17" fmla="*/ 30 h 142"/>
                  <a:gd name="T18" fmla="*/ 0 w 62"/>
                  <a:gd name="T19" fmla="*/ 36 h 142"/>
                  <a:gd name="T20" fmla="*/ 0 w 62"/>
                  <a:gd name="T21" fmla="*/ 60 h 142"/>
                  <a:gd name="T22" fmla="*/ 0 w 62"/>
                  <a:gd name="T23" fmla="*/ 60 h 142"/>
                  <a:gd name="T24" fmla="*/ 20 w 62"/>
                  <a:gd name="T25" fmla="*/ 52 h 142"/>
                  <a:gd name="T26" fmla="*/ 36 w 62"/>
                  <a:gd name="T27" fmla="*/ 40 h 142"/>
                  <a:gd name="T28" fmla="*/ 36 w 62"/>
                  <a:gd name="T2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142">
                    <a:moveTo>
                      <a:pt x="36" y="142"/>
                    </a:moveTo>
                    <a:lnTo>
                      <a:pt x="62" y="142"/>
                    </a:lnTo>
                    <a:lnTo>
                      <a:pt x="62" y="0"/>
                    </a:lnTo>
                    <a:lnTo>
                      <a:pt x="40" y="0"/>
                    </a:lnTo>
                    <a:lnTo>
                      <a:pt x="40" y="0"/>
                    </a:lnTo>
                    <a:lnTo>
                      <a:pt x="34" y="12"/>
                    </a:lnTo>
                    <a:lnTo>
                      <a:pt x="24" y="22"/>
                    </a:lnTo>
                    <a:lnTo>
                      <a:pt x="24" y="22"/>
                    </a:lnTo>
                    <a:lnTo>
                      <a:pt x="12" y="30"/>
                    </a:lnTo>
                    <a:lnTo>
                      <a:pt x="0" y="36"/>
                    </a:lnTo>
                    <a:lnTo>
                      <a:pt x="0" y="60"/>
                    </a:lnTo>
                    <a:lnTo>
                      <a:pt x="0" y="60"/>
                    </a:lnTo>
                    <a:lnTo>
                      <a:pt x="20" y="52"/>
                    </a:lnTo>
                    <a:lnTo>
                      <a:pt x="36" y="40"/>
                    </a:lnTo>
                    <a:lnTo>
                      <a:pt x="36" y="14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98" name="Freeform 1986">
                <a:extLst>
                  <a:ext uri="{FF2B5EF4-FFF2-40B4-BE49-F238E27FC236}">
                    <a16:creationId xmlns="" xmlns:a16="http://schemas.microsoft.com/office/drawing/2014/main" id="{3B30B998-5BD9-4BF2-8E35-8A6016444609}"/>
                  </a:ext>
                </a:extLst>
              </p:cNvPr>
              <p:cNvSpPr>
                <a:spLocks noEditPoints="1"/>
              </p:cNvSpPr>
              <p:nvPr/>
            </p:nvSpPr>
            <p:spPr bwMode="auto">
              <a:xfrm>
                <a:off x="9027940" y="6526634"/>
                <a:ext cx="36923" cy="71851"/>
              </a:xfrm>
              <a:custGeom>
                <a:avLst/>
                <a:gdLst>
                  <a:gd name="T0" fmla="*/ 4 w 74"/>
                  <a:gd name="T1" fmla="*/ 136 h 144"/>
                  <a:gd name="T2" fmla="*/ 28 w 74"/>
                  <a:gd name="T3" fmla="*/ 144 h 144"/>
                  <a:gd name="T4" fmla="*/ 38 w 74"/>
                  <a:gd name="T5" fmla="*/ 144 h 144"/>
                  <a:gd name="T6" fmla="*/ 54 w 74"/>
                  <a:gd name="T7" fmla="*/ 136 h 144"/>
                  <a:gd name="T8" fmla="*/ 60 w 74"/>
                  <a:gd name="T9" fmla="*/ 130 h 144"/>
                  <a:gd name="T10" fmla="*/ 72 w 74"/>
                  <a:gd name="T11" fmla="*/ 106 h 144"/>
                  <a:gd name="T12" fmla="*/ 74 w 74"/>
                  <a:gd name="T13" fmla="*/ 72 h 144"/>
                  <a:gd name="T14" fmla="*/ 74 w 74"/>
                  <a:gd name="T15" fmla="*/ 54 h 144"/>
                  <a:gd name="T16" fmla="*/ 66 w 74"/>
                  <a:gd name="T17" fmla="*/ 24 h 144"/>
                  <a:gd name="T18" fmla="*/ 60 w 74"/>
                  <a:gd name="T19" fmla="*/ 14 h 144"/>
                  <a:gd name="T20" fmla="*/ 48 w 74"/>
                  <a:gd name="T21" fmla="*/ 4 h 144"/>
                  <a:gd name="T22" fmla="*/ 28 w 74"/>
                  <a:gd name="T23" fmla="*/ 0 h 144"/>
                  <a:gd name="T24" fmla="*/ 20 w 74"/>
                  <a:gd name="T25" fmla="*/ 0 h 144"/>
                  <a:gd name="T26" fmla="*/ 6 w 74"/>
                  <a:gd name="T27" fmla="*/ 6 h 144"/>
                  <a:gd name="T28" fmla="*/ 0 w 74"/>
                  <a:gd name="T29" fmla="*/ 12 h 144"/>
                  <a:gd name="T30" fmla="*/ 6 w 74"/>
                  <a:gd name="T31" fmla="*/ 74 h 144"/>
                  <a:gd name="T32" fmla="*/ 4 w 74"/>
                  <a:gd name="T33" fmla="*/ 136 h 144"/>
                  <a:gd name="T34" fmla="*/ 14 w 74"/>
                  <a:gd name="T35" fmla="*/ 36 h 144"/>
                  <a:gd name="T36" fmla="*/ 20 w 74"/>
                  <a:gd name="T37" fmla="*/ 26 h 144"/>
                  <a:gd name="T38" fmla="*/ 24 w 74"/>
                  <a:gd name="T39" fmla="*/ 24 h 144"/>
                  <a:gd name="T40" fmla="*/ 28 w 74"/>
                  <a:gd name="T41" fmla="*/ 22 h 144"/>
                  <a:gd name="T42" fmla="*/ 38 w 74"/>
                  <a:gd name="T43" fmla="*/ 26 h 144"/>
                  <a:gd name="T44" fmla="*/ 40 w 74"/>
                  <a:gd name="T45" fmla="*/ 30 h 144"/>
                  <a:gd name="T46" fmla="*/ 44 w 74"/>
                  <a:gd name="T47" fmla="*/ 38 h 144"/>
                  <a:gd name="T48" fmla="*/ 46 w 74"/>
                  <a:gd name="T49" fmla="*/ 72 h 144"/>
                  <a:gd name="T50" fmla="*/ 46 w 74"/>
                  <a:gd name="T51" fmla="*/ 94 h 144"/>
                  <a:gd name="T52" fmla="*/ 44 w 74"/>
                  <a:gd name="T53" fmla="*/ 108 h 144"/>
                  <a:gd name="T54" fmla="*/ 38 w 74"/>
                  <a:gd name="T55" fmla="*/ 118 h 144"/>
                  <a:gd name="T56" fmla="*/ 34 w 74"/>
                  <a:gd name="T57" fmla="*/ 122 h 144"/>
                  <a:gd name="T58" fmla="*/ 28 w 74"/>
                  <a:gd name="T59" fmla="*/ 122 h 144"/>
                  <a:gd name="T60" fmla="*/ 20 w 74"/>
                  <a:gd name="T61" fmla="*/ 118 h 144"/>
                  <a:gd name="T62" fmla="*/ 16 w 74"/>
                  <a:gd name="T63" fmla="*/ 114 h 144"/>
                  <a:gd name="T64" fmla="*/ 14 w 74"/>
                  <a:gd name="T65" fmla="*/ 106 h 144"/>
                  <a:gd name="T66" fmla="*/ 12 w 74"/>
                  <a:gd name="T67" fmla="*/ 72 h 144"/>
                  <a:gd name="T68" fmla="*/ 12 w 74"/>
                  <a:gd name="T69" fmla="*/ 5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144">
                    <a:moveTo>
                      <a:pt x="4" y="136"/>
                    </a:moveTo>
                    <a:lnTo>
                      <a:pt x="4" y="136"/>
                    </a:lnTo>
                    <a:lnTo>
                      <a:pt x="16" y="142"/>
                    </a:lnTo>
                    <a:lnTo>
                      <a:pt x="28" y="144"/>
                    </a:lnTo>
                    <a:lnTo>
                      <a:pt x="28" y="144"/>
                    </a:lnTo>
                    <a:lnTo>
                      <a:pt x="38" y="144"/>
                    </a:lnTo>
                    <a:lnTo>
                      <a:pt x="48" y="140"/>
                    </a:lnTo>
                    <a:lnTo>
                      <a:pt x="54" y="136"/>
                    </a:lnTo>
                    <a:lnTo>
                      <a:pt x="60" y="130"/>
                    </a:lnTo>
                    <a:lnTo>
                      <a:pt x="60" y="130"/>
                    </a:lnTo>
                    <a:lnTo>
                      <a:pt x="66" y="120"/>
                    </a:lnTo>
                    <a:lnTo>
                      <a:pt x="72" y="106"/>
                    </a:lnTo>
                    <a:lnTo>
                      <a:pt x="74" y="90"/>
                    </a:lnTo>
                    <a:lnTo>
                      <a:pt x="74" y="72"/>
                    </a:lnTo>
                    <a:lnTo>
                      <a:pt x="74" y="72"/>
                    </a:lnTo>
                    <a:lnTo>
                      <a:pt x="74" y="54"/>
                    </a:lnTo>
                    <a:lnTo>
                      <a:pt x="72" y="38"/>
                    </a:lnTo>
                    <a:lnTo>
                      <a:pt x="66" y="24"/>
                    </a:lnTo>
                    <a:lnTo>
                      <a:pt x="60" y="14"/>
                    </a:lnTo>
                    <a:lnTo>
                      <a:pt x="60" y="14"/>
                    </a:lnTo>
                    <a:lnTo>
                      <a:pt x="54" y="8"/>
                    </a:lnTo>
                    <a:lnTo>
                      <a:pt x="48" y="4"/>
                    </a:lnTo>
                    <a:lnTo>
                      <a:pt x="38" y="2"/>
                    </a:lnTo>
                    <a:lnTo>
                      <a:pt x="28" y="0"/>
                    </a:lnTo>
                    <a:lnTo>
                      <a:pt x="28" y="0"/>
                    </a:lnTo>
                    <a:lnTo>
                      <a:pt x="20" y="0"/>
                    </a:lnTo>
                    <a:lnTo>
                      <a:pt x="12" y="2"/>
                    </a:lnTo>
                    <a:lnTo>
                      <a:pt x="6" y="6"/>
                    </a:lnTo>
                    <a:lnTo>
                      <a:pt x="0" y="12"/>
                    </a:lnTo>
                    <a:lnTo>
                      <a:pt x="0" y="12"/>
                    </a:lnTo>
                    <a:lnTo>
                      <a:pt x="4" y="42"/>
                    </a:lnTo>
                    <a:lnTo>
                      <a:pt x="6" y="74"/>
                    </a:lnTo>
                    <a:lnTo>
                      <a:pt x="6" y="106"/>
                    </a:lnTo>
                    <a:lnTo>
                      <a:pt x="4" y="136"/>
                    </a:lnTo>
                    <a:close/>
                    <a:moveTo>
                      <a:pt x="14" y="36"/>
                    </a:moveTo>
                    <a:lnTo>
                      <a:pt x="14" y="36"/>
                    </a:lnTo>
                    <a:lnTo>
                      <a:pt x="16" y="30"/>
                    </a:lnTo>
                    <a:lnTo>
                      <a:pt x="20" y="26"/>
                    </a:lnTo>
                    <a:lnTo>
                      <a:pt x="20" y="26"/>
                    </a:lnTo>
                    <a:lnTo>
                      <a:pt x="24" y="24"/>
                    </a:lnTo>
                    <a:lnTo>
                      <a:pt x="28" y="22"/>
                    </a:lnTo>
                    <a:lnTo>
                      <a:pt x="28" y="22"/>
                    </a:lnTo>
                    <a:lnTo>
                      <a:pt x="34" y="24"/>
                    </a:lnTo>
                    <a:lnTo>
                      <a:pt x="38" y="26"/>
                    </a:lnTo>
                    <a:lnTo>
                      <a:pt x="38" y="26"/>
                    </a:lnTo>
                    <a:lnTo>
                      <a:pt x="40" y="30"/>
                    </a:lnTo>
                    <a:lnTo>
                      <a:pt x="44" y="38"/>
                    </a:lnTo>
                    <a:lnTo>
                      <a:pt x="44" y="38"/>
                    </a:lnTo>
                    <a:lnTo>
                      <a:pt x="46" y="52"/>
                    </a:lnTo>
                    <a:lnTo>
                      <a:pt x="46" y="72"/>
                    </a:lnTo>
                    <a:lnTo>
                      <a:pt x="46" y="72"/>
                    </a:lnTo>
                    <a:lnTo>
                      <a:pt x="46" y="94"/>
                    </a:lnTo>
                    <a:lnTo>
                      <a:pt x="44" y="108"/>
                    </a:lnTo>
                    <a:lnTo>
                      <a:pt x="44" y="108"/>
                    </a:lnTo>
                    <a:lnTo>
                      <a:pt x="40" y="114"/>
                    </a:lnTo>
                    <a:lnTo>
                      <a:pt x="38" y="118"/>
                    </a:lnTo>
                    <a:lnTo>
                      <a:pt x="38" y="118"/>
                    </a:lnTo>
                    <a:lnTo>
                      <a:pt x="34" y="122"/>
                    </a:lnTo>
                    <a:lnTo>
                      <a:pt x="28" y="122"/>
                    </a:lnTo>
                    <a:lnTo>
                      <a:pt x="28" y="122"/>
                    </a:lnTo>
                    <a:lnTo>
                      <a:pt x="24" y="122"/>
                    </a:lnTo>
                    <a:lnTo>
                      <a:pt x="20" y="118"/>
                    </a:lnTo>
                    <a:lnTo>
                      <a:pt x="20" y="118"/>
                    </a:lnTo>
                    <a:lnTo>
                      <a:pt x="16" y="114"/>
                    </a:lnTo>
                    <a:lnTo>
                      <a:pt x="14" y="106"/>
                    </a:lnTo>
                    <a:lnTo>
                      <a:pt x="14" y="106"/>
                    </a:lnTo>
                    <a:lnTo>
                      <a:pt x="12" y="94"/>
                    </a:lnTo>
                    <a:lnTo>
                      <a:pt x="12" y="72"/>
                    </a:lnTo>
                    <a:lnTo>
                      <a:pt x="12" y="72"/>
                    </a:lnTo>
                    <a:lnTo>
                      <a:pt x="12" y="50"/>
                    </a:lnTo>
                    <a:lnTo>
                      <a:pt x="14" y="3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299" name="Freeform 1987">
                <a:extLst>
                  <a:ext uri="{FF2B5EF4-FFF2-40B4-BE49-F238E27FC236}">
                    <a16:creationId xmlns="" xmlns:a16="http://schemas.microsoft.com/office/drawing/2014/main" id="{E5E9F262-FBA5-4522-9774-6F45D68C35B6}"/>
                  </a:ext>
                </a:extLst>
              </p:cNvPr>
              <p:cNvSpPr>
                <a:spLocks/>
              </p:cNvSpPr>
              <p:nvPr/>
            </p:nvSpPr>
            <p:spPr bwMode="auto">
              <a:xfrm>
                <a:off x="9027940" y="6526634"/>
                <a:ext cx="36923" cy="71851"/>
              </a:xfrm>
              <a:custGeom>
                <a:avLst/>
                <a:gdLst>
                  <a:gd name="T0" fmla="*/ 4 w 74"/>
                  <a:gd name="T1" fmla="*/ 136 h 144"/>
                  <a:gd name="T2" fmla="*/ 4 w 74"/>
                  <a:gd name="T3" fmla="*/ 136 h 144"/>
                  <a:gd name="T4" fmla="*/ 16 w 74"/>
                  <a:gd name="T5" fmla="*/ 142 h 144"/>
                  <a:gd name="T6" fmla="*/ 28 w 74"/>
                  <a:gd name="T7" fmla="*/ 144 h 144"/>
                  <a:gd name="T8" fmla="*/ 28 w 74"/>
                  <a:gd name="T9" fmla="*/ 144 h 144"/>
                  <a:gd name="T10" fmla="*/ 38 w 74"/>
                  <a:gd name="T11" fmla="*/ 144 h 144"/>
                  <a:gd name="T12" fmla="*/ 48 w 74"/>
                  <a:gd name="T13" fmla="*/ 140 h 144"/>
                  <a:gd name="T14" fmla="*/ 54 w 74"/>
                  <a:gd name="T15" fmla="*/ 136 h 144"/>
                  <a:gd name="T16" fmla="*/ 60 w 74"/>
                  <a:gd name="T17" fmla="*/ 130 h 144"/>
                  <a:gd name="T18" fmla="*/ 60 w 74"/>
                  <a:gd name="T19" fmla="*/ 130 h 144"/>
                  <a:gd name="T20" fmla="*/ 66 w 74"/>
                  <a:gd name="T21" fmla="*/ 120 h 144"/>
                  <a:gd name="T22" fmla="*/ 72 w 74"/>
                  <a:gd name="T23" fmla="*/ 106 h 144"/>
                  <a:gd name="T24" fmla="*/ 74 w 74"/>
                  <a:gd name="T25" fmla="*/ 90 h 144"/>
                  <a:gd name="T26" fmla="*/ 74 w 74"/>
                  <a:gd name="T27" fmla="*/ 72 h 144"/>
                  <a:gd name="T28" fmla="*/ 74 w 74"/>
                  <a:gd name="T29" fmla="*/ 72 h 144"/>
                  <a:gd name="T30" fmla="*/ 74 w 74"/>
                  <a:gd name="T31" fmla="*/ 54 h 144"/>
                  <a:gd name="T32" fmla="*/ 72 w 74"/>
                  <a:gd name="T33" fmla="*/ 38 h 144"/>
                  <a:gd name="T34" fmla="*/ 66 w 74"/>
                  <a:gd name="T35" fmla="*/ 24 h 144"/>
                  <a:gd name="T36" fmla="*/ 60 w 74"/>
                  <a:gd name="T37" fmla="*/ 14 h 144"/>
                  <a:gd name="T38" fmla="*/ 60 w 74"/>
                  <a:gd name="T39" fmla="*/ 14 h 144"/>
                  <a:gd name="T40" fmla="*/ 54 w 74"/>
                  <a:gd name="T41" fmla="*/ 8 h 144"/>
                  <a:gd name="T42" fmla="*/ 48 w 74"/>
                  <a:gd name="T43" fmla="*/ 4 h 144"/>
                  <a:gd name="T44" fmla="*/ 38 w 74"/>
                  <a:gd name="T45" fmla="*/ 2 h 144"/>
                  <a:gd name="T46" fmla="*/ 28 w 74"/>
                  <a:gd name="T47" fmla="*/ 0 h 144"/>
                  <a:gd name="T48" fmla="*/ 28 w 74"/>
                  <a:gd name="T49" fmla="*/ 0 h 144"/>
                  <a:gd name="T50" fmla="*/ 20 w 74"/>
                  <a:gd name="T51" fmla="*/ 0 h 144"/>
                  <a:gd name="T52" fmla="*/ 12 w 74"/>
                  <a:gd name="T53" fmla="*/ 2 h 144"/>
                  <a:gd name="T54" fmla="*/ 6 w 74"/>
                  <a:gd name="T55" fmla="*/ 6 h 144"/>
                  <a:gd name="T56" fmla="*/ 0 w 74"/>
                  <a:gd name="T57" fmla="*/ 12 h 144"/>
                  <a:gd name="T58" fmla="*/ 0 w 74"/>
                  <a:gd name="T59" fmla="*/ 12 h 144"/>
                  <a:gd name="T60" fmla="*/ 4 w 74"/>
                  <a:gd name="T61" fmla="*/ 42 h 144"/>
                  <a:gd name="T62" fmla="*/ 6 w 74"/>
                  <a:gd name="T63" fmla="*/ 74 h 144"/>
                  <a:gd name="T64" fmla="*/ 6 w 74"/>
                  <a:gd name="T65" fmla="*/ 106 h 144"/>
                  <a:gd name="T66" fmla="*/ 4 w 74"/>
                  <a:gd name="T67" fmla="*/ 1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144">
                    <a:moveTo>
                      <a:pt x="4" y="136"/>
                    </a:moveTo>
                    <a:lnTo>
                      <a:pt x="4" y="136"/>
                    </a:lnTo>
                    <a:lnTo>
                      <a:pt x="16" y="142"/>
                    </a:lnTo>
                    <a:lnTo>
                      <a:pt x="28" y="144"/>
                    </a:lnTo>
                    <a:lnTo>
                      <a:pt x="28" y="144"/>
                    </a:lnTo>
                    <a:lnTo>
                      <a:pt x="38" y="144"/>
                    </a:lnTo>
                    <a:lnTo>
                      <a:pt x="48" y="140"/>
                    </a:lnTo>
                    <a:lnTo>
                      <a:pt x="54" y="136"/>
                    </a:lnTo>
                    <a:lnTo>
                      <a:pt x="60" y="130"/>
                    </a:lnTo>
                    <a:lnTo>
                      <a:pt x="60" y="130"/>
                    </a:lnTo>
                    <a:lnTo>
                      <a:pt x="66" y="120"/>
                    </a:lnTo>
                    <a:lnTo>
                      <a:pt x="72" y="106"/>
                    </a:lnTo>
                    <a:lnTo>
                      <a:pt x="74" y="90"/>
                    </a:lnTo>
                    <a:lnTo>
                      <a:pt x="74" y="72"/>
                    </a:lnTo>
                    <a:lnTo>
                      <a:pt x="74" y="72"/>
                    </a:lnTo>
                    <a:lnTo>
                      <a:pt x="74" y="54"/>
                    </a:lnTo>
                    <a:lnTo>
                      <a:pt x="72" y="38"/>
                    </a:lnTo>
                    <a:lnTo>
                      <a:pt x="66" y="24"/>
                    </a:lnTo>
                    <a:lnTo>
                      <a:pt x="60" y="14"/>
                    </a:lnTo>
                    <a:lnTo>
                      <a:pt x="60" y="14"/>
                    </a:lnTo>
                    <a:lnTo>
                      <a:pt x="54" y="8"/>
                    </a:lnTo>
                    <a:lnTo>
                      <a:pt x="48" y="4"/>
                    </a:lnTo>
                    <a:lnTo>
                      <a:pt x="38" y="2"/>
                    </a:lnTo>
                    <a:lnTo>
                      <a:pt x="28" y="0"/>
                    </a:lnTo>
                    <a:lnTo>
                      <a:pt x="28" y="0"/>
                    </a:lnTo>
                    <a:lnTo>
                      <a:pt x="20" y="0"/>
                    </a:lnTo>
                    <a:lnTo>
                      <a:pt x="12" y="2"/>
                    </a:lnTo>
                    <a:lnTo>
                      <a:pt x="6" y="6"/>
                    </a:lnTo>
                    <a:lnTo>
                      <a:pt x="0" y="12"/>
                    </a:lnTo>
                    <a:lnTo>
                      <a:pt x="0" y="12"/>
                    </a:lnTo>
                    <a:lnTo>
                      <a:pt x="4" y="42"/>
                    </a:lnTo>
                    <a:lnTo>
                      <a:pt x="6" y="74"/>
                    </a:lnTo>
                    <a:lnTo>
                      <a:pt x="6" y="106"/>
                    </a:lnTo>
                    <a:lnTo>
                      <a:pt x="4" y="1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00" name="Freeform 1988">
                <a:extLst>
                  <a:ext uri="{FF2B5EF4-FFF2-40B4-BE49-F238E27FC236}">
                    <a16:creationId xmlns="" xmlns:a16="http://schemas.microsoft.com/office/drawing/2014/main" id="{4776B5F6-8E06-49E7-9D07-858E79B09020}"/>
                  </a:ext>
                </a:extLst>
              </p:cNvPr>
              <p:cNvSpPr>
                <a:spLocks/>
              </p:cNvSpPr>
              <p:nvPr/>
            </p:nvSpPr>
            <p:spPr bwMode="auto">
              <a:xfrm>
                <a:off x="9033928" y="6537611"/>
                <a:ext cx="16965" cy="49896"/>
              </a:xfrm>
              <a:custGeom>
                <a:avLst/>
                <a:gdLst>
                  <a:gd name="T0" fmla="*/ 2 w 34"/>
                  <a:gd name="T1" fmla="*/ 14 h 100"/>
                  <a:gd name="T2" fmla="*/ 2 w 34"/>
                  <a:gd name="T3" fmla="*/ 14 h 100"/>
                  <a:gd name="T4" fmla="*/ 4 w 34"/>
                  <a:gd name="T5" fmla="*/ 8 h 100"/>
                  <a:gd name="T6" fmla="*/ 8 w 34"/>
                  <a:gd name="T7" fmla="*/ 4 h 100"/>
                  <a:gd name="T8" fmla="*/ 8 w 34"/>
                  <a:gd name="T9" fmla="*/ 4 h 100"/>
                  <a:gd name="T10" fmla="*/ 12 w 34"/>
                  <a:gd name="T11" fmla="*/ 2 h 100"/>
                  <a:gd name="T12" fmla="*/ 16 w 34"/>
                  <a:gd name="T13" fmla="*/ 0 h 100"/>
                  <a:gd name="T14" fmla="*/ 16 w 34"/>
                  <a:gd name="T15" fmla="*/ 0 h 100"/>
                  <a:gd name="T16" fmla="*/ 22 w 34"/>
                  <a:gd name="T17" fmla="*/ 2 h 100"/>
                  <a:gd name="T18" fmla="*/ 26 w 34"/>
                  <a:gd name="T19" fmla="*/ 4 h 100"/>
                  <a:gd name="T20" fmla="*/ 26 w 34"/>
                  <a:gd name="T21" fmla="*/ 4 h 100"/>
                  <a:gd name="T22" fmla="*/ 28 w 34"/>
                  <a:gd name="T23" fmla="*/ 8 h 100"/>
                  <a:gd name="T24" fmla="*/ 32 w 34"/>
                  <a:gd name="T25" fmla="*/ 16 h 100"/>
                  <a:gd name="T26" fmla="*/ 32 w 34"/>
                  <a:gd name="T27" fmla="*/ 16 h 100"/>
                  <a:gd name="T28" fmla="*/ 34 w 34"/>
                  <a:gd name="T29" fmla="*/ 30 h 100"/>
                  <a:gd name="T30" fmla="*/ 34 w 34"/>
                  <a:gd name="T31" fmla="*/ 50 h 100"/>
                  <a:gd name="T32" fmla="*/ 34 w 34"/>
                  <a:gd name="T33" fmla="*/ 50 h 100"/>
                  <a:gd name="T34" fmla="*/ 34 w 34"/>
                  <a:gd name="T35" fmla="*/ 72 h 100"/>
                  <a:gd name="T36" fmla="*/ 32 w 34"/>
                  <a:gd name="T37" fmla="*/ 86 h 100"/>
                  <a:gd name="T38" fmla="*/ 32 w 34"/>
                  <a:gd name="T39" fmla="*/ 86 h 100"/>
                  <a:gd name="T40" fmla="*/ 28 w 34"/>
                  <a:gd name="T41" fmla="*/ 92 h 100"/>
                  <a:gd name="T42" fmla="*/ 26 w 34"/>
                  <a:gd name="T43" fmla="*/ 96 h 100"/>
                  <a:gd name="T44" fmla="*/ 26 w 34"/>
                  <a:gd name="T45" fmla="*/ 96 h 100"/>
                  <a:gd name="T46" fmla="*/ 22 w 34"/>
                  <a:gd name="T47" fmla="*/ 100 h 100"/>
                  <a:gd name="T48" fmla="*/ 16 w 34"/>
                  <a:gd name="T49" fmla="*/ 100 h 100"/>
                  <a:gd name="T50" fmla="*/ 16 w 34"/>
                  <a:gd name="T51" fmla="*/ 100 h 100"/>
                  <a:gd name="T52" fmla="*/ 12 w 34"/>
                  <a:gd name="T53" fmla="*/ 100 h 100"/>
                  <a:gd name="T54" fmla="*/ 8 w 34"/>
                  <a:gd name="T55" fmla="*/ 96 h 100"/>
                  <a:gd name="T56" fmla="*/ 8 w 34"/>
                  <a:gd name="T57" fmla="*/ 96 h 100"/>
                  <a:gd name="T58" fmla="*/ 4 w 34"/>
                  <a:gd name="T59" fmla="*/ 92 h 100"/>
                  <a:gd name="T60" fmla="*/ 2 w 34"/>
                  <a:gd name="T61" fmla="*/ 84 h 100"/>
                  <a:gd name="T62" fmla="*/ 2 w 34"/>
                  <a:gd name="T63" fmla="*/ 84 h 100"/>
                  <a:gd name="T64" fmla="*/ 0 w 34"/>
                  <a:gd name="T65" fmla="*/ 72 h 100"/>
                  <a:gd name="T66" fmla="*/ 0 w 34"/>
                  <a:gd name="T67" fmla="*/ 50 h 100"/>
                  <a:gd name="T68" fmla="*/ 0 w 34"/>
                  <a:gd name="T69" fmla="*/ 50 h 100"/>
                  <a:gd name="T70" fmla="*/ 0 w 34"/>
                  <a:gd name="T71" fmla="*/ 28 h 100"/>
                  <a:gd name="T72" fmla="*/ 2 w 34"/>
                  <a:gd name="T73" fmla="*/ 1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100">
                    <a:moveTo>
                      <a:pt x="2" y="14"/>
                    </a:moveTo>
                    <a:lnTo>
                      <a:pt x="2" y="14"/>
                    </a:lnTo>
                    <a:lnTo>
                      <a:pt x="4" y="8"/>
                    </a:lnTo>
                    <a:lnTo>
                      <a:pt x="8" y="4"/>
                    </a:lnTo>
                    <a:lnTo>
                      <a:pt x="8" y="4"/>
                    </a:lnTo>
                    <a:lnTo>
                      <a:pt x="12" y="2"/>
                    </a:lnTo>
                    <a:lnTo>
                      <a:pt x="16" y="0"/>
                    </a:lnTo>
                    <a:lnTo>
                      <a:pt x="16" y="0"/>
                    </a:lnTo>
                    <a:lnTo>
                      <a:pt x="22" y="2"/>
                    </a:lnTo>
                    <a:lnTo>
                      <a:pt x="26" y="4"/>
                    </a:lnTo>
                    <a:lnTo>
                      <a:pt x="26" y="4"/>
                    </a:lnTo>
                    <a:lnTo>
                      <a:pt x="28" y="8"/>
                    </a:lnTo>
                    <a:lnTo>
                      <a:pt x="32" y="16"/>
                    </a:lnTo>
                    <a:lnTo>
                      <a:pt x="32" y="16"/>
                    </a:lnTo>
                    <a:lnTo>
                      <a:pt x="34" y="30"/>
                    </a:lnTo>
                    <a:lnTo>
                      <a:pt x="34" y="50"/>
                    </a:lnTo>
                    <a:lnTo>
                      <a:pt x="34" y="50"/>
                    </a:lnTo>
                    <a:lnTo>
                      <a:pt x="34" y="72"/>
                    </a:lnTo>
                    <a:lnTo>
                      <a:pt x="32" y="86"/>
                    </a:lnTo>
                    <a:lnTo>
                      <a:pt x="32" y="86"/>
                    </a:lnTo>
                    <a:lnTo>
                      <a:pt x="28" y="92"/>
                    </a:lnTo>
                    <a:lnTo>
                      <a:pt x="26" y="96"/>
                    </a:lnTo>
                    <a:lnTo>
                      <a:pt x="26" y="96"/>
                    </a:lnTo>
                    <a:lnTo>
                      <a:pt x="22" y="100"/>
                    </a:lnTo>
                    <a:lnTo>
                      <a:pt x="16" y="100"/>
                    </a:lnTo>
                    <a:lnTo>
                      <a:pt x="16" y="100"/>
                    </a:lnTo>
                    <a:lnTo>
                      <a:pt x="12" y="100"/>
                    </a:lnTo>
                    <a:lnTo>
                      <a:pt x="8" y="96"/>
                    </a:lnTo>
                    <a:lnTo>
                      <a:pt x="8" y="96"/>
                    </a:lnTo>
                    <a:lnTo>
                      <a:pt x="4" y="92"/>
                    </a:lnTo>
                    <a:lnTo>
                      <a:pt x="2" y="84"/>
                    </a:lnTo>
                    <a:lnTo>
                      <a:pt x="2" y="84"/>
                    </a:lnTo>
                    <a:lnTo>
                      <a:pt x="0" y="72"/>
                    </a:lnTo>
                    <a:lnTo>
                      <a:pt x="0" y="50"/>
                    </a:lnTo>
                    <a:lnTo>
                      <a:pt x="0" y="50"/>
                    </a:lnTo>
                    <a:lnTo>
                      <a:pt x="0" y="28"/>
                    </a:lnTo>
                    <a:lnTo>
                      <a:pt x="2"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01" name="Freeform 1989">
                <a:extLst>
                  <a:ext uri="{FF2B5EF4-FFF2-40B4-BE49-F238E27FC236}">
                    <a16:creationId xmlns="" xmlns:a16="http://schemas.microsoft.com/office/drawing/2014/main" id="{BC76EF6E-348D-4FF4-BC36-2F72555AB66D}"/>
                  </a:ext>
                </a:extLst>
              </p:cNvPr>
              <p:cNvSpPr>
                <a:spLocks noEditPoints="1"/>
              </p:cNvSpPr>
              <p:nvPr/>
            </p:nvSpPr>
            <p:spPr bwMode="auto">
              <a:xfrm>
                <a:off x="8925154" y="6290125"/>
                <a:ext cx="45905" cy="72849"/>
              </a:xfrm>
              <a:custGeom>
                <a:avLst/>
                <a:gdLst>
                  <a:gd name="T0" fmla="*/ 46 w 92"/>
                  <a:gd name="T1" fmla="*/ 146 h 146"/>
                  <a:gd name="T2" fmla="*/ 64 w 92"/>
                  <a:gd name="T3" fmla="*/ 142 h 146"/>
                  <a:gd name="T4" fmla="*/ 78 w 92"/>
                  <a:gd name="T5" fmla="*/ 130 h 146"/>
                  <a:gd name="T6" fmla="*/ 84 w 92"/>
                  <a:gd name="T7" fmla="*/ 120 h 146"/>
                  <a:gd name="T8" fmla="*/ 92 w 92"/>
                  <a:gd name="T9" fmla="*/ 92 h 146"/>
                  <a:gd name="T10" fmla="*/ 92 w 92"/>
                  <a:gd name="T11" fmla="*/ 74 h 146"/>
                  <a:gd name="T12" fmla="*/ 88 w 92"/>
                  <a:gd name="T13" fmla="*/ 38 h 146"/>
                  <a:gd name="T14" fmla="*/ 78 w 92"/>
                  <a:gd name="T15" fmla="*/ 16 h 146"/>
                  <a:gd name="T16" fmla="*/ 72 w 92"/>
                  <a:gd name="T17" fmla="*/ 10 h 146"/>
                  <a:gd name="T18" fmla="*/ 56 w 92"/>
                  <a:gd name="T19" fmla="*/ 2 h 146"/>
                  <a:gd name="T20" fmla="*/ 46 w 92"/>
                  <a:gd name="T21" fmla="*/ 0 h 146"/>
                  <a:gd name="T22" fmla="*/ 28 w 92"/>
                  <a:gd name="T23" fmla="*/ 4 h 146"/>
                  <a:gd name="T24" fmla="*/ 14 w 92"/>
                  <a:gd name="T25" fmla="*/ 16 h 146"/>
                  <a:gd name="T26" fmla="*/ 8 w 92"/>
                  <a:gd name="T27" fmla="*/ 26 h 146"/>
                  <a:gd name="T28" fmla="*/ 2 w 92"/>
                  <a:gd name="T29" fmla="*/ 54 h 146"/>
                  <a:gd name="T30" fmla="*/ 0 w 92"/>
                  <a:gd name="T31" fmla="*/ 72 h 146"/>
                  <a:gd name="T32" fmla="*/ 4 w 92"/>
                  <a:gd name="T33" fmla="*/ 108 h 146"/>
                  <a:gd name="T34" fmla="*/ 14 w 92"/>
                  <a:gd name="T35" fmla="*/ 130 h 146"/>
                  <a:gd name="T36" fmla="*/ 20 w 92"/>
                  <a:gd name="T37" fmla="*/ 136 h 146"/>
                  <a:gd name="T38" fmla="*/ 36 w 92"/>
                  <a:gd name="T39" fmla="*/ 144 h 146"/>
                  <a:gd name="T40" fmla="*/ 32 w 92"/>
                  <a:gd name="T41" fmla="*/ 38 h 146"/>
                  <a:gd name="T42" fmla="*/ 34 w 92"/>
                  <a:gd name="T43" fmla="*/ 30 h 146"/>
                  <a:gd name="T44" fmla="*/ 38 w 92"/>
                  <a:gd name="T45" fmla="*/ 26 h 146"/>
                  <a:gd name="T46" fmla="*/ 46 w 92"/>
                  <a:gd name="T47" fmla="*/ 24 h 146"/>
                  <a:gd name="T48" fmla="*/ 50 w 92"/>
                  <a:gd name="T49" fmla="*/ 24 h 146"/>
                  <a:gd name="T50" fmla="*/ 54 w 92"/>
                  <a:gd name="T51" fmla="*/ 26 h 146"/>
                  <a:gd name="T52" fmla="*/ 62 w 92"/>
                  <a:gd name="T53" fmla="*/ 38 h 146"/>
                  <a:gd name="T54" fmla="*/ 64 w 92"/>
                  <a:gd name="T55" fmla="*/ 52 h 146"/>
                  <a:gd name="T56" fmla="*/ 64 w 92"/>
                  <a:gd name="T57" fmla="*/ 74 h 146"/>
                  <a:gd name="T58" fmla="*/ 60 w 92"/>
                  <a:gd name="T59" fmla="*/ 108 h 146"/>
                  <a:gd name="T60" fmla="*/ 58 w 92"/>
                  <a:gd name="T61" fmla="*/ 116 h 146"/>
                  <a:gd name="T62" fmla="*/ 56 w 92"/>
                  <a:gd name="T63" fmla="*/ 120 h 146"/>
                  <a:gd name="T64" fmla="*/ 46 w 92"/>
                  <a:gd name="T65" fmla="*/ 122 h 146"/>
                  <a:gd name="T66" fmla="*/ 42 w 92"/>
                  <a:gd name="T67" fmla="*/ 122 h 146"/>
                  <a:gd name="T68" fmla="*/ 38 w 92"/>
                  <a:gd name="T69" fmla="*/ 120 h 146"/>
                  <a:gd name="T70" fmla="*/ 32 w 92"/>
                  <a:gd name="T71" fmla="*/ 108 h 146"/>
                  <a:gd name="T72" fmla="*/ 30 w 92"/>
                  <a:gd name="T73" fmla="*/ 94 h 146"/>
                  <a:gd name="T74" fmla="*/ 28 w 92"/>
                  <a:gd name="T75" fmla="*/ 74 h 146"/>
                  <a:gd name="T76" fmla="*/ 32 w 92"/>
                  <a:gd name="T77" fmla="*/ 3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46">
                    <a:moveTo>
                      <a:pt x="46" y="146"/>
                    </a:moveTo>
                    <a:lnTo>
                      <a:pt x="46" y="146"/>
                    </a:lnTo>
                    <a:lnTo>
                      <a:pt x="56" y="144"/>
                    </a:lnTo>
                    <a:lnTo>
                      <a:pt x="64" y="142"/>
                    </a:lnTo>
                    <a:lnTo>
                      <a:pt x="72" y="136"/>
                    </a:lnTo>
                    <a:lnTo>
                      <a:pt x="78" y="130"/>
                    </a:lnTo>
                    <a:lnTo>
                      <a:pt x="78" y="130"/>
                    </a:lnTo>
                    <a:lnTo>
                      <a:pt x="84" y="120"/>
                    </a:lnTo>
                    <a:lnTo>
                      <a:pt x="88" y="108"/>
                    </a:lnTo>
                    <a:lnTo>
                      <a:pt x="92" y="92"/>
                    </a:lnTo>
                    <a:lnTo>
                      <a:pt x="92" y="74"/>
                    </a:lnTo>
                    <a:lnTo>
                      <a:pt x="92" y="74"/>
                    </a:lnTo>
                    <a:lnTo>
                      <a:pt x="92" y="54"/>
                    </a:lnTo>
                    <a:lnTo>
                      <a:pt x="88" y="38"/>
                    </a:lnTo>
                    <a:lnTo>
                      <a:pt x="84" y="26"/>
                    </a:lnTo>
                    <a:lnTo>
                      <a:pt x="78" y="16"/>
                    </a:lnTo>
                    <a:lnTo>
                      <a:pt x="78" y="16"/>
                    </a:lnTo>
                    <a:lnTo>
                      <a:pt x="72" y="10"/>
                    </a:lnTo>
                    <a:lnTo>
                      <a:pt x="64" y="4"/>
                    </a:lnTo>
                    <a:lnTo>
                      <a:pt x="56" y="2"/>
                    </a:lnTo>
                    <a:lnTo>
                      <a:pt x="46" y="0"/>
                    </a:lnTo>
                    <a:lnTo>
                      <a:pt x="46" y="0"/>
                    </a:lnTo>
                    <a:lnTo>
                      <a:pt x="36" y="2"/>
                    </a:lnTo>
                    <a:lnTo>
                      <a:pt x="28" y="4"/>
                    </a:lnTo>
                    <a:lnTo>
                      <a:pt x="20" y="10"/>
                    </a:lnTo>
                    <a:lnTo>
                      <a:pt x="14" y="16"/>
                    </a:lnTo>
                    <a:lnTo>
                      <a:pt x="14" y="16"/>
                    </a:lnTo>
                    <a:lnTo>
                      <a:pt x="8" y="26"/>
                    </a:lnTo>
                    <a:lnTo>
                      <a:pt x="4" y="38"/>
                    </a:lnTo>
                    <a:lnTo>
                      <a:pt x="2" y="54"/>
                    </a:lnTo>
                    <a:lnTo>
                      <a:pt x="0" y="72"/>
                    </a:lnTo>
                    <a:lnTo>
                      <a:pt x="0" y="72"/>
                    </a:lnTo>
                    <a:lnTo>
                      <a:pt x="2" y="92"/>
                    </a:lnTo>
                    <a:lnTo>
                      <a:pt x="4" y="108"/>
                    </a:lnTo>
                    <a:lnTo>
                      <a:pt x="8" y="120"/>
                    </a:lnTo>
                    <a:lnTo>
                      <a:pt x="14" y="130"/>
                    </a:lnTo>
                    <a:lnTo>
                      <a:pt x="14" y="130"/>
                    </a:lnTo>
                    <a:lnTo>
                      <a:pt x="20" y="136"/>
                    </a:lnTo>
                    <a:lnTo>
                      <a:pt x="28" y="142"/>
                    </a:lnTo>
                    <a:lnTo>
                      <a:pt x="36" y="144"/>
                    </a:lnTo>
                    <a:lnTo>
                      <a:pt x="46" y="146"/>
                    </a:lnTo>
                    <a:close/>
                    <a:moveTo>
                      <a:pt x="32" y="38"/>
                    </a:moveTo>
                    <a:lnTo>
                      <a:pt x="32" y="38"/>
                    </a:lnTo>
                    <a:lnTo>
                      <a:pt x="34" y="30"/>
                    </a:lnTo>
                    <a:lnTo>
                      <a:pt x="38" y="26"/>
                    </a:lnTo>
                    <a:lnTo>
                      <a:pt x="38" y="26"/>
                    </a:lnTo>
                    <a:lnTo>
                      <a:pt x="42" y="24"/>
                    </a:lnTo>
                    <a:lnTo>
                      <a:pt x="46" y="24"/>
                    </a:lnTo>
                    <a:lnTo>
                      <a:pt x="46" y="24"/>
                    </a:lnTo>
                    <a:lnTo>
                      <a:pt x="50" y="24"/>
                    </a:lnTo>
                    <a:lnTo>
                      <a:pt x="54" y="26"/>
                    </a:lnTo>
                    <a:lnTo>
                      <a:pt x="54" y="26"/>
                    </a:lnTo>
                    <a:lnTo>
                      <a:pt x="58" y="32"/>
                    </a:lnTo>
                    <a:lnTo>
                      <a:pt x="62" y="38"/>
                    </a:lnTo>
                    <a:lnTo>
                      <a:pt x="62" y="38"/>
                    </a:lnTo>
                    <a:lnTo>
                      <a:pt x="64" y="52"/>
                    </a:lnTo>
                    <a:lnTo>
                      <a:pt x="64" y="74"/>
                    </a:lnTo>
                    <a:lnTo>
                      <a:pt x="64" y="74"/>
                    </a:lnTo>
                    <a:lnTo>
                      <a:pt x="64" y="94"/>
                    </a:lnTo>
                    <a:lnTo>
                      <a:pt x="60" y="108"/>
                    </a:lnTo>
                    <a:lnTo>
                      <a:pt x="60" y="108"/>
                    </a:lnTo>
                    <a:lnTo>
                      <a:pt x="58" y="116"/>
                    </a:lnTo>
                    <a:lnTo>
                      <a:pt x="56" y="120"/>
                    </a:lnTo>
                    <a:lnTo>
                      <a:pt x="56" y="120"/>
                    </a:lnTo>
                    <a:lnTo>
                      <a:pt x="50" y="122"/>
                    </a:lnTo>
                    <a:lnTo>
                      <a:pt x="46" y="122"/>
                    </a:lnTo>
                    <a:lnTo>
                      <a:pt x="46" y="122"/>
                    </a:lnTo>
                    <a:lnTo>
                      <a:pt x="42" y="122"/>
                    </a:lnTo>
                    <a:lnTo>
                      <a:pt x="38" y="120"/>
                    </a:lnTo>
                    <a:lnTo>
                      <a:pt x="38" y="120"/>
                    </a:lnTo>
                    <a:lnTo>
                      <a:pt x="34" y="114"/>
                    </a:lnTo>
                    <a:lnTo>
                      <a:pt x="32" y="108"/>
                    </a:lnTo>
                    <a:lnTo>
                      <a:pt x="32" y="108"/>
                    </a:lnTo>
                    <a:lnTo>
                      <a:pt x="30" y="94"/>
                    </a:lnTo>
                    <a:lnTo>
                      <a:pt x="28" y="74"/>
                    </a:lnTo>
                    <a:lnTo>
                      <a:pt x="28" y="74"/>
                    </a:lnTo>
                    <a:lnTo>
                      <a:pt x="30" y="52"/>
                    </a:lnTo>
                    <a:lnTo>
                      <a:pt x="32" y="3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02" name="Freeform 1990">
                <a:extLst>
                  <a:ext uri="{FF2B5EF4-FFF2-40B4-BE49-F238E27FC236}">
                    <a16:creationId xmlns="" xmlns:a16="http://schemas.microsoft.com/office/drawing/2014/main" id="{CC6D6B4E-F445-41F5-8387-E0EF81DC9995}"/>
                  </a:ext>
                </a:extLst>
              </p:cNvPr>
              <p:cNvSpPr>
                <a:spLocks/>
              </p:cNvSpPr>
              <p:nvPr/>
            </p:nvSpPr>
            <p:spPr bwMode="auto">
              <a:xfrm>
                <a:off x="8925154" y="6290125"/>
                <a:ext cx="45905" cy="72849"/>
              </a:xfrm>
              <a:custGeom>
                <a:avLst/>
                <a:gdLst>
                  <a:gd name="T0" fmla="*/ 46 w 92"/>
                  <a:gd name="T1" fmla="*/ 146 h 146"/>
                  <a:gd name="T2" fmla="*/ 46 w 92"/>
                  <a:gd name="T3" fmla="*/ 146 h 146"/>
                  <a:gd name="T4" fmla="*/ 56 w 92"/>
                  <a:gd name="T5" fmla="*/ 144 h 146"/>
                  <a:gd name="T6" fmla="*/ 64 w 92"/>
                  <a:gd name="T7" fmla="*/ 142 h 146"/>
                  <a:gd name="T8" fmla="*/ 72 w 92"/>
                  <a:gd name="T9" fmla="*/ 136 h 146"/>
                  <a:gd name="T10" fmla="*/ 78 w 92"/>
                  <a:gd name="T11" fmla="*/ 130 h 146"/>
                  <a:gd name="T12" fmla="*/ 78 w 92"/>
                  <a:gd name="T13" fmla="*/ 130 h 146"/>
                  <a:gd name="T14" fmla="*/ 84 w 92"/>
                  <a:gd name="T15" fmla="*/ 120 h 146"/>
                  <a:gd name="T16" fmla="*/ 88 w 92"/>
                  <a:gd name="T17" fmla="*/ 108 h 146"/>
                  <a:gd name="T18" fmla="*/ 92 w 92"/>
                  <a:gd name="T19" fmla="*/ 92 h 146"/>
                  <a:gd name="T20" fmla="*/ 92 w 92"/>
                  <a:gd name="T21" fmla="*/ 74 h 146"/>
                  <a:gd name="T22" fmla="*/ 92 w 92"/>
                  <a:gd name="T23" fmla="*/ 74 h 146"/>
                  <a:gd name="T24" fmla="*/ 92 w 92"/>
                  <a:gd name="T25" fmla="*/ 54 h 146"/>
                  <a:gd name="T26" fmla="*/ 88 w 92"/>
                  <a:gd name="T27" fmla="*/ 38 h 146"/>
                  <a:gd name="T28" fmla="*/ 84 w 92"/>
                  <a:gd name="T29" fmla="*/ 26 h 146"/>
                  <a:gd name="T30" fmla="*/ 78 w 92"/>
                  <a:gd name="T31" fmla="*/ 16 h 146"/>
                  <a:gd name="T32" fmla="*/ 78 w 92"/>
                  <a:gd name="T33" fmla="*/ 16 h 146"/>
                  <a:gd name="T34" fmla="*/ 72 w 92"/>
                  <a:gd name="T35" fmla="*/ 10 h 146"/>
                  <a:gd name="T36" fmla="*/ 64 w 92"/>
                  <a:gd name="T37" fmla="*/ 4 h 146"/>
                  <a:gd name="T38" fmla="*/ 56 w 92"/>
                  <a:gd name="T39" fmla="*/ 2 h 146"/>
                  <a:gd name="T40" fmla="*/ 46 w 92"/>
                  <a:gd name="T41" fmla="*/ 0 h 146"/>
                  <a:gd name="T42" fmla="*/ 46 w 92"/>
                  <a:gd name="T43" fmla="*/ 0 h 146"/>
                  <a:gd name="T44" fmla="*/ 36 w 92"/>
                  <a:gd name="T45" fmla="*/ 2 h 146"/>
                  <a:gd name="T46" fmla="*/ 28 w 92"/>
                  <a:gd name="T47" fmla="*/ 4 h 146"/>
                  <a:gd name="T48" fmla="*/ 20 w 92"/>
                  <a:gd name="T49" fmla="*/ 10 h 146"/>
                  <a:gd name="T50" fmla="*/ 14 w 92"/>
                  <a:gd name="T51" fmla="*/ 16 h 146"/>
                  <a:gd name="T52" fmla="*/ 14 w 92"/>
                  <a:gd name="T53" fmla="*/ 16 h 146"/>
                  <a:gd name="T54" fmla="*/ 8 w 92"/>
                  <a:gd name="T55" fmla="*/ 26 h 146"/>
                  <a:gd name="T56" fmla="*/ 4 w 92"/>
                  <a:gd name="T57" fmla="*/ 38 h 146"/>
                  <a:gd name="T58" fmla="*/ 2 w 92"/>
                  <a:gd name="T59" fmla="*/ 54 h 146"/>
                  <a:gd name="T60" fmla="*/ 0 w 92"/>
                  <a:gd name="T61" fmla="*/ 72 h 146"/>
                  <a:gd name="T62" fmla="*/ 0 w 92"/>
                  <a:gd name="T63" fmla="*/ 72 h 146"/>
                  <a:gd name="T64" fmla="*/ 2 w 92"/>
                  <a:gd name="T65" fmla="*/ 92 h 146"/>
                  <a:gd name="T66" fmla="*/ 4 w 92"/>
                  <a:gd name="T67" fmla="*/ 108 h 146"/>
                  <a:gd name="T68" fmla="*/ 8 w 92"/>
                  <a:gd name="T69" fmla="*/ 120 h 146"/>
                  <a:gd name="T70" fmla="*/ 14 w 92"/>
                  <a:gd name="T71" fmla="*/ 130 h 146"/>
                  <a:gd name="T72" fmla="*/ 14 w 92"/>
                  <a:gd name="T73" fmla="*/ 130 h 146"/>
                  <a:gd name="T74" fmla="*/ 20 w 92"/>
                  <a:gd name="T75" fmla="*/ 136 h 146"/>
                  <a:gd name="T76" fmla="*/ 28 w 92"/>
                  <a:gd name="T77" fmla="*/ 142 h 146"/>
                  <a:gd name="T78" fmla="*/ 36 w 92"/>
                  <a:gd name="T79" fmla="*/ 144 h 146"/>
                  <a:gd name="T80" fmla="*/ 46 w 92"/>
                  <a:gd name="T8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46">
                    <a:moveTo>
                      <a:pt x="46" y="146"/>
                    </a:moveTo>
                    <a:lnTo>
                      <a:pt x="46" y="146"/>
                    </a:lnTo>
                    <a:lnTo>
                      <a:pt x="56" y="144"/>
                    </a:lnTo>
                    <a:lnTo>
                      <a:pt x="64" y="142"/>
                    </a:lnTo>
                    <a:lnTo>
                      <a:pt x="72" y="136"/>
                    </a:lnTo>
                    <a:lnTo>
                      <a:pt x="78" y="130"/>
                    </a:lnTo>
                    <a:lnTo>
                      <a:pt x="78" y="130"/>
                    </a:lnTo>
                    <a:lnTo>
                      <a:pt x="84" y="120"/>
                    </a:lnTo>
                    <a:lnTo>
                      <a:pt x="88" y="108"/>
                    </a:lnTo>
                    <a:lnTo>
                      <a:pt x="92" y="92"/>
                    </a:lnTo>
                    <a:lnTo>
                      <a:pt x="92" y="74"/>
                    </a:lnTo>
                    <a:lnTo>
                      <a:pt x="92" y="74"/>
                    </a:lnTo>
                    <a:lnTo>
                      <a:pt x="92" y="54"/>
                    </a:lnTo>
                    <a:lnTo>
                      <a:pt x="88" y="38"/>
                    </a:lnTo>
                    <a:lnTo>
                      <a:pt x="84" y="26"/>
                    </a:lnTo>
                    <a:lnTo>
                      <a:pt x="78" y="16"/>
                    </a:lnTo>
                    <a:lnTo>
                      <a:pt x="78" y="16"/>
                    </a:lnTo>
                    <a:lnTo>
                      <a:pt x="72" y="10"/>
                    </a:lnTo>
                    <a:lnTo>
                      <a:pt x="64" y="4"/>
                    </a:lnTo>
                    <a:lnTo>
                      <a:pt x="56" y="2"/>
                    </a:lnTo>
                    <a:lnTo>
                      <a:pt x="46" y="0"/>
                    </a:lnTo>
                    <a:lnTo>
                      <a:pt x="46" y="0"/>
                    </a:lnTo>
                    <a:lnTo>
                      <a:pt x="36" y="2"/>
                    </a:lnTo>
                    <a:lnTo>
                      <a:pt x="28" y="4"/>
                    </a:lnTo>
                    <a:lnTo>
                      <a:pt x="20" y="10"/>
                    </a:lnTo>
                    <a:lnTo>
                      <a:pt x="14" y="16"/>
                    </a:lnTo>
                    <a:lnTo>
                      <a:pt x="14" y="16"/>
                    </a:lnTo>
                    <a:lnTo>
                      <a:pt x="8" y="26"/>
                    </a:lnTo>
                    <a:lnTo>
                      <a:pt x="4" y="38"/>
                    </a:lnTo>
                    <a:lnTo>
                      <a:pt x="2" y="54"/>
                    </a:lnTo>
                    <a:lnTo>
                      <a:pt x="0" y="72"/>
                    </a:lnTo>
                    <a:lnTo>
                      <a:pt x="0" y="72"/>
                    </a:lnTo>
                    <a:lnTo>
                      <a:pt x="2" y="92"/>
                    </a:lnTo>
                    <a:lnTo>
                      <a:pt x="4" y="108"/>
                    </a:lnTo>
                    <a:lnTo>
                      <a:pt x="8" y="120"/>
                    </a:lnTo>
                    <a:lnTo>
                      <a:pt x="14" y="130"/>
                    </a:lnTo>
                    <a:lnTo>
                      <a:pt x="14" y="130"/>
                    </a:lnTo>
                    <a:lnTo>
                      <a:pt x="20" y="136"/>
                    </a:lnTo>
                    <a:lnTo>
                      <a:pt x="28" y="142"/>
                    </a:lnTo>
                    <a:lnTo>
                      <a:pt x="36" y="144"/>
                    </a:lnTo>
                    <a:lnTo>
                      <a:pt x="46" y="14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03" name="Freeform 1991">
                <a:extLst>
                  <a:ext uri="{FF2B5EF4-FFF2-40B4-BE49-F238E27FC236}">
                    <a16:creationId xmlns="" xmlns:a16="http://schemas.microsoft.com/office/drawing/2014/main" id="{28BDF1E2-327D-48FE-8CDD-4507C32E8384}"/>
                  </a:ext>
                </a:extLst>
              </p:cNvPr>
              <p:cNvSpPr>
                <a:spLocks/>
              </p:cNvSpPr>
              <p:nvPr/>
            </p:nvSpPr>
            <p:spPr bwMode="auto">
              <a:xfrm>
                <a:off x="8939125" y="6302100"/>
                <a:ext cx="17963" cy="48898"/>
              </a:xfrm>
              <a:custGeom>
                <a:avLst/>
                <a:gdLst>
                  <a:gd name="T0" fmla="*/ 4 w 36"/>
                  <a:gd name="T1" fmla="*/ 14 h 98"/>
                  <a:gd name="T2" fmla="*/ 4 w 36"/>
                  <a:gd name="T3" fmla="*/ 14 h 98"/>
                  <a:gd name="T4" fmla="*/ 6 w 36"/>
                  <a:gd name="T5" fmla="*/ 6 h 98"/>
                  <a:gd name="T6" fmla="*/ 10 w 36"/>
                  <a:gd name="T7" fmla="*/ 2 h 98"/>
                  <a:gd name="T8" fmla="*/ 10 w 36"/>
                  <a:gd name="T9" fmla="*/ 2 h 98"/>
                  <a:gd name="T10" fmla="*/ 14 w 36"/>
                  <a:gd name="T11" fmla="*/ 0 h 98"/>
                  <a:gd name="T12" fmla="*/ 18 w 36"/>
                  <a:gd name="T13" fmla="*/ 0 h 98"/>
                  <a:gd name="T14" fmla="*/ 18 w 36"/>
                  <a:gd name="T15" fmla="*/ 0 h 98"/>
                  <a:gd name="T16" fmla="*/ 22 w 36"/>
                  <a:gd name="T17" fmla="*/ 0 h 98"/>
                  <a:gd name="T18" fmla="*/ 26 w 36"/>
                  <a:gd name="T19" fmla="*/ 2 h 98"/>
                  <a:gd name="T20" fmla="*/ 26 w 36"/>
                  <a:gd name="T21" fmla="*/ 2 h 98"/>
                  <a:gd name="T22" fmla="*/ 30 w 36"/>
                  <a:gd name="T23" fmla="*/ 8 h 98"/>
                  <a:gd name="T24" fmla="*/ 34 w 36"/>
                  <a:gd name="T25" fmla="*/ 14 h 98"/>
                  <a:gd name="T26" fmla="*/ 34 w 36"/>
                  <a:gd name="T27" fmla="*/ 14 h 98"/>
                  <a:gd name="T28" fmla="*/ 36 w 36"/>
                  <a:gd name="T29" fmla="*/ 28 h 98"/>
                  <a:gd name="T30" fmla="*/ 36 w 36"/>
                  <a:gd name="T31" fmla="*/ 50 h 98"/>
                  <a:gd name="T32" fmla="*/ 36 w 36"/>
                  <a:gd name="T33" fmla="*/ 50 h 98"/>
                  <a:gd name="T34" fmla="*/ 36 w 36"/>
                  <a:gd name="T35" fmla="*/ 70 h 98"/>
                  <a:gd name="T36" fmla="*/ 32 w 36"/>
                  <a:gd name="T37" fmla="*/ 84 h 98"/>
                  <a:gd name="T38" fmla="*/ 32 w 36"/>
                  <a:gd name="T39" fmla="*/ 84 h 98"/>
                  <a:gd name="T40" fmla="*/ 30 w 36"/>
                  <a:gd name="T41" fmla="*/ 92 h 98"/>
                  <a:gd name="T42" fmla="*/ 28 w 36"/>
                  <a:gd name="T43" fmla="*/ 96 h 98"/>
                  <a:gd name="T44" fmla="*/ 28 w 36"/>
                  <a:gd name="T45" fmla="*/ 96 h 98"/>
                  <a:gd name="T46" fmla="*/ 22 w 36"/>
                  <a:gd name="T47" fmla="*/ 98 h 98"/>
                  <a:gd name="T48" fmla="*/ 18 w 36"/>
                  <a:gd name="T49" fmla="*/ 98 h 98"/>
                  <a:gd name="T50" fmla="*/ 18 w 36"/>
                  <a:gd name="T51" fmla="*/ 98 h 98"/>
                  <a:gd name="T52" fmla="*/ 14 w 36"/>
                  <a:gd name="T53" fmla="*/ 98 h 98"/>
                  <a:gd name="T54" fmla="*/ 10 w 36"/>
                  <a:gd name="T55" fmla="*/ 96 h 98"/>
                  <a:gd name="T56" fmla="*/ 10 w 36"/>
                  <a:gd name="T57" fmla="*/ 96 h 98"/>
                  <a:gd name="T58" fmla="*/ 6 w 36"/>
                  <a:gd name="T59" fmla="*/ 90 h 98"/>
                  <a:gd name="T60" fmla="*/ 4 w 36"/>
                  <a:gd name="T61" fmla="*/ 84 h 98"/>
                  <a:gd name="T62" fmla="*/ 4 w 36"/>
                  <a:gd name="T63" fmla="*/ 84 h 98"/>
                  <a:gd name="T64" fmla="*/ 2 w 36"/>
                  <a:gd name="T65" fmla="*/ 70 h 98"/>
                  <a:gd name="T66" fmla="*/ 0 w 36"/>
                  <a:gd name="T67" fmla="*/ 50 h 98"/>
                  <a:gd name="T68" fmla="*/ 0 w 36"/>
                  <a:gd name="T69" fmla="*/ 50 h 98"/>
                  <a:gd name="T70" fmla="*/ 2 w 36"/>
                  <a:gd name="T71" fmla="*/ 28 h 98"/>
                  <a:gd name="T72" fmla="*/ 4 w 36"/>
                  <a:gd name="T73" fmla="*/ 1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 h="98">
                    <a:moveTo>
                      <a:pt x="4" y="14"/>
                    </a:moveTo>
                    <a:lnTo>
                      <a:pt x="4" y="14"/>
                    </a:lnTo>
                    <a:lnTo>
                      <a:pt x="6" y="6"/>
                    </a:lnTo>
                    <a:lnTo>
                      <a:pt x="10" y="2"/>
                    </a:lnTo>
                    <a:lnTo>
                      <a:pt x="10" y="2"/>
                    </a:lnTo>
                    <a:lnTo>
                      <a:pt x="14" y="0"/>
                    </a:lnTo>
                    <a:lnTo>
                      <a:pt x="18" y="0"/>
                    </a:lnTo>
                    <a:lnTo>
                      <a:pt x="18" y="0"/>
                    </a:lnTo>
                    <a:lnTo>
                      <a:pt x="22" y="0"/>
                    </a:lnTo>
                    <a:lnTo>
                      <a:pt x="26" y="2"/>
                    </a:lnTo>
                    <a:lnTo>
                      <a:pt x="26" y="2"/>
                    </a:lnTo>
                    <a:lnTo>
                      <a:pt x="30" y="8"/>
                    </a:lnTo>
                    <a:lnTo>
                      <a:pt x="34" y="14"/>
                    </a:lnTo>
                    <a:lnTo>
                      <a:pt x="34" y="14"/>
                    </a:lnTo>
                    <a:lnTo>
                      <a:pt x="36" y="28"/>
                    </a:lnTo>
                    <a:lnTo>
                      <a:pt x="36" y="50"/>
                    </a:lnTo>
                    <a:lnTo>
                      <a:pt x="36" y="50"/>
                    </a:lnTo>
                    <a:lnTo>
                      <a:pt x="36" y="70"/>
                    </a:lnTo>
                    <a:lnTo>
                      <a:pt x="32" y="84"/>
                    </a:lnTo>
                    <a:lnTo>
                      <a:pt x="32" y="84"/>
                    </a:lnTo>
                    <a:lnTo>
                      <a:pt x="30" y="92"/>
                    </a:lnTo>
                    <a:lnTo>
                      <a:pt x="28" y="96"/>
                    </a:lnTo>
                    <a:lnTo>
                      <a:pt x="28" y="96"/>
                    </a:lnTo>
                    <a:lnTo>
                      <a:pt x="22" y="98"/>
                    </a:lnTo>
                    <a:lnTo>
                      <a:pt x="18" y="98"/>
                    </a:lnTo>
                    <a:lnTo>
                      <a:pt x="18" y="98"/>
                    </a:lnTo>
                    <a:lnTo>
                      <a:pt x="14" y="98"/>
                    </a:lnTo>
                    <a:lnTo>
                      <a:pt x="10" y="96"/>
                    </a:lnTo>
                    <a:lnTo>
                      <a:pt x="10" y="96"/>
                    </a:lnTo>
                    <a:lnTo>
                      <a:pt x="6" y="90"/>
                    </a:lnTo>
                    <a:lnTo>
                      <a:pt x="4" y="84"/>
                    </a:lnTo>
                    <a:lnTo>
                      <a:pt x="4" y="84"/>
                    </a:lnTo>
                    <a:lnTo>
                      <a:pt x="2" y="70"/>
                    </a:lnTo>
                    <a:lnTo>
                      <a:pt x="0" y="50"/>
                    </a:lnTo>
                    <a:lnTo>
                      <a:pt x="0" y="50"/>
                    </a:lnTo>
                    <a:lnTo>
                      <a:pt x="2" y="28"/>
                    </a:lnTo>
                    <a:lnTo>
                      <a:pt x="4"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04" name="Freeform 1992">
                <a:extLst>
                  <a:ext uri="{FF2B5EF4-FFF2-40B4-BE49-F238E27FC236}">
                    <a16:creationId xmlns="" xmlns:a16="http://schemas.microsoft.com/office/drawing/2014/main" id="{EAB3B09A-7FD5-4759-B0E5-6DB6A9209784}"/>
                  </a:ext>
                </a:extLst>
              </p:cNvPr>
              <p:cNvSpPr>
                <a:spLocks noEditPoints="1"/>
              </p:cNvSpPr>
              <p:nvPr/>
            </p:nvSpPr>
            <p:spPr bwMode="auto">
              <a:xfrm>
                <a:off x="8925154" y="6764140"/>
                <a:ext cx="45905" cy="72849"/>
              </a:xfrm>
              <a:custGeom>
                <a:avLst/>
                <a:gdLst>
                  <a:gd name="T0" fmla="*/ 46 w 92"/>
                  <a:gd name="T1" fmla="*/ 0 h 146"/>
                  <a:gd name="T2" fmla="*/ 26 w 92"/>
                  <a:gd name="T3" fmla="*/ 4 h 146"/>
                  <a:gd name="T4" fmla="*/ 14 w 92"/>
                  <a:gd name="T5" fmla="*/ 16 h 146"/>
                  <a:gd name="T6" fmla="*/ 8 w 92"/>
                  <a:gd name="T7" fmla="*/ 26 h 146"/>
                  <a:gd name="T8" fmla="*/ 0 w 92"/>
                  <a:gd name="T9" fmla="*/ 54 h 146"/>
                  <a:gd name="T10" fmla="*/ 0 w 92"/>
                  <a:gd name="T11" fmla="*/ 72 h 146"/>
                  <a:gd name="T12" fmla="*/ 2 w 92"/>
                  <a:gd name="T13" fmla="*/ 108 h 146"/>
                  <a:gd name="T14" fmla="*/ 12 w 92"/>
                  <a:gd name="T15" fmla="*/ 130 h 146"/>
                  <a:gd name="T16" fmla="*/ 18 w 92"/>
                  <a:gd name="T17" fmla="*/ 136 h 146"/>
                  <a:gd name="T18" fmla="*/ 36 w 92"/>
                  <a:gd name="T19" fmla="*/ 144 h 146"/>
                  <a:gd name="T20" fmla="*/ 46 w 92"/>
                  <a:gd name="T21" fmla="*/ 146 h 146"/>
                  <a:gd name="T22" fmla="*/ 64 w 92"/>
                  <a:gd name="T23" fmla="*/ 142 h 146"/>
                  <a:gd name="T24" fmla="*/ 78 w 92"/>
                  <a:gd name="T25" fmla="*/ 130 h 146"/>
                  <a:gd name="T26" fmla="*/ 84 w 92"/>
                  <a:gd name="T27" fmla="*/ 120 h 146"/>
                  <a:gd name="T28" fmla="*/ 90 w 92"/>
                  <a:gd name="T29" fmla="*/ 92 h 146"/>
                  <a:gd name="T30" fmla="*/ 92 w 92"/>
                  <a:gd name="T31" fmla="*/ 74 h 146"/>
                  <a:gd name="T32" fmla="*/ 88 w 92"/>
                  <a:gd name="T33" fmla="*/ 38 h 146"/>
                  <a:gd name="T34" fmla="*/ 78 w 92"/>
                  <a:gd name="T35" fmla="*/ 16 h 146"/>
                  <a:gd name="T36" fmla="*/ 70 w 92"/>
                  <a:gd name="T37" fmla="*/ 10 h 146"/>
                  <a:gd name="T38" fmla="*/ 54 w 92"/>
                  <a:gd name="T39" fmla="*/ 2 h 146"/>
                  <a:gd name="T40" fmla="*/ 60 w 92"/>
                  <a:gd name="T41" fmla="*/ 108 h 146"/>
                  <a:gd name="T42" fmla="*/ 58 w 92"/>
                  <a:gd name="T43" fmla="*/ 116 h 146"/>
                  <a:gd name="T44" fmla="*/ 54 w 92"/>
                  <a:gd name="T45" fmla="*/ 120 h 146"/>
                  <a:gd name="T46" fmla="*/ 46 w 92"/>
                  <a:gd name="T47" fmla="*/ 122 h 146"/>
                  <a:gd name="T48" fmla="*/ 40 w 92"/>
                  <a:gd name="T49" fmla="*/ 122 h 146"/>
                  <a:gd name="T50" fmla="*/ 36 w 92"/>
                  <a:gd name="T51" fmla="*/ 120 h 146"/>
                  <a:gd name="T52" fmla="*/ 30 w 92"/>
                  <a:gd name="T53" fmla="*/ 108 h 146"/>
                  <a:gd name="T54" fmla="*/ 28 w 92"/>
                  <a:gd name="T55" fmla="*/ 94 h 146"/>
                  <a:gd name="T56" fmla="*/ 28 w 92"/>
                  <a:gd name="T57" fmla="*/ 74 h 146"/>
                  <a:gd name="T58" fmla="*/ 30 w 92"/>
                  <a:gd name="T59" fmla="*/ 38 h 146"/>
                  <a:gd name="T60" fmla="*/ 34 w 92"/>
                  <a:gd name="T61" fmla="*/ 30 h 146"/>
                  <a:gd name="T62" fmla="*/ 36 w 92"/>
                  <a:gd name="T63" fmla="*/ 26 h 146"/>
                  <a:gd name="T64" fmla="*/ 46 w 92"/>
                  <a:gd name="T65" fmla="*/ 24 h 146"/>
                  <a:gd name="T66" fmla="*/ 50 w 92"/>
                  <a:gd name="T67" fmla="*/ 24 h 146"/>
                  <a:gd name="T68" fmla="*/ 54 w 92"/>
                  <a:gd name="T69" fmla="*/ 26 h 146"/>
                  <a:gd name="T70" fmla="*/ 60 w 92"/>
                  <a:gd name="T71" fmla="*/ 38 h 146"/>
                  <a:gd name="T72" fmla="*/ 62 w 92"/>
                  <a:gd name="T73" fmla="*/ 52 h 146"/>
                  <a:gd name="T74" fmla="*/ 62 w 92"/>
                  <a:gd name="T75" fmla="*/ 74 h 146"/>
                  <a:gd name="T76" fmla="*/ 60 w 92"/>
                  <a:gd name="T77" fmla="*/ 10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146">
                    <a:moveTo>
                      <a:pt x="46" y="0"/>
                    </a:moveTo>
                    <a:lnTo>
                      <a:pt x="46" y="0"/>
                    </a:lnTo>
                    <a:lnTo>
                      <a:pt x="36" y="2"/>
                    </a:lnTo>
                    <a:lnTo>
                      <a:pt x="26" y="4"/>
                    </a:lnTo>
                    <a:lnTo>
                      <a:pt x="20" y="10"/>
                    </a:lnTo>
                    <a:lnTo>
                      <a:pt x="14" y="16"/>
                    </a:lnTo>
                    <a:lnTo>
                      <a:pt x="14" y="16"/>
                    </a:lnTo>
                    <a:lnTo>
                      <a:pt x="8" y="26"/>
                    </a:lnTo>
                    <a:lnTo>
                      <a:pt x="2" y="38"/>
                    </a:lnTo>
                    <a:lnTo>
                      <a:pt x="0" y="54"/>
                    </a:lnTo>
                    <a:lnTo>
                      <a:pt x="0" y="72"/>
                    </a:lnTo>
                    <a:lnTo>
                      <a:pt x="0" y="72"/>
                    </a:lnTo>
                    <a:lnTo>
                      <a:pt x="0" y="92"/>
                    </a:lnTo>
                    <a:lnTo>
                      <a:pt x="2" y="108"/>
                    </a:lnTo>
                    <a:lnTo>
                      <a:pt x="6" y="120"/>
                    </a:lnTo>
                    <a:lnTo>
                      <a:pt x="12" y="130"/>
                    </a:lnTo>
                    <a:lnTo>
                      <a:pt x="12" y="130"/>
                    </a:lnTo>
                    <a:lnTo>
                      <a:pt x="18" y="136"/>
                    </a:lnTo>
                    <a:lnTo>
                      <a:pt x="26" y="142"/>
                    </a:lnTo>
                    <a:lnTo>
                      <a:pt x="36" y="144"/>
                    </a:lnTo>
                    <a:lnTo>
                      <a:pt x="46" y="146"/>
                    </a:lnTo>
                    <a:lnTo>
                      <a:pt x="46" y="146"/>
                    </a:lnTo>
                    <a:lnTo>
                      <a:pt x="54" y="144"/>
                    </a:lnTo>
                    <a:lnTo>
                      <a:pt x="64" y="142"/>
                    </a:lnTo>
                    <a:lnTo>
                      <a:pt x="70" y="136"/>
                    </a:lnTo>
                    <a:lnTo>
                      <a:pt x="78" y="130"/>
                    </a:lnTo>
                    <a:lnTo>
                      <a:pt x="78" y="130"/>
                    </a:lnTo>
                    <a:lnTo>
                      <a:pt x="84" y="120"/>
                    </a:lnTo>
                    <a:lnTo>
                      <a:pt x="88" y="108"/>
                    </a:lnTo>
                    <a:lnTo>
                      <a:pt x="90" y="92"/>
                    </a:lnTo>
                    <a:lnTo>
                      <a:pt x="92" y="74"/>
                    </a:lnTo>
                    <a:lnTo>
                      <a:pt x="92" y="74"/>
                    </a:lnTo>
                    <a:lnTo>
                      <a:pt x="90" y="54"/>
                    </a:lnTo>
                    <a:lnTo>
                      <a:pt x="88" y="38"/>
                    </a:lnTo>
                    <a:lnTo>
                      <a:pt x="84" y="26"/>
                    </a:lnTo>
                    <a:lnTo>
                      <a:pt x="78" y="16"/>
                    </a:lnTo>
                    <a:lnTo>
                      <a:pt x="78" y="16"/>
                    </a:lnTo>
                    <a:lnTo>
                      <a:pt x="70" y="10"/>
                    </a:lnTo>
                    <a:lnTo>
                      <a:pt x="64" y="4"/>
                    </a:lnTo>
                    <a:lnTo>
                      <a:pt x="54" y="2"/>
                    </a:lnTo>
                    <a:lnTo>
                      <a:pt x="46" y="0"/>
                    </a:lnTo>
                    <a:close/>
                    <a:moveTo>
                      <a:pt x="60" y="108"/>
                    </a:moveTo>
                    <a:lnTo>
                      <a:pt x="60" y="108"/>
                    </a:lnTo>
                    <a:lnTo>
                      <a:pt x="58" y="116"/>
                    </a:lnTo>
                    <a:lnTo>
                      <a:pt x="54" y="120"/>
                    </a:lnTo>
                    <a:lnTo>
                      <a:pt x="54" y="120"/>
                    </a:lnTo>
                    <a:lnTo>
                      <a:pt x="50" y="122"/>
                    </a:lnTo>
                    <a:lnTo>
                      <a:pt x="46" y="122"/>
                    </a:lnTo>
                    <a:lnTo>
                      <a:pt x="46" y="122"/>
                    </a:lnTo>
                    <a:lnTo>
                      <a:pt x="40" y="122"/>
                    </a:lnTo>
                    <a:lnTo>
                      <a:pt x="36" y="120"/>
                    </a:lnTo>
                    <a:lnTo>
                      <a:pt x="36" y="120"/>
                    </a:lnTo>
                    <a:lnTo>
                      <a:pt x="34" y="114"/>
                    </a:lnTo>
                    <a:lnTo>
                      <a:pt x="30" y="108"/>
                    </a:lnTo>
                    <a:lnTo>
                      <a:pt x="30" y="108"/>
                    </a:lnTo>
                    <a:lnTo>
                      <a:pt x="28" y="94"/>
                    </a:lnTo>
                    <a:lnTo>
                      <a:pt x="28" y="74"/>
                    </a:lnTo>
                    <a:lnTo>
                      <a:pt x="28" y="74"/>
                    </a:lnTo>
                    <a:lnTo>
                      <a:pt x="28" y="52"/>
                    </a:lnTo>
                    <a:lnTo>
                      <a:pt x="30" y="38"/>
                    </a:lnTo>
                    <a:lnTo>
                      <a:pt x="30" y="38"/>
                    </a:lnTo>
                    <a:lnTo>
                      <a:pt x="34" y="30"/>
                    </a:lnTo>
                    <a:lnTo>
                      <a:pt x="36" y="26"/>
                    </a:lnTo>
                    <a:lnTo>
                      <a:pt x="36" y="26"/>
                    </a:lnTo>
                    <a:lnTo>
                      <a:pt x="40" y="24"/>
                    </a:lnTo>
                    <a:lnTo>
                      <a:pt x="46" y="24"/>
                    </a:lnTo>
                    <a:lnTo>
                      <a:pt x="46" y="24"/>
                    </a:lnTo>
                    <a:lnTo>
                      <a:pt x="50" y="24"/>
                    </a:lnTo>
                    <a:lnTo>
                      <a:pt x="54" y="26"/>
                    </a:lnTo>
                    <a:lnTo>
                      <a:pt x="54" y="26"/>
                    </a:lnTo>
                    <a:lnTo>
                      <a:pt x="58" y="32"/>
                    </a:lnTo>
                    <a:lnTo>
                      <a:pt x="60" y="38"/>
                    </a:lnTo>
                    <a:lnTo>
                      <a:pt x="60" y="38"/>
                    </a:lnTo>
                    <a:lnTo>
                      <a:pt x="62" y="52"/>
                    </a:lnTo>
                    <a:lnTo>
                      <a:pt x="62" y="74"/>
                    </a:lnTo>
                    <a:lnTo>
                      <a:pt x="62" y="74"/>
                    </a:lnTo>
                    <a:lnTo>
                      <a:pt x="62" y="94"/>
                    </a:lnTo>
                    <a:lnTo>
                      <a:pt x="60" y="10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05" name="Freeform 1993">
                <a:extLst>
                  <a:ext uri="{FF2B5EF4-FFF2-40B4-BE49-F238E27FC236}">
                    <a16:creationId xmlns="" xmlns:a16="http://schemas.microsoft.com/office/drawing/2014/main" id="{210B1023-0CC3-4000-81DC-309F2FB65E60}"/>
                  </a:ext>
                </a:extLst>
              </p:cNvPr>
              <p:cNvSpPr>
                <a:spLocks/>
              </p:cNvSpPr>
              <p:nvPr/>
            </p:nvSpPr>
            <p:spPr bwMode="auto">
              <a:xfrm>
                <a:off x="8925154" y="6764140"/>
                <a:ext cx="45905" cy="72849"/>
              </a:xfrm>
              <a:custGeom>
                <a:avLst/>
                <a:gdLst>
                  <a:gd name="T0" fmla="*/ 46 w 92"/>
                  <a:gd name="T1" fmla="*/ 0 h 146"/>
                  <a:gd name="T2" fmla="*/ 46 w 92"/>
                  <a:gd name="T3" fmla="*/ 0 h 146"/>
                  <a:gd name="T4" fmla="*/ 36 w 92"/>
                  <a:gd name="T5" fmla="*/ 2 h 146"/>
                  <a:gd name="T6" fmla="*/ 26 w 92"/>
                  <a:gd name="T7" fmla="*/ 4 h 146"/>
                  <a:gd name="T8" fmla="*/ 20 w 92"/>
                  <a:gd name="T9" fmla="*/ 10 h 146"/>
                  <a:gd name="T10" fmla="*/ 14 w 92"/>
                  <a:gd name="T11" fmla="*/ 16 h 146"/>
                  <a:gd name="T12" fmla="*/ 14 w 92"/>
                  <a:gd name="T13" fmla="*/ 16 h 146"/>
                  <a:gd name="T14" fmla="*/ 8 w 92"/>
                  <a:gd name="T15" fmla="*/ 26 h 146"/>
                  <a:gd name="T16" fmla="*/ 2 w 92"/>
                  <a:gd name="T17" fmla="*/ 38 h 146"/>
                  <a:gd name="T18" fmla="*/ 0 w 92"/>
                  <a:gd name="T19" fmla="*/ 54 h 146"/>
                  <a:gd name="T20" fmla="*/ 0 w 92"/>
                  <a:gd name="T21" fmla="*/ 72 h 146"/>
                  <a:gd name="T22" fmla="*/ 0 w 92"/>
                  <a:gd name="T23" fmla="*/ 72 h 146"/>
                  <a:gd name="T24" fmla="*/ 0 w 92"/>
                  <a:gd name="T25" fmla="*/ 92 h 146"/>
                  <a:gd name="T26" fmla="*/ 2 w 92"/>
                  <a:gd name="T27" fmla="*/ 108 h 146"/>
                  <a:gd name="T28" fmla="*/ 6 w 92"/>
                  <a:gd name="T29" fmla="*/ 120 h 146"/>
                  <a:gd name="T30" fmla="*/ 12 w 92"/>
                  <a:gd name="T31" fmla="*/ 130 h 146"/>
                  <a:gd name="T32" fmla="*/ 12 w 92"/>
                  <a:gd name="T33" fmla="*/ 130 h 146"/>
                  <a:gd name="T34" fmla="*/ 18 w 92"/>
                  <a:gd name="T35" fmla="*/ 136 h 146"/>
                  <a:gd name="T36" fmla="*/ 26 w 92"/>
                  <a:gd name="T37" fmla="*/ 142 h 146"/>
                  <a:gd name="T38" fmla="*/ 36 w 92"/>
                  <a:gd name="T39" fmla="*/ 144 h 146"/>
                  <a:gd name="T40" fmla="*/ 46 w 92"/>
                  <a:gd name="T41" fmla="*/ 146 h 146"/>
                  <a:gd name="T42" fmla="*/ 46 w 92"/>
                  <a:gd name="T43" fmla="*/ 146 h 146"/>
                  <a:gd name="T44" fmla="*/ 54 w 92"/>
                  <a:gd name="T45" fmla="*/ 144 h 146"/>
                  <a:gd name="T46" fmla="*/ 64 w 92"/>
                  <a:gd name="T47" fmla="*/ 142 h 146"/>
                  <a:gd name="T48" fmla="*/ 70 w 92"/>
                  <a:gd name="T49" fmla="*/ 136 h 146"/>
                  <a:gd name="T50" fmla="*/ 78 w 92"/>
                  <a:gd name="T51" fmla="*/ 130 h 146"/>
                  <a:gd name="T52" fmla="*/ 78 w 92"/>
                  <a:gd name="T53" fmla="*/ 130 h 146"/>
                  <a:gd name="T54" fmla="*/ 84 w 92"/>
                  <a:gd name="T55" fmla="*/ 120 h 146"/>
                  <a:gd name="T56" fmla="*/ 88 w 92"/>
                  <a:gd name="T57" fmla="*/ 108 h 146"/>
                  <a:gd name="T58" fmla="*/ 90 w 92"/>
                  <a:gd name="T59" fmla="*/ 92 h 146"/>
                  <a:gd name="T60" fmla="*/ 92 w 92"/>
                  <a:gd name="T61" fmla="*/ 74 h 146"/>
                  <a:gd name="T62" fmla="*/ 92 w 92"/>
                  <a:gd name="T63" fmla="*/ 74 h 146"/>
                  <a:gd name="T64" fmla="*/ 90 w 92"/>
                  <a:gd name="T65" fmla="*/ 54 h 146"/>
                  <a:gd name="T66" fmla="*/ 88 w 92"/>
                  <a:gd name="T67" fmla="*/ 38 h 146"/>
                  <a:gd name="T68" fmla="*/ 84 w 92"/>
                  <a:gd name="T69" fmla="*/ 26 h 146"/>
                  <a:gd name="T70" fmla="*/ 78 w 92"/>
                  <a:gd name="T71" fmla="*/ 16 h 146"/>
                  <a:gd name="T72" fmla="*/ 78 w 92"/>
                  <a:gd name="T73" fmla="*/ 16 h 146"/>
                  <a:gd name="T74" fmla="*/ 70 w 92"/>
                  <a:gd name="T75" fmla="*/ 10 h 146"/>
                  <a:gd name="T76" fmla="*/ 64 w 92"/>
                  <a:gd name="T77" fmla="*/ 4 h 146"/>
                  <a:gd name="T78" fmla="*/ 54 w 92"/>
                  <a:gd name="T79" fmla="*/ 2 h 146"/>
                  <a:gd name="T80" fmla="*/ 46 w 92"/>
                  <a:gd name="T81"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 h="146">
                    <a:moveTo>
                      <a:pt x="46" y="0"/>
                    </a:moveTo>
                    <a:lnTo>
                      <a:pt x="46" y="0"/>
                    </a:lnTo>
                    <a:lnTo>
                      <a:pt x="36" y="2"/>
                    </a:lnTo>
                    <a:lnTo>
                      <a:pt x="26" y="4"/>
                    </a:lnTo>
                    <a:lnTo>
                      <a:pt x="20" y="10"/>
                    </a:lnTo>
                    <a:lnTo>
                      <a:pt x="14" y="16"/>
                    </a:lnTo>
                    <a:lnTo>
                      <a:pt x="14" y="16"/>
                    </a:lnTo>
                    <a:lnTo>
                      <a:pt x="8" y="26"/>
                    </a:lnTo>
                    <a:lnTo>
                      <a:pt x="2" y="38"/>
                    </a:lnTo>
                    <a:lnTo>
                      <a:pt x="0" y="54"/>
                    </a:lnTo>
                    <a:lnTo>
                      <a:pt x="0" y="72"/>
                    </a:lnTo>
                    <a:lnTo>
                      <a:pt x="0" y="72"/>
                    </a:lnTo>
                    <a:lnTo>
                      <a:pt x="0" y="92"/>
                    </a:lnTo>
                    <a:lnTo>
                      <a:pt x="2" y="108"/>
                    </a:lnTo>
                    <a:lnTo>
                      <a:pt x="6" y="120"/>
                    </a:lnTo>
                    <a:lnTo>
                      <a:pt x="12" y="130"/>
                    </a:lnTo>
                    <a:lnTo>
                      <a:pt x="12" y="130"/>
                    </a:lnTo>
                    <a:lnTo>
                      <a:pt x="18" y="136"/>
                    </a:lnTo>
                    <a:lnTo>
                      <a:pt x="26" y="142"/>
                    </a:lnTo>
                    <a:lnTo>
                      <a:pt x="36" y="144"/>
                    </a:lnTo>
                    <a:lnTo>
                      <a:pt x="46" y="146"/>
                    </a:lnTo>
                    <a:lnTo>
                      <a:pt x="46" y="146"/>
                    </a:lnTo>
                    <a:lnTo>
                      <a:pt x="54" y="144"/>
                    </a:lnTo>
                    <a:lnTo>
                      <a:pt x="64" y="142"/>
                    </a:lnTo>
                    <a:lnTo>
                      <a:pt x="70" y="136"/>
                    </a:lnTo>
                    <a:lnTo>
                      <a:pt x="78" y="130"/>
                    </a:lnTo>
                    <a:lnTo>
                      <a:pt x="78" y="130"/>
                    </a:lnTo>
                    <a:lnTo>
                      <a:pt x="84" y="120"/>
                    </a:lnTo>
                    <a:lnTo>
                      <a:pt x="88" y="108"/>
                    </a:lnTo>
                    <a:lnTo>
                      <a:pt x="90" y="92"/>
                    </a:lnTo>
                    <a:lnTo>
                      <a:pt x="92" y="74"/>
                    </a:lnTo>
                    <a:lnTo>
                      <a:pt x="92" y="74"/>
                    </a:lnTo>
                    <a:lnTo>
                      <a:pt x="90" y="54"/>
                    </a:lnTo>
                    <a:lnTo>
                      <a:pt x="88" y="38"/>
                    </a:lnTo>
                    <a:lnTo>
                      <a:pt x="84" y="26"/>
                    </a:lnTo>
                    <a:lnTo>
                      <a:pt x="78" y="16"/>
                    </a:lnTo>
                    <a:lnTo>
                      <a:pt x="78" y="16"/>
                    </a:lnTo>
                    <a:lnTo>
                      <a:pt x="70" y="10"/>
                    </a:lnTo>
                    <a:lnTo>
                      <a:pt x="64" y="4"/>
                    </a:lnTo>
                    <a:lnTo>
                      <a:pt x="54" y="2"/>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06" name="Freeform 1994">
                <a:extLst>
                  <a:ext uri="{FF2B5EF4-FFF2-40B4-BE49-F238E27FC236}">
                    <a16:creationId xmlns="" xmlns:a16="http://schemas.microsoft.com/office/drawing/2014/main" id="{21255B0B-CBA3-4C68-8488-E8801A71DB74}"/>
                  </a:ext>
                </a:extLst>
              </p:cNvPr>
              <p:cNvSpPr>
                <a:spLocks/>
              </p:cNvSpPr>
              <p:nvPr/>
            </p:nvSpPr>
            <p:spPr bwMode="auto">
              <a:xfrm>
                <a:off x="8939125" y="6776115"/>
                <a:ext cx="16965" cy="48898"/>
              </a:xfrm>
              <a:custGeom>
                <a:avLst/>
                <a:gdLst>
                  <a:gd name="T0" fmla="*/ 32 w 34"/>
                  <a:gd name="T1" fmla="*/ 84 h 98"/>
                  <a:gd name="T2" fmla="*/ 32 w 34"/>
                  <a:gd name="T3" fmla="*/ 84 h 98"/>
                  <a:gd name="T4" fmla="*/ 30 w 34"/>
                  <a:gd name="T5" fmla="*/ 92 h 98"/>
                  <a:gd name="T6" fmla="*/ 26 w 34"/>
                  <a:gd name="T7" fmla="*/ 96 h 98"/>
                  <a:gd name="T8" fmla="*/ 26 w 34"/>
                  <a:gd name="T9" fmla="*/ 96 h 98"/>
                  <a:gd name="T10" fmla="*/ 22 w 34"/>
                  <a:gd name="T11" fmla="*/ 98 h 98"/>
                  <a:gd name="T12" fmla="*/ 18 w 34"/>
                  <a:gd name="T13" fmla="*/ 98 h 98"/>
                  <a:gd name="T14" fmla="*/ 18 w 34"/>
                  <a:gd name="T15" fmla="*/ 98 h 98"/>
                  <a:gd name="T16" fmla="*/ 12 w 34"/>
                  <a:gd name="T17" fmla="*/ 98 h 98"/>
                  <a:gd name="T18" fmla="*/ 8 w 34"/>
                  <a:gd name="T19" fmla="*/ 96 h 98"/>
                  <a:gd name="T20" fmla="*/ 8 w 34"/>
                  <a:gd name="T21" fmla="*/ 96 h 98"/>
                  <a:gd name="T22" fmla="*/ 6 w 34"/>
                  <a:gd name="T23" fmla="*/ 90 h 98"/>
                  <a:gd name="T24" fmla="*/ 2 w 34"/>
                  <a:gd name="T25" fmla="*/ 84 h 98"/>
                  <a:gd name="T26" fmla="*/ 2 w 34"/>
                  <a:gd name="T27" fmla="*/ 84 h 98"/>
                  <a:gd name="T28" fmla="*/ 0 w 34"/>
                  <a:gd name="T29" fmla="*/ 70 h 98"/>
                  <a:gd name="T30" fmla="*/ 0 w 34"/>
                  <a:gd name="T31" fmla="*/ 50 h 98"/>
                  <a:gd name="T32" fmla="*/ 0 w 34"/>
                  <a:gd name="T33" fmla="*/ 50 h 98"/>
                  <a:gd name="T34" fmla="*/ 0 w 34"/>
                  <a:gd name="T35" fmla="*/ 28 h 98"/>
                  <a:gd name="T36" fmla="*/ 2 w 34"/>
                  <a:gd name="T37" fmla="*/ 14 h 98"/>
                  <a:gd name="T38" fmla="*/ 2 w 34"/>
                  <a:gd name="T39" fmla="*/ 14 h 98"/>
                  <a:gd name="T40" fmla="*/ 6 w 34"/>
                  <a:gd name="T41" fmla="*/ 6 h 98"/>
                  <a:gd name="T42" fmla="*/ 8 w 34"/>
                  <a:gd name="T43" fmla="*/ 2 h 98"/>
                  <a:gd name="T44" fmla="*/ 8 w 34"/>
                  <a:gd name="T45" fmla="*/ 2 h 98"/>
                  <a:gd name="T46" fmla="*/ 12 w 34"/>
                  <a:gd name="T47" fmla="*/ 0 h 98"/>
                  <a:gd name="T48" fmla="*/ 18 w 34"/>
                  <a:gd name="T49" fmla="*/ 0 h 98"/>
                  <a:gd name="T50" fmla="*/ 18 w 34"/>
                  <a:gd name="T51" fmla="*/ 0 h 98"/>
                  <a:gd name="T52" fmla="*/ 22 w 34"/>
                  <a:gd name="T53" fmla="*/ 0 h 98"/>
                  <a:gd name="T54" fmla="*/ 26 w 34"/>
                  <a:gd name="T55" fmla="*/ 2 h 98"/>
                  <a:gd name="T56" fmla="*/ 26 w 34"/>
                  <a:gd name="T57" fmla="*/ 2 h 98"/>
                  <a:gd name="T58" fmla="*/ 30 w 34"/>
                  <a:gd name="T59" fmla="*/ 8 h 98"/>
                  <a:gd name="T60" fmla="*/ 32 w 34"/>
                  <a:gd name="T61" fmla="*/ 14 h 98"/>
                  <a:gd name="T62" fmla="*/ 32 w 34"/>
                  <a:gd name="T63" fmla="*/ 14 h 98"/>
                  <a:gd name="T64" fmla="*/ 34 w 34"/>
                  <a:gd name="T65" fmla="*/ 28 h 98"/>
                  <a:gd name="T66" fmla="*/ 34 w 34"/>
                  <a:gd name="T67" fmla="*/ 50 h 98"/>
                  <a:gd name="T68" fmla="*/ 34 w 34"/>
                  <a:gd name="T69" fmla="*/ 50 h 98"/>
                  <a:gd name="T70" fmla="*/ 34 w 34"/>
                  <a:gd name="T71" fmla="*/ 70 h 98"/>
                  <a:gd name="T72" fmla="*/ 32 w 34"/>
                  <a:gd name="T73" fmla="*/ 8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98">
                    <a:moveTo>
                      <a:pt x="32" y="84"/>
                    </a:moveTo>
                    <a:lnTo>
                      <a:pt x="32" y="84"/>
                    </a:lnTo>
                    <a:lnTo>
                      <a:pt x="30" y="92"/>
                    </a:lnTo>
                    <a:lnTo>
                      <a:pt x="26" y="96"/>
                    </a:lnTo>
                    <a:lnTo>
                      <a:pt x="26" y="96"/>
                    </a:lnTo>
                    <a:lnTo>
                      <a:pt x="22" y="98"/>
                    </a:lnTo>
                    <a:lnTo>
                      <a:pt x="18" y="98"/>
                    </a:lnTo>
                    <a:lnTo>
                      <a:pt x="18" y="98"/>
                    </a:lnTo>
                    <a:lnTo>
                      <a:pt x="12" y="98"/>
                    </a:lnTo>
                    <a:lnTo>
                      <a:pt x="8" y="96"/>
                    </a:lnTo>
                    <a:lnTo>
                      <a:pt x="8" y="96"/>
                    </a:lnTo>
                    <a:lnTo>
                      <a:pt x="6" y="90"/>
                    </a:lnTo>
                    <a:lnTo>
                      <a:pt x="2" y="84"/>
                    </a:lnTo>
                    <a:lnTo>
                      <a:pt x="2" y="84"/>
                    </a:lnTo>
                    <a:lnTo>
                      <a:pt x="0" y="70"/>
                    </a:lnTo>
                    <a:lnTo>
                      <a:pt x="0" y="50"/>
                    </a:lnTo>
                    <a:lnTo>
                      <a:pt x="0" y="50"/>
                    </a:lnTo>
                    <a:lnTo>
                      <a:pt x="0" y="28"/>
                    </a:lnTo>
                    <a:lnTo>
                      <a:pt x="2" y="14"/>
                    </a:lnTo>
                    <a:lnTo>
                      <a:pt x="2" y="14"/>
                    </a:lnTo>
                    <a:lnTo>
                      <a:pt x="6" y="6"/>
                    </a:lnTo>
                    <a:lnTo>
                      <a:pt x="8" y="2"/>
                    </a:lnTo>
                    <a:lnTo>
                      <a:pt x="8" y="2"/>
                    </a:lnTo>
                    <a:lnTo>
                      <a:pt x="12" y="0"/>
                    </a:lnTo>
                    <a:lnTo>
                      <a:pt x="18" y="0"/>
                    </a:lnTo>
                    <a:lnTo>
                      <a:pt x="18" y="0"/>
                    </a:lnTo>
                    <a:lnTo>
                      <a:pt x="22" y="0"/>
                    </a:lnTo>
                    <a:lnTo>
                      <a:pt x="26" y="2"/>
                    </a:lnTo>
                    <a:lnTo>
                      <a:pt x="26" y="2"/>
                    </a:lnTo>
                    <a:lnTo>
                      <a:pt x="30" y="8"/>
                    </a:lnTo>
                    <a:lnTo>
                      <a:pt x="32" y="14"/>
                    </a:lnTo>
                    <a:lnTo>
                      <a:pt x="32" y="14"/>
                    </a:lnTo>
                    <a:lnTo>
                      <a:pt x="34" y="28"/>
                    </a:lnTo>
                    <a:lnTo>
                      <a:pt x="34" y="50"/>
                    </a:lnTo>
                    <a:lnTo>
                      <a:pt x="34" y="50"/>
                    </a:lnTo>
                    <a:lnTo>
                      <a:pt x="34" y="70"/>
                    </a:lnTo>
                    <a:lnTo>
                      <a:pt x="32"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07" name="Freeform 1995">
                <a:extLst>
                  <a:ext uri="{FF2B5EF4-FFF2-40B4-BE49-F238E27FC236}">
                    <a16:creationId xmlns="" xmlns:a16="http://schemas.microsoft.com/office/drawing/2014/main" id="{02025820-67BB-4CF8-9EE9-FAC329865FFB}"/>
                  </a:ext>
                </a:extLst>
              </p:cNvPr>
              <p:cNvSpPr>
                <a:spLocks/>
              </p:cNvSpPr>
              <p:nvPr/>
            </p:nvSpPr>
            <p:spPr bwMode="auto">
              <a:xfrm>
                <a:off x="8830351" y="6783101"/>
                <a:ext cx="45905" cy="53888"/>
              </a:xfrm>
              <a:custGeom>
                <a:avLst/>
                <a:gdLst>
                  <a:gd name="T0" fmla="*/ 64 w 92"/>
                  <a:gd name="T1" fmla="*/ 36 h 108"/>
                  <a:gd name="T2" fmla="*/ 64 w 92"/>
                  <a:gd name="T3" fmla="*/ 36 h 108"/>
                  <a:gd name="T4" fmla="*/ 64 w 92"/>
                  <a:gd name="T5" fmla="*/ 56 h 108"/>
                  <a:gd name="T6" fmla="*/ 62 w 92"/>
                  <a:gd name="T7" fmla="*/ 70 h 108"/>
                  <a:gd name="T8" fmla="*/ 62 w 92"/>
                  <a:gd name="T9" fmla="*/ 70 h 108"/>
                  <a:gd name="T10" fmla="*/ 58 w 92"/>
                  <a:gd name="T11" fmla="*/ 78 h 108"/>
                  <a:gd name="T12" fmla="*/ 56 w 92"/>
                  <a:gd name="T13" fmla="*/ 82 h 108"/>
                  <a:gd name="T14" fmla="*/ 56 w 92"/>
                  <a:gd name="T15" fmla="*/ 82 h 108"/>
                  <a:gd name="T16" fmla="*/ 52 w 92"/>
                  <a:gd name="T17" fmla="*/ 84 h 108"/>
                  <a:gd name="T18" fmla="*/ 46 w 92"/>
                  <a:gd name="T19" fmla="*/ 84 h 108"/>
                  <a:gd name="T20" fmla="*/ 46 w 92"/>
                  <a:gd name="T21" fmla="*/ 84 h 108"/>
                  <a:gd name="T22" fmla="*/ 42 w 92"/>
                  <a:gd name="T23" fmla="*/ 84 h 108"/>
                  <a:gd name="T24" fmla="*/ 38 w 92"/>
                  <a:gd name="T25" fmla="*/ 82 h 108"/>
                  <a:gd name="T26" fmla="*/ 38 w 92"/>
                  <a:gd name="T27" fmla="*/ 82 h 108"/>
                  <a:gd name="T28" fmla="*/ 34 w 92"/>
                  <a:gd name="T29" fmla="*/ 76 h 108"/>
                  <a:gd name="T30" fmla="*/ 32 w 92"/>
                  <a:gd name="T31" fmla="*/ 70 h 108"/>
                  <a:gd name="T32" fmla="*/ 32 w 92"/>
                  <a:gd name="T33" fmla="*/ 70 h 108"/>
                  <a:gd name="T34" fmla="*/ 30 w 92"/>
                  <a:gd name="T35" fmla="*/ 56 h 108"/>
                  <a:gd name="T36" fmla="*/ 30 w 92"/>
                  <a:gd name="T37" fmla="*/ 36 h 108"/>
                  <a:gd name="T38" fmla="*/ 30 w 92"/>
                  <a:gd name="T39" fmla="*/ 36 h 108"/>
                  <a:gd name="T40" fmla="*/ 30 w 92"/>
                  <a:gd name="T41" fmla="*/ 14 h 108"/>
                  <a:gd name="T42" fmla="*/ 30 w 92"/>
                  <a:gd name="T43" fmla="*/ 14 h 108"/>
                  <a:gd name="T44" fmla="*/ 2 w 92"/>
                  <a:gd name="T45" fmla="*/ 16 h 108"/>
                  <a:gd name="T46" fmla="*/ 2 w 92"/>
                  <a:gd name="T47" fmla="*/ 16 h 108"/>
                  <a:gd name="T48" fmla="*/ 0 w 92"/>
                  <a:gd name="T49" fmla="*/ 34 h 108"/>
                  <a:gd name="T50" fmla="*/ 0 w 92"/>
                  <a:gd name="T51" fmla="*/ 34 h 108"/>
                  <a:gd name="T52" fmla="*/ 2 w 92"/>
                  <a:gd name="T53" fmla="*/ 54 h 108"/>
                  <a:gd name="T54" fmla="*/ 4 w 92"/>
                  <a:gd name="T55" fmla="*/ 70 h 108"/>
                  <a:gd name="T56" fmla="*/ 8 w 92"/>
                  <a:gd name="T57" fmla="*/ 82 h 108"/>
                  <a:gd name="T58" fmla="*/ 14 w 92"/>
                  <a:gd name="T59" fmla="*/ 92 h 108"/>
                  <a:gd name="T60" fmla="*/ 14 w 92"/>
                  <a:gd name="T61" fmla="*/ 92 h 108"/>
                  <a:gd name="T62" fmla="*/ 20 w 92"/>
                  <a:gd name="T63" fmla="*/ 98 h 108"/>
                  <a:gd name="T64" fmla="*/ 28 w 92"/>
                  <a:gd name="T65" fmla="*/ 104 h 108"/>
                  <a:gd name="T66" fmla="*/ 36 w 92"/>
                  <a:gd name="T67" fmla="*/ 106 h 108"/>
                  <a:gd name="T68" fmla="*/ 46 w 92"/>
                  <a:gd name="T69" fmla="*/ 108 h 108"/>
                  <a:gd name="T70" fmla="*/ 46 w 92"/>
                  <a:gd name="T71" fmla="*/ 108 h 108"/>
                  <a:gd name="T72" fmla="*/ 56 w 92"/>
                  <a:gd name="T73" fmla="*/ 106 h 108"/>
                  <a:gd name="T74" fmla="*/ 64 w 92"/>
                  <a:gd name="T75" fmla="*/ 104 h 108"/>
                  <a:gd name="T76" fmla="*/ 72 w 92"/>
                  <a:gd name="T77" fmla="*/ 98 h 108"/>
                  <a:gd name="T78" fmla="*/ 78 w 92"/>
                  <a:gd name="T79" fmla="*/ 92 h 108"/>
                  <a:gd name="T80" fmla="*/ 78 w 92"/>
                  <a:gd name="T81" fmla="*/ 92 h 108"/>
                  <a:gd name="T82" fmla="*/ 84 w 92"/>
                  <a:gd name="T83" fmla="*/ 82 h 108"/>
                  <a:gd name="T84" fmla="*/ 90 w 92"/>
                  <a:gd name="T85" fmla="*/ 70 h 108"/>
                  <a:gd name="T86" fmla="*/ 92 w 92"/>
                  <a:gd name="T87" fmla="*/ 54 h 108"/>
                  <a:gd name="T88" fmla="*/ 92 w 92"/>
                  <a:gd name="T89" fmla="*/ 36 h 108"/>
                  <a:gd name="T90" fmla="*/ 92 w 92"/>
                  <a:gd name="T91" fmla="*/ 36 h 108"/>
                  <a:gd name="T92" fmla="*/ 92 w 92"/>
                  <a:gd name="T93" fmla="*/ 16 h 108"/>
                  <a:gd name="T94" fmla="*/ 88 w 92"/>
                  <a:gd name="T95" fmla="*/ 0 h 108"/>
                  <a:gd name="T96" fmla="*/ 88 w 92"/>
                  <a:gd name="T97" fmla="*/ 0 h 108"/>
                  <a:gd name="T98" fmla="*/ 62 w 92"/>
                  <a:gd name="T99" fmla="*/ 6 h 108"/>
                  <a:gd name="T100" fmla="*/ 62 w 92"/>
                  <a:gd name="T101" fmla="*/ 6 h 108"/>
                  <a:gd name="T102" fmla="*/ 64 w 92"/>
                  <a:gd name="T103"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108">
                    <a:moveTo>
                      <a:pt x="64" y="36"/>
                    </a:moveTo>
                    <a:lnTo>
                      <a:pt x="64" y="36"/>
                    </a:lnTo>
                    <a:lnTo>
                      <a:pt x="64" y="56"/>
                    </a:lnTo>
                    <a:lnTo>
                      <a:pt x="62" y="70"/>
                    </a:lnTo>
                    <a:lnTo>
                      <a:pt x="62" y="70"/>
                    </a:lnTo>
                    <a:lnTo>
                      <a:pt x="58" y="78"/>
                    </a:lnTo>
                    <a:lnTo>
                      <a:pt x="56" y="82"/>
                    </a:lnTo>
                    <a:lnTo>
                      <a:pt x="56" y="82"/>
                    </a:lnTo>
                    <a:lnTo>
                      <a:pt x="52" y="84"/>
                    </a:lnTo>
                    <a:lnTo>
                      <a:pt x="46" y="84"/>
                    </a:lnTo>
                    <a:lnTo>
                      <a:pt x="46" y="84"/>
                    </a:lnTo>
                    <a:lnTo>
                      <a:pt x="42" y="84"/>
                    </a:lnTo>
                    <a:lnTo>
                      <a:pt x="38" y="82"/>
                    </a:lnTo>
                    <a:lnTo>
                      <a:pt x="38" y="82"/>
                    </a:lnTo>
                    <a:lnTo>
                      <a:pt x="34" y="76"/>
                    </a:lnTo>
                    <a:lnTo>
                      <a:pt x="32" y="70"/>
                    </a:lnTo>
                    <a:lnTo>
                      <a:pt x="32" y="70"/>
                    </a:lnTo>
                    <a:lnTo>
                      <a:pt x="30" y="56"/>
                    </a:lnTo>
                    <a:lnTo>
                      <a:pt x="30" y="36"/>
                    </a:lnTo>
                    <a:lnTo>
                      <a:pt x="30" y="36"/>
                    </a:lnTo>
                    <a:lnTo>
                      <a:pt x="30" y="14"/>
                    </a:lnTo>
                    <a:lnTo>
                      <a:pt x="30" y="14"/>
                    </a:lnTo>
                    <a:lnTo>
                      <a:pt x="2" y="16"/>
                    </a:lnTo>
                    <a:lnTo>
                      <a:pt x="2" y="16"/>
                    </a:lnTo>
                    <a:lnTo>
                      <a:pt x="0" y="34"/>
                    </a:lnTo>
                    <a:lnTo>
                      <a:pt x="0" y="34"/>
                    </a:lnTo>
                    <a:lnTo>
                      <a:pt x="2" y="54"/>
                    </a:lnTo>
                    <a:lnTo>
                      <a:pt x="4" y="70"/>
                    </a:lnTo>
                    <a:lnTo>
                      <a:pt x="8" y="82"/>
                    </a:lnTo>
                    <a:lnTo>
                      <a:pt x="14" y="92"/>
                    </a:lnTo>
                    <a:lnTo>
                      <a:pt x="14" y="92"/>
                    </a:lnTo>
                    <a:lnTo>
                      <a:pt x="20" y="98"/>
                    </a:lnTo>
                    <a:lnTo>
                      <a:pt x="28" y="104"/>
                    </a:lnTo>
                    <a:lnTo>
                      <a:pt x="36" y="106"/>
                    </a:lnTo>
                    <a:lnTo>
                      <a:pt x="46" y="108"/>
                    </a:lnTo>
                    <a:lnTo>
                      <a:pt x="46" y="108"/>
                    </a:lnTo>
                    <a:lnTo>
                      <a:pt x="56" y="106"/>
                    </a:lnTo>
                    <a:lnTo>
                      <a:pt x="64" y="104"/>
                    </a:lnTo>
                    <a:lnTo>
                      <a:pt x="72" y="98"/>
                    </a:lnTo>
                    <a:lnTo>
                      <a:pt x="78" y="92"/>
                    </a:lnTo>
                    <a:lnTo>
                      <a:pt x="78" y="92"/>
                    </a:lnTo>
                    <a:lnTo>
                      <a:pt x="84" y="82"/>
                    </a:lnTo>
                    <a:lnTo>
                      <a:pt x="90" y="70"/>
                    </a:lnTo>
                    <a:lnTo>
                      <a:pt x="92" y="54"/>
                    </a:lnTo>
                    <a:lnTo>
                      <a:pt x="92" y="36"/>
                    </a:lnTo>
                    <a:lnTo>
                      <a:pt x="92" y="36"/>
                    </a:lnTo>
                    <a:lnTo>
                      <a:pt x="92" y="16"/>
                    </a:lnTo>
                    <a:lnTo>
                      <a:pt x="88" y="0"/>
                    </a:lnTo>
                    <a:lnTo>
                      <a:pt x="88" y="0"/>
                    </a:lnTo>
                    <a:lnTo>
                      <a:pt x="62" y="6"/>
                    </a:lnTo>
                    <a:lnTo>
                      <a:pt x="62" y="6"/>
                    </a:lnTo>
                    <a:lnTo>
                      <a:pt x="64" y="3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08" name="Freeform 1996">
                <a:extLst>
                  <a:ext uri="{FF2B5EF4-FFF2-40B4-BE49-F238E27FC236}">
                    <a16:creationId xmlns="" xmlns:a16="http://schemas.microsoft.com/office/drawing/2014/main" id="{BA96F130-46BF-4C17-B710-DA693EEF931D}"/>
                  </a:ext>
                </a:extLst>
              </p:cNvPr>
              <p:cNvSpPr>
                <a:spLocks/>
              </p:cNvSpPr>
              <p:nvPr/>
            </p:nvSpPr>
            <p:spPr bwMode="auto">
              <a:xfrm>
                <a:off x="8830351" y="6783101"/>
                <a:ext cx="45905" cy="53888"/>
              </a:xfrm>
              <a:custGeom>
                <a:avLst/>
                <a:gdLst>
                  <a:gd name="T0" fmla="*/ 64 w 92"/>
                  <a:gd name="T1" fmla="*/ 36 h 108"/>
                  <a:gd name="T2" fmla="*/ 64 w 92"/>
                  <a:gd name="T3" fmla="*/ 36 h 108"/>
                  <a:gd name="T4" fmla="*/ 64 w 92"/>
                  <a:gd name="T5" fmla="*/ 56 h 108"/>
                  <a:gd name="T6" fmla="*/ 62 w 92"/>
                  <a:gd name="T7" fmla="*/ 70 h 108"/>
                  <a:gd name="T8" fmla="*/ 62 w 92"/>
                  <a:gd name="T9" fmla="*/ 70 h 108"/>
                  <a:gd name="T10" fmla="*/ 58 w 92"/>
                  <a:gd name="T11" fmla="*/ 78 h 108"/>
                  <a:gd name="T12" fmla="*/ 56 w 92"/>
                  <a:gd name="T13" fmla="*/ 82 h 108"/>
                  <a:gd name="T14" fmla="*/ 56 w 92"/>
                  <a:gd name="T15" fmla="*/ 82 h 108"/>
                  <a:gd name="T16" fmla="*/ 52 w 92"/>
                  <a:gd name="T17" fmla="*/ 84 h 108"/>
                  <a:gd name="T18" fmla="*/ 46 w 92"/>
                  <a:gd name="T19" fmla="*/ 84 h 108"/>
                  <a:gd name="T20" fmla="*/ 46 w 92"/>
                  <a:gd name="T21" fmla="*/ 84 h 108"/>
                  <a:gd name="T22" fmla="*/ 42 w 92"/>
                  <a:gd name="T23" fmla="*/ 84 h 108"/>
                  <a:gd name="T24" fmla="*/ 38 w 92"/>
                  <a:gd name="T25" fmla="*/ 82 h 108"/>
                  <a:gd name="T26" fmla="*/ 38 w 92"/>
                  <a:gd name="T27" fmla="*/ 82 h 108"/>
                  <a:gd name="T28" fmla="*/ 34 w 92"/>
                  <a:gd name="T29" fmla="*/ 76 h 108"/>
                  <a:gd name="T30" fmla="*/ 32 w 92"/>
                  <a:gd name="T31" fmla="*/ 70 h 108"/>
                  <a:gd name="T32" fmla="*/ 32 w 92"/>
                  <a:gd name="T33" fmla="*/ 70 h 108"/>
                  <a:gd name="T34" fmla="*/ 30 w 92"/>
                  <a:gd name="T35" fmla="*/ 56 h 108"/>
                  <a:gd name="T36" fmla="*/ 30 w 92"/>
                  <a:gd name="T37" fmla="*/ 36 h 108"/>
                  <a:gd name="T38" fmla="*/ 30 w 92"/>
                  <a:gd name="T39" fmla="*/ 36 h 108"/>
                  <a:gd name="T40" fmla="*/ 30 w 92"/>
                  <a:gd name="T41" fmla="*/ 14 h 108"/>
                  <a:gd name="T42" fmla="*/ 30 w 92"/>
                  <a:gd name="T43" fmla="*/ 14 h 108"/>
                  <a:gd name="T44" fmla="*/ 2 w 92"/>
                  <a:gd name="T45" fmla="*/ 16 h 108"/>
                  <a:gd name="T46" fmla="*/ 2 w 92"/>
                  <a:gd name="T47" fmla="*/ 16 h 108"/>
                  <a:gd name="T48" fmla="*/ 0 w 92"/>
                  <a:gd name="T49" fmla="*/ 34 h 108"/>
                  <a:gd name="T50" fmla="*/ 0 w 92"/>
                  <a:gd name="T51" fmla="*/ 34 h 108"/>
                  <a:gd name="T52" fmla="*/ 2 w 92"/>
                  <a:gd name="T53" fmla="*/ 54 h 108"/>
                  <a:gd name="T54" fmla="*/ 4 w 92"/>
                  <a:gd name="T55" fmla="*/ 70 h 108"/>
                  <a:gd name="T56" fmla="*/ 8 w 92"/>
                  <a:gd name="T57" fmla="*/ 82 h 108"/>
                  <a:gd name="T58" fmla="*/ 14 w 92"/>
                  <a:gd name="T59" fmla="*/ 92 h 108"/>
                  <a:gd name="T60" fmla="*/ 14 w 92"/>
                  <a:gd name="T61" fmla="*/ 92 h 108"/>
                  <a:gd name="T62" fmla="*/ 20 w 92"/>
                  <a:gd name="T63" fmla="*/ 98 h 108"/>
                  <a:gd name="T64" fmla="*/ 28 w 92"/>
                  <a:gd name="T65" fmla="*/ 104 h 108"/>
                  <a:gd name="T66" fmla="*/ 36 w 92"/>
                  <a:gd name="T67" fmla="*/ 106 h 108"/>
                  <a:gd name="T68" fmla="*/ 46 w 92"/>
                  <a:gd name="T69" fmla="*/ 108 h 108"/>
                  <a:gd name="T70" fmla="*/ 46 w 92"/>
                  <a:gd name="T71" fmla="*/ 108 h 108"/>
                  <a:gd name="T72" fmla="*/ 56 w 92"/>
                  <a:gd name="T73" fmla="*/ 106 h 108"/>
                  <a:gd name="T74" fmla="*/ 64 w 92"/>
                  <a:gd name="T75" fmla="*/ 104 h 108"/>
                  <a:gd name="T76" fmla="*/ 72 w 92"/>
                  <a:gd name="T77" fmla="*/ 98 h 108"/>
                  <a:gd name="T78" fmla="*/ 78 w 92"/>
                  <a:gd name="T79" fmla="*/ 92 h 108"/>
                  <a:gd name="T80" fmla="*/ 78 w 92"/>
                  <a:gd name="T81" fmla="*/ 92 h 108"/>
                  <a:gd name="T82" fmla="*/ 84 w 92"/>
                  <a:gd name="T83" fmla="*/ 82 h 108"/>
                  <a:gd name="T84" fmla="*/ 90 w 92"/>
                  <a:gd name="T85" fmla="*/ 70 h 108"/>
                  <a:gd name="T86" fmla="*/ 92 w 92"/>
                  <a:gd name="T87" fmla="*/ 54 h 108"/>
                  <a:gd name="T88" fmla="*/ 92 w 92"/>
                  <a:gd name="T89" fmla="*/ 36 h 108"/>
                  <a:gd name="T90" fmla="*/ 92 w 92"/>
                  <a:gd name="T91" fmla="*/ 36 h 108"/>
                  <a:gd name="T92" fmla="*/ 92 w 92"/>
                  <a:gd name="T93" fmla="*/ 16 h 108"/>
                  <a:gd name="T94" fmla="*/ 88 w 92"/>
                  <a:gd name="T95" fmla="*/ 0 h 108"/>
                  <a:gd name="T96" fmla="*/ 88 w 92"/>
                  <a:gd name="T97" fmla="*/ 0 h 108"/>
                  <a:gd name="T98" fmla="*/ 62 w 92"/>
                  <a:gd name="T99" fmla="*/ 6 h 108"/>
                  <a:gd name="T100" fmla="*/ 62 w 92"/>
                  <a:gd name="T101" fmla="*/ 6 h 108"/>
                  <a:gd name="T102" fmla="*/ 64 w 92"/>
                  <a:gd name="T103" fmla="*/ 3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108">
                    <a:moveTo>
                      <a:pt x="64" y="36"/>
                    </a:moveTo>
                    <a:lnTo>
                      <a:pt x="64" y="36"/>
                    </a:lnTo>
                    <a:lnTo>
                      <a:pt x="64" y="56"/>
                    </a:lnTo>
                    <a:lnTo>
                      <a:pt x="62" y="70"/>
                    </a:lnTo>
                    <a:lnTo>
                      <a:pt x="62" y="70"/>
                    </a:lnTo>
                    <a:lnTo>
                      <a:pt x="58" y="78"/>
                    </a:lnTo>
                    <a:lnTo>
                      <a:pt x="56" y="82"/>
                    </a:lnTo>
                    <a:lnTo>
                      <a:pt x="56" y="82"/>
                    </a:lnTo>
                    <a:lnTo>
                      <a:pt x="52" y="84"/>
                    </a:lnTo>
                    <a:lnTo>
                      <a:pt x="46" y="84"/>
                    </a:lnTo>
                    <a:lnTo>
                      <a:pt x="46" y="84"/>
                    </a:lnTo>
                    <a:lnTo>
                      <a:pt x="42" y="84"/>
                    </a:lnTo>
                    <a:lnTo>
                      <a:pt x="38" y="82"/>
                    </a:lnTo>
                    <a:lnTo>
                      <a:pt x="38" y="82"/>
                    </a:lnTo>
                    <a:lnTo>
                      <a:pt x="34" y="76"/>
                    </a:lnTo>
                    <a:lnTo>
                      <a:pt x="32" y="70"/>
                    </a:lnTo>
                    <a:lnTo>
                      <a:pt x="32" y="70"/>
                    </a:lnTo>
                    <a:lnTo>
                      <a:pt x="30" y="56"/>
                    </a:lnTo>
                    <a:lnTo>
                      <a:pt x="30" y="36"/>
                    </a:lnTo>
                    <a:lnTo>
                      <a:pt x="30" y="36"/>
                    </a:lnTo>
                    <a:lnTo>
                      <a:pt x="30" y="14"/>
                    </a:lnTo>
                    <a:lnTo>
                      <a:pt x="30" y="14"/>
                    </a:lnTo>
                    <a:lnTo>
                      <a:pt x="2" y="16"/>
                    </a:lnTo>
                    <a:lnTo>
                      <a:pt x="2" y="16"/>
                    </a:lnTo>
                    <a:lnTo>
                      <a:pt x="0" y="34"/>
                    </a:lnTo>
                    <a:lnTo>
                      <a:pt x="0" y="34"/>
                    </a:lnTo>
                    <a:lnTo>
                      <a:pt x="2" y="54"/>
                    </a:lnTo>
                    <a:lnTo>
                      <a:pt x="4" y="70"/>
                    </a:lnTo>
                    <a:lnTo>
                      <a:pt x="8" y="82"/>
                    </a:lnTo>
                    <a:lnTo>
                      <a:pt x="14" y="92"/>
                    </a:lnTo>
                    <a:lnTo>
                      <a:pt x="14" y="92"/>
                    </a:lnTo>
                    <a:lnTo>
                      <a:pt x="20" y="98"/>
                    </a:lnTo>
                    <a:lnTo>
                      <a:pt x="28" y="104"/>
                    </a:lnTo>
                    <a:lnTo>
                      <a:pt x="36" y="106"/>
                    </a:lnTo>
                    <a:lnTo>
                      <a:pt x="46" y="108"/>
                    </a:lnTo>
                    <a:lnTo>
                      <a:pt x="46" y="108"/>
                    </a:lnTo>
                    <a:lnTo>
                      <a:pt x="56" y="106"/>
                    </a:lnTo>
                    <a:lnTo>
                      <a:pt x="64" y="104"/>
                    </a:lnTo>
                    <a:lnTo>
                      <a:pt x="72" y="98"/>
                    </a:lnTo>
                    <a:lnTo>
                      <a:pt x="78" y="92"/>
                    </a:lnTo>
                    <a:lnTo>
                      <a:pt x="78" y="92"/>
                    </a:lnTo>
                    <a:lnTo>
                      <a:pt x="84" y="82"/>
                    </a:lnTo>
                    <a:lnTo>
                      <a:pt x="90" y="70"/>
                    </a:lnTo>
                    <a:lnTo>
                      <a:pt x="92" y="54"/>
                    </a:lnTo>
                    <a:lnTo>
                      <a:pt x="92" y="36"/>
                    </a:lnTo>
                    <a:lnTo>
                      <a:pt x="92" y="36"/>
                    </a:lnTo>
                    <a:lnTo>
                      <a:pt x="92" y="16"/>
                    </a:lnTo>
                    <a:lnTo>
                      <a:pt x="88" y="0"/>
                    </a:lnTo>
                    <a:lnTo>
                      <a:pt x="88" y="0"/>
                    </a:lnTo>
                    <a:lnTo>
                      <a:pt x="62" y="6"/>
                    </a:lnTo>
                    <a:lnTo>
                      <a:pt x="62" y="6"/>
                    </a:lnTo>
                    <a:lnTo>
                      <a:pt x="64"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09" name="Freeform 1997">
                <a:extLst>
                  <a:ext uri="{FF2B5EF4-FFF2-40B4-BE49-F238E27FC236}">
                    <a16:creationId xmlns="" xmlns:a16="http://schemas.microsoft.com/office/drawing/2014/main" id="{520FA65A-C8A3-430D-902F-214D16AE64D4}"/>
                  </a:ext>
                </a:extLst>
              </p:cNvPr>
              <p:cNvSpPr>
                <a:spLocks/>
              </p:cNvSpPr>
              <p:nvPr/>
            </p:nvSpPr>
            <p:spPr bwMode="auto">
              <a:xfrm>
                <a:off x="9029936" y="6646385"/>
                <a:ext cx="23950" cy="33930"/>
              </a:xfrm>
              <a:custGeom>
                <a:avLst/>
                <a:gdLst>
                  <a:gd name="T0" fmla="*/ 20 w 48"/>
                  <a:gd name="T1" fmla="*/ 40 h 68"/>
                  <a:gd name="T2" fmla="*/ 20 w 48"/>
                  <a:gd name="T3" fmla="*/ 48 h 68"/>
                  <a:gd name="T4" fmla="*/ 48 w 48"/>
                  <a:gd name="T5" fmla="*/ 68 h 68"/>
                  <a:gd name="T6" fmla="*/ 48 w 48"/>
                  <a:gd name="T7" fmla="*/ 0 h 68"/>
                  <a:gd name="T8" fmla="*/ 26 w 48"/>
                  <a:gd name="T9" fmla="*/ 0 h 68"/>
                  <a:gd name="T10" fmla="*/ 26 w 48"/>
                  <a:gd name="T11" fmla="*/ 0 h 68"/>
                  <a:gd name="T12" fmla="*/ 20 w 48"/>
                  <a:gd name="T13" fmla="*/ 12 h 68"/>
                  <a:gd name="T14" fmla="*/ 8 w 48"/>
                  <a:gd name="T15" fmla="*/ 22 h 68"/>
                  <a:gd name="T16" fmla="*/ 8 w 48"/>
                  <a:gd name="T17" fmla="*/ 22 h 68"/>
                  <a:gd name="T18" fmla="*/ 0 w 48"/>
                  <a:gd name="T19" fmla="*/ 30 h 68"/>
                  <a:gd name="T20" fmla="*/ 16 w 48"/>
                  <a:gd name="T21" fmla="*/ 44 h 68"/>
                  <a:gd name="T22" fmla="*/ 16 w 48"/>
                  <a:gd name="T23" fmla="*/ 44 h 68"/>
                  <a:gd name="T24" fmla="*/ 20 w 48"/>
                  <a:gd name="T25"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8">
                    <a:moveTo>
                      <a:pt x="20" y="40"/>
                    </a:moveTo>
                    <a:lnTo>
                      <a:pt x="20" y="48"/>
                    </a:lnTo>
                    <a:lnTo>
                      <a:pt x="48" y="68"/>
                    </a:lnTo>
                    <a:lnTo>
                      <a:pt x="48" y="0"/>
                    </a:lnTo>
                    <a:lnTo>
                      <a:pt x="26" y="0"/>
                    </a:lnTo>
                    <a:lnTo>
                      <a:pt x="26" y="0"/>
                    </a:lnTo>
                    <a:lnTo>
                      <a:pt x="20" y="12"/>
                    </a:lnTo>
                    <a:lnTo>
                      <a:pt x="8" y="22"/>
                    </a:lnTo>
                    <a:lnTo>
                      <a:pt x="8" y="22"/>
                    </a:lnTo>
                    <a:lnTo>
                      <a:pt x="0" y="30"/>
                    </a:lnTo>
                    <a:lnTo>
                      <a:pt x="16" y="44"/>
                    </a:lnTo>
                    <a:lnTo>
                      <a:pt x="16" y="44"/>
                    </a:lnTo>
                    <a:lnTo>
                      <a:pt x="20" y="40"/>
                    </a:lnTo>
                    <a:close/>
                  </a:path>
                </a:pathLst>
              </a:custGeom>
              <a:solidFill>
                <a:srgbClr val="828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10" name="Freeform 1998">
                <a:extLst>
                  <a:ext uri="{FF2B5EF4-FFF2-40B4-BE49-F238E27FC236}">
                    <a16:creationId xmlns="" xmlns:a16="http://schemas.microsoft.com/office/drawing/2014/main" id="{4D11FA14-FAEA-437C-A47F-56D02D3DB98F}"/>
                  </a:ext>
                </a:extLst>
              </p:cNvPr>
              <p:cNvSpPr>
                <a:spLocks/>
              </p:cNvSpPr>
              <p:nvPr/>
            </p:nvSpPr>
            <p:spPr bwMode="auto">
              <a:xfrm>
                <a:off x="9029936" y="6646385"/>
                <a:ext cx="23950" cy="33930"/>
              </a:xfrm>
              <a:custGeom>
                <a:avLst/>
                <a:gdLst>
                  <a:gd name="T0" fmla="*/ 20 w 48"/>
                  <a:gd name="T1" fmla="*/ 40 h 68"/>
                  <a:gd name="T2" fmla="*/ 20 w 48"/>
                  <a:gd name="T3" fmla="*/ 48 h 68"/>
                  <a:gd name="T4" fmla="*/ 48 w 48"/>
                  <a:gd name="T5" fmla="*/ 68 h 68"/>
                  <a:gd name="T6" fmla="*/ 48 w 48"/>
                  <a:gd name="T7" fmla="*/ 0 h 68"/>
                  <a:gd name="T8" fmla="*/ 26 w 48"/>
                  <a:gd name="T9" fmla="*/ 0 h 68"/>
                  <a:gd name="T10" fmla="*/ 26 w 48"/>
                  <a:gd name="T11" fmla="*/ 0 h 68"/>
                  <a:gd name="T12" fmla="*/ 20 w 48"/>
                  <a:gd name="T13" fmla="*/ 12 h 68"/>
                  <a:gd name="T14" fmla="*/ 8 w 48"/>
                  <a:gd name="T15" fmla="*/ 22 h 68"/>
                  <a:gd name="T16" fmla="*/ 8 w 48"/>
                  <a:gd name="T17" fmla="*/ 22 h 68"/>
                  <a:gd name="T18" fmla="*/ 0 w 48"/>
                  <a:gd name="T19" fmla="*/ 30 h 68"/>
                  <a:gd name="T20" fmla="*/ 16 w 48"/>
                  <a:gd name="T21" fmla="*/ 44 h 68"/>
                  <a:gd name="T22" fmla="*/ 16 w 48"/>
                  <a:gd name="T23" fmla="*/ 44 h 68"/>
                  <a:gd name="T24" fmla="*/ 20 w 48"/>
                  <a:gd name="T25"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8">
                    <a:moveTo>
                      <a:pt x="20" y="40"/>
                    </a:moveTo>
                    <a:lnTo>
                      <a:pt x="20" y="48"/>
                    </a:lnTo>
                    <a:lnTo>
                      <a:pt x="48" y="68"/>
                    </a:lnTo>
                    <a:lnTo>
                      <a:pt x="48" y="0"/>
                    </a:lnTo>
                    <a:lnTo>
                      <a:pt x="26" y="0"/>
                    </a:lnTo>
                    <a:lnTo>
                      <a:pt x="26" y="0"/>
                    </a:lnTo>
                    <a:lnTo>
                      <a:pt x="20" y="12"/>
                    </a:lnTo>
                    <a:lnTo>
                      <a:pt x="8" y="22"/>
                    </a:lnTo>
                    <a:lnTo>
                      <a:pt x="8" y="22"/>
                    </a:lnTo>
                    <a:lnTo>
                      <a:pt x="0" y="30"/>
                    </a:lnTo>
                    <a:lnTo>
                      <a:pt x="16" y="44"/>
                    </a:lnTo>
                    <a:lnTo>
                      <a:pt x="16" y="44"/>
                    </a:lnTo>
                    <a:lnTo>
                      <a:pt x="20" y="40"/>
                    </a:ln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11" name="Freeform 1999">
                <a:extLst>
                  <a:ext uri="{FF2B5EF4-FFF2-40B4-BE49-F238E27FC236}">
                    <a16:creationId xmlns="" xmlns:a16="http://schemas.microsoft.com/office/drawing/2014/main" id="{17C477A5-1AF8-449D-8B99-4D6D5AB048BC}"/>
                  </a:ext>
                </a:extLst>
              </p:cNvPr>
              <p:cNvSpPr>
                <a:spLocks/>
              </p:cNvSpPr>
              <p:nvPr/>
            </p:nvSpPr>
            <p:spPr bwMode="auto">
              <a:xfrm>
                <a:off x="9039915" y="6812041"/>
                <a:ext cx="13971" cy="22952"/>
              </a:xfrm>
              <a:custGeom>
                <a:avLst/>
                <a:gdLst>
                  <a:gd name="T0" fmla="*/ 0 w 28"/>
                  <a:gd name="T1" fmla="*/ 46 h 46"/>
                  <a:gd name="T2" fmla="*/ 28 w 28"/>
                  <a:gd name="T3" fmla="*/ 46 h 46"/>
                  <a:gd name="T4" fmla="*/ 28 w 28"/>
                  <a:gd name="T5" fmla="*/ 22 h 46"/>
                  <a:gd name="T6" fmla="*/ 0 w 28"/>
                  <a:gd name="T7" fmla="*/ 0 h 46"/>
                  <a:gd name="T8" fmla="*/ 0 w 28"/>
                  <a:gd name="T9" fmla="*/ 46 h 46"/>
                </a:gdLst>
                <a:ahLst/>
                <a:cxnLst>
                  <a:cxn ang="0">
                    <a:pos x="T0" y="T1"/>
                  </a:cxn>
                  <a:cxn ang="0">
                    <a:pos x="T2" y="T3"/>
                  </a:cxn>
                  <a:cxn ang="0">
                    <a:pos x="T4" y="T5"/>
                  </a:cxn>
                  <a:cxn ang="0">
                    <a:pos x="T6" y="T7"/>
                  </a:cxn>
                  <a:cxn ang="0">
                    <a:pos x="T8" y="T9"/>
                  </a:cxn>
                </a:cxnLst>
                <a:rect l="0" t="0" r="r" b="b"/>
                <a:pathLst>
                  <a:path w="28" h="46">
                    <a:moveTo>
                      <a:pt x="0" y="46"/>
                    </a:moveTo>
                    <a:lnTo>
                      <a:pt x="28" y="46"/>
                    </a:lnTo>
                    <a:lnTo>
                      <a:pt x="28" y="22"/>
                    </a:lnTo>
                    <a:lnTo>
                      <a:pt x="0" y="0"/>
                    </a:lnTo>
                    <a:lnTo>
                      <a:pt x="0" y="4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12" name="Freeform 2000">
                <a:extLst>
                  <a:ext uri="{FF2B5EF4-FFF2-40B4-BE49-F238E27FC236}">
                    <a16:creationId xmlns="" xmlns:a16="http://schemas.microsoft.com/office/drawing/2014/main" id="{B2627926-8052-4743-A1D1-4FDF26D22E8F}"/>
                  </a:ext>
                </a:extLst>
              </p:cNvPr>
              <p:cNvSpPr>
                <a:spLocks noEditPoints="1"/>
              </p:cNvSpPr>
              <p:nvPr/>
            </p:nvSpPr>
            <p:spPr bwMode="auto">
              <a:xfrm>
                <a:off x="8609809" y="6370957"/>
                <a:ext cx="569816" cy="490980"/>
              </a:xfrm>
              <a:custGeom>
                <a:avLst/>
                <a:gdLst>
                  <a:gd name="T0" fmla="*/ 742 w 1142"/>
                  <a:gd name="T1" fmla="*/ 602 h 984"/>
                  <a:gd name="T2" fmla="*/ 778 w 1142"/>
                  <a:gd name="T3" fmla="*/ 518 h 984"/>
                  <a:gd name="T4" fmla="*/ 796 w 1142"/>
                  <a:gd name="T5" fmla="*/ 380 h 984"/>
                  <a:gd name="T6" fmla="*/ 780 w 1142"/>
                  <a:gd name="T7" fmla="*/ 286 h 984"/>
                  <a:gd name="T8" fmla="*/ 752 w 1142"/>
                  <a:gd name="T9" fmla="*/ 216 h 984"/>
                  <a:gd name="T10" fmla="*/ 660 w 1142"/>
                  <a:gd name="T11" fmla="*/ 100 h 984"/>
                  <a:gd name="T12" fmla="*/ 604 w 1142"/>
                  <a:gd name="T13" fmla="*/ 58 h 984"/>
                  <a:gd name="T14" fmla="*/ 518 w 1142"/>
                  <a:gd name="T15" fmla="*/ 20 h 984"/>
                  <a:gd name="T16" fmla="*/ 448 w 1142"/>
                  <a:gd name="T17" fmla="*/ 4 h 984"/>
                  <a:gd name="T18" fmla="*/ 366 w 1142"/>
                  <a:gd name="T19" fmla="*/ 2 h 984"/>
                  <a:gd name="T20" fmla="*/ 310 w 1142"/>
                  <a:gd name="T21" fmla="*/ 10 h 984"/>
                  <a:gd name="T22" fmla="*/ 214 w 1142"/>
                  <a:gd name="T23" fmla="*/ 46 h 984"/>
                  <a:gd name="T24" fmla="*/ 104 w 1142"/>
                  <a:gd name="T25" fmla="*/ 130 h 984"/>
                  <a:gd name="T26" fmla="*/ 48 w 1142"/>
                  <a:gd name="T27" fmla="*/ 210 h 984"/>
                  <a:gd name="T28" fmla="*/ 12 w 1142"/>
                  <a:gd name="T29" fmla="*/ 306 h 984"/>
                  <a:gd name="T30" fmla="*/ 0 w 1142"/>
                  <a:gd name="T31" fmla="*/ 382 h 984"/>
                  <a:gd name="T32" fmla="*/ 10 w 1142"/>
                  <a:gd name="T33" fmla="*/ 488 h 984"/>
                  <a:gd name="T34" fmla="*/ 36 w 1142"/>
                  <a:gd name="T35" fmla="*/ 560 h 984"/>
                  <a:gd name="T36" fmla="*/ 82 w 1142"/>
                  <a:gd name="T37" fmla="*/ 638 h 984"/>
                  <a:gd name="T38" fmla="*/ 128 w 1142"/>
                  <a:gd name="T39" fmla="*/ 690 h 984"/>
                  <a:gd name="T40" fmla="*/ 176 w 1142"/>
                  <a:gd name="T41" fmla="*/ 728 h 984"/>
                  <a:gd name="T42" fmla="*/ 258 w 1142"/>
                  <a:gd name="T43" fmla="*/ 772 h 984"/>
                  <a:gd name="T44" fmla="*/ 324 w 1142"/>
                  <a:gd name="T45" fmla="*/ 790 h 984"/>
                  <a:gd name="T46" fmla="*/ 432 w 1142"/>
                  <a:gd name="T47" fmla="*/ 796 h 984"/>
                  <a:gd name="T48" fmla="*/ 488 w 1142"/>
                  <a:gd name="T49" fmla="*/ 788 h 984"/>
                  <a:gd name="T50" fmla="*/ 580 w 1142"/>
                  <a:gd name="T51" fmla="*/ 754 h 984"/>
                  <a:gd name="T52" fmla="*/ 660 w 1142"/>
                  <a:gd name="T53" fmla="*/ 698 h 984"/>
                  <a:gd name="T54" fmla="*/ 746 w 1142"/>
                  <a:gd name="T55" fmla="*/ 686 h 984"/>
                  <a:gd name="T56" fmla="*/ 850 w 1142"/>
                  <a:gd name="T57" fmla="*/ 812 h 984"/>
                  <a:gd name="T58" fmla="*/ 1142 w 1142"/>
                  <a:gd name="T59" fmla="*/ 888 h 984"/>
                  <a:gd name="T60" fmla="*/ 784 w 1142"/>
                  <a:gd name="T61" fmla="*/ 638 h 984"/>
                  <a:gd name="T62" fmla="*/ 660 w 1142"/>
                  <a:gd name="T63" fmla="*/ 608 h 984"/>
                  <a:gd name="T64" fmla="*/ 588 w 1142"/>
                  <a:gd name="T65" fmla="*/ 676 h 984"/>
                  <a:gd name="T66" fmla="*/ 496 w 1142"/>
                  <a:gd name="T67" fmla="*/ 720 h 984"/>
                  <a:gd name="T68" fmla="*/ 450 w 1142"/>
                  <a:gd name="T69" fmla="*/ 730 h 984"/>
                  <a:gd name="T70" fmla="*/ 398 w 1142"/>
                  <a:gd name="T71" fmla="*/ 734 h 984"/>
                  <a:gd name="T72" fmla="*/ 278 w 1142"/>
                  <a:gd name="T73" fmla="*/ 712 h 984"/>
                  <a:gd name="T74" fmla="*/ 220 w 1142"/>
                  <a:gd name="T75" fmla="*/ 682 h 984"/>
                  <a:gd name="T76" fmla="*/ 152 w 1142"/>
                  <a:gd name="T77" fmla="*/ 626 h 984"/>
                  <a:gd name="T78" fmla="*/ 104 w 1142"/>
                  <a:gd name="T79" fmla="*/ 560 h 984"/>
                  <a:gd name="T80" fmla="*/ 78 w 1142"/>
                  <a:gd name="T81" fmla="*/ 496 h 984"/>
                  <a:gd name="T82" fmla="*/ 68 w 1142"/>
                  <a:gd name="T83" fmla="*/ 460 h 984"/>
                  <a:gd name="T84" fmla="*/ 66 w 1142"/>
                  <a:gd name="T85" fmla="*/ 362 h 984"/>
                  <a:gd name="T86" fmla="*/ 86 w 1142"/>
                  <a:gd name="T87" fmla="*/ 278 h 984"/>
                  <a:gd name="T88" fmla="*/ 114 w 1142"/>
                  <a:gd name="T89" fmla="*/ 220 h 984"/>
                  <a:gd name="T90" fmla="*/ 204 w 1142"/>
                  <a:gd name="T91" fmla="*/ 126 h 984"/>
                  <a:gd name="T92" fmla="*/ 322 w 1142"/>
                  <a:gd name="T93" fmla="*/ 72 h 984"/>
                  <a:gd name="T94" fmla="*/ 348 w 1142"/>
                  <a:gd name="T95" fmla="*/ 68 h 984"/>
                  <a:gd name="T96" fmla="*/ 398 w 1142"/>
                  <a:gd name="T97" fmla="*/ 64 h 984"/>
                  <a:gd name="T98" fmla="*/ 502 w 1142"/>
                  <a:gd name="T99" fmla="*/ 80 h 984"/>
                  <a:gd name="T100" fmla="*/ 600 w 1142"/>
                  <a:gd name="T101" fmla="*/ 132 h 984"/>
                  <a:gd name="T102" fmla="*/ 660 w 1142"/>
                  <a:gd name="T103" fmla="*/ 190 h 984"/>
                  <a:gd name="T104" fmla="*/ 726 w 1142"/>
                  <a:gd name="T105" fmla="*/ 324 h 984"/>
                  <a:gd name="T106" fmla="*/ 734 w 1142"/>
                  <a:gd name="T107" fmla="*/ 422 h 984"/>
                  <a:gd name="T108" fmla="*/ 700 w 1142"/>
                  <a:gd name="T109" fmla="*/ 548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42" h="984">
                    <a:moveTo>
                      <a:pt x="784" y="638"/>
                    </a:moveTo>
                    <a:lnTo>
                      <a:pt x="752" y="612"/>
                    </a:lnTo>
                    <a:lnTo>
                      <a:pt x="742" y="602"/>
                    </a:lnTo>
                    <a:lnTo>
                      <a:pt x="742" y="602"/>
                    </a:lnTo>
                    <a:lnTo>
                      <a:pt x="752" y="582"/>
                    </a:lnTo>
                    <a:lnTo>
                      <a:pt x="752" y="582"/>
                    </a:lnTo>
                    <a:lnTo>
                      <a:pt x="766" y="550"/>
                    </a:lnTo>
                    <a:lnTo>
                      <a:pt x="778" y="518"/>
                    </a:lnTo>
                    <a:lnTo>
                      <a:pt x="788" y="484"/>
                    </a:lnTo>
                    <a:lnTo>
                      <a:pt x="794" y="450"/>
                    </a:lnTo>
                    <a:lnTo>
                      <a:pt x="796" y="416"/>
                    </a:lnTo>
                    <a:lnTo>
                      <a:pt x="796" y="380"/>
                    </a:lnTo>
                    <a:lnTo>
                      <a:pt x="794" y="346"/>
                    </a:lnTo>
                    <a:lnTo>
                      <a:pt x="786" y="310"/>
                    </a:lnTo>
                    <a:lnTo>
                      <a:pt x="786" y="310"/>
                    </a:lnTo>
                    <a:lnTo>
                      <a:pt x="780" y="286"/>
                    </a:lnTo>
                    <a:lnTo>
                      <a:pt x="772" y="262"/>
                    </a:lnTo>
                    <a:lnTo>
                      <a:pt x="762" y="238"/>
                    </a:lnTo>
                    <a:lnTo>
                      <a:pt x="752" y="216"/>
                    </a:lnTo>
                    <a:lnTo>
                      <a:pt x="752" y="216"/>
                    </a:lnTo>
                    <a:lnTo>
                      <a:pt x="734" y="184"/>
                    </a:lnTo>
                    <a:lnTo>
                      <a:pt x="712" y="154"/>
                    </a:lnTo>
                    <a:lnTo>
                      <a:pt x="688" y="126"/>
                    </a:lnTo>
                    <a:lnTo>
                      <a:pt x="660" y="100"/>
                    </a:lnTo>
                    <a:lnTo>
                      <a:pt x="660" y="100"/>
                    </a:lnTo>
                    <a:lnTo>
                      <a:pt x="642" y="86"/>
                    </a:lnTo>
                    <a:lnTo>
                      <a:pt x="624" y="72"/>
                    </a:lnTo>
                    <a:lnTo>
                      <a:pt x="604" y="58"/>
                    </a:lnTo>
                    <a:lnTo>
                      <a:pt x="584" y="48"/>
                    </a:lnTo>
                    <a:lnTo>
                      <a:pt x="562" y="36"/>
                    </a:lnTo>
                    <a:lnTo>
                      <a:pt x="540" y="28"/>
                    </a:lnTo>
                    <a:lnTo>
                      <a:pt x="518" y="20"/>
                    </a:lnTo>
                    <a:lnTo>
                      <a:pt x="496" y="14"/>
                    </a:lnTo>
                    <a:lnTo>
                      <a:pt x="496" y="14"/>
                    </a:lnTo>
                    <a:lnTo>
                      <a:pt x="472" y="8"/>
                    </a:lnTo>
                    <a:lnTo>
                      <a:pt x="448" y="4"/>
                    </a:lnTo>
                    <a:lnTo>
                      <a:pt x="424" y="2"/>
                    </a:lnTo>
                    <a:lnTo>
                      <a:pt x="398" y="0"/>
                    </a:lnTo>
                    <a:lnTo>
                      <a:pt x="398" y="0"/>
                    </a:lnTo>
                    <a:lnTo>
                      <a:pt x="366" y="2"/>
                    </a:lnTo>
                    <a:lnTo>
                      <a:pt x="366" y="2"/>
                    </a:lnTo>
                    <a:lnTo>
                      <a:pt x="338" y="6"/>
                    </a:lnTo>
                    <a:lnTo>
                      <a:pt x="310" y="10"/>
                    </a:lnTo>
                    <a:lnTo>
                      <a:pt x="310" y="10"/>
                    </a:lnTo>
                    <a:lnTo>
                      <a:pt x="278" y="20"/>
                    </a:lnTo>
                    <a:lnTo>
                      <a:pt x="278" y="20"/>
                    </a:lnTo>
                    <a:lnTo>
                      <a:pt x="246" y="32"/>
                    </a:lnTo>
                    <a:lnTo>
                      <a:pt x="214" y="46"/>
                    </a:lnTo>
                    <a:lnTo>
                      <a:pt x="184" y="64"/>
                    </a:lnTo>
                    <a:lnTo>
                      <a:pt x="156" y="84"/>
                    </a:lnTo>
                    <a:lnTo>
                      <a:pt x="128" y="106"/>
                    </a:lnTo>
                    <a:lnTo>
                      <a:pt x="104" y="130"/>
                    </a:lnTo>
                    <a:lnTo>
                      <a:pt x="82" y="158"/>
                    </a:lnTo>
                    <a:lnTo>
                      <a:pt x="62" y="188"/>
                    </a:lnTo>
                    <a:lnTo>
                      <a:pt x="62" y="188"/>
                    </a:lnTo>
                    <a:lnTo>
                      <a:pt x="48" y="210"/>
                    </a:lnTo>
                    <a:lnTo>
                      <a:pt x="36" y="234"/>
                    </a:lnTo>
                    <a:lnTo>
                      <a:pt x="26" y="258"/>
                    </a:lnTo>
                    <a:lnTo>
                      <a:pt x="18" y="282"/>
                    </a:lnTo>
                    <a:lnTo>
                      <a:pt x="12" y="306"/>
                    </a:lnTo>
                    <a:lnTo>
                      <a:pt x="6" y="332"/>
                    </a:lnTo>
                    <a:lnTo>
                      <a:pt x="2" y="356"/>
                    </a:lnTo>
                    <a:lnTo>
                      <a:pt x="0" y="382"/>
                    </a:lnTo>
                    <a:lnTo>
                      <a:pt x="0" y="382"/>
                    </a:lnTo>
                    <a:lnTo>
                      <a:pt x="2" y="422"/>
                    </a:lnTo>
                    <a:lnTo>
                      <a:pt x="6" y="460"/>
                    </a:lnTo>
                    <a:lnTo>
                      <a:pt x="6" y="460"/>
                    </a:lnTo>
                    <a:lnTo>
                      <a:pt x="10" y="488"/>
                    </a:lnTo>
                    <a:lnTo>
                      <a:pt x="10" y="488"/>
                    </a:lnTo>
                    <a:lnTo>
                      <a:pt x="22" y="526"/>
                    </a:lnTo>
                    <a:lnTo>
                      <a:pt x="36" y="560"/>
                    </a:lnTo>
                    <a:lnTo>
                      <a:pt x="36" y="560"/>
                    </a:lnTo>
                    <a:lnTo>
                      <a:pt x="46" y="582"/>
                    </a:lnTo>
                    <a:lnTo>
                      <a:pt x="56" y="602"/>
                    </a:lnTo>
                    <a:lnTo>
                      <a:pt x="68" y="620"/>
                    </a:lnTo>
                    <a:lnTo>
                      <a:pt x="82" y="638"/>
                    </a:lnTo>
                    <a:lnTo>
                      <a:pt x="82" y="638"/>
                    </a:lnTo>
                    <a:lnTo>
                      <a:pt x="104" y="666"/>
                    </a:lnTo>
                    <a:lnTo>
                      <a:pt x="128" y="690"/>
                    </a:lnTo>
                    <a:lnTo>
                      <a:pt x="128" y="690"/>
                    </a:lnTo>
                    <a:lnTo>
                      <a:pt x="138" y="698"/>
                    </a:lnTo>
                    <a:lnTo>
                      <a:pt x="138" y="698"/>
                    </a:lnTo>
                    <a:lnTo>
                      <a:pt x="156" y="714"/>
                    </a:lnTo>
                    <a:lnTo>
                      <a:pt x="176" y="728"/>
                    </a:lnTo>
                    <a:lnTo>
                      <a:pt x="196" y="740"/>
                    </a:lnTo>
                    <a:lnTo>
                      <a:pt x="216" y="752"/>
                    </a:lnTo>
                    <a:lnTo>
                      <a:pt x="236" y="762"/>
                    </a:lnTo>
                    <a:lnTo>
                      <a:pt x="258" y="772"/>
                    </a:lnTo>
                    <a:lnTo>
                      <a:pt x="282" y="778"/>
                    </a:lnTo>
                    <a:lnTo>
                      <a:pt x="304" y="786"/>
                    </a:lnTo>
                    <a:lnTo>
                      <a:pt x="324" y="790"/>
                    </a:lnTo>
                    <a:lnTo>
                      <a:pt x="324" y="790"/>
                    </a:lnTo>
                    <a:lnTo>
                      <a:pt x="362" y="796"/>
                    </a:lnTo>
                    <a:lnTo>
                      <a:pt x="398" y="798"/>
                    </a:lnTo>
                    <a:lnTo>
                      <a:pt x="398" y="798"/>
                    </a:lnTo>
                    <a:lnTo>
                      <a:pt x="432" y="796"/>
                    </a:lnTo>
                    <a:lnTo>
                      <a:pt x="432" y="796"/>
                    </a:lnTo>
                    <a:lnTo>
                      <a:pt x="460" y="792"/>
                    </a:lnTo>
                    <a:lnTo>
                      <a:pt x="488" y="788"/>
                    </a:lnTo>
                    <a:lnTo>
                      <a:pt x="488" y="788"/>
                    </a:lnTo>
                    <a:lnTo>
                      <a:pt x="512" y="780"/>
                    </a:lnTo>
                    <a:lnTo>
                      <a:pt x="536" y="774"/>
                    </a:lnTo>
                    <a:lnTo>
                      <a:pt x="558" y="764"/>
                    </a:lnTo>
                    <a:lnTo>
                      <a:pt x="580" y="754"/>
                    </a:lnTo>
                    <a:lnTo>
                      <a:pt x="602" y="742"/>
                    </a:lnTo>
                    <a:lnTo>
                      <a:pt x="622" y="728"/>
                    </a:lnTo>
                    <a:lnTo>
                      <a:pt x="642" y="714"/>
                    </a:lnTo>
                    <a:lnTo>
                      <a:pt x="660" y="698"/>
                    </a:lnTo>
                    <a:lnTo>
                      <a:pt x="660" y="698"/>
                    </a:lnTo>
                    <a:lnTo>
                      <a:pt x="684" y="678"/>
                    </a:lnTo>
                    <a:lnTo>
                      <a:pt x="704" y="654"/>
                    </a:lnTo>
                    <a:lnTo>
                      <a:pt x="746" y="686"/>
                    </a:lnTo>
                    <a:lnTo>
                      <a:pt x="726" y="710"/>
                    </a:lnTo>
                    <a:lnTo>
                      <a:pt x="752" y="732"/>
                    </a:lnTo>
                    <a:lnTo>
                      <a:pt x="850" y="812"/>
                    </a:lnTo>
                    <a:lnTo>
                      <a:pt x="850" y="812"/>
                    </a:lnTo>
                    <a:lnTo>
                      <a:pt x="850" y="812"/>
                    </a:lnTo>
                    <a:lnTo>
                      <a:pt x="890" y="844"/>
                    </a:lnTo>
                    <a:lnTo>
                      <a:pt x="1064" y="984"/>
                    </a:lnTo>
                    <a:lnTo>
                      <a:pt x="1142" y="888"/>
                    </a:lnTo>
                    <a:lnTo>
                      <a:pt x="890" y="682"/>
                    </a:lnTo>
                    <a:lnTo>
                      <a:pt x="862" y="660"/>
                    </a:lnTo>
                    <a:lnTo>
                      <a:pt x="804" y="614"/>
                    </a:lnTo>
                    <a:lnTo>
                      <a:pt x="784" y="638"/>
                    </a:lnTo>
                    <a:close/>
                    <a:moveTo>
                      <a:pt x="684" y="578"/>
                    </a:moveTo>
                    <a:lnTo>
                      <a:pt x="684" y="578"/>
                    </a:lnTo>
                    <a:lnTo>
                      <a:pt x="660" y="608"/>
                    </a:lnTo>
                    <a:lnTo>
                      <a:pt x="660" y="608"/>
                    </a:lnTo>
                    <a:lnTo>
                      <a:pt x="644" y="628"/>
                    </a:lnTo>
                    <a:lnTo>
                      <a:pt x="626" y="646"/>
                    </a:lnTo>
                    <a:lnTo>
                      <a:pt x="608" y="662"/>
                    </a:lnTo>
                    <a:lnTo>
                      <a:pt x="588" y="676"/>
                    </a:lnTo>
                    <a:lnTo>
                      <a:pt x="566" y="690"/>
                    </a:lnTo>
                    <a:lnTo>
                      <a:pt x="544" y="702"/>
                    </a:lnTo>
                    <a:lnTo>
                      <a:pt x="520" y="712"/>
                    </a:lnTo>
                    <a:lnTo>
                      <a:pt x="496" y="720"/>
                    </a:lnTo>
                    <a:lnTo>
                      <a:pt x="496" y="720"/>
                    </a:lnTo>
                    <a:lnTo>
                      <a:pt x="474" y="726"/>
                    </a:lnTo>
                    <a:lnTo>
                      <a:pt x="474" y="726"/>
                    </a:lnTo>
                    <a:lnTo>
                      <a:pt x="450" y="730"/>
                    </a:lnTo>
                    <a:lnTo>
                      <a:pt x="426" y="734"/>
                    </a:lnTo>
                    <a:lnTo>
                      <a:pt x="426" y="734"/>
                    </a:lnTo>
                    <a:lnTo>
                      <a:pt x="398" y="734"/>
                    </a:lnTo>
                    <a:lnTo>
                      <a:pt x="398" y="734"/>
                    </a:lnTo>
                    <a:lnTo>
                      <a:pt x="368" y="734"/>
                    </a:lnTo>
                    <a:lnTo>
                      <a:pt x="338" y="728"/>
                    </a:lnTo>
                    <a:lnTo>
                      <a:pt x="308" y="722"/>
                    </a:lnTo>
                    <a:lnTo>
                      <a:pt x="278" y="712"/>
                    </a:lnTo>
                    <a:lnTo>
                      <a:pt x="278" y="712"/>
                    </a:lnTo>
                    <a:lnTo>
                      <a:pt x="258" y="704"/>
                    </a:lnTo>
                    <a:lnTo>
                      <a:pt x="238" y="694"/>
                    </a:lnTo>
                    <a:lnTo>
                      <a:pt x="220" y="682"/>
                    </a:lnTo>
                    <a:lnTo>
                      <a:pt x="202" y="670"/>
                    </a:lnTo>
                    <a:lnTo>
                      <a:pt x="184" y="656"/>
                    </a:lnTo>
                    <a:lnTo>
                      <a:pt x="168" y="642"/>
                    </a:lnTo>
                    <a:lnTo>
                      <a:pt x="152" y="626"/>
                    </a:lnTo>
                    <a:lnTo>
                      <a:pt x="138" y="610"/>
                    </a:lnTo>
                    <a:lnTo>
                      <a:pt x="138" y="610"/>
                    </a:lnTo>
                    <a:lnTo>
                      <a:pt x="120" y="586"/>
                    </a:lnTo>
                    <a:lnTo>
                      <a:pt x="104" y="560"/>
                    </a:lnTo>
                    <a:lnTo>
                      <a:pt x="104" y="560"/>
                    </a:lnTo>
                    <a:lnTo>
                      <a:pt x="94" y="540"/>
                    </a:lnTo>
                    <a:lnTo>
                      <a:pt x="86" y="518"/>
                    </a:lnTo>
                    <a:lnTo>
                      <a:pt x="78" y="496"/>
                    </a:lnTo>
                    <a:lnTo>
                      <a:pt x="72" y="474"/>
                    </a:lnTo>
                    <a:lnTo>
                      <a:pt x="72" y="474"/>
                    </a:lnTo>
                    <a:lnTo>
                      <a:pt x="68" y="460"/>
                    </a:lnTo>
                    <a:lnTo>
                      <a:pt x="68" y="460"/>
                    </a:lnTo>
                    <a:lnTo>
                      <a:pt x="64" y="422"/>
                    </a:lnTo>
                    <a:lnTo>
                      <a:pt x="64" y="382"/>
                    </a:lnTo>
                    <a:lnTo>
                      <a:pt x="64" y="382"/>
                    </a:lnTo>
                    <a:lnTo>
                      <a:pt x="66" y="362"/>
                    </a:lnTo>
                    <a:lnTo>
                      <a:pt x="68" y="340"/>
                    </a:lnTo>
                    <a:lnTo>
                      <a:pt x="72" y="320"/>
                    </a:lnTo>
                    <a:lnTo>
                      <a:pt x="78" y="298"/>
                    </a:lnTo>
                    <a:lnTo>
                      <a:pt x="86" y="278"/>
                    </a:lnTo>
                    <a:lnTo>
                      <a:pt x="94" y="258"/>
                    </a:lnTo>
                    <a:lnTo>
                      <a:pt x="104" y="240"/>
                    </a:lnTo>
                    <a:lnTo>
                      <a:pt x="114" y="220"/>
                    </a:lnTo>
                    <a:lnTo>
                      <a:pt x="114" y="220"/>
                    </a:lnTo>
                    <a:lnTo>
                      <a:pt x="134" y="194"/>
                    </a:lnTo>
                    <a:lnTo>
                      <a:pt x="154" y="168"/>
                    </a:lnTo>
                    <a:lnTo>
                      <a:pt x="178" y="146"/>
                    </a:lnTo>
                    <a:lnTo>
                      <a:pt x="204" y="126"/>
                    </a:lnTo>
                    <a:lnTo>
                      <a:pt x="230" y="108"/>
                    </a:lnTo>
                    <a:lnTo>
                      <a:pt x="260" y="94"/>
                    </a:lnTo>
                    <a:lnTo>
                      <a:pt x="290" y="82"/>
                    </a:lnTo>
                    <a:lnTo>
                      <a:pt x="322" y="72"/>
                    </a:lnTo>
                    <a:lnTo>
                      <a:pt x="322" y="72"/>
                    </a:lnTo>
                    <a:lnTo>
                      <a:pt x="324" y="72"/>
                    </a:lnTo>
                    <a:lnTo>
                      <a:pt x="324" y="72"/>
                    </a:lnTo>
                    <a:lnTo>
                      <a:pt x="348" y="68"/>
                    </a:lnTo>
                    <a:lnTo>
                      <a:pt x="372" y="64"/>
                    </a:lnTo>
                    <a:lnTo>
                      <a:pt x="372" y="64"/>
                    </a:lnTo>
                    <a:lnTo>
                      <a:pt x="398" y="64"/>
                    </a:lnTo>
                    <a:lnTo>
                      <a:pt x="398" y="64"/>
                    </a:lnTo>
                    <a:lnTo>
                      <a:pt x="436" y="66"/>
                    </a:lnTo>
                    <a:lnTo>
                      <a:pt x="474" y="72"/>
                    </a:lnTo>
                    <a:lnTo>
                      <a:pt x="474" y="72"/>
                    </a:lnTo>
                    <a:lnTo>
                      <a:pt x="502" y="80"/>
                    </a:lnTo>
                    <a:lnTo>
                      <a:pt x="528" y="90"/>
                    </a:lnTo>
                    <a:lnTo>
                      <a:pt x="554" y="102"/>
                    </a:lnTo>
                    <a:lnTo>
                      <a:pt x="578" y="116"/>
                    </a:lnTo>
                    <a:lnTo>
                      <a:pt x="600" y="132"/>
                    </a:lnTo>
                    <a:lnTo>
                      <a:pt x="622" y="150"/>
                    </a:lnTo>
                    <a:lnTo>
                      <a:pt x="642" y="168"/>
                    </a:lnTo>
                    <a:lnTo>
                      <a:pt x="660" y="190"/>
                    </a:lnTo>
                    <a:lnTo>
                      <a:pt x="660" y="190"/>
                    </a:lnTo>
                    <a:lnTo>
                      <a:pt x="682" y="220"/>
                    </a:lnTo>
                    <a:lnTo>
                      <a:pt x="700" y="252"/>
                    </a:lnTo>
                    <a:lnTo>
                      <a:pt x="716" y="288"/>
                    </a:lnTo>
                    <a:lnTo>
                      <a:pt x="726" y="324"/>
                    </a:lnTo>
                    <a:lnTo>
                      <a:pt x="726" y="324"/>
                    </a:lnTo>
                    <a:lnTo>
                      <a:pt x="732" y="358"/>
                    </a:lnTo>
                    <a:lnTo>
                      <a:pt x="734" y="390"/>
                    </a:lnTo>
                    <a:lnTo>
                      <a:pt x="734" y="422"/>
                    </a:lnTo>
                    <a:lnTo>
                      <a:pt x="730" y="456"/>
                    </a:lnTo>
                    <a:lnTo>
                      <a:pt x="722" y="486"/>
                    </a:lnTo>
                    <a:lnTo>
                      <a:pt x="712" y="518"/>
                    </a:lnTo>
                    <a:lnTo>
                      <a:pt x="700" y="548"/>
                    </a:lnTo>
                    <a:lnTo>
                      <a:pt x="684" y="57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13" name="Freeform 2001">
                <a:extLst>
                  <a:ext uri="{FF2B5EF4-FFF2-40B4-BE49-F238E27FC236}">
                    <a16:creationId xmlns="" xmlns:a16="http://schemas.microsoft.com/office/drawing/2014/main" id="{33D3D847-A0AC-40E1-BC62-986B1186A4B6}"/>
                  </a:ext>
                </a:extLst>
              </p:cNvPr>
              <p:cNvSpPr>
                <a:spLocks/>
              </p:cNvSpPr>
              <p:nvPr/>
            </p:nvSpPr>
            <p:spPr bwMode="auto">
              <a:xfrm>
                <a:off x="8609809" y="6370957"/>
                <a:ext cx="569816" cy="490980"/>
              </a:xfrm>
              <a:custGeom>
                <a:avLst/>
                <a:gdLst>
                  <a:gd name="T0" fmla="*/ 752 w 1142"/>
                  <a:gd name="T1" fmla="*/ 612 h 984"/>
                  <a:gd name="T2" fmla="*/ 742 w 1142"/>
                  <a:gd name="T3" fmla="*/ 602 h 984"/>
                  <a:gd name="T4" fmla="*/ 752 w 1142"/>
                  <a:gd name="T5" fmla="*/ 582 h 984"/>
                  <a:gd name="T6" fmla="*/ 778 w 1142"/>
                  <a:gd name="T7" fmla="*/ 518 h 984"/>
                  <a:gd name="T8" fmla="*/ 794 w 1142"/>
                  <a:gd name="T9" fmla="*/ 450 h 984"/>
                  <a:gd name="T10" fmla="*/ 796 w 1142"/>
                  <a:gd name="T11" fmla="*/ 380 h 984"/>
                  <a:gd name="T12" fmla="*/ 786 w 1142"/>
                  <a:gd name="T13" fmla="*/ 310 h 984"/>
                  <a:gd name="T14" fmla="*/ 780 w 1142"/>
                  <a:gd name="T15" fmla="*/ 286 h 984"/>
                  <a:gd name="T16" fmla="*/ 762 w 1142"/>
                  <a:gd name="T17" fmla="*/ 238 h 984"/>
                  <a:gd name="T18" fmla="*/ 752 w 1142"/>
                  <a:gd name="T19" fmla="*/ 216 h 984"/>
                  <a:gd name="T20" fmla="*/ 712 w 1142"/>
                  <a:gd name="T21" fmla="*/ 154 h 984"/>
                  <a:gd name="T22" fmla="*/ 660 w 1142"/>
                  <a:gd name="T23" fmla="*/ 100 h 984"/>
                  <a:gd name="T24" fmla="*/ 642 w 1142"/>
                  <a:gd name="T25" fmla="*/ 86 h 984"/>
                  <a:gd name="T26" fmla="*/ 604 w 1142"/>
                  <a:gd name="T27" fmla="*/ 58 h 984"/>
                  <a:gd name="T28" fmla="*/ 562 w 1142"/>
                  <a:gd name="T29" fmla="*/ 36 h 984"/>
                  <a:gd name="T30" fmla="*/ 518 w 1142"/>
                  <a:gd name="T31" fmla="*/ 20 h 984"/>
                  <a:gd name="T32" fmla="*/ 496 w 1142"/>
                  <a:gd name="T33" fmla="*/ 14 h 984"/>
                  <a:gd name="T34" fmla="*/ 448 w 1142"/>
                  <a:gd name="T35" fmla="*/ 4 h 984"/>
                  <a:gd name="T36" fmla="*/ 398 w 1142"/>
                  <a:gd name="T37" fmla="*/ 0 h 984"/>
                  <a:gd name="T38" fmla="*/ 366 w 1142"/>
                  <a:gd name="T39" fmla="*/ 2 h 984"/>
                  <a:gd name="T40" fmla="*/ 338 w 1142"/>
                  <a:gd name="T41" fmla="*/ 6 h 984"/>
                  <a:gd name="T42" fmla="*/ 310 w 1142"/>
                  <a:gd name="T43" fmla="*/ 10 h 984"/>
                  <a:gd name="T44" fmla="*/ 278 w 1142"/>
                  <a:gd name="T45" fmla="*/ 20 h 984"/>
                  <a:gd name="T46" fmla="*/ 214 w 1142"/>
                  <a:gd name="T47" fmla="*/ 46 h 984"/>
                  <a:gd name="T48" fmla="*/ 156 w 1142"/>
                  <a:gd name="T49" fmla="*/ 84 h 984"/>
                  <a:gd name="T50" fmla="*/ 104 w 1142"/>
                  <a:gd name="T51" fmla="*/ 130 h 984"/>
                  <a:gd name="T52" fmla="*/ 62 w 1142"/>
                  <a:gd name="T53" fmla="*/ 188 h 984"/>
                  <a:gd name="T54" fmla="*/ 48 w 1142"/>
                  <a:gd name="T55" fmla="*/ 210 h 984"/>
                  <a:gd name="T56" fmla="*/ 26 w 1142"/>
                  <a:gd name="T57" fmla="*/ 258 h 984"/>
                  <a:gd name="T58" fmla="*/ 12 w 1142"/>
                  <a:gd name="T59" fmla="*/ 306 h 984"/>
                  <a:gd name="T60" fmla="*/ 2 w 1142"/>
                  <a:gd name="T61" fmla="*/ 356 h 984"/>
                  <a:gd name="T62" fmla="*/ 0 w 1142"/>
                  <a:gd name="T63" fmla="*/ 382 h 984"/>
                  <a:gd name="T64" fmla="*/ 6 w 1142"/>
                  <a:gd name="T65" fmla="*/ 460 h 984"/>
                  <a:gd name="T66" fmla="*/ 10 w 1142"/>
                  <a:gd name="T67" fmla="*/ 488 h 984"/>
                  <a:gd name="T68" fmla="*/ 22 w 1142"/>
                  <a:gd name="T69" fmla="*/ 526 h 984"/>
                  <a:gd name="T70" fmla="*/ 36 w 1142"/>
                  <a:gd name="T71" fmla="*/ 560 h 984"/>
                  <a:gd name="T72" fmla="*/ 56 w 1142"/>
                  <a:gd name="T73" fmla="*/ 602 h 984"/>
                  <a:gd name="T74" fmla="*/ 82 w 1142"/>
                  <a:gd name="T75" fmla="*/ 638 h 984"/>
                  <a:gd name="T76" fmla="*/ 104 w 1142"/>
                  <a:gd name="T77" fmla="*/ 666 h 984"/>
                  <a:gd name="T78" fmla="*/ 128 w 1142"/>
                  <a:gd name="T79" fmla="*/ 690 h 984"/>
                  <a:gd name="T80" fmla="*/ 138 w 1142"/>
                  <a:gd name="T81" fmla="*/ 698 h 984"/>
                  <a:gd name="T82" fmla="*/ 176 w 1142"/>
                  <a:gd name="T83" fmla="*/ 728 h 984"/>
                  <a:gd name="T84" fmla="*/ 216 w 1142"/>
                  <a:gd name="T85" fmla="*/ 752 h 984"/>
                  <a:gd name="T86" fmla="*/ 258 w 1142"/>
                  <a:gd name="T87" fmla="*/ 772 h 984"/>
                  <a:gd name="T88" fmla="*/ 304 w 1142"/>
                  <a:gd name="T89" fmla="*/ 786 h 984"/>
                  <a:gd name="T90" fmla="*/ 324 w 1142"/>
                  <a:gd name="T91" fmla="*/ 790 h 984"/>
                  <a:gd name="T92" fmla="*/ 398 w 1142"/>
                  <a:gd name="T93" fmla="*/ 798 h 984"/>
                  <a:gd name="T94" fmla="*/ 432 w 1142"/>
                  <a:gd name="T95" fmla="*/ 796 h 984"/>
                  <a:gd name="T96" fmla="*/ 460 w 1142"/>
                  <a:gd name="T97" fmla="*/ 792 h 984"/>
                  <a:gd name="T98" fmla="*/ 488 w 1142"/>
                  <a:gd name="T99" fmla="*/ 788 h 984"/>
                  <a:gd name="T100" fmla="*/ 536 w 1142"/>
                  <a:gd name="T101" fmla="*/ 774 h 984"/>
                  <a:gd name="T102" fmla="*/ 580 w 1142"/>
                  <a:gd name="T103" fmla="*/ 754 h 984"/>
                  <a:gd name="T104" fmla="*/ 622 w 1142"/>
                  <a:gd name="T105" fmla="*/ 728 h 984"/>
                  <a:gd name="T106" fmla="*/ 660 w 1142"/>
                  <a:gd name="T107" fmla="*/ 698 h 984"/>
                  <a:gd name="T108" fmla="*/ 684 w 1142"/>
                  <a:gd name="T109" fmla="*/ 678 h 984"/>
                  <a:gd name="T110" fmla="*/ 746 w 1142"/>
                  <a:gd name="T111" fmla="*/ 686 h 984"/>
                  <a:gd name="T112" fmla="*/ 752 w 1142"/>
                  <a:gd name="T113" fmla="*/ 732 h 984"/>
                  <a:gd name="T114" fmla="*/ 850 w 1142"/>
                  <a:gd name="T115" fmla="*/ 812 h 984"/>
                  <a:gd name="T116" fmla="*/ 890 w 1142"/>
                  <a:gd name="T117" fmla="*/ 844 h 984"/>
                  <a:gd name="T118" fmla="*/ 1142 w 1142"/>
                  <a:gd name="T119" fmla="*/ 888 h 984"/>
                  <a:gd name="T120" fmla="*/ 862 w 1142"/>
                  <a:gd name="T121" fmla="*/ 660 h 984"/>
                  <a:gd name="T122" fmla="*/ 784 w 1142"/>
                  <a:gd name="T123" fmla="*/ 638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2" h="984">
                    <a:moveTo>
                      <a:pt x="784" y="638"/>
                    </a:moveTo>
                    <a:lnTo>
                      <a:pt x="752" y="612"/>
                    </a:lnTo>
                    <a:lnTo>
                      <a:pt x="742" y="602"/>
                    </a:lnTo>
                    <a:lnTo>
                      <a:pt x="742" y="602"/>
                    </a:lnTo>
                    <a:lnTo>
                      <a:pt x="752" y="582"/>
                    </a:lnTo>
                    <a:lnTo>
                      <a:pt x="752" y="582"/>
                    </a:lnTo>
                    <a:lnTo>
                      <a:pt x="766" y="550"/>
                    </a:lnTo>
                    <a:lnTo>
                      <a:pt x="778" y="518"/>
                    </a:lnTo>
                    <a:lnTo>
                      <a:pt x="788" y="484"/>
                    </a:lnTo>
                    <a:lnTo>
                      <a:pt x="794" y="450"/>
                    </a:lnTo>
                    <a:lnTo>
                      <a:pt x="796" y="416"/>
                    </a:lnTo>
                    <a:lnTo>
                      <a:pt x="796" y="380"/>
                    </a:lnTo>
                    <a:lnTo>
                      <a:pt x="794" y="346"/>
                    </a:lnTo>
                    <a:lnTo>
                      <a:pt x="786" y="310"/>
                    </a:lnTo>
                    <a:lnTo>
                      <a:pt x="786" y="310"/>
                    </a:lnTo>
                    <a:lnTo>
                      <a:pt x="780" y="286"/>
                    </a:lnTo>
                    <a:lnTo>
                      <a:pt x="772" y="262"/>
                    </a:lnTo>
                    <a:lnTo>
                      <a:pt x="762" y="238"/>
                    </a:lnTo>
                    <a:lnTo>
                      <a:pt x="752" y="216"/>
                    </a:lnTo>
                    <a:lnTo>
                      <a:pt x="752" y="216"/>
                    </a:lnTo>
                    <a:lnTo>
                      <a:pt x="734" y="184"/>
                    </a:lnTo>
                    <a:lnTo>
                      <a:pt x="712" y="154"/>
                    </a:lnTo>
                    <a:lnTo>
                      <a:pt x="688" y="126"/>
                    </a:lnTo>
                    <a:lnTo>
                      <a:pt x="660" y="100"/>
                    </a:lnTo>
                    <a:lnTo>
                      <a:pt x="660" y="100"/>
                    </a:lnTo>
                    <a:lnTo>
                      <a:pt x="642" y="86"/>
                    </a:lnTo>
                    <a:lnTo>
                      <a:pt x="624" y="72"/>
                    </a:lnTo>
                    <a:lnTo>
                      <a:pt x="604" y="58"/>
                    </a:lnTo>
                    <a:lnTo>
                      <a:pt x="584" y="48"/>
                    </a:lnTo>
                    <a:lnTo>
                      <a:pt x="562" y="36"/>
                    </a:lnTo>
                    <a:lnTo>
                      <a:pt x="540" y="28"/>
                    </a:lnTo>
                    <a:lnTo>
                      <a:pt x="518" y="20"/>
                    </a:lnTo>
                    <a:lnTo>
                      <a:pt x="496" y="14"/>
                    </a:lnTo>
                    <a:lnTo>
                      <a:pt x="496" y="14"/>
                    </a:lnTo>
                    <a:lnTo>
                      <a:pt x="472" y="8"/>
                    </a:lnTo>
                    <a:lnTo>
                      <a:pt x="448" y="4"/>
                    </a:lnTo>
                    <a:lnTo>
                      <a:pt x="424" y="2"/>
                    </a:lnTo>
                    <a:lnTo>
                      <a:pt x="398" y="0"/>
                    </a:lnTo>
                    <a:lnTo>
                      <a:pt x="398" y="0"/>
                    </a:lnTo>
                    <a:lnTo>
                      <a:pt x="366" y="2"/>
                    </a:lnTo>
                    <a:lnTo>
                      <a:pt x="366" y="2"/>
                    </a:lnTo>
                    <a:lnTo>
                      <a:pt x="338" y="6"/>
                    </a:lnTo>
                    <a:lnTo>
                      <a:pt x="310" y="10"/>
                    </a:lnTo>
                    <a:lnTo>
                      <a:pt x="310" y="10"/>
                    </a:lnTo>
                    <a:lnTo>
                      <a:pt x="278" y="20"/>
                    </a:lnTo>
                    <a:lnTo>
                      <a:pt x="278" y="20"/>
                    </a:lnTo>
                    <a:lnTo>
                      <a:pt x="246" y="32"/>
                    </a:lnTo>
                    <a:lnTo>
                      <a:pt x="214" y="46"/>
                    </a:lnTo>
                    <a:lnTo>
                      <a:pt x="184" y="64"/>
                    </a:lnTo>
                    <a:lnTo>
                      <a:pt x="156" y="84"/>
                    </a:lnTo>
                    <a:lnTo>
                      <a:pt x="128" y="106"/>
                    </a:lnTo>
                    <a:lnTo>
                      <a:pt x="104" y="130"/>
                    </a:lnTo>
                    <a:lnTo>
                      <a:pt x="82" y="158"/>
                    </a:lnTo>
                    <a:lnTo>
                      <a:pt x="62" y="188"/>
                    </a:lnTo>
                    <a:lnTo>
                      <a:pt x="62" y="188"/>
                    </a:lnTo>
                    <a:lnTo>
                      <a:pt x="48" y="210"/>
                    </a:lnTo>
                    <a:lnTo>
                      <a:pt x="36" y="234"/>
                    </a:lnTo>
                    <a:lnTo>
                      <a:pt x="26" y="258"/>
                    </a:lnTo>
                    <a:lnTo>
                      <a:pt x="18" y="282"/>
                    </a:lnTo>
                    <a:lnTo>
                      <a:pt x="12" y="306"/>
                    </a:lnTo>
                    <a:lnTo>
                      <a:pt x="6" y="332"/>
                    </a:lnTo>
                    <a:lnTo>
                      <a:pt x="2" y="356"/>
                    </a:lnTo>
                    <a:lnTo>
                      <a:pt x="0" y="382"/>
                    </a:lnTo>
                    <a:lnTo>
                      <a:pt x="0" y="382"/>
                    </a:lnTo>
                    <a:lnTo>
                      <a:pt x="2" y="422"/>
                    </a:lnTo>
                    <a:lnTo>
                      <a:pt x="6" y="460"/>
                    </a:lnTo>
                    <a:lnTo>
                      <a:pt x="6" y="460"/>
                    </a:lnTo>
                    <a:lnTo>
                      <a:pt x="10" y="488"/>
                    </a:lnTo>
                    <a:lnTo>
                      <a:pt x="10" y="488"/>
                    </a:lnTo>
                    <a:lnTo>
                      <a:pt x="22" y="526"/>
                    </a:lnTo>
                    <a:lnTo>
                      <a:pt x="36" y="560"/>
                    </a:lnTo>
                    <a:lnTo>
                      <a:pt x="36" y="560"/>
                    </a:lnTo>
                    <a:lnTo>
                      <a:pt x="46" y="582"/>
                    </a:lnTo>
                    <a:lnTo>
                      <a:pt x="56" y="602"/>
                    </a:lnTo>
                    <a:lnTo>
                      <a:pt x="68" y="620"/>
                    </a:lnTo>
                    <a:lnTo>
                      <a:pt x="82" y="638"/>
                    </a:lnTo>
                    <a:lnTo>
                      <a:pt x="82" y="638"/>
                    </a:lnTo>
                    <a:lnTo>
                      <a:pt x="104" y="666"/>
                    </a:lnTo>
                    <a:lnTo>
                      <a:pt x="128" y="690"/>
                    </a:lnTo>
                    <a:lnTo>
                      <a:pt x="128" y="690"/>
                    </a:lnTo>
                    <a:lnTo>
                      <a:pt x="138" y="698"/>
                    </a:lnTo>
                    <a:lnTo>
                      <a:pt x="138" y="698"/>
                    </a:lnTo>
                    <a:lnTo>
                      <a:pt x="156" y="714"/>
                    </a:lnTo>
                    <a:lnTo>
                      <a:pt x="176" y="728"/>
                    </a:lnTo>
                    <a:lnTo>
                      <a:pt x="196" y="740"/>
                    </a:lnTo>
                    <a:lnTo>
                      <a:pt x="216" y="752"/>
                    </a:lnTo>
                    <a:lnTo>
                      <a:pt x="236" y="762"/>
                    </a:lnTo>
                    <a:lnTo>
                      <a:pt x="258" y="772"/>
                    </a:lnTo>
                    <a:lnTo>
                      <a:pt x="282" y="778"/>
                    </a:lnTo>
                    <a:lnTo>
                      <a:pt x="304" y="786"/>
                    </a:lnTo>
                    <a:lnTo>
                      <a:pt x="324" y="790"/>
                    </a:lnTo>
                    <a:lnTo>
                      <a:pt x="324" y="790"/>
                    </a:lnTo>
                    <a:lnTo>
                      <a:pt x="362" y="796"/>
                    </a:lnTo>
                    <a:lnTo>
                      <a:pt x="398" y="798"/>
                    </a:lnTo>
                    <a:lnTo>
                      <a:pt x="398" y="798"/>
                    </a:lnTo>
                    <a:lnTo>
                      <a:pt x="432" y="796"/>
                    </a:lnTo>
                    <a:lnTo>
                      <a:pt x="432" y="796"/>
                    </a:lnTo>
                    <a:lnTo>
                      <a:pt x="460" y="792"/>
                    </a:lnTo>
                    <a:lnTo>
                      <a:pt x="488" y="788"/>
                    </a:lnTo>
                    <a:lnTo>
                      <a:pt x="488" y="788"/>
                    </a:lnTo>
                    <a:lnTo>
                      <a:pt x="512" y="780"/>
                    </a:lnTo>
                    <a:lnTo>
                      <a:pt x="536" y="774"/>
                    </a:lnTo>
                    <a:lnTo>
                      <a:pt x="558" y="764"/>
                    </a:lnTo>
                    <a:lnTo>
                      <a:pt x="580" y="754"/>
                    </a:lnTo>
                    <a:lnTo>
                      <a:pt x="602" y="742"/>
                    </a:lnTo>
                    <a:lnTo>
                      <a:pt x="622" y="728"/>
                    </a:lnTo>
                    <a:lnTo>
                      <a:pt x="642" y="714"/>
                    </a:lnTo>
                    <a:lnTo>
                      <a:pt x="660" y="698"/>
                    </a:lnTo>
                    <a:lnTo>
                      <a:pt x="660" y="698"/>
                    </a:lnTo>
                    <a:lnTo>
                      <a:pt x="684" y="678"/>
                    </a:lnTo>
                    <a:lnTo>
                      <a:pt x="704" y="654"/>
                    </a:lnTo>
                    <a:lnTo>
                      <a:pt x="746" y="686"/>
                    </a:lnTo>
                    <a:lnTo>
                      <a:pt x="726" y="710"/>
                    </a:lnTo>
                    <a:lnTo>
                      <a:pt x="752" y="732"/>
                    </a:lnTo>
                    <a:lnTo>
                      <a:pt x="850" y="812"/>
                    </a:lnTo>
                    <a:lnTo>
                      <a:pt x="850" y="812"/>
                    </a:lnTo>
                    <a:lnTo>
                      <a:pt x="850" y="812"/>
                    </a:lnTo>
                    <a:lnTo>
                      <a:pt x="890" y="844"/>
                    </a:lnTo>
                    <a:lnTo>
                      <a:pt x="1064" y="984"/>
                    </a:lnTo>
                    <a:lnTo>
                      <a:pt x="1142" y="888"/>
                    </a:lnTo>
                    <a:lnTo>
                      <a:pt x="890" y="682"/>
                    </a:lnTo>
                    <a:lnTo>
                      <a:pt x="862" y="660"/>
                    </a:lnTo>
                    <a:lnTo>
                      <a:pt x="804" y="614"/>
                    </a:lnTo>
                    <a:lnTo>
                      <a:pt x="784" y="6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14" name="Freeform 2002">
                <a:extLst>
                  <a:ext uri="{FF2B5EF4-FFF2-40B4-BE49-F238E27FC236}">
                    <a16:creationId xmlns="" xmlns:a16="http://schemas.microsoft.com/office/drawing/2014/main" id="{371865BD-1878-4AEC-B18D-1EEB43C7C004}"/>
                  </a:ext>
                </a:extLst>
              </p:cNvPr>
              <p:cNvSpPr>
                <a:spLocks/>
              </p:cNvSpPr>
              <p:nvPr/>
            </p:nvSpPr>
            <p:spPr bwMode="auto">
              <a:xfrm>
                <a:off x="8641743" y="6402891"/>
                <a:ext cx="334305" cy="334305"/>
              </a:xfrm>
              <a:custGeom>
                <a:avLst/>
                <a:gdLst>
                  <a:gd name="T0" fmla="*/ 620 w 670"/>
                  <a:gd name="T1" fmla="*/ 514 h 670"/>
                  <a:gd name="T2" fmla="*/ 596 w 670"/>
                  <a:gd name="T3" fmla="*/ 544 h 670"/>
                  <a:gd name="T4" fmla="*/ 562 w 670"/>
                  <a:gd name="T5" fmla="*/ 582 h 670"/>
                  <a:gd name="T6" fmla="*/ 524 w 670"/>
                  <a:gd name="T7" fmla="*/ 612 h 670"/>
                  <a:gd name="T8" fmla="*/ 480 w 670"/>
                  <a:gd name="T9" fmla="*/ 638 h 670"/>
                  <a:gd name="T10" fmla="*/ 432 w 670"/>
                  <a:gd name="T11" fmla="*/ 656 h 670"/>
                  <a:gd name="T12" fmla="*/ 410 w 670"/>
                  <a:gd name="T13" fmla="*/ 662 h 670"/>
                  <a:gd name="T14" fmla="*/ 386 w 670"/>
                  <a:gd name="T15" fmla="*/ 666 h 670"/>
                  <a:gd name="T16" fmla="*/ 362 w 670"/>
                  <a:gd name="T17" fmla="*/ 670 h 670"/>
                  <a:gd name="T18" fmla="*/ 334 w 670"/>
                  <a:gd name="T19" fmla="*/ 670 h 670"/>
                  <a:gd name="T20" fmla="*/ 274 w 670"/>
                  <a:gd name="T21" fmla="*/ 664 h 670"/>
                  <a:gd name="T22" fmla="*/ 214 w 670"/>
                  <a:gd name="T23" fmla="*/ 648 h 670"/>
                  <a:gd name="T24" fmla="*/ 194 w 670"/>
                  <a:gd name="T25" fmla="*/ 640 h 670"/>
                  <a:gd name="T26" fmla="*/ 156 w 670"/>
                  <a:gd name="T27" fmla="*/ 618 h 670"/>
                  <a:gd name="T28" fmla="*/ 120 w 670"/>
                  <a:gd name="T29" fmla="*/ 592 h 670"/>
                  <a:gd name="T30" fmla="*/ 88 w 670"/>
                  <a:gd name="T31" fmla="*/ 562 h 670"/>
                  <a:gd name="T32" fmla="*/ 74 w 670"/>
                  <a:gd name="T33" fmla="*/ 546 h 670"/>
                  <a:gd name="T34" fmla="*/ 40 w 670"/>
                  <a:gd name="T35" fmla="*/ 496 h 670"/>
                  <a:gd name="T36" fmla="*/ 30 w 670"/>
                  <a:gd name="T37" fmla="*/ 476 h 670"/>
                  <a:gd name="T38" fmla="*/ 14 w 670"/>
                  <a:gd name="T39" fmla="*/ 432 h 670"/>
                  <a:gd name="T40" fmla="*/ 8 w 670"/>
                  <a:gd name="T41" fmla="*/ 410 h 670"/>
                  <a:gd name="T42" fmla="*/ 4 w 670"/>
                  <a:gd name="T43" fmla="*/ 396 h 670"/>
                  <a:gd name="T44" fmla="*/ 0 w 670"/>
                  <a:gd name="T45" fmla="*/ 318 h 670"/>
                  <a:gd name="T46" fmla="*/ 2 w 670"/>
                  <a:gd name="T47" fmla="*/ 298 h 670"/>
                  <a:gd name="T48" fmla="*/ 8 w 670"/>
                  <a:gd name="T49" fmla="*/ 256 h 670"/>
                  <a:gd name="T50" fmla="*/ 22 w 670"/>
                  <a:gd name="T51" fmla="*/ 214 h 670"/>
                  <a:gd name="T52" fmla="*/ 40 w 670"/>
                  <a:gd name="T53" fmla="*/ 176 h 670"/>
                  <a:gd name="T54" fmla="*/ 50 w 670"/>
                  <a:gd name="T55" fmla="*/ 156 h 670"/>
                  <a:gd name="T56" fmla="*/ 90 w 670"/>
                  <a:gd name="T57" fmla="*/ 104 h 670"/>
                  <a:gd name="T58" fmla="*/ 140 w 670"/>
                  <a:gd name="T59" fmla="*/ 62 h 670"/>
                  <a:gd name="T60" fmla="*/ 196 w 670"/>
                  <a:gd name="T61" fmla="*/ 30 h 670"/>
                  <a:gd name="T62" fmla="*/ 258 w 670"/>
                  <a:gd name="T63" fmla="*/ 8 h 670"/>
                  <a:gd name="T64" fmla="*/ 260 w 670"/>
                  <a:gd name="T65" fmla="*/ 8 h 670"/>
                  <a:gd name="T66" fmla="*/ 284 w 670"/>
                  <a:gd name="T67" fmla="*/ 4 h 670"/>
                  <a:gd name="T68" fmla="*/ 308 w 670"/>
                  <a:gd name="T69" fmla="*/ 0 h 670"/>
                  <a:gd name="T70" fmla="*/ 334 w 670"/>
                  <a:gd name="T71" fmla="*/ 0 h 670"/>
                  <a:gd name="T72" fmla="*/ 410 w 670"/>
                  <a:gd name="T73" fmla="*/ 8 h 670"/>
                  <a:gd name="T74" fmla="*/ 438 w 670"/>
                  <a:gd name="T75" fmla="*/ 16 h 670"/>
                  <a:gd name="T76" fmla="*/ 490 w 670"/>
                  <a:gd name="T77" fmla="*/ 38 h 670"/>
                  <a:gd name="T78" fmla="*/ 536 w 670"/>
                  <a:gd name="T79" fmla="*/ 68 h 670"/>
                  <a:gd name="T80" fmla="*/ 578 w 670"/>
                  <a:gd name="T81" fmla="*/ 104 h 670"/>
                  <a:gd name="T82" fmla="*/ 596 w 670"/>
                  <a:gd name="T83" fmla="*/ 126 h 670"/>
                  <a:gd name="T84" fmla="*/ 636 w 670"/>
                  <a:gd name="T85" fmla="*/ 188 h 670"/>
                  <a:gd name="T86" fmla="*/ 662 w 670"/>
                  <a:gd name="T87" fmla="*/ 260 h 670"/>
                  <a:gd name="T88" fmla="*/ 668 w 670"/>
                  <a:gd name="T89" fmla="*/ 294 h 670"/>
                  <a:gd name="T90" fmla="*/ 670 w 670"/>
                  <a:gd name="T91" fmla="*/ 358 h 670"/>
                  <a:gd name="T92" fmla="*/ 658 w 670"/>
                  <a:gd name="T93" fmla="*/ 422 h 670"/>
                  <a:gd name="T94" fmla="*/ 636 w 670"/>
                  <a:gd name="T95" fmla="*/ 484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0" h="670">
                    <a:moveTo>
                      <a:pt x="620" y="514"/>
                    </a:moveTo>
                    <a:lnTo>
                      <a:pt x="620" y="514"/>
                    </a:lnTo>
                    <a:lnTo>
                      <a:pt x="596" y="544"/>
                    </a:lnTo>
                    <a:lnTo>
                      <a:pt x="596" y="544"/>
                    </a:lnTo>
                    <a:lnTo>
                      <a:pt x="580" y="564"/>
                    </a:lnTo>
                    <a:lnTo>
                      <a:pt x="562" y="582"/>
                    </a:lnTo>
                    <a:lnTo>
                      <a:pt x="544" y="598"/>
                    </a:lnTo>
                    <a:lnTo>
                      <a:pt x="524" y="612"/>
                    </a:lnTo>
                    <a:lnTo>
                      <a:pt x="502" y="626"/>
                    </a:lnTo>
                    <a:lnTo>
                      <a:pt x="480" y="638"/>
                    </a:lnTo>
                    <a:lnTo>
                      <a:pt x="456" y="648"/>
                    </a:lnTo>
                    <a:lnTo>
                      <a:pt x="432" y="656"/>
                    </a:lnTo>
                    <a:lnTo>
                      <a:pt x="432" y="656"/>
                    </a:lnTo>
                    <a:lnTo>
                      <a:pt x="410" y="662"/>
                    </a:lnTo>
                    <a:lnTo>
                      <a:pt x="410" y="662"/>
                    </a:lnTo>
                    <a:lnTo>
                      <a:pt x="386" y="666"/>
                    </a:lnTo>
                    <a:lnTo>
                      <a:pt x="362" y="670"/>
                    </a:lnTo>
                    <a:lnTo>
                      <a:pt x="362" y="670"/>
                    </a:lnTo>
                    <a:lnTo>
                      <a:pt x="334" y="670"/>
                    </a:lnTo>
                    <a:lnTo>
                      <a:pt x="334" y="670"/>
                    </a:lnTo>
                    <a:lnTo>
                      <a:pt x="304" y="670"/>
                    </a:lnTo>
                    <a:lnTo>
                      <a:pt x="274" y="664"/>
                    </a:lnTo>
                    <a:lnTo>
                      <a:pt x="244" y="658"/>
                    </a:lnTo>
                    <a:lnTo>
                      <a:pt x="214" y="648"/>
                    </a:lnTo>
                    <a:lnTo>
                      <a:pt x="214" y="648"/>
                    </a:lnTo>
                    <a:lnTo>
                      <a:pt x="194" y="640"/>
                    </a:lnTo>
                    <a:lnTo>
                      <a:pt x="174" y="630"/>
                    </a:lnTo>
                    <a:lnTo>
                      <a:pt x="156" y="618"/>
                    </a:lnTo>
                    <a:lnTo>
                      <a:pt x="138" y="606"/>
                    </a:lnTo>
                    <a:lnTo>
                      <a:pt x="120" y="592"/>
                    </a:lnTo>
                    <a:lnTo>
                      <a:pt x="104" y="578"/>
                    </a:lnTo>
                    <a:lnTo>
                      <a:pt x="88" y="562"/>
                    </a:lnTo>
                    <a:lnTo>
                      <a:pt x="74" y="546"/>
                    </a:lnTo>
                    <a:lnTo>
                      <a:pt x="74" y="546"/>
                    </a:lnTo>
                    <a:lnTo>
                      <a:pt x="56" y="522"/>
                    </a:lnTo>
                    <a:lnTo>
                      <a:pt x="40" y="496"/>
                    </a:lnTo>
                    <a:lnTo>
                      <a:pt x="40" y="496"/>
                    </a:lnTo>
                    <a:lnTo>
                      <a:pt x="30" y="476"/>
                    </a:lnTo>
                    <a:lnTo>
                      <a:pt x="22" y="454"/>
                    </a:lnTo>
                    <a:lnTo>
                      <a:pt x="14" y="432"/>
                    </a:lnTo>
                    <a:lnTo>
                      <a:pt x="8" y="410"/>
                    </a:lnTo>
                    <a:lnTo>
                      <a:pt x="8" y="410"/>
                    </a:lnTo>
                    <a:lnTo>
                      <a:pt x="4" y="396"/>
                    </a:lnTo>
                    <a:lnTo>
                      <a:pt x="4" y="396"/>
                    </a:lnTo>
                    <a:lnTo>
                      <a:pt x="0" y="358"/>
                    </a:lnTo>
                    <a:lnTo>
                      <a:pt x="0" y="318"/>
                    </a:lnTo>
                    <a:lnTo>
                      <a:pt x="0" y="318"/>
                    </a:lnTo>
                    <a:lnTo>
                      <a:pt x="2" y="298"/>
                    </a:lnTo>
                    <a:lnTo>
                      <a:pt x="4" y="276"/>
                    </a:lnTo>
                    <a:lnTo>
                      <a:pt x="8" y="256"/>
                    </a:lnTo>
                    <a:lnTo>
                      <a:pt x="14" y="234"/>
                    </a:lnTo>
                    <a:lnTo>
                      <a:pt x="22" y="214"/>
                    </a:lnTo>
                    <a:lnTo>
                      <a:pt x="30" y="194"/>
                    </a:lnTo>
                    <a:lnTo>
                      <a:pt x="40" y="176"/>
                    </a:lnTo>
                    <a:lnTo>
                      <a:pt x="50" y="156"/>
                    </a:lnTo>
                    <a:lnTo>
                      <a:pt x="50" y="156"/>
                    </a:lnTo>
                    <a:lnTo>
                      <a:pt x="70" y="130"/>
                    </a:lnTo>
                    <a:lnTo>
                      <a:pt x="90" y="104"/>
                    </a:lnTo>
                    <a:lnTo>
                      <a:pt x="114" y="82"/>
                    </a:lnTo>
                    <a:lnTo>
                      <a:pt x="140" y="62"/>
                    </a:lnTo>
                    <a:lnTo>
                      <a:pt x="166" y="44"/>
                    </a:lnTo>
                    <a:lnTo>
                      <a:pt x="196" y="30"/>
                    </a:lnTo>
                    <a:lnTo>
                      <a:pt x="226" y="18"/>
                    </a:lnTo>
                    <a:lnTo>
                      <a:pt x="258" y="8"/>
                    </a:lnTo>
                    <a:lnTo>
                      <a:pt x="258" y="8"/>
                    </a:lnTo>
                    <a:lnTo>
                      <a:pt x="260" y="8"/>
                    </a:lnTo>
                    <a:lnTo>
                      <a:pt x="260" y="8"/>
                    </a:lnTo>
                    <a:lnTo>
                      <a:pt x="284" y="4"/>
                    </a:lnTo>
                    <a:lnTo>
                      <a:pt x="308" y="0"/>
                    </a:lnTo>
                    <a:lnTo>
                      <a:pt x="308" y="0"/>
                    </a:lnTo>
                    <a:lnTo>
                      <a:pt x="334" y="0"/>
                    </a:lnTo>
                    <a:lnTo>
                      <a:pt x="334" y="0"/>
                    </a:lnTo>
                    <a:lnTo>
                      <a:pt x="372" y="2"/>
                    </a:lnTo>
                    <a:lnTo>
                      <a:pt x="410" y="8"/>
                    </a:lnTo>
                    <a:lnTo>
                      <a:pt x="410" y="8"/>
                    </a:lnTo>
                    <a:lnTo>
                      <a:pt x="438" y="16"/>
                    </a:lnTo>
                    <a:lnTo>
                      <a:pt x="464" y="26"/>
                    </a:lnTo>
                    <a:lnTo>
                      <a:pt x="490" y="38"/>
                    </a:lnTo>
                    <a:lnTo>
                      <a:pt x="514" y="52"/>
                    </a:lnTo>
                    <a:lnTo>
                      <a:pt x="536" y="68"/>
                    </a:lnTo>
                    <a:lnTo>
                      <a:pt x="558" y="86"/>
                    </a:lnTo>
                    <a:lnTo>
                      <a:pt x="578" y="104"/>
                    </a:lnTo>
                    <a:lnTo>
                      <a:pt x="596" y="126"/>
                    </a:lnTo>
                    <a:lnTo>
                      <a:pt x="596" y="126"/>
                    </a:lnTo>
                    <a:lnTo>
                      <a:pt x="618" y="156"/>
                    </a:lnTo>
                    <a:lnTo>
                      <a:pt x="636" y="188"/>
                    </a:lnTo>
                    <a:lnTo>
                      <a:pt x="652" y="224"/>
                    </a:lnTo>
                    <a:lnTo>
                      <a:pt x="662" y="260"/>
                    </a:lnTo>
                    <a:lnTo>
                      <a:pt x="662" y="260"/>
                    </a:lnTo>
                    <a:lnTo>
                      <a:pt x="668" y="294"/>
                    </a:lnTo>
                    <a:lnTo>
                      <a:pt x="670" y="326"/>
                    </a:lnTo>
                    <a:lnTo>
                      <a:pt x="670" y="358"/>
                    </a:lnTo>
                    <a:lnTo>
                      <a:pt x="666" y="392"/>
                    </a:lnTo>
                    <a:lnTo>
                      <a:pt x="658" y="422"/>
                    </a:lnTo>
                    <a:lnTo>
                      <a:pt x="648" y="454"/>
                    </a:lnTo>
                    <a:lnTo>
                      <a:pt x="636" y="484"/>
                    </a:lnTo>
                    <a:lnTo>
                      <a:pt x="620" y="5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grpSp>
      </p:grpSp>
      <p:grpSp>
        <p:nvGrpSpPr>
          <p:cNvPr id="27" name="Group 26">
            <a:extLst>
              <a:ext uri="{FF2B5EF4-FFF2-40B4-BE49-F238E27FC236}">
                <a16:creationId xmlns="" xmlns:a16="http://schemas.microsoft.com/office/drawing/2014/main" id="{745EA4B4-887A-4560-9D39-AAA44E1EF524}"/>
              </a:ext>
            </a:extLst>
          </p:cNvPr>
          <p:cNvGrpSpPr/>
          <p:nvPr/>
        </p:nvGrpSpPr>
        <p:grpSpPr>
          <a:xfrm>
            <a:off x="9004504" y="1155841"/>
            <a:ext cx="522096" cy="714526"/>
            <a:chOff x="11196064" y="2734109"/>
            <a:chExt cx="692950" cy="948350"/>
          </a:xfrm>
        </p:grpSpPr>
        <p:sp>
          <p:nvSpPr>
            <p:cNvPr id="180" name="TextBox 179"/>
            <p:cNvSpPr txBox="1"/>
            <p:nvPr/>
          </p:nvSpPr>
          <p:spPr>
            <a:xfrm>
              <a:off x="11273246" y="3516260"/>
              <a:ext cx="538586" cy="166199"/>
            </a:xfrm>
            <a:prstGeom prst="rect">
              <a:avLst/>
            </a:prstGeom>
            <a:noFill/>
          </p:spPr>
          <p:txBody>
            <a:bodyPr wrap="square" lIns="0" tIns="0" rIns="0" bIns="0" rtlCol="0" anchor="ctr" anchorCtr="1">
              <a:spAutoFit/>
            </a:bodyPr>
            <a:lstStyle/>
            <a:p>
              <a:pPr algn="ctr" fontAlgn="base">
                <a:lnSpc>
                  <a:spcPct val="90000"/>
                </a:lnSpc>
                <a:spcBef>
                  <a:spcPct val="0"/>
                </a:spcBef>
                <a:spcAft>
                  <a:spcPct val="0"/>
                </a:spcAft>
              </a:pPr>
              <a:r>
                <a:rPr lang="en-US" sz="1200" b="1" dirty="0">
                  <a:solidFill>
                    <a:srgbClr val="000000"/>
                  </a:solidFill>
                  <a:ea typeface="ＭＳ Ｐゴシック" charset="-128"/>
                </a:rPr>
                <a:t>ICT</a:t>
              </a:r>
            </a:p>
          </p:txBody>
        </p:sp>
        <p:grpSp>
          <p:nvGrpSpPr>
            <p:cNvPr id="22" name="Group 21">
              <a:extLst>
                <a:ext uri="{FF2B5EF4-FFF2-40B4-BE49-F238E27FC236}">
                  <a16:creationId xmlns="" xmlns:a16="http://schemas.microsoft.com/office/drawing/2014/main" id="{9A45F021-06C1-4535-863D-625D8815B50B}"/>
                </a:ext>
              </a:extLst>
            </p:cNvPr>
            <p:cNvGrpSpPr/>
            <p:nvPr/>
          </p:nvGrpSpPr>
          <p:grpSpPr>
            <a:xfrm>
              <a:off x="11196064" y="2734109"/>
              <a:ext cx="692950" cy="693733"/>
              <a:chOff x="11025554" y="994831"/>
              <a:chExt cx="692950" cy="693733"/>
            </a:xfrm>
          </p:grpSpPr>
          <p:grpSp>
            <p:nvGrpSpPr>
              <p:cNvPr id="21" name="Group 20">
                <a:extLst>
                  <a:ext uri="{FF2B5EF4-FFF2-40B4-BE49-F238E27FC236}">
                    <a16:creationId xmlns="" xmlns:a16="http://schemas.microsoft.com/office/drawing/2014/main" id="{8AB05EAE-5C42-47CD-9F5C-DA89B2366CE8}"/>
                  </a:ext>
                </a:extLst>
              </p:cNvPr>
              <p:cNvGrpSpPr/>
              <p:nvPr/>
            </p:nvGrpSpPr>
            <p:grpSpPr>
              <a:xfrm>
                <a:off x="11025554" y="994831"/>
                <a:ext cx="692950" cy="693733"/>
                <a:chOff x="11036560" y="998029"/>
                <a:chExt cx="692950" cy="693733"/>
              </a:xfrm>
            </p:grpSpPr>
            <p:pic>
              <p:nvPicPr>
                <p:cNvPr id="345" name="Picture 2" descr="Related image">
                  <a:extLst>
                    <a:ext uri="{FF2B5EF4-FFF2-40B4-BE49-F238E27FC236}">
                      <a16:creationId xmlns="" xmlns:a16="http://schemas.microsoft.com/office/drawing/2014/main" id="{A32293C8-0792-4667-958E-D2BFC1A5A4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48118" y="1153202"/>
                  <a:ext cx="430368" cy="418338"/>
                </a:xfrm>
                <a:prstGeom prst="rect">
                  <a:avLst/>
                </a:prstGeom>
                <a:noFill/>
                <a:extLst>
                  <a:ext uri="{909E8E84-426E-40DD-AFC4-6F175D3DCCD1}">
                    <a14:hiddenFill xmlns:a14="http://schemas.microsoft.com/office/drawing/2010/main">
                      <a:solidFill>
                        <a:srgbClr val="FFFFFF"/>
                      </a:solidFill>
                    </a14:hiddenFill>
                  </a:ext>
                </a:extLst>
              </p:spPr>
            </p:pic>
            <p:sp>
              <p:nvSpPr>
                <p:cNvPr id="348" name="Freeform 1452">
                  <a:extLst>
                    <a:ext uri="{FF2B5EF4-FFF2-40B4-BE49-F238E27FC236}">
                      <a16:creationId xmlns="" xmlns:a16="http://schemas.microsoft.com/office/drawing/2014/main" id="{9A4A3564-25B1-4806-A966-53B48CAF4442}"/>
                    </a:ext>
                  </a:extLst>
                </p:cNvPr>
                <p:cNvSpPr>
                  <a:spLocks noEditPoints="1"/>
                </p:cNvSpPr>
                <p:nvPr/>
              </p:nvSpPr>
              <p:spPr bwMode="auto">
                <a:xfrm>
                  <a:off x="11036560" y="998029"/>
                  <a:ext cx="692950" cy="693733"/>
                </a:xfrm>
                <a:custGeom>
                  <a:avLst/>
                  <a:gdLst>
                    <a:gd name="T0" fmla="*/ 1768 w 1768"/>
                    <a:gd name="T1" fmla="*/ 1574 h 1770"/>
                    <a:gd name="T2" fmla="*/ 1752 w 1768"/>
                    <a:gd name="T3" fmla="*/ 1636 h 1770"/>
                    <a:gd name="T4" fmla="*/ 1718 w 1768"/>
                    <a:gd name="T5" fmla="*/ 1690 h 1770"/>
                    <a:gd name="T6" fmla="*/ 1672 w 1768"/>
                    <a:gd name="T7" fmla="*/ 1732 h 1770"/>
                    <a:gd name="T8" fmla="*/ 1614 w 1768"/>
                    <a:gd name="T9" fmla="*/ 1760 h 1770"/>
                    <a:gd name="T10" fmla="*/ 1550 w 1768"/>
                    <a:gd name="T11" fmla="*/ 1770 h 1770"/>
                    <a:gd name="T12" fmla="*/ 196 w 1768"/>
                    <a:gd name="T13" fmla="*/ 1768 h 1770"/>
                    <a:gd name="T14" fmla="*/ 134 w 1768"/>
                    <a:gd name="T15" fmla="*/ 1752 h 1770"/>
                    <a:gd name="T16" fmla="*/ 80 w 1768"/>
                    <a:gd name="T17" fmla="*/ 1720 h 1770"/>
                    <a:gd name="T18" fmla="*/ 36 w 1768"/>
                    <a:gd name="T19" fmla="*/ 1674 h 1770"/>
                    <a:gd name="T20" fmla="*/ 10 w 1768"/>
                    <a:gd name="T21" fmla="*/ 1616 h 1770"/>
                    <a:gd name="T22" fmla="*/ 0 w 1768"/>
                    <a:gd name="T23" fmla="*/ 1550 h 1770"/>
                    <a:gd name="T24" fmla="*/ 0 w 1768"/>
                    <a:gd name="T25" fmla="*/ 198 h 1770"/>
                    <a:gd name="T26" fmla="*/ 16 w 1768"/>
                    <a:gd name="T27" fmla="*/ 134 h 1770"/>
                    <a:gd name="T28" fmla="*/ 50 w 1768"/>
                    <a:gd name="T29" fmla="*/ 80 h 1770"/>
                    <a:gd name="T30" fmla="*/ 96 w 1768"/>
                    <a:gd name="T31" fmla="*/ 38 h 1770"/>
                    <a:gd name="T32" fmla="*/ 154 w 1768"/>
                    <a:gd name="T33" fmla="*/ 10 h 1770"/>
                    <a:gd name="T34" fmla="*/ 218 w 1768"/>
                    <a:gd name="T35" fmla="*/ 0 h 1770"/>
                    <a:gd name="T36" fmla="*/ 1572 w 1768"/>
                    <a:gd name="T37" fmla="*/ 2 h 1770"/>
                    <a:gd name="T38" fmla="*/ 1634 w 1768"/>
                    <a:gd name="T39" fmla="*/ 18 h 1770"/>
                    <a:gd name="T40" fmla="*/ 1688 w 1768"/>
                    <a:gd name="T41" fmla="*/ 50 h 1770"/>
                    <a:gd name="T42" fmla="*/ 1730 w 1768"/>
                    <a:gd name="T43" fmla="*/ 98 h 1770"/>
                    <a:gd name="T44" fmla="*/ 1758 w 1768"/>
                    <a:gd name="T45" fmla="*/ 154 h 1770"/>
                    <a:gd name="T46" fmla="*/ 1768 w 1768"/>
                    <a:gd name="T47" fmla="*/ 220 h 1770"/>
                    <a:gd name="T48" fmla="*/ 1656 w 1768"/>
                    <a:gd name="T49" fmla="*/ 258 h 1770"/>
                    <a:gd name="T50" fmla="*/ 1648 w 1768"/>
                    <a:gd name="T51" fmla="*/ 216 h 1770"/>
                    <a:gd name="T52" fmla="*/ 1630 w 1768"/>
                    <a:gd name="T53" fmla="*/ 178 h 1770"/>
                    <a:gd name="T54" fmla="*/ 1602 w 1768"/>
                    <a:gd name="T55" fmla="*/ 148 h 1770"/>
                    <a:gd name="T56" fmla="*/ 1568 w 1768"/>
                    <a:gd name="T57" fmla="*/ 126 h 1770"/>
                    <a:gd name="T58" fmla="*/ 1526 w 1768"/>
                    <a:gd name="T59" fmla="*/ 114 h 1770"/>
                    <a:gd name="T60" fmla="*/ 256 w 1768"/>
                    <a:gd name="T61" fmla="*/ 114 h 1770"/>
                    <a:gd name="T62" fmla="*/ 214 w 1768"/>
                    <a:gd name="T63" fmla="*/ 120 h 1770"/>
                    <a:gd name="T64" fmla="*/ 176 w 1768"/>
                    <a:gd name="T65" fmla="*/ 138 h 1770"/>
                    <a:gd name="T66" fmla="*/ 146 w 1768"/>
                    <a:gd name="T67" fmla="*/ 166 h 1770"/>
                    <a:gd name="T68" fmla="*/ 124 w 1768"/>
                    <a:gd name="T69" fmla="*/ 202 h 1770"/>
                    <a:gd name="T70" fmla="*/ 114 w 1768"/>
                    <a:gd name="T71" fmla="*/ 244 h 1770"/>
                    <a:gd name="T72" fmla="*/ 112 w 1768"/>
                    <a:gd name="T73" fmla="*/ 1512 h 1770"/>
                    <a:gd name="T74" fmla="*/ 120 w 1768"/>
                    <a:gd name="T75" fmla="*/ 1556 h 1770"/>
                    <a:gd name="T76" fmla="*/ 138 w 1768"/>
                    <a:gd name="T77" fmla="*/ 1592 h 1770"/>
                    <a:gd name="T78" fmla="*/ 166 w 1768"/>
                    <a:gd name="T79" fmla="*/ 1624 h 1770"/>
                    <a:gd name="T80" fmla="*/ 200 w 1768"/>
                    <a:gd name="T81" fmla="*/ 1644 h 1770"/>
                    <a:gd name="T82" fmla="*/ 242 w 1768"/>
                    <a:gd name="T83" fmla="*/ 1656 h 1770"/>
                    <a:gd name="T84" fmla="*/ 1512 w 1768"/>
                    <a:gd name="T85" fmla="*/ 1656 h 1770"/>
                    <a:gd name="T86" fmla="*/ 1554 w 1768"/>
                    <a:gd name="T87" fmla="*/ 1650 h 1770"/>
                    <a:gd name="T88" fmla="*/ 1592 w 1768"/>
                    <a:gd name="T89" fmla="*/ 1632 h 1770"/>
                    <a:gd name="T90" fmla="*/ 1622 w 1768"/>
                    <a:gd name="T91" fmla="*/ 1604 h 1770"/>
                    <a:gd name="T92" fmla="*/ 1644 w 1768"/>
                    <a:gd name="T93" fmla="*/ 1568 h 1770"/>
                    <a:gd name="T94" fmla="*/ 1654 w 1768"/>
                    <a:gd name="T95" fmla="*/ 1526 h 1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8" h="1770">
                      <a:moveTo>
                        <a:pt x="1768" y="1550"/>
                      </a:moveTo>
                      <a:lnTo>
                        <a:pt x="1768" y="1550"/>
                      </a:lnTo>
                      <a:lnTo>
                        <a:pt x="1768" y="1574"/>
                      </a:lnTo>
                      <a:lnTo>
                        <a:pt x="1764" y="1594"/>
                      </a:lnTo>
                      <a:lnTo>
                        <a:pt x="1758" y="1616"/>
                      </a:lnTo>
                      <a:lnTo>
                        <a:pt x="1752" y="1636"/>
                      </a:lnTo>
                      <a:lnTo>
                        <a:pt x="1742" y="1656"/>
                      </a:lnTo>
                      <a:lnTo>
                        <a:pt x="1730" y="1674"/>
                      </a:lnTo>
                      <a:lnTo>
                        <a:pt x="1718" y="1690"/>
                      </a:lnTo>
                      <a:lnTo>
                        <a:pt x="1704" y="1706"/>
                      </a:lnTo>
                      <a:lnTo>
                        <a:pt x="1688" y="1720"/>
                      </a:lnTo>
                      <a:lnTo>
                        <a:pt x="1672" y="1732"/>
                      </a:lnTo>
                      <a:lnTo>
                        <a:pt x="1654" y="1744"/>
                      </a:lnTo>
                      <a:lnTo>
                        <a:pt x="1634" y="1752"/>
                      </a:lnTo>
                      <a:lnTo>
                        <a:pt x="1614" y="1760"/>
                      </a:lnTo>
                      <a:lnTo>
                        <a:pt x="1594" y="1766"/>
                      </a:lnTo>
                      <a:lnTo>
                        <a:pt x="1572" y="1768"/>
                      </a:lnTo>
                      <a:lnTo>
                        <a:pt x="1550" y="1770"/>
                      </a:lnTo>
                      <a:lnTo>
                        <a:pt x="218" y="1770"/>
                      </a:lnTo>
                      <a:lnTo>
                        <a:pt x="218" y="1770"/>
                      </a:lnTo>
                      <a:lnTo>
                        <a:pt x="196" y="1768"/>
                      </a:lnTo>
                      <a:lnTo>
                        <a:pt x="174" y="1766"/>
                      </a:lnTo>
                      <a:lnTo>
                        <a:pt x="154" y="1760"/>
                      </a:lnTo>
                      <a:lnTo>
                        <a:pt x="134" y="1752"/>
                      </a:lnTo>
                      <a:lnTo>
                        <a:pt x="114" y="1744"/>
                      </a:lnTo>
                      <a:lnTo>
                        <a:pt x="96" y="1732"/>
                      </a:lnTo>
                      <a:lnTo>
                        <a:pt x="80" y="1720"/>
                      </a:lnTo>
                      <a:lnTo>
                        <a:pt x="64" y="1706"/>
                      </a:lnTo>
                      <a:lnTo>
                        <a:pt x="50" y="1690"/>
                      </a:lnTo>
                      <a:lnTo>
                        <a:pt x="36" y="1674"/>
                      </a:lnTo>
                      <a:lnTo>
                        <a:pt x="26" y="1656"/>
                      </a:lnTo>
                      <a:lnTo>
                        <a:pt x="16" y="1636"/>
                      </a:lnTo>
                      <a:lnTo>
                        <a:pt x="10" y="1616"/>
                      </a:lnTo>
                      <a:lnTo>
                        <a:pt x="4" y="1594"/>
                      </a:lnTo>
                      <a:lnTo>
                        <a:pt x="0" y="1574"/>
                      </a:lnTo>
                      <a:lnTo>
                        <a:pt x="0" y="1550"/>
                      </a:lnTo>
                      <a:lnTo>
                        <a:pt x="0" y="220"/>
                      </a:lnTo>
                      <a:lnTo>
                        <a:pt x="0" y="220"/>
                      </a:lnTo>
                      <a:lnTo>
                        <a:pt x="0" y="198"/>
                      </a:lnTo>
                      <a:lnTo>
                        <a:pt x="4" y="176"/>
                      </a:lnTo>
                      <a:lnTo>
                        <a:pt x="10" y="154"/>
                      </a:lnTo>
                      <a:lnTo>
                        <a:pt x="16" y="134"/>
                      </a:lnTo>
                      <a:lnTo>
                        <a:pt x="26" y="116"/>
                      </a:lnTo>
                      <a:lnTo>
                        <a:pt x="36" y="98"/>
                      </a:lnTo>
                      <a:lnTo>
                        <a:pt x="50" y="80"/>
                      </a:lnTo>
                      <a:lnTo>
                        <a:pt x="64" y="64"/>
                      </a:lnTo>
                      <a:lnTo>
                        <a:pt x="80" y="50"/>
                      </a:lnTo>
                      <a:lnTo>
                        <a:pt x="96" y="38"/>
                      </a:lnTo>
                      <a:lnTo>
                        <a:pt x="114" y="28"/>
                      </a:lnTo>
                      <a:lnTo>
                        <a:pt x="134" y="18"/>
                      </a:lnTo>
                      <a:lnTo>
                        <a:pt x="154" y="10"/>
                      </a:lnTo>
                      <a:lnTo>
                        <a:pt x="174" y="6"/>
                      </a:lnTo>
                      <a:lnTo>
                        <a:pt x="196" y="2"/>
                      </a:lnTo>
                      <a:lnTo>
                        <a:pt x="218" y="0"/>
                      </a:lnTo>
                      <a:lnTo>
                        <a:pt x="1550" y="0"/>
                      </a:lnTo>
                      <a:lnTo>
                        <a:pt x="1550" y="0"/>
                      </a:lnTo>
                      <a:lnTo>
                        <a:pt x="1572" y="2"/>
                      </a:lnTo>
                      <a:lnTo>
                        <a:pt x="1594" y="6"/>
                      </a:lnTo>
                      <a:lnTo>
                        <a:pt x="1614" y="10"/>
                      </a:lnTo>
                      <a:lnTo>
                        <a:pt x="1634" y="18"/>
                      </a:lnTo>
                      <a:lnTo>
                        <a:pt x="1654" y="28"/>
                      </a:lnTo>
                      <a:lnTo>
                        <a:pt x="1672" y="38"/>
                      </a:lnTo>
                      <a:lnTo>
                        <a:pt x="1688" y="50"/>
                      </a:lnTo>
                      <a:lnTo>
                        <a:pt x="1704" y="64"/>
                      </a:lnTo>
                      <a:lnTo>
                        <a:pt x="1718" y="80"/>
                      </a:lnTo>
                      <a:lnTo>
                        <a:pt x="1730" y="98"/>
                      </a:lnTo>
                      <a:lnTo>
                        <a:pt x="1742" y="116"/>
                      </a:lnTo>
                      <a:lnTo>
                        <a:pt x="1752" y="134"/>
                      </a:lnTo>
                      <a:lnTo>
                        <a:pt x="1758" y="154"/>
                      </a:lnTo>
                      <a:lnTo>
                        <a:pt x="1764" y="176"/>
                      </a:lnTo>
                      <a:lnTo>
                        <a:pt x="1768" y="198"/>
                      </a:lnTo>
                      <a:lnTo>
                        <a:pt x="1768" y="220"/>
                      </a:lnTo>
                      <a:lnTo>
                        <a:pt x="1768" y="1550"/>
                      </a:lnTo>
                      <a:close/>
                      <a:moveTo>
                        <a:pt x="1656" y="258"/>
                      </a:moveTo>
                      <a:lnTo>
                        <a:pt x="1656" y="258"/>
                      </a:lnTo>
                      <a:lnTo>
                        <a:pt x="1654" y="244"/>
                      </a:lnTo>
                      <a:lnTo>
                        <a:pt x="1652" y="230"/>
                      </a:lnTo>
                      <a:lnTo>
                        <a:pt x="1648" y="216"/>
                      </a:lnTo>
                      <a:lnTo>
                        <a:pt x="1644" y="202"/>
                      </a:lnTo>
                      <a:lnTo>
                        <a:pt x="1638" y="190"/>
                      </a:lnTo>
                      <a:lnTo>
                        <a:pt x="1630" y="178"/>
                      </a:lnTo>
                      <a:lnTo>
                        <a:pt x="1622" y="166"/>
                      </a:lnTo>
                      <a:lnTo>
                        <a:pt x="1612" y="156"/>
                      </a:lnTo>
                      <a:lnTo>
                        <a:pt x="1602" y="148"/>
                      </a:lnTo>
                      <a:lnTo>
                        <a:pt x="1592" y="138"/>
                      </a:lnTo>
                      <a:lnTo>
                        <a:pt x="1580" y="132"/>
                      </a:lnTo>
                      <a:lnTo>
                        <a:pt x="1568" y="126"/>
                      </a:lnTo>
                      <a:lnTo>
                        <a:pt x="1554" y="120"/>
                      </a:lnTo>
                      <a:lnTo>
                        <a:pt x="1540" y="118"/>
                      </a:lnTo>
                      <a:lnTo>
                        <a:pt x="1526" y="114"/>
                      </a:lnTo>
                      <a:lnTo>
                        <a:pt x="1512" y="114"/>
                      </a:lnTo>
                      <a:lnTo>
                        <a:pt x="256" y="114"/>
                      </a:lnTo>
                      <a:lnTo>
                        <a:pt x="256" y="114"/>
                      </a:lnTo>
                      <a:lnTo>
                        <a:pt x="242" y="114"/>
                      </a:lnTo>
                      <a:lnTo>
                        <a:pt x="228" y="118"/>
                      </a:lnTo>
                      <a:lnTo>
                        <a:pt x="214" y="120"/>
                      </a:lnTo>
                      <a:lnTo>
                        <a:pt x="200" y="126"/>
                      </a:lnTo>
                      <a:lnTo>
                        <a:pt x="188" y="132"/>
                      </a:lnTo>
                      <a:lnTo>
                        <a:pt x="176" y="138"/>
                      </a:lnTo>
                      <a:lnTo>
                        <a:pt x="166" y="148"/>
                      </a:lnTo>
                      <a:lnTo>
                        <a:pt x="156" y="156"/>
                      </a:lnTo>
                      <a:lnTo>
                        <a:pt x="146" y="166"/>
                      </a:lnTo>
                      <a:lnTo>
                        <a:pt x="138" y="178"/>
                      </a:lnTo>
                      <a:lnTo>
                        <a:pt x="130" y="190"/>
                      </a:lnTo>
                      <a:lnTo>
                        <a:pt x="124" y="202"/>
                      </a:lnTo>
                      <a:lnTo>
                        <a:pt x="120" y="216"/>
                      </a:lnTo>
                      <a:lnTo>
                        <a:pt x="116" y="230"/>
                      </a:lnTo>
                      <a:lnTo>
                        <a:pt x="114" y="244"/>
                      </a:lnTo>
                      <a:lnTo>
                        <a:pt x="112" y="258"/>
                      </a:lnTo>
                      <a:lnTo>
                        <a:pt x="112" y="1512"/>
                      </a:lnTo>
                      <a:lnTo>
                        <a:pt x="112" y="1512"/>
                      </a:lnTo>
                      <a:lnTo>
                        <a:pt x="114" y="1526"/>
                      </a:lnTo>
                      <a:lnTo>
                        <a:pt x="116" y="1542"/>
                      </a:lnTo>
                      <a:lnTo>
                        <a:pt x="120" y="1556"/>
                      </a:lnTo>
                      <a:lnTo>
                        <a:pt x="124" y="1568"/>
                      </a:lnTo>
                      <a:lnTo>
                        <a:pt x="130" y="1580"/>
                      </a:lnTo>
                      <a:lnTo>
                        <a:pt x="138" y="1592"/>
                      </a:lnTo>
                      <a:lnTo>
                        <a:pt x="146" y="1604"/>
                      </a:lnTo>
                      <a:lnTo>
                        <a:pt x="156" y="1614"/>
                      </a:lnTo>
                      <a:lnTo>
                        <a:pt x="166" y="1624"/>
                      </a:lnTo>
                      <a:lnTo>
                        <a:pt x="176" y="1632"/>
                      </a:lnTo>
                      <a:lnTo>
                        <a:pt x="188" y="1638"/>
                      </a:lnTo>
                      <a:lnTo>
                        <a:pt x="200" y="1644"/>
                      </a:lnTo>
                      <a:lnTo>
                        <a:pt x="214" y="1650"/>
                      </a:lnTo>
                      <a:lnTo>
                        <a:pt x="228" y="1654"/>
                      </a:lnTo>
                      <a:lnTo>
                        <a:pt x="242" y="1656"/>
                      </a:lnTo>
                      <a:lnTo>
                        <a:pt x="256" y="1656"/>
                      </a:lnTo>
                      <a:lnTo>
                        <a:pt x="1512" y="1656"/>
                      </a:lnTo>
                      <a:lnTo>
                        <a:pt x="1512" y="1656"/>
                      </a:lnTo>
                      <a:lnTo>
                        <a:pt x="1526" y="1656"/>
                      </a:lnTo>
                      <a:lnTo>
                        <a:pt x="1540" y="1654"/>
                      </a:lnTo>
                      <a:lnTo>
                        <a:pt x="1554" y="1650"/>
                      </a:lnTo>
                      <a:lnTo>
                        <a:pt x="1568" y="1644"/>
                      </a:lnTo>
                      <a:lnTo>
                        <a:pt x="1580" y="1638"/>
                      </a:lnTo>
                      <a:lnTo>
                        <a:pt x="1592" y="1632"/>
                      </a:lnTo>
                      <a:lnTo>
                        <a:pt x="1602" y="1624"/>
                      </a:lnTo>
                      <a:lnTo>
                        <a:pt x="1612" y="1614"/>
                      </a:lnTo>
                      <a:lnTo>
                        <a:pt x="1622" y="1604"/>
                      </a:lnTo>
                      <a:lnTo>
                        <a:pt x="1630" y="1592"/>
                      </a:lnTo>
                      <a:lnTo>
                        <a:pt x="1638" y="1580"/>
                      </a:lnTo>
                      <a:lnTo>
                        <a:pt x="1644" y="1568"/>
                      </a:lnTo>
                      <a:lnTo>
                        <a:pt x="1648" y="1556"/>
                      </a:lnTo>
                      <a:lnTo>
                        <a:pt x="1652" y="1542"/>
                      </a:lnTo>
                      <a:lnTo>
                        <a:pt x="1654" y="1526"/>
                      </a:lnTo>
                      <a:lnTo>
                        <a:pt x="1656" y="1512"/>
                      </a:lnTo>
                      <a:lnTo>
                        <a:pt x="1656" y="258"/>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grpSp>
          <p:sp>
            <p:nvSpPr>
              <p:cNvPr id="318" name="Freeform 1892">
                <a:extLst>
                  <a:ext uri="{FF2B5EF4-FFF2-40B4-BE49-F238E27FC236}">
                    <a16:creationId xmlns="" xmlns:a16="http://schemas.microsoft.com/office/drawing/2014/main" id="{6612B949-3A21-4FF8-8D54-CF39CF610AE7}"/>
                  </a:ext>
                </a:extLst>
              </p:cNvPr>
              <p:cNvSpPr>
                <a:spLocks/>
              </p:cNvSpPr>
              <p:nvPr/>
            </p:nvSpPr>
            <p:spPr bwMode="auto">
              <a:xfrm>
                <a:off x="11208697" y="1172430"/>
                <a:ext cx="342920" cy="342920"/>
              </a:xfrm>
              <a:custGeom>
                <a:avLst/>
                <a:gdLst>
                  <a:gd name="T0" fmla="*/ 940 w 940"/>
                  <a:gd name="T1" fmla="*/ 470 h 940"/>
                  <a:gd name="T2" fmla="*/ 938 w 940"/>
                  <a:gd name="T3" fmla="*/ 518 h 940"/>
                  <a:gd name="T4" fmla="*/ 920 w 940"/>
                  <a:gd name="T5" fmla="*/ 610 h 940"/>
                  <a:gd name="T6" fmla="*/ 884 w 940"/>
                  <a:gd name="T7" fmla="*/ 694 h 940"/>
                  <a:gd name="T8" fmla="*/ 834 w 940"/>
                  <a:gd name="T9" fmla="*/ 768 h 940"/>
                  <a:gd name="T10" fmla="*/ 770 w 940"/>
                  <a:gd name="T11" fmla="*/ 832 h 940"/>
                  <a:gd name="T12" fmla="*/ 694 w 940"/>
                  <a:gd name="T13" fmla="*/ 882 h 940"/>
                  <a:gd name="T14" fmla="*/ 610 w 940"/>
                  <a:gd name="T15" fmla="*/ 918 h 940"/>
                  <a:gd name="T16" fmla="*/ 518 w 940"/>
                  <a:gd name="T17" fmla="*/ 938 h 940"/>
                  <a:gd name="T18" fmla="*/ 470 w 940"/>
                  <a:gd name="T19" fmla="*/ 940 h 940"/>
                  <a:gd name="T20" fmla="*/ 446 w 940"/>
                  <a:gd name="T21" fmla="*/ 940 h 940"/>
                  <a:gd name="T22" fmla="*/ 376 w 940"/>
                  <a:gd name="T23" fmla="*/ 930 h 940"/>
                  <a:gd name="T24" fmla="*/ 288 w 940"/>
                  <a:gd name="T25" fmla="*/ 902 h 940"/>
                  <a:gd name="T26" fmla="*/ 208 w 940"/>
                  <a:gd name="T27" fmla="*/ 860 h 940"/>
                  <a:gd name="T28" fmla="*/ 138 w 940"/>
                  <a:gd name="T29" fmla="*/ 802 h 940"/>
                  <a:gd name="T30" fmla="*/ 80 w 940"/>
                  <a:gd name="T31" fmla="*/ 732 h 940"/>
                  <a:gd name="T32" fmla="*/ 38 w 940"/>
                  <a:gd name="T33" fmla="*/ 652 h 940"/>
                  <a:gd name="T34" fmla="*/ 10 w 940"/>
                  <a:gd name="T35" fmla="*/ 564 h 940"/>
                  <a:gd name="T36" fmla="*/ 2 w 940"/>
                  <a:gd name="T37" fmla="*/ 494 h 940"/>
                  <a:gd name="T38" fmla="*/ 0 w 940"/>
                  <a:gd name="T39" fmla="*/ 470 h 940"/>
                  <a:gd name="T40" fmla="*/ 2 w 940"/>
                  <a:gd name="T41" fmla="*/ 422 h 940"/>
                  <a:gd name="T42" fmla="*/ 22 w 940"/>
                  <a:gd name="T43" fmla="*/ 330 h 940"/>
                  <a:gd name="T44" fmla="*/ 58 w 940"/>
                  <a:gd name="T45" fmla="*/ 246 h 940"/>
                  <a:gd name="T46" fmla="*/ 108 w 940"/>
                  <a:gd name="T47" fmla="*/ 170 h 940"/>
                  <a:gd name="T48" fmla="*/ 172 w 940"/>
                  <a:gd name="T49" fmla="*/ 106 h 940"/>
                  <a:gd name="T50" fmla="*/ 246 w 940"/>
                  <a:gd name="T51" fmla="*/ 56 h 940"/>
                  <a:gd name="T52" fmla="*/ 330 w 940"/>
                  <a:gd name="T53" fmla="*/ 20 h 940"/>
                  <a:gd name="T54" fmla="*/ 422 w 940"/>
                  <a:gd name="T55" fmla="*/ 2 h 940"/>
                  <a:gd name="T56" fmla="*/ 470 w 940"/>
                  <a:gd name="T57" fmla="*/ 0 h 940"/>
                  <a:gd name="T58" fmla="*/ 494 w 940"/>
                  <a:gd name="T59" fmla="*/ 0 h 940"/>
                  <a:gd name="T60" fmla="*/ 566 w 940"/>
                  <a:gd name="T61" fmla="*/ 8 h 940"/>
                  <a:gd name="T62" fmla="*/ 654 w 940"/>
                  <a:gd name="T63" fmla="*/ 36 h 940"/>
                  <a:gd name="T64" fmla="*/ 734 w 940"/>
                  <a:gd name="T65" fmla="*/ 80 h 940"/>
                  <a:gd name="T66" fmla="*/ 804 w 940"/>
                  <a:gd name="T67" fmla="*/ 138 h 940"/>
                  <a:gd name="T68" fmla="*/ 860 w 940"/>
                  <a:gd name="T69" fmla="*/ 206 h 940"/>
                  <a:gd name="T70" fmla="*/ 904 w 940"/>
                  <a:gd name="T71" fmla="*/ 286 h 940"/>
                  <a:gd name="T72" fmla="*/ 932 w 940"/>
                  <a:gd name="T73" fmla="*/ 374 h 940"/>
                  <a:gd name="T74" fmla="*/ 940 w 940"/>
                  <a:gd name="T75" fmla="*/ 446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0" h="940">
                    <a:moveTo>
                      <a:pt x="940" y="470"/>
                    </a:moveTo>
                    <a:lnTo>
                      <a:pt x="940" y="470"/>
                    </a:lnTo>
                    <a:lnTo>
                      <a:pt x="940" y="494"/>
                    </a:lnTo>
                    <a:lnTo>
                      <a:pt x="938" y="518"/>
                    </a:lnTo>
                    <a:lnTo>
                      <a:pt x="932" y="564"/>
                    </a:lnTo>
                    <a:lnTo>
                      <a:pt x="920" y="610"/>
                    </a:lnTo>
                    <a:lnTo>
                      <a:pt x="904" y="652"/>
                    </a:lnTo>
                    <a:lnTo>
                      <a:pt x="884" y="694"/>
                    </a:lnTo>
                    <a:lnTo>
                      <a:pt x="860" y="732"/>
                    </a:lnTo>
                    <a:lnTo>
                      <a:pt x="834" y="768"/>
                    </a:lnTo>
                    <a:lnTo>
                      <a:pt x="804" y="802"/>
                    </a:lnTo>
                    <a:lnTo>
                      <a:pt x="770" y="832"/>
                    </a:lnTo>
                    <a:lnTo>
                      <a:pt x="734" y="860"/>
                    </a:lnTo>
                    <a:lnTo>
                      <a:pt x="694" y="882"/>
                    </a:lnTo>
                    <a:lnTo>
                      <a:pt x="654" y="902"/>
                    </a:lnTo>
                    <a:lnTo>
                      <a:pt x="610" y="918"/>
                    </a:lnTo>
                    <a:lnTo>
                      <a:pt x="566" y="930"/>
                    </a:lnTo>
                    <a:lnTo>
                      <a:pt x="518" y="938"/>
                    </a:lnTo>
                    <a:lnTo>
                      <a:pt x="494" y="940"/>
                    </a:lnTo>
                    <a:lnTo>
                      <a:pt x="470" y="940"/>
                    </a:lnTo>
                    <a:lnTo>
                      <a:pt x="470" y="940"/>
                    </a:lnTo>
                    <a:lnTo>
                      <a:pt x="446" y="940"/>
                    </a:lnTo>
                    <a:lnTo>
                      <a:pt x="422" y="938"/>
                    </a:lnTo>
                    <a:lnTo>
                      <a:pt x="376" y="930"/>
                    </a:lnTo>
                    <a:lnTo>
                      <a:pt x="330" y="918"/>
                    </a:lnTo>
                    <a:lnTo>
                      <a:pt x="288" y="902"/>
                    </a:lnTo>
                    <a:lnTo>
                      <a:pt x="246" y="882"/>
                    </a:lnTo>
                    <a:lnTo>
                      <a:pt x="208" y="860"/>
                    </a:lnTo>
                    <a:lnTo>
                      <a:pt x="172" y="832"/>
                    </a:lnTo>
                    <a:lnTo>
                      <a:pt x="138" y="802"/>
                    </a:lnTo>
                    <a:lnTo>
                      <a:pt x="108" y="768"/>
                    </a:lnTo>
                    <a:lnTo>
                      <a:pt x="80" y="732"/>
                    </a:lnTo>
                    <a:lnTo>
                      <a:pt x="58" y="694"/>
                    </a:lnTo>
                    <a:lnTo>
                      <a:pt x="38" y="652"/>
                    </a:lnTo>
                    <a:lnTo>
                      <a:pt x="22" y="610"/>
                    </a:lnTo>
                    <a:lnTo>
                      <a:pt x="10" y="564"/>
                    </a:lnTo>
                    <a:lnTo>
                      <a:pt x="2" y="518"/>
                    </a:lnTo>
                    <a:lnTo>
                      <a:pt x="2" y="494"/>
                    </a:lnTo>
                    <a:lnTo>
                      <a:pt x="0" y="470"/>
                    </a:lnTo>
                    <a:lnTo>
                      <a:pt x="0" y="470"/>
                    </a:lnTo>
                    <a:lnTo>
                      <a:pt x="2" y="446"/>
                    </a:lnTo>
                    <a:lnTo>
                      <a:pt x="2" y="422"/>
                    </a:lnTo>
                    <a:lnTo>
                      <a:pt x="10" y="374"/>
                    </a:lnTo>
                    <a:lnTo>
                      <a:pt x="22" y="330"/>
                    </a:lnTo>
                    <a:lnTo>
                      <a:pt x="38" y="286"/>
                    </a:lnTo>
                    <a:lnTo>
                      <a:pt x="58" y="246"/>
                    </a:lnTo>
                    <a:lnTo>
                      <a:pt x="80" y="206"/>
                    </a:lnTo>
                    <a:lnTo>
                      <a:pt x="108" y="170"/>
                    </a:lnTo>
                    <a:lnTo>
                      <a:pt x="138" y="138"/>
                    </a:lnTo>
                    <a:lnTo>
                      <a:pt x="172" y="106"/>
                    </a:lnTo>
                    <a:lnTo>
                      <a:pt x="208" y="80"/>
                    </a:lnTo>
                    <a:lnTo>
                      <a:pt x="246" y="56"/>
                    </a:lnTo>
                    <a:lnTo>
                      <a:pt x="288" y="36"/>
                    </a:lnTo>
                    <a:lnTo>
                      <a:pt x="330" y="20"/>
                    </a:lnTo>
                    <a:lnTo>
                      <a:pt x="376" y="8"/>
                    </a:lnTo>
                    <a:lnTo>
                      <a:pt x="422" y="2"/>
                    </a:lnTo>
                    <a:lnTo>
                      <a:pt x="446" y="0"/>
                    </a:lnTo>
                    <a:lnTo>
                      <a:pt x="470" y="0"/>
                    </a:lnTo>
                    <a:lnTo>
                      <a:pt x="470" y="0"/>
                    </a:lnTo>
                    <a:lnTo>
                      <a:pt x="494" y="0"/>
                    </a:lnTo>
                    <a:lnTo>
                      <a:pt x="518" y="2"/>
                    </a:lnTo>
                    <a:lnTo>
                      <a:pt x="566" y="8"/>
                    </a:lnTo>
                    <a:lnTo>
                      <a:pt x="610" y="20"/>
                    </a:lnTo>
                    <a:lnTo>
                      <a:pt x="654" y="36"/>
                    </a:lnTo>
                    <a:lnTo>
                      <a:pt x="694" y="56"/>
                    </a:lnTo>
                    <a:lnTo>
                      <a:pt x="734" y="80"/>
                    </a:lnTo>
                    <a:lnTo>
                      <a:pt x="770" y="106"/>
                    </a:lnTo>
                    <a:lnTo>
                      <a:pt x="804" y="138"/>
                    </a:lnTo>
                    <a:lnTo>
                      <a:pt x="834" y="170"/>
                    </a:lnTo>
                    <a:lnTo>
                      <a:pt x="860" y="206"/>
                    </a:lnTo>
                    <a:lnTo>
                      <a:pt x="884" y="246"/>
                    </a:lnTo>
                    <a:lnTo>
                      <a:pt x="904" y="286"/>
                    </a:lnTo>
                    <a:lnTo>
                      <a:pt x="920" y="330"/>
                    </a:lnTo>
                    <a:lnTo>
                      <a:pt x="932" y="374"/>
                    </a:lnTo>
                    <a:lnTo>
                      <a:pt x="938" y="422"/>
                    </a:lnTo>
                    <a:lnTo>
                      <a:pt x="940" y="446"/>
                    </a:lnTo>
                    <a:lnTo>
                      <a:pt x="940" y="4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23" name="Freeform 1899">
                <a:extLst>
                  <a:ext uri="{FF2B5EF4-FFF2-40B4-BE49-F238E27FC236}">
                    <a16:creationId xmlns="" xmlns:a16="http://schemas.microsoft.com/office/drawing/2014/main" id="{EE65F514-79F4-46D7-91DC-6CE0D7777091}"/>
                  </a:ext>
                </a:extLst>
              </p:cNvPr>
              <p:cNvSpPr>
                <a:spLocks/>
              </p:cNvSpPr>
              <p:nvPr/>
            </p:nvSpPr>
            <p:spPr bwMode="auto">
              <a:xfrm>
                <a:off x="11221829" y="1184834"/>
                <a:ext cx="317383" cy="318113"/>
              </a:xfrm>
              <a:custGeom>
                <a:avLst/>
                <a:gdLst>
                  <a:gd name="T0" fmla="*/ 804 w 870"/>
                  <a:gd name="T1" fmla="*/ 668 h 872"/>
                  <a:gd name="T2" fmla="*/ 776 w 870"/>
                  <a:gd name="T3" fmla="*/ 708 h 872"/>
                  <a:gd name="T4" fmla="*/ 754 w 870"/>
                  <a:gd name="T5" fmla="*/ 732 h 872"/>
                  <a:gd name="T6" fmla="*/ 706 w 870"/>
                  <a:gd name="T7" fmla="*/ 778 h 872"/>
                  <a:gd name="T8" fmla="*/ 652 w 870"/>
                  <a:gd name="T9" fmla="*/ 814 h 872"/>
                  <a:gd name="T10" fmla="*/ 594 w 870"/>
                  <a:gd name="T11" fmla="*/ 842 h 872"/>
                  <a:gd name="T12" fmla="*/ 562 w 870"/>
                  <a:gd name="T13" fmla="*/ 852 h 872"/>
                  <a:gd name="T14" fmla="*/ 532 w 870"/>
                  <a:gd name="T15" fmla="*/ 860 h 872"/>
                  <a:gd name="T16" fmla="*/ 472 w 870"/>
                  <a:gd name="T17" fmla="*/ 870 h 872"/>
                  <a:gd name="T18" fmla="*/ 436 w 870"/>
                  <a:gd name="T19" fmla="*/ 872 h 872"/>
                  <a:gd name="T20" fmla="*/ 396 w 870"/>
                  <a:gd name="T21" fmla="*/ 870 h 872"/>
                  <a:gd name="T22" fmla="*/ 318 w 870"/>
                  <a:gd name="T23" fmla="*/ 854 h 872"/>
                  <a:gd name="T24" fmla="*/ 280 w 870"/>
                  <a:gd name="T25" fmla="*/ 842 h 872"/>
                  <a:gd name="T26" fmla="*/ 228 w 870"/>
                  <a:gd name="T27" fmla="*/ 818 h 872"/>
                  <a:gd name="T28" fmla="*/ 180 w 870"/>
                  <a:gd name="T29" fmla="*/ 788 h 872"/>
                  <a:gd name="T30" fmla="*/ 136 w 870"/>
                  <a:gd name="T31" fmla="*/ 752 h 872"/>
                  <a:gd name="T32" fmla="*/ 98 w 870"/>
                  <a:gd name="T33" fmla="*/ 710 h 872"/>
                  <a:gd name="T34" fmla="*/ 74 w 870"/>
                  <a:gd name="T35" fmla="*/ 678 h 872"/>
                  <a:gd name="T36" fmla="*/ 54 w 870"/>
                  <a:gd name="T37" fmla="*/ 646 h 872"/>
                  <a:gd name="T38" fmla="*/ 30 w 870"/>
                  <a:gd name="T39" fmla="*/ 592 h 872"/>
                  <a:gd name="T40" fmla="*/ 12 w 870"/>
                  <a:gd name="T41" fmla="*/ 534 h 872"/>
                  <a:gd name="T42" fmla="*/ 8 w 870"/>
                  <a:gd name="T43" fmla="*/ 516 h 872"/>
                  <a:gd name="T44" fmla="*/ 4 w 870"/>
                  <a:gd name="T45" fmla="*/ 490 h 872"/>
                  <a:gd name="T46" fmla="*/ 0 w 870"/>
                  <a:gd name="T47" fmla="*/ 440 h 872"/>
                  <a:gd name="T48" fmla="*/ 0 w 870"/>
                  <a:gd name="T49" fmla="*/ 414 h 872"/>
                  <a:gd name="T50" fmla="*/ 8 w 870"/>
                  <a:gd name="T51" fmla="*/ 360 h 872"/>
                  <a:gd name="T52" fmla="*/ 20 w 870"/>
                  <a:gd name="T53" fmla="*/ 306 h 872"/>
                  <a:gd name="T54" fmla="*/ 40 w 870"/>
                  <a:gd name="T55" fmla="*/ 254 h 872"/>
                  <a:gd name="T56" fmla="*/ 68 w 870"/>
                  <a:gd name="T57" fmla="*/ 204 h 872"/>
                  <a:gd name="T58" fmla="*/ 92 w 870"/>
                  <a:gd name="T59" fmla="*/ 170 h 872"/>
                  <a:gd name="T60" fmla="*/ 150 w 870"/>
                  <a:gd name="T61" fmla="*/ 108 h 872"/>
                  <a:gd name="T62" fmla="*/ 218 w 870"/>
                  <a:gd name="T63" fmla="*/ 60 h 872"/>
                  <a:gd name="T64" fmla="*/ 296 w 870"/>
                  <a:gd name="T65" fmla="*/ 24 h 872"/>
                  <a:gd name="T66" fmla="*/ 336 w 870"/>
                  <a:gd name="T67" fmla="*/ 12 h 872"/>
                  <a:gd name="T68" fmla="*/ 338 w 870"/>
                  <a:gd name="T69" fmla="*/ 12 h 872"/>
                  <a:gd name="T70" fmla="*/ 400 w 870"/>
                  <a:gd name="T71" fmla="*/ 2 h 872"/>
                  <a:gd name="T72" fmla="*/ 436 w 870"/>
                  <a:gd name="T73" fmla="*/ 0 h 872"/>
                  <a:gd name="T74" fmla="*/ 460 w 870"/>
                  <a:gd name="T75" fmla="*/ 2 h 872"/>
                  <a:gd name="T76" fmla="*/ 510 w 870"/>
                  <a:gd name="T77" fmla="*/ 8 h 872"/>
                  <a:gd name="T78" fmla="*/ 534 w 870"/>
                  <a:gd name="T79" fmla="*/ 12 h 872"/>
                  <a:gd name="T80" fmla="*/ 604 w 870"/>
                  <a:gd name="T81" fmla="*/ 36 h 872"/>
                  <a:gd name="T82" fmla="*/ 668 w 870"/>
                  <a:gd name="T83" fmla="*/ 68 h 872"/>
                  <a:gd name="T84" fmla="*/ 726 w 870"/>
                  <a:gd name="T85" fmla="*/ 112 h 872"/>
                  <a:gd name="T86" fmla="*/ 776 w 870"/>
                  <a:gd name="T87" fmla="*/ 166 h 872"/>
                  <a:gd name="T88" fmla="*/ 790 w 870"/>
                  <a:gd name="T89" fmla="*/ 184 h 872"/>
                  <a:gd name="T90" fmla="*/ 816 w 870"/>
                  <a:gd name="T91" fmla="*/ 224 h 872"/>
                  <a:gd name="T92" fmla="*/ 838 w 870"/>
                  <a:gd name="T93" fmla="*/ 268 h 872"/>
                  <a:gd name="T94" fmla="*/ 854 w 870"/>
                  <a:gd name="T95" fmla="*/ 314 h 872"/>
                  <a:gd name="T96" fmla="*/ 860 w 870"/>
                  <a:gd name="T97" fmla="*/ 340 h 872"/>
                  <a:gd name="T98" fmla="*/ 870 w 870"/>
                  <a:gd name="T99" fmla="*/ 424 h 872"/>
                  <a:gd name="T100" fmla="*/ 866 w 870"/>
                  <a:gd name="T101" fmla="*/ 508 h 872"/>
                  <a:gd name="T102" fmla="*/ 842 w 870"/>
                  <a:gd name="T103" fmla="*/ 590 h 872"/>
                  <a:gd name="T104" fmla="*/ 804 w 870"/>
                  <a:gd name="T105" fmla="*/ 668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0" h="872">
                    <a:moveTo>
                      <a:pt x="804" y="668"/>
                    </a:moveTo>
                    <a:lnTo>
                      <a:pt x="804" y="668"/>
                    </a:lnTo>
                    <a:lnTo>
                      <a:pt x="790" y="688"/>
                    </a:lnTo>
                    <a:lnTo>
                      <a:pt x="776" y="708"/>
                    </a:lnTo>
                    <a:lnTo>
                      <a:pt x="776" y="708"/>
                    </a:lnTo>
                    <a:lnTo>
                      <a:pt x="754" y="732"/>
                    </a:lnTo>
                    <a:lnTo>
                      <a:pt x="730" y="756"/>
                    </a:lnTo>
                    <a:lnTo>
                      <a:pt x="706" y="778"/>
                    </a:lnTo>
                    <a:lnTo>
                      <a:pt x="680" y="796"/>
                    </a:lnTo>
                    <a:lnTo>
                      <a:pt x="652" y="814"/>
                    </a:lnTo>
                    <a:lnTo>
                      <a:pt x="624" y="828"/>
                    </a:lnTo>
                    <a:lnTo>
                      <a:pt x="594" y="842"/>
                    </a:lnTo>
                    <a:lnTo>
                      <a:pt x="562" y="852"/>
                    </a:lnTo>
                    <a:lnTo>
                      <a:pt x="562" y="852"/>
                    </a:lnTo>
                    <a:lnTo>
                      <a:pt x="532" y="860"/>
                    </a:lnTo>
                    <a:lnTo>
                      <a:pt x="532" y="860"/>
                    </a:lnTo>
                    <a:lnTo>
                      <a:pt x="502" y="866"/>
                    </a:lnTo>
                    <a:lnTo>
                      <a:pt x="472" y="870"/>
                    </a:lnTo>
                    <a:lnTo>
                      <a:pt x="472" y="870"/>
                    </a:lnTo>
                    <a:lnTo>
                      <a:pt x="436" y="872"/>
                    </a:lnTo>
                    <a:lnTo>
                      <a:pt x="436" y="872"/>
                    </a:lnTo>
                    <a:lnTo>
                      <a:pt x="396" y="870"/>
                    </a:lnTo>
                    <a:lnTo>
                      <a:pt x="356" y="864"/>
                    </a:lnTo>
                    <a:lnTo>
                      <a:pt x="318" y="854"/>
                    </a:lnTo>
                    <a:lnTo>
                      <a:pt x="280" y="842"/>
                    </a:lnTo>
                    <a:lnTo>
                      <a:pt x="280" y="842"/>
                    </a:lnTo>
                    <a:lnTo>
                      <a:pt x="254" y="830"/>
                    </a:lnTo>
                    <a:lnTo>
                      <a:pt x="228" y="818"/>
                    </a:lnTo>
                    <a:lnTo>
                      <a:pt x="204" y="804"/>
                    </a:lnTo>
                    <a:lnTo>
                      <a:pt x="180" y="788"/>
                    </a:lnTo>
                    <a:lnTo>
                      <a:pt x="158" y="770"/>
                    </a:lnTo>
                    <a:lnTo>
                      <a:pt x="136" y="752"/>
                    </a:lnTo>
                    <a:lnTo>
                      <a:pt x="116" y="730"/>
                    </a:lnTo>
                    <a:lnTo>
                      <a:pt x="98" y="710"/>
                    </a:lnTo>
                    <a:lnTo>
                      <a:pt x="98" y="710"/>
                    </a:lnTo>
                    <a:lnTo>
                      <a:pt x="74" y="678"/>
                    </a:lnTo>
                    <a:lnTo>
                      <a:pt x="54" y="646"/>
                    </a:lnTo>
                    <a:lnTo>
                      <a:pt x="54" y="646"/>
                    </a:lnTo>
                    <a:lnTo>
                      <a:pt x="42" y="618"/>
                    </a:lnTo>
                    <a:lnTo>
                      <a:pt x="30" y="592"/>
                    </a:lnTo>
                    <a:lnTo>
                      <a:pt x="20" y="562"/>
                    </a:lnTo>
                    <a:lnTo>
                      <a:pt x="12" y="534"/>
                    </a:lnTo>
                    <a:lnTo>
                      <a:pt x="12" y="534"/>
                    </a:lnTo>
                    <a:lnTo>
                      <a:pt x="8" y="516"/>
                    </a:lnTo>
                    <a:lnTo>
                      <a:pt x="8" y="516"/>
                    </a:lnTo>
                    <a:lnTo>
                      <a:pt x="4" y="490"/>
                    </a:lnTo>
                    <a:lnTo>
                      <a:pt x="2" y="466"/>
                    </a:lnTo>
                    <a:lnTo>
                      <a:pt x="0" y="440"/>
                    </a:lnTo>
                    <a:lnTo>
                      <a:pt x="0" y="414"/>
                    </a:lnTo>
                    <a:lnTo>
                      <a:pt x="0" y="414"/>
                    </a:lnTo>
                    <a:lnTo>
                      <a:pt x="4" y="386"/>
                    </a:lnTo>
                    <a:lnTo>
                      <a:pt x="8" y="360"/>
                    </a:lnTo>
                    <a:lnTo>
                      <a:pt x="12" y="332"/>
                    </a:lnTo>
                    <a:lnTo>
                      <a:pt x="20" y="306"/>
                    </a:lnTo>
                    <a:lnTo>
                      <a:pt x="30" y="280"/>
                    </a:lnTo>
                    <a:lnTo>
                      <a:pt x="40" y="254"/>
                    </a:lnTo>
                    <a:lnTo>
                      <a:pt x="52" y="230"/>
                    </a:lnTo>
                    <a:lnTo>
                      <a:pt x="68" y="204"/>
                    </a:lnTo>
                    <a:lnTo>
                      <a:pt x="68" y="204"/>
                    </a:lnTo>
                    <a:lnTo>
                      <a:pt x="92" y="170"/>
                    </a:lnTo>
                    <a:lnTo>
                      <a:pt x="120" y="138"/>
                    </a:lnTo>
                    <a:lnTo>
                      <a:pt x="150" y="108"/>
                    </a:lnTo>
                    <a:lnTo>
                      <a:pt x="182" y="82"/>
                    </a:lnTo>
                    <a:lnTo>
                      <a:pt x="218" y="60"/>
                    </a:lnTo>
                    <a:lnTo>
                      <a:pt x="256" y="40"/>
                    </a:lnTo>
                    <a:lnTo>
                      <a:pt x="296" y="24"/>
                    </a:lnTo>
                    <a:lnTo>
                      <a:pt x="336" y="12"/>
                    </a:lnTo>
                    <a:lnTo>
                      <a:pt x="336" y="12"/>
                    </a:lnTo>
                    <a:lnTo>
                      <a:pt x="338" y="12"/>
                    </a:lnTo>
                    <a:lnTo>
                      <a:pt x="338" y="12"/>
                    </a:lnTo>
                    <a:lnTo>
                      <a:pt x="370" y="6"/>
                    </a:lnTo>
                    <a:lnTo>
                      <a:pt x="400" y="2"/>
                    </a:lnTo>
                    <a:lnTo>
                      <a:pt x="400" y="2"/>
                    </a:lnTo>
                    <a:lnTo>
                      <a:pt x="436" y="0"/>
                    </a:lnTo>
                    <a:lnTo>
                      <a:pt x="436" y="0"/>
                    </a:lnTo>
                    <a:lnTo>
                      <a:pt x="460" y="2"/>
                    </a:lnTo>
                    <a:lnTo>
                      <a:pt x="486" y="4"/>
                    </a:lnTo>
                    <a:lnTo>
                      <a:pt x="510" y="8"/>
                    </a:lnTo>
                    <a:lnTo>
                      <a:pt x="534" y="12"/>
                    </a:lnTo>
                    <a:lnTo>
                      <a:pt x="534" y="12"/>
                    </a:lnTo>
                    <a:lnTo>
                      <a:pt x="568" y="22"/>
                    </a:lnTo>
                    <a:lnTo>
                      <a:pt x="604" y="36"/>
                    </a:lnTo>
                    <a:lnTo>
                      <a:pt x="636" y="50"/>
                    </a:lnTo>
                    <a:lnTo>
                      <a:pt x="668" y="68"/>
                    </a:lnTo>
                    <a:lnTo>
                      <a:pt x="698" y="90"/>
                    </a:lnTo>
                    <a:lnTo>
                      <a:pt x="726" y="112"/>
                    </a:lnTo>
                    <a:lnTo>
                      <a:pt x="752" y="138"/>
                    </a:lnTo>
                    <a:lnTo>
                      <a:pt x="776" y="166"/>
                    </a:lnTo>
                    <a:lnTo>
                      <a:pt x="776" y="166"/>
                    </a:lnTo>
                    <a:lnTo>
                      <a:pt x="790" y="184"/>
                    </a:lnTo>
                    <a:lnTo>
                      <a:pt x="804" y="204"/>
                    </a:lnTo>
                    <a:lnTo>
                      <a:pt x="816" y="224"/>
                    </a:lnTo>
                    <a:lnTo>
                      <a:pt x="828" y="246"/>
                    </a:lnTo>
                    <a:lnTo>
                      <a:pt x="838" y="268"/>
                    </a:lnTo>
                    <a:lnTo>
                      <a:pt x="846" y="292"/>
                    </a:lnTo>
                    <a:lnTo>
                      <a:pt x="854" y="314"/>
                    </a:lnTo>
                    <a:lnTo>
                      <a:pt x="860" y="340"/>
                    </a:lnTo>
                    <a:lnTo>
                      <a:pt x="860" y="340"/>
                    </a:lnTo>
                    <a:lnTo>
                      <a:pt x="868" y="382"/>
                    </a:lnTo>
                    <a:lnTo>
                      <a:pt x="870" y="424"/>
                    </a:lnTo>
                    <a:lnTo>
                      <a:pt x="870" y="466"/>
                    </a:lnTo>
                    <a:lnTo>
                      <a:pt x="866" y="508"/>
                    </a:lnTo>
                    <a:lnTo>
                      <a:pt x="856" y="550"/>
                    </a:lnTo>
                    <a:lnTo>
                      <a:pt x="842" y="590"/>
                    </a:lnTo>
                    <a:lnTo>
                      <a:pt x="826" y="630"/>
                    </a:lnTo>
                    <a:lnTo>
                      <a:pt x="804" y="6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24" name="Freeform 1905">
                <a:extLst>
                  <a:ext uri="{FF2B5EF4-FFF2-40B4-BE49-F238E27FC236}">
                    <a16:creationId xmlns="" xmlns:a16="http://schemas.microsoft.com/office/drawing/2014/main" id="{9F9EDBB0-7785-4D50-B3A1-5F6FDD574A36}"/>
                  </a:ext>
                </a:extLst>
              </p:cNvPr>
              <p:cNvSpPr>
                <a:spLocks/>
              </p:cNvSpPr>
              <p:nvPr/>
            </p:nvSpPr>
            <p:spPr bwMode="auto">
              <a:xfrm>
                <a:off x="11411077" y="1095525"/>
                <a:ext cx="31647" cy="71011"/>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4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4"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25" name="Freeform 1906">
                <a:extLst>
                  <a:ext uri="{FF2B5EF4-FFF2-40B4-BE49-F238E27FC236}">
                    <a16:creationId xmlns="" xmlns:a16="http://schemas.microsoft.com/office/drawing/2014/main" id="{630CAA84-D2BA-447B-ADF4-FF200C8FDF0D}"/>
                  </a:ext>
                </a:extLst>
              </p:cNvPr>
              <p:cNvSpPr>
                <a:spLocks/>
              </p:cNvSpPr>
              <p:nvPr/>
            </p:nvSpPr>
            <p:spPr bwMode="auto">
              <a:xfrm>
                <a:off x="11316908" y="1095525"/>
                <a:ext cx="30875" cy="71011"/>
              </a:xfrm>
              <a:custGeom>
                <a:avLst/>
                <a:gdLst>
                  <a:gd name="T0" fmla="*/ 80 w 80"/>
                  <a:gd name="T1" fmla="*/ 184 h 184"/>
                  <a:gd name="T2" fmla="*/ 46 w 80"/>
                  <a:gd name="T3" fmla="*/ 184 h 184"/>
                  <a:gd name="T4" fmla="*/ 46 w 80"/>
                  <a:gd name="T5" fmla="*/ 52 h 184"/>
                  <a:gd name="T6" fmla="*/ 46 w 80"/>
                  <a:gd name="T7" fmla="*/ 52 h 184"/>
                  <a:gd name="T8" fmla="*/ 36 w 80"/>
                  <a:gd name="T9" fmla="*/ 60 h 184"/>
                  <a:gd name="T10" fmla="*/ 24 w 80"/>
                  <a:gd name="T11" fmla="*/ 66 h 184"/>
                  <a:gd name="T12" fmla="*/ 12 w 80"/>
                  <a:gd name="T13" fmla="*/ 72 h 184"/>
                  <a:gd name="T14" fmla="*/ 0 w 80"/>
                  <a:gd name="T15" fmla="*/ 78 h 184"/>
                  <a:gd name="T16" fmla="*/ 0 w 80"/>
                  <a:gd name="T17" fmla="*/ 46 h 184"/>
                  <a:gd name="T18" fmla="*/ 0 w 80"/>
                  <a:gd name="T19" fmla="*/ 46 h 184"/>
                  <a:gd name="T20" fmla="*/ 14 w 80"/>
                  <a:gd name="T21" fmla="*/ 40 h 184"/>
                  <a:gd name="T22" fmla="*/ 30 w 80"/>
                  <a:gd name="T23" fmla="*/ 28 h 184"/>
                  <a:gd name="T24" fmla="*/ 30 w 80"/>
                  <a:gd name="T25" fmla="*/ 28 h 184"/>
                  <a:gd name="T26" fmla="*/ 38 w 80"/>
                  <a:gd name="T27" fmla="*/ 22 h 184"/>
                  <a:gd name="T28" fmla="*/ 44 w 80"/>
                  <a:gd name="T29" fmla="*/ 16 h 184"/>
                  <a:gd name="T30" fmla="*/ 48 w 80"/>
                  <a:gd name="T31" fmla="*/ 8 h 184"/>
                  <a:gd name="T32" fmla="*/ 52 w 80"/>
                  <a:gd name="T33" fmla="*/ 0 h 184"/>
                  <a:gd name="T34" fmla="*/ 80 w 80"/>
                  <a:gd name="T35" fmla="*/ 0 h 184"/>
                  <a:gd name="T36" fmla="*/ 80 w 80"/>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84">
                    <a:moveTo>
                      <a:pt x="80" y="184"/>
                    </a:moveTo>
                    <a:lnTo>
                      <a:pt x="46" y="184"/>
                    </a:lnTo>
                    <a:lnTo>
                      <a:pt x="46" y="52"/>
                    </a:lnTo>
                    <a:lnTo>
                      <a:pt x="46" y="52"/>
                    </a:lnTo>
                    <a:lnTo>
                      <a:pt x="36" y="60"/>
                    </a:lnTo>
                    <a:lnTo>
                      <a:pt x="24" y="66"/>
                    </a:lnTo>
                    <a:lnTo>
                      <a:pt x="12" y="72"/>
                    </a:lnTo>
                    <a:lnTo>
                      <a:pt x="0" y="78"/>
                    </a:lnTo>
                    <a:lnTo>
                      <a:pt x="0" y="46"/>
                    </a:lnTo>
                    <a:lnTo>
                      <a:pt x="0" y="46"/>
                    </a:lnTo>
                    <a:lnTo>
                      <a:pt x="14" y="40"/>
                    </a:lnTo>
                    <a:lnTo>
                      <a:pt x="30" y="28"/>
                    </a:lnTo>
                    <a:lnTo>
                      <a:pt x="30" y="28"/>
                    </a:lnTo>
                    <a:lnTo>
                      <a:pt x="38" y="22"/>
                    </a:lnTo>
                    <a:lnTo>
                      <a:pt x="44" y="16"/>
                    </a:lnTo>
                    <a:lnTo>
                      <a:pt x="48" y="8"/>
                    </a:lnTo>
                    <a:lnTo>
                      <a:pt x="52" y="0"/>
                    </a:lnTo>
                    <a:lnTo>
                      <a:pt x="80" y="0"/>
                    </a:lnTo>
                    <a:lnTo>
                      <a:pt x="80"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26" name="Freeform 1908">
                <a:extLst>
                  <a:ext uri="{FF2B5EF4-FFF2-40B4-BE49-F238E27FC236}">
                    <a16:creationId xmlns="" xmlns:a16="http://schemas.microsoft.com/office/drawing/2014/main" id="{2630D33C-8680-4379-88B7-637C9D5BF14B}"/>
                  </a:ext>
                </a:extLst>
              </p:cNvPr>
              <p:cNvSpPr>
                <a:spLocks noEditPoints="1"/>
              </p:cNvSpPr>
              <p:nvPr/>
            </p:nvSpPr>
            <p:spPr bwMode="auto">
              <a:xfrm>
                <a:off x="11218880" y="1095525"/>
                <a:ext cx="45540" cy="71783"/>
              </a:xfrm>
              <a:custGeom>
                <a:avLst/>
                <a:gdLst>
                  <a:gd name="T0" fmla="*/ 60 w 118"/>
                  <a:gd name="T1" fmla="*/ 0 h 186"/>
                  <a:gd name="T2" fmla="*/ 84 w 118"/>
                  <a:gd name="T3" fmla="*/ 4 h 186"/>
                  <a:gd name="T4" fmla="*/ 102 w 118"/>
                  <a:gd name="T5" fmla="*/ 18 h 186"/>
                  <a:gd name="T6" fmla="*/ 108 w 118"/>
                  <a:gd name="T7" fmla="*/ 32 h 186"/>
                  <a:gd name="T8" fmla="*/ 118 w 118"/>
                  <a:gd name="T9" fmla="*/ 68 h 186"/>
                  <a:gd name="T10" fmla="*/ 118 w 118"/>
                  <a:gd name="T11" fmla="*/ 94 h 186"/>
                  <a:gd name="T12" fmla="*/ 114 w 118"/>
                  <a:gd name="T13" fmla="*/ 138 h 186"/>
                  <a:gd name="T14" fmla="*/ 100 w 118"/>
                  <a:gd name="T15" fmla="*/ 168 h 186"/>
                  <a:gd name="T16" fmla="*/ 92 w 118"/>
                  <a:gd name="T17" fmla="*/ 176 h 186"/>
                  <a:gd name="T18" fmla="*/ 72 w 118"/>
                  <a:gd name="T19" fmla="*/ 186 h 186"/>
                  <a:gd name="T20" fmla="*/ 60 w 118"/>
                  <a:gd name="T21" fmla="*/ 186 h 186"/>
                  <a:gd name="T22" fmla="*/ 36 w 118"/>
                  <a:gd name="T23" fmla="*/ 182 h 186"/>
                  <a:gd name="T24" fmla="*/ 16 w 118"/>
                  <a:gd name="T25" fmla="*/ 166 h 186"/>
                  <a:gd name="T26" fmla="*/ 10 w 118"/>
                  <a:gd name="T27" fmla="*/ 154 h 186"/>
                  <a:gd name="T28" fmla="*/ 2 w 118"/>
                  <a:gd name="T29" fmla="*/ 118 h 186"/>
                  <a:gd name="T30" fmla="*/ 0 w 118"/>
                  <a:gd name="T31" fmla="*/ 92 h 186"/>
                  <a:gd name="T32" fmla="*/ 4 w 118"/>
                  <a:gd name="T33" fmla="*/ 48 h 186"/>
                  <a:gd name="T34" fmla="*/ 18 w 118"/>
                  <a:gd name="T35" fmla="*/ 18 h 186"/>
                  <a:gd name="T36" fmla="*/ 26 w 118"/>
                  <a:gd name="T37" fmla="*/ 10 h 186"/>
                  <a:gd name="T38" fmla="*/ 46 w 118"/>
                  <a:gd name="T39" fmla="*/ 0 h 186"/>
                  <a:gd name="T40" fmla="*/ 60 w 118"/>
                  <a:gd name="T41" fmla="*/ 28 h 186"/>
                  <a:gd name="T42" fmla="*/ 54 w 118"/>
                  <a:gd name="T43" fmla="*/ 30 h 186"/>
                  <a:gd name="T44" fmla="*/ 48 w 118"/>
                  <a:gd name="T45" fmla="*/ 32 h 186"/>
                  <a:gd name="T46" fmla="*/ 40 w 118"/>
                  <a:gd name="T47" fmla="*/ 48 h 186"/>
                  <a:gd name="T48" fmla="*/ 38 w 118"/>
                  <a:gd name="T49" fmla="*/ 66 h 186"/>
                  <a:gd name="T50" fmla="*/ 36 w 118"/>
                  <a:gd name="T51" fmla="*/ 94 h 186"/>
                  <a:gd name="T52" fmla="*/ 40 w 118"/>
                  <a:gd name="T53" fmla="*/ 138 h 186"/>
                  <a:gd name="T54" fmla="*/ 44 w 118"/>
                  <a:gd name="T55" fmla="*/ 148 h 186"/>
                  <a:gd name="T56" fmla="*/ 48 w 118"/>
                  <a:gd name="T57" fmla="*/ 154 h 186"/>
                  <a:gd name="T58" fmla="*/ 60 w 118"/>
                  <a:gd name="T59" fmla="*/ 158 h 186"/>
                  <a:gd name="T60" fmla="*/ 66 w 118"/>
                  <a:gd name="T61" fmla="*/ 156 h 186"/>
                  <a:gd name="T62" fmla="*/ 70 w 118"/>
                  <a:gd name="T63" fmla="*/ 154 h 186"/>
                  <a:gd name="T64" fmla="*/ 78 w 118"/>
                  <a:gd name="T65" fmla="*/ 138 h 186"/>
                  <a:gd name="T66" fmla="*/ 82 w 118"/>
                  <a:gd name="T67" fmla="*/ 120 h 186"/>
                  <a:gd name="T68" fmla="*/ 82 w 118"/>
                  <a:gd name="T69" fmla="*/ 94 h 186"/>
                  <a:gd name="T70" fmla="*/ 78 w 118"/>
                  <a:gd name="T71" fmla="*/ 48 h 186"/>
                  <a:gd name="T72" fmla="*/ 76 w 118"/>
                  <a:gd name="T73" fmla="*/ 38 h 186"/>
                  <a:gd name="T74" fmla="*/ 70 w 118"/>
                  <a:gd name="T75" fmla="*/ 32 h 186"/>
                  <a:gd name="T76" fmla="*/ 60 w 118"/>
                  <a:gd name="T77"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close/>
                    <a:moveTo>
                      <a:pt x="60" y="28"/>
                    </a:moveTo>
                    <a:lnTo>
                      <a:pt x="60" y="28"/>
                    </a:lnTo>
                    <a:lnTo>
                      <a:pt x="54" y="30"/>
                    </a:lnTo>
                    <a:lnTo>
                      <a:pt x="48" y="32"/>
                    </a:lnTo>
                    <a:lnTo>
                      <a:pt x="48" y="32"/>
                    </a:lnTo>
                    <a:lnTo>
                      <a:pt x="44" y="38"/>
                    </a:lnTo>
                    <a:lnTo>
                      <a:pt x="40" y="48"/>
                    </a:lnTo>
                    <a:lnTo>
                      <a:pt x="40" y="48"/>
                    </a:lnTo>
                    <a:lnTo>
                      <a:pt x="38" y="66"/>
                    </a:lnTo>
                    <a:lnTo>
                      <a:pt x="36" y="94"/>
                    </a:lnTo>
                    <a:lnTo>
                      <a:pt x="36" y="94"/>
                    </a:lnTo>
                    <a:lnTo>
                      <a:pt x="38" y="120"/>
                    </a:lnTo>
                    <a:lnTo>
                      <a:pt x="40" y="138"/>
                    </a:lnTo>
                    <a:lnTo>
                      <a:pt x="40" y="138"/>
                    </a:lnTo>
                    <a:lnTo>
                      <a:pt x="44" y="148"/>
                    </a:lnTo>
                    <a:lnTo>
                      <a:pt x="48" y="154"/>
                    </a:lnTo>
                    <a:lnTo>
                      <a:pt x="48" y="154"/>
                    </a:lnTo>
                    <a:lnTo>
                      <a:pt x="54" y="156"/>
                    </a:lnTo>
                    <a:lnTo>
                      <a:pt x="60" y="158"/>
                    </a:lnTo>
                    <a:lnTo>
                      <a:pt x="60" y="158"/>
                    </a:lnTo>
                    <a:lnTo>
                      <a:pt x="66" y="156"/>
                    </a:lnTo>
                    <a:lnTo>
                      <a:pt x="70" y="154"/>
                    </a:lnTo>
                    <a:lnTo>
                      <a:pt x="70" y="154"/>
                    </a:lnTo>
                    <a:lnTo>
                      <a:pt x="76" y="148"/>
                    </a:lnTo>
                    <a:lnTo>
                      <a:pt x="78" y="138"/>
                    </a:lnTo>
                    <a:lnTo>
                      <a:pt x="78" y="138"/>
                    </a:lnTo>
                    <a:lnTo>
                      <a:pt x="82" y="120"/>
                    </a:lnTo>
                    <a:lnTo>
                      <a:pt x="82" y="94"/>
                    </a:lnTo>
                    <a:lnTo>
                      <a:pt x="82" y="94"/>
                    </a:lnTo>
                    <a:lnTo>
                      <a:pt x="82" y="66"/>
                    </a:lnTo>
                    <a:lnTo>
                      <a:pt x="78" y="48"/>
                    </a:lnTo>
                    <a:lnTo>
                      <a:pt x="78" y="48"/>
                    </a:lnTo>
                    <a:lnTo>
                      <a:pt x="76" y="38"/>
                    </a:lnTo>
                    <a:lnTo>
                      <a:pt x="70" y="32"/>
                    </a:lnTo>
                    <a:lnTo>
                      <a:pt x="70" y="32"/>
                    </a:lnTo>
                    <a:lnTo>
                      <a:pt x="66" y="30"/>
                    </a:lnTo>
                    <a:lnTo>
                      <a:pt x="60" y="28"/>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27" name="Freeform 1909">
                <a:extLst>
                  <a:ext uri="{FF2B5EF4-FFF2-40B4-BE49-F238E27FC236}">
                    <a16:creationId xmlns="" xmlns:a16="http://schemas.microsoft.com/office/drawing/2014/main" id="{46B70903-CF2B-4FA7-AE37-6989C8DF8B0A}"/>
                  </a:ext>
                </a:extLst>
              </p:cNvPr>
              <p:cNvSpPr>
                <a:spLocks/>
              </p:cNvSpPr>
              <p:nvPr/>
            </p:nvSpPr>
            <p:spPr bwMode="auto">
              <a:xfrm>
                <a:off x="11218880" y="1095525"/>
                <a:ext cx="45540" cy="71783"/>
              </a:xfrm>
              <a:custGeom>
                <a:avLst/>
                <a:gdLst>
                  <a:gd name="T0" fmla="*/ 60 w 118"/>
                  <a:gd name="T1" fmla="*/ 0 h 186"/>
                  <a:gd name="T2" fmla="*/ 60 w 118"/>
                  <a:gd name="T3" fmla="*/ 0 h 186"/>
                  <a:gd name="T4" fmla="*/ 72 w 118"/>
                  <a:gd name="T5" fmla="*/ 0 h 186"/>
                  <a:gd name="T6" fmla="*/ 84 w 118"/>
                  <a:gd name="T7" fmla="*/ 4 h 186"/>
                  <a:gd name="T8" fmla="*/ 92 w 118"/>
                  <a:gd name="T9" fmla="*/ 10 h 186"/>
                  <a:gd name="T10" fmla="*/ 102 w 118"/>
                  <a:gd name="T11" fmla="*/ 18 h 186"/>
                  <a:gd name="T12" fmla="*/ 102 w 118"/>
                  <a:gd name="T13" fmla="*/ 18 h 186"/>
                  <a:gd name="T14" fmla="*/ 108 w 118"/>
                  <a:gd name="T15" fmla="*/ 32 h 186"/>
                  <a:gd name="T16" fmla="*/ 114 w 118"/>
                  <a:gd name="T17" fmla="*/ 48 h 186"/>
                  <a:gd name="T18" fmla="*/ 118 w 118"/>
                  <a:gd name="T19" fmla="*/ 68 h 186"/>
                  <a:gd name="T20" fmla="*/ 118 w 118"/>
                  <a:gd name="T21" fmla="*/ 94 h 186"/>
                  <a:gd name="T22" fmla="*/ 118 w 118"/>
                  <a:gd name="T23" fmla="*/ 94 h 186"/>
                  <a:gd name="T24" fmla="*/ 118 w 118"/>
                  <a:gd name="T25" fmla="*/ 118 h 186"/>
                  <a:gd name="T26" fmla="*/ 114 w 118"/>
                  <a:gd name="T27" fmla="*/ 138 h 186"/>
                  <a:gd name="T28" fmla="*/ 108 w 118"/>
                  <a:gd name="T29" fmla="*/ 154 h 186"/>
                  <a:gd name="T30" fmla="*/ 100 w 118"/>
                  <a:gd name="T31" fmla="*/ 168 h 186"/>
                  <a:gd name="T32" fmla="*/ 100 w 118"/>
                  <a:gd name="T33" fmla="*/ 168 h 186"/>
                  <a:gd name="T34" fmla="*/ 92 w 118"/>
                  <a:gd name="T35" fmla="*/ 176 h 186"/>
                  <a:gd name="T36" fmla="*/ 84 w 118"/>
                  <a:gd name="T37" fmla="*/ 182 h 186"/>
                  <a:gd name="T38" fmla="*/ 72 w 118"/>
                  <a:gd name="T39" fmla="*/ 186 h 186"/>
                  <a:gd name="T40" fmla="*/ 60 w 118"/>
                  <a:gd name="T41" fmla="*/ 186 h 186"/>
                  <a:gd name="T42" fmla="*/ 60 w 118"/>
                  <a:gd name="T43" fmla="*/ 186 h 186"/>
                  <a:gd name="T44" fmla="*/ 46 w 118"/>
                  <a:gd name="T45" fmla="*/ 186 h 186"/>
                  <a:gd name="T46" fmla="*/ 36 w 118"/>
                  <a:gd name="T47" fmla="*/ 182 h 186"/>
                  <a:gd name="T48" fmla="*/ 26 w 118"/>
                  <a:gd name="T49" fmla="*/ 176 h 186"/>
                  <a:gd name="T50" fmla="*/ 16 w 118"/>
                  <a:gd name="T51" fmla="*/ 166 h 186"/>
                  <a:gd name="T52" fmla="*/ 16 w 118"/>
                  <a:gd name="T53" fmla="*/ 166 h 186"/>
                  <a:gd name="T54" fmla="*/ 10 w 118"/>
                  <a:gd name="T55" fmla="*/ 154 h 186"/>
                  <a:gd name="T56" fmla="*/ 4 w 118"/>
                  <a:gd name="T57" fmla="*/ 138 h 186"/>
                  <a:gd name="T58" fmla="*/ 2 w 118"/>
                  <a:gd name="T59" fmla="*/ 118 h 186"/>
                  <a:gd name="T60" fmla="*/ 0 w 118"/>
                  <a:gd name="T61" fmla="*/ 92 h 186"/>
                  <a:gd name="T62" fmla="*/ 0 w 118"/>
                  <a:gd name="T63" fmla="*/ 92 h 186"/>
                  <a:gd name="T64" fmla="*/ 2 w 118"/>
                  <a:gd name="T65" fmla="*/ 68 h 186"/>
                  <a:gd name="T66" fmla="*/ 4 w 118"/>
                  <a:gd name="T67" fmla="*/ 48 h 186"/>
                  <a:gd name="T68" fmla="*/ 10 w 118"/>
                  <a:gd name="T69" fmla="*/ 32 h 186"/>
                  <a:gd name="T70" fmla="*/ 18 w 118"/>
                  <a:gd name="T71" fmla="*/ 18 h 186"/>
                  <a:gd name="T72" fmla="*/ 18 w 118"/>
                  <a:gd name="T73" fmla="*/ 18 h 186"/>
                  <a:gd name="T74" fmla="*/ 26 w 118"/>
                  <a:gd name="T75" fmla="*/ 10 h 186"/>
                  <a:gd name="T76" fmla="*/ 36 w 118"/>
                  <a:gd name="T77" fmla="*/ 4 h 186"/>
                  <a:gd name="T78" fmla="*/ 46 w 118"/>
                  <a:gd name="T79" fmla="*/ 0 h 186"/>
                  <a:gd name="T80" fmla="*/ 60 w 118"/>
                  <a:gd name="T8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28" name="Freeform 1910">
                <a:extLst>
                  <a:ext uri="{FF2B5EF4-FFF2-40B4-BE49-F238E27FC236}">
                    <a16:creationId xmlns="" xmlns:a16="http://schemas.microsoft.com/office/drawing/2014/main" id="{E3603281-0389-4732-BB2D-A236F1E7F88F}"/>
                  </a:ext>
                </a:extLst>
              </p:cNvPr>
              <p:cNvSpPr>
                <a:spLocks/>
              </p:cNvSpPr>
              <p:nvPr/>
            </p:nvSpPr>
            <p:spPr bwMode="auto">
              <a:xfrm>
                <a:off x="11232773" y="1106331"/>
                <a:ext cx="17753" cy="50171"/>
              </a:xfrm>
              <a:custGeom>
                <a:avLst/>
                <a:gdLst>
                  <a:gd name="T0" fmla="*/ 24 w 46"/>
                  <a:gd name="T1" fmla="*/ 0 h 130"/>
                  <a:gd name="T2" fmla="*/ 24 w 46"/>
                  <a:gd name="T3" fmla="*/ 0 h 130"/>
                  <a:gd name="T4" fmla="*/ 18 w 46"/>
                  <a:gd name="T5" fmla="*/ 2 h 130"/>
                  <a:gd name="T6" fmla="*/ 12 w 46"/>
                  <a:gd name="T7" fmla="*/ 4 h 130"/>
                  <a:gd name="T8" fmla="*/ 12 w 46"/>
                  <a:gd name="T9" fmla="*/ 4 h 130"/>
                  <a:gd name="T10" fmla="*/ 8 w 46"/>
                  <a:gd name="T11" fmla="*/ 10 h 130"/>
                  <a:gd name="T12" fmla="*/ 4 w 46"/>
                  <a:gd name="T13" fmla="*/ 20 h 130"/>
                  <a:gd name="T14" fmla="*/ 4 w 46"/>
                  <a:gd name="T15" fmla="*/ 20 h 130"/>
                  <a:gd name="T16" fmla="*/ 2 w 46"/>
                  <a:gd name="T17" fmla="*/ 38 h 130"/>
                  <a:gd name="T18" fmla="*/ 0 w 46"/>
                  <a:gd name="T19" fmla="*/ 66 h 130"/>
                  <a:gd name="T20" fmla="*/ 0 w 46"/>
                  <a:gd name="T21" fmla="*/ 66 h 130"/>
                  <a:gd name="T22" fmla="*/ 2 w 46"/>
                  <a:gd name="T23" fmla="*/ 92 h 130"/>
                  <a:gd name="T24" fmla="*/ 4 w 46"/>
                  <a:gd name="T25" fmla="*/ 110 h 130"/>
                  <a:gd name="T26" fmla="*/ 4 w 46"/>
                  <a:gd name="T27" fmla="*/ 110 h 130"/>
                  <a:gd name="T28" fmla="*/ 8 w 46"/>
                  <a:gd name="T29" fmla="*/ 120 h 130"/>
                  <a:gd name="T30" fmla="*/ 12 w 46"/>
                  <a:gd name="T31" fmla="*/ 126 h 130"/>
                  <a:gd name="T32" fmla="*/ 12 w 46"/>
                  <a:gd name="T33" fmla="*/ 126 h 130"/>
                  <a:gd name="T34" fmla="*/ 18 w 46"/>
                  <a:gd name="T35" fmla="*/ 128 h 130"/>
                  <a:gd name="T36" fmla="*/ 24 w 46"/>
                  <a:gd name="T37" fmla="*/ 130 h 130"/>
                  <a:gd name="T38" fmla="*/ 24 w 46"/>
                  <a:gd name="T39" fmla="*/ 130 h 130"/>
                  <a:gd name="T40" fmla="*/ 30 w 46"/>
                  <a:gd name="T41" fmla="*/ 128 h 130"/>
                  <a:gd name="T42" fmla="*/ 34 w 46"/>
                  <a:gd name="T43" fmla="*/ 126 h 130"/>
                  <a:gd name="T44" fmla="*/ 34 w 46"/>
                  <a:gd name="T45" fmla="*/ 126 h 130"/>
                  <a:gd name="T46" fmla="*/ 40 w 46"/>
                  <a:gd name="T47" fmla="*/ 120 h 130"/>
                  <a:gd name="T48" fmla="*/ 42 w 46"/>
                  <a:gd name="T49" fmla="*/ 110 h 130"/>
                  <a:gd name="T50" fmla="*/ 42 w 46"/>
                  <a:gd name="T51" fmla="*/ 110 h 130"/>
                  <a:gd name="T52" fmla="*/ 46 w 46"/>
                  <a:gd name="T53" fmla="*/ 92 h 130"/>
                  <a:gd name="T54" fmla="*/ 46 w 46"/>
                  <a:gd name="T55" fmla="*/ 66 h 130"/>
                  <a:gd name="T56" fmla="*/ 46 w 46"/>
                  <a:gd name="T57" fmla="*/ 66 h 130"/>
                  <a:gd name="T58" fmla="*/ 46 w 46"/>
                  <a:gd name="T59" fmla="*/ 38 h 130"/>
                  <a:gd name="T60" fmla="*/ 42 w 46"/>
                  <a:gd name="T61" fmla="*/ 20 h 130"/>
                  <a:gd name="T62" fmla="*/ 42 w 46"/>
                  <a:gd name="T63" fmla="*/ 20 h 130"/>
                  <a:gd name="T64" fmla="*/ 40 w 46"/>
                  <a:gd name="T65" fmla="*/ 10 h 130"/>
                  <a:gd name="T66" fmla="*/ 34 w 46"/>
                  <a:gd name="T67" fmla="*/ 4 h 130"/>
                  <a:gd name="T68" fmla="*/ 34 w 46"/>
                  <a:gd name="T69" fmla="*/ 4 h 130"/>
                  <a:gd name="T70" fmla="*/ 30 w 46"/>
                  <a:gd name="T71" fmla="*/ 2 h 130"/>
                  <a:gd name="T72" fmla="*/ 24 w 46"/>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130">
                    <a:moveTo>
                      <a:pt x="24" y="0"/>
                    </a:moveTo>
                    <a:lnTo>
                      <a:pt x="24" y="0"/>
                    </a:lnTo>
                    <a:lnTo>
                      <a:pt x="18" y="2"/>
                    </a:lnTo>
                    <a:lnTo>
                      <a:pt x="12" y="4"/>
                    </a:lnTo>
                    <a:lnTo>
                      <a:pt x="12" y="4"/>
                    </a:lnTo>
                    <a:lnTo>
                      <a:pt x="8" y="10"/>
                    </a:lnTo>
                    <a:lnTo>
                      <a:pt x="4" y="20"/>
                    </a:lnTo>
                    <a:lnTo>
                      <a:pt x="4" y="20"/>
                    </a:lnTo>
                    <a:lnTo>
                      <a:pt x="2" y="38"/>
                    </a:lnTo>
                    <a:lnTo>
                      <a:pt x="0" y="66"/>
                    </a:lnTo>
                    <a:lnTo>
                      <a:pt x="0" y="66"/>
                    </a:lnTo>
                    <a:lnTo>
                      <a:pt x="2" y="92"/>
                    </a:lnTo>
                    <a:lnTo>
                      <a:pt x="4" y="110"/>
                    </a:lnTo>
                    <a:lnTo>
                      <a:pt x="4" y="110"/>
                    </a:lnTo>
                    <a:lnTo>
                      <a:pt x="8" y="120"/>
                    </a:lnTo>
                    <a:lnTo>
                      <a:pt x="12" y="126"/>
                    </a:lnTo>
                    <a:lnTo>
                      <a:pt x="12" y="126"/>
                    </a:lnTo>
                    <a:lnTo>
                      <a:pt x="18" y="128"/>
                    </a:lnTo>
                    <a:lnTo>
                      <a:pt x="24" y="130"/>
                    </a:lnTo>
                    <a:lnTo>
                      <a:pt x="24" y="130"/>
                    </a:lnTo>
                    <a:lnTo>
                      <a:pt x="30" y="128"/>
                    </a:lnTo>
                    <a:lnTo>
                      <a:pt x="34" y="126"/>
                    </a:lnTo>
                    <a:lnTo>
                      <a:pt x="34" y="126"/>
                    </a:lnTo>
                    <a:lnTo>
                      <a:pt x="40" y="120"/>
                    </a:lnTo>
                    <a:lnTo>
                      <a:pt x="42" y="110"/>
                    </a:lnTo>
                    <a:lnTo>
                      <a:pt x="42" y="110"/>
                    </a:lnTo>
                    <a:lnTo>
                      <a:pt x="46" y="92"/>
                    </a:lnTo>
                    <a:lnTo>
                      <a:pt x="46" y="66"/>
                    </a:lnTo>
                    <a:lnTo>
                      <a:pt x="46" y="66"/>
                    </a:lnTo>
                    <a:lnTo>
                      <a:pt x="46" y="38"/>
                    </a:lnTo>
                    <a:lnTo>
                      <a:pt x="42" y="20"/>
                    </a:lnTo>
                    <a:lnTo>
                      <a:pt x="42" y="20"/>
                    </a:lnTo>
                    <a:lnTo>
                      <a:pt x="40" y="10"/>
                    </a:lnTo>
                    <a:lnTo>
                      <a:pt x="34" y="4"/>
                    </a:lnTo>
                    <a:lnTo>
                      <a:pt x="34" y="4"/>
                    </a:lnTo>
                    <a:lnTo>
                      <a:pt x="30" y="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29" name="Freeform 1916">
                <a:extLst>
                  <a:ext uri="{FF2B5EF4-FFF2-40B4-BE49-F238E27FC236}">
                    <a16:creationId xmlns="" xmlns:a16="http://schemas.microsoft.com/office/drawing/2014/main" id="{E42F532C-0D75-4A9F-B2E5-EBF30506EB06}"/>
                  </a:ext>
                </a:extLst>
              </p:cNvPr>
              <p:cNvSpPr>
                <a:spLocks/>
              </p:cNvSpPr>
              <p:nvPr/>
            </p:nvSpPr>
            <p:spPr bwMode="auto">
              <a:xfrm>
                <a:off x="11127799" y="1095525"/>
                <a:ext cx="31647" cy="71011"/>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30" name="Freeform 1917">
                <a:extLst>
                  <a:ext uri="{FF2B5EF4-FFF2-40B4-BE49-F238E27FC236}">
                    <a16:creationId xmlns="" xmlns:a16="http://schemas.microsoft.com/office/drawing/2014/main" id="{1EB3F79A-D050-4D92-A424-CC12CD170D3F}"/>
                  </a:ext>
                </a:extLst>
              </p:cNvPr>
              <p:cNvSpPr>
                <a:spLocks noEditPoints="1"/>
              </p:cNvSpPr>
              <p:nvPr/>
            </p:nvSpPr>
            <p:spPr bwMode="auto">
              <a:xfrm>
                <a:off x="11124711" y="1229605"/>
                <a:ext cx="45540" cy="72555"/>
              </a:xfrm>
              <a:custGeom>
                <a:avLst/>
                <a:gdLst>
                  <a:gd name="T0" fmla="*/ 58 w 118"/>
                  <a:gd name="T1" fmla="*/ 0 h 188"/>
                  <a:gd name="T2" fmla="*/ 82 w 118"/>
                  <a:gd name="T3" fmla="*/ 6 h 188"/>
                  <a:gd name="T4" fmla="*/ 100 w 118"/>
                  <a:gd name="T5" fmla="*/ 20 h 188"/>
                  <a:gd name="T6" fmla="*/ 108 w 118"/>
                  <a:gd name="T7" fmla="*/ 32 h 188"/>
                  <a:gd name="T8" fmla="*/ 118 w 118"/>
                  <a:gd name="T9" fmla="*/ 70 h 188"/>
                  <a:gd name="T10" fmla="*/ 118 w 118"/>
                  <a:gd name="T11" fmla="*/ 94 h 188"/>
                  <a:gd name="T12" fmla="*/ 114 w 118"/>
                  <a:gd name="T13" fmla="*/ 138 h 188"/>
                  <a:gd name="T14" fmla="*/ 100 w 118"/>
                  <a:gd name="T15" fmla="*/ 168 h 188"/>
                  <a:gd name="T16" fmla="*/ 92 w 118"/>
                  <a:gd name="T17" fmla="*/ 178 h 188"/>
                  <a:gd name="T18" fmla="*/ 72 w 118"/>
                  <a:gd name="T19" fmla="*/ 186 h 188"/>
                  <a:gd name="T20" fmla="*/ 58 w 118"/>
                  <a:gd name="T21" fmla="*/ 188 h 188"/>
                  <a:gd name="T22" fmla="*/ 34 w 118"/>
                  <a:gd name="T23" fmla="*/ 182 h 188"/>
                  <a:gd name="T24" fmla="*/ 16 w 118"/>
                  <a:gd name="T25" fmla="*/ 168 h 188"/>
                  <a:gd name="T26" fmla="*/ 8 w 118"/>
                  <a:gd name="T27" fmla="*/ 154 h 188"/>
                  <a:gd name="T28" fmla="*/ 0 w 118"/>
                  <a:gd name="T29" fmla="*/ 118 h 188"/>
                  <a:gd name="T30" fmla="*/ 0 w 118"/>
                  <a:gd name="T31" fmla="*/ 94 h 188"/>
                  <a:gd name="T32" fmla="*/ 4 w 118"/>
                  <a:gd name="T33" fmla="*/ 50 h 188"/>
                  <a:gd name="T34" fmla="*/ 18 w 118"/>
                  <a:gd name="T35" fmla="*/ 20 h 188"/>
                  <a:gd name="T36" fmla="*/ 26 w 118"/>
                  <a:gd name="T37" fmla="*/ 12 h 188"/>
                  <a:gd name="T38" fmla="*/ 46 w 118"/>
                  <a:gd name="T39" fmla="*/ 2 h 188"/>
                  <a:gd name="T40" fmla="*/ 58 w 118"/>
                  <a:gd name="T41" fmla="*/ 30 h 188"/>
                  <a:gd name="T42" fmla="*/ 52 w 118"/>
                  <a:gd name="T43" fmla="*/ 30 h 188"/>
                  <a:gd name="T44" fmla="*/ 48 w 118"/>
                  <a:gd name="T45" fmla="*/ 34 h 188"/>
                  <a:gd name="T46" fmla="*/ 40 w 118"/>
                  <a:gd name="T47" fmla="*/ 48 h 188"/>
                  <a:gd name="T48" fmla="*/ 38 w 118"/>
                  <a:gd name="T49" fmla="*/ 66 h 188"/>
                  <a:gd name="T50" fmla="*/ 36 w 118"/>
                  <a:gd name="T51" fmla="*/ 94 h 188"/>
                  <a:gd name="T52" fmla="*/ 40 w 118"/>
                  <a:gd name="T53" fmla="*/ 138 h 188"/>
                  <a:gd name="T54" fmla="*/ 44 w 118"/>
                  <a:gd name="T55" fmla="*/ 148 h 188"/>
                  <a:gd name="T56" fmla="*/ 48 w 118"/>
                  <a:gd name="T57" fmla="*/ 154 h 188"/>
                  <a:gd name="T58" fmla="*/ 58 w 118"/>
                  <a:gd name="T59" fmla="*/ 158 h 188"/>
                  <a:gd name="T60" fmla="*/ 64 w 118"/>
                  <a:gd name="T61" fmla="*/ 158 h 188"/>
                  <a:gd name="T62" fmla="*/ 70 w 118"/>
                  <a:gd name="T63" fmla="*/ 154 h 188"/>
                  <a:gd name="T64" fmla="*/ 78 w 118"/>
                  <a:gd name="T65" fmla="*/ 140 h 188"/>
                  <a:gd name="T66" fmla="*/ 80 w 118"/>
                  <a:gd name="T67" fmla="*/ 122 h 188"/>
                  <a:gd name="T68" fmla="*/ 82 w 118"/>
                  <a:gd name="T69" fmla="*/ 94 h 188"/>
                  <a:gd name="T70" fmla="*/ 78 w 118"/>
                  <a:gd name="T71" fmla="*/ 50 h 188"/>
                  <a:gd name="T72" fmla="*/ 74 w 118"/>
                  <a:gd name="T73" fmla="*/ 40 h 188"/>
                  <a:gd name="T74" fmla="*/ 70 w 118"/>
                  <a:gd name="T75" fmla="*/ 34 h 188"/>
                  <a:gd name="T76" fmla="*/ 58 w 118"/>
                  <a:gd name="T77" fmla="*/ 3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88">
                    <a:moveTo>
                      <a:pt x="58" y="0"/>
                    </a:moveTo>
                    <a:lnTo>
                      <a:pt x="58" y="0"/>
                    </a:lnTo>
                    <a:lnTo>
                      <a:pt x="72" y="2"/>
                    </a:lnTo>
                    <a:lnTo>
                      <a:pt x="82" y="6"/>
                    </a:lnTo>
                    <a:lnTo>
                      <a:pt x="92" y="12"/>
                    </a:lnTo>
                    <a:lnTo>
                      <a:pt x="100" y="20"/>
                    </a:lnTo>
                    <a:lnTo>
                      <a:pt x="100" y="20"/>
                    </a:lnTo>
                    <a:lnTo>
                      <a:pt x="108" y="32"/>
                    </a:lnTo>
                    <a:lnTo>
                      <a:pt x="114" y="50"/>
                    </a:lnTo>
                    <a:lnTo>
                      <a:pt x="118" y="70"/>
                    </a:lnTo>
                    <a:lnTo>
                      <a:pt x="118" y="94"/>
                    </a:lnTo>
                    <a:lnTo>
                      <a:pt x="118" y="94"/>
                    </a:lnTo>
                    <a:lnTo>
                      <a:pt x="118" y="118"/>
                    </a:lnTo>
                    <a:lnTo>
                      <a:pt x="114" y="138"/>
                    </a:lnTo>
                    <a:lnTo>
                      <a:pt x="108" y="156"/>
                    </a:lnTo>
                    <a:lnTo>
                      <a:pt x="100" y="168"/>
                    </a:lnTo>
                    <a:lnTo>
                      <a:pt x="100" y="168"/>
                    </a:lnTo>
                    <a:lnTo>
                      <a:pt x="92" y="178"/>
                    </a:lnTo>
                    <a:lnTo>
                      <a:pt x="82" y="182"/>
                    </a:lnTo>
                    <a:lnTo>
                      <a:pt x="72" y="186"/>
                    </a:lnTo>
                    <a:lnTo>
                      <a:pt x="58" y="188"/>
                    </a:lnTo>
                    <a:lnTo>
                      <a:pt x="58" y="188"/>
                    </a:lnTo>
                    <a:lnTo>
                      <a:pt x="46" y="186"/>
                    </a:lnTo>
                    <a:lnTo>
                      <a:pt x="34" y="182"/>
                    </a:lnTo>
                    <a:lnTo>
                      <a:pt x="24" y="176"/>
                    </a:lnTo>
                    <a:lnTo>
                      <a:pt x="16" y="168"/>
                    </a:lnTo>
                    <a:lnTo>
                      <a:pt x="16" y="168"/>
                    </a:lnTo>
                    <a:lnTo>
                      <a:pt x="8" y="154"/>
                    </a:lnTo>
                    <a:lnTo>
                      <a:pt x="4" y="138"/>
                    </a:lnTo>
                    <a:lnTo>
                      <a:pt x="0" y="118"/>
                    </a:lnTo>
                    <a:lnTo>
                      <a:pt x="0" y="94"/>
                    </a:lnTo>
                    <a:lnTo>
                      <a:pt x="0" y="94"/>
                    </a:lnTo>
                    <a:lnTo>
                      <a:pt x="0" y="70"/>
                    </a:lnTo>
                    <a:lnTo>
                      <a:pt x="4" y="50"/>
                    </a:lnTo>
                    <a:lnTo>
                      <a:pt x="10" y="32"/>
                    </a:lnTo>
                    <a:lnTo>
                      <a:pt x="18" y="20"/>
                    </a:lnTo>
                    <a:lnTo>
                      <a:pt x="18" y="20"/>
                    </a:lnTo>
                    <a:lnTo>
                      <a:pt x="26" y="12"/>
                    </a:lnTo>
                    <a:lnTo>
                      <a:pt x="36" y="6"/>
                    </a:lnTo>
                    <a:lnTo>
                      <a:pt x="46" y="2"/>
                    </a:lnTo>
                    <a:lnTo>
                      <a:pt x="58" y="0"/>
                    </a:lnTo>
                    <a:close/>
                    <a:moveTo>
                      <a:pt x="58" y="30"/>
                    </a:moveTo>
                    <a:lnTo>
                      <a:pt x="58" y="30"/>
                    </a:lnTo>
                    <a:lnTo>
                      <a:pt x="52" y="30"/>
                    </a:lnTo>
                    <a:lnTo>
                      <a:pt x="48" y="34"/>
                    </a:lnTo>
                    <a:lnTo>
                      <a:pt x="48" y="34"/>
                    </a:lnTo>
                    <a:lnTo>
                      <a:pt x="44" y="40"/>
                    </a:lnTo>
                    <a:lnTo>
                      <a:pt x="40" y="48"/>
                    </a:lnTo>
                    <a:lnTo>
                      <a:pt x="40" y="48"/>
                    </a:lnTo>
                    <a:lnTo>
                      <a:pt x="38" y="66"/>
                    </a:lnTo>
                    <a:lnTo>
                      <a:pt x="36" y="94"/>
                    </a:lnTo>
                    <a:lnTo>
                      <a:pt x="36" y="94"/>
                    </a:lnTo>
                    <a:lnTo>
                      <a:pt x="38" y="122"/>
                    </a:lnTo>
                    <a:lnTo>
                      <a:pt x="40" y="138"/>
                    </a:lnTo>
                    <a:lnTo>
                      <a:pt x="40" y="138"/>
                    </a:lnTo>
                    <a:lnTo>
                      <a:pt x="44" y="148"/>
                    </a:lnTo>
                    <a:lnTo>
                      <a:pt x="48" y="154"/>
                    </a:lnTo>
                    <a:lnTo>
                      <a:pt x="48" y="154"/>
                    </a:lnTo>
                    <a:lnTo>
                      <a:pt x="52" y="158"/>
                    </a:lnTo>
                    <a:lnTo>
                      <a:pt x="58" y="158"/>
                    </a:lnTo>
                    <a:lnTo>
                      <a:pt x="58" y="158"/>
                    </a:lnTo>
                    <a:lnTo>
                      <a:pt x="64" y="158"/>
                    </a:lnTo>
                    <a:lnTo>
                      <a:pt x="70" y="154"/>
                    </a:lnTo>
                    <a:lnTo>
                      <a:pt x="70" y="154"/>
                    </a:lnTo>
                    <a:lnTo>
                      <a:pt x="74" y="148"/>
                    </a:lnTo>
                    <a:lnTo>
                      <a:pt x="78" y="140"/>
                    </a:lnTo>
                    <a:lnTo>
                      <a:pt x="78" y="140"/>
                    </a:lnTo>
                    <a:lnTo>
                      <a:pt x="80" y="122"/>
                    </a:lnTo>
                    <a:lnTo>
                      <a:pt x="82" y="94"/>
                    </a:lnTo>
                    <a:lnTo>
                      <a:pt x="82" y="94"/>
                    </a:lnTo>
                    <a:lnTo>
                      <a:pt x="80" y="66"/>
                    </a:lnTo>
                    <a:lnTo>
                      <a:pt x="78" y="50"/>
                    </a:lnTo>
                    <a:lnTo>
                      <a:pt x="78" y="50"/>
                    </a:lnTo>
                    <a:lnTo>
                      <a:pt x="74" y="40"/>
                    </a:lnTo>
                    <a:lnTo>
                      <a:pt x="70" y="34"/>
                    </a:lnTo>
                    <a:lnTo>
                      <a:pt x="70" y="34"/>
                    </a:lnTo>
                    <a:lnTo>
                      <a:pt x="64" y="30"/>
                    </a:lnTo>
                    <a:lnTo>
                      <a:pt x="58" y="30"/>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31" name="Freeform 1918">
                <a:extLst>
                  <a:ext uri="{FF2B5EF4-FFF2-40B4-BE49-F238E27FC236}">
                    <a16:creationId xmlns="" xmlns:a16="http://schemas.microsoft.com/office/drawing/2014/main" id="{F0619FD2-732F-4954-95E2-6BA6DFBE40DB}"/>
                  </a:ext>
                </a:extLst>
              </p:cNvPr>
              <p:cNvSpPr>
                <a:spLocks/>
              </p:cNvSpPr>
              <p:nvPr/>
            </p:nvSpPr>
            <p:spPr bwMode="auto">
              <a:xfrm>
                <a:off x="11124711" y="1229605"/>
                <a:ext cx="45540" cy="72555"/>
              </a:xfrm>
              <a:custGeom>
                <a:avLst/>
                <a:gdLst>
                  <a:gd name="T0" fmla="*/ 58 w 118"/>
                  <a:gd name="T1" fmla="*/ 0 h 188"/>
                  <a:gd name="T2" fmla="*/ 58 w 118"/>
                  <a:gd name="T3" fmla="*/ 0 h 188"/>
                  <a:gd name="T4" fmla="*/ 72 w 118"/>
                  <a:gd name="T5" fmla="*/ 2 h 188"/>
                  <a:gd name="T6" fmla="*/ 82 w 118"/>
                  <a:gd name="T7" fmla="*/ 6 h 188"/>
                  <a:gd name="T8" fmla="*/ 92 w 118"/>
                  <a:gd name="T9" fmla="*/ 12 h 188"/>
                  <a:gd name="T10" fmla="*/ 100 w 118"/>
                  <a:gd name="T11" fmla="*/ 20 h 188"/>
                  <a:gd name="T12" fmla="*/ 100 w 118"/>
                  <a:gd name="T13" fmla="*/ 20 h 188"/>
                  <a:gd name="T14" fmla="*/ 108 w 118"/>
                  <a:gd name="T15" fmla="*/ 32 h 188"/>
                  <a:gd name="T16" fmla="*/ 114 w 118"/>
                  <a:gd name="T17" fmla="*/ 50 h 188"/>
                  <a:gd name="T18" fmla="*/ 118 w 118"/>
                  <a:gd name="T19" fmla="*/ 70 h 188"/>
                  <a:gd name="T20" fmla="*/ 118 w 118"/>
                  <a:gd name="T21" fmla="*/ 94 h 188"/>
                  <a:gd name="T22" fmla="*/ 118 w 118"/>
                  <a:gd name="T23" fmla="*/ 94 h 188"/>
                  <a:gd name="T24" fmla="*/ 118 w 118"/>
                  <a:gd name="T25" fmla="*/ 118 h 188"/>
                  <a:gd name="T26" fmla="*/ 114 w 118"/>
                  <a:gd name="T27" fmla="*/ 138 h 188"/>
                  <a:gd name="T28" fmla="*/ 108 w 118"/>
                  <a:gd name="T29" fmla="*/ 156 h 188"/>
                  <a:gd name="T30" fmla="*/ 100 w 118"/>
                  <a:gd name="T31" fmla="*/ 168 h 188"/>
                  <a:gd name="T32" fmla="*/ 100 w 118"/>
                  <a:gd name="T33" fmla="*/ 168 h 188"/>
                  <a:gd name="T34" fmla="*/ 92 w 118"/>
                  <a:gd name="T35" fmla="*/ 178 h 188"/>
                  <a:gd name="T36" fmla="*/ 82 w 118"/>
                  <a:gd name="T37" fmla="*/ 182 h 188"/>
                  <a:gd name="T38" fmla="*/ 72 w 118"/>
                  <a:gd name="T39" fmla="*/ 186 h 188"/>
                  <a:gd name="T40" fmla="*/ 58 w 118"/>
                  <a:gd name="T41" fmla="*/ 188 h 188"/>
                  <a:gd name="T42" fmla="*/ 58 w 118"/>
                  <a:gd name="T43" fmla="*/ 188 h 188"/>
                  <a:gd name="T44" fmla="*/ 46 w 118"/>
                  <a:gd name="T45" fmla="*/ 186 h 188"/>
                  <a:gd name="T46" fmla="*/ 34 w 118"/>
                  <a:gd name="T47" fmla="*/ 182 h 188"/>
                  <a:gd name="T48" fmla="*/ 24 w 118"/>
                  <a:gd name="T49" fmla="*/ 176 h 188"/>
                  <a:gd name="T50" fmla="*/ 16 w 118"/>
                  <a:gd name="T51" fmla="*/ 168 h 188"/>
                  <a:gd name="T52" fmla="*/ 16 w 118"/>
                  <a:gd name="T53" fmla="*/ 168 h 188"/>
                  <a:gd name="T54" fmla="*/ 8 w 118"/>
                  <a:gd name="T55" fmla="*/ 154 h 188"/>
                  <a:gd name="T56" fmla="*/ 4 w 118"/>
                  <a:gd name="T57" fmla="*/ 138 h 188"/>
                  <a:gd name="T58" fmla="*/ 0 w 118"/>
                  <a:gd name="T59" fmla="*/ 118 h 188"/>
                  <a:gd name="T60" fmla="*/ 0 w 118"/>
                  <a:gd name="T61" fmla="*/ 94 h 188"/>
                  <a:gd name="T62" fmla="*/ 0 w 118"/>
                  <a:gd name="T63" fmla="*/ 94 h 188"/>
                  <a:gd name="T64" fmla="*/ 0 w 118"/>
                  <a:gd name="T65" fmla="*/ 70 h 188"/>
                  <a:gd name="T66" fmla="*/ 4 w 118"/>
                  <a:gd name="T67" fmla="*/ 50 h 188"/>
                  <a:gd name="T68" fmla="*/ 10 w 118"/>
                  <a:gd name="T69" fmla="*/ 32 h 188"/>
                  <a:gd name="T70" fmla="*/ 18 w 118"/>
                  <a:gd name="T71" fmla="*/ 20 h 188"/>
                  <a:gd name="T72" fmla="*/ 18 w 118"/>
                  <a:gd name="T73" fmla="*/ 20 h 188"/>
                  <a:gd name="T74" fmla="*/ 26 w 118"/>
                  <a:gd name="T75" fmla="*/ 12 h 188"/>
                  <a:gd name="T76" fmla="*/ 36 w 118"/>
                  <a:gd name="T77" fmla="*/ 6 h 188"/>
                  <a:gd name="T78" fmla="*/ 46 w 118"/>
                  <a:gd name="T79" fmla="*/ 2 h 188"/>
                  <a:gd name="T80" fmla="*/ 58 w 118"/>
                  <a:gd name="T81"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88">
                    <a:moveTo>
                      <a:pt x="58" y="0"/>
                    </a:moveTo>
                    <a:lnTo>
                      <a:pt x="58" y="0"/>
                    </a:lnTo>
                    <a:lnTo>
                      <a:pt x="72" y="2"/>
                    </a:lnTo>
                    <a:lnTo>
                      <a:pt x="82" y="6"/>
                    </a:lnTo>
                    <a:lnTo>
                      <a:pt x="92" y="12"/>
                    </a:lnTo>
                    <a:lnTo>
                      <a:pt x="100" y="20"/>
                    </a:lnTo>
                    <a:lnTo>
                      <a:pt x="100" y="20"/>
                    </a:lnTo>
                    <a:lnTo>
                      <a:pt x="108" y="32"/>
                    </a:lnTo>
                    <a:lnTo>
                      <a:pt x="114" y="50"/>
                    </a:lnTo>
                    <a:lnTo>
                      <a:pt x="118" y="70"/>
                    </a:lnTo>
                    <a:lnTo>
                      <a:pt x="118" y="94"/>
                    </a:lnTo>
                    <a:lnTo>
                      <a:pt x="118" y="94"/>
                    </a:lnTo>
                    <a:lnTo>
                      <a:pt x="118" y="118"/>
                    </a:lnTo>
                    <a:lnTo>
                      <a:pt x="114" y="138"/>
                    </a:lnTo>
                    <a:lnTo>
                      <a:pt x="108" y="156"/>
                    </a:lnTo>
                    <a:lnTo>
                      <a:pt x="100" y="168"/>
                    </a:lnTo>
                    <a:lnTo>
                      <a:pt x="100" y="168"/>
                    </a:lnTo>
                    <a:lnTo>
                      <a:pt x="92" y="178"/>
                    </a:lnTo>
                    <a:lnTo>
                      <a:pt x="82" y="182"/>
                    </a:lnTo>
                    <a:lnTo>
                      <a:pt x="72" y="186"/>
                    </a:lnTo>
                    <a:lnTo>
                      <a:pt x="58" y="188"/>
                    </a:lnTo>
                    <a:lnTo>
                      <a:pt x="58" y="188"/>
                    </a:lnTo>
                    <a:lnTo>
                      <a:pt x="46" y="186"/>
                    </a:lnTo>
                    <a:lnTo>
                      <a:pt x="34" y="182"/>
                    </a:lnTo>
                    <a:lnTo>
                      <a:pt x="24" y="176"/>
                    </a:lnTo>
                    <a:lnTo>
                      <a:pt x="16" y="168"/>
                    </a:lnTo>
                    <a:lnTo>
                      <a:pt x="16" y="168"/>
                    </a:lnTo>
                    <a:lnTo>
                      <a:pt x="8" y="154"/>
                    </a:lnTo>
                    <a:lnTo>
                      <a:pt x="4" y="138"/>
                    </a:lnTo>
                    <a:lnTo>
                      <a:pt x="0" y="118"/>
                    </a:lnTo>
                    <a:lnTo>
                      <a:pt x="0" y="94"/>
                    </a:lnTo>
                    <a:lnTo>
                      <a:pt x="0" y="94"/>
                    </a:lnTo>
                    <a:lnTo>
                      <a:pt x="0" y="70"/>
                    </a:lnTo>
                    <a:lnTo>
                      <a:pt x="4" y="50"/>
                    </a:lnTo>
                    <a:lnTo>
                      <a:pt x="10" y="32"/>
                    </a:lnTo>
                    <a:lnTo>
                      <a:pt x="18" y="20"/>
                    </a:lnTo>
                    <a:lnTo>
                      <a:pt x="18" y="20"/>
                    </a:lnTo>
                    <a:lnTo>
                      <a:pt x="26" y="12"/>
                    </a:lnTo>
                    <a:lnTo>
                      <a:pt x="36" y="6"/>
                    </a:lnTo>
                    <a:lnTo>
                      <a:pt x="46" y="2"/>
                    </a:lnTo>
                    <a:lnTo>
                      <a:pt x="5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32" name="Freeform 1919">
                <a:extLst>
                  <a:ext uri="{FF2B5EF4-FFF2-40B4-BE49-F238E27FC236}">
                    <a16:creationId xmlns="" xmlns:a16="http://schemas.microsoft.com/office/drawing/2014/main" id="{4D198EAC-FDB4-40D6-A8CC-56D0C1D91DA2}"/>
                  </a:ext>
                </a:extLst>
              </p:cNvPr>
              <p:cNvSpPr>
                <a:spLocks/>
              </p:cNvSpPr>
              <p:nvPr/>
            </p:nvSpPr>
            <p:spPr bwMode="auto">
              <a:xfrm>
                <a:off x="11138605" y="1241183"/>
                <a:ext cx="17753" cy="49399"/>
              </a:xfrm>
              <a:custGeom>
                <a:avLst/>
                <a:gdLst>
                  <a:gd name="T0" fmla="*/ 22 w 46"/>
                  <a:gd name="T1" fmla="*/ 0 h 128"/>
                  <a:gd name="T2" fmla="*/ 22 w 46"/>
                  <a:gd name="T3" fmla="*/ 0 h 128"/>
                  <a:gd name="T4" fmla="*/ 16 w 46"/>
                  <a:gd name="T5" fmla="*/ 0 h 128"/>
                  <a:gd name="T6" fmla="*/ 12 w 46"/>
                  <a:gd name="T7" fmla="*/ 4 h 128"/>
                  <a:gd name="T8" fmla="*/ 12 w 46"/>
                  <a:gd name="T9" fmla="*/ 4 h 128"/>
                  <a:gd name="T10" fmla="*/ 8 w 46"/>
                  <a:gd name="T11" fmla="*/ 10 h 128"/>
                  <a:gd name="T12" fmla="*/ 4 w 46"/>
                  <a:gd name="T13" fmla="*/ 18 h 128"/>
                  <a:gd name="T14" fmla="*/ 4 w 46"/>
                  <a:gd name="T15" fmla="*/ 18 h 128"/>
                  <a:gd name="T16" fmla="*/ 2 w 46"/>
                  <a:gd name="T17" fmla="*/ 36 h 128"/>
                  <a:gd name="T18" fmla="*/ 0 w 46"/>
                  <a:gd name="T19" fmla="*/ 64 h 128"/>
                  <a:gd name="T20" fmla="*/ 0 w 46"/>
                  <a:gd name="T21" fmla="*/ 64 h 128"/>
                  <a:gd name="T22" fmla="*/ 2 w 46"/>
                  <a:gd name="T23" fmla="*/ 92 h 128"/>
                  <a:gd name="T24" fmla="*/ 4 w 46"/>
                  <a:gd name="T25" fmla="*/ 108 h 128"/>
                  <a:gd name="T26" fmla="*/ 4 w 46"/>
                  <a:gd name="T27" fmla="*/ 108 h 128"/>
                  <a:gd name="T28" fmla="*/ 8 w 46"/>
                  <a:gd name="T29" fmla="*/ 118 h 128"/>
                  <a:gd name="T30" fmla="*/ 12 w 46"/>
                  <a:gd name="T31" fmla="*/ 124 h 128"/>
                  <a:gd name="T32" fmla="*/ 12 w 46"/>
                  <a:gd name="T33" fmla="*/ 124 h 128"/>
                  <a:gd name="T34" fmla="*/ 16 w 46"/>
                  <a:gd name="T35" fmla="*/ 128 h 128"/>
                  <a:gd name="T36" fmla="*/ 22 w 46"/>
                  <a:gd name="T37" fmla="*/ 128 h 128"/>
                  <a:gd name="T38" fmla="*/ 22 w 46"/>
                  <a:gd name="T39" fmla="*/ 128 h 128"/>
                  <a:gd name="T40" fmla="*/ 28 w 46"/>
                  <a:gd name="T41" fmla="*/ 128 h 128"/>
                  <a:gd name="T42" fmla="*/ 34 w 46"/>
                  <a:gd name="T43" fmla="*/ 124 h 128"/>
                  <a:gd name="T44" fmla="*/ 34 w 46"/>
                  <a:gd name="T45" fmla="*/ 124 h 128"/>
                  <a:gd name="T46" fmla="*/ 38 w 46"/>
                  <a:gd name="T47" fmla="*/ 118 h 128"/>
                  <a:gd name="T48" fmla="*/ 42 w 46"/>
                  <a:gd name="T49" fmla="*/ 110 h 128"/>
                  <a:gd name="T50" fmla="*/ 42 w 46"/>
                  <a:gd name="T51" fmla="*/ 110 h 128"/>
                  <a:gd name="T52" fmla="*/ 44 w 46"/>
                  <a:gd name="T53" fmla="*/ 92 h 128"/>
                  <a:gd name="T54" fmla="*/ 46 w 46"/>
                  <a:gd name="T55" fmla="*/ 64 h 128"/>
                  <a:gd name="T56" fmla="*/ 46 w 46"/>
                  <a:gd name="T57" fmla="*/ 64 h 128"/>
                  <a:gd name="T58" fmla="*/ 44 w 46"/>
                  <a:gd name="T59" fmla="*/ 36 h 128"/>
                  <a:gd name="T60" fmla="*/ 42 w 46"/>
                  <a:gd name="T61" fmla="*/ 20 h 128"/>
                  <a:gd name="T62" fmla="*/ 42 w 46"/>
                  <a:gd name="T63" fmla="*/ 20 h 128"/>
                  <a:gd name="T64" fmla="*/ 38 w 46"/>
                  <a:gd name="T65" fmla="*/ 10 h 128"/>
                  <a:gd name="T66" fmla="*/ 34 w 46"/>
                  <a:gd name="T67" fmla="*/ 4 h 128"/>
                  <a:gd name="T68" fmla="*/ 34 w 46"/>
                  <a:gd name="T69" fmla="*/ 4 h 128"/>
                  <a:gd name="T70" fmla="*/ 28 w 46"/>
                  <a:gd name="T71" fmla="*/ 0 h 128"/>
                  <a:gd name="T72" fmla="*/ 22 w 46"/>
                  <a:gd name="T7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128">
                    <a:moveTo>
                      <a:pt x="22" y="0"/>
                    </a:moveTo>
                    <a:lnTo>
                      <a:pt x="22" y="0"/>
                    </a:lnTo>
                    <a:lnTo>
                      <a:pt x="16" y="0"/>
                    </a:lnTo>
                    <a:lnTo>
                      <a:pt x="12" y="4"/>
                    </a:lnTo>
                    <a:lnTo>
                      <a:pt x="12" y="4"/>
                    </a:lnTo>
                    <a:lnTo>
                      <a:pt x="8" y="10"/>
                    </a:lnTo>
                    <a:lnTo>
                      <a:pt x="4" y="18"/>
                    </a:lnTo>
                    <a:lnTo>
                      <a:pt x="4" y="18"/>
                    </a:lnTo>
                    <a:lnTo>
                      <a:pt x="2" y="36"/>
                    </a:lnTo>
                    <a:lnTo>
                      <a:pt x="0" y="64"/>
                    </a:lnTo>
                    <a:lnTo>
                      <a:pt x="0" y="64"/>
                    </a:lnTo>
                    <a:lnTo>
                      <a:pt x="2" y="92"/>
                    </a:lnTo>
                    <a:lnTo>
                      <a:pt x="4" y="108"/>
                    </a:lnTo>
                    <a:lnTo>
                      <a:pt x="4" y="108"/>
                    </a:lnTo>
                    <a:lnTo>
                      <a:pt x="8" y="118"/>
                    </a:lnTo>
                    <a:lnTo>
                      <a:pt x="12" y="124"/>
                    </a:lnTo>
                    <a:lnTo>
                      <a:pt x="12" y="124"/>
                    </a:lnTo>
                    <a:lnTo>
                      <a:pt x="16" y="128"/>
                    </a:lnTo>
                    <a:lnTo>
                      <a:pt x="22" y="128"/>
                    </a:lnTo>
                    <a:lnTo>
                      <a:pt x="22" y="128"/>
                    </a:lnTo>
                    <a:lnTo>
                      <a:pt x="28" y="128"/>
                    </a:lnTo>
                    <a:lnTo>
                      <a:pt x="34" y="124"/>
                    </a:lnTo>
                    <a:lnTo>
                      <a:pt x="34" y="124"/>
                    </a:lnTo>
                    <a:lnTo>
                      <a:pt x="38" y="118"/>
                    </a:lnTo>
                    <a:lnTo>
                      <a:pt x="42" y="110"/>
                    </a:lnTo>
                    <a:lnTo>
                      <a:pt x="42" y="110"/>
                    </a:lnTo>
                    <a:lnTo>
                      <a:pt x="44" y="92"/>
                    </a:lnTo>
                    <a:lnTo>
                      <a:pt x="46" y="64"/>
                    </a:lnTo>
                    <a:lnTo>
                      <a:pt x="46" y="64"/>
                    </a:lnTo>
                    <a:lnTo>
                      <a:pt x="44" y="36"/>
                    </a:lnTo>
                    <a:lnTo>
                      <a:pt x="42" y="20"/>
                    </a:lnTo>
                    <a:lnTo>
                      <a:pt x="42" y="20"/>
                    </a:lnTo>
                    <a:lnTo>
                      <a:pt x="38" y="10"/>
                    </a:lnTo>
                    <a:lnTo>
                      <a:pt x="34" y="4"/>
                    </a:lnTo>
                    <a:lnTo>
                      <a:pt x="34" y="4"/>
                    </a:lnTo>
                    <a:lnTo>
                      <a:pt x="28" y="0"/>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33" name="Freeform 1908">
                <a:extLst>
                  <a:ext uri="{FF2B5EF4-FFF2-40B4-BE49-F238E27FC236}">
                    <a16:creationId xmlns="" xmlns:a16="http://schemas.microsoft.com/office/drawing/2014/main" id="{A88B942E-1598-4384-84E8-F5BC2B50F68D}"/>
                  </a:ext>
                </a:extLst>
              </p:cNvPr>
              <p:cNvSpPr>
                <a:spLocks noEditPoints="1"/>
              </p:cNvSpPr>
              <p:nvPr/>
            </p:nvSpPr>
            <p:spPr bwMode="auto">
              <a:xfrm>
                <a:off x="11584440" y="1095525"/>
                <a:ext cx="45540" cy="71783"/>
              </a:xfrm>
              <a:custGeom>
                <a:avLst/>
                <a:gdLst>
                  <a:gd name="T0" fmla="*/ 60 w 118"/>
                  <a:gd name="T1" fmla="*/ 0 h 186"/>
                  <a:gd name="T2" fmla="*/ 84 w 118"/>
                  <a:gd name="T3" fmla="*/ 4 h 186"/>
                  <a:gd name="T4" fmla="*/ 102 w 118"/>
                  <a:gd name="T5" fmla="*/ 18 h 186"/>
                  <a:gd name="T6" fmla="*/ 108 w 118"/>
                  <a:gd name="T7" fmla="*/ 32 h 186"/>
                  <a:gd name="T8" fmla="*/ 118 w 118"/>
                  <a:gd name="T9" fmla="*/ 68 h 186"/>
                  <a:gd name="T10" fmla="*/ 118 w 118"/>
                  <a:gd name="T11" fmla="*/ 94 h 186"/>
                  <a:gd name="T12" fmla="*/ 114 w 118"/>
                  <a:gd name="T13" fmla="*/ 138 h 186"/>
                  <a:gd name="T14" fmla="*/ 100 w 118"/>
                  <a:gd name="T15" fmla="*/ 168 h 186"/>
                  <a:gd name="T16" fmla="*/ 92 w 118"/>
                  <a:gd name="T17" fmla="*/ 176 h 186"/>
                  <a:gd name="T18" fmla="*/ 72 w 118"/>
                  <a:gd name="T19" fmla="*/ 186 h 186"/>
                  <a:gd name="T20" fmla="*/ 60 w 118"/>
                  <a:gd name="T21" fmla="*/ 186 h 186"/>
                  <a:gd name="T22" fmla="*/ 36 w 118"/>
                  <a:gd name="T23" fmla="*/ 182 h 186"/>
                  <a:gd name="T24" fmla="*/ 16 w 118"/>
                  <a:gd name="T25" fmla="*/ 166 h 186"/>
                  <a:gd name="T26" fmla="*/ 10 w 118"/>
                  <a:gd name="T27" fmla="*/ 154 h 186"/>
                  <a:gd name="T28" fmla="*/ 2 w 118"/>
                  <a:gd name="T29" fmla="*/ 118 h 186"/>
                  <a:gd name="T30" fmla="*/ 0 w 118"/>
                  <a:gd name="T31" fmla="*/ 92 h 186"/>
                  <a:gd name="T32" fmla="*/ 4 w 118"/>
                  <a:gd name="T33" fmla="*/ 48 h 186"/>
                  <a:gd name="T34" fmla="*/ 18 w 118"/>
                  <a:gd name="T35" fmla="*/ 18 h 186"/>
                  <a:gd name="T36" fmla="*/ 26 w 118"/>
                  <a:gd name="T37" fmla="*/ 10 h 186"/>
                  <a:gd name="T38" fmla="*/ 46 w 118"/>
                  <a:gd name="T39" fmla="*/ 0 h 186"/>
                  <a:gd name="T40" fmla="*/ 60 w 118"/>
                  <a:gd name="T41" fmla="*/ 28 h 186"/>
                  <a:gd name="T42" fmla="*/ 54 w 118"/>
                  <a:gd name="T43" fmla="*/ 30 h 186"/>
                  <a:gd name="T44" fmla="*/ 48 w 118"/>
                  <a:gd name="T45" fmla="*/ 32 h 186"/>
                  <a:gd name="T46" fmla="*/ 40 w 118"/>
                  <a:gd name="T47" fmla="*/ 48 h 186"/>
                  <a:gd name="T48" fmla="*/ 38 w 118"/>
                  <a:gd name="T49" fmla="*/ 66 h 186"/>
                  <a:gd name="T50" fmla="*/ 36 w 118"/>
                  <a:gd name="T51" fmla="*/ 94 h 186"/>
                  <a:gd name="T52" fmla="*/ 40 w 118"/>
                  <a:gd name="T53" fmla="*/ 138 h 186"/>
                  <a:gd name="T54" fmla="*/ 44 w 118"/>
                  <a:gd name="T55" fmla="*/ 148 h 186"/>
                  <a:gd name="T56" fmla="*/ 48 w 118"/>
                  <a:gd name="T57" fmla="*/ 154 h 186"/>
                  <a:gd name="T58" fmla="*/ 60 w 118"/>
                  <a:gd name="T59" fmla="*/ 158 h 186"/>
                  <a:gd name="T60" fmla="*/ 66 w 118"/>
                  <a:gd name="T61" fmla="*/ 156 h 186"/>
                  <a:gd name="T62" fmla="*/ 70 w 118"/>
                  <a:gd name="T63" fmla="*/ 154 h 186"/>
                  <a:gd name="T64" fmla="*/ 78 w 118"/>
                  <a:gd name="T65" fmla="*/ 138 h 186"/>
                  <a:gd name="T66" fmla="*/ 82 w 118"/>
                  <a:gd name="T67" fmla="*/ 120 h 186"/>
                  <a:gd name="T68" fmla="*/ 82 w 118"/>
                  <a:gd name="T69" fmla="*/ 94 h 186"/>
                  <a:gd name="T70" fmla="*/ 78 w 118"/>
                  <a:gd name="T71" fmla="*/ 48 h 186"/>
                  <a:gd name="T72" fmla="*/ 76 w 118"/>
                  <a:gd name="T73" fmla="*/ 38 h 186"/>
                  <a:gd name="T74" fmla="*/ 70 w 118"/>
                  <a:gd name="T75" fmla="*/ 32 h 186"/>
                  <a:gd name="T76" fmla="*/ 60 w 118"/>
                  <a:gd name="T77"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close/>
                    <a:moveTo>
                      <a:pt x="60" y="28"/>
                    </a:moveTo>
                    <a:lnTo>
                      <a:pt x="60" y="28"/>
                    </a:lnTo>
                    <a:lnTo>
                      <a:pt x="54" y="30"/>
                    </a:lnTo>
                    <a:lnTo>
                      <a:pt x="48" y="32"/>
                    </a:lnTo>
                    <a:lnTo>
                      <a:pt x="48" y="32"/>
                    </a:lnTo>
                    <a:lnTo>
                      <a:pt x="44" y="38"/>
                    </a:lnTo>
                    <a:lnTo>
                      <a:pt x="40" y="48"/>
                    </a:lnTo>
                    <a:lnTo>
                      <a:pt x="40" y="48"/>
                    </a:lnTo>
                    <a:lnTo>
                      <a:pt x="38" y="66"/>
                    </a:lnTo>
                    <a:lnTo>
                      <a:pt x="36" y="94"/>
                    </a:lnTo>
                    <a:lnTo>
                      <a:pt x="36" y="94"/>
                    </a:lnTo>
                    <a:lnTo>
                      <a:pt x="38" y="120"/>
                    </a:lnTo>
                    <a:lnTo>
                      <a:pt x="40" y="138"/>
                    </a:lnTo>
                    <a:lnTo>
                      <a:pt x="40" y="138"/>
                    </a:lnTo>
                    <a:lnTo>
                      <a:pt x="44" y="148"/>
                    </a:lnTo>
                    <a:lnTo>
                      <a:pt x="48" y="154"/>
                    </a:lnTo>
                    <a:lnTo>
                      <a:pt x="48" y="154"/>
                    </a:lnTo>
                    <a:lnTo>
                      <a:pt x="54" y="156"/>
                    </a:lnTo>
                    <a:lnTo>
                      <a:pt x="60" y="158"/>
                    </a:lnTo>
                    <a:lnTo>
                      <a:pt x="60" y="158"/>
                    </a:lnTo>
                    <a:lnTo>
                      <a:pt x="66" y="156"/>
                    </a:lnTo>
                    <a:lnTo>
                      <a:pt x="70" y="154"/>
                    </a:lnTo>
                    <a:lnTo>
                      <a:pt x="70" y="154"/>
                    </a:lnTo>
                    <a:lnTo>
                      <a:pt x="76" y="148"/>
                    </a:lnTo>
                    <a:lnTo>
                      <a:pt x="78" y="138"/>
                    </a:lnTo>
                    <a:lnTo>
                      <a:pt x="78" y="138"/>
                    </a:lnTo>
                    <a:lnTo>
                      <a:pt x="82" y="120"/>
                    </a:lnTo>
                    <a:lnTo>
                      <a:pt x="82" y="94"/>
                    </a:lnTo>
                    <a:lnTo>
                      <a:pt x="82" y="94"/>
                    </a:lnTo>
                    <a:lnTo>
                      <a:pt x="82" y="66"/>
                    </a:lnTo>
                    <a:lnTo>
                      <a:pt x="78" y="48"/>
                    </a:lnTo>
                    <a:lnTo>
                      <a:pt x="78" y="48"/>
                    </a:lnTo>
                    <a:lnTo>
                      <a:pt x="76" y="38"/>
                    </a:lnTo>
                    <a:lnTo>
                      <a:pt x="70" y="32"/>
                    </a:lnTo>
                    <a:lnTo>
                      <a:pt x="70" y="32"/>
                    </a:lnTo>
                    <a:lnTo>
                      <a:pt x="66" y="30"/>
                    </a:lnTo>
                    <a:lnTo>
                      <a:pt x="60" y="28"/>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34" name="Freeform 1909">
                <a:extLst>
                  <a:ext uri="{FF2B5EF4-FFF2-40B4-BE49-F238E27FC236}">
                    <a16:creationId xmlns="" xmlns:a16="http://schemas.microsoft.com/office/drawing/2014/main" id="{3CDA7167-EBF7-40B7-9F60-58FDCA015B2E}"/>
                  </a:ext>
                </a:extLst>
              </p:cNvPr>
              <p:cNvSpPr>
                <a:spLocks/>
              </p:cNvSpPr>
              <p:nvPr/>
            </p:nvSpPr>
            <p:spPr bwMode="auto">
              <a:xfrm>
                <a:off x="11584440" y="1095525"/>
                <a:ext cx="45540" cy="71783"/>
              </a:xfrm>
              <a:custGeom>
                <a:avLst/>
                <a:gdLst>
                  <a:gd name="T0" fmla="*/ 60 w 118"/>
                  <a:gd name="T1" fmla="*/ 0 h 186"/>
                  <a:gd name="T2" fmla="*/ 60 w 118"/>
                  <a:gd name="T3" fmla="*/ 0 h 186"/>
                  <a:gd name="T4" fmla="*/ 72 w 118"/>
                  <a:gd name="T5" fmla="*/ 0 h 186"/>
                  <a:gd name="T6" fmla="*/ 84 w 118"/>
                  <a:gd name="T7" fmla="*/ 4 h 186"/>
                  <a:gd name="T8" fmla="*/ 92 w 118"/>
                  <a:gd name="T9" fmla="*/ 10 h 186"/>
                  <a:gd name="T10" fmla="*/ 102 w 118"/>
                  <a:gd name="T11" fmla="*/ 18 h 186"/>
                  <a:gd name="T12" fmla="*/ 102 w 118"/>
                  <a:gd name="T13" fmla="*/ 18 h 186"/>
                  <a:gd name="T14" fmla="*/ 108 w 118"/>
                  <a:gd name="T15" fmla="*/ 32 h 186"/>
                  <a:gd name="T16" fmla="*/ 114 w 118"/>
                  <a:gd name="T17" fmla="*/ 48 h 186"/>
                  <a:gd name="T18" fmla="*/ 118 w 118"/>
                  <a:gd name="T19" fmla="*/ 68 h 186"/>
                  <a:gd name="T20" fmla="*/ 118 w 118"/>
                  <a:gd name="T21" fmla="*/ 94 h 186"/>
                  <a:gd name="T22" fmla="*/ 118 w 118"/>
                  <a:gd name="T23" fmla="*/ 94 h 186"/>
                  <a:gd name="T24" fmla="*/ 118 w 118"/>
                  <a:gd name="T25" fmla="*/ 118 h 186"/>
                  <a:gd name="T26" fmla="*/ 114 w 118"/>
                  <a:gd name="T27" fmla="*/ 138 h 186"/>
                  <a:gd name="T28" fmla="*/ 108 w 118"/>
                  <a:gd name="T29" fmla="*/ 154 h 186"/>
                  <a:gd name="T30" fmla="*/ 100 w 118"/>
                  <a:gd name="T31" fmla="*/ 168 h 186"/>
                  <a:gd name="T32" fmla="*/ 100 w 118"/>
                  <a:gd name="T33" fmla="*/ 168 h 186"/>
                  <a:gd name="T34" fmla="*/ 92 w 118"/>
                  <a:gd name="T35" fmla="*/ 176 h 186"/>
                  <a:gd name="T36" fmla="*/ 84 w 118"/>
                  <a:gd name="T37" fmla="*/ 182 h 186"/>
                  <a:gd name="T38" fmla="*/ 72 w 118"/>
                  <a:gd name="T39" fmla="*/ 186 h 186"/>
                  <a:gd name="T40" fmla="*/ 60 w 118"/>
                  <a:gd name="T41" fmla="*/ 186 h 186"/>
                  <a:gd name="T42" fmla="*/ 60 w 118"/>
                  <a:gd name="T43" fmla="*/ 186 h 186"/>
                  <a:gd name="T44" fmla="*/ 46 w 118"/>
                  <a:gd name="T45" fmla="*/ 186 h 186"/>
                  <a:gd name="T46" fmla="*/ 36 w 118"/>
                  <a:gd name="T47" fmla="*/ 182 h 186"/>
                  <a:gd name="T48" fmla="*/ 26 w 118"/>
                  <a:gd name="T49" fmla="*/ 176 h 186"/>
                  <a:gd name="T50" fmla="*/ 16 w 118"/>
                  <a:gd name="T51" fmla="*/ 166 h 186"/>
                  <a:gd name="T52" fmla="*/ 16 w 118"/>
                  <a:gd name="T53" fmla="*/ 166 h 186"/>
                  <a:gd name="T54" fmla="*/ 10 w 118"/>
                  <a:gd name="T55" fmla="*/ 154 h 186"/>
                  <a:gd name="T56" fmla="*/ 4 w 118"/>
                  <a:gd name="T57" fmla="*/ 138 h 186"/>
                  <a:gd name="T58" fmla="*/ 2 w 118"/>
                  <a:gd name="T59" fmla="*/ 118 h 186"/>
                  <a:gd name="T60" fmla="*/ 0 w 118"/>
                  <a:gd name="T61" fmla="*/ 92 h 186"/>
                  <a:gd name="T62" fmla="*/ 0 w 118"/>
                  <a:gd name="T63" fmla="*/ 92 h 186"/>
                  <a:gd name="T64" fmla="*/ 2 w 118"/>
                  <a:gd name="T65" fmla="*/ 68 h 186"/>
                  <a:gd name="T66" fmla="*/ 4 w 118"/>
                  <a:gd name="T67" fmla="*/ 48 h 186"/>
                  <a:gd name="T68" fmla="*/ 10 w 118"/>
                  <a:gd name="T69" fmla="*/ 32 h 186"/>
                  <a:gd name="T70" fmla="*/ 18 w 118"/>
                  <a:gd name="T71" fmla="*/ 18 h 186"/>
                  <a:gd name="T72" fmla="*/ 18 w 118"/>
                  <a:gd name="T73" fmla="*/ 18 h 186"/>
                  <a:gd name="T74" fmla="*/ 26 w 118"/>
                  <a:gd name="T75" fmla="*/ 10 h 186"/>
                  <a:gd name="T76" fmla="*/ 36 w 118"/>
                  <a:gd name="T77" fmla="*/ 4 h 186"/>
                  <a:gd name="T78" fmla="*/ 46 w 118"/>
                  <a:gd name="T79" fmla="*/ 0 h 186"/>
                  <a:gd name="T80" fmla="*/ 60 w 118"/>
                  <a:gd name="T8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35" name="Freeform 1910">
                <a:extLst>
                  <a:ext uri="{FF2B5EF4-FFF2-40B4-BE49-F238E27FC236}">
                    <a16:creationId xmlns="" xmlns:a16="http://schemas.microsoft.com/office/drawing/2014/main" id="{BC23EE52-E1AC-4DCC-8D7E-B68AFB3C5513}"/>
                  </a:ext>
                </a:extLst>
              </p:cNvPr>
              <p:cNvSpPr>
                <a:spLocks/>
              </p:cNvSpPr>
              <p:nvPr/>
            </p:nvSpPr>
            <p:spPr bwMode="auto">
              <a:xfrm>
                <a:off x="11598334" y="1106331"/>
                <a:ext cx="17753" cy="50171"/>
              </a:xfrm>
              <a:custGeom>
                <a:avLst/>
                <a:gdLst>
                  <a:gd name="T0" fmla="*/ 24 w 46"/>
                  <a:gd name="T1" fmla="*/ 0 h 130"/>
                  <a:gd name="T2" fmla="*/ 24 w 46"/>
                  <a:gd name="T3" fmla="*/ 0 h 130"/>
                  <a:gd name="T4" fmla="*/ 18 w 46"/>
                  <a:gd name="T5" fmla="*/ 2 h 130"/>
                  <a:gd name="T6" fmla="*/ 12 w 46"/>
                  <a:gd name="T7" fmla="*/ 4 h 130"/>
                  <a:gd name="T8" fmla="*/ 12 w 46"/>
                  <a:gd name="T9" fmla="*/ 4 h 130"/>
                  <a:gd name="T10" fmla="*/ 8 w 46"/>
                  <a:gd name="T11" fmla="*/ 10 h 130"/>
                  <a:gd name="T12" fmla="*/ 4 w 46"/>
                  <a:gd name="T13" fmla="*/ 20 h 130"/>
                  <a:gd name="T14" fmla="*/ 4 w 46"/>
                  <a:gd name="T15" fmla="*/ 20 h 130"/>
                  <a:gd name="T16" fmla="*/ 2 w 46"/>
                  <a:gd name="T17" fmla="*/ 38 h 130"/>
                  <a:gd name="T18" fmla="*/ 0 w 46"/>
                  <a:gd name="T19" fmla="*/ 66 h 130"/>
                  <a:gd name="T20" fmla="*/ 0 w 46"/>
                  <a:gd name="T21" fmla="*/ 66 h 130"/>
                  <a:gd name="T22" fmla="*/ 2 w 46"/>
                  <a:gd name="T23" fmla="*/ 92 h 130"/>
                  <a:gd name="T24" fmla="*/ 4 w 46"/>
                  <a:gd name="T25" fmla="*/ 110 h 130"/>
                  <a:gd name="T26" fmla="*/ 4 w 46"/>
                  <a:gd name="T27" fmla="*/ 110 h 130"/>
                  <a:gd name="T28" fmla="*/ 8 w 46"/>
                  <a:gd name="T29" fmla="*/ 120 h 130"/>
                  <a:gd name="T30" fmla="*/ 12 w 46"/>
                  <a:gd name="T31" fmla="*/ 126 h 130"/>
                  <a:gd name="T32" fmla="*/ 12 w 46"/>
                  <a:gd name="T33" fmla="*/ 126 h 130"/>
                  <a:gd name="T34" fmla="*/ 18 w 46"/>
                  <a:gd name="T35" fmla="*/ 128 h 130"/>
                  <a:gd name="T36" fmla="*/ 24 w 46"/>
                  <a:gd name="T37" fmla="*/ 130 h 130"/>
                  <a:gd name="T38" fmla="*/ 24 w 46"/>
                  <a:gd name="T39" fmla="*/ 130 h 130"/>
                  <a:gd name="T40" fmla="*/ 30 w 46"/>
                  <a:gd name="T41" fmla="*/ 128 h 130"/>
                  <a:gd name="T42" fmla="*/ 34 w 46"/>
                  <a:gd name="T43" fmla="*/ 126 h 130"/>
                  <a:gd name="T44" fmla="*/ 34 w 46"/>
                  <a:gd name="T45" fmla="*/ 126 h 130"/>
                  <a:gd name="T46" fmla="*/ 40 w 46"/>
                  <a:gd name="T47" fmla="*/ 120 h 130"/>
                  <a:gd name="T48" fmla="*/ 42 w 46"/>
                  <a:gd name="T49" fmla="*/ 110 h 130"/>
                  <a:gd name="T50" fmla="*/ 42 w 46"/>
                  <a:gd name="T51" fmla="*/ 110 h 130"/>
                  <a:gd name="T52" fmla="*/ 46 w 46"/>
                  <a:gd name="T53" fmla="*/ 92 h 130"/>
                  <a:gd name="T54" fmla="*/ 46 w 46"/>
                  <a:gd name="T55" fmla="*/ 66 h 130"/>
                  <a:gd name="T56" fmla="*/ 46 w 46"/>
                  <a:gd name="T57" fmla="*/ 66 h 130"/>
                  <a:gd name="T58" fmla="*/ 46 w 46"/>
                  <a:gd name="T59" fmla="*/ 38 h 130"/>
                  <a:gd name="T60" fmla="*/ 42 w 46"/>
                  <a:gd name="T61" fmla="*/ 20 h 130"/>
                  <a:gd name="T62" fmla="*/ 42 w 46"/>
                  <a:gd name="T63" fmla="*/ 20 h 130"/>
                  <a:gd name="T64" fmla="*/ 40 w 46"/>
                  <a:gd name="T65" fmla="*/ 10 h 130"/>
                  <a:gd name="T66" fmla="*/ 34 w 46"/>
                  <a:gd name="T67" fmla="*/ 4 h 130"/>
                  <a:gd name="T68" fmla="*/ 34 w 46"/>
                  <a:gd name="T69" fmla="*/ 4 h 130"/>
                  <a:gd name="T70" fmla="*/ 30 w 46"/>
                  <a:gd name="T71" fmla="*/ 2 h 130"/>
                  <a:gd name="T72" fmla="*/ 24 w 46"/>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130">
                    <a:moveTo>
                      <a:pt x="24" y="0"/>
                    </a:moveTo>
                    <a:lnTo>
                      <a:pt x="24" y="0"/>
                    </a:lnTo>
                    <a:lnTo>
                      <a:pt x="18" y="2"/>
                    </a:lnTo>
                    <a:lnTo>
                      <a:pt x="12" y="4"/>
                    </a:lnTo>
                    <a:lnTo>
                      <a:pt x="12" y="4"/>
                    </a:lnTo>
                    <a:lnTo>
                      <a:pt x="8" y="10"/>
                    </a:lnTo>
                    <a:lnTo>
                      <a:pt x="4" y="20"/>
                    </a:lnTo>
                    <a:lnTo>
                      <a:pt x="4" y="20"/>
                    </a:lnTo>
                    <a:lnTo>
                      <a:pt x="2" y="38"/>
                    </a:lnTo>
                    <a:lnTo>
                      <a:pt x="0" y="66"/>
                    </a:lnTo>
                    <a:lnTo>
                      <a:pt x="0" y="66"/>
                    </a:lnTo>
                    <a:lnTo>
                      <a:pt x="2" y="92"/>
                    </a:lnTo>
                    <a:lnTo>
                      <a:pt x="4" y="110"/>
                    </a:lnTo>
                    <a:lnTo>
                      <a:pt x="4" y="110"/>
                    </a:lnTo>
                    <a:lnTo>
                      <a:pt x="8" y="120"/>
                    </a:lnTo>
                    <a:lnTo>
                      <a:pt x="12" y="126"/>
                    </a:lnTo>
                    <a:lnTo>
                      <a:pt x="12" y="126"/>
                    </a:lnTo>
                    <a:lnTo>
                      <a:pt x="18" y="128"/>
                    </a:lnTo>
                    <a:lnTo>
                      <a:pt x="24" y="130"/>
                    </a:lnTo>
                    <a:lnTo>
                      <a:pt x="24" y="130"/>
                    </a:lnTo>
                    <a:lnTo>
                      <a:pt x="30" y="128"/>
                    </a:lnTo>
                    <a:lnTo>
                      <a:pt x="34" y="126"/>
                    </a:lnTo>
                    <a:lnTo>
                      <a:pt x="34" y="126"/>
                    </a:lnTo>
                    <a:lnTo>
                      <a:pt x="40" y="120"/>
                    </a:lnTo>
                    <a:lnTo>
                      <a:pt x="42" y="110"/>
                    </a:lnTo>
                    <a:lnTo>
                      <a:pt x="42" y="110"/>
                    </a:lnTo>
                    <a:lnTo>
                      <a:pt x="46" y="92"/>
                    </a:lnTo>
                    <a:lnTo>
                      <a:pt x="46" y="66"/>
                    </a:lnTo>
                    <a:lnTo>
                      <a:pt x="46" y="66"/>
                    </a:lnTo>
                    <a:lnTo>
                      <a:pt x="46" y="38"/>
                    </a:lnTo>
                    <a:lnTo>
                      <a:pt x="42" y="20"/>
                    </a:lnTo>
                    <a:lnTo>
                      <a:pt x="42" y="20"/>
                    </a:lnTo>
                    <a:lnTo>
                      <a:pt x="40" y="10"/>
                    </a:lnTo>
                    <a:lnTo>
                      <a:pt x="34" y="4"/>
                    </a:lnTo>
                    <a:lnTo>
                      <a:pt x="34" y="4"/>
                    </a:lnTo>
                    <a:lnTo>
                      <a:pt x="30" y="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36" name="Freeform 1916">
                <a:extLst>
                  <a:ext uri="{FF2B5EF4-FFF2-40B4-BE49-F238E27FC236}">
                    <a16:creationId xmlns="" xmlns:a16="http://schemas.microsoft.com/office/drawing/2014/main" id="{F5C64852-4B69-4AFB-B0FA-09DA141E5540}"/>
                  </a:ext>
                </a:extLst>
              </p:cNvPr>
              <p:cNvSpPr>
                <a:spLocks/>
              </p:cNvSpPr>
              <p:nvPr/>
            </p:nvSpPr>
            <p:spPr bwMode="auto">
              <a:xfrm>
                <a:off x="11500938" y="1095525"/>
                <a:ext cx="31647" cy="71011"/>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37" name="Freeform 1916">
                <a:extLst>
                  <a:ext uri="{FF2B5EF4-FFF2-40B4-BE49-F238E27FC236}">
                    <a16:creationId xmlns="" xmlns:a16="http://schemas.microsoft.com/office/drawing/2014/main" id="{D09A2C19-731D-4755-908B-9F9AECC94659}"/>
                  </a:ext>
                </a:extLst>
              </p:cNvPr>
              <p:cNvSpPr>
                <a:spLocks/>
              </p:cNvSpPr>
              <p:nvPr/>
            </p:nvSpPr>
            <p:spPr bwMode="auto">
              <a:xfrm>
                <a:off x="11584302" y="1225408"/>
                <a:ext cx="31647" cy="71011"/>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38" name="Freeform 1916">
                <a:extLst>
                  <a:ext uri="{FF2B5EF4-FFF2-40B4-BE49-F238E27FC236}">
                    <a16:creationId xmlns="" xmlns:a16="http://schemas.microsoft.com/office/drawing/2014/main" id="{E056594E-49A2-4D32-BDB6-DD4E2B8EE0E7}"/>
                  </a:ext>
                </a:extLst>
              </p:cNvPr>
              <p:cNvSpPr>
                <a:spLocks/>
              </p:cNvSpPr>
              <p:nvPr/>
            </p:nvSpPr>
            <p:spPr bwMode="auto">
              <a:xfrm>
                <a:off x="11584302" y="1380902"/>
                <a:ext cx="31647" cy="71011"/>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39" name="Freeform 1916">
                <a:extLst>
                  <a:ext uri="{FF2B5EF4-FFF2-40B4-BE49-F238E27FC236}">
                    <a16:creationId xmlns="" xmlns:a16="http://schemas.microsoft.com/office/drawing/2014/main" id="{DBE301E5-5C3E-4DC1-B6B1-AF159E7693BA}"/>
                  </a:ext>
                </a:extLst>
              </p:cNvPr>
              <p:cNvSpPr>
                <a:spLocks/>
              </p:cNvSpPr>
              <p:nvPr/>
            </p:nvSpPr>
            <p:spPr bwMode="auto">
              <a:xfrm>
                <a:off x="11127799" y="1380902"/>
                <a:ext cx="31647" cy="71011"/>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43" name="Freeform 1916">
                <a:extLst>
                  <a:ext uri="{FF2B5EF4-FFF2-40B4-BE49-F238E27FC236}">
                    <a16:creationId xmlns="" xmlns:a16="http://schemas.microsoft.com/office/drawing/2014/main" id="{542E157A-F495-4391-9673-B24F5B9FF426}"/>
                  </a:ext>
                </a:extLst>
              </p:cNvPr>
              <p:cNvSpPr>
                <a:spLocks/>
              </p:cNvSpPr>
              <p:nvPr/>
            </p:nvSpPr>
            <p:spPr bwMode="auto">
              <a:xfrm>
                <a:off x="11127799" y="1522386"/>
                <a:ext cx="31647" cy="71011"/>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62" name="Freeform 1905">
                <a:extLst>
                  <a:ext uri="{FF2B5EF4-FFF2-40B4-BE49-F238E27FC236}">
                    <a16:creationId xmlns="" xmlns:a16="http://schemas.microsoft.com/office/drawing/2014/main" id="{6CA544F5-9F23-493D-A77C-A248732A278F}"/>
                  </a:ext>
                </a:extLst>
              </p:cNvPr>
              <p:cNvSpPr>
                <a:spLocks/>
              </p:cNvSpPr>
              <p:nvPr/>
            </p:nvSpPr>
            <p:spPr bwMode="auto">
              <a:xfrm>
                <a:off x="11411077" y="1517556"/>
                <a:ext cx="31647" cy="71011"/>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4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4"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63" name="Freeform 1908">
                <a:extLst>
                  <a:ext uri="{FF2B5EF4-FFF2-40B4-BE49-F238E27FC236}">
                    <a16:creationId xmlns="" xmlns:a16="http://schemas.microsoft.com/office/drawing/2014/main" id="{EBC55D33-3017-48E6-9135-F7523A717202}"/>
                  </a:ext>
                </a:extLst>
              </p:cNvPr>
              <p:cNvSpPr>
                <a:spLocks noEditPoints="1"/>
              </p:cNvSpPr>
              <p:nvPr/>
            </p:nvSpPr>
            <p:spPr bwMode="auto">
              <a:xfrm>
                <a:off x="11584440" y="1517556"/>
                <a:ext cx="45540" cy="71783"/>
              </a:xfrm>
              <a:custGeom>
                <a:avLst/>
                <a:gdLst>
                  <a:gd name="T0" fmla="*/ 60 w 118"/>
                  <a:gd name="T1" fmla="*/ 0 h 186"/>
                  <a:gd name="T2" fmla="*/ 84 w 118"/>
                  <a:gd name="T3" fmla="*/ 4 h 186"/>
                  <a:gd name="T4" fmla="*/ 102 w 118"/>
                  <a:gd name="T5" fmla="*/ 18 h 186"/>
                  <a:gd name="T6" fmla="*/ 108 w 118"/>
                  <a:gd name="T7" fmla="*/ 32 h 186"/>
                  <a:gd name="T8" fmla="*/ 118 w 118"/>
                  <a:gd name="T9" fmla="*/ 68 h 186"/>
                  <a:gd name="T10" fmla="*/ 118 w 118"/>
                  <a:gd name="T11" fmla="*/ 94 h 186"/>
                  <a:gd name="T12" fmla="*/ 114 w 118"/>
                  <a:gd name="T13" fmla="*/ 138 h 186"/>
                  <a:gd name="T14" fmla="*/ 100 w 118"/>
                  <a:gd name="T15" fmla="*/ 168 h 186"/>
                  <a:gd name="T16" fmla="*/ 92 w 118"/>
                  <a:gd name="T17" fmla="*/ 176 h 186"/>
                  <a:gd name="T18" fmla="*/ 72 w 118"/>
                  <a:gd name="T19" fmla="*/ 186 h 186"/>
                  <a:gd name="T20" fmla="*/ 60 w 118"/>
                  <a:gd name="T21" fmla="*/ 186 h 186"/>
                  <a:gd name="T22" fmla="*/ 36 w 118"/>
                  <a:gd name="T23" fmla="*/ 182 h 186"/>
                  <a:gd name="T24" fmla="*/ 16 w 118"/>
                  <a:gd name="T25" fmla="*/ 166 h 186"/>
                  <a:gd name="T26" fmla="*/ 10 w 118"/>
                  <a:gd name="T27" fmla="*/ 154 h 186"/>
                  <a:gd name="T28" fmla="*/ 2 w 118"/>
                  <a:gd name="T29" fmla="*/ 118 h 186"/>
                  <a:gd name="T30" fmla="*/ 0 w 118"/>
                  <a:gd name="T31" fmla="*/ 92 h 186"/>
                  <a:gd name="T32" fmla="*/ 4 w 118"/>
                  <a:gd name="T33" fmla="*/ 48 h 186"/>
                  <a:gd name="T34" fmla="*/ 18 w 118"/>
                  <a:gd name="T35" fmla="*/ 18 h 186"/>
                  <a:gd name="T36" fmla="*/ 26 w 118"/>
                  <a:gd name="T37" fmla="*/ 10 h 186"/>
                  <a:gd name="T38" fmla="*/ 46 w 118"/>
                  <a:gd name="T39" fmla="*/ 0 h 186"/>
                  <a:gd name="T40" fmla="*/ 60 w 118"/>
                  <a:gd name="T41" fmla="*/ 28 h 186"/>
                  <a:gd name="T42" fmla="*/ 54 w 118"/>
                  <a:gd name="T43" fmla="*/ 30 h 186"/>
                  <a:gd name="T44" fmla="*/ 48 w 118"/>
                  <a:gd name="T45" fmla="*/ 32 h 186"/>
                  <a:gd name="T46" fmla="*/ 40 w 118"/>
                  <a:gd name="T47" fmla="*/ 48 h 186"/>
                  <a:gd name="T48" fmla="*/ 38 w 118"/>
                  <a:gd name="T49" fmla="*/ 66 h 186"/>
                  <a:gd name="T50" fmla="*/ 36 w 118"/>
                  <a:gd name="T51" fmla="*/ 94 h 186"/>
                  <a:gd name="T52" fmla="*/ 40 w 118"/>
                  <a:gd name="T53" fmla="*/ 138 h 186"/>
                  <a:gd name="T54" fmla="*/ 44 w 118"/>
                  <a:gd name="T55" fmla="*/ 148 h 186"/>
                  <a:gd name="T56" fmla="*/ 48 w 118"/>
                  <a:gd name="T57" fmla="*/ 154 h 186"/>
                  <a:gd name="T58" fmla="*/ 60 w 118"/>
                  <a:gd name="T59" fmla="*/ 158 h 186"/>
                  <a:gd name="T60" fmla="*/ 66 w 118"/>
                  <a:gd name="T61" fmla="*/ 156 h 186"/>
                  <a:gd name="T62" fmla="*/ 70 w 118"/>
                  <a:gd name="T63" fmla="*/ 154 h 186"/>
                  <a:gd name="T64" fmla="*/ 78 w 118"/>
                  <a:gd name="T65" fmla="*/ 138 h 186"/>
                  <a:gd name="T66" fmla="*/ 82 w 118"/>
                  <a:gd name="T67" fmla="*/ 120 h 186"/>
                  <a:gd name="T68" fmla="*/ 82 w 118"/>
                  <a:gd name="T69" fmla="*/ 94 h 186"/>
                  <a:gd name="T70" fmla="*/ 78 w 118"/>
                  <a:gd name="T71" fmla="*/ 48 h 186"/>
                  <a:gd name="T72" fmla="*/ 76 w 118"/>
                  <a:gd name="T73" fmla="*/ 38 h 186"/>
                  <a:gd name="T74" fmla="*/ 70 w 118"/>
                  <a:gd name="T75" fmla="*/ 32 h 186"/>
                  <a:gd name="T76" fmla="*/ 60 w 118"/>
                  <a:gd name="T77"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close/>
                    <a:moveTo>
                      <a:pt x="60" y="28"/>
                    </a:moveTo>
                    <a:lnTo>
                      <a:pt x="60" y="28"/>
                    </a:lnTo>
                    <a:lnTo>
                      <a:pt x="54" y="30"/>
                    </a:lnTo>
                    <a:lnTo>
                      <a:pt x="48" y="32"/>
                    </a:lnTo>
                    <a:lnTo>
                      <a:pt x="48" y="32"/>
                    </a:lnTo>
                    <a:lnTo>
                      <a:pt x="44" y="38"/>
                    </a:lnTo>
                    <a:lnTo>
                      <a:pt x="40" y="48"/>
                    </a:lnTo>
                    <a:lnTo>
                      <a:pt x="40" y="48"/>
                    </a:lnTo>
                    <a:lnTo>
                      <a:pt x="38" y="66"/>
                    </a:lnTo>
                    <a:lnTo>
                      <a:pt x="36" y="94"/>
                    </a:lnTo>
                    <a:lnTo>
                      <a:pt x="36" y="94"/>
                    </a:lnTo>
                    <a:lnTo>
                      <a:pt x="38" y="120"/>
                    </a:lnTo>
                    <a:lnTo>
                      <a:pt x="40" y="138"/>
                    </a:lnTo>
                    <a:lnTo>
                      <a:pt x="40" y="138"/>
                    </a:lnTo>
                    <a:lnTo>
                      <a:pt x="44" y="148"/>
                    </a:lnTo>
                    <a:lnTo>
                      <a:pt x="48" y="154"/>
                    </a:lnTo>
                    <a:lnTo>
                      <a:pt x="48" y="154"/>
                    </a:lnTo>
                    <a:lnTo>
                      <a:pt x="54" y="156"/>
                    </a:lnTo>
                    <a:lnTo>
                      <a:pt x="60" y="158"/>
                    </a:lnTo>
                    <a:lnTo>
                      <a:pt x="60" y="158"/>
                    </a:lnTo>
                    <a:lnTo>
                      <a:pt x="66" y="156"/>
                    </a:lnTo>
                    <a:lnTo>
                      <a:pt x="70" y="154"/>
                    </a:lnTo>
                    <a:lnTo>
                      <a:pt x="70" y="154"/>
                    </a:lnTo>
                    <a:lnTo>
                      <a:pt x="76" y="148"/>
                    </a:lnTo>
                    <a:lnTo>
                      <a:pt x="78" y="138"/>
                    </a:lnTo>
                    <a:lnTo>
                      <a:pt x="78" y="138"/>
                    </a:lnTo>
                    <a:lnTo>
                      <a:pt x="82" y="120"/>
                    </a:lnTo>
                    <a:lnTo>
                      <a:pt x="82" y="94"/>
                    </a:lnTo>
                    <a:lnTo>
                      <a:pt x="82" y="94"/>
                    </a:lnTo>
                    <a:lnTo>
                      <a:pt x="82" y="66"/>
                    </a:lnTo>
                    <a:lnTo>
                      <a:pt x="78" y="48"/>
                    </a:lnTo>
                    <a:lnTo>
                      <a:pt x="78" y="48"/>
                    </a:lnTo>
                    <a:lnTo>
                      <a:pt x="76" y="38"/>
                    </a:lnTo>
                    <a:lnTo>
                      <a:pt x="70" y="32"/>
                    </a:lnTo>
                    <a:lnTo>
                      <a:pt x="70" y="32"/>
                    </a:lnTo>
                    <a:lnTo>
                      <a:pt x="66" y="30"/>
                    </a:lnTo>
                    <a:lnTo>
                      <a:pt x="60" y="28"/>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64" name="Freeform 1909">
                <a:extLst>
                  <a:ext uri="{FF2B5EF4-FFF2-40B4-BE49-F238E27FC236}">
                    <a16:creationId xmlns="" xmlns:a16="http://schemas.microsoft.com/office/drawing/2014/main" id="{F7DDDD33-D111-42C9-AAA8-07253CAC8B7A}"/>
                  </a:ext>
                </a:extLst>
              </p:cNvPr>
              <p:cNvSpPr>
                <a:spLocks/>
              </p:cNvSpPr>
              <p:nvPr/>
            </p:nvSpPr>
            <p:spPr bwMode="auto">
              <a:xfrm>
                <a:off x="11584440" y="1517556"/>
                <a:ext cx="45540" cy="71783"/>
              </a:xfrm>
              <a:custGeom>
                <a:avLst/>
                <a:gdLst>
                  <a:gd name="T0" fmla="*/ 60 w 118"/>
                  <a:gd name="T1" fmla="*/ 0 h 186"/>
                  <a:gd name="T2" fmla="*/ 60 w 118"/>
                  <a:gd name="T3" fmla="*/ 0 h 186"/>
                  <a:gd name="T4" fmla="*/ 72 w 118"/>
                  <a:gd name="T5" fmla="*/ 0 h 186"/>
                  <a:gd name="T6" fmla="*/ 84 w 118"/>
                  <a:gd name="T7" fmla="*/ 4 h 186"/>
                  <a:gd name="T8" fmla="*/ 92 w 118"/>
                  <a:gd name="T9" fmla="*/ 10 h 186"/>
                  <a:gd name="T10" fmla="*/ 102 w 118"/>
                  <a:gd name="T11" fmla="*/ 18 h 186"/>
                  <a:gd name="T12" fmla="*/ 102 w 118"/>
                  <a:gd name="T13" fmla="*/ 18 h 186"/>
                  <a:gd name="T14" fmla="*/ 108 w 118"/>
                  <a:gd name="T15" fmla="*/ 32 h 186"/>
                  <a:gd name="T16" fmla="*/ 114 w 118"/>
                  <a:gd name="T17" fmla="*/ 48 h 186"/>
                  <a:gd name="T18" fmla="*/ 118 w 118"/>
                  <a:gd name="T19" fmla="*/ 68 h 186"/>
                  <a:gd name="T20" fmla="*/ 118 w 118"/>
                  <a:gd name="T21" fmla="*/ 94 h 186"/>
                  <a:gd name="T22" fmla="*/ 118 w 118"/>
                  <a:gd name="T23" fmla="*/ 94 h 186"/>
                  <a:gd name="T24" fmla="*/ 118 w 118"/>
                  <a:gd name="T25" fmla="*/ 118 h 186"/>
                  <a:gd name="T26" fmla="*/ 114 w 118"/>
                  <a:gd name="T27" fmla="*/ 138 h 186"/>
                  <a:gd name="T28" fmla="*/ 108 w 118"/>
                  <a:gd name="T29" fmla="*/ 154 h 186"/>
                  <a:gd name="T30" fmla="*/ 100 w 118"/>
                  <a:gd name="T31" fmla="*/ 168 h 186"/>
                  <a:gd name="T32" fmla="*/ 100 w 118"/>
                  <a:gd name="T33" fmla="*/ 168 h 186"/>
                  <a:gd name="T34" fmla="*/ 92 w 118"/>
                  <a:gd name="T35" fmla="*/ 176 h 186"/>
                  <a:gd name="T36" fmla="*/ 84 w 118"/>
                  <a:gd name="T37" fmla="*/ 182 h 186"/>
                  <a:gd name="T38" fmla="*/ 72 w 118"/>
                  <a:gd name="T39" fmla="*/ 186 h 186"/>
                  <a:gd name="T40" fmla="*/ 60 w 118"/>
                  <a:gd name="T41" fmla="*/ 186 h 186"/>
                  <a:gd name="T42" fmla="*/ 60 w 118"/>
                  <a:gd name="T43" fmla="*/ 186 h 186"/>
                  <a:gd name="T44" fmla="*/ 46 w 118"/>
                  <a:gd name="T45" fmla="*/ 186 h 186"/>
                  <a:gd name="T46" fmla="*/ 36 w 118"/>
                  <a:gd name="T47" fmla="*/ 182 h 186"/>
                  <a:gd name="T48" fmla="*/ 26 w 118"/>
                  <a:gd name="T49" fmla="*/ 176 h 186"/>
                  <a:gd name="T50" fmla="*/ 16 w 118"/>
                  <a:gd name="T51" fmla="*/ 166 h 186"/>
                  <a:gd name="T52" fmla="*/ 16 w 118"/>
                  <a:gd name="T53" fmla="*/ 166 h 186"/>
                  <a:gd name="T54" fmla="*/ 10 w 118"/>
                  <a:gd name="T55" fmla="*/ 154 h 186"/>
                  <a:gd name="T56" fmla="*/ 4 w 118"/>
                  <a:gd name="T57" fmla="*/ 138 h 186"/>
                  <a:gd name="T58" fmla="*/ 2 w 118"/>
                  <a:gd name="T59" fmla="*/ 118 h 186"/>
                  <a:gd name="T60" fmla="*/ 0 w 118"/>
                  <a:gd name="T61" fmla="*/ 92 h 186"/>
                  <a:gd name="T62" fmla="*/ 0 w 118"/>
                  <a:gd name="T63" fmla="*/ 92 h 186"/>
                  <a:gd name="T64" fmla="*/ 2 w 118"/>
                  <a:gd name="T65" fmla="*/ 68 h 186"/>
                  <a:gd name="T66" fmla="*/ 4 w 118"/>
                  <a:gd name="T67" fmla="*/ 48 h 186"/>
                  <a:gd name="T68" fmla="*/ 10 w 118"/>
                  <a:gd name="T69" fmla="*/ 32 h 186"/>
                  <a:gd name="T70" fmla="*/ 18 w 118"/>
                  <a:gd name="T71" fmla="*/ 18 h 186"/>
                  <a:gd name="T72" fmla="*/ 18 w 118"/>
                  <a:gd name="T73" fmla="*/ 18 h 186"/>
                  <a:gd name="T74" fmla="*/ 26 w 118"/>
                  <a:gd name="T75" fmla="*/ 10 h 186"/>
                  <a:gd name="T76" fmla="*/ 36 w 118"/>
                  <a:gd name="T77" fmla="*/ 4 h 186"/>
                  <a:gd name="T78" fmla="*/ 46 w 118"/>
                  <a:gd name="T79" fmla="*/ 0 h 186"/>
                  <a:gd name="T80" fmla="*/ 60 w 118"/>
                  <a:gd name="T8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65" name="Freeform 1910">
                <a:extLst>
                  <a:ext uri="{FF2B5EF4-FFF2-40B4-BE49-F238E27FC236}">
                    <a16:creationId xmlns="" xmlns:a16="http://schemas.microsoft.com/office/drawing/2014/main" id="{4299B620-0DA7-4C43-A2CC-56889D645328}"/>
                  </a:ext>
                </a:extLst>
              </p:cNvPr>
              <p:cNvSpPr>
                <a:spLocks/>
              </p:cNvSpPr>
              <p:nvPr/>
            </p:nvSpPr>
            <p:spPr bwMode="auto">
              <a:xfrm>
                <a:off x="11598334" y="1528362"/>
                <a:ext cx="17753" cy="50171"/>
              </a:xfrm>
              <a:custGeom>
                <a:avLst/>
                <a:gdLst>
                  <a:gd name="T0" fmla="*/ 24 w 46"/>
                  <a:gd name="T1" fmla="*/ 0 h 130"/>
                  <a:gd name="T2" fmla="*/ 24 w 46"/>
                  <a:gd name="T3" fmla="*/ 0 h 130"/>
                  <a:gd name="T4" fmla="*/ 18 w 46"/>
                  <a:gd name="T5" fmla="*/ 2 h 130"/>
                  <a:gd name="T6" fmla="*/ 12 w 46"/>
                  <a:gd name="T7" fmla="*/ 4 h 130"/>
                  <a:gd name="T8" fmla="*/ 12 w 46"/>
                  <a:gd name="T9" fmla="*/ 4 h 130"/>
                  <a:gd name="T10" fmla="*/ 8 w 46"/>
                  <a:gd name="T11" fmla="*/ 10 h 130"/>
                  <a:gd name="T12" fmla="*/ 4 w 46"/>
                  <a:gd name="T13" fmla="*/ 20 h 130"/>
                  <a:gd name="T14" fmla="*/ 4 w 46"/>
                  <a:gd name="T15" fmla="*/ 20 h 130"/>
                  <a:gd name="T16" fmla="*/ 2 w 46"/>
                  <a:gd name="T17" fmla="*/ 38 h 130"/>
                  <a:gd name="T18" fmla="*/ 0 w 46"/>
                  <a:gd name="T19" fmla="*/ 66 h 130"/>
                  <a:gd name="T20" fmla="*/ 0 w 46"/>
                  <a:gd name="T21" fmla="*/ 66 h 130"/>
                  <a:gd name="T22" fmla="*/ 2 w 46"/>
                  <a:gd name="T23" fmla="*/ 92 h 130"/>
                  <a:gd name="T24" fmla="*/ 4 w 46"/>
                  <a:gd name="T25" fmla="*/ 110 h 130"/>
                  <a:gd name="T26" fmla="*/ 4 w 46"/>
                  <a:gd name="T27" fmla="*/ 110 h 130"/>
                  <a:gd name="T28" fmla="*/ 8 w 46"/>
                  <a:gd name="T29" fmla="*/ 120 h 130"/>
                  <a:gd name="T30" fmla="*/ 12 w 46"/>
                  <a:gd name="T31" fmla="*/ 126 h 130"/>
                  <a:gd name="T32" fmla="*/ 12 w 46"/>
                  <a:gd name="T33" fmla="*/ 126 h 130"/>
                  <a:gd name="T34" fmla="*/ 18 w 46"/>
                  <a:gd name="T35" fmla="*/ 128 h 130"/>
                  <a:gd name="T36" fmla="*/ 24 w 46"/>
                  <a:gd name="T37" fmla="*/ 130 h 130"/>
                  <a:gd name="T38" fmla="*/ 24 w 46"/>
                  <a:gd name="T39" fmla="*/ 130 h 130"/>
                  <a:gd name="T40" fmla="*/ 30 w 46"/>
                  <a:gd name="T41" fmla="*/ 128 h 130"/>
                  <a:gd name="T42" fmla="*/ 34 w 46"/>
                  <a:gd name="T43" fmla="*/ 126 h 130"/>
                  <a:gd name="T44" fmla="*/ 34 w 46"/>
                  <a:gd name="T45" fmla="*/ 126 h 130"/>
                  <a:gd name="T46" fmla="*/ 40 w 46"/>
                  <a:gd name="T47" fmla="*/ 120 h 130"/>
                  <a:gd name="T48" fmla="*/ 42 w 46"/>
                  <a:gd name="T49" fmla="*/ 110 h 130"/>
                  <a:gd name="T50" fmla="*/ 42 w 46"/>
                  <a:gd name="T51" fmla="*/ 110 h 130"/>
                  <a:gd name="T52" fmla="*/ 46 w 46"/>
                  <a:gd name="T53" fmla="*/ 92 h 130"/>
                  <a:gd name="T54" fmla="*/ 46 w 46"/>
                  <a:gd name="T55" fmla="*/ 66 h 130"/>
                  <a:gd name="T56" fmla="*/ 46 w 46"/>
                  <a:gd name="T57" fmla="*/ 66 h 130"/>
                  <a:gd name="T58" fmla="*/ 46 w 46"/>
                  <a:gd name="T59" fmla="*/ 38 h 130"/>
                  <a:gd name="T60" fmla="*/ 42 w 46"/>
                  <a:gd name="T61" fmla="*/ 20 h 130"/>
                  <a:gd name="T62" fmla="*/ 42 w 46"/>
                  <a:gd name="T63" fmla="*/ 20 h 130"/>
                  <a:gd name="T64" fmla="*/ 40 w 46"/>
                  <a:gd name="T65" fmla="*/ 10 h 130"/>
                  <a:gd name="T66" fmla="*/ 34 w 46"/>
                  <a:gd name="T67" fmla="*/ 4 h 130"/>
                  <a:gd name="T68" fmla="*/ 34 w 46"/>
                  <a:gd name="T69" fmla="*/ 4 h 130"/>
                  <a:gd name="T70" fmla="*/ 30 w 46"/>
                  <a:gd name="T71" fmla="*/ 2 h 130"/>
                  <a:gd name="T72" fmla="*/ 24 w 46"/>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130">
                    <a:moveTo>
                      <a:pt x="24" y="0"/>
                    </a:moveTo>
                    <a:lnTo>
                      <a:pt x="24" y="0"/>
                    </a:lnTo>
                    <a:lnTo>
                      <a:pt x="18" y="2"/>
                    </a:lnTo>
                    <a:lnTo>
                      <a:pt x="12" y="4"/>
                    </a:lnTo>
                    <a:lnTo>
                      <a:pt x="12" y="4"/>
                    </a:lnTo>
                    <a:lnTo>
                      <a:pt x="8" y="10"/>
                    </a:lnTo>
                    <a:lnTo>
                      <a:pt x="4" y="20"/>
                    </a:lnTo>
                    <a:lnTo>
                      <a:pt x="4" y="20"/>
                    </a:lnTo>
                    <a:lnTo>
                      <a:pt x="2" y="38"/>
                    </a:lnTo>
                    <a:lnTo>
                      <a:pt x="0" y="66"/>
                    </a:lnTo>
                    <a:lnTo>
                      <a:pt x="0" y="66"/>
                    </a:lnTo>
                    <a:lnTo>
                      <a:pt x="2" y="92"/>
                    </a:lnTo>
                    <a:lnTo>
                      <a:pt x="4" y="110"/>
                    </a:lnTo>
                    <a:lnTo>
                      <a:pt x="4" y="110"/>
                    </a:lnTo>
                    <a:lnTo>
                      <a:pt x="8" y="120"/>
                    </a:lnTo>
                    <a:lnTo>
                      <a:pt x="12" y="126"/>
                    </a:lnTo>
                    <a:lnTo>
                      <a:pt x="12" y="126"/>
                    </a:lnTo>
                    <a:lnTo>
                      <a:pt x="18" y="128"/>
                    </a:lnTo>
                    <a:lnTo>
                      <a:pt x="24" y="130"/>
                    </a:lnTo>
                    <a:lnTo>
                      <a:pt x="24" y="130"/>
                    </a:lnTo>
                    <a:lnTo>
                      <a:pt x="30" y="128"/>
                    </a:lnTo>
                    <a:lnTo>
                      <a:pt x="34" y="126"/>
                    </a:lnTo>
                    <a:lnTo>
                      <a:pt x="34" y="126"/>
                    </a:lnTo>
                    <a:lnTo>
                      <a:pt x="40" y="120"/>
                    </a:lnTo>
                    <a:lnTo>
                      <a:pt x="42" y="110"/>
                    </a:lnTo>
                    <a:lnTo>
                      <a:pt x="42" y="110"/>
                    </a:lnTo>
                    <a:lnTo>
                      <a:pt x="46" y="92"/>
                    </a:lnTo>
                    <a:lnTo>
                      <a:pt x="46" y="66"/>
                    </a:lnTo>
                    <a:lnTo>
                      <a:pt x="46" y="66"/>
                    </a:lnTo>
                    <a:lnTo>
                      <a:pt x="46" y="38"/>
                    </a:lnTo>
                    <a:lnTo>
                      <a:pt x="42" y="20"/>
                    </a:lnTo>
                    <a:lnTo>
                      <a:pt x="42" y="20"/>
                    </a:lnTo>
                    <a:lnTo>
                      <a:pt x="40" y="10"/>
                    </a:lnTo>
                    <a:lnTo>
                      <a:pt x="34" y="4"/>
                    </a:lnTo>
                    <a:lnTo>
                      <a:pt x="34" y="4"/>
                    </a:lnTo>
                    <a:lnTo>
                      <a:pt x="30" y="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66" name="Freeform 1916">
                <a:extLst>
                  <a:ext uri="{FF2B5EF4-FFF2-40B4-BE49-F238E27FC236}">
                    <a16:creationId xmlns="" xmlns:a16="http://schemas.microsoft.com/office/drawing/2014/main" id="{8250591D-0547-4642-BA31-D340182CAD8E}"/>
                  </a:ext>
                </a:extLst>
              </p:cNvPr>
              <p:cNvSpPr>
                <a:spLocks/>
              </p:cNvSpPr>
              <p:nvPr/>
            </p:nvSpPr>
            <p:spPr bwMode="auto">
              <a:xfrm>
                <a:off x="11500938" y="1517556"/>
                <a:ext cx="31647" cy="71011"/>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67" name="Freeform 1908">
                <a:extLst>
                  <a:ext uri="{FF2B5EF4-FFF2-40B4-BE49-F238E27FC236}">
                    <a16:creationId xmlns="" xmlns:a16="http://schemas.microsoft.com/office/drawing/2014/main" id="{07CB3D73-0D1E-44FF-AA30-B4916F96C375}"/>
                  </a:ext>
                </a:extLst>
              </p:cNvPr>
              <p:cNvSpPr>
                <a:spLocks noEditPoints="1"/>
              </p:cNvSpPr>
              <p:nvPr/>
            </p:nvSpPr>
            <p:spPr bwMode="auto">
              <a:xfrm>
                <a:off x="11208222" y="1522880"/>
                <a:ext cx="45540" cy="71783"/>
              </a:xfrm>
              <a:custGeom>
                <a:avLst/>
                <a:gdLst>
                  <a:gd name="T0" fmla="*/ 60 w 118"/>
                  <a:gd name="T1" fmla="*/ 0 h 186"/>
                  <a:gd name="T2" fmla="*/ 84 w 118"/>
                  <a:gd name="T3" fmla="*/ 4 h 186"/>
                  <a:gd name="T4" fmla="*/ 102 w 118"/>
                  <a:gd name="T5" fmla="*/ 18 h 186"/>
                  <a:gd name="T6" fmla="*/ 108 w 118"/>
                  <a:gd name="T7" fmla="*/ 32 h 186"/>
                  <a:gd name="T8" fmla="*/ 118 w 118"/>
                  <a:gd name="T9" fmla="*/ 68 h 186"/>
                  <a:gd name="T10" fmla="*/ 118 w 118"/>
                  <a:gd name="T11" fmla="*/ 94 h 186"/>
                  <a:gd name="T12" fmla="*/ 114 w 118"/>
                  <a:gd name="T13" fmla="*/ 138 h 186"/>
                  <a:gd name="T14" fmla="*/ 100 w 118"/>
                  <a:gd name="T15" fmla="*/ 168 h 186"/>
                  <a:gd name="T16" fmla="*/ 92 w 118"/>
                  <a:gd name="T17" fmla="*/ 176 h 186"/>
                  <a:gd name="T18" fmla="*/ 72 w 118"/>
                  <a:gd name="T19" fmla="*/ 186 h 186"/>
                  <a:gd name="T20" fmla="*/ 60 w 118"/>
                  <a:gd name="T21" fmla="*/ 186 h 186"/>
                  <a:gd name="T22" fmla="*/ 36 w 118"/>
                  <a:gd name="T23" fmla="*/ 182 h 186"/>
                  <a:gd name="T24" fmla="*/ 16 w 118"/>
                  <a:gd name="T25" fmla="*/ 166 h 186"/>
                  <a:gd name="T26" fmla="*/ 10 w 118"/>
                  <a:gd name="T27" fmla="*/ 154 h 186"/>
                  <a:gd name="T28" fmla="*/ 2 w 118"/>
                  <a:gd name="T29" fmla="*/ 118 h 186"/>
                  <a:gd name="T30" fmla="*/ 0 w 118"/>
                  <a:gd name="T31" fmla="*/ 92 h 186"/>
                  <a:gd name="T32" fmla="*/ 4 w 118"/>
                  <a:gd name="T33" fmla="*/ 48 h 186"/>
                  <a:gd name="T34" fmla="*/ 18 w 118"/>
                  <a:gd name="T35" fmla="*/ 18 h 186"/>
                  <a:gd name="T36" fmla="*/ 26 w 118"/>
                  <a:gd name="T37" fmla="*/ 10 h 186"/>
                  <a:gd name="T38" fmla="*/ 46 w 118"/>
                  <a:gd name="T39" fmla="*/ 0 h 186"/>
                  <a:gd name="T40" fmla="*/ 60 w 118"/>
                  <a:gd name="T41" fmla="*/ 28 h 186"/>
                  <a:gd name="T42" fmla="*/ 54 w 118"/>
                  <a:gd name="T43" fmla="*/ 30 h 186"/>
                  <a:gd name="T44" fmla="*/ 48 w 118"/>
                  <a:gd name="T45" fmla="*/ 32 h 186"/>
                  <a:gd name="T46" fmla="*/ 40 w 118"/>
                  <a:gd name="T47" fmla="*/ 48 h 186"/>
                  <a:gd name="T48" fmla="*/ 38 w 118"/>
                  <a:gd name="T49" fmla="*/ 66 h 186"/>
                  <a:gd name="T50" fmla="*/ 36 w 118"/>
                  <a:gd name="T51" fmla="*/ 94 h 186"/>
                  <a:gd name="T52" fmla="*/ 40 w 118"/>
                  <a:gd name="T53" fmla="*/ 138 h 186"/>
                  <a:gd name="T54" fmla="*/ 44 w 118"/>
                  <a:gd name="T55" fmla="*/ 148 h 186"/>
                  <a:gd name="T56" fmla="*/ 48 w 118"/>
                  <a:gd name="T57" fmla="*/ 154 h 186"/>
                  <a:gd name="T58" fmla="*/ 60 w 118"/>
                  <a:gd name="T59" fmla="*/ 158 h 186"/>
                  <a:gd name="T60" fmla="*/ 66 w 118"/>
                  <a:gd name="T61" fmla="*/ 156 h 186"/>
                  <a:gd name="T62" fmla="*/ 70 w 118"/>
                  <a:gd name="T63" fmla="*/ 154 h 186"/>
                  <a:gd name="T64" fmla="*/ 78 w 118"/>
                  <a:gd name="T65" fmla="*/ 138 h 186"/>
                  <a:gd name="T66" fmla="*/ 82 w 118"/>
                  <a:gd name="T67" fmla="*/ 120 h 186"/>
                  <a:gd name="T68" fmla="*/ 82 w 118"/>
                  <a:gd name="T69" fmla="*/ 94 h 186"/>
                  <a:gd name="T70" fmla="*/ 78 w 118"/>
                  <a:gd name="T71" fmla="*/ 48 h 186"/>
                  <a:gd name="T72" fmla="*/ 76 w 118"/>
                  <a:gd name="T73" fmla="*/ 38 h 186"/>
                  <a:gd name="T74" fmla="*/ 70 w 118"/>
                  <a:gd name="T75" fmla="*/ 32 h 186"/>
                  <a:gd name="T76" fmla="*/ 60 w 118"/>
                  <a:gd name="T77"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close/>
                    <a:moveTo>
                      <a:pt x="60" y="28"/>
                    </a:moveTo>
                    <a:lnTo>
                      <a:pt x="60" y="28"/>
                    </a:lnTo>
                    <a:lnTo>
                      <a:pt x="54" y="30"/>
                    </a:lnTo>
                    <a:lnTo>
                      <a:pt x="48" y="32"/>
                    </a:lnTo>
                    <a:lnTo>
                      <a:pt x="48" y="32"/>
                    </a:lnTo>
                    <a:lnTo>
                      <a:pt x="44" y="38"/>
                    </a:lnTo>
                    <a:lnTo>
                      <a:pt x="40" y="48"/>
                    </a:lnTo>
                    <a:lnTo>
                      <a:pt x="40" y="48"/>
                    </a:lnTo>
                    <a:lnTo>
                      <a:pt x="38" y="66"/>
                    </a:lnTo>
                    <a:lnTo>
                      <a:pt x="36" y="94"/>
                    </a:lnTo>
                    <a:lnTo>
                      <a:pt x="36" y="94"/>
                    </a:lnTo>
                    <a:lnTo>
                      <a:pt x="38" y="120"/>
                    </a:lnTo>
                    <a:lnTo>
                      <a:pt x="40" y="138"/>
                    </a:lnTo>
                    <a:lnTo>
                      <a:pt x="40" y="138"/>
                    </a:lnTo>
                    <a:lnTo>
                      <a:pt x="44" y="148"/>
                    </a:lnTo>
                    <a:lnTo>
                      <a:pt x="48" y="154"/>
                    </a:lnTo>
                    <a:lnTo>
                      <a:pt x="48" y="154"/>
                    </a:lnTo>
                    <a:lnTo>
                      <a:pt x="54" y="156"/>
                    </a:lnTo>
                    <a:lnTo>
                      <a:pt x="60" y="158"/>
                    </a:lnTo>
                    <a:lnTo>
                      <a:pt x="60" y="158"/>
                    </a:lnTo>
                    <a:lnTo>
                      <a:pt x="66" y="156"/>
                    </a:lnTo>
                    <a:lnTo>
                      <a:pt x="70" y="154"/>
                    </a:lnTo>
                    <a:lnTo>
                      <a:pt x="70" y="154"/>
                    </a:lnTo>
                    <a:lnTo>
                      <a:pt x="76" y="148"/>
                    </a:lnTo>
                    <a:lnTo>
                      <a:pt x="78" y="138"/>
                    </a:lnTo>
                    <a:lnTo>
                      <a:pt x="78" y="138"/>
                    </a:lnTo>
                    <a:lnTo>
                      <a:pt x="82" y="120"/>
                    </a:lnTo>
                    <a:lnTo>
                      <a:pt x="82" y="94"/>
                    </a:lnTo>
                    <a:lnTo>
                      <a:pt x="82" y="94"/>
                    </a:lnTo>
                    <a:lnTo>
                      <a:pt x="82" y="66"/>
                    </a:lnTo>
                    <a:lnTo>
                      <a:pt x="78" y="48"/>
                    </a:lnTo>
                    <a:lnTo>
                      <a:pt x="78" y="48"/>
                    </a:lnTo>
                    <a:lnTo>
                      <a:pt x="76" y="38"/>
                    </a:lnTo>
                    <a:lnTo>
                      <a:pt x="70" y="32"/>
                    </a:lnTo>
                    <a:lnTo>
                      <a:pt x="70" y="32"/>
                    </a:lnTo>
                    <a:lnTo>
                      <a:pt x="66" y="30"/>
                    </a:lnTo>
                    <a:lnTo>
                      <a:pt x="60" y="28"/>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68" name="Freeform 1909">
                <a:extLst>
                  <a:ext uri="{FF2B5EF4-FFF2-40B4-BE49-F238E27FC236}">
                    <a16:creationId xmlns="" xmlns:a16="http://schemas.microsoft.com/office/drawing/2014/main" id="{52DD3CCA-ADB0-4901-8C3E-0A9D3085BAD6}"/>
                  </a:ext>
                </a:extLst>
              </p:cNvPr>
              <p:cNvSpPr>
                <a:spLocks/>
              </p:cNvSpPr>
              <p:nvPr/>
            </p:nvSpPr>
            <p:spPr bwMode="auto">
              <a:xfrm>
                <a:off x="11208222" y="1522880"/>
                <a:ext cx="45540" cy="71783"/>
              </a:xfrm>
              <a:custGeom>
                <a:avLst/>
                <a:gdLst>
                  <a:gd name="T0" fmla="*/ 60 w 118"/>
                  <a:gd name="T1" fmla="*/ 0 h 186"/>
                  <a:gd name="T2" fmla="*/ 60 w 118"/>
                  <a:gd name="T3" fmla="*/ 0 h 186"/>
                  <a:gd name="T4" fmla="*/ 72 w 118"/>
                  <a:gd name="T5" fmla="*/ 0 h 186"/>
                  <a:gd name="T6" fmla="*/ 84 w 118"/>
                  <a:gd name="T7" fmla="*/ 4 h 186"/>
                  <a:gd name="T8" fmla="*/ 92 w 118"/>
                  <a:gd name="T9" fmla="*/ 10 h 186"/>
                  <a:gd name="T10" fmla="*/ 102 w 118"/>
                  <a:gd name="T11" fmla="*/ 18 h 186"/>
                  <a:gd name="T12" fmla="*/ 102 w 118"/>
                  <a:gd name="T13" fmla="*/ 18 h 186"/>
                  <a:gd name="T14" fmla="*/ 108 w 118"/>
                  <a:gd name="T15" fmla="*/ 32 h 186"/>
                  <a:gd name="T16" fmla="*/ 114 w 118"/>
                  <a:gd name="T17" fmla="*/ 48 h 186"/>
                  <a:gd name="T18" fmla="*/ 118 w 118"/>
                  <a:gd name="T19" fmla="*/ 68 h 186"/>
                  <a:gd name="T20" fmla="*/ 118 w 118"/>
                  <a:gd name="T21" fmla="*/ 94 h 186"/>
                  <a:gd name="T22" fmla="*/ 118 w 118"/>
                  <a:gd name="T23" fmla="*/ 94 h 186"/>
                  <a:gd name="T24" fmla="*/ 118 w 118"/>
                  <a:gd name="T25" fmla="*/ 118 h 186"/>
                  <a:gd name="T26" fmla="*/ 114 w 118"/>
                  <a:gd name="T27" fmla="*/ 138 h 186"/>
                  <a:gd name="T28" fmla="*/ 108 w 118"/>
                  <a:gd name="T29" fmla="*/ 154 h 186"/>
                  <a:gd name="T30" fmla="*/ 100 w 118"/>
                  <a:gd name="T31" fmla="*/ 168 h 186"/>
                  <a:gd name="T32" fmla="*/ 100 w 118"/>
                  <a:gd name="T33" fmla="*/ 168 h 186"/>
                  <a:gd name="T34" fmla="*/ 92 w 118"/>
                  <a:gd name="T35" fmla="*/ 176 h 186"/>
                  <a:gd name="T36" fmla="*/ 84 w 118"/>
                  <a:gd name="T37" fmla="*/ 182 h 186"/>
                  <a:gd name="T38" fmla="*/ 72 w 118"/>
                  <a:gd name="T39" fmla="*/ 186 h 186"/>
                  <a:gd name="T40" fmla="*/ 60 w 118"/>
                  <a:gd name="T41" fmla="*/ 186 h 186"/>
                  <a:gd name="T42" fmla="*/ 60 w 118"/>
                  <a:gd name="T43" fmla="*/ 186 h 186"/>
                  <a:gd name="T44" fmla="*/ 46 w 118"/>
                  <a:gd name="T45" fmla="*/ 186 h 186"/>
                  <a:gd name="T46" fmla="*/ 36 w 118"/>
                  <a:gd name="T47" fmla="*/ 182 h 186"/>
                  <a:gd name="T48" fmla="*/ 26 w 118"/>
                  <a:gd name="T49" fmla="*/ 176 h 186"/>
                  <a:gd name="T50" fmla="*/ 16 w 118"/>
                  <a:gd name="T51" fmla="*/ 166 h 186"/>
                  <a:gd name="T52" fmla="*/ 16 w 118"/>
                  <a:gd name="T53" fmla="*/ 166 h 186"/>
                  <a:gd name="T54" fmla="*/ 10 w 118"/>
                  <a:gd name="T55" fmla="*/ 154 h 186"/>
                  <a:gd name="T56" fmla="*/ 4 w 118"/>
                  <a:gd name="T57" fmla="*/ 138 h 186"/>
                  <a:gd name="T58" fmla="*/ 2 w 118"/>
                  <a:gd name="T59" fmla="*/ 118 h 186"/>
                  <a:gd name="T60" fmla="*/ 0 w 118"/>
                  <a:gd name="T61" fmla="*/ 92 h 186"/>
                  <a:gd name="T62" fmla="*/ 0 w 118"/>
                  <a:gd name="T63" fmla="*/ 92 h 186"/>
                  <a:gd name="T64" fmla="*/ 2 w 118"/>
                  <a:gd name="T65" fmla="*/ 68 h 186"/>
                  <a:gd name="T66" fmla="*/ 4 w 118"/>
                  <a:gd name="T67" fmla="*/ 48 h 186"/>
                  <a:gd name="T68" fmla="*/ 10 w 118"/>
                  <a:gd name="T69" fmla="*/ 32 h 186"/>
                  <a:gd name="T70" fmla="*/ 18 w 118"/>
                  <a:gd name="T71" fmla="*/ 18 h 186"/>
                  <a:gd name="T72" fmla="*/ 18 w 118"/>
                  <a:gd name="T73" fmla="*/ 18 h 186"/>
                  <a:gd name="T74" fmla="*/ 26 w 118"/>
                  <a:gd name="T75" fmla="*/ 10 h 186"/>
                  <a:gd name="T76" fmla="*/ 36 w 118"/>
                  <a:gd name="T77" fmla="*/ 4 h 186"/>
                  <a:gd name="T78" fmla="*/ 46 w 118"/>
                  <a:gd name="T79" fmla="*/ 0 h 186"/>
                  <a:gd name="T80" fmla="*/ 60 w 118"/>
                  <a:gd name="T8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69" name="Freeform 1910">
                <a:extLst>
                  <a:ext uri="{FF2B5EF4-FFF2-40B4-BE49-F238E27FC236}">
                    <a16:creationId xmlns="" xmlns:a16="http://schemas.microsoft.com/office/drawing/2014/main" id="{5F31B54C-DA8A-4F4D-AE13-9D33A18F76DC}"/>
                  </a:ext>
                </a:extLst>
              </p:cNvPr>
              <p:cNvSpPr>
                <a:spLocks/>
              </p:cNvSpPr>
              <p:nvPr/>
            </p:nvSpPr>
            <p:spPr bwMode="auto">
              <a:xfrm>
                <a:off x="11222115" y="1533686"/>
                <a:ext cx="17753" cy="50171"/>
              </a:xfrm>
              <a:custGeom>
                <a:avLst/>
                <a:gdLst>
                  <a:gd name="T0" fmla="*/ 24 w 46"/>
                  <a:gd name="T1" fmla="*/ 0 h 130"/>
                  <a:gd name="T2" fmla="*/ 24 w 46"/>
                  <a:gd name="T3" fmla="*/ 0 h 130"/>
                  <a:gd name="T4" fmla="*/ 18 w 46"/>
                  <a:gd name="T5" fmla="*/ 2 h 130"/>
                  <a:gd name="T6" fmla="*/ 12 w 46"/>
                  <a:gd name="T7" fmla="*/ 4 h 130"/>
                  <a:gd name="T8" fmla="*/ 12 w 46"/>
                  <a:gd name="T9" fmla="*/ 4 h 130"/>
                  <a:gd name="T10" fmla="*/ 8 w 46"/>
                  <a:gd name="T11" fmla="*/ 10 h 130"/>
                  <a:gd name="T12" fmla="*/ 4 w 46"/>
                  <a:gd name="T13" fmla="*/ 20 h 130"/>
                  <a:gd name="T14" fmla="*/ 4 w 46"/>
                  <a:gd name="T15" fmla="*/ 20 h 130"/>
                  <a:gd name="T16" fmla="*/ 2 w 46"/>
                  <a:gd name="T17" fmla="*/ 38 h 130"/>
                  <a:gd name="T18" fmla="*/ 0 w 46"/>
                  <a:gd name="T19" fmla="*/ 66 h 130"/>
                  <a:gd name="T20" fmla="*/ 0 w 46"/>
                  <a:gd name="T21" fmla="*/ 66 h 130"/>
                  <a:gd name="T22" fmla="*/ 2 w 46"/>
                  <a:gd name="T23" fmla="*/ 92 h 130"/>
                  <a:gd name="T24" fmla="*/ 4 w 46"/>
                  <a:gd name="T25" fmla="*/ 110 h 130"/>
                  <a:gd name="T26" fmla="*/ 4 w 46"/>
                  <a:gd name="T27" fmla="*/ 110 h 130"/>
                  <a:gd name="T28" fmla="*/ 8 w 46"/>
                  <a:gd name="T29" fmla="*/ 120 h 130"/>
                  <a:gd name="T30" fmla="*/ 12 w 46"/>
                  <a:gd name="T31" fmla="*/ 126 h 130"/>
                  <a:gd name="T32" fmla="*/ 12 w 46"/>
                  <a:gd name="T33" fmla="*/ 126 h 130"/>
                  <a:gd name="T34" fmla="*/ 18 w 46"/>
                  <a:gd name="T35" fmla="*/ 128 h 130"/>
                  <a:gd name="T36" fmla="*/ 24 w 46"/>
                  <a:gd name="T37" fmla="*/ 130 h 130"/>
                  <a:gd name="T38" fmla="*/ 24 w 46"/>
                  <a:gd name="T39" fmla="*/ 130 h 130"/>
                  <a:gd name="T40" fmla="*/ 30 w 46"/>
                  <a:gd name="T41" fmla="*/ 128 h 130"/>
                  <a:gd name="T42" fmla="*/ 34 w 46"/>
                  <a:gd name="T43" fmla="*/ 126 h 130"/>
                  <a:gd name="T44" fmla="*/ 34 w 46"/>
                  <a:gd name="T45" fmla="*/ 126 h 130"/>
                  <a:gd name="T46" fmla="*/ 40 w 46"/>
                  <a:gd name="T47" fmla="*/ 120 h 130"/>
                  <a:gd name="T48" fmla="*/ 42 w 46"/>
                  <a:gd name="T49" fmla="*/ 110 h 130"/>
                  <a:gd name="T50" fmla="*/ 42 w 46"/>
                  <a:gd name="T51" fmla="*/ 110 h 130"/>
                  <a:gd name="T52" fmla="*/ 46 w 46"/>
                  <a:gd name="T53" fmla="*/ 92 h 130"/>
                  <a:gd name="T54" fmla="*/ 46 w 46"/>
                  <a:gd name="T55" fmla="*/ 66 h 130"/>
                  <a:gd name="T56" fmla="*/ 46 w 46"/>
                  <a:gd name="T57" fmla="*/ 66 h 130"/>
                  <a:gd name="T58" fmla="*/ 46 w 46"/>
                  <a:gd name="T59" fmla="*/ 38 h 130"/>
                  <a:gd name="T60" fmla="*/ 42 w 46"/>
                  <a:gd name="T61" fmla="*/ 20 h 130"/>
                  <a:gd name="T62" fmla="*/ 42 w 46"/>
                  <a:gd name="T63" fmla="*/ 20 h 130"/>
                  <a:gd name="T64" fmla="*/ 40 w 46"/>
                  <a:gd name="T65" fmla="*/ 10 h 130"/>
                  <a:gd name="T66" fmla="*/ 34 w 46"/>
                  <a:gd name="T67" fmla="*/ 4 h 130"/>
                  <a:gd name="T68" fmla="*/ 34 w 46"/>
                  <a:gd name="T69" fmla="*/ 4 h 130"/>
                  <a:gd name="T70" fmla="*/ 30 w 46"/>
                  <a:gd name="T71" fmla="*/ 2 h 130"/>
                  <a:gd name="T72" fmla="*/ 24 w 46"/>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130">
                    <a:moveTo>
                      <a:pt x="24" y="0"/>
                    </a:moveTo>
                    <a:lnTo>
                      <a:pt x="24" y="0"/>
                    </a:lnTo>
                    <a:lnTo>
                      <a:pt x="18" y="2"/>
                    </a:lnTo>
                    <a:lnTo>
                      <a:pt x="12" y="4"/>
                    </a:lnTo>
                    <a:lnTo>
                      <a:pt x="12" y="4"/>
                    </a:lnTo>
                    <a:lnTo>
                      <a:pt x="8" y="10"/>
                    </a:lnTo>
                    <a:lnTo>
                      <a:pt x="4" y="20"/>
                    </a:lnTo>
                    <a:lnTo>
                      <a:pt x="4" y="20"/>
                    </a:lnTo>
                    <a:lnTo>
                      <a:pt x="2" y="38"/>
                    </a:lnTo>
                    <a:lnTo>
                      <a:pt x="0" y="66"/>
                    </a:lnTo>
                    <a:lnTo>
                      <a:pt x="0" y="66"/>
                    </a:lnTo>
                    <a:lnTo>
                      <a:pt x="2" y="92"/>
                    </a:lnTo>
                    <a:lnTo>
                      <a:pt x="4" y="110"/>
                    </a:lnTo>
                    <a:lnTo>
                      <a:pt x="4" y="110"/>
                    </a:lnTo>
                    <a:lnTo>
                      <a:pt x="8" y="120"/>
                    </a:lnTo>
                    <a:lnTo>
                      <a:pt x="12" y="126"/>
                    </a:lnTo>
                    <a:lnTo>
                      <a:pt x="12" y="126"/>
                    </a:lnTo>
                    <a:lnTo>
                      <a:pt x="18" y="128"/>
                    </a:lnTo>
                    <a:lnTo>
                      <a:pt x="24" y="130"/>
                    </a:lnTo>
                    <a:lnTo>
                      <a:pt x="24" y="130"/>
                    </a:lnTo>
                    <a:lnTo>
                      <a:pt x="30" y="128"/>
                    </a:lnTo>
                    <a:lnTo>
                      <a:pt x="34" y="126"/>
                    </a:lnTo>
                    <a:lnTo>
                      <a:pt x="34" y="126"/>
                    </a:lnTo>
                    <a:lnTo>
                      <a:pt x="40" y="120"/>
                    </a:lnTo>
                    <a:lnTo>
                      <a:pt x="42" y="110"/>
                    </a:lnTo>
                    <a:lnTo>
                      <a:pt x="42" y="110"/>
                    </a:lnTo>
                    <a:lnTo>
                      <a:pt x="46" y="92"/>
                    </a:lnTo>
                    <a:lnTo>
                      <a:pt x="46" y="66"/>
                    </a:lnTo>
                    <a:lnTo>
                      <a:pt x="46" y="66"/>
                    </a:lnTo>
                    <a:lnTo>
                      <a:pt x="46" y="38"/>
                    </a:lnTo>
                    <a:lnTo>
                      <a:pt x="42" y="20"/>
                    </a:lnTo>
                    <a:lnTo>
                      <a:pt x="42" y="20"/>
                    </a:lnTo>
                    <a:lnTo>
                      <a:pt x="40" y="10"/>
                    </a:lnTo>
                    <a:lnTo>
                      <a:pt x="34" y="4"/>
                    </a:lnTo>
                    <a:lnTo>
                      <a:pt x="34" y="4"/>
                    </a:lnTo>
                    <a:lnTo>
                      <a:pt x="30" y="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71" name="Freeform 1909">
                <a:extLst>
                  <a:ext uri="{FF2B5EF4-FFF2-40B4-BE49-F238E27FC236}">
                    <a16:creationId xmlns="" xmlns:a16="http://schemas.microsoft.com/office/drawing/2014/main" id="{14EDF232-F9B4-4AE7-B15C-307B7AAF8D51}"/>
                  </a:ext>
                </a:extLst>
              </p:cNvPr>
              <p:cNvSpPr>
                <a:spLocks/>
              </p:cNvSpPr>
              <p:nvPr/>
            </p:nvSpPr>
            <p:spPr bwMode="auto">
              <a:xfrm>
                <a:off x="11500250" y="1380516"/>
                <a:ext cx="45540" cy="71783"/>
              </a:xfrm>
              <a:custGeom>
                <a:avLst/>
                <a:gdLst>
                  <a:gd name="T0" fmla="*/ 60 w 118"/>
                  <a:gd name="T1" fmla="*/ 0 h 186"/>
                  <a:gd name="T2" fmla="*/ 60 w 118"/>
                  <a:gd name="T3" fmla="*/ 0 h 186"/>
                  <a:gd name="T4" fmla="*/ 72 w 118"/>
                  <a:gd name="T5" fmla="*/ 0 h 186"/>
                  <a:gd name="T6" fmla="*/ 84 w 118"/>
                  <a:gd name="T7" fmla="*/ 4 h 186"/>
                  <a:gd name="T8" fmla="*/ 92 w 118"/>
                  <a:gd name="T9" fmla="*/ 10 h 186"/>
                  <a:gd name="T10" fmla="*/ 102 w 118"/>
                  <a:gd name="T11" fmla="*/ 18 h 186"/>
                  <a:gd name="T12" fmla="*/ 102 w 118"/>
                  <a:gd name="T13" fmla="*/ 18 h 186"/>
                  <a:gd name="T14" fmla="*/ 108 w 118"/>
                  <a:gd name="T15" fmla="*/ 32 h 186"/>
                  <a:gd name="T16" fmla="*/ 114 w 118"/>
                  <a:gd name="T17" fmla="*/ 48 h 186"/>
                  <a:gd name="T18" fmla="*/ 118 w 118"/>
                  <a:gd name="T19" fmla="*/ 68 h 186"/>
                  <a:gd name="T20" fmla="*/ 118 w 118"/>
                  <a:gd name="T21" fmla="*/ 94 h 186"/>
                  <a:gd name="T22" fmla="*/ 118 w 118"/>
                  <a:gd name="T23" fmla="*/ 94 h 186"/>
                  <a:gd name="T24" fmla="*/ 118 w 118"/>
                  <a:gd name="T25" fmla="*/ 118 h 186"/>
                  <a:gd name="T26" fmla="*/ 114 w 118"/>
                  <a:gd name="T27" fmla="*/ 138 h 186"/>
                  <a:gd name="T28" fmla="*/ 108 w 118"/>
                  <a:gd name="T29" fmla="*/ 154 h 186"/>
                  <a:gd name="T30" fmla="*/ 100 w 118"/>
                  <a:gd name="T31" fmla="*/ 168 h 186"/>
                  <a:gd name="T32" fmla="*/ 100 w 118"/>
                  <a:gd name="T33" fmla="*/ 168 h 186"/>
                  <a:gd name="T34" fmla="*/ 92 w 118"/>
                  <a:gd name="T35" fmla="*/ 176 h 186"/>
                  <a:gd name="T36" fmla="*/ 84 w 118"/>
                  <a:gd name="T37" fmla="*/ 182 h 186"/>
                  <a:gd name="T38" fmla="*/ 72 w 118"/>
                  <a:gd name="T39" fmla="*/ 186 h 186"/>
                  <a:gd name="T40" fmla="*/ 60 w 118"/>
                  <a:gd name="T41" fmla="*/ 186 h 186"/>
                  <a:gd name="T42" fmla="*/ 60 w 118"/>
                  <a:gd name="T43" fmla="*/ 186 h 186"/>
                  <a:gd name="T44" fmla="*/ 46 w 118"/>
                  <a:gd name="T45" fmla="*/ 186 h 186"/>
                  <a:gd name="T46" fmla="*/ 36 w 118"/>
                  <a:gd name="T47" fmla="*/ 182 h 186"/>
                  <a:gd name="T48" fmla="*/ 26 w 118"/>
                  <a:gd name="T49" fmla="*/ 176 h 186"/>
                  <a:gd name="T50" fmla="*/ 16 w 118"/>
                  <a:gd name="T51" fmla="*/ 166 h 186"/>
                  <a:gd name="T52" fmla="*/ 16 w 118"/>
                  <a:gd name="T53" fmla="*/ 166 h 186"/>
                  <a:gd name="T54" fmla="*/ 10 w 118"/>
                  <a:gd name="T55" fmla="*/ 154 h 186"/>
                  <a:gd name="T56" fmla="*/ 4 w 118"/>
                  <a:gd name="T57" fmla="*/ 138 h 186"/>
                  <a:gd name="T58" fmla="*/ 2 w 118"/>
                  <a:gd name="T59" fmla="*/ 118 h 186"/>
                  <a:gd name="T60" fmla="*/ 0 w 118"/>
                  <a:gd name="T61" fmla="*/ 92 h 186"/>
                  <a:gd name="T62" fmla="*/ 0 w 118"/>
                  <a:gd name="T63" fmla="*/ 92 h 186"/>
                  <a:gd name="T64" fmla="*/ 2 w 118"/>
                  <a:gd name="T65" fmla="*/ 68 h 186"/>
                  <a:gd name="T66" fmla="*/ 4 w 118"/>
                  <a:gd name="T67" fmla="*/ 48 h 186"/>
                  <a:gd name="T68" fmla="*/ 10 w 118"/>
                  <a:gd name="T69" fmla="*/ 32 h 186"/>
                  <a:gd name="T70" fmla="*/ 18 w 118"/>
                  <a:gd name="T71" fmla="*/ 18 h 186"/>
                  <a:gd name="T72" fmla="*/ 18 w 118"/>
                  <a:gd name="T73" fmla="*/ 18 h 186"/>
                  <a:gd name="T74" fmla="*/ 26 w 118"/>
                  <a:gd name="T75" fmla="*/ 10 h 186"/>
                  <a:gd name="T76" fmla="*/ 36 w 118"/>
                  <a:gd name="T77" fmla="*/ 4 h 186"/>
                  <a:gd name="T78" fmla="*/ 46 w 118"/>
                  <a:gd name="T79" fmla="*/ 0 h 186"/>
                  <a:gd name="T80" fmla="*/ 60 w 118"/>
                  <a:gd name="T8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8" h="186">
                    <a:moveTo>
                      <a:pt x="60" y="0"/>
                    </a:moveTo>
                    <a:lnTo>
                      <a:pt x="60" y="0"/>
                    </a:lnTo>
                    <a:lnTo>
                      <a:pt x="72" y="0"/>
                    </a:lnTo>
                    <a:lnTo>
                      <a:pt x="84" y="4"/>
                    </a:lnTo>
                    <a:lnTo>
                      <a:pt x="92" y="10"/>
                    </a:lnTo>
                    <a:lnTo>
                      <a:pt x="102" y="18"/>
                    </a:lnTo>
                    <a:lnTo>
                      <a:pt x="102" y="18"/>
                    </a:lnTo>
                    <a:lnTo>
                      <a:pt x="108" y="32"/>
                    </a:lnTo>
                    <a:lnTo>
                      <a:pt x="114" y="48"/>
                    </a:lnTo>
                    <a:lnTo>
                      <a:pt x="118" y="68"/>
                    </a:lnTo>
                    <a:lnTo>
                      <a:pt x="118" y="94"/>
                    </a:lnTo>
                    <a:lnTo>
                      <a:pt x="118" y="94"/>
                    </a:lnTo>
                    <a:lnTo>
                      <a:pt x="118" y="118"/>
                    </a:lnTo>
                    <a:lnTo>
                      <a:pt x="114" y="138"/>
                    </a:lnTo>
                    <a:lnTo>
                      <a:pt x="108" y="154"/>
                    </a:lnTo>
                    <a:lnTo>
                      <a:pt x="100" y="168"/>
                    </a:lnTo>
                    <a:lnTo>
                      <a:pt x="100" y="168"/>
                    </a:lnTo>
                    <a:lnTo>
                      <a:pt x="92" y="176"/>
                    </a:lnTo>
                    <a:lnTo>
                      <a:pt x="84" y="182"/>
                    </a:lnTo>
                    <a:lnTo>
                      <a:pt x="72" y="186"/>
                    </a:lnTo>
                    <a:lnTo>
                      <a:pt x="60" y="186"/>
                    </a:lnTo>
                    <a:lnTo>
                      <a:pt x="60" y="186"/>
                    </a:lnTo>
                    <a:lnTo>
                      <a:pt x="46" y="186"/>
                    </a:lnTo>
                    <a:lnTo>
                      <a:pt x="36" y="182"/>
                    </a:lnTo>
                    <a:lnTo>
                      <a:pt x="26" y="176"/>
                    </a:lnTo>
                    <a:lnTo>
                      <a:pt x="16" y="166"/>
                    </a:lnTo>
                    <a:lnTo>
                      <a:pt x="16" y="166"/>
                    </a:lnTo>
                    <a:lnTo>
                      <a:pt x="10" y="154"/>
                    </a:lnTo>
                    <a:lnTo>
                      <a:pt x="4" y="138"/>
                    </a:lnTo>
                    <a:lnTo>
                      <a:pt x="2" y="118"/>
                    </a:lnTo>
                    <a:lnTo>
                      <a:pt x="0" y="92"/>
                    </a:lnTo>
                    <a:lnTo>
                      <a:pt x="0" y="92"/>
                    </a:lnTo>
                    <a:lnTo>
                      <a:pt x="2" y="68"/>
                    </a:lnTo>
                    <a:lnTo>
                      <a:pt x="4" y="48"/>
                    </a:lnTo>
                    <a:lnTo>
                      <a:pt x="10" y="32"/>
                    </a:lnTo>
                    <a:lnTo>
                      <a:pt x="18" y="18"/>
                    </a:lnTo>
                    <a:lnTo>
                      <a:pt x="18" y="18"/>
                    </a:lnTo>
                    <a:lnTo>
                      <a:pt x="26" y="10"/>
                    </a:lnTo>
                    <a:lnTo>
                      <a:pt x="36" y="4"/>
                    </a:lnTo>
                    <a:lnTo>
                      <a:pt x="46" y="0"/>
                    </a:lnTo>
                    <a:lnTo>
                      <a:pt x="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72" name="Freeform 1910">
                <a:extLst>
                  <a:ext uri="{FF2B5EF4-FFF2-40B4-BE49-F238E27FC236}">
                    <a16:creationId xmlns="" xmlns:a16="http://schemas.microsoft.com/office/drawing/2014/main" id="{FE320D27-DE02-4055-9AC6-0C955E7F9EE4}"/>
                  </a:ext>
                </a:extLst>
              </p:cNvPr>
              <p:cNvSpPr>
                <a:spLocks/>
              </p:cNvSpPr>
              <p:nvPr/>
            </p:nvSpPr>
            <p:spPr bwMode="auto">
              <a:xfrm>
                <a:off x="11514144" y="1391322"/>
                <a:ext cx="17753" cy="50171"/>
              </a:xfrm>
              <a:custGeom>
                <a:avLst/>
                <a:gdLst>
                  <a:gd name="T0" fmla="*/ 24 w 46"/>
                  <a:gd name="T1" fmla="*/ 0 h 130"/>
                  <a:gd name="T2" fmla="*/ 24 w 46"/>
                  <a:gd name="T3" fmla="*/ 0 h 130"/>
                  <a:gd name="T4" fmla="*/ 18 w 46"/>
                  <a:gd name="T5" fmla="*/ 2 h 130"/>
                  <a:gd name="T6" fmla="*/ 12 w 46"/>
                  <a:gd name="T7" fmla="*/ 4 h 130"/>
                  <a:gd name="T8" fmla="*/ 12 w 46"/>
                  <a:gd name="T9" fmla="*/ 4 h 130"/>
                  <a:gd name="T10" fmla="*/ 8 w 46"/>
                  <a:gd name="T11" fmla="*/ 10 h 130"/>
                  <a:gd name="T12" fmla="*/ 4 w 46"/>
                  <a:gd name="T13" fmla="*/ 20 h 130"/>
                  <a:gd name="T14" fmla="*/ 4 w 46"/>
                  <a:gd name="T15" fmla="*/ 20 h 130"/>
                  <a:gd name="T16" fmla="*/ 2 w 46"/>
                  <a:gd name="T17" fmla="*/ 38 h 130"/>
                  <a:gd name="T18" fmla="*/ 0 w 46"/>
                  <a:gd name="T19" fmla="*/ 66 h 130"/>
                  <a:gd name="T20" fmla="*/ 0 w 46"/>
                  <a:gd name="T21" fmla="*/ 66 h 130"/>
                  <a:gd name="T22" fmla="*/ 2 w 46"/>
                  <a:gd name="T23" fmla="*/ 92 h 130"/>
                  <a:gd name="T24" fmla="*/ 4 w 46"/>
                  <a:gd name="T25" fmla="*/ 110 h 130"/>
                  <a:gd name="T26" fmla="*/ 4 w 46"/>
                  <a:gd name="T27" fmla="*/ 110 h 130"/>
                  <a:gd name="T28" fmla="*/ 8 w 46"/>
                  <a:gd name="T29" fmla="*/ 120 h 130"/>
                  <a:gd name="T30" fmla="*/ 12 w 46"/>
                  <a:gd name="T31" fmla="*/ 126 h 130"/>
                  <a:gd name="T32" fmla="*/ 12 w 46"/>
                  <a:gd name="T33" fmla="*/ 126 h 130"/>
                  <a:gd name="T34" fmla="*/ 18 w 46"/>
                  <a:gd name="T35" fmla="*/ 128 h 130"/>
                  <a:gd name="T36" fmla="*/ 24 w 46"/>
                  <a:gd name="T37" fmla="*/ 130 h 130"/>
                  <a:gd name="T38" fmla="*/ 24 w 46"/>
                  <a:gd name="T39" fmla="*/ 130 h 130"/>
                  <a:gd name="T40" fmla="*/ 30 w 46"/>
                  <a:gd name="T41" fmla="*/ 128 h 130"/>
                  <a:gd name="T42" fmla="*/ 34 w 46"/>
                  <a:gd name="T43" fmla="*/ 126 h 130"/>
                  <a:gd name="T44" fmla="*/ 34 w 46"/>
                  <a:gd name="T45" fmla="*/ 126 h 130"/>
                  <a:gd name="T46" fmla="*/ 40 w 46"/>
                  <a:gd name="T47" fmla="*/ 120 h 130"/>
                  <a:gd name="T48" fmla="*/ 42 w 46"/>
                  <a:gd name="T49" fmla="*/ 110 h 130"/>
                  <a:gd name="T50" fmla="*/ 42 w 46"/>
                  <a:gd name="T51" fmla="*/ 110 h 130"/>
                  <a:gd name="T52" fmla="*/ 46 w 46"/>
                  <a:gd name="T53" fmla="*/ 92 h 130"/>
                  <a:gd name="T54" fmla="*/ 46 w 46"/>
                  <a:gd name="T55" fmla="*/ 66 h 130"/>
                  <a:gd name="T56" fmla="*/ 46 w 46"/>
                  <a:gd name="T57" fmla="*/ 66 h 130"/>
                  <a:gd name="T58" fmla="*/ 46 w 46"/>
                  <a:gd name="T59" fmla="*/ 38 h 130"/>
                  <a:gd name="T60" fmla="*/ 42 w 46"/>
                  <a:gd name="T61" fmla="*/ 20 h 130"/>
                  <a:gd name="T62" fmla="*/ 42 w 46"/>
                  <a:gd name="T63" fmla="*/ 20 h 130"/>
                  <a:gd name="T64" fmla="*/ 40 w 46"/>
                  <a:gd name="T65" fmla="*/ 10 h 130"/>
                  <a:gd name="T66" fmla="*/ 34 w 46"/>
                  <a:gd name="T67" fmla="*/ 4 h 130"/>
                  <a:gd name="T68" fmla="*/ 34 w 46"/>
                  <a:gd name="T69" fmla="*/ 4 h 130"/>
                  <a:gd name="T70" fmla="*/ 30 w 46"/>
                  <a:gd name="T71" fmla="*/ 2 h 130"/>
                  <a:gd name="T72" fmla="*/ 24 w 46"/>
                  <a:gd name="T7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 h="130">
                    <a:moveTo>
                      <a:pt x="24" y="0"/>
                    </a:moveTo>
                    <a:lnTo>
                      <a:pt x="24" y="0"/>
                    </a:lnTo>
                    <a:lnTo>
                      <a:pt x="18" y="2"/>
                    </a:lnTo>
                    <a:lnTo>
                      <a:pt x="12" y="4"/>
                    </a:lnTo>
                    <a:lnTo>
                      <a:pt x="12" y="4"/>
                    </a:lnTo>
                    <a:lnTo>
                      <a:pt x="8" y="10"/>
                    </a:lnTo>
                    <a:lnTo>
                      <a:pt x="4" y="20"/>
                    </a:lnTo>
                    <a:lnTo>
                      <a:pt x="4" y="20"/>
                    </a:lnTo>
                    <a:lnTo>
                      <a:pt x="2" y="38"/>
                    </a:lnTo>
                    <a:lnTo>
                      <a:pt x="0" y="66"/>
                    </a:lnTo>
                    <a:lnTo>
                      <a:pt x="0" y="66"/>
                    </a:lnTo>
                    <a:lnTo>
                      <a:pt x="2" y="92"/>
                    </a:lnTo>
                    <a:lnTo>
                      <a:pt x="4" y="110"/>
                    </a:lnTo>
                    <a:lnTo>
                      <a:pt x="4" y="110"/>
                    </a:lnTo>
                    <a:lnTo>
                      <a:pt x="8" y="120"/>
                    </a:lnTo>
                    <a:lnTo>
                      <a:pt x="12" y="126"/>
                    </a:lnTo>
                    <a:lnTo>
                      <a:pt x="12" y="126"/>
                    </a:lnTo>
                    <a:lnTo>
                      <a:pt x="18" y="128"/>
                    </a:lnTo>
                    <a:lnTo>
                      <a:pt x="24" y="130"/>
                    </a:lnTo>
                    <a:lnTo>
                      <a:pt x="24" y="130"/>
                    </a:lnTo>
                    <a:lnTo>
                      <a:pt x="30" y="128"/>
                    </a:lnTo>
                    <a:lnTo>
                      <a:pt x="34" y="126"/>
                    </a:lnTo>
                    <a:lnTo>
                      <a:pt x="34" y="126"/>
                    </a:lnTo>
                    <a:lnTo>
                      <a:pt x="40" y="120"/>
                    </a:lnTo>
                    <a:lnTo>
                      <a:pt x="42" y="110"/>
                    </a:lnTo>
                    <a:lnTo>
                      <a:pt x="42" y="110"/>
                    </a:lnTo>
                    <a:lnTo>
                      <a:pt x="46" y="92"/>
                    </a:lnTo>
                    <a:lnTo>
                      <a:pt x="46" y="66"/>
                    </a:lnTo>
                    <a:lnTo>
                      <a:pt x="46" y="66"/>
                    </a:lnTo>
                    <a:lnTo>
                      <a:pt x="46" y="38"/>
                    </a:lnTo>
                    <a:lnTo>
                      <a:pt x="42" y="20"/>
                    </a:lnTo>
                    <a:lnTo>
                      <a:pt x="42" y="20"/>
                    </a:lnTo>
                    <a:lnTo>
                      <a:pt x="40" y="10"/>
                    </a:lnTo>
                    <a:lnTo>
                      <a:pt x="34" y="4"/>
                    </a:lnTo>
                    <a:lnTo>
                      <a:pt x="34" y="4"/>
                    </a:lnTo>
                    <a:lnTo>
                      <a:pt x="30" y="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sp>
            <p:nvSpPr>
              <p:cNvPr id="373" name="Freeform 1916">
                <a:extLst>
                  <a:ext uri="{FF2B5EF4-FFF2-40B4-BE49-F238E27FC236}">
                    <a16:creationId xmlns="" xmlns:a16="http://schemas.microsoft.com/office/drawing/2014/main" id="{393B8FF7-1461-43DE-AC0D-FBD63653E5D7}"/>
                  </a:ext>
                </a:extLst>
              </p:cNvPr>
              <p:cNvSpPr>
                <a:spLocks/>
              </p:cNvSpPr>
              <p:nvPr/>
            </p:nvSpPr>
            <p:spPr bwMode="auto">
              <a:xfrm>
                <a:off x="11500938" y="1380902"/>
                <a:ext cx="31647" cy="71011"/>
              </a:xfrm>
              <a:custGeom>
                <a:avLst/>
                <a:gdLst>
                  <a:gd name="T0" fmla="*/ 82 w 82"/>
                  <a:gd name="T1" fmla="*/ 184 h 184"/>
                  <a:gd name="T2" fmla="*/ 46 w 82"/>
                  <a:gd name="T3" fmla="*/ 184 h 184"/>
                  <a:gd name="T4" fmla="*/ 46 w 82"/>
                  <a:gd name="T5" fmla="*/ 52 h 184"/>
                  <a:gd name="T6" fmla="*/ 46 w 82"/>
                  <a:gd name="T7" fmla="*/ 52 h 184"/>
                  <a:gd name="T8" fmla="*/ 36 w 82"/>
                  <a:gd name="T9" fmla="*/ 60 h 184"/>
                  <a:gd name="T10" fmla="*/ 26 w 82"/>
                  <a:gd name="T11" fmla="*/ 66 h 184"/>
                  <a:gd name="T12" fmla="*/ 14 w 82"/>
                  <a:gd name="T13" fmla="*/ 72 h 184"/>
                  <a:gd name="T14" fmla="*/ 0 w 82"/>
                  <a:gd name="T15" fmla="*/ 78 h 184"/>
                  <a:gd name="T16" fmla="*/ 0 w 82"/>
                  <a:gd name="T17" fmla="*/ 46 h 184"/>
                  <a:gd name="T18" fmla="*/ 0 w 82"/>
                  <a:gd name="T19" fmla="*/ 46 h 184"/>
                  <a:gd name="T20" fmla="*/ 16 w 82"/>
                  <a:gd name="T21" fmla="*/ 40 h 184"/>
                  <a:gd name="T22" fmla="*/ 30 w 82"/>
                  <a:gd name="T23" fmla="*/ 28 h 184"/>
                  <a:gd name="T24" fmla="*/ 30 w 82"/>
                  <a:gd name="T25" fmla="*/ 28 h 184"/>
                  <a:gd name="T26" fmla="*/ 38 w 82"/>
                  <a:gd name="T27" fmla="*/ 22 h 184"/>
                  <a:gd name="T28" fmla="*/ 44 w 82"/>
                  <a:gd name="T29" fmla="*/ 16 h 184"/>
                  <a:gd name="T30" fmla="*/ 50 w 82"/>
                  <a:gd name="T31" fmla="*/ 8 h 184"/>
                  <a:gd name="T32" fmla="*/ 52 w 82"/>
                  <a:gd name="T33" fmla="*/ 0 h 184"/>
                  <a:gd name="T34" fmla="*/ 82 w 82"/>
                  <a:gd name="T35" fmla="*/ 0 h 184"/>
                  <a:gd name="T36" fmla="*/ 82 w 82"/>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84">
                    <a:moveTo>
                      <a:pt x="82" y="184"/>
                    </a:moveTo>
                    <a:lnTo>
                      <a:pt x="46" y="184"/>
                    </a:lnTo>
                    <a:lnTo>
                      <a:pt x="46" y="52"/>
                    </a:lnTo>
                    <a:lnTo>
                      <a:pt x="46" y="52"/>
                    </a:lnTo>
                    <a:lnTo>
                      <a:pt x="36" y="60"/>
                    </a:lnTo>
                    <a:lnTo>
                      <a:pt x="26" y="66"/>
                    </a:lnTo>
                    <a:lnTo>
                      <a:pt x="14" y="72"/>
                    </a:lnTo>
                    <a:lnTo>
                      <a:pt x="0" y="78"/>
                    </a:lnTo>
                    <a:lnTo>
                      <a:pt x="0" y="46"/>
                    </a:lnTo>
                    <a:lnTo>
                      <a:pt x="0" y="46"/>
                    </a:lnTo>
                    <a:lnTo>
                      <a:pt x="16" y="40"/>
                    </a:lnTo>
                    <a:lnTo>
                      <a:pt x="30" y="28"/>
                    </a:lnTo>
                    <a:lnTo>
                      <a:pt x="30" y="28"/>
                    </a:lnTo>
                    <a:lnTo>
                      <a:pt x="38" y="22"/>
                    </a:lnTo>
                    <a:lnTo>
                      <a:pt x="44" y="16"/>
                    </a:lnTo>
                    <a:lnTo>
                      <a:pt x="50" y="8"/>
                    </a:lnTo>
                    <a:lnTo>
                      <a:pt x="52" y="0"/>
                    </a:lnTo>
                    <a:lnTo>
                      <a:pt x="82" y="0"/>
                    </a:lnTo>
                    <a:lnTo>
                      <a:pt x="82" y="184"/>
                    </a:lnTo>
                    <a:close/>
                  </a:path>
                </a:pathLst>
              </a:custGeom>
              <a:solidFill>
                <a:srgbClr val="FDB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200">
                  <a:solidFill>
                    <a:srgbClr val="000000"/>
                  </a:solidFill>
                  <a:ea typeface="ＭＳ Ｐゴシック" charset="-128"/>
                </a:endParaRPr>
              </a:p>
            </p:txBody>
          </p:sp>
        </p:grpSp>
      </p:grpSp>
      <p:sp>
        <p:nvSpPr>
          <p:cNvPr id="241" name="Content Placeholder 2"/>
          <p:cNvSpPr txBox="1">
            <a:spLocks/>
          </p:cNvSpPr>
          <p:nvPr/>
        </p:nvSpPr>
        <p:spPr bwMode="black">
          <a:xfrm>
            <a:off x="443751" y="3127914"/>
            <a:ext cx="6409546" cy="596729"/>
          </a:xfrm>
          <a:prstGeom prst="rect">
            <a:avLst/>
          </a:prstGeom>
          <a:noFill/>
          <a:ln w="9525">
            <a:noFill/>
            <a:miter lim="800000"/>
            <a:headEnd/>
            <a:tailEnd/>
          </a:ln>
        </p:spPr>
        <p:txBody>
          <a:bodyPr vert="horz" wrap="square" lIns="91395" tIns="45698" rIns="91395" bIns="45698" numCol="1" anchor="t" anchorCtr="0" compatLnSpc="1">
            <a:prstTxWarp prst="textNoShape">
              <a:avLst/>
            </a:prstTxWarp>
            <a:noAutofit/>
          </a:bodyPr>
          <a:lstStyle>
            <a:lvl1pPr marL="0" indent="0" algn="l" rtl="0" eaLnBrk="1" fontAlgn="base" hangingPunct="1">
              <a:lnSpc>
                <a:spcPct val="90000"/>
              </a:lnSpc>
              <a:spcBef>
                <a:spcPct val="0"/>
              </a:spcBef>
              <a:spcAft>
                <a:spcPts val="1200"/>
              </a:spcAft>
              <a:buClr>
                <a:schemeClr val="bg2">
                  <a:lumMod val="50000"/>
                </a:schemeClr>
              </a:buClr>
              <a:buFontTx/>
              <a:buNone/>
              <a:defRPr sz="2400" b="1" baseline="0">
                <a:solidFill>
                  <a:schemeClr val="bg2"/>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225425" indent="-225425">
              <a:spcBef>
                <a:spcPts val="1800"/>
              </a:spcBef>
              <a:spcAft>
                <a:spcPts val="0"/>
              </a:spcAft>
              <a:buClr>
                <a:srgbClr val="FFFFFF">
                  <a:lumMod val="50000"/>
                </a:srgbClr>
              </a:buClr>
              <a:buSzPct val="100000"/>
              <a:buFontTx/>
              <a:buBlip>
                <a:blip r:embed="rId6"/>
              </a:buBlip>
            </a:pPr>
            <a:r>
              <a:rPr lang="en-US" sz="2000" kern="0" dirty="0" err="1" smtClean="0">
                <a:solidFill>
                  <a:schemeClr val="tx1"/>
                </a:solidFill>
              </a:rPr>
              <a:t>CloudSOC</a:t>
            </a:r>
            <a:r>
              <a:rPr lang="en-US" sz="2000" kern="0" dirty="0" smtClean="0">
                <a:solidFill>
                  <a:schemeClr val="tx1"/>
                </a:solidFill>
              </a:rPr>
              <a:t> </a:t>
            </a:r>
            <a:r>
              <a:rPr lang="en-US" sz="2000" kern="0" dirty="0">
                <a:solidFill>
                  <a:schemeClr val="tx1"/>
                </a:solidFill>
              </a:rPr>
              <a:t>(CASB)</a:t>
            </a:r>
            <a:br>
              <a:rPr lang="en-US" sz="2000" kern="0" dirty="0">
                <a:solidFill>
                  <a:schemeClr val="tx1"/>
                </a:solidFill>
              </a:rPr>
            </a:br>
            <a:r>
              <a:rPr lang="en-US" sz="1600" b="0" kern="0" dirty="0">
                <a:solidFill>
                  <a:schemeClr val="tx1"/>
                </a:solidFill>
              </a:rPr>
              <a:t>Extends existing DLP policies, </a:t>
            </a:r>
            <a:r>
              <a:rPr lang="en-US" sz="1600" b="0" kern="0" dirty="0" smtClean="0">
                <a:solidFill>
                  <a:schemeClr val="tx1"/>
                </a:solidFill>
              </a:rPr>
              <a:t>workflows </a:t>
            </a:r>
            <a:r>
              <a:rPr lang="en-US" sz="1600" b="0" kern="0" dirty="0">
                <a:solidFill>
                  <a:schemeClr val="tx1"/>
                </a:solidFill>
              </a:rPr>
              <a:t>and detection to Cloud </a:t>
            </a:r>
            <a:r>
              <a:rPr lang="en-US" sz="1600" b="0" kern="0" dirty="0" smtClean="0">
                <a:solidFill>
                  <a:schemeClr val="tx1"/>
                </a:solidFill>
              </a:rPr>
              <a:t>Apps</a:t>
            </a:r>
            <a:endParaRPr lang="en-US" sz="1600" kern="0" dirty="0">
              <a:solidFill>
                <a:schemeClr val="tx1"/>
              </a:solidFill>
            </a:endParaRPr>
          </a:p>
        </p:txBody>
      </p:sp>
      <p:sp>
        <p:nvSpPr>
          <p:cNvPr id="242" name="Content Placeholder 2"/>
          <p:cNvSpPr txBox="1">
            <a:spLocks/>
          </p:cNvSpPr>
          <p:nvPr/>
        </p:nvSpPr>
        <p:spPr bwMode="black">
          <a:xfrm>
            <a:off x="443751" y="4517887"/>
            <a:ext cx="6409546" cy="603076"/>
          </a:xfrm>
          <a:prstGeom prst="rect">
            <a:avLst/>
          </a:prstGeom>
          <a:noFill/>
          <a:ln w="9525">
            <a:noFill/>
            <a:miter lim="800000"/>
            <a:headEnd/>
            <a:tailEnd/>
          </a:ln>
        </p:spPr>
        <p:txBody>
          <a:bodyPr vert="horz" wrap="square" lIns="91395" tIns="45698" rIns="91395" bIns="45698" numCol="1" anchor="t" anchorCtr="0" compatLnSpc="1">
            <a:prstTxWarp prst="textNoShape">
              <a:avLst/>
            </a:prstTxWarp>
            <a:noAutofit/>
          </a:bodyPr>
          <a:lstStyle>
            <a:lvl1pPr marL="0" indent="0" algn="l" rtl="0" eaLnBrk="1" fontAlgn="base" hangingPunct="1">
              <a:lnSpc>
                <a:spcPct val="90000"/>
              </a:lnSpc>
              <a:spcBef>
                <a:spcPct val="0"/>
              </a:spcBef>
              <a:spcAft>
                <a:spcPts val="1200"/>
              </a:spcAft>
              <a:buClr>
                <a:schemeClr val="bg2">
                  <a:lumMod val="50000"/>
                </a:schemeClr>
              </a:buClr>
              <a:buFontTx/>
              <a:buNone/>
              <a:defRPr sz="2400" b="1" baseline="0">
                <a:solidFill>
                  <a:schemeClr val="bg2"/>
                </a:solidFill>
                <a:latin typeface="+mn-lt"/>
                <a:ea typeface="+mn-ea"/>
                <a:cs typeface="+mn-cs"/>
              </a:defRPr>
            </a:lvl1pPr>
            <a:lvl2pPr marL="517525" indent="-233363" algn="l" rtl="0" eaLnBrk="1" fontAlgn="base" hangingPunct="1">
              <a:lnSpc>
                <a:spcPct val="90000"/>
              </a:lnSpc>
              <a:spcBef>
                <a:spcPct val="0"/>
              </a:spcBef>
              <a:spcAft>
                <a:spcPts val="1000"/>
              </a:spcAft>
              <a:buClr>
                <a:schemeClr val="bg2">
                  <a:lumMod val="50000"/>
                </a:schemeClr>
              </a:buClr>
              <a:buFont typeface="Arial" charset="0"/>
              <a:buChar char="–"/>
              <a:defRPr sz="2000">
                <a:solidFill>
                  <a:schemeClr val="bg2">
                    <a:lumMod val="50000"/>
                  </a:schemeClr>
                </a:solidFill>
                <a:latin typeface="+mn-lt"/>
              </a:defRPr>
            </a:lvl2pPr>
            <a:lvl3pPr marL="688975" indent="-171450" algn="l" rtl="0" eaLnBrk="1" fontAlgn="base" hangingPunct="1">
              <a:lnSpc>
                <a:spcPct val="90000"/>
              </a:lnSpc>
              <a:spcBef>
                <a:spcPct val="0"/>
              </a:spcBef>
              <a:spcAft>
                <a:spcPts val="800"/>
              </a:spcAft>
              <a:buClr>
                <a:schemeClr val="bg2">
                  <a:lumMod val="50000"/>
                </a:schemeClr>
              </a:buClr>
              <a:buChar char="•"/>
              <a:tabLst/>
              <a:defRPr sz="1600">
                <a:solidFill>
                  <a:schemeClr val="bg2">
                    <a:lumMod val="50000"/>
                  </a:schemeClr>
                </a:solidFill>
                <a:latin typeface="+mn-lt"/>
              </a:defRPr>
            </a:lvl3pPr>
            <a:lvl4pPr marL="854075" indent="-165100" algn="l" rtl="0" eaLnBrk="1" fontAlgn="base" hangingPunct="1">
              <a:lnSpc>
                <a:spcPct val="90000"/>
              </a:lnSpc>
              <a:spcBef>
                <a:spcPct val="0"/>
              </a:spcBef>
              <a:spcAft>
                <a:spcPts val="600"/>
              </a:spcAft>
              <a:buClr>
                <a:schemeClr val="bg2">
                  <a:lumMod val="50000"/>
                </a:schemeClr>
              </a:buClr>
              <a:buChar char="–"/>
              <a:defRPr sz="1400">
                <a:solidFill>
                  <a:schemeClr val="bg2">
                    <a:lumMod val="50000"/>
                  </a:schemeClr>
                </a:solidFill>
                <a:latin typeface="+mn-lt"/>
              </a:defRPr>
            </a:lvl4pPr>
            <a:lvl5pPr marL="974725" indent="-120650" algn="l" rtl="0" eaLnBrk="1" fontAlgn="base" hangingPunct="1">
              <a:lnSpc>
                <a:spcPct val="90000"/>
              </a:lnSpc>
              <a:spcBef>
                <a:spcPct val="0"/>
              </a:spcBef>
              <a:spcAft>
                <a:spcPts val="600"/>
              </a:spcAft>
              <a:buClr>
                <a:schemeClr val="bg2">
                  <a:lumMod val="50000"/>
                </a:schemeClr>
              </a:buClr>
              <a:buFont typeface="Arial" pitchFamily="34" charset="0"/>
              <a:buChar char="•"/>
              <a:defRPr sz="1200">
                <a:solidFill>
                  <a:schemeClr val="bg2">
                    <a:lumMod val="50000"/>
                  </a:schemeClr>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225425" indent="-225425">
              <a:spcBef>
                <a:spcPts val="1800"/>
              </a:spcBef>
              <a:spcAft>
                <a:spcPts val="0"/>
              </a:spcAft>
              <a:buClr>
                <a:srgbClr val="FFFFFF">
                  <a:lumMod val="50000"/>
                </a:srgbClr>
              </a:buClr>
              <a:buSzPct val="100000"/>
              <a:buFontTx/>
              <a:buBlip>
                <a:blip r:embed="rId6"/>
              </a:buBlip>
            </a:pPr>
            <a:r>
              <a:rPr lang="en-US" sz="2000" kern="0" dirty="0" smtClean="0">
                <a:solidFill>
                  <a:schemeClr val="tx1"/>
                </a:solidFill>
              </a:rPr>
              <a:t>Validation </a:t>
            </a:r>
            <a:r>
              <a:rPr lang="en-US" sz="2000" kern="0" dirty="0">
                <a:solidFill>
                  <a:schemeClr val="tx1"/>
                </a:solidFill>
              </a:rPr>
              <a:t>and ID Protection Service (VIP)</a:t>
            </a:r>
            <a:r>
              <a:rPr lang="en-US" kern="0" dirty="0">
                <a:solidFill>
                  <a:schemeClr val="tx1"/>
                </a:solidFill>
              </a:rPr>
              <a:t/>
            </a:r>
            <a:br>
              <a:rPr lang="en-US" kern="0" dirty="0">
                <a:solidFill>
                  <a:schemeClr val="tx1"/>
                </a:solidFill>
              </a:rPr>
            </a:br>
            <a:r>
              <a:rPr lang="en-US" sz="1600" b="0" kern="0" dirty="0">
                <a:solidFill>
                  <a:schemeClr val="tx1"/>
                </a:solidFill>
              </a:rPr>
              <a:t>Secures access to critical data with Multi-Factor Authentication</a:t>
            </a:r>
          </a:p>
        </p:txBody>
      </p:sp>
      <p:grpSp>
        <p:nvGrpSpPr>
          <p:cNvPr id="2" name="Group 1"/>
          <p:cNvGrpSpPr/>
          <p:nvPr/>
        </p:nvGrpSpPr>
        <p:grpSpPr>
          <a:xfrm>
            <a:off x="10627972" y="1890436"/>
            <a:ext cx="747777" cy="742684"/>
            <a:chOff x="10627972" y="1890436"/>
            <a:chExt cx="747777" cy="742684"/>
          </a:xfrm>
        </p:grpSpPr>
        <p:sp>
          <p:nvSpPr>
            <p:cNvPr id="249" name="TextBox 248"/>
            <p:cNvSpPr txBox="1"/>
            <p:nvPr/>
          </p:nvSpPr>
          <p:spPr>
            <a:xfrm>
              <a:off x="10627972" y="2320579"/>
              <a:ext cx="747777" cy="312541"/>
            </a:xfrm>
            <a:prstGeom prst="rect">
              <a:avLst/>
            </a:prstGeom>
            <a:noFill/>
          </p:spPr>
          <p:txBody>
            <a:bodyPr wrap="square" lIns="0" tIns="0" rIns="0" bIns="0" rtlCol="0" anchor="ctr" anchorCtr="1">
              <a:noAutofit/>
            </a:bodyPr>
            <a:lstStyle/>
            <a:p>
              <a:pPr algn="ctr" fontAlgn="base">
                <a:lnSpc>
                  <a:spcPct val="90000"/>
                </a:lnSpc>
                <a:spcBef>
                  <a:spcPct val="0"/>
                </a:spcBef>
                <a:spcAft>
                  <a:spcPct val="0"/>
                </a:spcAft>
              </a:pPr>
              <a:r>
                <a:rPr lang="en-US" sz="1200" b="1" dirty="0" err="1">
                  <a:solidFill>
                    <a:srgbClr val="000000"/>
                  </a:solidFill>
                  <a:ea typeface="ＭＳ Ｐゴシック" charset="-128"/>
                </a:rPr>
                <a:t>CloudSOC</a:t>
              </a:r>
              <a:endParaRPr lang="en-US" sz="1200" b="1" dirty="0">
                <a:solidFill>
                  <a:srgbClr val="000000"/>
                </a:solidFill>
                <a:ea typeface="ＭＳ Ｐゴシック" charset="-128"/>
              </a:endParaRPr>
            </a:p>
          </p:txBody>
        </p:sp>
        <p:grpSp>
          <p:nvGrpSpPr>
            <p:cNvPr id="250" name="Group 249"/>
            <p:cNvGrpSpPr/>
            <p:nvPr/>
          </p:nvGrpSpPr>
          <p:grpSpPr>
            <a:xfrm>
              <a:off x="10726226" y="1890436"/>
              <a:ext cx="457200" cy="457200"/>
              <a:chOff x="7437247" y="2212794"/>
              <a:chExt cx="457200" cy="457200"/>
            </a:xfrm>
          </p:grpSpPr>
          <p:sp>
            <p:nvSpPr>
              <p:cNvPr id="251" name="Oval 5"/>
              <p:cNvSpPr>
                <a:spLocks noChangeArrowheads="1"/>
              </p:cNvSpPr>
              <p:nvPr/>
            </p:nvSpPr>
            <p:spPr bwMode="gray">
              <a:xfrm>
                <a:off x="7437247" y="2212794"/>
                <a:ext cx="457200" cy="457200"/>
              </a:xfrm>
              <a:prstGeom prst="ellipse">
                <a:avLst/>
              </a:prstGeom>
              <a:solidFill>
                <a:schemeClr val="bg1"/>
              </a:solidFill>
              <a:ln w="28575">
                <a:solidFill>
                  <a:schemeClr val="accent1"/>
                </a:solidFill>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CA">
                  <a:solidFill>
                    <a:srgbClr val="000000"/>
                  </a:solidFill>
                  <a:ea typeface="ＭＳ Ｐゴシック" charset="-128"/>
                </a:endParaRPr>
              </a:p>
            </p:txBody>
          </p:sp>
          <p:sp>
            <p:nvSpPr>
              <p:cNvPr id="252" name="Freeform 1497"/>
              <p:cNvSpPr>
                <a:spLocks noEditPoints="1"/>
              </p:cNvSpPr>
              <p:nvPr/>
            </p:nvSpPr>
            <p:spPr bwMode="auto">
              <a:xfrm>
                <a:off x="7563451" y="2368914"/>
                <a:ext cx="200206" cy="138494"/>
              </a:xfrm>
              <a:custGeom>
                <a:avLst/>
                <a:gdLst>
                  <a:gd name="T0" fmla="*/ 996 w 1256"/>
                  <a:gd name="T1" fmla="*/ 892 h 894"/>
                  <a:gd name="T2" fmla="*/ 1104 w 1256"/>
                  <a:gd name="T3" fmla="*/ 860 h 894"/>
                  <a:gd name="T4" fmla="*/ 1190 w 1256"/>
                  <a:gd name="T5" fmla="*/ 788 h 894"/>
                  <a:gd name="T6" fmla="*/ 1242 w 1256"/>
                  <a:gd name="T7" fmla="*/ 690 h 894"/>
                  <a:gd name="T8" fmla="*/ 1256 w 1256"/>
                  <a:gd name="T9" fmla="*/ 604 h 894"/>
                  <a:gd name="T10" fmla="*/ 1236 w 1256"/>
                  <a:gd name="T11" fmla="*/ 498 h 894"/>
                  <a:gd name="T12" fmla="*/ 1182 w 1256"/>
                  <a:gd name="T13" fmla="*/ 410 h 894"/>
                  <a:gd name="T14" fmla="*/ 1100 w 1256"/>
                  <a:gd name="T15" fmla="*/ 348 h 894"/>
                  <a:gd name="T16" fmla="*/ 998 w 1256"/>
                  <a:gd name="T17" fmla="*/ 316 h 894"/>
                  <a:gd name="T18" fmla="*/ 980 w 1256"/>
                  <a:gd name="T19" fmla="*/ 222 h 894"/>
                  <a:gd name="T20" fmla="*/ 916 w 1256"/>
                  <a:gd name="T21" fmla="*/ 114 h 894"/>
                  <a:gd name="T22" fmla="*/ 818 w 1256"/>
                  <a:gd name="T23" fmla="*/ 38 h 894"/>
                  <a:gd name="T24" fmla="*/ 696 w 1256"/>
                  <a:gd name="T25" fmla="*/ 2 h 894"/>
                  <a:gd name="T26" fmla="*/ 612 w 1256"/>
                  <a:gd name="T27" fmla="*/ 4 h 894"/>
                  <a:gd name="T28" fmla="*/ 516 w 1256"/>
                  <a:gd name="T29" fmla="*/ 34 h 894"/>
                  <a:gd name="T30" fmla="*/ 436 w 1256"/>
                  <a:gd name="T31" fmla="*/ 90 h 894"/>
                  <a:gd name="T32" fmla="*/ 374 w 1256"/>
                  <a:gd name="T33" fmla="*/ 168 h 894"/>
                  <a:gd name="T34" fmla="*/ 340 w 1256"/>
                  <a:gd name="T35" fmla="*/ 214 h 894"/>
                  <a:gd name="T36" fmla="*/ 240 w 1256"/>
                  <a:gd name="T37" fmla="*/ 230 h 894"/>
                  <a:gd name="T38" fmla="*/ 124 w 1256"/>
                  <a:gd name="T39" fmla="*/ 292 h 894"/>
                  <a:gd name="T40" fmla="*/ 42 w 1256"/>
                  <a:gd name="T41" fmla="*/ 392 h 894"/>
                  <a:gd name="T42" fmla="*/ 2 w 1256"/>
                  <a:gd name="T43" fmla="*/ 520 h 894"/>
                  <a:gd name="T44" fmla="*/ 8 w 1256"/>
                  <a:gd name="T45" fmla="*/ 622 h 894"/>
                  <a:gd name="T46" fmla="*/ 58 w 1256"/>
                  <a:gd name="T47" fmla="*/ 744 h 894"/>
                  <a:gd name="T48" fmla="*/ 150 w 1256"/>
                  <a:gd name="T49" fmla="*/ 836 h 894"/>
                  <a:gd name="T50" fmla="*/ 272 w 1256"/>
                  <a:gd name="T51" fmla="*/ 888 h 894"/>
                  <a:gd name="T52" fmla="*/ 340 w 1256"/>
                  <a:gd name="T53" fmla="*/ 276 h 894"/>
                  <a:gd name="T54" fmla="*/ 402 w 1256"/>
                  <a:gd name="T55" fmla="*/ 256 h 894"/>
                  <a:gd name="T56" fmla="*/ 430 w 1256"/>
                  <a:gd name="T57" fmla="*/ 194 h 894"/>
                  <a:gd name="T58" fmla="*/ 484 w 1256"/>
                  <a:gd name="T59" fmla="*/ 128 h 894"/>
                  <a:gd name="T60" fmla="*/ 556 w 1256"/>
                  <a:gd name="T61" fmla="*/ 84 h 894"/>
                  <a:gd name="T62" fmla="*/ 642 w 1256"/>
                  <a:gd name="T63" fmla="*/ 62 h 894"/>
                  <a:gd name="T64" fmla="*/ 720 w 1256"/>
                  <a:gd name="T65" fmla="*/ 68 h 894"/>
                  <a:gd name="T66" fmla="*/ 816 w 1256"/>
                  <a:gd name="T67" fmla="*/ 108 h 894"/>
                  <a:gd name="T68" fmla="*/ 890 w 1256"/>
                  <a:gd name="T69" fmla="*/ 182 h 894"/>
                  <a:gd name="T70" fmla="*/ 932 w 1256"/>
                  <a:gd name="T71" fmla="*/ 280 h 894"/>
                  <a:gd name="T72" fmla="*/ 938 w 1256"/>
                  <a:gd name="T73" fmla="*/ 340 h 894"/>
                  <a:gd name="T74" fmla="*/ 990 w 1256"/>
                  <a:gd name="T75" fmla="*/ 378 h 894"/>
                  <a:gd name="T76" fmla="*/ 1076 w 1256"/>
                  <a:gd name="T77" fmla="*/ 404 h 894"/>
                  <a:gd name="T78" fmla="*/ 1142 w 1256"/>
                  <a:gd name="T79" fmla="*/ 460 h 894"/>
                  <a:gd name="T80" fmla="*/ 1184 w 1256"/>
                  <a:gd name="T81" fmla="*/ 536 h 894"/>
                  <a:gd name="T82" fmla="*/ 1194 w 1256"/>
                  <a:gd name="T83" fmla="*/ 604 h 894"/>
                  <a:gd name="T84" fmla="*/ 1176 w 1256"/>
                  <a:gd name="T85" fmla="*/ 694 h 894"/>
                  <a:gd name="T86" fmla="*/ 1128 w 1256"/>
                  <a:gd name="T87" fmla="*/ 766 h 894"/>
                  <a:gd name="T88" fmla="*/ 1054 w 1256"/>
                  <a:gd name="T89" fmla="*/ 814 h 894"/>
                  <a:gd name="T90" fmla="*/ 966 w 1256"/>
                  <a:gd name="T91" fmla="*/ 832 h 894"/>
                  <a:gd name="T92" fmla="*/ 284 w 1256"/>
                  <a:gd name="T93" fmla="*/ 828 h 894"/>
                  <a:gd name="T94" fmla="*/ 186 w 1256"/>
                  <a:gd name="T95" fmla="*/ 786 h 894"/>
                  <a:gd name="T96" fmla="*/ 110 w 1256"/>
                  <a:gd name="T97" fmla="*/ 710 h 894"/>
                  <a:gd name="T98" fmla="*/ 68 w 1256"/>
                  <a:gd name="T99" fmla="*/ 610 h 894"/>
                  <a:gd name="T100" fmla="*/ 64 w 1256"/>
                  <a:gd name="T101" fmla="*/ 526 h 894"/>
                  <a:gd name="T102" fmla="*/ 96 w 1256"/>
                  <a:gd name="T103" fmla="*/ 422 h 894"/>
                  <a:gd name="T104" fmla="*/ 164 w 1256"/>
                  <a:gd name="T105" fmla="*/ 340 h 894"/>
                  <a:gd name="T106" fmla="*/ 258 w 1256"/>
                  <a:gd name="T107" fmla="*/ 288 h 894"/>
                  <a:gd name="T108" fmla="*/ 340 w 1256"/>
                  <a:gd name="T109" fmla="*/ 276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6" h="894">
                    <a:moveTo>
                      <a:pt x="340" y="894"/>
                    </a:moveTo>
                    <a:lnTo>
                      <a:pt x="966" y="894"/>
                    </a:lnTo>
                    <a:lnTo>
                      <a:pt x="966" y="894"/>
                    </a:lnTo>
                    <a:lnTo>
                      <a:pt x="996" y="892"/>
                    </a:lnTo>
                    <a:lnTo>
                      <a:pt x="1024" y="888"/>
                    </a:lnTo>
                    <a:lnTo>
                      <a:pt x="1052" y="882"/>
                    </a:lnTo>
                    <a:lnTo>
                      <a:pt x="1078" y="872"/>
                    </a:lnTo>
                    <a:lnTo>
                      <a:pt x="1104" y="860"/>
                    </a:lnTo>
                    <a:lnTo>
                      <a:pt x="1128" y="844"/>
                    </a:lnTo>
                    <a:lnTo>
                      <a:pt x="1150" y="828"/>
                    </a:lnTo>
                    <a:lnTo>
                      <a:pt x="1170" y="810"/>
                    </a:lnTo>
                    <a:lnTo>
                      <a:pt x="1190" y="788"/>
                    </a:lnTo>
                    <a:lnTo>
                      <a:pt x="1206" y="766"/>
                    </a:lnTo>
                    <a:lnTo>
                      <a:pt x="1220" y="742"/>
                    </a:lnTo>
                    <a:lnTo>
                      <a:pt x="1232" y="718"/>
                    </a:lnTo>
                    <a:lnTo>
                      <a:pt x="1242" y="690"/>
                    </a:lnTo>
                    <a:lnTo>
                      <a:pt x="1250" y="662"/>
                    </a:lnTo>
                    <a:lnTo>
                      <a:pt x="1254" y="634"/>
                    </a:lnTo>
                    <a:lnTo>
                      <a:pt x="1256" y="604"/>
                    </a:lnTo>
                    <a:lnTo>
                      <a:pt x="1256" y="604"/>
                    </a:lnTo>
                    <a:lnTo>
                      <a:pt x="1254" y="576"/>
                    </a:lnTo>
                    <a:lnTo>
                      <a:pt x="1250" y="550"/>
                    </a:lnTo>
                    <a:lnTo>
                      <a:pt x="1244" y="524"/>
                    </a:lnTo>
                    <a:lnTo>
                      <a:pt x="1236" y="498"/>
                    </a:lnTo>
                    <a:lnTo>
                      <a:pt x="1226" y="476"/>
                    </a:lnTo>
                    <a:lnTo>
                      <a:pt x="1212" y="452"/>
                    </a:lnTo>
                    <a:lnTo>
                      <a:pt x="1198" y="430"/>
                    </a:lnTo>
                    <a:lnTo>
                      <a:pt x="1182" y="410"/>
                    </a:lnTo>
                    <a:lnTo>
                      <a:pt x="1164" y="392"/>
                    </a:lnTo>
                    <a:lnTo>
                      <a:pt x="1144" y="376"/>
                    </a:lnTo>
                    <a:lnTo>
                      <a:pt x="1122" y="360"/>
                    </a:lnTo>
                    <a:lnTo>
                      <a:pt x="1100" y="348"/>
                    </a:lnTo>
                    <a:lnTo>
                      <a:pt x="1076" y="336"/>
                    </a:lnTo>
                    <a:lnTo>
                      <a:pt x="1050" y="328"/>
                    </a:lnTo>
                    <a:lnTo>
                      <a:pt x="1026" y="320"/>
                    </a:lnTo>
                    <a:lnTo>
                      <a:pt x="998" y="316"/>
                    </a:lnTo>
                    <a:lnTo>
                      <a:pt x="998" y="316"/>
                    </a:lnTo>
                    <a:lnTo>
                      <a:pt x="994" y="284"/>
                    </a:lnTo>
                    <a:lnTo>
                      <a:pt x="988" y="252"/>
                    </a:lnTo>
                    <a:lnTo>
                      <a:pt x="980" y="222"/>
                    </a:lnTo>
                    <a:lnTo>
                      <a:pt x="968" y="192"/>
                    </a:lnTo>
                    <a:lnTo>
                      <a:pt x="952" y="166"/>
                    </a:lnTo>
                    <a:lnTo>
                      <a:pt x="936" y="140"/>
                    </a:lnTo>
                    <a:lnTo>
                      <a:pt x="916" y="114"/>
                    </a:lnTo>
                    <a:lnTo>
                      <a:pt x="894" y="92"/>
                    </a:lnTo>
                    <a:lnTo>
                      <a:pt x="870" y="72"/>
                    </a:lnTo>
                    <a:lnTo>
                      <a:pt x="846" y="54"/>
                    </a:lnTo>
                    <a:lnTo>
                      <a:pt x="818" y="38"/>
                    </a:lnTo>
                    <a:lnTo>
                      <a:pt x="790" y="26"/>
                    </a:lnTo>
                    <a:lnTo>
                      <a:pt x="760" y="14"/>
                    </a:lnTo>
                    <a:lnTo>
                      <a:pt x="730" y="6"/>
                    </a:lnTo>
                    <a:lnTo>
                      <a:pt x="696" y="2"/>
                    </a:lnTo>
                    <a:lnTo>
                      <a:pt x="664" y="0"/>
                    </a:lnTo>
                    <a:lnTo>
                      <a:pt x="664" y="0"/>
                    </a:lnTo>
                    <a:lnTo>
                      <a:pt x="638" y="2"/>
                    </a:lnTo>
                    <a:lnTo>
                      <a:pt x="612" y="4"/>
                    </a:lnTo>
                    <a:lnTo>
                      <a:pt x="588" y="10"/>
                    </a:lnTo>
                    <a:lnTo>
                      <a:pt x="562" y="16"/>
                    </a:lnTo>
                    <a:lnTo>
                      <a:pt x="540" y="24"/>
                    </a:lnTo>
                    <a:lnTo>
                      <a:pt x="516" y="34"/>
                    </a:lnTo>
                    <a:lnTo>
                      <a:pt x="494" y="46"/>
                    </a:lnTo>
                    <a:lnTo>
                      <a:pt x="474" y="60"/>
                    </a:lnTo>
                    <a:lnTo>
                      <a:pt x="454" y="74"/>
                    </a:lnTo>
                    <a:lnTo>
                      <a:pt x="436" y="90"/>
                    </a:lnTo>
                    <a:lnTo>
                      <a:pt x="418" y="108"/>
                    </a:lnTo>
                    <a:lnTo>
                      <a:pt x="402" y="126"/>
                    </a:lnTo>
                    <a:lnTo>
                      <a:pt x="386" y="148"/>
                    </a:lnTo>
                    <a:lnTo>
                      <a:pt x="374" y="168"/>
                    </a:lnTo>
                    <a:lnTo>
                      <a:pt x="362" y="192"/>
                    </a:lnTo>
                    <a:lnTo>
                      <a:pt x="352" y="214"/>
                    </a:lnTo>
                    <a:lnTo>
                      <a:pt x="352" y="214"/>
                    </a:lnTo>
                    <a:lnTo>
                      <a:pt x="340" y="214"/>
                    </a:lnTo>
                    <a:lnTo>
                      <a:pt x="340" y="214"/>
                    </a:lnTo>
                    <a:lnTo>
                      <a:pt x="306" y="216"/>
                    </a:lnTo>
                    <a:lnTo>
                      <a:pt x="272" y="222"/>
                    </a:lnTo>
                    <a:lnTo>
                      <a:pt x="240" y="230"/>
                    </a:lnTo>
                    <a:lnTo>
                      <a:pt x="208" y="242"/>
                    </a:lnTo>
                    <a:lnTo>
                      <a:pt x="178" y="256"/>
                    </a:lnTo>
                    <a:lnTo>
                      <a:pt x="150" y="272"/>
                    </a:lnTo>
                    <a:lnTo>
                      <a:pt x="124" y="292"/>
                    </a:lnTo>
                    <a:lnTo>
                      <a:pt x="100" y="314"/>
                    </a:lnTo>
                    <a:lnTo>
                      <a:pt x="78" y="338"/>
                    </a:lnTo>
                    <a:lnTo>
                      <a:pt x="58" y="364"/>
                    </a:lnTo>
                    <a:lnTo>
                      <a:pt x="42" y="392"/>
                    </a:lnTo>
                    <a:lnTo>
                      <a:pt x="28" y="422"/>
                    </a:lnTo>
                    <a:lnTo>
                      <a:pt x="16" y="454"/>
                    </a:lnTo>
                    <a:lnTo>
                      <a:pt x="8" y="486"/>
                    </a:lnTo>
                    <a:lnTo>
                      <a:pt x="2" y="520"/>
                    </a:lnTo>
                    <a:lnTo>
                      <a:pt x="0" y="554"/>
                    </a:lnTo>
                    <a:lnTo>
                      <a:pt x="0" y="554"/>
                    </a:lnTo>
                    <a:lnTo>
                      <a:pt x="2" y="590"/>
                    </a:lnTo>
                    <a:lnTo>
                      <a:pt x="8" y="622"/>
                    </a:lnTo>
                    <a:lnTo>
                      <a:pt x="16" y="656"/>
                    </a:lnTo>
                    <a:lnTo>
                      <a:pt x="28" y="686"/>
                    </a:lnTo>
                    <a:lnTo>
                      <a:pt x="42" y="716"/>
                    </a:lnTo>
                    <a:lnTo>
                      <a:pt x="58" y="744"/>
                    </a:lnTo>
                    <a:lnTo>
                      <a:pt x="78" y="770"/>
                    </a:lnTo>
                    <a:lnTo>
                      <a:pt x="100" y="794"/>
                    </a:lnTo>
                    <a:lnTo>
                      <a:pt x="124" y="816"/>
                    </a:lnTo>
                    <a:lnTo>
                      <a:pt x="150" y="836"/>
                    </a:lnTo>
                    <a:lnTo>
                      <a:pt x="178" y="854"/>
                    </a:lnTo>
                    <a:lnTo>
                      <a:pt x="208" y="868"/>
                    </a:lnTo>
                    <a:lnTo>
                      <a:pt x="240" y="878"/>
                    </a:lnTo>
                    <a:lnTo>
                      <a:pt x="272" y="888"/>
                    </a:lnTo>
                    <a:lnTo>
                      <a:pt x="306" y="892"/>
                    </a:lnTo>
                    <a:lnTo>
                      <a:pt x="340" y="894"/>
                    </a:lnTo>
                    <a:lnTo>
                      <a:pt x="340" y="894"/>
                    </a:lnTo>
                    <a:close/>
                    <a:moveTo>
                      <a:pt x="340" y="276"/>
                    </a:moveTo>
                    <a:lnTo>
                      <a:pt x="340" y="276"/>
                    </a:lnTo>
                    <a:lnTo>
                      <a:pt x="370" y="278"/>
                    </a:lnTo>
                    <a:lnTo>
                      <a:pt x="394" y="280"/>
                    </a:lnTo>
                    <a:lnTo>
                      <a:pt x="402" y="256"/>
                    </a:lnTo>
                    <a:lnTo>
                      <a:pt x="402" y="256"/>
                    </a:lnTo>
                    <a:lnTo>
                      <a:pt x="410" y="234"/>
                    </a:lnTo>
                    <a:lnTo>
                      <a:pt x="418" y="214"/>
                    </a:lnTo>
                    <a:lnTo>
                      <a:pt x="430" y="194"/>
                    </a:lnTo>
                    <a:lnTo>
                      <a:pt x="440" y="176"/>
                    </a:lnTo>
                    <a:lnTo>
                      <a:pt x="454" y="160"/>
                    </a:lnTo>
                    <a:lnTo>
                      <a:pt x="468" y="144"/>
                    </a:lnTo>
                    <a:lnTo>
                      <a:pt x="484" y="128"/>
                    </a:lnTo>
                    <a:lnTo>
                      <a:pt x="500" y="116"/>
                    </a:lnTo>
                    <a:lnTo>
                      <a:pt x="518" y="104"/>
                    </a:lnTo>
                    <a:lnTo>
                      <a:pt x="538" y="92"/>
                    </a:lnTo>
                    <a:lnTo>
                      <a:pt x="556" y="84"/>
                    </a:lnTo>
                    <a:lnTo>
                      <a:pt x="576" y="76"/>
                    </a:lnTo>
                    <a:lnTo>
                      <a:pt x="598" y="70"/>
                    </a:lnTo>
                    <a:lnTo>
                      <a:pt x="620" y="66"/>
                    </a:lnTo>
                    <a:lnTo>
                      <a:pt x="642" y="62"/>
                    </a:lnTo>
                    <a:lnTo>
                      <a:pt x="664" y="62"/>
                    </a:lnTo>
                    <a:lnTo>
                      <a:pt x="664" y="62"/>
                    </a:lnTo>
                    <a:lnTo>
                      <a:pt x="692" y="64"/>
                    </a:lnTo>
                    <a:lnTo>
                      <a:pt x="720" y="68"/>
                    </a:lnTo>
                    <a:lnTo>
                      <a:pt x="746" y="74"/>
                    </a:lnTo>
                    <a:lnTo>
                      <a:pt x="770" y="84"/>
                    </a:lnTo>
                    <a:lnTo>
                      <a:pt x="794" y="96"/>
                    </a:lnTo>
                    <a:lnTo>
                      <a:pt x="816" y="108"/>
                    </a:lnTo>
                    <a:lnTo>
                      <a:pt x="838" y="124"/>
                    </a:lnTo>
                    <a:lnTo>
                      <a:pt x="858" y="142"/>
                    </a:lnTo>
                    <a:lnTo>
                      <a:pt x="876" y="162"/>
                    </a:lnTo>
                    <a:lnTo>
                      <a:pt x="890" y="182"/>
                    </a:lnTo>
                    <a:lnTo>
                      <a:pt x="904" y="206"/>
                    </a:lnTo>
                    <a:lnTo>
                      <a:pt x="916" y="230"/>
                    </a:lnTo>
                    <a:lnTo>
                      <a:pt x="926" y="254"/>
                    </a:lnTo>
                    <a:lnTo>
                      <a:pt x="932" y="280"/>
                    </a:lnTo>
                    <a:lnTo>
                      <a:pt x="936" y="308"/>
                    </a:lnTo>
                    <a:lnTo>
                      <a:pt x="938" y="336"/>
                    </a:lnTo>
                    <a:lnTo>
                      <a:pt x="938" y="336"/>
                    </a:lnTo>
                    <a:lnTo>
                      <a:pt x="938" y="340"/>
                    </a:lnTo>
                    <a:lnTo>
                      <a:pt x="936" y="376"/>
                    </a:lnTo>
                    <a:lnTo>
                      <a:pt x="968" y="376"/>
                    </a:lnTo>
                    <a:lnTo>
                      <a:pt x="968" y="376"/>
                    </a:lnTo>
                    <a:lnTo>
                      <a:pt x="990" y="378"/>
                    </a:lnTo>
                    <a:lnTo>
                      <a:pt x="1014" y="380"/>
                    </a:lnTo>
                    <a:lnTo>
                      <a:pt x="1036" y="386"/>
                    </a:lnTo>
                    <a:lnTo>
                      <a:pt x="1056" y="394"/>
                    </a:lnTo>
                    <a:lnTo>
                      <a:pt x="1076" y="404"/>
                    </a:lnTo>
                    <a:lnTo>
                      <a:pt x="1094" y="416"/>
                    </a:lnTo>
                    <a:lnTo>
                      <a:pt x="1112" y="428"/>
                    </a:lnTo>
                    <a:lnTo>
                      <a:pt x="1128" y="444"/>
                    </a:lnTo>
                    <a:lnTo>
                      <a:pt x="1142" y="460"/>
                    </a:lnTo>
                    <a:lnTo>
                      <a:pt x="1156" y="478"/>
                    </a:lnTo>
                    <a:lnTo>
                      <a:pt x="1166" y="496"/>
                    </a:lnTo>
                    <a:lnTo>
                      <a:pt x="1176" y="516"/>
                    </a:lnTo>
                    <a:lnTo>
                      <a:pt x="1184" y="536"/>
                    </a:lnTo>
                    <a:lnTo>
                      <a:pt x="1190" y="558"/>
                    </a:lnTo>
                    <a:lnTo>
                      <a:pt x="1194" y="582"/>
                    </a:lnTo>
                    <a:lnTo>
                      <a:pt x="1194" y="604"/>
                    </a:lnTo>
                    <a:lnTo>
                      <a:pt x="1194" y="604"/>
                    </a:lnTo>
                    <a:lnTo>
                      <a:pt x="1194" y="628"/>
                    </a:lnTo>
                    <a:lnTo>
                      <a:pt x="1190" y="650"/>
                    </a:lnTo>
                    <a:lnTo>
                      <a:pt x="1184" y="672"/>
                    </a:lnTo>
                    <a:lnTo>
                      <a:pt x="1176" y="694"/>
                    </a:lnTo>
                    <a:lnTo>
                      <a:pt x="1166" y="714"/>
                    </a:lnTo>
                    <a:lnTo>
                      <a:pt x="1156" y="732"/>
                    </a:lnTo>
                    <a:lnTo>
                      <a:pt x="1142" y="750"/>
                    </a:lnTo>
                    <a:lnTo>
                      <a:pt x="1128" y="766"/>
                    </a:lnTo>
                    <a:lnTo>
                      <a:pt x="1112" y="780"/>
                    </a:lnTo>
                    <a:lnTo>
                      <a:pt x="1094" y="794"/>
                    </a:lnTo>
                    <a:lnTo>
                      <a:pt x="1074" y="806"/>
                    </a:lnTo>
                    <a:lnTo>
                      <a:pt x="1054" y="814"/>
                    </a:lnTo>
                    <a:lnTo>
                      <a:pt x="1034" y="822"/>
                    </a:lnTo>
                    <a:lnTo>
                      <a:pt x="1012" y="828"/>
                    </a:lnTo>
                    <a:lnTo>
                      <a:pt x="990" y="832"/>
                    </a:lnTo>
                    <a:lnTo>
                      <a:pt x="966" y="832"/>
                    </a:lnTo>
                    <a:lnTo>
                      <a:pt x="340" y="832"/>
                    </a:lnTo>
                    <a:lnTo>
                      <a:pt x="340" y="832"/>
                    </a:lnTo>
                    <a:lnTo>
                      <a:pt x="312" y="832"/>
                    </a:lnTo>
                    <a:lnTo>
                      <a:pt x="284" y="828"/>
                    </a:lnTo>
                    <a:lnTo>
                      <a:pt x="258" y="820"/>
                    </a:lnTo>
                    <a:lnTo>
                      <a:pt x="232" y="810"/>
                    </a:lnTo>
                    <a:lnTo>
                      <a:pt x="208" y="800"/>
                    </a:lnTo>
                    <a:lnTo>
                      <a:pt x="186" y="786"/>
                    </a:lnTo>
                    <a:lnTo>
                      <a:pt x="164" y="770"/>
                    </a:lnTo>
                    <a:lnTo>
                      <a:pt x="144" y="752"/>
                    </a:lnTo>
                    <a:lnTo>
                      <a:pt x="126" y="732"/>
                    </a:lnTo>
                    <a:lnTo>
                      <a:pt x="110" y="710"/>
                    </a:lnTo>
                    <a:lnTo>
                      <a:pt x="96" y="686"/>
                    </a:lnTo>
                    <a:lnTo>
                      <a:pt x="84" y="662"/>
                    </a:lnTo>
                    <a:lnTo>
                      <a:pt x="74" y="638"/>
                    </a:lnTo>
                    <a:lnTo>
                      <a:pt x="68" y="610"/>
                    </a:lnTo>
                    <a:lnTo>
                      <a:pt x="64" y="582"/>
                    </a:lnTo>
                    <a:lnTo>
                      <a:pt x="62" y="554"/>
                    </a:lnTo>
                    <a:lnTo>
                      <a:pt x="62" y="554"/>
                    </a:lnTo>
                    <a:lnTo>
                      <a:pt x="64" y="526"/>
                    </a:lnTo>
                    <a:lnTo>
                      <a:pt x="68" y="498"/>
                    </a:lnTo>
                    <a:lnTo>
                      <a:pt x="74" y="472"/>
                    </a:lnTo>
                    <a:lnTo>
                      <a:pt x="84" y="446"/>
                    </a:lnTo>
                    <a:lnTo>
                      <a:pt x="96" y="422"/>
                    </a:lnTo>
                    <a:lnTo>
                      <a:pt x="110" y="398"/>
                    </a:lnTo>
                    <a:lnTo>
                      <a:pt x="126" y="378"/>
                    </a:lnTo>
                    <a:lnTo>
                      <a:pt x="144" y="358"/>
                    </a:lnTo>
                    <a:lnTo>
                      <a:pt x="164" y="340"/>
                    </a:lnTo>
                    <a:lnTo>
                      <a:pt x="186" y="324"/>
                    </a:lnTo>
                    <a:lnTo>
                      <a:pt x="208" y="310"/>
                    </a:lnTo>
                    <a:lnTo>
                      <a:pt x="232" y="298"/>
                    </a:lnTo>
                    <a:lnTo>
                      <a:pt x="258" y="288"/>
                    </a:lnTo>
                    <a:lnTo>
                      <a:pt x="284" y="282"/>
                    </a:lnTo>
                    <a:lnTo>
                      <a:pt x="312" y="278"/>
                    </a:lnTo>
                    <a:lnTo>
                      <a:pt x="340" y="276"/>
                    </a:lnTo>
                    <a:lnTo>
                      <a:pt x="340" y="276"/>
                    </a:lnTo>
                    <a:close/>
                  </a:path>
                </a:pathLst>
              </a:custGeom>
              <a:solidFill>
                <a:schemeClr val="accent1"/>
              </a:solid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253" name="Freeform 1498"/>
              <p:cNvSpPr>
                <a:spLocks noEditPoints="1"/>
              </p:cNvSpPr>
              <p:nvPr/>
            </p:nvSpPr>
            <p:spPr bwMode="auto">
              <a:xfrm>
                <a:off x="7631355" y="2394010"/>
                <a:ext cx="64397" cy="91710"/>
              </a:xfrm>
              <a:custGeom>
                <a:avLst/>
                <a:gdLst>
                  <a:gd name="T0" fmla="*/ 378 w 404"/>
                  <a:gd name="T1" fmla="*/ 276 h 592"/>
                  <a:gd name="T2" fmla="*/ 354 w 404"/>
                  <a:gd name="T3" fmla="*/ 260 h 592"/>
                  <a:gd name="T4" fmla="*/ 354 w 404"/>
                  <a:gd name="T5" fmla="*/ 150 h 592"/>
                  <a:gd name="T6" fmla="*/ 348 w 404"/>
                  <a:gd name="T7" fmla="*/ 106 h 592"/>
                  <a:gd name="T8" fmla="*/ 342 w 404"/>
                  <a:gd name="T9" fmla="*/ 92 h 592"/>
                  <a:gd name="T10" fmla="*/ 326 w 404"/>
                  <a:gd name="T11" fmla="*/ 62 h 592"/>
                  <a:gd name="T12" fmla="*/ 304 w 404"/>
                  <a:gd name="T13" fmla="*/ 38 h 592"/>
                  <a:gd name="T14" fmla="*/ 278 w 404"/>
                  <a:gd name="T15" fmla="*/ 20 h 592"/>
                  <a:gd name="T16" fmla="*/ 264 w 404"/>
                  <a:gd name="T17" fmla="*/ 12 h 592"/>
                  <a:gd name="T18" fmla="*/ 234 w 404"/>
                  <a:gd name="T19" fmla="*/ 2 h 592"/>
                  <a:gd name="T20" fmla="*/ 202 w 404"/>
                  <a:gd name="T21" fmla="*/ 0 h 592"/>
                  <a:gd name="T22" fmla="*/ 186 w 404"/>
                  <a:gd name="T23" fmla="*/ 0 h 592"/>
                  <a:gd name="T24" fmla="*/ 156 w 404"/>
                  <a:gd name="T25" fmla="*/ 6 h 592"/>
                  <a:gd name="T26" fmla="*/ 130 w 404"/>
                  <a:gd name="T27" fmla="*/ 18 h 592"/>
                  <a:gd name="T28" fmla="*/ 104 w 404"/>
                  <a:gd name="T29" fmla="*/ 34 h 592"/>
                  <a:gd name="T30" fmla="*/ 94 w 404"/>
                  <a:gd name="T31" fmla="*/ 44 h 592"/>
                  <a:gd name="T32" fmla="*/ 76 w 404"/>
                  <a:gd name="T33" fmla="*/ 68 h 592"/>
                  <a:gd name="T34" fmla="*/ 62 w 404"/>
                  <a:gd name="T35" fmla="*/ 92 h 592"/>
                  <a:gd name="T36" fmla="*/ 54 w 404"/>
                  <a:gd name="T37" fmla="*/ 120 h 592"/>
                  <a:gd name="T38" fmla="*/ 50 w 404"/>
                  <a:gd name="T39" fmla="*/ 150 h 592"/>
                  <a:gd name="T40" fmla="*/ 50 w 404"/>
                  <a:gd name="T41" fmla="*/ 260 h 592"/>
                  <a:gd name="T42" fmla="*/ 30 w 404"/>
                  <a:gd name="T43" fmla="*/ 274 h 592"/>
                  <a:gd name="T44" fmla="*/ 14 w 404"/>
                  <a:gd name="T45" fmla="*/ 292 h 592"/>
                  <a:gd name="T46" fmla="*/ 4 w 404"/>
                  <a:gd name="T47" fmla="*/ 314 h 592"/>
                  <a:gd name="T48" fmla="*/ 0 w 404"/>
                  <a:gd name="T49" fmla="*/ 338 h 592"/>
                  <a:gd name="T50" fmla="*/ 0 w 404"/>
                  <a:gd name="T51" fmla="*/ 506 h 592"/>
                  <a:gd name="T52" fmla="*/ 6 w 404"/>
                  <a:gd name="T53" fmla="*/ 540 h 592"/>
                  <a:gd name="T54" fmla="*/ 26 w 404"/>
                  <a:gd name="T55" fmla="*/ 566 h 592"/>
                  <a:gd name="T56" fmla="*/ 52 w 404"/>
                  <a:gd name="T57" fmla="*/ 586 h 592"/>
                  <a:gd name="T58" fmla="*/ 86 w 404"/>
                  <a:gd name="T59" fmla="*/ 592 h 592"/>
                  <a:gd name="T60" fmla="*/ 318 w 404"/>
                  <a:gd name="T61" fmla="*/ 592 h 592"/>
                  <a:gd name="T62" fmla="*/ 350 w 404"/>
                  <a:gd name="T63" fmla="*/ 586 h 592"/>
                  <a:gd name="T64" fmla="*/ 378 w 404"/>
                  <a:gd name="T65" fmla="*/ 568 h 592"/>
                  <a:gd name="T66" fmla="*/ 396 w 404"/>
                  <a:gd name="T67" fmla="*/ 542 h 592"/>
                  <a:gd name="T68" fmla="*/ 404 w 404"/>
                  <a:gd name="T69" fmla="*/ 512 h 592"/>
                  <a:gd name="T70" fmla="*/ 404 w 404"/>
                  <a:gd name="T71" fmla="*/ 506 h 592"/>
                  <a:gd name="T72" fmla="*/ 404 w 404"/>
                  <a:gd name="T73" fmla="*/ 338 h 592"/>
                  <a:gd name="T74" fmla="*/ 402 w 404"/>
                  <a:gd name="T75" fmla="*/ 320 h 592"/>
                  <a:gd name="T76" fmla="*/ 388 w 404"/>
                  <a:gd name="T77" fmla="*/ 290 h 592"/>
                  <a:gd name="T78" fmla="*/ 378 w 404"/>
                  <a:gd name="T79" fmla="*/ 276 h 592"/>
                  <a:gd name="T80" fmla="*/ 264 w 404"/>
                  <a:gd name="T81" fmla="*/ 252 h 592"/>
                  <a:gd name="T82" fmla="*/ 126 w 404"/>
                  <a:gd name="T83" fmla="*/ 150 h 592"/>
                  <a:gd name="T84" fmla="*/ 128 w 404"/>
                  <a:gd name="T85" fmla="*/ 138 h 592"/>
                  <a:gd name="T86" fmla="*/ 134 w 404"/>
                  <a:gd name="T87" fmla="*/ 116 h 592"/>
                  <a:gd name="T88" fmla="*/ 140 w 404"/>
                  <a:gd name="T89" fmla="*/ 106 h 592"/>
                  <a:gd name="T90" fmla="*/ 166 w 404"/>
                  <a:gd name="T91" fmla="*/ 84 h 592"/>
                  <a:gd name="T92" fmla="*/ 202 w 404"/>
                  <a:gd name="T93" fmla="*/ 74 h 592"/>
                  <a:gd name="T94" fmla="*/ 218 w 404"/>
                  <a:gd name="T95" fmla="*/ 76 h 592"/>
                  <a:gd name="T96" fmla="*/ 244 w 404"/>
                  <a:gd name="T97" fmla="*/ 88 h 592"/>
                  <a:gd name="T98" fmla="*/ 266 w 404"/>
                  <a:gd name="T99" fmla="*/ 108 h 592"/>
                  <a:gd name="T100" fmla="*/ 276 w 404"/>
                  <a:gd name="T101" fmla="*/ 136 h 592"/>
                  <a:gd name="T102" fmla="*/ 278 w 404"/>
                  <a:gd name="T103" fmla="*/ 25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 h="592">
                    <a:moveTo>
                      <a:pt x="378" y="276"/>
                    </a:moveTo>
                    <a:lnTo>
                      <a:pt x="378" y="276"/>
                    </a:lnTo>
                    <a:lnTo>
                      <a:pt x="366" y="268"/>
                    </a:lnTo>
                    <a:lnTo>
                      <a:pt x="354" y="260"/>
                    </a:lnTo>
                    <a:lnTo>
                      <a:pt x="354" y="150"/>
                    </a:lnTo>
                    <a:lnTo>
                      <a:pt x="354" y="150"/>
                    </a:lnTo>
                    <a:lnTo>
                      <a:pt x="352" y="128"/>
                    </a:lnTo>
                    <a:lnTo>
                      <a:pt x="348" y="106"/>
                    </a:lnTo>
                    <a:lnTo>
                      <a:pt x="348" y="106"/>
                    </a:lnTo>
                    <a:lnTo>
                      <a:pt x="342" y="92"/>
                    </a:lnTo>
                    <a:lnTo>
                      <a:pt x="334" y="76"/>
                    </a:lnTo>
                    <a:lnTo>
                      <a:pt x="326" y="62"/>
                    </a:lnTo>
                    <a:lnTo>
                      <a:pt x="316" y="50"/>
                    </a:lnTo>
                    <a:lnTo>
                      <a:pt x="304" y="38"/>
                    </a:lnTo>
                    <a:lnTo>
                      <a:pt x="292" y="28"/>
                    </a:lnTo>
                    <a:lnTo>
                      <a:pt x="278" y="20"/>
                    </a:lnTo>
                    <a:lnTo>
                      <a:pt x="264" y="12"/>
                    </a:lnTo>
                    <a:lnTo>
                      <a:pt x="264" y="12"/>
                    </a:lnTo>
                    <a:lnTo>
                      <a:pt x="250" y="6"/>
                    </a:lnTo>
                    <a:lnTo>
                      <a:pt x="234" y="2"/>
                    </a:lnTo>
                    <a:lnTo>
                      <a:pt x="218" y="0"/>
                    </a:lnTo>
                    <a:lnTo>
                      <a:pt x="202" y="0"/>
                    </a:lnTo>
                    <a:lnTo>
                      <a:pt x="202" y="0"/>
                    </a:lnTo>
                    <a:lnTo>
                      <a:pt x="186" y="0"/>
                    </a:lnTo>
                    <a:lnTo>
                      <a:pt x="172" y="2"/>
                    </a:lnTo>
                    <a:lnTo>
                      <a:pt x="156" y="6"/>
                    </a:lnTo>
                    <a:lnTo>
                      <a:pt x="142" y="12"/>
                    </a:lnTo>
                    <a:lnTo>
                      <a:pt x="130" y="18"/>
                    </a:lnTo>
                    <a:lnTo>
                      <a:pt x="116" y="26"/>
                    </a:lnTo>
                    <a:lnTo>
                      <a:pt x="104" y="34"/>
                    </a:lnTo>
                    <a:lnTo>
                      <a:pt x="94" y="44"/>
                    </a:lnTo>
                    <a:lnTo>
                      <a:pt x="94" y="44"/>
                    </a:lnTo>
                    <a:lnTo>
                      <a:pt x="84" y="56"/>
                    </a:lnTo>
                    <a:lnTo>
                      <a:pt x="76" y="68"/>
                    </a:lnTo>
                    <a:lnTo>
                      <a:pt x="68" y="80"/>
                    </a:lnTo>
                    <a:lnTo>
                      <a:pt x="62" y="92"/>
                    </a:lnTo>
                    <a:lnTo>
                      <a:pt x="58" y="106"/>
                    </a:lnTo>
                    <a:lnTo>
                      <a:pt x="54" y="120"/>
                    </a:lnTo>
                    <a:lnTo>
                      <a:pt x="52" y="136"/>
                    </a:lnTo>
                    <a:lnTo>
                      <a:pt x="50" y="150"/>
                    </a:lnTo>
                    <a:lnTo>
                      <a:pt x="50" y="260"/>
                    </a:lnTo>
                    <a:lnTo>
                      <a:pt x="50" y="260"/>
                    </a:lnTo>
                    <a:lnTo>
                      <a:pt x="40" y="266"/>
                    </a:lnTo>
                    <a:lnTo>
                      <a:pt x="30" y="274"/>
                    </a:lnTo>
                    <a:lnTo>
                      <a:pt x="22" y="282"/>
                    </a:lnTo>
                    <a:lnTo>
                      <a:pt x="14" y="292"/>
                    </a:lnTo>
                    <a:lnTo>
                      <a:pt x="8" y="302"/>
                    </a:lnTo>
                    <a:lnTo>
                      <a:pt x="4" y="314"/>
                    </a:lnTo>
                    <a:lnTo>
                      <a:pt x="2" y="326"/>
                    </a:lnTo>
                    <a:lnTo>
                      <a:pt x="0" y="338"/>
                    </a:lnTo>
                    <a:lnTo>
                      <a:pt x="0" y="506"/>
                    </a:lnTo>
                    <a:lnTo>
                      <a:pt x="0" y="506"/>
                    </a:lnTo>
                    <a:lnTo>
                      <a:pt x="2" y="524"/>
                    </a:lnTo>
                    <a:lnTo>
                      <a:pt x="6" y="540"/>
                    </a:lnTo>
                    <a:lnTo>
                      <a:pt x="14" y="554"/>
                    </a:lnTo>
                    <a:lnTo>
                      <a:pt x="26" y="566"/>
                    </a:lnTo>
                    <a:lnTo>
                      <a:pt x="38" y="578"/>
                    </a:lnTo>
                    <a:lnTo>
                      <a:pt x="52" y="586"/>
                    </a:lnTo>
                    <a:lnTo>
                      <a:pt x="70" y="590"/>
                    </a:lnTo>
                    <a:lnTo>
                      <a:pt x="86" y="592"/>
                    </a:lnTo>
                    <a:lnTo>
                      <a:pt x="318" y="592"/>
                    </a:lnTo>
                    <a:lnTo>
                      <a:pt x="318" y="592"/>
                    </a:lnTo>
                    <a:lnTo>
                      <a:pt x="334" y="590"/>
                    </a:lnTo>
                    <a:lnTo>
                      <a:pt x="350" y="586"/>
                    </a:lnTo>
                    <a:lnTo>
                      <a:pt x="364" y="578"/>
                    </a:lnTo>
                    <a:lnTo>
                      <a:pt x="378" y="568"/>
                    </a:lnTo>
                    <a:lnTo>
                      <a:pt x="388" y="556"/>
                    </a:lnTo>
                    <a:lnTo>
                      <a:pt x="396" y="542"/>
                    </a:lnTo>
                    <a:lnTo>
                      <a:pt x="402" y="528"/>
                    </a:lnTo>
                    <a:lnTo>
                      <a:pt x="404" y="512"/>
                    </a:lnTo>
                    <a:lnTo>
                      <a:pt x="404" y="512"/>
                    </a:lnTo>
                    <a:lnTo>
                      <a:pt x="404" y="506"/>
                    </a:lnTo>
                    <a:lnTo>
                      <a:pt x="404" y="342"/>
                    </a:lnTo>
                    <a:lnTo>
                      <a:pt x="404" y="338"/>
                    </a:lnTo>
                    <a:lnTo>
                      <a:pt x="404" y="338"/>
                    </a:lnTo>
                    <a:lnTo>
                      <a:pt x="402" y="320"/>
                    </a:lnTo>
                    <a:lnTo>
                      <a:pt x="398" y="304"/>
                    </a:lnTo>
                    <a:lnTo>
                      <a:pt x="388" y="290"/>
                    </a:lnTo>
                    <a:lnTo>
                      <a:pt x="378" y="276"/>
                    </a:lnTo>
                    <a:lnTo>
                      <a:pt x="378" y="276"/>
                    </a:lnTo>
                    <a:close/>
                    <a:moveTo>
                      <a:pt x="278" y="252"/>
                    </a:moveTo>
                    <a:lnTo>
                      <a:pt x="264" y="252"/>
                    </a:lnTo>
                    <a:lnTo>
                      <a:pt x="126" y="252"/>
                    </a:lnTo>
                    <a:lnTo>
                      <a:pt x="126" y="150"/>
                    </a:lnTo>
                    <a:lnTo>
                      <a:pt x="126" y="150"/>
                    </a:lnTo>
                    <a:lnTo>
                      <a:pt x="128" y="138"/>
                    </a:lnTo>
                    <a:lnTo>
                      <a:pt x="130" y="128"/>
                    </a:lnTo>
                    <a:lnTo>
                      <a:pt x="134" y="116"/>
                    </a:lnTo>
                    <a:lnTo>
                      <a:pt x="140" y="106"/>
                    </a:lnTo>
                    <a:lnTo>
                      <a:pt x="140" y="106"/>
                    </a:lnTo>
                    <a:lnTo>
                      <a:pt x="152" y="94"/>
                    </a:lnTo>
                    <a:lnTo>
                      <a:pt x="166" y="84"/>
                    </a:lnTo>
                    <a:lnTo>
                      <a:pt x="184" y="76"/>
                    </a:lnTo>
                    <a:lnTo>
                      <a:pt x="202" y="74"/>
                    </a:lnTo>
                    <a:lnTo>
                      <a:pt x="202" y="74"/>
                    </a:lnTo>
                    <a:lnTo>
                      <a:pt x="218" y="76"/>
                    </a:lnTo>
                    <a:lnTo>
                      <a:pt x="232" y="80"/>
                    </a:lnTo>
                    <a:lnTo>
                      <a:pt x="244" y="88"/>
                    </a:lnTo>
                    <a:lnTo>
                      <a:pt x="256" y="96"/>
                    </a:lnTo>
                    <a:lnTo>
                      <a:pt x="266" y="108"/>
                    </a:lnTo>
                    <a:lnTo>
                      <a:pt x="272" y="122"/>
                    </a:lnTo>
                    <a:lnTo>
                      <a:pt x="276" y="136"/>
                    </a:lnTo>
                    <a:lnTo>
                      <a:pt x="278" y="150"/>
                    </a:lnTo>
                    <a:lnTo>
                      <a:pt x="278" y="252"/>
                    </a:lnTo>
                    <a:close/>
                  </a:path>
                </a:pathLst>
              </a:custGeom>
              <a:solidFill>
                <a:schemeClr val="accent1"/>
              </a:solid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254" name="Freeform 1502"/>
              <p:cNvSpPr>
                <a:spLocks/>
              </p:cNvSpPr>
              <p:nvPr/>
            </p:nvSpPr>
            <p:spPr bwMode="auto">
              <a:xfrm>
                <a:off x="7523282" y="2405784"/>
                <a:ext cx="280544" cy="171027"/>
              </a:xfrm>
              <a:custGeom>
                <a:avLst/>
                <a:gdLst>
                  <a:gd name="T0" fmla="*/ 1648 w 1760"/>
                  <a:gd name="T1" fmla="*/ 30 h 1104"/>
                  <a:gd name="T2" fmla="*/ 1396 w 1760"/>
                  <a:gd name="T3" fmla="*/ 98 h 1104"/>
                  <a:gd name="T4" fmla="*/ 1454 w 1760"/>
                  <a:gd name="T5" fmla="*/ 148 h 1104"/>
                  <a:gd name="T6" fmla="*/ 1472 w 1760"/>
                  <a:gd name="T7" fmla="*/ 170 h 1104"/>
                  <a:gd name="T8" fmla="*/ 1478 w 1760"/>
                  <a:gd name="T9" fmla="*/ 176 h 1104"/>
                  <a:gd name="T10" fmla="*/ 1492 w 1760"/>
                  <a:gd name="T11" fmla="*/ 198 h 1104"/>
                  <a:gd name="T12" fmla="*/ 1494 w 1760"/>
                  <a:gd name="T13" fmla="*/ 202 h 1104"/>
                  <a:gd name="T14" fmla="*/ 1648 w 1760"/>
                  <a:gd name="T15" fmla="*/ 872 h 1104"/>
                  <a:gd name="T16" fmla="*/ 1648 w 1760"/>
                  <a:gd name="T17" fmla="*/ 884 h 1104"/>
                  <a:gd name="T18" fmla="*/ 1640 w 1760"/>
                  <a:gd name="T19" fmla="*/ 918 h 1104"/>
                  <a:gd name="T20" fmla="*/ 1614 w 1760"/>
                  <a:gd name="T21" fmla="*/ 956 h 1104"/>
                  <a:gd name="T22" fmla="*/ 1576 w 1760"/>
                  <a:gd name="T23" fmla="*/ 982 h 1104"/>
                  <a:gd name="T24" fmla="*/ 1540 w 1760"/>
                  <a:gd name="T25" fmla="*/ 992 h 1104"/>
                  <a:gd name="T26" fmla="*/ 232 w 1760"/>
                  <a:gd name="T27" fmla="*/ 992 h 1104"/>
                  <a:gd name="T28" fmla="*/ 220 w 1760"/>
                  <a:gd name="T29" fmla="*/ 992 h 1104"/>
                  <a:gd name="T30" fmla="*/ 186 w 1760"/>
                  <a:gd name="T31" fmla="*/ 982 h 1104"/>
                  <a:gd name="T32" fmla="*/ 148 w 1760"/>
                  <a:gd name="T33" fmla="*/ 956 h 1104"/>
                  <a:gd name="T34" fmla="*/ 122 w 1760"/>
                  <a:gd name="T35" fmla="*/ 918 h 1104"/>
                  <a:gd name="T36" fmla="*/ 112 w 1760"/>
                  <a:gd name="T37" fmla="*/ 884 h 1104"/>
                  <a:gd name="T38" fmla="*/ 112 w 1760"/>
                  <a:gd name="T39" fmla="*/ 578 h 1104"/>
                  <a:gd name="T40" fmla="*/ 288 w 1760"/>
                  <a:gd name="T41" fmla="*/ 530 h 1104"/>
                  <a:gd name="T42" fmla="*/ 284 w 1760"/>
                  <a:gd name="T43" fmla="*/ 524 h 1104"/>
                  <a:gd name="T44" fmla="*/ 274 w 1760"/>
                  <a:gd name="T45" fmla="*/ 508 h 1104"/>
                  <a:gd name="T46" fmla="*/ 268 w 1760"/>
                  <a:gd name="T47" fmla="*/ 498 h 1104"/>
                  <a:gd name="T48" fmla="*/ 260 w 1760"/>
                  <a:gd name="T49" fmla="*/ 482 h 1104"/>
                  <a:gd name="T50" fmla="*/ 256 w 1760"/>
                  <a:gd name="T51" fmla="*/ 472 h 1104"/>
                  <a:gd name="T52" fmla="*/ 234 w 1760"/>
                  <a:gd name="T53" fmla="*/ 414 h 1104"/>
                  <a:gd name="T54" fmla="*/ 28 w 1760"/>
                  <a:gd name="T55" fmla="*/ 472 h 1104"/>
                  <a:gd name="T56" fmla="*/ 0 w 1760"/>
                  <a:gd name="T57" fmla="*/ 872 h 1104"/>
                  <a:gd name="T58" fmla="*/ 2 w 1760"/>
                  <a:gd name="T59" fmla="*/ 896 h 1104"/>
                  <a:gd name="T60" fmla="*/ 10 w 1760"/>
                  <a:gd name="T61" fmla="*/ 940 h 1104"/>
                  <a:gd name="T62" fmla="*/ 28 w 1760"/>
                  <a:gd name="T63" fmla="*/ 982 h 1104"/>
                  <a:gd name="T64" fmla="*/ 54 w 1760"/>
                  <a:gd name="T65" fmla="*/ 1020 h 1104"/>
                  <a:gd name="T66" fmla="*/ 84 w 1760"/>
                  <a:gd name="T67" fmla="*/ 1050 h 1104"/>
                  <a:gd name="T68" fmla="*/ 122 w 1760"/>
                  <a:gd name="T69" fmla="*/ 1076 h 1104"/>
                  <a:gd name="T70" fmla="*/ 164 w 1760"/>
                  <a:gd name="T71" fmla="*/ 1094 h 1104"/>
                  <a:gd name="T72" fmla="*/ 208 w 1760"/>
                  <a:gd name="T73" fmla="*/ 1102 h 1104"/>
                  <a:gd name="T74" fmla="*/ 1528 w 1760"/>
                  <a:gd name="T75" fmla="*/ 1104 h 1104"/>
                  <a:gd name="T76" fmla="*/ 1552 w 1760"/>
                  <a:gd name="T77" fmla="*/ 1102 h 1104"/>
                  <a:gd name="T78" fmla="*/ 1598 w 1760"/>
                  <a:gd name="T79" fmla="*/ 1094 h 1104"/>
                  <a:gd name="T80" fmla="*/ 1640 w 1760"/>
                  <a:gd name="T81" fmla="*/ 1076 h 1104"/>
                  <a:gd name="T82" fmla="*/ 1676 w 1760"/>
                  <a:gd name="T83" fmla="*/ 1050 h 1104"/>
                  <a:gd name="T84" fmla="*/ 1708 w 1760"/>
                  <a:gd name="T85" fmla="*/ 1020 h 1104"/>
                  <a:gd name="T86" fmla="*/ 1732 w 1760"/>
                  <a:gd name="T87" fmla="*/ 982 h 1104"/>
                  <a:gd name="T88" fmla="*/ 1750 w 1760"/>
                  <a:gd name="T89" fmla="*/ 940 h 1104"/>
                  <a:gd name="T90" fmla="*/ 1760 w 1760"/>
                  <a:gd name="T91" fmla="*/ 896 h 1104"/>
                  <a:gd name="T92" fmla="*/ 1760 w 1760"/>
                  <a:gd name="T93"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60" h="1104">
                    <a:moveTo>
                      <a:pt x="1648" y="30"/>
                    </a:moveTo>
                    <a:lnTo>
                      <a:pt x="1648" y="30"/>
                    </a:lnTo>
                    <a:lnTo>
                      <a:pt x="1396" y="98"/>
                    </a:lnTo>
                    <a:lnTo>
                      <a:pt x="1396" y="98"/>
                    </a:lnTo>
                    <a:lnTo>
                      <a:pt x="1426" y="122"/>
                    </a:lnTo>
                    <a:lnTo>
                      <a:pt x="1454" y="148"/>
                    </a:lnTo>
                    <a:lnTo>
                      <a:pt x="1454" y="148"/>
                    </a:lnTo>
                    <a:lnTo>
                      <a:pt x="1472" y="170"/>
                    </a:lnTo>
                    <a:lnTo>
                      <a:pt x="1472" y="170"/>
                    </a:lnTo>
                    <a:lnTo>
                      <a:pt x="1478" y="176"/>
                    </a:lnTo>
                    <a:lnTo>
                      <a:pt x="1478" y="176"/>
                    </a:lnTo>
                    <a:lnTo>
                      <a:pt x="1492" y="198"/>
                    </a:lnTo>
                    <a:lnTo>
                      <a:pt x="1492" y="198"/>
                    </a:lnTo>
                    <a:lnTo>
                      <a:pt x="1494" y="202"/>
                    </a:lnTo>
                    <a:lnTo>
                      <a:pt x="1648" y="160"/>
                    </a:lnTo>
                    <a:lnTo>
                      <a:pt x="1648" y="872"/>
                    </a:lnTo>
                    <a:lnTo>
                      <a:pt x="1648" y="872"/>
                    </a:lnTo>
                    <a:lnTo>
                      <a:pt x="1648" y="884"/>
                    </a:lnTo>
                    <a:lnTo>
                      <a:pt x="1646" y="896"/>
                    </a:lnTo>
                    <a:lnTo>
                      <a:pt x="1640" y="918"/>
                    </a:lnTo>
                    <a:lnTo>
                      <a:pt x="1628" y="940"/>
                    </a:lnTo>
                    <a:lnTo>
                      <a:pt x="1614" y="956"/>
                    </a:lnTo>
                    <a:lnTo>
                      <a:pt x="1596" y="972"/>
                    </a:lnTo>
                    <a:lnTo>
                      <a:pt x="1576" y="982"/>
                    </a:lnTo>
                    <a:lnTo>
                      <a:pt x="1552" y="990"/>
                    </a:lnTo>
                    <a:lnTo>
                      <a:pt x="1540" y="992"/>
                    </a:lnTo>
                    <a:lnTo>
                      <a:pt x="1528" y="992"/>
                    </a:lnTo>
                    <a:lnTo>
                      <a:pt x="232" y="992"/>
                    </a:lnTo>
                    <a:lnTo>
                      <a:pt x="232" y="992"/>
                    </a:lnTo>
                    <a:lnTo>
                      <a:pt x="220" y="992"/>
                    </a:lnTo>
                    <a:lnTo>
                      <a:pt x="208" y="990"/>
                    </a:lnTo>
                    <a:lnTo>
                      <a:pt x="186" y="982"/>
                    </a:lnTo>
                    <a:lnTo>
                      <a:pt x="164" y="972"/>
                    </a:lnTo>
                    <a:lnTo>
                      <a:pt x="148" y="956"/>
                    </a:lnTo>
                    <a:lnTo>
                      <a:pt x="132" y="940"/>
                    </a:lnTo>
                    <a:lnTo>
                      <a:pt x="122" y="918"/>
                    </a:lnTo>
                    <a:lnTo>
                      <a:pt x="114" y="896"/>
                    </a:lnTo>
                    <a:lnTo>
                      <a:pt x="112" y="884"/>
                    </a:lnTo>
                    <a:lnTo>
                      <a:pt x="112" y="872"/>
                    </a:lnTo>
                    <a:lnTo>
                      <a:pt x="112" y="578"/>
                    </a:lnTo>
                    <a:lnTo>
                      <a:pt x="288" y="530"/>
                    </a:lnTo>
                    <a:lnTo>
                      <a:pt x="288" y="530"/>
                    </a:lnTo>
                    <a:lnTo>
                      <a:pt x="284" y="524"/>
                    </a:lnTo>
                    <a:lnTo>
                      <a:pt x="284" y="524"/>
                    </a:lnTo>
                    <a:lnTo>
                      <a:pt x="274" y="508"/>
                    </a:lnTo>
                    <a:lnTo>
                      <a:pt x="274" y="508"/>
                    </a:lnTo>
                    <a:lnTo>
                      <a:pt x="268" y="498"/>
                    </a:lnTo>
                    <a:lnTo>
                      <a:pt x="268" y="498"/>
                    </a:lnTo>
                    <a:lnTo>
                      <a:pt x="260" y="482"/>
                    </a:lnTo>
                    <a:lnTo>
                      <a:pt x="260" y="482"/>
                    </a:lnTo>
                    <a:lnTo>
                      <a:pt x="256" y="472"/>
                    </a:lnTo>
                    <a:lnTo>
                      <a:pt x="256" y="472"/>
                    </a:lnTo>
                    <a:lnTo>
                      <a:pt x="244" y="444"/>
                    </a:lnTo>
                    <a:lnTo>
                      <a:pt x="234" y="414"/>
                    </a:lnTo>
                    <a:lnTo>
                      <a:pt x="28" y="470"/>
                    </a:lnTo>
                    <a:lnTo>
                      <a:pt x="28" y="472"/>
                    </a:lnTo>
                    <a:lnTo>
                      <a:pt x="0" y="480"/>
                    </a:lnTo>
                    <a:lnTo>
                      <a:pt x="0" y="872"/>
                    </a:lnTo>
                    <a:lnTo>
                      <a:pt x="0" y="872"/>
                    </a:lnTo>
                    <a:lnTo>
                      <a:pt x="2" y="896"/>
                    </a:lnTo>
                    <a:lnTo>
                      <a:pt x="4" y="918"/>
                    </a:lnTo>
                    <a:lnTo>
                      <a:pt x="10" y="940"/>
                    </a:lnTo>
                    <a:lnTo>
                      <a:pt x="18" y="962"/>
                    </a:lnTo>
                    <a:lnTo>
                      <a:pt x="28" y="982"/>
                    </a:lnTo>
                    <a:lnTo>
                      <a:pt x="40" y="1002"/>
                    </a:lnTo>
                    <a:lnTo>
                      <a:pt x="54" y="1020"/>
                    </a:lnTo>
                    <a:lnTo>
                      <a:pt x="68" y="1036"/>
                    </a:lnTo>
                    <a:lnTo>
                      <a:pt x="84" y="1050"/>
                    </a:lnTo>
                    <a:lnTo>
                      <a:pt x="102" y="1064"/>
                    </a:lnTo>
                    <a:lnTo>
                      <a:pt x="122" y="1076"/>
                    </a:lnTo>
                    <a:lnTo>
                      <a:pt x="142" y="1086"/>
                    </a:lnTo>
                    <a:lnTo>
                      <a:pt x="164" y="1094"/>
                    </a:lnTo>
                    <a:lnTo>
                      <a:pt x="186" y="1100"/>
                    </a:lnTo>
                    <a:lnTo>
                      <a:pt x="208" y="1102"/>
                    </a:lnTo>
                    <a:lnTo>
                      <a:pt x="232" y="1104"/>
                    </a:lnTo>
                    <a:lnTo>
                      <a:pt x="1528" y="1104"/>
                    </a:lnTo>
                    <a:lnTo>
                      <a:pt x="1528" y="1104"/>
                    </a:lnTo>
                    <a:lnTo>
                      <a:pt x="1552" y="1102"/>
                    </a:lnTo>
                    <a:lnTo>
                      <a:pt x="1576" y="1100"/>
                    </a:lnTo>
                    <a:lnTo>
                      <a:pt x="1598" y="1094"/>
                    </a:lnTo>
                    <a:lnTo>
                      <a:pt x="1618" y="1086"/>
                    </a:lnTo>
                    <a:lnTo>
                      <a:pt x="1640" y="1076"/>
                    </a:lnTo>
                    <a:lnTo>
                      <a:pt x="1658" y="1064"/>
                    </a:lnTo>
                    <a:lnTo>
                      <a:pt x="1676" y="1050"/>
                    </a:lnTo>
                    <a:lnTo>
                      <a:pt x="1692" y="1036"/>
                    </a:lnTo>
                    <a:lnTo>
                      <a:pt x="1708" y="1020"/>
                    </a:lnTo>
                    <a:lnTo>
                      <a:pt x="1720" y="1002"/>
                    </a:lnTo>
                    <a:lnTo>
                      <a:pt x="1732" y="982"/>
                    </a:lnTo>
                    <a:lnTo>
                      <a:pt x="1742" y="962"/>
                    </a:lnTo>
                    <a:lnTo>
                      <a:pt x="1750" y="940"/>
                    </a:lnTo>
                    <a:lnTo>
                      <a:pt x="1756" y="918"/>
                    </a:lnTo>
                    <a:lnTo>
                      <a:pt x="1760" y="896"/>
                    </a:lnTo>
                    <a:lnTo>
                      <a:pt x="1760" y="872"/>
                    </a:lnTo>
                    <a:lnTo>
                      <a:pt x="1760" y="0"/>
                    </a:lnTo>
                    <a:lnTo>
                      <a:pt x="1648" y="30"/>
                    </a:lnTo>
                    <a:close/>
                  </a:path>
                </a:pathLst>
              </a:custGeom>
              <a:solidFill>
                <a:srgbClr val="FDC130"/>
              </a:solid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a:solidFill>
                    <a:srgbClr val="000000"/>
                  </a:solidFill>
                  <a:ea typeface="ＭＳ Ｐゴシック" charset="-128"/>
                </a:endParaRPr>
              </a:p>
            </p:txBody>
          </p:sp>
          <p:sp>
            <p:nvSpPr>
              <p:cNvPr id="256" name="Freeform 1507"/>
              <p:cNvSpPr>
                <a:spLocks/>
              </p:cNvSpPr>
              <p:nvPr/>
            </p:nvSpPr>
            <p:spPr bwMode="auto">
              <a:xfrm>
                <a:off x="7523282" y="2299512"/>
                <a:ext cx="280544" cy="159253"/>
              </a:xfrm>
              <a:custGeom>
                <a:avLst/>
                <a:gdLst>
                  <a:gd name="T0" fmla="*/ 232 w 1760"/>
                  <a:gd name="T1" fmla="*/ 0 h 1028"/>
                  <a:gd name="T2" fmla="*/ 208 w 1760"/>
                  <a:gd name="T3" fmla="*/ 2 h 1028"/>
                  <a:gd name="T4" fmla="*/ 164 w 1760"/>
                  <a:gd name="T5" fmla="*/ 12 h 1028"/>
                  <a:gd name="T6" fmla="*/ 122 w 1760"/>
                  <a:gd name="T7" fmla="*/ 28 h 1028"/>
                  <a:gd name="T8" fmla="*/ 84 w 1760"/>
                  <a:gd name="T9" fmla="*/ 54 h 1028"/>
                  <a:gd name="T10" fmla="*/ 54 w 1760"/>
                  <a:gd name="T11" fmla="*/ 86 h 1028"/>
                  <a:gd name="T12" fmla="*/ 28 w 1760"/>
                  <a:gd name="T13" fmla="*/ 122 h 1028"/>
                  <a:gd name="T14" fmla="*/ 10 w 1760"/>
                  <a:gd name="T15" fmla="*/ 164 h 1028"/>
                  <a:gd name="T16" fmla="*/ 2 w 1760"/>
                  <a:gd name="T17" fmla="*/ 210 h 1028"/>
                  <a:gd name="T18" fmla="*/ 0 w 1760"/>
                  <a:gd name="T19" fmla="*/ 1028 h 1028"/>
                  <a:gd name="T20" fmla="*/ 28 w 1760"/>
                  <a:gd name="T21" fmla="*/ 1020 h 1028"/>
                  <a:gd name="T22" fmla="*/ 222 w 1760"/>
                  <a:gd name="T23" fmla="*/ 968 h 1028"/>
                  <a:gd name="T24" fmla="*/ 230 w 1760"/>
                  <a:gd name="T25" fmla="*/ 924 h 1028"/>
                  <a:gd name="T26" fmla="*/ 242 w 1760"/>
                  <a:gd name="T27" fmla="*/ 880 h 1028"/>
                  <a:gd name="T28" fmla="*/ 252 w 1760"/>
                  <a:gd name="T29" fmla="*/ 856 h 1028"/>
                  <a:gd name="T30" fmla="*/ 252 w 1760"/>
                  <a:gd name="T31" fmla="*/ 854 h 1028"/>
                  <a:gd name="T32" fmla="*/ 262 w 1760"/>
                  <a:gd name="T33" fmla="*/ 830 h 1028"/>
                  <a:gd name="T34" fmla="*/ 264 w 1760"/>
                  <a:gd name="T35" fmla="*/ 830 h 1028"/>
                  <a:gd name="T36" fmla="*/ 266 w 1760"/>
                  <a:gd name="T37" fmla="*/ 826 h 1028"/>
                  <a:gd name="T38" fmla="*/ 112 w 1760"/>
                  <a:gd name="T39" fmla="*/ 232 h 1028"/>
                  <a:gd name="T40" fmla="*/ 112 w 1760"/>
                  <a:gd name="T41" fmla="*/ 220 h 1028"/>
                  <a:gd name="T42" fmla="*/ 122 w 1760"/>
                  <a:gd name="T43" fmla="*/ 186 h 1028"/>
                  <a:gd name="T44" fmla="*/ 148 w 1760"/>
                  <a:gd name="T45" fmla="*/ 148 h 1028"/>
                  <a:gd name="T46" fmla="*/ 186 w 1760"/>
                  <a:gd name="T47" fmla="*/ 122 h 1028"/>
                  <a:gd name="T48" fmla="*/ 220 w 1760"/>
                  <a:gd name="T49" fmla="*/ 114 h 1028"/>
                  <a:gd name="T50" fmla="*/ 1528 w 1760"/>
                  <a:gd name="T51" fmla="*/ 112 h 1028"/>
                  <a:gd name="T52" fmla="*/ 1540 w 1760"/>
                  <a:gd name="T53" fmla="*/ 114 h 1028"/>
                  <a:gd name="T54" fmla="*/ 1576 w 1760"/>
                  <a:gd name="T55" fmla="*/ 122 h 1028"/>
                  <a:gd name="T56" fmla="*/ 1614 w 1760"/>
                  <a:gd name="T57" fmla="*/ 148 h 1028"/>
                  <a:gd name="T58" fmla="*/ 1640 w 1760"/>
                  <a:gd name="T59" fmla="*/ 186 h 1028"/>
                  <a:gd name="T60" fmla="*/ 1648 w 1760"/>
                  <a:gd name="T61" fmla="*/ 220 h 1028"/>
                  <a:gd name="T62" fmla="*/ 1648 w 1760"/>
                  <a:gd name="T63" fmla="*/ 450 h 1028"/>
                  <a:gd name="T64" fmla="*/ 1214 w 1760"/>
                  <a:gd name="T65" fmla="*/ 568 h 1028"/>
                  <a:gd name="T66" fmla="*/ 1216 w 1760"/>
                  <a:gd name="T67" fmla="*/ 572 h 1028"/>
                  <a:gd name="T68" fmla="*/ 1228 w 1760"/>
                  <a:gd name="T69" fmla="*/ 590 h 1028"/>
                  <a:gd name="T70" fmla="*/ 1232 w 1760"/>
                  <a:gd name="T71" fmla="*/ 598 h 1028"/>
                  <a:gd name="T72" fmla="*/ 1246 w 1760"/>
                  <a:gd name="T73" fmla="*/ 622 h 1028"/>
                  <a:gd name="T74" fmla="*/ 1246 w 1760"/>
                  <a:gd name="T75" fmla="*/ 624 h 1028"/>
                  <a:gd name="T76" fmla="*/ 1268 w 1760"/>
                  <a:gd name="T77" fmla="*/ 684 h 1028"/>
                  <a:gd name="T78" fmla="*/ 1704 w 1760"/>
                  <a:gd name="T79" fmla="*/ 564 h 1028"/>
                  <a:gd name="T80" fmla="*/ 1760 w 1760"/>
                  <a:gd name="T81" fmla="*/ 232 h 1028"/>
                  <a:gd name="T82" fmla="*/ 1760 w 1760"/>
                  <a:gd name="T83" fmla="*/ 210 h 1028"/>
                  <a:gd name="T84" fmla="*/ 1750 w 1760"/>
                  <a:gd name="T85" fmla="*/ 164 h 1028"/>
                  <a:gd name="T86" fmla="*/ 1732 w 1760"/>
                  <a:gd name="T87" fmla="*/ 122 h 1028"/>
                  <a:gd name="T88" fmla="*/ 1708 w 1760"/>
                  <a:gd name="T89" fmla="*/ 86 h 1028"/>
                  <a:gd name="T90" fmla="*/ 1676 w 1760"/>
                  <a:gd name="T91" fmla="*/ 54 h 1028"/>
                  <a:gd name="T92" fmla="*/ 1640 w 1760"/>
                  <a:gd name="T93" fmla="*/ 28 h 1028"/>
                  <a:gd name="T94" fmla="*/ 1598 w 1760"/>
                  <a:gd name="T95" fmla="*/ 12 h 1028"/>
                  <a:gd name="T96" fmla="*/ 1552 w 1760"/>
                  <a:gd name="T97" fmla="*/ 2 h 1028"/>
                  <a:gd name="T98" fmla="*/ 1528 w 1760"/>
                  <a:gd name="T99"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0" h="1028">
                    <a:moveTo>
                      <a:pt x="1528" y="0"/>
                    </a:moveTo>
                    <a:lnTo>
                      <a:pt x="232" y="0"/>
                    </a:lnTo>
                    <a:lnTo>
                      <a:pt x="232" y="0"/>
                    </a:lnTo>
                    <a:lnTo>
                      <a:pt x="208" y="2"/>
                    </a:lnTo>
                    <a:lnTo>
                      <a:pt x="186" y="6"/>
                    </a:lnTo>
                    <a:lnTo>
                      <a:pt x="164" y="12"/>
                    </a:lnTo>
                    <a:lnTo>
                      <a:pt x="142" y="20"/>
                    </a:lnTo>
                    <a:lnTo>
                      <a:pt x="122" y="28"/>
                    </a:lnTo>
                    <a:lnTo>
                      <a:pt x="102" y="40"/>
                    </a:lnTo>
                    <a:lnTo>
                      <a:pt x="84" y="54"/>
                    </a:lnTo>
                    <a:lnTo>
                      <a:pt x="68" y="68"/>
                    </a:lnTo>
                    <a:lnTo>
                      <a:pt x="54" y="86"/>
                    </a:lnTo>
                    <a:lnTo>
                      <a:pt x="40" y="104"/>
                    </a:lnTo>
                    <a:lnTo>
                      <a:pt x="28" y="122"/>
                    </a:lnTo>
                    <a:lnTo>
                      <a:pt x="18" y="142"/>
                    </a:lnTo>
                    <a:lnTo>
                      <a:pt x="10" y="164"/>
                    </a:lnTo>
                    <a:lnTo>
                      <a:pt x="4" y="186"/>
                    </a:lnTo>
                    <a:lnTo>
                      <a:pt x="2" y="210"/>
                    </a:lnTo>
                    <a:lnTo>
                      <a:pt x="0" y="232"/>
                    </a:lnTo>
                    <a:lnTo>
                      <a:pt x="0" y="1028"/>
                    </a:lnTo>
                    <a:lnTo>
                      <a:pt x="28" y="1020"/>
                    </a:lnTo>
                    <a:lnTo>
                      <a:pt x="28" y="1020"/>
                    </a:lnTo>
                    <a:lnTo>
                      <a:pt x="222" y="968"/>
                    </a:lnTo>
                    <a:lnTo>
                      <a:pt x="222" y="968"/>
                    </a:lnTo>
                    <a:lnTo>
                      <a:pt x="226" y="946"/>
                    </a:lnTo>
                    <a:lnTo>
                      <a:pt x="230" y="924"/>
                    </a:lnTo>
                    <a:lnTo>
                      <a:pt x="234" y="902"/>
                    </a:lnTo>
                    <a:lnTo>
                      <a:pt x="242" y="880"/>
                    </a:lnTo>
                    <a:lnTo>
                      <a:pt x="242" y="880"/>
                    </a:lnTo>
                    <a:lnTo>
                      <a:pt x="252" y="856"/>
                    </a:lnTo>
                    <a:lnTo>
                      <a:pt x="252" y="856"/>
                    </a:lnTo>
                    <a:lnTo>
                      <a:pt x="252" y="854"/>
                    </a:lnTo>
                    <a:lnTo>
                      <a:pt x="252" y="854"/>
                    </a:lnTo>
                    <a:lnTo>
                      <a:pt x="262" y="830"/>
                    </a:lnTo>
                    <a:lnTo>
                      <a:pt x="262" y="830"/>
                    </a:lnTo>
                    <a:lnTo>
                      <a:pt x="264" y="830"/>
                    </a:lnTo>
                    <a:lnTo>
                      <a:pt x="264" y="830"/>
                    </a:lnTo>
                    <a:lnTo>
                      <a:pt x="266" y="826"/>
                    </a:lnTo>
                    <a:lnTo>
                      <a:pt x="112" y="868"/>
                    </a:lnTo>
                    <a:lnTo>
                      <a:pt x="112" y="232"/>
                    </a:lnTo>
                    <a:lnTo>
                      <a:pt x="112" y="232"/>
                    </a:lnTo>
                    <a:lnTo>
                      <a:pt x="112" y="220"/>
                    </a:lnTo>
                    <a:lnTo>
                      <a:pt x="114" y="208"/>
                    </a:lnTo>
                    <a:lnTo>
                      <a:pt x="122" y="186"/>
                    </a:lnTo>
                    <a:lnTo>
                      <a:pt x="132" y="166"/>
                    </a:lnTo>
                    <a:lnTo>
                      <a:pt x="148" y="148"/>
                    </a:lnTo>
                    <a:lnTo>
                      <a:pt x="164" y="134"/>
                    </a:lnTo>
                    <a:lnTo>
                      <a:pt x="186" y="122"/>
                    </a:lnTo>
                    <a:lnTo>
                      <a:pt x="208" y="116"/>
                    </a:lnTo>
                    <a:lnTo>
                      <a:pt x="220" y="114"/>
                    </a:lnTo>
                    <a:lnTo>
                      <a:pt x="232" y="112"/>
                    </a:lnTo>
                    <a:lnTo>
                      <a:pt x="1528" y="112"/>
                    </a:lnTo>
                    <a:lnTo>
                      <a:pt x="1528" y="112"/>
                    </a:lnTo>
                    <a:lnTo>
                      <a:pt x="1540" y="114"/>
                    </a:lnTo>
                    <a:lnTo>
                      <a:pt x="1552" y="116"/>
                    </a:lnTo>
                    <a:lnTo>
                      <a:pt x="1576" y="122"/>
                    </a:lnTo>
                    <a:lnTo>
                      <a:pt x="1596" y="134"/>
                    </a:lnTo>
                    <a:lnTo>
                      <a:pt x="1614" y="148"/>
                    </a:lnTo>
                    <a:lnTo>
                      <a:pt x="1628" y="166"/>
                    </a:lnTo>
                    <a:lnTo>
                      <a:pt x="1640" y="186"/>
                    </a:lnTo>
                    <a:lnTo>
                      <a:pt x="1646" y="208"/>
                    </a:lnTo>
                    <a:lnTo>
                      <a:pt x="1648" y="220"/>
                    </a:lnTo>
                    <a:lnTo>
                      <a:pt x="1648" y="232"/>
                    </a:lnTo>
                    <a:lnTo>
                      <a:pt x="1648" y="450"/>
                    </a:lnTo>
                    <a:lnTo>
                      <a:pt x="1214" y="568"/>
                    </a:lnTo>
                    <a:lnTo>
                      <a:pt x="1214" y="568"/>
                    </a:lnTo>
                    <a:lnTo>
                      <a:pt x="1216" y="572"/>
                    </a:lnTo>
                    <a:lnTo>
                      <a:pt x="1216" y="572"/>
                    </a:lnTo>
                    <a:lnTo>
                      <a:pt x="1228" y="590"/>
                    </a:lnTo>
                    <a:lnTo>
                      <a:pt x="1228" y="590"/>
                    </a:lnTo>
                    <a:lnTo>
                      <a:pt x="1232" y="598"/>
                    </a:lnTo>
                    <a:lnTo>
                      <a:pt x="1232" y="598"/>
                    </a:lnTo>
                    <a:lnTo>
                      <a:pt x="1246" y="622"/>
                    </a:lnTo>
                    <a:lnTo>
                      <a:pt x="1246" y="622"/>
                    </a:lnTo>
                    <a:lnTo>
                      <a:pt x="1246" y="624"/>
                    </a:lnTo>
                    <a:lnTo>
                      <a:pt x="1246" y="624"/>
                    </a:lnTo>
                    <a:lnTo>
                      <a:pt x="1258" y="652"/>
                    </a:lnTo>
                    <a:lnTo>
                      <a:pt x="1268" y="684"/>
                    </a:lnTo>
                    <a:lnTo>
                      <a:pt x="1704" y="564"/>
                    </a:lnTo>
                    <a:lnTo>
                      <a:pt x="1704" y="564"/>
                    </a:lnTo>
                    <a:lnTo>
                      <a:pt x="1760" y="548"/>
                    </a:lnTo>
                    <a:lnTo>
                      <a:pt x="1760" y="232"/>
                    </a:lnTo>
                    <a:lnTo>
                      <a:pt x="1760" y="232"/>
                    </a:lnTo>
                    <a:lnTo>
                      <a:pt x="1760" y="210"/>
                    </a:lnTo>
                    <a:lnTo>
                      <a:pt x="1756" y="186"/>
                    </a:lnTo>
                    <a:lnTo>
                      <a:pt x="1750" y="164"/>
                    </a:lnTo>
                    <a:lnTo>
                      <a:pt x="1742" y="142"/>
                    </a:lnTo>
                    <a:lnTo>
                      <a:pt x="1732" y="122"/>
                    </a:lnTo>
                    <a:lnTo>
                      <a:pt x="1720" y="104"/>
                    </a:lnTo>
                    <a:lnTo>
                      <a:pt x="1708" y="86"/>
                    </a:lnTo>
                    <a:lnTo>
                      <a:pt x="1692" y="68"/>
                    </a:lnTo>
                    <a:lnTo>
                      <a:pt x="1676" y="54"/>
                    </a:lnTo>
                    <a:lnTo>
                      <a:pt x="1658" y="40"/>
                    </a:lnTo>
                    <a:lnTo>
                      <a:pt x="1640" y="28"/>
                    </a:lnTo>
                    <a:lnTo>
                      <a:pt x="1618" y="20"/>
                    </a:lnTo>
                    <a:lnTo>
                      <a:pt x="1598" y="12"/>
                    </a:lnTo>
                    <a:lnTo>
                      <a:pt x="1576" y="6"/>
                    </a:lnTo>
                    <a:lnTo>
                      <a:pt x="1552" y="2"/>
                    </a:lnTo>
                    <a:lnTo>
                      <a:pt x="1528" y="0"/>
                    </a:lnTo>
                    <a:lnTo>
                      <a:pt x="1528" y="0"/>
                    </a:lnTo>
                    <a:close/>
                  </a:path>
                </a:pathLst>
              </a:custGeom>
              <a:solidFill>
                <a:schemeClr val="accent1"/>
              </a:solidFill>
              <a:ln>
                <a:solidFill>
                  <a:schemeClr val="accent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srgbClr val="000000"/>
                  </a:solidFill>
                  <a:ea typeface="ＭＳ Ｐゴシック" charset="-128"/>
                </a:endParaRPr>
              </a:p>
            </p:txBody>
          </p:sp>
        </p:grpSp>
      </p:grpSp>
      <p:grpSp>
        <p:nvGrpSpPr>
          <p:cNvPr id="3" name="Group 2"/>
          <p:cNvGrpSpPr/>
          <p:nvPr/>
        </p:nvGrpSpPr>
        <p:grpSpPr>
          <a:xfrm>
            <a:off x="11018461" y="4480536"/>
            <a:ext cx="520606" cy="713467"/>
            <a:chOff x="11018461" y="4480536"/>
            <a:chExt cx="520606" cy="713467"/>
          </a:xfrm>
        </p:grpSpPr>
        <p:sp>
          <p:nvSpPr>
            <p:cNvPr id="165" name="TextBox 164"/>
            <p:cNvSpPr txBox="1"/>
            <p:nvPr/>
          </p:nvSpPr>
          <p:spPr>
            <a:xfrm>
              <a:off x="11060569" y="5068782"/>
              <a:ext cx="404709" cy="125221"/>
            </a:xfrm>
            <a:prstGeom prst="rect">
              <a:avLst/>
            </a:prstGeom>
            <a:noFill/>
          </p:spPr>
          <p:txBody>
            <a:bodyPr wrap="square" lIns="0" tIns="0" rIns="0" bIns="0" rtlCol="0" anchor="ctr" anchorCtr="1">
              <a:spAutoFit/>
            </a:bodyPr>
            <a:lstStyle/>
            <a:p>
              <a:pPr algn="ctr" fontAlgn="base">
                <a:lnSpc>
                  <a:spcPct val="90000"/>
                </a:lnSpc>
                <a:spcBef>
                  <a:spcPct val="0"/>
                </a:spcBef>
                <a:spcAft>
                  <a:spcPct val="0"/>
                </a:spcAft>
              </a:pPr>
              <a:r>
                <a:rPr lang="en-US" sz="1200" b="1" dirty="0">
                  <a:solidFill>
                    <a:srgbClr val="000000"/>
                  </a:solidFill>
                  <a:ea typeface="ＭＳ Ｐゴシック" charset="-128"/>
                </a:rPr>
                <a:t>ICE</a:t>
              </a:r>
            </a:p>
          </p:txBody>
        </p:sp>
        <p:pic>
          <p:nvPicPr>
            <p:cNvPr id="259" name="Picture 25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18461" y="4480536"/>
              <a:ext cx="520606" cy="516632"/>
            </a:xfrm>
            <a:prstGeom prst="rect">
              <a:avLst/>
            </a:prstGeom>
          </p:spPr>
        </p:pic>
      </p:grpSp>
    </p:spTree>
    <p:extLst>
      <p:ext uri="{BB962C8B-B14F-4D97-AF65-F5344CB8AC3E}">
        <p14:creationId xmlns:p14="http://schemas.microsoft.com/office/powerpoint/2010/main" val="371116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25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25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75"/>
                                        </p:tgtEl>
                                        <p:attrNameLst>
                                          <p:attrName>style.visibility</p:attrName>
                                        </p:attrNameLst>
                                      </p:cBhvr>
                                      <p:to>
                                        <p:strVal val="visible"/>
                                      </p:to>
                                    </p:set>
                                    <p:anim calcmode="lin" valueType="num">
                                      <p:cBhvr additive="base">
                                        <p:cTn id="15" dur="500" fill="hold"/>
                                        <p:tgtEl>
                                          <p:spTgt spid="175"/>
                                        </p:tgtEl>
                                        <p:attrNameLst>
                                          <p:attrName>ppt_x</p:attrName>
                                        </p:attrNameLst>
                                      </p:cBhvr>
                                      <p:tavLst>
                                        <p:tav tm="0">
                                          <p:val>
                                            <p:strVal val="#ppt_x"/>
                                          </p:val>
                                        </p:tav>
                                        <p:tav tm="100000">
                                          <p:val>
                                            <p:strVal val="#ppt_x"/>
                                          </p:val>
                                        </p:tav>
                                      </p:tavLst>
                                    </p:anim>
                                    <p:anim calcmode="lin" valueType="num">
                                      <p:cBhvr additive="base">
                                        <p:cTn id="16" dur="500" fill="hold"/>
                                        <p:tgtEl>
                                          <p:spTgt spid="175"/>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5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1"/>
                                        </p:tgtEl>
                                        <p:attrNameLst>
                                          <p:attrName>style.visibility</p:attrName>
                                        </p:attrNameLst>
                                      </p:cBhvr>
                                      <p:to>
                                        <p:strVal val="visible"/>
                                      </p:to>
                                    </p:set>
                                    <p:anim calcmode="lin" valueType="num">
                                      <p:cBhvr additive="base">
                                        <p:cTn id="24" dur="500" fill="hold"/>
                                        <p:tgtEl>
                                          <p:spTgt spid="241"/>
                                        </p:tgtEl>
                                        <p:attrNameLst>
                                          <p:attrName>ppt_x</p:attrName>
                                        </p:attrNameLst>
                                      </p:cBhvr>
                                      <p:tavLst>
                                        <p:tav tm="0">
                                          <p:val>
                                            <p:strVal val="#ppt_x"/>
                                          </p:val>
                                        </p:tav>
                                        <p:tav tm="100000">
                                          <p:val>
                                            <p:strVal val="#ppt_x"/>
                                          </p:val>
                                        </p:tav>
                                      </p:tavLst>
                                    </p:anim>
                                    <p:anim calcmode="lin" valueType="num">
                                      <p:cBhvr additive="base">
                                        <p:cTn id="25" dur="500" fill="hold"/>
                                        <p:tgtEl>
                                          <p:spTgt spid="241"/>
                                        </p:tgtEl>
                                        <p:attrNameLst>
                                          <p:attrName>ppt_y</p:attrName>
                                        </p:attrNameLst>
                                      </p:cBhvr>
                                      <p:tavLst>
                                        <p:tav tm="0">
                                          <p:val>
                                            <p:strVal val="1+#ppt_h/2"/>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25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7">
                                            <p:txEl>
                                              <p:pRg st="0" end="0"/>
                                            </p:txEl>
                                          </p:spTgt>
                                        </p:tgtEl>
                                        <p:attrNameLst>
                                          <p:attrName>style.visibility</p:attrName>
                                        </p:attrNameLst>
                                      </p:cBhvr>
                                      <p:to>
                                        <p:strVal val="visible"/>
                                      </p:to>
                                    </p:set>
                                    <p:anim calcmode="lin" valueType="num">
                                      <p:cBhvr additive="base">
                                        <p:cTn id="33" dur="500" fill="hold"/>
                                        <p:tgtEl>
                                          <p:spTgt spid="167">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
                                            <p:txEl>
                                              <p:pRg st="0" end="0"/>
                                            </p:txEl>
                                          </p:spTgt>
                                        </p:tgtEl>
                                        <p:attrNameLst>
                                          <p:attrName>ppt_y</p:attrName>
                                        </p:attrNameLst>
                                      </p:cBhvr>
                                      <p:tavLst>
                                        <p:tav tm="0">
                                          <p:val>
                                            <p:strVal val="1+#ppt_h/2"/>
                                          </p:val>
                                        </p:tav>
                                        <p:tav tm="100000">
                                          <p:val>
                                            <p:strVal val="#ppt_y"/>
                                          </p:val>
                                        </p:tav>
                                      </p:tavLst>
                                    </p:anim>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5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2"/>
                                        </p:tgtEl>
                                        <p:attrNameLst>
                                          <p:attrName>style.visibility</p:attrName>
                                        </p:attrNameLst>
                                      </p:cBhvr>
                                      <p:to>
                                        <p:strVal val="visible"/>
                                      </p:to>
                                    </p:set>
                                    <p:anim calcmode="lin" valueType="num">
                                      <p:cBhvr additive="base">
                                        <p:cTn id="42" dur="500" fill="hold"/>
                                        <p:tgtEl>
                                          <p:spTgt spid="242"/>
                                        </p:tgtEl>
                                        <p:attrNameLst>
                                          <p:attrName>ppt_x</p:attrName>
                                        </p:attrNameLst>
                                      </p:cBhvr>
                                      <p:tavLst>
                                        <p:tav tm="0">
                                          <p:val>
                                            <p:strVal val="#ppt_x"/>
                                          </p:val>
                                        </p:tav>
                                        <p:tav tm="100000">
                                          <p:val>
                                            <p:strVal val="#ppt_x"/>
                                          </p:val>
                                        </p:tav>
                                      </p:tavLst>
                                    </p:anim>
                                    <p:anim calcmode="lin" valueType="num">
                                      <p:cBhvr additive="base">
                                        <p:cTn id="43" dur="500" fill="hold"/>
                                        <p:tgtEl>
                                          <p:spTgt spid="242"/>
                                        </p:tgtEl>
                                        <p:attrNameLst>
                                          <p:attrName>ppt_y</p:attrName>
                                        </p:attrNameLst>
                                      </p:cBhvr>
                                      <p:tavLst>
                                        <p:tav tm="0">
                                          <p:val>
                                            <p:strVal val="1+#ppt_h/2"/>
                                          </p:val>
                                        </p:tav>
                                        <p:tav tm="100000">
                                          <p:val>
                                            <p:strVal val="#ppt_y"/>
                                          </p:val>
                                        </p:tav>
                                      </p:tavLst>
                                    </p:anim>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25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2"/>
                                        </p:tgtEl>
                                        <p:attrNameLst>
                                          <p:attrName>style.visibility</p:attrName>
                                        </p:attrNameLst>
                                      </p:cBhvr>
                                      <p:to>
                                        <p:strVal val="visible"/>
                                      </p:to>
                                    </p:set>
                                    <p:anim calcmode="lin" valueType="num">
                                      <p:cBhvr additive="base">
                                        <p:cTn id="51" dur="500" fill="hold"/>
                                        <p:tgtEl>
                                          <p:spTgt spid="62"/>
                                        </p:tgtEl>
                                        <p:attrNameLst>
                                          <p:attrName>ppt_x</p:attrName>
                                        </p:attrNameLst>
                                      </p:cBhvr>
                                      <p:tavLst>
                                        <p:tav tm="0">
                                          <p:val>
                                            <p:strVal val="#ppt_x"/>
                                          </p:val>
                                        </p:tav>
                                        <p:tav tm="100000">
                                          <p:val>
                                            <p:strVal val="#ppt_x"/>
                                          </p:val>
                                        </p:tav>
                                      </p:tavLst>
                                    </p:anim>
                                    <p:anim calcmode="lin" valueType="num">
                                      <p:cBhvr additive="base">
                                        <p:cTn id="52" dur="500" fill="hold"/>
                                        <p:tgtEl>
                                          <p:spTgt spid="62"/>
                                        </p:tgtEl>
                                        <p:attrNameLst>
                                          <p:attrName>ppt_y</p:attrName>
                                        </p:attrNameLst>
                                      </p:cBhvr>
                                      <p:tavLst>
                                        <p:tav tm="0">
                                          <p:val>
                                            <p:strVal val="1+#ppt_h/2"/>
                                          </p:val>
                                        </p:tav>
                                        <p:tav tm="100000">
                                          <p:val>
                                            <p:strVal val="#ppt_y"/>
                                          </p:val>
                                        </p:tav>
                                      </p:tavLst>
                                    </p:anim>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446"/>
                                        </p:tgtEl>
                                        <p:attrNameLst>
                                          <p:attrName>style.visibility</p:attrName>
                                        </p:attrNameLst>
                                      </p:cBhvr>
                                      <p:to>
                                        <p:strVal val="visible"/>
                                      </p:to>
                                    </p:set>
                                    <p:animEffect transition="in" filter="fade">
                                      <p:cBhvr>
                                        <p:cTn id="56" dur="500"/>
                                        <p:tgtEl>
                                          <p:spTgt spid="446"/>
                                        </p:tgtEl>
                                      </p:cBhvr>
                                    </p:animEffect>
                                  </p:childTnLst>
                                </p:cTn>
                              </p:par>
                              <p:par>
                                <p:cTn id="57" presetID="10"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 grpId="0" animBg="1"/>
      <p:bldP spid="166" grpId="0" build="p" advAuto="500"/>
      <p:bldP spid="167" grpId="0" build="p" advAuto="500"/>
      <p:bldP spid="175" grpId="0"/>
      <p:bldP spid="62" grpId="0"/>
      <p:bldP spid="241" grpId="0"/>
      <p:bldP spid="2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gray">
          <a:xfrm>
            <a:off x="531228" y="1180013"/>
            <a:ext cx="6853646" cy="2577734"/>
          </a:xfrm>
          <a:prstGeom prst="rect">
            <a:avLst/>
          </a:prstGeom>
          <a:solidFill>
            <a:schemeClr val="bg1">
              <a:lumMod val="85000"/>
              <a:alpha val="70000"/>
            </a:schemeClr>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sz="1799" kern="0">
              <a:solidFill>
                <a:srgbClr val="FFFFFF"/>
              </a:solidFill>
              <a:ea typeface="ＭＳ Ｐゴシック" pitchFamily="-109" charset="-128"/>
            </a:endParaRPr>
          </a:p>
        </p:txBody>
      </p:sp>
      <p:sp>
        <p:nvSpPr>
          <p:cNvPr id="25" name="Rectangle 24"/>
          <p:cNvSpPr/>
          <p:nvPr/>
        </p:nvSpPr>
        <p:spPr bwMode="gray">
          <a:xfrm>
            <a:off x="613591" y="1745476"/>
            <a:ext cx="2765839" cy="1341857"/>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sz="1799">
              <a:solidFill>
                <a:srgbClr val="404040"/>
              </a:solidFill>
            </a:endParaRPr>
          </a:p>
        </p:txBody>
      </p:sp>
      <p:sp>
        <p:nvSpPr>
          <p:cNvPr id="13" name="Rectangle 12"/>
          <p:cNvSpPr/>
          <p:nvPr/>
        </p:nvSpPr>
        <p:spPr bwMode="gray">
          <a:xfrm>
            <a:off x="3477376" y="1745476"/>
            <a:ext cx="3654949" cy="1341857"/>
          </a:xfrm>
          <a:prstGeom prst="rect">
            <a:avLst/>
          </a:prstGeom>
          <a:ln w="317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lnSpc>
                <a:spcPct val="90000"/>
              </a:lnSpc>
            </a:pPr>
            <a:endParaRPr lang="en-US" sz="1799">
              <a:solidFill>
                <a:srgbClr val="404040"/>
              </a:solidFill>
            </a:endParaRPr>
          </a:p>
        </p:txBody>
      </p:sp>
      <p:sp>
        <p:nvSpPr>
          <p:cNvPr id="5" name="Title 4"/>
          <p:cNvSpPr>
            <a:spLocks noGrp="1"/>
          </p:cNvSpPr>
          <p:nvPr>
            <p:ph type="title"/>
          </p:nvPr>
        </p:nvSpPr>
        <p:spPr/>
        <p:txBody>
          <a:bodyPr>
            <a:normAutofit fontScale="90000"/>
          </a:bodyPr>
          <a:lstStyle/>
          <a:p>
            <a:pPr defTabSz="912794"/>
            <a:r>
              <a:rPr lang="en-US" sz="3999" kern="0" dirty="0" smtClean="0">
                <a:latin typeface="Calibri Light"/>
                <a:ea typeface="Calibri"/>
                <a:cs typeface="Calibri Light"/>
              </a:rPr>
              <a:t>Information Protection with DLP, ICS, and ICA</a:t>
            </a:r>
            <a:endParaRPr lang="en-US" sz="3999" kern="0" dirty="0">
              <a:latin typeface="Calibri Light"/>
              <a:ea typeface="Calibri"/>
              <a:cs typeface="Calibri Light"/>
            </a:endParaRPr>
          </a:p>
        </p:txBody>
      </p:sp>
      <p:sp>
        <p:nvSpPr>
          <p:cNvPr id="2" name="Rectangle 1"/>
          <p:cNvSpPr/>
          <p:nvPr/>
        </p:nvSpPr>
        <p:spPr bwMode="gray">
          <a:xfrm>
            <a:off x="686325" y="2142871"/>
            <a:ext cx="1298509" cy="855585"/>
          </a:xfrm>
          <a:prstGeom prst="rect">
            <a:avLst/>
          </a:prstGeom>
          <a:solidFill>
            <a:srgbClr val="00B0F0"/>
          </a:solidFill>
          <a:ln w="12700" cap="flat">
            <a:noFill/>
            <a:miter lim="400000"/>
          </a:ln>
          <a:effectLst/>
        </p:spPr>
        <p:txBody>
          <a:bodyPr wrap="square" lIns="45707" tIns="45707" rIns="45707" bIns="45707" numCol="1" anchor="ctr">
            <a:noAutofit/>
          </a:bodyPr>
          <a:lstStyle/>
          <a:p>
            <a:pPr algn="ctr">
              <a:lnSpc>
                <a:spcPct val="90000"/>
              </a:lnSpc>
            </a:pPr>
            <a:r>
              <a:rPr lang="en-US" sz="1600" dirty="0" smtClean="0">
                <a:latin typeface="Calibri" panose="020F0502020204030204" pitchFamily="34" charset="0"/>
              </a:rPr>
              <a:t>DLP 15.0</a:t>
            </a:r>
            <a:endParaRPr lang="en-US" sz="1600" dirty="0">
              <a:latin typeface="Calibri" panose="020F0502020204030204" pitchFamily="34" charset="0"/>
            </a:endParaRPr>
          </a:p>
          <a:p>
            <a:pPr algn="ctr">
              <a:lnSpc>
                <a:spcPct val="90000"/>
              </a:lnSpc>
            </a:pPr>
            <a:r>
              <a:rPr lang="en-US" sz="1600" dirty="0">
                <a:latin typeface="Calibri" panose="020F0502020204030204" pitchFamily="34" charset="0"/>
              </a:rPr>
              <a:t>with ICE &amp; ICT</a:t>
            </a:r>
          </a:p>
        </p:txBody>
      </p:sp>
      <p:sp>
        <p:nvSpPr>
          <p:cNvPr id="31" name="Rectangle 30"/>
          <p:cNvSpPr/>
          <p:nvPr/>
        </p:nvSpPr>
        <p:spPr bwMode="gray">
          <a:xfrm>
            <a:off x="5433441" y="2142871"/>
            <a:ext cx="1580711" cy="855585"/>
          </a:xfrm>
          <a:prstGeom prst="rect">
            <a:avLst/>
          </a:prstGeom>
          <a:solidFill>
            <a:srgbClr val="FDC131"/>
          </a:solidFill>
          <a:ln w="12700" cap="flat">
            <a:noFill/>
            <a:miter lim="400000"/>
          </a:ln>
          <a:effectLst/>
        </p:spPr>
        <p:txBody>
          <a:bodyPr wrap="square" lIns="45707" tIns="45707" rIns="45707" bIns="45707" numCol="1" anchor="ctr">
            <a:noAutofit/>
          </a:bodyPr>
          <a:lstStyle/>
          <a:p>
            <a:pPr algn="ctr">
              <a:lnSpc>
                <a:spcPct val="90000"/>
              </a:lnSpc>
            </a:pPr>
            <a:endParaRPr lang="en-US" sz="1600" dirty="0">
              <a:solidFill>
                <a:srgbClr val="373A38"/>
              </a:solidFill>
              <a:latin typeface="Calibri" panose="020F0502020204030204" pitchFamily="34" charset="0"/>
              <a:ea typeface="Symantec Sans"/>
              <a:cs typeface="Calibri" panose="020F0502020204030204" pitchFamily="34" charset="0"/>
            </a:endParaRPr>
          </a:p>
        </p:txBody>
      </p:sp>
      <p:sp>
        <p:nvSpPr>
          <p:cNvPr id="32" name="Rectangle 31"/>
          <p:cNvSpPr/>
          <p:nvPr/>
        </p:nvSpPr>
        <p:spPr bwMode="gray">
          <a:xfrm>
            <a:off x="3597542" y="2142871"/>
            <a:ext cx="1765612" cy="855585"/>
          </a:xfrm>
          <a:prstGeom prst="rect">
            <a:avLst/>
          </a:prstGeom>
          <a:solidFill>
            <a:srgbClr val="FDC131"/>
          </a:solidFill>
          <a:ln w="12700" cap="flat">
            <a:noFill/>
            <a:miter lim="400000"/>
          </a:ln>
          <a:effectLst/>
        </p:spPr>
        <p:txBody>
          <a:bodyPr wrap="square" lIns="45707" tIns="45707" rIns="45707" bIns="45707" numCol="1" anchor="ctr">
            <a:noAutofit/>
          </a:bodyPr>
          <a:lstStyle/>
          <a:p>
            <a:pPr algn="ctr">
              <a:lnSpc>
                <a:spcPct val="90000"/>
              </a:lnSpc>
            </a:pPr>
            <a:endParaRPr lang="en-US" sz="1600" dirty="0">
              <a:solidFill>
                <a:srgbClr val="373A38"/>
              </a:solidFill>
              <a:latin typeface="Calibri" panose="020F0502020204030204" pitchFamily="34" charset="0"/>
              <a:ea typeface="Symantec Sans"/>
              <a:cs typeface="Calibri" panose="020F0502020204030204" pitchFamily="34" charset="0"/>
            </a:endParaRPr>
          </a:p>
        </p:txBody>
      </p:sp>
      <p:sp>
        <p:nvSpPr>
          <p:cNvPr id="36" name="TextBox 35"/>
          <p:cNvSpPr txBox="1"/>
          <p:nvPr/>
        </p:nvSpPr>
        <p:spPr>
          <a:xfrm>
            <a:off x="3834228" y="1819950"/>
            <a:ext cx="2987240" cy="289492"/>
          </a:xfrm>
          <a:prstGeom prst="rect">
            <a:avLst/>
          </a:prstGeom>
          <a:noFill/>
        </p:spPr>
        <p:txBody>
          <a:bodyPr wrap="none" lIns="0" tIns="0" rIns="0" bIns="0" rtlCol="0">
            <a:noAutofit/>
          </a:bodyPr>
          <a:lstStyle/>
          <a:p>
            <a:pPr algn="ctr">
              <a:lnSpc>
                <a:spcPct val="80000"/>
              </a:lnSpc>
            </a:pPr>
            <a:r>
              <a:rPr lang="en-US" sz="1600" kern="0" dirty="0">
                <a:solidFill>
                  <a:srgbClr val="404040"/>
                </a:solidFill>
                <a:latin typeface="Calibri Light"/>
                <a:cs typeface="Calibri Light"/>
              </a:rPr>
              <a:t>Information Centric </a:t>
            </a:r>
            <a:r>
              <a:rPr lang="en-US" sz="1600" kern="0" dirty="0" smtClean="0">
                <a:solidFill>
                  <a:srgbClr val="404040"/>
                </a:solidFill>
                <a:latin typeface="Calibri Light"/>
                <a:cs typeface="Calibri Light"/>
              </a:rPr>
              <a:t>Security Module</a:t>
            </a:r>
            <a:endParaRPr lang="en-US" sz="1600" kern="0" dirty="0">
              <a:solidFill>
                <a:srgbClr val="404040"/>
              </a:solidFill>
              <a:latin typeface="Calibri Light"/>
              <a:cs typeface="Calibri Light"/>
            </a:endParaRPr>
          </a:p>
        </p:txBody>
      </p:sp>
      <p:sp>
        <p:nvSpPr>
          <p:cNvPr id="38" name="TextBox 37"/>
          <p:cNvSpPr txBox="1"/>
          <p:nvPr/>
        </p:nvSpPr>
        <p:spPr>
          <a:xfrm>
            <a:off x="968744" y="1274117"/>
            <a:ext cx="5942052" cy="438618"/>
          </a:xfrm>
          <a:prstGeom prst="rect">
            <a:avLst/>
          </a:prstGeom>
          <a:noFill/>
        </p:spPr>
        <p:txBody>
          <a:bodyPr wrap="none" lIns="0" tIns="0" rIns="0" bIns="0" rtlCol="0">
            <a:noAutofit/>
          </a:bodyPr>
          <a:lstStyle/>
          <a:p>
            <a:pPr algn="ctr">
              <a:lnSpc>
                <a:spcPct val="80000"/>
              </a:lnSpc>
            </a:pPr>
            <a:r>
              <a:rPr lang="en-US" sz="2799" kern="0" dirty="0">
                <a:solidFill>
                  <a:srgbClr val="404040"/>
                </a:solidFill>
                <a:latin typeface="Calibri Light"/>
                <a:cs typeface="Calibri Light"/>
              </a:rPr>
              <a:t>Information Centric Security Suite</a:t>
            </a:r>
          </a:p>
        </p:txBody>
      </p:sp>
      <p:sp>
        <p:nvSpPr>
          <p:cNvPr id="39" name="TextBox 38"/>
          <p:cNvSpPr txBox="1"/>
          <p:nvPr/>
        </p:nvSpPr>
        <p:spPr>
          <a:xfrm>
            <a:off x="3037685" y="-138771"/>
            <a:ext cx="914162" cy="914162"/>
          </a:xfrm>
          <a:prstGeom prst="rect">
            <a:avLst/>
          </a:prstGeom>
          <a:noFill/>
        </p:spPr>
        <p:txBody>
          <a:bodyPr wrap="none" lIns="0" tIns="0" rIns="0" bIns="0" rtlCol="0">
            <a:noAutofit/>
          </a:bodyPr>
          <a:lstStyle/>
          <a:p>
            <a:pPr>
              <a:lnSpc>
                <a:spcPct val="90000"/>
              </a:lnSpc>
            </a:pPr>
            <a:endParaRPr lang="en-US" sz="1799" dirty="0">
              <a:solidFill>
                <a:srgbClr val="404040"/>
              </a:solidFill>
            </a:endParaRPr>
          </a:p>
        </p:txBody>
      </p:sp>
      <p:sp>
        <p:nvSpPr>
          <p:cNvPr id="15" name="Footer Placeholder 14"/>
          <p:cNvSpPr>
            <a:spLocks noGrp="1"/>
          </p:cNvSpPr>
          <p:nvPr>
            <p:ph type="ftr" sz="quarter" idx="11"/>
          </p:nvPr>
        </p:nvSpPr>
        <p:spPr/>
        <p:txBody>
          <a:bodyPr/>
          <a:lstStyle/>
          <a:p>
            <a:r>
              <a:rPr lang="en-US" sz="1400" dirty="0">
                <a:solidFill>
                  <a:srgbClr val="404040">
                    <a:lumMod val="60000"/>
                    <a:lumOff val="40000"/>
                  </a:srgbClr>
                </a:solidFill>
              </a:rPr>
              <a:t>Copyright (c) 2017 Symantec Corporation - Internal Use Only</a:t>
            </a:r>
          </a:p>
        </p:txBody>
      </p:sp>
      <p:sp>
        <p:nvSpPr>
          <p:cNvPr id="3" name="Rectangle 2"/>
          <p:cNvSpPr/>
          <p:nvPr/>
        </p:nvSpPr>
        <p:spPr>
          <a:xfrm>
            <a:off x="3569506" y="2229122"/>
            <a:ext cx="1844861" cy="673855"/>
          </a:xfrm>
          <a:prstGeom prst="rect">
            <a:avLst/>
          </a:prstGeom>
        </p:spPr>
        <p:txBody>
          <a:bodyPr wrap="square">
            <a:spAutoFit/>
          </a:bodyPr>
          <a:lstStyle/>
          <a:p>
            <a:pPr algn="ctr">
              <a:lnSpc>
                <a:spcPct val="90000"/>
              </a:lnSpc>
            </a:pPr>
            <a:r>
              <a:rPr lang="en-US" sz="1400" dirty="0">
                <a:latin typeface="Calibri" panose="020F0502020204030204" pitchFamily="34" charset="0"/>
              </a:rPr>
              <a:t>Information </a:t>
            </a:r>
          </a:p>
          <a:p>
            <a:pPr algn="ctr">
              <a:lnSpc>
                <a:spcPct val="90000"/>
              </a:lnSpc>
            </a:pPr>
            <a:r>
              <a:rPr lang="en-US" sz="1400" dirty="0">
                <a:latin typeface="Calibri" panose="020F0502020204030204" pitchFamily="34" charset="0"/>
              </a:rPr>
              <a:t>Centric Encryption</a:t>
            </a:r>
          </a:p>
          <a:p>
            <a:pPr algn="ctr">
              <a:lnSpc>
                <a:spcPct val="90000"/>
              </a:lnSpc>
            </a:pPr>
            <a:r>
              <a:rPr lang="en-US" sz="1400" dirty="0">
                <a:latin typeface="Calibri" panose="020F0502020204030204" pitchFamily="34" charset="0"/>
              </a:rPr>
              <a:t>(ICE)</a:t>
            </a:r>
          </a:p>
        </p:txBody>
      </p:sp>
      <p:sp>
        <p:nvSpPr>
          <p:cNvPr id="6" name="Rectangle 5"/>
          <p:cNvSpPr/>
          <p:nvPr/>
        </p:nvSpPr>
        <p:spPr>
          <a:xfrm>
            <a:off x="5478837" y="2226687"/>
            <a:ext cx="1459132" cy="673855"/>
          </a:xfrm>
          <a:prstGeom prst="rect">
            <a:avLst/>
          </a:prstGeom>
        </p:spPr>
        <p:txBody>
          <a:bodyPr wrap="square">
            <a:spAutoFit/>
          </a:bodyPr>
          <a:lstStyle/>
          <a:p>
            <a:pPr algn="ctr">
              <a:lnSpc>
                <a:spcPct val="90000"/>
              </a:lnSpc>
            </a:pPr>
            <a:r>
              <a:rPr lang="en-US" sz="1400" dirty="0">
                <a:latin typeface="Calibri" panose="020F0502020204030204" pitchFamily="34" charset="0"/>
              </a:rPr>
              <a:t>Information Centric Tagging</a:t>
            </a:r>
          </a:p>
          <a:p>
            <a:pPr algn="ctr">
              <a:lnSpc>
                <a:spcPct val="90000"/>
              </a:lnSpc>
            </a:pPr>
            <a:r>
              <a:rPr lang="en-US" sz="1400" dirty="0">
                <a:latin typeface="Calibri" panose="020F0502020204030204" pitchFamily="34" charset="0"/>
              </a:rPr>
              <a:t>(ICT)</a:t>
            </a:r>
          </a:p>
        </p:txBody>
      </p:sp>
      <p:sp>
        <p:nvSpPr>
          <p:cNvPr id="18" name="Rectangle 17"/>
          <p:cNvSpPr/>
          <p:nvPr/>
        </p:nvSpPr>
        <p:spPr bwMode="gray">
          <a:xfrm>
            <a:off x="2061012" y="2142871"/>
            <a:ext cx="1220310" cy="855585"/>
          </a:xfrm>
          <a:prstGeom prst="rect">
            <a:avLst/>
          </a:prstGeom>
          <a:solidFill>
            <a:srgbClr val="00B0F0"/>
          </a:solidFill>
          <a:ln w="12700" cap="flat">
            <a:noFill/>
            <a:miter lim="400000"/>
          </a:ln>
          <a:effectLst/>
        </p:spPr>
        <p:txBody>
          <a:bodyPr wrap="square" lIns="45707" tIns="45707" rIns="45707" bIns="45707" numCol="1" anchor="ctr">
            <a:noAutofit/>
          </a:bodyPr>
          <a:lstStyle/>
          <a:p>
            <a:pPr algn="ctr">
              <a:lnSpc>
                <a:spcPct val="90000"/>
              </a:lnSpc>
            </a:pPr>
            <a:r>
              <a:rPr lang="en-US" sz="1400" dirty="0" smtClean="0">
                <a:latin typeface="Calibri" panose="020F0502020204030204" pitchFamily="34" charset="0"/>
              </a:rPr>
              <a:t>DLP CLOUD</a:t>
            </a:r>
            <a:endParaRPr lang="en-US" sz="1400" dirty="0">
              <a:latin typeface="Calibri" panose="020F0502020204030204" pitchFamily="34" charset="0"/>
            </a:endParaRPr>
          </a:p>
          <a:p>
            <a:pPr algn="ctr">
              <a:lnSpc>
                <a:spcPct val="90000"/>
              </a:lnSpc>
            </a:pPr>
            <a:r>
              <a:rPr lang="en-US" sz="1400" dirty="0">
                <a:latin typeface="Calibri" panose="020F0502020204030204" pitchFamily="34" charset="0"/>
              </a:rPr>
              <a:t>with ICE &amp; ICT</a:t>
            </a:r>
          </a:p>
        </p:txBody>
      </p:sp>
      <p:sp>
        <p:nvSpPr>
          <p:cNvPr id="20" name="Rectangle 19"/>
          <p:cNvSpPr/>
          <p:nvPr/>
        </p:nvSpPr>
        <p:spPr bwMode="gray">
          <a:xfrm>
            <a:off x="620828" y="3168113"/>
            <a:ext cx="6518737" cy="504938"/>
          </a:xfrm>
          <a:prstGeom prst="rect">
            <a:avLst/>
          </a:prstGeom>
          <a:solidFill>
            <a:srgbClr val="FDC131"/>
          </a:solidFill>
          <a:ln w="12700" cap="flat">
            <a:noFill/>
            <a:miter lim="400000"/>
          </a:ln>
          <a:effectLst/>
        </p:spPr>
        <p:txBody>
          <a:bodyPr wrap="square" lIns="45707" tIns="45707" rIns="45707" bIns="45707" numCol="1" anchor="ctr">
            <a:noAutofit/>
          </a:bodyPr>
          <a:lstStyle/>
          <a:p>
            <a:pPr algn="ctr">
              <a:lnSpc>
                <a:spcPct val="90000"/>
              </a:lnSpc>
            </a:pPr>
            <a:endParaRPr lang="en-US" sz="1600" dirty="0">
              <a:solidFill>
                <a:srgbClr val="373A38"/>
              </a:solidFill>
              <a:latin typeface="Calibri" panose="020F0502020204030204" pitchFamily="34" charset="0"/>
              <a:ea typeface="Symantec Sans"/>
              <a:cs typeface="Calibri" panose="020F0502020204030204" pitchFamily="34" charset="0"/>
            </a:endParaRPr>
          </a:p>
        </p:txBody>
      </p:sp>
      <p:sp>
        <p:nvSpPr>
          <p:cNvPr id="21" name="Rectangle 20"/>
          <p:cNvSpPr/>
          <p:nvPr/>
        </p:nvSpPr>
        <p:spPr>
          <a:xfrm>
            <a:off x="645093" y="3212215"/>
            <a:ext cx="6470207" cy="480006"/>
          </a:xfrm>
          <a:prstGeom prst="rect">
            <a:avLst/>
          </a:prstGeom>
        </p:spPr>
        <p:txBody>
          <a:bodyPr wrap="square">
            <a:spAutoFit/>
          </a:bodyPr>
          <a:lstStyle/>
          <a:p>
            <a:pPr algn="ctr">
              <a:lnSpc>
                <a:spcPct val="90000"/>
              </a:lnSpc>
            </a:pPr>
            <a:r>
              <a:rPr lang="en-US" sz="1400" dirty="0">
                <a:latin typeface="Calibri" panose="020F0502020204030204" pitchFamily="34" charset="0"/>
              </a:rPr>
              <a:t>Information Centric Analytics</a:t>
            </a:r>
          </a:p>
          <a:p>
            <a:pPr algn="ctr">
              <a:lnSpc>
                <a:spcPct val="90000"/>
              </a:lnSpc>
            </a:pPr>
            <a:r>
              <a:rPr lang="en-US" sz="1400" dirty="0">
                <a:latin typeface="Calibri" panose="020F0502020204030204" pitchFamily="34" charset="0"/>
              </a:rPr>
              <a:t>(ICA)</a:t>
            </a:r>
          </a:p>
        </p:txBody>
      </p:sp>
      <p:sp>
        <p:nvSpPr>
          <p:cNvPr id="26" name="TextBox 25"/>
          <p:cNvSpPr txBox="1"/>
          <p:nvPr/>
        </p:nvSpPr>
        <p:spPr>
          <a:xfrm>
            <a:off x="765950" y="1819948"/>
            <a:ext cx="2505229" cy="230914"/>
          </a:xfrm>
          <a:prstGeom prst="rect">
            <a:avLst/>
          </a:prstGeom>
          <a:noFill/>
        </p:spPr>
        <p:txBody>
          <a:bodyPr wrap="none" lIns="0" tIns="0" rIns="0" bIns="0" rtlCol="0">
            <a:noAutofit/>
          </a:bodyPr>
          <a:lstStyle/>
          <a:p>
            <a:pPr algn="ctr">
              <a:lnSpc>
                <a:spcPct val="80000"/>
              </a:lnSpc>
            </a:pPr>
            <a:r>
              <a:rPr lang="en-US" sz="1600" kern="0" dirty="0">
                <a:solidFill>
                  <a:srgbClr val="404040"/>
                </a:solidFill>
                <a:latin typeface="Calibri Light"/>
                <a:cs typeface="Calibri Light"/>
              </a:rPr>
              <a:t>On </a:t>
            </a:r>
            <a:r>
              <a:rPr lang="en-US" sz="1600" kern="0" dirty="0" err="1">
                <a:solidFill>
                  <a:srgbClr val="404040"/>
                </a:solidFill>
                <a:latin typeface="Calibri Light"/>
                <a:cs typeface="Calibri Light"/>
              </a:rPr>
              <a:t>Prem</a:t>
            </a:r>
            <a:r>
              <a:rPr lang="en-US" sz="1600" kern="0" dirty="0">
                <a:solidFill>
                  <a:srgbClr val="404040"/>
                </a:solidFill>
                <a:latin typeface="Calibri Light"/>
                <a:cs typeface="Calibri Light"/>
              </a:rPr>
              <a:t> &amp; Cloud protection</a:t>
            </a:r>
          </a:p>
        </p:txBody>
      </p:sp>
      <p:sp>
        <p:nvSpPr>
          <p:cNvPr id="28" name="TextBox 27"/>
          <p:cNvSpPr txBox="1"/>
          <p:nvPr/>
        </p:nvSpPr>
        <p:spPr>
          <a:xfrm>
            <a:off x="7772270" y="1207909"/>
            <a:ext cx="4123398" cy="5091374"/>
          </a:xfrm>
          <a:prstGeom prst="rect">
            <a:avLst/>
          </a:prstGeom>
          <a:noFill/>
        </p:spPr>
        <p:txBody>
          <a:bodyPr wrap="square" lIns="0" tIns="0" rIns="0" bIns="0" rtlCol="0">
            <a:noAutofit/>
          </a:bodyPr>
          <a:lstStyle/>
          <a:p>
            <a:pPr>
              <a:lnSpc>
                <a:spcPct val="80000"/>
              </a:lnSpc>
              <a:spcAft>
                <a:spcPts val="300"/>
              </a:spcAft>
            </a:pPr>
            <a:r>
              <a:rPr lang="en-US" sz="1600" b="1" kern="0" dirty="0">
                <a:solidFill>
                  <a:srgbClr val="404040"/>
                </a:solidFill>
                <a:latin typeface="Calibri Light"/>
                <a:cs typeface="Calibri Light"/>
              </a:rPr>
              <a:t>Data Loss </a:t>
            </a:r>
            <a:r>
              <a:rPr lang="en-US" sz="1600" b="1" kern="0" dirty="0" smtClean="0">
                <a:solidFill>
                  <a:srgbClr val="404040"/>
                </a:solidFill>
                <a:latin typeface="Calibri Light"/>
                <a:cs typeface="Calibri Light"/>
              </a:rPr>
              <a:t>Prevention 15.0 </a:t>
            </a:r>
            <a:r>
              <a:rPr lang="en-US" sz="1600" b="1" kern="0" dirty="0">
                <a:solidFill>
                  <a:srgbClr val="404040"/>
                </a:solidFill>
                <a:latin typeface="Calibri Light"/>
                <a:cs typeface="Calibri Light"/>
              </a:rPr>
              <a:t>(</a:t>
            </a:r>
            <a:r>
              <a:rPr lang="en-US" sz="1600" b="1" kern="0" dirty="0" smtClean="0">
                <a:solidFill>
                  <a:srgbClr val="404040"/>
                </a:solidFill>
                <a:latin typeface="Calibri Light"/>
                <a:cs typeface="Calibri Light"/>
              </a:rPr>
              <a:t>On-Premises </a:t>
            </a:r>
            <a:r>
              <a:rPr lang="en-US" sz="1600" b="1" kern="0" dirty="0">
                <a:solidFill>
                  <a:srgbClr val="404040"/>
                </a:solidFill>
                <a:latin typeface="Calibri Light"/>
                <a:cs typeface="Calibri Light"/>
              </a:rPr>
              <a:t>&amp; Cloud)</a:t>
            </a:r>
          </a:p>
          <a:p>
            <a:pPr marL="285664" indent="-285664">
              <a:lnSpc>
                <a:spcPct val="80000"/>
              </a:lnSpc>
              <a:spcAft>
                <a:spcPts val="300"/>
              </a:spcAft>
              <a:buFont typeface="Arial" panose="020B0604020202020204" pitchFamily="34" charset="0"/>
              <a:buChar char="•"/>
            </a:pPr>
            <a:r>
              <a:rPr lang="en-US" sz="1600" kern="0" dirty="0" smtClean="0">
                <a:solidFill>
                  <a:srgbClr val="404040"/>
                </a:solidFill>
                <a:latin typeface="Calibri Light"/>
                <a:cs typeface="Calibri Light"/>
              </a:rPr>
              <a:t>DLP policy integration with Encryption (ICE) and Tagging (ICT)</a:t>
            </a:r>
            <a:endParaRPr lang="en-US" sz="1600" kern="0" dirty="0">
              <a:solidFill>
                <a:srgbClr val="404040"/>
              </a:solidFill>
              <a:latin typeface="Calibri Light"/>
              <a:cs typeface="Calibri Light"/>
            </a:endParaRPr>
          </a:p>
          <a:p>
            <a:pPr>
              <a:lnSpc>
                <a:spcPct val="80000"/>
              </a:lnSpc>
              <a:spcAft>
                <a:spcPts val="300"/>
              </a:spcAft>
            </a:pPr>
            <a:endParaRPr lang="en-US" sz="800" kern="0" dirty="0">
              <a:solidFill>
                <a:srgbClr val="404040"/>
              </a:solidFill>
              <a:latin typeface="Calibri Light"/>
              <a:cs typeface="Calibri Light"/>
            </a:endParaRPr>
          </a:p>
          <a:p>
            <a:pPr>
              <a:lnSpc>
                <a:spcPct val="80000"/>
              </a:lnSpc>
              <a:spcAft>
                <a:spcPts val="300"/>
              </a:spcAft>
            </a:pPr>
            <a:r>
              <a:rPr lang="en-US" sz="1600" b="1" kern="0" dirty="0">
                <a:solidFill>
                  <a:srgbClr val="404040"/>
                </a:solidFill>
                <a:latin typeface="Calibri Light"/>
                <a:cs typeface="Calibri Light"/>
              </a:rPr>
              <a:t>Information Centric </a:t>
            </a:r>
            <a:r>
              <a:rPr lang="en-US" sz="1600" b="1" kern="0" dirty="0" smtClean="0">
                <a:solidFill>
                  <a:srgbClr val="404040"/>
                </a:solidFill>
                <a:latin typeface="Calibri Light"/>
                <a:cs typeface="Calibri Light"/>
              </a:rPr>
              <a:t>Security </a:t>
            </a:r>
            <a:r>
              <a:rPr lang="en-US" sz="1600" b="1" kern="0" dirty="0" smtClean="0">
                <a:solidFill>
                  <a:srgbClr val="404040"/>
                </a:solidFill>
                <a:latin typeface="Calibri Light"/>
                <a:cs typeface="Calibri Light"/>
              </a:rPr>
              <a:t>Module</a:t>
            </a:r>
            <a:r>
              <a:rPr lang="en-US" sz="1600" b="1" kern="0" dirty="0" smtClean="0">
                <a:solidFill>
                  <a:srgbClr val="404040"/>
                </a:solidFill>
                <a:latin typeface="Calibri Light"/>
                <a:cs typeface="Calibri Light"/>
              </a:rPr>
              <a:t> </a:t>
            </a:r>
            <a:r>
              <a:rPr lang="en-US" sz="1600" b="1" kern="0" dirty="0">
                <a:solidFill>
                  <a:srgbClr val="404040"/>
                </a:solidFill>
                <a:latin typeface="Calibri Light"/>
                <a:cs typeface="Calibri Light"/>
              </a:rPr>
              <a:t>(</a:t>
            </a:r>
            <a:r>
              <a:rPr lang="en-US" sz="1600" b="1" kern="0" dirty="0" smtClean="0">
                <a:solidFill>
                  <a:srgbClr val="404040"/>
                </a:solidFill>
                <a:latin typeface="Calibri Light"/>
                <a:cs typeface="Calibri Light"/>
              </a:rPr>
              <a:t>ICT + ICE)</a:t>
            </a:r>
            <a:endParaRPr lang="en-US" sz="1600" b="1" kern="0" dirty="0">
              <a:solidFill>
                <a:srgbClr val="404040"/>
              </a:solidFill>
              <a:latin typeface="Calibri Light"/>
              <a:cs typeface="Calibri Light"/>
            </a:endParaRPr>
          </a:p>
          <a:p>
            <a:pPr marL="285664" indent="-285664">
              <a:lnSpc>
                <a:spcPct val="80000"/>
              </a:lnSpc>
              <a:spcAft>
                <a:spcPts val="300"/>
              </a:spcAft>
              <a:buFont typeface="Arial" panose="020B0604020202020204" pitchFamily="34" charset="0"/>
              <a:buChar char="•"/>
            </a:pPr>
            <a:r>
              <a:rPr lang="en-US" sz="1600" b="1" kern="0" dirty="0" smtClean="0">
                <a:solidFill>
                  <a:srgbClr val="404040"/>
                </a:solidFill>
                <a:latin typeface="Calibri Light"/>
                <a:cs typeface="Calibri Light"/>
              </a:rPr>
              <a:t>Information Centric Encryption: </a:t>
            </a:r>
            <a:r>
              <a:rPr lang="en-US" sz="1600" kern="0" dirty="0" smtClean="0">
                <a:solidFill>
                  <a:srgbClr val="404040"/>
                </a:solidFill>
                <a:latin typeface="Calibri Light"/>
                <a:cs typeface="Calibri Light"/>
              </a:rPr>
              <a:t>User-driven </a:t>
            </a:r>
            <a:r>
              <a:rPr lang="en-US" sz="1600" kern="0" dirty="0">
                <a:solidFill>
                  <a:srgbClr val="404040"/>
                </a:solidFill>
                <a:latin typeface="Calibri Light"/>
                <a:cs typeface="Calibri Light"/>
              </a:rPr>
              <a:t>classification and watermarking</a:t>
            </a:r>
            <a:endParaRPr lang="en-US" sz="1600" kern="0" dirty="0" smtClean="0">
              <a:solidFill>
                <a:srgbClr val="404040"/>
              </a:solidFill>
              <a:latin typeface="Calibri Light"/>
              <a:cs typeface="Calibri Light"/>
            </a:endParaRPr>
          </a:p>
          <a:p>
            <a:pPr marL="285664" indent="-285664">
              <a:lnSpc>
                <a:spcPct val="80000"/>
              </a:lnSpc>
              <a:spcAft>
                <a:spcPts val="300"/>
              </a:spcAft>
              <a:buFont typeface="Arial" panose="020B0604020202020204" pitchFamily="34" charset="0"/>
              <a:buChar char="•"/>
            </a:pPr>
            <a:r>
              <a:rPr lang="en-US" sz="1600" b="1" kern="0" dirty="0" smtClean="0">
                <a:solidFill>
                  <a:srgbClr val="404040"/>
                </a:solidFill>
                <a:latin typeface="Calibri Light"/>
                <a:cs typeface="Calibri Light"/>
              </a:rPr>
              <a:t>Information Centric Tagging: </a:t>
            </a:r>
            <a:r>
              <a:rPr lang="en-US" sz="1600" kern="0" dirty="0" smtClean="0">
                <a:solidFill>
                  <a:srgbClr val="404040"/>
                </a:solidFill>
                <a:latin typeface="Calibri Light"/>
                <a:cs typeface="Calibri Light"/>
              </a:rPr>
              <a:t>Tagging </a:t>
            </a:r>
            <a:r>
              <a:rPr lang="en-US" sz="1600" kern="0" dirty="0">
                <a:solidFill>
                  <a:srgbClr val="404040"/>
                </a:solidFill>
                <a:latin typeface="Calibri Light"/>
                <a:cs typeface="Calibri Light"/>
              </a:rPr>
              <a:t>drives </a:t>
            </a:r>
            <a:r>
              <a:rPr lang="en-US" sz="1600" kern="0" dirty="0" smtClean="0">
                <a:solidFill>
                  <a:srgbClr val="404040"/>
                </a:solidFill>
                <a:latin typeface="Calibri Light"/>
                <a:cs typeface="Calibri Light"/>
              </a:rPr>
              <a:t>encryption</a:t>
            </a:r>
          </a:p>
          <a:p>
            <a:pPr marL="285664" indent="-285664">
              <a:lnSpc>
                <a:spcPct val="80000"/>
              </a:lnSpc>
              <a:spcAft>
                <a:spcPts val="300"/>
              </a:spcAft>
              <a:buFont typeface="Arial" panose="020B0604020202020204" pitchFamily="34" charset="0"/>
              <a:buChar char="•"/>
            </a:pPr>
            <a:r>
              <a:rPr lang="en-US" sz="1600" kern="0" dirty="0" smtClean="0">
                <a:solidFill>
                  <a:srgbClr val="404040"/>
                </a:solidFill>
                <a:latin typeface="Calibri Light"/>
                <a:cs typeface="Calibri Light"/>
              </a:rPr>
              <a:t>w/DLP 15 - </a:t>
            </a:r>
            <a:r>
              <a:rPr lang="en-US" sz="1600" kern="0" dirty="0">
                <a:solidFill>
                  <a:srgbClr val="404040"/>
                </a:solidFill>
                <a:latin typeface="Calibri Light"/>
                <a:cs typeface="Calibri Light"/>
              </a:rPr>
              <a:t>DLP policy drives encryption</a:t>
            </a:r>
          </a:p>
          <a:p>
            <a:pPr marL="285664" indent="-285664">
              <a:lnSpc>
                <a:spcPct val="80000"/>
              </a:lnSpc>
              <a:spcAft>
                <a:spcPts val="300"/>
              </a:spcAft>
              <a:buFont typeface="Arial" panose="020B0604020202020204" pitchFamily="34" charset="0"/>
              <a:buChar char="•"/>
            </a:pPr>
            <a:r>
              <a:rPr lang="en-US" sz="1600" kern="0" dirty="0" smtClean="0">
                <a:solidFill>
                  <a:srgbClr val="404040"/>
                </a:solidFill>
                <a:latin typeface="Calibri Light"/>
                <a:cs typeface="Calibri Light"/>
              </a:rPr>
              <a:t>w/DLP 15 – Tagging driven DLP protection</a:t>
            </a:r>
            <a:endParaRPr lang="en-US" sz="1600" kern="0" dirty="0">
              <a:solidFill>
                <a:srgbClr val="404040"/>
              </a:solidFill>
              <a:latin typeface="Calibri Light"/>
              <a:cs typeface="Calibri Light"/>
            </a:endParaRPr>
          </a:p>
          <a:p>
            <a:pPr>
              <a:lnSpc>
                <a:spcPct val="80000"/>
              </a:lnSpc>
              <a:spcAft>
                <a:spcPts val="300"/>
              </a:spcAft>
            </a:pPr>
            <a:endParaRPr lang="en-US" sz="800" kern="0" dirty="0">
              <a:solidFill>
                <a:srgbClr val="404040"/>
              </a:solidFill>
              <a:latin typeface="Calibri Light"/>
              <a:cs typeface="Calibri Light"/>
            </a:endParaRPr>
          </a:p>
          <a:p>
            <a:pPr>
              <a:lnSpc>
                <a:spcPct val="80000"/>
              </a:lnSpc>
              <a:spcAft>
                <a:spcPts val="300"/>
              </a:spcAft>
            </a:pPr>
            <a:r>
              <a:rPr lang="en-US" sz="1600" b="1" kern="0" dirty="0">
                <a:solidFill>
                  <a:srgbClr val="404040"/>
                </a:solidFill>
                <a:latin typeface="Calibri Light"/>
                <a:cs typeface="Calibri Light"/>
              </a:rPr>
              <a:t>Information Centric Analytics (ICA)</a:t>
            </a:r>
          </a:p>
          <a:p>
            <a:pPr marL="285664" indent="-285664">
              <a:lnSpc>
                <a:spcPct val="80000"/>
              </a:lnSpc>
              <a:spcAft>
                <a:spcPts val="300"/>
              </a:spcAft>
              <a:buFont typeface="Arial" panose="020B0604020202020204" pitchFamily="34" charset="0"/>
              <a:buChar char="•"/>
            </a:pPr>
            <a:r>
              <a:rPr lang="en-US" sz="1600" kern="0" dirty="0">
                <a:solidFill>
                  <a:srgbClr val="404040"/>
                </a:solidFill>
                <a:latin typeface="Calibri Light"/>
                <a:cs typeface="Calibri Light"/>
              </a:rPr>
              <a:t>Analyzes telemetry of ICS to predict malicious </a:t>
            </a:r>
            <a:r>
              <a:rPr lang="en-US" sz="1600" kern="0" dirty="0" smtClean="0">
                <a:solidFill>
                  <a:srgbClr val="404040"/>
                </a:solidFill>
                <a:latin typeface="Calibri Light"/>
                <a:cs typeface="Calibri Light"/>
              </a:rPr>
              <a:t>activity</a:t>
            </a:r>
          </a:p>
          <a:p>
            <a:pPr marL="285664" indent="-285664">
              <a:lnSpc>
                <a:spcPct val="80000"/>
              </a:lnSpc>
              <a:spcAft>
                <a:spcPts val="300"/>
              </a:spcAft>
              <a:buFont typeface="Arial" panose="020B0604020202020204" pitchFamily="34" charset="0"/>
              <a:buChar char="•"/>
            </a:pPr>
            <a:r>
              <a:rPr lang="en-US" sz="1600" kern="0" dirty="0" smtClean="0">
                <a:solidFill>
                  <a:srgbClr val="404040"/>
                </a:solidFill>
                <a:latin typeface="Calibri Light"/>
                <a:cs typeface="Calibri Light"/>
              </a:rPr>
              <a:t>Simplify incident management</a:t>
            </a:r>
            <a:endParaRPr lang="en-US" sz="1600" kern="0" dirty="0">
              <a:solidFill>
                <a:srgbClr val="404040"/>
              </a:solidFill>
              <a:latin typeface="Calibri Light"/>
              <a:cs typeface="Calibri Light"/>
            </a:endParaRPr>
          </a:p>
        </p:txBody>
      </p:sp>
    </p:spTree>
    <p:extLst>
      <p:ext uri="{BB962C8B-B14F-4D97-AF65-F5344CB8AC3E}">
        <p14:creationId xmlns:p14="http://schemas.microsoft.com/office/powerpoint/2010/main" val="301288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
            </a:r>
            <a:br>
              <a:rPr lang="en-US" dirty="0" smtClean="0"/>
            </a:br>
            <a:r>
              <a:rPr lang="en-US" dirty="0" smtClean="0"/>
              <a:t>Demo</a:t>
            </a:r>
            <a:endParaRPr lang="en-US" dirty="0"/>
          </a:p>
        </p:txBody>
      </p:sp>
      <p:sp>
        <p:nvSpPr>
          <p:cNvPr id="4" name="Slide Number Placeholder 3"/>
          <p:cNvSpPr>
            <a:spLocks noGrp="1"/>
          </p:cNvSpPr>
          <p:nvPr>
            <p:ph type="sldNum" sz="quarter" idx="4294967295"/>
          </p:nvPr>
        </p:nvSpPr>
        <p:spPr>
          <a:xfrm>
            <a:off x="11666538" y="6548438"/>
            <a:ext cx="525462" cy="182562"/>
          </a:xfrm>
          <a:prstGeom prst="rect">
            <a:avLst/>
          </a:prstGeom>
        </p:spPr>
        <p:txBody>
          <a:bodyPr/>
          <a:lstStyle/>
          <a:p>
            <a:fld id="{2D88F0F9-74A8-45E4-B405-052EDB68E8BD}" type="slidenum">
              <a:rPr lang="en-US" smtClean="0"/>
              <a:t>6</a:t>
            </a:fld>
            <a:endParaRPr lang="en-US"/>
          </a:p>
        </p:txBody>
      </p:sp>
    </p:spTree>
    <p:extLst>
      <p:ext uri="{BB962C8B-B14F-4D97-AF65-F5344CB8AC3E}">
        <p14:creationId xmlns:p14="http://schemas.microsoft.com/office/powerpoint/2010/main" val="1699826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TEMP – </a:t>
            </a:r>
            <a:r>
              <a:rPr lang="en-US" dirty="0" err="1" smtClean="0"/>
              <a:t>PlaceHolder</a:t>
            </a:r>
            <a:r>
              <a:rPr lang="en-US" dirty="0" smtClean="0"/>
              <a:t> for Video</a:t>
            </a:r>
            <a:endParaRPr lang="en-US" dirty="0"/>
          </a:p>
        </p:txBody>
      </p:sp>
      <p:sp>
        <p:nvSpPr>
          <p:cNvPr id="4" name="Content Placeholder 3"/>
          <p:cNvSpPr>
            <a:spLocks noGrp="1"/>
          </p:cNvSpPr>
          <p:nvPr>
            <p:ph sz="quarter" idx="12"/>
          </p:nvPr>
        </p:nvSpPr>
        <p:spPr/>
        <p:txBody>
          <a:bodyPr/>
          <a:lstStyle/>
          <a:p>
            <a:r>
              <a:rPr lang="en-US" dirty="0" smtClean="0"/>
              <a:t>Go To Demo Video File</a:t>
            </a:r>
          </a:p>
          <a:p>
            <a:pPr marL="0" indent="0">
              <a:buNone/>
            </a:pPr>
            <a:r>
              <a:rPr lang="en-US" dirty="0" smtClean="0"/>
              <a:t>Demo Story:</a:t>
            </a:r>
          </a:p>
          <a:p>
            <a:pPr>
              <a:buFont typeface="Arial" panose="020B0604020202020204" pitchFamily="34" charset="0"/>
              <a:buChar char="•"/>
            </a:pPr>
            <a:r>
              <a:rPr lang="en-US" dirty="0" smtClean="0"/>
              <a:t>Show tagging at point of creation with ICT (Saving a Office Documents)</a:t>
            </a:r>
          </a:p>
          <a:p>
            <a:pPr>
              <a:buFont typeface="Arial" panose="020B0604020202020204" pitchFamily="34" charset="0"/>
              <a:buChar char="•"/>
            </a:pPr>
            <a:r>
              <a:rPr lang="en-US" dirty="0" smtClean="0"/>
              <a:t>Show DLP block content based on ICT Tag.</a:t>
            </a:r>
          </a:p>
          <a:p>
            <a:pPr>
              <a:buFont typeface="Arial" panose="020B0604020202020204" pitchFamily="34" charset="0"/>
              <a:buChar char="•"/>
            </a:pPr>
            <a:r>
              <a:rPr lang="en-US" dirty="0" smtClean="0"/>
              <a:t>Show DLP Apply ICE on copy to Box based on classification</a:t>
            </a:r>
          </a:p>
          <a:p>
            <a:pPr>
              <a:buFont typeface="Arial" panose="020B0604020202020204" pitchFamily="34" charset="0"/>
              <a:buChar char="•"/>
            </a:pPr>
            <a:r>
              <a:rPr lang="en-US" dirty="0" smtClean="0"/>
              <a:t>Show ICA identify the malicious behavior </a:t>
            </a:r>
          </a:p>
          <a:p>
            <a:pPr>
              <a:buFont typeface="Arial" panose="020B0604020202020204" pitchFamily="34" charset="0"/>
              <a:buChar char="•"/>
            </a:pPr>
            <a:r>
              <a:rPr lang="en-US" dirty="0" smtClean="0"/>
              <a:t>Show ICE console locking down sensitive document access (revoke)</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48878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DLP 15 Highlights</a:t>
            </a:r>
            <a:endParaRPr lang="en-US" dirty="0"/>
          </a:p>
        </p:txBody>
      </p:sp>
    </p:spTree>
    <p:extLst>
      <p:ext uri="{BB962C8B-B14F-4D97-AF65-F5344CB8AC3E}">
        <p14:creationId xmlns:p14="http://schemas.microsoft.com/office/powerpoint/2010/main" val="332201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 Diagonal Corner Rectangle 22"/>
          <p:cNvSpPr/>
          <p:nvPr/>
        </p:nvSpPr>
        <p:spPr>
          <a:xfrm>
            <a:off x="495300" y="4342023"/>
            <a:ext cx="9357897" cy="2099495"/>
          </a:xfrm>
          <a:prstGeom prst="round2DiagRect">
            <a:avLst/>
          </a:prstGeom>
          <a:gradFill>
            <a:gsLst>
              <a:gs pos="0">
                <a:schemeClr val="accent6">
                  <a:satMod val="103000"/>
                  <a:lumMod val="102000"/>
                  <a:tint val="94000"/>
                </a:schemeClr>
              </a:gs>
              <a:gs pos="50000">
                <a:schemeClr val="accent6">
                  <a:satMod val="110000"/>
                  <a:lumMod val="100000"/>
                  <a:shade val="100000"/>
                </a:schemeClr>
              </a:gs>
              <a:gs pos="100000">
                <a:schemeClr val="accent6">
                  <a:lumMod val="75000"/>
                </a:schemeClr>
              </a:gs>
            </a:gsLst>
          </a:gradFill>
          <a:ln>
            <a:solidFill>
              <a:schemeClr val="tx1">
                <a:lumMod val="50000"/>
                <a:lumOff val="50000"/>
              </a:schemeClr>
            </a:solidFill>
            <a:headEnd/>
            <a:tailEnd/>
          </a:ln>
        </p:spPr>
        <p:style>
          <a:lnRef idx="1">
            <a:schemeClr val="accent6"/>
          </a:lnRef>
          <a:fillRef idx="3">
            <a:schemeClr val="accent6"/>
          </a:fillRef>
          <a:effectRef idx="2">
            <a:schemeClr val="accent6"/>
          </a:effectRef>
          <a:fontRef idx="minor">
            <a:schemeClr val="lt1"/>
          </a:fontRef>
        </p:style>
        <p:txBody>
          <a:bodyPr wrap="square" rtlCol="0" anchor="ctr"/>
          <a:lstStyle/>
          <a:p>
            <a:pPr lvl="0"/>
            <a:r>
              <a:rPr lang="en-US" b="1" dirty="0" smtClean="0">
                <a:solidFill>
                  <a:schemeClr val="accent6">
                    <a:lumMod val="50000"/>
                  </a:schemeClr>
                </a:solidFill>
              </a:rPr>
              <a:t>Enhance</a:t>
            </a:r>
          </a:p>
          <a:p>
            <a:pPr lvl="0"/>
            <a:r>
              <a:rPr lang="en-US" b="1" dirty="0" smtClean="0">
                <a:solidFill>
                  <a:schemeClr val="accent6">
                    <a:lumMod val="50000"/>
                  </a:schemeClr>
                </a:solidFill>
              </a:rPr>
              <a:t>DLP core</a:t>
            </a:r>
          </a:p>
          <a:p>
            <a:pPr lvl="0"/>
            <a:r>
              <a:rPr lang="en-US" b="1" dirty="0" smtClean="0">
                <a:solidFill>
                  <a:schemeClr val="accent6">
                    <a:lumMod val="50000"/>
                  </a:schemeClr>
                </a:solidFill>
              </a:rPr>
              <a:t>functionality</a:t>
            </a:r>
            <a:endParaRPr lang="en-US" b="1" dirty="0">
              <a:solidFill>
                <a:schemeClr val="accent6">
                  <a:lumMod val="50000"/>
                </a:schemeClr>
              </a:solidFill>
            </a:endParaRPr>
          </a:p>
        </p:txBody>
      </p:sp>
      <p:sp>
        <p:nvSpPr>
          <p:cNvPr id="22" name="Round Diagonal Corner Rectangle 21"/>
          <p:cNvSpPr/>
          <p:nvPr/>
        </p:nvSpPr>
        <p:spPr>
          <a:xfrm>
            <a:off x="495301" y="1319134"/>
            <a:ext cx="9357896" cy="2850447"/>
          </a:xfrm>
          <a:prstGeom prst="round2DiagRect">
            <a:avLst/>
          </a:prstGeom>
          <a:gradFill>
            <a:gsLst>
              <a:gs pos="0">
                <a:schemeClr val="accent6">
                  <a:satMod val="103000"/>
                  <a:lumMod val="102000"/>
                  <a:tint val="94000"/>
                </a:schemeClr>
              </a:gs>
              <a:gs pos="50000">
                <a:schemeClr val="accent6">
                  <a:satMod val="110000"/>
                  <a:lumMod val="100000"/>
                  <a:shade val="100000"/>
                </a:schemeClr>
              </a:gs>
              <a:gs pos="100000">
                <a:schemeClr val="accent6">
                  <a:lumMod val="75000"/>
                </a:schemeClr>
              </a:gs>
            </a:gsLst>
          </a:gradFill>
          <a:ln>
            <a:solidFill>
              <a:schemeClr val="tx1">
                <a:lumMod val="50000"/>
                <a:lumOff val="50000"/>
              </a:schemeClr>
            </a:solidFill>
            <a:headEnd/>
            <a:tailEnd/>
          </a:ln>
        </p:spPr>
        <p:style>
          <a:lnRef idx="1">
            <a:schemeClr val="accent6"/>
          </a:lnRef>
          <a:fillRef idx="3">
            <a:schemeClr val="accent6"/>
          </a:fillRef>
          <a:effectRef idx="2">
            <a:schemeClr val="accent6"/>
          </a:effectRef>
          <a:fontRef idx="minor">
            <a:schemeClr val="lt1"/>
          </a:fontRef>
        </p:style>
        <p:txBody>
          <a:bodyPr wrap="square" rtlCol="0" anchor="ctr"/>
          <a:lstStyle/>
          <a:p>
            <a:pPr lvl="0"/>
            <a:r>
              <a:rPr lang="en-US" b="1" dirty="0" smtClean="0">
                <a:solidFill>
                  <a:schemeClr val="accent6">
                    <a:lumMod val="50000"/>
                  </a:schemeClr>
                </a:solidFill>
              </a:rPr>
              <a:t>Expand</a:t>
            </a:r>
          </a:p>
          <a:p>
            <a:pPr lvl="0"/>
            <a:r>
              <a:rPr lang="en-US" b="1" dirty="0" smtClean="0">
                <a:solidFill>
                  <a:schemeClr val="accent6">
                    <a:lumMod val="50000"/>
                  </a:schemeClr>
                </a:solidFill>
              </a:rPr>
              <a:t>Integrations</a:t>
            </a:r>
            <a:endParaRPr lang="en-US" b="1" dirty="0">
              <a:solidFill>
                <a:schemeClr val="accent6">
                  <a:lumMod val="50000"/>
                </a:schemeClr>
              </a:solidFill>
            </a:endParaRPr>
          </a:p>
        </p:txBody>
      </p:sp>
      <p:sp>
        <p:nvSpPr>
          <p:cNvPr id="3" name="Round Diagonal Corner Rectangle 2"/>
          <p:cNvSpPr/>
          <p:nvPr/>
        </p:nvSpPr>
        <p:spPr>
          <a:xfrm>
            <a:off x="2640947" y="1348063"/>
            <a:ext cx="6999514" cy="566058"/>
          </a:xfrm>
          <a:prstGeom prst="round2DiagRect">
            <a:avLst/>
          </a:prstGeom>
          <a:solidFill>
            <a:schemeClr val="accent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rtlCol="0" anchor="ctr"/>
          <a:lstStyle/>
          <a:p>
            <a:pPr lvl="0" algn="ctr"/>
            <a:r>
              <a:rPr lang="en-US" b="1" dirty="0" smtClean="0">
                <a:solidFill>
                  <a:schemeClr val="bg1"/>
                </a:solidFill>
              </a:rPr>
              <a:t>ICS 15: Expanded </a:t>
            </a:r>
            <a:r>
              <a:rPr lang="en-US" b="1" dirty="0">
                <a:solidFill>
                  <a:schemeClr val="bg1"/>
                </a:solidFill>
              </a:rPr>
              <a:t>integration with ICE and DLP</a:t>
            </a:r>
          </a:p>
        </p:txBody>
      </p:sp>
      <p:sp>
        <p:nvSpPr>
          <p:cNvPr id="15" name="Round Diagonal Corner Rectangle 14"/>
          <p:cNvSpPr/>
          <p:nvPr/>
        </p:nvSpPr>
        <p:spPr>
          <a:xfrm>
            <a:off x="2640947" y="2091778"/>
            <a:ext cx="6999514" cy="566058"/>
          </a:xfrm>
          <a:prstGeom prst="round2DiagRect">
            <a:avLst/>
          </a:prstGeom>
          <a:solidFill>
            <a:schemeClr val="accent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rtlCol="0" anchor="ctr"/>
          <a:lstStyle/>
          <a:p>
            <a:pPr lvl="0" algn="ctr"/>
            <a:r>
              <a:rPr lang="en-US" b="1" dirty="0" smtClean="0">
                <a:solidFill>
                  <a:schemeClr val="bg1"/>
                </a:solidFill>
              </a:rPr>
              <a:t>ICS 15: DLP understands ICT classification </a:t>
            </a:r>
            <a:r>
              <a:rPr lang="en-US" b="1" dirty="0">
                <a:solidFill>
                  <a:schemeClr val="bg1"/>
                </a:solidFill>
              </a:rPr>
              <a:t>tags</a:t>
            </a:r>
          </a:p>
        </p:txBody>
      </p:sp>
      <p:sp>
        <p:nvSpPr>
          <p:cNvPr id="16" name="Round Diagonal Corner Rectangle 15"/>
          <p:cNvSpPr/>
          <p:nvPr/>
        </p:nvSpPr>
        <p:spPr>
          <a:xfrm>
            <a:off x="2640947" y="3486537"/>
            <a:ext cx="6999514" cy="566058"/>
          </a:xfrm>
          <a:prstGeom prst="round2DiagRect">
            <a:avLst/>
          </a:prstGeom>
          <a:solidFill>
            <a:schemeClr val="accent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rtlCol="0" anchor="ctr"/>
          <a:lstStyle/>
          <a:p>
            <a:pPr lvl="0" algn="ctr"/>
            <a:r>
              <a:rPr lang="en-US" b="1" dirty="0">
                <a:solidFill>
                  <a:schemeClr val="bg1"/>
                </a:solidFill>
              </a:rPr>
              <a:t>Simplify DLP adoption</a:t>
            </a:r>
          </a:p>
        </p:txBody>
      </p:sp>
      <p:sp>
        <p:nvSpPr>
          <p:cNvPr id="17" name="Round Diagonal Corner Rectangle 16"/>
          <p:cNvSpPr/>
          <p:nvPr/>
        </p:nvSpPr>
        <p:spPr>
          <a:xfrm>
            <a:off x="2640947" y="4373120"/>
            <a:ext cx="6999514" cy="566058"/>
          </a:xfrm>
          <a:prstGeom prst="round2DiagRect">
            <a:avLst/>
          </a:prstGeom>
          <a:solidFill>
            <a:schemeClr val="accent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rtlCol="0" anchor="ctr"/>
          <a:lstStyle/>
          <a:p>
            <a:pPr lvl="0" algn="ctr"/>
            <a:r>
              <a:rPr lang="en-US" b="1" dirty="0">
                <a:solidFill>
                  <a:schemeClr val="bg1"/>
                </a:solidFill>
              </a:rPr>
              <a:t>Support for GDPR compliance</a:t>
            </a:r>
          </a:p>
        </p:txBody>
      </p:sp>
      <p:sp>
        <p:nvSpPr>
          <p:cNvPr id="18" name="Round Diagonal Corner Rectangle 17"/>
          <p:cNvSpPr/>
          <p:nvPr/>
        </p:nvSpPr>
        <p:spPr>
          <a:xfrm>
            <a:off x="2640947" y="5111619"/>
            <a:ext cx="6999514" cy="566058"/>
          </a:xfrm>
          <a:prstGeom prst="round2DiagRect">
            <a:avLst/>
          </a:prstGeom>
          <a:solidFill>
            <a:schemeClr val="accent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rtlCol="0" anchor="ctr"/>
          <a:lstStyle/>
          <a:p>
            <a:pPr lvl="0" algn="ctr"/>
            <a:r>
              <a:rPr lang="en-US" b="1" dirty="0">
                <a:solidFill>
                  <a:schemeClr val="bg1"/>
                </a:solidFill>
              </a:rPr>
              <a:t>Protect sensitive data in pictures, PDFs and forms</a:t>
            </a:r>
          </a:p>
        </p:txBody>
      </p:sp>
      <p:sp>
        <p:nvSpPr>
          <p:cNvPr id="19" name="Round Diagonal Corner Rectangle 18"/>
          <p:cNvSpPr/>
          <p:nvPr/>
        </p:nvSpPr>
        <p:spPr>
          <a:xfrm>
            <a:off x="2640947" y="5850118"/>
            <a:ext cx="6999514" cy="566058"/>
          </a:xfrm>
          <a:prstGeom prst="round2DiagRect">
            <a:avLst/>
          </a:prstGeom>
          <a:solidFill>
            <a:schemeClr val="accent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rtlCol="0" anchor="ctr"/>
          <a:lstStyle/>
          <a:p>
            <a:pPr lvl="0" algn="ctr"/>
            <a:r>
              <a:rPr lang="en-US" b="1" dirty="0">
                <a:solidFill>
                  <a:schemeClr val="bg1"/>
                </a:solidFill>
              </a:rPr>
              <a:t>Single DLP console and workflow for cloud apps</a:t>
            </a:r>
          </a:p>
        </p:txBody>
      </p:sp>
      <p:sp>
        <p:nvSpPr>
          <p:cNvPr id="20" name="Title 1"/>
          <p:cNvSpPr txBox="1">
            <a:spLocks/>
          </p:cNvSpPr>
          <p:nvPr/>
        </p:nvSpPr>
        <p:spPr bwMode="auto">
          <a:xfrm>
            <a:off x="495300" y="381000"/>
            <a:ext cx="9686925"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l" rtl="0" eaLnBrk="0" fontAlgn="base" hangingPunct="0">
              <a:lnSpc>
                <a:spcPct val="80000"/>
              </a:lnSpc>
              <a:spcBef>
                <a:spcPct val="0"/>
              </a:spcBef>
              <a:spcAft>
                <a:spcPct val="0"/>
              </a:spcAft>
              <a:defRPr sz="3600" b="1" kern="1200">
                <a:solidFill>
                  <a:schemeClr val="tx1"/>
                </a:solidFill>
                <a:latin typeface="+mn-lt"/>
                <a:ea typeface="ＭＳ Ｐゴシック" charset="0"/>
                <a:cs typeface="Arial" panose="020B0604020202020204" pitchFamily="34" charset="0"/>
              </a:defRPr>
            </a:lvl1pPr>
            <a:lvl2pPr algn="l" rtl="0" eaLnBrk="0" fontAlgn="base" hangingPunct="0">
              <a:lnSpc>
                <a:spcPct val="80000"/>
              </a:lnSpc>
              <a:spcBef>
                <a:spcPct val="0"/>
              </a:spcBef>
              <a:spcAft>
                <a:spcPct val="0"/>
              </a:spcAft>
              <a:defRPr sz="3600" b="1">
                <a:solidFill>
                  <a:schemeClr val="tx1"/>
                </a:solidFill>
                <a:latin typeface="Calibri" charset="0"/>
                <a:ea typeface="ＭＳ Ｐゴシック" charset="0"/>
              </a:defRPr>
            </a:lvl2pPr>
            <a:lvl3pPr algn="l" rtl="0" eaLnBrk="0" fontAlgn="base" hangingPunct="0">
              <a:lnSpc>
                <a:spcPct val="80000"/>
              </a:lnSpc>
              <a:spcBef>
                <a:spcPct val="0"/>
              </a:spcBef>
              <a:spcAft>
                <a:spcPct val="0"/>
              </a:spcAft>
              <a:defRPr sz="3600" b="1">
                <a:solidFill>
                  <a:schemeClr val="tx1"/>
                </a:solidFill>
                <a:latin typeface="Calibri" charset="0"/>
                <a:ea typeface="ＭＳ Ｐゴシック" charset="0"/>
              </a:defRPr>
            </a:lvl3pPr>
            <a:lvl4pPr algn="l" rtl="0" eaLnBrk="0" fontAlgn="base" hangingPunct="0">
              <a:lnSpc>
                <a:spcPct val="80000"/>
              </a:lnSpc>
              <a:spcBef>
                <a:spcPct val="0"/>
              </a:spcBef>
              <a:spcAft>
                <a:spcPct val="0"/>
              </a:spcAft>
              <a:defRPr sz="3600" b="1">
                <a:solidFill>
                  <a:schemeClr val="tx1"/>
                </a:solidFill>
                <a:latin typeface="Calibri" charset="0"/>
                <a:ea typeface="ＭＳ Ｐゴシック" charset="0"/>
              </a:defRPr>
            </a:lvl4pPr>
            <a:lvl5pPr algn="l" rtl="0" eaLnBrk="0" fontAlgn="base" hangingPunct="0">
              <a:lnSpc>
                <a:spcPct val="80000"/>
              </a:lnSpc>
              <a:spcBef>
                <a:spcPct val="0"/>
              </a:spcBef>
              <a:spcAft>
                <a:spcPct val="0"/>
              </a:spcAft>
              <a:defRPr sz="3600" b="1">
                <a:solidFill>
                  <a:schemeClr val="tx1"/>
                </a:solidFill>
                <a:latin typeface="Calibri" charset="0"/>
                <a:ea typeface="ＭＳ Ｐゴシック" charset="0"/>
              </a:defRPr>
            </a:lvl5pPr>
            <a:lvl6pPr marL="457200" algn="l" rtl="0" fontAlgn="base">
              <a:lnSpc>
                <a:spcPct val="80000"/>
              </a:lnSpc>
              <a:spcBef>
                <a:spcPct val="0"/>
              </a:spcBef>
              <a:spcAft>
                <a:spcPct val="0"/>
              </a:spcAft>
              <a:defRPr sz="3600" b="1">
                <a:solidFill>
                  <a:schemeClr val="tx1"/>
                </a:solidFill>
                <a:latin typeface="Calibri" charset="0"/>
                <a:ea typeface="ＭＳ Ｐゴシック" charset="0"/>
              </a:defRPr>
            </a:lvl6pPr>
            <a:lvl7pPr marL="914400" algn="l" rtl="0" fontAlgn="base">
              <a:lnSpc>
                <a:spcPct val="80000"/>
              </a:lnSpc>
              <a:spcBef>
                <a:spcPct val="0"/>
              </a:spcBef>
              <a:spcAft>
                <a:spcPct val="0"/>
              </a:spcAft>
              <a:defRPr sz="3600" b="1">
                <a:solidFill>
                  <a:schemeClr val="tx1"/>
                </a:solidFill>
                <a:latin typeface="Calibri" charset="0"/>
                <a:ea typeface="ＭＳ Ｐゴシック" charset="0"/>
              </a:defRPr>
            </a:lvl7pPr>
            <a:lvl8pPr marL="1371600" algn="l" rtl="0" fontAlgn="base">
              <a:lnSpc>
                <a:spcPct val="80000"/>
              </a:lnSpc>
              <a:spcBef>
                <a:spcPct val="0"/>
              </a:spcBef>
              <a:spcAft>
                <a:spcPct val="0"/>
              </a:spcAft>
              <a:defRPr sz="3600" b="1">
                <a:solidFill>
                  <a:schemeClr val="tx1"/>
                </a:solidFill>
                <a:latin typeface="Calibri" charset="0"/>
                <a:ea typeface="ＭＳ Ｐゴシック" charset="0"/>
              </a:defRPr>
            </a:lvl8pPr>
            <a:lvl9pPr marL="1828800" algn="l" rtl="0" fontAlgn="base">
              <a:lnSpc>
                <a:spcPct val="80000"/>
              </a:lnSpc>
              <a:spcBef>
                <a:spcPct val="0"/>
              </a:spcBef>
              <a:spcAft>
                <a:spcPct val="0"/>
              </a:spcAft>
              <a:defRPr sz="3600" b="1">
                <a:solidFill>
                  <a:schemeClr val="tx1"/>
                </a:solidFill>
                <a:latin typeface="Calibri" charset="0"/>
                <a:ea typeface="ＭＳ Ｐゴシック" charset="0"/>
              </a:defRPr>
            </a:lvl9pPr>
          </a:lstStyle>
          <a:p>
            <a:r>
              <a:rPr lang="en-US" dirty="0" smtClean="0"/>
              <a:t>What’s New in DLP 15</a:t>
            </a:r>
            <a:endParaRPr lang="en-US" dirty="0"/>
          </a:p>
        </p:txBody>
      </p:sp>
      <p:sp>
        <p:nvSpPr>
          <p:cNvPr id="11" name="Round Diagonal Corner Rectangle 10"/>
          <p:cNvSpPr/>
          <p:nvPr/>
        </p:nvSpPr>
        <p:spPr>
          <a:xfrm>
            <a:off x="2649408" y="2796423"/>
            <a:ext cx="6999514" cy="566058"/>
          </a:xfrm>
          <a:prstGeom prst="round2DiagRect">
            <a:avLst/>
          </a:prstGeom>
          <a:solidFill>
            <a:schemeClr val="accent1">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wrap="square" rtlCol="0" anchor="ctr"/>
          <a:lstStyle/>
          <a:p>
            <a:pPr lvl="0" algn="ctr"/>
            <a:r>
              <a:rPr lang="en-US" b="1" dirty="0" smtClean="0">
                <a:solidFill>
                  <a:schemeClr val="bg1"/>
                </a:solidFill>
              </a:rPr>
              <a:t>ICA 15: Behavioral Analytics and IR with Enforce</a:t>
            </a:r>
            <a:endParaRPr lang="en-US" b="1" dirty="0">
              <a:solidFill>
                <a:schemeClr val="bg1"/>
              </a:solidFill>
            </a:endParaRPr>
          </a:p>
        </p:txBody>
      </p:sp>
    </p:spTree>
    <p:extLst>
      <p:ext uri="{BB962C8B-B14F-4D97-AF65-F5344CB8AC3E}">
        <p14:creationId xmlns:p14="http://schemas.microsoft.com/office/powerpoint/2010/main" val="74127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RHIDDEN" val="1"/>
</p:tagLst>
</file>

<file path=ppt/tags/tag10.xml><?xml version="1.0" encoding="utf-8"?>
<p:tagLst xmlns:a="http://schemas.openxmlformats.org/drawingml/2006/main" xmlns:r="http://schemas.openxmlformats.org/officeDocument/2006/relationships" xmlns:p="http://schemas.openxmlformats.org/presentationml/2006/main">
  <p:tag name="USERHIDDEN" val="1"/>
</p:tagLst>
</file>

<file path=ppt/tags/tag11.xml><?xml version="1.0" encoding="utf-8"?>
<p:tagLst xmlns:a="http://schemas.openxmlformats.org/drawingml/2006/main" xmlns:r="http://schemas.openxmlformats.org/officeDocument/2006/relationships" xmlns:p="http://schemas.openxmlformats.org/presentationml/2006/main">
  <p:tag name="USERHIDDEN" val="1"/>
</p:tagLst>
</file>

<file path=ppt/tags/tag12.xml><?xml version="1.0" encoding="utf-8"?>
<p:tagLst xmlns:a="http://schemas.openxmlformats.org/drawingml/2006/main" xmlns:r="http://schemas.openxmlformats.org/officeDocument/2006/relationships" xmlns:p="http://schemas.openxmlformats.org/presentationml/2006/main">
  <p:tag name="USERHIDDEN" val="1"/>
</p:tagLst>
</file>

<file path=ppt/tags/tag13.xml><?xml version="1.0" encoding="utf-8"?>
<p:tagLst xmlns:a="http://schemas.openxmlformats.org/drawingml/2006/main" xmlns:r="http://schemas.openxmlformats.org/officeDocument/2006/relationships" xmlns:p="http://schemas.openxmlformats.org/presentationml/2006/main">
  <p:tag name="USERHIDDEN" val="1"/>
</p:tagLst>
</file>

<file path=ppt/tags/tag14.xml><?xml version="1.0" encoding="utf-8"?>
<p:tagLst xmlns:a="http://schemas.openxmlformats.org/drawingml/2006/main" xmlns:r="http://schemas.openxmlformats.org/officeDocument/2006/relationships" xmlns:p="http://schemas.openxmlformats.org/presentationml/2006/main">
  <p:tag name="USERHIDDEN" val="1"/>
</p:tagLst>
</file>

<file path=ppt/tags/tag15.xml><?xml version="1.0" encoding="utf-8"?>
<p:tagLst xmlns:a="http://schemas.openxmlformats.org/drawingml/2006/main" xmlns:r="http://schemas.openxmlformats.org/officeDocument/2006/relationships" xmlns:p="http://schemas.openxmlformats.org/presentationml/2006/main">
  <p:tag name="USERHIDDEN" val="1"/>
</p:tagLst>
</file>

<file path=ppt/tags/tag16.xml><?xml version="1.0" encoding="utf-8"?>
<p:tagLst xmlns:a="http://schemas.openxmlformats.org/drawingml/2006/main" xmlns:r="http://schemas.openxmlformats.org/officeDocument/2006/relationships" xmlns:p="http://schemas.openxmlformats.org/presentationml/2006/main">
  <p:tag name="USERHIDDEN" val="1"/>
</p:tagLst>
</file>

<file path=ppt/tags/tag17.xml><?xml version="1.0" encoding="utf-8"?>
<p:tagLst xmlns:a="http://schemas.openxmlformats.org/drawingml/2006/main" xmlns:r="http://schemas.openxmlformats.org/officeDocument/2006/relationships" xmlns:p="http://schemas.openxmlformats.org/presentationml/2006/main">
  <p:tag name="USERHIDDEN" val="1"/>
</p:tagLst>
</file>

<file path=ppt/tags/tag18.xml><?xml version="1.0" encoding="utf-8"?>
<p:tagLst xmlns:a="http://schemas.openxmlformats.org/drawingml/2006/main" xmlns:r="http://schemas.openxmlformats.org/officeDocument/2006/relationships" xmlns:p="http://schemas.openxmlformats.org/presentationml/2006/main">
  <p:tag name="USERHIDDEN" val="1"/>
</p:tagLst>
</file>

<file path=ppt/tags/tag19.xml><?xml version="1.0" encoding="utf-8"?>
<p:tagLst xmlns:a="http://schemas.openxmlformats.org/drawingml/2006/main" xmlns:r="http://schemas.openxmlformats.org/officeDocument/2006/relationships" xmlns:p="http://schemas.openxmlformats.org/presentationml/2006/main">
  <p:tag name="USERHIDDEN" val="1"/>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ags/tag20.xml><?xml version="1.0" encoding="utf-8"?>
<p:tagLst xmlns:a="http://schemas.openxmlformats.org/drawingml/2006/main" xmlns:r="http://schemas.openxmlformats.org/officeDocument/2006/relationships" xmlns:p="http://schemas.openxmlformats.org/presentationml/2006/main">
  <p:tag name="USERHIDDEN" val="1"/>
</p:tagLst>
</file>

<file path=ppt/tags/tag21.xml><?xml version="1.0" encoding="utf-8"?>
<p:tagLst xmlns:a="http://schemas.openxmlformats.org/drawingml/2006/main" xmlns:r="http://schemas.openxmlformats.org/officeDocument/2006/relationships" xmlns:p="http://schemas.openxmlformats.org/presentationml/2006/main">
  <p:tag name="USERHIDDEN" val="1"/>
</p:tagLst>
</file>

<file path=ppt/tags/tag22.xml><?xml version="1.0" encoding="utf-8"?>
<p:tagLst xmlns:a="http://schemas.openxmlformats.org/drawingml/2006/main" xmlns:r="http://schemas.openxmlformats.org/officeDocument/2006/relationships" xmlns:p="http://schemas.openxmlformats.org/presentationml/2006/main">
  <p:tag name="USERHIDDEN" val="1"/>
</p:tagLst>
</file>

<file path=ppt/tags/tag23.xml><?xml version="1.0" encoding="utf-8"?>
<p:tagLst xmlns:a="http://schemas.openxmlformats.org/drawingml/2006/main" xmlns:r="http://schemas.openxmlformats.org/officeDocument/2006/relationships" xmlns:p="http://schemas.openxmlformats.org/presentationml/2006/main">
  <p:tag name="USERHIDDEN" val="1"/>
</p:tagLst>
</file>

<file path=ppt/tags/tag24.xml><?xml version="1.0" encoding="utf-8"?>
<p:tagLst xmlns:a="http://schemas.openxmlformats.org/drawingml/2006/main" xmlns:r="http://schemas.openxmlformats.org/officeDocument/2006/relationships" xmlns:p="http://schemas.openxmlformats.org/presentationml/2006/main">
  <p:tag name="USERHIDDEN" val="1"/>
</p:tagLst>
</file>

<file path=ppt/tags/tag25.xml><?xml version="1.0" encoding="utf-8"?>
<p:tagLst xmlns:a="http://schemas.openxmlformats.org/drawingml/2006/main" xmlns:r="http://schemas.openxmlformats.org/officeDocument/2006/relationships" xmlns:p="http://schemas.openxmlformats.org/presentationml/2006/main">
  <p:tag name="USERHIDDEN" val="1"/>
</p:tagLst>
</file>

<file path=ppt/tags/tag26.xml><?xml version="1.0" encoding="utf-8"?>
<p:tagLst xmlns:a="http://schemas.openxmlformats.org/drawingml/2006/main" xmlns:r="http://schemas.openxmlformats.org/officeDocument/2006/relationships" xmlns:p="http://schemas.openxmlformats.org/presentationml/2006/main">
  <p:tag name="USERHIDDEN" val="1"/>
</p:tagLst>
</file>

<file path=ppt/tags/tag27.xml><?xml version="1.0" encoding="utf-8"?>
<p:tagLst xmlns:a="http://schemas.openxmlformats.org/drawingml/2006/main" xmlns:r="http://schemas.openxmlformats.org/officeDocument/2006/relationships" xmlns:p="http://schemas.openxmlformats.org/presentationml/2006/main">
  <p:tag name="USERHIDDEN" val="1"/>
</p:tagLst>
</file>

<file path=ppt/tags/tag28.xml><?xml version="1.0" encoding="utf-8"?>
<p:tagLst xmlns:a="http://schemas.openxmlformats.org/drawingml/2006/main" xmlns:r="http://schemas.openxmlformats.org/officeDocument/2006/relationships" xmlns:p="http://schemas.openxmlformats.org/presentationml/2006/main">
  <p:tag name="USERHIDDEN" val="1"/>
</p:tagLst>
</file>

<file path=ppt/tags/tag29.xml><?xml version="1.0" encoding="utf-8"?>
<p:tagLst xmlns:a="http://schemas.openxmlformats.org/drawingml/2006/main" xmlns:r="http://schemas.openxmlformats.org/officeDocument/2006/relationships" xmlns:p="http://schemas.openxmlformats.org/presentationml/2006/main">
  <p:tag name="USERHIDDEN" val="1"/>
</p:tagLst>
</file>

<file path=ppt/tags/tag3.xml><?xml version="1.0" encoding="utf-8"?>
<p:tagLst xmlns:a="http://schemas.openxmlformats.org/drawingml/2006/main" xmlns:r="http://schemas.openxmlformats.org/officeDocument/2006/relationships" xmlns:p="http://schemas.openxmlformats.org/presentationml/2006/main">
  <p:tag name="USERHIDDEN" val="1"/>
</p:tagLst>
</file>

<file path=ppt/tags/tag30.xml><?xml version="1.0" encoding="utf-8"?>
<p:tagLst xmlns:a="http://schemas.openxmlformats.org/drawingml/2006/main" xmlns:r="http://schemas.openxmlformats.org/officeDocument/2006/relationships" xmlns:p="http://schemas.openxmlformats.org/presentationml/2006/main">
  <p:tag name="USERHIDDEN" val="1"/>
</p:tagLst>
</file>

<file path=ppt/tags/tag31.xml><?xml version="1.0" encoding="utf-8"?>
<p:tagLst xmlns:a="http://schemas.openxmlformats.org/drawingml/2006/main" xmlns:r="http://schemas.openxmlformats.org/officeDocument/2006/relationships" xmlns:p="http://schemas.openxmlformats.org/presentationml/2006/main">
  <p:tag name="USERHIDDEN" val="1"/>
</p:tagLst>
</file>

<file path=ppt/tags/tag32.xml><?xml version="1.0" encoding="utf-8"?>
<p:tagLst xmlns:a="http://schemas.openxmlformats.org/drawingml/2006/main" xmlns:r="http://schemas.openxmlformats.org/officeDocument/2006/relationships" xmlns:p="http://schemas.openxmlformats.org/presentationml/2006/main">
  <p:tag name="USERHIDDEN" val="1"/>
</p:tagLst>
</file>

<file path=ppt/tags/tag33.xml><?xml version="1.0" encoding="utf-8"?>
<p:tagLst xmlns:a="http://schemas.openxmlformats.org/drawingml/2006/main" xmlns:r="http://schemas.openxmlformats.org/officeDocument/2006/relationships" xmlns:p="http://schemas.openxmlformats.org/presentationml/2006/main">
  <p:tag name="USERHIDDEN" val="1"/>
</p:tagLst>
</file>

<file path=ppt/tags/tag34.xml><?xml version="1.0" encoding="utf-8"?>
<p:tagLst xmlns:a="http://schemas.openxmlformats.org/drawingml/2006/main" xmlns:r="http://schemas.openxmlformats.org/officeDocument/2006/relationships" xmlns:p="http://schemas.openxmlformats.org/presentationml/2006/main">
  <p:tag name="USERHIDDEN" val="1"/>
</p:tagLst>
</file>

<file path=ppt/tags/tag35.xml><?xml version="1.0" encoding="utf-8"?>
<p:tagLst xmlns:a="http://schemas.openxmlformats.org/drawingml/2006/main" xmlns:r="http://schemas.openxmlformats.org/officeDocument/2006/relationships" xmlns:p="http://schemas.openxmlformats.org/presentationml/2006/main">
  <p:tag name="USERHIDDEN" val="1"/>
</p:tagLst>
</file>

<file path=ppt/tags/tag36.xml><?xml version="1.0" encoding="utf-8"?>
<p:tagLst xmlns:a="http://schemas.openxmlformats.org/drawingml/2006/main" xmlns:r="http://schemas.openxmlformats.org/officeDocument/2006/relationships" xmlns:p="http://schemas.openxmlformats.org/presentationml/2006/main">
  <p:tag name="USERHIDDEN" val="1"/>
</p:tagLst>
</file>

<file path=ppt/tags/tag37.xml><?xml version="1.0" encoding="utf-8"?>
<p:tagLst xmlns:a="http://schemas.openxmlformats.org/drawingml/2006/main" xmlns:r="http://schemas.openxmlformats.org/officeDocument/2006/relationships" xmlns:p="http://schemas.openxmlformats.org/presentationml/2006/main">
  <p:tag name="USERHIDDEN" val="1"/>
</p:tagLst>
</file>

<file path=ppt/tags/tag38.xml><?xml version="1.0" encoding="utf-8"?>
<p:tagLst xmlns:a="http://schemas.openxmlformats.org/drawingml/2006/main" xmlns:r="http://schemas.openxmlformats.org/officeDocument/2006/relationships" xmlns:p="http://schemas.openxmlformats.org/presentationml/2006/main">
  <p:tag name="USERHIDDEN" val="1"/>
</p:tagLst>
</file>

<file path=ppt/tags/tag39.xml><?xml version="1.0" encoding="utf-8"?>
<p:tagLst xmlns:a="http://schemas.openxmlformats.org/drawingml/2006/main" xmlns:r="http://schemas.openxmlformats.org/officeDocument/2006/relationships" xmlns:p="http://schemas.openxmlformats.org/presentationml/2006/main">
  <p:tag name="USERHIDDEN" val="1"/>
</p:tagLst>
</file>

<file path=ppt/tags/tag4.xml><?xml version="1.0" encoding="utf-8"?>
<p:tagLst xmlns:a="http://schemas.openxmlformats.org/drawingml/2006/main" xmlns:r="http://schemas.openxmlformats.org/officeDocument/2006/relationships" xmlns:p="http://schemas.openxmlformats.org/presentationml/2006/main">
  <p:tag name="USERHIDDEN" val="1"/>
</p:tagLst>
</file>

<file path=ppt/tags/tag40.xml><?xml version="1.0" encoding="utf-8"?>
<p:tagLst xmlns:a="http://schemas.openxmlformats.org/drawingml/2006/main" xmlns:r="http://schemas.openxmlformats.org/officeDocument/2006/relationships" xmlns:p="http://schemas.openxmlformats.org/presentationml/2006/main">
  <p:tag name="USERHIDDEN" val="1"/>
</p:tagLst>
</file>

<file path=ppt/tags/tag41.xml><?xml version="1.0" encoding="utf-8"?>
<p:tagLst xmlns:a="http://schemas.openxmlformats.org/drawingml/2006/main" xmlns:r="http://schemas.openxmlformats.org/officeDocument/2006/relationships" xmlns:p="http://schemas.openxmlformats.org/presentationml/2006/main">
  <p:tag name="USERHIDDEN" val="1"/>
</p:tagLst>
</file>

<file path=ppt/tags/tag42.xml><?xml version="1.0" encoding="utf-8"?>
<p:tagLst xmlns:a="http://schemas.openxmlformats.org/drawingml/2006/main" xmlns:r="http://schemas.openxmlformats.org/officeDocument/2006/relationships" xmlns:p="http://schemas.openxmlformats.org/presentationml/2006/main">
  <p:tag name="USERHIDDEN" val="1"/>
</p:tagLst>
</file>

<file path=ppt/tags/tag43.xml><?xml version="1.0" encoding="utf-8"?>
<p:tagLst xmlns:a="http://schemas.openxmlformats.org/drawingml/2006/main" xmlns:r="http://schemas.openxmlformats.org/officeDocument/2006/relationships" xmlns:p="http://schemas.openxmlformats.org/presentationml/2006/main">
  <p:tag name="USERHIDDEN" val="1"/>
</p:tagLst>
</file>

<file path=ppt/tags/tag44.xml><?xml version="1.0" encoding="utf-8"?>
<p:tagLst xmlns:a="http://schemas.openxmlformats.org/drawingml/2006/main" xmlns:r="http://schemas.openxmlformats.org/officeDocument/2006/relationships" xmlns:p="http://schemas.openxmlformats.org/presentationml/2006/main">
  <p:tag name="USERHIDDEN" val="1"/>
</p:tagLst>
</file>

<file path=ppt/tags/tag45.xml><?xml version="1.0" encoding="utf-8"?>
<p:tagLst xmlns:a="http://schemas.openxmlformats.org/drawingml/2006/main" xmlns:r="http://schemas.openxmlformats.org/officeDocument/2006/relationships" xmlns:p="http://schemas.openxmlformats.org/presentationml/2006/main">
  <p:tag name="USERHIDDEN" val="1"/>
</p:tagLst>
</file>

<file path=ppt/tags/tag46.xml><?xml version="1.0" encoding="utf-8"?>
<p:tagLst xmlns:a="http://schemas.openxmlformats.org/drawingml/2006/main" xmlns:r="http://schemas.openxmlformats.org/officeDocument/2006/relationships" xmlns:p="http://schemas.openxmlformats.org/presentationml/2006/main">
  <p:tag name="USERHIDDEN" val="1"/>
</p:tagLst>
</file>

<file path=ppt/tags/tag47.xml><?xml version="1.0" encoding="utf-8"?>
<p:tagLst xmlns:a="http://schemas.openxmlformats.org/drawingml/2006/main" xmlns:r="http://schemas.openxmlformats.org/officeDocument/2006/relationships" xmlns:p="http://schemas.openxmlformats.org/presentationml/2006/main">
  <p:tag name="USERHIDDEN" val="1"/>
</p:tagLst>
</file>

<file path=ppt/tags/tag48.xml><?xml version="1.0" encoding="utf-8"?>
<p:tagLst xmlns:a="http://schemas.openxmlformats.org/drawingml/2006/main" xmlns:r="http://schemas.openxmlformats.org/officeDocument/2006/relationships" xmlns:p="http://schemas.openxmlformats.org/presentationml/2006/main">
  <p:tag name="USERHIDDEN" val="1"/>
</p:tagLst>
</file>

<file path=ppt/tags/tag49.xml><?xml version="1.0" encoding="utf-8"?>
<p:tagLst xmlns:a="http://schemas.openxmlformats.org/drawingml/2006/main" xmlns:r="http://schemas.openxmlformats.org/officeDocument/2006/relationships" xmlns:p="http://schemas.openxmlformats.org/presentationml/2006/main">
  <p:tag name="USERHIDDEN" val="1"/>
</p:tagLst>
</file>

<file path=ppt/tags/tag5.xml><?xml version="1.0" encoding="utf-8"?>
<p:tagLst xmlns:a="http://schemas.openxmlformats.org/drawingml/2006/main" xmlns:r="http://schemas.openxmlformats.org/officeDocument/2006/relationships" xmlns:p="http://schemas.openxmlformats.org/presentationml/2006/main">
  <p:tag name="USERHIDDEN" val="1"/>
</p:tagLst>
</file>

<file path=ppt/tags/tag50.xml><?xml version="1.0" encoding="utf-8"?>
<p:tagLst xmlns:a="http://schemas.openxmlformats.org/drawingml/2006/main" xmlns:r="http://schemas.openxmlformats.org/officeDocument/2006/relationships" xmlns:p="http://schemas.openxmlformats.org/presentationml/2006/main">
  <p:tag name="USERHIDDEN" val="1"/>
</p:tagLst>
</file>

<file path=ppt/tags/tag51.xml><?xml version="1.0" encoding="utf-8"?>
<p:tagLst xmlns:a="http://schemas.openxmlformats.org/drawingml/2006/main" xmlns:r="http://schemas.openxmlformats.org/officeDocument/2006/relationships" xmlns:p="http://schemas.openxmlformats.org/presentationml/2006/main">
  <p:tag name="USERHIDDEN" val="1"/>
</p:tagLst>
</file>

<file path=ppt/tags/tag52.xml><?xml version="1.0" encoding="utf-8"?>
<p:tagLst xmlns:a="http://schemas.openxmlformats.org/drawingml/2006/main" xmlns:r="http://schemas.openxmlformats.org/officeDocument/2006/relationships" xmlns:p="http://schemas.openxmlformats.org/presentationml/2006/main">
  <p:tag name="USERHIDDEN" val="1"/>
</p:tagLst>
</file>

<file path=ppt/tags/tag53.xml><?xml version="1.0" encoding="utf-8"?>
<p:tagLst xmlns:a="http://schemas.openxmlformats.org/drawingml/2006/main" xmlns:r="http://schemas.openxmlformats.org/officeDocument/2006/relationships" xmlns:p="http://schemas.openxmlformats.org/presentationml/2006/main">
  <p:tag name="USERHIDDEN" val="1"/>
</p:tagLst>
</file>

<file path=ppt/tags/tag54.xml><?xml version="1.0" encoding="utf-8"?>
<p:tagLst xmlns:a="http://schemas.openxmlformats.org/drawingml/2006/main" xmlns:r="http://schemas.openxmlformats.org/officeDocument/2006/relationships" xmlns:p="http://schemas.openxmlformats.org/presentationml/2006/main">
  <p:tag name="USERHIDDEN" val="1"/>
</p:tagLst>
</file>

<file path=ppt/tags/tag55.xml><?xml version="1.0" encoding="utf-8"?>
<p:tagLst xmlns:a="http://schemas.openxmlformats.org/drawingml/2006/main" xmlns:r="http://schemas.openxmlformats.org/officeDocument/2006/relationships" xmlns:p="http://schemas.openxmlformats.org/presentationml/2006/main">
  <p:tag name="USERHIDDEN" val="1"/>
</p:tagLst>
</file>

<file path=ppt/tags/tag6.xml><?xml version="1.0" encoding="utf-8"?>
<p:tagLst xmlns:a="http://schemas.openxmlformats.org/drawingml/2006/main" xmlns:r="http://schemas.openxmlformats.org/officeDocument/2006/relationships" xmlns:p="http://schemas.openxmlformats.org/presentationml/2006/main">
  <p:tag name="USERHIDDEN" val="1"/>
</p:tagLst>
</file>

<file path=ppt/tags/tag7.xml><?xml version="1.0" encoding="utf-8"?>
<p:tagLst xmlns:a="http://schemas.openxmlformats.org/drawingml/2006/main" xmlns:r="http://schemas.openxmlformats.org/officeDocument/2006/relationships" xmlns:p="http://schemas.openxmlformats.org/presentationml/2006/main">
  <p:tag name="USERHIDDEN" val="1"/>
</p:tagLst>
</file>

<file path=ppt/tags/tag8.xml><?xml version="1.0" encoding="utf-8"?>
<p:tagLst xmlns:a="http://schemas.openxmlformats.org/drawingml/2006/main" xmlns:r="http://schemas.openxmlformats.org/officeDocument/2006/relationships" xmlns:p="http://schemas.openxmlformats.org/presentationml/2006/main">
  <p:tag name="USERHIDDEN" val="1"/>
</p:tagLst>
</file>

<file path=ppt/tags/tag9.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Symantec 2017 Blue Template">
  <a:themeElements>
    <a:clrScheme name="Custom 2">
      <a:dk1>
        <a:srgbClr val="000000"/>
      </a:dk1>
      <a:lt1>
        <a:srgbClr val="FFFFFF"/>
      </a:lt1>
      <a:dk2>
        <a:srgbClr val="283A62"/>
      </a:dk2>
      <a:lt2>
        <a:srgbClr val="FFFFFF"/>
      </a:lt2>
      <a:accent1>
        <a:srgbClr val="FDC130"/>
      </a:accent1>
      <a:accent2>
        <a:srgbClr val="B7D575"/>
      </a:accent2>
      <a:accent3>
        <a:srgbClr val="EE7B23"/>
      </a:accent3>
      <a:accent4>
        <a:srgbClr val="FB4928"/>
      </a:accent4>
      <a:accent5>
        <a:srgbClr val="A7A7A7"/>
      </a:accent5>
      <a:accent6>
        <a:srgbClr val="F3F3F3"/>
      </a:accent6>
      <a:hlink>
        <a:srgbClr val="FDC130"/>
      </a:hlink>
      <a:folHlink>
        <a:srgbClr val="B7D575"/>
      </a:folHlink>
    </a:clrScheme>
    <a:fontScheme name="Symantec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a:solidFill>
            <a:schemeClr val="tx1"/>
          </a:solidFill>
          <a:miter lim="800000"/>
          <a:headEnd/>
          <a:tailEnd/>
        </a:ln>
      </a:spPr>
      <a:bodyPr wrap="square" rtlCol="0" anchor="ctr"/>
      <a:lstStyle>
        <a:defPPr algn="ctr">
          <a:defRPr kern="0" dirty="0" smtClean="0">
            <a:solidFill>
              <a:schemeClr val="bg1"/>
            </a:solidFill>
          </a:defRPr>
        </a:defPPr>
      </a:lstStyle>
    </a:spDef>
    <a:lnDef>
      <a:spPr>
        <a:ln>
          <a:solidFill>
            <a:schemeClr val="accent5">
              <a:lumMod val="75000"/>
            </a:schemeClr>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solidFill>
              <a:schemeClr val="tx1">
                <a:lumMod val="65000"/>
                <a:lumOff val="35000"/>
              </a:schemeClr>
            </a:solidFill>
            <a:latin typeface="+mj-lt"/>
          </a:defRPr>
        </a:defPPr>
      </a:lstStyle>
    </a:txDef>
  </a:objectDefaults>
  <a:extraClrSchemeLst/>
  <a:extLst>
    <a:ext uri="{05A4C25C-085E-4340-85A3-A5531E510DB2}">
      <thm15:themeFamily xmlns:thm15="http://schemas.microsoft.com/office/thememl/2012/main" name="Presentation1" id="{E1D0CFF2-65AE-4791-B560-16C7D92FD7BB}" vid="{72D2F195-BF1B-4C07-B0AC-721B5007A0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7197</TotalTime>
  <Words>1665</Words>
  <Application>Microsoft Macintosh PowerPoint</Application>
  <PresentationFormat>Widescreen</PresentationFormat>
  <Paragraphs>224</Paragraphs>
  <Slides>17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Calibri</vt:lpstr>
      <vt:lpstr>Calibri Light</vt:lpstr>
      <vt:lpstr>Courier New</vt:lpstr>
      <vt:lpstr>MS PGothic</vt:lpstr>
      <vt:lpstr>ＭＳ Ｐゴシック</vt:lpstr>
      <vt:lpstr>Symantec Sans</vt:lpstr>
      <vt:lpstr>Arial</vt:lpstr>
      <vt:lpstr>Symantec 2017 Blue Template</vt:lpstr>
      <vt:lpstr>Information Protection 15.0</vt:lpstr>
      <vt:lpstr>New Approach: Information Centric Security</vt:lpstr>
      <vt:lpstr>New Approach to Security</vt:lpstr>
      <vt:lpstr>Symantec Information Centric Security Overview</vt:lpstr>
      <vt:lpstr>Information Protection with DLP, ICS, and ICA</vt:lpstr>
      <vt:lpstr> Demo</vt:lpstr>
      <vt:lpstr>TEMP – PlaceHolder for Video</vt:lpstr>
      <vt:lpstr>DLP 15 Highlights</vt:lpstr>
      <vt:lpstr>PowerPoint Presentation</vt:lpstr>
      <vt:lpstr>ICE Expansion across Data Loss Prevention</vt:lpstr>
      <vt:lpstr>DLP + CASB on a single console</vt:lpstr>
      <vt:lpstr>DLP + Symantec Information Centric Tagging (ICT)</vt:lpstr>
      <vt:lpstr>Symantec Information Centric Analysis</vt:lpstr>
      <vt:lpstr>Data Protection for GDPR</vt:lpstr>
      <vt:lpstr>Summary</vt:lpstr>
      <vt:lpstr>Q &amp; A</vt:lpstr>
      <vt:lpstr>Thank You!</vt:lpstr>
    </vt:vector>
  </TitlesOfParts>
  <Manager/>
  <Company>Symantec</Company>
  <LinksUpToDate>false</LinksUpToDate>
  <SharedDoc>false</SharedDoc>
  <HyperlinkBase/>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Symantec Logo</dc:title>
  <dc:subject/>
  <dc:creator>Kurt</dc:creator>
  <cp:keywords/>
  <dc:description/>
  <cp:lastModifiedBy>Salah Nassar</cp:lastModifiedBy>
  <cp:revision>379</cp:revision>
  <dcterms:created xsi:type="dcterms:W3CDTF">2017-04-12T02:03:40Z</dcterms:created>
  <dcterms:modified xsi:type="dcterms:W3CDTF">2017-11-02T14:19:19Z</dcterms:modified>
  <cp:category/>
</cp:coreProperties>
</file>