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9"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91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2FFE19-AAB0-4F95-A849-0032135A003C}"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271875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FFE19-AAB0-4F95-A849-0032135A003C}"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125042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FFE19-AAB0-4F95-A849-0032135A003C}"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214222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FFE19-AAB0-4F95-A849-0032135A003C}"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428072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FFE19-AAB0-4F95-A849-0032135A003C}"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94352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2FFE19-AAB0-4F95-A849-0032135A003C}"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240278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2FFE19-AAB0-4F95-A849-0032135A003C}" type="datetimeFigureOut">
              <a:rPr lang="en-US" smtClean="0"/>
              <a:pPr/>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120654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FFE19-AAB0-4F95-A849-0032135A003C}" type="datetimeFigureOut">
              <a:rPr lang="en-US" smtClean="0"/>
              <a:pPr/>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58924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FFE19-AAB0-4F95-A849-0032135A003C}" type="datetimeFigureOut">
              <a:rPr lang="en-US" smtClean="0"/>
              <a:pPr/>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347331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FFE19-AAB0-4F95-A849-0032135A003C}"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34123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FFE19-AAB0-4F95-A849-0032135A003C}"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178740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FFE19-AAB0-4F95-A849-0032135A003C}" type="datetimeFigureOut">
              <a:rPr lang="en-US" smtClean="0"/>
              <a:pPr/>
              <a:t>3/7/2012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ED764-C8E8-4110-B630-960819A1896E}" type="slidenum">
              <a:rPr lang="en-US" smtClean="0"/>
              <a:pPr/>
              <a:t>‹#›</a:t>
            </a:fld>
            <a:endParaRPr lang="en-US"/>
          </a:p>
        </p:txBody>
      </p:sp>
    </p:spTree>
    <p:extLst>
      <p:ext uri="{BB962C8B-B14F-4D97-AF65-F5344CB8AC3E}">
        <p14:creationId xmlns="" xmlns:p14="http://schemas.microsoft.com/office/powerpoint/2010/main" val="1457070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ymantec.com/endpoint-virtualization-sui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599" y="228600"/>
            <a:ext cx="7038975" cy="854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Times New Roman" pitchFamily="18" charset="0"/>
                <a:cs typeface="Times New Roman" pitchFamily="18" charset="0"/>
              </a:rPr>
              <a:t>Symantec SWV</a:t>
            </a:r>
            <a:endParaRPr lang="en-US" sz="2400" b="1" dirty="0">
              <a:latin typeface="Times New Roman" pitchFamily="18" charset="0"/>
              <a:cs typeface="Times New Roman" pitchFamily="18" charset="0"/>
            </a:endParaRPr>
          </a:p>
        </p:txBody>
      </p:sp>
      <p:sp>
        <p:nvSpPr>
          <p:cNvPr id="5" name="Content Placeholder 2"/>
          <p:cNvSpPr txBox="1">
            <a:spLocks/>
          </p:cNvSpPr>
          <p:nvPr/>
        </p:nvSpPr>
        <p:spPr>
          <a:xfrm>
            <a:off x="657225" y="1447800"/>
            <a:ext cx="7877175" cy="48767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itchFamily="34" charset="0"/>
              <a:buChar char="•"/>
            </a:pPr>
            <a:r>
              <a:rPr lang="en-US" sz="1600" b="1" dirty="0" smtClean="0">
                <a:solidFill>
                  <a:schemeClr val="tx1"/>
                </a:solidFill>
                <a:latin typeface="Times New Roman" pitchFamily="18" charset="0"/>
                <a:cs typeface="Times New Roman" pitchFamily="18" charset="0"/>
              </a:rPr>
              <a:t>Symantec Workspace Virtualization</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What is it? How does it work?			</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Benefits of Virtualization		</a:t>
            </a:r>
          </a:p>
          <a:p>
            <a:pPr marL="742950" lvl="1" indent="-285750" algn="l">
              <a:buFont typeface="Arial" pitchFamily="34" charset="0"/>
              <a:buChar char="•"/>
            </a:pPr>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b="1" dirty="0" smtClean="0">
                <a:solidFill>
                  <a:schemeClr val="tx1"/>
                </a:solidFill>
                <a:latin typeface="Times New Roman" pitchFamily="18" charset="0"/>
                <a:cs typeface="Times New Roman" pitchFamily="18" charset="0"/>
              </a:rPr>
              <a:t>SWV Implementation</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Use Cases					</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Planning for Implementation		</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Installing the Agent				</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Creating Virtual Software Layers		</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Preventing Data Loss				</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Layer Definition Tool</a:t>
            </a:r>
          </a:p>
          <a:p>
            <a:pPr marL="742950" lvl="1" indent="-285750" algn="l">
              <a:buFont typeface="Arial" pitchFamily="34" charset="0"/>
              <a:buChar char="•"/>
            </a:pPr>
            <a:endParaRPr lang="en-US" sz="1600" dirty="0" smtClean="0">
              <a:solidFill>
                <a:schemeClr val="tx1"/>
              </a:solidFill>
              <a:latin typeface="Times New Roman" pitchFamily="18" charset="0"/>
              <a:cs typeface="Times New Roman" pitchFamily="18" charset="0"/>
            </a:endParaRPr>
          </a:p>
          <a:p>
            <a:pPr marL="285750" indent="-285750" algn="l">
              <a:buFont typeface="Arial" pitchFamily="34" charset="0"/>
              <a:buChar char="•"/>
            </a:pPr>
            <a:r>
              <a:rPr lang="en-US" sz="1600" b="1" dirty="0" smtClean="0">
                <a:solidFill>
                  <a:schemeClr val="tx1"/>
                </a:solidFill>
                <a:latin typeface="Times New Roman" pitchFamily="18" charset="0"/>
                <a:cs typeface="Times New Roman" pitchFamily="18" charset="0"/>
              </a:rPr>
              <a:t>SWV Management</a:t>
            </a:r>
            <a:endParaRPr lang="en-US" sz="1600" dirty="0" smtClean="0">
              <a:solidFill>
                <a:schemeClr val="tx1"/>
              </a:solidFill>
              <a:latin typeface="Times New Roman" pitchFamily="18" charset="0"/>
              <a:cs typeface="Times New Roman" pitchFamily="18" charset="0"/>
            </a:endParaRP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Managing with </a:t>
            </a:r>
            <a:r>
              <a:rPr lang="en-US" sz="1600" dirty="0" err="1" smtClean="0">
                <a:solidFill>
                  <a:schemeClr val="tx1"/>
                </a:solidFill>
                <a:latin typeface="Times New Roman" pitchFamily="18" charset="0"/>
                <a:cs typeface="Times New Roman" pitchFamily="18" charset="0"/>
              </a:rPr>
              <a:t>Altiris</a:t>
            </a:r>
            <a:r>
              <a:rPr lang="en-US" sz="1600" dirty="0" smtClean="0">
                <a:solidFill>
                  <a:schemeClr val="tx1"/>
                </a:solidFill>
                <a:latin typeface="Times New Roman" pitchFamily="18" charset="0"/>
                <a:cs typeface="Times New Roman" pitchFamily="18" charset="0"/>
              </a:rPr>
              <a:t> NS and DS</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Patching VLA’s</a:t>
            </a:r>
          </a:p>
          <a:p>
            <a:pPr marL="742950" lvl="1" indent="-285750" algn="l">
              <a:buFont typeface="Arial" pitchFamily="34" charset="0"/>
              <a:buChar char="•"/>
            </a:pPr>
            <a:r>
              <a:rPr lang="en-US" sz="1600" dirty="0" smtClean="0">
                <a:solidFill>
                  <a:schemeClr val="tx1"/>
                </a:solidFill>
                <a:latin typeface="Times New Roman" pitchFamily="18" charset="0"/>
                <a:cs typeface="Times New Roman" pitchFamily="18" charset="0"/>
              </a:rPr>
              <a:t>Troubleshooting SWV</a:t>
            </a:r>
          </a:p>
          <a:p>
            <a:pPr lvl="1"/>
            <a:endParaRPr lang="en-US" dirty="0" smtClean="0"/>
          </a:p>
          <a:p>
            <a:endParaRPr lang="en-US" dirty="0"/>
          </a:p>
        </p:txBody>
      </p:sp>
      <p:sp>
        <p:nvSpPr>
          <p:cNvPr id="8" name="TextBox 7"/>
          <p:cNvSpPr txBox="1"/>
          <p:nvPr/>
        </p:nvSpPr>
        <p:spPr>
          <a:xfrm>
            <a:off x="8510460" y="6324599"/>
            <a:ext cx="301686"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 xmlns:p14="http://schemas.microsoft.com/office/powerpoint/2010/main" val="2554920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1143000"/>
            <a:ext cx="8153400" cy="5509200"/>
          </a:xfrm>
          <a:prstGeom prst="rect">
            <a:avLst/>
          </a:prstGeom>
        </p:spPr>
        <p:txBody>
          <a:bodyPr wrap="square">
            <a:spAutoFit/>
          </a:bodyPr>
          <a:lstStyle/>
          <a:p>
            <a:r>
              <a:rPr lang="en-US" sz="1600" dirty="0">
                <a:latin typeface="Times New Roman" pitchFamily="18" charset="0"/>
                <a:cs typeface="Times New Roman" pitchFamily="18" charset="0"/>
              </a:rPr>
              <a:t>Before you create layers, you should be familiar with the following</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What </a:t>
            </a:r>
            <a:r>
              <a:rPr lang="en-US" sz="1600" dirty="0">
                <a:latin typeface="Times New Roman" pitchFamily="18" charset="0"/>
                <a:cs typeface="Times New Roman" pitchFamily="18" charset="0"/>
              </a:rPr>
              <a:t>you can and should not </a:t>
            </a:r>
            <a:r>
              <a:rPr lang="en-US" sz="1600" dirty="0" smtClean="0">
                <a:latin typeface="Times New Roman" pitchFamily="18" charset="0"/>
                <a:cs typeface="Times New Roman" pitchFamily="18" charset="0"/>
              </a:rPr>
              <a:t>virtualize.</a:t>
            </a:r>
          </a:p>
          <a:p>
            <a:pPr marL="285750" indent="-285750">
              <a:buFont typeface="Arial" pitchFamily="34" charset="0"/>
              <a:buChar char="•"/>
            </a:pP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types of virtual software layers.</a:t>
            </a:r>
          </a:p>
          <a:p>
            <a:pPr marL="285750" indent="-285750">
              <a:buFont typeface="Arial" pitchFamily="34" charset="0"/>
              <a:buChar char="•"/>
            </a:pPr>
            <a:r>
              <a:rPr lang="en-US" sz="1600" dirty="0" smtClean="0">
                <a:latin typeface="Times New Roman" pitchFamily="18" charset="0"/>
                <a:cs typeface="Times New Roman" pitchFamily="18" charset="0"/>
              </a:rPr>
              <a:t>How </a:t>
            </a:r>
            <a:r>
              <a:rPr lang="en-US" sz="1600" dirty="0">
                <a:latin typeface="Times New Roman" pitchFamily="18" charset="0"/>
                <a:cs typeface="Times New Roman" pitchFamily="18" charset="0"/>
              </a:rPr>
              <a:t>to set up the base </a:t>
            </a:r>
            <a:r>
              <a:rPr lang="en-US" sz="1600" dirty="0" smtClean="0">
                <a:latin typeface="Times New Roman" pitchFamily="18" charset="0"/>
                <a:cs typeface="Times New Roman" pitchFamily="18" charset="0"/>
              </a:rPr>
              <a:t>computer “</a:t>
            </a:r>
            <a:r>
              <a:rPr lang="en-US" sz="1600" smtClean="0">
                <a:latin typeface="Times New Roman" pitchFamily="18" charset="0"/>
                <a:cs typeface="Times New Roman" pitchFamily="18" charset="0"/>
              </a:rPr>
              <a:t>Clean Machine” </a:t>
            </a:r>
            <a:r>
              <a:rPr lang="en-US" sz="1600" dirty="0">
                <a:latin typeface="Times New Roman" pitchFamily="18" charset="0"/>
                <a:cs typeface="Times New Roman" pitchFamily="18" charset="0"/>
              </a:rPr>
              <a:t>that you use to create layers</a:t>
            </a:r>
            <a:r>
              <a:rPr lang="en-US" sz="16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Methods for capturing Virtual Software Layers:</a:t>
            </a:r>
          </a:p>
          <a:p>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Wise Virtual Composer</a:t>
            </a:r>
          </a:p>
          <a:p>
            <a:pPr marL="742950" lvl="1" indent="-285750">
              <a:buFont typeface="Courier New" pitchFamily="49" charset="0"/>
              <a:buChar char="o"/>
            </a:pPr>
            <a:r>
              <a:rPr lang="en-US" sz="1600" dirty="0" smtClean="0">
                <a:latin typeface="Times New Roman" pitchFamily="18" charset="0"/>
                <a:cs typeface="Times New Roman" pitchFamily="18" charset="0"/>
              </a:rPr>
              <a:t>Wise Virtual Composer provides an advanced UI for capturing applications not exact but similar to the original Wise Composer Suite</a:t>
            </a:r>
          </a:p>
          <a:p>
            <a:pPr marL="285750" indent="-285750">
              <a:buFont typeface="Arial" pitchFamily="34" charset="0"/>
              <a:buChar char="•"/>
            </a:pPr>
            <a:r>
              <a:rPr lang="en-US" sz="1600" dirty="0" smtClean="0">
                <a:latin typeface="Times New Roman" pitchFamily="18" charset="0"/>
                <a:cs typeface="Times New Roman" pitchFamily="18" charset="0"/>
              </a:rPr>
              <a:t>SWV Admin Tool “Single Program Capture”</a:t>
            </a:r>
          </a:p>
          <a:p>
            <a:pPr marL="742950" lvl="1" indent="-285750">
              <a:buFont typeface="Courier New" pitchFamily="49" charset="0"/>
              <a:buChar char="o"/>
            </a:pPr>
            <a:r>
              <a:rPr lang="en-US" sz="1600" dirty="0">
                <a:latin typeface="Times New Roman" pitchFamily="18" charset="0"/>
                <a:cs typeface="Times New Roman" pitchFamily="18" charset="0"/>
              </a:rPr>
              <a:t>When you use this method, only changes that are made </a:t>
            </a:r>
            <a:r>
              <a:rPr lang="en-US" sz="1600" dirty="0" smtClean="0">
                <a:latin typeface="Times New Roman" pitchFamily="18" charset="0"/>
                <a:cs typeface="Times New Roman" pitchFamily="18" charset="0"/>
              </a:rPr>
              <a:t>during the </a:t>
            </a:r>
            <a:r>
              <a:rPr lang="en-US" sz="1600" dirty="0">
                <a:latin typeface="Times New Roman" pitchFamily="18" charset="0"/>
                <a:cs typeface="Times New Roman" pitchFamily="18" charset="0"/>
              </a:rPr>
              <a:t>installation of a specified application are captured. Any </a:t>
            </a:r>
            <a:r>
              <a:rPr lang="en-US" sz="1600" dirty="0" smtClean="0">
                <a:latin typeface="Times New Roman" pitchFamily="18" charset="0"/>
                <a:cs typeface="Times New Roman" pitchFamily="18" charset="0"/>
              </a:rPr>
              <a:t>other activity </a:t>
            </a:r>
            <a:r>
              <a:rPr lang="en-US" sz="1600" dirty="0">
                <a:latin typeface="Times New Roman" pitchFamily="18" charset="0"/>
                <a:cs typeface="Times New Roman" pitchFamily="18" charset="0"/>
              </a:rPr>
              <a:t>on the computer is </a:t>
            </a:r>
            <a:r>
              <a:rPr lang="en-US" sz="1600" dirty="0" smtClean="0">
                <a:latin typeface="Times New Roman" pitchFamily="18" charset="0"/>
                <a:cs typeface="Times New Roman" pitchFamily="18" charset="0"/>
              </a:rPr>
              <a:t>ignored. This </a:t>
            </a:r>
            <a:r>
              <a:rPr lang="en-US" sz="1600" dirty="0">
                <a:latin typeface="Times New Roman" pitchFamily="18" charset="0"/>
                <a:cs typeface="Times New Roman" pitchFamily="18" charset="0"/>
              </a:rPr>
              <a:t>method captures all the files, registry settings, and </a:t>
            </a:r>
            <a:r>
              <a:rPr lang="en-US" sz="1600" dirty="0" smtClean="0">
                <a:latin typeface="Times New Roman" pitchFamily="18" charset="0"/>
                <a:cs typeface="Times New Roman" pitchFamily="18" charset="0"/>
              </a:rPr>
              <a:t>processes of </a:t>
            </a:r>
            <a:r>
              <a:rPr lang="en-US" sz="1600" dirty="0">
                <a:latin typeface="Times New Roman" pitchFamily="18" charset="0"/>
                <a:cs typeface="Times New Roman" pitchFamily="18" charset="0"/>
              </a:rPr>
              <a:t>an application. The capture includes child processes </a:t>
            </a:r>
            <a:r>
              <a:rPr lang="en-US" sz="1600" dirty="0" smtClean="0">
                <a:latin typeface="Times New Roman" pitchFamily="18" charset="0"/>
                <a:cs typeface="Times New Roman" pitchFamily="18" charset="0"/>
              </a:rPr>
              <a:t>and process-induced </a:t>
            </a:r>
            <a:r>
              <a:rPr lang="en-US" sz="1600" dirty="0">
                <a:latin typeface="Times New Roman" pitchFamily="18" charset="0"/>
                <a:cs typeface="Times New Roman" pitchFamily="18" charset="0"/>
              </a:rPr>
              <a:t>changes. It also captures Microsoft Installer (</a:t>
            </a:r>
            <a:r>
              <a:rPr lang="en-US" sz="1600" dirty="0" smtClean="0">
                <a:latin typeface="Times New Roman" pitchFamily="18" charset="0"/>
                <a:cs typeface="Times New Roman" pitchFamily="18" charset="0"/>
              </a:rPr>
              <a:t>MSI) and </a:t>
            </a:r>
            <a:r>
              <a:rPr lang="en-US" sz="1600" dirty="0">
                <a:latin typeface="Times New Roman" pitchFamily="18" charset="0"/>
                <a:cs typeface="Times New Roman" pitchFamily="18" charset="0"/>
              </a:rPr>
              <a:t>Service Control Manager </a:t>
            </a:r>
            <a:r>
              <a:rPr lang="en-US" sz="1600" dirty="0" smtClean="0">
                <a:latin typeface="Times New Roman" pitchFamily="18" charset="0"/>
                <a:cs typeface="Times New Roman" pitchFamily="18" charset="0"/>
              </a:rPr>
              <a:t>changes. You </a:t>
            </a:r>
            <a:r>
              <a:rPr lang="en-US" sz="1600" dirty="0">
                <a:latin typeface="Times New Roman" pitchFamily="18" charset="0"/>
                <a:cs typeface="Times New Roman" pitchFamily="18" charset="0"/>
              </a:rPr>
              <a:t>can use this method to capture both a single installation </a:t>
            </a:r>
            <a:r>
              <a:rPr lang="en-US" sz="1600" dirty="0" smtClean="0">
                <a:latin typeface="Times New Roman" pitchFamily="18" charset="0"/>
                <a:cs typeface="Times New Roman" pitchFamily="18" charset="0"/>
              </a:rPr>
              <a:t>into a </a:t>
            </a:r>
            <a:r>
              <a:rPr lang="en-US" sz="1600" dirty="0">
                <a:latin typeface="Times New Roman" pitchFamily="18" charset="0"/>
                <a:cs typeface="Times New Roman" pitchFamily="18" charset="0"/>
              </a:rPr>
              <a:t>layer or multiple installations into a layer. You can also use </a:t>
            </a:r>
            <a:r>
              <a:rPr lang="en-US" sz="1600" dirty="0" smtClean="0">
                <a:latin typeface="Times New Roman" pitchFamily="18" charset="0"/>
                <a:cs typeface="Times New Roman" pitchFamily="18" charset="0"/>
              </a:rPr>
              <a:t>this method </a:t>
            </a:r>
            <a:r>
              <a:rPr lang="en-US" sz="1600" dirty="0">
                <a:latin typeface="Times New Roman" pitchFamily="18" charset="0"/>
                <a:cs typeface="Times New Roman" pitchFamily="18" charset="0"/>
              </a:rPr>
              <a:t>to capture post-installation configurations</a:t>
            </a:r>
            <a:r>
              <a:rPr lang="en-US" sz="1600" dirty="0" smtClean="0">
                <a:latin typeface="Times New Roman" pitchFamily="18" charset="0"/>
                <a:cs typeface="Times New Roman" pitchFamily="18" charset="0"/>
              </a:rPr>
              <a:t>.</a:t>
            </a:r>
          </a:p>
          <a:p>
            <a:pPr marL="285750" indent="-285750">
              <a:buFont typeface="Arial" pitchFamily="34" charset="0"/>
              <a:buChar char="•"/>
            </a:pPr>
            <a:r>
              <a:rPr lang="en-US" sz="1600" dirty="0" smtClean="0">
                <a:latin typeface="Times New Roman" pitchFamily="18" charset="0"/>
                <a:cs typeface="Times New Roman" pitchFamily="18" charset="0"/>
              </a:rPr>
              <a:t>SWV Admin Tool “Global Capture”</a:t>
            </a:r>
            <a:endParaRPr lang="en-US" sz="1600" dirty="0">
              <a:latin typeface="Times New Roman" pitchFamily="18" charset="0"/>
              <a:cs typeface="Times New Roman" pitchFamily="18" charset="0"/>
            </a:endParaRPr>
          </a:p>
          <a:p>
            <a:pPr marL="742950" lvl="1" indent="-285750">
              <a:buFont typeface="Courier New" pitchFamily="49" charset="0"/>
              <a:buChar char="o"/>
            </a:pPr>
            <a:r>
              <a:rPr lang="en-US" sz="1600" dirty="0">
                <a:latin typeface="Times New Roman" pitchFamily="18" charset="0"/>
                <a:cs typeface="Times New Roman" pitchFamily="18" charset="0"/>
              </a:rPr>
              <a:t>This method captures all changes that are made to a </a:t>
            </a:r>
            <a:r>
              <a:rPr lang="en-US" sz="1600" dirty="0" smtClean="0">
                <a:latin typeface="Times New Roman" pitchFamily="18" charset="0"/>
                <a:cs typeface="Times New Roman" pitchFamily="18" charset="0"/>
              </a:rPr>
              <a:t>computer during </a:t>
            </a:r>
            <a:r>
              <a:rPr lang="en-US" sz="1600" dirty="0">
                <a:latin typeface="Times New Roman" pitchFamily="18" charset="0"/>
                <a:cs typeface="Times New Roman" pitchFamily="18" charset="0"/>
              </a:rPr>
              <a:t>the capture process. Because it captures all changes, it </a:t>
            </a:r>
            <a:r>
              <a:rPr lang="en-US" sz="1600" dirty="0" smtClean="0">
                <a:latin typeface="Times New Roman" pitchFamily="18" charset="0"/>
                <a:cs typeface="Times New Roman" pitchFamily="18" charset="0"/>
              </a:rPr>
              <a:t>also captures </a:t>
            </a:r>
            <a:r>
              <a:rPr lang="en-US" sz="1600" dirty="0">
                <a:latin typeface="Times New Roman" pitchFamily="18" charset="0"/>
                <a:cs typeface="Times New Roman" pitchFamily="18" charset="0"/>
              </a:rPr>
              <a:t>all background activity on the system. Use this </a:t>
            </a:r>
            <a:r>
              <a:rPr lang="en-US" sz="1600" dirty="0" smtClean="0">
                <a:latin typeface="Times New Roman" pitchFamily="18" charset="0"/>
                <a:cs typeface="Times New Roman" pitchFamily="18" charset="0"/>
              </a:rPr>
              <a:t>method only </a:t>
            </a:r>
            <a:r>
              <a:rPr lang="en-US" sz="1600" dirty="0">
                <a:latin typeface="Times New Roman" pitchFamily="18" charset="0"/>
                <a:cs typeface="Times New Roman" pitchFamily="18" charset="0"/>
              </a:rPr>
              <a:t>when you can’t use the single program capture.</a:t>
            </a:r>
            <a:endParaRPr lang="en-US" sz="1600" dirty="0" smtClean="0">
              <a:latin typeface="Times New Roman" pitchFamily="18" charset="0"/>
              <a:cs typeface="Times New Roman" pitchFamily="18" charset="0"/>
            </a:endParaRPr>
          </a:p>
        </p:txBody>
      </p:sp>
      <p:sp>
        <p:nvSpPr>
          <p:cNvPr id="8"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Creating Virtual Software Layers</a:t>
            </a:r>
            <a:br>
              <a:rPr lang="en-US" sz="2000" b="1" dirty="0" smtClean="0">
                <a:latin typeface="Times New Roman" pitchFamily="18" charset="0"/>
                <a:cs typeface="Times New Roman" pitchFamily="18" charset="0"/>
              </a:rPr>
            </a:br>
            <a:endParaRPr lang="en-US" sz="2000" b="1" dirty="0"/>
          </a:p>
        </p:txBody>
      </p:sp>
      <p:sp>
        <p:nvSpPr>
          <p:cNvPr id="9" name="TextBox 8"/>
          <p:cNvSpPr txBox="1"/>
          <p:nvPr/>
        </p:nvSpPr>
        <p:spPr>
          <a:xfrm>
            <a:off x="8510460" y="6324599"/>
            <a:ext cx="418704" cy="369332"/>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 xmlns:p14="http://schemas.microsoft.com/office/powerpoint/2010/main" val="1232788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8153400" cy="4585871"/>
          </a:xfrm>
          <a:prstGeom prst="rect">
            <a:avLst/>
          </a:prstGeom>
        </p:spPr>
        <p:txBody>
          <a:bodyPr wrap="square">
            <a:spAutoFit/>
          </a:bodyPr>
          <a:lstStyle/>
          <a:p>
            <a:r>
              <a:rPr lang="en-US" sz="1600" dirty="0">
                <a:latin typeface="Times New Roman" pitchFamily="18" charset="0"/>
                <a:cs typeface="Times New Roman" pitchFamily="18" charset="0"/>
              </a:rPr>
              <a:t>When an application layer creates or modifies files they are stored in the </a:t>
            </a:r>
            <a:r>
              <a:rPr lang="en-US" sz="1600" dirty="0" smtClean="0">
                <a:latin typeface="Times New Roman" pitchFamily="18" charset="0"/>
                <a:cs typeface="Times New Roman" pitchFamily="18" charset="0"/>
              </a:rPr>
              <a:t>writeable Sub-layer</a:t>
            </a:r>
            <a:r>
              <a:rPr lang="en-US" sz="1600" dirty="0">
                <a:latin typeface="Times New Roman" pitchFamily="18" charset="0"/>
                <a:cs typeface="Times New Roman" pitchFamily="18" charset="0"/>
              </a:rPr>
              <a:t>. If the layer is then reset, the files in the writeable </a:t>
            </a:r>
            <a:r>
              <a:rPr lang="en-US" sz="1600" dirty="0" smtClean="0">
                <a:latin typeface="Times New Roman" pitchFamily="18" charset="0"/>
                <a:cs typeface="Times New Roman" pitchFamily="18" charset="0"/>
              </a:rPr>
              <a:t>sub-layer </a:t>
            </a:r>
            <a:r>
              <a:rPr lang="en-US" sz="1600" dirty="0">
                <a:latin typeface="Times New Roman" pitchFamily="18" charset="0"/>
                <a:cs typeface="Times New Roman" pitchFamily="18" charset="0"/>
              </a:rPr>
              <a:t>are </a:t>
            </a:r>
            <a:r>
              <a:rPr lang="en-US" sz="1600" dirty="0" smtClean="0">
                <a:latin typeface="Times New Roman" pitchFamily="18" charset="0"/>
                <a:cs typeface="Times New Roman" pitchFamily="18" charset="0"/>
              </a:rPr>
              <a:t>deleted. This </a:t>
            </a:r>
            <a:r>
              <a:rPr lang="en-US" sz="1600" dirty="0">
                <a:latin typeface="Times New Roman" pitchFamily="18" charset="0"/>
                <a:cs typeface="Times New Roman" pitchFamily="18" charset="0"/>
              </a:rPr>
              <a:t>behavior lets you reset an application to the default state if settings </a:t>
            </a:r>
            <a:r>
              <a:rPr lang="en-US" sz="1600" dirty="0" smtClean="0">
                <a:latin typeface="Times New Roman" pitchFamily="18" charset="0"/>
                <a:cs typeface="Times New Roman" pitchFamily="18" charset="0"/>
              </a:rPr>
              <a:t>become corrupted</a:t>
            </a:r>
            <a:r>
              <a:rPr lang="en-US" sz="1600" dirty="0">
                <a:latin typeface="Times New Roman" pitchFamily="18" charset="0"/>
                <a:cs typeface="Times New Roman" pitchFamily="18" charset="0"/>
              </a:rPr>
              <a:t>. However, many applications create data files that you do not want </a:t>
            </a:r>
            <a:r>
              <a:rPr lang="en-US" sz="1600" dirty="0" smtClean="0">
                <a:latin typeface="Times New Roman" pitchFamily="18" charset="0"/>
                <a:cs typeface="Times New Roman" pitchFamily="18" charset="0"/>
              </a:rPr>
              <a:t>to lose </a:t>
            </a:r>
            <a:r>
              <a:rPr lang="en-US" sz="1600" dirty="0">
                <a:latin typeface="Times New Roman" pitchFamily="18" charset="0"/>
                <a:cs typeface="Times New Roman" pitchFamily="18" charset="0"/>
              </a:rPr>
              <a:t>when a layer is reset. These files need to be stored on the base file </a:t>
            </a:r>
            <a:r>
              <a:rPr lang="en-US" sz="1600" dirty="0" smtClean="0">
                <a:latin typeface="Times New Roman" pitchFamily="18" charset="0"/>
                <a:cs typeface="Times New Roman" pitchFamily="18" charset="0"/>
              </a:rPr>
              <a:t>system and </a:t>
            </a:r>
            <a:r>
              <a:rPr lang="en-US" sz="1600" dirty="0">
                <a:latin typeface="Times New Roman" pitchFamily="18" charset="0"/>
                <a:cs typeface="Times New Roman" pitchFamily="18" charset="0"/>
              </a:rPr>
              <a:t>not in the layer to prevent potential </a:t>
            </a:r>
            <a:r>
              <a:rPr lang="en-US" sz="1600" dirty="0" smtClean="0">
                <a:latin typeface="Times New Roman" pitchFamily="18" charset="0"/>
                <a:cs typeface="Times New Roman" pitchFamily="18" charset="0"/>
              </a:rPr>
              <a:t>loss.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For </a:t>
            </a:r>
            <a:r>
              <a:rPr lang="en-US" sz="1600" dirty="0">
                <a:latin typeface="Times New Roman" pitchFamily="18" charset="0"/>
                <a:cs typeface="Times New Roman" pitchFamily="18" charset="0"/>
              </a:rPr>
              <a:t>example, you create and activate a Microsoft Word layer. You do not </a:t>
            </a:r>
            <a:r>
              <a:rPr lang="en-US" sz="1600" dirty="0" smtClean="0">
                <a:latin typeface="Times New Roman" pitchFamily="18" charset="0"/>
                <a:cs typeface="Times New Roman" pitchFamily="18" charset="0"/>
              </a:rPr>
              <a:t>create any </a:t>
            </a:r>
            <a:r>
              <a:rPr lang="en-US" sz="1600" dirty="0">
                <a:latin typeface="Times New Roman" pitchFamily="18" charset="0"/>
                <a:cs typeface="Times New Roman" pitchFamily="18" charset="0"/>
              </a:rPr>
              <a:t>layer exclude entries, global exclude entries, or data layers to redirect .</a:t>
            </a:r>
            <a:r>
              <a:rPr lang="en-US" sz="1600" dirty="0" smtClean="0">
                <a:latin typeface="Times New Roman" pitchFamily="18" charset="0"/>
                <a:cs typeface="Times New Roman" pitchFamily="18" charset="0"/>
              </a:rPr>
              <a:t>doc files </a:t>
            </a:r>
            <a:r>
              <a:rPr lang="en-US" sz="1600" dirty="0">
                <a:latin typeface="Times New Roman" pitchFamily="18" charset="0"/>
                <a:cs typeface="Times New Roman" pitchFamily="18" charset="0"/>
              </a:rPr>
              <a:t>from the layer’s writeable </a:t>
            </a:r>
            <a:r>
              <a:rPr lang="en-US" sz="1600" dirty="0" smtClean="0">
                <a:latin typeface="Times New Roman" pitchFamily="18" charset="0"/>
                <a:cs typeface="Times New Roman" pitchFamily="18" charset="0"/>
              </a:rPr>
              <a:t>sub-layer</a:t>
            </a:r>
            <a:r>
              <a:rPr lang="en-US" sz="1600" dirty="0">
                <a:latin typeface="Times New Roman" pitchFamily="18" charset="0"/>
                <a:cs typeface="Times New Roman" pitchFamily="18" charset="0"/>
              </a:rPr>
              <a:t>. You then activate the Microsoft </a:t>
            </a:r>
            <a:r>
              <a:rPr lang="en-US" sz="1600" dirty="0" smtClean="0">
                <a:latin typeface="Times New Roman" pitchFamily="18" charset="0"/>
                <a:cs typeface="Times New Roman" pitchFamily="18" charset="0"/>
              </a:rPr>
              <a:t>Word layer </a:t>
            </a:r>
            <a:r>
              <a:rPr lang="en-US" sz="1600" dirty="0">
                <a:latin typeface="Times New Roman" pitchFamily="18" charset="0"/>
                <a:cs typeface="Times New Roman" pitchFamily="18" charset="0"/>
              </a:rPr>
              <a:t>and use it to create .doc files that you save on the computer’s hard drive. </a:t>
            </a:r>
            <a:r>
              <a:rPr lang="en-US" sz="1600" dirty="0" smtClean="0">
                <a:latin typeface="Times New Roman" pitchFamily="18" charset="0"/>
                <a:cs typeface="Times New Roman" pitchFamily="18" charset="0"/>
              </a:rPr>
              <a:t>If you </a:t>
            </a:r>
            <a:r>
              <a:rPr lang="en-US" sz="1600" dirty="0">
                <a:latin typeface="Times New Roman" pitchFamily="18" charset="0"/>
                <a:cs typeface="Times New Roman" pitchFamily="18" charset="0"/>
              </a:rPr>
              <a:t>then reset the Word layer, all of the .doc files you created are </a:t>
            </a:r>
            <a:r>
              <a:rPr lang="en-US" sz="1600" dirty="0" smtClean="0">
                <a:latin typeface="Times New Roman" pitchFamily="18" charset="0"/>
                <a:cs typeface="Times New Roman" pitchFamily="18" charset="0"/>
              </a:rPr>
              <a:t>lost.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To </a:t>
            </a:r>
            <a:r>
              <a:rPr lang="en-US" sz="1600" dirty="0">
                <a:latin typeface="Times New Roman" pitchFamily="18" charset="0"/>
                <a:cs typeface="Times New Roman" pitchFamily="18" charset="0"/>
              </a:rPr>
              <a:t>prevent the loss of application data when a layer is reset, you must ensure </a:t>
            </a:r>
            <a:r>
              <a:rPr lang="en-US" sz="1600" dirty="0" smtClean="0">
                <a:latin typeface="Times New Roman" pitchFamily="18" charset="0"/>
                <a:cs typeface="Times New Roman" pitchFamily="18" charset="0"/>
              </a:rPr>
              <a:t>that the </a:t>
            </a:r>
            <a:r>
              <a:rPr lang="en-US" sz="1600" dirty="0">
                <a:latin typeface="Times New Roman" pitchFamily="18" charset="0"/>
                <a:cs typeface="Times New Roman" pitchFamily="18" charset="0"/>
              </a:rPr>
              <a:t>data is not stored in the application layer</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a:t>The Workspace Virtualization Agent provides the following methods </a:t>
            </a:r>
            <a:r>
              <a:rPr lang="en-US" sz="1600" dirty="0" smtClean="0"/>
              <a:t>that you can </a:t>
            </a:r>
            <a:r>
              <a:rPr lang="en-US" sz="1600" dirty="0"/>
              <a:t>use to prevent the loss of application </a:t>
            </a:r>
            <a:r>
              <a:rPr lang="en-US" sz="1600" dirty="0" smtClean="0"/>
              <a:t>data. (On the next slide)</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Preventing Data Loss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11</a:t>
            </a:r>
            <a:endParaRPr lang="en-US" dirty="0"/>
          </a:p>
        </p:txBody>
      </p:sp>
    </p:spTree>
    <p:extLst>
      <p:ext uri="{BB962C8B-B14F-4D97-AF65-F5344CB8AC3E}">
        <p14:creationId xmlns="" xmlns:p14="http://schemas.microsoft.com/office/powerpoint/2010/main" val="2746847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95400"/>
            <a:ext cx="8153400" cy="5324535"/>
          </a:xfrm>
          <a:prstGeom prst="rect">
            <a:avLst/>
          </a:prstGeom>
        </p:spPr>
        <p:txBody>
          <a:bodyPr wrap="square">
            <a:spAutoFit/>
          </a:bodyPr>
          <a:lstStyle/>
          <a:p>
            <a:pPr marL="285750" indent="-285750">
              <a:buFont typeface="Arial" pitchFamily="34" charset="0"/>
              <a:buChar char="•"/>
            </a:pPr>
            <a:r>
              <a:rPr lang="en-US" sz="1600" b="1" dirty="0" smtClean="0">
                <a:latin typeface="Times New Roman" pitchFamily="18" charset="0"/>
                <a:cs typeface="Times New Roman" pitchFamily="18" charset="0"/>
              </a:rPr>
              <a:t>Data Layers</a:t>
            </a:r>
          </a:p>
          <a:p>
            <a:pPr marL="742950" lvl="1" indent="-285750">
              <a:buFont typeface="Courier New" pitchFamily="49" charset="0"/>
              <a:buChar char="o"/>
            </a:pPr>
            <a:r>
              <a:rPr lang="en-US" sz="1600" dirty="0" smtClean="0">
                <a:latin typeface="Times New Roman" pitchFamily="18" charset="0"/>
                <a:cs typeface="Times New Roman" pitchFamily="18" charset="0"/>
              </a:rPr>
              <a:t>You can </a:t>
            </a:r>
            <a:r>
              <a:rPr lang="en-US" sz="1600" dirty="0">
                <a:latin typeface="Times New Roman" pitchFamily="18" charset="0"/>
                <a:cs typeface="Times New Roman" pitchFamily="18" charset="0"/>
              </a:rPr>
              <a:t>create a data layer that captures the </a:t>
            </a:r>
            <a:r>
              <a:rPr lang="en-US" sz="1600" dirty="0" smtClean="0">
                <a:latin typeface="Times New Roman" pitchFamily="18" charset="0"/>
                <a:cs typeface="Times New Roman" pitchFamily="18" charset="0"/>
              </a:rPr>
              <a:t>application data </a:t>
            </a:r>
            <a:r>
              <a:rPr lang="en-US" sz="1600" dirty="0">
                <a:latin typeface="Times New Roman" pitchFamily="18" charset="0"/>
                <a:cs typeface="Times New Roman" pitchFamily="18" charset="0"/>
              </a:rPr>
              <a:t>files that have specified extensions or that are in </a:t>
            </a:r>
            <a:r>
              <a:rPr lang="en-US" sz="1600" dirty="0" smtClean="0">
                <a:latin typeface="Times New Roman" pitchFamily="18" charset="0"/>
                <a:cs typeface="Times New Roman" pitchFamily="18" charset="0"/>
              </a:rPr>
              <a:t>a specified </a:t>
            </a:r>
            <a:r>
              <a:rPr lang="en-US" sz="1600" dirty="0">
                <a:latin typeface="Times New Roman" pitchFamily="18" charset="0"/>
                <a:cs typeface="Times New Roman" pitchFamily="18" charset="0"/>
              </a:rPr>
              <a:t>directory. A data layer captures the </a:t>
            </a:r>
            <a:r>
              <a:rPr lang="en-US" sz="1600" dirty="0" smtClean="0">
                <a:latin typeface="Times New Roman" pitchFamily="18" charset="0"/>
                <a:cs typeface="Times New Roman" pitchFamily="18" charset="0"/>
              </a:rPr>
              <a:t>application data </a:t>
            </a:r>
            <a:r>
              <a:rPr lang="en-US" sz="1600" dirty="0">
                <a:latin typeface="Times New Roman" pitchFamily="18" charset="0"/>
                <a:cs typeface="Times New Roman" pitchFamily="18" charset="0"/>
              </a:rPr>
              <a:t>so that it is not redirected to the writeable </a:t>
            </a:r>
            <a:r>
              <a:rPr lang="en-US" sz="1600" dirty="0" smtClean="0">
                <a:latin typeface="Times New Roman" pitchFamily="18" charset="0"/>
                <a:cs typeface="Times New Roman" pitchFamily="18" charset="0"/>
              </a:rPr>
              <a:t>sub-layer of the </a:t>
            </a:r>
            <a:r>
              <a:rPr lang="en-US" sz="1600" dirty="0">
                <a:latin typeface="Times New Roman" pitchFamily="18" charset="0"/>
                <a:cs typeface="Times New Roman" pitchFamily="18" charset="0"/>
              </a:rPr>
              <a:t>application layer</a:t>
            </a:r>
            <a:r>
              <a:rPr lang="en-US" sz="1600" dirty="0" smtClean="0">
                <a:latin typeface="Times New Roman" pitchFamily="18" charset="0"/>
                <a:cs typeface="Times New Roman" pitchFamily="18" charset="0"/>
              </a:rPr>
              <a:t>.</a:t>
            </a:r>
          </a:p>
          <a:p>
            <a:pPr marL="742950" lvl="1" indent="-285750">
              <a:buFont typeface="Courier New" pitchFamily="49" charset="0"/>
              <a:buChar char="o"/>
            </a:pPr>
            <a:endParaRPr lang="en-US" sz="1600" dirty="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Layer Exclude Entries</a:t>
            </a:r>
          </a:p>
          <a:p>
            <a:pPr marL="742950" lvl="1" indent="-285750">
              <a:buFont typeface="Courier New" pitchFamily="49" charset="0"/>
              <a:buChar char="o"/>
            </a:pPr>
            <a:r>
              <a:rPr lang="en-US" sz="1600" dirty="0">
                <a:latin typeface="Times New Roman" pitchFamily="18" charset="0"/>
                <a:cs typeface="Times New Roman" pitchFamily="18" charset="0"/>
              </a:rPr>
              <a:t>You can create layer exclude entries for an application </a:t>
            </a:r>
            <a:r>
              <a:rPr lang="en-US" sz="1600" dirty="0" smtClean="0">
                <a:latin typeface="Times New Roman" pitchFamily="18" charset="0"/>
                <a:cs typeface="Times New Roman" pitchFamily="18" charset="0"/>
              </a:rPr>
              <a:t>layer. A </a:t>
            </a:r>
            <a:r>
              <a:rPr lang="en-US" sz="1600" dirty="0">
                <a:latin typeface="Times New Roman" pitchFamily="18" charset="0"/>
                <a:cs typeface="Times New Roman" pitchFamily="18" charset="0"/>
              </a:rPr>
              <a:t>layer exclude entry can be a file extension or a </a:t>
            </a:r>
            <a:r>
              <a:rPr lang="en-US" sz="1600" dirty="0" smtClean="0">
                <a:latin typeface="Times New Roman" pitchFamily="18" charset="0"/>
                <a:cs typeface="Times New Roman" pitchFamily="18" charset="0"/>
              </a:rPr>
              <a:t>directory. Application </a:t>
            </a:r>
            <a:r>
              <a:rPr lang="en-US" sz="1600" dirty="0">
                <a:latin typeface="Times New Roman" pitchFamily="18" charset="0"/>
                <a:cs typeface="Times New Roman" pitchFamily="18" charset="0"/>
              </a:rPr>
              <a:t>data that matches the layer exclude entry </a:t>
            </a:r>
            <a:r>
              <a:rPr lang="en-US" sz="1600" dirty="0" smtClean="0">
                <a:latin typeface="Times New Roman" pitchFamily="18" charset="0"/>
                <a:cs typeface="Times New Roman" pitchFamily="18" charset="0"/>
              </a:rPr>
              <a:t>is saved </a:t>
            </a:r>
            <a:r>
              <a:rPr lang="en-US" sz="1600" dirty="0">
                <a:latin typeface="Times New Roman" pitchFamily="18" charset="0"/>
                <a:cs typeface="Times New Roman" pitchFamily="18" charset="0"/>
              </a:rPr>
              <a:t>in the base file system</a:t>
            </a:r>
            <a:r>
              <a:rPr lang="en-US" sz="1600" dirty="0" smtClean="0">
                <a:latin typeface="Times New Roman" pitchFamily="18" charset="0"/>
                <a:cs typeface="Times New Roman" pitchFamily="18" charset="0"/>
              </a:rPr>
              <a:t>.</a:t>
            </a:r>
          </a:p>
          <a:p>
            <a:pPr marL="742950" lvl="1" indent="-285750">
              <a:buFont typeface="Courier New" pitchFamily="49" charset="0"/>
              <a:buChar char="o"/>
            </a:pPr>
            <a:endParaRPr lang="en-US" sz="1600" dirty="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Global Exclude Entries (Ideal option for most cases)</a:t>
            </a:r>
          </a:p>
          <a:p>
            <a:pPr marL="742950" lvl="1" indent="-285750">
              <a:buFont typeface="Courier New" pitchFamily="49" charset="0"/>
              <a:buChar char="o"/>
            </a:pPr>
            <a:r>
              <a:rPr lang="en-US" sz="1600" dirty="0">
                <a:latin typeface="Times New Roman" pitchFamily="18" charset="0"/>
                <a:cs typeface="Times New Roman" pitchFamily="18" charset="0"/>
              </a:rPr>
              <a:t>You can create global exclude entries for a computer. </a:t>
            </a:r>
            <a:r>
              <a:rPr lang="en-US" sz="1600" dirty="0" smtClean="0">
                <a:latin typeface="Times New Roman" pitchFamily="18" charset="0"/>
                <a:cs typeface="Times New Roman" pitchFamily="18" charset="0"/>
              </a:rPr>
              <a:t>A global </a:t>
            </a:r>
            <a:r>
              <a:rPr lang="en-US" sz="1600" dirty="0">
                <a:latin typeface="Times New Roman" pitchFamily="18" charset="0"/>
                <a:cs typeface="Times New Roman" pitchFamily="18" charset="0"/>
              </a:rPr>
              <a:t>exclude entry can be a file extension or a </a:t>
            </a:r>
            <a:r>
              <a:rPr lang="en-US" sz="1600" dirty="0" smtClean="0">
                <a:latin typeface="Times New Roman" pitchFamily="18" charset="0"/>
                <a:cs typeface="Times New Roman" pitchFamily="18" charset="0"/>
              </a:rPr>
              <a:t>directory. A </a:t>
            </a:r>
            <a:r>
              <a:rPr lang="en-US" sz="1600" dirty="0">
                <a:latin typeface="Times New Roman" pitchFamily="18" charset="0"/>
                <a:cs typeface="Times New Roman" pitchFamily="18" charset="0"/>
              </a:rPr>
              <a:t>global exclude entry applies to all layers on a </a:t>
            </a:r>
            <a:r>
              <a:rPr lang="en-US" sz="1600" dirty="0" smtClean="0">
                <a:latin typeface="Times New Roman" pitchFamily="18" charset="0"/>
                <a:cs typeface="Times New Roman" pitchFamily="18" charset="0"/>
              </a:rPr>
              <a:t>computer. Application </a:t>
            </a:r>
            <a:r>
              <a:rPr lang="en-US" sz="1600" dirty="0">
                <a:latin typeface="Times New Roman" pitchFamily="18" charset="0"/>
                <a:cs typeface="Times New Roman" pitchFamily="18" charset="0"/>
              </a:rPr>
              <a:t>data that matches the global exclude entry </a:t>
            </a:r>
            <a:r>
              <a:rPr lang="en-US" sz="1600" dirty="0" smtClean="0">
                <a:latin typeface="Times New Roman" pitchFamily="18" charset="0"/>
                <a:cs typeface="Times New Roman" pitchFamily="18" charset="0"/>
              </a:rPr>
              <a:t>is saved </a:t>
            </a:r>
            <a:r>
              <a:rPr lang="en-US" sz="1600" dirty="0">
                <a:latin typeface="Times New Roman" pitchFamily="18" charset="0"/>
                <a:cs typeface="Times New Roman" pitchFamily="18" charset="0"/>
              </a:rPr>
              <a:t>in the base file system</a:t>
            </a:r>
            <a:r>
              <a:rPr lang="en-US" sz="1600" dirty="0" smtClean="0">
                <a:latin typeface="Times New Roman" pitchFamily="18" charset="0"/>
                <a:cs typeface="Times New Roman" pitchFamily="18" charset="0"/>
              </a:rPr>
              <a:t>.</a:t>
            </a:r>
          </a:p>
          <a:p>
            <a:pPr marL="742950" lvl="1" indent="-285750">
              <a:buFont typeface="Courier New" pitchFamily="49" charset="0"/>
              <a:buChar char="o"/>
            </a:pPr>
            <a:endParaRPr lang="en-US" sz="1600" dirty="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Using Non-Local Storage or “New Reset Points” (Not Recommended)</a:t>
            </a:r>
          </a:p>
          <a:p>
            <a:pPr marL="742950" lvl="1" indent="-285750">
              <a:buFont typeface="Courier New" pitchFamily="49" charset="0"/>
              <a:buChar char="o"/>
            </a:pPr>
            <a:r>
              <a:rPr lang="en-US" sz="1600" dirty="0">
                <a:latin typeface="Times New Roman" pitchFamily="18" charset="0"/>
                <a:cs typeface="Times New Roman" pitchFamily="18" charset="0"/>
              </a:rPr>
              <a:t>You can save the application data of a virtualized </a:t>
            </a:r>
            <a:r>
              <a:rPr lang="en-US" sz="1600" dirty="0" smtClean="0">
                <a:latin typeface="Times New Roman" pitchFamily="18" charset="0"/>
                <a:cs typeface="Times New Roman" pitchFamily="18" charset="0"/>
              </a:rPr>
              <a:t>application to </a:t>
            </a:r>
            <a:r>
              <a:rPr lang="en-US" sz="1600" dirty="0">
                <a:latin typeface="Times New Roman" pitchFamily="18" charset="0"/>
                <a:cs typeface="Times New Roman" pitchFamily="18" charset="0"/>
              </a:rPr>
              <a:t>a non-local storage device, such as a network share. </a:t>
            </a:r>
            <a:r>
              <a:rPr lang="en-US" sz="1600" dirty="0" smtClean="0">
                <a:latin typeface="Times New Roman" pitchFamily="18" charset="0"/>
                <a:cs typeface="Times New Roman" pitchFamily="18" charset="0"/>
              </a:rPr>
              <a:t>The data </a:t>
            </a:r>
            <a:r>
              <a:rPr lang="en-US" sz="1600" dirty="0">
                <a:latin typeface="Times New Roman" pitchFamily="18" charset="0"/>
                <a:cs typeface="Times New Roman" pitchFamily="18" charset="0"/>
              </a:rPr>
              <a:t>is then not redirected to the application layer</a:t>
            </a:r>
            <a:r>
              <a:rPr lang="en-US" sz="1600" dirty="0" smtClean="0">
                <a:latin typeface="Times New Roman" pitchFamily="18" charset="0"/>
                <a:cs typeface="Times New Roman" pitchFamily="18" charset="0"/>
              </a:rPr>
              <a:t>.</a:t>
            </a:r>
          </a:p>
          <a:p>
            <a:pPr marL="742950" lvl="1" indent="-285750">
              <a:buFont typeface="Courier New" pitchFamily="49" charset="0"/>
              <a:buChar char="o"/>
            </a:pPr>
            <a:r>
              <a:rPr lang="en-US" sz="1600" dirty="0">
                <a:latin typeface="Times New Roman" pitchFamily="18" charset="0"/>
                <a:cs typeface="Times New Roman" pitchFamily="18" charset="0"/>
              </a:rPr>
              <a:t>You can copy the data from the writeable </a:t>
            </a:r>
            <a:r>
              <a:rPr lang="en-US" sz="1600" dirty="0" smtClean="0">
                <a:latin typeface="Times New Roman" pitchFamily="18" charset="0"/>
                <a:cs typeface="Times New Roman" pitchFamily="18" charset="0"/>
              </a:rPr>
              <a:t>sub-layer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the read-only sub-layer </a:t>
            </a:r>
            <a:r>
              <a:rPr lang="en-US" sz="1600" dirty="0">
                <a:latin typeface="Times New Roman" pitchFamily="18" charset="0"/>
                <a:cs typeface="Times New Roman" pitchFamily="18" charset="0"/>
              </a:rPr>
              <a:t>using a new reset point.</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Preventing Data Loss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12</a:t>
            </a:r>
            <a:endParaRPr lang="en-US" dirty="0"/>
          </a:p>
        </p:txBody>
      </p:sp>
    </p:spTree>
    <p:extLst>
      <p:ext uri="{BB962C8B-B14F-4D97-AF65-F5344CB8AC3E}">
        <p14:creationId xmlns="" xmlns:p14="http://schemas.microsoft.com/office/powerpoint/2010/main" val="3015680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95400"/>
            <a:ext cx="8153400" cy="5016758"/>
          </a:xfrm>
          <a:prstGeom prst="rect">
            <a:avLst/>
          </a:prstGeom>
        </p:spPr>
        <p:txBody>
          <a:bodyPr wrap="square">
            <a:spAutoFit/>
          </a:bodyPr>
          <a:lstStyle/>
          <a:p>
            <a:r>
              <a:rPr lang="en-US" sz="1600" dirty="0">
                <a:latin typeface="Times New Roman" pitchFamily="18" charset="0"/>
                <a:cs typeface="Times New Roman" pitchFamily="18" charset="0"/>
              </a:rPr>
              <a:t>The Layer Definition Tool lets you create packages without capturing </a:t>
            </a:r>
            <a:r>
              <a:rPr lang="en-US" sz="1600" dirty="0" smtClean="0">
                <a:latin typeface="Times New Roman" pitchFamily="18" charset="0"/>
                <a:cs typeface="Times New Roman" pitchFamily="18" charset="0"/>
              </a:rPr>
              <a:t>an installation. Layer Definition Files provide everything necessary to build a Virtual Application Layer utilizing the Layer Definition Tool.</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Layer Definition Files are </a:t>
            </a:r>
            <a:r>
              <a:rPr lang="en-US" sz="1600" dirty="0">
                <a:latin typeface="Times New Roman" pitchFamily="18" charset="0"/>
                <a:cs typeface="Times New Roman" pitchFamily="18" charset="0"/>
              </a:rPr>
              <a:t>useful for scenarios where capturing an application install is not possible </a:t>
            </a:r>
            <a:r>
              <a:rPr lang="en-US" sz="1600" dirty="0" smtClean="0">
                <a:latin typeface="Times New Roman" pitchFamily="18" charset="0"/>
                <a:cs typeface="Times New Roman" pitchFamily="18" charset="0"/>
              </a:rPr>
              <a:t>or produces inconsistent </a:t>
            </a:r>
            <a:r>
              <a:rPr lang="en-US" sz="1600" dirty="0">
                <a:latin typeface="Times New Roman" pitchFamily="18" charset="0"/>
                <a:cs typeface="Times New Roman" pitchFamily="18" charset="0"/>
              </a:rPr>
              <a:t>results. The SWV Layer Definition Tool lets you </a:t>
            </a:r>
            <a:r>
              <a:rPr lang="en-US" sz="1600" dirty="0" smtClean="0">
                <a:latin typeface="Times New Roman" pitchFamily="18" charset="0"/>
                <a:cs typeface="Times New Roman" pitchFamily="18" charset="0"/>
              </a:rPr>
              <a:t>export Virtual </a:t>
            </a:r>
            <a:r>
              <a:rPr lang="en-US" sz="1600" dirty="0">
                <a:latin typeface="Times New Roman" pitchFamily="18" charset="0"/>
                <a:cs typeface="Times New Roman" pitchFamily="18" charset="0"/>
              </a:rPr>
              <a:t>Application </a:t>
            </a:r>
            <a:r>
              <a:rPr lang="en-US" sz="1600" dirty="0" smtClean="0">
                <a:latin typeface="Times New Roman" pitchFamily="18" charset="0"/>
                <a:cs typeface="Times New Roman" pitchFamily="18" charset="0"/>
              </a:rPr>
              <a:t>information </a:t>
            </a:r>
            <a:r>
              <a:rPr lang="en-US" sz="1600" dirty="0">
                <a:latin typeface="Times New Roman" pitchFamily="18" charset="0"/>
                <a:cs typeface="Times New Roman" pitchFamily="18" charset="0"/>
              </a:rPr>
              <a:t>to Layer Definition Files. It also lets you </a:t>
            </a:r>
            <a:r>
              <a:rPr lang="en-US" sz="1600" dirty="0" smtClean="0">
                <a:latin typeface="Times New Roman" pitchFamily="18" charset="0"/>
                <a:cs typeface="Times New Roman" pitchFamily="18" charset="0"/>
              </a:rPr>
              <a:t>create or </a:t>
            </a:r>
            <a:r>
              <a:rPr lang="en-US" sz="1600" dirty="0">
                <a:latin typeface="Times New Roman" pitchFamily="18" charset="0"/>
                <a:cs typeface="Times New Roman" pitchFamily="18" charset="0"/>
              </a:rPr>
              <a:t>modify layers from the Layer Definition File. After an application is </a:t>
            </a:r>
            <a:r>
              <a:rPr lang="en-US" sz="1600" dirty="0" smtClean="0">
                <a:latin typeface="Times New Roman" pitchFamily="18" charset="0"/>
                <a:cs typeface="Times New Roman" pitchFamily="18" charset="0"/>
              </a:rPr>
              <a:t>captured using </a:t>
            </a:r>
            <a:r>
              <a:rPr lang="en-US" sz="1600" dirty="0">
                <a:latin typeface="Times New Roman" pitchFamily="18" charset="0"/>
                <a:cs typeface="Times New Roman" pitchFamily="18" charset="0"/>
              </a:rPr>
              <a:t>the Layer Definition Tool, it can be exported as a </a:t>
            </a:r>
            <a:r>
              <a:rPr lang="en-US" sz="1600" dirty="0" smtClean="0">
                <a:latin typeface="Times New Roman" pitchFamily="18" charset="0"/>
                <a:cs typeface="Times New Roman" pitchFamily="18" charset="0"/>
              </a:rPr>
              <a:t>VSA file </a:t>
            </a:r>
            <a:r>
              <a:rPr lang="en-US" sz="1600" dirty="0">
                <a:latin typeface="Times New Roman" pitchFamily="18" charset="0"/>
                <a:cs typeface="Times New Roman" pitchFamily="18" charset="0"/>
              </a:rPr>
              <a:t>and deployed </a:t>
            </a:r>
            <a:r>
              <a:rPr lang="en-US" sz="1600" dirty="0" smtClean="0">
                <a:latin typeface="Times New Roman" pitchFamily="18" charset="0"/>
                <a:cs typeface="Times New Roman" pitchFamily="18" charset="0"/>
              </a:rPr>
              <a:t>to endpoints.</a:t>
            </a:r>
          </a:p>
          <a:p>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To create virtual software </a:t>
            </a:r>
            <a:r>
              <a:rPr lang="en-US" sz="1600" dirty="0" smtClean="0">
                <a:latin typeface="Times New Roman" pitchFamily="18" charset="0"/>
                <a:cs typeface="Times New Roman" pitchFamily="18" charset="0"/>
              </a:rPr>
              <a:t>layers from a LDF:</a:t>
            </a:r>
          </a:p>
          <a:p>
            <a:endParaRPr lang="en-US" sz="1600" dirty="0">
              <a:latin typeface="Times New Roman" pitchFamily="18" charset="0"/>
              <a:cs typeface="Times New Roman" pitchFamily="18" charset="0"/>
            </a:endParaRPr>
          </a:p>
          <a:p>
            <a:pPr marL="342900" indent="-342900">
              <a:buAutoNum type="arabicPeriod"/>
            </a:pPr>
            <a:r>
              <a:rPr lang="en-US" sz="1600" dirty="0" smtClean="0">
                <a:latin typeface="Times New Roman" pitchFamily="18" charset="0"/>
                <a:cs typeface="Times New Roman" pitchFamily="18" charset="0"/>
              </a:rPr>
              <a:t>Run </a:t>
            </a:r>
            <a:r>
              <a:rPr lang="en-US" sz="1600" dirty="0">
                <a:latin typeface="Times New Roman" pitchFamily="18" charset="0"/>
                <a:cs typeface="Times New Roman" pitchFamily="18" charset="0"/>
              </a:rPr>
              <a:t>the self-extracting exe</a:t>
            </a:r>
            <a:r>
              <a:rPr lang="en-US" sz="1600" dirty="0" smtClean="0">
                <a:latin typeface="Times New Roman" pitchFamily="18" charset="0"/>
                <a:cs typeface="Times New Roman" pitchFamily="18" charset="0"/>
              </a:rPr>
              <a:t>. A command </a:t>
            </a:r>
            <a:r>
              <a:rPr lang="en-US" sz="1600" dirty="0">
                <a:latin typeface="Times New Roman" pitchFamily="18" charset="0"/>
                <a:cs typeface="Times New Roman" pitchFamily="18" charset="0"/>
              </a:rPr>
              <a:t>window </a:t>
            </a:r>
            <a:r>
              <a:rPr lang="en-US" sz="1600" dirty="0" smtClean="0">
                <a:latin typeface="Times New Roman" pitchFamily="18" charset="0"/>
                <a:cs typeface="Times New Roman" pitchFamily="18" charset="0"/>
              </a:rPr>
              <a:t>will appear </a:t>
            </a:r>
            <a:r>
              <a:rPr lang="en-US" sz="1600" dirty="0">
                <a:latin typeface="Times New Roman" pitchFamily="18" charset="0"/>
                <a:cs typeface="Times New Roman" pitchFamily="18" charset="0"/>
              </a:rPr>
              <a:t>to display progress</a:t>
            </a:r>
            <a:r>
              <a:rPr lang="en-US" sz="16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2.    After the layer is created successfully, you can export the layer using SWV</a:t>
            </a:r>
          </a:p>
          <a:p>
            <a:r>
              <a:rPr lang="en-US" sz="1600" dirty="0" smtClean="0">
                <a:latin typeface="Times New Roman" pitchFamily="18" charset="0"/>
                <a:cs typeface="Times New Roman" pitchFamily="18" charset="0"/>
              </a:rPr>
              <a:t>       Admin or SWVCMD to create a package.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Note: While creating Virtual Software Layers using LDF’s, it is still highly recommended to use a “clean machine”</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Layer Definition Tool</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13</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95400"/>
            <a:ext cx="8153400" cy="4524315"/>
          </a:xfrm>
          <a:prstGeom prst="rect">
            <a:avLst/>
          </a:prstGeom>
        </p:spPr>
        <p:txBody>
          <a:bodyPr wrap="square">
            <a:spAutoFit/>
          </a:bodyPr>
          <a:lstStyle/>
          <a:p>
            <a:r>
              <a:rPr lang="en-US" sz="1600" dirty="0" smtClean="0">
                <a:latin typeface="Times New Roman" pitchFamily="18" charset="0"/>
                <a:cs typeface="Times New Roman" pitchFamily="18" charset="0"/>
              </a:rPr>
              <a:t>With Notification Server 6.x - 7.0 and later, the Workspace Virtualization Agent lets you create tasks and policies. Tasks and policies let you deliver and manage virtual software layers on client computers.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Deployment Solution lets you create jobs to deploy and manage virtual software layers.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"built in” tasks include :</a:t>
            </a:r>
          </a:p>
          <a:p>
            <a:endParaRPr lang="en-US" sz="1600" dirty="0" smtClean="0">
              <a:latin typeface="Times New Roman" pitchFamily="18" charset="0"/>
              <a:cs typeface="Times New Roman" pitchFamily="18" charset="0"/>
            </a:endParaRPr>
          </a:p>
          <a:p>
            <a:pPr lvl="1">
              <a:buFont typeface="Arial" pitchFamily="34" charset="0"/>
              <a:buChar char="•"/>
            </a:pPr>
            <a:r>
              <a:rPr lang="en-US" sz="1600" dirty="0" smtClean="0">
                <a:latin typeface="Times New Roman" pitchFamily="18" charset="0"/>
                <a:cs typeface="Times New Roman" pitchFamily="18" charset="0"/>
              </a:rPr>
              <a:t> Import Layer</a:t>
            </a:r>
          </a:p>
          <a:p>
            <a:pPr lvl="1">
              <a:buFont typeface="Arial" pitchFamily="34" charset="0"/>
              <a:buChar char="•"/>
            </a:pPr>
            <a:r>
              <a:rPr lang="en-US" sz="1600" dirty="0" smtClean="0">
                <a:latin typeface="Times New Roman" pitchFamily="18" charset="0"/>
                <a:cs typeface="Times New Roman" pitchFamily="18" charset="0"/>
              </a:rPr>
              <a:t> Delete Layer</a:t>
            </a:r>
          </a:p>
          <a:p>
            <a:pPr lvl="1">
              <a:buFont typeface="Arial" pitchFamily="34" charset="0"/>
              <a:buChar char="•"/>
            </a:pPr>
            <a:r>
              <a:rPr lang="en-US" sz="1600" dirty="0" smtClean="0">
                <a:latin typeface="Times New Roman" pitchFamily="18" charset="0"/>
                <a:cs typeface="Times New Roman" pitchFamily="18" charset="0"/>
              </a:rPr>
              <a:t> Activate Layer</a:t>
            </a:r>
          </a:p>
          <a:p>
            <a:pPr lvl="1">
              <a:buFont typeface="Arial" pitchFamily="34" charset="0"/>
              <a:buChar char="•"/>
            </a:pPr>
            <a:r>
              <a:rPr lang="en-US" sz="1600" dirty="0" smtClean="0">
                <a:latin typeface="Times New Roman" pitchFamily="18" charset="0"/>
                <a:cs typeface="Times New Roman" pitchFamily="18" charset="0"/>
              </a:rPr>
              <a:t> Deactivate Layer</a:t>
            </a:r>
          </a:p>
          <a:p>
            <a:pPr lvl="1">
              <a:buFont typeface="Arial" pitchFamily="34" charset="0"/>
              <a:buChar char="•"/>
            </a:pPr>
            <a:r>
              <a:rPr lang="en-US" sz="1600" dirty="0" smtClean="0">
                <a:latin typeface="Times New Roman" pitchFamily="18" charset="0"/>
                <a:cs typeface="Times New Roman" pitchFamily="18" charset="0"/>
              </a:rPr>
              <a:t> Reset Layer</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Keep in mind that although those listed above are the only “built in” options, you can still create NS and DS jobs to run command lines or scripts in order to manipulate layers with the SVSCMD tool.</a:t>
            </a: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Managing with the </a:t>
            </a:r>
            <a:r>
              <a:rPr lang="en-US" sz="2000" b="1" dirty="0" err="1" smtClean="0">
                <a:latin typeface="Times New Roman" pitchFamily="18" charset="0"/>
                <a:cs typeface="Times New Roman" pitchFamily="18" charset="0"/>
              </a:rPr>
              <a:t>Altiris</a:t>
            </a:r>
            <a:r>
              <a:rPr lang="en-US" sz="2000" b="1" dirty="0" smtClean="0">
                <a:latin typeface="Times New Roman" pitchFamily="18" charset="0"/>
                <a:cs typeface="Times New Roman" pitchFamily="18" charset="0"/>
              </a:rPr>
              <a:t> NS and DS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95400"/>
            <a:ext cx="8153400" cy="5016758"/>
          </a:xfrm>
          <a:prstGeom prst="rect">
            <a:avLst/>
          </a:prstGeom>
        </p:spPr>
        <p:txBody>
          <a:bodyPr wrap="square">
            <a:spAutoFit/>
          </a:bodyPr>
          <a:lstStyle/>
          <a:p>
            <a:r>
              <a:rPr lang="en-US" sz="1600" dirty="0" smtClean="0">
                <a:latin typeface="Times New Roman" pitchFamily="18" charset="0"/>
                <a:cs typeface="Times New Roman" pitchFamily="18" charset="0"/>
              </a:rPr>
              <a:t>Layer patches provide a mechanism to make small, incremental updates to an existing application layer. Layer patches reduce the need to create a new layer to provide an application update.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 layer patch file contains the changes between two versions of an application. Layer patches let you update layers without distributing a completely new layer. For example, an existing Firefox 3.01 virtual software layer can be updated to version 3.02 by applying a small patch file. When applying a patch, you can select to keep the previous layer and create new layer with the updated versions. This feature can simplify application migration by providing access to both versions. You can also copy all of the data and the settings that are stored in the writeable sub-layer to the new version. Patch files must be applied incrementally. If you create multiple patches, they must be applied in the order they were created.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To create a layer patch file you need a layer that contains the existing version of an application. This layer must have the same GUID as the layer distributed in your environment. You also need a second layer that contains the updated version of the same application. For example, Firefox 3.01 in the first layer and Firefox 3.02 in the second.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Applying  patch files can be done through NS and DS jobs (utilizing SVSCMD), or through the GUI.</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Patching VLA’s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15</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8153400" cy="4031873"/>
          </a:xfrm>
          <a:prstGeom prst="rect">
            <a:avLst/>
          </a:prstGeom>
        </p:spPr>
        <p:txBody>
          <a:bodyPr wrap="square">
            <a:spAutoFit/>
          </a:bodyPr>
          <a:lstStyle/>
          <a:p>
            <a:r>
              <a:rPr lang="en-US" sz="1600" dirty="0" smtClean="0">
                <a:latin typeface="Times New Roman" pitchFamily="18" charset="0"/>
                <a:cs typeface="Times New Roman" pitchFamily="18" charset="0"/>
              </a:rPr>
              <a:t>Most troubleshooting with SWV starts and ends with the SWV Client Installation. Since the virtual layers themselves can be reset, there is not much of an issue with them for as long as they are captured correctly.</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You can complete most failed installations with a restart and a reinstallation. The installation log is stored in the </a:t>
            </a:r>
            <a:r>
              <a:rPr lang="en-US" sz="1600" b="1" dirty="0" smtClean="0">
                <a:latin typeface="Times New Roman" pitchFamily="18" charset="0"/>
                <a:cs typeface="Times New Roman" pitchFamily="18" charset="0"/>
              </a:rPr>
              <a:t>%Temp% directory. In the installation log, search </a:t>
            </a:r>
            <a:r>
              <a:rPr lang="en-US" sz="1600" dirty="0" smtClean="0">
                <a:latin typeface="Times New Roman" pitchFamily="18" charset="0"/>
                <a:cs typeface="Times New Roman" pitchFamily="18" charset="0"/>
              </a:rPr>
              <a:t>for "return value 3". The lines preceding this value should contain an error message regarding the failure. If the error message identifies the problem (for example, an invalid product key), you should be able to resolve it. For more complex problems, you may need to a manual cleanup of the installation.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Note:</a:t>
            </a:r>
          </a:p>
          <a:p>
            <a:r>
              <a:rPr lang="en-US" sz="1600" dirty="0" smtClean="0">
                <a:latin typeface="Times New Roman" pitchFamily="18" charset="0"/>
                <a:cs typeface="Times New Roman" pitchFamily="18" charset="0"/>
              </a:rPr>
              <a:t>For manual cleanups of failed installations, you will need to look at the SWV User’s Guide. The manual cleanup is a lengthy process! If you are performing a massive rollout, consider building an automated NS or DS task to manually cleanup failed installations.</a:t>
            </a: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Troubleshooting SWV</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16</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0"/>
            <a:ext cx="8153400" cy="5509200"/>
          </a:xfrm>
          <a:prstGeom prst="rect">
            <a:avLst/>
          </a:prstGeom>
        </p:spPr>
        <p:txBody>
          <a:bodyPr wrap="square">
            <a:spAutoFit/>
          </a:bodyPr>
          <a:lstStyle/>
          <a:p>
            <a:pPr>
              <a:buFont typeface="Arial" pitchFamily="34" charset="0"/>
              <a:buChar char="•"/>
            </a:pPr>
            <a:r>
              <a:rPr lang="en-US" sz="1600" dirty="0" smtClean="0">
                <a:latin typeface="Times New Roman" pitchFamily="18" charset="0"/>
                <a:cs typeface="Times New Roman" pitchFamily="18" charset="0"/>
              </a:rPr>
              <a:t> MORE control of your applications</a:t>
            </a:r>
          </a:p>
          <a:p>
            <a:pPr>
              <a:buFont typeface="Arial" pitchFamily="34" charset="0"/>
              <a:buChar char="•"/>
            </a:pPr>
            <a:r>
              <a:rPr lang="en-US" sz="1600" dirty="0" smtClean="0">
                <a:latin typeface="Times New Roman" pitchFamily="18" charset="0"/>
                <a:cs typeface="Times New Roman" pitchFamily="18" charset="0"/>
              </a:rPr>
              <a:t> Accelerate rollouts</a:t>
            </a:r>
          </a:p>
          <a:p>
            <a:pPr>
              <a:buFont typeface="Arial" pitchFamily="34" charset="0"/>
              <a:buChar char="•"/>
            </a:pPr>
            <a:r>
              <a:rPr lang="en-US" sz="1600" dirty="0" smtClean="0">
                <a:latin typeface="Times New Roman" pitchFamily="18" charset="0"/>
                <a:cs typeface="Times New Roman" pitchFamily="18" charset="0"/>
              </a:rPr>
              <a:t> Track licenses</a:t>
            </a:r>
          </a:p>
          <a:p>
            <a:pPr>
              <a:buFont typeface="Arial" pitchFamily="34" charset="0"/>
              <a:buChar char="•"/>
            </a:pPr>
            <a:r>
              <a:rPr lang="en-US" sz="1600" dirty="0" smtClean="0">
                <a:latin typeface="Times New Roman" pitchFamily="18" charset="0"/>
                <a:cs typeface="Times New Roman" pitchFamily="18" charset="0"/>
              </a:rPr>
              <a:t> Complete lifecycle management</a:t>
            </a:r>
          </a:p>
          <a:p>
            <a:pPr>
              <a:buFont typeface="Arial" pitchFamily="34" charset="0"/>
              <a:buChar char="•"/>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Workspace Streaming is much more than a better way to package and deliver software.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Workspace Streaming goes beyond resolving application conflicts and restoring broken applications to provide:</a:t>
            </a:r>
          </a:p>
          <a:p>
            <a:endParaRPr lang="en-US" sz="1600" dirty="0" smtClean="0">
              <a:latin typeface="Times New Roman" pitchFamily="18" charset="0"/>
              <a:cs typeface="Times New Roman" pitchFamily="18" charset="0"/>
            </a:endParaRPr>
          </a:p>
          <a:p>
            <a:pPr lvl="1">
              <a:buFont typeface="Arial" pitchFamily="34" charset="0"/>
              <a:buChar char="•"/>
            </a:pPr>
            <a:r>
              <a:rPr lang="en-US" sz="1600" dirty="0" smtClean="0">
                <a:latin typeface="Times New Roman" pitchFamily="18" charset="0"/>
                <a:cs typeface="Times New Roman" pitchFamily="18" charset="0"/>
              </a:rPr>
              <a:t> Entire applications streamed for disconnected remote users. License and usage restrictions are enforced even if the computer is disconnected.</a:t>
            </a:r>
          </a:p>
          <a:p>
            <a:pPr lvl="1">
              <a:buFont typeface="Arial" pitchFamily="34" charset="0"/>
              <a:buChar char="•"/>
            </a:pPr>
            <a:endParaRPr lang="en-US" sz="1600" dirty="0" smtClean="0">
              <a:latin typeface="Times New Roman" pitchFamily="18" charset="0"/>
              <a:cs typeface="Times New Roman" pitchFamily="18" charset="0"/>
            </a:endParaRPr>
          </a:p>
          <a:p>
            <a:pPr lvl="1">
              <a:buFont typeface="Arial" pitchFamily="34" charset="0"/>
              <a:buChar char="•"/>
            </a:pPr>
            <a:r>
              <a:rPr lang="en-US" sz="1600" dirty="0" smtClean="0">
                <a:latin typeface="Times New Roman" pitchFamily="18" charset="0"/>
                <a:cs typeface="Times New Roman" pitchFamily="18" charset="0"/>
              </a:rPr>
              <a:t> Application version control. Easily upgrade your entire company to a new software version.</a:t>
            </a:r>
          </a:p>
          <a:p>
            <a:pPr lvl="1">
              <a:buFont typeface="Arial" pitchFamily="34" charset="0"/>
              <a:buChar char="•"/>
            </a:pPr>
            <a:endParaRPr lang="en-US" sz="1600" dirty="0" smtClean="0">
              <a:latin typeface="Times New Roman" pitchFamily="18" charset="0"/>
              <a:cs typeface="Times New Roman" pitchFamily="18" charset="0"/>
            </a:endParaRPr>
          </a:p>
          <a:p>
            <a:pPr lvl="1">
              <a:buFont typeface="Arial" pitchFamily="34" charset="0"/>
              <a:buChar char="•"/>
            </a:pPr>
            <a:r>
              <a:rPr lang="en-US" sz="1600" dirty="0" smtClean="0">
                <a:latin typeface="Times New Roman" pitchFamily="18" charset="0"/>
                <a:cs typeface="Times New Roman" pitchFamily="18" charset="0"/>
              </a:rPr>
              <a:t> Management of both virtual and traditional applications from a single point.</a:t>
            </a:r>
          </a:p>
          <a:p>
            <a:pPr>
              <a:buFont typeface="Arial" pitchFamily="34" charset="0"/>
              <a:buChar char="•"/>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Complete lifecycle management lets you quickly roll out software, ensure proactive license compliance, and reduce support and upgrade costs for complex custom applications. Retired applications can be quickly removed from your environment eliminating problems with upgrades.</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What is it? How does it work?</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17</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495485"/>
            <a:ext cx="8153400" cy="4524315"/>
          </a:xfrm>
          <a:prstGeom prst="rect">
            <a:avLst/>
          </a:prstGeom>
        </p:spPr>
        <p:txBody>
          <a:bodyPr wrap="square">
            <a:spAutoFit/>
          </a:bodyPr>
          <a:lstStyle/>
          <a:p>
            <a:r>
              <a:rPr lang="en-US" sz="1600" dirty="0" smtClean="0">
                <a:latin typeface="Times New Roman" pitchFamily="18" charset="0"/>
                <a:cs typeface="Times New Roman" pitchFamily="18" charset="0"/>
              </a:rPr>
              <a:t>The central components of the system are the Streaming Server, the Launch Server, and the Streamlet Engine. The Streaming Console is an administration tool used to manage the streaming and Launch servers and the Streamlet Engine. Additionally, a Data Access Server can be added to provide load balancing and fault tolerance for the Streamlet Engine.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 a single-node configuration, all components are installed on a single server. This configuration can be used for the applications that have a limited number of users. It can also be used for the systems that do not require failover or load balancing and for evaluation. All components reside on the same system. A single-node configuration appears as a default server group configuration in the Streaming Console. To enhance security, clients communicate only with the Launch Server. The Launch Server in turn communicates with Streaming Server and the Launch Server.</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 a distributed environment, the multi-node Front End components are installed on the servers that are distributed throughout your network. When you install multiple, distributed multi-node Front End servers it provides higher availability and minimizes network traffic. Multi-node Front End servers connect to a central server hosting the multi-node Back End components and either the database or a high-bandwidth database connection.</a:t>
            </a:r>
          </a:p>
          <a:p>
            <a:pPr>
              <a:buFont typeface="Arial" pitchFamily="34" charset="0"/>
              <a:buChar char="•"/>
            </a:pPr>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Multi Node or Single Node?</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18</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495485"/>
            <a:ext cx="8153400" cy="4524315"/>
          </a:xfrm>
          <a:prstGeom prst="rect">
            <a:avLst/>
          </a:prstGeom>
        </p:spPr>
        <p:txBody>
          <a:bodyPr wrap="square">
            <a:spAutoFit/>
          </a:bodyPr>
          <a:lstStyle/>
          <a:p>
            <a:r>
              <a:rPr lang="en-US" sz="1600" dirty="0" smtClean="0">
                <a:latin typeface="Times New Roman" pitchFamily="18" charset="0"/>
                <a:cs typeface="Times New Roman" pitchFamily="18" charset="0"/>
              </a:rPr>
              <a:t>Multi-node Front End servers (Streaming Servers and Launch Servers ) are installed on one system. The Streamlet Engine and Streaming Console are installed on another. One system with a Streamlet Engine can support multiple multi-node Front End servers. A multi-node installation facilitates load-balanced and failover network configurations. This configuration can be used to configure a server farm also.</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Multi-node configurations include a multi-node Front End and a multi-node Back</a:t>
            </a:r>
          </a:p>
          <a:p>
            <a:r>
              <a:rPr lang="en-US" sz="1600" dirty="0" smtClean="0">
                <a:latin typeface="Times New Roman" pitchFamily="18" charset="0"/>
                <a:cs typeface="Times New Roman" pitchFamily="18" charset="0"/>
              </a:rPr>
              <a:t>End, as follows:</a:t>
            </a:r>
          </a:p>
          <a:p>
            <a:endParaRPr lang="en-US" sz="1600" dirty="0" smtClean="0">
              <a:latin typeface="Times New Roman" pitchFamily="18" charset="0"/>
              <a:cs typeface="Times New Roman" pitchFamily="18" charset="0"/>
            </a:endParaRPr>
          </a:p>
          <a:p>
            <a:pPr>
              <a:buFont typeface="Arial" pitchFamily="34" charset="0"/>
              <a:buChar char="•"/>
            </a:pPr>
            <a:r>
              <a:rPr lang="en-US" sz="1600" dirty="0" smtClean="0">
                <a:latin typeface="Times New Roman" pitchFamily="18" charset="0"/>
                <a:cs typeface="Times New Roman" pitchFamily="18" charset="0"/>
              </a:rPr>
              <a:t> Multi-node Front End—A Streaming Server, a Launch Server, and a Workspace Streaming Agent.</a:t>
            </a:r>
          </a:p>
          <a:p>
            <a:pPr>
              <a:buFont typeface="Arial" pitchFamily="34" charset="0"/>
              <a:buChar char="•"/>
            </a:pPr>
            <a:endParaRPr lang="en-US" sz="1600" dirty="0" smtClean="0">
              <a:latin typeface="Times New Roman" pitchFamily="18" charset="0"/>
              <a:cs typeface="Times New Roman" pitchFamily="18" charset="0"/>
            </a:endParaRPr>
          </a:p>
          <a:p>
            <a:pPr>
              <a:buFont typeface="Arial" pitchFamily="34" charset="0"/>
              <a:buChar char="•"/>
            </a:pPr>
            <a:r>
              <a:rPr lang="en-US" sz="1600" dirty="0" smtClean="0">
                <a:latin typeface="Times New Roman" pitchFamily="18" charset="0"/>
                <a:cs typeface="Times New Roman" pitchFamily="18" charset="0"/>
              </a:rPr>
              <a:t> Multi-node Back End—A Streaming Console, the Streamlet Engine, and a Workspace Streaming Agent. After you create the multi-node Back End, it is possible to add the multi-node Front End components to this system. Each multi-node Front End server includes a Streaming Server and a Launch Server. The Launch Server typically uses the default HTTP port (port 80). A server group contains multiple multi-node Front End servers that are connected to a Streamlet Engine. All servers in a server group inherit the same settings.</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Multi Node </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19</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76200"/>
            <a:ext cx="7038975" cy="854075"/>
          </a:xfrm>
        </p:spPr>
        <p:txBody>
          <a:bodyPr>
            <a:normAutofit/>
          </a:bodyPr>
          <a:lstStyle/>
          <a:p>
            <a:pPr algn="l"/>
            <a:r>
              <a:rPr lang="en-US" sz="2400" b="1" dirty="0" smtClean="0">
                <a:latin typeface="Times New Roman" pitchFamily="18" charset="0"/>
                <a:cs typeface="Times New Roman" pitchFamily="18" charset="0"/>
              </a:rPr>
              <a:t>Symantec Streaming Server</a:t>
            </a:r>
            <a:endParaRPr lang="en-US" sz="2400" b="1" dirty="0">
              <a:latin typeface="Times New Roman" pitchFamily="18" charset="0"/>
              <a:cs typeface="Times New Roman" pitchFamily="18" charset="0"/>
            </a:endParaRPr>
          </a:p>
        </p:txBody>
      </p:sp>
      <p:sp>
        <p:nvSpPr>
          <p:cNvPr id="7" name="Content Placeholder 2"/>
          <p:cNvSpPr>
            <a:spLocks noGrp="1"/>
          </p:cNvSpPr>
          <p:nvPr>
            <p:ph idx="1"/>
          </p:nvPr>
        </p:nvSpPr>
        <p:spPr>
          <a:xfrm>
            <a:off x="609600" y="1828800"/>
            <a:ext cx="6124575" cy="3733800"/>
          </a:xfrm>
        </p:spPr>
        <p:txBody>
          <a:bodyPr/>
          <a:lstStyle/>
          <a:p>
            <a:pPr marL="292100" indent="-285750"/>
            <a:r>
              <a:rPr lang="en-US" sz="1600" b="1" dirty="0" smtClean="0">
                <a:latin typeface="Times New Roman" pitchFamily="18" charset="0"/>
                <a:cs typeface="Times New Roman" pitchFamily="18" charset="0"/>
              </a:rPr>
              <a:t>SWV Streaming Server</a:t>
            </a:r>
          </a:p>
          <a:p>
            <a:pPr lvl="1">
              <a:buFont typeface="Arial" pitchFamily="34" charset="0"/>
              <a:buChar char="•"/>
            </a:pPr>
            <a:r>
              <a:rPr lang="en-US" sz="1600" dirty="0" smtClean="0">
                <a:latin typeface="Times New Roman" pitchFamily="18" charset="0"/>
                <a:cs typeface="Times New Roman" pitchFamily="18" charset="0"/>
              </a:rPr>
              <a:t>What is it? How does it work?</a:t>
            </a:r>
          </a:p>
          <a:p>
            <a:pPr lvl="1">
              <a:buFont typeface="Arial" pitchFamily="34" charset="0"/>
              <a:buChar char="•"/>
            </a:pPr>
            <a:r>
              <a:rPr lang="en-US" sz="1600" dirty="0" smtClean="0">
                <a:latin typeface="Times New Roman" pitchFamily="18" charset="0"/>
                <a:cs typeface="Times New Roman" pitchFamily="18" charset="0"/>
              </a:rPr>
              <a:t>Planning: Multi-Node Installation or Single Node?</a:t>
            </a:r>
          </a:p>
          <a:p>
            <a:pPr lvl="1">
              <a:buFont typeface="Arial" pitchFamily="34" charset="0"/>
              <a:buChar char="•"/>
            </a:pPr>
            <a:r>
              <a:rPr lang="en-US" sz="1600" dirty="0" smtClean="0">
                <a:latin typeface="Times New Roman" pitchFamily="18" charset="0"/>
                <a:cs typeface="Times New Roman" pitchFamily="18" charset="0"/>
              </a:rPr>
              <a:t>External Repository Servers</a:t>
            </a:r>
          </a:p>
          <a:p>
            <a:pPr lvl="1">
              <a:buFont typeface="Arial" pitchFamily="34" charset="0"/>
              <a:buChar char="•"/>
            </a:pPr>
            <a:r>
              <a:rPr lang="en-US" sz="1600" dirty="0" smtClean="0">
                <a:latin typeface="Times New Roman" pitchFamily="18" charset="0"/>
                <a:cs typeface="Times New Roman" pitchFamily="18" charset="0"/>
              </a:rPr>
              <a:t>Active Directory Integration and Groups / Permissions</a:t>
            </a:r>
          </a:p>
          <a:p>
            <a:pPr lvl="1">
              <a:buFont typeface="Arial" pitchFamily="34" charset="0"/>
              <a:buChar char="•"/>
            </a:pPr>
            <a:r>
              <a:rPr lang="en-US" sz="1600" dirty="0" smtClean="0">
                <a:latin typeface="Times New Roman" pitchFamily="18" charset="0"/>
                <a:cs typeface="Times New Roman" pitchFamily="18" charset="0"/>
              </a:rPr>
              <a:t>“Set as Default” Application Upgrades</a:t>
            </a:r>
          </a:p>
          <a:p>
            <a:pPr lvl="1">
              <a:buFont typeface="Arial" pitchFamily="34" charset="0"/>
              <a:buChar char="•"/>
            </a:pPr>
            <a:r>
              <a:rPr lang="en-US" sz="1600" dirty="0" smtClean="0">
                <a:latin typeface="Times New Roman" pitchFamily="18" charset="0"/>
                <a:cs typeface="Times New Roman" pitchFamily="18" charset="0"/>
              </a:rPr>
              <a:t>Online / Offline / Offline if Laptop</a:t>
            </a:r>
          </a:p>
          <a:p>
            <a:pPr lvl="1">
              <a:buFont typeface="Arial" pitchFamily="34" charset="0"/>
              <a:buChar char="•"/>
            </a:pPr>
            <a:r>
              <a:rPr lang="en-US" sz="1600" dirty="0" smtClean="0">
                <a:latin typeface="Times New Roman" pitchFamily="18" charset="0"/>
                <a:cs typeface="Times New Roman" pitchFamily="18" charset="0"/>
              </a:rPr>
              <a:t>License Management</a:t>
            </a:r>
          </a:p>
          <a:p>
            <a:pPr lvl="1">
              <a:buFont typeface="Arial" pitchFamily="34" charset="0"/>
              <a:buChar char="•"/>
            </a:pPr>
            <a:r>
              <a:rPr lang="en-US" sz="1600" dirty="0" smtClean="0">
                <a:latin typeface="Times New Roman" pitchFamily="18" charset="0"/>
                <a:cs typeface="Times New Roman" pitchFamily="18" charset="0"/>
              </a:rPr>
              <a:t>Reporting</a:t>
            </a:r>
          </a:p>
          <a:p>
            <a:pPr lvl="1">
              <a:buFont typeface="Arial" pitchFamily="34" charset="0"/>
              <a:buChar char="•"/>
            </a:pPr>
            <a:endParaRPr lang="en-US" dirty="0" smtClean="0"/>
          </a:p>
          <a:p>
            <a:pPr lvl="1">
              <a:buNone/>
            </a:pPr>
            <a:endParaRPr lang="en-US" sz="1600" dirty="0">
              <a:latin typeface="Times New Roman" pitchFamily="18" charset="0"/>
              <a:cs typeface="Times New Roman" pitchFamily="18" charset="0"/>
            </a:endParaRPr>
          </a:p>
          <a:p>
            <a:pPr marL="0" indent="0">
              <a:buNone/>
            </a:pPr>
            <a:endParaRPr lang="en-US" dirty="0"/>
          </a:p>
        </p:txBody>
      </p:sp>
      <p:sp>
        <p:nvSpPr>
          <p:cNvPr id="9" name="TextBox 8"/>
          <p:cNvSpPr txBox="1"/>
          <p:nvPr/>
        </p:nvSpPr>
        <p:spPr>
          <a:xfrm>
            <a:off x="8510460" y="6324599"/>
            <a:ext cx="301686" cy="369332"/>
          </a:xfrm>
          <a:prstGeom prst="rect">
            <a:avLst/>
          </a:prstGeom>
          <a:noFill/>
        </p:spPr>
        <p:txBody>
          <a:bodyPr wrap="none" rtlCol="0">
            <a:spAutoFit/>
          </a:bodyPr>
          <a:lstStyle/>
          <a:p>
            <a:r>
              <a:rPr lang="en-US" dirty="0"/>
              <a:t>2</a:t>
            </a:r>
          </a:p>
        </p:txBody>
      </p:sp>
    </p:spTree>
    <p:extLst>
      <p:ext uri="{BB962C8B-B14F-4D97-AF65-F5344CB8AC3E}">
        <p14:creationId xmlns="" xmlns:p14="http://schemas.microsoft.com/office/powerpoint/2010/main" val="953647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72600"/>
            <a:ext cx="8153400" cy="5262979"/>
          </a:xfrm>
          <a:prstGeom prst="rect">
            <a:avLst/>
          </a:prstGeom>
        </p:spPr>
        <p:txBody>
          <a:bodyPr wrap="square">
            <a:spAutoFit/>
          </a:bodyPr>
          <a:lstStyle/>
          <a:p>
            <a:r>
              <a:rPr lang="en-US" sz="1600" dirty="0" smtClean="0"/>
              <a:t>If you plan on streaming simultaneously to more than 300 agents, it is recommended to set up an external package repository. This enables packages to stream from a network share and reduces the load on the streaming server. This also avoids max thread limitations in the Tomcat </a:t>
            </a:r>
            <a:r>
              <a:rPr lang="en-US" sz="1600" dirty="0" err="1" smtClean="0"/>
              <a:t>servlet</a:t>
            </a:r>
            <a:r>
              <a:rPr lang="en-US" sz="1600" dirty="0" smtClean="0"/>
              <a:t> engine used by Workspace Streaming.</a:t>
            </a:r>
          </a:p>
          <a:p>
            <a:endParaRPr lang="en-US" sz="1600" dirty="0" smtClean="0"/>
          </a:p>
          <a:p>
            <a:r>
              <a:rPr lang="en-US" sz="1600" dirty="0" smtClean="0">
                <a:latin typeface="Times New Roman" pitchFamily="18" charset="0"/>
                <a:cs typeface="Times New Roman" pitchFamily="18" charset="0"/>
              </a:rPr>
              <a:t>Workspace Streaming lets you stream packages directly from a file share or HTTP address. Streaming from a file share is enabled on a user by user basis by specifying user matching rules. Users who match the rules receive their packages from the specified location. Users who do not match a rule receive the package from the multi-node Front End server using the standard delivery infrastructure.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This configuration is recommended in large deployments to reduce load on the Streaming Server and avoid limitations in the Tomcat </a:t>
            </a:r>
            <a:r>
              <a:rPr lang="en-US" sz="1600" dirty="0" err="1" smtClean="0">
                <a:latin typeface="Times New Roman" pitchFamily="18" charset="0"/>
                <a:cs typeface="Times New Roman" pitchFamily="18" charset="0"/>
              </a:rPr>
              <a:t>servlet</a:t>
            </a:r>
            <a:r>
              <a:rPr lang="en-US" sz="1600" dirty="0" smtClean="0">
                <a:latin typeface="Times New Roman" pitchFamily="18" charset="0"/>
                <a:cs typeface="Times New Roman" pitchFamily="18" charset="0"/>
              </a:rPr>
              <a:t> engine used by Workspace Streaming. Streaming from a file share is often used in the environments that have existing file shares or Web servers deployed.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Note:</a:t>
            </a:r>
          </a:p>
          <a:p>
            <a:r>
              <a:rPr lang="en-US" sz="1600" dirty="0" smtClean="0">
                <a:latin typeface="Times New Roman" pitchFamily="18" charset="0"/>
                <a:cs typeface="Times New Roman" pitchFamily="18" charset="0"/>
              </a:rPr>
              <a:t>When evaluating your infrastructure to stream from a file share, it is important to remember that authentication process still occurs at the multi-node Front End server. Even when users have a fast connection to the file share, if your multi-node Front End servers are located over a slow connection with high latency you might experience a slight delay before streaming begins.</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External Repository Servers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20</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43085"/>
            <a:ext cx="8153400" cy="4524315"/>
          </a:xfrm>
          <a:prstGeom prst="rect">
            <a:avLst/>
          </a:prstGeom>
        </p:spPr>
        <p:txBody>
          <a:bodyPr wrap="square">
            <a:spAutoFit/>
          </a:bodyPr>
          <a:lstStyle/>
          <a:p>
            <a:r>
              <a:rPr lang="en-US" sz="1600" dirty="0" smtClean="0">
                <a:latin typeface="Times New Roman" pitchFamily="18" charset="0"/>
                <a:cs typeface="Times New Roman" pitchFamily="18" charset="0"/>
              </a:rPr>
              <a:t>Integrating with Active Directory lets you use integrated Windows authentication. After a user logs on to a domain computer, they are automatically authenticated to Workspace Streaming. They can then stream provisioned applications and access the Streaming Portal without re-authentication.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 good practice for utilizing Active Directory is to create an AD Group for your environments specific use cases. You can use an AD Group for each package and add users to the group to enable them permissions, or you can provision bundles of applications to AD User Groups in order to create department specific provisions.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For Example: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Finance needs Office, SAP, Adobe Standard, and Snag-It. You can create an AD Group for Finance and provision these specific applications to that group.</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 some cases, only a few users will need a certain application, for example: If only a few users in Finance need Adobe Pro and not Adobe Standard, you can then create an AD Group for just provisioning Adobe Pro and add the specific users to that group as well.</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AD Integration</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21</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43085"/>
            <a:ext cx="8153400" cy="4770537"/>
          </a:xfrm>
          <a:prstGeom prst="rect">
            <a:avLst/>
          </a:prstGeom>
        </p:spPr>
        <p:txBody>
          <a:bodyPr wrap="square">
            <a:spAutoFit/>
          </a:bodyPr>
          <a:lstStyle/>
          <a:p>
            <a:r>
              <a:rPr lang="en-US" sz="1600" dirty="0" smtClean="0">
                <a:latin typeface="Times New Roman" pitchFamily="18" charset="0"/>
                <a:cs typeface="Times New Roman" pitchFamily="18" charset="0"/>
              </a:rPr>
              <a:t>A default package version offers an easy way to roll out a package upgrade to a user or user group without provisioning again.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 a multi-tier configuration, the parent server controls the package version and passes the version to the child server.</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When you have a newer version of an application and have finished packaging or have finished patching an older package, you can simply upload the new version to the selected server groups specified and then set the package as the default package.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Upon setting a package as the “default”, users that have an earlier package provision will then automatically pull down the difference between the old version and the new default version instantaneously. The process from an end user standpoint is seamless because upon launching the application, the upgrade takes place in the background.</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Default versions can not only be used for upgrading but can also be used in order to roll back to an older version if necessary as well. Sometimes there are issues and security holes discovered in applications that have yet to have a patch. In rare cases but it does happen, it is a good idea to roll back to a more secure version of an application until the hole has been patched.</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Upgrading Applications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22</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43085"/>
            <a:ext cx="8153400" cy="4770537"/>
          </a:xfrm>
          <a:prstGeom prst="rect">
            <a:avLst/>
          </a:prstGeom>
        </p:spPr>
        <p:txBody>
          <a:bodyPr wrap="square">
            <a:spAutoFit/>
          </a:bodyPr>
          <a:lstStyle/>
          <a:p>
            <a:r>
              <a:rPr lang="en-US" sz="1600" dirty="0" smtClean="0">
                <a:latin typeface="Times New Roman" pitchFamily="18" charset="0"/>
                <a:cs typeface="Times New Roman" pitchFamily="18" charset="0"/>
              </a:rPr>
              <a:t>Workspace Streaming lets you provision an application and then stream it automatically when an associated file is opened on the endpoint.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For example, you can provision and Adobe Reader package to all users. When any user opens a PDF file, Adobe reader is streamed to the endpoint and the file is opened. The icons for associated files are updated to indicate that an application is configured to open the file.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Note:</a:t>
            </a:r>
          </a:p>
          <a:p>
            <a:r>
              <a:rPr lang="en-US" sz="1600" dirty="0" smtClean="0">
                <a:latin typeface="Times New Roman" pitchFamily="18" charset="0"/>
                <a:cs typeface="Times New Roman" pitchFamily="18" charset="0"/>
              </a:rPr>
              <a:t>For those of you whom are familiar with “MSI Advertisements” this is very similar with the improvement of icon associations.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You can choose to pre-cache just the icon (Advertisement), or you can cache the entire application. Caching the entire application will cut down on bandwidth utilization as well as enable users on laptops to be able to leave the network yet still have usage of the application.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 some cases, you may need a desktop relocated (off of the network at times) in which will need applications to be cached locally. There is another option that allows for packages to cache only if the machine is a laptop in order to streamline this idea without having to manually specify per user group.</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Online / Offline / Offline if Laptop</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23</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43085"/>
            <a:ext cx="8153400" cy="5016758"/>
          </a:xfrm>
          <a:prstGeom prst="rect">
            <a:avLst/>
          </a:prstGeom>
        </p:spPr>
        <p:txBody>
          <a:bodyPr wrap="square">
            <a:spAutoFit/>
          </a:bodyPr>
          <a:lstStyle/>
          <a:p>
            <a:r>
              <a:rPr lang="en-US" sz="1600" dirty="0" smtClean="0">
                <a:latin typeface="Times New Roman" pitchFamily="18" charset="0"/>
                <a:cs typeface="Times New Roman" pitchFamily="18" charset="0"/>
              </a:rPr>
              <a:t>Workspace Streaming provides powerful, verifiable license tracking with active enforcement of virtualized, streamed, and unmanaged software.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Integrated reports provide a wide range of license, provisioning, and usage statistics. The back-end database lets you integrate with other reporting systems or create custom reports. Using Workspace Streaming, license compliance is guaranteed using active enforcement.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With the Streaming server, you can choose between:</a:t>
            </a:r>
          </a:p>
          <a:p>
            <a:endParaRPr lang="en-US" sz="1600" dirty="0" smtClean="0">
              <a:latin typeface="Times New Roman" pitchFamily="18" charset="0"/>
              <a:cs typeface="Times New Roman" pitchFamily="18" charset="0"/>
            </a:endParaRPr>
          </a:p>
          <a:p>
            <a:pPr>
              <a:buFont typeface="Arial" pitchFamily="34" charset="0"/>
              <a:buChar char="•"/>
            </a:pPr>
            <a:r>
              <a:rPr lang="en-US" sz="1600" dirty="0" smtClean="0">
                <a:latin typeface="Times New Roman" pitchFamily="18" charset="0"/>
                <a:cs typeface="Times New Roman" pitchFamily="18" charset="0"/>
              </a:rPr>
              <a:t> Allowing users to share a pool of licenses</a:t>
            </a:r>
          </a:p>
          <a:p>
            <a:pPr>
              <a:buFont typeface="Arial" pitchFamily="34" charset="0"/>
              <a:buChar char="•"/>
            </a:pPr>
            <a:endParaRPr lang="en-US" sz="1600" dirty="0" smtClean="0">
              <a:latin typeface="Times New Roman" pitchFamily="18" charset="0"/>
              <a:cs typeface="Times New Roman" pitchFamily="18" charset="0"/>
            </a:endParaRPr>
          </a:p>
          <a:p>
            <a:pPr>
              <a:buFont typeface="Arial" pitchFamily="34" charset="0"/>
              <a:buChar char="•"/>
            </a:pPr>
            <a:r>
              <a:rPr lang="en-US" sz="1600" dirty="0" smtClean="0">
                <a:latin typeface="Times New Roman" pitchFamily="18" charset="0"/>
                <a:cs typeface="Times New Roman" pitchFamily="18" charset="0"/>
              </a:rPr>
              <a:t> Reclaim licenses from an application once closed</a:t>
            </a:r>
          </a:p>
          <a:p>
            <a:pPr>
              <a:buFont typeface="Arial" pitchFamily="34" charset="0"/>
              <a:buChar char="•"/>
            </a:pPr>
            <a:endParaRPr lang="en-US" sz="1600" dirty="0" smtClean="0">
              <a:latin typeface="Times New Roman" pitchFamily="18" charset="0"/>
              <a:cs typeface="Times New Roman" pitchFamily="18" charset="0"/>
            </a:endParaRPr>
          </a:p>
          <a:p>
            <a:pPr>
              <a:buFont typeface="Arial" pitchFamily="34" charset="0"/>
              <a:buChar char="•"/>
            </a:pPr>
            <a:r>
              <a:rPr lang="en-US" sz="1600" dirty="0" smtClean="0">
                <a:latin typeface="Times New Roman" pitchFamily="18" charset="0"/>
                <a:cs typeface="Times New Roman" pitchFamily="18" charset="0"/>
              </a:rPr>
              <a:t> Allow a user or group of users a grace period of said days to allow a license</a:t>
            </a:r>
          </a:p>
          <a:p>
            <a:pPr>
              <a:buFont typeface="Arial" pitchFamily="34" charset="0"/>
              <a:buChar char="•"/>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Note:</a:t>
            </a:r>
          </a:p>
          <a:p>
            <a:r>
              <a:rPr lang="en-US" sz="1600" dirty="0" smtClean="0">
                <a:latin typeface="Times New Roman" pitchFamily="18" charset="0"/>
                <a:cs typeface="Times New Roman" pitchFamily="18" charset="0"/>
              </a:rPr>
              <a:t>Although this can in some cases be used to expand small amounts of licenses throughout your entire organization, in some cases the vendor of the application will be based upon a “per user” license type which will violate license agreements if used by more than one or few certain users.</a:t>
            </a:r>
          </a:p>
          <a:p>
            <a:pPr>
              <a:buFont typeface="Arial" pitchFamily="34" charset="0"/>
              <a:buChar char="•"/>
            </a:pPr>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Streaming Server – License Management</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24</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718370"/>
            <a:ext cx="8153400" cy="3539430"/>
          </a:xfrm>
          <a:prstGeom prst="rect">
            <a:avLst/>
          </a:prstGeom>
        </p:spPr>
        <p:txBody>
          <a:bodyPr wrap="square">
            <a:spAutoFit/>
          </a:bodyPr>
          <a:lstStyle/>
          <a:p>
            <a:r>
              <a:rPr lang="en-US" sz="1600" dirty="0" smtClean="0">
                <a:latin typeface="Times New Roman" pitchFamily="18" charset="0"/>
                <a:cs typeface="Times New Roman" pitchFamily="18" charset="0"/>
              </a:rPr>
              <a:t>The Report Listing link in the Streaming Console offers you links to reports on licenses, applications, users, user groups , Client activity, and provisioning. You can view the reports in a PDF format or in an HTML format. Reports can also be generated into a CSV file which the user can download.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All the regular options of Acrobat Reader are available along with the horizontal and vertical scroll bars. This provides you the convenience of printing, saving and emailing these reports, in addition to providing easy navigation through the pages of the report.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system permits you to customize the reports in terms of the sort order of the report and the period for which the information is presented. The default report timeout has been set to three minutes. Large reports that take a longer time cannot be generated due to timeout expiration. This can be changed if needed to accommodate longer periods for larger reports but not recommended to stay other than temporarily.</a:t>
            </a:r>
          </a:p>
        </p:txBody>
      </p:sp>
      <p:sp>
        <p:nvSpPr>
          <p:cNvPr id="6" name="Title 1"/>
          <p:cNvSpPr>
            <a:spLocks noGrp="1"/>
          </p:cNvSpPr>
          <p:nvPr>
            <p:ph type="title"/>
          </p:nvPr>
        </p:nvSpPr>
        <p:spPr>
          <a:xfrm>
            <a:off x="609600" y="76200"/>
            <a:ext cx="7038975" cy="854075"/>
          </a:xfrm>
        </p:spPr>
        <p:txBody>
          <a:bodyPr>
            <a:normAutofit/>
          </a:bodyPr>
          <a:lstStyle/>
          <a:p>
            <a:pPr algn="l"/>
            <a:r>
              <a:rPr lang="en-US" sz="2400" b="1" dirty="0" smtClean="0">
                <a:latin typeface="Times New Roman" pitchFamily="18" charset="0"/>
                <a:cs typeface="Times New Roman" pitchFamily="18" charset="0"/>
              </a:rPr>
              <a:t>Symantec Workspace Virtualization</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Streaming Server – Reporting</a:t>
            </a:r>
            <a:endParaRPr lang="en-US" sz="1800" b="1" dirty="0"/>
          </a:p>
        </p:txBody>
      </p:sp>
      <p:sp>
        <p:nvSpPr>
          <p:cNvPr id="5" name="TextBox 4"/>
          <p:cNvSpPr txBox="1"/>
          <p:nvPr/>
        </p:nvSpPr>
        <p:spPr>
          <a:xfrm>
            <a:off x="8510460" y="6324599"/>
            <a:ext cx="418704" cy="369332"/>
          </a:xfrm>
          <a:prstGeom prst="rect">
            <a:avLst/>
          </a:prstGeom>
          <a:noFill/>
        </p:spPr>
        <p:txBody>
          <a:bodyPr wrap="none" rtlCol="0">
            <a:spAutoFit/>
          </a:bodyPr>
          <a:lstStyle/>
          <a:p>
            <a:r>
              <a:rPr lang="en-US" dirty="0" smtClean="0"/>
              <a:t>25</a:t>
            </a:r>
            <a:endParaRPr lang="en-US" dirty="0"/>
          </a:p>
        </p:txBody>
      </p:sp>
    </p:spTree>
    <p:extLst>
      <p:ext uri="{BB962C8B-B14F-4D97-AF65-F5344CB8AC3E}">
        <p14:creationId xmlns="" xmlns:p14="http://schemas.microsoft.com/office/powerpoint/2010/main" val="411898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What is it? How does it work?</a:t>
            </a:r>
            <a:br>
              <a:rPr lang="en-US" sz="2000" b="1" dirty="0" smtClean="0">
                <a:latin typeface="Times New Roman" pitchFamily="18" charset="0"/>
                <a:cs typeface="Times New Roman" pitchFamily="18" charset="0"/>
              </a:rPr>
            </a:br>
            <a:endParaRPr lang="en-US" sz="2000" b="1" dirty="0"/>
          </a:p>
        </p:txBody>
      </p:sp>
      <p:sp>
        <p:nvSpPr>
          <p:cNvPr id="5" name="Content Placeholder 2"/>
          <p:cNvSpPr>
            <a:spLocks noGrp="1"/>
          </p:cNvSpPr>
          <p:nvPr>
            <p:ph idx="1"/>
          </p:nvPr>
        </p:nvSpPr>
        <p:spPr>
          <a:xfrm>
            <a:off x="657225" y="1066800"/>
            <a:ext cx="7877175" cy="5257800"/>
          </a:xfrm>
        </p:spPr>
        <p:txBody>
          <a:bodyPr/>
          <a:lstStyle/>
          <a:p>
            <a:pPr marL="0" indent="0">
              <a:buNone/>
            </a:pPr>
            <a:endParaRPr lang="en-US" sz="1600" b="0" dirty="0" smtClean="0">
              <a:latin typeface="Times New Roman" pitchFamily="18" charset="0"/>
              <a:cs typeface="Times New Roman" pitchFamily="18" charset="0"/>
            </a:endParaRPr>
          </a:p>
          <a:p>
            <a:pPr marL="0" indent="0">
              <a:buNone/>
            </a:pPr>
            <a:r>
              <a:rPr lang="en-US" sz="1600" b="0" dirty="0" smtClean="0">
                <a:latin typeface="Times New Roman" pitchFamily="18" charset="0"/>
                <a:cs typeface="Times New Roman" pitchFamily="18" charset="0"/>
              </a:rPr>
              <a:t>Symantec Workspace Virtualization (SWV) is a revolutionary approach to software</a:t>
            </a:r>
          </a:p>
          <a:p>
            <a:pPr marL="0" indent="0">
              <a:buNone/>
            </a:pPr>
            <a:r>
              <a:rPr lang="en-US" sz="1600" b="0" dirty="0" smtClean="0">
                <a:latin typeface="Times New Roman" pitchFamily="18" charset="0"/>
                <a:cs typeface="Times New Roman" pitchFamily="18" charset="0"/>
              </a:rPr>
              <a:t>management. By placing applications and data into managed units, called Virtual</a:t>
            </a:r>
          </a:p>
          <a:p>
            <a:pPr marL="0" indent="0">
              <a:buNone/>
            </a:pPr>
            <a:r>
              <a:rPr lang="en-US" sz="1600" b="0" dirty="0" smtClean="0">
                <a:latin typeface="Times New Roman" pitchFamily="18" charset="0"/>
                <a:cs typeface="Times New Roman" pitchFamily="18" charset="0"/>
              </a:rPr>
              <a:t>Software Layers, Workspace Virtualization lets you instantly activate, deactivate,</a:t>
            </a:r>
          </a:p>
          <a:p>
            <a:pPr marL="0" indent="0">
              <a:buNone/>
            </a:pPr>
            <a:r>
              <a:rPr lang="en-US" sz="1600" b="0" dirty="0" smtClean="0">
                <a:latin typeface="Times New Roman" pitchFamily="18" charset="0"/>
                <a:cs typeface="Times New Roman" pitchFamily="18" charset="0"/>
              </a:rPr>
              <a:t>or reset applications. You can also completely avoid conflicts between applications</a:t>
            </a:r>
          </a:p>
          <a:p>
            <a:pPr marL="0" indent="0">
              <a:buNone/>
            </a:pPr>
            <a:r>
              <a:rPr lang="en-US" sz="1600" b="0" dirty="0" smtClean="0">
                <a:latin typeface="Times New Roman" pitchFamily="18" charset="0"/>
                <a:cs typeface="Times New Roman" pitchFamily="18" charset="0"/>
              </a:rPr>
              <a:t>without altering the base Windows installation.</a:t>
            </a:r>
          </a:p>
          <a:p>
            <a:pPr marL="0" indent="0">
              <a:buNone/>
            </a:pPr>
            <a:endParaRPr lang="en-US" sz="1600" b="0" dirty="0" smtClean="0">
              <a:latin typeface="Times New Roman" pitchFamily="18" charset="0"/>
              <a:cs typeface="Times New Roman" pitchFamily="18" charset="0"/>
            </a:endParaRPr>
          </a:p>
          <a:p>
            <a:pPr marL="0" indent="0">
              <a:buNone/>
            </a:pPr>
            <a:r>
              <a:rPr lang="en-US" sz="1600" b="0" dirty="0" smtClean="0">
                <a:latin typeface="Times New Roman" pitchFamily="18" charset="0"/>
                <a:cs typeface="Times New Roman" pitchFamily="18" charset="0"/>
              </a:rPr>
              <a:t>Rather than isolating applications to gain control, Symantec's application</a:t>
            </a:r>
          </a:p>
          <a:p>
            <a:pPr marL="0" indent="0">
              <a:buNone/>
            </a:pPr>
            <a:r>
              <a:rPr lang="en-US" sz="1600" b="0" dirty="0" smtClean="0">
                <a:latin typeface="Times New Roman" pitchFamily="18" charset="0"/>
                <a:cs typeface="Times New Roman" pitchFamily="18" charset="0"/>
              </a:rPr>
              <a:t>virtualization technologies seamlessly integrate virtualized applications to</a:t>
            </a:r>
          </a:p>
          <a:p>
            <a:pPr marL="0" indent="0">
              <a:buNone/>
            </a:pPr>
            <a:r>
              <a:rPr lang="en-US" sz="1600" b="0" dirty="0" smtClean="0">
                <a:latin typeface="Times New Roman" pitchFamily="18" charset="0"/>
                <a:cs typeface="Times New Roman" pitchFamily="18" charset="0"/>
              </a:rPr>
              <a:t>preserve the user experience. Virtualized applications act like normal applications,</a:t>
            </a:r>
          </a:p>
          <a:p>
            <a:pPr marL="0" indent="0">
              <a:buNone/>
            </a:pPr>
            <a:r>
              <a:rPr lang="en-US" sz="1600" b="0" dirty="0" smtClean="0">
                <a:latin typeface="Times New Roman" pitchFamily="18" charset="0"/>
                <a:cs typeface="Times New Roman" pitchFamily="18" charset="0"/>
              </a:rPr>
              <a:t>ensuring normal behavior and full functionality.</a:t>
            </a:r>
            <a:endParaRPr lang="en-US" sz="1600" dirty="0">
              <a:latin typeface="Times New Roman" pitchFamily="18" charset="0"/>
              <a:cs typeface="Times New Roman" pitchFamily="18" charset="0"/>
            </a:endParaRPr>
          </a:p>
          <a:p>
            <a:pPr marL="0" indent="0">
              <a:buNone/>
            </a:pPr>
            <a:endParaRPr lang="en-US" sz="1600" b="0" dirty="0" smtClean="0">
              <a:latin typeface="Times New Roman" pitchFamily="18" charset="0"/>
              <a:cs typeface="Times New Roman" pitchFamily="18" charset="0"/>
            </a:endParaRPr>
          </a:p>
          <a:p>
            <a:pPr marL="0" indent="0">
              <a:buNone/>
            </a:pPr>
            <a:r>
              <a:rPr lang="en-US" sz="1600" b="0" dirty="0" smtClean="0">
                <a:latin typeface="Times New Roman" pitchFamily="18" charset="0"/>
                <a:cs typeface="Times New Roman" pitchFamily="18" charset="0"/>
              </a:rPr>
              <a:t>In addition to preserving the user experience, Workspace Virtualization lets you:</a:t>
            </a:r>
          </a:p>
          <a:p>
            <a:r>
              <a:rPr lang="en-US" sz="1600" b="0" dirty="0" smtClean="0"/>
              <a:t>Instantly repair damaged applications by resetting them to a known state.</a:t>
            </a:r>
          </a:p>
          <a:p>
            <a:r>
              <a:rPr lang="en-US" sz="1600" b="0" dirty="0" smtClean="0"/>
              <a:t>Run two versions of the same program side by side.</a:t>
            </a:r>
          </a:p>
          <a:p>
            <a:r>
              <a:rPr lang="en-US" sz="1600" b="0" dirty="0" smtClean="0"/>
              <a:t>Add and remove software with zero impact on the underlying operating system.</a:t>
            </a:r>
          </a:p>
          <a:p>
            <a:r>
              <a:rPr lang="en-US" sz="1600" b="0" dirty="0" smtClean="0"/>
              <a:t>Turn applications on and off instantly.</a:t>
            </a:r>
            <a:endParaRPr lang="en-US" sz="1600" dirty="0">
              <a:latin typeface="Times New Roman" pitchFamily="18" charset="0"/>
              <a:cs typeface="Times New Roman" pitchFamily="18" charset="0"/>
            </a:endParaRPr>
          </a:p>
        </p:txBody>
      </p:sp>
      <p:sp>
        <p:nvSpPr>
          <p:cNvPr id="6" name="TextBox 5"/>
          <p:cNvSpPr txBox="1"/>
          <p:nvPr/>
        </p:nvSpPr>
        <p:spPr>
          <a:xfrm>
            <a:off x="8510460" y="6324599"/>
            <a:ext cx="301686"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 xmlns:p14="http://schemas.microsoft.com/office/powerpoint/2010/main" val="115963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71600"/>
            <a:ext cx="8153400" cy="4770537"/>
          </a:xfrm>
          <a:prstGeom prst="rect">
            <a:avLst/>
          </a:prstGeom>
        </p:spPr>
        <p:txBody>
          <a:bodyPr wrap="square">
            <a:spAutoFit/>
          </a:bodyPr>
          <a:lstStyle/>
          <a:p>
            <a:r>
              <a:rPr lang="en-US" sz="1600" dirty="0">
                <a:latin typeface="Times New Roman" pitchFamily="18" charset="0"/>
                <a:cs typeface="Times New Roman" pitchFamily="18" charset="0"/>
              </a:rPr>
              <a:t>Use the following guidelines to determine what you can and should not virtualize</a:t>
            </a:r>
            <a:r>
              <a:rPr lang="en-US" sz="16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What you can virtualize:</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Most applications can be virtualized. Typical </a:t>
            </a:r>
            <a:r>
              <a:rPr lang="en-US" sz="1600" dirty="0" smtClean="0">
                <a:latin typeface="Times New Roman" pitchFamily="18" charset="0"/>
                <a:cs typeface="Times New Roman" pitchFamily="18" charset="0"/>
              </a:rPr>
              <a:t>applications include </a:t>
            </a:r>
            <a:r>
              <a:rPr lang="en-US" sz="1600" dirty="0">
                <a:latin typeface="Times New Roman" pitchFamily="18" charset="0"/>
                <a:cs typeface="Times New Roman" pitchFamily="18" charset="0"/>
              </a:rPr>
              <a:t>office suites, databases, Internet browsers, </a:t>
            </a:r>
            <a:r>
              <a:rPr lang="en-US" sz="1600" dirty="0" smtClean="0">
                <a:latin typeface="Times New Roman" pitchFamily="18" charset="0"/>
                <a:cs typeface="Times New Roman" pitchFamily="18" charset="0"/>
              </a:rPr>
              <a:t>media, and </a:t>
            </a:r>
            <a:r>
              <a:rPr lang="en-US" sz="1600" dirty="0">
                <a:latin typeface="Times New Roman" pitchFamily="18" charset="0"/>
                <a:cs typeface="Times New Roman" pitchFamily="18" charset="0"/>
              </a:rPr>
              <a:t>spyware utilities. Applications function normally when</a:t>
            </a:r>
          </a:p>
          <a:p>
            <a:r>
              <a:rPr lang="en-US" sz="1600" dirty="0">
                <a:latin typeface="Times New Roman" pitchFamily="18" charset="0"/>
                <a:cs typeface="Times New Roman" pitchFamily="18" charset="0"/>
              </a:rPr>
              <a:t>virtualized by the Workspace Virtualization Agent. You </a:t>
            </a:r>
            <a:r>
              <a:rPr lang="en-US" sz="1600" dirty="0" smtClean="0">
                <a:latin typeface="Times New Roman" pitchFamily="18" charset="0"/>
                <a:cs typeface="Times New Roman" pitchFamily="18" charset="0"/>
              </a:rPr>
              <a:t>can also </a:t>
            </a:r>
            <a:r>
              <a:rPr lang="en-US" sz="1600" dirty="0">
                <a:latin typeface="Times New Roman" pitchFamily="18" charset="0"/>
                <a:cs typeface="Times New Roman" pitchFamily="18" charset="0"/>
              </a:rPr>
              <a:t>create virtualized data layers.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What you should not virtualize:</a:t>
            </a:r>
          </a:p>
          <a:p>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Windows operating system components</a:t>
            </a:r>
          </a:p>
          <a:p>
            <a:pPr marL="285750" indent="-285750">
              <a:buFont typeface="Arial" pitchFamily="34" charset="0"/>
              <a:buChar char="•"/>
            </a:pPr>
            <a:r>
              <a:rPr lang="en-US" sz="1600" dirty="0" smtClean="0">
                <a:latin typeface="Times New Roman" pitchFamily="18" charset="0"/>
                <a:cs typeface="Times New Roman" pitchFamily="18" charset="0"/>
              </a:rPr>
              <a:t>Windows operating system patches</a:t>
            </a:r>
          </a:p>
          <a:p>
            <a:pPr marL="285750" indent="-285750">
              <a:buFont typeface="Arial" pitchFamily="34" charset="0"/>
              <a:buChar char="•"/>
            </a:pPr>
            <a:r>
              <a:rPr lang="en-US" sz="1600" dirty="0" smtClean="0">
                <a:latin typeface="Times New Roman" pitchFamily="18" charset="0"/>
                <a:cs typeface="Times New Roman" pitchFamily="18" charset="0"/>
              </a:rPr>
              <a:t>Most drivers</a:t>
            </a:r>
          </a:p>
          <a:p>
            <a:pPr marL="285750" indent="-285750">
              <a:buFont typeface="Arial" pitchFamily="34" charset="0"/>
              <a:buChar char="•"/>
            </a:pPr>
            <a:r>
              <a:rPr lang="en-US" sz="1600" dirty="0" smtClean="0">
                <a:latin typeface="Times New Roman" pitchFamily="18" charset="0"/>
                <a:cs typeface="Times New Roman" pitchFamily="18" charset="0"/>
              </a:rPr>
              <a:t>Applications that have dedicated drivers</a:t>
            </a:r>
          </a:p>
          <a:p>
            <a:pPr marL="285750" indent="-285750">
              <a:buFont typeface="Arial" pitchFamily="34" charset="0"/>
              <a:buChar char="•"/>
            </a:pPr>
            <a:r>
              <a:rPr lang="en-US" sz="1600" dirty="0" smtClean="0">
                <a:latin typeface="Times New Roman" pitchFamily="18" charset="0"/>
                <a:cs typeface="Times New Roman" pitchFamily="18" charset="0"/>
              </a:rPr>
              <a:t>All management agents including antivirus software, security scanners, encryption agents, or any Symantec Management Platform Agent</a:t>
            </a:r>
          </a:p>
          <a:p>
            <a:pPr marL="285750" indent="-285750">
              <a:buFont typeface="Arial" pitchFamily="34" charset="0"/>
              <a:buChar char="•"/>
            </a:pPr>
            <a:r>
              <a:rPr lang="en-US" sz="1600" dirty="0" smtClean="0">
                <a:latin typeface="Times New Roman" pitchFamily="18" charset="0"/>
                <a:cs typeface="Times New Roman" pitchFamily="18" charset="0"/>
              </a:rPr>
              <a:t>Data files that you plan to encrypt</a:t>
            </a:r>
          </a:p>
          <a:p>
            <a:pPr marL="285750" indent="-285750">
              <a:buFont typeface="Arial" pitchFamily="34" charset="0"/>
              <a:buChar char="•"/>
            </a:pPr>
            <a:r>
              <a:rPr lang="en-US" sz="1600" dirty="0" smtClean="0">
                <a:latin typeface="Times New Roman" pitchFamily="18" charset="0"/>
                <a:cs typeface="Times New Roman" pitchFamily="18" charset="0"/>
              </a:rPr>
              <a:t>Utilities that are designed to run only in safe mode</a:t>
            </a:r>
          </a:p>
          <a:p>
            <a:pPr marL="285750" indent="-285750">
              <a:buFont typeface="Arial" pitchFamily="34" charset="0"/>
              <a:buChar char="•"/>
            </a:pPr>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Use Cases</a:t>
            </a:r>
            <a:br>
              <a:rPr lang="en-US" sz="2000" b="1" dirty="0" smtClean="0">
                <a:latin typeface="Times New Roman" pitchFamily="18" charset="0"/>
                <a:cs typeface="Times New Roman" pitchFamily="18" charset="0"/>
              </a:rPr>
            </a:br>
            <a:endParaRPr lang="en-US" sz="2000" b="1" dirty="0"/>
          </a:p>
        </p:txBody>
      </p:sp>
      <p:sp>
        <p:nvSpPr>
          <p:cNvPr id="7" name="TextBox 6"/>
          <p:cNvSpPr txBox="1"/>
          <p:nvPr/>
        </p:nvSpPr>
        <p:spPr>
          <a:xfrm>
            <a:off x="8510460" y="6324599"/>
            <a:ext cx="301686" cy="369332"/>
          </a:xfrm>
          <a:prstGeom prst="rect">
            <a:avLst/>
          </a:prstGeom>
          <a:noFill/>
        </p:spPr>
        <p:txBody>
          <a:bodyPr wrap="none" rtlCol="0">
            <a:spAutoFit/>
          </a:bodyPr>
          <a:lstStyle/>
          <a:p>
            <a:r>
              <a:rPr lang="en-US" dirty="0" smtClean="0"/>
              <a:t>4</a:t>
            </a:r>
            <a:endParaRPr lang="en-US" dirty="0"/>
          </a:p>
        </p:txBody>
      </p:sp>
    </p:spTree>
    <p:extLst>
      <p:ext uri="{BB962C8B-B14F-4D97-AF65-F5344CB8AC3E}">
        <p14:creationId xmlns="" xmlns:p14="http://schemas.microsoft.com/office/powerpoint/2010/main" val="90049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71600"/>
            <a:ext cx="8153400" cy="4524315"/>
          </a:xfrm>
          <a:prstGeom prst="rect">
            <a:avLst/>
          </a:prstGeom>
        </p:spPr>
        <p:txBody>
          <a:bodyPr wrap="square">
            <a:spAutoFit/>
          </a:bodyPr>
          <a:lstStyle/>
          <a:p>
            <a:r>
              <a:rPr lang="en-US" sz="1600" dirty="0" smtClean="0">
                <a:latin typeface="Times New Roman" pitchFamily="18" charset="0"/>
                <a:cs typeface="Times New Roman" pitchFamily="18" charset="0"/>
              </a:rPr>
              <a:t>Steps to ensure a positive POC implementation:</a:t>
            </a:r>
          </a:p>
          <a:p>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Determine a pool of 25-50 non-critical machines to use for testing</a:t>
            </a:r>
          </a:p>
          <a:p>
            <a:pPr marL="742950" lvl="1" indent="-285750">
              <a:buFont typeface="Courier New" pitchFamily="49" charset="0"/>
              <a:buChar char="o"/>
            </a:pPr>
            <a:r>
              <a:rPr lang="en-US" sz="1600" dirty="0" smtClean="0">
                <a:latin typeface="Times New Roman" pitchFamily="18" charset="0"/>
                <a:cs typeface="Times New Roman" pitchFamily="18" charset="0"/>
              </a:rPr>
              <a:t>Training room machines would be ideal or perhaps spare machines</a:t>
            </a:r>
          </a:p>
          <a:p>
            <a:pPr marL="742950" lvl="1" indent="-285750">
              <a:buFont typeface="Wingdings" pitchFamily="2" charset="2"/>
              <a:buChar char="v"/>
            </a:pPr>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Determine what applications would be most beneficial to Virtualize </a:t>
            </a:r>
          </a:p>
          <a:p>
            <a:pPr marL="742950" lvl="1" indent="-285750">
              <a:buFont typeface="Courier New" pitchFamily="49" charset="0"/>
              <a:buChar char="o"/>
            </a:pPr>
            <a:r>
              <a:rPr lang="en-US" sz="1600" dirty="0" smtClean="0">
                <a:latin typeface="Times New Roman" pitchFamily="18" charset="0"/>
                <a:cs typeface="Times New Roman" pitchFamily="18" charset="0"/>
              </a:rPr>
              <a:t>Applications that are in need of upgrading </a:t>
            </a:r>
            <a:r>
              <a:rPr lang="en-US" sz="1600" dirty="0" err="1" smtClean="0">
                <a:latin typeface="Times New Roman" pitchFamily="18" charset="0"/>
                <a:cs typeface="Times New Roman" pitchFamily="18" charset="0"/>
              </a:rPr>
              <a:t>ie</a:t>
            </a:r>
            <a:r>
              <a:rPr lang="en-US" sz="1600" dirty="0" smtClean="0">
                <a:latin typeface="Times New Roman" pitchFamily="18" charset="0"/>
                <a:cs typeface="Times New Roman" pitchFamily="18" charset="0"/>
              </a:rPr>
              <a:t>: Office 2007 &gt; 2010 etc.</a:t>
            </a:r>
          </a:p>
          <a:p>
            <a:pPr marL="742950" lvl="1" indent="-285750">
              <a:buFont typeface="Courier New" pitchFamily="49" charset="0"/>
              <a:buChar char="o"/>
            </a:pPr>
            <a:r>
              <a:rPr lang="en-US" sz="1600" dirty="0" smtClean="0">
                <a:latin typeface="Times New Roman" pitchFamily="18" charset="0"/>
                <a:cs typeface="Times New Roman" pitchFamily="18" charset="0"/>
              </a:rPr>
              <a:t>Applications that are incompatible with Windows 7 (helps remediate migration issues)</a:t>
            </a:r>
          </a:p>
          <a:p>
            <a:pPr marL="742950" lvl="1" indent="-285750">
              <a:buFont typeface="Courier New" pitchFamily="49" charset="0"/>
              <a:buChar char="o"/>
            </a:pPr>
            <a:r>
              <a:rPr lang="en-US" sz="1600" dirty="0" smtClean="0">
                <a:latin typeface="Times New Roman" pitchFamily="18" charset="0"/>
                <a:cs typeface="Times New Roman" pitchFamily="18" charset="0"/>
              </a:rPr>
              <a:t>Internet Explorer 6 (for &gt; 6.0 incompatible web applications)</a:t>
            </a:r>
          </a:p>
          <a:p>
            <a:pPr marL="742950" lvl="1" indent="-285750">
              <a:buFont typeface="Wingdings" pitchFamily="2" charset="2"/>
              <a:buChar char="v"/>
            </a:pP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Ensure proper testing procedures are in place to verify functionality</a:t>
            </a:r>
          </a:p>
          <a:p>
            <a:pPr marL="742950" lvl="1" indent="-285750">
              <a:buFont typeface="Courier New" pitchFamily="49" charset="0"/>
              <a:buChar char="o"/>
            </a:pPr>
            <a:r>
              <a:rPr lang="en-US" sz="1600" dirty="0" smtClean="0">
                <a:latin typeface="Times New Roman" pitchFamily="18" charset="0"/>
                <a:cs typeface="Times New Roman" pitchFamily="18" charset="0"/>
              </a:rPr>
              <a:t>Provide means of access to test machines from heavy users of specific Virtual Apps</a:t>
            </a:r>
          </a:p>
          <a:p>
            <a:pPr marL="742950" lvl="1" indent="-285750">
              <a:buFont typeface="Courier New" pitchFamily="49" charset="0"/>
              <a:buChar char="o"/>
            </a:pPr>
            <a:r>
              <a:rPr lang="en-US" sz="1600" dirty="0" smtClean="0">
                <a:latin typeface="Times New Roman" pitchFamily="18" charset="0"/>
                <a:cs typeface="Times New Roman" pitchFamily="18" charset="0"/>
              </a:rPr>
              <a:t>Make sure the Image used in testing is the exact Image in current Production</a:t>
            </a:r>
          </a:p>
          <a:p>
            <a:pPr marL="742950" lvl="1" indent="-285750">
              <a:buFont typeface="Courier New" pitchFamily="49" charset="0"/>
              <a:buChar char="o"/>
            </a:pPr>
            <a:r>
              <a:rPr lang="en-US" sz="1600" dirty="0" smtClean="0">
                <a:latin typeface="Times New Roman" pitchFamily="18" charset="0"/>
                <a:cs typeface="Times New Roman" pitchFamily="18" charset="0"/>
              </a:rPr>
              <a:t>Install specific applications to mirror Production machines</a:t>
            </a:r>
          </a:p>
          <a:p>
            <a:pPr marL="742950" lvl="1" indent="-285750">
              <a:buFont typeface="Wingdings" pitchFamily="2" charset="2"/>
              <a:buChar char="v"/>
            </a:pP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Be sure to test upgrading or patching the Virtual Application</a:t>
            </a:r>
          </a:p>
          <a:p>
            <a:pPr marL="742950" lvl="1" indent="-285750">
              <a:buFont typeface="Courier New" pitchFamily="49" charset="0"/>
              <a:buChar char="o"/>
            </a:pPr>
            <a:r>
              <a:rPr lang="en-US" sz="1600" dirty="0" smtClean="0">
                <a:latin typeface="Times New Roman" pitchFamily="18" charset="0"/>
                <a:cs typeface="Times New Roman" pitchFamily="18" charset="0"/>
              </a:rPr>
              <a:t>You can add a Virtual App to your POC like Java, utilizing an older version to understand how the process works and if it will improve on current remedies in place</a:t>
            </a: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Planning for Implementation</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301686" cy="369332"/>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 xmlns:p14="http://schemas.microsoft.com/office/powerpoint/2010/main" val="1774823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71600"/>
            <a:ext cx="8153400" cy="4770537"/>
          </a:xfrm>
          <a:prstGeom prst="rect">
            <a:avLst/>
          </a:prstGeom>
        </p:spPr>
        <p:txBody>
          <a:bodyPr wrap="square">
            <a:spAutoFit/>
          </a:bodyPr>
          <a:lstStyle/>
          <a:p>
            <a:r>
              <a:rPr lang="en-US" sz="1600" dirty="0" smtClean="0">
                <a:latin typeface="Times New Roman" pitchFamily="18" charset="0"/>
                <a:cs typeface="Times New Roman" pitchFamily="18" charset="0"/>
              </a:rPr>
              <a:t>Supported Platforms:</a:t>
            </a: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	32 Bit</a:t>
            </a:r>
          </a:p>
          <a:p>
            <a:pPr marL="285750" indent="-285750">
              <a:buFont typeface="Arial" pitchFamily="34" charset="0"/>
              <a:buChar char="•"/>
            </a:pPr>
            <a:r>
              <a:rPr lang="en-US" sz="1600" dirty="0" smtClean="0">
                <a:latin typeface="Times New Roman" pitchFamily="18" charset="0"/>
                <a:cs typeface="Times New Roman" pitchFamily="18" charset="0"/>
              </a:rPr>
              <a:t>Windows XP Pro SP2 or SP3</a:t>
            </a:r>
          </a:p>
          <a:p>
            <a:pPr marL="285750" indent="-285750">
              <a:buFont typeface="Arial" pitchFamily="34" charset="0"/>
              <a:buChar char="•"/>
            </a:pPr>
            <a:r>
              <a:rPr lang="en-US" sz="1600" dirty="0" smtClean="0">
                <a:latin typeface="Times New Roman" pitchFamily="18" charset="0"/>
                <a:cs typeface="Times New Roman" pitchFamily="18" charset="0"/>
              </a:rPr>
              <a:t>Windows Vista SP1 or SP2</a:t>
            </a:r>
          </a:p>
          <a:p>
            <a:pPr marL="285750" indent="-285750">
              <a:buFont typeface="Arial" pitchFamily="34" charset="0"/>
              <a:buChar char="•"/>
            </a:pPr>
            <a:r>
              <a:rPr lang="en-US" sz="1600" dirty="0" smtClean="0">
                <a:latin typeface="Times New Roman" pitchFamily="18" charset="0"/>
                <a:cs typeface="Times New Roman" pitchFamily="18" charset="0"/>
              </a:rPr>
              <a:t>Windows 7 and Windows 7 SP1</a:t>
            </a:r>
          </a:p>
          <a:p>
            <a:pPr marL="285750" indent="-285750">
              <a:buFont typeface="Arial" pitchFamily="34" charset="0"/>
              <a:buChar char="•"/>
            </a:pPr>
            <a:r>
              <a:rPr lang="en-US" sz="1600" dirty="0" smtClean="0">
                <a:latin typeface="Times New Roman" pitchFamily="18" charset="0"/>
                <a:cs typeface="Times New Roman" pitchFamily="18" charset="0"/>
              </a:rPr>
              <a:t>Windows Server 2003 SP1 or 2003 R2 when used as an endpoint</a:t>
            </a:r>
          </a:p>
          <a:p>
            <a:pPr marL="285750" indent="-285750">
              <a:buFont typeface="Arial" pitchFamily="34" charset="0"/>
              <a:buChar char="•"/>
            </a:pPr>
            <a:r>
              <a:rPr lang="en-US" sz="1600" dirty="0" smtClean="0">
                <a:latin typeface="Times New Roman" pitchFamily="18" charset="0"/>
                <a:cs typeface="Times New Roman" pitchFamily="18" charset="0"/>
              </a:rPr>
              <a:t>Windows Server 2008 when used as an endpoint</a:t>
            </a:r>
          </a:p>
          <a:p>
            <a:pPr marL="285750" indent="-285750">
              <a:buFont typeface="Arial" pitchFamily="34" charset="0"/>
              <a:buChar char="•"/>
            </a:pPr>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	64 Bit</a:t>
            </a:r>
          </a:p>
          <a:p>
            <a:pPr marL="285750" indent="-285750">
              <a:buFont typeface="Arial" pitchFamily="34" charset="0"/>
              <a:buChar char="•"/>
            </a:pPr>
            <a:r>
              <a:rPr lang="en-US" sz="1600" dirty="0" smtClean="0">
                <a:latin typeface="Times New Roman" pitchFamily="18" charset="0"/>
                <a:cs typeface="Times New Roman" pitchFamily="18" charset="0"/>
              </a:rPr>
              <a:t>Windows Vista SP1 or SP2</a:t>
            </a:r>
          </a:p>
          <a:p>
            <a:pPr marL="285750" indent="-285750">
              <a:buFont typeface="Arial" pitchFamily="34" charset="0"/>
              <a:buChar char="•"/>
            </a:pPr>
            <a:r>
              <a:rPr lang="en-US" sz="1600" dirty="0" smtClean="0">
                <a:latin typeface="Times New Roman" pitchFamily="18" charset="0"/>
                <a:cs typeface="Times New Roman" pitchFamily="18" charset="0"/>
              </a:rPr>
              <a:t>Windows 7 and Windows 7 SP1</a:t>
            </a:r>
          </a:p>
          <a:p>
            <a:pPr marL="285750" indent="-285750">
              <a:buFont typeface="Arial" pitchFamily="34" charset="0"/>
              <a:buChar char="•"/>
            </a:pPr>
            <a:r>
              <a:rPr lang="en-US" sz="1600" dirty="0" smtClean="0">
                <a:latin typeface="Times New Roman" pitchFamily="18" charset="0"/>
                <a:cs typeface="Times New Roman" pitchFamily="18" charset="0"/>
              </a:rPr>
              <a:t>Windows Server 2008 and R2 when used as an endpoint</a:t>
            </a:r>
          </a:p>
          <a:p>
            <a:pPr marL="285750" indent="-285750">
              <a:buFont typeface="Arial" pitchFamily="34" charset="0"/>
              <a:buChar char="•"/>
            </a:pPr>
            <a:endParaRPr lang="en-US" sz="1600" dirty="0" smtClean="0">
              <a:latin typeface="Times New Roman" pitchFamily="18" charset="0"/>
              <a:cs typeface="Times New Roman" pitchFamily="18" charset="0"/>
            </a:endParaRPr>
          </a:p>
          <a:p>
            <a:pPr marL="285750" indent="-285750">
              <a:buFont typeface="Arial" pitchFamily="34" charset="0"/>
              <a:buChar char="•"/>
            </a:pP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You can download the Workspace Virtualization Agent setup files at the following link:</a:t>
            </a:r>
          </a:p>
          <a:p>
            <a:r>
              <a:rPr lang="en-US" sz="1600" dirty="0" smtClean="0">
                <a:latin typeface="Times New Roman" pitchFamily="18" charset="0"/>
                <a:cs typeface="Times New Roman" pitchFamily="18" charset="0"/>
                <a:hlinkClick r:id="rId2"/>
              </a:rPr>
              <a:t>http://www.symantec.com/endpoint-virtualization-suite</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Installing the Agent</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301686" cy="369332"/>
          </a:xfrm>
          <a:prstGeom prst="rect">
            <a:avLst/>
          </a:prstGeom>
          <a:noFill/>
        </p:spPr>
        <p:txBody>
          <a:bodyPr wrap="none" rtlCol="0">
            <a:spAutoFit/>
          </a:bodyPr>
          <a:lstStyle/>
          <a:p>
            <a:r>
              <a:rPr lang="en-US" dirty="0"/>
              <a:t>6</a:t>
            </a:r>
          </a:p>
        </p:txBody>
      </p:sp>
    </p:spTree>
    <p:extLst>
      <p:ext uri="{BB962C8B-B14F-4D97-AF65-F5344CB8AC3E}">
        <p14:creationId xmlns="" xmlns:p14="http://schemas.microsoft.com/office/powerpoint/2010/main" val="2991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0"/>
            <a:ext cx="8153400" cy="5755422"/>
          </a:xfrm>
          <a:prstGeom prst="rect">
            <a:avLst/>
          </a:prstGeom>
        </p:spPr>
        <p:txBody>
          <a:bodyPr wrap="square">
            <a:spAutoFit/>
          </a:bodyPr>
          <a:lstStyle/>
          <a:p>
            <a:r>
              <a:rPr lang="en-US" sz="1600" dirty="0">
                <a:latin typeface="Times New Roman" pitchFamily="18" charset="0"/>
                <a:cs typeface="Times New Roman" pitchFamily="18" charset="0"/>
              </a:rPr>
              <a:t>To install the Agent on a base </a:t>
            </a:r>
            <a:r>
              <a:rPr lang="en-US" sz="1600" dirty="0" smtClean="0">
                <a:latin typeface="Times New Roman" pitchFamily="18" charset="0"/>
                <a:cs typeface="Times New Roman" pitchFamily="18" charset="0"/>
              </a:rPr>
              <a:t>computer:</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1. </a:t>
            </a:r>
            <a:r>
              <a:rPr lang="en-US" sz="1600" dirty="0">
                <a:latin typeface="Times New Roman" pitchFamily="18" charset="0"/>
                <a:cs typeface="Times New Roman" pitchFamily="18" charset="0"/>
              </a:rPr>
              <a:t>Run the </a:t>
            </a:r>
            <a:r>
              <a:rPr lang="en-US" sz="1600" dirty="0" smtClean="0">
                <a:latin typeface="Times New Roman" pitchFamily="18" charset="0"/>
                <a:cs typeface="Times New Roman" pitchFamily="18" charset="0"/>
              </a:rPr>
              <a:t>x32 </a:t>
            </a:r>
            <a:r>
              <a:rPr lang="en-US" sz="1600" dirty="0">
                <a:latin typeface="Times New Roman" pitchFamily="18" charset="0"/>
                <a:cs typeface="Times New Roman" pitchFamily="18" charset="0"/>
              </a:rPr>
              <a:t>or </a:t>
            </a:r>
            <a:r>
              <a:rPr lang="en-US" sz="1600" dirty="0" smtClean="0">
                <a:latin typeface="Times New Roman" pitchFamily="18" charset="0"/>
                <a:cs typeface="Times New Roman" pitchFamily="18" charset="0"/>
              </a:rPr>
              <a:t>x64 bit </a:t>
            </a:r>
            <a:r>
              <a:rPr lang="en-US" sz="1600" dirty="0">
                <a:latin typeface="Times New Roman" pitchFamily="18" charset="0"/>
                <a:cs typeface="Times New Roman" pitchFamily="18" charset="0"/>
              </a:rPr>
              <a:t>version of Symantec_Workspace_Virtualization.exe.</a:t>
            </a:r>
          </a:p>
          <a:p>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version you select must match the endpoint </a:t>
            </a:r>
            <a:r>
              <a:rPr lang="en-US" sz="1600" dirty="0" smtClean="0">
                <a:latin typeface="Times New Roman" pitchFamily="18" charset="0"/>
                <a:cs typeface="Times New Roman" pitchFamily="18" charset="0"/>
              </a:rPr>
              <a:t>architecture)</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2. </a:t>
            </a:r>
            <a:r>
              <a:rPr lang="en-US" sz="1600" dirty="0">
                <a:latin typeface="Times New Roman" pitchFamily="18" charset="0"/>
                <a:cs typeface="Times New Roman" pitchFamily="18" charset="0"/>
              </a:rPr>
              <a:t>Enter the product key, and then click </a:t>
            </a:r>
            <a:r>
              <a:rPr lang="en-US" sz="1600" b="1" dirty="0">
                <a:latin typeface="Times New Roman" pitchFamily="18" charset="0"/>
                <a:cs typeface="Times New Roman" pitchFamily="18" charset="0"/>
              </a:rPr>
              <a:t>Next</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3 On the </a:t>
            </a:r>
            <a:r>
              <a:rPr lang="en-US" sz="1600" dirty="0" smtClean="0">
                <a:latin typeface="Times New Roman" pitchFamily="18" charset="0"/>
                <a:cs typeface="Times New Roman" pitchFamily="18" charset="0"/>
              </a:rPr>
              <a:t>“Select Features” </a:t>
            </a:r>
            <a:r>
              <a:rPr lang="en-US" sz="1600" dirty="0">
                <a:latin typeface="Times New Roman" pitchFamily="18" charset="0"/>
                <a:cs typeface="Times New Roman" pitchFamily="18" charset="0"/>
              </a:rPr>
              <a:t>page, select any optional components you want </a:t>
            </a:r>
            <a:r>
              <a:rPr lang="en-US" sz="1600" dirty="0" smtClean="0">
                <a:latin typeface="Times New Roman" pitchFamily="18" charset="0"/>
                <a:cs typeface="Times New Roman" pitchFamily="18" charset="0"/>
              </a:rPr>
              <a:t>to install</a:t>
            </a:r>
            <a:r>
              <a:rPr lang="en-US" sz="1600" dirty="0">
                <a:latin typeface="Times New Roman" pitchFamily="18" charset="0"/>
                <a:cs typeface="Times New Roman" pitchFamily="18" charset="0"/>
              </a:rPr>
              <a:t>:</a:t>
            </a:r>
          </a:p>
          <a:p>
            <a:pPr marL="285750" indent="-285750">
              <a:buFont typeface="Arial" pitchFamily="34" charset="0"/>
              <a:buChar char="•"/>
            </a:pPr>
            <a:r>
              <a:rPr lang="en-US" sz="1600" b="1" dirty="0" smtClean="0">
                <a:latin typeface="Times New Roman" pitchFamily="18" charset="0"/>
                <a:cs typeface="Times New Roman" pitchFamily="18" charset="0"/>
              </a:rPr>
              <a:t>Symantec </a:t>
            </a:r>
            <a:r>
              <a:rPr lang="en-US" sz="1600" b="1" dirty="0">
                <a:latin typeface="Times New Roman" pitchFamily="18" charset="0"/>
                <a:cs typeface="Times New Roman" pitchFamily="18" charset="0"/>
              </a:rPr>
              <a:t>Workspace Virtualization Admin Tool</a:t>
            </a:r>
          </a:p>
          <a:p>
            <a:r>
              <a:rPr lang="en-US" sz="1600" dirty="0" smtClean="0">
                <a:latin typeface="Times New Roman" pitchFamily="18" charset="0"/>
                <a:cs typeface="Times New Roman" pitchFamily="18" charset="0"/>
              </a:rPr>
              <a:t>This installs </a:t>
            </a:r>
            <a:r>
              <a:rPr lang="en-US" sz="1600" dirty="0">
                <a:latin typeface="Times New Roman" pitchFamily="18" charset="0"/>
                <a:cs typeface="Times New Roman" pitchFamily="18" charset="0"/>
              </a:rPr>
              <a:t>the SWV Admin tool. </a:t>
            </a:r>
            <a:r>
              <a:rPr lang="en-US" sz="1600" dirty="0" smtClean="0">
                <a:latin typeface="Times New Roman" pitchFamily="18" charset="0"/>
                <a:cs typeface="Times New Roman" pitchFamily="18" charset="0"/>
              </a:rPr>
              <a:t>This </a:t>
            </a:r>
            <a:r>
              <a:rPr lang="en-US" sz="1600" dirty="0">
                <a:latin typeface="Times New Roman" pitchFamily="18" charset="0"/>
                <a:cs typeface="Times New Roman" pitchFamily="18" charset="0"/>
              </a:rPr>
              <a:t>tool </a:t>
            </a:r>
            <a:r>
              <a:rPr lang="en-US" sz="1600" dirty="0" smtClean="0">
                <a:latin typeface="Times New Roman" pitchFamily="18" charset="0"/>
                <a:cs typeface="Times New Roman" pitchFamily="18" charset="0"/>
              </a:rPr>
              <a:t>creates, edits,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manages </a:t>
            </a:r>
            <a:r>
              <a:rPr lang="en-US" sz="1600" dirty="0">
                <a:latin typeface="Times New Roman" pitchFamily="18" charset="0"/>
                <a:cs typeface="Times New Roman" pitchFamily="18" charset="0"/>
              </a:rPr>
              <a:t>virtual </a:t>
            </a:r>
            <a:r>
              <a:rPr lang="en-US" sz="1600" dirty="0" smtClean="0">
                <a:latin typeface="Times New Roman" pitchFamily="18" charset="0"/>
                <a:cs typeface="Times New Roman" pitchFamily="18" charset="0"/>
              </a:rPr>
              <a:t>layers </a:t>
            </a:r>
            <a:r>
              <a:rPr lang="en-US" sz="1600" dirty="0">
                <a:latin typeface="Times New Roman" pitchFamily="18" charset="0"/>
                <a:cs typeface="Times New Roman" pitchFamily="18" charset="0"/>
              </a:rPr>
              <a:t>on the endpoint.</a:t>
            </a:r>
          </a:p>
          <a:p>
            <a:pPr marL="285750" indent="-285750">
              <a:buFont typeface="Arial" pitchFamily="34" charset="0"/>
              <a:buChar char="•"/>
            </a:pPr>
            <a:r>
              <a:rPr lang="en-US" sz="1600" b="1" dirty="0" smtClean="0">
                <a:latin typeface="Times New Roman" pitchFamily="18" charset="0"/>
                <a:cs typeface="Times New Roman" pitchFamily="18" charset="0"/>
              </a:rPr>
              <a:t>Symantec </a:t>
            </a:r>
            <a:r>
              <a:rPr lang="en-US" sz="1600" b="1" dirty="0">
                <a:latin typeface="Times New Roman" pitchFamily="18" charset="0"/>
                <a:cs typeface="Times New Roman" pitchFamily="18" charset="0"/>
              </a:rPr>
              <a:t>Workspace Virtualization SDK</a:t>
            </a:r>
          </a:p>
          <a:p>
            <a:r>
              <a:rPr lang="en-US" sz="1600" dirty="0">
                <a:latin typeface="Times New Roman" pitchFamily="18" charset="0"/>
                <a:cs typeface="Times New Roman" pitchFamily="18" charset="0"/>
              </a:rPr>
              <a:t>This option installs documentation and samples for the SDK. It should </a:t>
            </a:r>
            <a:r>
              <a:rPr lang="en-US" sz="1600" dirty="0" smtClean="0">
                <a:latin typeface="Times New Roman" pitchFamily="18" charset="0"/>
                <a:cs typeface="Times New Roman" pitchFamily="18" charset="0"/>
              </a:rPr>
              <a:t>be installed </a:t>
            </a:r>
            <a:r>
              <a:rPr lang="en-US" sz="1600" dirty="0">
                <a:latin typeface="Times New Roman" pitchFamily="18" charset="0"/>
                <a:cs typeface="Times New Roman" pitchFamily="18" charset="0"/>
              </a:rPr>
              <a:t>if you write applications that use the SDK. (</a:t>
            </a:r>
            <a:r>
              <a:rPr lang="en-US" sz="1600" dirty="0" smtClean="0">
                <a:latin typeface="Times New Roman" pitchFamily="18" charset="0"/>
                <a:cs typeface="Times New Roman" pitchFamily="18" charset="0"/>
              </a:rPr>
              <a:t>It </a:t>
            </a:r>
            <a:r>
              <a:rPr lang="en-US" sz="1600" dirty="0">
                <a:latin typeface="Times New Roman" pitchFamily="18" charset="0"/>
                <a:cs typeface="Times New Roman" pitchFamily="18" charset="0"/>
              </a:rPr>
              <a:t>does not need to </a:t>
            </a:r>
            <a:r>
              <a:rPr lang="en-US" sz="1600" dirty="0" smtClean="0">
                <a:latin typeface="Times New Roman" pitchFamily="18" charset="0"/>
                <a:cs typeface="Times New Roman" pitchFamily="18" charset="0"/>
              </a:rPr>
              <a:t>be installed </a:t>
            </a:r>
            <a:r>
              <a:rPr lang="en-US" sz="1600" dirty="0">
                <a:latin typeface="Times New Roman" pitchFamily="18" charset="0"/>
                <a:cs typeface="Times New Roman" pitchFamily="18" charset="0"/>
              </a:rPr>
              <a:t>to run applications that are written with the SDK</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Altiris </a:t>
            </a:r>
            <a:r>
              <a:rPr lang="en-US" sz="1600" b="1" dirty="0">
                <a:latin typeface="Times New Roman" pitchFamily="18" charset="0"/>
                <a:cs typeface="Times New Roman" pitchFamily="18" charset="0"/>
              </a:rPr>
              <a:t>Notification Server Support</a:t>
            </a:r>
          </a:p>
          <a:p>
            <a:r>
              <a:rPr lang="en-US" sz="1600" dirty="0">
                <a:latin typeface="Times New Roman" pitchFamily="18" charset="0"/>
                <a:cs typeface="Times New Roman" pitchFamily="18" charset="0"/>
              </a:rPr>
              <a:t>This option installs support for managing Workspace Virtualization </a:t>
            </a:r>
            <a:r>
              <a:rPr lang="en-US" sz="1600" dirty="0" smtClean="0">
                <a:latin typeface="Times New Roman" pitchFamily="18" charset="0"/>
                <a:cs typeface="Times New Roman" pitchFamily="18" charset="0"/>
              </a:rPr>
              <a:t>on endpoints </a:t>
            </a:r>
            <a:r>
              <a:rPr lang="en-US" sz="1600" dirty="0">
                <a:latin typeface="Times New Roman" pitchFamily="18" charset="0"/>
                <a:cs typeface="Times New Roman" pitchFamily="18" charset="0"/>
              </a:rPr>
              <a:t>in a Notification Server environment</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4. </a:t>
            </a:r>
            <a:r>
              <a:rPr lang="en-US" sz="1600" dirty="0">
                <a:latin typeface="Times New Roman" pitchFamily="18" charset="0"/>
                <a:cs typeface="Times New Roman" pitchFamily="18" charset="0"/>
              </a:rPr>
              <a:t>Complete the setup wizard</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5. </a:t>
            </a:r>
            <a:r>
              <a:rPr lang="en-US" sz="1600" dirty="0">
                <a:latin typeface="Times New Roman" pitchFamily="18" charset="0"/>
                <a:cs typeface="Times New Roman" pitchFamily="18" charset="0"/>
              </a:rPr>
              <a:t>Restart the computer after the installation completes.</a:t>
            </a: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Installing the Agent</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301686" cy="369332"/>
          </a:xfrm>
          <a:prstGeom prst="rect">
            <a:avLst/>
          </a:prstGeom>
          <a:noFill/>
        </p:spPr>
        <p:txBody>
          <a:bodyPr wrap="none" rtlCol="0">
            <a:spAutoFit/>
          </a:bodyPr>
          <a:lstStyle/>
          <a:p>
            <a:r>
              <a:rPr lang="en-US" dirty="0"/>
              <a:t>7</a:t>
            </a:r>
          </a:p>
        </p:txBody>
      </p:sp>
    </p:spTree>
    <p:extLst>
      <p:ext uri="{BB962C8B-B14F-4D97-AF65-F5344CB8AC3E}">
        <p14:creationId xmlns="" xmlns:p14="http://schemas.microsoft.com/office/powerpoint/2010/main" val="2167387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0"/>
            <a:ext cx="8153400" cy="5016758"/>
          </a:xfrm>
          <a:prstGeom prst="rect">
            <a:avLst/>
          </a:prstGeom>
        </p:spPr>
        <p:txBody>
          <a:bodyPr wrap="square">
            <a:spAutoFit/>
          </a:bodyPr>
          <a:lstStyle/>
          <a:p>
            <a:endParaRPr lang="en-US" sz="1600" dirty="0" smtClean="0"/>
          </a:p>
          <a:p>
            <a:r>
              <a:rPr lang="en-US" sz="1600" dirty="0" smtClean="0">
                <a:latin typeface="Times New Roman" pitchFamily="18" charset="0"/>
                <a:cs typeface="Times New Roman" pitchFamily="18" charset="0"/>
              </a:rPr>
              <a:t>You </a:t>
            </a:r>
            <a:r>
              <a:rPr lang="en-US" sz="1600" dirty="0">
                <a:latin typeface="Times New Roman" pitchFamily="18" charset="0"/>
                <a:cs typeface="Times New Roman" pitchFamily="18" charset="0"/>
              </a:rPr>
              <a:t>can run the Workspace Virtualization installation program from a command</a:t>
            </a:r>
          </a:p>
          <a:p>
            <a:r>
              <a:rPr lang="en-US" sz="1600" dirty="0" smtClean="0">
                <a:latin typeface="Times New Roman" pitchFamily="18" charset="0"/>
                <a:cs typeface="Times New Roman" pitchFamily="18" charset="0"/>
              </a:rPr>
              <a:t>Line or Altiris NS or DS etc. </a:t>
            </a:r>
            <a:r>
              <a:rPr lang="en-US" sz="1600" dirty="0">
                <a:latin typeface="Times New Roman" pitchFamily="18" charset="0"/>
                <a:cs typeface="Times New Roman" pitchFamily="18" charset="0"/>
              </a:rPr>
              <a:t>to perform a silent installation</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For </a:t>
            </a:r>
            <a:r>
              <a:rPr lang="en-US" sz="1600" dirty="0">
                <a:latin typeface="Times New Roman" pitchFamily="18" charset="0"/>
                <a:cs typeface="Times New Roman" pitchFamily="18" charset="0"/>
              </a:rPr>
              <a:t>example:</a:t>
            </a:r>
          </a:p>
          <a:p>
            <a:r>
              <a:rPr lang="en-US" sz="1600" dirty="0" smtClean="0">
                <a:latin typeface="Times New Roman" pitchFamily="18" charset="0"/>
                <a:cs typeface="Times New Roman" pitchFamily="18" charset="0"/>
              </a:rPr>
              <a:t>Symantec_Workspace_Virtualization.exe SWV.PRODUCT_KEY</a:t>
            </a:r>
            <a:r>
              <a:rPr lang="en-US" sz="1600" dirty="0">
                <a:latin typeface="Times New Roman" pitchFamily="18" charset="0"/>
                <a:cs typeface="Times New Roman" pitchFamily="18" charset="0"/>
              </a:rPr>
              <a:t>=&lt;product-key&gt; </a:t>
            </a:r>
            <a:r>
              <a:rPr lang="en-US" sz="1600" dirty="0" smtClean="0">
                <a:latin typeface="Times New Roman" pitchFamily="18" charset="0"/>
                <a:cs typeface="Times New Roman" pitchFamily="18" charset="0"/>
              </a:rPr>
              <a:t>SWV.ADDLOCAL=</a:t>
            </a:r>
            <a:r>
              <a:rPr lang="en-US" sz="1600" dirty="0" err="1" smtClean="0">
                <a:latin typeface="Times New Roman" pitchFamily="18" charset="0"/>
                <a:cs typeface="Times New Roman" pitchFamily="18" charset="0"/>
              </a:rPr>
              <a:t>SVS_Admin,SDK,Altiris_NS</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(Useful) Options: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SWV.REBOOT=</a:t>
            </a:r>
            <a:r>
              <a:rPr lang="en-US" sz="1600" dirty="0" err="1" smtClean="0">
                <a:latin typeface="Times New Roman" pitchFamily="18" charset="0"/>
                <a:cs typeface="Times New Roman" pitchFamily="18" charset="0"/>
              </a:rPr>
              <a:t>ReallySuppress</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This suppresses </a:t>
            </a:r>
            <a:r>
              <a:rPr lang="en-US" sz="1600" dirty="0">
                <a:latin typeface="Times New Roman" pitchFamily="18" charset="0"/>
                <a:cs typeface="Times New Roman" pitchFamily="18" charset="0"/>
              </a:rPr>
              <a:t>the restart prompts. Without </a:t>
            </a:r>
            <a:r>
              <a:rPr lang="en-US" sz="1600" dirty="0" smtClean="0">
                <a:latin typeface="Times New Roman" pitchFamily="18" charset="0"/>
                <a:cs typeface="Times New Roman" pitchFamily="18" charset="0"/>
              </a:rPr>
              <a:t>this switch</a:t>
            </a:r>
            <a:r>
              <a:rPr lang="en-US" sz="1600" dirty="0">
                <a:latin typeface="Times New Roman" pitchFamily="18" charset="0"/>
                <a:cs typeface="Times New Roman" pitchFamily="18" charset="0"/>
              </a:rPr>
              <a:t>, the installer automatically restarts the</a:t>
            </a:r>
          </a:p>
          <a:p>
            <a:r>
              <a:rPr lang="en-US" sz="1600" dirty="0">
                <a:latin typeface="Times New Roman" pitchFamily="18" charset="0"/>
                <a:cs typeface="Times New Roman" pitchFamily="18" charset="0"/>
              </a:rPr>
              <a:t>computer. Do not attempt to use </a:t>
            </a:r>
            <a:r>
              <a:rPr lang="en-US" sz="1600" dirty="0" smtClean="0">
                <a:latin typeface="Times New Roman" pitchFamily="18" charset="0"/>
                <a:cs typeface="Times New Roman" pitchFamily="18" charset="0"/>
              </a:rPr>
              <a:t>Workspace Virtualization </a:t>
            </a:r>
            <a:r>
              <a:rPr lang="en-US" sz="1600" dirty="0">
                <a:latin typeface="Times New Roman" pitchFamily="18" charset="0"/>
                <a:cs typeface="Times New Roman" pitchFamily="18" charset="0"/>
              </a:rPr>
              <a:t>or to import or activate any layers</a:t>
            </a:r>
          </a:p>
          <a:p>
            <a:r>
              <a:rPr lang="en-US" sz="1600" dirty="0">
                <a:latin typeface="Times New Roman" pitchFamily="18" charset="0"/>
                <a:cs typeface="Times New Roman" pitchFamily="18" charset="0"/>
              </a:rPr>
              <a:t>until the computer is restarted</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SWV.ADDLOCAL=</a:t>
            </a:r>
            <a:r>
              <a:rPr lang="en-US" sz="1600" i="1" dirty="0">
                <a:latin typeface="Times New Roman" pitchFamily="18" charset="0"/>
                <a:cs typeface="Times New Roman" pitchFamily="18" charset="0"/>
              </a:rPr>
              <a:t>&lt;value1&gt;</a:t>
            </a:r>
            <a:r>
              <a:rPr lang="en-US" sz="1600" dirty="0">
                <a:latin typeface="Times New Roman" pitchFamily="18" charset="0"/>
                <a:cs typeface="Times New Roman" pitchFamily="18" charset="0"/>
              </a:rPr>
              <a:t>,&lt;</a:t>
            </a:r>
            <a:r>
              <a:rPr lang="en-US" sz="1600" i="1" dirty="0">
                <a:latin typeface="Times New Roman" pitchFamily="18" charset="0"/>
                <a:cs typeface="Times New Roman" pitchFamily="18" charset="0"/>
              </a:rPr>
              <a:t>value2&gt;</a:t>
            </a:r>
          </a:p>
          <a:p>
            <a:r>
              <a:rPr lang="en-US" sz="1600" dirty="0">
                <a:latin typeface="Times New Roman" pitchFamily="18" charset="0"/>
                <a:cs typeface="Times New Roman" pitchFamily="18" charset="0"/>
              </a:rPr>
              <a:t>REMOVE=</a:t>
            </a:r>
            <a:r>
              <a:rPr lang="en-US" sz="1600" i="1" dirty="0">
                <a:latin typeface="Times New Roman" pitchFamily="18" charset="0"/>
                <a:cs typeface="Times New Roman" pitchFamily="18" charset="0"/>
              </a:rPr>
              <a:t>&lt;value1&gt;</a:t>
            </a:r>
            <a:r>
              <a:rPr lang="en-US" sz="1600" dirty="0">
                <a:latin typeface="Times New Roman" pitchFamily="18" charset="0"/>
                <a:cs typeface="Times New Roman" pitchFamily="18" charset="0"/>
              </a:rPr>
              <a:t>, &lt;</a:t>
            </a:r>
            <a:r>
              <a:rPr lang="en-US" sz="1600" i="1" dirty="0">
                <a:latin typeface="Times New Roman" pitchFamily="18" charset="0"/>
                <a:cs typeface="Times New Roman" pitchFamily="18" charset="0"/>
              </a:rPr>
              <a:t>value2</a:t>
            </a:r>
            <a:r>
              <a:rPr lang="en-US" sz="1600" i="1" dirty="0" smtClean="0">
                <a:latin typeface="Times New Roman" pitchFamily="18" charset="0"/>
                <a:cs typeface="Times New Roman" pitchFamily="18" charset="0"/>
              </a:rPr>
              <a:t>&gt;</a:t>
            </a:r>
          </a:p>
          <a:p>
            <a:r>
              <a:rPr lang="en-US" sz="1600" dirty="0" smtClean="0">
                <a:latin typeface="Times New Roman" pitchFamily="18" charset="0"/>
                <a:cs typeface="Times New Roman" pitchFamily="18" charset="0"/>
              </a:rPr>
              <a:t>This option allows for adding or removing a value (</a:t>
            </a:r>
            <a:r>
              <a:rPr lang="en-US" sz="1600" dirty="0" err="1" smtClean="0">
                <a:latin typeface="Times New Roman" pitchFamily="18" charset="0"/>
                <a:cs typeface="Times New Roman" pitchFamily="18" charset="0"/>
              </a:rPr>
              <a:t>SVS_Admin,SDK,Altiris_NS</a:t>
            </a:r>
            <a:r>
              <a:rPr lang="en-US" sz="1600" dirty="0" smtClean="0">
                <a:latin typeface="Times New Roman" pitchFamily="18" charset="0"/>
                <a:cs typeface="Times New Roman" pitchFamily="18" charset="0"/>
              </a:rPr>
              <a:t>) from the endpoint machine.</a:t>
            </a: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Installing the Agent Silently</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301686" cy="369332"/>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 xmlns:p14="http://schemas.microsoft.com/office/powerpoint/2010/main" val="340854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00200"/>
            <a:ext cx="8153400" cy="4031873"/>
          </a:xfrm>
          <a:prstGeom prst="rect">
            <a:avLst/>
          </a:prstGeom>
        </p:spPr>
        <p:txBody>
          <a:bodyPr wrap="square">
            <a:spAutoFit/>
          </a:bodyPr>
          <a:lstStyle/>
          <a:p>
            <a:r>
              <a:rPr lang="en-US" sz="1600" dirty="0" smtClean="0"/>
              <a:t>Types of Virtual Software Layers:</a:t>
            </a:r>
          </a:p>
          <a:p>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Application Layers</a:t>
            </a:r>
          </a:p>
          <a:p>
            <a:pPr marL="742950" lvl="1" indent="-285750">
              <a:buFont typeface="Courier New" pitchFamily="49" charset="0"/>
              <a:buChar char="o"/>
            </a:pPr>
            <a:r>
              <a:rPr lang="en-US" sz="1600" dirty="0" smtClean="0">
                <a:latin typeface="Times New Roman" pitchFamily="18" charset="0"/>
                <a:cs typeface="Times New Roman" pitchFamily="18" charset="0"/>
              </a:rPr>
              <a:t>An application layer is created by capturing the installation of an application. It contains all the installed files and registry settings of the application. An application layer can contain one or more applications.</a:t>
            </a:r>
          </a:p>
          <a:p>
            <a:pPr marL="285750" indent="-285750">
              <a:buFont typeface="Arial" pitchFamily="34" charset="0"/>
              <a:buChar char="•"/>
            </a:pPr>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Data Layers</a:t>
            </a:r>
          </a:p>
          <a:p>
            <a:pPr marL="742950" lvl="1" indent="-285750">
              <a:buFont typeface="Courier New" pitchFamily="49" charset="0"/>
              <a:buChar char="o"/>
            </a:pPr>
            <a:r>
              <a:rPr lang="en-US" sz="1600" dirty="0" smtClean="0">
                <a:latin typeface="Times New Roman" pitchFamily="18" charset="0"/>
                <a:cs typeface="Times New Roman" pitchFamily="18" charset="0"/>
              </a:rPr>
              <a:t>A data layer captures and stores data files that an application creates. A data layer is one way to prevent the loss of application data when an application layer is reset.</a:t>
            </a:r>
          </a:p>
          <a:p>
            <a:pPr marL="742950" lvl="1" indent="-285750">
              <a:buFont typeface="Wingdings" pitchFamily="2" charset="2"/>
              <a:buChar char="v"/>
            </a:pPr>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Empty Layers</a:t>
            </a:r>
          </a:p>
          <a:p>
            <a:pPr marL="742950" lvl="1" indent="-285750">
              <a:buFont typeface="Courier New" pitchFamily="49" charset="0"/>
              <a:buChar char="o"/>
            </a:pPr>
            <a:r>
              <a:rPr lang="en-US" sz="1600" dirty="0" smtClean="0">
                <a:latin typeface="Times New Roman" pitchFamily="18" charset="0"/>
                <a:cs typeface="Times New Roman" pitchFamily="18" charset="0"/>
              </a:rPr>
              <a:t>An empty layer lets you manually add an application or capture an application. Empty layers let advanced users create custom layers.</a:t>
            </a:r>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p:sp>
        <p:nvSpPr>
          <p:cNvPr id="6" name="Title 1"/>
          <p:cNvSpPr>
            <a:spLocks noGrp="1"/>
          </p:cNvSpPr>
          <p:nvPr>
            <p:ph type="title"/>
          </p:nvPr>
        </p:nvSpPr>
        <p:spPr>
          <a:xfrm>
            <a:off x="609600" y="228600"/>
            <a:ext cx="7038975" cy="854075"/>
          </a:xfrm>
        </p:spPr>
        <p:txBody>
          <a:bodyPr>
            <a:normAutofit fontScale="90000"/>
          </a:bodyPr>
          <a:lstStyle/>
          <a:p>
            <a:pPr algn="l"/>
            <a:r>
              <a:rPr lang="en-US" sz="2700" b="1" dirty="0" smtClean="0">
                <a:latin typeface="Times New Roman" pitchFamily="18" charset="0"/>
                <a:cs typeface="Times New Roman" pitchFamily="18" charset="0"/>
              </a:rPr>
              <a:t>Symantec Workspace Virtualization</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Creating Virtual Software Layers</a:t>
            </a:r>
            <a:br>
              <a:rPr lang="en-US" sz="2000" b="1" dirty="0" smtClean="0">
                <a:latin typeface="Times New Roman" pitchFamily="18" charset="0"/>
                <a:cs typeface="Times New Roman" pitchFamily="18" charset="0"/>
              </a:rPr>
            </a:br>
            <a:endParaRPr lang="en-US" sz="2000" b="1" dirty="0"/>
          </a:p>
        </p:txBody>
      </p:sp>
      <p:sp>
        <p:nvSpPr>
          <p:cNvPr id="5" name="TextBox 4"/>
          <p:cNvSpPr txBox="1"/>
          <p:nvPr/>
        </p:nvSpPr>
        <p:spPr>
          <a:xfrm>
            <a:off x="8510460" y="6324599"/>
            <a:ext cx="301686" cy="369332"/>
          </a:xfrm>
          <a:prstGeom prst="rect">
            <a:avLst/>
          </a:prstGeom>
          <a:noFill/>
        </p:spPr>
        <p:txBody>
          <a:bodyPr wrap="none" rtlCol="0">
            <a:spAutoFit/>
          </a:bodyPr>
          <a:lstStyle/>
          <a:p>
            <a:r>
              <a:rPr lang="en-US" dirty="0" smtClean="0"/>
              <a:t>9</a:t>
            </a:r>
            <a:endParaRPr lang="en-US" dirty="0"/>
          </a:p>
        </p:txBody>
      </p:sp>
    </p:spTree>
    <p:extLst>
      <p:ext uri="{BB962C8B-B14F-4D97-AF65-F5344CB8AC3E}">
        <p14:creationId xmlns="" xmlns:p14="http://schemas.microsoft.com/office/powerpoint/2010/main" val="405903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4607</TotalTime>
  <Words>4131</Words>
  <Application>Microsoft Office PowerPoint</Application>
  <PresentationFormat>On-screen Show (4:3)</PresentationFormat>
  <Paragraphs>343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Symantec Streaming Server</vt:lpstr>
      <vt:lpstr>Symantec Workspace Virtualization What is it? How does it work? </vt:lpstr>
      <vt:lpstr>Symantec Workspace Virtualization Use Cases </vt:lpstr>
      <vt:lpstr>Symantec Workspace Virtualization Planning for Implementation </vt:lpstr>
      <vt:lpstr>Symantec Workspace Virtualization Installing the Agent </vt:lpstr>
      <vt:lpstr>Symantec Workspace Virtualization Installing the Agent </vt:lpstr>
      <vt:lpstr>Symantec Workspace Virtualization Installing the Agent Silently </vt:lpstr>
      <vt:lpstr>Symantec Workspace Virtualization Creating Virtual Software Layers </vt:lpstr>
      <vt:lpstr>Symantec Workspace Virtualization Creating Virtual Software Layers </vt:lpstr>
      <vt:lpstr>Symantec Workspace Virtualization Preventing Data Loss </vt:lpstr>
      <vt:lpstr>Symantec Workspace Virtualization Preventing Data Loss </vt:lpstr>
      <vt:lpstr>Symantec Workspace Virtualization Layer Definition Tool </vt:lpstr>
      <vt:lpstr>Symantec Workspace Virtualization Managing with the Altiris NS and DS </vt:lpstr>
      <vt:lpstr>Symantec Workspace Virtualization Patching VLA’s </vt:lpstr>
      <vt:lpstr>Symantec Workspace Virtualization Troubleshooting SWV </vt:lpstr>
      <vt:lpstr>Symantec Workspace Virtualization Streaming Server – What is it? How does it work? </vt:lpstr>
      <vt:lpstr>Symantec Workspace Virtualization Streaming Server – Multi Node or Single Node? </vt:lpstr>
      <vt:lpstr>Symantec Workspace Virtualization Streaming Server – Multi Node  </vt:lpstr>
      <vt:lpstr>Symantec Workspace Virtualization Streaming Server – External Repository Servers </vt:lpstr>
      <vt:lpstr>Symantec Workspace Virtualization Streaming Server – AD Integration </vt:lpstr>
      <vt:lpstr>Symantec Workspace Virtualization Streaming Server – Upgrading Applications </vt:lpstr>
      <vt:lpstr>Symantec Workspace Virtualization Streaming Server – Online / Offline / Offline if Laptop </vt:lpstr>
      <vt:lpstr>Symantec Workspace Virtualization Streaming Server – License Management </vt:lpstr>
      <vt:lpstr>Symantec Workspace Virtualization Streaming Server – Reporting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BFull</dc:creator>
  <cp:lastModifiedBy>Windows User</cp:lastModifiedBy>
  <cp:revision>68</cp:revision>
  <dcterms:created xsi:type="dcterms:W3CDTF">2012-02-28T15:52:51Z</dcterms:created>
  <dcterms:modified xsi:type="dcterms:W3CDTF">2012-03-08T00:48:34Z</dcterms:modified>
</cp:coreProperties>
</file>