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3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F1FBB0-CC55-4FD6-AFC0-DD9F1777CD2C}" type="datetimeFigureOut">
              <a:rPr lang="en-US" smtClean="0"/>
              <a:t>9/13/2012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18E27A-8438-495C-80BB-77F8C66EE08A}" type="slidenum">
              <a:rPr lang="en-US" smtClean="0"/>
              <a:t>‹#›</a:t>
            </a:fld>
            <a:endParaRPr lang="en-US"/>
          </a:p>
        </p:txBody>
      </p:sp>
    </p:spTree>
    <p:extLst>
      <p:ext uri="{BB962C8B-B14F-4D97-AF65-F5344CB8AC3E}">
        <p14:creationId xmlns:p14="http://schemas.microsoft.com/office/powerpoint/2010/main" val="594716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DAAB1342-A8E8-4F5D-BCC7-94C6F57C2F43}" type="slidenum">
              <a:rPr lang="en-US" smtClean="0">
                <a:latin typeface="Arial" charset="0"/>
              </a:rPr>
              <a:pPr/>
              <a:t>1</a:t>
            </a:fld>
            <a:endParaRPr lang="en-US" smtClean="0">
              <a:latin typeface="Arial" charset="0"/>
            </a:endParaRPr>
          </a:p>
        </p:txBody>
      </p:sp>
      <p:sp>
        <p:nvSpPr>
          <p:cNvPr id="16387" name="Rectangle 7"/>
          <p:cNvSpPr txBox="1">
            <a:spLocks noGrp="1" noChangeArrowheads="1"/>
          </p:cNvSpPr>
          <p:nvPr/>
        </p:nvSpPr>
        <p:spPr bwMode="auto">
          <a:xfrm>
            <a:off x="3884613" y="8936038"/>
            <a:ext cx="2971800" cy="206375"/>
          </a:xfrm>
          <a:prstGeom prst="rect">
            <a:avLst/>
          </a:prstGeom>
          <a:noFill/>
          <a:ln w="9525">
            <a:noFill/>
            <a:miter lim="800000"/>
            <a:headEnd/>
            <a:tailEnd/>
          </a:ln>
        </p:spPr>
        <p:txBody>
          <a:bodyPr lIns="91422" tIns="45710" rIns="91422" bIns="45710" anchor="b"/>
          <a:lstStyle/>
          <a:p>
            <a:pPr algn="r"/>
            <a:fld id="{98B0A065-8518-44B2-8DA5-599E9603658C}" type="slidenum">
              <a:rPr lang="en-US" sz="1200"/>
              <a:pPr algn="r"/>
              <a:t>1</a:t>
            </a:fld>
            <a:endParaRPr lang="en-US" sz="1200"/>
          </a:p>
        </p:txBody>
      </p:sp>
      <p:sp>
        <p:nvSpPr>
          <p:cNvPr id="16388" name="Rectangle 2"/>
          <p:cNvSpPr>
            <a:spLocks noGrp="1" noRot="1" noChangeAspect="1" noChangeArrowheads="1" noTextEdit="1"/>
          </p:cNvSpPr>
          <p:nvPr>
            <p:ph type="sldImg"/>
          </p:nvPr>
        </p:nvSpPr>
        <p:spPr>
          <a:xfrm>
            <a:off x="1930400" y="149225"/>
            <a:ext cx="2100263" cy="1574800"/>
          </a:xfrm>
          <a:ln/>
        </p:spPr>
      </p:sp>
      <p:sp>
        <p:nvSpPr>
          <p:cNvPr id="16389" name="Rectangle 3"/>
          <p:cNvSpPr>
            <a:spLocks noGrp="1" noChangeArrowheads="1"/>
          </p:cNvSpPr>
          <p:nvPr>
            <p:ph type="body" idx="1"/>
          </p:nvPr>
        </p:nvSpPr>
        <p:spPr>
          <a:xfrm>
            <a:off x="300038" y="1724025"/>
            <a:ext cx="6257925" cy="5370513"/>
          </a:xfrm>
          <a:noFill/>
          <a:ln/>
        </p:spPr>
        <p:txBody>
          <a:bodyPr lIns="91422" tIns="45710" rIns="91422" bIns="45710"/>
          <a:lstStyle/>
          <a:p>
            <a:pPr eaLnBrk="1" hangingPunct="1">
              <a:lnSpc>
                <a:spcPct val="80000"/>
              </a:lnSpc>
            </a:pPr>
            <a:r>
              <a:rPr lang="en-US" sz="300" dirty="0" smtClean="0">
                <a:latin typeface="Arial" charset="0"/>
              </a:rPr>
              <a:t>See notes from the main architecture slide.  This slide calls out (1) which</a:t>
            </a:r>
            <a:r>
              <a:rPr lang="en-US" sz="300" baseline="0" dirty="0" smtClean="0">
                <a:latin typeface="Arial" charset="0"/>
              </a:rPr>
              <a:t> components perform DLP incident detection,</a:t>
            </a:r>
            <a:r>
              <a:rPr lang="en-US" sz="300" dirty="0" smtClean="0">
                <a:latin typeface="Arial" charset="0"/>
              </a:rPr>
              <a:t> (2) the Oracle database, (3) the browser-based UIs, and (4) which server components are supported on VMware ESX</a:t>
            </a:r>
            <a:r>
              <a:rPr lang="en-US" sz="300" baseline="0" dirty="0" smtClean="0">
                <a:latin typeface="Arial" charset="0"/>
              </a:rPr>
              <a:t> server.</a:t>
            </a:r>
            <a:endParaRPr lang="en-US" sz="300" dirty="0" smtClean="0">
              <a:latin typeface="Arial" charset="0"/>
            </a:endParaRPr>
          </a:p>
          <a:p>
            <a:pPr eaLnBrk="1" hangingPunct="1">
              <a:lnSpc>
                <a:spcPct val="80000"/>
              </a:lnSpc>
            </a:pPr>
            <a:endParaRPr lang="en-US" sz="300" dirty="0" smtClean="0">
              <a:latin typeface="Arial" charset="0"/>
            </a:endParaRPr>
          </a:p>
          <a:p>
            <a:pPr marL="0" marR="0" indent="0" algn="l" defTabSz="914400" rtl="0" eaLnBrk="1" fontAlgn="base" latinLnBrk="0" hangingPunct="1">
              <a:lnSpc>
                <a:spcPct val="80000"/>
              </a:lnSpc>
              <a:spcBef>
                <a:spcPct val="20000"/>
              </a:spcBef>
              <a:spcAft>
                <a:spcPct val="20000"/>
              </a:spcAft>
              <a:buClrTx/>
              <a:buSzTx/>
              <a:buFontTx/>
              <a:buNone/>
              <a:tabLst/>
              <a:defRPr/>
            </a:pPr>
            <a:r>
              <a:rPr lang="en-US" sz="800" dirty="0" smtClean="0"/>
              <a:t>In regards to endpoint detection, our Endpoint products use a layered detection method, in which DCM</a:t>
            </a:r>
            <a:r>
              <a:rPr lang="en-US" sz="800" baseline="0" dirty="0" smtClean="0"/>
              <a:t> </a:t>
            </a:r>
            <a:r>
              <a:rPr lang="en-US" sz="800" dirty="0" smtClean="0"/>
              <a:t>and Endpoint User Group detection rules are evaluated by the Endpoint Agent, while any fingerprint detection rules (in other words, EDM or IDM detection rules) are evaluated by the Endpoint Server. This means customers must use DCM</a:t>
            </a:r>
            <a:r>
              <a:rPr lang="en-US" sz="800" baseline="0" dirty="0" smtClean="0"/>
              <a:t> </a:t>
            </a:r>
            <a:r>
              <a:rPr lang="en-US" sz="800" dirty="0" smtClean="0"/>
              <a:t>and Endpoint User Group policies if they want to</a:t>
            </a:r>
            <a:r>
              <a:rPr lang="en-US" sz="800" baseline="0" dirty="0" smtClean="0"/>
              <a:t> block </a:t>
            </a:r>
            <a:r>
              <a:rPr lang="en-US" sz="800" dirty="0" smtClean="0"/>
              <a:t>endpoint actions. Since EDM and IDM are evaluated at the server level, real-time endpoint blocking and on-screen pop-ups are not possible for these detection methods. The layered detection model facilitates optimal use of resources, making it possible for the Agent to be very compact while still permitting the Agent to block whether the endpoint computer is on or off the corporate network. This server-based detection for EDM and IDM supports monitoring only. </a:t>
            </a:r>
          </a:p>
          <a:p>
            <a:pPr eaLnBrk="1" hangingPunct="1">
              <a:lnSpc>
                <a:spcPct val="80000"/>
              </a:lnSpc>
            </a:pPr>
            <a:endParaRPr lang="en-US" sz="300"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DAAB1342-A8E8-4F5D-BCC7-94C6F57C2F43}" type="slidenum">
              <a:rPr lang="en-US" smtClean="0">
                <a:latin typeface="Arial" charset="0"/>
              </a:rPr>
              <a:pPr/>
              <a:t>2</a:t>
            </a:fld>
            <a:endParaRPr lang="en-US" smtClean="0">
              <a:latin typeface="Arial" charset="0"/>
            </a:endParaRPr>
          </a:p>
        </p:txBody>
      </p:sp>
      <p:sp>
        <p:nvSpPr>
          <p:cNvPr id="16387" name="Rectangle 7"/>
          <p:cNvSpPr txBox="1">
            <a:spLocks noGrp="1" noChangeArrowheads="1"/>
          </p:cNvSpPr>
          <p:nvPr/>
        </p:nvSpPr>
        <p:spPr bwMode="auto">
          <a:xfrm>
            <a:off x="3884613" y="8936038"/>
            <a:ext cx="2971800" cy="206375"/>
          </a:xfrm>
          <a:prstGeom prst="rect">
            <a:avLst/>
          </a:prstGeom>
          <a:noFill/>
          <a:ln w="9525">
            <a:noFill/>
            <a:miter lim="800000"/>
            <a:headEnd/>
            <a:tailEnd/>
          </a:ln>
        </p:spPr>
        <p:txBody>
          <a:bodyPr lIns="91422" tIns="45710" rIns="91422" bIns="45710" anchor="b"/>
          <a:lstStyle/>
          <a:p>
            <a:pPr algn="r"/>
            <a:fld id="{98B0A065-8518-44B2-8DA5-599E9603658C}" type="slidenum">
              <a:rPr lang="en-US" sz="1200"/>
              <a:pPr algn="r"/>
              <a:t>2</a:t>
            </a:fld>
            <a:endParaRPr lang="en-US" sz="1200"/>
          </a:p>
        </p:txBody>
      </p:sp>
      <p:sp>
        <p:nvSpPr>
          <p:cNvPr id="16388" name="Rectangle 2"/>
          <p:cNvSpPr>
            <a:spLocks noGrp="1" noRot="1" noChangeAspect="1" noChangeArrowheads="1" noTextEdit="1"/>
          </p:cNvSpPr>
          <p:nvPr>
            <p:ph type="sldImg"/>
          </p:nvPr>
        </p:nvSpPr>
        <p:spPr>
          <a:xfrm>
            <a:off x="1930400" y="149225"/>
            <a:ext cx="2100263" cy="1574800"/>
          </a:xfrm>
          <a:ln/>
        </p:spPr>
      </p:sp>
      <p:sp>
        <p:nvSpPr>
          <p:cNvPr id="16389" name="Rectangle 3"/>
          <p:cNvSpPr>
            <a:spLocks noGrp="1" noChangeArrowheads="1"/>
          </p:cNvSpPr>
          <p:nvPr>
            <p:ph type="body" idx="1"/>
          </p:nvPr>
        </p:nvSpPr>
        <p:spPr>
          <a:xfrm>
            <a:off x="300038" y="1724025"/>
            <a:ext cx="6257925" cy="5370513"/>
          </a:xfrm>
          <a:noFill/>
          <a:ln/>
        </p:spPr>
        <p:txBody>
          <a:bodyPr lIns="91422" tIns="45710" rIns="91422" bIns="45710"/>
          <a:lstStyle/>
          <a:p>
            <a:pPr eaLnBrk="1" hangingPunct="1">
              <a:lnSpc>
                <a:spcPct val="80000"/>
              </a:lnSpc>
            </a:pPr>
            <a:r>
              <a:rPr lang="en-US" sz="300" dirty="0" smtClean="0">
                <a:latin typeface="Arial" charset="0"/>
              </a:rPr>
              <a:t>There is a separate “Integrations” presentation that details all the</a:t>
            </a:r>
            <a:r>
              <a:rPr lang="en-US" sz="300" baseline="0" dirty="0" smtClean="0">
                <a:latin typeface="Arial" charset="0"/>
              </a:rPr>
              <a:t> items above. </a:t>
            </a:r>
            <a:r>
              <a:rPr lang="en-US" sz="300" dirty="0" smtClean="0">
                <a:latin typeface="Arial" charset="0"/>
              </a:rPr>
              <a:t>Note that some of these integrations</a:t>
            </a:r>
            <a:r>
              <a:rPr lang="en-US" sz="300" baseline="0" dirty="0" smtClean="0">
                <a:latin typeface="Arial" charset="0"/>
              </a:rPr>
              <a:t> are facilitated by the “integration mechanisms” built into DLP. These include </a:t>
            </a:r>
            <a:r>
              <a:rPr lang="en-US" sz="300" baseline="0" dirty="0" err="1" smtClean="0">
                <a:latin typeface="Arial" charset="0"/>
              </a:rPr>
              <a:t>FlexResponses</a:t>
            </a:r>
            <a:r>
              <a:rPr lang="en-US" sz="300" baseline="0" dirty="0" smtClean="0">
                <a:latin typeface="Arial" charset="0"/>
              </a:rPr>
              <a:t> (scripts that manually execute on the server. Or automatically on the endpoint starting in V11). Also the Reporting API which exposes incident data in the DLP database.  Also email and </a:t>
            </a:r>
            <a:r>
              <a:rPr lang="en-US" sz="300" baseline="0" dirty="0" err="1" smtClean="0">
                <a:latin typeface="Arial" charset="0"/>
              </a:rPr>
              <a:t>syslog</a:t>
            </a:r>
            <a:r>
              <a:rPr lang="en-US" sz="300" baseline="0" dirty="0" smtClean="0">
                <a:latin typeface="Arial" charset="0"/>
              </a:rPr>
              <a:t> automatic responses.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13443-CC85-42A6-8916-824944EBB35A}"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419814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13443-CC85-42A6-8916-824944EBB35A}"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174035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13443-CC85-42A6-8916-824944EBB35A}"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2265605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13443-CC85-42A6-8916-824944EBB35A}"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21980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13443-CC85-42A6-8916-824944EBB35A}" type="datetimeFigureOut">
              <a:rPr lang="en-US" smtClean="0"/>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176515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813443-CC85-42A6-8916-824944EBB35A}"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390233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813443-CC85-42A6-8916-824944EBB35A}" type="datetimeFigureOut">
              <a:rPr lang="en-US" smtClean="0"/>
              <a:t>9/13/2012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267676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13443-CC85-42A6-8916-824944EBB35A}" type="datetimeFigureOut">
              <a:rPr lang="en-US" smtClean="0"/>
              <a:t>9/13/2012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9645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13443-CC85-42A6-8916-824944EBB35A}" type="datetimeFigureOut">
              <a:rPr lang="en-US" smtClean="0"/>
              <a:t>9/13/2012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69967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13443-CC85-42A6-8916-824944EBB35A}"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29389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13443-CC85-42A6-8916-824944EBB35A}" type="datetimeFigureOut">
              <a:rPr lang="en-US" smtClean="0"/>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22A98-9B4F-447C-8EA2-C68496EEBD77}" type="slidenum">
              <a:rPr lang="en-US" smtClean="0"/>
              <a:t>‹#›</a:t>
            </a:fld>
            <a:endParaRPr lang="en-US"/>
          </a:p>
        </p:txBody>
      </p:sp>
    </p:spTree>
    <p:extLst>
      <p:ext uri="{BB962C8B-B14F-4D97-AF65-F5344CB8AC3E}">
        <p14:creationId xmlns:p14="http://schemas.microsoft.com/office/powerpoint/2010/main" val="150082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13443-CC85-42A6-8916-824944EBB35A}" type="datetimeFigureOut">
              <a:rPr lang="en-US" smtClean="0"/>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22A98-9B4F-447C-8EA2-C68496EEBD77}" type="slidenum">
              <a:rPr lang="en-US" smtClean="0"/>
              <a:t>‹#›</a:t>
            </a:fld>
            <a:endParaRPr lang="en-US"/>
          </a:p>
        </p:txBody>
      </p:sp>
    </p:spTree>
    <p:extLst>
      <p:ext uri="{BB962C8B-B14F-4D97-AF65-F5344CB8AC3E}">
        <p14:creationId xmlns:p14="http://schemas.microsoft.com/office/powerpoint/2010/main" val="710236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a:spLocks noGrp="1"/>
          </p:cNvSpPr>
          <p:nvPr>
            <p:ph type="sldNum" sz="quarter" idx="10"/>
          </p:nvPr>
        </p:nvSpPr>
        <p:spPr>
          <a:xfrm>
            <a:off x="8548896" y="6399312"/>
            <a:ext cx="153888" cy="153888"/>
          </a:xfrm>
          <a:noFill/>
        </p:spPr>
        <p:txBody>
          <a:bodyPr/>
          <a:lstStyle/>
          <a:p>
            <a:fld id="{38B29D58-C980-4DAF-ABC2-D400BCDA2A4C}" type="slidenum">
              <a:rPr lang="en-US" smtClean="0">
                <a:latin typeface="+mn-lt"/>
                <a:cs typeface="Arial" charset="0"/>
              </a:rPr>
              <a:pPr/>
              <a:t>1</a:t>
            </a:fld>
            <a:endParaRPr lang="en-US" dirty="0" smtClean="0">
              <a:latin typeface="+mn-lt"/>
              <a:cs typeface="Arial" charset="0"/>
            </a:endParaRPr>
          </a:p>
        </p:txBody>
      </p:sp>
      <p:sp>
        <p:nvSpPr>
          <p:cNvPr id="87" name="Rounded Rectangle 86"/>
          <p:cNvSpPr/>
          <p:nvPr/>
        </p:nvSpPr>
        <p:spPr>
          <a:xfrm>
            <a:off x="6358384" y="1220402"/>
            <a:ext cx="2541776" cy="4976005"/>
          </a:xfrm>
          <a:prstGeom prst="roundRect">
            <a:avLst>
              <a:gd name="adj" fmla="val 3484"/>
            </a:avLst>
          </a:prstGeom>
          <a:solidFill>
            <a:srgbClr val="B2B2B2"/>
          </a:solidFill>
          <a:ln w="12700">
            <a:solidFill>
              <a:schemeClr val="bg1">
                <a:lumMod val="85000"/>
              </a:schemeClr>
            </a:solidFill>
          </a:ln>
          <a:scene3d>
            <a:camera prst="orthographicFront"/>
            <a:lightRig rig="threePt" dir="t"/>
          </a:scene3d>
          <a:sp3d>
            <a:bevelT w="508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86" name="Rounded Rectangle 85"/>
          <p:cNvSpPr/>
          <p:nvPr/>
        </p:nvSpPr>
        <p:spPr>
          <a:xfrm>
            <a:off x="515938" y="1226498"/>
            <a:ext cx="5665406" cy="4976005"/>
          </a:xfrm>
          <a:prstGeom prst="roundRect">
            <a:avLst>
              <a:gd name="adj" fmla="val 2045"/>
            </a:avLst>
          </a:prstGeom>
          <a:solidFill>
            <a:srgbClr val="B2B2B2"/>
          </a:solidFill>
          <a:ln w="12700">
            <a:solidFill>
              <a:schemeClr val="bg1">
                <a:lumMod val="85000"/>
              </a:schemeClr>
            </a:solidFill>
          </a:ln>
          <a:scene3d>
            <a:camera prst="orthographicFront"/>
            <a:lightRig rig="threePt" dir="t"/>
          </a:scene3d>
          <a:sp3d>
            <a:bevelT w="508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9226" name="Rectangle 4"/>
          <p:cNvSpPr>
            <a:spLocks noChangeArrowheads="1"/>
          </p:cNvSpPr>
          <p:nvPr/>
        </p:nvSpPr>
        <p:spPr bwMode="white">
          <a:xfrm>
            <a:off x="114300" y="173038"/>
            <a:ext cx="7135813" cy="693737"/>
          </a:xfrm>
          <a:prstGeom prst="rect">
            <a:avLst/>
          </a:prstGeom>
          <a:noFill/>
          <a:ln w="9525">
            <a:noFill/>
            <a:miter lim="800000"/>
            <a:headEnd/>
            <a:tailEnd/>
          </a:ln>
        </p:spPr>
        <p:txBody>
          <a:bodyPr lIns="91388" tIns="45693" rIns="91388" bIns="45693" anchor="ctr"/>
          <a:lstStyle/>
          <a:p>
            <a:pPr algn="l"/>
            <a:r>
              <a:rPr lang="en-US" sz="2800" b="1" dirty="0">
                <a:latin typeface="+mj-lt"/>
              </a:rPr>
              <a:t>Symantec DLP </a:t>
            </a:r>
            <a:r>
              <a:rPr lang="en-US" sz="2800" b="1" dirty="0" smtClean="0">
                <a:latin typeface="+mj-lt"/>
              </a:rPr>
              <a:t>Architecture </a:t>
            </a:r>
            <a:endParaRPr lang="en-US" sz="2800" b="1" dirty="0">
              <a:latin typeface="+mj-lt"/>
            </a:endParaRPr>
          </a:p>
        </p:txBody>
      </p:sp>
      <p:sp>
        <p:nvSpPr>
          <p:cNvPr id="9227" name="AutoShape 4"/>
          <p:cNvSpPr>
            <a:spLocks noChangeArrowheads="1"/>
          </p:cNvSpPr>
          <p:nvPr/>
        </p:nvSpPr>
        <p:spPr bwMode="auto">
          <a:xfrm>
            <a:off x="674032" y="1277697"/>
            <a:ext cx="2952750" cy="2303463"/>
          </a:xfrm>
          <a:prstGeom prst="roundRect">
            <a:avLst>
              <a:gd name="adj" fmla="val 1991"/>
            </a:avLst>
          </a:prstGeom>
          <a:solidFill>
            <a:schemeClr val="bg1"/>
          </a:solidFill>
          <a:ln w="9525">
            <a:noFill/>
            <a:round/>
            <a:headEnd/>
            <a:tailEnd/>
          </a:ln>
        </p:spPr>
        <p:txBody>
          <a:bodyPr wrap="none" anchor="ctr"/>
          <a:lstStyle/>
          <a:p>
            <a:endParaRPr lang="en-US"/>
          </a:p>
        </p:txBody>
      </p:sp>
      <p:sp>
        <p:nvSpPr>
          <p:cNvPr id="9228" name="Text Box 9"/>
          <p:cNvSpPr txBox="1">
            <a:spLocks noChangeArrowheads="1"/>
          </p:cNvSpPr>
          <p:nvPr/>
        </p:nvSpPr>
        <p:spPr bwMode="auto">
          <a:xfrm>
            <a:off x="1282700" y="5952885"/>
            <a:ext cx="4846638" cy="240066"/>
          </a:xfrm>
          <a:prstGeom prst="rect">
            <a:avLst/>
          </a:prstGeom>
          <a:noFill/>
          <a:ln w="25400">
            <a:noFill/>
            <a:miter lim="800000"/>
            <a:headEnd/>
            <a:tailEnd/>
          </a:ln>
        </p:spPr>
        <p:txBody>
          <a:bodyPr lIns="45720" rIns="45720" anchor="ctr">
            <a:spAutoFit/>
          </a:bodyPr>
          <a:lstStyle/>
          <a:p>
            <a:pPr eaLnBrk="0" hangingPunct="0">
              <a:lnSpc>
                <a:spcPct val="80000"/>
              </a:lnSpc>
              <a:spcBef>
                <a:spcPct val="50000"/>
              </a:spcBef>
            </a:pPr>
            <a:r>
              <a:rPr lang="en-US" sz="1200" b="1" dirty="0">
                <a:latin typeface="+mn-lt"/>
                <a:ea typeface="MS PGothic" pitchFamily="34" charset="-128"/>
              </a:rPr>
              <a:t>Secured Corporate LAN</a:t>
            </a:r>
          </a:p>
        </p:txBody>
      </p:sp>
      <p:sp>
        <p:nvSpPr>
          <p:cNvPr id="9231" name="Text Box 20"/>
          <p:cNvSpPr txBox="1">
            <a:spLocks noChangeArrowheads="1"/>
          </p:cNvSpPr>
          <p:nvPr/>
        </p:nvSpPr>
        <p:spPr bwMode="auto">
          <a:xfrm>
            <a:off x="6388100" y="5949710"/>
            <a:ext cx="2441575" cy="240066"/>
          </a:xfrm>
          <a:prstGeom prst="rect">
            <a:avLst/>
          </a:prstGeom>
          <a:noFill/>
          <a:ln w="25400">
            <a:noFill/>
            <a:miter lim="800000"/>
            <a:headEnd/>
            <a:tailEnd/>
          </a:ln>
        </p:spPr>
        <p:txBody>
          <a:bodyPr lIns="45720" rIns="45720" anchor="ctr">
            <a:spAutoFit/>
          </a:bodyPr>
          <a:lstStyle/>
          <a:p>
            <a:pPr eaLnBrk="0" hangingPunct="0">
              <a:lnSpc>
                <a:spcPct val="80000"/>
              </a:lnSpc>
              <a:spcBef>
                <a:spcPct val="50000"/>
              </a:spcBef>
            </a:pPr>
            <a:r>
              <a:rPr lang="en-US" sz="1200" b="1">
                <a:latin typeface="+mn-lt"/>
                <a:ea typeface="MS PGothic" pitchFamily="34" charset="-128"/>
              </a:rPr>
              <a:t>DMZ</a:t>
            </a:r>
          </a:p>
        </p:txBody>
      </p:sp>
      <p:sp>
        <p:nvSpPr>
          <p:cNvPr id="9232" name="Text Box 34"/>
          <p:cNvSpPr txBox="1">
            <a:spLocks noChangeArrowheads="1"/>
          </p:cNvSpPr>
          <p:nvPr/>
        </p:nvSpPr>
        <p:spPr bwMode="auto">
          <a:xfrm>
            <a:off x="-56150" y="5842685"/>
            <a:ext cx="911225" cy="246221"/>
          </a:xfrm>
          <a:prstGeom prst="rect">
            <a:avLst/>
          </a:prstGeom>
          <a:noFill/>
          <a:ln w="9525">
            <a:noFill/>
            <a:miter lim="800000"/>
            <a:headEnd/>
            <a:tailEnd/>
          </a:ln>
        </p:spPr>
        <p:txBody>
          <a:bodyPr>
            <a:spAutoFit/>
          </a:bodyPr>
          <a:lstStyle/>
          <a:p>
            <a:pPr>
              <a:spcBef>
                <a:spcPct val="50000"/>
              </a:spcBef>
            </a:pPr>
            <a:r>
              <a:rPr lang="en-US" sz="1000" b="1" dirty="0">
                <a:latin typeface="+mn-lt"/>
                <a:ea typeface="MS PGothic" pitchFamily="34" charset="-128"/>
              </a:rPr>
              <a:t>Disconnected</a:t>
            </a:r>
          </a:p>
        </p:txBody>
      </p:sp>
      <p:sp>
        <p:nvSpPr>
          <p:cNvPr id="9235" name="AutoShape 4"/>
          <p:cNvSpPr>
            <a:spLocks noChangeArrowheads="1"/>
          </p:cNvSpPr>
          <p:nvPr/>
        </p:nvSpPr>
        <p:spPr bwMode="auto">
          <a:xfrm>
            <a:off x="674032" y="3633415"/>
            <a:ext cx="2957512" cy="2303463"/>
          </a:xfrm>
          <a:prstGeom prst="roundRect">
            <a:avLst>
              <a:gd name="adj" fmla="val 1991"/>
            </a:avLst>
          </a:prstGeom>
          <a:solidFill>
            <a:schemeClr val="bg1"/>
          </a:solidFill>
          <a:ln w="9525">
            <a:noFill/>
            <a:round/>
            <a:headEnd/>
            <a:tailEnd/>
          </a:ln>
        </p:spPr>
        <p:txBody>
          <a:bodyPr wrap="none" anchor="ctr"/>
          <a:lstStyle/>
          <a:p>
            <a:endParaRPr lang="en-US"/>
          </a:p>
        </p:txBody>
      </p:sp>
      <p:sp>
        <p:nvSpPr>
          <p:cNvPr id="9237" name="Line 81"/>
          <p:cNvSpPr>
            <a:spLocks noChangeShapeType="1"/>
          </p:cNvSpPr>
          <p:nvPr/>
        </p:nvSpPr>
        <p:spPr bwMode="auto">
          <a:xfrm>
            <a:off x="2452825" y="5063885"/>
            <a:ext cx="0" cy="406400"/>
          </a:xfrm>
          <a:prstGeom prst="line">
            <a:avLst/>
          </a:prstGeom>
          <a:noFill/>
          <a:ln w="19050">
            <a:solidFill>
              <a:schemeClr val="tx1"/>
            </a:solidFill>
            <a:round/>
            <a:headEnd type="triangle" w="med" len="med"/>
            <a:tailEnd type="triangle" w="med" len="med"/>
          </a:ln>
        </p:spPr>
        <p:txBody>
          <a:bodyPr wrap="none" anchor="ctr"/>
          <a:lstStyle/>
          <a:p>
            <a:endParaRPr lang="en-US"/>
          </a:p>
        </p:txBody>
      </p:sp>
      <p:sp>
        <p:nvSpPr>
          <p:cNvPr id="9238" name="AutoShape 4"/>
          <p:cNvSpPr>
            <a:spLocks noChangeArrowheads="1"/>
          </p:cNvSpPr>
          <p:nvPr/>
        </p:nvSpPr>
        <p:spPr bwMode="auto">
          <a:xfrm>
            <a:off x="3775075" y="1288810"/>
            <a:ext cx="2311400" cy="4633912"/>
          </a:xfrm>
          <a:prstGeom prst="roundRect">
            <a:avLst>
              <a:gd name="adj" fmla="val 1991"/>
            </a:avLst>
          </a:prstGeom>
          <a:solidFill>
            <a:schemeClr val="bg1"/>
          </a:solidFill>
          <a:ln w="9525">
            <a:noFill/>
            <a:round/>
            <a:headEnd/>
            <a:tailEnd/>
          </a:ln>
        </p:spPr>
        <p:txBody>
          <a:bodyPr wrap="none" anchor="ctr"/>
          <a:lstStyle/>
          <a:p>
            <a:endParaRPr lang="en-US"/>
          </a:p>
        </p:txBody>
      </p:sp>
      <p:sp>
        <p:nvSpPr>
          <p:cNvPr id="83" name="Rounded Rectangle 82"/>
          <p:cNvSpPr/>
          <p:nvPr/>
        </p:nvSpPr>
        <p:spPr bwMode="auto">
          <a:xfrm>
            <a:off x="2213113" y="1434860"/>
            <a:ext cx="1304119"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200"/>
          </a:p>
        </p:txBody>
      </p:sp>
      <p:pic>
        <p:nvPicPr>
          <p:cNvPr id="9242" name="Picture 34" descr="computer"/>
          <p:cNvPicPr>
            <a:picLocks noChangeAspect="1" noChangeArrowheads="1"/>
          </p:cNvPicPr>
          <p:nvPr/>
        </p:nvPicPr>
        <p:blipFill>
          <a:blip r:embed="rId3"/>
          <a:srcRect/>
          <a:stretch>
            <a:fillRect/>
          </a:stretch>
        </p:blipFill>
        <p:spPr bwMode="auto">
          <a:xfrm>
            <a:off x="3000232" y="1688860"/>
            <a:ext cx="409575" cy="552450"/>
          </a:xfrm>
          <a:prstGeom prst="rect">
            <a:avLst/>
          </a:prstGeom>
          <a:noFill/>
          <a:ln w="9525">
            <a:noFill/>
            <a:miter lim="800000"/>
            <a:headEnd/>
            <a:tailEnd/>
          </a:ln>
        </p:spPr>
      </p:pic>
      <p:sp>
        <p:nvSpPr>
          <p:cNvPr id="9243" name="Text Box 42"/>
          <p:cNvSpPr txBox="1">
            <a:spLocks noChangeArrowheads="1"/>
          </p:cNvSpPr>
          <p:nvPr/>
        </p:nvSpPr>
        <p:spPr bwMode="auto">
          <a:xfrm>
            <a:off x="2235982" y="1527660"/>
            <a:ext cx="757237"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a:solidFill>
                  <a:schemeClr val="bg1"/>
                </a:solidFill>
                <a:latin typeface="+mn-lt"/>
                <a:ea typeface="MS PGothic" pitchFamily="34" charset="-128"/>
              </a:rPr>
              <a:t>Network Discover</a:t>
            </a:r>
          </a:p>
        </p:txBody>
      </p:sp>
      <p:sp>
        <p:nvSpPr>
          <p:cNvPr id="9244" name="Text Box 45"/>
          <p:cNvSpPr txBox="1">
            <a:spLocks noChangeArrowheads="1"/>
          </p:cNvSpPr>
          <p:nvPr/>
        </p:nvSpPr>
        <p:spPr bwMode="auto">
          <a:xfrm>
            <a:off x="2235982" y="2013435"/>
            <a:ext cx="757237"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a:solidFill>
                  <a:schemeClr val="bg1"/>
                </a:solidFill>
                <a:latin typeface="+mn-lt"/>
                <a:ea typeface="MS PGothic" pitchFamily="34" charset="-128"/>
              </a:rPr>
              <a:t>Network Protect</a:t>
            </a:r>
          </a:p>
        </p:txBody>
      </p:sp>
      <p:sp>
        <p:nvSpPr>
          <p:cNvPr id="89" name="Rounded Rectangle 88"/>
          <p:cNvSpPr/>
          <p:nvPr/>
        </p:nvSpPr>
        <p:spPr bwMode="auto">
          <a:xfrm>
            <a:off x="1663838" y="3928622"/>
            <a:ext cx="1544637"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9246" name="Picture 34" descr="computer"/>
          <p:cNvPicPr>
            <a:picLocks noChangeAspect="1" noChangeArrowheads="1"/>
          </p:cNvPicPr>
          <p:nvPr/>
        </p:nvPicPr>
        <p:blipFill>
          <a:blip r:embed="rId3"/>
          <a:srcRect/>
          <a:stretch>
            <a:fillRect/>
          </a:stretch>
        </p:blipFill>
        <p:spPr bwMode="auto">
          <a:xfrm>
            <a:off x="2600463" y="4182622"/>
            <a:ext cx="409575" cy="554038"/>
          </a:xfrm>
          <a:prstGeom prst="rect">
            <a:avLst/>
          </a:prstGeom>
          <a:noFill/>
          <a:ln w="9525">
            <a:noFill/>
            <a:miter lim="800000"/>
            <a:headEnd/>
            <a:tailEnd/>
          </a:ln>
        </p:spPr>
      </p:pic>
      <p:sp>
        <p:nvSpPr>
          <p:cNvPr id="9247" name="Text Box 78"/>
          <p:cNvSpPr txBox="1">
            <a:spLocks noChangeArrowheads="1"/>
          </p:cNvSpPr>
          <p:nvPr/>
        </p:nvSpPr>
        <p:spPr bwMode="auto">
          <a:xfrm>
            <a:off x="1749563" y="3995297"/>
            <a:ext cx="868362" cy="365125"/>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000" b="1">
                <a:solidFill>
                  <a:schemeClr val="bg1"/>
                </a:solidFill>
                <a:ea typeface="MS PGothic" pitchFamily="34" charset="-128"/>
              </a:rPr>
              <a:t>Endpoint Discover</a:t>
            </a:r>
          </a:p>
        </p:txBody>
      </p:sp>
      <p:sp>
        <p:nvSpPr>
          <p:cNvPr id="9248" name="Text Box 79"/>
          <p:cNvSpPr txBox="1">
            <a:spLocks noChangeArrowheads="1"/>
          </p:cNvSpPr>
          <p:nvPr/>
        </p:nvSpPr>
        <p:spPr bwMode="auto">
          <a:xfrm>
            <a:off x="1749563" y="4477897"/>
            <a:ext cx="855662" cy="365125"/>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000" b="1">
                <a:solidFill>
                  <a:schemeClr val="bg1"/>
                </a:solidFill>
                <a:ea typeface="MS PGothic" pitchFamily="34" charset="-128"/>
              </a:rPr>
              <a:t>Endpoint Prevent</a:t>
            </a:r>
          </a:p>
        </p:txBody>
      </p:sp>
      <p:sp>
        <p:nvSpPr>
          <p:cNvPr id="9249" name="AutoShape 4"/>
          <p:cNvSpPr>
            <a:spLocks noChangeArrowheads="1"/>
          </p:cNvSpPr>
          <p:nvPr/>
        </p:nvSpPr>
        <p:spPr bwMode="auto">
          <a:xfrm>
            <a:off x="6426200" y="1282460"/>
            <a:ext cx="2389188" cy="4633912"/>
          </a:xfrm>
          <a:prstGeom prst="roundRect">
            <a:avLst>
              <a:gd name="adj" fmla="val 1991"/>
            </a:avLst>
          </a:prstGeom>
          <a:solidFill>
            <a:schemeClr val="bg1"/>
          </a:solidFill>
          <a:ln w="9525">
            <a:noFill/>
            <a:round/>
            <a:headEnd/>
            <a:tailEnd/>
          </a:ln>
        </p:spPr>
        <p:txBody>
          <a:bodyPr wrap="none" anchor="ctr"/>
          <a:lstStyle/>
          <a:p>
            <a:endParaRPr lang="en-US"/>
          </a:p>
        </p:txBody>
      </p:sp>
      <p:sp>
        <p:nvSpPr>
          <p:cNvPr id="95" name="Rounded Rectangle 94"/>
          <p:cNvSpPr/>
          <p:nvPr/>
        </p:nvSpPr>
        <p:spPr bwMode="auto">
          <a:xfrm>
            <a:off x="4160838" y="2600085"/>
            <a:ext cx="1544637"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9261" name="Picture 34" descr="computer"/>
          <p:cNvPicPr>
            <a:picLocks noChangeAspect="1" noChangeArrowheads="1"/>
          </p:cNvPicPr>
          <p:nvPr/>
        </p:nvPicPr>
        <p:blipFill>
          <a:blip r:embed="rId3"/>
          <a:srcRect/>
          <a:stretch>
            <a:fillRect/>
          </a:stretch>
        </p:blipFill>
        <p:spPr bwMode="auto">
          <a:xfrm>
            <a:off x="5095875" y="2852497"/>
            <a:ext cx="409575" cy="554038"/>
          </a:xfrm>
          <a:prstGeom prst="rect">
            <a:avLst/>
          </a:prstGeom>
          <a:noFill/>
          <a:ln w="9525">
            <a:noFill/>
            <a:miter lim="800000"/>
            <a:headEnd/>
            <a:tailEnd/>
          </a:ln>
        </p:spPr>
      </p:pic>
      <p:sp>
        <p:nvSpPr>
          <p:cNvPr id="9262" name="Text Box 72"/>
          <p:cNvSpPr txBox="1">
            <a:spLocks noChangeArrowheads="1"/>
          </p:cNvSpPr>
          <p:nvPr/>
        </p:nvSpPr>
        <p:spPr bwMode="auto">
          <a:xfrm>
            <a:off x="4281488" y="2858847"/>
            <a:ext cx="865187"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a:solidFill>
                  <a:schemeClr val="bg1"/>
                </a:solidFill>
                <a:latin typeface="+mn-lt"/>
                <a:ea typeface="MS PGothic" pitchFamily="34" charset="-128"/>
              </a:rPr>
              <a:t>Enforce</a:t>
            </a:r>
            <a:br>
              <a:rPr lang="en-US" sz="1200" b="1">
                <a:solidFill>
                  <a:schemeClr val="bg1"/>
                </a:solidFill>
                <a:latin typeface="+mn-lt"/>
                <a:ea typeface="MS PGothic" pitchFamily="34" charset="-128"/>
              </a:rPr>
            </a:br>
            <a:r>
              <a:rPr lang="en-US" sz="1200" b="1">
                <a:solidFill>
                  <a:schemeClr val="bg1"/>
                </a:solidFill>
                <a:latin typeface="+mn-lt"/>
                <a:ea typeface="MS PGothic" pitchFamily="34" charset="-128"/>
              </a:rPr>
              <a:t>Platform</a:t>
            </a:r>
          </a:p>
        </p:txBody>
      </p:sp>
      <p:sp>
        <p:nvSpPr>
          <p:cNvPr id="98" name="Rounded Rectangle 97"/>
          <p:cNvSpPr/>
          <p:nvPr/>
        </p:nvSpPr>
        <p:spPr bwMode="auto">
          <a:xfrm>
            <a:off x="6848475" y="1434860"/>
            <a:ext cx="1544638"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200"/>
          </a:p>
        </p:txBody>
      </p:sp>
      <p:pic>
        <p:nvPicPr>
          <p:cNvPr id="9264" name="Picture 34" descr="computer"/>
          <p:cNvPicPr>
            <a:picLocks noChangeAspect="1" noChangeArrowheads="1"/>
          </p:cNvPicPr>
          <p:nvPr/>
        </p:nvPicPr>
        <p:blipFill>
          <a:blip r:embed="rId3"/>
          <a:srcRect/>
          <a:stretch>
            <a:fillRect/>
          </a:stretch>
        </p:blipFill>
        <p:spPr bwMode="auto">
          <a:xfrm>
            <a:off x="7783513" y="1688860"/>
            <a:ext cx="411162" cy="552450"/>
          </a:xfrm>
          <a:prstGeom prst="rect">
            <a:avLst/>
          </a:prstGeom>
          <a:noFill/>
          <a:ln w="9525">
            <a:noFill/>
            <a:miter lim="800000"/>
            <a:headEnd/>
            <a:tailEnd/>
          </a:ln>
        </p:spPr>
      </p:pic>
      <p:sp>
        <p:nvSpPr>
          <p:cNvPr id="9265" name="Text Box 65"/>
          <p:cNvSpPr txBox="1">
            <a:spLocks noChangeArrowheads="1"/>
          </p:cNvSpPr>
          <p:nvPr/>
        </p:nvSpPr>
        <p:spPr bwMode="auto">
          <a:xfrm>
            <a:off x="7034213" y="1698385"/>
            <a:ext cx="865187"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a:solidFill>
                  <a:schemeClr val="bg1"/>
                </a:solidFill>
                <a:latin typeface="+mn-lt"/>
                <a:ea typeface="MS PGothic" pitchFamily="34" charset="-128"/>
              </a:rPr>
              <a:t>Network Monitor</a:t>
            </a:r>
          </a:p>
        </p:txBody>
      </p:sp>
      <p:sp>
        <p:nvSpPr>
          <p:cNvPr id="100" name="Rounded Rectangle 99"/>
          <p:cNvSpPr/>
          <p:nvPr/>
        </p:nvSpPr>
        <p:spPr bwMode="auto">
          <a:xfrm>
            <a:off x="6502025" y="3617672"/>
            <a:ext cx="1067601"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9267" name="Picture 34" descr="computer"/>
          <p:cNvPicPr>
            <a:picLocks noChangeAspect="1" noChangeArrowheads="1"/>
          </p:cNvPicPr>
          <p:nvPr/>
        </p:nvPicPr>
        <p:blipFill>
          <a:blip r:embed="rId3"/>
          <a:srcRect/>
          <a:stretch>
            <a:fillRect/>
          </a:stretch>
        </p:blipFill>
        <p:spPr bwMode="auto">
          <a:xfrm>
            <a:off x="7135313" y="3870085"/>
            <a:ext cx="411162" cy="554037"/>
          </a:xfrm>
          <a:prstGeom prst="rect">
            <a:avLst/>
          </a:prstGeom>
          <a:noFill/>
          <a:ln w="9525">
            <a:noFill/>
            <a:miter lim="800000"/>
            <a:headEnd/>
            <a:tailEnd/>
          </a:ln>
        </p:spPr>
      </p:pic>
      <p:sp>
        <p:nvSpPr>
          <p:cNvPr id="9268" name="Text Box 55"/>
          <p:cNvSpPr txBox="1">
            <a:spLocks noChangeArrowheads="1"/>
          </p:cNvSpPr>
          <p:nvPr/>
        </p:nvSpPr>
        <p:spPr bwMode="auto">
          <a:xfrm>
            <a:off x="6467300" y="3898660"/>
            <a:ext cx="865188" cy="590931"/>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a:solidFill>
                  <a:schemeClr val="bg1"/>
                </a:solidFill>
                <a:latin typeface="+mn-lt"/>
                <a:ea typeface="MS PGothic" pitchFamily="34" charset="-128"/>
              </a:rPr>
              <a:t>Network Prevent </a:t>
            </a:r>
            <a:r>
              <a:rPr lang="en-US" sz="1200" b="1" dirty="0" smtClean="0">
                <a:solidFill>
                  <a:schemeClr val="bg1"/>
                </a:solidFill>
                <a:latin typeface="+mn-lt"/>
                <a:ea typeface="MS PGothic" pitchFamily="34" charset="-128"/>
              </a:rPr>
              <a:t> for Email</a:t>
            </a:r>
            <a:endParaRPr lang="en-US" sz="1200" b="1" dirty="0">
              <a:solidFill>
                <a:schemeClr val="bg1"/>
              </a:solidFill>
              <a:latin typeface="+mn-lt"/>
              <a:ea typeface="MS PGothic" pitchFamily="34" charset="-128"/>
            </a:endParaRPr>
          </a:p>
        </p:txBody>
      </p:sp>
      <p:grpSp>
        <p:nvGrpSpPr>
          <p:cNvPr id="2" name="Group 69"/>
          <p:cNvGrpSpPr>
            <a:grpSpLocks/>
          </p:cNvGrpSpPr>
          <p:nvPr/>
        </p:nvGrpSpPr>
        <p:grpSpPr bwMode="auto">
          <a:xfrm>
            <a:off x="2514738" y="5392497"/>
            <a:ext cx="484187" cy="484188"/>
            <a:chOff x="1657" y="3588"/>
            <a:chExt cx="305" cy="305"/>
          </a:xfrm>
        </p:grpSpPr>
        <p:pic>
          <p:nvPicPr>
            <p:cNvPr id="9285" name="Picture 53"/>
            <p:cNvPicPr>
              <a:picLocks noChangeAspect="1" noChangeArrowheads="1"/>
            </p:cNvPicPr>
            <p:nvPr/>
          </p:nvPicPr>
          <p:blipFill>
            <a:blip r:embed="rId4"/>
            <a:srcRect/>
            <a:stretch>
              <a:fillRect/>
            </a:stretch>
          </p:blipFill>
          <p:spPr bwMode="auto">
            <a:xfrm>
              <a:off x="1657" y="3588"/>
              <a:ext cx="305" cy="305"/>
            </a:xfrm>
            <a:prstGeom prst="rect">
              <a:avLst/>
            </a:prstGeom>
            <a:noFill/>
            <a:ln w="9525">
              <a:noFill/>
              <a:miter lim="800000"/>
              <a:headEnd/>
              <a:tailEnd/>
            </a:ln>
          </p:spPr>
        </p:pic>
        <p:pic>
          <p:nvPicPr>
            <p:cNvPr id="9286" name="Picture 89" descr="sym logo on white"/>
            <p:cNvPicPr>
              <a:picLocks noChangeAspect="1" noChangeArrowheads="1"/>
            </p:cNvPicPr>
            <p:nvPr/>
          </p:nvPicPr>
          <p:blipFill>
            <a:blip r:embed="rId5"/>
            <a:srcRect r="71124"/>
            <a:stretch>
              <a:fillRect/>
            </a:stretch>
          </p:blipFill>
          <p:spPr bwMode="auto">
            <a:xfrm>
              <a:off x="1740" y="3671"/>
              <a:ext cx="88" cy="85"/>
            </a:xfrm>
            <a:prstGeom prst="rect">
              <a:avLst/>
            </a:prstGeom>
            <a:noFill/>
            <a:ln w="9525">
              <a:noFill/>
              <a:miter lim="800000"/>
              <a:headEnd/>
              <a:tailEnd/>
            </a:ln>
          </p:spPr>
        </p:pic>
      </p:grpSp>
      <p:grpSp>
        <p:nvGrpSpPr>
          <p:cNvPr id="3" name="Group 67"/>
          <p:cNvGrpSpPr>
            <a:grpSpLocks/>
          </p:cNvGrpSpPr>
          <p:nvPr/>
        </p:nvGrpSpPr>
        <p:grpSpPr bwMode="auto">
          <a:xfrm>
            <a:off x="7288" y="5449247"/>
            <a:ext cx="482600" cy="482600"/>
            <a:chOff x="165" y="3580"/>
            <a:chExt cx="304" cy="304"/>
          </a:xfrm>
        </p:grpSpPr>
        <p:pic>
          <p:nvPicPr>
            <p:cNvPr id="9283" name="Picture 52"/>
            <p:cNvPicPr>
              <a:picLocks noChangeAspect="1" noChangeArrowheads="1"/>
            </p:cNvPicPr>
            <p:nvPr/>
          </p:nvPicPr>
          <p:blipFill>
            <a:blip r:embed="rId6"/>
            <a:srcRect/>
            <a:stretch>
              <a:fillRect/>
            </a:stretch>
          </p:blipFill>
          <p:spPr bwMode="auto">
            <a:xfrm>
              <a:off x="165" y="3580"/>
              <a:ext cx="304" cy="304"/>
            </a:xfrm>
            <a:prstGeom prst="rect">
              <a:avLst/>
            </a:prstGeom>
            <a:noFill/>
            <a:ln w="9525">
              <a:noFill/>
              <a:miter lim="800000"/>
              <a:headEnd/>
              <a:tailEnd/>
            </a:ln>
          </p:spPr>
        </p:pic>
        <p:pic>
          <p:nvPicPr>
            <p:cNvPr id="9284" name="Picture 89" descr="sym logo on white"/>
            <p:cNvPicPr>
              <a:picLocks noChangeAspect="1" noChangeArrowheads="1"/>
            </p:cNvPicPr>
            <p:nvPr/>
          </p:nvPicPr>
          <p:blipFill>
            <a:blip r:embed="rId5"/>
            <a:srcRect r="71124"/>
            <a:stretch>
              <a:fillRect/>
            </a:stretch>
          </p:blipFill>
          <p:spPr bwMode="auto">
            <a:xfrm>
              <a:off x="237" y="3677"/>
              <a:ext cx="88" cy="85"/>
            </a:xfrm>
            <a:prstGeom prst="rect">
              <a:avLst/>
            </a:prstGeom>
            <a:noFill/>
            <a:ln w="9525">
              <a:noFill/>
              <a:miter lim="800000"/>
              <a:headEnd/>
              <a:tailEnd/>
            </a:ln>
          </p:spPr>
        </p:pic>
      </p:grpSp>
      <p:grpSp>
        <p:nvGrpSpPr>
          <p:cNvPr id="4" name="Group 68"/>
          <p:cNvGrpSpPr>
            <a:grpSpLocks/>
          </p:cNvGrpSpPr>
          <p:nvPr/>
        </p:nvGrpSpPr>
        <p:grpSpPr bwMode="auto">
          <a:xfrm>
            <a:off x="1955938" y="5411547"/>
            <a:ext cx="482600" cy="482600"/>
            <a:chOff x="1305" y="3600"/>
            <a:chExt cx="304" cy="304"/>
          </a:xfrm>
        </p:grpSpPr>
        <p:pic>
          <p:nvPicPr>
            <p:cNvPr id="9281" name="Picture 54"/>
            <p:cNvPicPr>
              <a:picLocks noChangeAspect="1" noChangeArrowheads="1"/>
            </p:cNvPicPr>
            <p:nvPr/>
          </p:nvPicPr>
          <p:blipFill>
            <a:blip r:embed="rId6"/>
            <a:srcRect/>
            <a:stretch>
              <a:fillRect/>
            </a:stretch>
          </p:blipFill>
          <p:spPr bwMode="auto">
            <a:xfrm>
              <a:off x="1305" y="3600"/>
              <a:ext cx="304" cy="304"/>
            </a:xfrm>
            <a:prstGeom prst="rect">
              <a:avLst/>
            </a:prstGeom>
            <a:noFill/>
            <a:ln w="9525">
              <a:noFill/>
              <a:miter lim="800000"/>
              <a:headEnd/>
              <a:tailEnd/>
            </a:ln>
          </p:spPr>
        </p:pic>
        <p:pic>
          <p:nvPicPr>
            <p:cNvPr id="9282" name="Picture 89" descr="sym logo on white"/>
            <p:cNvPicPr>
              <a:picLocks noChangeAspect="1" noChangeArrowheads="1"/>
            </p:cNvPicPr>
            <p:nvPr/>
          </p:nvPicPr>
          <p:blipFill>
            <a:blip r:embed="rId5"/>
            <a:srcRect r="71124"/>
            <a:stretch>
              <a:fillRect/>
            </a:stretch>
          </p:blipFill>
          <p:spPr bwMode="auto">
            <a:xfrm>
              <a:off x="1379" y="3692"/>
              <a:ext cx="88" cy="85"/>
            </a:xfrm>
            <a:prstGeom prst="rect">
              <a:avLst/>
            </a:prstGeom>
            <a:noFill/>
            <a:ln w="9525">
              <a:noFill/>
              <a:miter lim="800000"/>
              <a:headEnd/>
              <a:tailEnd/>
            </a:ln>
          </p:spPr>
        </p:pic>
      </p:grpSp>
      <p:sp>
        <p:nvSpPr>
          <p:cNvPr id="69" name="Rounded Rectangle 68"/>
          <p:cNvSpPr/>
          <p:nvPr/>
        </p:nvSpPr>
        <p:spPr bwMode="auto">
          <a:xfrm>
            <a:off x="7684600" y="3631172"/>
            <a:ext cx="1067601"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70" name="Picture 34" descr="computer"/>
          <p:cNvPicPr>
            <a:picLocks noChangeAspect="1" noChangeArrowheads="1"/>
          </p:cNvPicPr>
          <p:nvPr/>
        </p:nvPicPr>
        <p:blipFill>
          <a:blip r:embed="rId3"/>
          <a:srcRect/>
          <a:stretch>
            <a:fillRect/>
          </a:stretch>
        </p:blipFill>
        <p:spPr bwMode="auto">
          <a:xfrm>
            <a:off x="8317888" y="3883585"/>
            <a:ext cx="411162" cy="554037"/>
          </a:xfrm>
          <a:prstGeom prst="rect">
            <a:avLst/>
          </a:prstGeom>
          <a:noFill/>
          <a:ln w="9525">
            <a:noFill/>
            <a:miter lim="800000"/>
            <a:headEnd/>
            <a:tailEnd/>
          </a:ln>
        </p:spPr>
      </p:pic>
      <p:sp>
        <p:nvSpPr>
          <p:cNvPr id="71" name="Text Box 55"/>
          <p:cNvSpPr txBox="1">
            <a:spLocks noChangeArrowheads="1"/>
          </p:cNvSpPr>
          <p:nvPr/>
        </p:nvSpPr>
        <p:spPr bwMode="auto">
          <a:xfrm>
            <a:off x="7649875" y="3912160"/>
            <a:ext cx="865188" cy="590931"/>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a:solidFill>
                  <a:schemeClr val="bg1"/>
                </a:solidFill>
                <a:latin typeface="+mn-lt"/>
                <a:ea typeface="MS PGothic" pitchFamily="34" charset="-128"/>
              </a:rPr>
              <a:t>Network Prevent </a:t>
            </a:r>
            <a:r>
              <a:rPr lang="en-US" sz="1200" b="1" dirty="0" smtClean="0">
                <a:solidFill>
                  <a:schemeClr val="bg1"/>
                </a:solidFill>
                <a:latin typeface="+mn-lt"/>
                <a:ea typeface="MS PGothic" pitchFamily="34" charset="-128"/>
              </a:rPr>
              <a:t> for Web</a:t>
            </a:r>
            <a:endParaRPr lang="en-US" sz="1200" b="1" dirty="0">
              <a:solidFill>
                <a:schemeClr val="bg1"/>
              </a:solidFill>
              <a:latin typeface="+mn-lt"/>
              <a:ea typeface="MS PGothic" pitchFamily="34" charset="-128"/>
            </a:endParaRPr>
          </a:p>
        </p:txBody>
      </p:sp>
      <p:sp>
        <p:nvSpPr>
          <p:cNvPr id="84" name="Line 81"/>
          <p:cNvSpPr>
            <a:spLocks noChangeShapeType="1"/>
          </p:cNvSpPr>
          <p:nvPr/>
        </p:nvSpPr>
        <p:spPr bwMode="auto">
          <a:xfrm rot="16200000">
            <a:off x="1208674" y="4860518"/>
            <a:ext cx="0" cy="1645920"/>
          </a:xfrm>
          <a:prstGeom prst="line">
            <a:avLst/>
          </a:prstGeom>
          <a:noFill/>
          <a:ln w="19050">
            <a:solidFill>
              <a:schemeClr val="tx1"/>
            </a:solidFill>
            <a:prstDash val="sysDash"/>
            <a:round/>
            <a:headEnd type="triangle" w="med" len="med"/>
            <a:tailEnd type="triangle" w="med" len="med"/>
          </a:ln>
        </p:spPr>
        <p:txBody>
          <a:bodyPr wrap="none" anchor="ctr"/>
          <a:lstStyle/>
          <a:p>
            <a:endParaRPr lang="en-US"/>
          </a:p>
        </p:txBody>
      </p:sp>
      <p:sp>
        <p:nvSpPr>
          <p:cNvPr id="88" name="Rounded Rectangle 87"/>
          <p:cNvSpPr/>
          <p:nvPr/>
        </p:nvSpPr>
        <p:spPr bwMode="auto">
          <a:xfrm>
            <a:off x="697183" y="1428510"/>
            <a:ext cx="1287330"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91" name="Text Box 42"/>
          <p:cNvSpPr txBox="1">
            <a:spLocks noChangeArrowheads="1"/>
          </p:cNvSpPr>
          <p:nvPr/>
        </p:nvSpPr>
        <p:spPr bwMode="auto">
          <a:xfrm>
            <a:off x="797200" y="1648310"/>
            <a:ext cx="757237" cy="683264"/>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smtClean="0">
                <a:solidFill>
                  <a:schemeClr val="bg1"/>
                </a:solidFill>
                <a:latin typeface="+mn-lt"/>
                <a:ea typeface="MS PGothic" pitchFamily="34" charset="-128"/>
              </a:rPr>
              <a:t>Data Insight</a:t>
            </a:r>
          </a:p>
          <a:p>
            <a:pPr algn="l" eaLnBrk="0" hangingPunct="0">
              <a:lnSpc>
                <a:spcPct val="90000"/>
              </a:lnSpc>
              <a:spcBef>
                <a:spcPct val="50000"/>
              </a:spcBef>
            </a:pPr>
            <a:endParaRPr lang="en-US" sz="1200" b="1" dirty="0">
              <a:solidFill>
                <a:srgbClr val="FF0000"/>
              </a:solidFill>
              <a:latin typeface="+mn-lt"/>
              <a:ea typeface="MS PGothic" pitchFamily="34" charset="-128"/>
            </a:endParaRPr>
          </a:p>
        </p:txBody>
      </p:sp>
      <p:pic>
        <p:nvPicPr>
          <p:cNvPr id="92" name="Picture 34" descr="computer"/>
          <p:cNvPicPr>
            <a:picLocks noChangeAspect="1" noChangeArrowheads="1"/>
          </p:cNvPicPr>
          <p:nvPr/>
        </p:nvPicPr>
        <p:blipFill>
          <a:blip r:embed="rId3"/>
          <a:srcRect/>
          <a:stretch>
            <a:fillRect/>
          </a:stretch>
        </p:blipFill>
        <p:spPr bwMode="auto">
          <a:xfrm>
            <a:off x="1482338" y="1651285"/>
            <a:ext cx="409575" cy="552450"/>
          </a:xfrm>
          <a:prstGeom prst="rect">
            <a:avLst/>
          </a:prstGeom>
          <a:noFill/>
          <a:ln w="9525">
            <a:noFill/>
            <a:miter lim="800000"/>
            <a:headEnd/>
            <a:tailEnd/>
          </a:ln>
        </p:spPr>
      </p:pic>
      <p:pic>
        <p:nvPicPr>
          <p:cNvPr id="75" name="Picture 101" descr="data"/>
          <p:cNvPicPr>
            <a:picLocks noChangeAspect="1" noChangeArrowheads="1"/>
          </p:cNvPicPr>
          <p:nvPr/>
        </p:nvPicPr>
        <p:blipFill>
          <a:blip r:embed="rId7"/>
          <a:srcRect/>
          <a:stretch>
            <a:fillRect/>
          </a:stretch>
        </p:blipFill>
        <p:spPr bwMode="auto">
          <a:xfrm>
            <a:off x="4585369" y="3997810"/>
            <a:ext cx="696912" cy="762000"/>
          </a:xfrm>
          <a:prstGeom prst="rect">
            <a:avLst/>
          </a:prstGeom>
          <a:noFill/>
          <a:ln w="9525">
            <a:noFill/>
            <a:miter lim="800000"/>
            <a:headEnd/>
            <a:tailEnd/>
          </a:ln>
        </p:spPr>
      </p:pic>
      <p:sp>
        <p:nvSpPr>
          <p:cNvPr id="77" name="Text Box 58"/>
          <p:cNvSpPr txBox="1">
            <a:spLocks noChangeArrowheads="1"/>
          </p:cNvSpPr>
          <p:nvPr/>
        </p:nvSpPr>
        <p:spPr bwMode="auto">
          <a:xfrm>
            <a:off x="2339507" y="1159628"/>
            <a:ext cx="1143000" cy="338137"/>
          </a:xfrm>
          <a:prstGeom prst="rect">
            <a:avLst/>
          </a:prstGeom>
          <a:noFill/>
          <a:ln w="12700">
            <a:noFill/>
            <a:miter lim="800000"/>
            <a:headEnd/>
            <a:tailEnd/>
          </a:ln>
        </p:spPr>
        <p:txBody>
          <a:bodyPr anchor="ctr">
            <a:spAutoFit/>
          </a:bodyPr>
          <a:lstStyle/>
          <a:p>
            <a:pPr>
              <a:spcBef>
                <a:spcPct val="50000"/>
              </a:spcBef>
            </a:pPr>
            <a:r>
              <a:rPr lang="en-US" sz="1600" b="1" dirty="0">
                <a:solidFill>
                  <a:srgbClr val="FF0000"/>
                </a:solidFill>
                <a:latin typeface="+mn-lt"/>
              </a:rPr>
              <a:t>Detection</a:t>
            </a:r>
          </a:p>
        </p:txBody>
      </p:sp>
      <p:sp>
        <p:nvSpPr>
          <p:cNvPr id="78" name="Text Box 58"/>
          <p:cNvSpPr txBox="1">
            <a:spLocks noChangeArrowheads="1"/>
          </p:cNvSpPr>
          <p:nvPr/>
        </p:nvSpPr>
        <p:spPr bwMode="auto">
          <a:xfrm>
            <a:off x="7661450" y="3351766"/>
            <a:ext cx="1143000" cy="338137"/>
          </a:xfrm>
          <a:prstGeom prst="rect">
            <a:avLst/>
          </a:prstGeom>
          <a:noFill/>
          <a:ln w="12700">
            <a:noFill/>
            <a:miter lim="800000"/>
            <a:headEnd/>
            <a:tailEnd/>
          </a:ln>
        </p:spPr>
        <p:txBody>
          <a:bodyPr anchor="ctr">
            <a:spAutoFit/>
          </a:bodyPr>
          <a:lstStyle/>
          <a:p>
            <a:pPr>
              <a:spcBef>
                <a:spcPct val="50000"/>
              </a:spcBef>
            </a:pPr>
            <a:r>
              <a:rPr lang="en-US" sz="1600" b="1" dirty="0">
                <a:solidFill>
                  <a:srgbClr val="FF0000"/>
                </a:solidFill>
                <a:latin typeface="+mn-lt"/>
              </a:rPr>
              <a:t>Detection</a:t>
            </a:r>
          </a:p>
        </p:txBody>
      </p:sp>
      <p:sp>
        <p:nvSpPr>
          <p:cNvPr id="79" name="Text Box 58"/>
          <p:cNvSpPr txBox="1">
            <a:spLocks noChangeArrowheads="1"/>
          </p:cNvSpPr>
          <p:nvPr/>
        </p:nvSpPr>
        <p:spPr bwMode="auto">
          <a:xfrm>
            <a:off x="6463507" y="3327160"/>
            <a:ext cx="1143000" cy="338137"/>
          </a:xfrm>
          <a:prstGeom prst="rect">
            <a:avLst/>
          </a:prstGeom>
          <a:noFill/>
          <a:ln w="12700">
            <a:noFill/>
            <a:miter lim="800000"/>
            <a:headEnd/>
            <a:tailEnd/>
          </a:ln>
        </p:spPr>
        <p:txBody>
          <a:bodyPr anchor="ctr">
            <a:spAutoFit/>
          </a:bodyPr>
          <a:lstStyle/>
          <a:p>
            <a:pPr>
              <a:spcBef>
                <a:spcPct val="50000"/>
              </a:spcBef>
            </a:pPr>
            <a:r>
              <a:rPr lang="en-US" sz="1600" b="1" dirty="0">
                <a:solidFill>
                  <a:srgbClr val="FF0000"/>
                </a:solidFill>
                <a:latin typeface="+mn-lt"/>
              </a:rPr>
              <a:t>Detection</a:t>
            </a:r>
          </a:p>
        </p:txBody>
      </p:sp>
      <p:sp>
        <p:nvSpPr>
          <p:cNvPr id="82" name="Text Box 58"/>
          <p:cNvSpPr txBox="1">
            <a:spLocks noChangeArrowheads="1"/>
          </p:cNvSpPr>
          <p:nvPr/>
        </p:nvSpPr>
        <p:spPr bwMode="auto">
          <a:xfrm>
            <a:off x="7077438" y="1166373"/>
            <a:ext cx="1143000" cy="338137"/>
          </a:xfrm>
          <a:prstGeom prst="rect">
            <a:avLst/>
          </a:prstGeom>
          <a:noFill/>
          <a:ln w="12700">
            <a:noFill/>
            <a:miter lim="800000"/>
            <a:headEnd/>
            <a:tailEnd/>
          </a:ln>
        </p:spPr>
        <p:txBody>
          <a:bodyPr anchor="ctr">
            <a:spAutoFit/>
          </a:bodyPr>
          <a:lstStyle/>
          <a:p>
            <a:pPr>
              <a:spcBef>
                <a:spcPct val="50000"/>
              </a:spcBef>
            </a:pPr>
            <a:r>
              <a:rPr lang="en-US" sz="1600" b="1" dirty="0">
                <a:solidFill>
                  <a:srgbClr val="FF0000"/>
                </a:solidFill>
                <a:latin typeface="+mn-lt"/>
              </a:rPr>
              <a:t>Detection</a:t>
            </a:r>
          </a:p>
        </p:txBody>
      </p:sp>
      <p:sp>
        <p:nvSpPr>
          <p:cNvPr id="90" name="Text Box 58"/>
          <p:cNvSpPr txBox="1">
            <a:spLocks noChangeArrowheads="1"/>
          </p:cNvSpPr>
          <p:nvPr/>
        </p:nvSpPr>
        <p:spPr bwMode="auto">
          <a:xfrm>
            <a:off x="1865313" y="3674628"/>
            <a:ext cx="1143000" cy="338137"/>
          </a:xfrm>
          <a:prstGeom prst="rect">
            <a:avLst/>
          </a:prstGeom>
          <a:noFill/>
          <a:ln w="12700">
            <a:noFill/>
            <a:miter lim="800000"/>
            <a:headEnd/>
            <a:tailEnd/>
          </a:ln>
        </p:spPr>
        <p:txBody>
          <a:bodyPr anchor="ctr">
            <a:spAutoFit/>
          </a:bodyPr>
          <a:lstStyle/>
          <a:p>
            <a:pPr>
              <a:spcBef>
                <a:spcPct val="50000"/>
              </a:spcBef>
            </a:pPr>
            <a:r>
              <a:rPr lang="en-US" sz="1600" b="1" dirty="0">
                <a:solidFill>
                  <a:srgbClr val="FF0000"/>
                </a:solidFill>
                <a:latin typeface="+mn-lt"/>
              </a:rPr>
              <a:t>Detection</a:t>
            </a:r>
          </a:p>
        </p:txBody>
      </p:sp>
      <p:sp>
        <p:nvSpPr>
          <p:cNvPr id="97" name="Text Box 58"/>
          <p:cNvSpPr txBox="1">
            <a:spLocks noChangeArrowheads="1"/>
          </p:cNvSpPr>
          <p:nvPr/>
        </p:nvSpPr>
        <p:spPr bwMode="auto">
          <a:xfrm>
            <a:off x="1679238" y="5276686"/>
            <a:ext cx="800100" cy="246221"/>
          </a:xfrm>
          <a:prstGeom prst="rect">
            <a:avLst/>
          </a:prstGeom>
          <a:noFill/>
          <a:ln w="12700">
            <a:noFill/>
            <a:miter lim="800000"/>
            <a:headEnd/>
            <a:tailEnd/>
          </a:ln>
        </p:spPr>
        <p:txBody>
          <a:bodyPr wrap="square" anchor="ctr">
            <a:spAutoFit/>
          </a:bodyPr>
          <a:lstStyle/>
          <a:p>
            <a:pPr>
              <a:spcBef>
                <a:spcPct val="50000"/>
              </a:spcBef>
            </a:pPr>
            <a:r>
              <a:rPr lang="en-US" sz="1000" b="1" dirty="0">
                <a:solidFill>
                  <a:srgbClr val="FF0000"/>
                </a:solidFill>
                <a:latin typeface="+mn-lt"/>
              </a:rPr>
              <a:t>Detection</a:t>
            </a:r>
          </a:p>
        </p:txBody>
      </p:sp>
      <p:sp>
        <p:nvSpPr>
          <p:cNvPr id="99" name="Text Box 58"/>
          <p:cNvSpPr txBox="1">
            <a:spLocks noChangeArrowheads="1"/>
          </p:cNvSpPr>
          <p:nvPr/>
        </p:nvSpPr>
        <p:spPr bwMode="auto">
          <a:xfrm>
            <a:off x="-255236" y="5270723"/>
            <a:ext cx="1143000" cy="246221"/>
          </a:xfrm>
          <a:prstGeom prst="rect">
            <a:avLst/>
          </a:prstGeom>
          <a:noFill/>
          <a:ln w="12700">
            <a:noFill/>
            <a:miter lim="800000"/>
            <a:headEnd/>
            <a:tailEnd/>
          </a:ln>
        </p:spPr>
        <p:txBody>
          <a:bodyPr anchor="ctr">
            <a:spAutoFit/>
          </a:bodyPr>
          <a:lstStyle/>
          <a:p>
            <a:pPr>
              <a:spcBef>
                <a:spcPct val="50000"/>
              </a:spcBef>
            </a:pPr>
            <a:r>
              <a:rPr lang="en-US" sz="1000" b="1" dirty="0">
                <a:solidFill>
                  <a:srgbClr val="FF0000"/>
                </a:solidFill>
                <a:latin typeface="+mn-lt"/>
              </a:rPr>
              <a:t>Detection</a:t>
            </a:r>
          </a:p>
        </p:txBody>
      </p:sp>
      <p:sp>
        <p:nvSpPr>
          <p:cNvPr id="101" name="Text Box 58"/>
          <p:cNvSpPr txBox="1">
            <a:spLocks noChangeArrowheads="1"/>
          </p:cNvSpPr>
          <p:nvPr/>
        </p:nvSpPr>
        <p:spPr bwMode="auto">
          <a:xfrm>
            <a:off x="2395138" y="5276861"/>
            <a:ext cx="800100" cy="246221"/>
          </a:xfrm>
          <a:prstGeom prst="rect">
            <a:avLst/>
          </a:prstGeom>
          <a:noFill/>
          <a:ln w="12700">
            <a:noFill/>
            <a:miter lim="800000"/>
            <a:headEnd/>
            <a:tailEnd/>
          </a:ln>
        </p:spPr>
        <p:txBody>
          <a:bodyPr wrap="square" anchor="ctr">
            <a:spAutoFit/>
          </a:bodyPr>
          <a:lstStyle/>
          <a:p>
            <a:pPr>
              <a:spcBef>
                <a:spcPct val="50000"/>
              </a:spcBef>
            </a:pPr>
            <a:r>
              <a:rPr lang="en-US" sz="1000" b="1" dirty="0">
                <a:solidFill>
                  <a:srgbClr val="FF0000"/>
                </a:solidFill>
                <a:latin typeface="+mn-lt"/>
              </a:rPr>
              <a:t>Detection</a:t>
            </a:r>
          </a:p>
        </p:txBody>
      </p:sp>
      <p:sp>
        <p:nvSpPr>
          <p:cNvPr id="102" name="Line 23"/>
          <p:cNvSpPr>
            <a:spLocks noChangeShapeType="1"/>
          </p:cNvSpPr>
          <p:nvPr/>
        </p:nvSpPr>
        <p:spPr bwMode="auto">
          <a:xfrm flipH="1">
            <a:off x="4935066" y="3648959"/>
            <a:ext cx="0" cy="365760"/>
          </a:xfrm>
          <a:prstGeom prst="line">
            <a:avLst/>
          </a:prstGeom>
          <a:noFill/>
          <a:ln w="25400">
            <a:solidFill>
              <a:srgbClr val="B2B2B2"/>
            </a:solidFill>
            <a:round/>
            <a:headEnd/>
            <a:tailEnd/>
          </a:ln>
        </p:spPr>
        <p:txBody>
          <a:bodyPr wrap="none" anchor="ctr"/>
          <a:lstStyle/>
          <a:p>
            <a:endParaRPr lang="en-US"/>
          </a:p>
        </p:txBody>
      </p:sp>
      <p:pic>
        <p:nvPicPr>
          <p:cNvPr id="950274" name="Picture 2" descr="http://alumni.media.mit.edu/~emunguia/images/OracleLogo.jpg"/>
          <p:cNvPicPr>
            <a:picLocks noChangeAspect="1" noChangeArrowheads="1"/>
          </p:cNvPicPr>
          <p:nvPr/>
        </p:nvPicPr>
        <p:blipFill>
          <a:blip r:embed="rId8" cstate="print"/>
          <a:srcRect/>
          <a:stretch>
            <a:fillRect/>
          </a:stretch>
        </p:blipFill>
        <p:spPr bwMode="auto">
          <a:xfrm>
            <a:off x="4309637" y="4239154"/>
            <a:ext cx="1256938" cy="258812"/>
          </a:xfrm>
          <a:prstGeom prst="rect">
            <a:avLst/>
          </a:prstGeom>
          <a:noFill/>
        </p:spPr>
      </p:pic>
      <p:pic>
        <p:nvPicPr>
          <p:cNvPr id="950283" name="Picture 11"/>
          <p:cNvPicPr>
            <a:picLocks noChangeAspect="1" noChangeArrowheads="1"/>
          </p:cNvPicPr>
          <p:nvPr/>
        </p:nvPicPr>
        <p:blipFill>
          <a:blip r:embed="rId9"/>
          <a:srcRect/>
          <a:stretch>
            <a:fillRect/>
          </a:stretch>
        </p:blipFill>
        <p:spPr bwMode="auto">
          <a:xfrm>
            <a:off x="731909" y="2546155"/>
            <a:ext cx="1174552" cy="240836"/>
          </a:xfrm>
          <a:prstGeom prst="rect">
            <a:avLst/>
          </a:prstGeom>
          <a:noFill/>
          <a:ln w="9525">
            <a:noFill/>
            <a:miter lim="800000"/>
            <a:headEnd/>
            <a:tailEnd/>
          </a:ln>
        </p:spPr>
      </p:pic>
      <p:pic>
        <p:nvPicPr>
          <p:cNvPr id="109" name="Picture 11"/>
          <p:cNvPicPr>
            <a:picLocks noChangeAspect="1" noChangeArrowheads="1"/>
          </p:cNvPicPr>
          <p:nvPr/>
        </p:nvPicPr>
        <p:blipFill>
          <a:blip r:embed="rId9"/>
          <a:srcRect/>
          <a:stretch>
            <a:fillRect/>
          </a:stretch>
        </p:blipFill>
        <p:spPr bwMode="auto">
          <a:xfrm>
            <a:off x="2282282" y="2546154"/>
            <a:ext cx="1174552" cy="240836"/>
          </a:xfrm>
          <a:prstGeom prst="rect">
            <a:avLst/>
          </a:prstGeom>
          <a:noFill/>
          <a:ln w="9525">
            <a:noFill/>
            <a:miter lim="800000"/>
            <a:headEnd/>
            <a:tailEnd/>
          </a:ln>
        </p:spPr>
      </p:pic>
      <p:pic>
        <p:nvPicPr>
          <p:cNvPr id="110" name="Picture 11"/>
          <p:cNvPicPr>
            <a:picLocks noChangeAspect="1" noChangeArrowheads="1"/>
          </p:cNvPicPr>
          <p:nvPr/>
        </p:nvPicPr>
        <p:blipFill>
          <a:blip r:embed="rId9"/>
          <a:srcRect/>
          <a:stretch>
            <a:fillRect/>
          </a:stretch>
        </p:blipFill>
        <p:spPr bwMode="auto">
          <a:xfrm>
            <a:off x="6486898" y="4741886"/>
            <a:ext cx="1174552" cy="240836"/>
          </a:xfrm>
          <a:prstGeom prst="rect">
            <a:avLst/>
          </a:prstGeom>
          <a:noFill/>
          <a:ln w="9525">
            <a:noFill/>
            <a:miter lim="800000"/>
            <a:headEnd/>
            <a:tailEnd/>
          </a:ln>
        </p:spPr>
      </p:pic>
      <p:pic>
        <p:nvPicPr>
          <p:cNvPr id="111" name="Picture 11"/>
          <p:cNvPicPr>
            <a:picLocks noChangeAspect="1" noChangeArrowheads="1"/>
          </p:cNvPicPr>
          <p:nvPr/>
        </p:nvPicPr>
        <p:blipFill>
          <a:blip r:embed="rId9"/>
          <a:srcRect/>
          <a:stretch>
            <a:fillRect/>
          </a:stretch>
        </p:blipFill>
        <p:spPr bwMode="auto">
          <a:xfrm>
            <a:off x="7640836" y="4741886"/>
            <a:ext cx="1174552" cy="240836"/>
          </a:xfrm>
          <a:prstGeom prst="rect">
            <a:avLst/>
          </a:prstGeom>
          <a:noFill/>
          <a:ln w="9525">
            <a:noFill/>
            <a:miter lim="800000"/>
            <a:headEnd/>
            <a:tailEnd/>
          </a:ln>
        </p:spPr>
      </p:pic>
      <p:pic>
        <p:nvPicPr>
          <p:cNvPr id="950284" name="Picture 12"/>
          <p:cNvPicPr>
            <a:picLocks noChangeAspect="1" noChangeArrowheads="1"/>
          </p:cNvPicPr>
          <p:nvPr/>
        </p:nvPicPr>
        <p:blipFill>
          <a:blip r:embed="rId10" cstate="print"/>
          <a:srcRect/>
          <a:stretch>
            <a:fillRect/>
          </a:stretch>
        </p:blipFill>
        <p:spPr bwMode="auto">
          <a:xfrm>
            <a:off x="827706" y="863307"/>
            <a:ext cx="588828" cy="599733"/>
          </a:xfrm>
          <a:prstGeom prst="rect">
            <a:avLst/>
          </a:prstGeom>
          <a:noFill/>
          <a:ln w="9525">
            <a:noFill/>
            <a:miter lim="800000"/>
            <a:headEnd/>
            <a:tailEnd/>
          </a:ln>
        </p:spPr>
      </p:pic>
      <p:pic>
        <p:nvPicPr>
          <p:cNvPr id="112" name="Picture 12"/>
          <p:cNvPicPr>
            <a:picLocks noChangeAspect="1" noChangeArrowheads="1"/>
          </p:cNvPicPr>
          <p:nvPr/>
        </p:nvPicPr>
        <p:blipFill>
          <a:blip r:embed="rId10" cstate="print"/>
          <a:srcRect/>
          <a:stretch>
            <a:fillRect/>
          </a:stretch>
        </p:blipFill>
        <p:spPr bwMode="auto">
          <a:xfrm>
            <a:off x="4327788" y="1950168"/>
            <a:ext cx="588828" cy="599733"/>
          </a:xfrm>
          <a:prstGeom prst="rect">
            <a:avLst/>
          </a:prstGeom>
          <a:noFill/>
          <a:ln w="9525">
            <a:noFill/>
            <a:miter lim="800000"/>
            <a:headEnd/>
            <a:tailEnd/>
          </a:ln>
        </p:spPr>
      </p:pic>
      <p:pic>
        <p:nvPicPr>
          <p:cNvPr id="950285" name="Picture 13"/>
          <p:cNvPicPr>
            <a:picLocks noChangeAspect="1" noChangeArrowheads="1"/>
          </p:cNvPicPr>
          <p:nvPr/>
        </p:nvPicPr>
        <p:blipFill>
          <a:blip r:embed="rId11" cstate="print"/>
          <a:srcRect/>
          <a:stretch>
            <a:fillRect/>
          </a:stretch>
        </p:blipFill>
        <p:spPr bwMode="auto">
          <a:xfrm>
            <a:off x="5067716" y="2029079"/>
            <a:ext cx="498859" cy="470762"/>
          </a:xfrm>
          <a:prstGeom prst="rect">
            <a:avLst/>
          </a:prstGeom>
          <a:noFill/>
          <a:ln w="9525">
            <a:noFill/>
            <a:miter lim="800000"/>
            <a:headEnd/>
            <a:tailEnd/>
          </a:ln>
        </p:spPr>
      </p:pic>
      <p:pic>
        <p:nvPicPr>
          <p:cNvPr id="113" name="Picture 13"/>
          <p:cNvPicPr>
            <a:picLocks noChangeAspect="1" noChangeArrowheads="1"/>
          </p:cNvPicPr>
          <p:nvPr/>
        </p:nvPicPr>
        <p:blipFill>
          <a:blip r:embed="rId11" cstate="print"/>
          <a:srcRect/>
          <a:stretch>
            <a:fillRect/>
          </a:stretch>
        </p:blipFill>
        <p:spPr bwMode="auto">
          <a:xfrm>
            <a:off x="1482338" y="957748"/>
            <a:ext cx="498859" cy="470762"/>
          </a:xfrm>
          <a:prstGeom prst="rect">
            <a:avLst/>
          </a:prstGeom>
          <a:noFill/>
          <a:ln w="9525">
            <a:noFill/>
            <a:miter lim="800000"/>
            <a:headEnd/>
            <a:tailEnd/>
          </a:ln>
        </p:spPr>
      </p:pic>
      <p:pic>
        <p:nvPicPr>
          <p:cNvPr id="114" name="Picture 11"/>
          <p:cNvPicPr>
            <a:picLocks noChangeAspect="1" noChangeArrowheads="1"/>
          </p:cNvPicPr>
          <p:nvPr/>
        </p:nvPicPr>
        <p:blipFill>
          <a:blip r:embed="rId9"/>
          <a:srcRect/>
          <a:stretch>
            <a:fillRect/>
          </a:stretch>
        </p:blipFill>
        <p:spPr bwMode="auto">
          <a:xfrm>
            <a:off x="4362513" y="3666753"/>
            <a:ext cx="1174552" cy="240836"/>
          </a:xfrm>
          <a:prstGeom prst="rect">
            <a:avLst/>
          </a:prstGeom>
          <a:noFill/>
          <a:ln w="9525">
            <a:noFill/>
            <a:miter lim="800000"/>
            <a:headEnd/>
            <a:tailEnd/>
          </a:ln>
        </p:spPr>
      </p:pic>
      <p:sp>
        <p:nvSpPr>
          <p:cNvPr id="67" name="Footer Placeholder 6"/>
          <p:cNvSpPr txBox="1">
            <a:spLocks/>
          </p:cNvSpPr>
          <p:nvPr/>
        </p:nvSpPr>
        <p:spPr>
          <a:xfrm>
            <a:off x="381000" y="6358518"/>
            <a:ext cx="4183380" cy="232782"/>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4E4845"/>
                </a:solidFill>
                <a:effectLst/>
                <a:uLnTx/>
                <a:uFillTx/>
                <a:latin typeface="+mn-lt"/>
                <a:ea typeface="+mn-ea"/>
                <a:cs typeface="+mn-cs"/>
              </a:rPr>
              <a:t>Symantec DLP 11 – Technical Presentation</a:t>
            </a:r>
            <a:endParaRPr kumimoji="0" lang="en-US" sz="1200" b="0" i="0" u="none" strike="noStrike" kern="1200" cap="none" spc="0" normalizeH="0" baseline="0" noProof="0" dirty="0">
              <a:ln>
                <a:noFill/>
              </a:ln>
              <a:solidFill>
                <a:srgbClr val="4E4845"/>
              </a:solidFill>
              <a:effectLst/>
              <a:uLnTx/>
              <a:uFillTx/>
              <a:latin typeface="+mn-lt"/>
              <a:ea typeface="+mn-ea"/>
              <a:cs typeface="+mn-cs"/>
            </a:endParaRPr>
          </a:p>
        </p:txBody>
      </p:sp>
    </p:spTree>
    <p:extLst>
      <p:ext uri="{BB962C8B-B14F-4D97-AF65-F5344CB8AC3E}">
        <p14:creationId xmlns:p14="http://schemas.microsoft.com/office/powerpoint/2010/main" val="71204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up)">
                                      <p:cBhvr>
                                        <p:cTn id="7" dur="10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wipe(up)">
                                      <p:cBhvr>
                                        <p:cTn id="12" dur="1000"/>
                                        <p:tgtEl>
                                          <p:spTgt spid="7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wipe(up)">
                                      <p:cBhvr>
                                        <p:cTn id="17" dur="1000"/>
                                        <p:tgtEl>
                                          <p:spTgt spid="7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wipe(up)">
                                      <p:cBhvr>
                                        <p:cTn id="22" dur="1000"/>
                                        <p:tgtEl>
                                          <p:spTgt spid="8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0"/>
                                        </p:tgtEl>
                                        <p:attrNameLst>
                                          <p:attrName>style.visibility</p:attrName>
                                        </p:attrNameLst>
                                      </p:cBhvr>
                                      <p:to>
                                        <p:strVal val="visible"/>
                                      </p:to>
                                    </p:set>
                                    <p:animEffect transition="in" filter="wipe(up)">
                                      <p:cBhvr>
                                        <p:cTn id="27" dur="1000"/>
                                        <p:tgtEl>
                                          <p:spTgt spid="9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7"/>
                                        </p:tgtEl>
                                        <p:attrNameLst>
                                          <p:attrName>style.visibility</p:attrName>
                                        </p:attrNameLst>
                                      </p:cBhvr>
                                      <p:to>
                                        <p:strVal val="visible"/>
                                      </p:to>
                                    </p:set>
                                    <p:animEffect transition="in" filter="wipe(up)">
                                      <p:cBhvr>
                                        <p:cTn id="32" dur="1000"/>
                                        <p:tgtEl>
                                          <p:spTgt spid="9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9"/>
                                        </p:tgtEl>
                                        <p:attrNameLst>
                                          <p:attrName>style.visibility</p:attrName>
                                        </p:attrNameLst>
                                      </p:cBhvr>
                                      <p:to>
                                        <p:strVal val="visible"/>
                                      </p:to>
                                    </p:set>
                                    <p:animEffect transition="in" filter="wipe(up)">
                                      <p:cBhvr>
                                        <p:cTn id="37" dur="1000"/>
                                        <p:tgtEl>
                                          <p:spTgt spid="9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01"/>
                                        </p:tgtEl>
                                        <p:attrNameLst>
                                          <p:attrName>style.visibility</p:attrName>
                                        </p:attrNameLst>
                                      </p:cBhvr>
                                      <p:to>
                                        <p:strVal val="visible"/>
                                      </p:to>
                                    </p:set>
                                    <p:animEffect transition="in" filter="wipe(up)">
                                      <p:cBhvr>
                                        <p:cTn id="42" dur="10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p:bldP spid="79" grpId="0"/>
      <p:bldP spid="82" grpId="0"/>
      <p:bldP spid="90" grpId="0"/>
      <p:bldP spid="97" grpId="0"/>
      <p:bldP spid="99" grpId="0"/>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a:spLocks noGrp="1"/>
          </p:cNvSpPr>
          <p:nvPr>
            <p:ph type="sldNum" sz="quarter" idx="10"/>
          </p:nvPr>
        </p:nvSpPr>
        <p:spPr>
          <a:xfrm>
            <a:off x="8534400" y="6399312"/>
            <a:ext cx="153888" cy="153888"/>
          </a:xfrm>
          <a:noFill/>
        </p:spPr>
        <p:txBody>
          <a:bodyPr/>
          <a:lstStyle/>
          <a:p>
            <a:fld id="{38B29D58-C980-4DAF-ABC2-D400BCDA2A4C}" type="slidenum">
              <a:rPr lang="en-US" smtClean="0">
                <a:latin typeface="+mn-lt"/>
                <a:cs typeface="Arial" charset="0"/>
              </a:rPr>
              <a:pPr/>
              <a:t>2</a:t>
            </a:fld>
            <a:endParaRPr lang="en-US" dirty="0" smtClean="0">
              <a:latin typeface="+mn-lt"/>
              <a:cs typeface="Arial" charset="0"/>
            </a:endParaRPr>
          </a:p>
        </p:txBody>
      </p:sp>
      <p:sp>
        <p:nvSpPr>
          <p:cNvPr id="87" name="Rounded Rectangle 86"/>
          <p:cNvSpPr/>
          <p:nvPr/>
        </p:nvSpPr>
        <p:spPr>
          <a:xfrm>
            <a:off x="6173184" y="1169201"/>
            <a:ext cx="2541776" cy="4976005"/>
          </a:xfrm>
          <a:prstGeom prst="roundRect">
            <a:avLst>
              <a:gd name="adj" fmla="val 3484"/>
            </a:avLst>
          </a:prstGeom>
          <a:solidFill>
            <a:srgbClr val="B2B2B2"/>
          </a:solidFill>
          <a:ln w="12700">
            <a:solidFill>
              <a:schemeClr val="bg1">
                <a:lumMod val="85000"/>
              </a:schemeClr>
            </a:solidFill>
          </a:ln>
          <a:scene3d>
            <a:camera prst="orthographicFront"/>
            <a:lightRig rig="threePt" dir="t"/>
          </a:scene3d>
          <a:sp3d>
            <a:bevelT w="508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86" name="Rounded Rectangle 85"/>
          <p:cNvSpPr/>
          <p:nvPr/>
        </p:nvSpPr>
        <p:spPr>
          <a:xfrm>
            <a:off x="386344" y="1156584"/>
            <a:ext cx="5665406" cy="4976005"/>
          </a:xfrm>
          <a:prstGeom prst="roundRect">
            <a:avLst>
              <a:gd name="adj" fmla="val 2045"/>
            </a:avLst>
          </a:prstGeom>
          <a:solidFill>
            <a:srgbClr val="B2B2B2"/>
          </a:solidFill>
          <a:ln w="12700">
            <a:solidFill>
              <a:schemeClr val="bg1">
                <a:lumMod val="85000"/>
              </a:schemeClr>
            </a:solidFill>
          </a:ln>
          <a:scene3d>
            <a:camera prst="orthographicFront"/>
            <a:lightRig rig="threePt" dir="t"/>
          </a:scene3d>
          <a:sp3d>
            <a:bevelT w="508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9226" name="Rectangle 4"/>
          <p:cNvSpPr>
            <a:spLocks noChangeArrowheads="1"/>
          </p:cNvSpPr>
          <p:nvPr/>
        </p:nvSpPr>
        <p:spPr bwMode="white">
          <a:xfrm>
            <a:off x="79575" y="92013"/>
            <a:ext cx="7135813" cy="693737"/>
          </a:xfrm>
          <a:prstGeom prst="rect">
            <a:avLst/>
          </a:prstGeom>
          <a:noFill/>
          <a:ln w="9525">
            <a:noFill/>
            <a:miter lim="800000"/>
            <a:headEnd/>
            <a:tailEnd/>
          </a:ln>
        </p:spPr>
        <p:txBody>
          <a:bodyPr lIns="91388" tIns="45693" rIns="91388" bIns="45693" anchor="ctr"/>
          <a:lstStyle/>
          <a:p>
            <a:pPr algn="l"/>
            <a:r>
              <a:rPr lang="en-US" sz="2800" b="1" dirty="0" smtClean="0">
                <a:latin typeface="+mj-lt"/>
                <a:cs typeface="Calibri" pitchFamily="34" charset="0"/>
              </a:rPr>
              <a:t>Integrations/Complementary Products </a:t>
            </a:r>
            <a:endParaRPr lang="en-US" sz="2800" b="1" dirty="0">
              <a:latin typeface="+mj-lt"/>
              <a:cs typeface="Calibri" pitchFamily="34" charset="0"/>
            </a:endParaRPr>
          </a:p>
        </p:txBody>
      </p:sp>
      <p:sp>
        <p:nvSpPr>
          <p:cNvPr id="9227" name="AutoShape 4"/>
          <p:cNvSpPr>
            <a:spLocks noChangeArrowheads="1"/>
          </p:cNvSpPr>
          <p:nvPr/>
        </p:nvSpPr>
        <p:spPr bwMode="auto">
          <a:xfrm>
            <a:off x="488832" y="1272796"/>
            <a:ext cx="2952750" cy="2303463"/>
          </a:xfrm>
          <a:prstGeom prst="roundRect">
            <a:avLst>
              <a:gd name="adj" fmla="val 1991"/>
            </a:avLst>
          </a:prstGeom>
          <a:solidFill>
            <a:schemeClr val="bg1"/>
          </a:solidFill>
          <a:ln w="9525">
            <a:noFill/>
            <a:round/>
            <a:headEnd/>
            <a:tailEnd/>
          </a:ln>
        </p:spPr>
        <p:txBody>
          <a:bodyPr wrap="none" anchor="ctr"/>
          <a:lstStyle/>
          <a:p>
            <a:endParaRPr lang="en-US"/>
          </a:p>
        </p:txBody>
      </p:sp>
      <p:sp>
        <p:nvSpPr>
          <p:cNvPr id="9235" name="AutoShape 4"/>
          <p:cNvSpPr>
            <a:spLocks noChangeArrowheads="1"/>
          </p:cNvSpPr>
          <p:nvPr/>
        </p:nvSpPr>
        <p:spPr bwMode="auto">
          <a:xfrm>
            <a:off x="488832" y="3628514"/>
            <a:ext cx="2957512" cy="2303463"/>
          </a:xfrm>
          <a:prstGeom prst="roundRect">
            <a:avLst>
              <a:gd name="adj" fmla="val 1991"/>
            </a:avLst>
          </a:prstGeom>
          <a:solidFill>
            <a:schemeClr val="bg1"/>
          </a:solidFill>
          <a:ln w="9525">
            <a:noFill/>
            <a:round/>
            <a:headEnd/>
            <a:tailEnd/>
          </a:ln>
        </p:spPr>
        <p:txBody>
          <a:bodyPr wrap="none" anchor="ctr"/>
          <a:lstStyle/>
          <a:p>
            <a:endParaRPr lang="en-US"/>
          </a:p>
        </p:txBody>
      </p:sp>
      <p:sp>
        <p:nvSpPr>
          <p:cNvPr id="9238" name="AutoShape 4"/>
          <p:cNvSpPr>
            <a:spLocks noChangeArrowheads="1"/>
          </p:cNvSpPr>
          <p:nvPr/>
        </p:nvSpPr>
        <p:spPr bwMode="auto">
          <a:xfrm>
            <a:off x="3589875" y="1283909"/>
            <a:ext cx="2311400" cy="4633912"/>
          </a:xfrm>
          <a:prstGeom prst="roundRect">
            <a:avLst>
              <a:gd name="adj" fmla="val 1991"/>
            </a:avLst>
          </a:prstGeom>
          <a:solidFill>
            <a:schemeClr val="bg1"/>
          </a:solidFill>
          <a:ln w="9525">
            <a:noFill/>
            <a:round/>
            <a:headEnd/>
            <a:tailEnd/>
          </a:ln>
        </p:spPr>
        <p:txBody>
          <a:bodyPr wrap="none" anchor="ctr"/>
          <a:lstStyle/>
          <a:p>
            <a:endParaRPr lang="en-US"/>
          </a:p>
        </p:txBody>
      </p:sp>
      <p:sp>
        <p:nvSpPr>
          <p:cNvPr id="83" name="Rounded Rectangle 82"/>
          <p:cNvSpPr/>
          <p:nvPr/>
        </p:nvSpPr>
        <p:spPr bwMode="auto">
          <a:xfrm>
            <a:off x="2027913" y="1429959"/>
            <a:ext cx="1304119"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9242" name="Picture 34" descr="computer"/>
          <p:cNvPicPr>
            <a:picLocks noChangeAspect="1" noChangeArrowheads="1"/>
          </p:cNvPicPr>
          <p:nvPr/>
        </p:nvPicPr>
        <p:blipFill>
          <a:blip r:embed="rId3"/>
          <a:srcRect/>
          <a:stretch>
            <a:fillRect/>
          </a:stretch>
        </p:blipFill>
        <p:spPr bwMode="auto">
          <a:xfrm>
            <a:off x="2815032" y="1683959"/>
            <a:ext cx="409575" cy="552450"/>
          </a:xfrm>
          <a:prstGeom prst="rect">
            <a:avLst/>
          </a:prstGeom>
          <a:noFill/>
          <a:ln w="9525">
            <a:noFill/>
            <a:miter lim="800000"/>
            <a:headEnd/>
            <a:tailEnd/>
          </a:ln>
        </p:spPr>
      </p:pic>
      <p:sp>
        <p:nvSpPr>
          <p:cNvPr id="9243" name="Text Box 42"/>
          <p:cNvSpPr txBox="1">
            <a:spLocks noChangeArrowheads="1"/>
          </p:cNvSpPr>
          <p:nvPr/>
        </p:nvSpPr>
        <p:spPr bwMode="auto">
          <a:xfrm>
            <a:off x="2050782" y="1522759"/>
            <a:ext cx="757237"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a:solidFill>
                  <a:schemeClr val="bg1"/>
                </a:solidFill>
                <a:latin typeface="+mn-lt"/>
                <a:ea typeface="MS PGothic" pitchFamily="34" charset="-128"/>
              </a:rPr>
              <a:t>Network Discover</a:t>
            </a:r>
          </a:p>
        </p:txBody>
      </p:sp>
      <p:sp>
        <p:nvSpPr>
          <p:cNvPr id="9244" name="Text Box 45"/>
          <p:cNvSpPr txBox="1">
            <a:spLocks noChangeArrowheads="1"/>
          </p:cNvSpPr>
          <p:nvPr/>
        </p:nvSpPr>
        <p:spPr bwMode="auto">
          <a:xfrm>
            <a:off x="2050782" y="2008534"/>
            <a:ext cx="757237"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a:solidFill>
                  <a:schemeClr val="bg1"/>
                </a:solidFill>
                <a:latin typeface="+mn-lt"/>
                <a:ea typeface="MS PGothic" pitchFamily="34" charset="-128"/>
              </a:rPr>
              <a:t>Network Protect</a:t>
            </a:r>
          </a:p>
        </p:txBody>
      </p:sp>
      <p:sp>
        <p:nvSpPr>
          <p:cNvPr id="89" name="Rounded Rectangle 88"/>
          <p:cNvSpPr/>
          <p:nvPr/>
        </p:nvSpPr>
        <p:spPr bwMode="auto">
          <a:xfrm>
            <a:off x="1478638" y="3923721"/>
            <a:ext cx="1544637"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9246" name="Picture 34" descr="computer"/>
          <p:cNvPicPr>
            <a:picLocks noChangeAspect="1" noChangeArrowheads="1"/>
          </p:cNvPicPr>
          <p:nvPr/>
        </p:nvPicPr>
        <p:blipFill>
          <a:blip r:embed="rId3"/>
          <a:srcRect/>
          <a:stretch>
            <a:fillRect/>
          </a:stretch>
        </p:blipFill>
        <p:spPr bwMode="auto">
          <a:xfrm>
            <a:off x="2415263" y="4177721"/>
            <a:ext cx="409575" cy="554038"/>
          </a:xfrm>
          <a:prstGeom prst="rect">
            <a:avLst/>
          </a:prstGeom>
          <a:noFill/>
          <a:ln w="9525">
            <a:noFill/>
            <a:miter lim="800000"/>
            <a:headEnd/>
            <a:tailEnd/>
          </a:ln>
        </p:spPr>
      </p:pic>
      <p:sp>
        <p:nvSpPr>
          <p:cNvPr id="9247" name="Text Box 78"/>
          <p:cNvSpPr txBox="1">
            <a:spLocks noChangeArrowheads="1"/>
          </p:cNvSpPr>
          <p:nvPr/>
        </p:nvSpPr>
        <p:spPr bwMode="auto">
          <a:xfrm>
            <a:off x="1564363" y="3990396"/>
            <a:ext cx="868362"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a:solidFill>
                  <a:schemeClr val="bg1"/>
                </a:solidFill>
                <a:latin typeface="+mn-lt"/>
                <a:ea typeface="MS PGothic" pitchFamily="34" charset="-128"/>
              </a:rPr>
              <a:t>Endpoint Discover</a:t>
            </a:r>
          </a:p>
        </p:txBody>
      </p:sp>
      <p:sp>
        <p:nvSpPr>
          <p:cNvPr id="9248" name="Text Box 79"/>
          <p:cNvSpPr txBox="1">
            <a:spLocks noChangeArrowheads="1"/>
          </p:cNvSpPr>
          <p:nvPr/>
        </p:nvSpPr>
        <p:spPr bwMode="auto">
          <a:xfrm>
            <a:off x="1564363" y="4472996"/>
            <a:ext cx="855662"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a:solidFill>
                  <a:schemeClr val="bg1"/>
                </a:solidFill>
                <a:latin typeface="+mn-lt"/>
                <a:ea typeface="MS PGothic" pitchFamily="34" charset="-128"/>
              </a:rPr>
              <a:t>Endpoint Prevent</a:t>
            </a:r>
          </a:p>
        </p:txBody>
      </p:sp>
      <p:sp>
        <p:nvSpPr>
          <p:cNvPr id="9249" name="AutoShape 4"/>
          <p:cNvSpPr>
            <a:spLocks noChangeArrowheads="1"/>
          </p:cNvSpPr>
          <p:nvPr/>
        </p:nvSpPr>
        <p:spPr bwMode="auto">
          <a:xfrm>
            <a:off x="6241000" y="1277559"/>
            <a:ext cx="2389188" cy="4633912"/>
          </a:xfrm>
          <a:prstGeom prst="roundRect">
            <a:avLst>
              <a:gd name="adj" fmla="val 1991"/>
            </a:avLst>
          </a:prstGeom>
          <a:solidFill>
            <a:schemeClr val="bg1"/>
          </a:solidFill>
          <a:ln w="9525">
            <a:noFill/>
            <a:round/>
            <a:headEnd/>
            <a:tailEnd/>
          </a:ln>
        </p:spPr>
        <p:txBody>
          <a:bodyPr wrap="none" anchor="ctr"/>
          <a:lstStyle/>
          <a:p>
            <a:endParaRPr lang="en-US"/>
          </a:p>
        </p:txBody>
      </p:sp>
      <p:sp>
        <p:nvSpPr>
          <p:cNvPr id="95" name="Rounded Rectangle 94"/>
          <p:cNvSpPr/>
          <p:nvPr/>
        </p:nvSpPr>
        <p:spPr bwMode="auto">
          <a:xfrm>
            <a:off x="3975638" y="2595184"/>
            <a:ext cx="1544637"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9261" name="Picture 34" descr="computer"/>
          <p:cNvPicPr>
            <a:picLocks noChangeAspect="1" noChangeArrowheads="1"/>
          </p:cNvPicPr>
          <p:nvPr/>
        </p:nvPicPr>
        <p:blipFill>
          <a:blip r:embed="rId3"/>
          <a:srcRect/>
          <a:stretch>
            <a:fillRect/>
          </a:stretch>
        </p:blipFill>
        <p:spPr bwMode="auto">
          <a:xfrm>
            <a:off x="4910675" y="2847596"/>
            <a:ext cx="409575" cy="554038"/>
          </a:xfrm>
          <a:prstGeom prst="rect">
            <a:avLst/>
          </a:prstGeom>
          <a:noFill/>
          <a:ln w="9525">
            <a:noFill/>
            <a:miter lim="800000"/>
            <a:headEnd/>
            <a:tailEnd/>
          </a:ln>
        </p:spPr>
      </p:pic>
      <p:sp>
        <p:nvSpPr>
          <p:cNvPr id="9262" name="Text Box 72"/>
          <p:cNvSpPr txBox="1">
            <a:spLocks noChangeArrowheads="1"/>
          </p:cNvSpPr>
          <p:nvPr/>
        </p:nvSpPr>
        <p:spPr bwMode="auto">
          <a:xfrm>
            <a:off x="4096288" y="2853946"/>
            <a:ext cx="865187"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a:solidFill>
                  <a:schemeClr val="bg1"/>
                </a:solidFill>
                <a:latin typeface="+mn-lt"/>
                <a:ea typeface="MS PGothic" pitchFamily="34" charset="-128"/>
              </a:rPr>
              <a:t>Enforce</a:t>
            </a:r>
            <a:br>
              <a:rPr lang="en-US" sz="1200" b="1">
                <a:solidFill>
                  <a:schemeClr val="bg1"/>
                </a:solidFill>
                <a:latin typeface="+mn-lt"/>
                <a:ea typeface="MS PGothic" pitchFamily="34" charset="-128"/>
              </a:rPr>
            </a:br>
            <a:r>
              <a:rPr lang="en-US" sz="1200" b="1">
                <a:solidFill>
                  <a:schemeClr val="bg1"/>
                </a:solidFill>
                <a:latin typeface="+mn-lt"/>
                <a:ea typeface="MS PGothic" pitchFamily="34" charset="-128"/>
              </a:rPr>
              <a:t>Platform</a:t>
            </a:r>
          </a:p>
        </p:txBody>
      </p:sp>
      <p:sp>
        <p:nvSpPr>
          <p:cNvPr id="98" name="Rounded Rectangle 97"/>
          <p:cNvSpPr/>
          <p:nvPr/>
        </p:nvSpPr>
        <p:spPr bwMode="auto">
          <a:xfrm>
            <a:off x="6663275" y="1429959"/>
            <a:ext cx="1544638"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9264" name="Picture 34" descr="computer"/>
          <p:cNvPicPr>
            <a:picLocks noChangeAspect="1" noChangeArrowheads="1"/>
          </p:cNvPicPr>
          <p:nvPr/>
        </p:nvPicPr>
        <p:blipFill>
          <a:blip r:embed="rId3"/>
          <a:srcRect/>
          <a:stretch>
            <a:fillRect/>
          </a:stretch>
        </p:blipFill>
        <p:spPr bwMode="auto">
          <a:xfrm>
            <a:off x="7598313" y="1683959"/>
            <a:ext cx="411162" cy="552450"/>
          </a:xfrm>
          <a:prstGeom prst="rect">
            <a:avLst/>
          </a:prstGeom>
          <a:noFill/>
          <a:ln w="9525">
            <a:noFill/>
            <a:miter lim="800000"/>
            <a:headEnd/>
            <a:tailEnd/>
          </a:ln>
        </p:spPr>
      </p:pic>
      <p:sp>
        <p:nvSpPr>
          <p:cNvPr id="9265" name="Text Box 65"/>
          <p:cNvSpPr txBox="1">
            <a:spLocks noChangeArrowheads="1"/>
          </p:cNvSpPr>
          <p:nvPr/>
        </p:nvSpPr>
        <p:spPr bwMode="auto">
          <a:xfrm>
            <a:off x="6849013" y="1693484"/>
            <a:ext cx="865187"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a:solidFill>
                  <a:schemeClr val="bg1"/>
                </a:solidFill>
                <a:latin typeface="+mn-lt"/>
                <a:ea typeface="MS PGothic" pitchFamily="34" charset="-128"/>
              </a:rPr>
              <a:t>Network Monitor</a:t>
            </a:r>
          </a:p>
        </p:txBody>
      </p:sp>
      <p:sp>
        <p:nvSpPr>
          <p:cNvPr id="100" name="Rounded Rectangle 99"/>
          <p:cNvSpPr/>
          <p:nvPr/>
        </p:nvSpPr>
        <p:spPr bwMode="auto">
          <a:xfrm>
            <a:off x="6316825" y="3612771"/>
            <a:ext cx="1067601"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9267" name="Picture 34" descr="computer"/>
          <p:cNvPicPr>
            <a:picLocks noChangeAspect="1" noChangeArrowheads="1"/>
          </p:cNvPicPr>
          <p:nvPr/>
        </p:nvPicPr>
        <p:blipFill>
          <a:blip r:embed="rId3"/>
          <a:srcRect/>
          <a:stretch>
            <a:fillRect/>
          </a:stretch>
        </p:blipFill>
        <p:spPr bwMode="auto">
          <a:xfrm>
            <a:off x="6950113" y="3865184"/>
            <a:ext cx="411162" cy="554037"/>
          </a:xfrm>
          <a:prstGeom prst="rect">
            <a:avLst/>
          </a:prstGeom>
          <a:noFill/>
          <a:ln w="9525">
            <a:noFill/>
            <a:miter lim="800000"/>
            <a:headEnd/>
            <a:tailEnd/>
          </a:ln>
        </p:spPr>
      </p:pic>
      <p:sp>
        <p:nvSpPr>
          <p:cNvPr id="9268" name="Text Box 55"/>
          <p:cNvSpPr txBox="1">
            <a:spLocks noChangeArrowheads="1"/>
          </p:cNvSpPr>
          <p:nvPr/>
        </p:nvSpPr>
        <p:spPr bwMode="auto">
          <a:xfrm>
            <a:off x="6282100" y="3893759"/>
            <a:ext cx="865188" cy="590931"/>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a:solidFill>
                  <a:schemeClr val="bg1"/>
                </a:solidFill>
                <a:latin typeface="+mn-lt"/>
                <a:ea typeface="MS PGothic" pitchFamily="34" charset="-128"/>
              </a:rPr>
              <a:t>Network Prevent </a:t>
            </a:r>
            <a:r>
              <a:rPr lang="en-US" sz="1200" b="1" dirty="0" smtClean="0">
                <a:solidFill>
                  <a:schemeClr val="bg1"/>
                </a:solidFill>
                <a:latin typeface="+mn-lt"/>
                <a:ea typeface="MS PGothic" pitchFamily="34" charset="-128"/>
              </a:rPr>
              <a:t> for Email</a:t>
            </a:r>
            <a:endParaRPr lang="en-US" sz="1200" b="1" dirty="0">
              <a:solidFill>
                <a:schemeClr val="bg1"/>
              </a:solidFill>
              <a:latin typeface="+mn-lt"/>
              <a:ea typeface="MS PGothic" pitchFamily="34" charset="-128"/>
            </a:endParaRPr>
          </a:p>
        </p:txBody>
      </p:sp>
      <p:sp>
        <p:nvSpPr>
          <p:cNvPr id="9271" name="Text Box 57"/>
          <p:cNvSpPr txBox="1">
            <a:spLocks noChangeArrowheads="1"/>
          </p:cNvSpPr>
          <p:nvPr/>
        </p:nvSpPr>
        <p:spPr bwMode="auto">
          <a:xfrm>
            <a:off x="6734713" y="790196"/>
            <a:ext cx="1428750" cy="430887"/>
          </a:xfrm>
          <a:prstGeom prst="rect">
            <a:avLst/>
          </a:prstGeom>
          <a:noFill/>
          <a:ln w="12700">
            <a:noFill/>
            <a:miter lim="800000"/>
            <a:headEnd/>
            <a:tailEnd/>
          </a:ln>
        </p:spPr>
        <p:txBody>
          <a:bodyPr anchor="ctr">
            <a:spAutoFit/>
          </a:bodyPr>
          <a:lstStyle/>
          <a:p>
            <a:pPr>
              <a:spcBef>
                <a:spcPct val="50000"/>
              </a:spcBef>
            </a:pPr>
            <a:r>
              <a:rPr lang="en-US" sz="2200" b="1">
                <a:latin typeface="+mn-lt"/>
              </a:rPr>
              <a:t>Network</a:t>
            </a:r>
          </a:p>
        </p:txBody>
      </p:sp>
      <p:sp>
        <p:nvSpPr>
          <p:cNvPr id="9272" name="Text Box 58"/>
          <p:cNvSpPr txBox="1">
            <a:spLocks noChangeArrowheads="1"/>
          </p:cNvSpPr>
          <p:nvPr/>
        </p:nvSpPr>
        <p:spPr bwMode="auto">
          <a:xfrm>
            <a:off x="1708688" y="801309"/>
            <a:ext cx="1428750" cy="430887"/>
          </a:xfrm>
          <a:prstGeom prst="rect">
            <a:avLst/>
          </a:prstGeom>
          <a:noFill/>
          <a:ln w="12700">
            <a:noFill/>
            <a:miter lim="800000"/>
            <a:headEnd/>
            <a:tailEnd/>
          </a:ln>
        </p:spPr>
        <p:txBody>
          <a:bodyPr anchor="ctr">
            <a:spAutoFit/>
          </a:bodyPr>
          <a:lstStyle/>
          <a:p>
            <a:pPr>
              <a:spcBef>
                <a:spcPct val="50000"/>
              </a:spcBef>
            </a:pPr>
            <a:r>
              <a:rPr lang="en-US" sz="2200" b="1" dirty="0">
                <a:latin typeface="+mn-lt"/>
              </a:rPr>
              <a:t>Storage</a:t>
            </a:r>
          </a:p>
        </p:txBody>
      </p:sp>
      <p:sp>
        <p:nvSpPr>
          <p:cNvPr id="9273" name="Text Box 59"/>
          <p:cNvSpPr txBox="1">
            <a:spLocks noChangeArrowheads="1"/>
          </p:cNvSpPr>
          <p:nvPr/>
        </p:nvSpPr>
        <p:spPr bwMode="auto">
          <a:xfrm>
            <a:off x="1577063" y="3550659"/>
            <a:ext cx="1428750" cy="430887"/>
          </a:xfrm>
          <a:prstGeom prst="rect">
            <a:avLst/>
          </a:prstGeom>
          <a:noFill/>
          <a:ln w="12700">
            <a:noFill/>
            <a:miter lim="800000"/>
            <a:headEnd/>
            <a:tailEnd/>
          </a:ln>
        </p:spPr>
        <p:txBody>
          <a:bodyPr anchor="ctr">
            <a:spAutoFit/>
          </a:bodyPr>
          <a:lstStyle/>
          <a:p>
            <a:pPr>
              <a:spcBef>
                <a:spcPct val="50000"/>
              </a:spcBef>
            </a:pPr>
            <a:r>
              <a:rPr lang="en-US" sz="2200" b="1">
                <a:latin typeface="+mn-lt"/>
              </a:rPr>
              <a:t>Endpoint</a:t>
            </a:r>
          </a:p>
        </p:txBody>
      </p:sp>
      <p:sp>
        <p:nvSpPr>
          <p:cNvPr id="9274" name="Text Box 60"/>
          <p:cNvSpPr txBox="1">
            <a:spLocks noChangeArrowheads="1"/>
          </p:cNvSpPr>
          <p:nvPr/>
        </p:nvSpPr>
        <p:spPr bwMode="auto">
          <a:xfrm>
            <a:off x="3877212" y="1626513"/>
            <a:ext cx="1913988" cy="430887"/>
          </a:xfrm>
          <a:prstGeom prst="rect">
            <a:avLst/>
          </a:prstGeom>
          <a:noFill/>
          <a:ln w="12700">
            <a:noFill/>
            <a:miter lim="800000"/>
            <a:headEnd/>
            <a:tailEnd/>
          </a:ln>
        </p:spPr>
        <p:txBody>
          <a:bodyPr wrap="square" anchor="ctr">
            <a:spAutoFit/>
          </a:bodyPr>
          <a:lstStyle/>
          <a:p>
            <a:pPr>
              <a:spcBef>
                <a:spcPct val="50000"/>
              </a:spcBef>
            </a:pPr>
            <a:r>
              <a:rPr lang="en-US" sz="2200" b="1" dirty="0" smtClean="0">
                <a:latin typeface="+mn-lt"/>
              </a:rPr>
              <a:t>Policies/Mgmt</a:t>
            </a:r>
            <a:endParaRPr lang="en-US" sz="2200" b="1" dirty="0">
              <a:latin typeface="+mn-lt"/>
            </a:endParaRPr>
          </a:p>
        </p:txBody>
      </p:sp>
      <p:sp>
        <p:nvSpPr>
          <p:cNvPr id="69" name="Rounded Rectangle 68"/>
          <p:cNvSpPr/>
          <p:nvPr/>
        </p:nvSpPr>
        <p:spPr bwMode="auto">
          <a:xfrm>
            <a:off x="7499400" y="3626271"/>
            <a:ext cx="1067601"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pic>
        <p:nvPicPr>
          <p:cNvPr id="70" name="Picture 34" descr="computer"/>
          <p:cNvPicPr>
            <a:picLocks noChangeAspect="1" noChangeArrowheads="1"/>
          </p:cNvPicPr>
          <p:nvPr/>
        </p:nvPicPr>
        <p:blipFill>
          <a:blip r:embed="rId3"/>
          <a:srcRect/>
          <a:stretch>
            <a:fillRect/>
          </a:stretch>
        </p:blipFill>
        <p:spPr bwMode="auto">
          <a:xfrm>
            <a:off x="8132688" y="3878684"/>
            <a:ext cx="411162" cy="554037"/>
          </a:xfrm>
          <a:prstGeom prst="rect">
            <a:avLst/>
          </a:prstGeom>
          <a:noFill/>
          <a:ln w="9525">
            <a:noFill/>
            <a:miter lim="800000"/>
            <a:headEnd/>
            <a:tailEnd/>
          </a:ln>
        </p:spPr>
      </p:pic>
      <p:sp>
        <p:nvSpPr>
          <p:cNvPr id="71" name="Text Box 55"/>
          <p:cNvSpPr txBox="1">
            <a:spLocks noChangeArrowheads="1"/>
          </p:cNvSpPr>
          <p:nvPr/>
        </p:nvSpPr>
        <p:spPr bwMode="auto">
          <a:xfrm>
            <a:off x="7464675" y="3907259"/>
            <a:ext cx="865188" cy="590931"/>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a:solidFill>
                  <a:schemeClr val="bg1"/>
                </a:solidFill>
                <a:latin typeface="+mn-lt"/>
                <a:ea typeface="MS PGothic" pitchFamily="34" charset="-128"/>
              </a:rPr>
              <a:t>Network Prevent </a:t>
            </a:r>
            <a:r>
              <a:rPr lang="en-US" sz="1200" b="1" dirty="0" smtClean="0">
                <a:solidFill>
                  <a:schemeClr val="bg1"/>
                </a:solidFill>
                <a:latin typeface="+mn-lt"/>
                <a:ea typeface="MS PGothic" pitchFamily="34" charset="-128"/>
              </a:rPr>
              <a:t> for Web</a:t>
            </a:r>
            <a:endParaRPr lang="en-US" sz="1200" b="1" dirty="0">
              <a:solidFill>
                <a:schemeClr val="bg1"/>
              </a:solidFill>
              <a:latin typeface="+mn-lt"/>
              <a:ea typeface="MS PGothic" pitchFamily="34" charset="-128"/>
            </a:endParaRPr>
          </a:p>
        </p:txBody>
      </p:sp>
      <p:sp>
        <p:nvSpPr>
          <p:cNvPr id="88" name="Rounded Rectangle 87"/>
          <p:cNvSpPr/>
          <p:nvPr/>
        </p:nvSpPr>
        <p:spPr bwMode="auto">
          <a:xfrm>
            <a:off x="511983" y="1423609"/>
            <a:ext cx="1287330" cy="1054100"/>
          </a:xfrm>
          <a:prstGeom prst="roundRect">
            <a:avLst>
              <a:gd name="adj" fmla="val 5394"/>
            </a:avLst>
          </a:prstGeom>
          <a:solidFill>
            <a:srgbClr val="678BA8"/>
          </a:solidFill>
          <a:ln w="12700">
            <a:noFill/>
          </a:ln>
          <a:effectLst>
            <a:outerShdw blurRad="101600" dist="635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91" name="Text Box 42"/>
          <p:cNvSpPr txBox="1">
            <a:spLocks noChangeArrowheads="1"/>
          </p:cNvSpPr>
          <p:nvPr/>
        </p:nvSpPr>
        <p:spPr bwMode="auto">
          <a:xfrm>
            <a:off x="612000" y="1643409"/>
            <a:ext cx="757237" cy="424732"/>
          </a:xfrm>
          <a:prstGeom prst="rect">
            <a:avLst/>
          </a:prstGeom>
          <a:noFill/>
          <a:ln w="9525">
            <a:noFill/>
            <a:miter lim="800000"/>
            <a:headEnd/>
            <a:tailEnd/>
          </a:ln>
        </p:spPr>
        <p:txBody>
          <a:bodyPr>
            <a:spAutoFit/>
          </a:bodyPr>
          <a:lstStyle/>
          <a:p>
            <a:pPr algn="l" eaLnBrk="0" hangingPunct="0">
              <a:lnSpc>
                <a:spcPct val="90000"/>
              </a:lnSpc>
              <a:spcBef>
                <a:spcPct val="50000"/>
              </a:spcBef>
            </a:pPr>
            <a:r>
              <a:rPr lang="en-US" sz="1200" b="1" dirty="0" smtClean="0">
                <a:solidFill>
                  <a:schemeClr val="bg1"/>
                </a:solidFill>
                <a:latin typeface="+mn-lt"/>
                <a:ea typeface="MS PGothic" pitchFamily="34" charset="-128"/>
              </a:rPr>
              <a:t>Data Insight</a:t>
            </a:r>
          </a:p>
        </p:txBody>
      </p:sp>
      <p:pic>
        <p:nvPicPr>
          <p:cNvPr id="92" name="Picture 34" descr="computer"/>
          <p:cNvPicPr>
            <a:picLocks noChangeAspect="1" noChangeArrowheads="1"/>
          </p:cNvPicPr>
          <p:nvPr/>
        </p:nvPicPr>
        <p:blipFill>
          <a:blip r:embed="rId3"/>
          <a:srcRect/>
          <a:stretch>
            <a:fillRect/>
          </a:stretch>
        </p:blipFill>
        <p:spPr bwMode="auto">
          <a:xfrm>
            <a:off x="1297138" y="1646384"/>
            <a:ext cx="409575" cy="552450"/>
          </a:xfrm>
          <a:prstGeom prst="rect">
            <a:avLst/>
          </a:prstGeom>
          <a:noFill/>
          <a:ln w="9525">
            <a:noFill/>
            <a:miter lim="800000"/>
            <a:headEnd/>
            <a:tailEnd/>
          </a:ln>
        </p:spPr>
      </p:pic>
      <p:sp>
        <p:nvSpPr>
          <p:cNvPr id="75" name="Text Box 61"/>
          <p:cNvSpPr txBox="1">
            <a:spLocks noChangeArrowheads="1"/>
          </p:cNvSpPr>
          <p:nvPr/>
        </p:nvSpPr>
        <p:spPr bwMode="auto">
          <a:xfrm>
            <a:off x="3520424" y="3758627"/>
            <a:ext cx="2726951" cy="1384995"/>
          </a:xfrm>
          <a:prstGeom prst="rect">
            <a:avLst/>
          </a:prstGeom>
          <a:noFill/>
          <a:ln w="12700">
            <a:noFill/>
            <a:miter lim="800000"/>
            <a:headEnd/>
            <a:tailEnd/>
          </a:ln>
          <a:effectLst/>
        </p:spPr>
        <p:txBody>
          <a:bodyPr wrap="square" anchor="ctr">
            <a:spAutoFit/>
          </a:bodyPr>
          <a:lstStyle/>
          <a:p>
            <a:pPr algn="l">
              <a:spcBef>
                <a:spcPts val="0"/>
              </a:spcBef>
              <a:buFont typeface="Arial" pitchFamily="34" charset="0"/>
              <a:buChar char="•"/>
            </a:pPr>
            <a:r>
              <a:rPr lang="en-US" sz="1200" b="1" dirty="0" smtClean="0">
                <a:solidFill>
                  <a:srgbClr val="FF0000"/>
                </a:solidFill>
                <a:latin typeface="+mn-lt"/>
              </a:rPr>
              <a:t> Symantec Protection Center</a:t>
            </a:r>
          </a:p>
          <a:p>
            <a:pPr algn="l">
              <a:spcBef>
                <a:spcPts val="0"/>
              </a:spcBef>
              <a:buFont typeface="Arial" pitchFamily="34" charset="0"/>
              <a:buChar char="•"/>
            </a:pPr>
            <a:r>
              <a:rPr lang="en-US" sz="1200" b="1" dirty="0" smtClean="0">
                <a:solidFill>
                  <a:srgbClr val="FF0000"/>
                </a:solidFill>
                <a:latin typeface="+mn-lt"/>
              </a:rPr>
              <a:t> Control Compliance Suite</a:t>
            </a:r>
          </a:p>
          <a:p>
            <a:pPr algn="l">
              <a:spcBef>
                <a:spcPts val="0"/>
              </a:spcBef>
              <a:buFont typeface="Arial" pitchFamily="34" charset="0"/>
              <a:buChar char="•"/>
            </a:pPr>
            <a:r>
              <a:rPr lang="en-US" sz="1200" b="1" dirty="0" smtClean="0">
                <a:solidFill>
                  <a:srgbClr val="FF0000"/>
                </a:solidFill>
                <a:latin typeface="+mn-lt"/>
              </a:rPr>
              <a:t> Symantec Security Information Manager</a:t>
            </a:r>
          </a:p>
          <a:p>
            <a:pPr algn="l">
              <a:spcBef>
                <a:spcPts val="0"/>
              </a:spcBef>
              <a:buFont typeface="Arial" pitchFamily="34" charset="0"/>
              <a:buChar char="•"/>
            </a:pPr>
            <a:r>
              <a:rPr lang="en-US" sz="1200" b="1" dirty="0" smtClean="0">
                <a:solidFill>
                  <a:srgbClr val="FF0000"/>
                </a:solidFill>
                <a:latin typeface="+mn-lt"/>
              </a:rPr>
              <a:t> Symantec Workflow</a:t>
            </a:r>
            <a:endParaRPr lang="en-US" sz="1200" b="1" dirty="0">
              <a:solidFill>
                <a:srgbClr val="FF0000"/>
              </a:solidFill>
              <a:latin typeface="+mn-lt"/>
            </a:endParaRPr>
          </a:p>
          <a:p>
            <a:pPr algn="l">
              <a:spcBef>
                <a:spcPts val="0"/>
              </a:spcBef>
              <a:buFont typeface="Arial" pitchFamily="34" charset="0"/>
              <a:buChar char="•"/>
            </a:pPr>
            <a:r>
              <a:rPr lang="en-US" sz="1200" b="1" dirty="0" smtClean="0">
                <a:solidFill>
                  <a:srgbClr val="FF0000"/>
                </a:solidFill>
                <a:latin typeface="+mn-lt"/>
              </a:rPr>
              <a:t> Enterprise Vault for Exchange (April)</a:t>
            </a:r>
          </a:p>
          <a:p>
            <a:pPr algn="l">
              <a:spcBef>
                <a:spcPts val="0"/>
              </a:spcBef>
              <a:buFont typeface="Arial" pitchFamily="34" charset="0"/>
              <a:buChar char="•"/>
            </a:pPr>
            <a:r>
              <a:rPr lang="en-US" sz="1200" b="1" dirty="0" smtClean="0">
                <a:solidFill>
                  <a:srgbClr val="FF0000"/>
                </a:solidFill>
                <a:latin typeface="+mn-lt"/>
              </a:rPr>
              <a:t> Veritas Cluster Server (Jan)</a:t>
            </a:r>
            <a:endParaRPr lang="en-US" sz="1200" b="1" dirty="0">
              <a:solidFill>
                <a:srgbClr val="FF0000"/>
              </a:solidFill>
              <a:latin typeface="+mn-lt"/>
            </a:endParaRPr>
          </a:p>
        </p:txBody>
      </p:sp>
      <p:sp>
        <p:nvSpPr>
          <p:cNvPr id="77" name="Text Box 61"/>
          <p:cNvSpPr txBox="1">
            <a:spLocks noChangeArrowheads="1"/>
          </p:cNvSpPr>
          <p:nvPr/>
        </p:nvSpPr>
        <p:spPr bwMode="auto">
          <a:xfrm>
            <a:off x="1599850" y="2533768"/>
            <a:ext cx="2648050" cy="830997"/>
          </a:xfrm>
          <a:prstGeom prst="rect">
            <a:avLst/>
          </a:prstGeom>
          <a:noFill/>
          <a:ln w="12700">
            <a:noFill/>
            <a:miter lim="800000"/>
            <a:headEnd/>
            <a:tailEnd/>
          </a:ln>
          <a:effectLst/>
        </p:spPr>
        <p:txBody>
          <a:bodyPr wrap="square" anchor="ctr">
            <a:spAutoFit/>
          </a:bodyPr>
          <a:lstStyle/>
          <a:p>
            <a:pPr algn="l">
              <a:spcBef>
                <a:spcPts val="0"/>
              </a:spcBef>
              <a:buFont typeface="Arial" pitchFamily="34" charset="0"/>
              <a:buChar char="•"/>
            </a:pPr>
            <a:r>
              <a:rPr lang="en-US" sz="1200" b="1" dirty="0" smtClean="0">
                <a:solidFill>
                  <a:srgbClr val="FF0000"/>
                </a:solidFill>
                <a:latin typeface="+mn-lt"/>
              </a:rPr>
              <a:t> Control Compliance Suite</a:t>
            </a:r>
          </a:p>
          <a:p>
            <a:pPr algn="l">
              <a:spcBef>
                <a:spcPts val="0"/>
              </a:spcBef>
              <a:buFont typeface="Arial" pitchFamily="34" charset="0"/>
              <a:buChar char="•"/>
            </a:pPr>
            <a:r>
              <a:rPr lang="en-US" sz="1200" b="1" dirty="0" smtClean="0">
                <a:solidFill>
                  <a:srgbClr val="FF0000"/>
                </a:solidFill>
                <a:latin typeface="+mn-lt"/>
              </a:rPr>
              <a:t> PGP - NetShare</a:t>
            </a:r>
          </a:p>
          <a:p>
            <a:pPr algn="l">
              <a:spcBef>
                <a:spcPts val="0"/>
              </a:spcBef>
              <a:buFont typeface="Arial" pitchFamily="34" charset="0"/>
              <a:buChar char="•"/>
            </a:pPr>
            <a:r>
              <a:rPr lang="en-US" sz="1200" b="1" dirty="0" smtClean="0">
                <a:solidFill>
                  <a:srgbClr val="FF0000"/>
                </a:solidFill>
                <a:latin typeface="+mn-lt"/>
              </a:rPr>
              <a:t> Enterprise Vault - File System Archiving</a:t>
            </a:r>
          </a:p>
        </p:txBody>
      </p:sp>
      <p:sp>
        <p:nvSpPr>
          <p:cNvPr id="78" name="Text Box 61"/>
          <p:cNvSpPr txBox="1">
            <a:spLocks noChangeArrowheads="1"/>
          </p:cNvSpPr>
          <p:nvPr/>
        </p:nvSpPr>
        <p:spPr bwMode="auto">
          <a:xfrm>
            <a:off x="6154943" y="4724400"/>
            <a:ext cx="1846057" cy="1015663"/>
          </a:xfrm>
          <a:prstGeom prst="rect">
            <a:avLst/>
          </a:prstGeom>
          <a:noFill/>
          <a:ln w="12700">
            <a:noFill/>
            <a:miter lim="800000"/>
            <a:headEnd/>
            <a:tailEnd/>
          </a:ln>
          <a:effectLst/>
        </p:spPr>
        <p:txBody>
          <a:bodyPr wrap="square" anchor="ctr">
            <a:spAutoFit/>
          </a:bodyPr>
          <a:lstStyle/>
          <a:p>
            <a:pPr algn="l">
              <a:spcBef>
                <a:spcPts val="0"/>
              </a:spcBef>
              <a:buFont typeface="Arial" pitchFamily="34" charset="0"/>
              <a:buChar char="•"/>
            </a:pPr>
            <a:r>
              <a:rPr lang="en-US" sz="1200" b="1" dirty="0" smtClean="0">
                <a:solidFill>
                  <a:srgbClr val="FF0000"/>
                </a:solidFill>
                <a:latin typeface="+mn-lt"/>
              </a:rPr>
              <a:t> Symantec Brightmail Gateway</a:t>
            </a:r>
          </a:p>
          <a:p>
            <a:pPr algn="l">
              <a:spcBef>
                <a:spcPts val="0"/>
              </a:spcBef>
              <a:buFont typeface="Arial" pitchFamily="34" charset="0"/>
              <a:buChar char="•"/>
            </a:pPr>
            <a:r>
              <a:rPr lang="en-US" sz="1200" b="1" dirty="0" smtClean="0">
                <a:solidFill>
                  <a:srgbClr val="FF0000"/>
                </a:solidFill>
                <a:latin typeface="+mn-lt"/>
              </a:rPr>
              <a:t> PGP Gateway</a:t>
            </a:r>
          </a:p>
          <a:p>
            <a:pPr algn="l">
              <a:spcBef>
                <a:spcPts val="0"/>
              </a:spcBef>
              <a:buFont typeface="Arial" pitchFamily="34" charset="0"/>
              <a:buChar char="•"/>
            </a:pPr>
            <a:r>
              <a:rPr lang="en-US" sz="1200" b="1" dirty="0" smtClean="0">
                <a:solidFill>
                  <a:srgbClr val="FF0000"/>
                </a:solidFill>
                <a:latin typeface="+mn-lt"/>
              </a:rPr>
              <a:t> Symantec Hosted Services</a:t>
            </a:r>
          </a:p>
        </p:txBody>
      </p:sp>
      <p:sp>
        <p:nvSpPr>
          <p:cNvPr id="79" name="Text Box 61"/>
          <p:cNvSpPr txBox="1">
            <a:spLocks noChangeArrowheads="1"/>
          </p:cNvSpPr>
          <p:nvPr/>
        </p:nvSpPr>
        <p:spPr bwMode="auto">
          <a:xfrm>
            <a:off x="7678539" y="4731603"/>
            <a:ext cx="1694061" cy="830997"/>
          </a:xfrm>
          <a:prstGeom prst="rect">
            <a:avLst/>
          </a:prstGeom>
          <a:noFill/>
          <a:ln w="12700">
            <a:noFill/>
            <a:miter lim="800000"/>
            <a:headEnd/>
            <a:tailEnd/>
          </a:ln>
          <a:effectLst/>
        </p:spPr>
        <p:txBody>
          <a:bodyPr wrap="square" anchor="ctr">
            <a:spAutoFit/>
          </a:bodyPr>
          <a:lstStyle/>
          <a:p>
            <a:pPr algn="l">
              <a:spcBef>
                <a:spcPts val="0"/>
              </a:spcBef>
              <a:buFont typeface="Arial" pitchFamily="34" charset="0"/>
              <a:buChar char="•"/>
            </a:pPr>
            <a:r>
              <a:rPr lang="en-US" sz="1200" b="1" dirty="0" smtClean="0">
                <a:solidFill>
                  <a:srgbClr val="FF0000"/>
                </a:solidFill>
                <a:latin typeface="+mn-lt"/>
              </a:rPr>
              <a:t> Symantec Hosted Services</a:t>
            </a:r>
          </a:p>
          <a:p>
            <a:pPr algn="l">
              <a:spcBef>
                <a:spcPts val="0"/>
              </a:spcBef>
              <a:buFont typeface="Arial" pitchFamily="34" charset="0"/>
              <a:buChar char="•"/>
            </a:pPr>
            <a:r>
              <a:rPr lang="en-US" sz="1200" b="1" dirty="0" smtClean="0">
                <a:solidFill>
                  <a:srgbClr val="FF0000"/>
                </a:solidFill>
                <a:latin typeface="+mn-lt"/>
              </a:rPr>
              <a:t> Symantec Web Gateway (April)</a:t>
            </a:r>
          </a:p>
        </p:txBody>
      </p:sp>
      <p:sp>
        <p:nvSpPr>
          <p:cNvPr id="90" name="Text Box 61"/>
          <p:cNvSpPr txBox="1">
            <a:spLocks noChangeArrowheads="1"/>
          </p:cNvSpPr>
          <p:nvPr/>
        </p:nvSpPr>
        <p:spPr bwMode="auto">
          <a:xfrm>
            <a:off x="0" y="5004137"/>
            <a:ext cx="3287182" cy="1015663"/>
          </a:xfrm>
          <a:prstGeom prst="rect">
            <a:avLst/>
          </a:prstGeom>
          <a:noFill/>
          <a:ln w="12700">
            <a:noFill/>
            <a:miter lim="800000"/>
            <a:headEnd/>
            <a:tailEnd/>
          </a:ln>
          <a:effectLst/>
        </p:spPr>
        <p:txBody>
          <a:bodyPr wrap="square" anchor="ctr">
            <a:spAutoFit/>
          </a:bodyPr>
          <a:lstStyle/>
          <a:p>
            <a:pPr algn="l">
              <a:spcBef>
                <a:spcPts val="0"/>
              </a:spcBef>
              <a:buFont typeface="Arial" pitchFamily="34" charset="0"/>
              <a:buChar char="•"/>
            </a:pPr>
            <a:r>
              <a:rPr lang="en-US" sz="1200" b="1" dirty="0" smtClean="0">
                <a:solidFill>
                  <a:srgbClr val="FF0000"/>
                </a:solidFill>
                <a:latin typeface="+mn-lt"/>
              </a:rPr>
              <a:t> Symantec Management Platform</a:t>
            </a:r>
          </a:p>
          <a:p>
            <a:pPr algn="l">
              <a:spcBef>
                <a:spcPts val="0"/>
              </a:spcBef>
              <a:buFont typeface="Arial" pitchFamily="34" charset="0"/>
              <a:buChar char="•"/>
            </a:pPr>
            <a:r>
              <a:rPr lang="en-US" sz="1200" b="1" dirty="0" smtClean="0">
                <a:solidFill>
                  <a:srgbClr val="FF0000"/>
                </a:solidFill>
                <a:latin typeface="+mn-lt"/>
              </a:rPr>
              <a:t> Symantec Endpoint Protection</a:t>
            </a:r>
          </a:p>
          <a:p>
            <a:pPr algn="l">
              <a:spcBef>
                <a:spcPts val="0"/>
              </a:spcBef>
              <a:buFont typeface="Arial" pitchFamily="34" charset="0"/>
              <a:buChar char="•"/>
            </a:pPr>
            <a:r>
              <a:rPr lang="en-US" sz="1200" b="1" dirty="0" smtClean="0">
                <a:solidFill>
                  <a:srgbClr val="FF0000"/>
                </a:solidFill>
                <a:latin typeface="+mn-lt"/>
              </a:rPr>
              <a:t> Symantec Network Access Control</a:t>
            </a:r>
            <a:endParaRPr lang="en-US" sz="1200" b="1" dirty="0">
              <a:solidFill>
                <a:srgbClr val="FF0000"/>
              </a:solidFill>
              <a:latin typeface="+mn-lt"/>
            </a:endParaRPr>
          </a:p>
          <a:p>
            <a:pPr algn="l">
              <a:spcBef>
                <a:spcPts val="0"/>
              </a:spcBef>
              <a:buFont typeface="Arial" pitchFamily="34" charset="0"/>
              <a:buChar char="•"/>
            </a:pPr>
            <a:r>
              <a:rPr lang="en-US" sz="1200" b="1" dirty="0" smtClean="0">
                <a:solidFill>
                  <a:srgbClr val="FF0000"/>
                </a:solidFill>
                <a:latin typeface="+mn-lt"/>
              </a:rPr>
              <a:t> Symantec Endpoint Encryption</a:t>
            </a:r>
          </a:p>
          <a:p>
            <a:pPr algn="l">
              <a:spcBef>
                <a:spcPts val="0"/>
              </a:spcBef>
              <a:buFont typeface="Arial" pitchFamily="34" charset="0"/>
              <a:buChar char="•"/>
            </a:pPr>
            <a:r>
              <a:rPr lang="en-US" sz="1200" b="1" dirty="0" smtClean="0">
                <a:solidFill>
                  <a:srgbClr val="FF0000"/>
                </a:solidFill>
                <a:latin typeface="+mn-lt"/>
              </a:rPr>
              <a:t> PGP - Data Protection</a:t>
            </a:r>
          </a:p>
        </p:txBody>
      </p:sp>
      <p:sp>
        <p:nvSpPr>
          <p:cNvPr id="58" name="Footer Placeholder 6"/>
          <p:cNvSpPr txBox="1">
            <a:spLocks/>
          </p:cNvSpPr>
          <p:nvPr/>
        </p:nvSpPr>
        <p:spPr>
          <a:xfrm>
            <a:off x="381000" y="6358518"/>
            <a:ext cx="4183380" cy="232782"/>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4E4845"/>
                </a:solidFill>
                <a:effectLst/>
                <a:uLnTx/>
                <a:uFillTx/>
                <a:latin typeface="+mn-lt"/>
                <a:ea typeface="+mn-ea"/>
                <a:cs typeface="+mn-cs"/>
              </a:rPr>
              <a:t>Symantec DLP 11 – Technical Presentation</a:t>
            </a:r>
            <a:endParaRPr kumimoji="0" lang="en-US" sz="1200" b="0" i="0" u="none" strike="noStrike" kern="1200" cap="none" spc="0" normalizeH="0" baseline="0" noProof="0" dirty="0">
              <a:ln>
                <a:noFill/>
              </a:ln>
              <a:solidFill>
                <a:srgbClr val="4E4845"/>
              </a:solidFill>
              <a:effectLst/>
              <a:uLnTx/>
              <a:uFillTx/>
              <a:latin typeface="+mn-lt"/>
              <a:ea typeface="+mn-ea"/>
              <a:cs typeface="+mn-cs"/>
            </a:endParaRPr>
          </a:p>
        </p:txBody>
      </p:sp>
    </p:spTree>
    <p:extLst>
      <p:ext uri="{BB962C8B-B14F-4D97-AF65-F5344CB8AC3E}">
        <p14:creationId xmlns:p14="http://schemas.microsoft.com/office/powerpoint/2010/main" val="3298434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On-screen Show (4:3)</PresentationFormat>
  <Paragraphs>66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ITS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Munro, Stuart</dc:creator>
  <cp:lastModifiedBy>Munro, Stuart</cp:lastModifiedBy>
  <cp:revision>1</cp:revision>
  <dcterms:created xsi:type="dcterms:W3CDTF">2012-09-13T12:48:53Z</dcterms:created>
  <dcterms:modified xsi:type="dcterms:W3CDTF">2012-09-13T12:49:21Z</dcterms:modified>
</cp:coreProperties>
</file>