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23" r:id="rId3"/>
    <p:sldId id="303" r:id="rId4"/>
    <p:sldId id="304" r:id="rId5"/>
    <p:sldId id="285" r:id="rId6"/>
    <p:sldId id="349" r:id="rId7"/>
    <p:sldId id="333" r:id="rId8"/>
    <p:sldId id="334" r:id="rId9"/>
    <p:sldId id="332" r:id="rId10"/>
    <p:sldId id="335" r:id="rId11"/>
    <p:sldId id="286" r:id="rId12"/>
    <p:sldId id="305" r:id="rId13"/>
    <p:sldId id="337" r:id="rId14"/>
    <p:sldId id="336" r:id="rId15"/>
    <p:sldId id="328" r:id="rId16"/>
    <p:sldId id="306" r:id="rId17"/>
    <p:sldId id="339" r:id="rId18"/>
    <p:sldId id="341" r:id="rId19"/>
    <p:sldId id="308" r:id="rId20"/>
    <p:sldId id="307" r:id="rId21"/>
    <p:sldId id="340" r:id="rId22"/>
    <p:sldId id="289" r:id="rId23"/>
    <p:sldId id="343" r:id="rId24"/>
    <p:sldId id="329" r:id="rId25"/>
    <p:sldId id="265" r:id="rId26"/>
    <p:sldId id="348" r:id="rId27"/>
    <p:sldId id="344" r:id="rId28"/>
    <p:sldId id="346" r:id="rId29"/>
    <p:sldId id="347" r:id="rId30"/>
    <p:sldId id="345" r:id="rId31"/>
    <p:sldId id="330" r:id="rId32"/>
    <p:sldId id="315" r:id="rId33"/>
    <p:sldId id="314" r:id="rId34"/>
    <p:sldId id="350" r:id="rId35"/>
    <p:sldId id="316" r:id="rId36"/>
    <p:sldId id="317" r:id="rId37"/>
    <p:sldId id="320" r:id="rId38"/>
    <p:sldId id="321" r:id="rId39"/>
    <p:sldId id="318" r:id="rId40"/>
    <p:sldId id="319" r:id="rId41"/>
    <p:sldId id="331" r:id="rId42"/>
    <p:sldId id="277" r:id="rId43"/>
    <p:sldId id="268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38" autoAdjust="0"/>
  </p:normalViewPr>
  <p:slideViewPr>
    <p:cSldViewPr snapToGrid="0" snapToObjects="1">
      <p:cViewPr varScale="1">
        <p:scale>
          <a:sx n="100" d="100"/>
          <a:sy n="100" d="100"/>
        </p:scale>
        <p:origin x="110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5CE6F-9A7B-4CDF-B550-1ABAA6A9E1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3C74CF-5387-45DE-A9A5-F228FFE3481C}">
      <dgm:prSet phldrT="[Text]"/>
      <dgm:spPr/>
      <dgm:t>
        <a:bodyPr/>
        <a:lstStyle/>
        <a:p>
          <a:r>
            <a:rPr lang="en-US" dirty="0" smtClean="0"/>
            <a:t>General Enhancements</a:t>
          </a:r>
          <a:endParaRPr lang="en-US" dirty="0"/>
        </a:p>
      </dgm:t>
    </dgm:pt>
    <dgm:pt modelId="{94E1E257-FD4F-468A-92D9-5B2AA6644FC8}" type="parTrans" cxnId="{C1194462-23EF-47C8-82F1-0C52D7EBF0DE}">
      <dgm:prSet/>
      <dgm:spPr/>
      <dgm:t>
        <a:bodyPr/>
        <a:lstStyle/>
        <a:p>
          <a:endParaRPr lang="en-US"/>
        </a:p>
      </dgm:t>
    </dgm:pt>
    <dgm:pt modelId="{000F3C46-F576-4BE1-9A2F-28B6E25D1F04}" type="sibTrans" cxnId="{C1194462-23EF-47C8-82F1-0C52D7EBF0DE}">
      <dgm:prSet/>
      <dgm:spPr/>
      <dgm:t>
        <a:bodyPr/>
        <a:lstStyle/>
        <a:p>
          <a:endParaRPr lang="en-US"/>
        </a:p>
      </dgm:t>
    </dgm:pt>
    <dgm:pt modelId="{7CF3AF94-5FCB-4CC2-87E9-F7347747A2CE}">
      <dgm:prSet phldrT="[Text]"/>
      <dgm:spPr/>
      <dgm:t>
        <a:bodyPr/>
        <a:lstStyle/>
        <a:p>
          <a:r>
            <a:rPr lang="en-US" dirty="0" smtClean="0"/>
            <a:t>Cloud Enabled Management</a:t>
          </a:r>
          <a:endParaRPr lang="en-US" dirty="0"/>
        </a:p>
      </dgm:t>
    </dgm:pt>
    <dgm:pt modelId="{16F254F4-C1BD-488F-9A4F-436ABF827DB3}" type="parTrans" cxnId="{12779E78-1D47-4F15-9EC9-9A9FB82F8941}">
      <dgm:prSet/>
      <dgm:spPr/>
      <dgm:t>
        <a:bodyPr/>
        <a:lstStyle/>
        <a:p>
          <a:endParaRPr lang="en-US"/>
        </a:p>
      </dgm:t>
    </dgm:pt>
    <dgm:pt modelId="{889235B6-A46E-49F7-B90F-810E1A0DF1CA}" type="sibTrans" cxnId="{12779E78-1D47-4F15-9EC9-9A9FB82F8941}">
      <dgm:prSet/>
      <dgm:spPr/>
      <dgm:t>
        <a:bodyPr/>
        <a:lstStyle/>
        <a:p>
          <a:endParaRPr lang="en-US"/>
        </a:p>
      </dgm:t>
    </dgm:pt>
    <dgm:pt modelId="{E56BA12E-AD41-49C9-91E8-8A6D2AB953DD}">
      <dgm:prSet phldrT="[Text]"/>
      <dgm:spPr/>
      <dgm:t>
        <a:bodyPr/>
        <a:lstStyle/>
        <a:p>
          <a:r>
            <a:rPr lang="en-US" dirty="0" smtClean="0"/>
            <a:t>Agent Registration</a:t>
          </a:r>
          <a:endParaRPr lang="en-US" dirty="0"/>
        </a:p>
      </dgm:t>
    </dgm:pt>
    <dgm:pt modelId="{DE3479E9-B366-44B1-A7BF-A7B0D7B95E61}" type="parTrans" cxnId="{D700578C-7A3A-4EF2-8335-9B3B58D32168}">
      <dgm:prSet/>
      <dgm:spPr/>
      <dgm:t>
        <a:bodyPr/>
        <a:lstStyle/>
        <a:p>
          <a:endParaRPr lang="en-US"/>
        </a:p>
      </dgm:t>
    </dgm:pt>
    <dgm:pt modelId="{D801462F-7694-48E3-81EA-997C23781088}" type="sibTrans" cxnId="{D700578C-7A3A-4EF2-8335-9B3B58D32168}">
      <dgm:prSet/>
      <dgm:spPr/>
      <dgm:t>
        <a:bodyPr/>
        <a:lstStyle/>
        <a:p>
          <a:endParaRPr lang="en-US"/>
        </a:p>
      </dgm:t>
    </dgm:pt>
    <dgm:pt modelId="{31CA1A6F-D60A-41E2-B3C0-57E5F37ED1A4}" type="pres">
      <dgm:prSet presAssocID="{5B55CE6F-9A7B-4CDF-B550-1ABAA6A9E1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8CC31-166C-4AC2-8E26-222BA792C58E}" type="pres">
      <dgm:prSet presAssocID="{F03C74CF-5387-45DE-A9A5-F228FFE3481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292E7-718B-4EB9-B701-C85247E03E3C}" type="pres">
      <dgm:prSet presAssocID="{000F3C46-F576-4BE1-9A2F-28B6E25D1F04}" presName="spacer" presStyleCnt="0"/>
      <dgm:spPr/>
    </dgm:pt>
    <dgm:pt modelId="{7ABE0A21-4F51-4620-A076-551E469EB6C1}" type="pres">
      <dgm:prSet presAssocID="{7CF3AF94-5FCB-4CC2-87E9-F7347747A2C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7D685-2FEF-450D-9999-5E9289DF3E9B}" type="pres">
      <dgm:prSet presAssocID="{889235B6-A46E-49F7-B90F-810E1A0DF1CA}" presName="spacer" presStyleCnt="0"/>
      <dgm:spPr/>
    </dgm:pt>
    <dgm:pt modelId="{F5F14B09-291A-47C5-A1EB-E6F91EE9C369}" type="pres">
      <dgm:prSet presAssocID="{E56BA12E-AD41-49C9-91E8-8A6D2AB953D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E7E92F-87A2-4F63-B255-D8D04057EA8E}" type="presOf" srcId="{E56BA12E-AD41-49C9-91E8-8A6D2AB953DD}" destId="{F5F14B09-291A-47C5-A1EB-E6F91EE9C369}" srcOrd="0" destOrd="0" presId="urn:microsoft.com/office/officeart/2005/8/layout/vList2"/>
    <dgm:cxn modelId="{12779E78-1D47-4F15-9EC9-9A9FB82F8941}" srcId="{5B55CE6F-9A7B-4CDF-B550-1ABAA6A9E1DF}" destId="{7CF3AF94-5FCB-4CC2-87E9-F7347747A2CE}" srcOrd="1" destOrd="0" parTransId="{16F254F4-C1BD-488F-9A4F-436ABF827DB3}" sibTransId="{889235B6-A46E-49F7-B90F-810E1A0DF1CA}"/>
    <dgm:cxn modelId="{BBD0529B-AA8D-4DE1-AB75-AC2EE0533DCF}" type="presOf" srcId="{5B55CE6F-9A7B-4CDF-B550-1ABAA6A9E1DF}" destId="{31CA1A6F-D60A-41E2-B3C0-57E5F37ED1A4}" srcOrd="0" destOrd="0" presId="urn:microsoft.com/office/officeart/2005/8/layout/vList2"/>
    <dgm:cxn modelId="{D700578C-7A3A-4EF2-8335-9B3B58D32168}" srcId="{5B55CE6F-9A7B-4CDF-B550-1ABAA6A9E1DF}" destId="{E56BA12E-AD41-49C9-91E8-8A6D2AB953DD}" srcOrd="2" destOrd="0" parTransId="{DE3479E9-B366-44B1-A7BF-A7B0D7B95E61}" sibTransId="{D801462F-7694-48E3-81EA-997C23781088}"/>
    <dgm:cxn modelId="{C1194462-23EF-47C8-82F1-0C52D7EBF0DE}" srcId="{5B55CE6F-9A7B-4CDF-B550-1ABAA6A9E1DF}" destId="{F03C74CF-5387-45DE-A9A5-F228FFE3481C}" srcOrd="0" destOrd="0" parTransId="{94E1E257-FD4F-468A-92D9-5B2AA6644FC8}" sibTransId="{000F3C46-F576-4BE1-9A2F-28B6E25D1F04}"/>
    <dgm:cxn modelId="{DF8B4BCC-1597-40F4-A8F1-9DD9216A7D7B}" type="presOf" srcId="{F03C74CF-5387-45DE-A9A5-F228FFE3481C}" destId="{06F8CC31-166C-4AC2-8E26-222BA792C58E}" srcOrd="0" destOrd="0" presId="urn:microsoft.com/office/officeart/2005/8/layout/vList2"/>
    <dgm:cxn modelId="{31B1944B-6E76-4ECF-81A2-3831FE591138}" type="presOf" srcId="{7CF3AF94-5FCB-4CC2-87E9-F7347747A2CE}" destId="{7ABE0A21-4F51-4620-A076-551E469EB6C1}" srcOrd="0" destOrd="0" presId="urn:microsoft.com/office/officeart/2005/8/layout/vList2"/>
    <dgm:cxn modelId="{681F1F65-36A1-438D-9C27-A205CDA9B913}" type="presParOf" srcId="{31CA1A6F-D60A-41E2-B3C0-57E5F37ED1A4}" destId="{06F8CC31-166C-4AC2-8E26-222BA792C58E}" srcOrd="0" destOrd="0" presId="urn:microsoft.com/office/officeart/2005/8/layout/vList2"/>
    <dgm:cxn modelId="{C02184A3-7B25-449A-A2BF-13F3E9D3C357}" type="presParOf" srcId="{31CA1A6F-D60A-41E2-B3C0-57E5F37ED1A4}" destId="{D5F292E7-718B-4EB9-B701-C85247E03E3C}" srcOrd="1" destOrd="0" presId="urn:microsoft.com/office/officeart/2005/8/layout/vList2"/>
    <dgm:cxn modelId="{D5CF3676-F16D-4E21-A005-D6BBAF6738D9}" type="presParOf" srcId="{31CA1A6F-D60A-41E2-B3C0-57E5F37ED1A4}" destId="{7ABE0A21-4F51-4620-A076-551E469EB6C1}" srcOrd="2" destOrd="0" presId="urn:microsoft.com/office/officeart/2005/8/layout/vList2"/>
    <dgm:cxn modelId="{11757347-E151-42EF-960A-62F3322924CA}" type="presParOf" srcId="{31CA1A6F-D60A-41E2-B3C0-57E5F37ED1A4}" destId="{2F77D685-2FEF-450D-9999-5E9289DF3E9B}" srcOrd="3" destOrd="0" presId="urn:microsoft.com/office/officeart/2005/8/layout/vList2"/>
    <dgm:cxn modelId="{247B27AF-8717-419E-80EA-43BEFAB2A4F1}" type="presParOf" srcId="{31CA1A6F-D60A-41E2-B3C0-57E5F37ED1A4}" destId="{F5F14B09-291A-47C5-A1EB-E6F91EE9C36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5CE6F-9A7B-4CDF-B550-1ABAA6A9E1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3C74CF-5387-45DE-A9A5-F228FFE3481C}">
      <dgm:prSet phldrT="[Text]"/>
      <dgm:spPr/>
      <dgm:t>
        <a:bodyPr/>
        <a:lstStyle/>
        <a:p>
          <a:r>
            <a:rPr lang="en-US" dirty="0" smtClean="0"/>
            <a:t>New Platforms</a:t>
          </a:r>
          <a:endParaRPr lang="en-US" dirty="0"/>
        </a:p>
      </dgm:t>
    </dgm:pt>
    <dgm:pt modelId="{94E1E257-FD4F-468A-92D9-5B2AA6644FC8}" type="parTrans" cxnId="{C1194462-23EF-47C8-82F1-0C52D7EBF0DE}">
      <dgm:prSet/>
      <dgm:spPr/>
      <dgm:t>
        <a:bodyPr/>
        <a:lstStyle/>
        <a:p>
          <a:endParaRPr lang="en-US"/>
        </a:p>
      </dgm:t>
    </dgm:pt>
    <dgm:pt modelId="{000F3C46-F576-4BE1-9A2F-28B6E25D1F04}" type="sibTrans" cxnId="{C1194462-23EF-47C8-82F1-0C52D7EBF0DE}">
      <dgm:prSet/>
      <dgm:spPr/>
      <dgm:t>
        <a:bodyPr/>
        <a:lstStyle/>
        <a:p>
          <a:endParaRPr lang="en-US"/>
        </a:p>
      </dgm:t>
    </dgm:pt>
    <dgm:pt modelId="{7CF3AF94-5FCB-4CC2-87E9-F7347747A2CE}">
      <dgm:prSet phldrT="[Text]"/>
      <dgm:spPr/>
      <dgm:t>
        <a:bodyPr/>
        <a:lstStyle/>
        <a:p>
          <a:r>
            <a:rPr lang="en-US" dirty="0" smtClean="0"/>
            <a:t>MAC Management</a:t>
          </a:r>
          <a:endParaRPr lang="en-US" dirty="0"/>
        </a:p>
      </dgm:t>
    </dgm:pt>
    <dgm:pt modelId="{16F254F4-C1BD-488F-9A4F-436ABF827DB3}" type="parTrans" cxnId="{12779E78-1D47-4F15-9EC9-9A9FB82F8941}">
      <dgm:prSet/>
      <dgm:spPr/>
      <dgm:t>
        <a:bodyPr/>
        <a:lstStyle/>
        <a:p>
          <a:endParaRPr lang="en-US"/>
        </a:p>
      </dgm:t>
    </dgm:pt>
    <dgm:pt modelId="{889235B6-A46E-49F7-B90F-810E1A0DF1CA}" type="sibTrans" cxnId="{12779E78-1D47-4F15-9EC9-9A9FB82F8941}">
      <dgm:prSet/>
      <dgm:spPr/>
      <dgm:t>
        <a:bodyPr/>
        <a:lstStyle/>
        <a:p>
          <a:endParaRPr lang="en-US"/>
        </a:p>
      </dgm:t>
    </dgm:pt>
    <dgm:pt modelId="{E56BA12E-AD41-49C9-91E8-8A6D2AB953DD}">
      <dgm:prSet phldrT="[Text]"/>
      <dgm:spPr/>
      <dgm:t>
        <a:bodyPr/>
        <a:lstStyle/>
        <a:p>
          <a:r>
            <a:rPr lang="en-US" dirty="0" smtClean="0"/>
            <a:t>Patch, Inventory, &amp; Software Management</a:t>
          </a:r>
          <a:endParaRPr lang="en-US" dirty="0"/>
        </a:p>
      </dgm:t>
    </dgm:pt>
    <dgm:pt modelId="{DE3479E9-B366-44B1-A7BF-A7B0D7B95E61}" type="parTrans" cxnId="{D700578C-7A3A-4EF2-8335-9B3B58D32168}">
      <dgm:prSet/>
      <dgm:spPr/>
      <dgm:t>
        <a:bodyPr/>
        <a:lstStyle/>
        <a:p>
          <a:endParaRPr lang="en-US"/>
        </a:p>
      </dgm:t>
    </dgm:pt>
    <dgm:pt modelId="{D801462F-7694-48E3-81EA-997C23781088}" type="sibTrans" cxnId="{D700578C-7A3A-4EF2-8335-9B3B58D32168}">
      <dgm:prSet/>
      <dgm:spPr/>
      <dgm:t>
        <a:bodyPr/>
        <a:lstStyle/>
        <a:p>
          <a:endParaRPr lang="en-US"/>
        </a:p>
      </dgm:t>
    </dgm:pt>
    <dgm:pt modelId="{31CA1A6F-D60A-41E2-B3C0-57E5F37ED1A4}" type="pres">
      <dgm:prSet presAssocID="{5B55CE6F-9A7B-4CDF-B550-1ABAA6A9E1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8CC31-166C-4AC2-8E26-222BA792C58E}" type="pres">
      <dgm:prSet presAssocID="{F03C74CF-5387-45DE-A9A5-F228FFE3481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292E7-718B-4EB9-B701-C85247E03E3C}" type="pres">
      <dgm:prSet presAssocID="{000F3C46-F576-4BE1-9A2F-28B6E25D1F04}" presName="spacer" presStyleCnt="0"/>
      <dgm:spPr/>
    </dgm:pt>
    <dgm:pt modelId="{7ABE0A21-4F51-4620-A076-551E469EB6C1}" type="pres">
      <dgm:prSet presAssocID="{7CF3AF94-5FCB-4CC2-87E9-F7347747A2C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7D685-2FEF-450D-9999-5E9289DF3E9B}" type="pres">
      <dgm:prSet presAssocID="{889235B6-A46E-49F7-B90F-810E1A0DF1CA}" presName="spacer" presStyleCnt="0"/>
      <dgm:spPr/>
    </dgm:pt>
    <dgm:pt modelId="{F5F14B09-291A-47C5-A1EB-E6F91EE9C369}" type="pres">
      <dgm:prSet presAssocID="{E56BA12E-AD41-49C9-91E8-8A6D2AB953D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00578C-7A3A-4EF2-8335-9B3B58D32168}" srcId="{5B55CE6F-9A7B-4CDF-B550-1ABAA6A9E1DF}" destId="{E56BA12E-AD41-49C9-91E8-8A6D2AB953DD}" srcOrd="2" destOrd="0" parTransId="{DE3479E9-B366-44B1-A7BF-A7B0D7B95E61}" sibTransId="{D801462F-7694-48E3-81EA-997C23781088}"/>
    <dgm:cxn modelId="{9D42080E-18E6-4F2C-9178-5504BDFE7A1B}" type="presOf" srcId="{E56BA12E-AD41-49C9-91E8-8A6D2AB953DD}" destId="{F5F14B09-291A-47C5-A1EB-E6F91EE9C369}" srcOrd="0" destOrd="0" presId="urn:microsoft.com/office/officeart/2005/8/layout/vList2"/>
    <dgm:cxn modelId="{C1194462-23EF-47C8-82F1-0C52D7EBF0DE}" srcId="{5B55CE6F-9A7B-4CDF-B550-1ABAA6A9E1DF}" destId="{F03C74CF-5387-45DE-A9A5-F228FFE3481C}" srcOrd="0" destOrd="0" parTransId="{94E1E257-FD4F-468A-92D9-5B2AA6644FC8}" sibTransId="{000F3C46-F576-4BE1-9A2F-28B6E25D1F04}"/>
    <dgm:cxn modelId="{373C0B6A-8EE6-436D-B5E8-FC2D9B9D5E96}" type="presOf" srcId="{7CF3AF94-5FCB-4CC2-87E9-F7347747A2CE}" destId="{7ABE0A21-4F51-4620-A076-551E469EB6C1}" srcOrd="0" destOrd="0" presId="urn:microsoft.com/office/officeart/2005/8/layout/vList2"/>
    <dgm:cxn modelId="{2A51AE51-6680-44EC-8CE7-C1EB696F769B}" type="presOf" srcId="{5B55CE6F-9A7B-4CDF-B550-1ABAA6A9E1DF}" destId="{31CA1A6F-D60A-41E2-B3C0-57E5F37ED1A4}" srcOrd="0" destOrd="0" presId="urn:microsoft.com/office/officeart/2005/8/layout/vList2"/>
    <dgm:cxn modelId="{0F35C207-63B8-438F-9626-51F9001BB72B}" type="presOf" srcId="{F03C74CF-5387-45DE-A9A5-F228FFE3481C}" destId="{06F8CC31-166C-4AC2-8E26-222BA792C58E}" srcOrd="0" destOrd="0" presId="urn:microsoft.com/office/officeart/2005/8/layout/vList2"/>
    <dgm:cxn modelId="{12779E78-1D47-4F15-9EC9-9A9FB82F8941}" srcId="{5B55CE6F-9A7B-4CDF-B550-1ABAA6A9E1DF}" destId="{7CF3AF94-5FCB-4CC2-87E9-F7347747A2CE}" srcOrd="1" destOrd="0" parTransId="{16F254F4-C1BD-488F-9A4F-436ABF827DB3}" sibTransId="{889235B6-A46E-49F7-B90F-810E1A0DF1CA}"/>
    <dgm:cxn modelId="{7F95FA26-F254-4F4D-9D24-453F6D639843}" type="presParOf" srcId="{31CA1A6F-D60A-41E2-B3C0-57E5F37ED1A4}" destId="{06F8CC31-166C-4AC2-8E26-222BA792C58E}" srcOrd="0" destOrd="0" presId="urn:microsoft.com/office/officeart/2005/8/layout/vList2"/>
    <dgm:cxn modelId="{8198394D-EBE8-4D0B-ABED-59EFEEA3512F}" type="presParOf" srcId="{31CA1A6F-D60A-41E2-B3C0-57E5F37ED1A4}" destId="{D5F292E7-718B-4EB9-B701-C85247E03E3C}" srcOrd="1" destOrd="0" presId="urn:microsoft.com/office/officeart/2005/8/layout/vList2"/>
    <dgm:cxn modelId="{DE0CFDF9-85A4-4C02-8BE6-45B82385D0E8}" type="presParOf" srcId="{31CA1A6F-D60A-41E2-B3C0-57E5F37ED1A4}" destId="{7ABE0A21-4F51-4620-A076-551E469EB6C1}" srcOrd="2" destOrd="0" presId="urn:microsoft.com/office/officeart/2005/8/layout/vList2"/>
    <dgm:cxn modelId="{4C91C9F6-3812-4F3C-BD77-9CAC4C4D79D9}" type="presParOf" srcId="{31CA1A6F-D60A-41E2-B3C0-57E5F37ED1A4}" destId="{2F77D685-2FEF-450D-9999-5E9289DF3E9B}" srcOrd="3" destOrd="0" presId="urn:microsoft.com/office/officeart/2005/8/layout/vList2"/>
    <dgm:cxn modelId="{092B3344-AB79-46B7-8E1E-4B2429832AEA}" type="presParOf" srcId="{31CA1A6F-D60A-41E2-B3C0-57E5F37ED1A4}" destId="{F5F14B09-291A-47C5-A1EB-E6F91EE9C36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55CE6F-9A7B-4CDF-B550-1ABAA6A9E1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CF3AF94-5FCB-4CC2-87E9-F7347747A2CE}">
      <dgm:prSet phldrT="[Text]"/>
      <dgm:spPr/>
      <dgm:t>
        <a:bodyPr/>
        <a:lstStyle/>
        <a:p>
          <a:r>
            <a:rPr lang="en-US" dirty="0" smtClean="0"/>
            <a:t>Deployment</a:t>
          </a:r>
          <a:endParaRPr lang="en-US" dirty="0"/>
        </a:p>
      </dgm:t>
    </dgm:pt>
    <dgm:pt modelId="{889235B6-A46E-49F7-B90F-810E1A0DF1CA}" type="sibTrans" cxnId="{12779E78-1D47-4F15-9EC9-9A9FB82F8941}">
      <dgm:prSet/>
      <dgm:spPr/>
      <dgm:t>
        <a:bodyPr/>
        <a:lstStyle/>
        <a:p>
          <a:endParaRPr lang="en-US"/>
        </a:p>
      </dgm:t>
    </dgm:pt>
    <dgm:pt modelId="{16F254F4-C1BD-488F-9A4F-436ABF827DB3}" type="parTrans" cxnId="{12779E78-1D47-4F15-9EC9-9A9FB82F8941}">
      <dgm:prSet/>
      <dgm:spPr/>
      <dgm:t>
        <a:bodyPr/>
        <a:lstStyle/>
        <a:p>
          <a:endParaRPr lang="en-US"/>
        </a:p>
      </dgm:t>
    </dgm:pt>
    <dgm:pt modelId="{31CA1A6F-D60A-41E2-B3C0-57E5F37ED1A4}" type="pres">
      <dgm:prSet presAssocID="{5B55CE6F-9A7B-4CDF-B550-1ABAA6A9E1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BE0A21-4F51-4620-A076-551E469EB6C1}" type="pres">
      <dgm:prSet presAssocID="{7CF3AF94-5FCB-4CC2-87E9-F7347747A2C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779E78-1D47-4F15-9EC9-9A9FB82F8941}" srcId="{5B55CE6F-9A7B-4CDF-B550-1ABAA6A9E1DF}" destId="{7CF3AF94-5FCB-4CC2-87E9-F7347747A2CE}" srcOrd="0" destOrd="0" parTransId="{16F254F4-C1BD-488F-9A4F-436ABF827DB3}" sibTransId="{889235B6-A46E-49F7-B90F-810E1A0DF1CA}"/>
    <dgm:cxn modelId="{A6BF5A6C-F1E4-4088-B02A-18C1351947C2}" type="presOf" srcId="{7CF3AF94-5FCB-4CC2-87E9-F7347747A2CE}" destId="{7ABE0A21-4F51-4620-A076-551E469EB6C1}" srcOrd="0" destOrd="0" presId="urn:microsoft.com/office/officeart/2005/8/layout/vList2"/>
    <dgm:cxn modelId="{D9F314A6-6D36-497A-99B4-71523E9882D2}" type="presOf" srcId="{5B55CE6F-9A7B-4CDF-B550-1ABAA6A9E1DF}" destId="{31CA1A6F-D60A-41E2-B3C0-57E5F37ED1A4}" srcOrd="0" destOrd="0" presId="urn:microsoft.com/office/officeart/2005/8/layout/vList2"/>
    <dgm:cxn modelId="{614C8C21-94E7-4D4F-8D67-971A1FB65F83}" type="presParOf" srcId="{31CA1A6F-D60A-41E2-B3C0-57E5F37ED1A4}" destId="{7ABE0A21-4F51-4620-A076-551E469EB6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55CE6F-9A7B-4CDF-B550-1ABAA6A9E1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3C74CF-5387-45DE-A9A5-F228FFE3481C}">
      <dgm:prSet phldrT="[Text]"/>
      <dgm:spPr/>
      <dgm:t>
        <a:bodyPr/>
        <a:lstStyle/>
        <a:p>
          <a:r>
            <a:rPr lang="en-US" dirty="0" smtClean="0"/>
            <a:t>Workflow</a:t>
          </a:r>
          <a:endParaRPr lang="en-US" dirty="0"/>
        </a:p>
      </dgm:t>
    </dgm:pt>
    <dgm:pt modelId="{94E1E257-FD4F-468A-92D9-5B2AA6644FC8}" type="parTrans" cxnId="{C1194462-23EF-47C8-82F1-0C52D7EBF0DE}">
      <dgm:prSet/>
      <dgm:spPr/>
      <dgm:t>
        <a:bodyPr/>
        <a:lstStyle/>
        <a:p>
          <a:endParaRPr lang="en-US"/>
        </a:p>
      </dgm:t>
    </dgm:pt>
    <dgm:pt modelId="{000F3C46-F576-4BE1-9A2F-28B6E25D1F04}" type="sibTrans" cxnId="{C1194462-23EF-47C8-82F1-0C52D7EBF0DE}">
      <dgm:prSet/>
      <dgm:spPr/>
      <dgm:t>
        <a:bodyPr/>
        <a:lstStyle/>
        <a:p>
          <a:endParaRPr lang="en-US"/>
        </a:p>
      </dgm:t>
    </dgm:pt>
    <dgm:pt modelId="{E56BA12E-AD41-49C9-91E8-8A6D2AB953DD}">
      <dgm:prSet phldrT="[Text]"/>
      <dgm:spPr/>
      <dgm:t>
        <a:bodyPr/>
        <a:lstStyle/>
        <a:p>
          <a:r>
            <a:rPr lang="en-US" dirty="0" smtClean="0"/>
            <a:t>SEPIC &amp; PCAnywhere</a:t>
          </a:r>
          <a:endParaRPr lang="en-US" dirty="0"/>
        </a:p>
      </dgm:t>
    </dgm:pt>
    <dgm:pt modelId="{DE3479E9-B366-44B1-A7BF-A7B0D7B95E61}" type="parTrans" cxnId="{D700578C-7A3A-4EF2-8335-9B3B58D32168}">
      <dgm:prSet/>
      <dgm:spPr/>
      <dgm:t>
        <a:bodyPr/>
        <a:lstStyle/>
        <a:p>
          <a:endParaRPr lang="en-US"/>
        </a:p>
      </dgm:t>
    </dgm:pt>
    <dgm:pt modelId="{D801462F-7694-48E3-81EA-997C23781088}" type="sibTrans" cxnId="{D700578C-7A3A-4EF2-8335-9B3B58D32168}">
      <dgm:prSet/>
      <dgm:spPr/>
      <dgm:t>
        <a:bodyPr/>
        <a:lstStyle/>
        <a:p>
          <a:endParaRPr lang="en-US"/>
        </a:p>
      </dgm:t>
    </dgm:pt>
    <dgm:pt modelId="{7CF3AF94-5FCB-4CC2-87E9-F7347747A2CE}">
      <dgm:prSet phldrT="[Text]"/>
      <dgm:spPr/>
      <dgm:t>
        <a:bodyPr/>
        <a:lstStyle/>
        <a:p>
          <a:r>
            <a:rPr lang="en-US" dirty="0" smtClean="0"/>
            <a:t>IT Analytics</a:t>
          </a:r>
          <a:endParaRPr lang="en-US" dirty="0"/>
        </a:p>
      </dgm:t>
    </dgm:pt>
    <dgm:pt modelId="{889235B6-A46E-49F7-B90F-810E1A0DF1CA}" type="sibTrans" cxnId="{12779E78-1D47-4F15-9EC9-9A9FB82F8941}">
      <dgm:prSet/>
      <dgm:spPr/>
      <dgm:t>
        <a:bodyPr/>
        <a:lstStyle/>
        <a:p>
          <a:endParaRPr lang="en-US"/>
        </a:p>
      </dgm:t>
    </dgm:pt>
    <dgm:pt modelId="{16F254F4-C1BD-488F-9A4F-436ABF827DB3}" type="parTrans" cxnId="{12779E78-1D47-4F15-9EC9-9A9FB82F8941}">
      <dgm:prSet/>
      <dgm:spPr/>
      <dgm:t>
        <a:bodyPr/>
        <a:lstStyle/>
        <a:p>
          <a:endParaRPr lang="en-US"/>
        </a:p>
      </dgm:t>
    </dgm:pt>
    <dgm:pt modelId="{31CA1A6F-D60A-41E2-B3C0-57E5F37ED1A4}" type="pres">
      <dgm:prSet presAssocID="{5B55CE6F-9A7B-4CDF-B550-1ABAA6A9E1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8CC31-166C-4AC2-8E26-222BA792C58E}" type="pres">
      <dgm:prSet presAssocID="{F03C74CF-5387-45DE-A9A5-F228FFE3481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292E7-718B-4EB9-B701-C85247E03E3C}" type="pres">
      <dgm:prSet presAssocID="{000F3C46-F576-4BE1-9A2F-28B6E25D1F04}" presName="spacer" presStyleCnt="0"/>
      <dgm:spPr/>
    </dgm:pt>
    <dgm:pt modelId="{7ABE0A21-4F51-4620-A076-551E469EB6C1}" type="pres">
      <dgm:prSet presAssocID="{7CF3AF94-5FCB-4CC2-87E9-F7347747A2C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7D685-2FEF-450D-9999-5E9289DF3E9B}" type="pres">
      <dgm:prSet presAssocID="{889235B6-A46E-49F7-B90F-810E1A0DF1CA}" presName="spacer" presStyleCnt="0"/>
      <dgm:spPr/>
    </dgm:pt>
    <dgm:pt modelId="{F5F14B09-291A-47C5-A1EB-E6F91EE9C369}" type="pres">
      <dgm:prSet presAssocID="{E56BA12E-AD41-49C9-91E8-8A6D2AB953D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E2759A-44CE-4547-AD60-E4F66FAEC2FD}" type="presOf" srcId="{E56BA12E-AD41-49C9-91E8-8A6D2AB953DD}" destId="{F5F14B09-291A-47C5-A1EB-E6F91EE9C369}" srcOrd="0" destOrd="0" presId="urn:microsoft.com/office/officeart/2005/8/layout/vList2"/>
    <dgm:cxn modelId="{D700578C-7A3A-4EF2-8335-9B3B58D32168}" srcId="{5B55CE6F-9A7B-4CDF-B550-1ABAA6A9E1DF}" destId="{E56BA12E-AD41-49C9-91E8-8A6D2AB953DD}" srcOrd="2" destOrd="0" parTransId="{DE3479E9-B366-44B1-A7BF-A7B0D7B95E61}" sibTransId="{D801462F-7694-48E3-81EA-997C23781088}"/>
    <dgm:cxn modelId="{C1194462-23EF-47C8-82F1-0C52D7EBF0DE}" srcId="{5B55CE6F-9A7B-4CDF-B550-1ABAA6A9E1DF}" destId="{F03C74CF-5387-45DE-A9A5-F228FFE3481C}" srcOrd="0" destOrd="0" parTransId="{94E1E257-FD4F-468A-92D9-5B2AA6644FC8}" sibTransId="{000F3C46-F576-4BE1-9A2F-28B6E25D1F04}"/>
    <dgm:cxn modelId="{4D6CB405-D257-4989-B13A-26BDA5B66680}" type="presOf" srcId="{F03C74CF-5387-45DE-A9A5-F228FFE3481C}" destId="{06F8CC31-166C-4AC2-8E26-222BA792C58E}" srcOrd="0" destOrd="0" presId="urn:microsoft.com/office/officeart/2005/8/layout/vList2"/>
    <dgm:cxn modelId="{EFAE7262-A07D-4A88-B155-01AECDEBD2FD}" type="presOf" srcId="{5B55CE6F-9A7B-4CDF-B550-1ABAA6A9E1DF}" destId="{31CA1A6F-D60A-41E2-B3C0-57E5F37ED1A4}" srcOrd="0" destOrd="0" presId="urn:microsoft.com/office/officeart/2005/8/layout/vList2"/>
    <dgm:cxn modelId="{B1FCB655-0B79-40F1-832B-5CF9C7A9774C}" type="presOf" srcId="{7CF3AF94-5FCB-4CC2-87E9-F7347747A2CE}" destId="{7ABE0A21-4F51-4620-A076-551E469EB6C1}" srcOrd="0" destOrd="0" presId="urn:microsoft.com/office/officeart/2005/8/layout/vList2"/>
    <dgm:cxn modelId="{12779E78-1D47-4F15-9EC9-9A9FB82F8941}" srcId="{5B55CE6F-9A7B-4CDF-B550-1ABAA6A9E1DF}" destId="{7CF3AF94-5FCB-4CC2-87E9-F7347747A2CE}" srcOrd="1" destOrd="0" parTransId="{16F254F4-C1BD-488F-9A4F-436ABF827DB3}" sibTransId="{889235B6-A46E-49F7-B90F-810E1A0DF1CA}"/>
    <dgm:cxn modelId="{5353921B-31EB-4201-BCE3-7CEA0EFF536D}" type="presParOf" srcId="{31CA1A6F-D60A-41E2-B3C0-57E5F37ED1A4}" destId="{06F8CC31-166C-4AC2-8E26-222BA792C58E}" srcOrd="0" destOrd="0" presId="urn:microsoft.com/office/officeart/2005/8/layout/vList2"/>
    <dgm:cxn modelId="{72DE8E77-4C4C-43E4-9EF2-F4A91FA2EA67}" type="presParOf" srcId="{31CA1A6F-D60A-41E2-B3C0-57E5F37ED1A4}" destId="{D5F292E7-718B-4EB9-B701-C85247E03E3C}" srcOrd="1" destOrd="0" presId="urn:microsoft.com/office/officeart/2005/8/layout/vList2"/>
    <dgm:cxn modelId="{3A186F5B-98C5-44D0-9054-E747BB015A69}" type="presParOf" srcId="{31CA1A6F-D60A-41E2-B3C0-57E5F37ED1A4}" destId="{7ABE0A21-4F51-4620-A076-551E469EB6C1}" srcOrd="2" destOrd="0" presId="urn:microsoft.com/office/officeart/2005/8/layout/vList2"/>
    <dgm:cxn modelId="{7B13AE3B-5D30-4D61-900A-663580401995}" type="presParOf" srcId="{31CA1A6F-D60A-41E2-B3C0-57E5F37ED1A4}" destId="{2F77D685-2FEF-450D-9999-5E9289DF3E9B}" srcOrd="3" destOrd="0" presId="urn:microsoft.com/office/officeart/2005/8/layout/vList2"/>
    <dgm:cxn modelId="{6AFC792C-369A-49E6-9BFD-615B8AE09C80}" type="presParOf" srcId="{31CA1A6F-D60A-41E2-B3C0-57E5F37ED1A4}" destId="{F5F14B09-291A-47C5-A1EB-E6F91EE9C36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55CE6F-9A7B-4CDF-B550-1ABAA6A9E1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3C74CF-5387-45DE-A9A5-F228FFE3481C}">
      <dgm:prSet phldrT="[Text]"/>
      <dgm:spPr/>
      <dgm:t>
        <a:bodyPr/>
        <a:lstStyle/>
        <a:p>
          <a:r>
            <a:rPr lang="en-US" dirty="0" smtClean="0"/>
            <a:t>IPAD App – “</a:t>
          </a:r>
          <a:r>
            <a:rPr lang="en-US" dirty="0" err="1" smtClean="0"/>
            <a:t>ITMSAdmin</a:t>
          </a:r>
          <a:r>
            <a:rPr lang="en-US" dirty="0" smtClean="0"/>
            <a:t>”</a:t>
          </a:r>
          <a:endParaRPr lang="en-US" dirty="0"/>
        </a:p>
      </dgm:t>
    </dgm:pt>
    <dgm:pt modelId="{94E1E257-FD4F-468A-92D9-5B2AA6644FC8}" type="parTrans" cxnId="{C1194462-23EF-47C8-82F1-0C52D7EBF0DE}">
      <dgm:prSet/>
      <dgm:spPr/>
      <dgm:t>
        <a:bodyPr/>
        <a:lstStyle/>
        <a:p>
          <a:endParaRPr lang="en-US"/>
        </a:p>
      </dgm:t>
    </dgm:pt>
    <dgm:pt modelId="{000F3C46-F576-4BE1-9A2F-28B6E25D1F04}" type="sibTrans" cxnId="{C1194462-23EF-47C8-82F1-0C52D7EBF0DE}">
      <dgm:prSet/>
      <dgm:spPr/>
      <dgm:t>
        <a:bodyPr/>
        <a:lstStyle/>
        <a:p>
          <a:endParaRPr lang="en-US"/>
        </a:p>
      </dgm:t>
    </dgm:pt>
    <dgm:pt modelId="{7CF3AF94-5FCB-4CC2-87E9-F7347747A2CE}">
      <dgm:prSet phldrT="[Text]"/>
      <dgm:spPr/>
      <dgm:t>
        <a:bodyPr/>
        <a:lstStyle/>
        <a:p>
          <a:r>
            <a:rPr lang="en-US" dirty="0" smtClean="0"/>
            <a:t>UI Pack (Q1)</a:t>
          </a:r>
          <a:endParaRPr lang="en-US" dirty="0"/>
        </a:p>
      </dgm:t>
    </dgm:pt>
    <dgm:pt modelId="{16F254F4-C1BD-488F-9A4F-436ABF827DB3}" type="parTrans" cxnId="{12779E78-1D47-4F15-9EC9-9A9FB82F8941}">
      <dgm:prSet/>
      <dgm:spPr/>
      <dgm:t>
        <a:bodyPr/>
        <a:lstStyle/>
        <a:p>
          <a:endParaRPr lang="en-US"/>
        </a:p>
      </dgm:t>
    </dgm:pt>
    <dgm:pt modelId="{889235B6-A46E-49F7-B90F-810E1A0DF1CA}" type="sibTrans" cxnId="{12779E78-1D47-4F15-9EC9-9A9FB82F8941}">
      <dgm:prSet/>
      <dgm:spPr/>
      <dgm:t>
        <a:bodyPr/>
        <a:lstStyle/>
        <a:p>
          <a:endParaRPr lang="en-US"/>
        </a:p>
      </dgm:t>
    </dgm:pt>
    <dgm:pt modelId="{E56BA12E-AD41-49C9-91E8-8A6D2AB953DD}">
      <dgm:prSet phldrT="[Text]"/>
      <dgm:spPr/>
      <dgm:t>
        <a:bodyPr/>
        <a:lstStyle/>
        <a:p>
          <a:r>
            <a:rPr lang="en-US" dirty="0" smtClean="0"/>
            <a:t>Closing - Q&amp;A</a:t>
          </a:r>
          <a:endParaRPr lang="en-US" dirty="0"/>
        </a:p>
      </dgm:t>
    </dgm:pt>
    <dgm:pt modelId="{DE3479E9-B366-44B1-A7BF-A7B0D7B95E61}" type="parTrans" cxnId="{D700578C-7A3A-4EF2-8335-9B3B58D32168}">
      <dgm:prSet/>
      <dgm:spPr/>
      <dgm:t>
        <a:bodyPr/>
        <a:lstStyle/>
        <a:p>
          <a:endParaRPr lang="en-US"/>
        </a:p>
      </dgm:t>
    </dgm:pt>
    <dgm:pt modelId="{D801462F-7694-48E3-81EA-997C23781088}" type="sibTrans" cxnId="{D700578C-7A3A-4EF2-8335-9B3B58D32168}">
      <dgm:prSet/>
      <dgm:spPr/>
      <dgm:t>
        <a:bodyPr/>
        <a:lstStyle/>
        <a:p>
          <a:endParaRPr lang="en-US"/>
        </a:p>
      </dgm:t>
    </dgm:pt>
    <dgm:pt modelId="{31CA1A6F-D60A-41E2-B3C0-57E5F37ED1A4}" type="pres">
      <dgm:prSet presAssocID="{5B55CE6F-9A7B-4CDF-B550-1ABAA6A9E1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8CC31-166C-4AC2-8E26-222BA792C58E}" type="pres">
      <dgm:prSet presAssocID="{F03C74CF-5387-45DE-A9A5-F228FFE3481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292E7-718B-4EB9-B701-C85247E03E3C}" type="pres">
      <dgm:prSet presAssocID="{000F3C46-F576-4BE1-9A2F-28B6E25D1F04}" presName="spacer" presStyleCnt="0"/>
      <dgm:spPr/>
    </dgm:pt>
    <dgm:pt modelId="{7ABE0A21-4F51-4620-A076-551E469EB6C1}" type="pres">
      <dgm:prSet presAssocID="{7CF3AF94-5FCB-4CC2-87E9-F7347747A2C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7D685-2FEF-450D-9999-5E9289DF3E9B}" type="pres">
      <dgm:prSet presAssocID="{889235B6-A46E-49F7-B90F-810E1A0DF1CA}" presName="spacer" presStyleCnt="0"/>
      <dgm:spPr/>
    </dgm:pt>
    <dgm:pt modelId="{F5F14B09-291A-47C5-A1EB-E6F91EE9C369}" type="pres">
      <dgm:prSet presAssocID="{E56BA12E-AD41-49C9-91E8-8A6D2AB953D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779E78-1D47-4F15-9EC9-9A9FB82F8941}" srcId="{5B55CE6F-9A7B-4CDF-B550-1ABAA6A9E1DF}" destId="{7CF3AF94-5FCB-4CC2-87E9-F7347747A2CE}" srcOrd="1" destOrd="0" parTransId="{16F254F4-C1BD-488F-9A4F-436ABF827DB3}" sibTransId="{889235B6-A46E-49F7-B90F-810E1A0DF1CA}"/>
    <dgm:cxn modelId="{D700578C-7A3A-4EF2-8335-9B3B58D32168}" srcId="{5B55CE6F-9A7B-4CDF-B550-1ABAA6A9E1DF}" destId="{E56BA12E-AD41-49C9-91E8-8A6D2AB953DD}" srcOrd="2" destOrd="0" parTransId="{DE3479E9-B366-44B1-A7BF-A7B0D7B95E61}" sibTransId="{D801462F-7694-48E3-81EA-997C23781088}"/>
    <dgm:cxn modelId="{FFA269C2-B3FB-4CF0-BCF8-3B093A28E51A}" type="presOf" srcId="{7CF3AF94-5FCB-4CC2-87E9-F7347747A2CE}" destId="{7ABE0A21-4F51-4620-A076-551E469EB6C1}" srcOrd="0" destOrd="0" presId="urn:microsoft.com/office/officeart/2005/8/layout/vList2"/>
    <dgm:cxn modelId="{C1194462-23EF-47C8-82F1-0C52D7EBF0DE}" srcId="{5B55CE6F-9A7B-4CDF-B550-1ABAA6A9E1DF}" destId="{F03C74CF-5387-45DE-A9A5-F228FFE3481C}" srcOrd="0" destOrd="0" parTransId="{94E1E257-FD4F-468A-92D9-5B2AA6644FC8}" sibTransId="{000F3C46-F576-4BE1-9A2F-28B6E25D1F04}"/>
    <dgm:cxn modelId="{69F39699-F1A4-458F-B06F-6067C5FB5319}" type="presOf" srcId="{F03C74CF-5387-45DE-A9A5-F228FFE3481C}" destId="{06F8CC31-166C-4AC2-8E26-222BA792C58E}" srcOrd="0" destOrd="0" presId="urn:microsoft.com/office/officeart/2005/8/layout/vList2"/>
    <dgm:cxn modelId="{D10C1771-DE15-4894-8D27-91D5FB8A9575}" type="presOf" srcId="{5B55CE6F-9A7B-4CDF-B550-1ABAA6A9E1DF}" destId="{31CA1A6F-D60A-41E2-B3C0-57E5F37ED1A4}" srcOrd="0" destOrd="0" presId="urn:microsoft.com/office/officeart/2005/8/layout/vList2"/>
    <dgm:cxn modelId="{7985E573-BF95-4C65-B6B5-C6E97E871498}" type="presOf" srcId="{E56BA12E-AD41-49C9-91E8-8A6D2AB953DD}" destId="{F5F14B09-291A-47C5-A1EB-E6F91EE9C369}" srcOrd="0" destOrd="0" presId="urn:microsoft.com/office/officeart/2005/8/layout/vList2"/>
    <dgm:cxn modelId="{1ED85523-5A12-4F0C-B5EB-2A09321004FF}" type="presParOf" srcId="{31CA1A6F-D60A-41E2-B3C0-57E5F37ED1A4}" destId="{06F8CC31-166C-4AC2-8E26-222BA792C58E}" srcOrd="0" destOrd="0" presId="urn:microsoft.com/office/officeart/2005/8/layout/vList2"/>
    <dgm:cxn modelId="{A0480510-D9B1-4D13-8273-900D14A04973}" type="presParOf" srcId="{31CA1A6F-D60A-41E2-B3C0-57E5F37ED1A4}" destId="{D5F292E7-718B-4EB9-B701-C85247E03E3C}" srcOrd="1" destOrd="0" presId="urn:microsoft.com/office/officeart/2005/8/layout/vList2"/>
    <dgm:cxn modelId="{A51ECBC8-2B55-4C53-8FD1-B808E07CF0EE}" type="presParOf" srcId="{31CA1A6F-D60A-41E2-B3C0-57E5F37ED1A4}" destId="{7ABE0A21-4F51-4620-A076-551E469EB6C1}" srcOrd="2" destOrd="0" presId="urn:microsoft.com/office/officeart/2005/8/layout/vList2"/>
    <dgm:cxn modelId="{8815F7CE-F61D-43B2-9EE3-83F3A50914F4}" type="presParOf" srcId="{31CA1A6F-D60A-41E2-B3C0-57E5F37ED1A4}" destId="{2F77D685-2FEF-450D-9999-5E9289DF3E9B}" srcOrd="3" destOrd="0" presId="urn:microsoft.com/office/officeart/2005/8/layout/vList2"/>
    <dgm:cxn modelId="{E2B7D89D-02BF-4D6B-B3C0-C0E04B87FB4A}" type="presParOf" srcId="{31CA1A6F-D60A-41E2-B3C0-57E5F37ED1A4}" destId="{F5F14B09-291A-47C5-A1EB-E6F91EE9C36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09E47-DDA5-8348-AAC7-A3E78C2B91F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4B9CD-DE3A-1B4F-8001-3B8F525F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2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59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53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15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40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9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1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18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89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52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6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3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58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16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9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52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07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68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84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27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85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0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70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75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97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46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4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10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0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23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174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9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3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7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25" y="284163"/>
            <a:ext cx="4984750" cy="2805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3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3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4B9CD-DE3A-1B4F-8001-3B8F525FEA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9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7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9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0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1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1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3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4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3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1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AC1B6-8EF8-654B-AAF9-E0279B9562B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43F8-9510-244E-9403-94F9C981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2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-secure.symantec.com/connect/articles/adding-custom-data-class-it-analytics-cubes" TargetMode="External"/><Relationship Id="rId4" Type="http://schemas.openxmlformats.org/officeDocument/2006/relationships/image" Target="../media/image7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iconarchive.com/show/browsers-icons-by-tatice/Globe-icon.html" TargetMode="Externa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Michigan </a:t>
            </a:r>
            <a:r>
              <a:rPr lang="en-US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User Group</a:t>
            </a:r>
            <a:endParaRPr lang="en-US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9167"/>
            <a:ext cx="9144000" cy="1632447"/>
          </a:xfrm>
          <a:prstGeom prst="rect">
            <a:avLst/>
          </a:prstGeom>
        </p:spPr>
      </p:pic>
      <p:pic>
        <p:nvPicPr>
          <p:cNvPr id="4" name="Picture 3" descr="Unicor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5" y="3943383"/>
            <a:ext cx="736139" cy="6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CEM Supported OS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3765433" y="611096"/>
            <a:ext cx="4783255" cy="405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E4845"/>
              </a:buClr>
              <a:buChar char="•"/>
              <a:defRPr sz="2400">
                <a:solidFill>
                  <a:srgbClr val="4E4845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517525" indent="-2333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rgbClr val="4E4845"/>
              </a:buClr>
              <a:buFont typeface="Arial" charset="0"/>
              <a:buChar char="–"/>
              <a:defRPr sz="20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2pPr>
            <a:lvl3pPr marL="688975" indent="-1714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rgbClr val="4E4845"/>
              </a:buClr>
              <a:buChar char="•"/>
              <a:defRPr sz="16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3pPr>
            <a:lvl4pPr marL="854075" indent="-1651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4845"/>
              </a:buClr>
              <a:buChar char="–"/>
              <a:defRPr sz="14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4pPr>
            <a:lvl5pPr marL="974725" indent="-1206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4845"/>
              </a:buClr>
              <a:buFont typeface="Arial" charset="0"/>
              <a:buChar char="•"/>
              <a:defRPr sz="12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Managed endpoints</a:t>
            </a:r>
          </a:p>
          <a:p>
            <a:pPr lvl="1"/>
            <a:r>
              <a:rPr lang="en-US" sz="2400" dirty="0" smtClean="0"/>
              <a:t>Windows</a:t>
            </a:r>
          </a:p>
          <a:p>
            <a:pPr lvl="1"/>
            <a:r>
              <a:rPr lang="en-US" sz="2400" dirty="0" smtClean="0"/>
              <a:t>No UNIX/Linux support now (Mac support upcoming)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SMP Internet Gateway</a:t>
            </a:r>
          </a:p>
          <a:p>
            <a:pPr lvl="1"/>
            <a:r>
              <a:rPr lang="en-AU" sz="2400" dirty="0" smtClean="0"/>
              <a:t>Windows </a:t>
            </a:r>
            <a:r>
              <a:rPr lang="en-AU" sz="2400" dirty="0"/>
              <a:t>Server 2008 R2 </a:t>
            </a:r>
            <a:r>
              <a:rPr lang="en-AU" sz="2400" dirty="0" smtClean="0"/>
              <a:t>SP1 </a:t>
            </a:r>
            <a:r>
              <a:rPr lang="en-AU" sz="2400" dirty="0"/>
              <a:t>(</a:t>
            </a:r>
            <a:r>
              <a:rPr lang="en-AU" sz="2400" dirty="0" smtClean="0"/>
              <a:t>64-bit)</a:t>
            </a:r>
          </a:p>
          <a:p>
            <a:pPr lvl="2"/>
            <a:r>
              <a:rPr lang="en-AU" sz="1800" dirty="0" smtClean="0"/>
              <a:t>.NET Framework 3.5 SP1</a:t>
            </a:r>
          </a:p>
          <a:p>
            <a:pPr lvl="2"/>
            <a:r>
              <a:rPr lang="en-AU" sz="1800" dirty="0" smtClean="0"/>
              <a:t>Two NICs</a:t>
            </a:r>
            <a:endParaRPr lang="en-AU" sz="1800" dirty="0"/>
          </a:p>
        </p:txBody>
      </p:sp>
      <p:sp>
        <p:nvSpPr>
          <p:cNvPr id="7" name="Footer Placeholder 3"/>
          <p:cNvSpPr>
            <a:spLocks noGrp="1"/>
          </p:cNvSpPr>
          <p:nvPr/>
        </p:nvSpPr>
        <p:spPr bwMode="auto">
          <a:xfrm>
            <a:off x="381000" y="5481638"/>
            <a:ext cx="4183063" cy="23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4E4845"/>
                </a:solidFill>
                <a:latin typeface="Calibri" pitchFamily="-111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Managing in the Cloud</a:t>
            </a:r>
          </a:p>
        </p:txBody>
      </p:sp>
      <p:sp>
        <p:nvSpPr>
          <p:cNvPr id="8" name="Slide Number Placeholder 4"/>
          <p:cNvSpPr>
            <a:spLocks noGrp="1"/>
          </p:cNvSpPr>
          <p:nvPr/>
        </p:nvSpPr>
        <p:spPr bwMode="white">
          <a:xfrm>
            <a:off x="8548688" y="5521325"/>
            <a:ext cx="153987" cy="153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Calibri" pitchFamily="-111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11261" y="833375"/>
            <a:ext cx="1161270" cy="1143261"/>
            <a:chOff x="861679" y="1628800"/>
            <a:chExt cx="1161270" cy="1143261"/>
          </a:xfrm>
        </p:grpSpPr>
        <p:pic>
          <p:nvPicPr>
            <p:cNvPr id="13" name="Picture 12" descr="C:\Documents and Settings\anthony_langsworth\Local Settings\Temporary Internet Files\Content.IE5\51KS8ON2\MCj0431540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2257" y="1628800"/>
              <a:ext cx="1060692" cy="1143261"/>
            </a:xfrm>
            <a:prstGeom prst="rect">
              <a:avLst/>
            </a:prstGeom>
            <a:no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679" y="2323780"/>
              <a:ext cx="434558" cy="39691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83642" y="2671616"/>
            <a:ext cx="888889" cy="1758730"/>
            <a:chOff x="1078958" y="3785417"/>
            <a:chExt cx="888889" cy="1758730"/>
          </a:xfrm>
        </p:grpSpPr>
        <p:pic>
          <p:nvPicPr>
            <p:cNvPr id="11" name="Picture 10" descr="C:\Documents and Settings\anthony_langsworth\Local Settings\Temporary Internet Files\Content.IE5\LO38MX2S\MCj04352420000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8958" y="3785417"/>
              <a:ext cx="888889" cy="1758730"/>
            </a:xfrm>
            <a:prstGeom prst="rect">
              <a:avLst/>
            </a:prstGeom>
            <a:noFill/>
          </p:spPr>
        </p:pic>
        <p:pic>
          <p:nvPicPr>
            <p:cNvPr id="12" name="Picture 11" descr="C:\Documents and Settings\anthony_langsworth\Local Settings\Temporary Internet Files\Content.IE5\U4AAQO2Q\MCj0441437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97754" y="4766719"/>
              <a:ext cx="365714" cy="36571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613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Agent Registration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6147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/>
              <a:t>The agent registration feature is added to ensure that only trusted endpoints </a:t>
            </a:r>
            <a:r>
              <a:rPr lang="en-US" dirty="0" smtClean="0"/>
              <a:t>can communicate </a:t>
            </a:r>
            <a:r>
              <a:rPr lang="en-US" dirty="0"/>
              <a:t>with Notification Server.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agent registration feature requires </a:t>
            </a:r>
            <a:r>
              <a:rPr lang="en-US" dirty="0" smtClean="0"/>
              <a:t>an endpoint </a:t>
            </a:r>
            <a:r>
              <a:rPr lang="en-US" dirty="0"/>
              <a:t>to be allowed to communicate with Notification Server before it can </a:t>
            </a:r>
            <a:r>
              <a:rPr lang="en-US" dirty="0" smtClean="0"/>
              <a:t>be managed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57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Agent Registration Policy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499"/>
            <a:ext cx="7716327" cy="338184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50" y="1127887"/>
            <a:ext cx="5609749" cy="35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Agent Registration API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923925"/>
            <a:ext cx="8382000" cy="3333750"/>
          </a:xfrm>
        </p:spPr>
        <p:txBody>
          <a:bodyPr/>
          <a:lstStyle/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A registration API allows </a:t>
            </a:r>
            <a:r>
              <a:rPr lang="en-US" dirty="0"/>
              <a:t>you to create your own customized process for registering agents</a:t>
            </a:r>
            <a:r>
              <a:rPr lang="en-US" dirty="0" smtClean="0"/>
              <a:t>.</a:t>
            </a:r>
          </a:p>
          <a:p>
            <a:pPr lvl="1"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Bulk Inputs</a:t>
            </a:r>
          </a:p>
          <a:p>
            <a:pPr lvl="1"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Self Service Portals</a:t>
            </a:r>
          </a:p>
          <a:p>
            <a:pPr lvl="1"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New Deployments</a:t>
            </a:r>
          </a:p>
          <a:p>
            <a:pPr lvl="1"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Other Business Process</a:t>
            </a:r>
          </a:p>
        </p:txBody>
      </p:sp>
    </p:spTree>
    <p:extLst>
      <p:ext uri="{BB962C8B-B14F-4D97-AF65-F5344CB8AC3E}">
        <p14:creationId xmlns:p14="http://schemas.microsoft.com/office/powerpoint/2010/main" val="5359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Agent Registration UI Status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4131101" y="683899"/>
            <a:ext cx="4572000" cy="381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rm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Char char="•"/>
              <a:defRPr sz="24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bg2">
                  <a:lumMod val="50000"/>
                </a:schemeClr>
              </a:buClr>
              <a:buFont typeface="Arial" charset="0"/>
              <a:buChar char="–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bg2">
                  <a:lumMod val="50000"/>
                </a:schemeClr>
              </a:buClr>
              <a:buChar char="•"/>
              <a:tabLst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Char char="–"/>
              <a:defRPr sz="14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 sz="12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Agent UI indicates:</a:t>
            </a: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GUID</a:t>
            </a: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Agent Registration Pending</a:t>
            </a: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/>
              <a:t>Agent Registration Blocked</a:t>
            </a:r>
          </a:p>
        </p:txBody>
      </p:sp>
      <p:sp>
        <p:nvSpPr>
          <p:cNvPr id="7" name="Footer Placeholder 3"/>
          <p:cNvSpPr>
            <a:spLocks noGrp="1"/>
          </p:cNvSpPr>
          <p:nvPr/>
        </p:nvSpPr>
        <p:spPr bwMode="auto">
          <a:xfrm>
            <a:off x="321101" y="5823217"/>
            <a:ext cx="4183380" cy="2327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096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192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288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385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480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577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9673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6769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7.5 User Summit - Agent Registration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/>
        </p:nvSpPr>
        <p:spPr bwMode="white">
          <a:xfrm>
            <a:off x="8488997" y="5862664"/>
            <a:ext cx="153888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096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192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288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385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480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577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9673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6769" algn="l" defTabSz="914192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47" y="1165605"/>
            <a:ext cx="438150" cy="43815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47" y="2342017"/>
            <a:ext cx="438150" cy="438150"/>
          </a:xfrm>
          <a:prstGeom prst="rect">
            <a:avLst/>
          </a:prstGeom>
        </p:spPr>
      </p:pic>
      <p:pic>
        <p:nvPicPr>
          <p:cNvPr id="11" name="Picture 10" descr="agent ui blocked redlin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" y="683899"/>
            <a:ext cx="3810635" cy="381063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703397" y="1097407"/>
            <a:ext cx="924449" cy="31149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>
            <a:off x="3463309" y="3980481"/>
            <a:ext cx="924449" cy="31149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8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Segment 2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78846425"/>
              </p:ext>
            </p:extLst>
          </p:nvPr>
        </p:nvGraphicFramePr>
        <p:xfrm>
          <a:off x="1645920" y="689956"/>
          <a:ext cx="5868785" cy="368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07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New Supported Platforms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21" y="1579100"/>
            <a:ext cx="28575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92" y="650739"/>
            <a:ext cx="2505075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1832834"/>
            <a:ext cx="1524000" cy="114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0" y="606422"/>
            <a:ext cx="5029200" cy="904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65" y="3060060"/>
            <a:ext cx="294322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55" y="2699748"/>
            <a:ext cx="2581275" cy="17716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48" y="1318752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5124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Macintosh Management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6983"/>
            <a:ext cx="4568711" cy="3249518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NTLMv2 support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Software </a:t>
            </a:r>
            <a:r>
              <a:rPr lang="en-US" dirty="0">
                <a:solidFill>
                  <a:srgbClr val="000000"/>
                </a:solidFill>
              </a:rPr>
              <a:t>install made easy</a:t>
            </a:r>
          </a:p>
          <a:p>
            <a:pPr lvl="1">
              <a:buClr>
                <a:srgbClr val="E0991A"/>
              </a:buClr>
              <a:buFont typeface="Lucida Grande"/>
              <a:buChar char="-"/>
            </a:pPr>
            <a:r>
              <a:rPr lang="en-US" dirty="0" smtClean="0">
                <a:solidFill>
                  <a:srgbClr val="E0991A"/>
                </a:solidFill>
              </a:rPr>
              <a:t>Detection Rules</a:t>
            </a:r>
            <a:endParaRPr lang="en-US" dirty="0">
              <a:solidFill>
                <a:srgbClr val="E0991A"/>
              </a:solidFill>
            </a:endParaRPr>
          </a:p>
          <a:p>
            <a:pPr lvl="1">
              <a:buClr>
                <a:srgbClr val="E0991A"/>
              </a:buClr>
              <a:buFont typeface="Lucida Grande"/>
              <a:buChar char="-"/>
            </a:pPr>
            <a:r>
              <a:rPr lang="en-US" dirty="0" smtClean="0">
                <a:solidFill>
                  <a:srgbClr val="E0991A"/>
                </a:solidFill>
              </a:rPr>
              <a:t>Automatic creation of command lines</a:t>
            </a:r>
            <a:endParaRPr lang="en-US" dirty="0">
              <a:solidFill>
                <a:srgbClr val="E0991A"/>
              </a:solidFill>
            </a:endParaRP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Introducing Mac Imaging</a:t>
            </a:r>
          </a:p>
          <a:p>
            <a:pPr lvl="1">
              <a:buClr>
                <a:srgbClr val="E0991A"/>
              </a:buClr>
              <a:buSzPct val="100000"/>
              <a:buFont typeface="Lucida Grande"/>
              <a:buChar char="-"/>
            </a:pPr>
            <a:r>
              <a:rPr lang="en-US" dirty="0">
                <a:solidFill>
                  <a:srgbClr val="E0991A"/>
                </a:solidFill>
              </a:rPr>
              <a:t>No Mac server required</a:t>
            </a:r>
          </a:p>
          <a:p>
            <a:pPr lvl="1">
              <a:buClr>
                <a:srgbClr val="E0991A"/>
              </a:buClr>
              <a:buSzPct val="100000"/>
              <a:buFont typeface="Lucida Grande"/>
              <a:buChar char="-"/>
            </a:pPr>
            <a:r>
              <a:rPr lang="en-US" dirty="0">
                <a:solidFill>
                  <a:srgbClr val="E0991A"/>
                </a:solidFill>
              </a:rPr>
              <a:t>Single console to manage Mac and </a:t>
            </a:r>
            <a:r>
              <a:rPr lang="en-US" dirty="0" smtClean="0">
                <a:solidFill>
                  <a:srgbClr val="E0991A"/>
                </a:solidFill>
              </a:rPr>
              <a:t>Windows</a:t>
            </a:r>
            <a:endParaRPr lang="en-US" dirty="0">
              <a:solidFill>
                <a:srgbClr val="E0991A"/>
              </a:solidFill>
            </a:endParaRP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09559" y="2100786"/>
            <a:ext cx="1266934" cy="1021911"/>
            <a:chOff x="-298469" y="749670"/>
            <a:chExt cx="3405228" cy="27466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285" y="1380418"/>
              <a:ext cx="1379474" cy="14460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8469" y="749670"/>
              <a:ext cx="2228982" cy="2746663"/>
            </a:xfrm>
            <a:prstGeom prst="rect">
              <a:avLst/>
            </a:prstGeom>
          </p:spPr>
        </p:pic>
      </p:grpSp>
      <p:sp>
        <p:nvSpPr>
          <p:cNvPr id="8" name="Hexagon 7"/>
          <p:cNvSpPr/>
          <p:nvPr/>
        </p:nvSpPr>
        <p:spPr bwMode="auto">
          <a:xfrm>
            <a:off x="6677092" y="737569"/>
            <a:ext cx="3039230" cy="3733800"/>
          </a:xfrm>
          <a:prstGeom prst="hexagon">
            <a:avLst/>
          </a:prstGeom>
          <a:solidFill>
            <a:srgbClr val="E0991A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 bwMode="ltGray">
          <a:xfrm>
            <a:off x="7009467" y="1421059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According to Gartner, 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Mac sales to US businesses grew 50% in 2012</a:t>
            </a:r>
            <a:endParaRPr lang="en-US" sz="2000" baseline="30000" dirty="0" smtClean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Macintosh Management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16" y="556903"/>
            <a:ext cx="4324683" cy="4021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903"/>
            <a:ext cx="4833367" cy="28244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688" y="3507747"/>
            <a:ext cx="1502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Mac Preboot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Mac SMA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64215" y="3381375"/>
            <a:ext cx="631360" cy="285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752600" y="3667125"/>
            <a:ext cx="2924175" cy="57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9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Macintosh </a:t>
            </a:r>
            <a:r>
              <a:rPr lang="en-US" sz="3200" dirty="0" smtClean="0">
                <a:solidFill>
                  <a:schemeClr val="bg2"/>
                </a:solidFill>
              </a:rPr>
              <a:t>Management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" y="605592"/>
            <a:ext cx="3632125" cy="3613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80" y="1787182"/>
            <a:ext cx="7097319" cy="2815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78" y="646785"/>
            <a:ext cx="3130821" cy="1625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587" y="419045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Command 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3349" y="2644259"/>
            <a:ext cx="143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DMG Import</a:t>
            </a:r>
          </a:p>
        </p:txBody>
      </p:sp>
      <p:cxnSp>
        <p:nvCxnSpPr>
          <p:cNvPr id="9" name="Straight Arrow Connector 8"/>
          <p:cNvCxnSpPr>
            <a:stCxn id="5" idx="3"/>
          </p:cNvCxnSpPr>
          <p:nvPr/>
        </p:nvCxnSpPr>
        <p:spPr>
          <a:xfrm>
            <a:off x="1893787" y="4375118"/>
            <a:ext cx="4017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29474" y="1309723"/>
            <a:ext cx="17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Platform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Segment 1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69685548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42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Macintosh </a:t>
            </a:r>
            <a:r>
              <a:rPr lang="en-US" sz="3200" dirty="0" smtClean="0">
                <a:solidFill>
                  <a:schemeClr val="bg2"/>
                </a:solidFill>
              </a:rPr>
              <a:t>Management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4" y="546775"/>
            <a:ext cx="8345065" cy="2772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8328"/>
            <a:ext cx="4249699" cy="2531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5699" y="2923228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Detection Rule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49699" y="3629025"/>
            <a:ext cx="223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Platform rule options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704975" y="3562350"/>
            <a:ext cx="2544724" cy="219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6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Macintosh Management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6" name="Picture 5" descr="Netboot Con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6" y="843747"/>
            <a:ext cx="4137931" cy="3428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c Netbo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91" y="710518"/>
            <a:ext cx="3482426" cy="3775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1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Out of Band Management (OOB)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6147"/>
            <a:ext cx="82296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Out of Band Management (OOB) component is no longer available.</a:t>
            </a:r>
          </a:p>
          <a:p>
            <a:r>
              <a:rPr lang="en-US" dirty="0"/>
              <a:t>If you upgrade from earlier versions of IT Management Suite, the </a:t>
            </a:r>
            <a:r>
              <a:rPr lang="en-US" dirty="0" err="1"/>
              <a:t>OOBRemover</a:t>
            </a:r>
            <a:r>
              <a:rPr lang="en-US" dirty="0"/>
              <a:t> </a:t>
            </a:r>
            <a:r>
              <a:rPr lang="en-US" dirty="0" smtClean="0"/>
              <a:t>utility removes </a:t>
            </a:r>
            <a:r>
              <a:rPr lang="en-US" dirty="0"/>
              <a:t>the Out of Band Management items from Notification Server, site </a:t>
            </a:r>
            <a:r>
              <a:rPr lang="en-US" dirty="0" smtClean="0"/>
              <a:t>servers, and </a:t>
            </a:r>
            <a:r>
              <a:rPr lang="en-US" dirty="0"/>
              <a:t>client computers.</a:t>
            </a:r>
          </a:p>
          <a:p>
            <a:r>
              <a:rPr lang="en-US" dirty="0"/>
              <a:t>You should obtain the latest OOB component directly from Intel. This lets you to </a:t>
            </a:r>
            <a:r>
              <a:rPr lang="en-US" dirty="0" smtClean="0"/>
              <a:t>use the </a:t>
            </a:r>
            <a:r>
              <a:rPr lang="en-US" dirty="0"/>
              <a:t>latest Intel services to simplify the provisioning process while providing the </a:t>
            </a:r>
            <a:r>
              <a:rPr lang="en-US" dirty="0" smtClean="0"/>
              <a:t>latest AMT </a:t>
            </a:r>
            <a:r>
              <a:rPr lang="en-US" dirty="0"/>
              <a:t>feature support.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60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Software Management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0092"/>
            <a:ext cx="8101336" cy="4046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67" y="1080196"/>
            <a:ext cx="6755881" cy="3581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39" y="1512547"/>
            <a:ext cx="6243499" cy="3112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" y="3690526"/>
            <a:ext cx="2804651" cy="891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1475" y="626084"/>
            <a:ext cx="401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Administrator Software Development Kit </a:t>
            </a:r>
          </a:p>
        </p:txBody>
      </p:sp>
    </p:spTree>
    <p:extLst>
      <p:ext uri="{BB962C8B-B14F-4D97-AF65-F5344CB8AC3E}">
        <p14:creationId xmlns:p14="http://schemas.microsoft.com/office/powerpoint/2010/main" val="34839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Segment </a:t>
            </a:r>
            <a:r>
              <a:rPr lang="en-US" sz="3200" dirty="0">
                <a:solidFill>
                  <a:schemeClr val="bg2"/>
                </a:solidFill>
              </a:rPr>
              <a:t>3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60131349"/>
              </p:ext>
            </p:extLst>
          </p:nvPr>
        </p:nvGraphicFramePr>
        <p:xfrm>
          <a:off x="1645920" y="689956"/>
          <a:ext cx="5868785" cy="368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21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Deployment Solution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588"/>
            <a:ext cx="82296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NetBoot options updated</a:t>
            </a:r>
          </a:p>
          <a:p>
            <a:pPr lvl="1"/>
            <a:r>
              <a:rPr lang="en-US" dirty="0" smtClean="0"/>
              <a:t>Unknown, Pre-defined, Managed</a:t>
            </a:r>
            <a:endParaRPr lang="en-US" dirty="0"/>
          </a:p>
          <a:p>
            <a:r>
              <a:rPr lang="en-US" dirty="0" smtClean="0"/>
              <a:t>Task Services</a:t>
            </a:r>
          </a:p>
          <a:p>
            <a:pPr lvl="1"/>
            <a:r>
              <a:rPr lang="en-US" dirty="0" smtClean="0"/>
              <a:t>No longer required on Site Server with Deployment Components</a:t>
            </a:r>
          </a:p>
          <a:p>
            <a:r>
              <a:rPr lang="en-US" dirty="0" smtClean="0"/>
              <a:t>Robust </a:t>
            </a:r>
            <a:r>
              <a:rPr lang="en-US" dirty="0"/>
              <a:t>PXE </a:t>
            </a:r>
            <a:r>
              <a:rPr lang="en-US" dirty="0" smtClean="0"/>
              <a:t>services – No SBS Files</a:t>
            </a:r>
          </a:p>
          <a:p>
            <a:r>
              <a:rPr lang="en-US" dirty="0" smtClean="0"/>
              <a:t>HTTPS</a:t>
            </a:r>
          </a:p>
          <a:p>
            <a:r>
              <a:rPr lang="en-US" dirty="0" smtClean="0"/>
              <a:t>WinPE </a:t>
            </a:r>
            <a:r>
              <a:rPr lang="en-US" dirty="0"/>
              <a:t>4, </a:t>
            </a:r>
            <a:r>
              <a:rPr lang="en-US" dirty="0" err="1"/>
              <a:t>LinuxPE</a:t>
            </a:r>
            <a:r>
              <a:rPr lang="en-US" dirty="0"/>
              <a:t> 2.6</a:t>
            </a:r>
          </a:p>
          <a:p>
            <a:r>
              <a:rPr lang="en-US" dirty="0" smtClean="0"/>
              <a:t>Close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Deployment Solution - NBS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14" y="705083"/>
            <a:ext cx="7228571" cy="3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Deployment Solution – No SBS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" y="658688"/>
            <a:ext cx="7319146" cy="33940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05" y="2241426"/>
            <a:ext cx="4726858" cy="23420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824" y="3526763"/>
            <a:ext cx="29835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7.1 SP2 SBS Files on SS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8224" y="2484556"/>
            <a:ext cx="195701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7.5 Web Service on NS</a:t>
            </a:r>
            <a:endParaRPr lang="en-US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5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975" y="0"/>
            <a:ext cx="6677024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Deployment Solution – No Task Service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1731"/>
            <a:ext cx="8218488" cy="122797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0" y="2139702"/>
            <a:ext cx="8280672" cy="1210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63" y="1920875"/>
            <a:ext cx="3233910" cy="26253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001" y="1177530"/>
            <a:ext cx="193732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7.1 SP2 (4) netBoot Services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024" y="2371923"/>
            <a:ext cx="392795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7.5 (2) netBoot Services (No Task Services!)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6099" y="4230492"/>
            <a:ext cx="38023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7.5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5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Deployment Solution - WinPE 4.0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63625"/>
            <a:ext cx="4198037" cy="205278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43" y="1920875"/>
            <a:ext cx="6113480" cy="25202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817" y="2643758"/>
            <a:ext cx="8707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7.1 SP2</a:t>
            </a:r>
            <a:endParaRPr lang="en-U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4248" y="4011910"/>
            <a:ext cx="4764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7.5</a:t>
            </a:r>
            <a:endParaRPr lang="en-U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76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General Enhancements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89" y="698818"/>
            <a:ext cx="7882811" cy="3554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02" y="3224078"/>
            <a:ext cx="8437595" cy="1304657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3308466" y="3474720"/>
            <a:ext cx="814647" cy="157942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6225" y="1089541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Flipbooks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Deployment Solution – Close Match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7" y="571500"/>
            <a:ext cx="4024078" cy="403029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5" y="889607"/>
            <a:ext cx="4324707" cy="33940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28650" y="1000125"/>
            <a:ext cx="571500" cy="9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61515" y="3714750"/>
            <a:ext cx="116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Preboot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Segment 4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05913794"/>
              </p:ext>
            </p:extLst>
          </p:nvPr>
        </p:nvGraphicFramePr>
        <p:xfrm>
          <a:off x="1645920" y="689956"/>
          <a:ext cx="5868785" cy="368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98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Workflow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" y="632972"/>
            <a:ext cx="3414665" cy="3887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97" y="893181"/>
            <a:ext cx="4879719" cy="33666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800225" y="2447925"/>
            <a:ext cx="1266825" cy="152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56641" y="3000375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Component Wiki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2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Workflow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" y="616292"/>
            <a:ext cx="7597833" cy="3954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4391" y="923925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 Application Project Type</a:t>
            </a:r>
          </a:p>
        </p:txBody>
      </p:sp>
    </p:spTree>
    <p:extLst>
      <p:ext uri="{BB962C8B-B14F-4D97-AF65-F5344CB8AC3E}">
        <p14:creationId xmlns:p14="http://schemas.microsoft.com/office/powerpoint/2010/main" val="28525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Workflow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62" y="766234"/>
            <a:ext cx="5681530" cy="1809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666" y="1183616"/>
            <a:ext cx="5129771" cy="33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IT Analytics (ITA) – Multi CMDB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4" y="2531916"/>
            <a:ext cx="8145012" cy="1257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4" y="1071574"/>
            <a:ext cx="8688012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IT Analytics (ITA) – Multi CMDB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" y="573578"/>
            <a:ext cx="4333748" cy="3965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16" y="572261"/>
            <a:ext cx="4692600" cy="3456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2401" y="40784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https://www-secure.symantec.com/connect/articles/adding-custom-data-class-it-analytics-cubes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IT Analytics (ITA) – Cube Action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367"/>
            <a:ext cx="4472247" cy="4073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71" y="568366"/>
            <a:ext cx="5636028" cy="3089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2247" y="3658131"/>
            <a:ext cx="256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Taking action from cubes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IT Analytics (ITA) - Mobile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04"/>
            <a:ext cx="9144000" cy="1941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4" y="1399656"/>
            <a:ext cx="7664335" cy="323985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762" y="2380598"/>
            <a:ext cx="257175" cy="390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838450" y="4524375"/>
            <a:ext cx="1143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48425" y="910415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Additions for Mobile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PCAnywhere Solution (PCA)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6" y="666483"/>
            <a:ext cx="5925377" cy="1905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33" y="2233802"/>
            <a:ext cx="3905795" cy="22386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77025" y="1704975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Upgrade to Host Only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3375" y="2695575"/>
            <a:ext cx="391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by Version shows Host Only status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81375" y="2152651"/>
            <a:ext cx="428625" cy="542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6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9" y="803081"/>
            <a:ext cx="5269449" cy="3437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General Enhancements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58" y="689870"/>
            <a:ext cx="4565030" cy="381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944" y="0"/>
            <a:ext cx="6925055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Endpoint Protection Integration (SEPIC)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" y="545949"/>
            <a:ext cx="8520545" cy="4090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025" y="4131707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Kaspersky Uninstall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7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Segment 5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52111567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09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err="1" smtClean="0">
                <a:solidFill>
                  <a:schemeClr val="bg2"/>
                </a:solidFill>
              </a:rPr>
              <a:t>iPad</a:t>
            </a:r>
            <a:r>
              <a:rPr lang="en-US" sz="3200" dirty="0" smtClean="0">
                <a:solidFill>
                  <a:schemeClr val="bg2"/>
                </a:solidFill>
              </a:rPr>
              <a:t> App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32" y="1200151"/>
            <a:ext cx="8521468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Native </a:t>
            </a:r>
            <a:r>
              <a:rPr lang="en-US" sz="2400" dirty="0" err="1" smtClean="0"/>
              <a:t>iOS</a:t>
            </a:r>
            <a:r>
              <a:rPr lang="en-US" sz="2400" dirty="0" smtClean="0"/>
              <a:t> app</a:t>
            </a:r>
          </a:p>
          <a:p>
            <a:r>
              <a:rPr lang="en-US" sz="2400" dirty="0" smtClean="0"/>
              <a:t>View dashboard reports and perform basic administrative actions</a:t>
            </a:r>
          </a:p>
          <a:p>
            <a:r>
              <a:rPr lang="en-US" sz="2400" dirty="0" smtClean="0"/>
              <a:t>Delivered through the Apple App store subsequent to the release of 7.5</a:t>
            </a:r>
          </a:p>
        </p:txBody>
      </p:sp>
    </p:spTree>
    <p:extLst>
      <p:ext uri="{BB962C8B-B14F-4D97-AF65-F5344CB8AC3E}">
        <p14:creationId xmlns:p14="http://schemas.microsoft.com/office/powerpoint/2010/main" val="37571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Thank You!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7.5 related videos</a:t>
            </a:r>
          </a:p>
        </p:txBody>
      </p:sp>
      <p:pic>
        <p:nvPicPr>
          <p:cNvPr id="4" name="Picture 3" descr="Screen Shot 2013-09-30 at 2.38.12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44" y="1891266"/>
            <a:ext cx="2423160" cy="134874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Shot 2013-09-12 at 4.5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94" y="2753071"/>
            <a:ext cx="2578608" cy="143865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nhaltsplatzhalter 5" descr="com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1351478"/>
            <a:ext cx="3571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Cloud Enabled Management (CEM)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9605" y="737235"/>
            <a:ext cx="2304290" cy="370332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E0991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360425" y="737235"/>
            <a:ext cx="2304290" cy="370332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E0991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126485" y="737235"/>
            <a:ext cx="2304290" cy="370332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E0991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Slide Number Placeholder 3"/>
          <p:cNvSpPr>
            <a:spLocks noGrp="1"/>
          </p:cNvSpPr>
          <p:nvPr/>
        </p:nvSpPr>
        <p:spPr bwMode="white">
          <a:xfrm>
            <a:off x="8548688" y="5518299"/>
            <a:ext cx="138587" cy="138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Calibri" pitchFamily="-111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 bwMode="ltGray">
          <a:xfrm>
            <a:off x="1121464" y="842066"/>
            <a:ext cx="139903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Mobile Devices</a:t>
            </a:r>
          </a:p>
        </p:txBody>
      </p:sp>
      <p:sp>
        <p:nvSpPr>
          <p:cNvPr id="10" name="TextBox 10"/>
          <p:cNvSpPr txBox="1"/>
          <p:nvPr/>
        </p:nvSpPr>
        <p:spPr bwMode="ltGray">
          <a:xfrm>
            <a:off x="3863345" y="842066"/>
            <a:ext cx="139903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Cloud Services</a:t>
            </a:r>
          </a:p>
        </p:txBody>
      </p:sp>
      <p:sp>
        <p:nvSpPr>
          <p:cNvPr id="11" name="TextBox 13"/>
          <p:cNvSpPr txBox="1"/>
          <p:nvPr/>
        </p:nvSpPr>
        <p:spPr bwMode="ltGray">
          <a:xfrm>
            <a:off x="6555056" y="849087"/>
            <a:ext cx="1546407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Mobile Workforce</a:t>
            </a:r>
          </a:p>
        </p:txBody>
      </p:sp>
      <p:sp>
        <p:nvSpPr>
          <p:cNvPr id="12" name="TextBox 16"/>
          <p:cNvSpPr txBox="1"/>
          <p:nvPr/>
        </p:nvSpPr>
        <p:spPr bwMode="ltGray">
          <a:xfrm>
            <a:off x="6178814" y="2761322"/>
            <a:ext cx="2221990" cy="110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By 2015, over</a:t>
            </a:r>
            <a:b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2800" b="1" dirty="0" smtClean="0">
                <a:solidFill>
                  <a:srgbClr val="FDBB30"/>
                </a:solidFill>
                <a:latin typeface="Calibri" pitchFamily="34" charset="0"/>
              </a:rPr>
              <a:t>37%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of the global workforce will work outside the corporate firewall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4075" y="4099825"/>
            <a:ext cx="668371" cy="1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Globe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5625" y="1578158"/>
            <a:ext cx="876458" cy="876460"/>
          </a:xfrm>
          <a:prstGeom prst="rect">
            <a:avLst/>
          </a:prstGeom>
          <a:noFill/>
        </p:spPr>
      </p:pic>
      <p:sp>
        <p:nvSpPr>
          <p:cNvPr id="15" name="TextBox 15"/>
          <p:cNvSpPr txBox="1"/>
          <p:nvPr/>
        </p:nvSpPr>
        <p:spPr bwMode="ltGray">
          <a:xfrm>
            <a:off x="671198" y="2831961"/>
            <a:ext cx="2221990" cy="110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chemeClr val="accent2"/>
                </a:solidFill>
                <a:latin typeface="Calibri" pitchFamily="34" charset="0"/>
              </a:rPr>
              <a:t>Laptops </a:t>
            </a:r>
            <a:br>
              <a:rPr lang="en-US" sz="32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are consistently outselling desktops since 2008</a:t>
            </a:r>
          </a:p>
        </p:txBody>
      </p:sp>
      <p:sp>
        <p:nvSpPr>
          <p:cNvPr id="16" name="TextBox 21"/>
          <p:cNvSpPr txBox="1"/>
          <p:nvPr/>
        </p:nvSpPr>
        <p:spPr bwMode="ltGray">
          <a:xfrm>
            <a:off x="3345180" y="2774377"/>
            <a:ext cx="2331720" cy="110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rgbClr val="FDBB30"/>
                </a:solidFill>
                <a:latin typeface="Calibri" pitchFamily="34" charset="0"/>
              </a:rPr>
              <a:t>54% </a:t>
            </a:r>
            <a:r>
              <a:rPr lang="en-US" sz="2800" b="1" dirty="0" smtClean="0">
                <a:solidFill>
                  <a:srgbClr val="FDBB30"/>
                </a:solidFill>
                <a:latin typeface="Calibri" pitchFamily="34" charset="0"/>
              </a:rPr>
              <a:t/>
            </a:r>
            <a:br>
              <a:rPr lang="en-US" sz="2800" b="1" dirty="0" smtClean="0">
                <a:solidFill>
                  <a:srgbClr val="FDBB30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of businesses use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SaaS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7" name="Picture 16" descr="Image Det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1871" y="4106358"/>
            <a:ext cx="564910" cy="18516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319230" y="1782461"/>
            <a:ext cx="1003497" cy="672157"/>
            <a:chOff x="1295400" y="2590800"/>
            <a:chExt cx="1347590" cy="838200"/>
          </a:xfrm>
        </p:grpSpPr>
        <p:sp>
          <p:nvSpPr>
            <p:cNvPr id="23" name="Oval 22"/>
            <p:cNvSpPr/>
            <p:nvPr/>
          </p:nvSpPr>
          <p:spPr bwMode="auto">
            <a:xfrm>
              <a:off x="1524000" y="2590800"/>
              <a:ext cx="914400" cy="838200"/>
            </a:xfrm>
            <a:prstGeom prst="ellipse">
              <a:avLst/>
            </a:prstGeom>
            <a:noFill/>
            <a:ln w="1905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24" name="Picture 23" descr="step1-shelf-macbookpro-15-02241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845" y="2936837"/>
              <a:ext cx="420145" cy="241066"/>
            </a:xfrm>
            <a:prstGeom prst="rect">
              <a:avLst/>
            </a:prstGeom>
          </p:spPr>
        </p:pic>
        <p:pic>
          <p:nvPicPr>
            <p:cNvPr id="25" name="Picture 24" descr="toshiba_g61_110sa_windows7_laptop_review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2895359"/>
              <a:ext cx="416090" cy="381241"/>
            </a:xfrm>
            <a:prstGeom prst="rect">
              <a:avLst/>
            </a:prstGeom>
          </p:spPr>
        </p:pic>
      </p:grpSp>
      <p:pic>
        <p:nvPicPr>
          <p:cNvPr id="19" name="Picture 18" descr="Image Detail"/>
          <p:cNvPicPr>
            <a:picLocks noChangeAspect="1" noChangeArrowheads="1"/>
          </p:cNvPicPr>
          <p:nvPr/>
        </p:nvPicPr>
        <p:blipFill rotWithShape="1">
          <a:blip r:embed="rId9" cstate="print"/>
          <a:srcRect b="22370"/>
          <a:stretch/>
        </p:blipFill>
        <p:spPr bwMode="auto">
          <a:xfrm>
            <a:off x="3951812" y="1673002"/>
            <a:ext cx="1222095" cy="878434"/>
          </a:xfrm>
          <a:prstGeom prst="rect">
            <a:avLst/>
          </a:prstGeom>
          <a:noFill/>
        </p:spPr>
      </p:pic>
      <p:sp>
        <p:nvSpPr>
          <p:cNvPr id="21" name="Footer Placeholder 2"/>
          <p:cNvSpPr txBox="1">
            <a:spLocks/>
          </p:cNvSpPr>
          <p:nvPr/>
        </p:nvSpPr>
        <p:spPr bwMode="auto">
          <a:xfrm>
            <a:off x="395537" y="5485244"/>
            <a:ext cx="3765042" cy="2095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Managing in the Cloud</a:t>
            </a:r>
          </a:p>
        </p:txBody>
      </p:sp>
    </p:spTree>
    <p:extLst>
      <p:ext uri="{BB962C8B-B14F-4D97-AF65-F5344CB8AC3E}">
        <p14:creationId xmlns:p14="http://schemas.microsoft.com/office/powerpoint/2010/main" val="5896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CEM Introduction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269" y="1171139"/>
            <a:ext cx="6239629" cy="2662512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E0991A"/>
              </a:buClr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Introducing Cloud-Enabled Management</a:t>
            </a: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Securely manage users anywhere on the internet</a:t>
            </a: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Eliminates the need for VPN</a:t>
            </a: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Agents automatically detect location</a:t>
            </a:r>
          </a:p>
          <a:p>
            <a:pPr>
              <a:buClr>
                <a:srgbClr val="E0991A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Internet Gateway can support multiple servers</a:t>
            </a:r>
          </a:p>
          <a:p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-921124" y="916147"/>
            <a:ext cx="3368295" cy="3379113"/>
            <a:chOff x="-990600" y="1676400"/>
            <a:chExt cx="3733800" cy="3733800"/>
          </a:xfrm>
        </p:grpSpPr>
        <p:sp>
          <p:nvSpPr>
            <p:cNvPr id="5" name="Hexagon 4"/>
            <p:cNvSpPr/>
            <p:nvPr/>
          </p:nvSpPr>
          <p:spPr bwMode="auto">
            <a:xfrm>
              <a:off x="-990600" y="1676400"/>
              <a:ext cx="3733800" cy="3733800"/>
            </a:xfrm>
            <a:prstGeom prst="hexagon">
              <a:avLst/>
            </a:prstGeom>
            <a:solidFill>
              <a:srgbClr val="E0991A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 bwMode="ltGray">
            <a:xfrm>
              <a:off x="152400" y="1958157"/>
              <a:ext cx="21336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According to a 2012 survey from Reuters, approximately one in five workers worldwide telecommute </a:t>
              </a:r>
              <a:r>
                <a:rPr lang="en-US" sz="1800" dirty="0" smtClean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frequently.</a:t>
              </a:r>
              <a:endParaRPr lang="en-US" sz="1800" baseline="300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 bwMode="auto">
          <a:xfrm>
            <a:off x="7028726" y="1035844"/>
            <a:ext cx="1857375" cy="2750344"/>
          </a:xfrm>
          <a:prstGeom prst="rect">
            <a:avLst/>
          </a:prstGeom>
          <a:solidFill>
            <a:srgbClr val="339933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400" dirty="0">
                <a:solidFill>
                  <a:srgbClr val="9A918C"/>
                </a:solidFill>
                <a:latin typeface="Arial" charset="0"/>
              </a:rPr>
              <a:t>Internal</a:t>
            </a:r>
            <a:endParaRPr lang="en-US" sz="2400" dirty="0">
              <a:solidFill>
                <a:srgbClr val="9A918C"/>
              </a:solidFill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389800" y="1035844"/>
            <a:ext cx="4438650" cy="2750344"/>
          </a:xfrm>
          <a:prstGeom prst="rect">
            <a:avLst/>
          </a:prstGeom>
          <a:solidFill>
            <a:schemeClr val="accent4">
              <a:alpha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400" dirty="0">
                <a:solidFill>
                  <a:srgbClr val="9A918C"/>
                </a:solidFill>
                <a:latin typeface="Arial" charset="0"/>
              </a:rPr>
              <a:t>External</a:t>
            </a:r>
            <a:endParaRPr lang="en-US" sz="2400" dirty="0">
              <a:solidFill>
                <a:srgbClr val="9A918C"/>
              </a:solidFill>
              <a:latin typeface="Arial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4818925" y="1035844"/>
            <a:ext cx="2219325" cy="2750344"/>
          </a:xfrm>
          <a:prstGeom prst="rect">
            <a:avLst/>
          </a:prstGeom>
          <a:solidFill>
            <a:srgbClr val="FFCC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400" dirty="0">
                <a:solidFill>
                  <a:srgbClr val="9A918C"/>
                </a:solidFill>
                <a:latin typeface="Arial" charset="0"/>
              </a:rPr>
              <a:t>DMZ</a:t>
            </a:r>
            <a:endParaRPr lang="en-US" sz="2400" dirty="0">
              <a:solidFill>
                <a:srgbClr val="9A918C"/>
              </a:solidFill>
              <a:latin typeface="Arial" charset="0"/>
            </a:endParaRPr>
          </a:p>
        </p:txBody>
      </p:sp>
      <p:sp>
        <p:nvSpPr>
          <p:cNvPr id="73" name="TextBox 72"/>
          <p:cNvSpPr txBox="1"/>
          <p:nvPr/>
        </p:nvSpPr>
        <p:spPr bwMode="ltGray">
          <a:xfrm>
            <a:off x="370751" y="2950369"/>
            <a:ext cx="1476375" cy="33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800"/>
              </a:spcAft>
            </a:pPr>
            <a:r>
              <a:rPr lang="en-AU" sz="1600" dirty="0">
                <a:solidFill>
                  <a:srgbClr val="9A918C">
                    <a:lumMod val="50000"/>
                  </a:srgbClr>
                </a:solidFill>
              </a:rPr>
              <a:t>Agent</a:t>
            </a:r>
            <a:endParaRPr lang="en-US" sz="1600" dirty="0" err="1">
              <a:solidFill>
                <a:srgbClr val="9A918C">
                  <a:lumMod val="50000"/>
                </a:srgb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 bwMode="ltGray">
          <a:xfrm>
            <a:off x="5143501" y="2943225"/>
            <a:ext cx="1304200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800"/>
              </a:spcAft>
            </a:pPr>
            <a:r>
              <a:rPr lang="en-AU" sz="1600" dirty="0" smtClean="0">
                <a:solidFill>
                  <a:srgbClr val="9A918C">
                    <a:lumMod val="50000"/>
                  </a:srgbClr>
                </a:solidFill>
              </a:rPr>
              <a:t>Internet</a:t>
            </a:r>
            <a:br>
              <a:rPr lang="en-AU" sz="1600" dirty="0" smtClean="0">
                <a:solidFill>
                  <a:srgbClr val="9A918C">
                    <a:lumMod val="50000"/>
                  </a:srgbClr>
                </a:solidFill>
              </a:rPr>
            </a:br>
            <a:r>
              <a:rPr lang="en-AU" sz="1600" dirty="0" smtClean="0">
                <a:solidFill>
                  <a:srgbClr val="9A918C">
                    <a:lumMod val="50000"/>
                  </a:srgbClr>
                </a:solidFill>
              </a:rPr>
              <a:t>Gateway</a:t>
            </a:r>
            <a:endParaRPr lang="en-AU" sz="1600" dirty="0">
              <a:solidFill>
                <a:srgbClr val="9A918C">
                  <a:lumMod val="50000"/>
                </a:srgbClr>
              </a:solidFill>
            </a:endParaRPr>
          </a:p>
          <a:p>
            <a:pPr algn="ctr" fontAlgn="base">
              <a:lnSpc>
                <a:spcPct val="90000"/>
              </a:lnSpc>
              <a:spcAft>
                <a:spcPts val="800"/>
              </a:spcAft>
            </a:pPr>
            <a:endParaRPr lang="en-US" sz="1600" dirty="0" err="1">
              <a:solidFill>
                <a:srgbClr val="9A918C">
                  <a:lumMod val="50000"/>
                </a:srgb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 bwMode="ltGray">
          <a:xfrm>
            <a:off x="6433413" y="2921794"/>
            <a:ext cx="1190625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800"/>
              </a:spcAft>
            </a:pPr>
            <a:r>
              <a:rPr lang="en-AU" sz="1600" dirty="0">
                <a:solidFill>
                  <a:srgbClr val="9A918C">
                    <a:lumMod val="50000"/>
                  </a:srgbClr>
                </a:solidFill>
              </a:rPr>
              <a:t>Internal Firewall</a:t>
            </a:r>
          </a:p>
          <a:p>
            <a:pPr algn="ctr" fontAlgn="base">
              <a:lnSpc>
                <a:spcPct val="90000"/>
              </a:lnSpc>
              <a:spcAft>
                <a:spcPts val="800"/>
              </a:spcAft>
            </a:pPr>
            <a:endParaRPr lang="en-US" sz="1600" dirty="0" err="1">
              <a:solidFill>
                <a:srgbClr val="9A918C">
                  <a:lumMod val="50000"/>
                </a:srgb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 bwMode="ltGray">
          <a:xfrm>
            <a:off x="4066451" y="2921794"/>
            <a:ext cx="1190625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800"/>
              </a:spcAft>
            </a:pPr>
            <a:r>
              <a:rPr lang="en-AU" sz="1600" dirty="0">
                <a:solidFill>
                  <a:srgbClr val="9A918C">
                    <a:lumMod val="50000"/>
                  </a:srgbClr>
                </a:solidFill>
              </a:rPr>
              <a:t>External Firewall</a:t>
            </a:r>
          </a:p>
          <a:p>
            <a:pPr algn="ctr" fontAlgn="base">
              <a:lnSpc>
                <a:spcPct val="90000"/>
              </a:lnSpc>
              <a:spcAft>
                <a:spcPts val="800"/>
              </a:spcAft>
            </a:pPr>
            <a:endParaRPr lang="en-US" sz="1600" dirty="0" err="1">
              <a:solidFill>
                <a:srgbClr val="9A918C">
                  <a:lumMod val="50000"/>
                </a:srgb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 bwMode="ltGray">
          <a:xfrm>
            <a:off x="5419001" y="3943350"/>
            <a:ext cx="2205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/>
          <a:p>
            <a:pPr algn="l" fontAlgn="base">
              <a:lnSpc>
                <a:spcPct val="90000"/>
              </a:lnSpc>
              <a:spcAft>
                <a:spcPts val="800"/>
              </a:spcAft>
            </a:pPr>
            <a:r>
              <a:rPr lang="en-AU" sz="1400" dirty="0" smtClean="0">
                <a:solidFill>
                  <a:srgbClr val="9A918C">
                    <a:lumMod val="50000"/>
                  </a:srgbClr>
                </a:solidFill>
              </a:rPr>
              <a:t>Gateway blocks un-trusted connections</a:t>
            </a:r>
            <a:endParaRPr lang="en-AU" sz="1400" dirty="0">
              <a:solidFill>
                <a:srgbClr val="9A918C">
                  <a:lumMod val="50000"/>
                </a:srgb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 bwMode="ltGray">
          <a:xfrm>
            <a:off x="1600200" y="3921919"/>
            <a:ext cx="1981200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ctr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800"/>
              </a:spcAft>
            </a:pPr>
            <a:r>
              <a:rPr lang="en-AU" sz="1600" dirty="0" smtClean="0">
                <a:solidFill>
                  <a:srgbClr val="9A918C">
                    <a:lumMod val="50000"/>
                  </a:srgbClr>
                </a:solidFill>
              </a:rPr>
              <a:t>Secure connection</a:t>
            </a:r>
            <a:br>
              <a:rPr lang="en-AU" sz="1600" dirty="0" smtClean="0">
                <a:solidFill>
                  <a:srgbClr val="9A918C">
                    <a:lumMod val="50000"/>
                  </a:srgbClr>
                </a:solidFill>
              </a:rPr>
            </a:br>
            <a:r>
              <a:rPr lang="en-AU" sz="1600" dirty="0" smtClean="0">
                <a:solidFill>
                  <a:srgbClr val="9A918C">
                    <a:lumMod val="50000"/>
                  </a:srgbClr>
                </a:solidFill>
              </a:rPr>
              <a:t>No VPN required</a:t>
            </a:r>
            <a:endParaRPr lang="en-US" sz="1600" dirty="0" err="1">
              <a:solidFill>
                <a:srgbClr val="9A918C">
                  <a:lumMod val="50000"/>
                </a:srgb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 bwMode="ltGray">
          <a:xfrm>
            <a:off x="7439026" y="2850357"/>
            <a:ext cx="1456601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Aft>
                <a:spcPts val="800"/>
              </a:spcAft>
            </a:pPr>
            <a:r>
              <a:rPr lang="en-AU" sz="1600" dirty="0" smtClean="0">
                <a:solidFill>
                  <a:srgbClr val="9A918C">
                    <a:lumMod val="50000"/>
                  </a:srgbClr>
                </a:solidFill>
              </a:rPr>
              <a:t>Symantec Management Platform</a:t>
            </a:r>
            <a:r>
              <a:rPr lang="en-AU" sz="1600" dirty="0">
                <a:solidFill>
                  <a:srgbClr val="9A918C">
                    <a:lumMod val="50000"/>
                  </a:srgbClr>
                </a:solidFill>
              </a:rPr>
              <a:t/>
            </a:r>
            <a:br>
              <a:rPr lang="en-AU" sz="1600" dirty="0">
                <a:solidFill>
                  <a:srgbClr val="9A918C">
                    <a:lumMod val="50000"/>
                  </a:srgbClr>
                </a:solidFill>
              </a:rPr>
            </a:br>
            <a:endParaRPr lang="en-AU" sz="1600" dirty="0">
              <a:solidFill>
                <a:srgbClr val="9A918C">
                  <a:lumMod val="50000"/>
                </a:srgbClr>
              </a:solidFill>
            </a:endParaRPr>
          </a:p>
          <a:p>
            <a:pPr algn="ctr" fontAlgn="base">
              <a:lnSpc>
                <a:spcPct val="90000"/>
              </a:lnSpc>
              <a:spcAft>
                <a:spcPts val="800"/>
              </a:spcAft>
            </a:pPr>
            <a:endParaRPr lang="en-US" sz="1600" dirty="0" err="1">
              <a:solidFill>
                <a:srgbClr val="9A918C">
                  <a:lumMod val="50000"/>
                </a:srgbClr>
              </a:solidFill>
            </a:endParaRPr>
          </a:p>
        </p:txBody>
      </p:sp>
      <p:sp>
        <p:nvSpPr>
          <p:cNvPr id="99" name="Left Brace 98"/>
          <p:cNvSpPr/>
          <p:nvPr/>
        </p:nvSpPr>
        <p:spPr bwMode="auto">
          <a:xfrm rot="16200000">
            <a:off x="2556276" y="1768079"/>
            <a:ext cx="221457" cy="4114801"/>
          </a:xfrm>
          <a:prstGeom prst="leftBrace">
            <a:avLst>
              <a:gd name="adj1" fmla="val 109779"/>
              <a:gd name="adj2" fmla="val 50000"/>
            </a:avLst>
          </a:prstGeom>
          <a:noFill/>
          <a:ln w="349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" name="Picture 2" descr="C:\Users\Rich_Lacey\Pictures\PowerPoint Stock Icons\server_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851" y="1952626"/>
            <a:ext cx="1120775" cy="840581"/>
          </a:xfrm>
          <a:prstGeom prst="rect">
            <a:avLst/>
          </a:prstGeom>
          <a:noFill/>
        </p:spPr>
      </p:pic>
      <p:pic>
        <p:nvPicPr>
          <p:cNvPr id="2051" name="Picture 3" descr="C:\Users\Rich_Lacey\Pictures\PowerPoint Stock Icons\kill_process_2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760" y="3931920"/>
            <a:ext cx="548640" cy="411480"/>
          </a:xfrm>
          <a:prstGeom prst="rect">
            <a:avLst/>
          </a:prstGeom>
          <a:noFill/>
        </p:spPr>
      </p:pic>
      <p:sp>
        <p:nvSpPr>
          <p:cNvPr id="50" name="Right Arrow 49"/>
          <p:cNvSpPr/>
          <p:nvPr/>
        </p:nvSpPr>
        <p:spPr bwMode="auto">
          <a:xfrm>
            <a:off x="1600200" y="2307431"/>
            <a:ext cx="480848" cy="228600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050" name="Picture 2" descr="C:\Users\Rich_Lacey\Pictures\PowerPoint Stock Icons\laptop_computer_128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" y="1928813"/>
            <a:ext cx="1219200" cy="914400"/>
          </a:xfrm>
          <a:prstGeom prst="rect">
            <a:avLst/>
          </a:prstGeom>
          <a:noFill/>
        </p:spPr>
      </p:pic>
      <p:sp>
        <p:nvSpPr>
          <p:cNvPr id="52" name="Right Arrow 51"/>
          <p:cNvSpPr/>
          <p:nvPr/>
        </p:nvSpPr>
        <p:spPr bwMode="auto">
          <a:xfrm>
            <a:off x="3733801" y="2257425"/>
            <a:ext cx="647701" cy="228600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5048251" y="2264569"/>
            <a:ext cx="361950" cy="228600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6238876" y="2243138"/>
            <a:ext cx="361950" cy="228600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5" name="Right Arrow 54"/>
          <p:cNvSpPr/>
          <p:nvPr/>
        </p:nvSpPr>
        <p:spPr bwMode="auto">
          <a:xfrm>
            <a:off x="7343776" y="2250281"/>
            <a:ext cx="361950" cy="228600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1" name="Picture 3" descr="C:\Users\Rich_Lacey\Pictures\PowerPoint Stock Icons\firewall_25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3052" y="1938339"/>
            <a:ext cx="825499" cy="819149"/>
          </a:xfrm>
          <a:prstGeom prst="rect">
            <a:avLst/>
          </a:prstGeom>
          <a:noFill/>
        </p:spPr>
      </p:pic>
      <p:pic>
        <p:nvPicPr>
          <p:cNvPr id="42" name="Picture 2" descr="C:\Users\Rich_Lacey\Pictures\PowerPoint Stock Icons\server_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226" y="1945482"/>
            <a:ext cx="1120775" cy="840581"/>
          </a:xfrm>
          <a:prstGeom prst="rect">
            <a:avLst/>
          </a:prstGeom>
          <a:noFill/>
        </p:spPr>
      </p:pic>
      <p:pic>
        <p:nvPicPr>
          <p:cNvPr id="40" name="Picture 3" descr="C:\Users\Rich_Lacey\Pictures\PowerPoint Stock Icons\firewall_25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5152" y="1952626"/>
            <a:ext cx="825499" cy="819149"/>
          </a:xfrm>
          <a:prstGeom prst="rect">
            <a:avLst/>
          </a:prstGeom>
          <a:noFill/>
        </p:spPr>
      </p:pic>
      <p:sp>
        <p:nvSpPr>
          <p:cNvPr id="59" name="Right Arrow 58"/>
          <p:cNvSpPr/>
          <p:nvPr/>
        </p:nvSpPr>
        <p:spPr bwMode="auto">
          <a:xfrm rot="16200000">
            <a:off x="5569744" y="3512344"/>
            <a:ext cx="442913" cy="304800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40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36" name="Group 231"/>
          <p:cNvGrpSpPr/>
          <p:nvPr/>
        </p:nvGrpSpPr>
        <p:grpSpPr>
          <a:xfrm>
            <a:off x="2121540" y="1921840"/>
            <a:ext cx="1893707" cy="945170"/>
            <a:chOff x="3430768" y="2816474"/>
            <a:chExt cx="1893707" cy="1260226"/>
          </a:xfrm>
        </p:grpSpPr>
        <p:sp>
          <p:nvSpPr>
            <p:cNvPr id="37" name="Cloud 36"/>
            <p:cNvSpPr/>
            <p:nvPr/>
          </p:nvSpPr>
          <p:spPr bwMode="auto">
            <a:xfrm>
              <a:off x="3430768" y="2816474"/>
              <a:ext cx="1893707" cy="1260226"/>
            </a:xfrm>
            <a:prstGeom prst="clou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38" name="TextBox 37"/>
            <p:cNvSpPr txBox="1"/>
            <p:nvPr/>
          </p:nvSpPr>
          <p:spPr bwMode="ltGray">
            <a:xfrm>
              <a:off x="3541754" y="3222863"/>
              <a:ext cx="1632931" cy="420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Internet</a:t>
              </a:r>
            </a:p>
          </p:txBody>
        </p:sp>
      </p:grpSp>
      <p:pic>
        <p:nvPicPr>
          <p:cNvPr id="39" name="logo 1" descr="C:\Users\Jon\Desktop\SMP 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1230" y="2067755"/>
            <a:ext cx="342321" cy="256741"/>
          </a:xfrm>
          <a:prstGeom prst="rect">
            <a:avLst/>
          </a:prstGeom>
          <a:noFill/>
        </p:spPr>
      </p:pic>
      <p:pic>
        <p:nvPicPr>
          <p:cNvPr id="44" name="logo 1" descr="C:\Users\Jon\Desktop\SMP 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5801" y="2486460"/>
            <a:ext cx="342321" cy="256741"/>
          </a:xfrm>
          <a:prstGeom prst="rect">
            <a:avLst/>
          </a:prstGeom>
          <a:noFill/>
        </p:spPr>
      </p:pic>
      <p:pic>
        <p:nvPicPr>
          <p:cNvPr id="1026" name="Picture 2" descr="C:\Users\Rich_Lacey\Pictures\PowerPoint Stock Icons\security_128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4910" y="3931920"/>
            <a:ext cx="548640" cy="411480"/>
          </a:xfrm>
          <a:prstGeom prst="rect">
            <a:avLst/>
          </a:prstGeom>
          <a:noFill/>
        </p:spPr>
      </p:pic>
      <p:pic>
        <p:nvPicPr>
          <p:cNvPr id="35" name="Picture 3" descr="C:\Documents and Settings\anthony_langsworth\Local Settings\Temporary Internet Files\Content.IE5\U4AAQO2Q\MCj0441437000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517744"/>
            <a:ext cx="365714" cy="274286"/>
          </a:xfrm>
          <a:prstGeom prst="rect">
            <a:avLst/>
          </a:prstGeom>
          <a:noFill/>
        </p:spPr>
      </p:pic>
      <p:pic>
        <p:nvPicPr>
          <p:cNvPr id="46" name="Picture 3" descr="C:\Documents and Settings\anthony_langsworth\Local Settings\Temporary Internet Files\Content.IE5\U4AAQO2Q\MCj0441437000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2517744"/>
            <a:ext cx="365714" cy="274286"/>
          </a:xfrm>
          <a:prstGeom prst="rect">
            <a:avLst/>
          </a:prstGeom>
          <a:noFill/>
        </p:spPr>
      </p:pic>
      <p:pic>
        <p:nvPicPr>
          <p:cNvPr id="47" name="Picture 3" descr="C:\Documents and Settings\anthony_langsworth\Local Settings\Temporary Internet Files\Content.IE5\U4AAQO2Q\MCj0441437000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2517744"/>
            <a:ext cx="365714" cy="274286"/>
          </a:xfrm>
          <a:prstGeom prst="rect">
            <a:avLst/>
          </a:prstGeom>
          <a:noFill/>
        </p:spPr>
      </p:pic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CEM Architecture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CEM Scalability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Content Placeholder 5"/>
          <p:cNvSpPr>
            <a:spLocks noGrp="1"/>
          </p:cNvSpPr>
          <p:nvPr/>
        </p:nvSpPr>
        <p:spPr bwMode="auto">
          <a:xfrm>
            <a:off x="499335" y="1001134"/>
            <a:ext cx="8139056" cy="334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E4845"/>
              </a:buClr>
              <a:buChar char="•"/>
              <a:defRPr sz="2400">
                <a:solidFill>
                  <a:srgbClr val="4E4845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517525" indent="-2333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rgbClr val="4E4845"/>
              </a:buClr>
              <a:buFont typeface="Arial" charset="0"/>
              <a:buChar char="–"/>
              <a:defRPr sz="20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2pPr>
            <a:lvl3pPr marL="688975" indent="-1714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rgbClr val="4E4845"/>
              </a:buClr>
              <a:buChar char="•"/>
              <a:defRPr sz="16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3pPr>
            <a:lvl4pPr marL="854075" indent="-1651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4845"/>
              </a:buClr>
              <a:buChar char="–"/>
              <a:defRPr sz="14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4pPr>
            <a:lvl5pPr marL="974725" indent="-1206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4845"/>
              </a:buClr>
              <a:buFont typeface="Arial" charset="0"/>
              <a:buChar char="•"/>
              <a:defRPr sz="12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Internet Gateway </a:t>
            </a:r>
            <a:r>
              <a:rPr lang="en-US" dirty="0" smtClean="0"/>
              <a:t>has been tested up to 3,000 concurrent connections:</a:t>
            </a:r>
          </a:p>
          <a:p>
            <a:pPr lvl="1"/>
            <a:r>
              <a:rPr lang="en-US" dirty="0" smtClean="0"/>
              <a:t>Translates into up to 60,000 CEM-enabled nodes</a:t>
            </a:r>
            <a:endParaRPr lang="en-US" dirty="0"/>
          </a:p>
          <a:p>
            <a:r>
              <a:rPr lang="en-US" dirty="0"/>
              <a:t>Hardware requirements: </a:t>
            </a:r>
          </a:p>
          <a:p>
            <a:pPr lvl="1"/>
            <a:r>
              <a:rPr lang="en-US" dirty="0" smtClean="0"/>
              <a:t>Preferably </a:t>
            </a:r>
            <a:r>
              <a:rPr lang="en-US" dirty="0"/>
              <a:t>physical box, 8GB RAM, 40GB HDD and </a:t>
            </a:r>
            <a:r>
              <a:rPr lang="en-US" dirty="0" smtClean="0"/>
              <a:t>dual-core CPU</a:t>
            </a:r>
          </a:p>
          <a:p>
            <a:pPr lvl="1"/>
            <a:r>
              <a:rPr lang="en-US" dirty="0" smtClean="0"/>
              <a:t>VM-based IG offers lower scalability, but still sufficient for a fully-loaded NS</a:t>
            </a:r>
          </a:p>
        </p:txBody>
      </p:sp>
    </p:spTree>
    <p:extLst>
      <p:ext uri="{BB962C8B-B14F-4D97-AF65-F5344CB8AC3E}">
        <p14:creationId xmlns:p14="http://schemas.microsoft.com/office/powerpoint/2010/main" val="42291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327" y="0"/>
            <a:ext cx="6146672" cy="43053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CEM Supported Solutions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09" y="3510355"/>
            <a:ext cx="1680210" cy="104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77" y="2001257"/>
            <a:ext cx="1377315" cy="132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/>
        </p:nvSpPr>
        <p:spPr bwMode="auto">
          <a:xfrm>
            <a:off x="4164051" y="679017"/>
            <a:ext cx="4556845" cy="387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31775" indent="-2317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E4845"/>
              </a:buClr>
              <a:buChar char="•"/>
              <a:defRPr sz="2400">
                <a:solidFill>
                  <a:srgbClr val="4E4845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517525" indent="-2333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rgbClr val="4E4845"/>
              </a:buClr>
              <a:buFont typeface="Arial" charset="0"/>
              <a:buChar char="–"/>
              <a:defRPr sz="20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2pPr>
            <a:lvl3pPr marL="688975" indent="-1714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rgbClr val="4E4845"/>
              </a:buClr>
              <a:buChar char="•"/>
              <a:defRPr sz="16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3pPr>
            <a:lvl4pPr marL="854075" indent="-1651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4845"/>
              </a:buClr>
              <a:buChar char="–"/>
              <a:defRPr sz="14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4pPr>
            <a:lvl5pPr marL="974725" indent="-1206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4845"/>
              </a:buClr>
              <a:buFont typeface="Arial" charset="0"/>
              <a:buChar char="•"/>
              <a:defRPr sz="1200">
                <a:solidFill>
                  <a:srgbClr val="4E4845"/>
                </a:solidFill>
                <a:latin typeface="+mn-lt"/>
                <a:ea typeface="ＭＳ Ｐゴシック" pitchFamily="-108" charset="-128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dirty="0" smtClean="0"/>
              <a:t>Managed Software Delivery</a:t>
            </a:r>
          </a:p>
          <a:p>
            <a:r>
              <a:rPr lang="en-AU" dirty="0" smtClean="0"/>
              <a:t>Quick Delivery (non real-time)</a:t>
            </a:r>
          </a:p>
          <a:p>
            <a:r>
              <a:rPr lang="en-AU" dirty="0" smtClean="0"/>
              <a:t>Hardware Inventory</a:t>
            </a:r>
          </a:p>
          <a:p>
            <a:r>
              <a:rPr lang="en-AU" dirty="0" smtClean="0"/>
              <a:t>Software Inventory</a:t>
            </a:r>
          </a:p>
          <a:p>
            <a:r>
              <a:rPr lang="en-AU" dirty="0" smtClean="0"/>
              <a:t>Server Inventory</a:t>
            </a:r>
          </a:p>
          <a:p>
            <a:r>
              <a:rPr lang="en-AU" dirty="0" smtClean="0"/>
              <a:t>App Metering</a:t>
            </a:r>
          </a:p>
          <a:p>
            <a:r>
              <a:rPr lang="en-AU" dirty="0" smtClean="0"/>
              <a:t>Patch Inventory</a:t>
            </a:r>
          </a:p>
          <a:p>
            <a:r>
              <a:rPr lang="en-AU" dirty="0" smtClean="0"/>
              <a:t>Patch Management Policies</a:t>
            </a:r>
          </a:p>
          <a:p>
            <a:r>
              <a:rPr lang="en-AU" dirty="0" smtClean="0"/>
              <a:t>Basic Client Tasks</a:t>
            </a:r>
            <a:endParaRPr lang="en-AU" dirty="0"/>
          </a:p>
        </p:txBody>
      </p:sp>
      <p:sp>
        <p:nvSpPr>
          <p:cNvPr id="9" name="Footer Placeholder 3"/>
          <p:cNvSpPr>
            <a:spLocks noGrp="1"/>
          </p:cNvSpPr>
          <p:nvPr/>
        </p:nvSpPr>
        <p:spPr bwMode="auto">
          <a:xfrm>
            <a:off x="553208" y="5481638"/>
            <a:ext cx="4183063" cy="23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4E4845"/>
                </a:solidFill>
                <a:latin typeface="Calibri" pitchFamily="-111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Managing in the Cloud</a:t>
            </a:r>
          </a:p>
        </p:txBody>
      </p:sp>
      <p:sp>
        <p:nvSpPr>
          <p:cNvPr id="10" name="Slide Number Placeholder 4"/>
          <p:cNvSpPr>
            <a:spLocks noGrp="1"/>
          </p:cNvSpPr>
          <p:nvPr/>
        </p:nvSpPr>
        <p:spPr bwMode="white">
          <a:xfrm>
            <a:off x="8720896" y="5521325"/>
            <a:ext cx="153987" cy="153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Calibri" pitchFamily="-111" charset="0"/>
                <a:ea typeface="ＭＳ Ｐゴシック" pitchFamily="-111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11" charset="-128"/>
                <a:cs typeface="+mn-cs"/>
              </a:defRPr>
            </a:lvl9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159" y="679017"/>
            <a:ext cx="10858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6" cstate="print"/>
          <a:srcRect l="7518" r="-7518"/>
          <a:stretch/>
        </p:blipFill>
        <p:spPr bwMode="auto">
          <a:xfrm>
            <a:off x="1853888" y="836258"/>
            <a:ext cx="1525905" cy="11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/>
          <a:srcRect l="-10480"/>
          <a:stretch>
            <a:fillRect/>
          </a:stretch>
        </p:blipFill>
        <p:spPr bwMode="auto">
          <a:xfrm>
            <a:off x="1853888" y="2124129"/>
            <a:ext cx="1445890" cy="107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ltiri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4739" y="3379872"/>
            <a:ext cx="848185" cy="8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12393</TotalTime>
  <Words>729</Words>
  <Application>Microsoft Office PowerPoint</Application>
  <PresentationFormat>On-screen Show (16:9)</PresentationFormat>
  <Paragraphs>206</Paragraphs>
  <Slides>43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Calibri</vt:lpstr>
      <vt:lpstr>Lucida Grande</vt:lpstr>
      <vt:lpstr>Times New Roman</vt:lpstr>
      <vt:lpstr>Wingdings</vt:lpstr>
      <vt:lpstr>Office Theme</vt:lpstr>
      <vt:lpstr>Michigan User Group</vt:lpstr>
      <vt:lpstr>Segment 1</vt:lpstr>
      <vt:lpstr>General Enhancements</vt:lpstr>
      <vt:lpstr>General Enhancements</vt:lpstr>
      <vt:lpstr>Cloud Enabled Management (CEM)</vt:lpstr>
      <vt:lpstr>CEM Introduction</vt:lpstr>
      <vt:lpstr>CEM Architecture</vt:lpstr>
      <vt:lpstr>CEM Scalability</vt:lpstr>
      <vt:lpstr>CEM Supported Solutions</vt:lpstr>
      <vt:lpstr>CEM Supported OS</vt:lpstr>
      <vt:lpstr>Agent Registration</vt:lpstr>
      <vt:lpstr>Agent Registration Policy</vt:lpstr>
      <vt:lpstr>Agent Registration API</vt:lpstr>
      <vt:lpstr>Agent Registration UI Status</vt:lpstr>
      <vt:lpstr>Segment 2</vt:lpstr>
      <vt:lpstr>New Supported Platforms</vt:lpstr>
      <vt:lpstr>Macintosh Management</vt:lpstr>
      <vt:lpstr>Macintosh Management</vt:lpstr>
      <vt:lpstr>Macintosh Management</vt:lpstr>
      <vt:lpstr>Macintosh Management</vt:lpstr>
      <vt:lpstr>Macintosh Management</vt:lpstr>
      <vt:lpstr>Out of Band Management (OOB)</vt:lpstr>
      <vt:lpstr>Software Management</vt:lpstr>
      <vt:lpstr>Segment 3</vt:lpstr>
      <vt:lpstr>Deployment Solution</vt:lpstr>
      <vt:lpstr>Deployment Solution - NBS</vt:lpstr>
      <vt:lpstr>Deployment Solution – No SBS</vt:lpstr>
      <vt:lpstr>Deployment Solution – No Task Service</vt:lpstr>
      <vt:lpstr>Deployment Solution - WinPE 4.0</vt:lpstr>
      <vt:lpstr>Deployment Solution – Close Match</vt:lpstr>
      <vt:lpstr>Segment 4</vt:lpstr>
      <vt:lpstr>Workflow</vt:lpstr>
      <vt:lpstr>Workflow</vt:lpstr>
      <vt:lpstr>Workflow</vt:lpstr>
      <vt:lpstr>IT Analytics (ITA) – Multi CMDB</vt:lpstr>
      <vt:lpstr>IT Analytics (ITA) – Multi CMDB</vt:lpstr>
      <vt:lpstr>IT Analytics (ITA) – Cube Action</vt:lpstr>
      <vt:lpstr>IT Analytics (ITA) - Mobile</vt:lpstr>
      <vt:lpstr>PCAnywhere Solution (PCA)</vt:lpstr>
      <vt:lpstr>Endpoint Protection Integration (SEPIC)</vt:lpstr>
      <vt:lpstr>Segment 5</vt:lpstr>
      <vt:lpstr>iPad App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Rabbitt</dc:creator>
  <cp:lastModifiedBy>McPherson, Pat</cp:lastModifiedBy>
  <cp:revision>191</cp:revision>
  <dcterms:created xsi:type="dcterms:W3CDTF">2013-09-25T17:15:06Z</dcterms:created>
  <dcterms:modified xsi:type="dcterms:W3CDTF">2014-02-28T14:26:58Z</dcterms:modified>
</cp:coreProperties>
</file>