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0" r:id="rId1"/>
  </p:sldMasterIdLst>
  <p:notesMasterIdLst>
    <p:notesMasterId r:id="rId37"/>
  </p:notesMasterIdLst>
  <p:handoutMasterIdLst>
    <p:handoutMasterId r:id="rId38"/>
  </p:handoutMasterIdLst>
  <p:sldIdLst>
    <p:sldId id="477" r:id="rId2"/>
    <p:sldId id="492" r:id="rId3"/>
    <p:sldId id="508" r:id="rId4"/>
    <p:sldId id="494" r:id="rId5"/>
    <p:sldId id="496" r:id="rId6"/>
    <p:sldId id="497" r:id="rId7"/>
    <p:sldId id="498" r:id="rId8"/>
    <p:sldId id="499" r:id="rId9"/>
    <p:sldId id="500" r:id="rId10"/>
    <p:sldId id="501" r:id="rId11"/>
    <p:sldId id="502" r:id="rId12"/>
    <p:sldId id="503" r:id="rId13"/>
    <p:sldId id="504" r:id="rId14"/>
    <p:sldId id="505" r:id="rId15"/>
    <p:sldId id="506" r:id="rId16"/>
    <p:sldId id="507" r:id="rId17"/>
    <p:sldId id="519" r:id="rId18"/>
    <p:sldId id="479" r:id="rId19"/>
    <p:sldId id="483" r:id="rId20"/>
    <p:sldId id="493" r:id="rId21"/>
    <p:sldId id="486" r:id="rId22"/>
    <p:sldId id="491" r:id="rId23"/>
    <p:sldId id="476" r:id="rId24"/>
    <p:sldId id="471" r:id="rId25"/>
    <p:sldId id="520" r:id="rId26"/>
    <p:sldId id="509" r:id="rId27"/>
    <p:sldId id="510" r:id="rId28"/>
    <p:sldId id="511" r:id="rId29"/>
    <p:sldId id="521" r:id="rId30"/>
    <p:sldId id="513" r:id="rId31"/>
    <p:sldId id="514" r:id="rId32"/>
    <p:sldId id="515" r:id="rId33"/>
    <p:sldId id="516" r:id="rId34"/>
    <p:sldId id="517" r:id="rId35"/>
    <p:sldId id="450" r:id="rId36"/>
  </p:sldIdLst>
  <p:sldSz cx="9144000" cy="6858000" type="screen4x3"/>
  <p:notesSz cx="6858000" cy="9144000"/>
  <p:custDataLst>
    <p:tags r:id="rId40"/>
  </p:custDataLst>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096" algn="ctr" rtl="0" fontAlgn="base">
      <a:spcBef>
        <a:spcPct val="0"/>
      </a:spcBef>
      <a:spcAft>
        <a:spcPct val="0"/>
      </a:spcAft>
      <a:defRPr sz="2400" kern="1200">
        <a:solidFill>
          <a:schemeClr val="tx1"/>
        </a:solidFill>
        <a:latin typeface="Arial" charset="0"/>
        <a:ea typeface="+mn-ea"/>
        <a:cs typeface="+mn-cs"/>
      </a:defRPr>
    </a:lvl2pPr>
    <a:lvl3pPr marL="914192" algn="ctr" rtl="0" fontAlgn="base">
      <a:spcBef>
        <a:spcPct val="0"/>
      </a:spcBef>
      <a:spcAft>
        <a:spcPct val="0"/>
      </a:spcAft>
      <a:defRPr sz="2400" kern="1200">
        <a:solidFill>
          <a:schemeClr val="tx1"/>
        </a:solidFill>
        <a:latin typeface="Arial" charset="0"/>
        <a:ea typeface="+mn-ea"/>
        <a:cs typeface="+mn-cs"/>
      </a:defRPr>
    </a:lvl3pPr>
    <a:lvl4pPr marL="1371288" algn="ctr" rtl="0" fontAlgn="base">
      <a:spcBef>
        <a:spcPct val="0"/>
      </a:spcBef>
      <a:spcAft>
        <a:spcPct val="0"/>
      </a:spcAft>
      <a:defRPr sz="2400" kern="1200">
        <a:solidFill>
          <a:schemeClr val="tx1"/>
        </a:solidFill>
        <a:latin typeface="Arial" charset="0"/>
        <a:ea typeface="+mn-ea"/>
        <a:cs typeface="+mn-cs"/>
      </a:defRPr>
    </a:lvl4pPr>
    <a:lvl5pPr marL="1828385" algn="ctr" rtl="0" fontAlgn="base">
      <a:spcBef>
        <a:spcPct val="0"/>
      </a:spcBef>
      <a:spcAft>
        <a:spcPct val="0"/>
      </a:spcAft>
      <a:defRPr sz="2400" kern="1200">
        <a:solidFill>
          <a:schemeClr val="tx1"/>
        </a:solidFill>
        <a:latin typeface="Arial" charset="0"/>
        <a:ea typeface="+mn-ea"/>
        <a:cs typeface="+mn-cs"/>
      </a:defRPr>
    </a:lvl5pPr>
    <a:lvl6pPr marL="2285480" algn="l" defTabSz="914192" rtl="0" eaLnBrk="1" latinLnBrk="0" hangingPunct="1">
      <a:defRPr sz="2400" kern="1200">
        <a:solidFill>
          <a:schemeClr val="tx1"/>
        </a:solidFill>
        <a:latin typeface="Arial" charset="0"/>
        <a:ea typeface="+mn-ea"/>
        <a:cs typeface="+mn-cs"/>
      </a:defRPr>
    </a:lvl6pPr>
    <a:lvl7pPr marL="2742577" algn="l" defTabSz="914192" rtl="0" eaLnBrk="1" latinLnBrk="0" hangingPunct="1">
      <a:defRPr sz="2400" kern="1200">
        <a:solidFill>
          <a:schemeClr val="tx1"/>
        </a:solidFill>
        <a:latin typeface="Arial" charset="0"/>
        <a:ea typeface="+mn-ea"/>
        <a:cs typeface="+mn-cs"/>
      </a:defRPr>
    </a:lvl7pPr>
    <a:lvl8pPr marL="3199673" algn="l" defTabSz="914192" rtl="0" eaLnBrk="1" latinLnBrk="0" hangingPunct="1">
      <a:defRPr sz="2400" kern="1200">
        <a:solidFill>
          <a:schemeClr val="tx1"/>
        </a:solidFill>
        <a:latin typeface="Arial" charset="0"/>
        <a:ea typeface="+mn-ea"/>
        <a:cs typeface="+mn-cs"/>
      </a:defRPr>
    </a:lvl8pPr>
    <a:lvl9pPr marL="3656769" algn="l" defTabSz="914192"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72833802-FEF1-4C79-8D5D-14CF1EAF98D9}">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33" autoAdjust="0"/>
    <p:restoredTop sz="72404" autoAdjust="0"/>
  </p:normalViewPr>
  <p:slideViewPr>
    <p:cSldViewPr>
      <p:cViewPr varScale="1">
        <p:scale>
          <a:sx n="74" d="100"/>
          <a:sy n="74" d="100"/>
        </p:scale>
        <p:origin x="-1504" y="-96"/>
      </p:cViewPr>
      <p:guideLst>
        <p:guide orient="horz" pos="2159"/>
        <p:guide orient="horz" pos="3888"/>
        <p:guide orient="horz" pos="192"/>
        <p:guide orient="horz" pos="768"/>
        <p:guide pos="2882"/>
        <p:guide pos="240"/>
        <p:guide pos="5520"/>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95" d="100"/>
          <a:sy n="95" d="100"/>
        </p:scale>
        <p:origin x="-3582" y="-102"/>
      </p:cViewPr>
      <p:guideLst>
        <p:guide orient="horz" pos="2880"/>
        <p:guide orient="horz" pos="179"/>
        <p:guide pos="2160"/>
        <p:guide pos="204"/>
        <p:guide pos="4116"/>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tags" Target="tags/tag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DEFAEA-B08E-40A6-AB55-3EE7A3C1744D}"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US"/>
        </a:p>
      </dgm:t>
    </dgm:pt>
    <dgm:pt modelId="{B2FAA269-3978-47CB-A42D-CDC1F3925B1D}">
      <dgm:prSet phldrT="[Text]"/>
      <dgm:spPr>
        <a:ln>
          <a:solidFill>
            <a:schemeClr val="accent2"/>
          </a:solidFill>
        </a:ln>
      </dgm:spPr>
      <dgm:t>
        <a:bodyPr/>
        <a:lstStyle/>
        <a:p>
          <a:pPr algn="ctr"/>
          <a:r>
            <a:rPr lang="en-US" dirty="0" smtClean="0">
              <a:solidFill>
                <a:schemeClr val="bg2">
                  <a:lumMod val="50000"/>
                </a:schemeClr>
              </a:solidFill>
            </a:rPr>
            <a:t>Important Usage Information</a:t>
          </a:r>
          <a:endParaRPr lang="en-US" dirty="0">
            <a:solidFill>
              <a:schemeClr val="bg2">
                <a:lumMod val="50000"/>
              </a:schemeClr>
            </a:solidFill>
          </a:endParaRPr>
        </a:p>
      </dgm:t>
    </dgm:pt>
    <dgm:pt modelId="{44B1F101-39D4-4519-8884-75CD97C429B6}" type="parTrans" cxnId="{45F9F820-9548-40AD-90B9-AD78018433BF}">
      <dgm:prSet/>
      <dgm:spPr/>
      <dgm:t>
        <a:bodyPr/>
        <a:lstStyle/>
        <a:p>
          <a:endParaRPr lang="en-US"/>
        </a:p>
      </dgm:t>
    </dgm:pt>
    <dgm:pt modelId="{F2D5F144-9CFD-449A-A054-09B8AAC36C7C}" type="sibTrans" cxnId="{45F9F820-9548-40AD-90B9-AD78018433BF}">
      <dgm:prSet/>
      <dgm:spPr/>
      <dgm:t>
        <a:bodyPr/>
        <a:lstStyle/>
        <a:p>
          <a:endParaRPr lang="en-US"/>
        </a:p>
      </dgm:t>
    </dgm:pt>
    <dgm:pt modelId="{AB930EB7-491A-4CC6-A90D-2DEFCD54C771}" type="pres">
      <dgm:prSet presAssocID="{B3DEFAEA-B08E-40A6-AB55-3EE7A3C1744D}" presName="linear" presStyleCnt="0">
        <dgm:presLayoutVars>
          <dgm:dir/>
          <dgm:animLvl val="lvl"/>
          <dgm:resizeHandles val="exact"/>
        </dgm:presLayoutVars>
      </dgm:prSet>
      <dgm:spPr/>
      <dgm:t>
        <a:bodyPr/>
        <a:lstStyle/>
        <a:p>
          <a:endParaRPr lang="en-US"/>
        </a:p>
      </dgm:t>
    </dgm:pt>
    <dgm:pt modelId="{12FE0E66-3098-4B86-923A-4A5D73BA0D55}" type="pres">
      <dgm:prSet presAssocID="{B2FAA269-3978-47CB-A42D-CDC1F3925B1D}" presName="parentLin" presStyleCnt="0"/>
      <dgm:spPr/>
    </dgm:pt>
    <dgm:pt modelId="{61B187AB-EA46-4E7A-8313-28781F582E13}" type="pres">
      <dgm:prSet presAssocID="{B2FAA269-3978-47CB-A42D-CDC1F3925B1D}" presName="parentLeftMargin" presStyleLbl="node1" presStyleIdx="0" presStyleCnt="1"/>
      <dgm:spPr/>
      <dgm:t>
        <a:bodyPr/>
        <a:lstStyle/>
        <a:p>
          <a:endParaRPr lang="en-US"/>
        </a:p>
      </dgm:t>
    </dgm:pt>
    <dgm:pt modelId="{921B8174-71F7-4348-ABE6-4893BA98765F}" type="pres">
      <dgm:prSet presAssocID="{B2FAA269-3978-47CB-A42D-CDC1F3925B1D}" presName="parentText" presStyleLbl="node1" presStyleIdx="0" presStyleCnt="1" custScaleX="94852" custScaleY="84715">
        <dgm:presLayoutVars>
          <dgm:chMax val="0"/>
          <dgm:bulletEnabled val="1"/>
        </dgm:presLayoutVars>
      </dgm:prSet>
      <dgm:spPr/>
      <dgm:t>
        <a:bodyPr/>
        <a:lstStyle/>
        <a:p>
          <a:endParaRPr lang="en-US"/>
        </a:p>
      </dgm:t>
    </dgm:pt>
    <dgm:pt modelId="{7E5EAF40-F0AC-4D4B-AA86-7F55D4D6EFFC}" type="pres">
      <dgm:prSet presAssocID="{B2FAA269-3978-47CB-A42D-CDC1F3925B1D}" presName="negativeSpace" presStyleCnt="0"/>
      <dgm:spPr/>
    </dgm:pt>
    <dgm:pt modelId="{B577CF1D-E243-4309-BD20-D5189CB5DE77}" type="pres">
      <dgm:prSet presAssocID="{B2FAA269-3978-47CB-A42D-CDC1F3925B1D}" presName="childText" presStyleLbl="conFgAcc1" presStyleIdx="0" presStyleCnt="1" custScaleY="645079" custLinFactNeighborY="4627">
        <dgm:presLayoutVars>
          <dgm:bulletEnabled val="1"/>
        </dgm:presLayoutVars>
      </dgm:prSet>
      <dgm:spPr>
        <a:ln>
          <a:solidFill>
            <a:srgbClr val="FDBB30"/>
          </a:solidFill>
        </a:ln>
      </dgm:spPr>
      <dgm:t>
        <a:bodyPr/>
        <a:lstStyle/>
        <a:p>
          <a:endParaRPr lang="en-US"/>
        </a:p>
      </dgm:t>
    </dgm:pt>
  </dgm:ptLst>
  <dgm:cxnLst>
    <dgm:cxn modelId="{FCAE1820-C88A-D44D-99E9-759355428B9C}" type="presOf" srcId="{B2FAA269-3978-47CB-A42D-CDC1F3925B1D}" destId="{921B8174-71F7-4348-ABE6-4893BA98765F}" srcOrd="1" destOrd="0" presId="urn:microsoft.com/office/officeart/2005/8/layout/list1"/>
    <dgm:cxn modelId="{E349C94D-0E1F-D546-9988-2A1EAF462112}" type="presOf" srcId="{B3DEFAEA-B08E-40A6-AB55-3EE7A3C1744D}" destId="{AB930EB7-491A-4CC6-A90D-2DEFCD54C771}" srcOrd="0" destOrd="0" presId="urn:microsoft.com/office/officeart/2005/8/layout/list1"/>
    <dgm:cxn modelId="{45F9F820-9548-40AD-90B9-AD78018433BF}" srcId="{B3DEFAEA-B08E-40A6-AB55-3EE7A3C1744D}" destId="{B2FAA269-3978-47CB-A42D-CDC1F3925B1D}" srcOrd="0" destOrd="0" parTransId="{44B1F101-39D4-4519-8884-75CD97C429B6}" sibTransId="{F2D5F144-9CFD-449A-A054-09B8AAC36C7C}"/>
    <dgm:cxn modelId="{82B0651E-7CC5-D146-9C25-F4F3F859E6DD}" type="presOf" srcId="{B2FAA269-3978-47CB-A42D-CDC1F3925B1D}" destId="{61B187AB-EA46-4E7A-8313-28781F582E13}" srcOrd="0" destOrd="0" presId="urn:microsoft.com/office/officeart/2005/8/layout/list1"/>
    <dgm:cxn modelId="{76538DDE-7803-A745-8CA2-57640D092262}" type="presParOf" srcId="{AB930EB7-491A-4CC6-A90D-2DEFCD54C771}" destId="{12FE0E66-3098-4B86-923A-4A5D73BA0D55}" srcOrd="0" destOrd="0" presId="urn:microsoft.com/office/officeart/2005/8/layout/list1"/>
    <dgm:cxn modelId="{1D5212B5-6580-234A-A9B1-2E7CE8602325}" type="presParOf" srcId="{12FE0E66-3098-4B86-923A-4A5D73BA0D55}" destId="{61B187AB-EA46-4E7A-8313-28781F582E13}" srcOrd="0" destOrd="0" presId="urn:microsoft.com/office/officeart/2005/8/layout/list1"/>
    <dgm:cxn modelId="{3EDA2031-3DD5-D440-8E9E-D164D441A69D}" type="presParOf" srcId="{12FE0E66-3098-4B86-923A-4A5D73BA0D55}" destId="{921B8174-71F7-4348-ABE6-4893BA98765F}" srcOrd="1" destOrd="0" presId="urn:microsoft.com/office/officeart/2005/8/layout/list1"/>
    <dgm:cxn modelId="{AAA2E1E0-5F54-D046-84F9-967D0E1FFC87}" type="presParOf" srcId="{AB930EB7-491A-4CC6-A90D-2DEFCD54C771}" destId="{7E5EAF40-F0AC-4D4B-AA86-7F55D4D6EFFC}" srcOrd="1" destOrd="0" presId="urn:microsoft.com/office/officeart/2005/8/layout/list1"/>
    <dgm:cxn modelId="{D8507DAF-97C2-FA4C-85AD-491A50B6C9CE}" type="presParOf" srcId="{AB930EB7-491A-4CC6-A90D-2DEFCD54C771}" destId="{B577CF1D-E243-4309-BD20-D5189CB5DE7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268D13-9D1E-F84D-9FBA-98F77C1CA543}"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C19C6115-D853-1A44-AE05-FB2E63E20DB7}">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smtClean="0"/>
            <a:t>Mac Admin Guide</a:t>
          </a:r>
        </a:p>
      </dgm:t>
    </dgm:pt>
    <dgm:pt modelId="{0CE8B308-85CE-9B42-9FBB-BF42D8D52050}" type="parTrans" cxnId="{04FB4BF7-BEC6-C74F-B293-AD050DDD9629}">
      <dgm:prSet/>
      <dgm:spPr/>
      <dgm:t>
        <a:bodyPr/>
        <a:lstStyle/>
        <a:p>
          <a:endParaRPr lang="en-US"/>
        </a:p>
      </dgm:t>
    </dgm:pt>
    <dgm:pt modelId="{AF55F74F-6B4B-C348-8F84-C950079C9772}" type="sibTrans" cxnId="{04FB4BF7-BEC6-C74F-B293-AD050DDD9629}">
      <dgm:prSet/>
      <dgm:spPr/>
      <dgm:t>
        <a:bodyPr/>
        <a:lstStyle/>
        <a:p>
          <a:endParaRPr lang="en-US"/>
        </a:p>
      </dgm:t>
    </dgm:pt>
    <dgm:pt modelId="{A8ED701A-B8CA-B141-8A87-010F254911C2}">
      <dgm:prSet phldrT="[Text]"/>
      <dgm:spPr>
        <a:ln w="28575" cmpd="sng">
          <a:solidFill>
            <a:schemeClr val="accent6"/>
          </a:solidFill>
        </a:ln>
      </dgm:spPr>
      <dgm:t>
        <a:bodyPr/>
        <a:lstStyle/>
        <a:p>
          <a:r>
            <a:rPr lang="en-US" dirty="0" smtClean="0"/>
            <a:t>http://</a:t>
          </a:r>
          <a:r>
            <a:rPr lang="en-US" dirty="0" err="1" smtClean="0"/>
            <a:t>www.symantec.com</a:t>
          </a:r>
          <a:r>
            <a:rPr lang="en-US" dirty="0" smtClean="0"/>
            <a:t>/connect/groups/mac-management</a:t>
          </a:r>
        </a:p>
      </dgm:t>
    </dgm:pt>
    <dgm:pt modelId="{F777E9D7-B4C0-A941-B5EC-B39010464AF9}" type="parTrans" cxnId="{8E9F7D4E-8DCB-2844-A376-1CFF470848F1}">
      <dgm:prSet/>
      <dgm:spPr/>
      <dgm:t>
        <a:bodyPr/>
        <a:lstStyle/>
        <a:p>
          <a:endParaRPr lang="en-US"/>
        </a:p>
      </dgm:t>
    </dgm:pt>
    <dgm:pt modelId="{8DF82C6D-1BEB-A84E-96A3-26D19C92F04B}" type="sibTrans" cxnId="{8E9F7D4E-8DCB-2844-A376-1CFF470848F1}">
      <dgm:prSet/>
      <dgm:spPr/>
      <dgm:t>
        <a:bodyPr/>
        <a:lstStyle/>
        <a:p>
          <a:endParaRPr lang="en-US"/>
        </a:p>
      </dgm:t>
    </dgm:pt>
    <dgm:pt modelId="{08942A81-828D-8B43-BFED-9BFA20FA549E}">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t>Online Mac Connect Group</a:t>
          </a:r>
          <a:endParaRPr lang="en-US" dirty="0"/>
        </a:p>
      </dgm:t>
    </dgm:pt>
    <dgm:pt modelId="{042E2C09-53C9-6B4B-83EB-BFE177F275F2}" type="parTrans" cxnId="{61CCAAD9-C1E0-5847-BB76-858D72244E73}">
      <dgm:prSet/>
      <dgm:spPr/>
      <dgm:t>
        <a:bodyPr/>
        <a:lstStyle/>
        <a:p>
          <a:endParaRPr lang="en-US"/>
        </a:p>
      </dgm:t>
    </dgm:pt>
    <dgm:pt modelId="{00F35010-24F5-FE49-815C-9A009A803483}" type="sibTrans" cxnId="{61CCAAD9-C1E0-5847-BB76-858D72244E73}">
      <dgm:prSet/>
      <dgm:spPr/>
      <dgm:t>
        <a:bodyPr/>
        <a:lstStyle/>
        <a:p>
          <a:endParaRPr lang="en-US"/>
        </a:p>
      </dgm:t>
    </dgm:pt>
    <dgm:pt modelId="{21B9892F-0937-F046-8468-22EF9EFC0A27}">
      <dgm:prSet phldrT="[Text]"/>
      <dgm:spPr>
        <a:ln w="28575" cmpd="sng">
          <a:solidFill>
            <a:schemeClr val="accent1"/>
          </a:solidFill>
        </a:ln>
      </dgm:spPr>
      <dgm:t>
        <a:bodyPr/>
        <a:lstStyle/>
        <a:p>
          <a:r>
            <a:rPr lang="en-US" dirty="0" smtClean="0"/>
            <a:t>Windows to Mac Migration: http://</a:t>
          </a:r>
          <a:r>
            <a:rPr lang="en-US" dirty="0" err="1" smtClean="0"/>
            <a:t>www.symantec.com</a:t>
          </a:r>
          <a:r>
            <a:rPr lang="en-US" dirty="0" smtClean="0"/>
            <a:t>/connect/blogs/deployment-solution-windows-mac-migration-script-tool</a:t>
          </a:r>
        </a:p>
      </dgm:t>
    </dgm:pt>
    <dgm:pt modelId="{A5AD9C91-E7FD-6541-BD64-ACD081A04E89}" type="parTrans" cxnId="{A9E2FE74-A496-D647-88EA-2658A8198218}">
      <dgm:prSet/>
      <dgm:spPr/>
      <dgm:t>
        <a:bodyPr/>
        <a:lstStyle/>
        <a:p>
          <a:endParaRPr lang="en-US"/>
        </a:p>
      </dgm:t>
    </dgm:pt>
    <dgm:pt modelId="{B735F5E7-B07B-4548-BA24-D593727B312F}" type="sibTrans" cxnId="{A9E2FE74-A496-D647-88EA-2658A8198218}">
      <dgm:prSet/>
      <dgm:spPr/>
      <dgm:t>
        <a:bodyPr/>
        <a:lstStyle/>
        <a:p>
          <a:endParaRPr lang="en-US"/>
        </a:p>
      </dgm:t>
    </dgm:pt>
    <dgm:pt modelId="{1A5F1D05-6E7D-1247-ACF1-2E619C29E03D}">
      <dgm:prSet phldrT="[Text]"/>
      <dgm:spPr>
        <a:ln w="28575" cmpd="sng">
          <a:solidFill>
            <a:schemeClr val="accent1"/>
          </a:solidFill>
        </a:ln>
      </dgm:spPr>
      <dgm:t>
        <a:bodyPr/>
        <a:lstStyle/>
        <a:p>
          <a:r>
            <a:rPr lang="en-US" dirty="0" smtClean="0"/>
            <a:t>Sample scripts: http://</a:t>
          </a:r>
          <a:r>
            <a:rPr lang="en-US" dirty="0" err="1" smtClean="0"/>
            <a:t>www.symantec.com</a:t>
          </a:r>
          <a:r>
            <a:rPr lang="en-US" dirty="0" smtClean="0"/>
            <a:t>/docs/HOWTO51884</a:t>
          </a:r>
        </a:p>
      </dgm:t>
    </dgm:pt>
    <dgm:pt modelId="{CC35CFB4-15B0-A54A-B008-15E8FE2A0635}" type="parTrans" cxnId="{B57B68D5-B62F-8648-AF8F-CF8601E30900}">
      <dgm:prSet/>
      <dgm:spPr/>
      <dgm:t>
        <a:bodyPr/>
        <a:lstStyle/>
        <a:p>
          <a:endParaRPr lang="en-US"/>
        </a:p>
      </dgm:t>
    </dgm:pt>
    <dgm:pt modelId="{BD2FD67E-5431-C548-96AB-E51C3C55DA1B}" type="sibTrans" cxnId="{B57B68D5-B62F-8648-AF8F-CF8601E30900}">
      <dgm:prSet/>
      <dgm:spPr/>
      <dgm:t>
        <a:bodyPr/>
        <a:lstStyle/>
        <a:p>
          <a:endParaRPr lang="en-US"/>
        </a:p>
      </dgm:t>
    </dgm:pt>
    <dgm:pt modelId="{D5B85A7A-FD53-D740-9C71-8B221A0DF6D4}">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Add-on Scripts</a:t>
          </a:r>
        </a:p>
      </dgm:t>
    </dgm:pt>
    <dgm:pt modelId="{7434DF33-F858-444D-AC1F-349773A948CF}" type="parTrans" cxnId="{0890529B-A4E9-444D-89DD-C5C2F2F0B4C0}">
      <dgm:prSet/>
      <dgm:spPr/>
      <dgm:t>
        <a:bodyPr/>
        <a:lstStyle/>
        <a:p>
          <a:endParaRPr lang="en-US"/>
        </a:p>
      </dgm:t>
    </dgm:pt>
    <dgm:pt modelId="{5F378887-CA27-E24D-891E-99754237631E}" type="sibTrans" cxnId="{0890529B-A4E9-444D-89DD-C5C2F2F0B4C0}">
      <dgm:prSet/>
      <dgm:spPr/>
      <dgm:t>
        <a:bodyPr/>
        <a:lstStyle/>
        <a:p>
          <a:endParaRPr lang="en-US"/>
        </a:p>
      </dgm:t>
    </dgm:pt>
    <dgm:pt modelId="{EFA40DFE-93AB-E14F-B5FA-CECC905C4C63}">
      <dgm:prSet phldrT="[Text]"/>
      <dgm:spPr>
        <a:noFill/>
        <a:ln w="28575" cmpd="sng">
          <a:solidFill>
            <a:schemeClr val="accent3"/>
          </a:solidFill>
        </a:ln>
      </dgm:spPr>
      <dgm:t>
        <a:bodyPr/>
        <a:lstStyle/>
        <a:p>
          <a:r>
            <a:rPr lang="en-US" dirty="0" smtClean="0"/>
            <a:t>http://</a:t>
          </a:r>
          <a:r>
            <a:rPr lang="en-US" dirty="0" err="1" smtClean="0"/>
            <a:t>www.symantec.com</a:t>
          </a:r>
          <a:r>
            <a:rPr lang="en-US" dirty="0" smtClean="0"/>
            <a:t>/docs/DOC4217</a:t>
          </a:r>
        </a:p>
      </dgm:t>
    </dgm:pt>
    <dgm:pt modelId="{EAD74B5C-07A2-5144-AC54-5C53B0C94B8C}" type="parTrans" cxnId="{D4251167-0113-3747-AF96-790619D7B729}">
      <dgm:prSet/>
      <dgm:spPr/>
      <dgm:t>
        <a:bodyPr/>
        <a:lstStyle/>
        <a:p>
          <a:endParaRPr lang="en-US"/>
        </a:p>
      </dgm:t>
    </dgm:pt>
    <dgm:pt modelId="{84FBEFE9-6E74-AF40-BDEC-55BEE79C6D1A}" type="sibTrans" cxnId="{D4251167-0113-3747-AF96-790619D7B729}">
      <dgm:prSet/>
      <dgm:spPr/>
      <dgm:t>
        <a:bodyPr/>
        <a:lstStyle/>
        <a:p>
          <a:endParaRPr lang="en-US"/>
        </a:p>
      </dgm:t>
    </dgm:pt>
    <dgm:pt modelId="{0FB81D59-E00C-C745-AA82-594473F14263}" type="pres">
      <dgm:prSet presAssocID="{B6268D13-9D1E-F84D-9FBA-98F77C1CA543}" presName="linear" presStyleCnt="0">
        <dgm:presLayoutVars>
          <dgm:dir/>
          <dgm:animLvl val="lvl"/>
          <dgm:resizeHandles val="exact"/>
        </dgm:presLayoutVars>
      </dgm:prSet>
      <dgm:spPr/>
      <dgm:t>
        <a:bodyPr/>
        <a:lstStyle/>
        <a:p>
          <a:endParaRPr lang="en-US"/>
        </a:p>
      </dgm:t>
    </dgm:pt>
    <dgm:pt modelId="{517AD6C8-CA19-0F45-9198-9D4305A8E201}" type="pres">
      <dgm:prSet presAssocID="{C19C6115-D853-1A44-AE05-FB2E63E20DB7}" presName="parentLin" presStyleCnt="0"/>
      <dgm:spPr/>
    </dgm:pt>
    <dgm:pt modelId="{B1C3CA23-2F4A-0D4D-BFA1-E6239109BE7E}" type="pres">
      <dgm:prSet presAssocID="{C19C6115-D853-1A44-AE05-FB2E63E20DB7}" presName="parentLeftMargin" presStyleLbl="node1" presStyleIdx="0" presStyleCnt="3"/>
      <dgm:spPr/>
      <dgm:t>
        <a:bodyPr/>
        <a:lstStyle/>
        <a:p>
          <a:endParaRPr lang="en-US"/>
        </a:p>
      </dgm:t>
    </dgm:pt>
    <dgm:pt modelId="{DBC6FAE0-BF25-494A-969D-3846C1CA7D9A}" type="pres">
      <dgm:prSet presAssocID="{C19C6115-D853-1A44-AE05-FB2E63E20DB7}" presName="parentText" presStyleLbl="node1" presStyleIdx="0" presStyleCnt="3">
        <dgm:presLayoutVars>
          <dgm:chMax val="0"/>
          <dgm:bulletEnabled val="1"/>
        </dgm:presLayoutVars>
      </dgm:prSet>
      <dgm:spPr/>
      <dgm:t>
        <a:bodyPr/>
        <a:lstStyle/>
        <a:p>
          <a:endParaRPr lang="en-US"/>
        </a:p>
      </dgm:t>
    </dgm:pt>
    <dgm:pt modelId="{CCB8BE9E-7E7D-CA4A-A6EC-B0EFF6EEB961}" type="pres">
      <dgm:prSet presAssocID="{C19C6115-D853-1A44-AE05-FB2E63E20DB7}" presName="negativeSpace" presStyleCnt="0"/>
      <dgm:spPr/>
    </dgm:pt>
    <dgm:pt modelId="{23599CEC-8F36-A042-9371-D3ED54670E34}" type="pres">
      <dgm:prSet presAssocID="{C19C6115-D853-1A44-AE05-FB2E63E20DB7}" presName="childText" presStyleLbl="conFgAcc1" presStyleIdx="0" presStyleCnt="3">
        <dgm:presLayoutVars>
          <dgm:bulletEnabled val="1"/>
        </dgm:presLayoutVars>
      </dgm:prSet>
      <dgm:spPr/>
      <dgm:t>
        <a:bodyPr/>
        <a:lstStyle/>
        <a:p>
          <a:endParaRPr lang="en-US"/>
        </a:p>
      </dgm:t>
    </dgm:pt>
    <dgm:pt modelId="{A95F5B5B-997D-0E49-ABFA-C3A03D4E7969}" type="pres">
      <dgm:prSet presAssocID="{AF55F74F-6B4B-C348-8F84-C950079C9772}" presName="spaceBetweenRectangles" presStyleCnt="0"/>
      <dgm:spPr/>
    </dgm:pt>
    <dgm:pt modelId="{FD02F034-8877-724C-9441-2C7A3038AE0A}" type="pres">
      <dgm:prSet presAssocID="{D5B85A7A-FD53-D740-9C71-8B221A0DF6D4}" presName="parentLin" presStyleCnt="0"/>
      <dgm:spPr/>
    </dgm:pt>
    <dgm:pt modelId="{F530D8BD-9BD7-DB46-B472-21CDE0117330}" type="pres">
      <dgm:prSet presAssocID="{D5B85A7A-FD53-D740-9C71-8B221A0DF6D4}" presName="parentLeftMargin" presStyleLbl="node1" presStyleIdx="0" presStyleCnt="3"/>
      <dgm:spPr/>
      <dgm:t>
        <a:bodyPr/>
        <a:lstStyle/>
        <a:p>
          <a:endParaRPr lang="en-US"/>
        </a:p>
      </dgm:t>
    </dgm:pt>
    <dgm:pt modelId="{66181A47-36DB-C040-A7EA-10DAEC882C37}" type="pres">
      <dgm:prSet presAssocID="{D5B85A7A-FD53-D740-9C71-8B221A0DF6D4}" presName="parentText" presStyleLbl="node1" presStyleIdx="1" presStyleCnt="3">
        <dgm:presLayoutVars>
          <dgm:chMax val="0"/>
          <dgm:bulletEnabled val="1"/>
        </dgm:presLayoutVars>
      </dgm:prSet>
      <dgm:spPr/>
      <dgm:t>
        <a:bodyPr/>
        <a:lstStyle/>
        <a:p>
          <a:endParaRPr lang="en-US"/>
        </a:p>
      </dgm:t>
    </dgm:pt>
    <dgm:pt modelId="{BB55C83B-A7E4-F341-8167-D8E77A14CA6C}" type="pres">
      <dgm:prSet presAssocID="{D5B85A7A-FD53-D740-9C71-8B221A0DF6D4}" presName="negativeSpace" presStyleCnt="0"/>
      <dgm:spPr/>
    </dgm:pt>
    <dgm:pt modelId="{92DD8B8B-A42F-2C42-B40B-B6AC627F2AD4}" type="pres">
      <dgm:prSet presAssocID="{D5B85A7A-FD53-D740-9C71-8B221A0DF6D4}" presName="childText" presStyleLbl="conFgAcc1" presStyleIdx="1" presStyleCnt="3">
        <dgm:presLayoutVars>
          <dgm:bulletEnabled val="1"/>
        </dgm:presLayoutVars>
      </dgm:prSet>
      <dgm:spPr/>
      <dgm:t>
        <a:bodyPr/>
        <a:lstStyle/>
        <a:p>
          <a:endParaRPr lang="en-US"/>
        </a:p>
      </dgm:t>
    </dgm:pt>
    <dgm:pt modelId="{0FC1F96E-897C-4644-A9C6-3E8E1AAB102B}" type="pres">
      <dgm:prSet presAssocID="{5F378887-CA27-E24D-891E-99754237631E}" presName="spaceBetweenRectangles" presStyleCnt="0"/>
      <dgm:spPr/>
    </dgm:pt>
    <dgm:pt modelId="{88C6278F-213F-F246-81DD-2E90F0040FCE}" type="pres">
      <dgm:prSet presAssocID="{08942A81-828D-8B43-BFED-9BFA20FA549E}" presName="parentLin" presStyleCnt="0"/>
      <dgm:spPr/>
    </dgm:pt>
    <dgm:pt modelId="{35FE5247-2194-254E-B973-58491D9DC6F1}" type="pres">
      <dgm:prSet presAssocID="{08942A81-828D-8B43-BFED-9BFA20FA549E}" presName="parentLeftMargin" presStyleLbl="node1" presStyleIdx="1" presStyleCnt="3"/>
      <dgm:spPr/>
      <dgm:t>
        <a:bodyPr/>
        <a:lstStyle/>
        <a:p>
          <a:endParaRPr lang="en-US"/>
        </a:p>
      </dgm:t>
    </dgm:pt>
    <dgm:pt modelId="{D44F7ED9-A855-8345-AB87-89679F23509C}" type="pres">
      <dgm:prSet presAssocID="{08942A81-828D-8B43-BFED-9BFA20FA549E}" presName="parentText" presStyleLbl="node1" presStyleIdx="2" presStyleCnt="3">
        <dgm:presLayoutVars>
          <dgm:chMax val="0"/>
          <dgm:bulletEnabled val="1"/>
        </dgm:presLayoutVars>
      </dgm:prSet>
      <dgm:spPr/>
      <dgm:t>
        <a:bodyPr/>
        <a:lstStyle/>
        <a:p>
          <a:endParaRPr lang="en-US"/>
        </a:p>
      </dgm:t>
    </dgm:pt>
    <dgm:pt modelId="{753E335A-DBEE-A546-BD6D-9E4C1C303079}" type="pres">
      <dgm:prSet presAssocID="{08942A81-828D-8B43-BFED-9BFA20FA549E}" presName="negativeSpace" presStyleCnt="0"/>
      <dgm:spPr/>
    </dgm:pt>
    <dgm:pt modelId="{FB493812-073B-FB43-8A0B-0A03019DC0F1}" type="pres">
      <dgm:prSet presAssocID="{08942A81-828D-8B43-BFED-9BFA20FA549E}" presName="childText" presStyleLbl="conFgAcc1" presStyleIdx="2" presStyleCnt="3">
        <dgm:presLayoutVars>
          <dgm:bulletEnabled val="1"/>
        </dgm:presLayoutVars>
      </dgm:prSet>
      <dgm:spPr/>
      <dgm:t>
        <a:bodyPr/>
        <a:lstStyle/>
        <a:p>
          <a:endParaRPr lang="en-US"/>
        </a:p>
      </dgm:t>
    </dgm:pt>
  </dgm:ptLst>
  <dgm:cxnLst>
    <dgm:cxn modelId="{61CCAAD9-C1E0-5847-BB76-858D72244E73}" srcId="{B6268D13-9D1E-F84D-9FBA-98F77C1CA543}" destId="{08942A81-828D-8B43-BFED-9BFA20FA549E}" srcOrd="2" destOrd="0" parTransId="{042E2C09-53C9-6B4B-83EB-BFE177F275F2}" sibTransId="{00F35010-24F5-FE49-815C-9A009A803483}"/>
    <dgm:cxn modelId="{ABC55092-5007-6F4F-AD49-70051CEE6B14}" type="presOf" srcId="{D5B85A7A-FD53-D740-9C71-8B221A0DF6D4}" destId="{F530D8BD-9BD7-DB46-B472-21CDE0117330}" srcOrd="0" destOrd="0" presId="urn:microsoft.com/office/officeart/2005/8/layout/list1"/>
    <dgm:cxn modelId="{9370E2CA-AEC7-CE46-8FDA-B537F69A2ED5}" type="presOf" srcId="{C19C6115-D853-1A44-AE05-FB2E63E20DB7}" destId="{B1C3CA23-2F4A-0D4D-BFA1-E6239109BE7E}" srcOrd="0" destOrd="0" presId="urn:microsoft.com/office/officeart/2005/8/layout/list1"/>
    <dgm:cxn modelId="{8E9F7D4E-8DCB-2844-A376-1CFF470848F1}" srcId="{08942A81-828D-8B43-BFED-9BFA20FA549E}" destId="{A8ED701A-B8CA-B141-8A87-010F254911C2}" srcOrd="0" destOrd="0" parTransId="{F777E9D7-B4C0-A941-B5EC-B39010464AF9}" sibTransId="{8DF82C6D-1BEB-A84E-96A3-26D19C92F04B}"/>
    <dgm:cxn modelId="{A9E2FE74-A496-D647-88EA-2658A8198218}" srcId="{D5B85A7A-FD53-D740-9C71-8B221A0DF6D4}" destId="{21B9892F-0937-F046-8468-22EF9EFC0A27}" srcOrd="1" destOrd="0" parTransId="{A5AD9C91-E7FD-6541-BD64-ACD081A04E89}" sibTransId="{B735F5E7-B07B-4548-BA24-D593727B312F}"/>
    <dgm:cxn modelId="{56517A4A-2395-C24A-A22E-BB5B62BCA710}" type="presOf" srcId="{A8ED701A-B8CA-B141-8A87-010F254911C2}" destId="{FB493812-073B-FB43-8A0B-0A03019DC0F1}" srcOrd="0" destOrd="0" presId="urn:microsoft.com/office/officeart/2005/8/layout/list1"/>
    <dgm:cxn modelId="{26177805-183C-8741-83CB-4241336CDB8C}" type="presOf" srcId="{B6268D13-9D1E-F84D-9FBA-98F77C1CA543}" destId="{0FB81D59-E00C-C745-AA82-594473F14263}" srcOrd="0" destOrd="0" presId="urn:microsoft.com/office/officeart/2005/8/layout/list1"/>
    <dgm:cxn modelId="{D4251167-0113-3747-AF96-790619D7B729}" srcId="{C19C6115-D853-1A44-AE05-FB2E63E20DB7}" destId="{EFA40DFE-93AB-E14F-B5FA-CECC905C4C63}" srcOrd="0" destOrd="0" parTransId="{EAD74B5C-07A2-5144-AC54-5C53B0C94B8C}" sibTransId="{84FBEFE9-6E74-AF40-BDEC-55BEE79C6D1A}"/>
    <dgm:cxn modelId="{0AC49ABE-A16A-E244-9EA8-64F994E4A218}" type="presOf" srcId="{1A5F1D05-6E7D-1247-ACF1-2E619C29E03D}" destId="{92DD8B8B-A42F-2C42-B40B-B6AC627F2AD4}" srcOrd="0" destOrd="0" presId="urn:microsoft.com/office/officeart/2005/8/layout/list1"/>
    <dgm:cxn modelId="{37CF1343-39E3-0A45-91B4-699970105826}" type="presOf" srcId="{21B9892F-0937-F046-8468-22EF9EFC0A27}" destId="{92DD8B8B-A42F-2C42-B40B-B6AC627F2AD4}" srcOrd="0" destOrd="1" presId="urn:microsoft.com/office/officeart/2005/8/layout/list1"/>
    <dgm:cxn modelId="{0890529B-A4E9-444D-89DD-C5C2F2F0B4C0}" srcId="{B6268D13-9D1E-F84D-9FBA-98F77C1CA543}" destId="{D5B85A7A-FD53-D740-9C71-8B221A0DF6D4}" srcOrd="1" destOrd="0" parTransId="{7434DF33-F858-444D-AC1F-349773A948CF}" sibTransId="{5F378887-CA27-E24D-891E-99754237631E}"/>
    <dgm:cxn modelId="{09FF3EC5-AA44-2A46-B515-82F5CA29DEEA}" type="presOf" srcId="{EFA40DFE-93AB-E14F-B5FA-CECC905C4C63}" destId="{23599CEC-8F36-A042-9371-D3ED54670E34}" srcOrd="0" destOrd="0" presId="urn:microsoft.com/office/officeart/2005/8/layout/list1"/>
    <dgm:cxn modelId="{4E4691ED-0B4C-6E4B-8532-CA5A6A1E68F2}" type="presOf" srcId="{C19C6115-D853-1A44-AE05-FB2E63E20DB7}" destId="{DBC6FAE0-BF25-494A-969D-3846C1CA7D9A}" srcOrd="1" destOrd="0" presId="urn:microsoft.com/office/officeart/2005/8/layout/list1"/>
    <dgm:cxn modelId="{67FE07F5-6B6A-C542-9808-CDB9C8D0108D}" type="presOf" srcId="{08942A81-828D-8B43-BFED-9BFA20FA549E}" destId="{D44F7ED9-A855-8345-AB87-89679F23509C}" srcOrd="1" destOrd="0" presId="urn:microsoft.com/office/officeart/2005/8/layout/list1"/>
    <dgm:cxn modelId="{DF03BBCD-300F-3146-BB8A-E07AF6F1BDB8}" type="presOf" srcId="{08942A81-828D-8B43-BFED-9BFA20FA549E}" destId="{35FE5247-2194-254E-B973-58491D9DC6F1}" srcOrd="0" destOrd="0" presId="urn:microsoft.com/office/officeart/2005/8/layout/list1"/>
    <dgm:cxn modelId="{A144BE8F-E081-9443-AF14-076F0B3586BB}" type="presOf" srcId="{D5B85A7A-FD53-D740-9C71-8B221A0DF6D4}" destId="{66181A47-36DB-C040-A7EA-10DAEC882C37}" srcOrd="1" destOrd="0" presId="urn:microsoft.com/office/officeart/2005/8/layout/list1"/>
    <dgm:cxn modelId="{04FB4BF7-BEC6-C74F-B293-AD050DDD9629}" srcId="{B6268D13-9D1E-F84D-9FBA-98F77C1CA543}" destId="{C19C6115-D853-1A44-AE05-FB2E63E20DB7}" srcOrd="0" destOrd="0" parTransId="{0CE8B308-85CE-9B42-9FBB-BF42D8D52050}" sibTransId="{AF55F74F-6B4B-C348-8F84-C950079C9772}"/>
    <dgm:cxn modelId="{B57B68D5-B62F-8648-AF8F-CF8601E30900}" srcId="{D5B85A7A-FD53-D740-9C71-8B221A0DF6D4}" destId="{1A5F1D05-6E7D-1247-ACF1-2E619C29E03D}" srcOrd="0" destOrd="0" parTransId="{CC35CFB4-15B0-A54A-B008-15E8FE2A0635}" sibTransId="{BD2FD67E-5431-C548-96AB-E51C3C55DA1B}"/>
    <dgm:cxn modelId="{C80192D0-5DBE-CB4C-BCF8-79A199F49398}" type="presParOf" srcId="{0FB81D59-E00C-C745-AA82-594473F14263}" destId="{517AD6C8-CA19-0F45-9198-9D4305A8E201}" srcOrd="0" destOrd="0" presId="urn:microsoft.com/office/officeart/2005/8/layout/list1"/>
    <dgm:cxn modelId="{CC6E68AA-FEA8-5E43-A0A7-F5B12172F637}" type="presParOf" srcId="{517AD6C8-CA19-0F45-9198-9D4305A8E201}" destId="{B1C3CA23-2F4A-0D4D-BFA1-E6239109BE7E}" srcOrd="0" destOrd="0" presId="urn:microsoft.com/office/officeart/2005/8/layout/list1"/>
    <dgm:cxn modelId="{1160EC3C-6F5F-0C49-A1BD-419AF5B9D53A}" type="presParOf" srcId="{517AD6C8-CA19-0F45-9198-9D4305A8E201}" destId="{DBC6FAE0-BF25-494A-969D-3846C1CA7D9A}" srcOrd="1" destOrd="0" presId="urn:microsoft.com/office/officeart/2005/8/layout/list1"/>
    <dgm:cxn modelId="{7DDFADA3-E6B8-C345-A344-77267BC68D95}" type="presParOf" srcId="{0FB81D59-E00C-C745-AA82-594473F14263}" destId="{CCB8BE9E-7E7D-CA4A-A6EC-B0EFF6EEB961}" srcOrd="1" destOrd="0" presId="urn:microsoft.com/office/officeart/2005/8/layout/list1"/>
    <dgm:cxn modelId="{F24A2B10-03F4-B449-AE0B-C2239F5D0ABE}" type="presParOf" srcId="{0FB81D59-E00C-C745-AA82-594473F14263}" destId="{23599CEC-8F36-A042-9371-D3ED54670E34}" srcOrd="2" destOrd="0" presId="urn:microsoft.com/office/officeart/2005/8/layout/list1"/>
    <dgm:cxn modelId="{C64B099A-3098-6040-9163-E44D8DE28975}" type="presParOf" srcId="{0FB81D59-E00C-C745-AA82-594473F14263}" destId="{A95F5B5B-997D-0E49-ABFA-C3A03D4E7969}" srcOrd="3" destOrd="0" presId="urn:microsoft.com/office/officeart/2005/8/layout/list1"/>
    <dgm:cxn modelId="{36F4164E-3907-9E4F-89DA-533511860426}" type="presParOf" srcId="{0FB81D59-E00C-C745-AA82-594473F14263}" destId="{FD02F034-8877-724C-9441-2C7A3038AE0A}" srcOrd="4" destOrd="0" presId="urn:microsoft.com/office/officeart/2005/8/layout/list1"/>
    <dgm:cxn modelId="{5A3CFB66-E281-4A42-84DB-332980CC9BF6}" type="presParOf" srcId="{FD02F034-8877-724C-9441-2C7A3038AE0A}" destId="{F530D8BD-9BD7-DB46-B472-21CDE0117330}" srcOrd="0" destOrd="0" presId="urn:microsoft.com/office/officeart/2005/8/layout/list1"/>
    <dgm:cxn modelId="{A2E162E3-5679-AA44-A585-12317209EB55}" type="presParOf" srcId="{FD02F034-8877-724C-9441-2C7A3038AE0A}" destId="{66181A47-36DB-C040-A7EA-10DAEC882C37}" srcOrd="1" destOrd="0" presId="urn:microsoft.com/office/officeart/2005/8/layout/list1"/>
    <dgm:cxn modelId="{2CEB367C-2CF0-F545-B499-C94DE8E19BBF}" type="presParOf" srcId="{0FB81D59-E00C-C745-AA82-594473F14263}" destId="{BB55C83B-A7E4-F341-8167-D8E77A14CA6C}" srcOrd="5" destOrd="0" presId="urn:microsoft.com/office/officeart/2005/8/layout/list1"/>
    <dgm:cxn modelId="{47D1BC79-F9A8-534A-BE99-04F783CD8851}" type="presParOf" srcId="{0FB81D59-E00C-C745-AA82-594473F14263}" destId="{92DD8B8B-A42F-2C42-B40B-B6AC627F2AD4}" srcOrd="6" destOrd="0" presId="urn:microsoft.com/office/officeart/2005/8/layout/list1"/>
    <dgm:cxn modelId="{9D130F18-B7F1-F441-91A5-41576B04B65C}" type="presParOf" srcId="{0FB81D59-E00C-C745-AA82-594473F14263}" destId="{0FC1F96E-897C-4644-A9C6-3E8E1AAB102B}" srcOrd="7" destOrd="0" presId="urn:microsoft.com/office/officeart/2005/8/layout/list1"/>
    <dgm:cxn modelId="{01ADDF85-1F60-D248-AF2E-3CFF77541173}" type="presParOf" srcId="{0FB81D59-E00C-C745-AA82-594473F14263}" destId="{88C6278F-213F-F246-81DD-2E90F0040FCE}" srcOrd="8" destOrd="0" presId="urn:microsoft.com/office/officeart/2005/8/layout/list1"/>
    <dgm:cxn modelId="{6FA3E411-3640-1346-A09F-A9BCB8ACB702}" type="presParOf" srcId="{88C6278F-213F-F246-81DD-2E90F0040FCE}" destId="{35FE5247-2194-254E-B973-58491D9DC6F1}" srcOrd="0" destOrd="0" presId="urn:microsoft.com/office/officeart/2005/8/layout/list1"/>
    <dgm:cxn modelId="{9D0B1197-7DFF-DA45-A909-8BDCB11070CB}" type="presParOf" srcId="{88C6278F-213F-F246-81DD-2E90F0040FCE}" destId="{D44F7ED9-A855-8345-AB87-89679F23509C}" srcOrd="1" destOrd="0" presId="urn:microsoft.com/office/officeart/2005/8/layout/list1"/>
    <dgm:cxn modelId="{0A078D57-10BD-7D4F-9009-6ADB46CB65C8}" type="presParOf" srcId="{0FB81D59-E00C-C745-AA82-594473F14263}" destId="{753E335A-DBEE-A546-BD6D-9E4C1C303079}" srcOrd="9" destOrd="0" presId="urn:microsoft.com/office/officeart/2005/8/layout/list1"/>
    <dgm:cxn modelId="{098E5C66-1AAA-B543-9D7C-E9A0AECEBD0A}" type="presParOf" srcId="{0FB81D59-E00C-C745-AA82-594473F14263}" destId="{FB493812-073B-FB43-8A0B-0A03019DC0F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7CF1D-E243-4309-BD20-D5189CB5DE77}">
      <dsp:nvSpPr>
        <dsp:cNvPr id="0" name=""/>
        <dsp:cNvSpPr/>
      </dsp:nvSpPr>
      <dsp:spPr>
        <a:xfrm>
          <a:off x="0" y="341895"/>
          <a:ext cx="6953693" cy="3901437"/>
        </a:xfrm>
        <a:prstGeom prst="rect">
          <a:avLst/>
        </a:prstGeom>
        <a:solidFill>
          <a:schemeClr val="accent3">
            <a:alpha val="90000"/>
            <a:tint val="40000"/>
            <a:hueOff val="0"/>
            <a:satOff val="0"/>
            <a:lumOff val="0"/>
            <a:alphaOff val="0"/>
          </a:schemeClr>
        </a:solidFill>
        <a:ln w="25400" cap="flat" cmpd="sng" algn="ctr">
          <a:solidFill>
            <a:srgbClr val="FDBB30"/>
          </a:solidFill>
          <a:prstDash val="solid"/>
        </a:ln>
        <a:effectLst/>
      </dsp:spPr>
      <dsp:style>
        <a:lnRef idx="2">
          <a:scrgbClr r="0" g="0" b="0"/>
        </a:lnRef>
        <a:fillRef idx="1">
          <a:scrgbClr r="0" g="0" b="0"/>
        </a:fillRef>
        <a:effectRef idx="0">
          <a:scrgbClr r="0" g="0" b="0"/>
        </a:effectRef>
        <a:fontRef idx="minor"/>
      </dsp:style>
    </dsp:sp>
    <dsp:sp modelId="{921B8174-71F7-4348-ABE6-4893BA98765F}">
      <dsp:nvSpPr>
        <dsp:cNvPr id="0" name=""/>
        <dsp:cNvSpPr/>
      </dsp:nvSpPr>
      <dsp:spPr>
        <a:xfrm>
          <a:off x="347684" y="79556"/>
          <a:ext cx="4617001" cy="600188"/>
        </a:xfrm>
        <a:prstGeom prst="roundRect">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983" tIns="0" rIns="183983" bIns="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lumMod val="50000"/>
                </a:schemeClr>
              </a:solidFill>
            </a:rPr>
            <a:t>Important Usage Information</a:t>
          </a:r>
          <a:endParaRPr lang="en-US" sz="2400" kern="1200" dirty="0">
            <a:solidFill>
              <a:schemeClr val="bg2">
                <a:lumMod val="50000"/>
              </a:schemeClr>
            </a:solidFill>
          </a:endParaRPr>
        </a:p>
      </dsp:txBody>
      <dsp:txXfrm>
        <a:off x="376983" y="108855"/>
        <a:ext cx="4558403" cy="541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99CEC-8F36-A042-9371-D3ED54670E34}">
      <dsp:nvSpPr>
        <dsp:cNvPr id="0" name=""/>
        <dsp:cNvSpPr/>
      </dsp:nvSpPr>
      <dsp:spPr>
        <a:xfrm>
          <a:off x="0" y="556999"/>
          <a:ext cx="8382000" cy="850500"/>
        </a:xfrm>
        <a:prstGeom prst="rect">
          <a:avLst/>
        </a:prstGeom>
        <a:noFill/>
        <a:ln w="28575"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650536" tIns="416560" rIns="65053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http://</a:t>
          </a:r>
          <a:r>
            <a:rPr lang="en-US" sz="2000" kern="1200" dirty="0" err="1" smtClean="0"/>
            <a:t>www.symantec.com</a:t>
          </a:r>
          <a:r>
            <a:rPr lang="en-US" sz="2000" kern="1200" dirty="0" smtClean="0"/>
            <a:t>/docs/DOC4217</a:t>
          </a:r>
        </a:p>
      </dsp:txBody>
      <dsp:txXfrm>
        <a:off x="0" y="556999"/>
        <a:ext cx="8382000" cy="850500"/>
      </dsp:txXfrm>
    </dsp:sp>
    <dsp:sp modelId="{DBC6FAE0-BF25-494A-969D-3846C1CA7D9A}">
      <dsp:nvSpPr>
        <dsp:cNvPr id="0" name=""/>
        <dsp:cNvSpPr/>
      </dsp:nvSpPr>
      <dsp:spPr>
        <a:xfrm>
          <a:off x="419100" y="261799"/>
          <a:ext cx="5867400" cy="590400"/>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1774" tIns="0" rIns="221774" bIns="0" numCol="1" spcCol="1270" anchor="ctr" anchorCtr="0">
          <a:noAutofit/>
        </a:bodyPr>
        <a:lstStyle/>
        <a:p>
          <a:pPr lvl="0" algn="l" defTabSz="889000">
            <a:lnSpc>
              <a:spcPct val="90000"/>
            </a:lnSpc>
            <a:spcBef>
              <a:spcPct val="0"/>
            </a:spcBef>
            <a:spcAft>
              <a:spcPct val="35000"/>
            </a:spcAft>
          </a:pPr>
          <a:r>
            <a:rPr lang="en-US" sz="2000" kern="1200" dirty="0" smtClean="0"/>
            <a:t>Mac Admin Guide</a:t>
          </a:r>
        </a:p>
      </dsp:txBody>
      <dsp:txXfrm>
        <a:off x="447921" y="290620"/>
        <a:ext cx="5809758" cy="532758"/>
      </dsp:txXfrm>
    </dsp:sp>
    <dsp:sp modelId="{92DD8B8B-A42F-2C42-B40B-B6AC627F2AD4}">
      <dsp:nvSpPr>
        <dsp:cNvPr id="0" name=""/>
        <dsp:cNvSpPr/>
      </dsp:nvSpPr>
      <dsp:spPr>
        <a:xfrm>
          <a:off x="0" y="1810700"/>
          <a:ext cx="8382000" cy="1449000"/>
        </a:xfrm>
        <a:prstGeom prst="rect">
          <a:avLst/>
        </a:prstGeom>
        <a:solidFill>
          <a:schemeClr val="lt1">
            <a:alpha val="90000"/>
            <a:hueOff val="0"/>
            <a:satOff val="0"/>
            <a:lumOff val="0"/>
            <a:alphaOff val="0"/>
          </a:schemeClr>
        </a:solidFill>
        <a:ln w="2857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650536" tIns="416560" rIns="65053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Sample scripts: http://</a:t>
          </a:r>
          <a:r>
            <a:rPr lang="en-US" sz="2000" kern="1200" dirty="0" err="1" smtClean="0"/>
            <a:t>www.symantec.com</a:t>
          </a:r>
          <a:r>
            <a:rPr lang="en-US" sz="2000" kern="1200" dirty="0" smtClean="0"/>
            <a:t>/docs/HOWTO51884</a:t>
          </a:r>
        </a:p>
        <a:p>
          <a:pPr marL="228600" lvl="1" indent="-228600" algn="l" defTabSz="889000">
            <a:lnSpc>
              <a:spcPct val="90000"/>
            </a:lnSpc>
            <a:spcBef>
              <a:spcPct val="0"/>
            </a:spcBef>
            <a:spcAft>
              <a:spcPct val="15000"/>
            </a:spcAft>
            <a:buChar char="••"/>
          </a:pPr>
          <a:r>
            <a:rPr lang="en-US" sz="2000" kern="1200" dirty="0" smtClean="0"/>
            <a:t>Windows to Mac Migration: http://</a:t>
          </a:r>
          <a:r>
            <a:rPr lang="en-US" sz="2000" kern="1200" dirty="0" err="1" smtClean="0"/>
            <a:t>www.symantec.com</a:t>
          </a:r>
          <a:r>
            <a:rPr lang="en-US" sz="2000" kern="1200" dirty="0" smtClean="0"/>
            <a:t>/connect/blogs/deployment-solution-windows-mac-migration-script-tool</a:t>
          </a:r>
        </a:p>
      </dsp:txBody>
      <dsp:txXfrm>
        <a:off x="0" y="1810700"/>
        <a:ext cx="8382000" cy="1449000"/>
      </dsp:txXfrm>
    </dsp:sp>
    <dsp:sp modelId="{66181A47-36DB-C040-A7EA-10DAEC882C37}">
      <dsp:nvSpPr>
        <dsp:cNvPr id="0" name=""/>
        <dsp:cNvSpPr/>
      </dsp:nvSpPr>
      <dsp:spPr>
        <a:xfrm>
          <a:off x="419100" y="1515500"/>
          <a:ext cx="5867400" cy="590400"/>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21774" tIns="0" rIns="221774" bIns="0" numCol="1" spcCol="1270" anchor="ctr" anchorCtr="0">
          <a:noAutofit/>
        </a:bodyPr>
        <a:lstStyle/>
        <a:p>
          <a:pPr lvl="0" algn="l" defTabSz="889000">
            <a:lnSpc>
              <a:spcPct val="90000"/>
            </a:lnSpc>
            <a:spcBef>
              <a:spcPct val="0"/>
            </a:spcBef>
            <a:spcAft>
              <a:spcPct val="35000"/>
            </a:spcAft>
          </a:pPr>
          <a:r>
            <a:rPr lang="en-US" sz="2000" kern="1200" dirty="0" smtClean="0"/>
            <a:t>Add-on Scripts</a:t>
          </a:r>
        </a:p>
      </dsp:txBody>
      <dsp:txXfrm>
        <a:off x="447921" y="1544321"/>
        <a:ext cx="5809758" cy="532758"/>
      </dsp:txXfrm>
    </dsp:sp>
    <dsp:sp modelId="{FB493812-073B-FB43-8A0B-0A03019DC0F1}">
      <dsp:nvSpPr>
        <dsp:cNvPr id="0" name=""/>
        <dsp:cNvSpPr/>
      </dsp:nvSpPr>
      <dsp:spPr>
        <a:xfrm>
          <a:off x="0" y="3662900"/>
          <a:ext cx="8382000" cy="850500"/>
        </a:xfrm>
        <a:prstGeom prst="rect">
          <a:avLst/>
        </a:prstGeom>
        <a:solidFill>
          <a:schemeClr val="lt1">
            <a:alpha val="90000"/>
            <a:hueOff val="0"/>
            <a:satOff val="0"/>
            <a:lumOff val="0"/>
            <a:alphaOff val="0"/>
          </a:schemeClr>
        </a:solidFill>
        <a:ln w="28575" cap="flat" cmpd="sng" algn="ctr">
          <a:solidFill>
            <a:schemeClr val="accent6"/>
          </a:solidFill>
          <a:prstDash val="solid"/>
        </a:ln>
        <a:effectLst/>
      </dsp:spPr>
      <dsp:style>
        <a:lnRef idx="1">
          <a:scrgbClr r="0" g="0" b="0"/>
        </a:lnRef>
        <a:fillRef idx="1">
          <a:scrgbClr r="0" g="0" b="0"/>
        </a:fillRef>
        <a:effectRef idx="0">
          <a:scrgbClr r="0" g="0" b="0"/>
        </a:effectRef>
        <a:fontRef idx="minor"/>
      </dsp:style>
      <dsp:txBody>
        <a:bodyPr spcFirstLastPara="0" vert="horz" wrap="square" lIns="650536" tIns="416560" rIns="65053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http://</a:t>
          </a:r>
          <a:r>
            <a:rPr lang="en-US" sz="2000" kern="1200" dirty="0" err="1" smtClean="0"/>
            <a:t>www.symantec.com</a:t>
          </a:r>
          <a:r>
            <a:rPr lang="en-US" sz="2000" kern="1200" dirty="0" smtClean="0"/>
            <a:t>/connect/groups/mac-management</a:t>
          </a:r>
        </a:p>
      </dsp:txBody>
      <dsp:txXfrm>
        <a:off x="0" y="3662900"/>
        <a:ext cx="8382000" cy="850500"/>
      </dsp:txXfrm>
    </dsp:sp>
    <dsp:sp modelId="{D44F7ED9-A855-8345-AB87-89679F23509C}">
      <dsp:nvSpPr>
        <dsp:cNvPr id="0" name=""/>
        <dsp:cNvSpPr/>
      </dsp:nvSpPr>
      <dsp:spPr>
        <a:xfrm>
          <a:off x="419100" y="3367700"/>
          <a:ext cx="5867400" cy="590400"/>
        </a:xfrm>
        <a:prstGeom prst="round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21774" tIns="0" rIns="221774" bIns="0" numCol="1" spcCol="1270" anchor="ctr" anchorCtr="0">
          <a:noAutofit/>
        </a:bodyPr>
        <a:lstStyle/>
        <a:p>
          <a:pPr lvl="0" algn="l" defTabSz="889000">
            <a:lnSpc>
              <a:spcPct val="90000"/>
            </a:lnSpc>
            <a:spcBef>
              <a:spcPct val="0"/>
            </a:spcBef>
            <a:spcAft>
              <a:spcPct val="35000"/>
            </a:spcAft>
          </a:pPr>
          <a:r>
            <a:rPr lang="en-US" sz="2000" kern="1200" dirty="0" smtClean="0"/>
            <a:t>Online Mac Connect Group</a:t>
          </a:r>
          <a:endParaRPr lang="en-US" sz="2000" kern="1200" dirty="0"/>
        </a:p>
      </dsp:txBody>
      <dsp:txXfrm>
        <a:off x="447921" y="3396521"/>
        <a:ext cx="5809758"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latin typeface="Calibr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8ED21EF-1646-431D-87E1-4372984CC9F4}" type="datetimeFigureOut">
              <a:rPr lang="en-US">
                <a:latin typeface="Calibri" pitchFamily="34" charset="0"/>
              </a:rPr>
              <a:pPr>
                <a:defRPr/>
              </a:pPr>
              <a:t>4/12/13</a:t>
            </a:fld>
            <a:endParaRPr lang="en-US" dirty="0">
              <a:latin typeface="Calibri"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latin typeface="Calibri"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F812EFC-5DA8-4918-AF48-019594BE3609}" type="slidenum">
              <a:rPr lang="en-US">
                <a:latin typeface="Calibri" pitchFamily="34" charset="0"/>
              </a:rPr>
              <a:pPr>
                <a:defRPr/>
              </a:pPr>
              <a:t>‹#›</a:t>
            </a:fld>
            <a:endParaRPr lang="en-US" dirty="0">
              <a:latin typeface="Calibri" pitchFamily="34" charset="0"/>
            </a:endParaRPr>
          </a:p>
        </p:txBody>
      </p:sp>
    </p:spTree>
    <p:extLst>
      <p:ext uri="{BB962C8B-B14F-4D97-AF65-F5344CB8AC3E}">
        <p14:creationId xmlns:p14="http://schemas.microsoft.com/office/powerpoint/2010/main" val="7360195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0.jpe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5" name="Rectangle 5"/>
          <p:cNvSpPr>
            <a:spLocks noGrp="1" noChangeArrowheads="1"/>
          </p:cNvSpPr>
          <p:nvPr>
            <p:ph type="body" sz="quarter" idx="3"/>
          </p:nvPr>
        </p:nvSpPr>
        <p:spPr bwMode="auto">
          <a:xfrm>
            <a:off x="323851" y="3200401"/>
            <a:ext cx="6210299" cy="523108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246" name="Rectangle 6"/>
          <p:cNvSpPr>
            <a:spLocks noGrp="1" noChangeArrowheads="1"/>
          </p:cNvSpPr>
          <p:nvPr>
            <p:ph type="ftr" sz="quarter" idx="4"/>
          </p:nvPr>
        </p:nvSpPr>
        <p:spPr bwMode="auto">
          <a:xfrm>
            <a:off x="1001110" y="8590782"/>
            <a:ext cx="3535264" cy="27432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a:latin typeface="Calibri" pitchFamily="34" charset="0"/>
              </a:defRPr>
            </a:lvl1pPr>
          </a:lstStyle>
          <a:p>
            <a:pPr>
              <a:defRPr/>
            </a:pPr>
            <a:endParaRPr lang="en-US" dirty="0"/>
          </a:p>
        </p:txBody>
      </p:sp>
      <p:sp>
        <p:nvSpPr>
          <p:cNvPr id="10247" name="Rectangle 7"/>
          <p:cNvSpPr>
            <a:spLocks noGrp="1" noChangeArrowheads="1"/>
          </p:cNvSpPr>
          <p:nvPr>
            <p:ph type="sldNum" sz="quarter" idx="5"/>
          </p:nvPr>
        </p:nvSpPr>
        <p:spPr bwMode="auto">
          <a:xfrm>
            <a:off x="323850" y="8590782"/>
            <a:ext cx="527488" cy="2694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a:latin typeface="Calibri" pitchFamily="34" charset="0"/>
              </a:defRPr>
            </a:lvl1pPr>
          </a:lstStyle>
          <a:p>
            <a:pPr>
              <a:defRPr/>
            </a:pPr>
            <a:fld id="{CEA96130-80FE-450A-9D6E-2375B464A403}" type="slidenum">
              <a:rPr lang="en-US" smtClean="0"/>
              <a:pPr>
                <a:defRPr/>
              </a:pPr>
              <a:t>‹#›</a:t>
            </a:fld>
            <a:endParaRPr lang="en-US" dirty="0"/>
          </a:p>
        </p:txBody>
      </p:sp>
      <p:sp>
        <p:nvSpPr>
          <p:cNvPr id="8" name="Slide Image Placeholder 7"/>
          <p:cNvSpPr>
            <a:spLocks noGrp="1" noRot="1" noChangeAspect="1"/>
          </p:cNvSpPr>
          <p:nvPr>
            <p:ph type="sldImg" idx="2"/>
          </p:nvPr>
        </p:nvSpPr>
        <p:spPr>
          <a:xfrm>
            <a:off x="1558415" y="284163"/>
            <a:ext cx="3741171" cy="2805878"/>
          </a:xfrm>
          <a:prstGeom prst="rect">
            <a:avLst/>
          </a:prstGeom>
          <a:noFill/>
          <a:ln w="12700">
            <a:solidFill>
              <a:prstClr val="black"/>
            </a:solidFill>
          </a:ln>
        </p:spPr>
        <p:txBody>
          <a:bodyPr vert="horz" lIns="91440" tIns="45720" rIns="91440" bIns="45720" rtlCol="0" anchor="ctr"/>
          <a:lstStyle/>
          <a:p>
            <a:endParaRPr lang="en-US"/>
          </a:p>
        </p:txBody>
      </p:sp>
      <p:pic>
        <p:nvPicPr>
          <p:cNvPr id="10" name="Picture 9" descr="Symantec.jpg"/>
          <p:cNvPicPr>
            <a:picLocks noChangeAspect="1"/>
          </p:cNvPicPr>
          <p:nvPr/>
        </p:nvPicPr>
        <p:blipFill>
          <a:blip r:embed="rId2">
            <a:grayscl/>
          </a:blip>
          <a:stretch>
            <a:fillRect/>
          </a:stretch>
        </p:blipFill>
        <p:spPr>
          <a:xfrm>
            <a:off x="5296394" y="8545297"/>
            <a:ext cx="1237755" cy="340695"/>
          </a:xfrm>
          <a:prstGeom prst="rect">
            <a:avLst/>
          </a:prstGeom>
        </p:spPr>
      </p:pic>
    </p:spTree>
    <p:extLst>
      <p:ext uri="{BB962C8B-B14F-4D97-AF65-F5344CB8AC3E}">
        <p14:creationId xmlns:p14="http://schemas.microsoft.com/office/powerpoint/2010/main" val="3079047289"/>
      </p:ext>
    </p:extLst>
  </p:cSld>
  <p:clrMap bg1="lt1" tx1="dk1" bg2="lt2" tx2="dk2" accent1="accent1" accent2="accent2" accent3="accent3" accent4="accent4" accent5="accent5" accent6="accent6" hlink="hlink" folHlink="folHlink"/>
  <p:hf hdr="0" ftr="0" dt="0"/>
  <p:notesStyle>
    <a:lvl1pPr algn="l" rtl="0" eaLnBrk="0" fontAlgn="base" hangingPunct="0">
      <a:lnSpc>
        <a:spcPct val="90000"/>
      </a:lnSpc>
      <a:spcBef>
        <a:spcPct val="20000"/>
      </a:spcBef>
      <a:spcAft>
        <a:spcPct val="20000"/>
      </a:spcAft>
      <a:defRPr sz="1200" kern="1200">
        <a:solidFill>
          <a:schemeClr val="tx1"/>
        </a:solidFill>
        <a:latin typeface="Calibri" pitchFamily="34" charset="0"/>
        <a:ea typeface="+mn-ea"/>
        <a:cs typeface="+mn-cs"/>
      </a:defRPr>
    </a:lvl1pPr>
    <a:lvl2pPr marL="457096" algn="l" rtl="0" eaLnBrk="0" fontAlgn="base" hangingPunct="0">
      <a:lnSpc>
        <a:spcPct val="90000"/>
      </a:lnSpc>
      <a:spcBef>
        <a:spcPct val="20000"/>
      </a:spcBef>
      <a:spcAft>
        <a:spcPct val="20000"/>
      </a:spcAft>
      <a:defRPr sz="1200" kern="1200">
        <a:solidFill>
          <a:schemeClr val="tx1"/>
        </a:solidFill>
        <a:latin typeface="Calibri" pitchFamily="34" charset="0"/>
        <a:ea typeface="+mn-ea"/>
        <a:cs typeface="+mn-cs"/>
      </a:defRPr>
    </a:lvl2pPr>
    <a:lvl3pPr marL="914192" algn="l" rtl="0" eaLnBrk="0" fontAlgn="base" hangingPunct="0">
      <a:lnSpc>
        <a:spcPct val="90000"/>
      </a:lnSpc>
      <a:spcBef>
        <a:spcPct val="20000"/>
      </a:spcBef>
      <a:spcAft>
        <a:spcPct val="20000"/>
      </a:spcAft>
      <a:defRPr sz="1200" kern="1200">
        <a:solidFill>
          <a:schemeClr val="tx1"/>
        </a:solidFill>
        <a:latin typeface="Calibri" pitchFamily="34" charset="0"/>
        <a:ea typeface="+mn-ea"/>
        <a:cs typeface="+mn-cs"/>
      </a:defRPr>
    </a:lvl3pPr>
    <a:lvl4pPr marL="1371288" algn="l" rtl="0" eaLnBrk="0" fontAlgn="base" hangingPunct="0">
      <a:lnSpc>
        <a:spcPct val="90000"/>
      </a:lnSpc>
      <a:spcBef>
        <a:spcPct val="20000"/>
      </a:spcBef>
      <a:spcAft>
        <a:spcPct val="20000"/>
      </a:spcAft>
      <a:defRPr sz="1200" kern="1200">
        <a:solidFill>
          <a:schemeClr val="tx1"/>
        </a:solidFill>
        <a:latin typeface="Calibri" pitchFamily="34" charset="0"/>
        <a:ea typeface="+mn-ea"/>
        <a:cs typeface="+mn-cs"/>
      </a:defRPr>
    </a:lvl4pPr>
    <a:lvl5pPr marL="1828385" algn="l" rtl="0" eaLnBrk="0" fontAlgn="base" hangingPunct="0">
      <a:lnSpc>
        <a:spcPct val="90000"/>
      </a:lnSpc>
      <a:spcBef>
        <a:spcPct val="20000"/>
      </a:spcBef>
      <a:spcAft>
        <a:spcPct val="20000"/>
      </a:spcAft>
      <a:defRPr sz="1200" kern="1200">
        <a:solidFill>
          <a:schemeClr val="tx1"/>
        </a:solidFill>
        <a:latin typeface="Calibri" pitchFamily="34" charset="0"/>
        <a:ea typeface="+mn-ea"/>
        <a:cs typeface="+mn-cs"/>
      </a:defRPr>
    </a:lvl5pPr>
    <a:lvl6pPr marL="2285480" algn="l" defTabSz="914192" rtl="0" eaLnBrk="1" latinLnBrk="0" hangingPunct="1">
      <a:defRPr sz="1200" kern="1200">
        <a:solidFill>
          <a:schemeClr val="tx1"/>
        </a:solidFill>
        <a:latin typeface="+mn-lt"/>
        <a:ea typeface="+mn-ea"/>
        <a:cs typeface="+mn-cs"/>
      </a:defRPr>
    </a:lvl6pPr>
    <a:lvl7pPr marL="2742577" algn="l" defTabSz="914192" rtl="0" eaLnBrk="1" latinLnBrk="0" hangingPunct="1">
      <a:defRPr sz="1200" kern="1200">
        <a:solidFill>
          <a:schemeClr val="tx1"/>
        </a:solidFill>
        <a:latin typeface="+mn-lt"/>
        <a:ea typeface="+mn-ea"/>
        <a:cs typeface="+mn-cs"/>
      </a:defRPr>
    </a:lvl7pPr>
    <a:lvl8pPr marL="3199673" algn="l" defTabSz="914192" rtl="0" eaLnBrk="1" latinLnBrk="0" hangingPunct="1">
      <a:defRPr sz="1200" kern="1200">
        <a:solidFill>
          <a:schemeClr val="tx1"/>
        </a:solidFill>
        <a:latin typeface="+mn-lt"/>
        <a:ea typeface="+mn-ea"/>
        <a:cs typeface="+mn-cs"/>
      </a:defRPr>
    </a:lvl8pPr>
    <a:lvl9pPr marL="3656769" algn="l" defTabSz="9141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a:t>
            </a:fld>
            <a:endParaRPr lang="en-US" dirty="0"/>
          </a:p>
        </p:txBody>
      </p:sp>
    </p:spTree>
    <p:extLst>
      <p:ext uri="{BB962C8B-B14F-4D97-AF65-F5344CB8AC3E}">
        <p14:creationId xmlns:p14="http://schemas.microsoft.com/office/powerpoint/2010/main" val="1977999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14</a:t>
            </a:fld>
            <a:endParaRPr lang="en-US" dirty="0"/>
          </a:p>
        </p:txBody>
      </p:sp>
    </p:spTree>
    <p:extLst>
      <p:ext uri="{BB962C8B-B14F-4D97-AF65-F5344CB8AC3E}">
        <p14:creationId xmlns:p14="http://schemas.microsoft.com/office/powerpoint/2010/main" val="3363106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15</a:t>
            </a:fld>
            <a:endParaRPr lang="en-US" dirty="0"/>
          </a:p>
        </p:txBody>
      </p:sp>
    </p:spTree>
    <p:extLst>
      <p:ext uri="{BB962C8B-B14F-4D97-AF65-F5344CB8AC3E}">
        <p14:creationId xmlns:p14="http://schemas.microsoft.com/office/powerpoint/2010/main" val="1699980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16</a:t>
            </a:fld>
            <a:endParaRPr lang="en-US" dirty="0"/>
          </a:p>
        </p:txBody>
      </p:sp>
    </p:spTree>
    <p:extLst>
      <p:ext uri="{BB962C8B-B14F-4D97-AF65-F5344CB8AC3E}">
        <p14:creationId xmlns:p14="http://schemas.microsoft.com/office/powerpoint/2010/main" val="799447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18</a:t>
            </a:fld>
            <a:endParaRPr lang="en-US" dirty="0"/>
          </a:p>
        </p:txBody>
      </p:sp>
    </p:spTree>
    <p:extLst>
      <p:ext uri="{BB962C8B-B14F-4D97-AF65-F5344CB8AC3E}">
        <p14:creationId xmlns:p14="http://schemas.microsoft.com/office/powerpoint/2010/main" val="3330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22</a:t>
            </a:fld>
            <a:endParaRPr lang="en-US" dirty="0"/>
          </a:p>
        </p:txBody>
      </p:sp>
    </p:spTree>
    <p:extLst>
      <p:ext uri="{BB962C8B-B14F-4D97-AF65-F5344CB8AC3E}">
        <p14:creationId xmlns:p14="http://schemas.microsoft.com/office/powerpoint/2010/main" val="355451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74BABCD9-DD6C-B444-8841-C68CBF022E33}" type="slidenum">
              <a:rPr lang="en-US">
                <a:latin typeface="Arial" charset="0"/>
                <a:ea typeface="ＭＳ Ｐゴシック" charset="-128"/>
                <a:cs typeface="ＭＳ Ｐゴシック" charset="-128"/>
              </a:rPr>
              <a:pPr/>
              <a:t>23</a:t>
            </a:fld>
            <a:endParaRPr lang="en-US" dirty="0">
              <a:latin typeface="Arial" charset="0"/>
              <a:ea typeface="ＭＳ Ｐゴシック" charset="-128"/>
              <a:cs typeface="ＭＳ Ｐゴシック" charset="-128"/>
            </a:endParaRPr>
          </a:p>
        </p:txBody>
      </p:sp>
      <p:sp>
        <p:nvSpPr>
          <p:cNvPr id="22531" name="Rectangle 2"/>
          <p:cNvSpPr>
            <a:spLocks noGrp="1" noRot="1" noChangeAspect="1" noChangeArrowheads="1" noTextEdit="1"/>
          </p:cNvSpPr>
          <p:nvPr>
            <p:ph type="sldImg"/>
          </p:nvPr>
        </p:nvSpPr>
        <p:spPr>
          <a:xfrm>
            <a:off x="1558925" y="284163"/>
            <a:ext cx="3740150" cy="2805112"/>
          </a:xfrm>
          <a:ln/>
        </p:spPr>
      </p:sp>
      <p:sp>
        <p:nvSpPr>
          <p:cNvPr id="22532"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74BABCD9-DD6C-B444-8841-C68CBF022E33}" type="slidenum">
              <a:rPr lang="en-US">
                <a:latin typeface="Arial" charset="0"/>
                <a:ea typeface="ＭＳ Ｐゴシック" charset="-128"/>
                <a:cs typeface="ＭＳ Ｐゴシック" charset="-128"/>
              </a:rPr>
              <a:pPr/>
              <a:t>24</a:t>
            </a:fld>
            <a:endParaRPr lang="en-US" dirty="0">
              <a:latin typeface="Arial" charset="0"/>
              <a:ea typeface="ＭＳ Ｐゴシック" charset="-128"/>
              <a:cs typeface="ＭＳ Ｐゴシック" charset="-128"/>
            </a:endParaRPr>
          </a:p>
        </p:txBody>
      </p:sp>
      <p:sp>
        <p:nvSpPr>
          <p:cNvPr id="22531" name="Rectangle 2"/>
          <p:cNvSpPr>
            <a:spLocks noGrp="1" noRot="1" noChangeAspect="1" noChangeArrowheads="1" noTextEdit="1"/>
          </p:cNvSpPr>
          <p:nvPr>
            <p:ph type="sldImg"/>
          </p:nvPr>
        </p:nvSpPr>
        <p:spPr>
          <a:xfrm>
            <a:off x="1558925" y="284163"/>
            <a:ext cx="3740150" cy="2805112"/>
          </a:xfrm>
          <a:ln/>
        </p:spPr>
      </p:sp>
      <p:sp>
        <p:nvSpPr>
          <p:cNvPr id="22532" name="Rectangle 3"/>
          <p:cNvSpPr>
            <a:spLocks noGrp="1" noChangeArrowheads="1"/>
          </p:cNvSpPr>
          <p:nvPr>
            <p:ph type="body" idx="1"/>
          </p:nvPr>
        </p:nvSpPr>
        <p:spPr>
          <a:noFill/>
          <a:ln/>
        </p:spPr>
        <p:txBody>
          <a:bodyPr/>
          <a:lstStyle/>
          <a:p>
            <a:pPr eaLnBrk="1" hangingPunct="1"/>
            <a:endParaRPr lang="en-US" baseline="0" dirty="0" smtClean="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25</a:t>
            </a:fld>
            <a:endParaRPr lang="en-US" dirty="0"/>
          </a:p>
        </p:txBody>
      </p:sp>
    </p:spTree>
    <p:extLst>
      <p:ext uri="{BB962C8B-B14F-4D97-AF65-F5344CB8AC3E}">
        <p14:creationId xmlns:p14="http://schemas.microsoft.com/office/powerpoint/2010/main" val="161196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buFont typeface="Arial" pitchFamily="34" charset="0"/>
              <a:buChar char="•"/>
            </a:pPr>
            <a:endParaRPr lang="en-AU" baseline="0"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26</a:t>
            </a:fld>
            <a:endParaRPr lang="en-US" dirty="0"/>
          </a:p>
        </p:txBody>
      </p:sp>
    </p:spTree>
    <p:extLst>
      <p:ext uri="{BB962C8B-B14F-4D97-AF65-F5344CB8AC3E}">
        <p14:creationId xmlns:p14="http://schemas.microsoft.com/office/powerpoint/2010/main" val="2500442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pPr>
              <a:buFont typeface="Arial" pitchFamily="34" charset="0"/>
              <a:buChar char="•"/>
            </a:pPr>
            <a:endParaRPr lang="en-AU" baseline="0"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solidFill>
                  <a:prstClr val="black"/>
                </a:solidFill>
              </a:rPr>
              <a:pPr>
                <a:defRPr/>
              </a:pPr>
              <a:t>27</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2682A1-8C47-5246-A786-5BE86779E69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28</a:t>
            </a:fld>
            <a:endParaRPr lang="en-US" dirty="0"/>
          </a:p>
        </p:txBody>
      </p:sp>
    </p:spTree>
    <p:extLst>
      <p:ext uri="{BB962C8B-B14F-4D97-AF65-F5344CB8AC3E}">
        <p14:creationId xmlns:p14="http://schemas.microsoft.com/office/powerpoint/2010/main" val="3788198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AU"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29</a:t>
            </a:fld>
            <a:endParaRPr lang="en-US" dirty="0"/>
          </a:p>
        </p:txBody>
      </p:sp>
    </p:spTree>
    <p:extLst>
      <p:ext uri="{BB962C8B-B14F-4D97-AF65-F5344CB8AC3E}">
        <p14:creationId xmlns:p14="http://schemas.microsoft.com/office/powerpoint/2010/main" val="3759365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buFont typeface="Arial" pitchFamily="34" charset="0"/>
              <a:buNone/>
            </a:pPr>
            <a:endParaRPr lang="en-AU" baseline="0"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30</a:t>
            </a:fld>
            <a:endParaRPr lang="en-US" dirty="0"/>
          </a:p>
        </p:txBody>
      </p:sp>
    </p:spTree>
    <p:extLst>
      <p:ext uri="{BB962C8B-B14F-4D97-AF65-F5344CB8AC3E}">
        <p14:creationId xmlns:p14="http://schemas.microsoft.com/office/powerpoint/2010/main" val="1849087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31</a:t>
            </a:fld>
            <a:endParaRPr lang="en-US" dirty="0"/>
          </a:p>
        </p:txBody>
      </p:sp>
    </p:spTree>
    <p:extLst>
      <p:ext uri="{BB962C8B-B14F-4D97-AF65-F5344CB8AC3E}">
        <p14:creationId xmlns:p14="http://schemas.microsoft.com/office/powerpoint/2010/main" val="1849087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pPr>
              <a:buFont typeface="Arial" pitchFamily="34" charset="0"/>
              <a:buNone/>
            </a:pPr>
            <a:endParaRPr lang="en-AU"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32</a:t>
            </a:fld>
            <a:endParaRPr lang="en-US" dirty="0"/>
          </a:p>
        </p:txBody>
      </p:sp>
    </p:spTree>
    <p:extLst>
      <p:ext uri="{BB962C8B-B14F-4D97-AF65-F5344CB8AC3E}">
        <p14:creationId xmlns:p14="http://schemas.microsoft.com/office/powerpoint/2010/main" val="3209488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AU" baseline="0" dirty="0" smtClean="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34</a:t>
            </a:fld>
            <a:endParaRPr lang="en-US" dirty="0"/>
          </a:p>
        </p:txBody>
      </p:sp>
    </p:spTree>
    <p:extLst>
      <p:ext uri="{BB962C8B-B14F-4D97-AF65-F5344CB8AC3E}">
        <p14:creationId xmlns:p14="http://schemas.microsoft.com/office/powerpoint/2010/main" val="496410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35</a:t>
            </a:fld>
            <a:endParaRPr lang="en-US" dirty="0"/>
          </a:p>
        </p:txBody>
      </p:sp>
    </p:spTree>
    <p:extLst>
      <p:ext uri="{BB962C8B-B14F-4D97-AF65-F5344CB8AC3E}">
        <p14:creationId xmlns:p14="http://schemas.microsoft.com/office/powerpoint/2010/main" val="2190935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normAutofit fontScale="47500" lnSpcReduction="20000"/>
          </a:bodyPr>
          <a:lstStyle/>
          <a:p>
            <a:endParaRPr lang="en-US" dirty="0"/>
          </a:p>
        </p:txBody>
      </p:sp>
      <p:sp>
        <p:nvSpPr>
          <p:cNvPr id="4" name="Slide Number Placeholder 3"/>
          <p:cNvSpPr>
            <a:spLocks noGrp="1"/>
          </p:cNvSpPr>
          <p:nvPr>
            <p:ph type="sldNum" sz="quarter" idx="10"/>
          </p:nvPr>
        </p:nvSpPr>
        <p:spPr/>
        <p:txBody>
          <a:bodyPr/>
          <a:lstStyle/>
          <a:p>
            <a:fld id="{8EA5960C-7E4E-44C6-941F-8E19C17F99C0}" type="slidenum">
              <a:rPr lang="en-US" smtClean="0"/>
              <a:pPr/>
              <a:t>5</a:t>
            </a:fld>
            <a:endParaRPr lang="en-US"/>
          </a:p>
        </p:txBody>
      </p:sp>
    </p:spTree>
    <p:extLst>
      <p:ext uri="{BB962C8B-B14F-4D97-AF65-F5344CB8AC3E}">
        <p14:creationId xmlns:p14="http://schemas.microsoft.com/office/powerpoint/2010/main" val="2941081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5960C-7E4E-44C6-941F-8E19C17F99C0}" type="slidenum">
              <a:rPr lang="en-US" smtClean="0"/>
              <a:pPr/>
              <a:t>6</a:t>
            </a:fld>
            <a:endParaRPr lang="en-US"/>
          </a:p>
        </p:txBody>
      </p:sp>
    </p:spTree>
    <p:extLst>
      <p:ext uri="{BB962C8B-B14F-4D97-AF65-F5344CB8AC3E}">
        <p14:creationId xmlns:p14="http://schemas.microsoft.com/office/powerpoint/2010/main" val="4004153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smtClean="0"/>
          </a:p>
        </p:txBody>
      </p:sp>
      <p:sp>
        <p:nvSpPr>
          <p:cNvPr id="4" name="Footer Placeholder 3"/>
          <p:cNvSpPr>
            <a:spLocks noGrp="1"/>
          </p:cNvSpPr>
          <p:nvPr>
            <p:ph type="ftr" sz="quarter" idx="10"/>
          </p:nvPr>
        </p:nvSpPr>
        <p:spPr/>
        <p:txBody>
          <a:bodyPr/>
          <a:lstStyle/>
          <a:p>
            <a:pPr>
              <a:defRPr/>
            </a:pPr>
            <a:r>
              <a:rPr lang="en-US" smtClean="0"/>
              <a:t>Course Introduction</a:t>
            </a:r>
            <a:endParaRPr lang="en-US"/>
          </a:p>
        </p:txBody>
      </p:sp>
      <p:sp>
        <p:nvSpPr>
          <p:cNvPr id="5" name="Slide Number Placeholder 4"/>
          <p:cNvSpPr>
            <a:spLocks noGrp="1"/>
          </p:cNvSpPr>
          <p:nvPr>
            <p:ph type="sldNum" sz="quarter" idx="11"/>
          </p:nvPr>
        </p:nvSpPr>
        <p:spPr/>
        <p:txBody>
          <a:bodyPr/>
          <a:lstStyle/>
          <a:p>
            <a:r>
              <a:rPr lang="en-US" smtClean="0"/>
              <a:t>Intro- </a:t>
            </a:r>
            <a:fld id="{4AC11D49-EB14-4CAD-8797-C4E47436FDEE}" type="slidenum">
              <a:rPr lang="en-US" smtClean="0"/>
              <a:pPr/>
              <a:t>7</a:t>
            </a:fld>
            <a:endParaRPr lang="en-US"/>
          </a:p>
        </p:txBody>
      </p:sp>
    </p:spTree>
    <p:extLst>
      <p:ext uri="{BB962C8B-B14F-4D97-AF65-F5344CB8AC3E}">
        <p14:creationId xmlns:p14="http://schemas.microsoft.com/office/powerpoint/2010/main" val="383802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5960C-7E4E-44C6-941F-8E19C17F99C0}" type="slidenum">
              <a:rPr lang="en-US" smtClean="0"/>
              <a:pPr/>
              <a:t>9</a:t>
            </a:fld>
            <a:endParaRPr lang="en-US"/>
          </a:p>
        </p:txBody>
      </p:sp>
    </p:spTree>
    <p:extLst>
      <p:ext uri="{BB962C8B-B14F-4D97-AF65-F5344CB8AC3E}">
        <p14:creationId xmlns:p14="http://schemas.microsoft.com/office/powerpoint/2010/main" val="74429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5960C-7E4E-44C6-941F-8E19C17F99C0}" type="slidenum">
              <a:rPr lang="en-US" smtClean="0"/>
              <a:pPr/>
              <a:t>10</a:t>
            </a:fld>
            <a:endParaRPr lang="en-US"/>
          </a:p>
        </p:txBody>
      </p:sp>
    </p:spTree>
    <p:extLst>
      <p:ext uri="{BB962C8B-B14F-4D97-AF65-F5344CB8AC3E}">
        <p14:creationId xmlns:p14="http://schemas.microsoft.com/office/powerpoint/2010/main" val="2824480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5960C-7E4E-44C6-941F-8E19C17F99C0}" type="slidenum">
              <a:rPr lang="en-US" smtClean="0"/>
              <a:pPr/>
              <a:t>11</a:t>
            </a:fld>
            <a:endParaRPr lang="en-US"/>
          </a:p>
        </p:txBody>
      </p:sp>
    </p:spTree>
    <p:extLst>
      <p:ext uri="{BB962C8B-B14F-4D97-AF65-F5344CB8AC3E}">
        <p14:creationId xmlns:p14="http://schemas.microsoft.com/office/powerpoint/2010/main" val="1401630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284163"/>
            <a:ext cx="37401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5960C-7E4E-44C6-941F-8E19C17F99C0}" type="slidenum">
              <a:rPr lang="en-US" smtClean="0"/>
              <a:pPr/>
              <a:t>12</a:t>
            </a:fld>
            <a:endParaRPr lang="en-US"/>
          </a:p>
        </p:txBody>
      </p:sp>
    </p:spTree>
    <p:extLst>
      <p:ext uri="{BB962C8B-B14F-4D97-AF65-F5344CB8AC3E}">
        <p14:creationId xmlns:p14="http://schemas.microsoft.com/office/powerpoint/2010/main" val="224193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jpe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jpe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jpe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17" name="Group 16"/>
          <p:cNvGrpSpPr/>
          <p:nvPr userDrawn="1"/>
        </p:nvGrpSpPr>
        <p:grpSpPr>
          <a:xfrm>
            <a:off x="227015" y="6323678"/>
            <a:ext cx="8691371" cy="301752"/>
            <a:chOff x="227015" y="6323678"/>
            <a:chExt cx="8691371" cy="301752"/>
          </a:xfrm>
        </p:grpSpPr>
        <p:sp>
          <p:nvSpPr>
            <p:cNvPr id="18" name="Round Same Side Corner Rectangle 17"/>
            <p:cNvSpPr/>
            <p:nvPr userDrawn="1"/>
          </p:nvSpPr>
          <p:spPr bwMode="auto">
            <a:xfrm rot="16200000">
              <a:off x="4136075" y="2414618"/>
              <a:ext cx="301752" cy="811987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20" name="Round Same Side Corner Rectangle 19"/>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grpSp>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fr-FR" smtClean="0"/>
              <a:t>SFUG</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a:solidFill>
                  <a:schemeClr val="tx1"/>
                </a:solidFill>
              </a:defRPr>
            </a:lvl1pPr>
          </a:lstStyle>
          <a:p>
            <a:r>
              <a:rPr lang="en-US" dirty="0" smtClean="0"/>
              <a:t>Click to add title</a:t>
            </a:r>
            <a:endParaRPr lang="en-US" dirty="0"/>
          </a:p>
        </p:txBody>
      </p:sp>
      <p:sp>
        <p:nvSpPr>
          <p:cNvPr id="3076" name="Rectangle 4"/>
          <p:cNvSpPr>
            <a:spLocks noGrp="1" noChangeArrowheads="1"/>
          </p:cNvSpPr>
          <p:nvPr>
            <p:ph type="subTitle" idx="1" hasCustomPrompt="1"/>
          </p:nvPr>
        </p:nvSpPr>
        <p:spPr bwMode="black">
          <a:xfrm>
            <a:off x="685800" y="5181600"/>
            <a:ext cx="6172200" cy="381000"/>
          </a:xfrm>
        </p:spPr>
        <p:txBody>
          <a:bodyPr anchor="t" anchorCtr="0"/>
          <a:lstStyle>
            <a:lvl1pPr marL="0" indent="0">
              <a:buFontTx/>
              <a:buNone/>
              <a:defRPr sz="2400" b="1" baseline="0"/>
            </a:lvl1pPr>
          </a:lstStyle>
          <a:p>
            <a:r>
              <a:rPr lang="en-US" dirty="0" smtClean="0"/>
              <a:t>Click to add presenter’s name</a:t>
            </a:r>
            <a:endParaRPr lang="en-US" dirty="0"/>
          </a:p>
        </p:txBody>
      </p:sp>
      <p:sp>
        <p:nvSpPr>
          <p:cNvPr id="19" name="Text Placeholder 18"/>
          <p:cNvSpPr>
            <a:spLocks noGrp="1"/>
          </p:cNvSpPr>
          <p:nvPr>
            <p:ph type="body" sz="quarter" idx="10" hasCustomPrompt="1"/>
          </p:nvPr>
        </p:nvSpPr>
        <p:spPr>
          <a:xfrm>
            <a:off x="685800" y="5600075"/>
            <a:ext cx="6172200" cy="381000"/>
          </a:xfrm>
          <a:noFill/>
          <a:ln w="9525">
            <a:noFill/>
            <a:miter lim="800000"/>
            <a:headEnd/>
            <a:tailEnd/>
          </a:ln>
        </p:spPr>
        <p:txBody>
          <a:bodyPr vert="horz" wrap="square" lIns="91419" tIns="45710" rIns="91419" bIns="45710" numCol="1" anchor="t" anchorCtr="0" compatLnSpc="1">
            <a:prstTxWarp prst="textNoShape">
              <a:avLst/>
            </a:prstTxWarp>
          </a:bodyPr>
          <a:lstStyle>
            <a:lvl1pPr marL="0" indent="0" algn="l" rtl="0" eaLnBrk="1" fontAlgn="base" hangingPunct="1">
              <a:lnSpc>
                <a:spcPct val="90000"/>
              </a:lnSpc>
              <a:spcBef>
                <a:spcPct val="0"/>
              </a:spcBef>
              <a:spcAft>
                <a:spcPts val="1200"/>
              </a:spcAft>
              <a:buClr>
                <a:schemeClr val="bg2">
                  <a:lumMod val="50000"/>
                </a:schemeClr>
              </a:buClr>
              <a:buFontTx/>
              <a:buNone/>
              <a:defRPr lang="en-US" sz="2000" b="0" baseline="0" dirty="0" smtClean="0">
                <a:solidFill>
                  <a:schemeClr val="bg2">
                    <a:lumMod val="50000"/>
                  </a:schemeClr>
                </a:solidFill>
                <a:latin typeface="+mn-lt"/>
                <a:ea typeface="+mn-ea"/>
                <a:cs typeface="+mn-cs"/>
              </a:defRPr>
            </a:lvl1pPr>
          </a:lstStyle>
          <a:p>
            <a:pPr lvl="0"/>
            <a:r>
              <a:rPr lang="en-US" dirty="0" smtClean="0"/>
              <a:t>Click to add presenter’s title</a:t>
            </a:r>
            <a:endParaRPr lang="en-US" dirty="0"/>
          </a:p>
        </p:txBody>
      </p:sp>
      <p:sp>
        <p:nvSpPr>
          <p:cNvPr id="22" name="Date Placeholder 3"/>
          <p:cNvSpPr>
            <a:spLocks noGrp="1"/>
          </p:cNvSpPr>
          <p:nvPr>
            <p:ph type="dt" sz="half" idx="2"/>
          </p:nvPr>
        </p:nvSpPr>
        <p:spPr>
          <a:xfrm>
            <a:off x="7224010" y="5181601"/>
            <a:ext cx="1219200" cy="3048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lvl1pPr algn="r">
              <a:defRPr lang="en-US" sz="1600" b="0" baseline="0" smtClean="0">
                <a:solidFill>
                  <a:schemeClr val="bg2">
                    <a:lumMod val="50000"/>
                  </a:schemeClr>
                </a:solidFill>
                <a:latin typeface="+mn-lt"/>
                <a:ea typeface="+mn-ea"/>
                <a:cs typeface="+mn-cs"/>
              </a:defRPr>
            </a:lvl1pPr>
          </a:lstStyle>
          <a:p>
            <a:pPr>
              <a:lnSpc>
                <a:spcPct val="90000"/>
              </a:lnSpc>
              <a:spcAft>
                <a:spcPts val="1200"/>
              </a:spcAft>
              <a:buClr>
                <a:schemeClr val="bg2">
                  <a:lumMod val="50000"/>
                </a:schemeClr>
              </a:buClr>
            </a:pPr>
            <a:endParaRPr lang="en-US" dirty="0"/>
          </a:p>
        </p:txBody>
      </p:sp>
      <p:pic>
        <p:nvPicPr>
          <p:cNvPr id="14" name="Picture 13" descr="SYM_Horiz_RGB.png"/>
          <p:cNvPicPr>
            <a:picLocks noChangeAspect="1"/>
          </p:cNvPicPr>
          <p:nvPr/>
        </p:nvPicPr>
        <p:blipFill>
          <a:blip r:embed="rId2" cstate="print"/>
          <a:stretch>
            <a:fillRect/>
          </a:stretch>
        </p:blipFill>
        <p:spPr>
          <a:xfrm>
            <a:off x="807190" y="762000"/>
            <a:ext cx="2430467" cy="640080"/>
          </a:xfrm>
          <a:prstGeom prst="rect">
            <a:avLst/>
          </a:prstGeom>
        </p:spPr>
      </p:pic>
      <p:pic>
        <p:nvPicPr>
          <p:cNvPr id="1064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1064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3"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7"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9"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20"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21"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22"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23"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24"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fr-FR" smtClean="0"/>
              <a:t>SFUG</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fr-FR" smtClean="0"/>
              <a:t>SFUG</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
        <p:nvSpPr>
          <p:cNvPr id="6" name="Text Placeholder 6"/>
          <p:cNvSpPr>
            <a:spLocks noGrp="1"/>
          </p:cNvSpPr>
          <p:nvPr>
            <p:ph type="body" sz="quarter" idx="13" hasCustomPrompt="1"/>
          </p:nvPr>
        </p:nvSpPr>
        <p:spPr>
          <a:xfrm>
            <a:off x="381000" y="1088571"/>
            <a:ext cx="8382000" cy="381000"/>
          </a:xfrm>
          <a:noFill/>
          <a:ln w="9525">
            <a:noFill/>
            <a:miter lim="800000"/>
            <a:headEnd/>
            <a:tailEnd/>
          </a:ln>
        </p:spPr>
        <p:txBody>
          <a:bodyPr vert="horz" wrap="square" lIns="91419" tIns="45710" rIns="91419" bIns="45710" numCol="1" anchor="t" anchorCtr="0" compatLnSpc="1">
            <a:prstTxWarp prst="textNoShape">
              <a:avLst/>
            </a:prstTxWarp>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marL="233310" lvl="0" indent="-233310" algn="l" rtl="0" eaLnBrk="1" fontAlgn="base" hangingPunct="1">
              <a:lnSpc>
                <a:spcPct val="90000"/>
              </a:lnSpc>
              <a:spcBef>
                <a:spcPct val="0"/>
              </a:spcBef>
              <a:spcAft>
                <a:spcPts val="1200"/>
              </a:spcAft>
              <a:buClr>
                <a:schemeClr val="bg2">
                  <a:lumMod val="50000"/>
                </a:schemeClr>
              </a:buClr>
              <a:buNone/>
            </a:pPr>
            <a:r>
              <a:rPr lang="en-US" dirty="0" smtClean="0"/>
              <a:t>Click to add subtitle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3" name="Text Placeholder 22"/>
          <p:cNvSpPr>
            <a:spLocks noGrp="1"/>
          </p:cNvSpPr>
          <p:nvPr>
            <p:ph type="body" sz="quarter" idx="14" hasCustomPrompt="1"/>
          </p:nvPr>
        </p:nvSpPr>
        <p:spPr>
          <a:xfrm>
            <a:off x="1037581" y="1130451"/>
            <a:ext cx="7058026" cy="3033903"/>
          </a:xfrm>
        </p:spPr>
        <p:txBody>
          <a:bodyPr/>
          <a:lstStyle>
            <a:lvl1pPr marL="0" indent="0">
              <a:lnSpc>
                <a:spcPct val="120000"/>
              </a:lnSpc>
              <a:spcAft>
                <a:spcPts val="0"/>
              </a:spcAft>
              <a:buNone/>
              <a:defRPr sz="3200" baseline="0"/>
            </a:lvl1pPr>
          </a:lstStyle>
          <a:p>
            <a:pPr lvl="0"/>
            <a:r>
              <a:rPr lang="en-US" dirty="0" smtClean="0"/>
              <a:t>This is a sample quote slide. Type your quotation inside the quotation marks. Click the edge of the quotation marks and drag them into place.</a:t>
            </a:r>
            <a:endParaRPr lang="en-US" dirty="0"/>
          </a:p>
        </p:txBody>
      </p:sp>
      <p:sp>
        <p:nvSpPr>
          <p:cNvPr id="2" name="Rectangle 5"/>
          <p:cNvSpPr>
            <a:spLocks noGrp="1" noChangeArrowheads="1"/>
          </p:cNvSpPr>
          <p:nvPr>
            <p:ph type="ftr" sz="quarter" idx="10"/>
          </p:nvPr>
        </p:nvSpPr>
        <p:spPr>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rtl="0" eaLnBrk="0" fontAlgn="base" hangingPunct="0">
              <a:spcBef>
                <a:spcPct val="0"/>
              </a:spcBef>
              <a:spcAft>
                <a:spcPct val="0"/>
              </a:spcAft>
              <a:defRPr lang="en-US" sz="1200" kern="1200" smtClean="0">
                <a:solidFill>
                  <a:schemeClr val="bg2">
                    <a:lumMod val="50000"/>
                  </a:schemeClr>
                </a:solidFill>
                <a:latin typeface="Calibri" pitchFamily="34" charset="0"/>
                <a:ea typeface="+mn-ea"/>
                <a:cs typeface="Calibri" pitchFamily="34" charset="0"/>
              </a:defRPr>
            </a:lvl1pPr>
          </a:lstStyle>
          <a:p>
            <a:pPr>
              <a:defRPr/>
            </a:pPr>
            <a:r>
              <a:rPr lang="fr-FR" smtClean="0"/>
              <a:t>SFUG</a:t>
            </a:r>
            <a:endParaRPr lang="en-US" dirty="0"/>
          </a:p>
        </p:txBody>
      </p:sp>
      <p:sp>
        <p:nvSpPr>
          <p:cNvPr id="3" name="Rectangle 6"/>
          <p:cNvSpPr>
            <a:spLocks noGrp="1" noChangeArrowheads="1"/>
          </p:cNvSpPr>
          <p:nvPr>
            <p:ph type="sldNum" sz="quarter" idx="11"/>
          </p:nvPr>
        </p:nvSpPr>
        <p:spPr>
          <a:ln/>
        </p:spPr>
        <p:txBody>
          <a:bodyPr/>
          <a:lstStyle>
            <a:lvl1pPr>
              <a:defRPr>
                <a:latin typeface="Calibri" pitchFamily="34" charset="0"/>
                <a:cs typeface="Calibri" pitchFamily="34" charset="0"/>
              </a:defRPr>
            </a:lvl1pPr>
          </a:lstStyle>
          <a:p>
            <a:pPr>
              <a:defRPr/>
            </a:pPr>
            <a:fld id="{29F62691-FC9C-4E2F-9CE1-4D4177CD1763}" type="slidenum">
              <a:rPr lang="en-US" smtClean="0"/>
              <a:pPr>
                <a:defRPr/>
              </a:pPr>
              <a:t>‹#›</a:t>
            </a:fld>
            <a:endParaRPr lang="en-US" dirty="0"/>
          </a:p>
        </p:txBody>
      </p:sp>
      <p:sp>
        <p:nvSpPr>
          <p:cNvPr id="9" name="Text Placeholder 8"/>
          <p:cNvSpPr>
            <a:spLocks noGrp="1" noChangeAspect="1"/>
          </p:cNvSpPr>
          <p:nvPr>
            <p:ph type="body" sz="quarter" idx="16" hasCustomPrompt="1"/>
          </p:nvPr>
        </p:nvSpPr>
        <p:spPr>
          <a:xfrm>
            <a:off x="5410200" y="2957960"/>
            <a:ext cx="484632" cy="374904"/>
          </a:xfrm>
          <a:blipFill>
            <a:blip r:embed="rId2" cstate="print"/>
            <a:stretch>
              <a:fillRect/>
            </a:stretch>
          </a:blipFill>
        </p:spPr>
        <p:txBody>
          <a:bodyPr/>
          <a:lstStyle>
            <a:lvl1pPr marL="0" indent="0">
              <a:buNone/>
              <a:defRPr sz="800"/>
            </a:lvl1pPr>
          </a:lstStyle>
          <a:p>
            <a:pPr lvl="0"/>
            <a:r>
              <a:rPr lang="en-US" dirty="0" smtClean="0"/>
              <a:t> </a:t>
            </a:r>
            <a:endParaRPr lang="en-US" dirty="0"/>
          </a:p>
        </p:txBody>
      </p:sp>
      <p:sp>
        <p:nvSpPr>
          <p:cNvPr id="10" name="Text Placeholder 8"/>
          <p:cNvSpPr>
            <a:spLocks noGrp="1" noChangeAspect="1"/>
          </p:cNvSpPr>
          <p:nvPr>
            <p:ph type="body" sz="quarter" idx="18" hasCustomPrompt="1"/>
          </p:nvPr>
        </p:nvSpPr>
        <p:spPr>
          <a:xfrm>
            <a:off x="503420" y="1121308"/>
            <a:ext cx="484632" cy="374904"/>
          </a:xfrm>
          <a:blipFill>
            <a:blip r:embed="rId3" cstate="print"/>
            <a:stretch>
              <a:fillRect/>
            </a:stretch>
          </a:blipFill>
        </p:spPr>
        <p:txBody>
          <a:bodyPr/>
          <a:lstStyle>
            <a:lvl1pPr marL="0" indent="0">
              <a:buNone/>
              <a:defRPr sz="800"/>
            </a:lvl1pPr>
          </a:lstStyle>
          <a:p>
            <a:pPr lvl="0"/>
            <a:r>
              <a:rPr lang="en-US" dirty="0" smtClean="0"/>
              <a:t> </a:t>
            </a:r>
            <a:endParaRPr lang="en-US" dirty="0"/>
          </a:p>
        </p:txBody>
      </p:sp>
      <p:sp>
        <p:nvSpPr>
          <p:cNvPr id="25" name="Text Placeholder 24"/>
          <p:cNvSpPr>
            <a:spLocks noGrp="1"/>
          </p:cNvSpPr>
          <p:nvPr>
            <p:ph type="body" sz="quarter" idx="15" hasCustomPrompt="1"/>
          </p:nvPr>
        </p:nvSpPr>
        <p:spPr>
          <a:xfrm>
            <a:off x="4100060" y="4267200"/>
            <a:ext cx="3716592" cy="914400"/>
          </a:xfrm>
        </p:spPr>
        <p:txBody>
          <a:bodyPr/>
          <a:lstStyle>
            <a:lvl1pPr marL="0" indent="0">
              <a:buNone/>
              <a:defRPr sz="20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smtClean="0"/>
              <a:t>Name of Person Quoted,</a:t>
            </a:r>
            <a:br>
              <a:rPr lang="en-US" dirty="0" smtClean="0"/>
            </a:br>
            <a:r>
              <a:rPr lang="en-US" dirty="0" smtClean="0"/>
              <a:t>XYZ Company</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25" name="Text Placeholder 24"/>
          <p:cNvSpPr>
            <a:spLocks noGrp="1"/>
          </p:cNvSpPr>
          <p:nvPr>
            <p:ph type="body" sz="quarter" idx="15" hasCustomPrompt="1"/>
          </p:nvPr>
        </p:nvSpPr>
        <p:spPr>
          <a:xfrm>
            <a:off x="381000" y="4191000"/>
            <a:ext cx="3221292" cy="914400"/>
          </a:xfrm>
        </p:spPr>
        <p:txBody>
          <a:bodyPr/>
          <a:lstStyle>
            <a:lvl1pPr marL="0" indent="0">
              <a:buNone/>
              <a:defRPr sz="1800" b="1" i="1" baseline="0">
                <a:solidFill>
                  <a:schemeClr val="bg2">
                    <a:lumMod val="50000"/>
                  </a:schemeClr>
                </a:solidFill>
              </a:defRPr>
            </a:lvl1pPr>
            <a:lvl2pPr>
              <a:buNone/>
              <a:defRPr sz="2000" b="1" i="1">
                <a:solidFill>
                  <a:srgbClr val="678BA8"/>
                </a:solidFill>
              </a:defRPr>
            </a:lvl2pPr>
            <a:lvl3pPr>
              <a:buNone/>
              <a:defRPr sz="2000" b="1" i="1">
                <a:solidFill>
                  <a:srgbClr val="678BA8"/>
                </a:solidFill>
              </a:defRPr>
            </a:lvl3pPr>
            <a:lvl4pPr>
              <a:buNone/>
              <a:defRPr sz="2000" b="1" i="1">
                <a:solidFill>
                  <a:srgbClr val="678BA8"/>
                </a:solidFill>
              </a:defRPr>
            </a:lvl4pPr>
            <a:lvl5pPr>
              <a:buNone/>
              <a:defRPr sz="2000" b="1" i="1">
                <a:solidFill>
                  <a:srgbClr val="678BA8"/>
                </a:solidFill>
              </a:defRPr>
            </a:lvl5pPr>
          </a:lstStyle>
          <a:p>
            <a:pPr lvl="0"/>
            <a:r>
              <a:rPr lang="en-US" dirty="0" smtClean="0"/>
              <a:t>Name of Person Quoted,</a:t>
            </a:r>
            <a:br>
              <a:rPr lang="en-US" dirty="0" smtClean="0"/>
            </a:br>
            <a:r>
              <a:rPr lang="en-US" dirty="0" smtClean="0"/>
              <a:t>XYZ Company</a:t>
            </a:r>
            <a:endParaRPr lang="en-US" dirty="0"/>
          </a:p>
        </p:txBody>
      </p:sp>
      <p:sp>
        <p:nvSpPr>
          <p:cNvPr id="23" name="Text Placeholder 22"/>
          <p:cNvSpPr>
            <a:spLocks noGrp="1"/>
          </p:cNvSpPr>
          <p:nvPr>
            <p:ph type="body" sz="quarter" idx="14" hasCustomPrompt="1"/>
          </p:nvPr>
        </p:nvSpPr>
        <p:spPr>
          <a:xfrm>
            <a:off x="4152900" y="1162050"/>
            <a:ext cx="4238625" cy="3886200"/>
          </a:xfrm>
        </p:spPr>
        <p:txBody>
          <a:bodyPr/>
          <a:lstStyle>
            <a:lvl1pPr marL="0" indent="0">
              <a:lnSpc>
                <a:spcPct val="120000"/>
              </a:lnSpc>
              <a:spcAft>
                <a:spcPts val="0"/>
              </a:spcAft>
              <a:buNone/>
              <a:defRPr sz="3000" baseline="0"/>
            </a:lvl1pPr>
          </a:lstStyle>
          <a:p>
            <a:pPr lvl="0"/>
            <a:r>
              <a:rPr lang="en-US" dirty="0" smtClean="0"/>
              <a:t>This is a sample quote slide with photo. Type your quotation inside the quotation marks. Click the edge of the quotation marks and drag them into place.</a:t>
            </a:r>
            <a:endParaRPr lang="en-US" dirty="0"/>
          </a:p>
        </p:txBody>
      </p:sp>
      <p:sp>
        <p:nvSpPr>
          <p:cNvPr id="2" name="Rectangle 5"/>
          <p:cNvSpPr>
            <a:spLocks noGrp="1" noChangeArrowheads="1"/>
          </p:cNvSpPr>
          <p:nvPr>
            <p:ph type="ftr" sz="quarter" idx="10"/>
          </p:nvPr>
        </p:nvSpPr>
        <p:spPr>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rtl="0" eaLnBrk="0" fontAlgn="base" hangingPunct="0">
              <a:spcBef>
                <a:spcPct val="0"/>
              </a:spcBef>
              <a:spcAft>
                <a:spcPct val="0"/>
              </a:spcAft>
              <a:defRPr lang="en-US" sz="1200" kern="1200" smtClean="0">
                <a:solidFill>
                  <a:schemeClr val="bg2">
                    <a:lumMod val="50000"/>
                  </a:schemeClr>
                </a:solidFill>
                <a:latin typeface="Calibri" pitchFamily="34" charset="0"/>
                <a:ea typeface="+mn-ea"/>
                <a:cs typeface="Calibri" pitchFamily="34" charset="0"/>
              </a:defRPr>
            </a:lvl1pPr>
          </a:lstStyle>
          <a:p>
            <a:pPr>
              <a:defRPr/>
            </a:pPr>
            <a:r>
              <a:rPr lang="fr-FR" smtClean="0"/>
              <a:t>SFUG</a:t>
            </a:r>
            <a:endParaRPr lang="en-US" dirty="0"/>
          </a:p>
        </p:txBody>
      </p:sp>
      <p:sp>
        <p:nvSpPr>
          <p:cNvPr id="3" name="Rectangle 6"/>
          <p:cNvSpPr>
            <a:spLocks noGrp="1" noChangeArrowheads="1"/>
          </p:cNvSpPr>
          <p:nvPr>
            <p:ph type="sldNum" sz="quarter" idx="11"/>
          </p:nvPr>
        </p:nvSpPr>
        <p:spPr>
          <a:ln/>
        </p:spPr>
        <p:txBody>
          <a:bodyPr/>
          <a:lstStyle>
            <a:lvl1pPr>
              <a:defRPr>
                <a:latin typeface="Calibri" pitchFamily="34" charset="0"/>
                <a:cs typeface="Calibri" pitchFamily="34" charset="0"/>
              </a:defRPr>
            </a:lvl1pPr>
          </a:lstStyle>
          <a:p>
            <a:pPr>
              <a:defRPr/>
            </a:pPr>
            <a:fld id="{29F62691-FC9C-4E2F-9CE1-4D4177CD1763}" type="slidenum">
              <a:rPr lang="en-US" smtClean="0"/>
              <a:pPr>
                <a:defRPr/>
              </a:pPr>
              <a:t>‹#›</a:t>
            </a:fld>
            <a:endParaRPr lang="en-US" dirty="0"/>
          </a:p>
        </p:txBody>
      </p:sp>
      <p:sp>
        <p:nvSpPr>
          <p:cNvPr id="27" name="Picture Placeholder 26"/>
          <p:cNvSpPr>
            <a:spLocks noGrp="1"/>
          </p:cNvSpPr>
          <p:nvPr>
            <p:ph type="pic" sz="quarter" idx="16" hasCustomPrompt="1"/>
          </p:nvPr>
        </p:nvSpPr>
        <p:spPr>
          <a:xfrm>
            <a:off x="381000" y="1371600"/>
            <a:ext cx="2290482" cy="2667000"/>
          </a:xfrm>
          <a:prstGeom prst="roundRect">
            <a:avLst>
              <a:gd name="adj" fmla="val 6273"/>
            </a:avLst>
          </a:prstGeom>
          <a:ln w="12700">
            <a:solidFill>
              <a:schemeClr val="bg2"/>
            </a:solidFill>
          </a:ln>
        </p:spPr>
        <p:txBody>
          <a:bodyPr anchor="ctr" anchorCtr="0"/>
          <a:lstStyle>
            <a:lvl1pPr marL="0" indent="0" algn="ctr">
              <a:buNone/>
              <a:defRPr/>
            </a:lvl1pPr>
          </a:lstStyle>
          <a:p>
            <a:r>
              <a:rPr lang="en-US" dirty="0" smtClean="0"/>
              <a:t>Insert Photo Here</a:t>
            </a:r>
            <a:endParaRPr lang="en-US" dirty="0"/>
          </a:p>
        </p:txBody>
      </p:sp>
      <p:sp>
        <p:nvSpPr>
          <p:cNvPr id="9" name="Text Placeholder 8"/>
          <p:cNvSpPr>
            <a:spLocks noGrp="1" noChangeAspect="1"/>
          </p:cNvSpPr>
          <p:nvPr>
            <p:ph type="body" sz="quarter" idx="17" hasCustomPrompt="1"/>
          </p:nvPr>
        </p:nvSpPr>
        <p:spPr>
          <a:xfrm>
            <a:off x="5230368" y="4518285"/>
            <a:ext cx="484632" cy="374904"/>
          </a:xfrm>
          <a:blipFill>
            <a:blip r:embed="rId2" cstate="print"/>
            <a:stretch>
              <a:fillRect/>
            </a:stretch>
          </a:blipFill>
        </p:spPr>
        <p:txBody>
          <a:bodyPr/>
          <a:lstStyle>
            <a:lvl1pPr marL="0" indent="0">
              <a:buNone/>
              <a:defRPr sz="800"/>
            </a:lvl1pPr>
          </a:lstStyle>
          <a:p>
            <a:pPr lvl="0"/>
            <a:r>
              <a:rPr lang="en-US" dirty="0" smtClean="0"/>
              <a:t> </a:t>
            </a:r>
            <a:endParaRPr lang="en-US" dirty="0"/>
          </a:p>
        </p:txBody>
      </p:sp>
      <p:sp>
        <p:nvSpPr>
          <p:cNvPr id="10" name="Text Placeholder 8"/>
          <p:cNvSpPr>
            <a:spLocks noGrp="1" noChangeAspect="1"/>
          </p:cNvSpPr>
          <p:nvPr>
            <p:ph type="body" sz="quarter" idx="18" hasCustomPrompt="1"/>
          </p:nvPr>
        </p:nvSpPr>
        <p:spPr>
          <a:xfrm>
            <a:off x="3675888" y="1184148"/>
            <a:ext cx="484632" cy="374904"/>
          </a:xfrm>
          <a:blipFill>
            <a:blip r:embed="rId3" cstate="print"/>
            <a:stretch>
              <a:fillRect/>
            </a:stretch>
          </a:blipFill>
        </p:spPr>
        <p:txBody>
          <a:bodyPr/>
          <a:lstStyle>
            <a:lvl1pPr marL="0" indent="0">
              <a:buNone/>
              <a:defRPr sz="800"/>
            </a:lvl1pPr>
          </a:lstStyle>
          <a:p>
            <a:pPr lvl="0"/>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hank You - External">
    <p:spTree>
      <p:nvGrpSpPr>
        <p:cNvPr id="1" name=""/>
        <p:cNvGrpSpPr/>
        <p:nvPr/>
      </p:nvGrpSpPr>
      <p:grpSpPr>
        <a:xfrm>
          <a:off x="0" y="0"/>
          <a:ext cx="0" cy="0"/>
          <a:chOff x="0" y="0"/>
          <a:chExt cx="0" cy="0"/>
        </a:xfrm>
      </p:grpSpPr>
      <p:sp>
        <p:nvSpPr>
          <p:cNvPr id="18" name="Round Same Side Corner Rectangle 17"/>
          <p:cNvSpPr/>
          <p:nvPr userDrawn="1"/>
        </p:nvSpPr>
        <p:spPr bwMode="auto">
          <a:xfrm rot="16200000">
            <a:off x="4136075" y="2414618"/>
            <a:ext cx="301752" cy="811987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9" name="Round Same Side Corner Rectangle 18"/>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0"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chemeClr val="tx1"/>
                </a:solidFill>
                <a:effectLst/>
                <a:uLnTx/>
                <a:uFillTx/>
                <a:latin typeface="+mj-lt"/>
                <a:ea typeface="+mj-ea"/>
                <a:cs typeface="+mj-cs"/>
              </a:rPr>
              <a:t>Thank you!</a:t>
            </a:r>
            <a:endParaRPr kumimoji="0" lang="en-US" sz="3400" b="1" i="0" u="none" strike="noStrike" kern="0" cap="none" spc="0" normalizeH="0" baseline="0" noProof="0" dirty="0">
              <a:ln>
                <a:noFill/>
              </a:ln>
              <a:solidFill>
                <a:schemeClr val="tx1"/>
              </a:solidFill>
              <a:effectLst/>
              <a:uLnTx/>
              <a:uFillTx/>
              <a:latin typeface="+mj-lt"/>
              <a:ea typeface="+mj-ea"/>
              <a:cs typeface="+mj-cs"/>
            </a:endParaRPr>
          </a:p>
        </p:txBody>
      </p:sp>
      <p:sp>
        <p:nvSpPr>
          <p:cNvPr id="15" name="Rectangle 5"/>
          <p:cNvSpPr>
            <a:spLocks noGrp="1" noChangeArrowheads="1"/>
          </p:cNvSpPr>
          <p:nvPr userDrawn="1">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fr-FR" smtClean="0"/>
              <a:t>SFUG</a:t>
            </a:r>
            <a:endParaRPr lang="en-US" dirty="0"/>
          </a:p>
        </p:txBody>
      </p:sp>
      <p:sp>
        <p:nvSpPr>
          <p:cNvPr id="16" name="Rectangle 6"/>
          <p:cNvSpPr>
            <a:spLocks noGrp="1" noChangeArrowheads="1"/>
          </p:cNvSpPr>
          <p:nvPr userDrawn="1">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6" name="Rectangle 4"/>
          <p:cNvSpPr>
            <a:spLocks noGrp="1" noChangeArrowheads="1"/>
          </p:cNvSpPr>
          <p:nvPr userDrawn="1">
            <p:ph type="subTitle" idx="1" hasCustomPrompt="1"/>
          </p:nvPr>
        </p:nvSpPr>
        <p:spPr bwMode="gray">
          <a:xfrm>
            <a:off x="685800" y="3810000"/>
            <a:ext cx="6172200" cy="1066800"/>
          </a:xfrm>
        </p:spPr>
        <p:txBody>
          <a:bodyPr anchor="t" anchorCtr="0"/>
          <a:lstStyle>
            <a:lvl1pPr marL="0" indent="0">
              <a:spcAft>
                <a:spcPts val="600"/>
              </a:spcAft>
              <a:buFontTx/>
              <a:buNone/>
              <a:defRPr sz="2000" b="0" baseline="0"/>
            </a:lvl1pPr>
          </a:lstStyle>
          <a:p>
            <a:r>
              <a:rPr lang="en-US" dirty="0" smtClean="0"/>
              <a:t>Click to add presenter’s name</a:t>
            </a:r>
          </a:p>
          <a:p>
            <a:r>
              <a:rPr lang="en-US" dirty="0" smtClean="0"/>
              <a:t>Presenter’s email</a:t>
            </a:r>
          </a:p>
          <a:p>
            <a:r>
              <a:rPr lang="en-US" dirty="0" smtClean="0"/>
              <a:t>Presenter’s phone</a:t>
            </a:r>
            <a:endParaRPr lang="en-US" dirty="0"/>
          </a:p>
        </p:txBody>
      </p:sp>
      <p:sp>
        <p:nvSpPr>
          <p:cNvPr id="11" name="Rectangle 6"/>
          <p:cNvSpPr>
            <a:spLocks noChangeArrowheads="1"/>
          </p:cNvSpPr>
          <p:nvPr userDrawn="1"/>
        </p:nvSpPr>
        <p:spPr bwMode="auto">
          <a:xfrm>
            <a:off x="685800" y="5562600"/>
            <a:ext cx="7659688" cy="715780"/>
          </a:xfrm>
          <a:prstGeom prst="rect">
            <a:avLst/>
          </a:prstGeom>
          <a:noFill/>
          <a:ln w="9525">
            <a:noFill/>
            <a:miter lim="800000"/>
            <a:headEnd/>
            <a:tailEnd/>
          </a:ln>
          <a:effectLst/>
        </p:spPr>
        <p:txBody>
          <a:bodyPr wrap="square" lIns="91440" tIns="91440" rIns="91440" bIns="91440" anchor="b">
            <a:noAutofit/>
          </a:bodyPr>
          <a:lstStyle/>
          <a:p>
            <a:pPr marL="0" indent="0" algn="l">
              <a:lnSpc>
                <a:spcPct val="90000"/>
              </a:lnSpc>
              <a:buNone/>
            </a:pPr>
            <a:r>
              <a:rPr lang="en-US" sz="800" b="1" dirty="0" smtClean="0">
                <a:latin typeface="Calibri" pitchFamily="34" charset="0"/>
              </a:rPr>
              <a:t>Copyright © 2010 Symantec Corporation. All rights reserved. </a:t>
            </a:r>
            <a:r>
              <a:rPr lang="en-US" sz="800" dirty="0" smtClean="0">
                <a:latin typeface="Calibri" pitchFamily="34" charset="0"/>
              </a:rPr>
              <a:t>Symantec and the Symantec Logo are trademarks or registered trademarks of Symantec Corporation or its affiliates in the U.S. and other countries.  Other names may be trademarks of their respective owners.</a:t>
            </a:r>
          </a:p>
          <a:p>
            <a:pPr marL="0" indent="0" algn="l">
              <a:lnSpc>
                <a:spcPct val="90000"/>
              </a:lnSpc>
              <a:buNone/>
            </a:pPr>
            <a:endParaRPr lang="en-US" sz="800" dirty="0" smtClean="0">
              <a:latin typeface="Calibri" pitchFamily="34" charset="0"/>
            </a:endParaRPr>
          </a:p>
          <a:p>
            <a:pPr marL="0" indent="0" algn="l">
              <a:lnSpc>
                <a:spcPct val="90000"/>
              </a:lnSpc>
              <a:buNone/>
            </a:pPr>
            <a:r>
              <a:rPr lang="en-US" sz="800" dirty="0" smtClean="0">
                <a:latin typeface="Calibri" pitchFamily="34" charset="0"/>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pic>
        <p:nvPicPr>
          <p:cNvPr id="14" name="Picture 13" descr="SYM_Horiz_RGB.png"/>
          <p:cNvPicPr>
            <a:picLocks noChangeAspect="1"/>
          </p:cNvPicPr>
          <p:nvPr userDrawn="1"/>
        </p:nvPicPr>
        <p:blipFill>
          <a:blip r:embed="rId2" cstate="print"/>
          <a:stretch>
            <a:fillRect/>
          </a:stretch>
        </p:blipFill>
        <p:spPr>
          <a:xfrm>
            <a:off x="807190" y="762000"/>
            <a:ext cx="2430467" cy="640080"/>
          </a:xfrm>
          <a:prstGeom prst="rect">
            <a:avLst/>
          </a:prstGeom>
        </p:spPr>
      </p:pic>
      <p:sp>
        <p:nvSpPr>
          <p:cNvPr id="20"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chemeClr val="tx1"/>
                </a:solidFill>
                <a:effectLst/>
                <a:uLnTx/>
                <a:uFillTx/>
                <a:latin typeface="+mj-lt"/>
                <a:ea typeface="+mj-ea"/>
                <a:cs typeface="+mj-cs"/>
              </a:rPr>
              <a:t>Thank you!</a:t>
            </a:r>
            <a:endParaRPr kumimoji="0" lang="en-US" sz="3400" b="1" i="0" u="none" strike="noStrike" kern="0" cap="none" spc="0" normalizeH="0" baseline="0" noProof="0" dirty="0">
              <a:ln>
                <a:noFill/>
              </a:ln>
              <a:solidFill>
                <a:schemeClr val="tx1"/>
              </a:solidFill>
              <a:effectLst/>
              <a:uLnTx/>
              <a:uFillTx/>
              <a:latin typeface="+mj-lt"/>
              <a:ea typeface="+mj-ea"/>
              <a:cs typeface="+mj-cs"/>
            </a:endParaRPr>
          </a:p>
        </p:txBody>
      </p:sp>
      <p:pic>
        <p:nvPicPr>
          <p:cNvPr id="1085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1085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6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61"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62"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63"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6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65"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66"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67"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68"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69"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70"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71"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72"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hank You - Internal">
    <p:spTree>
      <p:nvGrpSpPr>
        <p:cNvPr id="1" name=""/>
        <p:cNvGrpSpPr/>
        <p:nvPr/>
      </p:nvGrpSpPr>
      <p:grpSpPr>
        <a:xfrm>
          <a:off x="0" y="0"/>
          <a:ext cx="0" cy="0"/>
          <a:chOff x="0" y="0"/>
          <a:chExt cx="0" cy="0"/>
        </a:xfrm>
      </p:grpSpPr>
      <p:sp>
        <p:nvSpPr>
          <p:cNvPr id="18" name="Round Same Side Corner Rectangle 17"/>
          <p:cNvSpPr/>
          <p:nvPr userDrawn="1"/>
        </p:nvSpPr>
        <p:spPr bwMode="auto">
          <a:xfrm rot="16200000">
            <a:off x="4136075" y="2414618"/>
            <a:ext cx="301752" cy="8119872"/>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9" name="Round Same Side Corner Rectangle 18"/>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0"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chemeClr val="tx1"/>
                </a:solidFill>
                <a:effectLst/>
                <a:uLnTx/>
                <a:uFillTx/>
                <a:latin typeface="+mj-lt"/>
                <a:ea typeface="+mj-ea"/>
                <a:cs typeface="+mj-cs"/>
              </a:rPr>
              <a:t>Thank you!</a:t>
            </a:r>
            <a:endParaRPr kumimoji="0" lang="en-US" sz="3400" b="1" i="0" u="none" strike="noStrike" kern="0" cap="none" spc="0" normalizeH="0" baseline="0" noProof="0" dirty="0">
              <a:ln>
                <a:noFill/>
              </a:ln>
              <a:solidFill>
                <a:schemeClr val="tx1"/>
              </a:solidFill>
              <a:effectLst/>
              <a:uLnTx/>
              <a:uFillTx/>
              <a:latin typeface="+mj-lt"/>
              <a:ea typeface="+mj-ea"/>
              <a:cs typeface="+mj-cs"/>
            </a:endParaRPr>
          </a:p>
        </p:txBody>
      </p:sp>
      <p:sp>
        <p:nvSpPr>
          <p:cNvPr id="15" name="Rectangle 5"/>
          <p:cNvSpPr>
            <a:spLocks noGrp="1" noChangeArrowheads="1"/>
          </p:cNvSpPr>
          <p:nvPr userDrawn="1">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fr-FR" smtClean="0"/>
              <a:t>SFUG</a:t>
            </a:r>
            <a:endParaRPr lang="en-US" dirty="0"/>
          </a:p>
        </p:txBody>
      </p:sp>
      <p:sp>
        <p:nvSpPr>
          <p:cNvPr id="16" name="Rectangle 6"/>
          <p:cNvSpPr>
            <a:spLocks noGrp="1" noChangeArrowheads="1"/>
          </p:cNvSpPr>
          <p:nvPr userDrawn="1">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6" name="Rectangle 4"/>
          <p:cNvSpPr>
            <a:spLocks noGrp="1" noChangeArrowheads="1"/>
          </p:cNvSpPr>
          <p:nvPr userDrawn="1">
            <p:ph type="subTitle" idx="1" hasCustomPrompt="1"/>
          </p:nvPr>
        </p:nvSpPr>
        <p:spPr bwMode="gray">
          <a:xfrm>
            <a:off x="685800" y="3810000"/>
            <a:ext cx="6172200" cy="1066800"/>
          </a:xfrm>
        </p:spPr>
        <p:txBody>
          <a:bodyPr anchor="t" anchorCtr="0"/>
          <a:lstStyle>
            <a:lvl1pPr marL="0" indent="0">
              <a:spcAft>
                <a:spcPts val="600"/>
              </a:spcAft>
              <a:buFontTx/>
              <a:buNone/>
              <a:defRPr sz="2000" b="0" baseline="0"/>
            </a:lvl1pPr>
          </a:lstStyle>
          <a:p>
            <a:r>
              <a:rPr lang="en-US" dirty="0" smtClean="0"/>
              <a:t>Click to add presenter’s name</a:t>
            </a:r>
          </a:p>
          <a:p>
            <a:r>
              <a:rPr lang="en-US" dirty="0" smtClean="0"/>
              <a:t>Presenter’s email</a:t>
            </a:r>
          </a:p>
          <a:p>
            <a:r>
              <a:rPr lang="en-US" dirty="0" smtClean="0"/>
              <a:t>Presenter’s phone</a:t>
            </a:r>
            <a:endParaRPr lang="en-US" dirty="0"/>
          </a:p>
        </p:txBody>
      </p:sp>
      <p:sp>
        <p:nvSpPr>
          <p:cNvPr id="11" name="Rectangle 6"/>
          <p:cNvSpPr>
            <a:spLocks noChangeArrowheads="1"/>
          </p:cNvSpPr>
          <p:nvPr userDrawn="1"/>
        </p:nvSpPr>
        <p:spPr bwMode="auto">
          <a:xfrm>
            <a:off x="685800" y="5867400"/>
            <a:ext cx="7659688" cy="410980"/>
          </a:xfrm>
          <a:prstGeom prst="rect">
            <a:avLst/>
          </a:prstGeom>
          <a:noFill/>
          <a:ln w="9525">
            <a:noFill/>
            <a:miter lim="800000"/>
            <a:headEnd/>
            <a:tailEnd/>
          </a:ln>
          <a:effectLst/>
        </p:spPr>
        <p:txBody>
          <a:bodyPr wrap="square" lIns="91440" tIns="91440" rIns="91440" bIns="91440" anchor="b">
            <a:noAutofit/>
          </a:bodyPr>
          <a:lstStyle/>
          <a:p>
            <a:pPr marL="0" indent="0" algn="l">
              <a:lnSpc>
                <a:spcPct val="90000"/>
              </a:lnSpc>
              <a:buNone/>
            </a:pPr>
            <a:r>
              <a:rPr lang="en-US" sz="800" b="1" dirty="0" smtClean="0">
                <a:latin typeface="Calibri" pitchFamily="34" charset="0"/>
              </a:rPr>
              <a:t>SYMANTEC PROPRIETARY/CONFIDENTIAL – INTERNAL USE ONLY</a:t>
            </a:r>
            <a:br>
              <a:rPr lang="en-US" sz="800" b="1" dirty="0" smtClean="0">
                <a:latin typeface="Calibri" pitchFamily="34" charset="0"/>
              </a:rPr>
            </a:br>
            <a:r>
              <a:rPr lang="en-US" sz="800" b="0" dirty="0" smtClean="0">
                <a:latin typeface="Calibri" pitchFamily="34" charset="0"/>
              </a:rPr>
              <a:t>Copyright © 2010 Symantec Corporation. All rights reserved.</a:t>
            </a:r>
          </a:p>
        </p:txBody>
      </p:sp>
      <p:pic>
        <p:nvPicPr>
          <p:cNvPr id="14" name="Picture 13" descr="SYM_Horiz_RGB.png"/>
          <p:cNvPicPr>
            <a:picLocks noChangeAspect="1"/>
          </p:cNvPicPr>
          <p:nvPr userDrawn="1"/>
        </p:nvPicPr>
        <p:blipFill>
          <a:blip r:embed="rId2" cstate="print"/>
          <a:stretch>
            <a:fillRect/>
          </a:stretch>
        </p:blipFill>
        <p:spPr>
          <a:xfrm>
            <a:off x="807190" y="762000"/>
            <a:ext cx="2430467" cy="640080"/>
          </a:xfrm>
          <a:prstGeom prst="rect">
            <a:avLst/>
          </a:prstGeom>
        </p:spPr>
      </p:pic>
      <p:sp>
        <p:nvSpPr>
          <p:cNvPr id="20" name="Rectangle 3"/>
          <p:cNvSpPr txBox="1">
            <a:spLocks noChangeArrowheads="1"/>
          </p:cNvSpPr>
          <p:nvPr userDrawn="1"/>
        </p:nvSpPr>
        <p:spPr bwMode="gray">
          <a:xfrm>
            <a:off x="685800" y="2667000"/>
            <a:ext cx="7772400" cy="9144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lvl1pPr>
              <a:defRPr sz="3400">
                <a:solidFill>
                  <a:schemeClr val="bg2">
                    <a:lumMod val="50000"/>
                  </a:schemeClr>
                </a:solidFill>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chemeClr val="tx1"/>
                </a:solidFill>
                <a:effectLst/>
                <a:uLnTx/>
                <a:uFillTx/>
                <a:latin typeface="+mj-lt"/>
                <a:ea typeface="+mj-ea"/>
                <a:cs typeface="+mj-cs"/>
              </a:rPr>
              <a:t>Thank you!</a:t>
            </a:r>
            <a:endParaRPr kumimoji="0" lang="en-US" sz="3400" b="1" i="0" u="none" strike="noStrike" kern="0" cap="none" spc="0" normalizeH="0" baseline="0" noProof="0" dirty="0">
              <a:ln>
                <a:noFill/>
              </a:ln>
              <a:solidFill>
                <a:schemeClr val="tx1"/>
              </a:solidFill>
              <a:effectLst/>
              <a:uLnTx/>
              <a:uFillTx/>
              <a:latin typeface="+mj-lt"/>
              <a:ea typeface="+mj-ea"/>
              <a:cs typeface="+mj-cs"/>
            </a:endParaRPr>
          </a:p>
        </p:txBody>
      </p:sp>
      <p:pic>
        <p:nvPicPr>
          <p:cNvPr id="1095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1095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5"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8"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89"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1"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2"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3"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4"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5"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96"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ransition">
    <p:spTree>
      <p:nvGrpSpPr>
        <p:cNvPr id="1" name=""/>
        <p:cNvGrpSpPr/>
        <p:nvPr/>
      </p:nvGrpSpPr>
      <p:grpSpPr>
        <a:xfrm>
          <a:off x="0" y="0"/>
          <a:ext cx="0" cy="0"/>
          <a:chOff x="0" y="0"/>
          <a:chExt cx="0" cy="0"/>
        </a:xfrm>
      </p:grpSpPr>
      <p:pic>
        <p:nvPicPr>
          <p:cNvPr id="10" name="Picture 9" descr="SBD.004_simple_bar.png"/>
          <p:cNvPicPr>
            <a:picLocks noChangeAspect="1"/>
          </p:cNvPicPr>
          <p:nvPr userDrawn="1"/>
        </p:nvPicPr>
        <p:blipFill>
          <a:blip r:embed="rId2" cstate="screen"/>
          <a:stretch>
            <a:fillRect/>
          </a:stretch>
        </p:blipFill>
        <p:spPr>
          <a:xfrm>
            <a:off x="228958" y="6330721"/>
            <a:ext cx="8686083" cy="298678"/>
          </a:xfrm>
          <a:prstGeom prst="rect">
            <a:avLst/>
          </a:prstGeom>
        </p:spPr>
      </p:pic>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fr-FR" smtClean="0"/>
              <a:t>SFUG</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pic>
        <p:nvPicPr>
          <p:cNvPr id="7" name="Picture 6" descr="SYMANTEC_LOGO.png"/>
          <p:cNvPicPr>
            <a:picLocks noChangeAspect="1"/>
          </p:cNvPicPr>
          <p:nvPr userDrawn="1"/>
        </p:nvPicPr>
        <p:blipFill>
          <a:blip r:embed="rId3" cstate="screen"/>
          <a:srcRect/>
          <a:stretch>
            <a:fillRect/>
          </a:stretch>
        </p:blipFill>
        <p:spPr>
          <a:xfrm>
            <a:off x="6949448" y="6303169"/>
            <a:ext cx="1342066" cy="352425"/>
          </a:xfrm>
          <a:prstGeom prst="rect">
            <a:avLst/>
          </a:prstGeom>
        </p:spPr>
      </p:pic>
      <p:pic>
        <p:nvPicPr>
          <p:cNvPr id="880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880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1" name="Picture 2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2" name="Picture 3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3" name="Picture 3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4" name="Picture 3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5"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6" name="Picture 3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884803"/>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ransition">
    <p:spTree>
      <p:nvGrpSpPr>
        <p:cNvPr id="1" name=""/>
        <p:cNvGrpSpPr/>
        <p:nvPr/>
      </p:nvGrpSpPr>
      <p:grpSpPr>
        <a:xfrm>
          <a:off x="0" y="0"/>
          <a:ext cx="0" cy="0"/>
          <a:chOff x="0" y="0"/>
          <a:chExt cx="0" cy="0"/>
        </a:xfrm>
      </p:grpSpPr>
      <p:pic>
        <p:nvPicPr>
          <p:cNvPr id="10" name="Picture 9" descr="SBD.004_simple_bar.png"/>
          <p:cNvPicPr>
            <a:picLocks noChangeAspect="1"/>
          </p:cNvPicPr>
          <p:nvPr userDrawn="1"/>
        </p:nvPicPr>
        <p:blipFill>
          <a:blip r:embed="rId2" cstate="screen"/>
          <a:stretch>
            <a:fillRect/>
          </a:stretch>
        </p:blipFill>
        <p:spPr>
          <a:xfrm>
            <a:off x="228958" y="6330721"/>
            <a:ext cx="8686083" cy="298678"/>
          </a:xfrm>
          <a:prstGeom prst="rect">
            <a:avLst/>
          </a:prstGeom>
        </p:spPr>
      </p:pic>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fr-FR" smtClean="0"/>
              <a:t>SFUG</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pic>
        <p:nvPicPr>
          <p:cNvPr id="7" name="Picture 6" descr="SYMANTEC_LOGO.png"/>
          <p:cNvPicPr>
            <a:picLocks noChangeAspect="1"/>
          </p:cNvPicPr>
          <p:nvPr userDrawn="1"/>
        </p:nvPicPr>
        <p:blipFill>
          <a:blip r:embed="rId3" cstate="screen"/>
          <a:srcRect/>
          <a:stretch>
            <a:fillRect/>
          </a:stretch>
        </p:blipFill>
        <p:spPr>
          <a:xfrm>
            <a:off x="6949448" y="6303169"/>
            <a:ext cx="1342066" cy="352425"/>
          </a:xfrm>
          <a:prstGeom prst="rect">
            <a:avLst/>
          </a:prstGeom>
        </p:spPr>
      </p:pic>
      <p:pic>
        <p:nvPicPr>
          <p:cNvPr id="880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880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1" name="Picture 2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2" name="Picture 3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3" name="Picture 3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4" name="Picture 3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5"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6" name="Picture 3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884803"/>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Transition">
    <p:spTree>
      <p:nvGrpSpPr>
        <p:cNvPr id="1" name=""/>
        <p:cNvGrpSpPr/>
        <p:nvPr/>
      </p:nvGrpSpPr>
      <p:grpSpPr>
        <a:xfrm>
          <a:off x="0" y="0"/>
          <a:ext cx="0" cy="0"/>
          <a:chOff x="0" y="0"/>
          <a:chExt cx="0" cy="0"/>
        </a:xfrm>
      </p:grpSpPr>
      <p:pic>
        <p:nvPicPr>
          <p:cNvPr id="10" name="Picture 9" descr="SBD.004_simple_bar.png"/>
          <p:cNvPicPr>
            <a:picLocks noChangeAspect="1"/>
          </p:cNvPicPr>
          <p:nvPr userDrawn="1"/>
        </p:nvPicPr>
        <p:blipFill>
          <a:blip r:embed="rId2" cstate="screen"/>
          <a:stretch>
            <a:fillRect/>
          </a:stretch>
        </p:blipFill>
        <p:spPr>
          <a:xfrm>
            <a:off x="228958" y="6330721"/>
            <a:ext cx="8686083" cy="298678"/>
          </a:xfrm>
          <a:prstGeom prst="rect">
            <a:avLst/>
          </a:prstGeom>
        </p:spPr>
      </p:pic>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fr-FR" smtClean="0"/>
              <a:t>SFUG</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pic>
        <p:nvPicPr>
          <p:cNvPr id="7" name="Picture 6" descr="SYMANTEC_LOGO.png"/>
          <p:cNvPicPr>
            <a:picLocks noChangeAspect="1"/>
          </p:cNvPicPr>
          <p:nvPr userDrawn="1"/>
        </p:nvPicPr>
        <p:blipFill>
          <a:blip r:embed="rId3" cstate="screen"/>
          <a:srcRect/>
          <a:stretch>
            <a:fillRect/>
          </a:stretch>
        </p:blipFill>
        <p:spPr>
          <a:xfrm>
            <a:off x="6949448" y="6303169"/>
            <a:ext cx="1342066" cy="352425"/>
          </a:xfrm>
          <a:prstGeom prst="rect">
            <a:avLst/>
          </a:prstGeom>
        </p:spPr>
      </p:pic>
      <p:pic>
        <p:nvPicPr>
          <p:cNvPr id="880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880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1" name="Picture 2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2" name="Picture 3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3" name="Picture 3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4" name="Picture 3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5"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6" name="Picture 3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884803"/>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Transition">
    <p:spTree>
      <p:nvGrpSpPr>
        <p:cNvPr id="1" name=""/>
        <p:cNvGrpSpPr/>
        <p:nvPr/>
      </p:nvGrpSpPr>
      <p:grpSpPr>
        <a:xfrm>
          <a:off x="0" y="0"/>
          <a:ext cx="0" cy="0"/>
          <a:chOff x="0" y="0"/>
          <a:chExt cx="0" cy="0"/>
        </a:xfrm>
      </p:grpSpPr>
      <p:pic>
        <p:nvPicPr>
          <p:cNvPr id="10" name="Picture 9" descr="SBD.004_simple_bar.png"/>
          <p:cNvPicPr>
            <a:picLocks noChangeAspect="1"/>
          </p:cNvPicPr>
          <p:nvPr userDrawn="1"/>
        </p:nvPicPr>
        <p:blipFill>
          <a:blip r:embed="rId2" cstate="screen"/>
          <a:stretch>
            <a:fillRect/>
          </a:stretch>
        </p:blipFill>
        <p:spPr>
          <a:xfrm>
            <a:off x="228958" y="6330721"/>
            <a:ext cx="8686083" cy="298678"/>
          </a:xfrm>
          <a:prstGeom prst="rect">
            <a:avLst/>
          </a:prstGeom>
        </p:spPr>
      </p:pic>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fr-FR" smtClean="0"/>
              <a:t>SFUG</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pic>
        <p:nvPicPr>
          <p:cNvPr id="7" name="Picture 6" descr="SYMANTEC_LOGO.png"/>
          <p:cNvPicPr>
            <a:picLocks noChangeAspect="1"/>
          </p:cNvPicPr>
          <p:nvPr userDrawn="1"/>
        </p:nvPicPr>
        <p:blipFill>
          <a:blip r:embed="rId3" cstate="screen"/>
          <a:srcRect/>
          <a:stretch>
            <a:fillRect/>
          </a:stretch>
        </p:blipFill>
        <p:spPr>
          <a:xfrm>
            <a:off x="6949448" y="6303169"/>
            <a:ext cx="1342066" cy="352425"/>
          </a:xfrm>
          <a:prstGeom prst="rect">
            <a:avLst/>
          </a:prstGeom>
        </p:spPr>
      </p:pic>
      <p:pic>
        <p:nvPicPr>
          <p:cNvPr id="880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880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1" name="Picture 2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2" name="Picture 3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3" name="Picture 3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4" name="Picture 3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5"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6" name="Picture 3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88480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add title</a:t>
            </a:r>
            <a:endParaRPr lang="en-US" dirty="0"/>
          </a:p>
        </p:txBody>
      </p:sp>
      <p:sp>
        <p:nvSpPr>
          <p:cNvPr id="3" name="Content Placeholder 2"/>
          <p:cNvSpPr>
            <a:spLocks noGrp="1"/>
          </p:cNvSpPr>
          <p:nvPr>
            <p:ph idx="1" hasCustomPrompt="1"/>
          </p:nvPr>
        </p:nvSpPr>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fr-FR" smtClean="0"/>
              <a:t>SFUG</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_Transition">
    <p:spTree>
      <p:nvGrpSpPr>
        <p:cNvPr id="1" name=""/>
        <p:cNvGrpSpPr/>
        <p:nvPr/>
      </p:nvGrpSpPr>
      <p:grpSpPr>
        <a:xfrm>
          <a:off x="0" y="0"/>
          <a:ext cx="0" cy="0"/>
          <a:chOff x="0" y="0"/>
          <a:chExt cx="0" cy="0"/>
        </a:xfrm>
      </p:grpSpPr>
      <p:pic>
        <p:nvPicPr>
          <p:cNvPr id="10" name="Picture 9" descr="SBD.004_simple_bar.png"/>
          <p:cNvPicPr>
            <a:picLocks noChangeAspect="1"/>
          </p:cNvPicPr>
          <p:nvPr userDrawn="1"/>
        </p:nvPicPr>
        <p:blipFill>
          <a:blip r:embed="rId2" cstate="screen"/>
          <a:stretch>
            <a:fillRect/>
          </a:stretch>
        </p:blipFill>
        <p:spPr>
          <a:xfrm>
            <a:off x="228958" y="6330721"/>
            <a:ext cx="8686083" cy="298678"/>
          </a:xfrm>
          <a:prstGeom prst="rect">
            <a:avLst/>
          </a:prstGeom>
        </p:spPr>
      </p:pic>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fr-FR" smtClean="0"/>
              <a:t>SFUG</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pic>
        <p:nvPicPr>
          <p:cNvPr id="7" name="Picture 6" descr="SYMANTEC_LOGO.png"/>
          <p:cNvPicPr>
            <a:picLocks noChangeAspect="1"/>
          </p:cNvPicPr>
          <p:nvPr userDrawn="1"/>
        </p:nvPicPr>
        <p:blipFill>
          <a:blip r:embed="rId3" cstate="screen"/>
          <a:srcRect/>
          <a:stretch>
            <a:fillRect/>
          </a:stretch>
        </p:blipFill>
        <p:spPr>
          <a:xfrm>
            <a:off x="6949448" y="6303169"/>
            <a:ext cx="1342066" cy="352425"/>
          </a:xfrm>
          <a:prstGeom prst="rect">
            <a:avLst/>
          </a:prstGeom>
        </p:spPr>
      </p:pic>
      <p:pic>
        <p:nvPicPr>
          <p:cNvPr id="880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880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1" name="Picture 2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2" name="Picture 3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3" name="Picture 3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4" name="Picture 3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5"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6" name="Picture 3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884803"/>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Transition">
    <p:spTree>
      <p:nvGrpSpPr>
        <p:cNvPr id="1" name=""/>
        <p:cNvGrpSpPr/>
        <p:nvPr/>
      </p:nvGrpSpPr>
      <p:grpSpPr>
        <a:xfrm>
          <a:off x="0" y="0"/>
          <a:ext cx="0" cy="0"/>
          <a:chOff x="0" y="0"/>
          <a:chExt cx="0" cy="0"/>
        </a:xfrm>
      </p:grpSpPr>
      <p:pic>
        <p:nvPicPr>
          <p:cNvPr id="10" name="Picture 9" descr="SBD.004_simple_bar.png"/>
          <p:cNvPicPr>
            <a:picLocks noChangeAspect="1"/>
          </p:cNvPicPr>
          <p:nvPr userDrawn="1"/>
        </p:nvPicPr>
        <p:blipFill>
          <a:blip r:embed="rId2" cstate="screen"/>
          <a:stretch>
            <a:fillRect/>
          </a:stretch>
        </p:blipFill>
        <p:spPr>
          <a:xfrm>
            <a:off x="228958" y="6330721"/>
            <a:ext cx="8686083" cy="298678"/>
          </a:xfrm>
          <a:prstGeom prst="rect">
            <a:avLst/>
          </a:prstGeom>
        </p:spPr>
      </p:pic>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smtClean="0"/>
              <a:t>SFUG</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pic>
        <p:nvPicPr>
          <p:cNvPr id="880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880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1" name="Picture 2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2" name="Picture 3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3" name="Picture 3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4" name="Picture 3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5" name="Picture 3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6" name="Picture 3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7444" y="6303169"/>
            <a:ext cx="1326073" cy="352425"/>
          </a:xfrm>
          <a:prstGeom prst="rect">
            <a:avLst/>
          </a:prstGeom>
        </p:spPr>
      </p:pic>
    </p:spTree>
    <p:extLst>
      <p:ext uri="{BB962C8B-B14F-4D97-AF65-F5344CB8AC3E}">
        <p14:creationId xmlns:p14="http://schemas.microsoft.com/office/powerpoint/2010/main" val="2853553878"/>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Transition">
    <p:spTree>
      <p:nvGrpSpPr>
        <p:cNvPr id="1" name=""/>
        <p:cNvGrpSpPr/>
        <p:nvPr/>
      </p:nvGrpSpPr>
      <p:grpSpPr>
        <a:xfrm>
          <a:off x="0" y="0"/>
          <a:ext cx="0" cy="0"/>
          <a:chOff x="0" y="0"/>
          <a:chExt cx="0" cy="0"/>
        </a:xfrm>
      </p:grpSpPr>
      <p:pic>
        <p:nvPicPr>
          <p:cNvPr id="10" name="Picture 9" descr="SBD.004_simple_bar.png"/>
          <p:cNvPicPr>
            <a:picLocks noChangeAspect="1"/>
          </p:cNvPicPr>
          <p:nvPr userDrawn="1"/>
        </p:nvPicPr>
        <p:blipFill>
          <a:blip r:embed="rId2" cstate="screen"/>
          <a:stretch>
            <a:fillRect/>
          </a:stretch>
        </p:blipFill>
        <p:spPr>
          <a:xfrm>
            <a:off x="228958" y="6330721"/>
            <a:ext cx="8686083" cy="298678"/>
          </a:xfrm>
          <a:prstGeom prst="rect">
            <a:avLst/>
          </a:prstGeom>
        </p:spPr>
      </p:pic>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smtClean="0"/>
              <a:t>SFUG</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pic>
        <p:nvPicPr>
          <p:cNvPr id="880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880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1" name="Picture 2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2" name="Picture 3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3" name="Picture 3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4" name="Picture 3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5" name="Picture 3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6" name="Picture 3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7444" y="6303169"/>
            <a:ext cx="1326073" cy="352425"/>
          </a:xfrm>
          <a:prstGeom prst="rect">
            <a:avLst/>
          </a:prstGeom>
        </p:spPr>
      </p:pic>
    </p:spTree>
    <p:extLst>
      <p:ext uri="{BB962C8B-B14F-4D97-AF65-F5344CB8AC3E}">
        <p14:creationId xmlns:p14="http://schemas.microsoft.com/office/powerpoint/2010/main" val="2853553878"/>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Transition">
    <p:spTree>
      <p:nvGrpSpPr>
        <p:cNvPr id="1" name=""/>
        <p:cNvGrpSpPr/>
        <p:nvPr/>
      </p:nvGrpSpPr>
      <p:grpSpPr>
        <a:xfrm>
          <a:off x="0" y="0"/>
          <a:ext cx="0" cy="0"/>
          <a:chOff x="0" y="0"/>
          <a:chExt cx="0" cy="0"/>
        </a:xfrm>
      </p:grpSpPr>
      <p:pic>
        <p:nvPicPr>
          <p:cNvPr id="10" name="Picture 9" descr="SBD.004_simple_bar.png"/>
          <p:cNvPicPr>
            <a:picLocks noChangeAspect="1"/>
          </p:cNvPicPr>
          <p:nvPr userDrawn="1"/>
        </p:nvPicPr>
        <p:blipFill>
          <a:blip r:embed="rId2" cstate="screen"/>
          <a:stretch>
            <a:fillRect/>
          </a:stretch>
        </p:blipFill>
        <p:spPr>
          <a:xfrm>
            <a:off x="228958" y="6330721"/>
            <a:ext cx="8686083" cy="298678"/>
          </a:xfrm>
          <a:prstGeom prst="rect">
            <a:avLst/>
          </a:prstGeom>
        </p:spPr>
      </p:pic>
      <p:sp>
        <p:nvSpPr>
          <p:cNvPr id="15"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en-US" smtClean="0"/>
              <a:t>SFUG</a:t>
            </a:r>
            <a:endParaRPr lang="en-US" dirty="0"/>
          </a:p>
        </p:txBody>
      </p:sp>
      <p:sp>
        <p:nvSpPr>
          <p:cNvPr id="16"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pic>
        <p:nvPicPr>
          <p:cNvPr id="880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880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1" name="Picture 2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2" name="Picture 3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3" name="Picture 3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4" name="Picture 3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5" name="Picture 3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86" name="Picture 3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57444" y="6303169"/>
            <a:ext cx="1326073" cy="352425"/>
          </a:xfrm>
          <a:prstGeom prst="rect">
            <a:avLst/>
          </a:prstGeom>
        </p:spPr>
      </p:pic>
    </p:spTree>
    <p:extLst>
      <p:ext uri="{BB962C8B-B14F-4D97-AF65-F5344CB8AC3E}">
        <p14:creationId xmlns:p14="http://schemas.microsoft.com/office/powerpoint/2010/main" val="285355387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3" name="Content Placeholder 2"/>
          <p:cNvSpPr>
            <a:spLocks noGrp="1"/>
          </p:cNvSpPr>
          <p:nvPr>
            <p:ph idx="1" hasCustomPrompt="1"/>
          </p:nvPr>
        </p:nvSpPr>
        <p:spPr>
          <a:xfrm>
            <a:off x="381000" y="1600200"/>
            <a:ext cx="8382000" cy="4572000"/>
          </a:xfrm>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fr-FR" smtClean="0"/>
              <a:t>SFUG</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
        <p:nvSpPr>
          <p:cNvPr id="7" name="Text Placeholder 6"/>
          <p:cNvSpPr>
            <a:spLocks noGrp="1"/>
          </p:cNvSpPr>
          <p:nvPr>
            <p:ph type="body" sz="quarter" idx="12" hasCustomPrompt="1"/>
          </p:nvPr>
        </p:nvSpPr>
        <p:spPr>
          <a:xfrm>
            <a:off x="381000" y="1084944"/>
            <a:ext cx="8382000" cy="403485"/>
          </a:xfrm>
        </p:spPr>
        <p:txBody>
          <a:bodyPr/>
          <a:lstStyle>
            <a:lvl1pPr>
              <a:buNone/>
              <a:defRPr b="1">
                <a:solidFill>
                  <a:schemeClr val="bg2"/>
                </a:solidFill>
                <a:latin typeface="+mj-lt"/>
              </a:defRPr>
            </a:lvl1pPr>
            <a:lvl2pPr>
              <a:buNone/>
              <a:defRPr/>
            </a:lvl2pPr>
            <a:lvl3pPr>
              <a:buNone/>
              <a:defRPr/>
            </a:lvl3pPr>
            <a:lvl4pPr>
              <a:buNone/>
              <a:defRPr/>
            </a:lvl4pPr>
            <a:lvl5pPr>
              <a:buNone/>
              <a:defRPr/>
            </a:lvl5pPr>
          </a:lstStyle>
          <a:p>
            <a:pPr lvl="0"/>
            <a:r>
              <a:rPr lang="en-US" dirty="0" smtClean="0"/>
              <a:t>Click to add subtitle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add title</a:t>
            </a:r>
            <a:endParaRPr lang="en-US" dirty="0"/>
          </a:p>
        </p:txBody>
      </p:sp>
      <p:sp>
        <p:nvSpPr>
          <p:cNvPr id="3" name="Content Placeholder 2"/>
          <p:cNvSpPr>
            <a:spLocks noGrp="1"/>
          </p:cNvSpPr>
          <p:nvPr>
            <p:ph idx="1" hasCustomPrompt="1"/>
          </p:nvPr>
        </p:nvSpPr>
        <p:spPr>
          <a:xfrm>
            <a:off x="381000" y="1676400"/>
            <a:ext cx="4076700" cy="4495800"/>
          </a:xfrm>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fr-FR" smtClean="0"/>
              <a:t>SFUG</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
        <p:nvSpPr>
          <p:cNvPr id="6" name="Content Placeholder 2"/>
          <p:cNvSpPr>
            <a:spLocks noGrp="1"/>
          </p:cNvSpPr>
          <p:nvPr>
            <p:ph idx="12" hasCustomPrompt="1"/>
          </p:nvPr>
        </p:nvSpPr>
        <p:spPr>
          <a:xfrm>
            <a:off x="4701540" y="1676400"/>
            <a:ext cx="4061460" cy="4495800"/>
          </a:xfrm>
        </p:spPr>
        <p:txBody>
          <a:bodyPr>
            <a:normAutofit/>
          </a:bodyPr>
          <a:lstStyle>
            <a:lvl1pPr>
              <a:defRPr/>
            </a:lvl1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3" hasCustomPrompt="1"/>
          </p:nvPr>
        </p:nvSpPr>
        <p:spPr>
          <a:xfrm>
            <a:off x="381000" y="1219200"/>
            <a:ext cx="4093564"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dirty="0" smtClean="0"/>
              <a:t>Click to add heading</a:t>
            </a:r>
            <a:endParaRPr lang="en-US" dirty="0"/>
          </a:p>
        </p:txBody>
      </p:sp>
      <p:sp>
        <p:nvSpPr>
          <p:cNvPr id="8" name="Text Placeholder 6"/>
          <p:cNvSpPr>
            <a:spLocks noGrp="1"/>
          </p:cNvSpPr>
          <p:nvPr>
            <p:ph type="body" sz="quarter" idx="14" hasCustomPrompt="1"/>
          </p:nvPr>
        </p:nvSpPr>
        <p:spPr>
          <a:xfrm>
            <a:off x="4701540" y="1219200"/>
            <a:ext cx="4061460" cy="403485"/>
          </a:xfrm>
        </p:spPr>
        <p:txBody>
          <a:bodyPr/>
          <a:lstStyle>
            <a:lvl1pPr>
              <a:buNone/>
              <a:defRPr b="1">
                <a:solidFill>
                  <a:schemeClr val="bg2">
                    <a:lumMod val="50000"/>
                  </a:schemeClr>
                </a:solidFill>
                <a:latin typeface="+mj-lt"/>
              </a:defRPr>
            </a:lvl1pPr>
            <a:lvl2pPr>
              <a:buNone/>
              <a:defRPr/>
            </a:lvl2pPr>
            <a:lvl3pPr>
              <a:buNone/>
              <a:defRPr/>
            </a:lvl3pPr>
            <a:lvl4pPr>
              <a:buNone/>
              <a:defRPr/>
            </a:lvl4pPr>
            <a:lvl5pPr>
              <a:buNone/>
              <a:defRPr/>
            </a:lvl5pPr>
          </a:lstStyle>
          <a:p>
            <a:pPr lvl="0"/>
            <a:r>
              <a:rPr lang="en-US" dirty="0" smtClean="0"/>
              <a:t>Click to add heading</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sp>
        <p:nvSpPr>
          <p:cNvPr id="14" name="Round Same Side Corner Rectangle 13"/>
          <p:cNvSpPr/>
          <p:nvPr userDrawn="1"/>
        </p:nvSpPr>
        <p:spPr bwMode="auto">
          <a:xfrm rot="16200000">
            <a:off x="3389251" y="3161442"/>
            <a:ext cx="301752" cy="6626223"/>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7" name="Round Same Side Corner Rectangle 16"/>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5" name="Rectangle 5"/>
          <p:cNvSpPr>
            <a:spLocks noGrp="1" noChangeArrowheads="1"/>
          </p:cNvSpPr>
          <p:nvPr userDrawn="1">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fr-FR" smtClean="0"/>
              <a:t>SFUG</a:t>
            </a:r>
            <a:endParaRPr lang="en-US" dirty="0"/>
          </a:p>
        </p:txBody>
      </p:sp>
      <p:sp>
        <p:nvSpPr>
          <p:cNvPr id="16" name="Rectangle 6"/>
          <p:cNvSpPr>
            <a:spLocks noGrp="1" noChangeArrowheads="1"/>
          </p:cNvSpPr>
          <p:nvPr userDrawn="1">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sp>
        <p:nvSpPr>
          <p:cNvPr id="3075" name="Rectangle 3"/>
          <p:cNvSpPr>
            <a:spLocks noGrp="1" noChangeArrowheads="1"/>
          </p:cNvSpPr>
          <p:nvPr userDrawn="1">
            <p:ph type="ctrTitle" hasCustomPrompt="1"/>
          </p:nvPr>
        </p:nvSpPr>
        <p:spPr bwMode="gray">
          <a:xfrm>
            <a:off x="685800" y="3810000"/>
            <a:ext cx="7772400" cy="914400"/>
          </a:xfrm>
        </p:spPr>
        <p:txBody>
          <a:bodyPr/>
          <a:lstStyle>
            <a:lvl1pPr>
              <a:defRPr sz="3400" baseline="0">
                <a:solidFill>
                  <a:schemeClr val="tx1"/>
                </a:solidFill>
              </a:defRPr>
            </a:lvl1pPr>
          </a:lstStyle>
          <a:p>
            <a:r>
              <a:rPr lang="en-US" dirty="0" smtClean="0"/>
              <a:t>Click to add transition statement here</a:t>
            </a:r>
            <a:endParaRPr lang="en-US" dirty="0"/>
          </a:p>
        </p:txBody>
      </p:sp>
      <p:sp>
        <p:nvSpPr>
          <p:cNvPr id="12" name="Rectangle 4"/>
          <p:cNvSpPr>
            <a:spLocks noGrp="1" noChangeArrowheads="1"/>
          </p:cNvSpPr>
          <p:nvPr userDrawn="1">
            <p:ph type="subTitle" idx="1" hasCustomPrompt="1"/>
          </p:nvPr>
        </p:nvSpPr>
        <p:spPr bwMode="black">
          <a:xfrm>
            <a:off x="685800" y="5029200"/>
            <a:ext cx="7772400" cy="381000"/>
          </a:xfrm>
        </p:spPr>
        <p:txBody>
          <a:bodyPr anchor="t" anchorCtr="0"/>
          <a:lstStyle>
            <a:lvl1pPr marL="0" indent="0">
              <a:buFontTx/>
              <a:buNone/>
              <a:defRPr sz="2400" b="1" baseline="0">
                <a:solidFill>
                  <a:schemeClr val="bg2"/>
                </a:solidFill>
              </a:defRPr>
            </a:lvl1pPr>
          </a:lstStyle>
          <a:p>
            <a:r>
              <a:rPr lang="en-US" dirty="0" smtClean="0"/>
              <a:t>Click to add subtitle here</a:t>
            </a:r>
            <a:endParaRPr lang="en-US" dirty="0"/>
          </a:p>
        </p:txBody>
      </p:sp>
      <p:pic>
        <p:nvPicPr>
          <p:cNvPr id="10" name="Picture 9" descr="SYM_Horiz_RGB.png"/>
          <p:cNvPicPr>
            <a:picLocks noChangeAspect="1"/>
          </p:cNvPicPr>
          <p:nvPr userDrawn="1"/>
        </p:nvPicPr>
        <p:blipFill>
          <a:blip r:embed="rId2" cstate="print"/>
          <a:stretch>
            <a:fillRect/>
          </a:stretch>
        </p:blipFill>
        <p:spPr>
          <a:xfrm>
            <a:off x="7016496" y="6311302"/>
            <a:ext cx="1207008" cy="317873"/>
          </a:xfrm>
          <a:prstGeom prst="rect">
            <a:avLst/>
          </a:prstGeom>
        </p:spPr>
      </p:pic>
      <p:pic>
        <p:nvPicPr>
          <p:cNvPr id="1075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A918C"/>
                </a:solidFill>
                <a:miter lim="800000"/>
                <a:headEnd/>
                <a:tailEnd/>
              </a14:hiddenLine>
            </a:ext>
            <a:ext uri="{AF507438-7753-43e0-B8FC-AC1667EBCBE1}">
              <a14:hiddenEffects xmlns:a14="http://schemas.microsoft.com/office/drawing/2010/main">
                <a:effectLst>
                  <a:outerShdw dist="35921" dir="2700000" algn="ctr" rotWithShape="0">
                    <a:srgbClr val="9A918C"/>
                  </a:outerShdw>
                </a:effectLst>
              </a14:hiddenEffects>
            </a:ext>
          </a:extLst>
        </p:spPr>
      </p:pic>
      <p:pic>
        <p:nvPicPr>
          <p:cNvPr id="1075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3"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8"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39"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0"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1"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2"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3"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4"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5" name="Picture 2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6" name="Picture 2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7" name="Picture 2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48"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3175"/>
            <a:ext cx="1588" cy="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ransition with Background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cstate="screen"/>
          <a:srcRect/>
          <a:stretch>
            <a:fillRect/>
          </a:stretch>
        </p:blipFill>
        <p:spPr bwMode="auto">
          <a:xfrm>
            <a:off x="0" y="5300662"/>
            <a:ext cx="9156700" cy="1566863"/>
          </a:xfrm>
          <a:prstGeom prst="rect">
            <a:avLst/>
          </a:prstGeom>
          <a:noFill/>
          <a:ln w="9525">
            <a:noFill/>
            <a:miter lim="800000"/>
            <a:headEnd/>
            <a:tailEnd/>
          </a:ln>
          <a:effectLst/>
        </p:spPr>
      </p:pic>
      <p:sp>
        <p:nvSpPr>
          <p:cNvPr id="11" name="Round Same Side Corner Rectangle 10"/>
          <p:cNvSpPr/>
          <p:nvPr userDrawn="1"/>
        </p:nvSpPr>
        <p:spPr bwMode="auto">
          <a:xfrm rot="16200000">
            <a:off x="3389251" y="3161442"/>
            <a:ext cx="301752" cy="6626223"/>
          </a:xfrm>
          <a:prstGeom prst="round2SameRect">
            <a:avLst>
              <a:gd name="adj1" fmla="val 50000"/>
              <a:gd name="adj2" fmla="val 0"/>
            </a:avLst>
          </a:prstGeom>
          <a:solidFill>
            <a:schemeClr val="accent2"/>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2" name="Round Same Side Corner Rectangle 11"/>
          <p:cNvSpPr/>
          <p:nvPr userDrawn="1"/>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2" name="Title 1"/>
          <p:cNvSpPr>
            <a:spLocks noGrp="1"/>
          </p:cNvSpPr>
          <p:nvPr>
            <p:ph type="title" hasCustomPrompt="1"/>
          </p:nvPr>
        </p:nvSpPr>
        <p:spPr>
          <a:xfrm>
            <a:off x="381000" y="5334000"/>
            <a:ext cx="8382000" cy="838200"/>
          </a:xfrm>
        </p:spPr>
        <p:txBody>
          <a:bodyPr/>
          <a:lstStyle>
            <a:lvl1pPr>
              <a:defRPr sz="2400"/>
            </a:lvl1pPr>
          </a:lstStyle>
          <a:p>
            <a:r>
              <a:rPr lang="en-US" dirty="0" smtClean="0"/>
              <a:t>Click to add transition statement here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fr-FR" smtClean="0"/>
              <a:t>SFUG</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pic>
        <p:nvPicPr>
          <p:cNvPr id="13" name="Picture 12" descr="SYM_Horiz_RGB.png"/>
          <p:cNvPicPr>
            <a:picLocks noChangeAspect="1"/>
          </p:cNvPicPr>
          <p:nvPr/>
        </p:nvPicPr>
        <p:blipFill>
          <a:blip r:embed="rId4" cstate="print"/>
          <a:stretch>
            <a:fillRect/>
          </a:stretch>
        </p:blipFill>
        <p:spPr>
          <a:xfrm>
            <a:off x="7016496" y="6311302"/>
            <a:ext cx="1207008" cy="317873"/>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219201"/>
            <a:ext cx="8382001" cy="4953000"/>
          </a:xfrm>
        </p:spPr>
        <p:txBody>
          <a:bodyPr/>
          <a:lstStyle/>
          <a:p>
            <a:pPr lvl="0"/>
            <a:r>
              <a:rPr lang="en-US" noProof="0" smtClean="0"/>
              <a:t>Click icon to add chart</a:t>
            </a:r>
            <a:endParaRPr lang="en-US" noProof="0" dirty="0" smtClean="0"/>
          </a:p>
        </p:txBody>
      </p:sp>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fr-FR" smtClean="0"/>
              <a:t>SFUG</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hart with Subtitle">
    <p:spTree>
      <p:nvGrpSpPr>
        <p:cNvPr id="1" name=""/>
        <p:cNvGrpSpPr/>
        <p:nvPr/>
      </p:nvGrpSpPr>
      <p:grpSpPr>
        <a:xfrm>
          <a:off x="0" y="0"/>
          <a:ext cx="0" cy="0"/>
          <a:chOff x="0" y="0"/>
          <a:chExt cx="0" cy="0"/>
        </a:xfrm>
      </p:grpSpPr>
      <p:sp>
        <p:nvSpPr>
          <p:cNvPr id="6" name="Chart Placeholder 2"/>
          <p:cNvSpPr>
            <a:spLocks noGrp="1"/>
          </p:cNvSpPr>
          <p:nvPr>
            <p:ph type="chart" idx="12"/>
          </p:nvPr>
        </p:nvSpPr>
        <p:spPr>
          <a:xfrm>
            <a:off x="380999" y="1600200"/>
            <a:ext cx="8382001" cy="4572000"/>
          </a:xfrm>
        </p:spPr>
        <p:txBody>
          <a:bodyPr/>
          <a:lstStyle/>
          <a:p>
            <a:pPr lvl="0"/>
            <a:r>
              <a:rPr lang="en-US" noProof="0" smtClean="0"/>
              <a:t>Click icon to add chart</a:t>
            </a:r>
            <a:endParaRPr lang="en-US" noProof="0" dirty="0" smtClean="0"/>
          </a:p>
        </p:txBody>
      </p:sp>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fr-FR" smtClean="0"/>
              <a:t>SFUG</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
        <p:nvSpPr>
          <p:cNvPr id="7" name="Text Placeholder 6"/>
          <p:cNvSpPr>
            <a:spLocks noGrp="1"/>
          </p:cNvSpPr>
          <p:nvPr>
            <p:ph type="body" sz="quarter" idx="13" hasCustomPrompt="1"/>
          </p:nvPr>
        </p:nvSpPr>
        <p:spPr>
          <a:xfrm>
            <a:off x="381000" y="1088571"/>
            <a:ext cx="8382000" cy="381000"/>
          </a:xfrm>
          <a:noFill/>
          <a:ln w="9525">
            <a:noFill/>
            <a:miter lim="800000"/>
            <a:headEnd/>
            <a:tailEnd/>
          </a:ln>
        </p:spPr>
        <p:txBody>
          <a:bodyPr vert="horz" wrap="square" lIns="91419" tIns="45710" rIns="91419" bIns="45710" numCol="1" anchor="t" anchorCtr="0" compatLnSpc="1">
            <a:prstTxWarp prst="textNoShape">
              <a:avLst/>
            </a:prstTxWarp>
          </a:bodyPr>
          <a:lstStyle>
            <a:lvl1pPr>
              <a:buNone/>
              <a:defRPr lang="en-US" sz="2400" b="1" dirty="0">
                <a:solidFill>
                  <a:schemeClr val="bg2"/>
                </a:solidFill>
                <a:latin typeface="+mj-lt"/>
                <a:ea typeface="+mn-ea"/>
                <a:cs typeface="+mn-cs"/>
              </a:defRPr>
            </a:lvl1pPr>
            <a:lvl2pPr>
              <a:buNone/>
              <a:defRPr/>
            </a:lvl2pPr>
            <a:lvl3pPr>
              <a:buNone/>
              <a:defRPr/>
            </a:lvl3pPr>
            <a:lvl4pPr>
              <a:buNone/>
              <a:defRPr/>
            </a:lvl4pPr>
            <a:lvl5pPr>
              <a:buNone/>
              <a:defRPr/>
            </a:lvl5pPr>
          </a:lstStyle>
          <a:p>
            <a:pPr marL="233310" lvl="0" indent="-233310" algn="l" rtl="0" eaLnBrk="1" fontAlgn="base" hangingPunct="1">
              <a:lnSpc>
                <a:spcPct val="90000"/>
              </a:lnSpc>
              <a:spcBef>
                <a:spcPct val="0"/>
              </a:spcBef>
              <a:spcAft>
                <a:spcPts val="1200"/>
              </a:spcAft>
              <a:buClr>
                <a:schemeClr val="bg2">
                  <a:lumMod val="50000"/>
                </a:schemeClr>
              </a:buClr>
              <a:buNone/>
            </a:pPr>
            <a:r>
              <a:rPr lang="en-US" dirty="0" smtClean="0"/>
              <a:t>Click to add subtitle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p:txBody>
          <a:bodyPr/>
          <a:lstStyle/>
          <a:p>
            <a:r>
              <a:rPr lang="en-US" smtClean="0"/>
              <a:t>Click icon to add table</a:t>
            </a:r>
            <a:endParaRPr lang="en-US"/>
          </a:p>
        </p:txBody>
      </p:sp>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fr-FR" smtClean="0"/>
              <a:t>SFUG</a:t>
            </a: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46C9BED-6FD4-4BA4-B6B0-4A26058AC9EF}" type="slidenum">
              <a:rPr lang="en-US" smtClean="0"/>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9" name="Round Same Side Corner Rectangle 8"/>
          <p:cNvSpPr/>
          <p:nvPr/>
        </p:nvSpPr>
        <p:spPr bwMode="auto">
          <a:xfrm rot="16200000">
            <a:off x="3389251" y="3161442"/>
            <a:ext cx="301752" cy="6626223"/>
          </a:xfrm>
          <a:prstGeom prst="round2SameRect">
            <a:avLst>
              <a:gd name="adj1" fmla="val 50000"/>
              <a:gd name="adj2" fmla="val 0"/>
            </a:avLst>
          </a:prstGeom>
          <a:solidFill>
            <a:srgbClr val="FDBB3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0" name="Round Same Side Corner Rectangle 9"/>
          <p:cNvSpPr/>
          <p:nvPr/>
        </p:nvSpPr>
        <p:spPr bwMode="auto">
          <a:xfrm rot="5400000">
            <a:off x="8499317" y="6206360"/>
            <a:ext cx="301752" cy="536387"/>
          </a:xfrm>
          <a:prstGeom prst="round2SameRect">
            <a:avLst>
              <a:gd name="adj1" fmla="val 50000"/>
              <a:gd name="adj2" fmla="val 0"/>
            </a:avLst>
          </a:prstGeom>
          <a:solidFill>
            <a:schemeClr val="bg2">
              <a:lumMod val="50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2293" name="Rectangle 2"/>
          <p:cNvSpPr>
            <a:spLocks noGrp="1" noChangeArrowheads="1"/>
          </p:cNvSpPr>
          <p:nvPr>
            <p:ph type="title"/>
          </p:nvPr>
        </p:nvSpPr>
        <p:spPr bwMode="black">
          <a:xfrm>
            <a:off x="381000" y="246744"/>
            <a:ext cx="8382000" cy="838200"/>
          </a:xfrm>
          <a:prstGeom prst="rect">
            <a:avLst/>
          </a:prstGeom>
          <a:noFill/>
          <a:ln w="9525">
            <a:noFill/>
            <a:miter lim="800000"/>
            <a:headEnd/>
            <a:tailEnd/>
          </a:ln>
        </p:spPr>
        <p:txBody>
          <a:bodyPr vert="horz" wrap="square" lIns="91419" tIns="45710" rIns="91419" bIns="45710" numCol="1" anchor="b" anchorCtr="0" compatLnSpc="1">
            <a:prstTxWarp prst="textNoShape">
              <a:avLst/>
            </a:prstTxWarp>
          </a:bodyPr>
          <a:lstStyle/>
          <a:p>
            <a:pPr lvl="0"/>
            <a:r>
              <a:rPr lang="en-US" dirty="0" smtClean="0"/>
              <a:t>Click to add title </a:t>
            </a:r>
            <a:br>
              <a:rPr lang="en-US" dirty="0" smtClean="0"/>
            </a:br>
            <a:r>
              <a:rPr lang="en-US" dirty="0" smtClean="0"/>
              <a:t>two-line title wraps upward</a:t>
            </a:r>
          </a:p>
        </p:txBody>
      </p:sp>
      <p:sp>
        <p:nvSpPr>
          <p:cNvPr id="12294" name="Rectangle 3"/>
          <p:cNvSpPr>
            <a:spLocks noGrp="1" noChangeArrowheads="1"/>
          </p:cNvSpPr>
          <p:nvPr>
            <p:ph type="body" idx="1"/>
          </p:nvPr>
        </p:nvSpPr>
        <p:spPr bwMode="auto">
          <a:xfrm>
            <a:off x="381000" y="1219200"/>
            <a:ext cx="8382000" cy="4953000"/>
          </a:xfrm>
          <a:prstGeom prst="rect">
            <a:avLst/>
          </a:prstGeom>
          <a:noFill/>
          <a:ln w="9525">
            <a:noFill/>
            <a:miter lim="800000"/>
            <a:headEnd/>
            <a:tailEnd/>
          </a:ln>
        </p:spPr>
        <p:txBody>
          <a:bodyPr vert="horz" wrap="square" lIns="91419" tIns="45710" rIns="91419" bIns="45710" numCol="1" anchor="t" anchorCtr="0" compatLnSpc="1">
            <a:prstTxWarp prst="textNoShape">
              <a:avLst/>
            </a:prstTxWarp>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Grp="1" noChangeArrowheads="1"/>
          </p:cNvSpPr>
          <p:nvPr>
            <p:ph type="ftr" sz="quarter" idx="3"/>
          </p:nvPr>
        </p:nvSpPr>
        <p:spPr bwMode="auto">
          <a:xfrm>
            <a:off x="381000" y="6358518"/>
            <a:ext cx="4183380" cy="232782"/>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algn="l" eaLnBrk="0" hangingPunct="0">
              <a:defRPr sz="1200">
                <a:solidFill>
                  <a:schemeClr val="bg2">
                    <a:lumMod val="50000"/>
                  </a:schemeClr>
                </a:solidFill>
                <a:latin typeface="Calibri" pitchFamily="34" charset="0"/>
                <a:cs typeface="Calibri" pitchFamily="34" charset="0"/>
              </a:defRPr>
            </a:lvl1pPr>
          </a:lstStyle>
          <a:p>
            <a:pPr>
              <a:defRPr/>
            </a:pPr>
            <a:r>
              <a:rPr lang="fr-FR" smtClean="0"/>
              <a:t>SFUG</a:t>
            </a:r>
            <a:endParaRPr lang="en-US" dirty="0"/>
          </a:p>
        </p:txBody>
      </p:sp>
      <p:sp>
        <p:nvSpPr>
          <p:cNvPr id="1030" name="Rectangle 6"/>
          <p:cNvSpPr>
            <a:spLocks noGrp="1" noChangeArrowheads="1"/>
          </p:cNvSpPr>
          <p:nvPr>
            <p:ph type="sldNum" sz="quarter" idx="4"/>
          </p:nvPr>
        </p:nvSpPr>
        <p:spPr bwMode="white">
          <a:xfrm>
            <a:off x="8548896" y="6397965"/>
            <a:ext cx="153888" cy="153888"/>
          </a:xfrm>
          <a:prstGeom prst="rect">
            <a:avLst/>
          </a:prstGeom>
          <a:noFill/>
          <a:ln w="9525" algn="ctr">
            <a:noFill/>
            <a:miter lim="800000"/>
            <a:headEnd/>
            <a:tailEnd/>
          </a:ln>
          <a:effectLst/>
        </p:spPr>
        <p:txBody>
          <a:bodyPr vert="horz" wrap="none" lIns="91440" tIns="91440" rIns="91440" bIns="91440" numCol="1" anchor="ctr" anchorCtr="0" compatLnSpc="1">
            <a:prstTxWarp prst="textNoShape">
              <a:avLst/>
            </a:prstTxWarp>
            <a:noAutofit/>
          </a:bodyPr>
          <a:lstStyle>
            <a:lvl1pPr eaLnBrk="0" hangingPunct="0">
              <a:defRPr sz="1000" b="1">
                <a:solidFill>
                  <a:schemeClr val="bg1"/>
                </a:solidFill>
                <a:latin typeface="Calibri" pitchFamily="34" charset="0"/>
                <a:cs typeface="Calibri" pitchFamily="34" charset="0"/>
              </a:defRPr>
            </a:lvl1pPr>
          </a:lstStyle>
          <a:p>
            <a:pPr>
              <a:defRPr/>
            </a:pPr>
            <a:fld id="{46082381-925A-4C25-AB18-0C99AD89CFC0}" type="slidenum">
              <a:rPr lang="en-US" smtClean="0"/>
              <a:pPr>
                <a:defRPr/>
              </a:pPr>
              <a:t>‹#›</a:t>
            </a:fld>
            <a:endParaRPr lang="en-US" dirty="0"/>
          </a:p>
        </p:txBody>
      </p:sp>
      <p:pic>
        <p:nvPicPr>
          <p:cNvPr id="11" name="Picture 10" descr="SYM_Horiz_RGB.png"/>
          <p:cNvPicPr>
            <a:picLocks noChangeAspect="1"/>
          </p:cNvPicPr>
          <p:nvPr/>
        </p:nvPicPr>
        <p:blipFill>
          <a:blip r:embed="rId25" cstate="print"/>
          <a:stretch>
            <a:fillRect/>
          </a:stretch>
        </p:blipFill>
        <p:spPr>
          <a:xfrm>
            <a:off x="7016496" y="6311302"/>
            <a:ext cx="1207008" cy="317873"/>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Lst>
  <p:timing>
    <p:tnLst>
      <p:par>
        <p:cTn xmlns:p14="http://schemas.microsoft.com/office/powerpoint/2010/main" id="1" dur="indefinite" restart="never" nodeType="tmRoot"/>
      </p:par>
    </p:tnLst>
  </p:timing>
  <p:hf hdr="0" dt="0"/>
  <p:txStyles>
    <p:titleStyle>
      <a:lvl1pPr algn="l" rtl="0" eaLnBrk="1" fontAlgn="base" hangingPunct="1">
        <a:lnSpc>
          <a:spcPct val="90000"/>
        </a:lnSpc>
        <a:spcBef>
          <a:spcPct val="0"/>
        </a:spcBef>
        <a:spcAft>
          <a:spcPct val="0"/>
        </a:spcAft>
        <a:defRPr sz="2800" b="1" baseline="0">
          <a:solidFill>
            <a:schemeClr val="tx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096" algn="l" rtl="0" eaLnBrk="1" fontAlgn="base" hangingPunct="1">
        <a:spcBef>
          <a:spcPct val="0"/>
        </a:spcBef>
        <a:spcAft>
          <a:spcPct val="0"/>
        </a:spcAft>
        <a:defRPr sz="2800" b="1">
          <a:solidFill>
            <a:schemeClr val="bg1"/>
          </a:solidFill>
          <a:latin typeface="Arial" charset="0"/>
        </a:defRPr>
      </a:lvl6pPr>
      <a:lvl7pPr marL="914192" algn="l" rtl="0" eaLnBrk="1" fontAlgn="base" hangingPunct="1">
        <a:spcBef>
          <a:spcPct val="0"/>
        </a:spcBef>
        <a:spcAft>
          <a:spcPct val="0"/>
        </a:spcAft>
        <a:defRPr sz="2800" b="1">
          <a:solidFill>
            <a:schemeClr val="bg1"/>
          </a:solidFill>
          <a:latin typeface="Arial" charset="0"/>
        </a:defRPr>
      </a:lvl7pPr>
      <a:lvl8pPr marL="1371288" algn="l" rtl="0" eaLnBrk="1" fontAlgn="base" hangingPunct="1">
        <a:spcBef>
          <a:spcPct val="0"/>
        </a:spcBef>
        <a:spcAft>
          <a:spcPct val="0"/>
        </a:spcAft>
        <a:defRPr sz="2800" b="1">
          <a:solidFill>
            <a:schemeClr val="bg1"/>
          </a:solidFill>
          <a:latin typeface="Arial" charset="0"/>
        </a:defRPr>
      </a:lvl8pPr>
      <a:lvl9pPr marL="1828385" algn="l" rtl="0" eaLnBrk="1" fontAlgn="base" hangingPunct="1">
        <a:spcBef>
          <a:spcPct val="0"/>
        </a:spcBef>
        <a:spcAft>
          <a:spcPct val="0"/>
        </a:spcAft>
        <a:defRPr sz="2800" b="1">
          <a:solidFill>
            <a:schemeClr val="bg1"/>
          </a:solidFill>
          <a:latin typeface="Arial" charset="0"/>
        </a:defRPr>
      </a:lvl9pPr>
    </p:titleStyle>
    <p:bodyStyle>
      <a:lvl1pPr marL="233310" indent="-233310" algn="l" rtl="0" eaLnBrk="1" fontAlgn="base" hangingPunct="1">
        <a:lnSpc>
          <a:spcPct val="90000"/>
        </a:lnSpc>
        <a:spcBef>
          <a:spcPct val="0"/>
        </a:spcBef>
        <a:spcAft>
          <a:spcPts val="1200"/>
        </a:spcAft>
        <a:buClr>
          <a:schemeClr val="bg2">
            <a:lumMod val="50000"/>
          </a:schemeClr>
        </a:buClr>
        <a:buChar char="•"/>
        <a:defRPr sz="2400">
          <a:solidFill>
            <a:schemeClr val="bg2">
              <a:lumMod val="50000"/>
            </a:schemeClr>
          </a:solidFill>
          <a:latin typeface="+mn-lt"/>
          <a:ea typeface="+mn-ea"/>
          <a:cs typeface="+mn-cs"/>
        </a:defRPr>
      </a:lvl1pPr>
      <a:lvl2pPr marL="517525" indent="-233363" algn="l" rtl="0" eaLnBrk="1" fontAlgn="base" hangingPunct="1">
        <a:lnSpc>
          <a:spcPct val="90000"/>
        </a:lnSpc>
        <a:spcBef>
          <a:spcPct val="0"/>
        </a:spcBef>
        <a:spcAft>
          <a:spcPts val="1000"/>
        </a:spcAft>
        <a:buClr>
          <a:schemeClr val="bg2">
            <a:lumMod val="50000"/>
          </a:schemeClr>
        </a:buClr>
        <a:buFont typeface="Arial" charset="0"/>
        <a:buChar char="–"/>
        <a:defRPr sz="2000">
          <a:solidFill>
            <a:schemeClr val="bg2">
              <a:lumMod val="50000"/>
            </a:schemeClr>
          </a:solidFill>
          <a:latin typeface="+mn-lt"/>
        </a:defRPr>
      </a:lvl2pPr>
      <a:lvl3pPr marL="688975" indent="-171450" algn="l" rtl="0" eaLnBrk="1" fontAlgn="base" hangingPunct="1">
        <a:lnSpc>
          <a:spcPct val="90000"/>
        </a:lnSpc>
        <a:spcBef>
          <a:spcPct val="0"/>
        </a:spcBef>
        <a:spcAft>
          <a:spcPts val="800"/>
        </a:spcAft>
        <a:buClr>
          <a:schemeClr val="bg2">
            <a:lumMod val="50000"/>
          </a:schemeClr>
        </a:buClr>
        <a:buChar char="•"/>
        <a:tabLst/>
        <a:defRPr sz="1600">
          <a:solidFill>
            <a:schemeClr val="bg2">
              <a:lumMod val="50000"/>
            </a:schemeClr>
          </a:solidFill>
          <a:latin typeface="+mn-lt"/>
        </a:defRPr>
      </a:lvl3pPr>
      <a:lvl4pPr marL="854075" indent="-165100" algn="l" rtl="0" eaLnBrk="1" fontAlgn="base" hangingPunct="1">
        <a:lnSpc>
          <a:spcPct val="90000"/>
        </a:lnSpc>
        <a:spcBef>
          <a:spcPct val="0"/>
        </a:spcBef>
        <a:spcAft>
          <a:spcPts val="600"/>
        </a:spcAft>
        <a:buClr>
          <a:schemeClr val="bg2">
            <a:lumMod val="50000"/>
          </a:schemeClr>
        </a:buClr>
        <a:buChar char="–"/>
        <a:defRPr sz="1400">
          <a:solidFill>
            <a:schemeClr val="bg2">
              <a:lumMod val="50000"/>
            </a:schemeClr>
          </a:solidFill>
          <a:latin typeface="+mn-lt"/>
        </a:defRPr>
      </a:lvl4pPr>
      <a:lvl5pPr marL="974725" indent="-120650" algn="l" rtl="0" eaLnBrk="1" fontAlgn="base" hangingPunct="1">
        <a:lnSpc>
          <a:spcPct val="90000"/>
        </a:lnSpc>
        <a:spcBef>
          <a:spcPct val="0"/>
        </a:spcBef>
        <a:spcAft>
          <a:spcPts val="600"/>
        </a:spcAft>
        <a:buClr>
          <a:schemeClr val="bg2">
            <a:lumMod val="50000"/>
          </a:schemeClr>
        </a:buClr>
        <a:buFont typeface="Arial" pitchFamily="34" charset="0"/>
        <a:buChar char="•"/>
        <a:defRPr sz="1200">
          <a:solidFill>
            <a:schemeClr val="bg2">
              <a:lumMod val="50000"/>
            </a:schemeClr>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88" algn="l" defTabSz="914192" rtl="0" eaLnBrk="1" latinLnBrk="0" hangingPunct="1">
        <a:defRPr sz="1800" kern="1200">
          <a:solidFill>
            <a:schemeClr val="tx1"/>
          </a:solidFill>
          <a:latin typeface="+mn-lt"/>
          <a:ea typeface="+mn-ea"/>
          <a:cs typeface="+mn-cs"/>
        </a:defRPr>
      </a:lvl4pPr>
      <a:lvl5pPr marL="1828385" algn="l" defTabSz="914192" rtl="0" eaLnBrk="1" latinLnBrk="0" hangingPunct="1">
        <a:defRPr sz="1800" kern="1200">
          <a:solidFill>
            <a:schemeClr val="tx1"/>
          </a:solidFill>
          <a:latin typeface="+mn-lt"/>
          <a:ea typeface="+mn-ea"/>
          <a:cs typeface="+mn-cs"/>
        </a:defRPr>
      </a:lvl5pPr>
      <a:lvl6pPr marL="2285480" algn="l" defTabSz="914192" rtl="0" eaLnBrk="1" latinLnBrk="0" hangingPunct="1">
        <a:defRPr sz="1800" kern="1200">
          <a:solidFill>
            <a:schemeClr val="tx1"/>
          </a:solidFill>
          <a:latin typeface="+mn-lt"/>
          <a:ea typeface="+mn-ea"/>
          <a:cs typeface="+mn-cs"/>
        </a:defRPr>
      </a:lvl6pPr>
      <a:lvl7pPr marL="2742577" algn="l" defTabSz="914192" rtl="0" eaLnBrk="1" latinLnBrk="0" hangingPunct="1">
        <a:defRPr sz="1800" kern="1200">
          <a:solidFill>
            <a:schemeClr val="tx1"/>
          </a:solidFill>
          <a:latin typeface="+mn-lt"/>
          <a:ea typeface="+mn-ea"/>
          <a:cs typeface="+mn-cs"/>
        </a:defRPr>
      </a:lvl7pPr>
      <a:lvl8pPr marL="3199673" algn="l" defTabSz="914192" rtl="0" eaLnBrk="1" latinLnBrk="0" hangingPunct="1">
        <a:defRPr sz="1800" kern="1200">
          <a:solidFill>
            <a:schemeClr val="tx1"/>
          </a:solidFill>
          <a:latin typeface="+mn-lt"/>
          <a:ea typeface="+mn-ea"/>
          <a:cs typeface="+mn-cs"/>
        </a:defRPr>
      </a:lvl8pPr>
      <a:lvl9pPr marL="3656769" algn="l" defTabSz="9141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slideLayout" Target="../slideLayouts/slideLayout2.xml"/><Relationship Id="rId5" Type="http://schemas.openxmlformats.org/officeDocument/2006/relationships/notesSlide" Target="../notesSlides/notesSlide18.xml"/><Relationship Id="rId6" Type="http://schemas.openxmlformats.org/officeDocument/2006/relationships/image" Target="../media/image28.png"/><Relationship Id="rId1" Type="http://schemas.openxmlformats.org/officeDocument/2006/relationships/tags" Target="../tags/tag2.xml"/><Relationship Id="rId2" Type="http://schemas.openxmlformats.org/officeDocument/2006/relationships/tags" Target="../tags/tag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gif"/><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8.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41.gif"/><Relationship Id="rId5" Type="http://schemas.openxmlformats.org/officeDocument/2006/relationships/image" Target="../media/image35.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en-US" dirty="0" smtClean="0"/>
              <a:t>SFUG</a:t>
            </a:r>
            <a:endParaRPr lang="en-US" dirty="0"/>
          </a:p>
        </p:txBody>
      </p:sp>
      <p:sp>
        <p:nvSpPr>
          <p:cNvPr id="5" name="Slide Number Placeholder 4"/>
          <p:cNvSpPr>
            <a:spLocks noGrp="1"/>
          </p:cNvSpPr>
          <p:nvPr>
            <p:ph type="sldNum" sz="quarter" idx="4"/>
          </p:nvPr>
        </p:nvSpPr>
        <p:spPr/>
        <p:txBody>
          <a:bodyPr/>
          <a:lstStyle/>
          <a:p>
            <a:pPr>
              <a:defRPr/>
            </a:pPr>
            <a:fld id="{446C9BED-6FD4-4BA4-B6B0-4A26058AC9EF}" type="slidenum">
              <a:rPr lang="en-US" smtClean="0"/>
              <a:pPr>
                <a:defRPr/>
              </a:pPr>
              <a:t>1</a:t>
            </a:fld>
            <a:endParaRPr lang="en-US" dirty="0"/>
          </a:p>
        </p:txBody>
      </p:sp>
      <p:sp>
        <p:nvSpPr>
          <p:cNvPr id="6" name="Title 5"/>
          <p:cNvSpPr>
            <a:spLocks noGrp="1"/>
          </p:cNvSpPr>
          <p:nvPr>
            <p:ph type="ctrTitle"/>
          </p:nvPr>
        </p:nvSpPr>
        <p:spPr/>
        <p:txBody>
          <a:bodyPr/>
          <a:lstStyle/>
          <a:p>
            <a:r>
              <a:rPr lang="en-US" dirty="0" smtClean="0">
                <a:cs typeface="Helvetica"/>
              </a:rPr>
              <a:t>San Francisco Endpoint Management</a:t>
            </a:r>
            <a:br>
              <a:rPr lang="en-US" dirty="0" smtClean="0">
                <a:cs typeface="Helvetica"/>
              </a:rPr>
            </a:br>
            <a:r>
              <a:rPr lang="en-US" dirty="0" smtClean="0">
                <a:solidFill>
                  <a:schemeClr val="bg2"/>
                </a:solidFill>
                <a:cs typeface="Helvetica"/>
              </a:rPr>
              <a:t>April 3</a:t>
            </a:r>
            <a:r>
              <a:rPr lang="en-US" baseline="30000" dirty="0" smtClean="0">
                <a:solidFill>
                  <a:schemeClr val="bg2"/>
                </a:solidFill>
                <a:cs typeface="Helvetica"/>
              </a:rPr>
              <a:t>rd</a:t>
            </a:r>
            <a:r>
              <a:rPr lang="en-US" dirty="0" smtClean="0">
                <a:solidFill>
                  <a:schemeClr val="bg2"/>
                </a:solidFill>
                <a:cs typeface="Helvetica"/>
              </a:rPr>
              <a:t>, 2013</a:t>
            </a:r>
            <a:endParaRPr lang="en-US" sz="2400" dirty="0">
              <a:solidFill>
                <a:schemeClr val="bg2"/>
              </a:solidFill>
              <a:cs typeface="Helvetica"/>
            </a:endParaRPr>
          </a:p>
        </p:txBody>
      </p:sp>
      <p:sp>
        <p:nvSpPr>
          <p:cNvPr id="7" name="Subtitle 6"/>
          <p:cNvSpPr>
            <a:spLocks noGrp="1"/>
          </p:cNvSpPr>
          <p:nvPr>
            <p:ph type="subTitle" idx="1"/>
          </p:nvPr>
        </p:nvSpPr>
        <p:spPr/>
        <p:txBody>
          <a:bodyPr/>
          <a:lstStyle/>
          <a:p>
            <a:r>
              <a:rPr lang="en-US" dirty="0" smtClean="0"/>
              <a:t>Jon Sharp</a:t>
            </a:r>
            <a:endParaRPr lang="en-US" dirty="0"/>
          </a:p>
        </p:txBody>
      </p:sp>
      <p:sp>
        <p:nvSpPr>
          <p:cNvPr id="8" name="Text Placeholder 7"/>
          <p:cNvSpPr>
            <a:spLocks noGrp="1"/>
          </p:cNvSpPr>
          <p:nvPr>
            <p:ph type="body" sz="quarter" idx="10"/>
          </p:nvPr>
        </p:nvSpPr>
        <p:spPr/>
        <p:txBody>
          <a:bodyPr/>
          <a:lstStyle/>
          <a:p>
            <a:r>
              <a:rPr lang="en-US" dirty="0" smtClean="0"/>
              <a:t>Sr. Product Manager</a:t>
            </a:r>
            <a:endParaRPr lang="en-US" dirty="0"/>
          </a:p>
        </p:txBody>
      </p:sp>
    </p:spTree>
    <p:extLst>
      <p:ext uri="{BB962C8B-B14F-4D97-AF65-F5344CB8AC3E}">
        <p14:creationId xmlns:p14="http://schemas.microsoft.com/office/powerpoint/2010/main" val="2067269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Predefined Computers</a:t>
            </a:r>
            <a:endParaRPr lang="en-US" dirty="0"/>
          </a:p>
        </p:txBody>
      </p:sp>
      <p:sp>
        <p:nvSpPr>
          <p:cNvPr id="4" name="Footer Placeholder 3"/>
          <p:cNvSpPr>
            <a:spLocks noGrp="1"/>
          </p:cNvSpPr>
          <p:nvPr>
            <p:ph type="ftr" sz="quarter" idx="10"/>
          </p:nvPr>
        </p:nvSpPr>
        <p:spPr/>
        <p:txBody>
          <a:bodyPr/>
          <a:lstStyle/>
          <a:p>
            <a:r>
              <a:rPr lang="en-US" smtClean="0"/>
              <a:t>SFUG</a:t>
            </a:r>
            <a:endParaRPr lang="en-US"/>
          </a:p>
        </p:txBody>
      </p:sp>
      <p:sp>
        <p:nvSpPr>
          <p:cNvPr id="5" name="Slide Number Placeholder 4"/>
          <p:cNvSpPr>
            <a:spLocks noGrp="1"/>
          </p:cNvSpPr>
          <p:nvPr>
            <p:ph type="sldNum" sz="quarter" idx="11"/>
          </p:nvPr>
        </p:nvSpPr>
        <p:spPr/>
        <p:txBody>
          <a:bodyPr/>
          <a:lstStyle/>
          <a:p>
            <a:fld id="{CE1410E9-20E2-42A4-8F73-FD1AAC6D5312}" type="slidenum">
              <a:rPr lang="en-US" smtClean="0"/>
              <a:pPr/>
              <a:t>10</a:t>
            </a:fld>
            <a:endParaRPr lang="en-US"/>
          </a:p>
        </p:txBody>
      </p:sp>
      <p:pic>
        <p:nvPicPr>
          <p:cNvPr id="6" name="Picture 5" descr="predefined ad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228" y="1103546"/>
            <a:ext cx="5121919" cy="5129836"/>
          </a:xfrm>
          <a:prstGeom prst="rect">
            <a:avLst/>
          </a:prstGeom>
        </p:spPr>
      </p:pic>
      <p:sp>
        <p:nvSpPr>
          <p:cNvPr id="12" name="Content Placeholder 11"/>
          <p:cNvSpPr>
            <a:spLocks noGrp="1"/>
          </p:cNvSpPr>
          <p:nvPr>
            <p:ph idx="1"/>
          </p:nvPr>
        </p:nvSpPr>
        <p:spPr/>
        <p:txBody>
          <a:bodyPr/>
          <a:lstStyle/>
          <a:p>
            <a:pPr lvl="0" rtl="0"/>
            <a:r>
              <a:rPr lang="en-US" dirty="0" smtClean="0"/>
              <a:t>New UI for adding computers</a:t>
            </a:r>
            <a:endParaRPr lang="en-US" dirty="0"/>
          </a:p>
          <a:p>
            <a:pPr lvl="0" rtl="0"/>
            <a:r>
              <a:rPr lang="en-US" dirty="0" smtClean="0"/>
              <a:t>Add computers one at a time</a:t>
            </a:r>
            <a:endParaRPr lang="en-US" dirty="0"/>
          </a:p>
          <a:p>
            <a:pPr lvl="0" rtl="0"/>
            <a:r>
              <a:rPr lang="en-US" dirty="0" smtClean="0"/>
              <a:t>Simplify configuration of </a:t>
            </a:r>
            <a:br>
              <a:rPr lang="en-US" dirty="0" smtClean="0"/>
            </a:br>
            <a:r>
              <a:rPr lang="en-US" dirty="0" smtClean="0"/>
              <a:t>multiple NICs</a:t>
            </a:r>
            <a:endParaRPr lang="en-US" dirty="0"/>
          </a:p>
        </p:txBody>
      </p:sp>
    </p:spTree>
    <p:extLst>
      <p:ext uri="{BB962C8B-B14F-4D97-AF65-F5344CB8AC3E}">
        <p14:creationId xmlns:p14="http://schemas.microsoft.com/office/powerpoint/2010/main" val="26116457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Managed PC Job List</a:t>
            </a:r>
            <a:endParaRPr lang="en-US" dirty="0"/>
          </a:p>
        </p:txBody>
      </p:sp>
      <p:sp>
        <p:nvSpPr>
          <p:cNvPr id="3" name="Content Placeholder 2"/>
          <p:cNvSpPr>
            <a:spLocks noGrp="1"/>
          </p:cNvSpPr>
          <p:nvPr>
            <p:ph idx="1"/>
          </p:nvPr>
        </p:nvSpPr>
        <p:spPr/>
        <p:txBody>
          <a:bodyPr/>
          <a:lstStyle/>
          <a:p>
            <a:r>
              <a:rPr lang="en-US" dirty="0" smtClean="0"/>
              <a:t>Similar to unknown </a:t>
            </a:r>
            <a:br>
              <a:rPr lang="en-US" dirty="0" smtClean="0"/>
            </a:br>
            <a:r>
              <a:rPr lang="en-US" dirty="0" smtClean="0"/>
              <a:t>computers</a:t>
            </a:r>
          </a:p>
          <a:p>
            <a:r>
              <a:rPr lang="en-US" dirty="0" smtClean="0"/>
              <a:t>Specify what image jobs</a:t>
            </a:r>
            <a:br>
              <a:rPr lang="en-US" dirty="0" smtClean="0"/>
            </a:br>
            <a:r>
              <a:rPr lang="en-US" dirty="0" smtClean="0"/>
              <a:t>are available to managed</a:t>
            </a:r>
            <a:br>
              <a:rPr lang="en-US" dirty="0" smtClean="0"/>
            </a:br>
            <a:r>
              <a:rPr lang="en-US" dirty="0" smtClean="0"/>
              <a:t>computers</a:t>
            </a:r>
          </a:p>
          <a:p>
            <a:r>
              <a:rPr lang="en-US" dirty="0" smtClean="0"/>
              <a:t>A tech could then initiate </a:t>
            </a:r>
            <a:br>
              <a:rPr lang="en-US" dirty="0" smtClean="0"/>
            </a:br>
            <a:r>
              <a:rPr lang="en-US" dirty="0" smtClean="0"/>
              <a:t>a reimage job from the </a:t>
            </a:r>
            <a:br>
              <a:rPr lang="en-US" dirty="0" smtClean="0"/>
            </a:br>
            <a:r>
              <a:rPr lang="en-US" dirty="0" smtClean="0"/>
              <a:t>client with no need to </a:t>
            </a:r>
            <a:br>
              <a:rPr lang="en-US" dirty="0" smtClean="0"/>
            </a:br>
            <a:r>
              <a:rPr lang="en-US" dirty="0" smtClean="0"/>
              <a:t>enter the console</a:t>
            </a:r>
          </a:p>
        </p:txBody>
      </p:sp>
      <p:sp>
        <p:nvSpPr>
          <p:cNvPr id="4" name="Footer Placeholder 3"/>
          <p:cNvSpPr>
            <a:spLocks noGrp="1"/>
          </p:cNvSpPr>
          <p:nvPr>
            <p:ph type="ftr" sz="quarter" idx="10"/>
          </p:nvPr>
        </p:nvSpPr>
        <p:spPr/>
        <p:txBody>
          <a:bodyPr/>
          <a:lstStyle/>
          <a:p>
            <a:r>
              <a:rPr lang="en-US" smtClean="0"/>
              <a:t>SFUG</a:t>
            </a:r>
            <a:endParaRPr lang="en-US"/>
          </a:p>
        </p:txBody>
      </p:sp>
      <p:sp>
        <p:nvSpPr>
          <p:cNvPr id="5" name="Slide Number Placeholder 4"/>
          <p:cNvSpPr>
            <a:spLocks noGrp="1"/>
          </p:cNvSpPr>
          <p:nvPr>
            <p:ph type="sldNum" sz="quarter" idx="11"/>
          </p:nvPr>
        </p:nvSpPr>
        <p:spPr/>
        <p:txBody>
          <a:bodyPr/>
          <a:lstStyle/>
          <a:p>
            <a:fld id="{CE1410E9-20E2-42A4-8F73-FD1AAC6D5312}" type="slidenum">
              <a:rPr lang="en-US" smtClean="0"/>
              <a:pPr/>
              <a:t>11</a:t>
            </a:fld>
            <a:endParaRPr lang="en-US"/>
          </a:p>
        </p:txBody>
      </p:sp>
      <p:pic>
        <p:nvPicPr>
          <p:cNvPr id="6" name="Picture 5" descr="Initial Deploymen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627" y="452136"/>
            <a:ext cx="6006904" cy="5844066"/>
          </a:xfrm>
          <a:prstGeom prst="rect">
            <a:avLst/>
          </a:prstGeom>
        </p:spPr>
      </p:pic>
    </p:spTree>
    <p:extLst>
      <p:ext uri="{BB962C8B-B14F-4D97-AF65-F5344CB8AC3E}">
        <p14:creationId xmlns:p14="http://schemas.microsoft.com/office/powerpoint/2010/main" val="14384273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Greater PE Flexibility</a:t>
            </a:r>
            <a:endParaRPr lang="en-US" dirty="0"/>
          </a:p>
        </p:txBody>
      </p:sp>
      <p:sp>
        <p:nvSpPr>
          <p:cNvPr id="5" name="Content Placeholder 4"/>
          <p:cNvSpPr>
            <a:spLocks noGrp="1"/>
          </p:cNvSpPr>
          <p:nvPr>
            <p:ph idx="1"/>
          </p:nvPr>
        </p:nvSpPr>
        <p:spPr>
          <a:xfrm>
            <a:off x="381000" y="1371600"/>
            <a:ext cx="3260402" cy="4800600"/>
          </a:xfrm>
        </p:spPr>
        <p:txBody>
          <a:bodyPr/>
          <a:lstStyle/>
          <a:p>
            <a:r>
              <a:rPr lang="en-US" dirty="0" smtClean="0"/>
              <a:t>Control timeouts</a:t>
            </a:r>
          </a:p>
          <a:p>
            <a:r>
              <a:rPr lang="en-US" dirty="0" smtClean="0"/>
              <a:t>Set boot image (including the option for "Next Device")</a:t>
            </a:r>
          </a:p>
          <a:p>
            <a:r>
              <a:rPr lang="en-US" dirty="0" smtClean="0"/>
              <a:t>Also available for Managed computers</a:t>
            </a:r>
          </a:p>
          <a:p>
            <a:r>
              <a:rPr lang="en-US" dirty="0" smtClean="0"/>
              <a:t>Invoke with F8 on the local computer</a:t>
            </a:r>
            <a:endParaRPr lang="en-US" dirty="0"/>
          </a:p>
        </p:txBody>
      </p:sp>
      <p:sp>
        <p:nvSpPr>
          <p:cNvPr id="3" name="Footer Placeholder 2"/>
          <p:cNvSpPr>
            <a:spLocks noGrp="1"/>
          </p:cNvSpPr>
          <p:nvPr>
            <p:ph type="ftr" sz="quarter" idx="10"/>
          </p:nvPr>
        </p:nvSpPr>
        <p:spPr/>
        <p:txBody>
          <a:bodyPr/>
          <a:lstStyle/>
          <a:p>
            <a:r>
              <a:rPr lang="en-US" smtClean="0"/>
              <a:t>SFUG</a:t>
            </a:r>
            <a:endParaRPr lang="en-US" dirty="0"/>
          </a:p>
        </p:txBody>
      </p:sp>
      <p:sp>
        <p:nvSpPr>
          <p:cNvPr id="4" name="Slide Number Placeholder 3"/>
          <p:cNvSpPr>
            <a:spLocks noGrp="1"/>
          </p:cNvSpPr>
          <p:nvPr>
            <p:ph type="sldNum" sz="quarter" idx="11"/>
          </p:nvPr>
        </p:nvSpPr>
        <p:spPr/>
        <p:txBody>
          <a:bodyPr/>
          <a:lstStyle/>
          <a:p>
            <a:fld id="{08E421AE-EA84-454E-9B45-A5BB28826723}" type="slidenum">
              <a:rPr lang="en-US" smtClean="0"/>
              <a:pPr/>
              <a:t>12</a:t>
            </a:fld>
            <a:endParaRPr lang="en-US"/>
          </a:p>
        </p:txBody>
      </p:sp>
      <p:pic>
        <p:nvPicPr>
          <p:cNvPr id="6" name="Picture 5" descr="NBS General Setting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402" y="152400"/>
            <a:ext cx="5502598" cy="6125686"/>
          </a:xfrm>
          <a:prstGeom prst="rect">
            <a:avLst/>
          </a:prstGeom>
        </p:spPr>
      </p:pic>
    </p:spTree>
    <p:extLst>
      <p:ext uri="{BB962C8B-B14F-4D97-AF65-F5344CB8AC3E}">
        <p14:creationId xmlns:p14="http://schemas.microsoft.com/office/powerpoint/2010/main" val="7271733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prstGeom prst="rect">
            <a:avLst/>
          </a:prstGeom>
        </p:spPr>
        <p:txBody>
          <a:bodyPr/>
          <a:lstStyle/>
          <a:p>
            <a:pPr>
              <a:defRPr/>
            </a:pPr>
            <a:r>
              <a:rPr lang="en-US" smtClean="0"/>
              <a:t>SFUG</a:t>
            </a:r>
            <a:endParaRPr lang="en-US" dirty="0"/>
          </a:p>
        </p:txBody>
      </p:sp>
      <p:sp>
        <p:nvSpPr>
          <p:cNvPr id="3" name="Slide Number Placeholder 2"/>
          <p:cNvSpPr>
            <a:spLocks noGrp="1"/>
          </p:cNvSpPr>
          <p:nvPr>
            <p:ph type="sldNum" sz="quarter" idx="4"/>
          </p:nvPr>
        </p:nvSpPr>
        <p:spPr>
          <a:prstGeom prst="rect">
            <a:avLst/>
          </a:prstGeom>
        </p:spPr>
        <p:txBody>
          <a:bodyPr/>
          <a:lstStyle/>
          <a:p>
            <a:pPr>
              <a:defRPr/>
            </a:pPr>
            <a:fld id="{46082381-925A-4C25-AB18-0C99AD89CFC0}" type="slidenum">
              <a:rPr lang="en-US" smtClean="0"/>
              <a:pPr>
                <a:defRPr/>
              </a:pPr>
              <a:t>13</a:t>
            </a:fld>
            <a:endParaRPr lang="en-US" dirty="0"/>
          </a:p>
        </p:txBody>
      </p:sp>
      <p:sp>
        <p:nvSpPr>
          <p:cNvPr id="4" name="Title 3"/>
          <p:cNvSpPr>
            <a:spLocks noGrp="1"/>
          </p:cNvSpPr>
          <p:nvPr>
            <p:ph type="ctrTitle"/>
          </p:nvPr>
        </p:nvSpPr>
        <p:spPr/>
        <p:txBody>
          <a:bodyPr/>
          <a:lstStyle/>
          <a:p>
            <a:r>
              <a:rPr lang="en-US" dirty="0" smtClean="0"/>
              <a:t>New Platform Support</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479553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2-17 at 8.00.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39" y="1828800"/>
            <a:ext cx="7637161" cy="4380741"/>
          </a:xfrm>
          <a:prstGeom prst="rect">
            <a:avLst/>
          </a:prstGeom>
        </p:spPr>
      </p:pic>
      <p:sp>
        <p:nvSpPr>
          <p:cNvPr id="2" name="Title 1"/>
          <p:cNvSpPr>
            <a:spLocks noGrp="1"/>
          </p:cNvSpPr>
          <p:nvPr>
            <p:ph type="title"/>
          </p:nvPr>
        </p:nvSpPr>
        <p:spPr/>
        <p:txBody>
          <a:bodyPr/>
          <a:lstStyle/>
          <a:p>
            <a:r>
              <a:rPr lang="en-US" dirty="0" smtClean="0"/>
              <a:t>The Challenge of Mac Imaging</a:t>
            </a:r>
            <a:endParaRPr lang="en-US" dirty="0"/>
          </a:p>
        </p:txBody>
      </p:sp>
      <p:sp>
        <p:nvSpPr>
          <p:cNvPr id="3" name="Content Placeholder 2"/>
          <p:cNvSpPr>
            <a:spLocks noGrp="1"/>
          </p:cNvSpPr>
          <p:nvPr>
            <p:ph idx="1"/>
          </p:nvPr>
        </p:nvSpPr>
        <p:spPr>
          <a:xfrm>
            <a:off x="4559444" y="2057400"/>
            <a:ext cx="4038600" cy="4038600"/>
          </a:xfrm>
        </p:spPr>
        <p:txBody>
          <a:bodyPr/>
          <a:lstStyle/>
          <a:p>
            <a:r>
              <a:rPr lang="en-US" dirty="0" smtClean="0"/>
              <a:t>Unhappy data center team</a:t>
            </a:r>
          </a:p>
          <a:p>
            <a:r>
              <a:rPr lang="en-US" dirty="0" smtClean="0"/>
              <a:t>Nonexistent Mac servers</a:t>
            </a:r>
          </a:p>
          <a:p>
            <a:r>
              <a:rPr lang="en-US" dirty="0" smtClean="0"/>
              <a:t>Separate infrastructure to build up and maintain</a:t>
            </a:r>
            <a:endParaRPr lang="en-US" dirty="0"/>
          </a:p>
        </p:txBody>
      </p:sp>
      <p:sp>
        <p:nvSpPr>
          <p:cNvPr id="4" name="Footer Placeholder 3"/>
          <p:cNvSpPr>
            <a:spLocks noGrp="1"/>
          </p:cNvSpPr>
          <p:nvPr>
            <p:ph type="ftr" sz="quarter" idx="10"/>
          </p:nvPr>
        </p:nvSpPr>
        <p:spPr/>
        <p:txBody>
          <a:bodyPr/>
          <a:lstStyle/>
          <a:p>
            <a:pPr>
              <a:defRPr/>
            </a:pPr>
            <a:r>
              <a:rPr lang="en-US" smtClean="0"/>
              <a:t>SFUG</a:t>
            </a:r>
            <a:endParaRPr lang="en-US"/>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14</a:t>
            </a:fld>
            <a:endParaRPr lang="en-US" dirty="0"/>
          </a:p>
        </p:txBody>
      </p:sp>
    </p:spTree>
    <p:extLst>
      <p:ext uri="{BB962C8B-B14F-4D97-AF65-F5344CB8AC3E}">
        <p14:creationId xmlns:p14="http://schemas.microsoft.com/office/powerpoint/2010/main" val="35115107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 Imaging: Our Solution</a:t>
            </a:r>
            <a:endParaRPr lang="en-US" dirty="0"/>
          </a:p>
        </p:txBody>
      </p:sp>
      <p:sp>
        <p:nvSpPr>
          <p:cNvPr id="3" name="Content Placeholder 2"/>
          <p:cNvSpPr>
            <a:spLocks noGrp="1"/>
          </p:cNvSpPr>
          <p:nvPr>
            <p:ph idx="1"/>
          </p:nvPr>
        </p:nvSpPr>
        <p:spPr>
          <a:xfrm>
            <a:off x="381000" y="1371600"/>
            <a:ext cx="8382000" cy="4303291"/>
          </a:xfrm>
        </p:spPr>
        <p:txBody>
          <a:bodyPr/>
          <a:lstStyle/>
          <a:p>
            <a:r>
              <a:rPr lang="en-US" dirty="0" smtClean="0"/>
              <a:t>Infrastructure</a:t>
            </a:r>
          </a:p>
          <a:p>
            <a:pPr lvl="1"/>
            <a:r>
              <a:rPr lang="en-US" dirty="0" smtClean="0"/>
              <a:t>No Mac OS X Server required</a:t>
            </a:r>
          </a:p>
          <a:p>
            <a:pPr lvl="1"/>
            <a:r>
              <a:rPr lang="en-US" dirty="0" smtClean="0"/>
              <a:t>Leverage existing Site Servers and </a:t>
            </a:r>
            <a:br>
              <a:rPr lang="en-US" dirty="0" smtClean="0"/>
            </a:br>
            <a:r>
              <a:rPr lang="en-US" dirty="0" smtClean="0"/>
              <a:t>infrastructure (Same HW as PXE)</a:t>
            </a:r>
          </a:p>
          <a:p>
            <a:r>
              <a:rPr lang="en-US" dirty="0" smtClean="0"/>
              <a:t>Supported OS</a:t>
            </a:r>
          </a:p>
          <a:p>
            <a:pPr lvl="1"/>
            <a:r>
              <a:rPr lang="en-US" dirty="0" smtClean="0"/>
              <a:t>Snow Leopard (10.6)</a:t>
            </a:r>
          </a:p>
          <a:p>
            <a:pPr lvl="1"/>
            <a:r>
              <a:rPr lang="en-US" dirty="0" smtClean="0"/>
              <a:t>Lion (10.7)</a:t>
            </a:r>
          </a:p>
          <a:p>
            <a:pPr lvl="1"/>
            <a:r>
              <a:rPr lang="en-US" dirty="0" smtClean="0"/>
              <a:t>Mountain Lion (10.8)</a:t>
            </a:r>
          </a:p>
          <a:p>
            <a:endParaRPr lang="en-US" dirty="0" smtClean="0"/>
          </a:p>
        </p:txBody>
      </p:sp>
      <p:sp>
        <p:nvSpPr>
          <p:cNvPr id="4" name="Footer Placeholder 3"/>
          <p:cNvSpPr>
            <a:spLocks noGrp="1"/>
          </p:cNvSpPr>
          <p:nvPr>
            <p:ph type="ftr" sz="quarter" idx="10"/>
          </p:nvPr>
        </p:nvSpPr>
        <p:spPr/>
        <p:txBody>
          <a:bodyPr/>
          <a:lstStyle/>
          <a:p>
            <a:r>
              <a:rPr lang="en-US" smtClean="0"/>
              <a:t>SFUG</a:t>
            </a:r>
            <a:endParaRPr lang="en-US"/>
          </a:p>
        </p:txBody>
      </p:sp>
      <p:sp>
        <p:nvSpPr>
          <p:cNvPr id="5" name="Slide Number Placeholder 4"/>
          <p:cNvSpPr>
            <a:spLocks noGrp="1"/>
          </p:cNvSpPr>
          <p:nvPr>
            <p:ph type="sldNum" sz="quarter" idx="11"/>
          </p:nvPr>
        </p:nvSpPr>
        <p:spPr/>
        <p:txBody>
          <a:bodyPr/>
          <a:lstStyle/>
          <a:p>
            <a:fld id="{CE1410E9-20E2-42A4-8F73-FD1AAC6D5312}" type="slidenum">
              <a:rPr lang="en-US" smtClean="0"/>
              <a:pPr/>
              <a:t>15</a:t>
            </a:fld>
            <a:endParaRPr lang="en-US"/>
          </a:p>
        </p:txBody>
      </p:sp>
      <p:pic>
        <p:nvPicPr>
          <p:cNvPr id="6" name="Picture 5" descr="27iMac_34_Flower_PRINT-other.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92345"/>
            <a:ext cx="4265602" cy="6669345"/>
          </a:xfrm>
          <a:prstGeom prst="rect">
            <a:avLst/>
          </a:prstGeom>
        </p:spPr>
      </p:pic>
    </p:spTree>
    <p:extLst>
      <p:ext uri="{BB962C8B-B14F-4D97-AF65-F5344CB8AC3E}">
        <p14:creationId xmlns:p14="http://schemas.microsoft.com/office/powerpoint/2010/main" val="22107135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Platform Support</a:t>
            </a:r>
            <a:endParaRPr lang="en-US" dirty="0"/>
          </a:p>
        </p:txBody>
      </p:sp>
      <p:sp>
        <p:nvSpPr>
          <p:cNvPr id="7" name="Content Placeholder 6"/>
          <p:cNvSpPr>
            <a:spLocks noGrp="1"/>
          </p:cNvSpPr>
          <p:nvPr>
            <p:ph idx="1"/>
          </p:nvPr>
        </p:nvSpPr>
        <p:spPr>
          <a:xfrm>
            <a:off x="381000" y="1371600"/>
            <a:ext cx="8382000" cy="4648200"/>
          </a:xfrm>
        </p:spPr>
        <p:txBody>
          <a:bodyPr>
            <a:normAutofit/>
          </a:bodyPr>
          <a:lstStyle/>
          <a:p>
            <a:r>
              <a:rPr lang="en-US" dirty="0"/>
              <a:t>WinPE </a:t>
            </a:r>
            <a:r>
              <a:rPr lang="en-US" dirty="0" smtClean="0"/>
              <a:t>3.1</a:t>
            </a:r>
          </a:p>
          <a:p>
            <a:r>
              <a:rPr lang="en-US" dirty="0" smtClean="0"/>
              <a:t>SSL </a:t>
            </a:r>
            <a:r>
              <a:rPr lang="en-US" dirty="0" err="1" smtClean="0"/>
              <a:t>Preboot</a:t>
            </a:r>
            <a:r>
              <a:rPr lang="en-US" dirty="0" smtClean="0"/>
              <a:t> Agent</a:t>
            </a:r>
            <a:endParaRPr lang="en-US" dirty="0"/>
          </a:p>
          <a:p>
            <a:r>
              <a:rPr lang="en-US" dirty="0"/>
              <a:t>Windows </a:t>
            </a:r>
            <a:r>
              <a:rPr lang="en-US" dirty="0" smtClean="0"/>
              <a:t>8</a:t>
            </a:r>
            <a:endParaRPr lang="en-US" dirty="0"/>
          </a:p>
          <a:p>
            <a:r>
              <a:rPr lang="en-US" dirty="0"/>
              <a:t>Windows </a:t>
            </a:r>
            <a:r>
              <a:rPr lang="en-US" dirty="0" smtClean="0"/>
              <a:t/>
            </a:r>
            <a:br>
              <a:rPr lang="en-US" dirty="0" smtClean="0"/>
            </a:br>
            <a:r>
              <a:rPr lang="en-US" dirty="0" smtClean="0"/>
              <a:t>Server 2012</a:t>
            </a:r>
          </a:p>
          <a:p>
            <a:r>
              <a:rPr lang="en-US" dirty="0" smtClean="0"/>
              <a:t>UEFI</a:t>
            </a:r>
          </a:p>
          <a:p>
            <a:r>
              <a:rPr lang="en-US" dirty="0" smtClean="0"/>
              <a:t>ESX, </a:t>
            </a:r>
            <a:r>
              <a:rPr lang="en-US" dirty="0" err="1" smtClean="0"/>
              <a:t>ESXi</a:t>
            </a:r>
            <a:r>
              <a:rPr lang="en-US" dirty="0" smtClean="0"/>
              <a:t> Provisioning</a:t>
            </a:r>
            <a:endParaRPr lang="en-US" dirty="0"/>
          </a:p>
          <a:p>
            <a:r>
              <a:rPr lang="en-US" dirty="0"/>
              <a:t>RHEL 5.5, </a:t>
            </a:r>
            <a:r>
              <a:rPr lang="en-US" dirty="0" smtClean="0"/>
              <a:t>6.0</a:t>
            </a:r>
            <a:endParaRPr lang="en-US" dirty="0"/>
          </a:p>
          <a:p>
            <a:r>
              <a:rPr lang="en-US" dirty="0"/>
              <a:t>SLES </a:t>
            </a:r>
            <a:r>
              <a:rPr lang="en-US" dirty="0" smtClean="0"/>
              <a:t>11</a:t>
            </a:r>
          </a:p>
          <a:p>
            <a:r>
              <a:rPr lang="en-US" dirty="0" smtClean="0"/>
              <a:t>Updated </a:t>
            </a:r>
            <a:r>
              <a:rPr lang="en-US" dirty="0" err="1" smtClean="0"/>
              <a:t>LinuxPE</a:t>
            </a:r>
            <a:r>
              <a:rPr lang="en-US" dirty="0" smtClean="0"/>
              <a:t> Kernel</a:t>
            </a:r>
          </a:p>
        </p:txBody>
      </p:sp>
      <p:sp>
        <p:nvSpPr>
          <p:cNvPr id="4" name="Footer Placeholder 3"/>
          <p:cNvSpPr>
            <a:spLocks noGrp="1"/>
          </p:cNvSpPr>
          <p:nvPr>
            <p:ph type="ftr" sz="quarter" idx="10"/>
          </p:nvPr>
        </p:nvSpPr>
        <p:spPr/>
        <p:txBody>
          <a:bodyPr/>
          <a:lstStyle/>
          <a:p>
            <a:r>
              <a:rPr lang="en-US" smtClean="0"/>
              <a:t>SFUG</a:t>
            </a:r>
            <a:endParaRPr lang="en-US"/>
          </a:p>
        </p:txBody>
      </p:sp>
      <p:sp>
        <p:nvSpPr>
          <p:cNvPr id="5" name="Slide Number Placeholder 4"/>
          <p:cNvSpPr>
            <a:spLocks noGrp="1"/>
          </p:cNvSpPr>
          <p:nvPr>
            <p:ph type="sldNum" sz="quarter" idx="11"/>
          </p:nvPr>
        </p:nvSpPr>
        <p:spPr/>
        <p:txBody>
          <a:bodyPr/>
          <a:lstStyle/>
          <a:p>
            <a:fld id="{CE1410E9-20E2-42A4-8F73-FD1AAC6D5312}" type="slidenum">
              <a:rPr lang="en-US" smtClean="0"/>
              <a:pPr/>
              <a:t>16</a:t>
            </a:fld>
            <a:endParaRPr lang="en-US"/>
          </a:p>
        </p:txBody>
      </p:sp>
      <p:pic>
        <p:nvPicPr>
          <p:cNvPr id="8" name="Content Placeholder 14" descr="networkview.png"/>
          <p:cNvPicPr>
            <a:picLocks noChangeAspect="1"/>
          </p:cNvPicPr>
          <p:nvPr/>
        </p:nvPicPr>
        <p:blipFill>
          <a:blip r:embed="rId3" cstate="print">
            <a:duotone>
              <a:prstClr val="black"/>
              <a:srgbClr val="D9C3A5">
                <a:tint val="50000"/>
                <a:satMod val="180000"/>
              </a:srgbClr>
            </a:duotone>
          </a:blip>
          <a:stretch>
            <a:fillRect/>
          </a:stretch>
        </p:blipFill>
        <p:spPr bwMode="auto">
          <a:xfrm>
            <a:off x="1524000" y="1143000"/>
            <a:ext cx="8248149" cy="4095651"/>
          </a:xfrm>
          <a:prstGeom prst="rect">
            <a:avLst/>
          </a:prstGeom>
          <a:noFill/>
          <a:ln w="9525">
            <a:noFill/>
            <a:miter lim="800000"/>
            <a:headEnd/>
            <a:tailEnd/>
          </a:ln>
        </p:spPr>
      </p:pic>
    </p:spTree>
    <p:extLst>
      <p:ext uri="{BB962C8B-B14F-4D97-AF65-F5344CB8AC3E}">
        <p14:creationId xmlns:p14="http://schemas.microsoft.com/office/powerpoint/2010/main" val="11550070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Mac Management in CMS</a:t>
            </a:r>
            <a:endParaRPr lang="en-US" dirty="0"/>
          </a:p>
        </p:txBody>
      </p:sp>
      <p:sp>
        <p:nvSpPr>
          <p:cNvPr id="2" name="Footer Placeholder 1"/>
          <p:cNvSpPr>
            <a:spLocks noGrp="1"/>
          </p:cNvSpPr>
          <p:nvPr>
            <p:ph type="ftr" sz="quarter" idx="10"/>
          </p:nvPr>
        </p:nvSpPr>
        <p:spPr/>
        <p:txBody>
          <a:bodyPr/>
          <a:lstStyle/>
          <a:p>
            <a:pPr>
              <a:defRPr/>
            </a:pPr>
            <a:r>
              <a:rPr lang="fr-FR" smtClean="0"/>
              <a:t>SFUG</a:t>
            </a:r>
            <a:endParaRPr lang="en-US" dirty="0"/>
          </a:p>
        </p:txBody>
      </p:sp>
      <p:sp>
        <p:nvSpPr>
          <p:cNvPr id="3" name="Slide Number Placeholder 2"/>
          <p:cNvSpPr>
            <a:spLocks noGrp="1"/>
          </p:cNvSpPr>
          <p:nvPr>
            <p:ph type="sldNum" sz="quarter" idx="11"/>
          </p:nvPr>
        </p:nvSpPr>
        <p:spPr/>
        <p:txBody>
          <a:bodyPr/>
          <a:lstStyle/>
          <a:p>
            <a:pPr>
              <a:defRPr/>
            </a:pPr>
            <a:fld id="{46082381-925A-4C25-AB18-0C99AD89CFC0}" type="slidenum">
              <a:rPr lang="en-US" smtClean="0"/>
              <a:pPr>
                <a:defRPr/>
              </a:pPr>
              <a:t>17</a:t>
            </a:fld>
            <a:endParaRPr lang="en-US" dirty="0"/>
          </a:p>
        </p:txBody>
      </p:sp>
    </p:spTree>
    <p:extLst>
      <p:ext uri="{BB962C8B-B14F-4D97-AF65-F5344CB8AC3E}">
        <p14:creationId xmlns:p14="http://schemas.microsoft.com/office/powerpoint/2010/main" val="40563253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smtClean="0">
                <a:cs typeface="Helvetica"/>
              </a:rPr>
              <a:t>SFUG</a:t>
            </a:r>
            <a:endParaRPr lang="en-US" dirty="0"/>
          </a:p>
        </p:txBody>
      </p:sp>
      <p:sp>
        <p:nvSpPr>
          <p:cNvPr id="3" name="Slide Number Placeholder 2"/>
          <p:cNvSpPr>
            <a:spLocks noGrp="1"/>
          </p:cNvSpPr>
          <p:nvPr>
            <p:ph type="sldNum" sz="quarter" idx="4"/>
          </p:nvPr>
        </p:nvSpPr>
        <p:spPr/>
        <p:txBody>
          <a:bodyPr/>
          <a:lstStyle/>
          <a:p>
            <a:pPr>
              <a:defRPr/>
            </a:pPr>
            <a:fld id="{46082381-925A-4C25-AB18-0C99AD89CFC0}" type="slidenum">
              <a:rPr lang="en-US" smtClean="0"/>
              <a:pPr>
                <a:defRPr/>
              </a:pPr>
              <a:t>18</a:t>
            </a:fld>
            <a:endParaRPr lang="en-US" dirty="0"/>
          </a:p>
        </p:txBody>
      </p:sp>
      <p:sp>
        <p:nvSpPr>
          <p:cNvPr id="4" name="Title 3"/>
          <p:cNvSpPr>
            <a:spLocks noGrp="1"/>
          </p:cNvSpPr>
          <p:nvPr>
            <p:ph type="ctrTitle"/>
          </p:nvPr>
        </p:nvSpPr>
        <p:spPr/>
        <p:txBody>
          <a:bodyPr/>
          <a:lstStyle/>
          <a:p>
            <a:r>
              <a:rPr lang="en-US" sz="2800" dirty="0" smtClean="0">
                <a:cs typeface="Helvetica"/>
              </a:rPr>
              <a:t>Software Management</a:t>
            </a:r>
            <a:endParaRPr lang="en-US" sz="3200" dirty="0">
              <a:cs typeface="Helvetica"/>
            </a:endParaRP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70128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Installation</a:t>
            </a:r>
            <a:endParaRPr lang="en-US" dirty="0"/>
          </a:p>
        </p:txBody>
      </p:sp>
      <p:sp>
        <p:nvSpPr>
          <p:cNvPr id="4" name="Footer Placeholder 3"/>
          <p:cNvSpPr>
            <a:spLocks noGrp="1"/>
          </p:cNvSpPr>
          <p:nvPr>
            <p:ph type="ftr" sz="quarter" idx="10"/>
          </p:nvPr>
        </p:nvSpPr>
        <p:spPr/>
        <p:txBody>
          <a:bodyPr/>
          <a:lstStyle/>
          <a:p>
            <a:pPr>
              <a:defRPr/>
            </a:pPr>
            <a:r>
              <a:rPr lang="fr-FR" smtClean="0"/>
              <a:t>SFUG</a:t>
            </a:r>
            <a:endParaRPr lang="en-US"/>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19</a:t>
            </a:fld>
            <a:endParaRPr lang="en-US" dirty="0"/>
          </a:p>
        </p:txBody>
      </p:sp>
      <p:sp>
        <p:nvSpPr>
          <p:cNvPr id="8" name="Content Placeholder 7"/>
          <p:cNvSpPr>
            <a:spLocks noGrp="1"/>
          </p:cNvSpPr>
          <p:nvPr>
            <p:ph idx="1"/>
          </p:nvPr>
        </p:nvSpPr>
        <p:spPr>
          <a:xfrm>
            <a:off x="381000" y="1219200"/>
            <a:ext cx="6477000" cy="4953000"/>
          </a:xfrm>
        </p:spPr>
        <p:txBody>
          <a:bodyPr/>
          <a:lstStyle/>
          <a:p>
            <a:pPr lvl="0" rtl="0"/>
            <a:r>
              <a:rPr lang="en-US" dirty="0" smtClean="0"/>
              <a:t>Challenge</a:t>
            </a:r>
            <a:endParaRPr lang="en-US" dirty="0"/>
          </a:p>
          <a:p>
            <a:pPr lvl="1" rtl="0"/>
            <a:r>
              <a:rPr lang="en-US" dirty="0" smtClean="0"/>
              <a:t>Unfamiliar formats</a:t>
            </a:r>
            <a:endParaRPr lang="en-US" dirty="0"/>
          </a:p>
          <a:p>
            <a:pPr lvl="1" rtl="0"/>
            <a:r>
              <a:rPr lang="en-US" dirty="0" smtClean="0"/>
              <a:t>OS X Command-line knowledge </a:t>
            </a:r>
            <a:br>
              <a:rPr lang="en-US" dirty="0" smtClean="0"/>
            </a:br>
            <a:r>
              <a:rPr lang="en-US" dirty="0" smtClean="0"/>
              <a:t>required</a:t>
            </a:r>
            <a:endParaRPr lang="en-US" dirty="0"/>
          </a:p>
          <a:p>
            <a:pPr lvl="0" rtl="0"/>
            <a:r>
              <a:rPr lang="en-US" dirty="0" smtClean="0"/>
              <a:t>Our Solution</a:t>
            </a:r>
            <a:endParaRPr lang="en-US" dirty="0"/>
          </a:p>
          <a:p>
            <a:pPr lvl="1" rtl="0"/>
            <a:r>
              <a:rPr lang="en-US" dirty="0" smtClean="0"/>
              <a:t>Import your software DMG, </a:t>
            </a:r>
            <a:br>
              <a:rPr lang="en-US" dirty="0" smtClean="0"/>
            </a:br>
            <a:r>
              <a:rPr lang="en-US" dirty="0" smtClean="0"/>
              <a:t>we’ll do the rest</a:t>
            </a:r>
            <a:endParaRPr lang="en-US" dirty="0"/>
          </a:p>
          <a:p>
            <a:pPr lvl="1" rtl="0"/>
            <a:r>
              <a:rPr lang="en-US" dirty="0" smtClean="0"/>
              <a:t>Automatically created </a:t>
            </a:r>
            <a:br>
              <a:rPr lang="en-US" dirty="0" smtClean="0"/>
            </a:br>
            <a:r>
              <a:rPr lang="en-US" dirty="0" smtClean="0"/>
              <a:t>install/uninstall command-lines</a:t>
            </a:r>
            <a:endParaRPr lang="en-US" dirty="0"/>
          </a:p>
        </p:txBody>
      </p:sp>
      <p:pic>
        <p:nvPicPr>
          <p:cNvPr id="11" name="Picture 10"/>
          <p:cNvPicPr>
            <a:picLocks noChangeAspect="1"/>
          </p:cNvPicPr>
          <p:nvPr/>
        </p:nvPicPr>
        <p:blipFill>
          <a:blip r:embed="rId2"/>
          <a:stretch>
            <a:fillRect/>
          </a:stretch>
        </p:blipFill>
        <p:spPr>
          <a:xfrm>
            <a:off x="4343400" y="1600200"/>
            <a:ext cx="4648200" cy="4648200"/>
          </a:xfrm>
          <a:prstGeom prst="rect">
            <a:avLst/>
          </a:prstGeom>
        </p:spPr>
      </p:pic>
    </p:spTree>
    <p:extLst>
      <p:ext uri="{BB962C8B-B14F-4D97-AF65-F5344CB8AC3E}">
        <p14:creationId xmlns:p14="http://schemas.microsoft.com/office/powerpoint/2010/main" val="32631687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AE57B197-8048-4BE4-AB76-060D7729CC1F}" type="slidenum">
              <a:rPr lang="en-US" smtClean="0"/>
              <a:pPr>
                <a:defRPr/>
              </a:pPr>
              <a:t>2</a:t>
            </a:fld>
            <a:endParaRPr lang="en-US" dirty="0"/>
          </a:p>
        </p:txBody>
      </p:sp>
      <p:graphicFrame>
        <p:nvGraphicFramePr>
          <p:cNvPr id="7" name="Diagram 6"/>
          <p:cNvGraphicFramePr/>
          <p:nvPr>
            <p:extLst>
              <p:ext uri="{D42A27DB-BD31-4B8C-83A1-F6EECF244321}">
                <p14:modId xmlns:p14="http://schemas.microsoft.com/office/powerpoint/2010/main" val="2362920241"/>
              </p:ext>
            </p:extLst>
          </p:nvPr>
        </p:nvGraphicFramePr>
        <p:xfrm>
          <a:off x="1069267" y="1050500"/>
          <a:ext cx="6953693" cy="4306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1557186" y="1987730"/>
            <a:ext cx="6195237" cy="3231247"/>
          </a:xfrm>
        </p:spPr>
        <p:txBody>
          <a:bodyPr>
            <a:normAutofit/>
          </a:bodyPr>
          <a:lstStyle/>
          <a:p>
            <a:r>
              <a:rPr lang="en-US" sz="2000" dirty="0" smtClean="0">
                <a:solidFill>
                  <a:srgbClr val="4E4845"/>
                </a:solidFill>
              </a:rPr>
              <a:t>This information is about pre-release software. </a:t>
            </a:r>
          </a:p>
          <a:p>
            <a:r>
              <a:rPr lang="en-US" sz="2000" dirty="0" smtClean="0">
                <a:solidFill>
                  <a:srgbClr val="4E4845"/>
                </a:solidFill>
              </a:rPr>
              <a:t>Any unreleased update to the product or other planned modification is subject to ongoing evaluation by Symantec and therefore subject to change. </a:t>
            </a:r>
          </a:p>
          <a:p>
            <a:r>
              <a:rPr lang="en-US" sz="2000" dirty="0" smtClean="0">
                <a:solidFill>
                  <a:srgbClr val="4E4845"/>
                </a:solidFill>
              </a:rPr>
              <a:t>This information is provided without warranty of any kind, express or implied.  </a:t>
            </a:r>
          </a:p>
          <a:p>
            <a:r>
              <a:rPr lang="en-US" sz="2000" dirty="0" smtClean="0">
                <a:solidFill>
                  <a:srgbClr val="4E4845"/>
                </a:solidFill>
              </a:rPr>
              <a:t>Customers who purchase Symantec products should make their purchase decision based upon features that are currently available.</a:t>
            </a:r>
          </a:p>
          <a:p>
            <a:endParaRPr lang="en-US" dirty="0">
              <a:solidFill>
                <a:srgbClr val="4E4845"/>
              </a:solidFill>
            </a:endParaRPr>
          </a:p>
        </p:txBody>
      </p:sp>
      <p:sp>
        <p:nvSpPr>
          <p:cNvPr id="2" name="Footer Placeholder 1"/>
          <p:cNvSpPr>
            <a:spLocks noGrp="1"/>
          </p:cNvSpPr>
          <p:nvPr>
            <p:ph type="ftr" sz="quarter" idx="10"/>
          </p:nvPr>
        </p:nvSpPr>
        <p:spPr>
          <a:xfrm>
            <a:off x="381000" y="6378647"/>
            <a:ext cx="4183380" cy="211620"/>
          </a:xfrm>
        </p:spPr>
        <p:txBody>
          <a:bodyPr/>
          <a:lstStyle/>
          <a:p>
            <a:pPr>
              <a:defRPr/>
            </a:pPr>
            <a:r>
              <a:rPr lang="fr-FR" smtClean="0"/>
              <a:t>SFUG</a:t>
            </a:r>
            <a:endParaRPr lang="en-US"/>
          </a:p>
        </p:txBody>
      </p:sp>
    </p:spTree>
    <p:extLst>
      <p:ext uri="{BB962C8B-B14F-4D97-AF65-F5344CB8AC3E}">
        <p14:creationId xmlns:p14="http://schemas.microsoft.com/office/powerpoint/2010/main" val="28579195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Enforcement on Macs</a:t>
            </a:r>
            <a:endParaRPr lang="en-US" dirty="0"/>
          </a:p>
        </p:txBody>
      </p:sp>
      <p:sp>
        <p:nvSpPr>
          <p:cNvPr id="4" name="Footer Placeholder 3"/>
          <p:cNvSpPr>
            <a:spLocks noGrp="1"/>
          </p:cNvSpPr>
          <p:nvPr>
            <p:ph type="ftr" sz="quarter" idx="10"/>
          </p:nvPr>
        </p:nvSpPr>
        <p:spPr/>
        <p:txBody>
          <a:bodyPr/>
          <a:lstStyle/>
          <a:p>
            <a:pPr>
              <a:defRPr/>
            </a:pPr>
            <a:r>
              <a:rPr lang="fr-FR" smtClean="0"/>
              <a:t>SFUG</a:t>
            </a:r>
            <a:endParaRPr lang="en-US"/>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20</a:t>
            </a:fld>
            <a:endParaRPr lang="en-US" dirty="0"/>
          </a:p>
        </p:txBody>
      </p:sp>
      <p:sp>
        <p:nvSpPr>
          <p:cNvPr id="8" name="Content Placeholder 7"/>
          <p:cNvSpPr>
            <a:spLocks noGrp="1"/>
          </p:cNvSpPr>
          <p:nvPr>
            <p:ph idx="1"/>
          </p:nvPr>
        </p:nvSpPr>
        <p:spPr/>
        <p:txBody>
          <a:bodyPr/>
          <a:lstStyle/>
          <a:p>
            <a:pPr lvl="0" rtl="0"/>
            <a:r>
              <a:rPr lang="en-US" dirty="0" smtClean="0"/>
              <a:t>Challenge</a:t>
            </a:r>
            <a:endParaRPr lang="en-US" dirty="0"/>
          </a:p>
          <a:p>
            <a:pPr lvl="1" rtl="0"/>
            <a:r>
              <a:rPr lang="en-US" dirty="0" smtClean="0"/>
              <a:t>Keep business critical apps installed</a:t>
            </a:r>
            <a:endParaRPr lang="en-US" dirty="0"/>
          </a:p>
          <a:p>
            <a:pPr lvl="1" rtl="0"/>
            <a:r>
              <a:rPr lang="en-US" dirty="0" smtClean="0"/>
              <a:t>Enforce It software standards</a:t>
            </a:r>
            <a:endParaRPr lang="en-US" dirty="0"/>
          </a:p>
          <a:p>
            <a:pPr lvl="0" rtl="0"/>
            <a:r>
              <a:rPr lang="en-US" dirty="0" smtClean="0"/>
              <a:t>Our Solution</a:t>
            </a:r>
            <a:endParaRPr lang="en-US" dirty="0"/>
          </a:p>
          <a:p>
            <a:pPr lvl="1" rtl="0"/>
            <a:r>
              <a:rPr lang="en-US" dirty="0" smtClean="0"/>
              <a:t>Detection rules</a:t>
            </a:r>
            <a:endParaRPr lang="en-US" dirty="0"/>
          </a:p>
          <a:p>
            <a:pPr lvl="1" rtl="0"/>
            <a:r>
              <a:rPr lang="en-US" dirty="0" smtClean="0"/>
              <a:t>Automatically created on </a:t>
            </a:r>
            <a:br>
              <a:rPr lang="en-US" dirty="0" smtClean="0"/>
            </a:br>
            <a:r>
              <a:rPr lang="en-US" dirty="0" smtClean="0"/>
              <a:t>SW import</a:t>
            </a:r>
            <a:endParaRPr lang="en-US" dirty="0"/>
          </a:p>
          <a:p>
            <a:pPr lvl="1" rtl="0"/>
            <a:r>
              <a:rPr lang="en-US" dirty="0" smtClean="0"/>
              <a:t>Automatic remediation</a:t>
            </a:r>
            <a:endParaRPr lang="en-US" dirty="0"/>
          </a:p>
        </p:txBody>
      </p:sp>
      <p:pic>
        <p:nvPicPr>
          <p:cNvPr id="3" name="Picture 2"/>
          <p:cNvPicPr>
            <a:picLocks noChangeAspect="1"/>
          </p:cNvPicPr>
          <p:nvPr/>
        </p:nvPicPr>
        <p:blipFill>
          <a:blip r:embed="rId2"/>
          <a:stretch>
            <a:fillRect/>
          </a:stretch>
        </p:blipFill>
        <p:spPr>
          <a:xfrm>
            <a:off x="4000049" y="990600"/>
            <a:ext cx="4991551" cy="4991551"/>
          </a:xfrm>
          <a:prstGeom prst="rect">
            <a:avLst/>
          </a:prstGeom>
        </p:spPr>
      </p:pic>
    </p:spTree>
    <p:extLst>
      <p:ext uri="{BB962C8B-B14F-4D97-AF65-F5344CB8AC3E}">
        <p14:creationId xmlns:p14="http://schemas.microsoft.com/office/powerpoint/2010/main" val="35839247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fr-FR" smtClean="0"/>
              <a:t>SFUG</a:t>
            </a:r>
            <a:endParaRPr lang="en-US" dirty="0"/>
          </a:p>
        </p:txBody>
      </p:sp>
      <p:sp>
        <p:nvSpPr>
          <p:cNvPr id="3" name="Slide Number Placeholder 2"/>
          <p:cNvSpPr>
            <a:spLocks noGrp="1"/>
          </p:cNvSpPr>
          <p:nvPr>
            <p:ph type="sldNum" sz="quarter" idx="4"/>
          </p:nvPr>
        </p:nvSpPr>
        <p:spPr/>
        <p:txBody>
          <a:bodyPr/>
          <a:lstStyle/>
          <a:p>
            <a:pPr>
              <a:defRPr/>
            </a:pPr>
            <a:fld id="{46082381-925A-4C25-AB18-0C99AD89CFC0}" type="slidenum">
              <a:rPr lang="en-US" smtClean="0"/>
              <a:pPr>
                <a:defRPr/>
              </a:pPr>
              <a:t>21</a:t>
            </a:fld>
            <a:endParaRPr lang="en-US" dirty="0"/>
          </a:p>
        </p:txBody>
      </p:sp>
      <p:sp>
        <p:nvSpPr>
          <p:cNvPr id="4" name="Title 3"/>
          <p:cNvSpPr>
            <a:spLocks noGrp="1"/>
          </p:cNvSpPr>
          <p:nvPr>
            <p:ph type="ctrTitle"/>
          </p:nvPr>
        </p:nvSpPr>
        <p:spPr/>
        <p:txBody>
          <a:bodyPr/>
          <a:lstStyle/>
          <a:p>
            <a:r>
              <a:rPr lang="en-US" dirty="0" smtClean="0"/>
              <a:t>Additional Features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9205226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 X Support Matrix</a:t>
            </a:r>
            <a:endParaRPr lang="en-US" dirty="0"/>
          </a:p>
        </p:txBody>
      </p:sp>
      <p:sp>
        <p:nvSpPr>
          <p:cNvPr id="3" name="Content Placeholder 2"/>
          <p:cNvSpPr>
            <a:spLocks noGrp="1"/>
          </p:cNvSpPr>
          <p:nvPr>
            <p:ph idx="1"/>
          </p:nvPr>
        </p:nvSpPr>
        <p:spPr>
          <a:xfrm>
            <a:off x="838200" y="1371600"/>
            <a:ext cx="4381818" cy="1937580"/>
          </a:xfrm>
        </p:spPr>
        <p:txBody>
          <a:bodyPr>
            <a:normAutofit lnSpcReduction="10000"/>
          </a:bodyPr>
          <a:lstStyle/>
          <a:p>
            <a:pPr marL="0" indent="0">
              <a:buNone/>
            </a:pPr>
            <a:r>
              <a:rPr lang="en-US" dirty="0" smtClean="0"/>
              <a:t>Timely support of new OS’s is critical to our Mac customers.</a:t>
            </a:r>
            <a:br>
              <a:rPr lang="en-US" dirty="0" smtClean="0"/>
            </a:br>
            <a:r>
              <a:rPr lang="en-US" dirty="0" smtClean="0"/>
              <a:t/>
            </a:r>
            <a:br>
              <a:rPr lang="en-US" dirty="0" smtClean="0"/>
            </a:br>
            <a:r>
              <a:rPr lang="en-US" dirty="0" smtClean="0"/>
              <a:t>OS X 10.8 Mountain Lion was supported by CMS the day it was released. </a:t>
            </a:r>
          </a:p>
        </p:txBody>
      </p:sp>
      <p:sp>
        <p:nvSpPr>
          <p:cNvPr id="4" name="Footer Placeholder 3"/>
          <p:cNvSpPr>
            <a:spLocks noGrp="1"/>
          </p:cNvSpPr>
          <p:nvPr>
            <p:ph type="ftr" sz="quarter" idx="10"/>
          </p:nvPr>
        </p:nvSpPr>
        <p:spPr/>
        <p:txBody>
          <a:bodyPr/>
          <a:lstStyle/>
          <a:p>
            <a:pPr>
              <a:defRPr/>
            </a:pPr>
            <a:r>
              <a:rPr lang="fr-FR" smtClean="0"/>
              <a:t>SFUG</a:t>
            </a:r>
            <a:endParaRPr lang="en-US"/>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22</a:t>
            </a:fld>
            <a:endParaRPr lang="en-US" dirty="0"/>
          </a:p>
        </p:txBody>
      </p:sp>
      <p:pic>
        <p:nvPicPr>
          <p:cNvPr id="6" name="Picture 5" descr="OSX MountainL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528" y="304800"/>
            <a:ext cx="3029023" cy="3053932"/>
          </a:xfrm>
          <a:prstGeom prst="rect">
            <a:avLst/>
          </a:prstGeom>
        </p:spPr>
      </p:pic>
      <p:graphicFrame>
        <p:nvGraphicFramePr>
          <p:cNvPr id="8" name="Content Placeholder 4"/>
          <p:cNvGraphicFramePr>
            <a:graphicFrameLocks/>
          </p:cNvGraphicFramePr>
          <p:nvPr>
            <p:extLst>
              <p:ext uri="{D42A27DB-BD31-4B8C-83A1-F6EECF244321}">
                <p14:modId xmlns:p14="http://schemas.microsoft.com/office/powerpoint/2010/main" val="2138420561"/>
              </p:ext>
            </p:extLst>
          </p:nvPr>
        </p:nvGraphicFramePr>
        <p:xfrm>
          <a:off x="1066800" y="3505200"/>
          <a:ext cx="7010400" cy="2590800"/>
        </p:xfrm>
        <a:graphic>
          <a:graphicData uri="http://schemas.openxmlformats.org/drawingml/2006/table">
            <a:tbl>
              <a:tblPr firstRow="1" bandRow="1">
                <a:tableStyleId>{21E4AEA4-8DFA-4A89-87EB-49C32662AFE0}</a:tableStyleId>
              </a:tblPr>
              <a:tblGrid>
                <a:gridCol w="1711842"/>
                <a:gridCol w="1222744"/>
                <a:gridCol w="1630326"/>
                <a:gridCol w="1222744"/>
                <a:gridCol w="1222744"/>
              </a:tblGrid>
              <a:tr h="353826">
                <a:tc>
                  <a:txBody>
                    <a:bodyPr/>
                    <a:lstStyle/>
                    <a:p>
                      <a:pPr algn="ctr"/>
                      <a:r>
                        <a:rPr lang="en-US" sz="2000" dirty="0" smtClean="0">
                          <a:solidFill>
                            <a:srgbClr val="4E4845"/>
                          </a:solidFill>
                        </a:rPr>
                        <a:t>OS X Version</a:t>
                      </a:r>
                      <a:endParaRPr lang="en-US" sz="2000" dirty="0">
                        <a:solidFill>
                          <a:srgbClr val="4E4845"/>
                        </a:solidFill>
                      </a:endParaRPr>
                    </a:p>
                  </a:txBody>
                  <a:tcPr/>
                </a:tc>
                <a:tc>
                  <a:txBody>
                    <a:bodyPr/>
                    <a:lstStyle/>
                    <a:p>
                      <a:pPr algn="ctr"/>
                      <a:r>
                        <a:rPr lang="en-US" sz="2000" dirty="0" smtClean="0">
                          <a:solidFill>
                            <a:srgbClr val="4E4845"/>
                          </a:solidFill>
                        </a:rPr>
                        <a:t>CMS 6.x</a:t>
                      </a:r>
                      <a:endParaRPr lang="en-US" sz="2000" dirty="0">
                        <a:solidFill>
                          <a:srgbClr val="4E4845"/>
                        </a:solidFill>
                      </a:endParaRPr>
                    </a:p>
                  </a:txBody>
                  <a:tcPr/>
                </a:tc>
                <a:tc>
                  <a:txBody>
                    <a:bodyPr/>
                    <a:lstStyle/>
                    <a:p>
                      <a:pPr algn="ctr"/>
                      <a:r>
                        <a:rPr lang="en-US" sz="2000" dirty="0" smtClean="0">
                          <a:solidFill>
                            <a:srgbClr val="4E4845"/>
                          </a:solidFill>
                        </a:rPr>
                        <a:t>CMS 7.0</a:t>
                      </a:r>
                      <a:r>
                        <a:rPr lang="en-US" sz="2000" baseline="0" dirty="0" smtClean="0">
                          <a:solidFill>
                            <a:srgbClr val="4E4845"/>
                          </a:solidFill>
                        </a:rPr>
                        <a:t> SP4</a:t>
                      </a:r>
                      <a:endParaRPr lang="en-US" sz="2000" dirty="0">
                        <a:solidFill>
                          <a:srgbClr val="4E4845"/>
                        </a:solidFill>
                      </a:endParaRPr>
                    </a:p>
                  </a:txBody>
                  <a:tcPr/>
                </a:tc>
                <a:tc>
                  <a:txBody>
                    <a:bodyPr/>
                    <a:lstStyle/>
                    <a:p>
                      <a:pPr algn="ctr"/>
                      <a:r>
                        <a:rPr lang="en-US" sz="2000" dirty="0" smtClean="0">
                          <a:solidFill>
                            <a:srgbClr val="4E4845"/>
                          </a:solidFill>
                        </a:rPr>
                        <a:t>CMS 7.1</a:t>
                      </a:r>
                      <a:endParaRPr lang="en-US" sz="2000" dirty="0">
                        <a:solidFill>
                          <a:srgbClr val="4E4845"/>
                        </a:solidFill>
                      </a:endParaRPr>
                    </a:p>
                  </a:txBody>
                  <a:tcPr/>
                </a:tc>
                <a:tc>
                  <a:txBody>
                    <a:bodyPr/>
                    <a:lstStyle/>
                    <a:p>
                      <a:pPr algn="ctr"/>
                      <a:r>
                        <a:rPr lang="en-US" sz="2000" i="1" dirty="0" smtClean="0">
                          <a:solidFill>
                            <a:srgbClr val="4E4845"/>
                          </a:solidFill>
                        </a:rPr>
                        <a:t>Orion</a:t>
                      </a:r>
                      <a:endParaRPr lang="en-US" sz="2000" i="1" dirty="0">
                        <a:solidFill>
                          <a:srgbClr val="4E4845"/>
                        </a:solidFill>
                      </a:endParaRPr>
                    </a:p>
                  </a:txBody>
                  <a:tcPr/>
                </a:tc>
              </a:tr>
              <a:tr h="30075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rPr>
                        <a:t>10.4</a:t>
                      </a:r>
                    </a:p>
                  </a:txBody>
                  <a:tcPr>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aseline="-25000" dirty="0" smtClean="0">
                        <a:solidFill>
                          <a:schemeClr val="bg2">
                            <a:lumMod val="50000"/>
                          </a:schemeClr>
                        </a:solidFill>
                      </a:endParaRPr>
                    </a:p>
                  </a:txBody>
                  <a:tcPr>
                    <a:solidFill>
                      <a:srgbClr val="FFFFFF"/>
                    </a:solidFill>
                  </a:tcPr>
                </a:tc>
              </a:tr>
              <a:tr h="30075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rPr>
                        <a:t>10.5</a:t>
                      </a:r>
                    </a:p>
                  </a:txBody>
                  <a:tcP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aseline="-25000" dirty="0" smtClean="0">
                        <a:solidFill>
                          <a:schemeClr val="bg2">
                            <a:lumMod val="50000"/>
                          </a:schemeClr>
                        </a:solidFill>
                      </a:endParaRPr>
                    </a:p>
                  </a:txBody>
                  <a:tcPr>
                    <a:solidFill>
                      <a:schemeClr val="accent2">
                        <a:lumMod val="20000"/>
                        <a:lumOff val="80000"/>
                      </a:schemeClr>
                    </a:solidFill>
                  </a:tcPr>
                </a:tc>
              </a:tr>
              <a:tr h="30075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rPr>
                        <a:t>10.6</a:t>
                      </a:r>
                    </a:p>
                  </a:txBody>
                  <a:tcP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no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no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no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noFill/>
                  </a:tcPr>
                </a:tc>
              </a:tr>
              <a:tr h="30075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rPr>
                        <a:t>10.7</a:t>
                      </a:r>
                    </a:p>
                  </a:txBody>
                  <a:tcP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aseline="-25000" dirty="0" smtClean="0">
                        <a:solidFill>
                          <a:schemeClr val="bg2">
                            <a:lumMod val="50000"/>
                          </a:schemeClr>
                        </a:solidFill>
                      </a:endParaRPr>
                    </a:p>
                  </a:txBody>
                  <a:tcPr>
                    <a:solidFill>
                      <a:schemeClr val="accent2">
                        <a:lumMod val="20000"/>
                        <a:lumOff val="80000"/>
                      </a:schemeClr>
                    </a:solidFill>
                  </a:tcPr>
                </a:tc>
                <a:tc>
                  <a:txBody>
                    <a:bodyPr/>
                    <a:lstStyle/>
                    <a:p>
                      <a:pPr algn="ctr"/>
                      <a:endParaRPr lang="en-US" sz="1800" baseline="-25000" dirty="0">
                        <a:solidFill>
                          <a:schemeClr val="bg2">
                            <a:lumMod val="50000"/>
                          </a:schemeClr>
                        </a:solidFill>
                      </a:endParaRPr>
                    </a:p>
                  </a:txBody>
                  <a:tcPr>
                    <a:solidFill>
                      <a:schemeClr val="accent2">
                        <a:lumMod val="20000"/>
                        <a:lumOff val="8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solidFill>
                      <a:schemeClr val="accent2">
                        <a:lumMod val="20000"/>
                        <a:lumOff val="8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solidFill>
                      <a:schemeClr val="accent2">
                        <a:lumMod val="20000"/>
                        <a:lumOff val="80000"/>
                      </a:schemeClr>
                    </a:solidFill>
                  </a:tcPr>
                </a:tc>
              </a:tr>
              <a:tr h="30075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aseline="0" dirty="0" smtClean="0">
                          <a:solidFill>
                            <a:schemeClr val="bg2">
                              <a:lumMod val="50000"/>
                            </a:schemeClr>
                          </a:solidFill>
                        </a:rPr>
                        <a:t>10.8</a:t>
                      </a:r>
                      <a:endParaRPr lang="en-US" sz="1800" baseline="30000" dirty="0" smtClean="0">
                        <a:solidFill>
                          <a:schemeClr val="bg2">
                            <a:lumMod val="50000"/>
                          </a:schemeClr>
                        </a:solidFill>
                      </a:endParaRPr>
                    </a:p>
                  </a:txBody>
                  <a:tcPr>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aseline="-25000" dirty="0" smtClean="0">
                        <a:solidFill>
                          <a:schemeClr val="bg2">
                            <a:lumMod val="50000"/>
                          </a:schemeClr>
                        </a:solidFill>
                      </a:endParaRPr>
                    </a:p>
                  </a:txBody>
                  <a:tcPr>
                    <a:solidFill>
                      <a:srgbClr val="FFFFFF"/>
                    </a:solidFill>
                  </a:tcPr>
                </a:tc>
                <a:tc>
                  <a:txBody>
                    <a:bodyPr/>
                    <a:lstStyle/>
                    <a:p>
                      <a:pPr algn="ctr"/>
                      <a:endParaRPr lang="en-US" sz="1800" baseline="-25000" dirty="0">
                        <a:solidFill>
                          <a:schemeClr val="bg2">
                            <a:lumMod val="50000"/>
                          </a:schemeClr>
                        </a:solidFill>
                      </a:endParaRPr>
                    </a:p>
                  </a:txBody>
                  <a:tcPr>
                    <a:solidFill>
                      <a:srgbClr val="FFFFFF"/>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endParaRPr lang="en-US" dirty="0" smtClean="0">
                        <a:solidFill>
                          <a:schemeClr val="bg2">
                            <a:lumMod val="50000"/>
                          </a:schemeClr>
                        </a:solidFill>
                      </a:endParaRPr>
                    </a:p>
                  </a:txBody>
                  <a:tcPr>
                    <a:solidFill>
                      <a:srgbClr val="FFFFFF"/>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effectLst/>
                          <a:latin typeface="Wingdings 2"/>
                        </a:rPr>
                        <a:t></a:t>
                      </a:r>
                    </a:p>
                  </a:txBody>
                  <a:tcPr>
                    <a:solidFill>
                      <a:srgbClr val="FFFFFF"/>
                    </a:solidFill>
                  </a:tcPr>
                </a:tc>
              </a:tr>
              <a:tr h="30075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2">
                              <a:lumMod val="50000"/>
                            </a:schemeClr>
                          </a:solidFill>
                        </a:rPr>
                        <a:t>10.9</a:t>
                      </a:r>
                    </a:p>
                  </a:txBody>
                  <a:tcPr>
                    <a:solidFill>
                      <a:schemeClr val="accent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aseline="-25000" dirty="0" smtClean="0">
                        <a:solidFill>
                          <a:schemeClr val="bg2">
                            <a:lumMod val="50000"/>
                          </a:schemeClr>
                        </a:solidFill>
                      </a:endParaRPr>
                    </a:p>
                  </a:txBody>
                  <a:tcPr>
                    <a:solidFill>
                      <a:schemeClr val="accent2">
                        <a:lumMod val="20000"/>
                        <a:lumOff val="80000"/>
                      </a:schemeClr>
                    </a:solidFill>
                  </a:tcPr>
                </a:tc>
                <a:tc>
                  <a:txBody>
                    <a:bodyPr/>
                    <a:lstStyle/>
                    <a:p>
                      <a:pPr algn="ctr"/>
                      <a:endParaRPr lang="en-US" sz="1800" baseline="-25000" dirty="0">
                        <a:solidFill>
                          <a:schemeClr val="bg2">
                            <a:lumMod val="50000"/>
                          </a:schemeClr>
                        </a:solidFill>
                      </a:endParaRPr>
                    </a:p>
                  </a:txBody>
                  <a:tcPr>
                    <a:solidFill>
                      <a:schemeClr val="accent2">
                        <a:lumMod val="20000"/>
                        <a:lumOff val="8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endParaRPr lang="en-US" dirty="0" smtClean="0">
                        <a:solidFill>
                          <a:schemeClr val="bg2">
                            <a:lumMod val="50000"/>
                          </a:schemeClr>
                        </a:solidFill>
                      </a:endParaRPr>
                    </a:p>
                  </a:txBody>
                  <a:tcPr>
                    <a:solidFill>
                      <a:schemeClr val="accent2">
                        <a:lumMod val="20000"/>
                        <a:lumOff val="80000"/>
                      </a:schemeClr>
                    </a:solidFill>
                  </a:tcPr>
                </a:tc>
                <a:tc>
                  <a:txBody>
                    <a:bodyPr/>
                    <a:lstStyle/>
                    <a:p>
                      <a:pPr marL="0" marR="0" indent="0" algn="ctr" defTabSz="914192" rtl="0" eaLnBrk="1" fontAlgn="auto" latinLnBrk="0" hangingPunct="1">
                        <a:lnSpc>
                          <a:spcPct val="100000"/>
                        </a:lnSpc>
                        <a:spcBef>
                          <a:spcPts val="0"/>
                        </a:spcBef>
                        <a:spcAft>
                          <a:spcPts val="0"/>
                        </a:spcAft>
                        <a:buClrTx/>
                        <a:buSzTx/>
                        <a:buFontTx/>
                        <a:buNone/>
                        <a:tabLst/>
                        <a:defRPr/>
                      </a:pPr>
                      <a:r>
                        <a:rPr lang="en-US" dirty="0" smtClean="0">
                          <a:solidFill>
                            <a:schemeClr val="bg2">
                              <a:lumMod val="50000"/>
                            </a:schemeClr>
                          </a:solidFill>
                        </a:rPr>
                        <a:t>TBD</a:t>
                      </a:r>
                    </a:p>
                  </a:txBody>
                  <a:tcPr>
                    <a:solidFill>
                      <a:schemeClr val="accent2">
                        <a:lumMod val="20000"/>
                        <a:lumOff val="80000"/>
                      </a:schemeClr>
                    </a:solidFill>
                  </a:tcPr>
                </a:tc>
              </a:tr>
            </a:tbl>
          </a:graphicData>
        </a:graphic>
      </p:graphicFrame>
      <p:sp>
        <p:nvSpPr>
          <p:cNvPr id="7" name="TextBox 6"/>
          <p:cNvSpPr txBox="1"/>
          <p:nvPr/>
        </p:nvSpPr>
        <p:spPr bwMode="ltGray">
          <a:xfrm>
            <a:off x="769378" y="4469224"/>
            <a:ext cx="914400" cy="914400"/>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endParaRPr lang="en-US" sz="2000" dirty="0" err="1" smtClean="0">
              <a:solidFill>
                <a:schemeClr val="bg2">
                  <a:lumMod val="50000"/>
                </a:schemeClr>
              </a:solidFill>
              <a:latin typeface="Calibri" pitchFamily="34" charset="0"/>
            </a:endParaRPr>
          </a:p>
        </p:txBody>
      </p:sp>
      <p:sp>
        <p:nvSpPr>
          <p:cNvPr id="10" name="TextBox 9"/>
          <p:cNvSpPr txBox="1"/>
          <p:nvPr/>
        </p:nvSpPr>
        <p:spPr bwMode="ltGray">
          <a:xfrm>
            <a:off x="769378" y="4469224"/>
            <a:ext cx="914400" cy="914400"/>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endParaRPr lang="en-US" sz="2000" dirty="0" err="1" smtClean="0">
              <a:solidFill>
                <a:schemeClr val="bg2">
                  <a:lumMod val="50000"/>
                </a:schemeClr>
              </a:solidFill>
              <a:latin typeface="Calibri" pitchFamily="34" charset="0"/>
            </a:endParaRPr>
          </a:p>
        </p:txBody>
      </p:sp>
      <p:sp>
        <p:nvSpPr>
          <p:cNvPr id="11" name="TextBox 10"/>
          <p:cNvSpPr txBox="1"/>
          <p:nvPr/>
        </p:nvSpPr>
        <p:spPr bwMode="ltGray">
          <a:xfrm>
            <a:off x="769378" y="4469224"/>
            <a:ext cx="914400" cy="914400"/>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endParaRPr lang="en-US" sz="2000" dirty="0" err="1" smtClean="0">
              <a:solidFill>
                <a:schemeClr val="bg2">
                  <a:lumMod val="50000"/>
                </a:schemeClr>
              </a:solidFill>
              <a:latin typeface="Calibri" pitchFamily="34" charset="0"/>
            </a:endParaRPr>
          </a:p>
        </p:txBody>
      </p:sp>
    </p:spTree>
    <p:extLst>
      <p:ext uri="{BB962C8B-B14F-4D97-AF65-F5344CB8AC3E}">
        <p14:creationId xmlns:p14="http://schemas.microsoft.com/office/powerpoint/2010/main" val="10130246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a typeface="ＭＳ Ｐゴシック" charset="-128"/>
                <a:cs typeface="ＭＳ Ｐゴシック" charset="-128"/>
              </a:rPr>
              <a:t>Additional Features</a:t>
            </a:r>
            <a:endParaRPr lang="en-US" dirty="0"/>
          </a:p>
        </p:txBody>
      </p:sp>
      <p:sp>
        <p:nvSpPr>
          <p:cNvPr id="7" name="Content Placeholder 6"/>
          <p:cNvSpPr>
            <a:spLocks noGrp="1"/>
          </p:cNvSpPr>
          <p:nvPr>
            <p:ph idx="1"/>
          </p:nvPr>
        </p:nvSpPr>
        <p:spPr/>
        <p:txBody>
          <a:bodyPr/>
          <a:lstStyle/>
          <a:p>
            <a:pPr lvl="0" rtl="0"/>
            <a:r>
              <a:rPr lang="en-US" dirty="0" smtClean="0"/>
              <a:t>Updated Mac Agent</a:t>
            </a:r>
            <a:endParaRPr lang="en-US" dirty="0"/>
          </a:p>
          <a:p>
            <a:pPr lvl="0" rtl="0"/>
            <a:r>
              <a:rPr lang="en-US" dirty="0" smtClean="0"/>
              <a:t>SW Catalog: Filter by </a:t>
            </a:r>
            <a:br>
              <a:rPr lang="en-US" dirty="0" smtClean="0"/>
            </a:br>
            <a:r>
              <a:rPr lang="en-US" dirty="0" smtClean="0"/>
              <a:t>Mac Platform</a:t>
            </a:r>
          </a:p>
          <a:p>
            <a:pPr lvl="0" rtl="0"/>
            <a:r>
              <a:rPr lang="en-US" dirty="0" smtClean="0"/>
              <a:t>NTLMv2</a:t>
            </a:r>
            <a:endParaRPr lang="en-US" dirty="0"/>
          </a:p>
        </p:txBody>
      </p:sp>
      <p:sp>
        <p:nvSpPr>
          <p:cNvPr id="10" name="Footer Placeholder 9"/>
          <p:cNvSpPr>
            <a:spLocks noGrp="1"/>
          </p:cNvSpPr>
          <p:nvPr>
            <p:ph type="ftr" sz="quarter" idx="10"/>
          </p:nvPr>
        </p:nvSpPr>
        <p:spPr/>
        <p:txBody>
          <a:bodyPr/>
          <a:lstStyle/>
          <a:p>
            <a:pPr>
              <a:defRPr/>
            </a:pPr>
            <a:r>
              <a:rPr lang="en-US" smtClean="0">
                <a:cs typeface="Helvetica"/>
              </a:rPr>
              <a:t>SFUG</a:t>
            </a:r>
            <a:endParaRPr lang="en-US" dirty="0"/>
          </a:p>
        </p:txBody>
      </p:sp>
      <p:sp>
        <p:nvSpPr>
          <p:cNvPr id="4" name="Slide Number Placeholder 3"/>
          <p:cNvSpPr>
            <a:spLocks noGrp="1"/>
          </p:cNvSpPr>
          <p:nvPr>
            <p:ph type="sldNum" sz="quarter" idx="11"/>
          </p:nvPr>
        </p:nvSpPr>
        <p:spPr/>
        <p:txBody>
          <a:bodyPr/>
          <a:lstStyle/>
          <a:p>
            <a:fld id="{113A82D2-BE53-784F-B42B-3E5128C865F6}" type="slidenum">
              <a:rPr lang="en-US" smtClean="0"/>
              <a:pPr/>
              <a:t>23</a:t>
            </a:fld>
            <a:endParaRPr lang="en-US"/>
          </a:p>
        </p:txBody>
      </p:sp>
      <p:pic>
        <p:nvPicPr>
          <p:cNvPr id="5" name="Picture 4" descr="screenMockup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57" y="720130"/>
            <a:ext cx="5740343" cy="5299670"/>
          </a:xfrm>
          <a:prstGeom prst="rect">
            <a:avLst/>
          </a:prstGeom>
        </p:spPr>
      </p:pic>
    </p:spTree>
    <p:extLst>
      <p:ext uri="{BB962C8B-B14F-4D97-AF65-F5344CB8AC3E}">
        <p14:creationId xmlns:p14="http://schemas.microsoft.com/office/powerpoint/2010/main" val="1211161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a typeface="ＭＳ Ｐゴシック" charset="-128"/>
                <a:cs typeface="ＭＳ Ｐゴシック" charset="-128"/>
              </a:rPr>
              <a:t>Additional Mac Management Resources</a:t>
            </a:r>
            <a:endParaRPr lang="en-US" dirty="0"/>
          </a:p>
        </p:txBody>
      </p:sp>
      <p:sp>
        <p:nvSpPr>
          <p:cNvPr id="10" name="Footer Placeholder 9"/>
          <p:cNvSpPr>
            <a:spLocks noGrp="1"/>
          </p:cNvSpPr>
          <p:nvPr>
            <p:ph type="ftr" sz="quarter" idx="10"/>
          </p:nvPr>
        </p:nvSpPr>
        <p:spPr/>
        <p:txBody>
          <a:bodyPr/>
          <a:lstStyle/>
          <a:p>
            <a:pPr>
              <a:defRPr/>
            </a:pPr>
            <a:r>
              <a:rPr lang="en-US" smtClean="0">
                <a:cs typeface="Helvetica"/>
              </a:rPr>
              <a:t>SFUG</a:t>
            </a:r>
            <a:endParaRPr lang="en-US" dirty="0"/>
          </a:p>
        </p:txBody>
      </p:sp>
      <p:sp>
        <p:nvSpPr>
          <p:cNvPr id="4" name="Slide Number Placeholder 3"/>
          <p:cNvSpPr>
            <a:spLocks noGrp="1"/>
          </p:cNvSpPr>
          <p:nvPr>
            <p:ph type="sldNum" sz="quarter" idx="11"/>
          </p:nvPr>
        </p:nvSpPr>
        <p:spPr/>
        <p:txBody>
          <a:bodyPr/>
          <a:lstStyle/>
          <a:p>
            <a:fld id="{113A82D2-BE53-784F-B42B-3E5128C865F6}" type="slidenum">
              <a:rPr lang="en-US" smtClean="0"/>
              <a:pPr/>
              <a:t>24</a:t>
            </a:fld>
            <a:endParaRPr lang="en-US"/>
          </a:p>
        </p:txBody>
      </p:sp>
      <p:graphicFrame>
        <p:nvGraphicFramePr>
          <p:cNvPr id="6" name="Diagram 5"/>
          <p:cNvGraphicFramePr/>
          <p:nvPr>
            <p:extLst>
              <p:ext uri="{D42A27DB-BD31-4B8C-83A1-F6EECF244321}">
                <p14:modId xmlns:p14="http://schemas.microsoft.com/office/powerpoint/2010/main" val="890319544"/>
              </p:ext>
            </p:extLst>
          </p:nvPr>
        </p:nvGraphicFramePr>
        <p:xfrm>
          <a:off x="381000" y="1295400"/>
          <a:ext cx="83820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4023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a:t>
            </a:r>
            <a:r>
              <a:rPr lang="en-US" dirty="0"/>
              <a:t> </a:t>
            </a:r>
            <a:r>
              <a:rPr lang="en-US" dirty="0" smtClean="0"/>
              <a:t>Enabled Management</a:t>
            </a:r>
            <a:endParaRPr lang="en-US" dirty="0"/>
          </a:p>
        </p:txBody>
      </p:sp>
      <p:sp>
        <p:nvSpPr>
          <p:cNvPr id="3" name="Footer Placeholder 2"/>
          <p:cNvSpPr>
            <a:spLocks noGrp="1"/>
          </p:cNvSpPr>
          <p:nvPr>
            <p:ph type="ftr" sz="quarter" idx="10"/>
          </p:nvPr>
        </p:nvSpPr>
        <p:spPr/>
        <p:txBody>
          <a:bodyPr/>
          <a:lstStyle/>
          <a:p>
            <a:pPr>
              <a:defRPr/>
            </a:pPr>
            <a:r>
              <a:rPr lang="fr-FR" smtClean="0"/>
              <a:t>SFUG</a:t>
            </a:r>
            <a:endParaRPr lang="en-US"/>
          </a:p>
        </p:txBody>
      </p:sp>
      <p:sp>
        <p:nvSpPr>
          <p:cNvPr id="4" name="Slide Number Placeholder 3"/>
          <p:cNvSpPr>
            <a:spLocks noGrp="1"/>
          </p:cNvSpPr>
          <p:nvPr>
            <p:ph type="sldNum" sz="quarter" idx="11"/>
          </p:nvPr>
        </p:nvSpPr>
        <p:spPr/>
        <p:txBody>
          <a:bodyPr/>
          <a:lstStyle/>
          <a:p>
            <a:pPr>
              <a:defRPr/>
            </a:pPr>
            <a:fld id="{446C9BED-6FD4-4BA4-B6B0-4A26058AC9EF}" type="slidenum">
              <a:rPr lang="en-US" smtClean="0"/>
              <a:pPr>
                <a:defRPr/>
              </a:pPr>
              <a:t>25</a:t>
            </a:fld>
            <a:endParaRPr lang="en-US" dirty="0"/>
          </a:p>
        </p:txBody>
      </p:sp>
    </p:spTree>
    <p:extLst>
      <p:ext uri="{BB962C8B-B14F-4D97-AF65-F5344CB8AC3E}">
        <p14:creationId xmlns:p14="http://schemas.microsoft.com/office/powerpoint/2010/main" val="6165846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The Digital Nomad</a:t>
            </a:r>
            <a:endParaRPr lang="en-AU" dirty="0"/>
          </a:p>
        </p:txBody>
      </p:sp>
      <p:sp>
        <p:nvSpPr>
          <p:cNvPr id="6" name="Content Placeholder 5"/>
          <p:cNvSpPr>
            <a:spLocks noGrp="1"/>
          </p:cNvSpPr>
          <p:nvPr>
            <p:ph idx="1"/>
          </p:nvPr>
        </p:nvSpPr>
        <p:spPr>
          <a:xfrm>
            <a:off x="381000" y="3140968"/>
            <a:ext cx="6351240" cy="2878832"/>
          </a:xfrm>
        </p:spPr>
        <p:txBody>
          <a:bodyPr>
            <a:normAutofit fontScale="92500" lnSpcReduction="10000"/>
          </a:bodyPr>
          <a:lstStyle/>
          <a:p>
            <a:pPr marL="0" indent="0">
              <a:buNone/>
            </a:pPr>
            <a:r>
              <a:rPr lang="en-AU" dirty="0" smtClean="0"/>
              <a:t>Devices used by users with no connection to </a:t>
            </a:r>
            <a:br>
              <a:rPr lang="en-AU" dirty="0" smtClean="0"/>
            </a:br>
            <a:r>
              <a:rPr lang="en-AU" dirty="0" smtClean="0"/>
              <a:t>internal network or VPN present a challenge</a:t>
            </a:r>
            <a:endParaRPr lang="en-AU" dirty="0"/>
          </a:p>
          <a:p>
            <a:r>
              <a:rPr lang="en-US" dirty="0" smtClean="0"/>
              <a:t>Traveling employees</a:t>
            </a:r>
          </a:p>
          <a:p>
            <a:r>
              <a:rPr lang="en-US" dirty="0" smtClean="0"/>
              <a:t>Employees working from home</a:t>
            </a:r>
          </a:p>
          <a:p>
            <a:r>
              <a:rPr lang="en-US" dirty="0" smtClean="0"/>
              <a:t>Remote branch offices/sites </a:t>
            </a:r>
          </a:p>
          <a:p>
            <a:r>
              <a:rPr lang="en-AU" dirty="0" smtClean="0"/>
              <a:t>Devices managed remotely by Managed Service Providers (MSPs)</a:t>
            </a:r>
          </a:p>
          <a:p>
            <a:pPr lvl="1"/>
            <a:endParaRPr lang="en-AU" dirty="0" smtClean="0"/>
          </a:p>
        </p:txBody>
      </p:sp>
      <p:sp>
        <p:nvSpPr>
          <p:cNvPr id="3" name="Footer Placeholder 2"/>
          <p:cNvSpPr>
            <a:spLocks noGrp="1"/>
          </p:cNvSpPr>
          <p:nvPr>
            <p:ph type="ftr" sz="quarter" idx="10"/>
          </p:nvPr>
        </p:nvSpPr>
        <p:spPr/>
        <p:txBody>
          <a:bodyPr/>
          <a:lstStyle/>
          <a:p>
            <a:r>
              <a:rPr lang="en-US" smtClean="0"/>
              <a:t>SFUG</a:t>
            </a:r>
            <a:endParaRPr lang="en-US" dirty="0"/>
          </a:p>
        </p:txBody>
      </p:sp>
      <p:sp>
        <p:nvSpPr>
          <p:cNvPr id="4" name="Slide Number Placeholder 3"/>
          <p:cNvSpPr>
            <a:spLocks noGrp="1"/>
          </p:cNvSpPr>
          <p:nvPr>
            <p:ph type="sldNum" sz="quarter" idx="11"/>
          </p:nvPr>
        </p:nvSpPr>
        <p:spPr/>
        <p:txBody>
          <a:bodyPr/>
          <a:lstStyle/>
          <a:p>
            <a:pPr>
              <a:defRPr/>
            </a:pPr>
            <a:fld id="{446C9BED-6FD4-4BA4-B6B0-4A26058AC9EF}" type="slidenum">
              <a:rPr lang="en-US" smtClean="0"/>
              <a:pPr>
                <a:defRPr/>
              </a:pPr>
              <a:t>26</a:t>
            </a:fld>
            <a:endParaRPr lang="en-US" dirty="0"/>
          </a:p>
        </p:txBody>
      </p:sp>
      <p:sp>
        <p:nvSpPr>
          <p:cNvPr id="16" name="TextBox 15"/>
          <p:cNvSpPr txBox="1"/>
          <p:nvPr/>
        </p:nvSpPr>
        <p:spPr bwMode="ltGray">
          <a:xfrm>
            <a:off x="2438400" y="1295400"/>
            <a:ext cx="4343400" cy="15240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91419" tIns="45710" rIns="91419" bIns="45710" rtlCol="0" anchor="t" anchorCtr="0">
            <a:noAutofit/>
          </a:bodyPr>
          <a:lstStyle/>
          <a:p>
            <a:pPr algn="l">
              <a:lnSpc>
                <a:spcPct val="90000"/>
              </a:lnSpc>
              <a:spcBef>
                <a:spcPts val="0"/>
              </a:spcBef>
              <a:spcAft>
                <a:spcPts val="800"/>
              </a:spcAft>
            </a:pPr>
            <a:r>
              <a:rPr lang="en-US" sz="3200" dirty="0" smtClean="0">
                <a:solidFill>
                  <a:schemeClr val="bg2">
                    <a:lumMod val="50000"/>
                  </a:schemeClr>
                </a:solidFill>
                <a:latin typeface="Calibri" pitchFamily="34" charset="0"/>
              </a:rPr>
              <a:t>By </a:t>
            </a:r>
            <a:r>
              <a:rPr lang="en-US" sz="3200" dirty="0">
                <a:solidFill>
                  <a:schemeClr val="bg2">
                    <a:lumMod val="50000"/>
                  </a:schemeClr>
                </a:solidFill>
                <a:latin typeface="Calibri" pitchFamily="34" charset="0"/>
              </a:rPr>
              <a:t>2015, over 37% of the global workforce will be </a:t>
            </a:r>
            <a:r>
              <a:rPr lang="en-US" sz="3200" dirty="0" smtClean="0">
                <a:solidFill>
                  <a:schemeClr val="bg2">
                    <a:lumMod val="50000"/>
                  </a:schemeClr>
                </a:solidFill>
                <a:latin typeface="Calibri" pitchFamily="34" charset="0"/>
              </a:rPr>
              <a:t>mobile.</a:t>
            </a:r>
            <a:r>
              <a:rPr lang="en-US" sz="2800" baseline="30000" dirty="0" smtClean="0">
                <a:solidFill>
                  <a:schemeClr val="bg2">
                    <a:lumMod val="50000"/>
                  </a:schemeClr>
                </a:solidFill>
                <a:latin typeface="Calibri" pitchFamily="34" charset="0"/>
              </a:rPr>
              <a:t>1</a:t>
            </a:r>
            <a:r>
              <a:rPr lang="en-US" sz="3200" dirty="0">
                <a:solidFill>
                  <a:schemeClr val="bg2">
                    <a:lumMod val="50000"/>
                  </a:schemeClr>
                </a:solidFill>
                <a:latin typeface="Calibri" pitchFamily="34" charset="0"/>
              </a:rPr>
              <a:t> </a:t>
            </a:r>
            <a:r>
              <a:rPr lang="en-US" sz="3200" dirty="0" smtClean="0">
                <a:solidFill>
                  <a:schemeClr val="bg2">
                    <a:lumMod val="50000"/>
                  </a:schemeClr>
                </a:solidFill>
                <a:latin typeface="Calibri" pitchFamily="34" charset="0"/>
              </a:rPr>
              <a:t>- </a:t>
            </a:r>
            <a:r>
              <a:rPr lang="en-US" sz="3200" i="1" dirty="0" smtClean="0">
                <a:solidFill>
                  <a:schemeClr val="bg2">
                    <a:lumMod val="50000"/>
                  </a:schemeClr>
                </a:solidFill>
                <a:latin typeface="Calibri" pitchFamily="34" charset="0"/>
              </a:rPr>
              <a:t>IDC</a:t>
            </a:r>
          </a:p>
        </p:txBody>
      </p:sp>
      <p:grpSp>
        <p:nvGrpSpPr>
          <p:cNvPr id="133" name="Group 132"/>
          <p:cNvGrpSpPr/>
          <p:nvPr/>
        </p:nvGrpSpPr>
        <p:grpSpPr>
          <a:xfrm>
            <a:off x="6012160" y="3200400"/>
            <a:ext cx="2838248" cy="2592288"/>
            <a:chOff x="6012160" y="2708920"/>
            <a:chExt cx="2838248" cy="2592288"/>
          </a:xfrm>
        </p:grpSpPr>
        <p:grpSp>
          <p:nvGrpSpPr>
            <p:cNvPr id="25" name="Group 24"/>
            <p:cNvGrpSpPr/>
            <p:nvPr/>
          </p:nvGrpSpPr>
          <p:grpSpPr>
            <a:xfrm>
              <a:off x="6012160" y="2752458"/>
              <a:ext cx="1337129" cy="1350239"/>
              <a:chOff x="678804" y="1538667"/>
              <a:chExt cx="1645943" cy="1493702"/>
            </a:xfrm>
          </p:grpSpPr>
          <p:grpSp>
            <p:nvGrpSpPr>
              <p:cNvPr id="26" name="Group 5195"/>
              <p:cNvGrpSpPr/>
              <p:nvPr/>
            </p:nvGrpSpPr>
            <p:grpSpPr>
              <a:xfrm>
                <a:off x="829110" y="2419871"/>
                <a:ext cx="1465391" cy="589638"/>
                <a:chOff x="829110" y="2419871"/>
                <a:chExt cx="1465391" cy="589638"/>
              </a:xfrm>
            </p:grpSpPr>
            <p:sp>
              <p:nvSpPr>
                <p:cNvPr id="63" name="Rectangle 62"/>
                <p:cNvSpPr/>
                <p:nvPr/>
              </p:nvSpPr>
              <p:spPr bwMode="auto">
                <a:xfrm>
                  <a:off x="893197" y="2515121"/>
                  <a:ext cx="1375905" cy="392045"/>
                </a:xfrm>
                <a:prstGeom prst="rect">
                  <a:avLst/>
                </a:prstGeom>
                <a:pattFill prst="wdUpDiag">
                  <a:fgClr>
                    <a:srgbClr val="FDBB30"/>
                  </a:fgClr>
                  <a:bgClr>
                    <a:schemeClr val="bg1"/>
                  </a:bgClr>
                </a:pattFill>
                <a:ln w="9525">
                  <a:noFill/>
                  <a:round/>
                  <a:headEnd/>
                  <a:tailEnd/>
                </a:ln>
              </p:spPr>
              <p:txBody>
                <a:bodyPr/>
                <a:lstStyle/>
                <a:p>
                  <a:endParaRPr lang="en-US" dirty="0"/>
                </a:p>
              </p:txBody>
            </p:sp>
            <p:grpSp>
              <p:nvGrpSpPr>
                <p:cNvPr id="64" name="Group 5194"/>
                <p:cNvGrpSpPr/>
                <p:nvPr/>
              </p:nvGrpSpPr>
              <p:grpSpPr>
                <a:xfrm>
                  <a:off x="829110" y="2419871"/>
                  <a:ext cx="1465391" cy="589638"/>
                  <a:chOff x="829110" y="2419871"/>
                  <a:chExt cx="1465391" cy="589638"/>
                </a:xfrm>
              </p:grpSpPr>
              <p:sp>
                <p:nvSpPr>
                  <p:cNvPr id="66" name="Rectangle 65"/>
                  <p:cNvSpPr/>
                  <p:nvPr>
                    <p:custDataLst>
                      <p:tags r:id="rId3"/>
                    </p:custDataLst>
                  </p:nvPr>
                </p:nvSpPr>
                <p:spPr>
                  <a:xfrm>
                    <a:off x="829110" y="2766497"/>
                    <a:ext cx="1465391" cy="243012"/>
                  </a:xfrm>
                  <a:prstGeom prst="rect">
                    <a:avLst/>
                  </a:prstGeom>
                  <a:gradFill flip="none" rotWithShape="1">
                    <a:gsLst>
                      <a:gs pos="0">
                        <a:schemeClr val="bg1">
                          <a:lumMod val="65000"/>
                        </a:schemeClr>
                      </a:gs>
                      <a:gs pos="100000">
                        <a:srgbClr val="000072">
                          <a:shade val="67500"/>
                          <a:satMod val="115000"/>
                          <a:lumMod val="78000"/>
                          <a:lumOff val="22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7" name="Rectangle 236"/>
                  <p:cNvSpPr/>
                  <p:nvPr/>
                </p:nvSpPr>
                <p:spPr bwMode="auto">
                  <a:xfrm>
                    <a:off x="883671" y="2419871"/>
                    <a:ext cx="1392803" cy="487295"/>
                  </a:xfrm>
                  <a:custGeom>
                    <a:avLst/>
                    <a:gdLst>
                      <a:gd name="connsiteX0" fmla="*/ 0 w 1375905"/>
                      <a:gd name="connsiteY0" fmla="*/ 0 h 392045"/>
                      <a:gd name="connsiteX1" fmla="*/ 1375905 w 1375905"/>
                      <a:gd name="connsiteY1" fmla="*/ 0 h 392045"/>
                      <a:gd name="connsiteX2" fmla="*/ 1375905 w 1375905"/>
                      <a:gd name="connsiteY2" fmla="*/ 392045 h 392045"/>
                      <a:gd name="connsiteX3" fmla="*/ 0 w 1375905"/>
                      <a:gd name="connsiteY3" fmla="*/ 392045 h 392045"/>
                      <a:gd name="connsiteX4" fmla="*/ 0 w 1375905"/>
                      <a:gd name="connsiteY4" fmla="*/ 0 h 392045"/>
                      <a:gd name="connsiteX0" fmla="*/ 0 w 1380668"/>
                      <a:gd name="connsiteY0" fmla="*/ 80962 h 473007"/>
                      <a:gd name="connsiteX1" fmla="*/ 1380668 w 1380668"/>
                      <a:gd name="connsiteY1" fmla="*/ 0 h 473007"/>
                      <a:gd name="connsiteX2" fmla="*/ 1375905 w 1380668"/>
                      <a:gd name="connsiteY2" fmla="*/ 473007 h 473007"/>
                      <a:gd name="connsiteX3" fmla="*/ 0 w 1380668"/>
                      <a:gd name="connsiteY3" fmla="*/ 473007 h 473007"/>
                      <a:gd name="connsiteX4" fmla="*/ 0 w 1380668"/>
                      <a:gd name="connsiteY4" fmla="*/ 80962 h 473007"/>
                      <a:gd name="connsiteX0" fmla="*/ 9525 w 1380668"/>
                      <a:gd name="connsiteY0" fmla="*/ 0 h 487295"/>
                      <a:gd name="connsiteX1" fmla="*/ 1380668 w 1380668"/>
                      <a:gd name="connsiteY1" fmla="*/ 14288 h 487295"/>
                      <a:gd name="connsiteX2" fmla="*/ 1375905 w 1380668"/>
                      <a:gd name="connsiteY2" fmla="*/ 487295 h 487295"/>
                      <a:gd name="connsiteX3" fmla="*/ 0 w 1380668"/>
                      <a:gd name="connsiteY3" fmla="*/ 487295 h 487295"/>
                      <a:gd name="connsiteX4" fmla="*/ 9525 w 1380668"/>
                      <a:gd name="connsiteY4" fmla="*/ 0 h 487295"/>
                      <a:gd name="connsiteX0" fmla="*/ 9525 w 1380668"/>
                      <a:gd name="connsiteY0" fmla="*/ 0 h 487295"/>
                      <a:gd name="connsiteX1" fmla="*/ 1380668 w 1380668"/>
                      <a:gd name="connsiteY1" fmla="*/ 14288 h 487295"/>
                      <a:gd name="connsiteX2" fmla="*/ 1375905 w 1380668"/>
                      <a:gd name="connsiteY2" fmla="*/ 487295 h 487295"/>
                      <a:gd name="connsiteX3" fmla="*/ 0 w 1380668"/>
                      <a:gd name="connsiteY3" fmla="*/ 487295 h 487295"/>
                      <a:gd name="connsiteX4" fmla="*/ 9525 w 1380668"/>
                      <a:gd name="connsiteY4" fmla="*/ 0 h 48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668" h="487295">
                        <a:moveTo>
                          <a:pt x="9525" y="0"/>
                        </a:moveTo>
                        <a:cubicBezTo>
                          <a:pt x="871386" y="190500"/>
                          <a:pt x="923620" y="9525"/>
                          <a:pt x="1380668" y="14288"/>
                        </a:cubicBezTo>
                        <a:cubicBezTo>
                          <a:pt x="1379080" y="171957"/>
                          <a:pt x="1377493" y="329626"/>
                          <a:pt x="1375905" y="487295"/>
                        </a:cubicBezTo>
                        <a:lnTo>
                          <a:pt x="0" y="487295"/>
                        </a:lnTo>
                        <a:lnTo>
                          <a:pt x="9525" y="0"/>
                        </a:lnTo>
                        <a:close/>
                      </a:path>
                    </a:pathLst>
                  </a:custGeom>
                  <a:gradFill flip="none" rotWithShape="1">
                    <a:gsLst>
                      <a:gs pos="100000">
                        <a:srgbClr val="FDBB30"/>
                      </a:gs>
                      <a:gs pos="0">
                        <a:srgbClr val="E98306">
                          <a:shade val="100000"/>
                          <a:satMod val="115000"/>
                          <a:alpha val="52000"/>
                        </a:srgbClr>
                      </a:gs>
                    </a:gsLst>
                    <a:path path="circle">
                      <a:fillToRect l="50000" t="50000" r="50000" b="50000"/>
                    </a:path>
                    <a:tileRect/>
                  </a:gradFill>
                  <a:ln w="19050" algn="ctr">
                    <a:noFill/>
                    <a:round/>
                    <a:headEnd/>
                    <a:tailEnd/>
                  </a:ln>
                </p:spPr>
                <p:txBody>
                  <a:bodyPr lIns="91419" tIns="45710" rIns="91419" bIns="45710" anchor="ctr"/>
                  <a:lstStyle/>
                  <a:p>
                    <a:endParaRPr lang="en-US" sz="1200" b="1" dirty="0">
                      <a:solidFill>
                        <a:schemeClr val="bg1"/>
                      </a:solidFill>
                      <a:latin typeface="Calibri" pitchFamily="34" charset="0"/>
                    </a:endParaRPr>
                  </a:p>
                </p:txBody>
              </p:sp>
            </p:grpSp>
            <p:sp>
              <p:nvSpPr>
                <p:cNvPr id="65" name="TextBox 64"/>
                <p:cNvSpPr txBox="1"/>
                <p:nvPr/>
              </p:nvSpPr>
              <p:spPr bwMode="ltGray">
                <a:xfrm>
                  <a:off x="1034029" y="2623083"/>
                  <a:ext cx="1018416" cy="284083"/>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dirty="0" smtClean="0">
                      <a:solidFill>
                        <a:schemeClr val="bg2">
                          <a:lumMod val="50000"/>
                        </a:schemeClr>
                      </a:solidFill>
                      <a:latin typeface="Calibri" pitchFamily="34" charset="0"/>
                    </a:rPr>
                    <a:t>Travel</a:t>
                  </a:r>
                </a:p>
              </p:txBody>
            </p:sp>
          </p:grpSp>
          <p:grpSp>
            <p:nvGrpSpPr>
              <p:cNvPr id="27" name="Group 22"/>
              <p:cNvGrpSpPr/>
              <p:nvPr/>
            </p:nvGrpSpPr>
            <p:grpSpPr>
              <a:xfrm>
                <a:off x="818129" y="1538667"/>
                <a:ext cx="1503080" cy="1493702"/>
                <a:chOff x="1195164" y="1952764"/>
                <a:chExt cx="1503080" cy="1493702"/>
              </a:xfrm>
            </p:grpSpPr>
            <p:sp>
              <p:nvSpPr>
                <p:cNvPr id="61" name="Oval 60"/>
                <p:cNvSpPr/>
                <p:nvPr/>
              </p:nvSpPr>
              <p:spPr bwMode="auto">
                <a:xfrm rot="16200000">
                  <a:off x="1897213" y="2227169"/>
                  <a:ext cx="98981" cy="1503080"/>
                </a:xfrm>
                <a:prstGeom prst="ellipse">
                  <a:avLst/>
                </a:prstGeom>
                <a:gradFill flip="none" rotWithShape="1">
                  <a:gsLst>
                    <a:gs pos="0">
                      <a:schemeClr val="tx1">
                        <a:lumMod val="50000"/>
                        <a:lumOff val="50000"/>
                      </a:schemeClr>
                    </a:gs>
                    <a:gs pos="100000">
                      <a:schemeClr val="accent1">
                        <a:tint val="50000"/>
                        <a:shade val="100000"/>
                        <a:satMod val="350000"/>
                        <a:alpha val="0"/>
                      </a:schemeClr>
                    </a:gs>
                  </a:gsLst>
                  <a:path path="shape">
                    <a:fillToRect l="50000" t="50000" r="50000" b="50000"/>
                  </a:path>
                  <a:tileRect/>
                </a:gradFill>
                <a:ln>
                  <a:noFill/>
                </a:ln>
                <a:scene3d>
                  <a:camera prst="orthographicFront"/>
                  <a:lightRig rig="threePt"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2" name="Donut 61"/>
                <p:cNvSpPr/>
                <p:nvPr/>
              </p:nvSpPr>
              <p:spPr bwMode="auto">
                <a:xfrm>
                  <a:off x="1199852" y="1952764"/>
                  <a:ext cx="1493702" cy="1493702"/>
                </a:xfrm>
                <a:prstGeom prst="donut">
                  <a:avLst>
                    <a:gd name="adj" fmla="val 12757"/>
                  </a:avLst>
                </a:prstGeom>
                <a:solidFill>
                  <a:srgbClr val="FDBB30"/>
                </a:solidFill>
                <a:ln w="19050" cap="flat" cmpd="sng" algn="ctr">
                  <a:noFill/>
                  <a:prstDash val="solid"/>
                  <a:round/>
                  <a:headEnd type="none" w="med" len="med"/>
                  <a:tailEnd type="none" w="med" len="med"/>
                </a:ln>
                <a:effectLst/>
                <a:scene3d>
                  <a:camera prst="isometricOffAxis2Top"/>
                  <a:lightRig rig="threePt" dir="t"/>
                </a:scene3d>
                <a:sp3d extrusionH="69850" prstMaterial="matte"/>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smtClean="0">
                    <a:ln>
                      <a:noFill/>
                    </a:ln>
                    <a:solidFill>
                      <a:schemeClr val="bg1"/>
                    </a:solidFill>
                    <a:effectLst/>
                    <a:latin typeface="+mn-lt"/>
                  </a:endParaRPr>
                </a:p>
              </p:txBody>
            </p:sp>
          </p:grpSp>
          <p:grpSp>
            <p:nvGrpSpPr>
              <p:cNvPr id="28" name="Group 5190"/>
              <p:cNvGrpSpPr/>
              <p:nvPr/>
            </p:nvGrpSpPr>
            <p:grpSpPr>
              <a:xfrm>
                <a:off x="678804" y="1763673"/>
                <a:ext cx="1645943" cy="498554"/>
                <a:chOff x="4498975" y="1423988"/>
                <a:chExt cx="2190750" cy="663575"/>
              </a:xfrm>
              <a:effectLst>
                <a:outerShdw blurRad="50800" dist="38100" dir="5400000" algn="t" rotWithShape="0">
                  <a:prstClr val="black">
                    <a:alpha val="40000"/>
                  </a:prstClr>
                </a:outerShdw>
              </a:effectLst>
            </p:grpSpPr>
            <p:sp>
              <p:nvSpPr>
                <p:cNvPr id="30" name="Freeform 98"/>
                <p:cNvSpPr>
                  <a:spLocks/>
                </p:cNvSpPr>
                <p:nvPr/>
              </p:nvSpPr>
              <p:spPr bwMode="auto">
                <a:xfrm>
                  <a:off x="4498975" y="1423988"/>
                  <a:ext cx="314325" cy="142875"/>
                </a:xfrm>
                <a:custGeom>
                  <a:avLst/>
                  <a:gdLst>
                    <a:gd name="T0" fmla="*/ 124 w 198"/>
                    <a:gd name="T1" fmla="*/ 0 h 90"/>
                    <a:gd name="T2" fmla="*/ 0 w 198"/>
                    <a:gd name="T3" fmla="*/ 0 h 90"/>
                    <a:gd name="T4" fmla="*/ 58 w 198"/>
                    <a:gd name="T5" fmla="*/ 90 h 90"/>
                    <a:gd name="T6" fmla="*/ 198 w 198"/>
                    <a:gd name="T7" fmla="*/ 68 h 90"/>
                    <a:gd name="T8" fmla="*/ 124 w 198"/>
                    <a:gd name="T9" fmla="*/ 0 h 90"/>
                  </a:gdLst>
                  <a:ahLst/>
                  <a:cxnLst>
                    <a:cxn ang="0">
                      <a:pos x="T0" y="T1"/>
                    </a:cxn>
                    <a:cxn ang="0">
                      <a:pos x="T2" y="T3"/>
                    </a:cxn>
                    <a:cxn ang="0">
                      <a:pos x="T4" y="T5"/>
                    </a:cxn>
                    <a:cxn ang="0">
                      <a:pos x="T6" y="T7"/>
                    </a:cxn>
                    <a:cxn ang="0">
                      <a:pos x="T8" y="T9"/>
                    </a:cxn>
                  </a:cxnLst>
                  <a:rect l="0" t="0" r="r" b="b"/>
                  <a:pathLst>
                    <a:path w="198" h="90">
                      <a:moveTo>
                        <a:pt x="124" y="0"/>
                      </a:moveTo>
                      <a:lnTo>
                        <a:pt x="0" y="0"/>
                      </a:lnTo>
                      <a:lnTo>
                        <a:pt x="58" y="90"/>
                      </a:lnTo>
                      <a:lnTo>
                        <a:pt x="198" y="68"/>
                      </a:lnTo>
                      <a:lnTo>
                        <a:pt x="124"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99"/>
                <p:cNvSpPr>
                  <a:spLocks/>
                </p:cNvSpPr>
                <p:nvPr/>
              </p:nvSpPr>
              <p:spPr bwMode="auto">
                <a:xfrm>
                  <a:off x="4806950" y="1566863"/>
                  <a:ext cx="1841500" cy="520700"/>
                </a:xfrm>
                <a:custGeom>
                  <a:avLst/>
                  <a:gdLst>
                    <a:gd name="T0" fmla="*/ 1142 w 1160"/>
                    <a:gd name="T1" fmla="*/ 56 h 328"/>
                    <a:gd name="T2" fmla="*/ 1142 w 1160"/>
                    <a:gd name="T3" fmla="*/ 56 h 328"/>
                    <a:gd name="T4" fmla="*/ 1132 w 1160"/>
                    <a:gd name="T5" fmla="*/ 54 h 328"/>
                    <a:gd name="T6" fmla="*/ 1132 w 1160"/>
                    <a:gd name="T7" fmla="*/ 54 h 328"/>
                    <a:gd name="T8" fmla="*/ 1090 w 1160"/>
                    <a:gd name="T9" fmla="*/ 40 h 328"/>
                    <a:gd name="T10" fmla="*/ 1074 w 1160"/>
                    <a:gd name="T11" fmla="*/ 32 h 328"/>
                    <a:gd name="T12" fmla="*/ 1074 w 1160"/>
                    <a:gd name="T13" fmla="*/ 32 h 328"/>
                    <a:gd name="T14" fmla="*/ 1070 w 1160"/>
                    <a:gd name="T15" fmla="*/ 28 h 328"/>
                    <a:gd name="T16" fmla="*/ 1066 w 1160"/>
                    <a:gd name="T17" fmla="*/ 24 h 328"/>
                    <a:gd name="T18" fmla="*/ 1060 w 1160"/>
                    <a:gd name="T19" fmla="*/ 18 h 328"/>
                    <a:gd name="T20" fmla="*/ 1052 w 1160"/>
                    <a:gd name="T21" fmla="*/ 12 h 328"/>
                    <a:gd name="T22" fmla="*/ 1038 w 1160"/>
                    <a:gd name="T23" fmla="*/ 8 h 328"/>
                    <a:gd name="T24" fmla="*/ 1022 w 1160"/>
                    <a:gd name="T25" fmla="*/ 4 h 328"/>
                    <a:gd name="T26" fmla="*/ 1002 w 1160"/>
                    <a:gd name="T27" fmla="*/ 0 h 328"/>
                    <a:gd name="T28" fmla="*/ 1002 w 1160"/>
                    <a:gd name="T29" fmla="*/ 0 h 328"/>
                    <a:gd name="T30" fmla="*/ 978 w 1160"/>
                    <a:gd name="T31" fmla="*/ 0 h 328"/>
                    <a:gd name="T32" fmla="*/ 954 w 1160"/>
                    <a:gd name="T33" fmla="*/ 2 h 328"/>
                    <a:gd name="T34" fmla="*/ 908 w 1160"/>
                    <a:gd name="T35" fmla="*/ 8 h 328"/>
                    <a:gd name="T36" fmla="*/ 872 w 1160"/>
                    <a:gd name="T37" fmla="*/ 14 h 328"/>
                    <a:gd name="T38" fmla="*/ 858 w 1160"/>
                    <a:gd name="T39" fmla="*/ 18 h 328"/>
                    <a:gd name="T40" fmla="*/ 858 w 1160"/>
                    <a:gd name="T41" fmla="*/ 18 h 328"/>
                    <a:gd name="T42" fmla="*/ 594 w 1160"/>
                    <a:gd name="T43" fmla="*/ 70 h 328"/>
                    <a:gd name="T44" fmla="*/ 394 w 1160"/>
                    <a:gd name="T45" fmla="*/ 110 h 328"/>
                    <a:gd name="T46" fmla="*/ 272 w 1160"/>
                    <a:gd name="T47" fmla="*/ 136 h 328"/>
                    <a:gd name="T48" fmla="*/ 272 w 1160"/>
                    <a:gd name="T49" fmla="*/ 136 h 328"/>
                    <a:gd name="T50" fmla="*/ 244 w 1160"/>
                    <a:gd name="T51" fmla="*/ 140 h 328"/>
                    <a:gd name="T52" fmla="*/ 0 w 1160"/>
                    <a:gd name="T53" fmla="*/ 190 h 328"/>
                    <a:gd name="T54" fmla="*/ 30 w 1160"/>
                    <a:gd name="T55" fmla="*/ 230 h 328"/>
                    <a:gd name="T56" fmla="*/ 114 w 1160"/>
                    <a:gd name="T57" fmla="*/ 288 h 328"/>
                    <a:gd name="T58" fmla="*/ 114 w 1160"/>
                    <a:gd name="T59" fmla="*/ 288 h 328"/>
                    <a:gd name="T60" fmla="*/ 132 w 1160"/>
                    <a:gd name="T61" fmla="*/ 296 h 328"/>
                    <a:gd name="T62" fmla="*/ 154 w 1160"/>
                    <a:gd name="T63" fmla="*/ 304 h 328"/>
                    <a:gd name="T64" fmla="*/ 182 w 1160"/>
                    <a:gd name="T65" fmla="*/ 312 h 328"/>
                    <a:gd name="T66" fmla="*/ 218 w 1160"/>
                    <a:gd name="T67" fmla="*/ 320 h 328"/>
                    <a:gd name="T68" fmla="*/ 260 w 1160"/>
                    <a:gd name="T69" fmla="*/ 326 h 328"/>
                    <a:gd name="T70" fmla="*/ 306 w 1160"/>
                    <a:gd name="T71" fmla="*/ 328 h 328"/>
                    <a:gd name="T72" fmla="*/ 332 w 1160"/>
                    <a:gd name="T73" fmla="*/ 326 h 328"/>
                    <a:gd name="T74" fmla="*/ 358 w 1160"/>
                    <a:gd name="T75" fmla="*/ 324 h 328"/>
                    <a:gd name="T76" fmla="*/ 358 w 1160"/>
                    <a:gd name="T77" fmla="*/ 324 h 328"/>
                    <a:gd name="T78" fmla="*/ 468 w 1160"/>
                    <a:gd name="T79" fmla="*/ 306 h 328"/>
                    <a:gd name="T80" fmla="*/ 684 w 1160"/>
                    <a:gd name="T81" fmla="*/ 266 h 328"/>
                    <a:gd name="T82" fmla="*/ 1032 w 1160"/>
                    <a:gd name="T83" fmla="*/ 204 h 328"/>
                    <a:gd name="T84" fmla="*/ 1032 w 1160"/>
                    <a:gd name="T85" fmla="*/ 204 h 328"/>
                    <a:gd name="T86" fmla="*/ 1050 w 1160"/>
                    <a:gd name="T87" fmla="*/ 200 h 328"/>
                    <a:gd name="T88" fmla="*/ 1068 w 1160"/>
                    <a:gd name="T89" fmla="*/ 194 h 328"/>
                    <a:gd name="T90" fmla="*/ 1086 w 1160"/>
                    <a:gd name="T91" fmla="*/ 186 h 328"/>
                    <a:gd name="T92" fmla="*/ 1104 w 1160"/>
                    <a:gd name="T93" fmla="*/ 176 h 328"/>
                    <a:gd name="T94" fmla="*/ 1136 w 1160"/>
                    <a:gd name="T95" fmla="*/ 158 h 328"/>
                    <a:gd name="T96" fmla="*/ 1160 w 1160"/>
                    <a:gd name="T97" fmla="*/ 136 h 328"/>
                    <a:gd name="T98" fmla="*/ 1142 w 1160"/>
                    <a:gd name="T99" fmla="*/ 5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0" h="328">
                      <a:moveTo>
                        <a:pt x="1142" y="56"/>
                      </a:moveTo>
                      <a:lnTo>
                        <a:pt x="1142" y="56"/>
                      </a:lnTo>
                      <a:lnTo>
                        <a:pt x="1132" y="54"/>
                      </a:lnTo>
                      <a:lnTo>
                        <a:pt x="1132" y="54"/>
                      </a:lnTo>
                      <a:lnTo>
                        <a:pt x="1090" y="40"/>
                      </a:lnTo>
                      <a:lnTo>
                        <a:pt x="1074" y="32"/>
                      </a:lnTo>
                      <a:lnTo>
                        <a:pt x="1074" y="32"/>
                      </a:lnTo>
                      <a:lnTo>
                        <a:pt x="1070" y="28"/>
                      </a:lnTo>
                      <a:lnTo>
                        <a:pt x="1066" y="24"/>
                      </a:lnTo>
                      <a:lnTo>
                        <a:pt x="1060" y="18"/>
                      </a:lnTo>
                      <a:lnTo>
                        <a:pt x="1052" y="12"/>
                      </a:lnTo>
                      <a:lnTo>
                        <a:pt x="1038" y="8"/>
                      </a:lnTo>
                      <a:lnTo>
                        <a:pt x="1022" y="4"/>
                      </a:lnTo>
                      <a:lnTo>
                        <a:pt x="1002" y="0"/>
                      </a:lnTo>
                      <a:lnTo>
                        <a:pt x="1002" y="0"/>
                      </a:lnTo>
                      <a:lnTo>
                        <a:pt x="978" y="0"/>
                      </a:lnTo>
                      <a:lnTo>
                        <a:pt x="954" y="2"/>
                      </a:lnTo>
                      <a:lnTo>
                        <a:pt x="908" y="8"/>
                      </a:lnTo>
                      <a:lnTo>
                        <a:pt x="872" y="14"/>
                      </a:lnTo>
                      <a:lnTo>
                        <a:pt x="858" y="18"/>
                      </a:lnTo>
                      <a:lnTo>
                        <a:pt x="858" y="18"/>
                      </a:lnTo>
                      <a:lnTo>
                        <a:pt x="594" y="70"/>
                      </a:lnTo>
                      <a:lnTo>
                        <a:pt x="394" y="110"/>
                      </a:lnTo>
                      <a:lnTo>
                        <a:pt x="272" y="136"/>
                      </a:lnTo>
                      <a:lnTo>
                        <a:pt x="272" y="136"/>
                      </a:lnTo>
                      <a:lnTo>
                        <a:pt x="244" y="140"/>
                      </a:lnTo>
                      <a:lnTo>
                        <a:pt x="0" y="190"/>
                      </a:lnTo>
                      <a:lnTo>
                        <a:pt x="30" y="230"/>
                      </a:lnTo>
                      <a:lnTo>
                        <a:pt x="114" y="288"/>
                      </a:lnTo>
                      <a:lnTo>
                        <a:pt x="114" y="288"/>
                      </a:lnTo>
                      <a:lnTo>
                        <a:pt x="132" y="296"/>
                      </a:lnTo>
                      <a:lnTo>
                        <a:pt x="154" y="304"/>
                      </a:lnTo>
                      <a:lnTo>
                        <a:pt x="182" y="312"/>
                      </a:lnTo>
                      <a:lnTo>
                        <a:pt x="218" y="320"/>
                      </a:lnTo>
                      <a:lnTo>
                        <a:pt x="260" y="326"/>
                      </a:lnTo>
                      <a:lnTo>
                        <a:pt x="306" y="328"/>
                      </a:lnTo>
                      <a:lnTo>
                        <a:pt x="332" y="326"/>
                      </a:lnTo>
                      <a:lnTo>
                        <a:pt x="358" y="324"/>
                      </a:lnTo>
                      <a:lnTo>
                        <a:pt x="358" y="324"/>
                      </a:lnTo>
                      <a:lnTo>
                        <a:pt x="468" y="306"/>
                      </a:lnTo>
                      <a:lnTo>
                        <a:pt x="684" y="266"/>
                      </a:lnTo>
                      <a:lnTo>
                        <a:pt x="1032" y="204"/>
                      </a:lnTo>
                      <a:lnTo>
                        <a:pt x="1032" y="204"/>
                      </a:lnTo>
                      <a:lnTo>
                        <a:pt x="1050" y="200"/>
                      </a:lnTo>
                      <a:lnTo>
                        <a:pt x="1068" y="194"/>
                      </a:lnTo>
                      <a:lnTo>
                        <a:pt x="1086" y="186"/>
                      </a:lnTo>
                      <a:lnTo>
                        <a:pt x="1104" y="176"/>
                      </a:lnTo>
                      <a:lnTo>
                        <a:pt x="1136" y="158"/>
                      </a:lnTo>
                      <a:lnTo>
                        <a:pt x="1160" y="136"/>
                      </a:lnTo>
                      <a:lnTo>
                        <a:pt x="1142" y="56"/>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00"/>
                <p:cNvSpPr>
                  <a:spLocks/>
                </p:cNvSpPr>
                <p:nvPr/>
              </p:nvSpPr>
              <p:spPr bwMode="auto">
                <a:xfrm>
                  <a:off x="4641850" y="1611313"/>
                  <a:ext cx="552450" cy="257175"/>
                </a:xfrm>
                <a:custGeom>
                  <a:avLst/>
                  <a:gdLst>
                    <a:gd name="T0" fmla="*/ 264 w 348"/>
                    <a:gd name="T1" fmla="*/ 90 h 162"/>
                    <a:gd name="T2" fmla="*/ 164 w 348"/>
                    <a:gd name="T3" fmla="*/ 0 h 162"/>
                    <a:gd name="T4" fmla="*/ 0 w 348"/>
                    <a:gd name="T5" fmla="*/ 26 h 162"/>
                    <a:gd name="T6" fmla="*/ 78 w 348"/>
                    <a:gd name="T7" fmla="*/ 128 h 162"/>
                    <a:gd name="T8" fmla="*/ 104 w 348"/>
                    <a:gd name="T9" fmla="*/ 162 h 162"/>
                    <a:gd name="T10" fmla="*/ 348 w 348"/>
                    <a:gd name="T11" fmla="*/ 112 h 162"/>
                    <a:gd name="T12" fmla="*/ 348 w 348"/>
                    <a:gd name="T13" fmla="*/ 112 h 162"/>
                    <a:gd name="T14" fmla="*/ 328 w 348"/>
                    <a:gd name="T15" fmla="*/ 112 h 162"/>
                    <a:gd name="T16" fmla="*/ 310 w 348"/>
                    <a:gd name="T17" fmla="*/ 110 h 162"/>
                    <a:gd name="T18" fmla="*/ 296 w 348"/>
                    <a:gd name="T19" fmla="*/ 108 h 162"/>
                    <a:gd name="T20" fmla="*/ 284 w 348"/>
                    <a:gd name="T21" fmla="*/ 102 h 162"/>
                    <a:gd name="T22" fmla="*/ 270 w 348"/>
                    <a:gd name="T23" fmla="*/ 94 h 162"/>
                    <a:gd name="T24" fmla="*/ 264 w 348"/>
                    <a:gd name="T25" fmla="*/ 90 h 162"/>
                    <a:gd name="T26" fmla="*/ 264 w 348"/>
                    <a:gd name="T27" fmla="*/ 9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162">
                      <a:moveTo>
                        <a:pt x="264" y="90"/>
                      </a:moveTo>
                      <a:lnTo>
                        <a:pt x="164" y="0"/>
                      </a:lnTo>
                      <a:lnTo>
                        <a:pt x="0" y="26"/>
                      </a:lnTo>
                      <a:lnTo>
                        <a:pt x="78" y="128"/>
                      </a:lnTo>
                      <a:lnTo>
                        <a:pt x="104" y="162"/>
                      </a:lnTo>
                      <a:lnTo>
                        <a:pt x="348" y="112"/>
                      </a:lnTo>
                      <a:lnTo>
                        <a:pt x="348" y="112"/>
                      </a:lnTo>
                      <a:lnTo>
                        <a:pt x="328" y="112"/>
                      </a:lnTo>
                      <a:lnTo>
                        <a:pt x="310" y="110"/>
                      </a:lnTo>
                      <a:lnTo>
                        <a:pt x="296" y="108"/>
                      </a:lnTo>
                      <a:lnTo>
                        <a:pt x="284" y="102"/>
                      </a:lnTo>
                      <a:lnTo>
                        <a:pt x="270" y="94"/>
                      </a:lnTo>
                      <a:lnTo>
                        <a:pt x="264" y="90"/>
                      </a:lnTo>
                      <a:lnTo>
                        <a:pt x="264" y="9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01"/>
                <p:cNvSpPr>
                  <a:spLocks/>
                </p:cNvSpPr>
                <p:nvPr/>
              </p:nvSpPr>
              <p:spPr bwMode="auto">
                <a:xfrm>
                  <a:off x="5737225" y="1789113"/>
                  <a:ext cx="47625" cy="47625"/>
                </a:xfrm>
                <a:custGeom>
                  <a:avLst/>
                  <a:gdLst>
                    <a:gd name="T0" fmla="*/ 30 w 30"/>
                    <a:gd name="T1" fmla="*/ 16 h 30"/>
                    <a:gd name="T2" fmla="*/ 30 w 30"/>
                    <a:gd name="T3" fmla="*/ 16 h 30"/>
                    <a:gd name="T4" fmla="*/ 30 w 30"/>
                    <a:gd name="T5" fmla="*/ 20 h 30"/>
                    <a:gd name="T6" fmla="*/ 28 w 30"/>
                    <a:gd name="T7" fmla="*/ 24 h 30"/>
                    <a:gd name="T8" fmla="*/ 26 w 30"/>
                    <a:gd name="T9" fmla="*/ 28 h 30"/>
                    <a:gd name="T10" fmla="*/ 22 w 30"/>
                    <a:gd name="T11" fmla="*/ 28 h 30"/>
                    <a:gd name="T12" fmla="*/ 14 w 30"/>
                    <a:gd name="T13" fmla="*/ 30 h 30"/>
                    <a:gd name="T14" fmla="*/ 14 w 30"/>
                    <a:gd name="T15" fmla="*/ 30 h 30"/>
                    <a:gd name="T16" fmla="*/ 10 w 30"/>
                    <a:gd name="T17" fmla="*/ 30 h 30"/>
                    <a:gd name="T18" fmla="*/ 6 w 30"/>
                    <a:gd name="T19" fmla="*/ 28 h 30"/>
                    <a:gd name="T20" fmla="*/ 2 w 30"/>
                    <a:gd name="T21" fmla="*/ 26 h 30"/>
                    <a:gd name="T22" fmla="*/ 2 w 30"/>
                    <a:gd name="T23" fmla="*/ 22 h 30"/>
                    <a:gd name="T24" fmla="*/ 0 w 30"/>
                    <a:gd name="T25" fmla="*/ 14 h 30"/>
                    <a:gd name="T26" fmla="*/ 0 w 30"/>
                    <a:gd name="T27" fmla="*/ 14 h 30"/>
                    <a:gd name="T28" fmla="*/ 0 w 30"/>
                    <a:gd name="T29" fmla="*/ 10 h 30"/>
                    <a:gd name="T30" fmla="*/ 2 w 30"/>
                    <a:gd name="T31" fmla="*/ 6 h 30"/>
                    <a:gd name="T32" fmla="*/ 4 w 30"/>
                    <a:gd name="T33" fmla="*/ 2 h 30"/>
                    <a:gd name="T34" fmla="*/ 8 w 30"/>
                    <a:gd name="T35" fmla="*/ 0 h 30"/>
                    <a:gd name="T36" fmla="*/ 16 w 30"/>
                    <a:gd name="T37" fmla="*/ 0 h 30"/>
                    <a:gd name="T38" fmla="*/ 16 w 30"/>
                    <a:gd name="T39" fmla="*/ 0 h 30"/>
                    <a:gd name="T40" fmla="*/ 22 w 30"/>
                    <a:gd name="T41" fmla="*/ 0 h 30"/>
                    <a:gd name="T42" fmla="*/ 24 w 30"/>
                    <a:gd name="T43" fmla="*/ 2 h 30"/>
                    <a:gd name="T44" fmla="*/ 28 w 30"/>
                    <a:gd name="T45" fmla="*/ 4 h 30"/>
                    <a:gd name="T46" fmla="*/ 30 w 30"/>
                    <a:gd name="T47" fmla="*/ 8 h 30"/>
                    <a:gd name="T48" fmla="*/ 30 w 30"/>
                    <a:gd name="T4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30">
                      <a:moveTo>
                        <a:pt x="30" y="16"/>
                      </a:moveTo>
                      <a:lnTo>
                        <a:pt x="30" y="16"/>
                      </a:lnTo>
                      <a:lnTo>
                        <a:pt x="30" y="20"/>
                      </a:lnTo>
                      <a:lnTo>
                        <a:pt x="28" y="24"/>
                      </a:lnTo>
                      <a:lnTo>
                        <a:pt x="26" y="28"/>
                      </a:lnTo>
                      <a:lnTo>
                        <a:pt x="22" y="28"/>
                      </a:lnTo>
                      <a:lnTo>
                        <a:pt x="14" y="30"/>
                      </a:lnTo>
                      <a:lnTo>
                        <a:pt x="14" y="30"/>
                      </a:lnTo>
                      <a:lnTo>
                        <a:pt x="10" y="30"/>
                      </a:lnTo>
                      <a:lnTo>
                        <a:pt x="6" y="28"/>
                      </a:lnTo>
                      <a:lnTo>
                        <a:pt x="2" y="26"/>
                      </a:lnTo>
                      <a:lnTo>
                        <a:pt x="2" y="22"/>
                      </a:lnTo>
                      <a:lnTo>
                        <a:pt x="0" y="14"/>
                      </a:lnTo>
                      <a:lnTo>
                        <a:pt x="0" y="14"/>
                      </a:lnTo>
                      <a:lnTo>
                        <a:pt x="0" y="10"/>
                      </a:lnTo>
                      <a:lnTo>
                        <a:pt x="2" y="6"/>
                      </a:lnTo>
                      <a:lnTo>
                        <a:pt x="4" y="2"/>
                      </a:lnTo>
                      <a:lnTo>
                        <a:pt x="8" y="0"/>
                      </a:lnTo>
                      <a:lnTo>
                        <a:pt x="16" y="0"/>
                      </a:lnTo>
                      <a:lnTo>
                        <a:pt x="16" y="0"/>
                      </a:lnTo>
                      <a:lnTo>
                        <a:pt x="22" y="0"/>
                      </a:lnTo>
                      <a:lnTo>
                        <a:pt x="24" y="2"/>
                      </a:lnTo>
                      <a:lnTo>
                        <a:pt x="28" y="4"/>
                      </a:lnTo>
                      <a:lnTo>
                        <a:pt x="30" y="8"/>
                      </a:lnTo>
                      <a:lnTo>
                        <a:pt x="30" y="1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02"/>
                <p:cNvSpPr>
                  <a:spLocks/>
                </p:cNvSpPr>
                <p:nvPr/>
              </p:nvSpPr>
              <p:spPr bwMode="auto">
                <a:xfrm>
                  <a:off x="5807075" y="1776413"/>
                  <a:ext cx="50800" cy="50800"/>
                </a:xfrm>
                <a:custGeom>
                  <a:avLst/>
                  <a:gdLst>
                    <a:gd name="T0" fmla="*/ 32 w 32"/>
                    <a:gd name="T1" fmla="*/ 18 h 32"/>
                    <a:gd name="T2" fmla="*/ 32 w 32"/>
                    <a:gd name="T3" fmla="*/ 18 h 32"/>
                    <a:gd name="T4" fmla="*/ 30 w 32"/>
                    <a:gd name="T5" fmla="*/ 22 h 32"/>
                    <a:gd name="T6" fmla="*/ 30 w 32"/>
                    <a:gd name="T7" fmla="*/ 26 h 32"/>
                    <a:gd name="T8" fmla="*/ 26 w 32"/>
                    <a:gd name="T9" fmla="*/ 28 h 32"/>
                    <a:gd name="T10" fmla="*/ 22 w 32"/>
                    <a:gd name="T11" fmla="*/ 30 h 32"/>
                    <a:gd name="T12" fmla="*/ 14 w 32"/>
                    <a:gd name="T13" fmla="*/ 32 h 32"/>
                    <a:gd name="T14" fmla="*/ 14 w 32"/>
                    <a:gd name="T15" fmla="*/ 32 h 32"/>
                    <a:gd name="T16" fmla="*/ 10 w 32"/>
                    <a:gd name="T17" fmla="*/ 32 h 32"/>
                    <a:gd name="T18" fmla="*/ 6 w 32"/>
                    <a:gd name="T19" fmla="*/ 30 h 32"/>
                    <a:gd name="T20" fmla="*/ 4 w 32"/>
                    <a:gd name="T21" fmla="*/ 26 h 32"/>
                    <a:gd name="T22" fmla="*/ 2 w 32"/>
                    <a:gd name="T23" fmla="*/ 22 h 32"/>
                    <a:gd name="T24" fmla="*/ 0 w 32"/>
                    <a:gd name="T25" fmla="*/ 14 h 32"/>
                    <a:gd name="T26" fmla="*/ 0 w 32"/>
                    <a:gd name="T27" fmla="*/ 14 h 32"/>
                    <a:gd name="T28" fmla="*/ 0 w 32"/>
                    <a:gd name="T29" fmla="*/ 10 h 32"/>
                    <a:gd name="T30" fmla="*/ 2 w 32"/>
                    <a:gd name="T31" fmla="*/ 6 h 32"/>
                    <a:gd name="T32" fmla="*/ 6 w 32"/>
                    <a:gd name="T33" fmla="*/ 4 h 32"/>
                    <a:gd name="T34" fmla="*/ 10 w 32"/>
                    <a:gd name="T35" fmla="*/ 2 h 32"/>
                    <a:gd name="T36" fmla="*/ 18 w 32"/>
                    <a:gd name="T37" fmla="*/ 0 h 32"/>
                    <a:gd name="T38" fmla="*/ 18 w 32"/>
                    <a:gd name="T39" fmla="*/ 0 h 32"/>
                    <a:gd name="T40" fmla="*/ 22 w 32"/>
                    <a:gd name="T41" fmla="*/ 2 h 32"/>
                    <a:gd name="T42" fmla="*/ 26 w 32"/>
                    <a:gd name="T43" fmla="*/ 2 h 32"/>
                    <a:gd name="T44" fmla="*/ 28 w 32"/>
                    <a:gd name="T45" fmla="*/ 6 h 32"/>
                    <a:gd name="T46" fmla="*/ 30 w 32"/>
                    <a:gd name="T47" fmla="*/ 10 h 32"/>
                    <a:gd name="T48" fmla="*/ 32 w 32"/>
                    <a:gd name="T49"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32">
                      <a:moveTo>
                        <a:pt x="32" y="18"/>
                      </a:moveTo>
                      <a:lnTo>
                        <a:pt x="32" y="18"/>
                      </a:lnTo>
                      <a:lnTo>
                        <a:pt x="30" y="22"/>
                      </a:lnTo>
                      <a:lnTo>
                        <a:pt x="30" y="26"/>
                      </a:lnTo>
                      <a:lnTo>
                        <a:pt x="26" y="28"/>
                      </a:lnTo>
                      <a:lnTo>
                        <a:pt x="22" y="30"/>
                      </a:lnTo>
                      <a:lnTo>
                        <a:pt x="14" y="32"/>
                      </a:lnTo>
                      <a:lnTo>
                        <a:pt x="14" y="32"/>
                      </a:lnTo>
                      <a:lnTo>
                        <a:pt x="10" y="32"/>
                      </a:lnTo>
                      <a:lnTo>
                        <a:pt x="6" y="30"/>
                      </a:lnTo>
                      <a:lnTo>
                        <a:pt x="4" y="26"/>
                      </a:lnTo>
                      <a:lnTo>
                        <a:pt x="2" y="22"/>
                      </a:lnTo>
                      <a:lnTo>
                        <a:pt x="0" y="14"/>
                      </a:lnTo>
                      <a:lnTo>
                        <a:pt x="0" y="14"/>
                      </a:lnTo>
                      <a:lnTo>
                        <a:pt x="0" y="10"/>
                      </a:lnTo>
                      <a:lnTo>
                        <a:pt x="2" y="6"/>
                      </a:lnTo>
                      <a:lnTo>
                        <a:pt x="6" y="4"/>
                      </a:lnTo>
                      <a:lnTo>
                        <a:pt x="10" y="2"/>
                      </a:lnTo>
                      <a:lnTo>
                        <a:pt x="18" y="0"/>
                      </a:lnTo>
                      <a:lnTo>
                        <a:pt x="18" y="0"/>
                      </a:lnTo>
                      <a:lnTo>
                        <a:pt x="22" y="2"/>
                      </a:lnTo>
                      <a:lnTo>
                        <a:pt x="26" y="2"/>
                      </a:lnTo>
                      <a:lnTo>
                        <a:pt x="28" y="6"/>
                      </a:lnTo>
                      <a:lnTo>
                        <a:pt x="30" y="10"/>
                      </a:lnTo>
                      <a:lnTo>
                        <a:pt x="32" y="18"/>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03"/>
                <p:cNvSpPr>
                  <a:spLocks/>
                </p:cNvSpPr>
                <p:nvPr/>
              </p:nvSpPr>
              <p:spPr bwMode="auto">
                <a:xfrm>
                  <a:off x="5873750" y="1766888"/>
                  <a:ext cx="50800" cy="47625"/>
                </a:xfrm>
                <a:custGeom>
                  <a:avLst/>
                  <a:gdLst>
                    <a:gd name="T0" fmla="*/ 32 w 32"/>
                    <a:gd name="T1" fmla="*/ 16 h 30"/>
                    <a:gd name="T2" fmla="*/ 32 w 32"/>
                    <a:gd name="T3" fmla="*/ 16 h 30"/>
                    <a:gd name="T4" fmla="*/ 32 w 32"/>
                    <a:gd name="T5" fmla="*/ 20 h 30"/>
                    <a:gd name="T6" fmla="*/ 30 w 32"/>
                    <a:gd name="T7" fmla="*/ 24 h 30"/>
                    <a:gd name="T8" fmla="*/ 26 w 32"/>
                    <a:gd name="T9" fmla="*/ 28 h 30"/>
                    <a:gd name="T10" fmla="*/ 22 w 32"/>
                    <a:gd name="T11" fmla="*/ 30 h 30"/>
                    <a:gd name="T12" fmla="*/ 14 w 32"/>
                    <a:gd name="T13" fmla="*/ 30 h 30"/>
                    <a:gd name="T14" fmla="*/ 14 w 32"/>
                    <a:gd name="T15" fmla="*/ 30 h 30"/>
                    <a:gd name="T16" fmla="*/ 10 w 32"/>
                    <a:gd name="T17" fmla="*/ 30 h 30"/>
                    <a:gd name="T18" fmla="*/ 6 w 32"/>
                    <a:gd name="T19" fmla="*/ 28 h 30"/>
                    <a:gd name="T20" fmla="*/ 4 w 32"/>
                    <a:gd name="T21" fmla="*/ 26 h 30"/>
                    <a:gd name="T22" fmla="*/ 2 w 32"/>
                    <a:gd name="T23" fmla="*/ 22 h 30"/>
                    <a:gd name="T24" fmla="*/ 0 w 32"/>
                    <a:gd name="T25" fmla="*/ 14 h 30"/>
                    <a:gd name="T26" fmla="*/ 0 w 32"/>
                    <a:gd name="T27" fmla="*/ 14 h 30"/>
                    <a:gd name="T28" fmla="*/ 0 w 32"/>
                    <a:gd name="T29" fmla="*/ 10 h 30"/>
                    <a:gd name="T30" fmla="*/ 2 w 32"/>
                    <a:gd name="T31" fmla="*/ 6 h 30"/>
                    <a:gd name="T32" fmla="*/ 6 w 32"/>
                    <a:gd name="T33" fmla="*/ 2 h 30"/>
                    <a:gd name="T34" fmla="*/ 10 w 32"/>
                    <a:gd name="T35" fmla="*/ 2 h 30"/>
                    <a:gd name="T36" fmla="*/ 18 w 32"/>
                    <a:gd name="T37" fmla="*/ 0 h 30"/>
                    <a:gd name="T38" fmla="*/ 18 w 32"/>
                    <a:gd name="T39" fmla="*/ 0 h 30"/>
                    <a:gd name="T40" fmla="*/ 22 w 32"/>
                    <a:gd name="T41" fmla="*/ 0 h 30"/>
                    <a:gd name="T42" fmla="*/ 26 w 32"/>
                    <a:gd name="T43" fmla="*/ 2 h 30"/>
                    <a:gd name="T44" fmla="*/ 28 w 32"/>
                    <a:gd name="T45" fmla="*/ 4 h 30"/>
                    <a:gd name="T46" fmla="*/ 30 w 32"/>
                    <a:gd name="T47" fmla="*/ 8 h 30"/>
                    <a:gd name="T48" fmla="*/ 32 w 32"/>
                    <a:gd name="T4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30">
                      <a:moveTo>
                        <a:pt x="32" y="16"/>
                      </a:moveTo>
                      <a:lnTo>
                        <a:pt x="32" y="16"/>
                      </a:lnTo>
                      <a:lnTo>
                        <a:pt x="32" y="20"/>
                      </a:lnTo>
                      <a:lnTo>
                        <a:pt x="30" y="24"/>
                      </a:lnTo>
                      <a:lnTo>
                        <a:pt x="26" y="28"/>
                      </a:lnTo>
                      <a:lnTo>
                        <a:pt x="22" y="30"/>
                      </a:lnTo>
                      <a:lnTo>
                        <a:pt x="14" y="30"/>
                      </a:lnTo>
                      <a:lnTo>
                        <a:pt x="14" y="30"/>
                      </a:lnTo>
                      <a:lnTo>
                        <a:pt x="10" y="30"/>
                      </a:lnTo>
                      <a:lnTo>
                        <a:pt x="6" y="28"/>
                      </a:lnTo>
                      <a:lnTo>
                        <a:pt x="4" y="26"/>
                      </a:lnTo>
                      <a:lnTo>
                        <a:pt x="2" y="22"/>
                      </a:lnTo>
                      <a:lnTo>
                        <a:pt x="0" y="14"/>
                      </a:lnTo>
                      <a:lnTo>
                        <a:pt x="0" y="14"/>
                      </a:lnTo>
                      <a:lnTo>
                        <a:pt x="0" y="10"/>
                      </a:lnTo>
                      <a:lnTo>
                        <a:pt x="2" y="6"/>
                      </a:lnTo>
                      <a:lnTo>
                        <a:pt x="6" y="2"/>
                      </a:lnTo>
                      <a:lnTo>
                        <a:pt x="10" y="2"/>
                      </a:lnTo>
                      <a:lnTo>
                        <a:pt x="18" y="0"/>
                      </a:lnTo>
                      <a:lnTo>
                        <a:pt x="18" y="0"/>
                      </a:lnTo>
                      <a:lnTo>
                        <a:pt x="22" y="0"/>
                      </a:lnTo>
                      <a:lnTo>
                        <a:pt x="26" y="2"/>
                      </a:lnTo>
                      <a:lnTo>
                        <a:pt x="28" y="4"/>
                      </a:lnTo>
                      <a:lnTo>
                        <a:pt x="30" y="8"/>
                      </a:lnTo>
                      <a:lnTo>
                        <a:pt x="32" y="1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04"/>
                <p:cNvSpPr>
                  <a:spLocks/>
                </p:cNvSpPr>
                <p:nvPr/>
              </p:nvSpPr>
              <p:spPr bwMode="auto">
                <a:xfrm>
                  <a:off x="5937250" y="1757363"/>
                  <a:ext cx="50800" cy="47625"/>
                </a:xfrm>
                <a:custGeom>
                  <a:avLst/>
                  <a:gdLst>
                    <a:gd name="T0" fmla="*/ 32 w 32"/>
                    <a:gd name="T1" fmla="*/ 16 h 30"/>
                    <a:gd name="T2" fmla="*/ 32 w 32"/>
                    <a:gd name="T3" fmla="*/ 16 h 30"/>
                    <a:gd name="T4" fmla="*/ 32 w 32"/>
                    <a:gd name="T5" fmla="*/ 20 h 30"/>
                    <a:gd name="T6" fmla="*/ 30 w 32"/>
                    <a:gd name="T7" fmla="*/ 24 h 30"/>
                    <a:gd name="T8" fmla="*/ 26 w 32"/>
                    <a:gd name="T9" fmla="*/ 26 h 30"/>
                    <a:gd name="T10" fmla="*/ 22 w 32"/>
                    <a:gd name="T11" fmla="*/ 28 h 30"/>
                    <a:gd name="T12" fmla="*/ 14 w 32"/>
                    <a:gd name="T13" fmla="*/ 30 h 30"/>
                    <a:gd name="T14" fmla="*/ 14 w 32"/>
                    <a:gd name="T15" fmla="*/ 30 h 30"/>
                    <a:gd name="T16" fmla="*/ 10 w 32"/>
                    <a:gd name="T17" fmla="*/ 30 h 30"/>
                    <a:gd name="T18" fmla="*/ 6 w 32"/>
                    <a:gd name="T19" fmla="*/ 28 h 30"/>
                    <a:gd name="T20" fmla="*/ 4 w 32"/>
                    <a:gd name="T21" fmla="*/ 24 h 30"/>
                    <a:gd name="T22" fmla="*/ 2 w 32"/>
                    <a:gd name="T23" fmla="*/ 20 h 30"/>
                    <a:gd name="T24" fmla="*/ 0 w 32"/>
                    <a:gd name="T25" fmla="*/ 12 h 30"/>
                    <a:gd name="T26" fmla="*/ 0 w 32"/>
                    <a:gd name="T27" fmla="*/ 12 h 30"/>
                    <a:gd name="T28" fmla="*/ 0 w 32"/>
                    <a:gd name="T29" fmla="*/ 8 h 30"/>
                    <a:gd name="T30" fmla="*/ 2 w 32"/>
                    <a:gd name="T31" fmla="*/ 4 h 30"/>
                    <a:gd name="T32" fmla="*/ 6 w 32"/>
                    <a:gd name="T33" fmla="*/ 2 h 30"/>
                    <a:gd name="T34" fmla="*/ 10 w 32"/>
                    <a:gd name="T35" fmla="*/ 0 h 30"/>
                    <a:gd name="T36" fmla="*/ 18 w 32"/>
                    <a:gd name="T37" fmla="*/ 0 h 30"/>
                    <a:gd name="T38" fmla="*/ 18 w 32"/>
                    <a:gd name="T39" fmla="*/ 0 h 30"/>
                    <a:gd name="T40" fmla="*/ 22 w 32"/>
                    <a:gd name="T41" fmla="*/ 0 h 30"/>
                    <a:gd name="T42" fmla="*/ 26 w 32"/>
                    <a:gd name="T43" fmla="*/ 0 h 30"/>
                    <a:gd name="T44" fmla="*/ 28 w 32"/>
                    <a:gd name="T45" fmla="*/ 4 h 30"/>
                    <a:gd name="T46" fmla="*/ 30 w 32"/>
                    <a:gd name="T47" fmla="*/ 8 h 30"/>
                    <a:gd name="T48" fmla="*/ 32 w 32"/>
                    <a:gd name="T4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30">
                      <a:moveTo>
                        <a:pt x="32" y="16"/>
                      </a:moveTo>
                      <a:lnTo>
                        <a:pt x="32" y="16"/>
                      </a:lnTo>
                      <a:lnTo>
                        <a:pt x="32" y="20"/>
                      </a:lnTo>
                      <a:lnTo>
                        <a:pt x="30" y="24"/>
                      </a:lnTo>
                      <a:lnTo>
                        <a:pt x="26" y="26"/>
                      </a:lnTo>
                      <a:lnTo>
                        <a:pt x="22" y="28"/>
                      </a:lnTo>
                      <a:lnTo>
                        <a:pt x="14" y="30"/>
                      </a:lnTo>
                      <a:lnTo>
                        <a:pt x="14" y="30"/>
                      </a:lnTo>
                      <a:lnTo>
                        <a:pt x="10" y="30"/>
                      </a:lnTo>
                      <a:lnTo>
                        <a:pt x="6" y="28"/>
                      </a:lnTo>
                      <a:lnTo>
                        <a:pt x="4" y="24"/>
                      </a:lnTo>
                      <a:lnTo>
                        <a:pt x="2" y="20"/>
                      </a:lnTo>
                      <a:lnTo>
                        <a:pt x="0" y="12"/>
                      </a:lnTo>
                      <a:lnTo>
                        <a:pt x="0" y="12"/>
                      </a:lnTo>
                      <a:lnTo>
                        <a:pt x="0" y="8"/>
                      </a:lnTo>
                      <a:lnTo>
                        <a:pt x="2" y="4"/>
                      </a:lnTo>
                      <a:lnTo>
                        <a:pt x="6" y="2"/>
                      </a:lnTo>
                      <a:lnTo>
                        <a:pt x="10" y="0"/>
                      </a:lnTo>
                      <a:lnTo>
                        <a:pt x="18" y="0"/>
                      </a:lnTo>
                      <a:lnTo>
                        <a:pt x="18" y="0"/>
                      </a:lnTo>
                      <a:lnTo>
                        <a:pt x="22" y="0"/>
                      </a:lnTo>
                      <a:lnTo>
                        <a:pt x="26" y="0"/>
                      </a:lnTo>
                      <a:lnTo>
                        <a:pt x="28" y="4"/>
                      </a:lnTo>
                      <a:lnTo>
                        <a:pt x="30" y="8"/>
                      </a:lnTo>
                      <a:lnTo>
                        <a:pt x="32" y="1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05"/>
                <p:cNvSpPr>
                  <a:spLocks/>
                </p:cNvSpPr>
                <p:nvPr/>
              </p:nvSpPr>
              <p:spPr bwMode="auto">
                <a:xfrm>
                  <a:off x="6000750" y="1744663"/>
                  <a:ext cx="50800" cy="47625"/>
                </a:xfrm>
                <a:custGeom>
                  <a:avLst/>
                  <a:gdLst>
                    <a:gd name="T0" fmla="*/ 32 w 32"/>
                    <a:gd name="T1" fmla="*/ 18 h 30"/>
                    <a:gd name="T2" fmla="*/ 32 w 32"/>
                    <a:gd name="T3" fmla="*/ 18 h 30"/>
                    <a:gd name="T4" fmla="*/ 32 w 32"/>
                    <a:gd name="T5" fmla="*/ 22 h 30"/>
                    <a:gd name="T6" fmla="*/ 30 w 32"/>
                    <a:gd name="T7" fmla="*/ 26 h 30"/>
                    <a:gd name="T8" fmla="*/ 26 w 32"/>
                    <a:gd name="T9" fmla="*/ 28 h 30"/>
                    <a:gd name="T10" fmla="*/ 22 w 32"/>
                    <a:gd name="T11" fmla="*/ 30 h 30"/>
                    <a:gd name="T12" fmla="*/ 14 w 32"/>
                    <a:gd name="T13" fmla="*/ 30 h 30"/>
                    <a:gd name="T14" fmla="*/ 14 w 32"/>
                    <a:gd name="T15" fmla="*/ 30 h 30"/>
                    <a:gd name="T16" fmla="*/ 10 w 32"/>
                    <a:gd name="T17" fmla="*/ 30 h 30"/>
                    <a:gd name="T18" fmla="*/ 6 w 32"/>
                    <a:gd name="T19" fmla="*/ 30 h 30"/>
                    <a:gd name="T20" fmla="*/ 4 w 32"/>
                    <a:gd name="T21" fmla="*/ 26 h 30"/>
                    <a:gd name="T22" fmla="*/ 2 w 32"/>
                    <a:gd name="T23" fmla="*/ 22 h 30"/>
                    <a:gd name="T24" fmla="*/ 0 w 32"/>
                    <a:gd name="T25" fmla="*/ 14 h 30"/>
                    <a:gd name="T26" fmla="*/ 0 w 32"/>
                    <a:gd name="T27" fmla="*/ 14 h 30"/>
                    <a:gd name="T28" fmla="*/ 2 w 32"/>
                    <a:gd name="T29" fmla="*/ 10 h 30"/>
                    <a:gd name="T30" fmla="*/ 2 w 32"/>
                    <a:gd name="T31" fmla="*/ 6 h 30"/>
                    <a:gd name="T32" fmla="*/ 6 w 32"/>
                    <a:gd name="T33" fmla="*/ 4 h 30"/>
                    <a:gd name="T34" fmla="*/ 10 w 32"/>
                    <a:gd name="T35" fmla="*/ 2 h 30"/>
                    <a:gd name="T36" fmla="*/ 18 w 32"/>
                    <a:gd name="T37" fmla="*/ 0 h 30"/>
                    <a:gd name="T38" fmla="*/ 18 w 32"/>
                    <a:gd name="T39" fmla="*/ 0 h 30"/>
                    <a:gd name="T40" fmla="*/ 22 w 32"/>
                    <a:gd name="T41" fmla="*/ 0 h 30"/>
                    <a:gd name="T42" fmla="*/ 26 w 32"/>
                    <a:gd name="T43" fmla="*/ 2 h 30"/>
                    <a:gd name="T44" fmla="*/ 28 w 32"/>
                    <a:gd name="T45" fmla="*/ 6 h 30"/>
                    <a:gd name="T46" fmla="*/ 30 w 32"/>
                    <a:gd name="T47" fmla="*/ 10 h 30"/>
                    <a:gd name="T48" fmla="*/ 32 w 32"/>
                    <a:gd name="T4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30">
                      <a:moveTo>
                        <a:pt x="32" y="18"/>
                      </a:moveTo>
                      <a:lnTo>
                        <a:pt x="32" y="18"/>
                      </a:lnTo>
                      <a:lnTo>
                        <a:pt x="32" y="22"/>
                      </a:lnTo>
                      <a:lnTo>
                        <a:pt x="30" y="26"/>
                      </a:lnTo>
                      <a:lnTo>
                        <a:pt x="26" y="28"/>
                      </a:lnTo>
                      <a:lnTo>
                        <a:pt x="22" y="30"/>
                      </a:lnTo>
                      <a:lnTo>
                        <a:pt x="14" y="30"/>
                      </a:lnTo>
                      <a:lnTo>
                        <a:pt x="14" y="30"/>
                      </a:lnTo>
                      <a:lnTo>
                        <a:pt x="10" y="30"/>
                      </a:lnTo>
                      <a:lnTo>
                        <a:pt x="6" y="30"/>
                      </a:lnTo>
                      <a:lnTo>
                        <a:pt x="4" y="26"/>
                      </a:lnTo>
                      <a:lnTo>
                        <a:pt x="2" y="22"/>
                      </a:lnTo>
                      <a:lnTo>
                        <a:pt x="0" y="14"/>
                      </a:lnTo>
                      <a:lnTo>
                        <a:pt x="0" y="14"/>
                      </a:lnTo>
                      <a:lnTo>
                        <a:pt x="2" y="10"/>
                      </a:lnTo>
                      <a:lnTo>
                        <a:pt x="2" y="6"/>
                      </a:lnTo>
                      <a:lnTo>
                        <a:pt x="6" y="4"/>
                      </a:lnTo>
                      <a:lnTo>
                        <a:pt x="10" y="2"/>
                      </a:lnTo>
                      <a:lnTo>
                        <a:pt x="18" y="0"/>
                      </a:lnTo>
                      <a:lnTo>
                        <a:pt x="18" y="0"/>
                      </a:lnTo>
                      <a:lnTo>
                        <a:pt x="22" y="0"/>
                      </a:lnTo>
                      <a:lnTo>
                        <a:pt x="26" y="2"/>
                      </a:lnTo>
                      <a:lnTo>
                        <a:pt x="28" y="6"/>
                      </a:lnTo>
                      <a:lnTo>
                        <a:pt x="30" y="10"/>
                      </a:lnTo>
                      <a:lnTo>
                        <a:pt x="32" y="18"/>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06"/>
                <p:cNvSpPr>
                  <a:spLocks/>
                </p:cNvSpPr>
                <p:nvPr/>
              </p:nvSpPr>
              <p:spPr bwMode="auto">
                <a:xfrm>
                  <a:off x="6067425" y="1735138"/>
                  <a:ext cx="47625" cy="47625"/>
                </a:xfrm>
                <a:custGeom>
                  <a:avLst/>
                  <a:gdLst>
                    <a:gd name="T0" fmla="*/ 30 w 30"/>
                    <a:gd name="T1" fmla="*/ 16 h 30"/>
                    <a:gd name="T2" fmla="*/ 30 w 30"/>
                    <a:gd name="T3" fmla="*/ 16 h 30"/>
                    <a:gd name="T4" fmla="*/ 30 w 30"/>
                    <a:gd name="T5" fmla="*/ 22 h 30"/>
                    <a:gd name="T6" fmla="*/ 28 w 30"/>
                    <a:gd name="T7" fmla="*/ 24 h 30"/>
                    <a:gd name="T8" fmla="*/ 26 w 30"/>
                    <a:gd name="T9" fmla="*/ 28 h 30"/>
                    <a:gd name="T10" fmla="*/ 22 w 30"/>
                    <a:gd name="T11" fmla="*/ 30 h 30"/>
                    <a:gd name="T12" fmla="*/ 14 w 30"/>
                    <a:gd name="T13" fmla="*/ 30 h 30"/>
                    <a:gd name="T14" fmla="*/ 14 w 30"/>
                    <a:gd name="T15" fmla="*/ 30 h 30"/>
                    <a:gd name="T16" fmla="*/ 8 w 30"/>
                    <a:gd name="T17" fmla="*/ 30 h 30"/>
                    <a:gd name="T18" fmla="*/ 6 w 30"/>
                    <a:gd name="T19" fmla="*/ 28 h 30"/>
                    <a:gd name="T20" fmla="*/ 2 w 30"/>
                    <a:gd name="T21" fmla="*/ 26 h 30"/>
                    <a:gd name="T22" fmla="*/ 0 w 30"/>
                    <a:gd name="T23" fmla="*/ 22 h 30"/>
                    <a:gd name="T24" fmla="*/ 0 w 30"/>
                    <a:gd name="T25" fmla="*/ 14 h 30"/>
                    <a:gd name="T26" fmla="*/ 0 w 30"/>
                    <a:gd name="T27" fmla="*/ 14 h 30"/>
                    <a:gd name="T28" fmla="*/ 0 w 30"/>
                    <a:gd name="T29" fmla="*/ 10 h 30"/>
                    <a:gd name="T30" fmla="*/ 2 w 30"/>
                    <a:gd name="T31" fmla="*/ 6 h 30"/>
                    <a:gd name="T32" fmla="*/ 4 w 30"/>
                    <a:gd name="T33" fmla="*/ 2 h 30"/>
                    <a:gd name="T34" fmla="*/ 8 w 30"/>
                    <a:gd name="T35" fmla="*/ 2 h 30"/>
                    <a:gd name="T36" fmla="*/ 16 w 30"/>
                    <a:gd name="T37" fmla="*/ 0 h 30"/>
                    <a:gd name="T38" fmla="*/ 16 w 30"/>
                    <a:gd name="T39" fmla="*/ 0 h 30"/>
                    <a:gd name="T40" fmla="*/ 20 w 30"/>
                    <a:gd name="T41" fmla="*/ 0 h 30"/>
                    <a:gd name="T42" fmla="*/ 24 w 30"/>
                    <a:gd name="T43" fmla="*/ 2 h 30"/>
                    <a:gd name="T44" fmla="*/ 28 w 30"/>
                    <a:gd name="T45" fmla="*/ 4 h 30"/>
                    <a:gd name="T46" fmla="*/ 28 w 30"/>
                    <a:gd name="T47" fmla="*/ 8 h 30"/>
                    <a:gd name="T48" fmla="*/ 30 w 30"/>
                    <a:gd name="T4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30">
                      <a:moveTo>
                        <a:pt x="30" y="16"/>
                      </a:moveTo>
                      <a:lnTo>
                        <a:pt x="30" y="16"/>
                      </a:lnTo>
                      <a:lnTo>
                        <a:pt x="30" y="22"/>
                      </a:lnTo>
                      <a:lnTo>
                        <a:pt x="28" y="24"/>
                      </a:lnTo>
                      <a:lnTo>
                        <a:pt x="26" y="28"/>
                      </a:lnTo>
                      <a:lnTo>
                        <a:pt x="22" y="30"/>
                      </a:lnTo>
                      <a:lnTo>
                        <a:pt x="14" y="30"/>
                      </a:lnTo>
                      <a:lnTo>
                        <a:pt x="14" y="30"/>
                      </a:lnTo>
                      <a:lnTo>
                        <a:pt x="8" y="30"/>
                      </a:lnTo>
                      <a:lnTo>
                        <a:pt x="6" y="28"/>
                      </a:lnTo>
                      <a:lnTo>
                        <a:pt x="2" y="26"/>
                      </a:lnTo>
                      <a:lnTo>
                        <a:pt x="0" y="22"/>
                      </a:lnTo>
                      <a:lnTo>
                        <a:pt x="0" y="14"/>
                      </a:lnTo>
                      <a:lnTo>
                        <a:pt x="0" y="14"/>
                      </a:lnTo>
                      <a:lnTo>
                        <a:pt x="0" y="10"/>
                      </a:lnTo>
                      <a:lnTo>
                        <a:pt x="2" y="6"/>
                      </a:lnTo>
                      <a:lnTo>
                        <a:pt x="4" y="2"/>
                      </a:lnTo>
                      <a:lnTo>
                        <a:pt x="8" y="2"/>
                      </a:lnTo>
                      <a:lnTo>
                        <a:pt x="16" y="0"/>
                      </a:lnTo>
                      <a:lnTo>
                        <a:pt x="16" y="0"/>
                      </a:lnTo>
                      <a:lnTo>
                        <a:pt x="20" y="0"/>
                      </a:lnTo>
                      <a:lnTo>
                        <a:pt x="24" y="2"/>
                      </a:lnTo>
                      <a:lnTo>
                        <a:pt x="28" y="4"/>
                      </a:lnTo>
                      <a:lnTo>
                        <a:pt x="28" y="8"/>
                      </a:lnTo>
                      <a:lnTo>
                        <a:pt x="30" y="16"/>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07"/>
                <p:cNvSpPr>
                  <a:spLocks/>
                </p:cNvSpPr>
                <p:nvPr/>
              </p:nvSpPr>
              <p:spPr bwMode="auto">
                <a:xfrm>
                  <a:off x="6130925" y="1722438"/>
                  <a:ext cx="50800" cy="50800"/>
                </a:xfrm>
                <a:custGeom>
                  <a:avLst/>
                  <a:gdLst>
                    <a:gd name="T0" fmla="*/ 32 w 32"/>
                    <a:gd name="T1" fmla="*/ 18 h 32"/>
                    <a:gd name="T2" fmla="*/ 32 w 32"/>
                    <a:gd name="T3" fmla="*/ 18 h 32"/>
                    <a:gd name="T4" fmla="*/ 32 w 32"/>
                    <a:gd name="T5" fmla="*/ 22 h 32"/>
                    <a:gd name="T6" fmla="*/ 30 w 32"/>
                    <a:gd name="T7" fmla="*/ 26 h 32"/>
                    <a:gd name="T8" fmla="*/ 26 w 32"/>
                    <a:gd name="T9" fmla="*/ 28 h 32"/>
                    <a:gd name="T10" fmla="*/ 22 w 32"/>
                    <a:gd name="T11" fmla="*/ 30 h 32"/>
                    <a:gd name="T12" fmla="*/ 14 w 32"/>
                    <a:gd name="T13" fmla="*/ 32 h 32"/>
                    <a:gd name="T14" fmla="*/ 14 w 32"/>
                    <a:gd name="T15" fmla="*/ 32 h 32"/>
                    <a:gd name="T16" fmla="*/ 10 w 32"/>
                    <a:gd name="T17" fmla="*/ 32 h 32"/>
                    <a:gd name="T18" fmla="*/ 6 w 32"/>
                    <a:gd name="T19" fmla="*/ 30 h 32"/>
                    <a:gd name="T20" fmla="*/ 4 w 32"/>
                    <a:gd name="T21" fmla="*/ 26 h 32"/>
                    <a:gd name="T22" fmla="*/ 2 w 32"/>
                    <a:gd name="T23" fmla="*/ 22 h 32"/>
                    <a:gd name="T24" fmla="*/ 0 w 32"/>
                    <a:gd name="T25" fmla="*/ 14 h 32"/>
                    <a:gd name="T26" fmla="*/ 0 w 32"/>
                    <a:gd name="T27" fmla="*/ 14 h 32"/>
                    <a:gd name="T28" fmla="*/ 2 w 32"/>
                    <a:gd name="T29" fmla="*/ 10 h 32"/>
                    <a:gd name="T30" fmla="*/ 2 w 32"/>
                    <a:gd name="T31" fmla="*/ 6 h 32"/>
                    <a:gd name="T32" fmla="*/ 6 w 32"/>
                    <a:gd name="T33" fmla="*/ 4 h 32"/>
                    <a:gd name="T34" fmla="*/ 10 w 32"/>
                    <a:gd name="T35" fmla="*/ 2 h 32"/>
                    <a:gd name="T36" fmla="*/ 18 w 32"/>
                    <a:gd name="T37" fmla="*/ 0 h 32"/>
                    <a:gd name="T38" fmla="*/ 18 w 32"/>
                    <a:gd name="T39" fmla="*/ 0 h 32"/>
                    <a:gd name="T40" fmla="*/ 22 w 32"/>
                    <a:gd name="T41" fmla="*/ 0 h 32"/>
                    <a:gd name="T42" fmla="*/ 26 w 32"/>
                    <a:gd name="T43" fmla="*/ 2 h 32"/>
                    <a:gd name="T44" fmla="*/ 28 w 32"/>
                    <a:gd name="T45" fmla="*/ 6 h 32"/>
                    <a:gd name="T46" fmla="*/ 30 w 32"/>
                    <a:gd name="T47" fmla="*/ 10 h 32"/>
                    <a:gd name="T48" fmla="*/ 32 w 32"/>
                    <a:gd name="T49"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32">
                      <a:moveTo>
                        <a:pt x="32" y="18"/>
                      </a:moveTo>
                      <a:lnTo>
                        <a:pt x="32" y="18"/>
                      </a:lnTo>
                      <a:lnTo>
                        <a:pt x="32" y="22"/>
                      </a:lnTo>
                      <a:lnTo>
                        <a:pt x="30" y="26"/>
                      </a:lnTo>
                      <a:lnTo>
                        <a:pt x="26" y="28"/>
                      </a:lnTo>
                      <a:lnTo>
                        <a:pt x="22" y="30"/>
                      </a:lnTo>
                      <a:lnTo>
                        <a:pt x="14" y="32"/>
                      </a:lnTo>
                      <a:lnTo>
                        <a:pt x="14" y="32"/>
                      </a:lnTo>
                      <a:lnTo>
                        <a:pt x="10" y="32"/>
                      </a:lnTo>
                      <a:lnTo>
                        <a:pt x="6" y="30"/>
                      </a:lnTo>
                      <a:lnTo>
                        <a:pt x="4" y="26"/>
                      </a:lnTo>
                      <a:lnTo>
                        <a:pt x="2" y="22"/>
                      </a:lnTo>
                      <a:lnTo>
                        <a:pt x="0" y="14"/>
                      </a:lnTo>
                      <a:lnTo>
                        <a:pt x="0" y="14"/>
                      </a:lnTo>
                      <a:lnTo>
                        <a:pt x="2" y="10"/>
                      </a:lnTo>
                      <a:lnTo>
                        <a:pt x="2" y="6"/>
                      </a:lnTo>
                      <a:lnTo>
                        <a:pt x="6" y="4"/>
                      </a:lnTo>
                      <a:lnTo>
                        <a:pt x="10" y="2"/>
                      </a:lnTo>
                      <a:lnTo>
                        <a:pt x="18" y="0"/>
                      </a:lnTo>
                      <a:lnTo>
                        <a:pt x="18" y="0"/>
                      </a:lnTo>
                      <a:lnTo>
                        <a:pt x="22" y="0"/>
                      </a:lnTo>
                      <a:lnTo>
                        <a:pt x="26" y="2"/>
                      </a:lnTo>
                      <a:lnTo>
                        <a:pt x="28" y="6"/>
                      </a:lnTo>
                      <a:lnTo>
                        <a:pt x="30" y="10"/>
                      </a:lnTo>
                      <a:lnTo>
                        <a:pt x="32" y="18"/>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08"/>
                <p:cNvSpPr>
                  <a:spLocks/>
                </p:cNvSpPr>
                <p:nvPr/>
              </p:nvSpPr>
              <p:spPr bwMode="auto">
                <a:xfrm>
                  <a:off x="6197600" y="1712913"/>
                  <a:ext cx="50800" cy="47625"/>
                </a:xfrm>
                <a:custGeom>
                  <a:avLst/>
                  <a:gdLst>
                    <a:gd name="T0" fmla="*/ 32 w 32"/>
                    <a:gd name="T1" fmla="*/ 18 h 30"/>
                    <a:gd name="T2" fmla="*/ 32 w 32"/>
                    <a:gd name="T3" fmla="*/ 18 h 30"/>
                    <a:gd name="T4" fmla="*/ 30 w 32"/>
                    <a:gd name="T5" fmla="*/ 22 h 30"/>
                    <a:gd name="T6" fmla="*/ 30 w 32"/>
                    <a:gd name="T7" fmla="*/ 26 h 30"/>
                    <a:gd name="T8" fmla="*/ 26 w 32"/>
                    <a:gd name="T9" fmla="*/ 28 h 30"/>
                    <a:gd name="T10" fmla="*/ 22 w 32"/>
                    <a:gd name="T11" fmla="*/ 30 h 30"/>
                    <a:gd name="T12" fmla="*/ 14 w 32"/>
                    <a:gd name="T13" fmla="*/ 30 h 30"/>
                    <a:gd name="T14" fmla="*/ 14 w 32"/>
                    <a:gd name="T15" fmla="*/ 30 h 30"/>
                    <a:gd name="T16" fmla="*/ 10 w 32"/>
                    <a:gd name="T17" fmla="*/ 30 h 30"/>
                    <a:gd name="T18" fmla="*/ 6 w 32"/>
                    <a:gd name="T19" fmla="*/ 30 h 30"/>
                    <a:gd name="T20" fmla="*/ 4 w 32"/>
                    <a:gd name="T21" fmla="*/ 26 h 30"/>
                    <a:gd name="T22" fmla="*/ 2 w 32"/>
                    <a:gd name="T23" fmla="*/ 22 h 30"/>
                    <a:gd name="T24" fmla="*/ 0 w 32"/>
                    <a:gd name="T25" fmla="*/ 14 h 30"/>
                    <a:gd name="T26" fmla="*/ 0 w 32"/>
                    <a:gd name="T27" fmla="*/ 14 h 30"/>
                    <a:gd name="T28" fmla="*/ 0 w 32"/>
                    <a:gd name="T29" fmla="*/ 10 h 30"/>
                    <a:gd name="T30" fmla="*/ 2 w 32"/>
                    <a:gd name="T31" fmla="*/ 6 h 30"/>
                    <a:gd name="T32" fmla="*/ 6 w 32"/>
                    <a:gd name="T33" fmla="*/ 4 h 30"/>
                    <a:gd name="T34" fmla="*/ 10 w 32"/>
                    <a:gd name="T35" fmla="*/ 2 h 30"/>
                    <a:gd name="T36" fmla="*/ 18 w 32"/>
                    <a:gd name="T37" fmla="*/ 0 h 30"/>
                    <a:gd name="T38" fmla="*/ 18 w 32"/>
                    <a:gd name="T39" fmla="*/ 0 h 30"/>
                    <a:gd name="T40" fmla="*/ 22 w 32"/>
                    <a:gd name="T41" fmla="*/ 0 h 30"/>
                    <a:gd name="T42" fmla="*/ 26 w 32"/>
                    <a:gd name="T43" fmla="*/ 2 h 30"/>
                    <a:gd name="T44" fmla="*/ 28 w 32"/>
                    <a:gd name="T45" fmla="*/ 6 h 30"/>
                    <a:gd name="T46" fmla="*/ 30 w 32"/>
                    <a:gd name="T47" fmla="*/ 10 h 30"/>
                    <a:gd name="T48" fmla="*/ 32 w 32"/>
                    <a:gd name="T4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30">
                      <a:moveTo>
                        <a:pt x="32" y="18"/>
                      </a:moveTo>
                      <a:lnTo>
                        <a:pt x="32" y="18"/>
                      </a:lnTo>
                      <a:lnTo>
                        <a:pt x="30" y="22"/>
                      </a:lnTo>
                      <a:lnTo>
                        <a:pt x="30" y="26"/>
                      </a:lnTo>
                      <a:lnTo>
                        <a:pt x="26" y="28"/>
                      </a:lnTo>
                      <a:lnTo>
                        <a:pt x="22" y="30"/>
                      </a:lnTo>
                      <a:lnTo>
                        <a:pt x="14" y="30"/>
                      </a:lnTo>
                      <a:lnTo>
                        <a:pt x="14" y="30"/>
                      </a:lnTo>
                      <a:lnTo>
                        <a:pt x="10" y="30"/>
                      </a:lnTo>
                      <a:lnTo>
                        <a:pt x="6" y="30"/>
                      </a:lnTo>
                      <a:lnTo>
                        <a:pt x="4" y="26"/>
                      </a:lnTo>
                      <a:lnTo>
                        <a:pt x="2" y="22"/>
                      </a:lnTo>
                      <a:lnTo>
                        <a:pt x="0" y="14"/>
                      </a:lnTo>
                      <a:lnTo>
                        <a:pt x="0" y="14"/>
                      </a:lnTo>
                      <a:lnTo>
                        <a:pt x="0" y="10"/>
                      </a:lnTo>
                      <a:lnTo>
                        <a:pt x="2" y="6"/>
                      </a:lnTo>
                      <a:lnTo>
                        <a:pt x="6" y="4"/>
                      </a:lnTo>
                      <a:lnTo>
                        <a:pt x="10" y="2"/>
                      </a:lnTo>
                      <a:lnTo>
                        <a:pt x="18" y="0"/>
                      </a:lnTo>
                      <a:lnTo>
                        <a:pt x="18" y="0"/>
                      </a:lnTo>
                      <a:lnTo>
                        <a:pt x="22" y="0"/>
                      </a:lnTo>
                      <a:lnTo>
                        <a:pt x="26" y="2"/>
                      </a:lnTo>
                      <a:lnTo>
                        <a:pt x="28" y="6"/>
                      </a:lnTo>
                      <a:lnTo>
                        <a:pt x="30" y="10"/>
                      </a:lnTo>
                      <a:lnTo>
                        <a:pt x="32" y="18"/>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09"/>
                <p:cNvSpPr>
                  <a:spLocks/>
                </p:cNvSpPr>
                <p:nvPr/>
              </p:nvSpPr>
              <p:spPr bwMode="auto">
                <a:xfrm>
                  <a:off x="4514850" y="1792288"/>
                  <a:ext cx="600075" cy="66675"/>
                </a:xfrm>
                <a:custGeom>
                  <a:avLst/>
                  <a:gdLst>
                    <a:gd name="T0" fmla="*/ 378 w 378"/>
                    <a:gd name="T1" fmla="*/ 8 h 42"/>
                    <a:gd name="T2" fmla="*/ 182 w 378"/>
                    <a:gd name="T3" fmla="*/ 42 h 42"/>
                    <a:gd name="T4" fmla="*/ 0 w 378"/>
                    <a:gd name="T5" fmla="*/ 20 h 42"/>
                    <a:gd name="T6" fmla="*/ 110 w 378"/>
                    <a:gd name="T7" fmla="*/ 0 h 42"/>
                    <a:gd name="T8" fmla="*/ 330 w 378"/>
                    <a:gd name="T9" fmla="*/ 2 h 42"/>
                    <a:gd name="T10" fmla="*/ 378 w 378"/>
                    <a:gd name="T11" fmla="*/ 8 h 42"/>
                  </a:gdLst>
                  <a:ahLst/>
                  <a:cxnLst>
                    <a:cxn ang="0">
                      <a:pos x="T0" y="T1"/>
                    </a:cxn>
                    <a:cxn ang="0">
                      <a:pos x="T2" y="T3"/>
                    </a:cxn>
                    <a:cxn ang="0">
                      <a:pos x="T4" y="T5"/>
                    </a:cxn>
                    <a:cxn ang="0">
                      <a:pos x="T6" y="T7"/>
                    </a:cxn>
                    <a:cxn ang="0">
                      <a:pos x="T8" y="T9"/>
                    </a:cxn>
                    <a:cxn ang="0">
                      <a:pos x="T10" y="T11"/>
                    </a:cxn>
                  </a:cxnLst>
                  <a:rect l="0" t="0" r="r" b="b"/>
                  <a:pathLst>
                    <a:path w="378" h="42">
                      <a:moveTo>
                        <a:pt x="378" y="8"/>
                      </a:moveTo>
                      <a:lnTo>
                        <a:pt x="182" y="42"/>
                      </a:lnTo>
                      <a:lnTo>
                        <a:pt x="0" y="20"/>
                      </a:lnTo>
                      <a:lnTo>
                        <a:pt x="110" y="0"/>
                      </a:lnTo>
                      <a:lnTo>
                        <a:pt x="330" y="2"/>
                      </a:lnTo>
                      <a:lnTo>
                        <a:pt x="378" y="8"/>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10"/>
                <p:cNvSpPr>
                  <a:spLocks/>
                </p:cNvSpPr>
                <p:nvPr/>
              </p:nvSpPr>
              <p:spPr bwMode="auto">
                <a:xfrm>
                  <a:off x="4514850" y="1792288"/>
                  <a:ext cx="600075" cy="34925"/>
                </a:xfrm>
                <a:custGeom>
                  <a:avLst/>
                  <a:gdLst>
                    <a:gd name="T0" fmla="*/ 110 w 378"/>
                    <a:gd name="T1" fmla="*/ 6 h 22"/>
                    <a:gd name="T2" fmla="*/ 330 w 378"/>
                    <a:gd name="T3" fmla="*/ 6 h 22"/>
                    <a:gd name="T4" fmla="*/ 366 w 378"/>
                    <a:gd name="T5" fmla="*/ 10 h 22"/>
                    <a:gd name="T6" fmla="*/ 378 w 378"/>
                    <a:gd name="T7" fmla="*/ 8 h 22"/>
                    <a:gd name="T8" fmla="*/ 330 w 378"/>
                    <a:gd name="T9" fmla="*/ 2 h 22"/>
                    <a:gd name="T10" fmla="*/ 110 w 378"/>
                    <a:gd name="T11" fmla="*/ 0 h 22"/>
                    <a:gd name="T12" fmla="*/ 0 w 378"/>
                    <a:gd name="T13" fmla="*/ 20 h 22"/>
                    <a:gd name="T14" fmla="*/ 12 w 378"/>
                    <a:gd name="T15" fmla="*/ 22 h 22"/>
                    <a:gd name="T16" fmla="*/ 110 w 378"/>
                    <a:gd name="T1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22">
                      <a:moveTo>
                        <a:pt x="110" y="6"/>
                      </a:moveTo>
                      <a:lnTo>
                        <a:pt x="330" y="6"/>
                      </a:lnTo>
                      <a:lnTo>
                        <a:pt x="366" y="10"/>
                      </a:lnTo>
                      <a:lnTo>
                        <a:pt x="378" y="8"/>
                      </a:lnTo>
                      <a:lnTo>
                        <a:pt x="330" y="2"/>
                      </a:lnTo>
                      <a:lnTo>
                        <a:pt x="110" y="0"/>
                      </a:lnTo>
                      <a:lnTo>
                        <a:pt x="0" y="20"/>
                      </a:lnTo>
                      <a:lnTo>
                        <a:pt x="12" y="22"/>
                      </a:lnTo>
                      <a:lnTo>
                        <a:pt x="110" y="6"/>
                      </a:lnTo>
                      <a:close/>
                    </a:path>
                  </a:pathLst>
                </a:custGeom>
                <a:solidFill>
                  <a:srgbClr val="EAE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11"/>
                <p:cNvSpPr>
                  <a:spLocks/>
                </p:cNvSpPr>
                <p:nvPr/>
              </p:nvSpPr>
              <p:spPr bwMode="auto">
                <a:xfrm>
                  <a:off x="5200650" y="1839913"/>
                  <a:ext cx="1114425" cy="184150"/>
                </a:xfrm>
                <a:custGeom>
                  <a:avLst/>
                  <a:gdLst>
                    <a:gd name="T0" fmla="*/ 2 w 702"/>
                    <a:gd name="T1" fmla="*/ 62 h 116"/>
                    <a:gd name="T2" fmla="*/ 2 w 702"/>
                    <a:gd name="T3" fmla="*/ 62 h 116"/>
                    <a:gd name="T4" fmla="*/ 46 w 702"/>
                    <a:gd name="T5" fmla="*/ 56 h 116"/>
                    <a:gd name="T6" fmla="*/ 100 w 702"/>
                    <a:gd name="T7" fmla="*/ 48 h 116"/>
                    <a:gd name="T8" fmla="*/ 176 w 702"/>
                    <a:gd name="T9" fmla="*/ 40 h 116"/>
                    <a:gd name="T10" fmla="*/ 176 w 702"/>
                    <a:gd name="T11" fmla="*/ 40 h 116"/>
                    <a:gd name="T12" fmla="*/ 452 w 702"/>
                    <a:gd name="T13" fmla="*/ 14 h 116"/>
                    <a:gd name="T14" fmla="*/ 590 w 702"/>
                    <a:gd name="T15" fmla="*/ 2 h 116"/>
                    <a:gd name="T16" fmla="*/ 636 w 702"/>
                    <a:gd name="T17" fmla="*/ 0 h 116"/>
                    <a:gd name="T18" fmla="*/ 650 w 702"/>
                    <a:gd name="T19" fmla="*/ 0 h 116"/>
                    <a:gd name="T20" fmla="*/ 658 w 702"/>
                    <a:gd name="T21" fmla="*/ 0 h 116"/>
                    <a:gd name="T22" fmla="*/ 658 w 702"/>
                    <a:gd name="T23" fmla="*/ 0 h 116"/>
                    <a:gd name="T24" fmla="*/ 676 w 702"/>
                    <a:gd name="T25" fmla="*/ 10 h 116"/>
                    <a:gd name="T26" fmla="*/ 686 w 702"/>
                    <a:gd name="T27" fmla="*/ 16 h 116"/>
                    <a:gd name="T28" fmla="*/ 694 w 702"/>
                    <a:gd name="T29" fmla="*/ 24 h 116"/>
                    <a:gd name="T30" fmla="*/ 700 w 702"/>
                    <a:gd name="T31" fmla="*/ 32 h 116"/>
                    <a:gd name="T32" fmla="*/ 702 w 702"/>
                    <a:gd name="T33" fmla="*/ 36 h 116"/>
                    <a:gd name="T34" fmla="*/ 702 w 702"/>
                    <a:gd name="T35" fmla="*/ 40 h 116"/>
                    <a:gd name="T36" fmla="*/ 700 w 702"/>
                    <a:gd name="T37" fmla="*/ 44 h 116"/>
                    <a:gd name="T38" fmla="*/ 698 w 702"/>
                    <a:gd name="T39" fmla="*/ 48 h 116"/>
                    <a:gd name="T40" fmla="*/ 692 w 702"/>
                    <a:gd name="T41" fmla="*/ 50 h 116"/>
                    <a:gd name="T42" fmla="*/ 686 w 702"/>
                    <a:gd name="T43" fmla="*/ 54 h 116"/>
                    <a:gd name="T44" fmla="*/ 686 w 702"/>
                    <a:gd name="T45" fmla="*/ 54 h 116"/>
                    <a:gd name="T46" fmla="*/ 630 w 702"/>
                    <a:gd name="T47" fmla="*/ 66 h 116"/>
                    <a:gd name="T48" fmla="*/ 544 w 702"/>
                    <a:gd name="T49" fmla="*/ 86 h 116"/>
                    <a:gd name="T50" fmla="*/ 440 w 702"/>
                    <a:gd name="T51" fmla="*/ 104 h 116"/>
                    <a:gd name="T52" fmla="*/ 388 w 702"/>
                    <a:gd name="T53" fmla="*/ 110 h 116"/>
                    <a:gd name="T54" fmla="*/ 340 w 702"/>
                    <a:gd name="T55" fmla="*/ 116 h 116"/>
                    <a:gd name="T56" fmla="*/ 340 w 702"/>
                    <a:gd name="T57" fmla="*/ 116 h 116"/>
                    <a:gd name="T58" fmla="*/ 302 w 702"/>
                    <a:gd name="T59" fmla="*/ 114 h 116"/>
                    <a:gd name="T60" fmla="*/ 264 w 702"/>
                    <a:gd name="T61" fmla="*/ 110 h 116"/>
                    <a:gd name="T62" fmla="*/ 228 w 702"/>
                    <a:gd name="T63" fmla="*/ 102 h 116"/>
                    <a:gd name="T64" fmla="*/ 194 w 702"/>
                    <a:gd name="T65" fmla="*/ 96 h 116"/>
                    <a:gd name="T66" fmla="*/ 194 w 702"/>
                    <a:gd name="T67" fmla="*/ 96 h 116"/>
                    <a:gd name="T68" fmla="*/ 160 w 702"/>
                    <a:gd name="T69" fmla="*/ 90 h 116"/>
                    <a:gd name="T70" fmla="*/ 124 w 702"/>
                    <a:gd name="T71" fmla="*/ 86 h 116"/>
                    <a:gd name="T72" fmla="*/ 58 w 702"/>
                    <a:gd name="T73" fmla="*/ 80 h 116"/>
                    <a:gd name="T74" fmla="*/ 32 w 702"/>
                    <a:gd name="T75" fmla="*/ 78 h 116"/>
                    <a:gd name="T76" fmla="*/ 12 w 702"/>
                    <a:gd name="T77" fmla="*/ 74 h 116"/>
                    <a:gd name="T78" fmla="*/ 6 w 702"/>
                    <a:gd name="T79" fmla="*/ 72 h 116"/>
                    <a:gd name="T80" fmla="*/ 2 w 702"/>
                    <a:gd name="T81" fmla="*/ 70 h 116"/>
                    <a:gd name="T82" fmla="*/ 0 w 702"/>
                    <a:gd name="T83" fmla="*/ 66 h 116"/>
                    <a:gd name="T84" fmla="*/ 2 w 702"/>
                    <a:gd name="T85" fmla="*/ 62 h 116"/>
                    <a:gd name="T86" fmla="*/ 2 w 702"/>
                    <a:gd name="T87" fmla="*/ 6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2" h="116">
                      <a:moveTo>
                        <a:pt x="2" y="62"/>
                      </a:moveTo>
                      <a:lnTo>
                        <a:pt x="2" y="62"/>
                      </a:lnTo>
                      <a:lnTo>
                        <a:pt x="46" y="56"/>
                      </a:lnTo>
                      <a:lnTo>
                        <a:pt x="100" y="48"/>
                      </a:lnTo>
                      <a:lnTo>
                        <a:pt x="176" y="40"/>
                      </a:lnTo>
                      <a:lnTo>
                        <a:pt x="176" y="40"/>
                      </a:lnTo>
                      <a:lnTo>
                        <a:pt x="452" y="14"/>
                      </a:lnTo>
                      <a:lnTo>
                        <a:pt x="590" y="2"/>
                      </a:lnTo>
                      <a:lnTo>
                        <a:pt x="636" y="0"/>
                      </a:lnTo>
                      <a:lnTo>
                        <a:pt x="650" y="0"/>
                      </a:lnTo>
                      <a:lnTo>
                        <a:pt x="658" y="0"/>
                      </a:lnTo>
                      <a:lnTo>
                        <a:pt x="658" y="0"/>
                      </a:lnTo>
                      <a:lnTo>
                        <a:pt x="676" y="10"/>
                      </a:lnTo>
                      <a:lnTo>
                        <a:pt x="686" y="16"/>
                      </a:lnTo>
                      <a:lnTo>
                        <a:pt x="694" y="24"/>
                      </a:lnTo>
                      <a:lnTo>
                        <a:pt x="700" y="32"/>
                      </a:lnTo>
                      <a:lnTo>
                        <a:pt x="702" y="36"/>
                      </a:lnTo>
                      <a:lnTo>
                        <a:pt x="702" y="40"/>
                      </a:lnTo>
                      <a:lnTo>
                        <a:pt x="700" y="44"/>
                      </a:lnTo>
                      <a:lnTo>
                        <a:pt x="698" y="48"/>
                      </a:lnTo>
                      <a:lnTo>
                        <a:pt x="692" y="50"/>
                      </a:lnTo>
                      <a:lnTo>
                        <a:pt x="686" y="54"/>
                      </a:lnTo>
                      <a:lnTo>
                        <a:pt x="686" y="54"/>
                      </a:lnTo>
                      <a:lnTo>
                        <a:pt x="630" y="66"/>
                      </a:lnTo>
                      <a:lnTo>
                        <a:pt x="544" y="86"/>
                      </a:lnTo>
                      <a:lnTo>
                        <a:pt x="440" y="104"/>
                      </a:lnTo>
                      <a:lnTo>
                        <a:pt x="388" y="110"/>
                      </a:lnTo>
                      <a:lnTo>
                        <a:pt x="340" y="116"/>
                      </a:lnTo>
                      <a:lnTo>
                        <a:pt x="340" y="116"/>
                      </a:lnTo>
                      <a:lnTo>
                        <a:pt x="302" y="114"/>
                      </a:lnTo>
                      <a:lnTo>
                        <a:pt x="264" y="110"/>
                      </a:lnTo>
                      <a:lnTo>
                        <a:pt x="228" y="102"/>
                      </a:lnTo>
                      <a:lnTo>
                        <a:pt x="194" y="96"/>
                      </a:lnTo>
                      <a:lnTo>
                        <a:pt x="194" y="96"/>
                      </a:lnTo>
                      <a:lnTo>
                        <a:pt x="160" y="90"/>
                      </a:lnTo>
                      <a:lnTo>
                        <a:pt x="124" y="86"/>
                      </a:lnTo>
                      <a:lnTo>
                        <a:pt x="58" y="80"/>
                      </a:lnTo>
                      <a:lnTo>
                        <a:pt x="32" y="78"/>
                      </a:lnTo>
                      <a:lnTo>
                        <a:pt x="12" y="74"/>
                      </a:lnTo>
                      <a:lnTo>
                        <a:pt x="6" y="72"/>
                      </a:lnTo>
                      <a:lnTo>
                        <a:pt x="2" y="70"/>
                      </a:lnTo>
                      <a:lnTo>
                        <a:pt x="0" y="66"/>
                      </a:lnTo>
                      <a:lnTo>
                        <a:pt x="2" y="62"/>
                      </a:lnTo>
                      <a:lnTo>
                        <a:pt x="2" y="6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12"/>
                <p:cNvSpPr>
                  <a:spLocks/>
                </p:cNvSpPr>
                <p:nvPr/>
              </p:nvSpPr>
              <p:spPr bwMode="auto">
                <a:xfrm>
                  <a:off x="5194300" y="1836738"/>
                  <a:ext cx="1123950" cy="114300"/>
                </a:xfrm>
                <a:custGeom>
                  <a:avLst/>
                  <a:gdLst>
                    <a:gd name="T0" fmla="*/ 10 w 708"/>
                    <a:gd name="T1" fmla="*/ 68 h 72"/>
                    <a:gd name="T2" fmla="*/ 10 w 708"/>
                    <a:gd name="T3" fmla="*/ 68 h 72"/>
                    <a:gd name="T4" fmla="*/ 54 w 708"/>
                    <a:gd name="T5" fmla="*/ 60 h 72"/>
                    <a:gd name="T6" fmla="*/ 108 w 708"/>
                    <a:gd name="T7" fmla="*/ 52 h 72"/>
                    <a:gd name="T8" fmla="*/ 184 w 708"/>
                    <a:gd name="T9" fmla="*/ 44 h 72"/>
                    <a:gd name="T10" fmla="*/ 184 w 708"/>
                    <a:gd name="T11" fmla="*/ 44 h 72"/>
                    <a:gd name="T12" fmla="*/ 460 w 708"/>
                    <a:gd name="T13" fmla="*/ 18 h 72"/>
                    <a:gd name="T14" fmla="*/ 598 w 708"/>
                    <a:gd name="T15" fmla="*/ 6 h 72"/>
                    <a:gd name="T16" fmla="*/ 644 w 708"/>
                    <a:gd name="T17" fmla="*/ 4 h 72"/>
                    <a:gd name="T18" fmla="*/ 658 w 708"/>
                    <a:gd name="T19" fmla="*/ 4 h 72"/>
                    <a:gd name="T20" fmla="*/ 664 w 708"/>
                    <a:gd name="T21" fmla="*/ 4 h 72"/>
                    <a:gd name="T22" fmla="*/ 664 w 708"/>
                    <a:gd name="T23" fmla="*/ 4 h 72"/>
                    <a:gd name="T24" fmla="*/ 678 w 708"/>
                    <a:gd name="T25" fmla="*/ 10 h 72"/>
                    <a:gd name="T26" fmla="*/ 692 w 708"/>
                    <a:gd name="T27" fmla="*/ 20 h 72"/>
                    <a:gd name="T28" fmla="*/ 704 w 708"/>
                    <a:gd name="T29" fmla="*/ 32 h 72"/>
                    <a:gd name="T30" fmla="*/ 708 w 708"/>
                    <a:gd name="T31" fmla="*/ 38 h 72"/>
                    <a:gd name="T32" fmla="*/ 708 w 708"/>
                    <a:gd name="T33" fmla="*/ 44 h 72"/>
                    <a:gd name="T34" fmla="*/ 708 w 708"/>
                    <a:gd name="T35" fmla="*/ 44 h 72"/>
                    <a:gd name="T36" fmla="*/ 708 w 708"/>
                    <a:gd name="T37" fmla="*/ 38 h 72"/>
                    <a:gd name="T38" fmla="*/ 704 w 708"/>
                    <a:gd name="T39" fmla="*/ 30 h 72"/>
                    <a:gd name="T40" fmla="*/ 700 w 708"/>
                    <a:gd name="T41" fmla="*/ 24 h 72"/>
                    <a:gd name="T42" fmla="*/ 692 w 708"/>
                    <a:gd name="T43" fmla="*/ 18 h 72"/>
                    <a:gd name="T44" fmla="*/ 678 w 708"/>
                    <a:gd name="T45" fmla="*/ 8 h 72"/>
                    <a:gd name="T46" fmla="*/ 664 w 708"/>
                    <a:gd name="T47" fmla="*/ 0 h 72"/>
                    <a:gd name="T48" fmla="*/ 664 w 708"/>
                    <a:gd name="T49" fmla="*/ 0 h 72"/>
                    <a:gd name="T50" fmla="*/ 656 w 708"/>
                    <a:gd name="T51" fmla="*/ 0 h 72"/>
                    <a:gd name="T52" fmla="*/ 642 w 708"/>
                    <a:gd name="T53" fmla="*/ 0 h 72"/>
                    <a:gd name="T54" fmla="*/ 596 w 708"/>
                    <a:gd name="T55" fmla="*/ 2 h 72"/>
                    <a:gd name="T56" fmla="*/ 458 w 708"/>
                    <a:gd name="T57" fmla="*/ 12 h 72"/>
                    <a:gd name="T58" fmla="*/ 178 w 708"/>
                    <a:gd name="T59" fmla="*/ 40 h 72"/>
                    <a:gd name="T60" fmla="*/ 178 w 708"/>
                    <a:gd name="T61" fmla="*/ 40 h 72"/>
                    <a:gd name="T62" fmla="*/ 102 w 708"/>
                    <a:gd name="T63" fmla="*/ 48 h 72"/>
                    <a:gd name="T64" fmla="*/ 48 w 708"/>
                    <a:gd name="T65" fmla="*/ 54 h 72"/>
                    <a:gd name="T66" fmla="*/ 2 w 708"/>
                    <a:gd name="T67" fmla="*/ 62 h 72"/>
                    <a:gd name="T68" fmla="*/ 2 w 708"/>
                    <a:gd name="T69" fmla="*/ 62 h 72"/>
                    <a:gd name="T70" fmla="*/ 0 w 708"/>
                    <a:gd name="T71" fmla="*/ 66 h 72"/>
                    <a:gd name="T72" fmla="*/ 2 w 708"/>
                    <a:gd name="T73" fmla="*/ 68 h 72"/>
                    <a:gd name="T74" fmla="*/ 4 w 708"/>
                    <a:gd name="T75" fmla="*/ 70 h 72"/>
                    <a:gd name="T76" fmla="*/ 8 w 708"/>
                    <a:gd name="T77" fmla="*/ 72 h 72"/>
                    <a:gd name="T78" fmla="*/ 8 w 708"/>
                    <a:gd name="T79" fmla="*/ 72 h 72"/>
                    <a:gd name="T80" fmla="*/ 8 w 708"/>
                    <a:gd name="T81" fmla="*/ 70 h 72"/>
                    <a:gd name="T82" fmla="*/ 10 w 708"/>
                    <a:gd name="T83" fmla="*/ 68 h 72"/>
                    <a:gd name="T84" fmla="*/ 10 w 708"/>
                    <a:gd name="T85"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8" h="72">
                      <a:moveTo>
                        <a:pt x="10" y="68"/>
                      </a:moveTo>
                      <a:lnTo>
                        <a:pt x="10" y="68"/>
                      </a:lnTo>
                      <a:lnTo>
                        <a:pt x="54" y="60"/>
                      </a:lnTo>
                      <a:lnTo>
                        <a:pt x="108" y="52"/>
                      </a:lnTo>
                      <a:lnTo>
                        <a:pt x="184" y="44"/>
                      </a:lnTo>
                      <a:lnTo>
                        <a:pt x="184" y="44"/>
                      </a:lnTo>
                      <a:lnTo>
                        <a:pt x="460" y="18"/>
                      </a:lnTo>
                      <a:lnTo>
                        <a:pt x="598" y="6"/>
                      </a:lnTo>
                      <a:lnTo>
                        <a:pt x="644" y="4"/>
                      </a:lnTo>
                      <a:lnTo>
                        <a:pt x="658" y="4"/>
                      </a:lnTo>
                      <a:lnTo>
                        <a:pt x="664" y="4"/>
                      </a:lnTo>
                      <a:lnTo>
                        <a:pt x="664" y="4"/>
                      </a:lnTo>
                      <a:lnTo>
                        <a:pt x="678" y="10"/>
                      </a:lnTo>
                      <a:lnTo>
                        <a:pt x="692" y="20"/>
                      </a:lnTo>
                      <a:lnTo>
                        <a:pt x="704" y="32"/>
                      </a:lnTo>
                      <a:lnTo>
                        <a:pt x="708" y="38"/>
                      </a:lnTo>
                      <a:lnTo>
                        <a:pt x="708" y="44"/>
                      </a:lnTo>
                      <a:lnTo>
                        <a:pt x="708" y="44"/>
                      </a:lnTo>
                      <a:lnTo>
                        <a:pt x="708" y="38"/>
                      </a:lnTo>
                      <a:lnTo>
                        <a:pt x="704" y="30"/>
                      </a:lnTo>
                      <a:lnTo>
                        <a:pt x="700" y="24"/>
                      </a:lnTo>
                      <a:lnTo>
                        <a:pt x="692" y="18"/>
                      </a:lnTo>
                      <a:lnTo>
                        <a:pt x="678" y="8"/>
                      </a:lnTo>
                      <a:lnTo>
                        <a:pt x="664" y="0"/>
                      </a:lnTo>
                      <a:lnTo>
                        <a:pt x="664" y="0"/>
                      </a:lnTo>
                      <a:lnTo>
                        <a:pt x="656" y="0"/>
                      </a:lnTo>
                      <a:lnTo>
                        <a:pt x="642" y="0"/>
                      </a:lnTo>
                      <a:lnTo>
                        <a:pt x="596" y="2"/>
                      </a:lnTo>
                      <a:lnTo>
                        <a:pt x="458" y="12"/>
                      </a:lnTo>
                      <a:lnTo>
                        <a:pt x="178" y="40"/>
                      </a:lnTo>
                      <a:lnTo>
                        <a:pt x="178" y="40"/>
                      </a:lnTo>
                      <a:lnTo>
                        <a:pt x="102" y="48"/>
                      </a:lnTo>
                      <a:lnTo>
                        <a:pt x="48" y="54"/>
                      </a:lnTo>
                      <a:lnTo>
                        <a:pt x="2" y="62"/>
                      </a:lnTo>
                      <a:lnTo>
                        <a:pt x="2" y="62"/>
                      </a:lnTo>
                      <a:lnTo>
                        <a:pt x="0" y="66"/>
                      </a:lnTo>
                      <a:lnTo>
                        <a:pt x="2" y="68"/>
                      </a:lnTo>
                      <a:lnTo>
                        <a:pt x="4" y="70"/>
                      </a:lnTo>
                      <a:lnTo>
                        <a:pt x="8" y="72"/>
                      </a:lnTo>
                      <a:lnTo>
                        <a:pt x="8" y="72"/>
                      </a:lnTo>
                      <a:lnTo>
                        <a:pt x="8" y="70"/>
                      </a:lnTo>
                      <a:lnTo>
                        <a:pt x="10" y="68"/>
                      </a:lnTo>
                      <a:lnTo>
                        <a:pt x="10" y="68"/>
                      </a:lnTo>
                      <a:close/>
                    </a:path>
                  </a:pathLst>
                </a:custGeom>
                <a:solidFill>
                  <a:srgbClr val="E4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13"/>
                <p:cNvSpPr>
                  <a:spLocks/>
                </p:cNvSpPr>
                <p:nvPr/>
              </p:nvSpPr>
              <p:spPr bwMode="auto">
                <a:xfrm>
                  <a:off x="6061075" y="1887538"/>
                  <a:ext cx="209550" cy="82550"/>
                </a:xfrm>
                <a:custGeom>
                  <a:avLst/>
                  <a:gdLst>
                    <a:gd name="T0" fmla="*/ 132 w 132"/>
                    <a:gd name="T1" fmla="*/ 46 h 52"/>
                    <a:gd name="T2" fmla="*/ 132 w 132"/>
                    <a:gd name="T3" fmla="*/ 46 h 52"/>
                    <a:gd name="T4" fmla="*/ 88 w 132"/>
                    <a:gd name="T5" fmla="*/ 48 h 52"/>
                    <a:gd name="T6" fmla="*/ 54 w 132"/>
                    <a:gd name="T7" fmla="*/ 52 h 52"/>
                    <a:gd name="T8" fmla="*/ 28 w 132"/>
                    <a:gd name="T9" fmla="*/ 52 h 52"/>
                    <a:gd name="T10" fmla="*/ 28 w 132"/>
                    <a:gd name="T11" fmla="*/ 52 h 52"/>
                    <a:gd name="T12" fmla="*/ 12 w 132"/>
                    <a:gd name="T13" fmla="*/ 48 h 52"/>
                    <a:gd name="T14" fmla="*/ 6 w 132"/>
                    <a:gd name="T15" fmla="*/ 44 h 52"/>
                    <a:gd name="T16" fmla="*/ 2 w 132"/>
                    <a:gd name="T17" fmla="*/ 40 h 52"/>
                    <a:gd name="T18" fmla="*/ 0 w 132"/>
                    <a:gd name="T19" fmla="*/ 36 h 52"/>
                    <a:gd name="T20" fmla="*/ 2 w 132"/>
                    <a:gd name="T21" fmla="*/ 30 h 52"/>
                    <a:gd name="T22" fmla="*/ 10 w 132"/>
                    <a:gd name="T23" fmla="*/ 24 h 52"/>
                    <a:gd name="T24" fmla="*/ 22 w 132"/>
                    <a:gd name="T25" fmla="*/ 18 h 52"/>
                    <a:gd name="T26" fmla="*/ 22 w 132"/>
                    <a:gd name="T27" fmla="*/ 18 h 52"/>
                    <a:gd name="T28" fmla="*/ 38 w 132"/>
                    <a:gd name="T29" fmla="*/ 14 h 52"/>
                    <a:gd name="T30" fmla="*/ 56 w 132"/>
                    <a:gd name="T31" fmla="*/ 8 h 52"/>
                    <a:gd name="T32" fmla="*/ 88 w 132"/>
                    <a:gd name="T33" fmla="*/ 4 h 52"/>
                    <a:gd name="T34" fmla="*/ 122 w 132"/>
                    <a:gd name="T35" fmla="*/ 0 h 52"/>
                    <a:gd name="T36" fmla="*/ 132 w 132"/>
                    <a:gd name="T3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52">
                      <a:moveTo>
                        <a:pt x="132" y="46"/>
                      </a:moveTo>
                      <a:lnTo>
                        <a:pt x="132" y="46"/>
                      </a:lnTo>
                      <a:lnTo>
                        <a:pt x="88" y="48"/>
                      </a:lnTo>
                      <a:lnTo>
                        <a:pt x="54" y="52"/>
                      </a:lnTo>
                      <a:lnTo>
                        <a:pt x="28" y="52"/>
                      </a:lnTo>
                      <a:lnTo>
                        <a:pt x="28" y="52"/>
                      </a:lnTo>
                      <a:lnTo>
                        <a:pt x="12" y="48"/>
                      </a:lnTo>
                      <a:lnTo>
                        <a:pt x="6" y="44"/>
                      </a:lnTo>
                      <a:lnTo>
                        <a:pt x="2" y="40"/>
                      </a:lnTo>
                      <a:lnTo>
                        <a:pt x="0" y="36"/>
                      </a:lnTo>
                      <a:lnTo>
                        <a:pt x="2" y="30"/>
                      </a:lnTo>
                      <a:lnTo>
                        <a:pt x="10" y="24"/>
                      </a:lnTo>
                      <a:lnTo>
                        <a:pt x="22" y="18"/>
                      </a:lnTo>
                      <a:lnTo>
                        <a:pt x="22" y="18"/>
                      </a:lnTo>
                      <a:lnTo>
                        <a:pt x="38" y="14"/>
                      </a:lnTo>
                      <a:lnTo>
                        <a:pt x="56" y="8"/>
                      </a:lnTo>
                      <a:lnTo>
                        <a:pt x="88" y="4"/>
                      </a:lnTo>
                      <a:lnTo>
                        <a:pt x="122" y="0"/>
                      </a:lnTo>
                      <a:lnTo>
                        <a:pt x="132" y="46"/>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14"/>
                <p:cNvSpPr>
                  <a:spLocks/>
                </p:cNvSpPr>
                <p:nvPr/>
              </p:nvSpPr>
              <p:spPr bwMode="auto">
                <a:xfrm>
                  <a:off x="6143625" y="1852613"/>
                  <a:ext cx="190500" cy="136525"/>
                </a:xfrm>
                <a:custGeom>
                  <a:avLst/>
                  <a:gdLst>
                    <a:gd name="T0" fmla="*/ 120 w 120"/>
                    <a:gd name="T1" fmla="*/ 48 h 86"/>
                    <a:gd name="T2" fmla="*/ 120 w 120"/>
                    <a:gd name="T3" fmla="*/ 48 h 86"/>
                    <a:gd name="T4" fmla="*/ 118 w 120"/>
                    <a:gd name="T5" fmla="*/ 56 h 86"/>
                    <a:gd name="T6" fmla="*/ 116 w 120"/>
                    <a:gd name="T7" fmla="*/ 62 h 86"/>
                    <a:gd name="T8" fmla="*/ 116 w 120"/>
                    <a:gd name="T9" fmla="*/ 62 h 86"/>
                    <a:gd name="T10" fmla="*/ 110 w 120"/>
                    <a:gd name="T11" fmla="*/ 68 h 86"/>
                    <a:gd name="T12" fmla="*/ 104 w 120"/>
                    <a:gd name="T13" fmla="*/ 70 h 86"/>
                    <a:gd name="T14" fmla="*/ 12 w 120"/>
                    <a:gd name="T15" fmla="*/ 86 h 86"/>
                    <a:gd name="T16" fmla="*/ 0 w 120"/>
                    <a:gd name="T17" fmla="*/ 14 h 86"/>
                    <a:gd name="T18" fmla="*/ 20 w 120"/>
                    <a:gd name="T19" fmla="*/ 12 h 86"/>
                    <a:gd name="T20" fmla="*/ 94 w 120"/>
                    <a:gd name="T21" fmla="*/ 0 h 86"/>
                    <a:gd name="T22" fmla="*/ 94 w 120"/>
                    <a:gd name="T23" fmla="*/ 0 h 86"/>
                    <a:gd name="T24" fmla="*/ 100 w 120"/>
                    <a:gd name="T25" fmla="*/ 0 h 86"/>
                    <a:gd name="T26" fmla="*/ 106 w 120"/>
                    <a:gd name="T27" fmla="*/ 2 h 86"/>
                    <a:gd name="T28" fmla="*/ 106 w 120"/>
                    <a:gd name="T29" fmla="*/ 2 h 86"/>
                    <a:gd name="T30" fmla="*/ 112 w 120"/>
                    <a:gd name="T31" fmla="*/ 8 h 86"/>
                    <a:gd name="T32" fmla="*/ 114 w 120"/>
                    <a:gd name="T33" fmla="*/ 14 h 86"/>
                    <a:gd name="T34" fmla="*/ 120 w 120"/>
                    <a:gd name="T35" fmla="*/ 4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86">
                      <a:moveTo>
                        <a:pt x="120" y="48"/>
                      </a:moveTo>
                      <a:lnTo>
                        <a:pt x="120" y="48"/>
                      </a:lnTo>
                      <a:lnTo>
                        <a:pt x="118" y="56"/>
                      </a:lnTo>
                      <a:lnTo>
                        <a:pt x="116" y="62"/>
                      </a:lnTo>
                      <a:lnTo>
                        <a:pt x="116" y="62"/>
                      </a:lnTo>
                      <a:lnTo>
                        <a:pt x="110" y="68"/>
                      </a:lnTo>
                      <a:lnTo>
                        <a:pt x="104" y="70"/>
                      </a:lnTo>
                      <a:lnTo>
                        <a:pt x="12" y="86"/>
                      </a:lnTo>
                      <a:lnTo>
                        <a:pt x="0" y="14"/>
                      </a:lnTo>
                      <a:lnTo>
                        <a:pt x="20" y="12"/>
                      </a:lnTo>
                      <a:lnTo>
                        <a:pt x="94" y="0"/>
                      </a:lnTo>
                      <a:lnTo>
                        <a:pt x="94" y="0"/>
                      </a:lnTo>
                      <a:lnTo>
                        <a:pt x="100" y="0"/>
                      </a:lnTo>
                      <a:lnTo>
                        <a:pt x="106" y="2"/>
                      </a:lnTo>
                      <a:lnTo>
                        <a:pt x="106" y="2"/>
                      </a:lnTo>
                      <a:lnTo>
                        <a:pt x="112" y="8"/>
                      </a:lnTo>
                      <a:lnTo>
                        <a:pt x="114" y="14"/>
                      </a:lnTo>
                      <a:lnTo>
                        <a:pt x="120" y="48"/>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115"/>
                <p:cNvSpPr>
                  <a:spLocks/>
                </p:cNvSpPr>
                <p:nvPr/>
              </p:nvSpPr>
              <p:spPr bwMode="auto">
                <a:xfrm>
                  <a:off x="5673725" y="1916113"/>
                  <a:ext cx="222250" cy="85725"/>
                </a:xfrm>
                <a:custGeom>
                  <a:avLst/>
                  <a:gdLst>
                    <a:gd name="T0" fmla="*/ 140 w 140"/>
                    <a:gd name="T1" fmla="*/ 48 h 54"/>
                    <a:gd name="T2" fmla="*/ 140 w 140"/>
                    <a:gd name="T3" fmla="*/ 48 h 54"/>
                    <a:gd name="T4" fmla="*/ 94 w 140"/>
                    <a:gd name="T5" fmla="*/ 52 h 54"/>
                    <a:gd name="T6" fmla="*/ 56 w 140"/>
                    <a:gd name="T7" fmla="*/ 54 h 54"/>
                    <a:gd name="T8" fmla="*/ 30 w 140"/>
                    <a:gd name="T9" fmla="*/ 54 h 54"/>
                    <a:gd name="T10" fmla="*/ 30 w 140"/>
                    <a:gd name="T11" fmla="*/ 54 h 54"/>
                    <a:gd name="T12" fmla="*/ 22 w 140"/>
                    <a:gd name="T13" fmla="*/ 54 h 54"/>
                    <a:gd name="T14" fmla="*/ 14 w 140"/>
                    <a:gd name="T15" fmla="*/ 52 h 54"/>
                    <a:gd name="T16" fmla="*/ 6 w 140"/>
                    <a:gd name="T17" fmla="*/ 48 h 54"/>
                    <a:gd name="T18" fmla="*/ 2 w 140"/>
                    <a:gd name="T19" fmla="*/ 44 h 54"/>
                    <a:gd name="T20" fmla="*/ 0 w 140"/>
                    <a:gd name="T21" fmla="*/ 38 h 54"/>
                    <a:gd name="T22" fmla="*/ 2 w 140"/>
                    <a:gd name="T23" fmla="*/ 32 h 54"/>
                    <a:gd name="T24" fmla="*/ 10 w 140"/>
                    <a:gd name="T25" fmla="*/ 26 h 54"/>
                    <a:gd name="T26" fmla="*/ 22 w 140"/>
                    <a:gd name="T27" fmla="*/ 20 h 54"/>
                    <a:gd name="T28" fmla="*/ 22 w 140"/>
                    <a:gd name="T29" fmla="*/ 20 h 54"/>
                    <a:gd name="T30" fmla="*/ 40 w 140"/>
                    <a:gd name="T31" fmla="*/ 14 h 54"/>
                    <a:gd name="T32" fmla="*/ 58 w 140"/>
                    <a:gd name="T33" fmla="*/ 10 h 54"/>
                    <a:gd name="T34" fmla="*/ 92 w 140"/>
                    <a:gd name="T35" fmla="*/ 2 h 54"/>
                    <a:gd name="T36" fmla="*/ 118 w 140"/>
                    <a:gd name="T37" fmla="*/ 0 h 54"/>
                    <a:gd name="T38" fmla="*/ 128 w 140"/>
                    <a:gd name="T39" fmla="*/ 0 h 54"/>
                    <a:gd name="T40" fmla="*/ 140 w 140"/>
                    <a:gd name="T41"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54">
                      <a:moveTo>
                        <a:pt x="140" y="48"/>
                      </a:moveTo>
                      <a:lnTo>
                        <a:pt x="140" y="48"/>
                      </a:lnTo>
                      <a:lnTo>
                        <a:pt x="94" y="52"/>
                      </a:lnTo>
                      <a:lnTo>
                        <a:pt x="56" y="54"/>
                      </a:lnTo>
                      <a:lnTo>
                        <a:pt x="30" y="54"/>
                      </a:lnTo>
                      <a:lnTo>
                        <a:pt x="30" y="54"/>
                      </a:lnTo>
                      <a:lnTo>
                        <a:pt x="22" y="54"/>
                      </a:lnTo>
                      <a:lnTo>
                        <a:pt x="14" y="52"/>
                      </a:lnTo>
                      <a:lnTo>
                        <a:pt x="6" y="48"/>
                      </a:lnTo>
                      <a:lnTo>
                        <a:pt x="2" y="44"/>
                      </a:lnTo>
                      <a:lnTo>
                        <a:pt x="0" y="38"/>
                      </a:lnTo>
                      <a:lnTo>
                        <a:pt x="2" y="32"/>
                      </a:lnTo>
                      <a:lnTo>
                        <a:pt x="10" y="26"/>
                      </a:lnTo>
                      <a:lnTo>
                        <a:pt x="22" y="20"/>
                      </a:lnTo>
                      <a:lnTo>
                        <a:pt x="22" y="20"/>
                      </a:lnTo>
                      <a:lnTo>
                        <a:pt x="40" y="14"/>
                      </a:lnTo>
                      <a:lnTo>
                        <a:pt x="58" y="10"/>
                      </a:lnTo>
                      <a:lnTo>
                        <a:pt x="92" y="2"/>
                      </a:lnTo>
                      <a:lnTo>
                        <a:pt x="118" y="0"/>
                      </a:lnTo>
                      <a:lnTo>
                        <a:pt x="128" y="0"/>
                      </a:lnTo>
                      <a:lnTo>
                        <a:pt x="140" y="48"/>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16"/>
                <p:cNvSpPr>
                  <a:spLocks/>
                </p:cNvSpPr>
                <p:nvPr/>
              </p:nvSpPr>
              <p:spPr bwMode="auto">
                <a:xfrm>
                  <a:off x="5759450" y="1884363"/>
                  <a:ext cx="196850" cy="136525"/>
                </a:xfrm>
                <a:custGeom>
                  <a:avLst/>
                  <a:gdLst>
                    <a:gd name="T0" fmla="*/ 124 w 124"/>
                    <a:gd name="T1" fmla="*/ 52 h 86"/>
                    <a:gd name="T2" fmla="*/ 124 w 124"/>
                    <a:gd name="T3" fmla="*/ 52 h 86"/>
                    <a:gd name="T4" fmla="*/ 122 w 124"/>
                    <a:gd name="T5" fmla="*/ 60 h 86"/>
                    <a:gd name="T6" fmla="*/ 120 w 124"/>
                    <a:gd name="T7" fmla="*/ 68 h 86"/>
                    <a:gd name="T8" fmla="*/ 120 w 124"/>
                    <a:gd name="T9" fmla="*/ 68 h 86"/>
                    <a:gd name="T10" fmla="*/ 114 w 124"/>
                    <a:gd name="T11" fmla="*/ 72 h 86"/>
                    <a:gd name="T12" fmla="*/ 106 w 124"/>
                    <a:gd name="T13" fmla="*/ 74 h 86"/>
                    <a:gd name="T14" fmla="*/ 8 w 124"/>
                    <a:gd name="T15" fmla="*/ 86 h 86"/>
                    <a:gd name="T16" fmla="*/ 0 w 124"/>
                    <a:gd name="T17" fmla="*/ 12 h 86"/>
                    <a:gd name="T18" fmla="*/ 20 w 124"/>
                    <a:gd name="T19" fmla="*/ 10 h 86"/>
                    <a:gd name="T20" fmla="*/ 98 w 124"/>
                    <a:gd name="T21" fmla="*/ 0 h 86"/>
                    <a:gd name="T22" fmla="*/ 98 w 124"/>
                    <a:gd name="T23" fmla="*/ 0 h 86"/>
                    <a:gd name="T24" fmla="*/ 106 w 124"/>
                    <a:gd name="T25" fmla="*/ 0 h 86"/>
                    <a:gd name="T26" fmla="*/ 112 w 124"/>
                    <a:gd name="T27" fmla="*/ 4 h 86"/>
                    <a:gd name="T28" fmla="*/ 112 w 124"/>
                    <a:gd name="T29" fmla="*/ 4 h 86"/>
                    <a:gd name="T30" fmla="*/ 116 w 124"/>
                    <a:gd name="T31" fmla="*/ 10 h 86"/>
                    <a:gd name="T32" fmla="*/ 120 w 124"/>
                    <a:gd name="T33" fmla="*/ 16 h 86"/>
                    <a:gd name="T34" fmla="*/ 124 w 124"/>
                    <a:gd name="T35" fmla="*/ 5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86">
                      <a:moveTo>
                        <a:pt x="124" y="52"/>
                      </a:moveTo>
                      <a:lnTo>
                        <a:pt x="124" y="52"/>
                      </a:lnTo>
                      <a:lnTo>
                        <a:pt x="122" y="60"/>
                      </a:lnTo>
                      <a:lnTo>
                        <a:pt x="120" y="68"/>
                      </a:lnTo>
                      <a:lnTo>
                        <a:pt x="120" y="68"/>
                      </a:lnTo>
                      <a:lnTo>
                        <a:pt x="114" y="72"/>
                      </a:lnTo>
                      <a:lnTo>
                        <a:pt x="106" y="74"/>
                      </a:lnTo>
                      <a:lnTo>
                        <a:pt x="8" y="86"/>
                      </a:lnTo>
                      <a:lnTo>
                        <a:pt x="0" y="12"/>
                      </a:lnTo>
                      <a:lnTo>
                        <a:pt x="20" y="10"/>
                      </a:lnTo>
                      <a:lnTo>
                        <a:pt x="98" y="0"/>
                      </a:lnTo>
                      <a:lnTo>
                        <a:pt x="98" y="0"/>
                      </a:lnTo>
                      <a:lnTo>
                        <a:pt x="106" y="0"/>
                      </a:lnTo>
                      <a:lnTo>
                        <a:pt x="112" y="4"/>
                      </a:lnTo>
                      <a:lnTo>
                        <a:pt x="112" y="4"/>
                      </a:lnTo>
                      <a:lnTo>
                        <a:pt x="116" y="10"/>
                      </a:lnTo>
                      <a:lnTo>
                        <a:pt x="120" y="16"/>
                      </a:lnTo>
                      <a:lnTo>
                        <a:pt x="124" y="52"/>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17"/>
                <p:cNvSpPr>
                  <a:spLocks/>
                </p:cNvSpPr>
                <p:nvPr/>
              </p:nvSpPr>
              <p:spPr bwMode="auto">
                <a:xfrm>
                  <a:off x="6369050" y="1592263"/>
                  <a:ext cx="142875" cy="47625"/>
                </a:xfrm>
                <a:custGeom>
                  <a:avLst/>
                  <a:gdLst>
                    <a:gd name="T0" fmla="*/ 4 w 90"/>
                    <a:gd name="T1" fmla="*/ 30 h 30"/>
                    <a:gd name="T2" fmla="*/ 90 w 90"/>
                    <a:gd name="T3" fmla="*/ 16 h 30"/>
                    <a:gd name="T4" fmla="*/ 90 w 90"/>
                    <a:gd name="T5" fmla="*/ 16 h 30"/>
                    <a:gd name="T6" fmla="*/ 84 w 90"/>
                    <a:gd name="T7" fmla="*/ 10 h 30"/>
                    <a:gd name="T8" fmla="*/ 80 w 90"/>
                    <a:gd name="T9" fmla="*/ 4 h 30"/>
                    <a:gd name="T10" fmla="*/ 72 w 90"/>
                    <a:gd name="T11" fmla="*/ 0 h 30"/>
                    <a:gd name="T12" fmla="*/ 0 w 90"/>
                    <a:gd name="T13" fmla="*/ 10 h 30"/>
                    <a:gd name="T14" fmla="*/ 4 w 90"/>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30">
                      <a:moveTo>
                        <a:pt x="4" y="30"/>
                      </a:moveTo>
                      <a:lnTo>
                        <a:pt x="90" y="16"/>
                      </a:lnTo>
                      <a:lnTo>
                        <a:pt x="90" y="16"/>
                      </a:lnTo>
                      <a:lnTo>
                        <a:pt x="84" y="10"/>
                      </a:lnTo>
                      <a:lnTo>
                        <a:pt x="80" y="4"/>
                      </a:lnTo>
                      <a:lnTo>
                        <a:pt x="72" y="0"/>
                      </a:lnTo>
                      <a:lnTo>
                        <a:pt x="0" y="10"/>
                      </a:lnTo>
                      <a:lnTo>
                        <a:pt x="4" y="30"/>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18"/>
                <p:cNvSpPr>
                  <a:spLocks/>
                </p:cNvSpPr>
                <p:nvPr/>
              </p:nvSpPr>
              <p:spPr bwMode="auto">
                <a:xfrm>
                  <a:off x="6200775" y="1716088"/>
                  <a:ext cx="44450" cy="44450"/>
                </a:xfrm>
                <a:custGeom>
                  <a:avLst/>
                  <a:gdLst>
                    <a:gd name="T0" fmla="*/ 28 w 28"/>
                    <a:gd name="T1" fmla="*/ 16 h 28"/>
                    <a:gd name="T2" fmla="*/ 28 w 28"/>
                    <a:gd name="T3" fmla="*/ 16 h 28"/>
                    <a:gd name="T4" fmla="*/ 28 w 28"/>
                    <a:gd name="T5" fmla="*/ 18 h 28"/>
                    <a:gd name="T6" fmla="*/ 26 w 28"/>
                    <a:gd name="T7" fmla="*/ 22 h 28"/>
                    <a:gd name="T8" fmla="*/ 24 w 28"/>
                    <a:gd name="T9" fmla="*/ 24 h 28"/>
                    <a:gd name="T10" fmla="*/ 20 w 28"/>
                    <a:gd name="T11" fmla="*/ 26 h 28"/>
                    <a:gd name="T12" fmla="*/ 12 w 28"/>
                    <a:gd name="T13" fmla="*/ 28 h 28"/>
                    <a:gd name="T14" fmla="*/ 12 w 28"/>
                    <a:gd name="T15" fmla="*/ 28 h 28"/>
                    <a:gd name="T16" fmla="*/ 8 w 28"/>
                    <a:gd name="T17" fmla="*/ 28 h 28"/>
                    <a:gd name="T18" fmla="*/ 6 w 28"/>
                    <a:gd name="T19" fmla="*/ 26 h 28"/>
                    <a:gd name="T20" fmla="*/ 2 w 28"/>
                    <a:gd name="T21" fmla="*/ 24 h 28"/>
                    <a:gd name="T22" fmla="*/ 2 w 28"/>
                    <a:gd name="T23" fmla="*/ 20 h 28"/>
                    <a:gd name="T24" fmla="*/ 0 w 28"/>
                    <a:gd name="T25" fmla="*/ 12 h 28"/>
                    <a:gd name="T26" fmla="*/ 0 w 28"/>
                    <a:gd name="T27" fmla="*/ 12 h 28"/>
                    <a:gd name="T28" fmla="*/ 0 w 28"/>
                    <a:gd name="T29" fmla="*/ 8 h 28"/>
                    <a:gd name="T30" fmla="*/ 2 w 28"/>
                    <a:gd name="T31" fmla="*/ 4 h 28"/>
                    <a:gd name="T32" fmla="*/ 4 w 28"/>
                    <a:gd name="T33" fmla="*/ 2 h 28"/>
                    <a:gd name="T34" fmla="*/ 8 w 28"/>
                    <a:gd name="T35" fmla="*/ 2 h 28"/>
                    <a:gd name="T36" fmla="*/ 16 w 28"/>
                    <a:gd name="T37" fmla="*/ 0 h 28"/>
                    <a:gd name="T38" fmla="*/ 16 w 28"/>
                    <a:gd name="T39" fmla="*/ 0 h 28"/>
                    <a:gd name="T40" fmla="*/ 18 w 28"/>
                    <a:gd name="T41" fmla="*/ 0 h 28"/>
                    <a:gd name="T42" fmla="*/ 22 w 28"/>
                    <a:gd name="T43" fmla="*/ 2 h 28"/>
                    <a:gd name="T44" fmla="*/ 24 w 28"/>
                    <a:gd name="T45" fmla="*/ 4 h 28"/>
                    <a:gd name="T46" fmla="*/ 26 w 28"/>
                    <a:gd name="T47" fmla="*/ 8 h 28"/>
                    <a:gd name="T48" fmla="*/ 28 w 28"/>
                    <a:gd name="T4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8">
                      <a:moveTo>
                        <a:pt x="28" y="16"/>
                      </a:moveTo>
                      <a:lnTo>
                        <a:pt x="28" y="16"/>
                      </a:lnTo>
                      <a:lnTo>
                        <a:pt x="28" y="18"/>
                      </a:lnTo>
                      <a:lnTo>
                        <a:pt x="26" y="22"/>
                      </a:lnTo>
                      <a:lnTo>
                        <a:pt x="24" y="24"/>
                      </a:lnTo>
                      <a:lnTo>
                        <a:pt x="20" y="26"/>
                      </a:lnTo>
                      <a:lnTo>
                        <a:pt x="12" y="28"/>
                      </a:lnTo>
                      <a:lnTo>
                        <a:pt x="12" y="28"/>
                      </a:lnTo>
                      <a:lnTo>
                        <a:pt x="8" y="28"/>
                      </a:lnTo>
                      <a:lnTo>
                        <a:pt x="6" y="26"/>
                      </a:lnTo>
                      <a:lnTo>
                        <a:pt x="2" y="24"/>
                      </a:lnTo>
                      <a:lnTo>
                        <a:pt x="2" y="20"/>
                      </a:lnTo>
                      <a:lnTo>
                        <a:pt x="0" y="12"/>
                      </a:lnTo>
                      <a:lnTo>
                        <a:pt x="0" y="12"/>
                      </a:lnTo>
                      <a:lnTo>
                        <a:pt x="0" y="8"/>
                      </a:lnTo>
                      <a:lnTo>
                        <a:pt x="2" y="4"/>
                      </a:lnTo>
                      <a:lnTo>
                        <a:pt x="4" y="2"/>
                      </a:lnTo>
                      <a:lnTo>
                        <a:pt x="8" y="2"/>
                      </a:lnTo>
                      <a:lnTo>
                        <a:pt x="16" y="0"/>
                      </a:lnTo>
                      <a:lnTo>
                        <a:pt x="16" y="0"/>
                      </a:lnTo>
                      <a:lnTo>
                        <a:pt x="18" y="0"/>
                      </a:lnTo>
                      <a:lnTo>
                        <a:pt x="22" y="2"/>
                      </a:lnTo>
                      <a:lnTo>
                        <a:pt x="24" y="4"/>
                      </a:lnTo>
                      <a:lnTo>
                        <a:pt x="26" y="8"/>
                      </a:lnTo>
                      <a:lnTo>
                        <a:pt x="28" y="16"/>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9"/>
                <p:cNvSpPr>
                  <a:spLocks/>
                </p:cNvSpPr>
                <p:nvPr/>
              </p:nvSpPr>
              <p:spPr bwMode="auto">
                <a:xfrm>
                  <a:off x="6134100" y="1725613"/>
                  <a:ext cx="44450" cy="44450"/>
                </a:xfrm>
                <a:custGeom>
                  <a:avLst/>
                  <a:gdLst>
                    <a:gd name="T0" fmla="*/ 28 w 28"/>
                    <a:gd name="T1" fmla="*/ 16 h 28"/>
                    <a:gd name="T2" fmla="*/ 28 w 28"/>
                    <a:gd name="T3" fmla="*/ 16 h 28"/>
                    <a:gd name="T4" fmla="*/ 28 w 28"/>
                    <a:gd name="T5" fmla="*/ 20 h 28"/>
                    <a:gd name="T6" fmla="*/ 26 w 28"/>
                    <a:gd name="T7" fmla="*/ 22 h 28"/>
                    <a:gd name="T8" fmla="*/ 24 w 28"/>
                    <a:gd name="T9" fmla="*/ 26 h 28"/>
                    <a:gd name="T10" fmla="*/ 20 w 28"/>
                    <a:gd name="T11" fmla="*/ 26 h 28"/>
                    <a:gd name="T12" fmla="*/ 12 w 28"/>
                    <a:gd name="T13" fmla="*/ 28 h 28"/>
                    <a:gd name="T14" fmla="*/ 12 w 28"/>
                    <a:gd name="T15" fmla="*/ 28 h 28"/>
                    <a:gd name="T16" fmla="*/ 8 w 28"/>
                    <a:gd name="T17" fmla="*/ 28 h 28"/>
                    <a:gd name="T18" fmla="*/ 6 w 28"/>
                    <a:gd name="T19" fmla="*/ 26 h 28"/>
                    <a:gd name="T20" fmla="*/ 4 w 28"/>
                    <a:gd name="T21" fmla="*/ 24 h 28"/>
                    <a:gd name="T22" fmla="*/ 2 w 28"/>
                    <a:gd name="T23" fmla="*/ 20 h 28"/>
                    <a:gd name="T24" fmla="*/ 0 w 28"/>
                    <a:gd name="T25" fmla="*/ 12 h 28"/>
                    <a:gd name="T26" fmla="*/ 0 w 28"/>
                    <a:gd name="T27" fmla="*/ 12 h 28"/>
                    <a:gd name="T28" fmla="*/ 0 w 28"/>
                    <a:gd name="T29" fmla="*/ 8 h 28"/>
                    <a:gd name="T30" fmla="*/ 2 w 28"/>
                    <a:gd name="T31" fmla="*/ 6 h 28"/>
                    <a:gd name="T32" fmla="*/ 4 w 28"/>
                    <a:gd name="T33" fmla="*/ 2 h 28"/>
                    <a:gd name="T34" fmla="*/ 8 w 28"/>
                    <a:gd name="T35" fmla="*/ 2 h 28"/>
                    <a:gd name="T36" fmla="*/ 16 w 28"/>
                    <a:gd name="T37" fmla="*/ 0 h 28"/>
                    <a:gd name="T38" fmla="*/ 16 w 28"/>
                    <a:gd name="T39" fmla="*/ 0 h 28"/>
                    <a:gd name="T40" fmla="*/ 20 w 28"/>
                    <a:gd name="T41" fmla="*/ 0 h 28"/>
                    <a:gd name="T42" fmla="*/ 22 w 28"/>
                    <a:gd name="T43" fmla="*/ 2 h 28"/>
                    <a:gd name="T44" fmla="*/ 26 w 28"/>
                    <a:gd name="T45" fmla="*/ 4 h 28"/>
                    <a:gd name="T46" fmla="*/ 26 w 28"/>
                    <a:gd name="T47" fmla="*/ 8 h 28"/>
                    <a:gd name="T48" fmla="*/ 28 w 28"/>
                    <a:gd name="T4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8">
                      <a:moveTo>
                        <a:pt x="28" y="16"/>
                      </a:moveTo>
                      <a:lnTo>
                        <a:pt x="28" y="16"/>
                      </a:lnTo>
                      <a:lnTo>
                        <a:pt x="28" y="20"/>
                      </a:lnTo>
                      <a:lnTo>
                        <a:pt x="26" y="22"/>
                      </a:lnTo>
                      <a:lnTo>
                        <a:pt x="24" y="26"/>
                      </a:lnTo>
                      <a:lnTo>
                        <a:pt x="20" y="26"/>
                      </a:lnTo>
                      <a:lnTo>
                        <a:pt x="12" y="28"/>
                      </a:lnTo>
                      <a:lnTo>
                        <a:pt x="12" y="28"/>
                      </a:lnTo>
                      <a:lnTo>
                        <a:pt x="8" y="28"/>
                      </a:lnTo>
                      <a:lnTo>
                        <a:pt x="6" y="26"/>
                      </a:lnTo>
                      <a:lnTo>
                        <a:pt x="4" y="24"/>
                      </a:lnTo>
                      <a:lnTo>
                        <a:pt x="2" y="20"/>
                      </a:lnTo>
                      <a:lnTo>
                        <a:pt x="0" y="12"/>
                      </a:lnTo>
                      <a:lnTo>
                        <a:pt x="0" y="12"/>
                      </a:lnTo>
                      <a:lnTo>
                        <a:pt x="0" y="8"/>
                      </a:lnTo>
                      <a:lnTo>
                        <a:pt x="2" y="6"/>
                      </a:lnTo>
                      <a:lnTo>
                        <a:pt x="4" y="2"/>
                      </a:lnTo>
                      <a:lnTo>
                        <a:pt x="8" y="2"/>
                      </a:lnTo>
                      <a:lnTo>
                        <a:pt x="16" y="0"/>
                      </a:lnTo>
                      <a:lnTo>
                        <a:pt x="16" y="0"/>
                      </a:lnTo>
                      <a:lnTo>
                        <a:pt x="20" y="0"/>
                      </a:lnTo>
                      <a:lnTo>
                        <a:pt x="22" y="2"/>
                      </a:lnTo>
                      <a:lnTo>
                        <a:pt x="26" y="4"/>
                      </a:lnTo>
                      <a:lnTo>
                        <a:pt x="26" y="8"/>
                      </a:lnTo>
                      <a:lnTo>
                        <a:pt x="28" y="16"/>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20"/>
                <p:cNvSpPr>
                  <a:spLocks/>
                </p:cNvSpPr>
                <p:nvPr/>
              </p:nvSpPr>
              <p:spPr bwMode="auto">
                <a:xfrm>
                  <a:off x="6067425" y="1738313"/>
                  <a:ext cx="44450" cy="41275"/>
                </a:xfrm>
                <a:custGeom>
                  <a:avLst/>
                  <a:gdLst>
                    <a:gd name="T0" fmla="*/ 28 w 28"/>
                    <a:gd name="T1" fmla="*/ 14 h 26"/>
                    <a:gd name="T2" fmla="*/ 28 w 28"/>
                    <a:gd name="T3" fmla="*/ 14 h 26"/>
                    <a:gd name="T4" fmla="*/ 28 w 28"/>
                    <a:gd name="T5" fmla="*/ 18 h 26"/>
                    <a:gd name="T6" fmla="*/ 26 w 28"/>
                    <a:gd name="T7" fmla="*/ 22 h 26"/>
                    <a:gd name="T8" fmla="*/ 24 w 28"/>
                    <a:gd name="T9" fmla="*/ 24 h 26"/>
                    <a:gd name="T10" fmla="*/ 20 w 28"/>
                    <a:gd name="T11" fmla="*/ 26 h 26"/>
                    <a:gd name="T12" fmla="*/ 14 w 28"/>
                    <a:gd name="T13" fmla="*/ 26 h 26"/>
                    <a:gd name="T14" fmla="*/ 14 w 28"/>
                    <a:gd name="T15" fmla="*/ 26 h 26"/>
                    <a:gd name="T16" fmla="*/ 10 w 28"/>
                    <a:gd name="T17" fmla="*/ 26 h 26"/>
                    <a:gd name="T18" fmla="*/ 6 w 28"/>
                    <a:gd name="T19" fmla="*/ 26 h 26"/>
                    <a:gd name="T20" fmla="*/ 4 w 28"/>
                    <a:gd name="T21" fmla="*/ 22 h 26"/>
                    <a:gd name="T22" fmla="*/ 2 w 28"/>
                    <a:gd name="T23" fmla="*/ 18 h 26"/>
                    <a:gd name="T24" fmla="*/ 0 w 28"/>
                    <a:gd name="T25" fmla="*/ 12 h 26"/>
                    <a:gd name="T26" fmla="*/ 0 w 28"/>
                    <a:gd name="T27" fmla="*/ 12 h 26"/>
                    <a:gd name="T28" fmla="*/ 0 w 28"/>
                    <a:gd name="T29" fmla="*/ 8 h 26"/>
                    <a:gd name="T30" fmla="*/ 2 w 28"/>
                    <a:gd name="T31" fmla="*/ 4 h 26"/>
                    <a:gd name="T32" fmla="*/ 6 w 28"/>
                    <a:gd name="T33" fmla="*/ 2 h 26"/>
                    <a:gd name="T34" fmla="*/ 8 w 28"/>
                    <a:gd name="T35" fmla="*/ 0 h 26"/>
                    <a:gd name="T36" fmla="*/ 16 w 28"/>
                    <a:gd name="T37" fmla="*/ 0 h 26"/>
                    <a:gd name="T38" fmla="*/ 16 w 28"/>
                    <a:gd name="T39" fmla="*/ 0 h 26"/>
                    <a:gd name="T40" fmla="*/ 20 w 28"/>
                    <a:gd name="T41" fmla="*/ 0 h 26"/>
                    <a:gd name="T42" fmla="*/ 24 w 28"/>
                    <a:gd name="T43" fmla="*/ 2 h 26"/>
                    <a:gd name="T44" fmla="*/ 26 w 28"/>
                    <a:gd name="T45" fmla="*/ 4 h 26"/>
                    <a:gd name="T46" fmla="*/ 28 w 28"/>
                    <a:gd name="T47" fmla="*/ 8 h 26"/>
                    <a:gd name="T48" fmla="*/ 28 w 28"/>
                    <a:gd name="T4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6">
                      <a:moveTo>
                        <a:pt x="28" y="14"/>
                      </a:moveTo>
                      <a:lnTo>
                        <a:pt x="28" y="14"/>
                      </a:lnTo>
                      <a:lnTo>
                        <a:pt x="28" y="18"/>
                      </a:lnTo>
                      <a:lnTo>
                        <a:pt x="26" y="22"/>
                      </a:lnTo>
                      <a:lnTo>
                        <a:pt x="24" y="24"/>
                      </a:lnTo>
                      <a:lnTo>
                        <a:pt x="20" y="26"/>
                      </a:lnTo>
                      <a:lnTo>
                        <a:pt x="14" y="26"/>
                      </a:lnTo>
                      <a:lnTo>
                        <a:pt x="14" y="26"/>
                      </a:lnTo>
                      <a:lnTo>
                        <a:pt x="10" y="26"/>
                      </a:lnTo>
                      <a:lnTo>
                        <a:pt x="6" y="26"/>
                      </a:lnTo>
                      <a:lnTo>
                        <a:pt x="4" y="22"/>
                      </a:lnTo>
                      <a:lnTo>
                        <a:pt x="2" y="18"/>
                      </a:lnTo>
                      <a:lnTo>
                        <a:pt x="0" y="12"/>
                      </a:lnTo>
                      <a:lnTo>
                        <a:pt x="0" y="12"/>
                      </a:lnTo>
                      <a:lnTo>
                        <a:pt x="0" y="8"/>
                      </a:lnTo>
                      <a:lnTo>
                        <a:pt x="2" y="4"/>
                      </a:lnTo>
                      <a:lnTo>
                        <a:pt x="6" y="2"/>
                      </a:lnTo>
                      <a:lnTo>
                        <a:pt x="8" y="0"/>
                      </a:lnTo>
                      <a:lnTo>
                        <a:pt x="16" y="0"/>
                      </a:lnTo>
                      <a:lnTo>
                        <a:pt x="16" y="0"/>
                      </a:lnTo>
                      <a:lnTo>
                        <a:pt x="20" y="0"/>
                      </a:lnTo>
                      <a:lnTo>
                        <a:pt x="24" y="2"/>
                      </a:lnTo>
                      <a:lnTo>
                        <a:pt x="26" y="4"/>
                      </a:lnTo>
                      <a:lnTo>
                        <a:pt x="28" y="8"/>
                      </a:lnTo>
                      <a:lnTo>
                        <a:pt x="28" y="14"/>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21"/>
                <p:cNvSpPr>
                  <a:spLocks/>
                </p:cNvSpPr>
                <p:nvPr/>
              </p:nvSpPr>
              <p:spPr bwMode="auto">
                <a:xfrm>
                  <a:off x="6003925" y="1747838"/>
                  <a:ext cx="44450" cy="44450"/>
                </a:xfrm>
                <a:custGeom>
                  <a:avLst/>
                  <a:gdLst>
                    <a:gd name="T0" fmla="*/ 28 w 28"/>
                    <a:gd name="T1" fmla="*/ 14 h 28"/>
                    <a:gd name="T2" fmla="*/ 28 w 28"/>
                    <a:gd name="T3" fmla="*/ 14 h 28"/>
                    <a:gd name="T4" fmla="*/ 28 w 28"/>
                    <a:gd name="T5" fmla="*/ 18 h 28"/>
                    <a:gd name="T6" fmla="*/ 26 w 28"/>
                    <a:gd name="T7" fmla="*/ 22 h 28"/>
                    <a:gd name="T8" fmla="*/ 24 w 28"/>
                    <a:gd name="T9" fmla="*/ 24 h 28"/>
                    <a:gd name="T10" fmla="*/ 20 w 28"/>
                    <a:gd name="T11" fmla="*/ 26 h 28"/>
                    <a:gd name="T12" fmla="*/ 12 w 28"/>
                    <a:gd name="T13" fmla="*/ 28 h 28"/>
                    <a:gd name="T14" fmla="*/ 12 w 28"/>
                    <a:gd name="T15" fmla="*/ 28 h 28"/>
                    <a:gd name="T16" fmla="*/ 8 w 28"/>
                    <a:gd name="T17" fmla="*/ 28 h 28"/>
                    <a:gd name="T18" fmla="*/ 6 w 28"/>
                    <a:gd name="T19" fmla="*/ 26 h 28"/>
                    <a:gd name="T20" fmla="*/ 4 w 28"/>
                    <a:gd name="T21" fmla="*/ 22 h 28"/>
                    <a:gd name="T22" fmla="*/ 2 w 28"/>
                    <a:gd name="T23" fmla="*/ 20 h 28"/>
                    <a:gd name="T24" fmla="*/ 0 w 28"/>
                    <a:gd name="T25" fmla="*/ 12 h 28"/>
                    <a:gd name="T26" fmla="*/ 0 w 28"/>
                    <a:gd name="T27" fmla="*/ 12 h 28"/>
                    <a:gd name="T28" fmla="*/ 0 w 28"/>
                    <a:gd name="T29" fmla="*/ 8 h 28"/>
                    <a:gd name="T30" fmla="*/ 2 w 28"/>
                    <a:gd name="T31" fmla="*/ 4 h 28"/>
                    <a:gd name="T32" fmla="*/ 4 w 28"/>
                    <a:gd name="T33" fmla="*/ 2 h 28"/>
                    <a:gd name="T34" fmla="*/ 8 w 28"/>
                    <a:gd name="T35" fmla="*/ 0 h 28"/>
                    <a:gd name="T36" fmla="*/ 16 w 28"/>
                    <a:gd name="T37" fmla="*/ 0 h 28"/>
                    <a:gd name="T38" fmla="*/ 16 w 28"/>
                    <a:gd name="T39" fmla="*/ 0 h 28"/>
                    <a:gd name="T40" fmla="*/ 20 w 28"/>
                    <a:gd name="T41" fmla="*/ 0 h 28"/>
                    <a:gd name="T42" fmla="*/ 22 w 28"/>
                    <a:gd name="T43" fmla="*/ 2 h 28"/>
                    <a:gd name="T44" fmla="*/ 26 w 28"/>
                    <a:gd name="T45" fmla="*/ 4 h 28"/>
                    <a:gd name="T46" fmla="*/ 26 w 28"/>
                    <a:gd name="T47" fmla="*/ 8 h 28"/>
                    <a:gd name="T48" fmla="*/ 28 w 28"/>
                    <a:gd name="T49"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8">
                      <a:moveTo>
                        <a:pt x="28" y="14"/>
                      </a:moveTo>
                      <a:lnTo>
                        <a:pt x="28" y="14"/>
                      </a:lnTo>
                      <a:lnTo>
                        <a:pt x="28" y="18"/>
                      </a:lnTo>
                      <a:lnTo>
                        <a:pt x="26" y="22"/>
                      </a:lnTo>
                      <a:lnTo>
                        <a:pt x="24" y="24"/>
                      </a:lnTo>
                      <a:lnTo>
                        <a:pt x="20" y="26"/>
                      </a:lnTo>
                      <a:lnTo>
                        <a:pt x="12" y="28"/>
                      </a:lnTo>
                      <a:lnTo>
                        <a:pt x="12" y="28"/>
                      </a:lnTo>
                      <a:lnTo>
                        <a:pt x="8" y="28"/>
                      </a:lnTo>
                      <a:lnTo>
                        <a:pt x="6" y="26"/>
                      </a:lnTo>
                      <a:lnTo>
                        <a:pt x="4" y="22"/>
                      </a:lnTo>
                      <a:lnTo>
                        <a:pt x="2" y="20"/>
                      </a:lnTo>
                      <a:lnTo>
                        <a:pt x="0" y="12"/>
                      </a:lnTo>
                      <a:lnTo>
                        <a:pt x="0" y="12"/>
                      </a:lnTo>
                      <a:lnTo>
                        <a:pt x="0" y="8"/>
                      </a:lnTo>
                      <a:lnTo>
                        <a:pt x="2" y="4"/>
                      </a:lnTo>
                      <a:lnTo>
                        <a:pt x="4" y="2"/>
                      </a:lnTo>
                      <a:lnTo>
                        <a:pt x="8" y="0"/>
                      </a:lnTo>
                      <a:lnTo>
                        <a:pt x="16" y="0"/>
                      </a:lnTo>
                      <a:lnTo>
                        <a:pt x="16" y="0"/>
                      </a:lnTo>
                      <a:lnTo>
                        <a:pt x="20" y="0"/>
                      </a:lnTo>
                      <a:lnTo>
                        <a:pt x="22" y="2"/>
                      </a:lnTo>
                      <a:lnTo>
                        <a:pt x="26" y="4"/>
                      </a:lnTo>
                      <a:lnTo>
                        <a:pt x="26" y="8"/>
                      </a:lnTo>
                      <a:lnTo>
                        <a:pt x="28" y="14"/>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22"/>
                <p:cNvSpPr>
                  <a:spLocks/>
                </p:cNvSpPr>
                <p:nvPr/>
              </p:nvSpPr>
              <p:spPr bwMode="auto">
                <a:xfrm>
                  <a:off x="5940425" y="1757363"/>
                  <a:ext cx="44450" cy="44450"/>
                </a:xfrm>
                <a:custGeom>
                  <a:avLst/>
                  <a:gdLst>
                    <a:gd name="T0" fmla="*/ 28 w 28"/>
                    <a:gd name="T1" fmla="*/ 16 h 28"/>
                    <a:gd name="T2" fmla="*/ 28 w 28"/>
                    <a:gd name="T3" fmla="*/ 16 h 28"/>
                    <a:gd name="T4" fmla="*/ 28 w 28"/>
                    <a:gd name="T5" fmla="*/ 20 h 28"/>
                    <a:gd name="T6" fmla="*/ 26 w 28"/>
                    <a:gd name="T7" fmla="*/ 24 h 28"/>
                    <a:gd name="T8" fmla="*/ 24 w 28"/>
                    <a:gd name="T9" fmla="*/ 26 h 28"/>
                    <a:gd name="T10" fmla="*/ 20 w 28"/>
                    <a:gd name="T11" fmla="*/ 26 h 28"/>
                    <a:gd name="T12" fmla="*/ 12 w 28"/>
                    <a:gd name="T13" fmla="*/ 28 h 28"/>
                    <a:gd name="T14" fmla="*/ 12 w 28"/>
                    <a:gd name="T15" fmla="*/ 28 h 28"/>
                    <a:gd name="T16" fmla="*/ 8 w 28"/>
                    <a:gd name="T17" fmla="*/ 28 h 28"/>
                    <a:gd name="T18" fmla="*/ 6 w 28"/>
                    <a:gd name="T19" fmla="*/ 26 h 28"/>
                    <a:gd name="T20" fmla="*/ 2 w 28"/>
                    <a:gd name="T21" fmla="*/ 24 h 28"/>
                    <a:gd name="T22" fmla="*/ 2 w 28"/>
                    <a:gd name="T23" fmla="*/ 20 h 28"/>
                    <a:gd name="T24" fmla="*/ 0 w 28"/>
                    <a:gd name="T25" fmla="*/ 12 h 28"/>
                    <a:gd name="T26" fmla="*/ 0 w 28"/>
                    <a:gd name="T27" fmla="*/ 12 h 28"/>
                    <a:gd name="T28" fmla="*/ 0 w 28"/>
                    <a:gd name="T29" fmla="*/ 10 h 28"/>
                    <a:gd name="T30" fmla="*/ 2 w 28"/>
                    <a:gd name="T31" fmla="*/ 6 h 28"/>
                    <a:gd name="T32" fmla="*/ 4 w 28"/>
                    <a:gd name="T33" fmla="*/ 4 h 28"/>
                    <a:gd name="T34" fmla="*/ 8 w 28"/>
                    <a:gd name="T35" fmla="*/ 2 h 28"/>
                    <a:gd name="T36" fmla="*/ 16 w 28"/>
                    <a:gd name="T37" fmla="*/ 0 h 28"/>
                    <a:gd name="T38" fmla="*/ 16 w 28"/>
                    <a:gd name="T39" fmla="*/ 0 h 28"/>
                    <a:gd name="T40" fmla="*/ 20 w 28"/>
                    <a:gd name="T41" fmla="*/ 0 h 28"/>
                    <a:gd name="T42" fmla="*/ 22 w 28"/>
                    <a:gd name="T43" fmla="*/ 2 h 28"/>
                    <a:gd name="T44" fmla="*/ 26 w 28"/>
                    <a:gd name="T45" fmla="*/ 4 h 28"/>
                    <a:gd name="T46" fmla="*/ 26 w 28"/>
                    <a:gd name="T47" fmla="*/ 8 h 28"/>
                    <a:gd name="T48" fmla="*/ 28 w 28"/>
                    <a:gd name="T4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8">
                      <a:moveTo>
                        <a:pt x="28" y="16"/>
                      </a:moveTo>
                      <a:lnTo>
                        <a:pt x="28" y="16"/>
                      </a:lnTo>
                      <a:lnTo>
                        <a:pt x="28" y="20"/>
                      </a:lnTo>
                      <a:lnTo>
                        <a:pt x="26" y="24"/>
                      </a:lnTo>
                      <a:lnTo>
                        <a:pt x="24" y="26"/>
                      </a:lnTo>
                      <a:lnTo>
                        <a:pt x="20" y="26"/>
                      </a:lnTo>
                      <a:lnTo>
                        <a:pt x="12" y="28"/>
                      </a:lnTo>
                      <a:lnTo>
                        <a:pt x="12" y="28"/>
                      </a:lnTo>
                      <a:lnTo>
                        <a:pt x="8" y="28"/>
                      </a:lnTo>
                      <a:lnTo>
                        <a:pt x="6" y="26"/>
                      </a:lnTo>
                      <a:lnTo>
                        <a:pt x="2" y="24"/>
                      </a:lnTo>
                      <a:lnTo>
                        <a:pt x="2" y="20"/>
                      </a:lnTo>
                      <a:lnTo>
                        <a:pt x="0" y="12"/>
                      </a:lnTo>
                      <a:lnTo>
                        <a:pt x="0" y="12"/>
                      </a:lnTo>
                      <a:lnTo>
                        <a:pt x="0" y="10"/>
                      </a:lnTo>
                      <a:lnTo>
                        <a:pt x="2" y="6"/>
                      </a:lnTo>
                      <a:lnTo>
                        <a:pt x="4" y="4"/>
                      </a:lnTo>
                      <a:lnTo>
                        <a:pt x="8" y="2"/>
                      </a:lnTo>
                      <a:lnTo>
                        <a:pt x="16" y="0"/>
                      </a:lnTo>
                      <a:lnTo>
                        <a:pt x="16" y="0"/>
                      </a:lnTo>
                      <a:lnTo>
                        <a:pt x="20" y="0"/>
                      </a:lnTo>
                      <a:lnTo>
                        <a:pt x="22" y="2"/>
                      </a:lnTo>
                      <a:lnTo>
                        <a:pt x="26" y="4"/>
                      </a:lnTo>
                      <a:lnTo>
                        <a:pt x="26" y="8"/>
                      </a:lnTo>
                      <a:lnTo>
                        <a:pt x="28" y="16"/>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23"/>
                <p:cNvSpPr>
                  <a:spLocks/>
                </p:cNvSpPr>
                <p:nvPr/>
              </p:nvSpPr>
              <p:spPr bwMode="auto">
                <a:xfrm>
                  <a:off x="5876925" y="1770063"/>
                  <a:ext cx="44450" cy="41275"/>
                </a:xfrm>
                <a:custGeom>
                  <a:avLst/>
                  <a:gdLst>
                    <a:gd name="T0" fmla="*/ 28 w 28"/>
                    <a:gd name="T1" fmla="*/ 14 h 26"/>
                    <a:gd name="T2" fmla="*/ 28 w 28"/>
                    <a:gd name="T3" fmla="*/ 14 h 26"/>
                    <a:gd name="T4" fmla="*/ 28 w 28"/>
                    <a:gd name="T5" fmla="*/ 18 h 26"/>
                    <a:gd name="T6" fmla="*/ 26 w 28"/>
                    <a:gd name="T7" fmla="*/ 22 h 26"/>
                    <a:gd name="T8" fmla="*/ 24 w 28"/>
                    <a:gd name="T9" fmla="*/ 24 h 26"/>
                    <a:gd name="T10" fmla="*/ 20 w 28"/>
                    <a:gd name="T11" fmla="*/ 26 h 26"/>
                    <a:gd name="T12" fmla="*/ 12 w 28"/>
                    <a:gd name="T13" fmla="*/ 26 h 26"/>
                    <a:gd name="T14" fmla="*/ 12 w 28"/>
                    <a:gd name="T15" fmla="*/ 26 h 26"/>
                    <a:gd name="T16" fmla="*/ 8 w 28"/>
                    <a:gd name="T17" fmla="*/ 26 h 26"/>
                    <a:gd name="T18" fmla="*/ 6 w 28"/>
                    <a:gd name="T19" fmla="*/ 26 h 26"/>
                    <a:gd name="T20" fmla="*/ 2 w 28"/>
                    <a:gd name="T21" fmla="*/ 22 h 26"/>
                    <a:gd name="T22" fmla="*/ 2 w 28"/>
                    <a:gd name="T23" fmla="*/ 18 h 26"/>
                    <a:gd name="T24" fmla="*/ 0 w 28"/>
                    <a:gd name="T25" fmla="*/ 12 h 26"/>
                    <a:gd name="T26" fmla="*/ 0 w 28"/>
                    <a:gd name="T27" fmla="*/ 12 h 26"/>
                    <a:gd name="T28" fmla="*/ 0 w 28"/>
                    <a:gd name="T29" fmla="*/ 8 h 26"/>
                    <a:gd name="T30" fmla="*/ 2 w 28"/>
                    <a:gd name="T31" fmla="*/ 4 h 26"/>
                    <a:gd name="T32" fmla="*/ 4 w 28"/>
                    <a:gd name="T33" fmla="*/ 2 h 26"/>
                    <a:gd name="T34" fmla="*/ 8 w 28"/>
                    <a:gd name="T35" fmla="*/ 0 h 26"/>
                    <a:gd name="T36" fmla="*/ 16 w 28"/>
                    <a:gd name="T37" fmla="*/ 0 h 26"/>
                    <a:gd name="T38" fmla="*/ 16 w 28"/>
                    <a:gd name="T39" fmla="*/ 0 h 26"/>
                    <a:gd name="T40" fmla="*/ 20 w 28"/>
                    <a:gd name="T41" fmla="*/ 0 h 26"/>
                    <a:gd name="T42" fmla="*/ 22 w 28"/>
                    <a:gd name="T43" fmla="*/ 0 h 26"/>
                    <a:gd name="T44" fmla="*/ 26 w 28"/>
                    <a:gd name="T45" fmla="*/ 4 h 26"/>
                    <a:gd name="T46" fmla="*/ 26 w 28"/>
                    <a:gd name="T47" fmla="*/ 8 h 26"/>
                    <a:gd name="T48" fmla="*/ 28 w 28"/>
                    <a:gd name="T4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6">
                      <a:moveTo>
                        <a:pt x="28" y="14"/>
                      </a:moveTo>
                      <a:lnTo>
                        <a:pt x="28" y="14"/>
                      </a:lnTo>
                      <a:lnTo>
                        <a:pt x="28" y="18"/>
                      </a:lnTo>
                      <a:lnTo>
                        <a:pt x="26" y="22"/>
                      </a:lnTo>
                      <a:lnTo>
                        <a:pt x="24" y="24"/>
                      </a:lnTo>
                      <a:lnTo>
                        <a:pt x="20" y="26"/>
                      </a:lnTo>
                      <a:lnTo>
                        <a:pt x="12" y="26"/>
                      </a:lnTo>
                      <a:lnTo>
                        <a:pt x="12" y="26"/>
                      </a:lnTo>
                      <a:lnTo>
                        <a:pt x="8" y="26"/>
                      </a:lnTo>
                      <a:lnTo>
                        <a:pt x="6" y="26"/>
                      </a:lnTo>
                      <a:lnTo>
                        <a:pt x="2" y="22"/>
                      </a:lnTo>
                      <a:lnTo>
                        <a:pt x="2" y="18"/>
                      </a:lnTo>
                      <a:lnTo>
                        <a:pt x="0" y="12"/>
                      </a:lnTo>
                      <a:lnTo>
                        <a:pt x="0" y="12"/>
                      </a:lnTo>
                      <a:lnTo>
                        <a:pt x="0" y="8"/>
                      </a:lnTo>
                      <a:lnTo>
                        <a:pt x="2" y="4"/>
                      </a:lnTo>
                      <a:lnTo>
                        <a:pt x="4" y="2"/>
                      </a:lnTo>
                      <a:lnTo>
                        <a:pt x="8" y="0"/>
                      </a:lnTo>
                      <a:lnTo>
                        <a:pt x="16" y="0"/>
                      </a:lnTo>
                      <a:lnTo>
                        <a:pt x="16" y="0"/>
                      </a:lnTo>
                      <a:lnTo>
                        <a:pt x="20" y="0"/>
                      </a:lnTo>
                      <a:lnTo>
                        <a:pt x="22" y="0"/>
                      </a:lnTo>
                      <a:lnTo>
                        <a:pt x="26" y="4"/>
                      </a:lnTo>
                      <a:lnTo>
                        <a:pt x="26" y="8"/>
                      </a:lnTo>
                      <a:lnTo>
                        <a:pt x="28" y="14"/>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24"/>
                <p:cNvSpPr>
                  <a:spLocks/>
                </p:cNvSpPr>
                <p:nvPr/>
              </p:nvSpPr>
              <p:spPr bwMode="auto">
                <a:xfrm>
                  <a:off x="5810250" y="1779588"/>
                  <a:ext cx="44450" cy="44450"/>
                </a:xfrm>
                <a:custGeom>
                  <a:avLst/>
                  <a:gdLst>
                    <a:gd name="T0" fmla="*/ 28 w 28"/>
                    <a:gd name="T1" fmla="*/ 16 h 28"/>
                    <a:gd name="T2" fmla="*/ 28 w 28"/>
                    <a:gd name="T3" fmla="*/ 16 h 28"/>
                    <a:gd name="T4" fmla="*/ 28 w 28"/>
                    <a:gd name="T5" fmla="*/ 20 h 28"/>
                    <a:gd name="T6" fmla="*/ 26 w 28"/>
                    <a:gd name="T7" fmla="*/ 22 h 28"/>
                    <a:gd name="T8" fmla="*/ 24 w 28"/>
                    <a:gd name="T9" fmla="*/ 26 h 28"/>
                    <a:gd name="T10" fmla="*/ 20 w 28"/>
                    <a:gd name="T11" fmla="*/ 26 h 28"/>
                    <a:gd name="T12" fmla="*/ 12 w 28"/>
                    <a:gd name="T13" fmla="*/ 28 h 28"/>
                    <a:gd name="T14" fmla="*/ 12 w 28"/>
                    <a:gd name="T15" fmla="*/ 28 h 28"/>
                    <a:gd name="T16" fmla="*/ 8 w 28"/>
                    <a:gd name="T17" fmla="*/ 28 h 28"/>
                    <a:gd name="T18" fmla="*/ 6 w 28"/>
                    <a:gd name="T19" fmla="*/ 26 h 28"/>
                    <a:gd name="T20" fmla="*/ 2 w 28"/>
                    <a:gd name="T21" fmla="*/ 24 h 28"/>
                    <a:gd name="T22" fmla="*/ 2 w 28"/>
                    <a:gd name="T23" fmla="*/ 20 h 28"/>
                    <a:gd name="T24" fmla="*/ 0 w 28"/>
                    <a:gd name="T25" fmla="*/ 12 h 28"/>
                    <a:gd name="T26" fmla="*/ 0 w 28"/>
                    <a:gd name="T27" fmla="*/ 12 h 28"/>
                    <a:gd name="T28" fmla="*/ 0 w 28"/>
                    <a:gd name="T29" fmla="*/ 10 h 28"/>
                    <a:gd name="T30" fmla="*/ 2 w 28"/>
                    <a:gd name="T31" fmla="*/ 6 h 28"/>
                    <a:gd name="T32" fmla="*/ 4 w 28"/>
                    <a:gd name="T33" fmla="*/ 4 h 28"/>
                    <a:gd name="T34" fmla="*/ 8 w 28"/>
                    <a:gd name="T35" fmla="*/ 2 h 28"/>
                    <a:gd name="T36" fmla="*/ 16 w 28"/>
                    <a:gd name="T37" fmla="*/ 0 h 28"/>
                    <a:gd name="T38" fmla="*/ 16 w 28"/>
                    <a:gd name="T39" fmla="*/ 0 h 28"/>
                    <a:gd name="T40" fmla="*/ 20 w 28"/>
                    <a:gd name="T41" fmla="*/ 0 h 28"/>
                    <a:gd name="T42" fmla="*/ 22 w 28"/>
                    <a:gd name="T43" fmla="*/ 2 h 28"/>
                    <a:gd name="T44" fmla="*/ 24 w 28"/>
                    <a:gd name="T45" fmla="*/ 4 h 28"/>
                    <a:gd name="T46" fmla="*/ 26 w 28"/>
                    <a:gd name="T47" fmla="*/ 8 h 28"/>
                    <a:gd name="T48" fmla="*/ 28 w 28"/>
                    <a:gd name="T4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8">
                      <a:moveTo>
                        <a:pt x="28" y="16"/>
                      </a:moveTo>
                      <a:lnTo>
                        <a:pt x="28" y="16"/>
                      </a:lnTo>
                      <a:lnTo>
                        <a:pt x="28" y="20"/>
                      </a:lnTo>
                      <a:lnTo>
                        <a:pt x="26" y="22"/>
                      </a:lnTo>
                      <a:lnTo>
                        <a:pt x="24" y="26"/>
                      </a:lnTo>
                      <a:lnTo>
                        <a:pt x="20" y="26"/>
                      </a:lnTo>
                      <a:lnTo>
                        <a:pt x="12" y="28"/>
                      </a:lnTo>
                      <a:lnTo>
                        <a:pt x="12" y="28"/>
                      </a:lnTo>
                      <a:lnTo>
                        <a:pt x="8" y="28"/>
                      </a:lnTo>
                      <a:lnTo>
                        <a:pt x="6" y="26"/>
                      </a:lnTo>
                      <a:lnTo>
                        <a:pt x="2" y="24"/>
                      </a:lnTo>
                      <a:lnTo>
                        <a:pt x="2" y="20"/>
                      </a:lnTo>
                      <a:lnTo>
                        <a:pt x="0" y="12"/>
                      </a:lnTo>
                      <a:lnTo>
                        <a:pt x="0" y="12"/>
                      </a:lnTo>
                      <a:lnTo>
                        <a:pt x="0" y="10"/>
                      </a:lnTo>
                      <a:lnTo>
                        <a:pt x="2" y="6"/>
                      </a:lnTo>
                      <a:lnTo>
                        <a:pt x="4" y="4"/>
                      </a:lnTo>
                      <a:lnTo>
                        <a:pt x="8" y="2"/>
                      </a:lnTo>
                      <a:lnTo>
                        <a:pt x="16" y="0"/>
                      </a:lnTo>
                      <a:lnTo>
                        <a:pt x="16" y="0"/>
                      </a:lnTo>
                      <a:lnTo>
                        <a:pt x="20" y="0"/>
                      </a:lnTo>
                      <a:lnTo>
                        <a:pt x="22" y="2"/>
                      </a:lnTo>
                      <a:lnTo>
                        <a:pt x="24" y="4"/>
                      </a:lnTo>
                      <a:lnTo>
                        <a:pt x="26" y="8"/>
                      </a:lnTo>
                      <a:lnTo>
                        <a:pt x="28" y="16"/>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25"/>
                <p:cNvSpPr>
                  <a:spLocks/>
                </p:cNvSpPr>
                <p:nvPr/>
              </p:nvSpPr>
              <p:spPr bwMode="auto">
                <a:xfrm>
                  <a:off x="5740400" y="1792288"/>
                  <a:ext cx="44450" cy="41275"/>
                </a:xfrm>
                <a:custGeom>
                  <a:avLst/>
                  <a:gdLst>
                    <a:gd name="T0" fmla="*/ 28 w 28"/>
                    <a:gd name="T1" fmla="*/ 14 h 26"/>
                    <a:gd name="T2" fmla="*/ 28 w 28"/>
                    <a:gd name="T3" fmla="*/ 14 h 26"/>
                    <a:gd name="T4" fmla="*/ 26 w 28"/>
                    <a:gd name="T5" fmla="*/ 18 h 26"/>
                    <a:gd name="T6" fmla="*/ 26 w 28"/>
                    <a:gd name="T7" fmla="*/ 22 h 26"/>
                    <a:gd name="T8" fmla="*/ 22 w 28"/>
                    <a:gd name="T9" fmla="*/ 24 h 26"/>
                    <a:gd name="T10" fmla="*/ 20 w 28"/>
                    <a:gd name="T11" fmla="*/ 26 h 26"/>
                    <a:gd name="T12" fmla="*/ 12 w 28"/>
                    <a:gd name="T13" fmla="*/ 26 h 26"/>
                    <a:gd name="T14" fmla="*/ 12 w 28"/>
                    <a:gd name="T15" fmla="*/ 26 h 26"/>
                    <a:gd name="T16" fmla="*/ 8 w 28"/>
                    <a:gd name="T17" fmla="*/ 26 h 26"/>
                    <a:gd name="T18" fmla="*/ 4 w 28"/>
                    <a:gd name="T19" fmla="*/ 26 h 26"/>
                    <a:gd name="T20" fmla="*/ 2 w 28"/>
                    <a:gd name="T21" fmla="*/ 22 h 26"/>
                    <a:gd name="T22" fmla="*/ 0 w 28"/>
                    <a:gd name="T23" fmla="*/ 18 h 26"/>
                    <a:gd name="T24" fmla="*/ 0 w 28"/>
                    <a:gd name="T25" fmla="*/ 12 h 26"/>
                    <a:gd name="T26" fmla="*/ 0 w 28"/>
                    <a:gd name="T27" fmla="*/ 12 h 26"/>
                    <a:gd name="T28" fmla="*/ 0 w 28"/>
                    <a:gd name="T29" fmla="*/ 8 h 26"/>
                    <a:gd name="T30" fmla="*/ 2 w 28"/>
                    <a:gd name="T31" fmla="*/ 4 h 26"/>
                    <a:gd name="T32" fmla="*/ 4 w 28"/>
                    <a:gd name="T33" fmla="*/ 2 h 26"/>
                    <a:gd name="T34" fmla="*/ 8 w 28"/>
                    <a:gd name="T35" fmla="*/ 0 h 26"/>
                    <a:gd name="T36" fmla="*/ 14 w 28"/>
                    <a:gd name="T37" fmla="*/ 0 h 26"/>
                    <a:gd name="T38" fmla="*/ 14 w 28"/>
                    <a:gd name="T39" fmla="*/ 0 h 26"/>
                    <a:gd name="T40" fmla="*/ 18 w 28"/>
                    <a:gd name="T41" fmla="*/ 0 h 26"/>
                    <a:gd name="T42" fmla="*/ 22 w 28"/>
                    <a:gd name="T43" fmla="*/ 0 h 26"/>
                    <a:gd name="T44" fmla="*/ 24 w 28"/>
                    <a:gd name="T45" fmla="*/ 4 h 26"/>
                    <a:gd name="T46" fmla="*/ 26 w 28"/>
                    <a:gd name="T47" fmla="*/ 8 h 26"/>
                    <a:gd name="T48" fmla="*/ 28 w 28"/>
                    <a:gd name="T4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26">
                      <a:moveTo>
                        <a:pt x="28" y="14"/>
                      </a:moveTo>
                      <a:lnTo>
                        <a:pt x="28" y="14"/>
                      </a:lnTo>
                      <a:lnTo>
                        <a:pt x="26" y="18"/>
                      </a:lnTo>
                      <a:lnTo>
                        <a:pt x="26" y="22"/>
                      </a:lnTo>
                      <a:lnTo>
                        <a:pt x="22" y="24"/>
                      </a:lnTo>
                      <a:lnTo>
                        <a:pt x="20" y="26"/>
                      </a:lnTo>
                      <a:lnTo>
                        <a:pt x="12" y="26"/>
                      </a:lnTo>
                      <a:lnTo>
                        <a:pt x="12" y="26"/>
                      </a:lnTo>
                      <a:lnTo>
                        <a:pt x="8" y="26"/>
                      </a:lnTo>
                      <a:lnTo>
                        <a:pt x="4" y="26"/>
                      </a:lnTo>
                      <a:lnTo>
                        <a:pt x="2" y="22"/>
                      </a:lnTo>
                      <a:lnTo>
                        <a:pt x="0" y="18"/>
                      </a:lnTo>
                      <a:lnTo>
                        <a:pt x="0" y="12"/>
                      </a:lnTo>
                      <a:lnTo>
                        <a:pt x="0" y="12"/>
                      </a:lnTo>
                      <a:lnTo>
                        <a:pt x="0" y="8"/>
                      </a:lnTo>
                      <a:lnTo>
                        <a:pt x="2" y="4"/>
                      </a:lnTo>
                      <a:lnTo>
                        <a:pt x="4" y="2"/>
                      </a:lnTo>
                      <a:lnTo>
                        <a:pt x="8" y="0"/>
                      </a:lnTo>
                      <a:lnTo>
                        <a:pt x="14" y="0"/>
                      </a:lnTo>
                      <a:lnTo>
                        <a:pt x="14" y="0"/>
                      </a:lnTo>
                      <a:lnTo>
                        <a:pt x="18" y="0"/>
                      </a:lnTo>
                      <a:lnTo>
                        <a:pt x="22" y="0"/>
                      </a:lnTo>
                      <a:lnTo>
                        <a:pt x="24" y="4"/>
                      </a:lnTo>
                      <a:lnTo>
                        <a:pt x="26" y="8"/>
                      </a:lnTo>
                      <a:lnTo>
                        <a:pt x="28" y="14"/>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26"/>
                <p:cNvSpPr>
                  <a:spLocks/>
                </p:cNvSpPr>
                <p:nvPr/>
              </p:nvSpPr>
              <p:spPr bwMode="auto">
                <a:xfrm>
                  <a:off x="5756275" y="1881188"/>
                  <a:ext cx="187325" cy="25400"/>
                </a:xfrm>
                <a:custGeom>
                  <a:avLst/>
                  <a:gdLst>
                    <a:gd name="T0" fmla="*/ 16 w 118"/>
                    <a:gd name="T1" fmla="*/ 14 h 16"/>
                    <a:gd name="T2" fmla="*/ 104 w 118"/>
                    <a:gd name="T3" fmla="*/ 4 h 16"/>
                    <a:gd name="T4" fmla="*/ 104 w 118"/>
                    <a:gd name="T5" fmla="*/ 4 h 16"/>
                    <a:gd name="T6" fmla="*/ 110 w 118"/>
                    <a:gd name="T7" fmla="*/ 6 h 16"/>
                    <a:gd name="T8" fmla="*/ 118 w 118"/>
                    <a:gd name="T9" fmla="*/ 8 h 16"/>
                    <a:gd name="T10" fmla="*/ 118 w 118"/>
                    <a:gd name="T11" fmla="*/ 8 h 16"/>
                    <a:gd name="T12" fmla="*/ 114 w 118"/>
                    <a:gd name="T13" fmla="*/ 4 h 16"/>
                    <a:gd name="T14" fmla="*/ 114 w 118"/>
                    <a:gd name="T15" fmla="*/ 4 h 16"/>
                    <a:gd name="T16" fmla="*/ 106 w 118"/>
                    <a:gd name="T17" fmla="*/ 0 h 16"/>
                    <a:gd name="T18" fmla="*/ 100 w 118"/>
                    <a:gd name="T19" fmla="*/ 0 h 16"/>
                    <a:gd name="T20" fmla="*/ 20 w 118"/>
                    <a:gd name="T21" fmla="*/ 8 h 16"/>
                    <a:gd name="T22" fmla="*/ 0 w 118"/>
                    <a:gd name="T23" fmla="*/ 10 h 16"/>
                    <a:gd name="T24" fmla="*/ 2 w 118"/>
                    <a:gd name="T25" fmla="*/ 16 h 16"/>
                    <a:gd name="T26" fmla="*/ 16 w 118"/>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 h="16">
                      <a:moveTo>
                        <a:pt x="16" y="14"/>
                      </a:moveTo>
                      <a:lnTo>
                        <a:pt x="104" y="4"/>
                      </a:lnTo>
                      <a:lnTo>
                        <a:pt x="104" y="4"/>
                      </a:lnTo>
                      <a:lnTo>
                        <a:pt x="110" y="6"/>
                      </a:lnTo>
                      <a:lnTo>
                        <a:pt x="118" y="8"/>
                      </a:lnTo>
                      <a:lnTo>
                        <a:pt x="118" y="8"/>
                      </a:lnTo>
                      <a:lnTo>
                        <a:pt x="114" y="4"/>
                      </a:lnTo>
                      <a:lnTo>
                        <a:pt x="114" y="4"/>
                      </a:lnTo>
                      <a:lnTo>
                        <a:pt x="106" y="0"/>
                      </a:lnTo>
                      <a:lnTo>
                        <a:pt x="100" y="0"/>
                      </a:lnTo>
                      <a:lnTo>
                        <a:pt x="20" y="8"/>
                      </a:lnTo>
                      <a:lnTo>
                        <a:pt x="0" y="10"/>
                      </a:lnTo>
                      <a:lnTo>
                        <a:pt x="2" y="16"/>
                      </a:lnTo>
                      <a:lnTo>
                        <a:pt x="16" y="14"/>
                      </a:lnTo>
                      <a:close/>
                    </a:path>
                  </a:pathLst>
                </a:custGeom>
                <a:solidFill>
                  <a:srgbClr val="E4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27"/>
                <p:cNvSpPr>
                  <a:spLocks/>
                </p:cNvSpPr>
                <p:nvPr/>
              </p:nvSpPr>
              <p:spPr bwMode="auto">
                <a:xfrm>
                  <a:off x="6143625" y="1852613"/>
                  <a:ext cx="177800" cy="34925"/>
                </a:xfrm>
                <a:custGeom>
                  <a:avLst/>
                  <a:gdLst>
                    <a:gd name="T0" fmla="*/ 16 w 112"/>
                    <a:gd name="T1" fmla="*/ 18 h 22"/>
                    <a:gd name="T2" fmla="*/ 98 w 112"/>
                    <a:gd name="T3" fmla="*/ 6 h 22"/>
                    <a:gd name="T4" fmla="*/ 98 w 112"/>
                    <a:gd name="T5" fmla="*/ 6 h 22"/>
                    <a:gd name="T6" fmla="*/ 104 w 112"/>
                    <a:gd name="T7" fmla="*/ 6 h 22"/>
                    <a:gd name="T8" fmla="*/ 112 w 112"/>
                    <a:gd name="T9" fmla="*/ 8 h 22"/>
                    <a:gd name="T10" fmla="*/ 112 w 112"/>
                    <a:gd name="T11" fmla="*/ 8 h 22"/>
                    <a:gd name="T12" fmla="*/ 108 w 112"/>
                    <a:gd name="T13" fmla="*/ 4 h 22"/>
                    <a:gd name="T14" fmla="*/ 108 w 112"/>
                    <a:gd name="T15" fmla="*/ 4 h 22"/>
                    <a:gd name="T16" fmla="*/ 100 w 112"/>
                    <a:gd name="T17" fmla="*/ 0 h 22"/>
                    <a:gd name="T18" fmla="*/ 94 w 112"/>
                    <a:gd name="T19" fmla="*/ 0 h 22"/>
                    <a:gd name="T20" fmla="*/ 20 w 112"/>
                    <a:gd name="T21" fmla="*/ 12 h 22"/>
                    <a:gd name="T22" fmla="*/ 0 w 112"/>
                    <a:gd name="T23" fmla="*/ 16 h 22"/>
                    <a:gd name="T24" fmla="*/ 2 w 112"/>
                    <a:gd name="T25" fmla="*/ 22 h 22"/>
                    <a:gd name="T26" fmla="*/ 16 w 112"/>
                    <a:gd name="T2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22">
                      <a:moveTo>
                        <a:pt x="16" y="18"/>
                      </a:moveTo>
                      <a:lnTo>
                        <a:pt x="98" y="6"/>
                      </a:lnTo>
                      <a:lnTo>
                        <a:pt x="98" y="6"/>
                      </a:lnTo>
                      <a:lnTo>
                        <a:pt x="104" y="6"/>
                      </a:lnTo>
                      <a:lnTo>
                        <a:pt x="112" y="8"/>
                      </a:lnTo>
                      <a:lnTo>
                        <a:pt x="112" y="8"/>
                      </a:lnTo>
                      <a:lnTo>
                        <a:pt x="108" y="4"/>
                      </a:lnTo>
                      <a:lnTo>
                        <a:pt x="108" y="4"/>
                      </a:lnTo>
                      <a:lnTo>
                        <a:pt x="100" y="0"/>
                      </a:lnTo>
                      <a:lnTo>
                        <a:pt x="94" y="0"/>
                      </a:lnTo>
                      <a:lnTo>
                        <a:pt x="20" y="12"/>
                      </a:lnTo>
                      <a:lnTo>
                        <a:pt x="0" y="16"/>
                      </a:lnTo>
                      <a:lnTo>
                        <a:pt x="2" y="22"/>
                      </a:lnTo>
                      <a:lnTo>
                        <a:pt x="16" y="18"/>
                      </a:lnTo>
                      <a:close/>
                    </a:path>
                  </a:pathLst>
                </a:custGeom>
                <a:solidFill>
                  <a:srgbClr val="E4E9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28"/>
                <p:cNvSpPr>
                  <a:spLocks/>
                </p:cNvSpPr>
                <p:nvPr/>
              </p:nvSpPr>
              <p:spPr bwMode="auto">
                <a:xfrm>
                  <a:off x="6619875" y="1655763"/>
                  <a:ext cx="69850" cy="127000"/>
                </a:xfrm>
                <a:custGeom>
                  <a:avLst/>
                  <a:gdLst>
                    <a:gd name="T0" fmla="*/ 0 w 44"/>
                    <a:gd name="T1" fmla="*/ 0 h 80"/>
                    <a:gd name="T2" fmla="*/ 18 w 44"/>
                    <a:gd name="T3" fmla="*/ 80 h 80"/>
                    <a:gd name="T4" fmla="*/ 18 w 44"/>
                    <a:gd name="T5" fmla="*/ 80 h 80"/>
                    <a:gd name="T6" fmla="*/ 30 w 44"/>
                    <a:gd name="T7" fmla="*/ 70 h 80"/>
                    <a:gd name="T8" fmla="*/ 38 w 44"/>
                    <a:gd name="T9" fmla="*/ 60 h 80"/>
                    <a:gd name="T10" fmla="*/ 38 w 44"/>
                    <a:gd name="T11" fmla="*/ 60 h 80"/>
                    <a:gd name="T12" fmla="*/ 42 w 44"/>
                    <a:gd name="T13" fmla="*/ 50 h 80"/>
                    <a:gd name="T14" fmla="*/ 44 w 44"/>
                    <a:gd name="T15" fmla="*/ 42 h 80"/>
                    <a:gd name="T16" fmla="*/ 42 w 44"/>
                    <a:gd name="T17" fmla="*/ 34 h 80"/>
                    <a:gd name="T18" fmla="*/ 36 w 44"/>
                    <a:gd name="T19" fmla="*/ 26 h 80"/>
                    <a:gd name="T20" fmla="*/ 30 w 44"/>
                    <a:gd name="T21" fmla="*/ 18 h 80"/>
                    <a:gd name="T22" fmla="*/ 20 w 44"/>
                    <a:gd name="T23" fmla="*/ 10 h 80"/>
                    <a:gd name="T24" fmla="*/ 10 w 44"/>
                    <a:gd name="T25" fmla="*/ 4 h 80"/>
                    <a:gd name="T26" fmla="*/ 0 w 44"/>
                    <a:gd name="T27" fmla="*/ 0 h 80"/>
                    <a:gd name="T28" fmla="*/ 0 w 44"/>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80">
                      <a:moveTo>
                        <a:pt x="0" y="0"/>
                      </a:moveTo>
                      <a:lnTo>
                        <a:pt x="18" y="80"/>
                      </a:lnTo>
                      <a:lnTo>
                        <a:pt x="18" y="80"/>
                      </a:lnTo>
                      <a:lnTo>
                        <a:pt x="30" y="70"/>
                      </a:lnTo>
                      <a:lnTo>
                        <a:pt x="38" y="60"/>
                      </a:lnTo>
                      <a:lnTo>
                        <a:pt x="38" y="60"/>
                      </a:lnTo>
                      <a:lnTo>
                        <a:pt x="42" y="50"/>
                      </a:lnTo>
                      <a:lnTo>
                        <a:pt x="44" y="42"/>
                      </a:lnTo>
                      <a:lnTo>
                        <a:pt x="42" y="34"/>
                      </a:lnTo>
                      <a:lnTo>
                        <a:pt x="36" y="26"/>
                      </a:lnTo>
                      <a:lnTo>
                        <a:pt x="30" y="18"/>
                      </a:lnTo>
                      <a:lnTo>
                        <a:pt x="20" y="10"/>
                      </a:lnTo>
                      <a:lnTo>
                        <a:pt x="10" y="4"/>
                      </a:lnTo>
                      <a:lnTo>
                        <a:pt x="0" y="0"/>
                      </a:lnTo>
                      <a:lnTo>
                        <a:pt x="0"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9" name="Picture 2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20491578">
                <a:off x="789075" y="1821463"/>
                <a:ext cx="179427" cy="188090"/>
              </a:xfrm>
              <a:prstGeom prst="rect">
                <a:avLst/>
              </a:prstGeom>
            </p:spPr>
          </p:pic>
        </p:grpSp>
        <p:grpSp>
          <p:nvGrpSpPr>
            <p:cNvPr id="68" name="Group 67"/>
            <p:cNvGrpSpPr/>
            <p:nvPr/>
          </p:nvGrpSpPr>
          <p:grpSpPr>
            <a:xfrm>
              <a:off x="7629337" y="2708920"/>
              <a:ext cx="1221071" cy="1365026"/>
              <a:chOff x="2790171" y="1522309"/>
              <a:chExt cx="1503081" cy="1510060"/>
            </a:xfrm>
          </p:grpSpPr>
          <p:grpSp>
            <p:nvGrpSpPr>
              <p:cNvPr id="69" name="Group 243"/>
              <p:cNvGrpSpPr/>
              <p:nvPr/>
            </p:nvGrpSpPr>
            <p:grpSpPr>
              <a:xfrm>
                <a:off x="2790171" y="2419871"/>
                <a:ext cx="1465391" cy="589638"/>
                <a:chOff x="829110" y="2419871"/>
                <a:chExt cx="1465391" cy="589638"/>
              </a:xfrm>
            </p:grpSpPr>
            <p:sp>
              <p:nvSpPr>
                <p:cNvPr id="93" name="Rectangle 92"/>
                <p:cNvSpPr/>
                <p:nvPr/>
              </p:nvSpPr>
              <p:spPr bwMode="auto">
                <a:xfrm>
                  <a:off x="893197" y="2515121"/>
                  <a:ext cx="1375905" cy="392045"/>
                </a:xfrm>
                <a:prstGeom prst="rect">
                  <a:avLst/>
                </a:prstGeom>
                <a:pattFill prst="wdUpDiag">
                  <a:fgClr>
                    <a:srgbClr val="FDBB30"/>
                  </a:fgClr>
                  <a:bgClr>
                    <a:schemeClr val="bg1"/>
                  </a:bgClr>
                </a:pattFill>
                <a:ln w="9525">
                  <a:noFill/>
                  <a:round/>
                  <a:headEnd/>
                  <a:tailEnd/>
                </a:ln>
              </p:spPr>
              <p:txBody>
                <a:bodyPr/>
                <a:lstStyle/>
                <a:p>
                  <a:endParaRPr lang="en-US" dirty="0"/>
                </a:p>
              </p:txBody>
            </p:sp>
            <p:grpSp>
              <p:nvGrpSpPr>
                <p:cNvPr id="94" name="Group 245"/>
                <p:cNvGrpSpPr/>
                <p:nvPr/>
              </p:nvGrpSpPr>
              <p:grpSpPr>
                <a:xfrm>
                  <a:off x="829110" y="2419871"/>
                  <a:ext cx="1465391" cy="589638"/>
                  <a:chOff x="829110" y="2419871"/>
                  <a:chExt cx="1465391" cy="589638"/>
                </a:xfrm>
              </p:grpSpPr>
              <p:sp>
                <p:nvSpPr>
                  <p:cNvPr id="96" name="Rectangle 95"/>
                  <p:cNvSpPr/>
                  <p:nvPr>
                    <p:custDataLst>
                      <p:tags r:id="rId2"/>
                    </p:custDataLst>
                  </p:nvPr>
                </p:nvSpPr>
                <p:spPr>
                  <a:xfrm>
                    <a:off x="829110" y="2766497"/>
                    <a:ext cx="1465391" cy="243012"/>
                  </a:xfrm>
                  <a:prstGeom prst="rect">
                    <a:avLst/>
                  </a:prstGeom>
                  <a:gradFill flip="none" rotWithShape="1">
                    <a:gsLst>
                      <a:gs pos="0">
                        <a:schemeClr val="bg1">
                          <a:lumMod val="65000"/>
                        </a:schemeClr>
                      </a:gs>
                      <a:gs pos="100000">
                        <a:srgbClr val="000072">
                          <a:shade val="67500"/>
                          <a:satMod val="115000"/>
                          <a:lumMod val="78000"/>
                          <a:lumOff val="22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7" name="Rectangle 236"/>
                  <p:cNvSpPr/>
                  <p:nvPr/>
                </p:nvSpPr>
                <p:spPr bwMode="auto">
                  <a:xfrm>
                    <a:off x="883671" y="2419871"/>
                    <a:ext cx="1392803" cy="487295"/>
                  </a:xfrm>
                  <a:custGeom>
                    <a:avLst/>
                    <a:gdLst>
                      <a:gd name="connsiteX0" fmla="*/ 0 w 1375905"/>
                      <a:gd name="connsiteY0" fmla="*/ 0 h 392045"/>
                      <a:gd name="connsiteX1" fmla="*/ 1375905 w 1375905"/>
                      <a:gd name="connsiteY1" fmla="*/ 0 h 392045"/>
                      <a:gd name="connsiteX2" fmla="*/ 1375905 w 1375905"/>
                      <a:gd name="connsiteY2" fmla="*/ 392045 h 392045"/>
                      <a:gd name="connsiteX3" fmla="*/ 0 w 1375905"/>
                      <a:gd name="connsiteY3" fmla="*/ 392045 h 392045"/>
                      <a:gd name="connsiteX4" fmla="*/ 0 w 1375905"/>
                      <a:gd name="connsiteY4" fmla="*/ 0 h 392045"/>
                      <a:gd name="connsiteX0" fmla="*/ 0 w 1380668"/>
                      <a:gd name="connsiteY0" fmla="*/ 80962 h 473007"/>
                      <a:gd name="connsiteX1" fmla="*/ 1380668 w 1380668"/>
                      <a:gd name="connsiteY1" fmla="*/ 0 h 473007"/>
                      <a:gd name="connsiteX2" fmla="*/ 1375905 w 1380668"/>
                      <a:gd name="connsiteY2" fmla="*/ 473007 h 473007"/>
                      <a:gd name="connsiteX3" fmla="*/ 0 w 1380668"/>
                      <a:gd name="connsiteY3" fmla="*/ 473007 h 473007"/>
                      <a:gd name="connsiteX4" fmla="*/ 0 w 1380668"/>
                      <a:gd name="connsiteY4" fmla="*/ 80962 h 473007"/>
                      <a:gd name="connsiteX0" fmla="*/ 9525 w 1380668"/>
                      <a:gd name="connsiteY0" fmla="*/ 0 h 487295"/>
                      <a:gd name="connsiteX1" fmla="*/ 1380668 w 1380668"/>
                      <a:gd name="connsiteY1" fmla="*/ 14288 h 487295"/>
                      <a:gd name="connsiteX2" fmla="*/ 1375905 w 1380668"/>
                      <a:gd name="connsiteY2" fmla="*/ 487295 h 487295"/>
                      <a:gd name="connsiteX3" fmla="*/ 0 w 1380668"/>
                      <a:gd name="connsiteY3" fmla="*/ 487295 h 487295"/>
                      <a:gd name="connsiteX4" fmla="*/ 9525 w 1380668"/>
                      <a:gd name="connsiteY4" fmla="*/ 0 h 487295"/>
                      <a:gd name="connsiteX0" fmla="*/ 9525 w 1380668"/>
                      <a:gd name="connsiteY0" fmla="*/ 0 h 487295"/>
                      <a:gd name="connsiteX1" fmla="*/ 1380668 w 1380668"/>
                      <a:gd name="connsiteY1" fmla="*/ 14288 h 487295"/>
                      <a:gd name="connsiteX2" fmla="*/ 1375905 w 1380668"/>
                      <a:gd name="connsiteY2" fmla="*/ 487295 h 487295"/>
                      <a:gd name="connsiteX3" fmla="*/ 0 w 1380668"/>
                      <a:gd name="connsiteY3" fmla="*/ 487295 h 487295"/>
                      <a:gd name="connsiteX4" fmla="*/ 9525 w 1380668"/>
                      <a:gd name="connsiteY4" fmla="*/ 0 h 48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668" h="487295">
                        <a:moveTo>
                          <a:pt x="9525" y="0"/>
                        </a:moveTo>
                        <a:cubicBezTo>
                          <a:pt x="871386" y="190500"/>
                          <a:pt x="923620" y="9525"/>
                          <a:pt x="1380668" y="14288"/>
                        </a:cubicBezTo>
                        <a:cubicBezTo>
                          <a:pt x="1379080" y="171957"/>
                          <a:pt x="1377493" y="329626"/>
                          <a:pt x="1375905" y="487295"/>
                        </a:cubicBezTo>
                        <a:lnTo>
                          <a:pt x="0" y="487295"/>
                        </a:lnTo>
                        <a:lnTo>
                          <a:pt x="9525" y="0"/>
                        </a:lnTo>
                        <a:close/>
                      </a:path>
                    </a:pathLst>
                  </a:custGeom>
                  <a:gradFill flip="none" rotWithShape="1">
                    <a:gsLst>
                      <a:gs pos="100000">
                        <a:srgbClr val="FDBB30"/>
                      </a:gs>
                      <a:gs pos="0">
                        <a:srgbClr val="E98306">
                          <a:shade val="100000"/>
                          <a:satMod val="115000"/>
                          <a:alpha val="52000"/>
                        </a:srgbClr>
                      </a:gs>
                    </a:gsLst>
                    <a:path path="circle">
                      <a:fillToRect l="50000" t="50000" r="50000" b="50000"/>
                    </a:path>
                    <a:tileRect/>
                  </a:gradFill>
                  <a:ln w="19050" algn="ctr">
                    <a:noFill/>
                    <a:round/>
                    <a:headEnd/>
                    <a:tailEnd/>
                  </a:ln>
                </p:spPr>
                <p:txBody>
                  <a:bodyPr lIns="91419" tIns="45710" rIns="91419" bIns="45710" anchor="ctr"/>
                  <a:lstStyle/>
                  <a:p>
                    <a:endParaRPr lang="en-US" sz="1200" b="1" dirty="0">
                      <a:solidFill>
                        <a:schemeClr val="bg1"/>
                      </a:solidFill>
                      <a:latin typeface="Calibri" pitchFamily="34" charset="0"/>
                    </a:endParaRPr>
                  </a:p>
                </p:txBody>
              </p:sp>
            </p:grpSp>
            <p:sp>
              <p:nvSpPr>
                <p:cNvPr id="95" name="TextBox 94"/>
                <p:cNvSpPr txBox="1"/>
                <p:nvPr/>
              </p:nvSpPr>
              <p:spPr bwMode="ltGray">
                <a:xfrm>
                  <a:off x="1034029" y="2623083"/>
                  <a:ext cx="1018416" cy="284083"/>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600" dirty="0" smtClean="0">
                      <a:solidFill>
                        <a:schemeClr val="bg2">
                          <a:lumMod val="50000"/>
                        </a:schemeClr>
                      </a:solidFill>
                      <a:latin typeface="Calibri" pitchFamily="34" charset="0"/>
                    </a:rPr>
                    <a:t>Home</a:t>
                  </a:r>
                </a:p>
              </p:txBody>
            </p:sp>
          </p:grpSp>
          <p:grpSp>
            <p:nvGrpSpPr>
              <p:cNvPr id="70" name="Group 202"/>
              <p:cNvGrpSpPr/>
              <p:nvPr/>
            </p:nvGrpSpPr>
            <p:grpSpPr>
              <a:xfrm>
                <a:off x="2790172" y="1538667"/>
                <a:ext cx="1503080" cy="1493702"/>
                <a:chOff x="1195164" y="1952764"/>
                <a:chExt cx="1503080" cy="1493702"/>
              </a:xfrm>
            </p:grpSpPr>
            <p:sp>
              <p:nvSpPr>
                <p:cNvPr id="91" name="Oval 90"/>
                <p:cNvSpPr/>
                <p:nvPr/>
              </p:nvSpPr>
              <p:spPr bwMode="auto">
                <a:xfrm rot="16200000">
                  <a:off x="1897213" y="2227169"/>
                  <a:ext cx="98981" cy="1503080"/>
                </a:xfrm>
                <a:prstGeom prst="ellipse">
                  <a:avLst/>
                </a:prstGeom>
                <a:gradFill flip="none" rotWithShape="1">
                  <a:gsLst>
                    <a:gs pos="0">
                      <a:schemeClr val="tx1">
                        <a:lumMod val="50000"/>
                        <a:lumOff val="50000"/>
                      </a:schemeClr>
                    </a:gs>
                    <a:gs pos="100000">
                      <a:schemeClr val="accent1">
                        <a:tint val="50000"/>
                        <a:shade val="100000"/>
                        <a:satMod val="350000"/>
                        <a:alpha val="0"/>
                      </a:schemeClr>
                    </a:gs>
                  </a:gsLst>
                  <a:path path="shape">
                    <a:fillToRect l="50000" t="50000" r="50000" b="50000"/>
                  </a:path>
                  <a:tileRect/>
                </a:gradFill>
                <a:ln>
                  <a:noFill/>
                </a:ln>
                <a:scene3d>
                  <a:camera prst="orthographicFront"/>
                  <a:lightRig rig="threePt"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2" name="Donut 91"/>
                <p:cNvSpPr/>
                <p:nvPr/>
              </p:nvSpPr>
              <p:spPr bwMode="auto">
                <a:xfrm>
                  <a:off x="1199852" y="1952764"/>
                  <a:ext cx="1493702" cy="1493702"/>
                </a:xfrm>
                <a:prstGeom prst="donut">
                  <a:avLst>
                    <a:gd name="adj" fmla="val 12757"/>
                  </a:avLst>
                </a:prstGeom>
                <a:solidFill>
                  <a:srgbClr val="FDBB30"/>
                </a:solidFill>
                <a:ln w="19050" cap="flat" cmpd="sng" algn="ctr">
                  <a:noFill/>
                  <a:prstDash val="solid"/>
                  <a:round/>
                  <a:headEnd type="none" w="med" len="med"/>
                  <a:tailEnd type="none" w="med" len="med"/>
                </a:ln>
                <a:effectLst/>
                <a:scene3d>
                  <a:camera prst="isometricOffAxis2Top"/>
                  <a:lightRig rig="threePt" dir="t"/>
                </a:scene3d>
                <a:sp3d extrusionH="69850" prstMaterial="matte"/>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smtClean="0">
                    <a:ln>
                      <a:noFill/>
                    </a:ln>
                    <a:solidFill>
                      <a:schemeClr val="bg1"/>
                    </a:solidFill>
                    <a:effectLst/>
                    <a:latin typeface="+mn-lt"/>
                  </a:endParaRPr>
                </a:p>
              </p:txBody>
            </p:sp>
          </p:grpSp>
          <p:grpSp>
            <p:nvGrpSpPr>
              <p:cNvPr id="71" name="Group 5192"/>
              <p:cNvGrpSpPr/>
              <p:nvPr/>
            </p:nvGrpSpPr>
            <p:grpSpPr>
              <a:xfrm>
                <a:off x="3060701" y="1522309"/>
                <a:ext cx="1020762" cy="903392"/>
                <a:chOff x="1857375" y="1411288"/>
                <a:chExt cx="911225" cy="806450"/>
              </a:xfrm>
              <a:effectLst>
                <a:outerShdw blurRad="50800" dist="38100" dir="5400000" algn="t" rotWithShape="0">
                  <a:prstClr val="black">
                    <a:alpha val="40000"/>
                  </a:prstClr>
                </a:outerShdw>
              </a:effectLst>
            </p:grpSpPr>
            <p:sp>
              <p:nvSpPr>
                <p:cNvPr id="72" name="Freeform 79"/>
                <p:cNvSpPr>
                  <a:spLocks/>
                </p:cNvSpPr>
                <p:nvPr/>
              </p:nvSpPr>
              <p:spPr bwMode="auto">
                <a:xfrm>
                  <a:off x="1936750" y="1674813"/>
                  <a:ext cx="381000" cy="542925"/>
                </a:xfrm>
                <a:custGeom>
                  <a:avLst/>
                  <a:gdLst>
                    <a:gd name="T0" fmla="*/ 118 w 240"/>
                    <a:gd name="T1" fmla="*/ 0 h 342"/>
                    <a:gd name="T2" fmla="*/ 240 w 240"/>
                    <a:gd name="T3" fmla="*/ 154 h 342"/>
                    <a:gd name="T4" fmla="*/ 240 w 240"/>
                    <a:gd name="T5" fmla="*/ 342 h 342"/>
                    <a:gd name="T6" fmla="*/ 0 w 240"/>
                    <a:gd name="T7" fmla="*/ 204 h 342"/>
                    <a:gd name="T8" fmla="*/ 0 w 240"/>
                    <a:gd name="T9" fmla="*/ 16 h 342"/>
                    <a:gd name="T10" fmla="*/ 118 w 240"/>
                    <a:gd name="T11" fmla="*/ 0 h 342"/>
                  </a:gdLst>
                  <a:ahLst/>
                  <a:cxnLst>
                    <a:cxn ang="0">
                      <a:pos x="T0" y="T1"/>
                    </a:cxn>
                    <a:cxn ang="0">
                      <a:pos x="T2" y="T3"/>
                    </a:cxn>
                    <a:cxn ang="0">
                      <a:pos x="T4" y="T5"/>
                    </a:cxn>
                    <a:cxn ang="0">
                      <a:pos x="T6" y="T7"/>
                    </a:cxn>
                    <a:cxn ang="0">
                      <a:pos x="T8" y="T9"/>
                    </a:cxn>
                    <a:cxn ang="0">
                      <a:pos x="T10" y="T11"/>
                    </a:cxn>
                  </a:cxnLst>
                  <a:rect l="0" t="0" r="r" b="b"/>
                  <a:pathLst>
                    <a:path w="240" h="342">
                      <a:moveTo>
                        <a:pt x="118" y="0"/>
                      </a:moveTo>
                      <a:lnTo>
                        <a:pt x="240" y="154"/>
                      </a:lnTo>
                      <a:lnTo>
                        <a:pt x="240" y="342"/>
                      </a:lnTo>
                      <a:lnTo>
                        <a:pt x="0" y="204"/>
                      </a:lnTo>
                      <a:lnTo>
                        <a:pt x="0" y="16"/>
                      </a:lnTo>
                      <a:lnTo>
                        <a:pt x="118"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80"/>
                <p:cNvSpPr>
                  <a:spLocks/>
                </p:cNvSpPr>
                <p:nvPr/>
              </p:nvSpPr>
              <p:spPr bwMode="auto">
                <a:xfrm>
                  <a:off x="2317750" y="1700213"/>
                  <a:ext cx="377825" cy="517525"/>
                </a:xfrm>
                <a:custGeom>
                  <a:avLst/>
                  <a:gdLst>
                    <a:gd name="T0" fmla="*/ 238 w 238"/>
                    <a:gd name="T1" fmla="*/ 0 h 326"/>
                    <a:gd name="T2" fmla="*/ 238 w 238"/>
                    <a:gd name="T3" fmla="*/ 188 h 326"/>
                    <a:gd name="T4" fmla="*/ 0 w 238"/>
                    <a:gd name="T5" fmla="*/ 326 h 326"/>
                    <a:gd name="T6" fmla="*/ 0 w 238"/>
                    <a:gd name="T7" fmla="*/ 138 h 326"/>
                    <a:gd name="T8" fmla="*/ 238 w 238"/>
                    <a:gd name="T9" fmla="*/ 0 h 326"/>
                  </a:gdLst>
                  <a:ahLst/>
                  <a:cxnLst>
                    <a:cxn ang="0">
                      <a:pos x="T0" y="T1"/>
                    </a:cxn>
                    <a:cxn ang="0">
                      <a:pos x="T2" y="T3"/>
                    </a:cxn>
                    <a:cxn ang="0">
                      <a:pos x="T4" y="T5"/>
                    </a:cxn>
                    <a:cxn ang="0">
                      <a:pos x="T6" y="T7"/>
                    </a:cxn>
                    <a:cxn ang="0">
                      <a:pos x="T8" y="T9"/>
                    </a:cxn>
                  </a:cxnLst>
                  <a:rect l="0" t="0" r="r" b="b"/>
                  <a:pathLst>
                    <a:path w="238" h="326">
                      <a:moveTo>
                        <a:pt x="238" y="0"/>
                      </a:moveTo>
                      <a:lnTo>
                        <a:pt x="238" y="188"/>
                      </a:lnTo>
                      <a:lnTo>
                        <a:pt x="0" y="326"/>
                      </a:lnTo>
                      <a:lnTo>
                        <a:pt x="0" y="138"/>
                      </a:lnTo>
                      <a:lnTo>
                        <a:pt x="23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81"/>
                <p:cNvSpPr>
                  <a:spLocks/>
                </p:cNvSpPr>
                <p:nvPr/>
              </p:nvSpPr>
              <p:spPr bwMode="auto">
                <a:xfrm>
                  <a:off x="2101850" y="1433513"/>
                  <a:ext cx="666750" cy="549275"/>
                </a:xfrm>
                <a:custGeom>
                  <a:avLst/>
                  <a:gdLst>
                    <a:gd name="T0" fmla="*/ 288 w 420"/>
                    <a:gd name="T1" fmla="*/ 0 h 346"/>
                    <a:gd name="T2" fmla="*/ 420 w 420"/>
                    <a:gd name="T3" fmla="*/ 182 h 346"/>
                    <a:gd name="T4" fmla="*/ 134 w 420"/>
                    <a:gd name="T5" fmla="*/ 346 h 346"/>
                    <a:gd name="T6" fmla="*/ 0 w 420"/>
                    <a:gd name="T7" fmla="*/ 166 h 346"/>
                    <a:gd name="T8" fmla="*/ 288 w 420"/>
                    <a:gd name="T9" fmla="*/ 0 h 346"/>
                  </a:gdLst>
                  <a:ahLst/>
                  <a:cxnLst>
                    <a:cxn ang="0">
                      <a:pos x="T0" y="T1"/>
                    </a:cxn>
                    <a:cxn ang="0">
                      <a:pos x="T2" y="T3"/>
                    </a:cxn>
                    <a:cxn ang="0">
                      <a:pos x="T4" y="T5"/>
                    </a:cxn>
                    <a:cxn ang="0">
                      <a:pos x="T6" y="T7"/>
                    </a:cxn>
                    <a:cxn ang="0">
                      <a:pos x="T8" y="T9"/>
                    </a:cxn>
                  </a:cxnLst>
                  <a:rect l="0" t="0" r="r" b="b"/>
                  <a:pathLst>
                    <a:path w="420" h="346">
                      <a:moveTo>
                        <a:pt x="288" y="0"/>
                      </a:moveTo>
                      <a:lnTo>
                        <a:pt x="420" y="182"/>
                      </a:lnTo>
                      <a:lnTo>
                        <a:pt x="134" y="346"/>
                      </a:lnTo>
                      <a:lnTo>
                        <a:pt x="0" y="166"/>
                      </a:lnTo>
                      <a:lnTo>
                        <a:pt x="288" y="0"/>
                      </a:lnTo>
                      <a:close/>
                    </a:path>
                  </a:pathLst>
                </a:custGeom>
                <a:solidFill>
                  <a:srgbClr val="FDB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82"/>
                <p:cNvSpPr>
                  <a:spLocks/>
                </p:cNvSpPr>
                <p:nvPr/>
              </p:nvSpPr>
              <p:spPr bwMode="auto">
                <a:xfrm>
                  <a:off x="1857375" y="1411288"/>
                  <a:ext cx="660400" cy="311150"/>
                </a:xfrm>
                <a:custGeom>
                  <a:avLst/>
                  <a:gdLst>
                    <a:gd name="T0" fmla="*/ 288 w 416"/>
                    <a:gd name="T1" fmla="*/ 30 h 196"/>
                    <a:gd name="T2" fmla="*/ 416 w 416"/>
                    <a:gd name="T3" fmla="*/ 0 h 196"/>
                    <a:gd name="T4" fmla="*/ 128 w 416"/>
                    <a:gd name="T5" fmla="*/ 166 h 196"/>
                    <a:gd name="T6" fmla="*/ 0 w 416"/>
                    <a:gd name="T7" fmla="*/ 196 h 196"/>
                    <a:gd name="T8" fmla="*/ 288 w 416"/>
                    <a:gd name="T9" fmla="*/ 30 h 196"/>
                  </a:gdLst>
                  <a:ahLst/>
                  <a:cxnLst>
                    <a:cxn ang="0">
                      <a:pos x="T0" y="T1"/>
                    </a:cxn>
                    <a:cxn ang="0">
                      <a:pos x="T2" y="T3"/>
                    </a:cxn>
                    <a:cxn ang="0">
                      <a:pos x="T4" y="T5"/>
                    </a:cxn>
                    <a:cxn ang="0">
                      <a:pos x="T6" y="T7"/>
                    </a:cxn>
                    <a:cxn ang="0">
                      <a:pos x="T8" y="T9"/>
                    </a:cxn>
                  </a:cxnLst>
                  <a:rect l="0" t="0" r="r" b="b"/>
                  <a:pathLst>
                    <a:path w="416" h="196">
                      <a:moveTo>
                        <a:pt x="288" y="30"/>
                      </a:moveTo>
                      <a:lnTo>
                        <a:pt x="416" y="0"/>
                      </a:lnTo>
                      <a:lnTo>
                        <a:pt x="128" y="166"/>
                      </a:lnTo>
                      <a:lnTo>
                        <a:pt x="0" y="196"/>
                      </a:lnTo>
                      <a:lnTo>
                        <a:pt x="288" y="30"/>
                      </a:lnTo>
                      <a:close/>
                    </a:path>
                  </a:pathLst>
                </a:custGeom>
                <a:solidFill>
                  <a:srgbClr val="E983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83"/>
                <p:cNvSpPr>
                  <a:spLocks/>
                </p:cNvSpPr>
                <p:nvPr/>
              </p:nvSpPr>
              <p:spPr bwMode="auto">
                <a:xfrm>
                  <a:off x="2060575" y="1411288"/>
                  <a:ext cx="498475" cy="285750"/>
                </a:xfrm>
                <a:custGeom>
                  <a:avLst/>
                  <a:gdLst>
                    <a:gd name="T0" fmla="*/ 314 w 314"/>
                    <a:gd name="T1" fmla="*/ 14 h 180"/>
                    <a:gd name="T2" fmla="*/ 26 w 314"/>
                    <a:gd name="T3" fmla="*/ 180 h 180"/>
                    <a:gd name="T4" fmla="*/ 0 w 314"/>
                    <a:gd name="T5" fmla="*/ 166 h 180"/>
                    <a:gd name="T6" fmla="*/ 288 w 314"/>
                    <a:gd name="T7" fmla="*/ 0 h 180"/>
                    <a:gd name="T8" fmla="*/ 314 w 314"/>
                    <a:gd name="T9" fmla="*/ 14 h 180"/>
                  </a:gdLst>
                  <a:ahLst/>
                  <a:cxnLst>
                    <a:cxn ang="0">
                      <a:pos x="T0" y="T1"/>
                    </a:cxn>
                    <a:cxn ang="0">
                      <a:pos x="T2" y="T3"/>
                    </a:cxn>
                    <a:cxn ang="0">
                      <a:pos x="T4" y="T5"/>
                    </a:cxn>
                    <a:cxn ang="0">
                      <a:pos x="T6" y="T7"/>
                    </a:cxn>
                    <a:cxn ang="0">
                      <a:pos x="T8" y="T9"/>
                    </a:cxn>
                  </a:cxnLst>
                  <a:rect l="0" t="0" r="r" b="b"/>
                  <a:pathLst>
                    <a:path w="314" h="180">
                      <a:moveTo>
                        <a:pt x="314" y="14"/>
                      </a:moveTo>
                      <a:lnTo>
                        <a:pt x="26" y="180"/>
                      </a:lnTo>
                      <a:lnTo>
                        <a:pt x="0" y="166"/>
                      </a:lnTo>
                      <a:lnTo>
                        <a:pt x="288" y="0"/>
                      </a:lnTo>
                      <a:lnTo>
                        <a:pt x="314" y="14"/>
                      </a:lnTo>
                      <a:close/>
                    </a:path>
                  </a:pathLst>
                </a:custGeom>
                <a:solidFill>
                  <a:srgbClr val="E983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84"/>
                <p:cNvSpPr>
                  <a:spLocks/>
                </p:cNvSpPr>
                <p:nvPr/>
              </p:nvSpPr>
              <p:spPr bwMode="auto">
                <a:xfrm>
                  <a:off x="2314575" y="1722438"/>
                  <a:ext cx="454025" cy="282575"/>
                </a:xfrm>
                <a:custGeom>
                  <a:avLst/>
                  <a:gdLst>
                    <a:gd name="T0" fmla="*/ 0 w 286"/>
                    <a:gd name="T1" fmla="*/ 164 h 178"/>
                    <a:gd name="T2" fmla="*/ 0 w 286"/>
                    <a:gd name="T3" fmla="*/ 178 h 178"/>
                    <a:gd name="T4" fmla="*/ 286 w 286"/>
                    <a:gd name="T5" fmla="*/ 12 h 178"/>
                    <a:gd name="T6" fmla="*/ 286 w 286"/>
                    <a:gd name="T7" fmla="*/ 0 h 178"/>
                    <a:gd name="T8" fmla="*/ 0 w 286"/>
                    <a:gd name="T9" fmla="*/ 164 h 178"/>
                  </a:gdLst>
                  <a:ahLst/>
                  <a:cxnLst>
                    <a:cxn ang="0">
                      <a:pos x="T0" y="T1"/>
                    </a:cxn>
                    <a:cxn ang="0">
                      <a:pos x="T2" y="T3"/>
                    </a:cxn>
                    <a:cxn ang="0">
                      <a:pos x="T4" y="T5"/>
                    </a:cxn>
                    <a:cxn ang="0">
                      <a:pos x="T6" y="T7"/>
                    </a:cxn>
                    <a:cxn ang="0">
                      <a:pos x="T8" y="T9"/>
                    </a:cxn>
                  </a:cxnLst>
                  <a:rect l="0" t="0" r="r" b="b"/>
                  <a:pathLst>
                    <a:path w="286" h="178">
                      <a:moveTo>
                        <a:pt x="0" y="164"/>
                      </a:moveTo>
                      <a:lnTo>
                        <a:pt x="0" y="178"/>
                      </a:lnTo>
                      <a:lnTo>
                        <a:pt x="286" y="12"/>
                      </a:lnTo>
                      <a:lnTo>
                        <a:pt x="286" y="0"/>
                      </a:lnTo>
                      <a:lnTo>
                        <a:pt x="0" y="164"/>
                      </a:lnTo>
                      <a:close/>
                    </a:path>
                  </a:pathLst>
                </a:custGeom>
                <a:solidFill>
                  <a:srgbClr val="FDB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85"/>
                <p:cNvSpPr>
                  <a:spLocks/>
                </p:cNvSpPr>
                <p:nvPr/>
              </p:nvSpPr>
              <p:spPr bwMode="auto">
                <a:xfrm>
                  <a:off x="1857375" y="1674813"/>
                  <a:ext cx="457200" cy="330200"/>
                </a:xfrm>
                <a:custGeom>
                  <a:avLst/>
                  <a:gdLst>
                    <a:gd name="T0" fmla="*/ 154 w 288"/>
                    <a:gd name="T1" fmla="*/ 14 h 208"/>
                    <a:gd name="T2" fmla="*/ 128 w 288"/>
                    <a:gd name="T3" fmla="*/ 0 h 208"/>
                    <a:gd name="T4" fmla="*/ 0 w 288"/>
                    <a:gd name="T5" fmla="*/ 30 h 208"/>
                    <a:gd name="T6" fmla="*/ 0 w 288"/>
                    <a:gd name="T7" fmla="*/ 42 h 208"/>
                    <a:gd name="T8" fmla="*/ 128 w 288"/>
                    <a:gd name="T9" fmla="*/ 12 h 208"/>
                    <a:gd name="T10" fmla="*/ 154 w 288"/>
                    <a:gd name="T11" fmla="*/ 26 h 208"/>
                    <a:gd name="T12" fmla="*/ 288 w 288"/>
                    <a:gd name="T13" fmla="*/ 208 h 208"/>
                    <a:gd name="T14" fmla="*/ 288 w 288"/>
                    <a:gd name="T15" fmla="*/ 194 h 208"/>
                    <a:gd name="T16" fmla="*/ 154 w 288"/>
                    <a:gd name="T17" fmla="*/ 1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208">
                      <a:moveTo>
                        <a:pt x="154" y="14"/>
                      </a:moveTo>
                      <a:lnTo>
                        <a:pt x="128" y="0"/>
                      </a:lnTo>
                      <a:lnTo>
                        <a:pt x="0" y="30"/>
                      </a:lnTo>
                      <a:lnTo>
                        <a:pt x="0" y="42"/>
                      </a:lnTo>
                      <a:lnTo>
                        <a:pt x="128" y="12"/>
                      </a:lnTo>
                      <a:lnTo>
                        <a:pt x="154" y="26"/>
                      </a:lnTo>
                      <a:lnTo>
                        <a:pt x="288" y="208"/>
                      </a:lnTo>
                      <a:lnTo>
                        <a:pt x="288" y="194"/>
                      </a:lnTo>
                      <a:lnTo>
                        <a:pt x="154" y="14"/>
                      </a:lnTo>
                      <a:close/>
                    </a:path>
                  </a:pathLst>
                </a:custGeom>
                <a:solidFill>
                  <a:srgbClr val="E983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86"/>
                <p:cNvSpPr>
                  <a:spLocks/>
                </p:cNvSpPr>
                <p:nvPr/>
              </p:nvSpPr>
              <p:spPr bwMode="auto">
                <a:xfrm>
                  <a:off x="2381250" y="1992313"/>
                  <a:ext cx="60325" cy="114300"/>
                </a:xfrm>
                <a:custGeom>
                  <a:avLst/>
                  <a:gdLst>
                    <a:gd name="T0" fmla="*/ 38 w 38"/>
                    <a:gd name="T1" fmla="*/ 0 h 72"/>
                    <a:gd name="T2" fmla="*/ 0 w 38"/>
                    <a:gd name="T3" fmla="*/ 22 h 72"/>
                    <a:gd name="T4" fmla="*/ 0 w 38"/>
                    <a:gd name="T5" fmla="*/ 72 h 72"/>
                    <a:gd name="T6" fmla="*/ 38 w 38"/>
                    <a:gd name="T7" fmla="*/ 50 h 72"/>
                    <a:gd name="T8" fmla="*/ 38 w 38"/>
                    <a:gd name="T9" fmla="*/ 0 h 72"/>
                  </a:gdLst>
                  <a:ahLst/>
                  <a:cxnLst>
                    <a:cxn ang="0">
                      <a:pos x="T0" y="T1"/>
                    </a:cxn>
                    <a:cxn ang="0">
                      <a:pos x="T2" y="T3"/>
                    </a:cxn>
                    <a:cxn ang="0">
                      <a:pos x="T4" y="T5"/>
                    </a:cxn>
                    <a:cxn ang="0">
                      <a:pos x="T6" y="T7"/>
                    </a:cxn>
                    <a:cxn ang="0">
                      <a:pos x="T8" y="T9"/>
                    </a:cxn>
                  </a:cxnLst>
                  <a:rect l="0" t="0" r="r" b="b"/>
                  <a:pathLst>
                    <a:path w="38" h="72">
                      <a:moveTo>
                        <a:pt x="38" y="0"/>
                      </a:moveTo>
                      <a:lnTo>
                        <a:pt x="0" y="22"/>
                      </a:lnTo>
                      <a:lnTo>
                        <a:pt x="0" y="72"/>
                      </a:lnTo>
                      <a:lnTo>
                        <a:pt x="38" y="50"/>
                      </a:lnTo>
                      <a:lnTo>
                        <a:pt x="38"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87"/>
                <p:cNvSpPr>
                  <a:spLocks/>
                </p:cNvSpPr>
                <p:nvPr/>
              </p:nvSpPr>
              <p:spPr bwMode="auto">
                <a:xfrm>
                  <a:off x="2381250" y="2071688"/>
                  <a:ext cx="76200" cy="53975"/>
                </a:xfrm>
                <a:custGeom>
                  <a:avLst/>
                  <a:gdLst>
                    <a:gd name="T0" fmla="*/ 38 w 48"/>
                    <a:gd name="T1" fmla="*/ 0 h 34"/>
                    <a:gd name="T2" fmla="*/ 38 w 48"/>
                    <a:gd name="T3" fmla="*/ 0 h 34"/>
                    <a:gd name="T4" fmla="*/ 0 w 48"/>
                    <a:gd name="T5" fmla="*/ 22 h 34"/>
                    <a:gd name="T6" fmla="*/ 0 w 48"/>
                    <a:gd name="T7" fmla="*/ 34 h 34"/>
                    <a:gd name="T8" fmla="*/ 48 w 48"/>
                    <a:gd name="T9" fmla="*/ 6 h 34"/>
                    <a:gd name="T10" fmla="*/ 48 w 48"/>
                    <a:gd name="T11" fmla="*/ 6 h 34"/>
                    <a:gd name="T12" fmla="*/ 38 w 48"/>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48" h="34">
                      <a:moveTo>
                        <a:pt x="38" y="0"/>
                      </a:moveTo>
                      <a:lnTo>
                        <a:pt x="38" y="0"/>
                      </a:lnTo>
                      <a:lnTo>
                        <a:pt x="0" y="22"/>
                      </a:lnTo>
                      <a:lnTo>
                        <a:pt x="0" y="34"/>
                      </a:lnTo>
                      <a:lnTo>
                        <a:pt x="48" y="6"/>
                      </a:lnTo>
                      <a:lnTo>
                        <a:pt x="48" y="6"/>
                      </a:lnTo>
                      <a:lnTo>
                        <a:pt x="38"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88"/>
                <p:cNvSpPr>
                  <a:spLocks/>
                </p:cNvSpPr>
                <p:nvPr/>
              </p:nvSpPr>
              <p:spPr bwMode="auto">
                <a:xfrm>
                  <a:off x="2441575" y="1982788"/>
                  <a:ext cx="15875" cy="98425"/>
                </a:xfrm>
                <a:custGeom>
                  <a:avLst/>
                  <a:gdLst>
                    <a:gd name="T0" fmla="*/ 10 w 10"/>
                    <a:gd name="T1" fmla="*/ 0 h 62"/>
                    <a:gd name="T2" fmla="*/ 0 w 10"/>
                    <a:gd name="T3" fmla="*/ 6 h 62"/>
                    <a:gd name="T4" fmla="*/ 0 w 10"/>
                    <a:gd name="T5" fmla="*/ 56 h 62"/>
                    <a:gd name="T6" fmla="*/ 10 w 10"/>
                    <a:gd name="T7" fmla="*/ 62 h 62"/>
                    <a:gd name="T8" fmla="*/ 10 w 10"/>
                    <a:gd name="T9" fmla="*/ 0 h 62"/>
                  </a:gdLst>
                  <a:ahLst/>
                  <a:cxnLst>
                    <a:cxn ang="0">
                      <a:pos x="T0" y="T1"/>
                    </a:cxn>
                    <a:cxn ang="0">
                      <a:pos x="T2" y="T3"/>
                    </a:cxn>
                    <a:cxn ang="0">
                      <a:pos x="T4" y="T5"/>
                    </a:cxn>
                    <a:cxn ang="0">
                      <a:pos x="T6" y="T7"/>
                    </a:cxn>
                    <a:cxn ang="0">
                      <a:pos x="T8" y="T9"/>
                    </a:cxn>
                  </a:cxnLst>
                  <a:rect l="0" t="0" r="r" b="b"/>
                  <a:pathLst>
                    <a:path w="10" h="62">
                      <a:moveTo>
                        <a:pt x="10" y="0"/>
                      </a:moveTo>
                      <a:lnTo>
                        <a:pt x="0" y="6"/>
                      </a:lnTo>
                      <a:lnTo>
                        <a:pt x="0" y="56"/>
                      </a:lnTo>
                      <a:lnTo>
                        <a:pt x="10" y="62"/>
                      </a:lnTo>
                      <a:lnTo>
                        <a:pt x="10"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89"/>
                <p:cNvSpPr>
                  <a:spLocks/>
                </p:cNvSpPr>
                <p:nvPr/>
              </p:nvSpPr>
              <p:spPr bwMode="auto">
                <a:xfrm>
                  <a:off x="2476500" y="1935163"/>
                  <a:ext cx="60325" cy="114300"/>
                </a:xfrm>
                <a:custGeom>
                  <a:avLst/>
                  <a:gdLst>
                    <a:gd name="T0" fmla="*/ 38 w 38"/>
                    <a:gd name="T1" fmla="*/ 0 h 72"/>
                    <a:gd name="T2" fmla="*/ 0 w 38"/>
                    <a:gd name="T3" fmla="*/ 22 h 72"/>
                    <a:gd name="T4" fmla="*/ 0 w 38"/>
                    <a:gd name="T5" fmla="*/ 72 h 72"/>
                    <a:gd name="T6" fmla="*/ 38 w 38"/>
                    <a:gd name="T7" fmla="*/ 50 h 72"/>
                    <a:gd name="T8" fmla="*/ 38 w 38"/>
                    <a:gd name="T9" fmla="*/ 0 h 72"/>
                  </a:gdLst>
                  <a:ahLst/>
                  <a:cxnLst>
                    <a:cxn ang="0">
                      <a:pos x="T0" y="T1"/>
                    </a:cxn>
                    <a:cxn ang="0">
                      <a:pos x="T2" y="T3"/>
                    </a:cxn>
                    <a:cxn ang="0">
                      <a:pos x="T4" y="T5"/>
                    </a:cxn>
                    <a:cxn ang="0">
                      <a:pos x="T6" y="T7"/>
                    </a:cxn>
                    <a:cxn ang="0">
                      <a:pos x="T8" y="T9"/>
                    </a:cxn>
                  </a:cxnLst>
                  <a:rect l="0" t="0" r="r" b="b"/>
                  <a:pathLst>
                    <a:path w="38" h="72">
                      <a:moveTo>
                        <a:pt x="38" y="0"/>
                      </a:moveTo>
                      <a:lnTo>
                        <a:pt x="0" y="22"/>
                      </a:lnTo>
                      <a:lnTo>
                        <a:pt x="0" y="72"/>
                      </a:lnTo>
                      <a:lnTo>
                        <a:pt x="38" y="50"/>
                      </a:lnTo>
                      <a:lnTo>
                        <a:pt x="38"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90"/>
                <p:cNvSpPr>
                  <a:spLocks/>
                </p:cNvSpPr>
                <p:nvPr/>
              </p:nvSpPr>
              <p:spPr bwMode="auto">
                <a:xfrm>
                  <a:off x="2476500" y="2014538"/>
                  <a:ext cx="76200" cy="53975"/>
                </a:xfrm>
                <a:custGeom>
                  <a:avLst/>
                  <a:gdLst>
                    <a:gd name="T0" fmla="*/ 38 w 48"/>
                    <a:gd name="T1" fmla="*/ 0 h 34"/>
                    <a:gd name="T2" fmla="*/ 38 w 48"/>
                    <a:gd name="T3" fmla="*/ 0 h 34"/>
                    <a:gd name="T4" fmla="*/ 0 w 48"/>
                    <a:gd name="T5" fmla="*/ 22 h 34"/>
                    <a:gd name="T6" fmla="*/ 0 w 48"/>
                    <a:gd name="T7" fmla="*/ 34 h 34"/>
                    <a:gd name="T8" fmla="*/ 48 w 48"/>
                    <a:gd name="T9" fmla="*/ 8 h 34"/>
                    <a:gd name="T10" fmla="*/ 48 w 48"/>
                    <a:gd name="T11" fmla="*/ 6 h 34"/>
                    <a:gd name="T12" fmla="*/ 38 w 48"/>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48" h="34">
                      <a:moveTo>
                        <a:pt x="38" y="0"/>
                      </a:moveTo>
                      <a:lnTo>
                        <a:pt x="38" y="0"/>
                      </a:lnTo>
                      <a:lnTo>
                        <a:pt x="0" y="22"/>
                      </a:lnTo>
                      <a:lnTo>
                        <a:pt x="0" y="34"/>
                      </a:lnTo>
                      <a:lnTo>
                        <a:pt x="48" y="8"/>
                      </a:lnTo>
                      <a:lnTo>
                        <a:pt x="48" y="6"/>
                      </a:lnTo>
                      <a:lnTo>
                        <a:pt x="38"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91"/>
                <p:cNvSpPr>
                  <a:spLocks/>
                </p:cNvSpPr>
                <p:nvPr/>
              </p:nvSpPr>
              <p:spPr bwMode="auto">
                <a:xfrm>
                  <a:off x="2536825" y="1928813"/>
                  <a:ext cx="15875" cy="95250"/>
                </a:xfrm>
                <a:custGeom>
                  <a:avLst/>
                  <a:gdLst>
                    <a:gd name="T0" fmla="*/ 10 w 10"/>
                    <a:gd name="T1" fmla="*/ 0 h 60"/>
                    <a:gd name="T2" fmla="*/ 0 w 10"/>
                    <a:gd name="T3" fmla="*/ 4 h 60"/>
                    <a:gd name="T4" fmla="*/ 0 w 10"/>
                    <a:gd name="T5" fmla="*/ 54 h 60"/>
                    <a:gd name="T6" fmla="*/ 10 w 10"/>
                    <a:gd name="T7" fmla="*/ 60 h 60"/>
                    <a:gd name="T8" fmla="*/ 10 w 10"/>
                    <a:gd name="T9" fmla="*/ 0 h 60"/>
                  </a:gdLst>
                  <a:ahLst/>
                  <a:cxnLst>
                    <a:cxn ang="0">
                      <a:pos x="T0" y="T1"/>
                    </a:cxn>
                    <a:cxn ang="0">
                      <a:pos x="T2" y="T3"/>
                    </a:cxn>
                    <a:cxn ang="0">
                      <a:pos x="T4" y="T5"/>
                    </a:cxn>
                    <a:cxn ang="0">
                      <a:pos x="T6" y="T7"/>
                    </a:cxn>
                    <a:cxn ang="0">
                      <a:pos x="T8" y="T9"/>
                    </a:cxn>
                  </a:cxnLst>
                  <a:rect l="0" t="0" r="r" b="b"/>
                  <a:pathLst>
                    <a:path w="10" h="60">
                      <a:moveTo>
                        <a:pt x="10" y="0"/>
                      </a:moveTo>
                      <a:lnTo>
                        <a:pt x="0" y="4"/>
                      </a:lnTo>
                      <a:lnTo>
                        <a:pt x="0" y="54"/>
                      </a:lnTo>
                      <a:lnTo>
                        <a:pt x="10" y="60"/>
                      </a:lnTo>
                      <a:lnTo>
                        <a:pt x="10"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92"/>
                <p:cNvSpPr>
                  <a:spLocks/>
                </p:cNvSpPr>
                <p:nvPr/>
              </p:nvSpPr>
              <p:spPr bwMode="auto">
                <a:xfrm>
                  <a:off x="2568575" y="1881188"/>
                  <a:ext cx="60325" cy="114300"/>
                </a:xfrm>
                <a:custGeom>
                  <a:avLst/>
                  <a:gdLst>
                    <a:gd name="T0" fmla="*/ 38 w 38"/>
                    <a:gd name="T1" fmla="*/ 0 h 72"/>
                    <a:gd name="T2" fmla="*/ 0 w 38"/>
                    <a:gd name="T3" fmla="*/ 22 h 72"/>
                    <a:gd name="T4" fmla="*/ 0 w 38"/>
                    <a:gd name="T5" fmla="*/ 72 h 72"/>
                    <a:gd name="T6" fmla="*/ 38 w 38"/>
                    <a:gd name="T7" fmla="*/ 50 h 72"/>
                    <a:gd name="T8" fmla="*/ 38 w 38"/>
                    <a:gd name="T9" fmla="*/ 0 h 72"/>
                  </a:gdLst>
                  <a:ahLst/>
                  <a:cxnLst>
                    <a:cxn ang="0">
                      <a:pos x="T0" y="T1"/>
                    </a:cxn>
                    <a:cxn ang="0">
                      <a:pos x="T2" y="T3"/>
                    </a:cxn>
                    <a:cxn ang="0">
                      <a:pos x="T4" y="T5"/>
                    </a:cxn>
                    <a:cxn ang="0">
                      <a:pos x="T6" y="T7"/>
                    </a:cxn>
                    <a:cxn ang="0">
                      <a:pos x="T8" y="T9"/>
                    </a:cxn>
                  </a:cxnLst>
                  <a:rect l="0" t="0" r="r" b="b"/>
                  <a:pathLst>
                    <a:path w="38" h="72">
                      <a:moveTo>
                        <a:pt x="38" y="0"/>
                      </a:moveTo>
                      <a:lnTo>
                        <a:pt x="0" y="22"/>
                      </a:lnTo>
                      <a:lnTo>
                        <a:pt x="0" y="72"/>
                      </a:lnTo>
                      <a:lnTo>
                        <a:pt x="38" y="50"/>
                      </a:lnTo>
                      <a:lnTo>
                        <a:pt x="38"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93"/>
                <p:cNvSpPr>
                  <a:spLocks/>
                </p:cNvSpPr>
                <p:nvPr/>
              </p:nvSpPr>
              <p:spPr bwMode="auto">
                <a:xfrm>
                  <a:off x="2568575" y="1960563"/>
                  <a:ext cx="76200" cy="53975"/>
                </a:xfrm>
                <a:custGeom>
                  <a:avLst/>
                  <a:gdLst>
                    <a:gd name="T0" fmla="*/ 38 w 48"/>
                    <a:gd name="T1" fmla="*/ 0 h 34"/>
                    <a:gd name="T2" fmla="*/ 38 w 48"/>
                    <a:gd name="T3" fmla="*/ 0 h 34"/>
                    <a:gd name="T4" fmla="*/ 0 w 48"/>
                    <a:gd name="T5" fmla="*/ 22 h 34"/>
                    <a:gd name="T6" fmla="*/ 0 w 48"/>
                    <a:gd name="T7" fmla="*/ 34 h 34"/>
                    <a:gd name="T8" fmla="*/ 48 w 48"/>
                    <a:gd name="T9" fmla="*/ 6 h 34"/>
                    <a:gd name="T10" fmla="*/ 48 w 48"/>
                    <a:gd name="T11" fmla="*/ 6 h 34"/>
                    <a:gd name="T12" fmla="*/ 38 w 48"/>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48" h="34">
                      <a:moveTo>
                        <a:pt x="38" y="0"/>
                      </a:moveTo>
                      <a:lnTo>
                        <a:pt x="38" y="0"/>
                      </a:lnTo>
                      <a:lnTo>
                        <a:pt x="0" y="22"/>
                      </a:lnTo>
                      <a:lnTo>
                        <a:pt x="0" y="34"/>
                      </a:lnTo>
                      <a:lnTo>
                        <a:pt x="48" y="6"/>
                      </a:lnTo>
                      <a:lnTo>
                        <a:pt x="48" y="6"/>
                      </a:lnTo>
                      <a:lnTo>
                        <a:pt x="38"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94"/>
                <p:cNvSpPr>
                  <a:spLocks/>
                </p:cNvSpPr>
                <p:nvPr/>
              </p:nvSpPr>
              <p:spPr bwMode="auto">
                <a:xfrm>
                  <a:off x="2628900" y="1874838"/>
                  <a:ext cx="15875" cy="95250"/>
                </a:xfrm>
                <a:custGeom>
                  <a:avLst/>
                  <a:gdLst>
                    <a:gd name="T0" fmla="*/ 10 w 10"/>
                    <a:gd name="T1" fmla="*/ 0 h 60"/>
                    <a:gd name="T2" fmla="*/ 0 w 10"/>
                    <a:gd name="T3" fmla="*/ 4 h 60"/>
                    <a:gd name="T4" fmla="*/ 0 w 10"/>
                    <a:gd name="T5" fmla="*/ 54 h 60"/>
                    <a:gd name="T6" fmla="*/ 10 w 10"/>
                    <a:gd name="T7" fmla="*/ 60 h 60"/>
                    <a:gd name="T8" fmla="*/ 10 w 10"/>
                    <a:gd name="T9" fmla="*/ 0 h 60"/>
                  </a:gdLst>
                  <a:ahLst/>
                  <a:cxnLst>
                    <a:cxn ang="0">
                      <a:pos x="T0" y="T1"/>
                    </a:cxn>
                    <a:cxn ang="0">
                      <a:pos x="T2" y="T3"/>
                    </a:cxn>
                    <a:cxn ang="0">
                      <a:pos x="T4" y="T5"/>
                    </a:cxn>
                    <a:cxn ang="0">
                      <a:pos x="T6" y="T7"/>
                    </a:cxn>
                    <a:cxn ang="0">
                      <a:pos x="T8" y="T9"/>
                    </a:cxn>
                  </a:cxnLst>
                  <a:rect l="0" t="0" r="r" b="b"/>
                  <a:pathLst>
                    <a:path w="10" h="60">
                      <a:moveTo>
                        <a:pt x="10" y="0"/>
                      </a:moveTo>
                      <a:lnTo>
                        <a:pt x="0" y="4"/>
                      </a:lnTo>
                      <a:lnTo>
                        <a:pt x="0" y="54"/>
                      </a:lnTo>
                      <a:lnTo>
                        <a:pt x="10" y="60"/>
                      </a:lnTo>
                      <a:lnTo>
                        <a:pt x="10"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95"/>
                <p:cNvSpPr>
                  <a:spLocks/>
                </p:cNvSpPr>
                <p:nvPr/>
              </p:nvSpPr>
              <p:spPr bwMode="auto">
                <a:xfrm>
                  <a:off x="2041525" y="1855788"/>
                  <a:ext cx="187325" cy="231775"/>
                </a:xfrm>
                <a:custGeom>
                  <a:avLst/>
                  <a:gdLst>
                    <a:gd name="T0" fmla="*/ 0 w 118"/>
                    <a:gd name="T1" fmla="*/ 0 h 146"/>
                    <a:gd name="T2" fmla="*/ 118 w 118"/>
                    <a:gd name="T3" fmla="*/ 70 h 146"/>
                    <a:gd name="T4" fmla="*/ 118 w 118"/>
                    <a:gd name="T5" fmla="*/ 146 h 146"/>
                    <a:gd name="T6" fmla="*/ 0 w 118"/>
                    <a:gd name="T7" fmla="*/ 78 h 146"/>
                    <a:gd name="T8" fmla="*/ 0 w 118"/>
                    <a:gd name="T9" fmla="*/ 0 h 146"/>
                  </a:gdLst>
                  <a:ahLst/>
                  <a:cxnLst>
                    <a:cxn ang="0">
                      <a:pos x="T0" y="T1"/>
                    </a:cxn>
                    <a:cxn ang="0">
                      <a:pos x="T2" y="T3"/>
                    </a:cxn>
                    <a:cxn ang="0">
                      <a:pos x="T4" y="T5"/>
                    </a:cxn>
                    <a:cxn ang="0">
                      <a:pos x="T6" y="T7"/>
                    </a:cxn>
                    <a:cxn ang="0">
                      <a:pos x="T8" y="T9"/>
                    </a:cxn>
                  </a:cxnLst>
                  <a:rect l="0" t="0" r="r" b="b"/>
                  <a:pathLst>
                    <a:path w="118" h="146">
                      <a:moveTo>
                        <a:pt x="0" y="0"/>
                      </a:moveTo>
                      <a:lnTo>
                        <a:pt x="118" y="70"/>
                      </a:lnTo>
                      <a:lnTo>
                        <a:pt x="118" y="146"/>
                      </a:lnTo>
                      <a:lnTo>
                        <a:pt x="0" y="78"/>
                      </a:ln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96"/>
                <p:cNvSpPr>
                  <a:spLocks/>
                </p:cNvSpPr>
                <p:nvPr/>
              </p:nvSpPr>
              <p:spPr bwMode="auto">
                <a:xfrm>
                  <a:off x="2022475" y="1979613"/>
                  <a:ext cx="206375" cy="130175"/>
                </a:xfrm>
                <a:custGeom>
                  <a:avLst/>
                  <a:gdLst>
                    <a:gd name="T0" fmla="*/ 12 w 130"/>
                    <a:gd name="T1" fmla="*/ 0 h 82"/>
                    <a:gd name="T2" fmla="*/ 130 w 130"/>
                    <a:gd name="T3" fmla="*/ 68 h 82"/>
                    <a:gd name="T4" fmla="*/ 130 w 130"/>
                    <a:gd name="T5" fmla="*/ 82 h 82"/>
                    <a:gd name="T6" fmla="*/ 0 w 130"/>
                    <a:gd name="T7" fmla="*/ 6 h 82"/>
                    <a:gd name="T8" fmla="*/ 0 w 130"/>
                    <a:gd name="T9" fmla="*/ 6 h 82"/>
                    <a:gd name="T10" fmla="*/ 12 w 130"/>
                    <a:gd name="T11" fmla="*/ 0 h 82"/>
                    <a:gd name="T12" fmla="*/ 12 w 130"/>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30" h="82">
                      <a:moveTo>
                        <a:pt x="12" y="0"/>
                      </a:moveTo>
                      <a:lnTo>
                        <a:pt x="130" y="68"/>
                      </a:lnTo>
                      <a:lnTo>
                        <a:pt x="130" y="82"/>
                      </a:lnTo>
                      <a:lnTo>
                        <a:pt x="0" y="6"/>
                      </a:lnTo>
                      <a:lnTo>
                        <a:pt x="0" y="6"/>
                      </a:lnTo>
                      <a:lnTo>
                        <a:pt x="12" y="0"/>
                      </a:lnTo>
                      <a:lnTo>
                        <a:pt x="12"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97"/>
                <p:cNvSpPr>
                  <a:spLocks/>
                </p:cNvSpPr>
                <p:nvPr/>
              </p:nvSpPr>
              <p:spPr bwMode="auto">
                <a:xfrm>
                  <a:off x="2022475" y="1846263"/>
                  <a:ext cx="19050" cy="142875"/>
                </a:xfrm>
                <a:custGeom>
                  <a:avLst/>
                  <a:gdLst>
                    <a:gd name="T0" fmla="*/ 12 w 12"/>
                    <a:gd name="T1" fmla="*/ 6 h 90"/>
                    <a:gd name="T2" fmla="*/ 12 w 12"/>
                    <a:gd name="T3" fmla="*/ 84 h 90"/>
                    <a:gd name="T4" fmla="*/ 0 w 12"/>
                    <a:gd name="T5" fmla="*/ 90 h 90"/>
                    <a:gd name="T6" fmla="*/ 0 w 12"/>
                    <a:gd name="T7" fmla="*/ 0 h 90"/>
                    <a:gd name="T8" fmla="*/ 12 w 12"/>
                    <a:gd name="T9" fmla="*/ 6 h 90"/>
                  </a:gdLst>
                  <a:ahLst/>
                  <a:cxnLst>
                    <a:cxn ang="0">
                      <a:pos x="T0" y="T1"/>
                    </a:cxn>
                    <a:cxn ang="0">
                      <a:pos x="T2" y="T3"/>
                    </a:cxn>
                    <a:cxn ang="0">
                      <a:pos x="T4" y="T5"/>
                    </a:cxn>
                    <a:cxn ang="0">
                      <a:pos x="T6" y="T7"/>
                    </a:cxn>
                    <a:cxn ang="0">
                      <a:pos x="T8" y="T9"/>
                    </a:cxn>
                  </a:cxnLst>
                  <a:rect l="0" t="0" r="r" b="b"/>
                  <a:pathLst>
                    <a:path w="12" h="90">
                      <a:moveTo>
                        <a:pt x="12" y="6"/>
                      </a:moveTo>
                      <a:lnTo>
                        <a:pt x="12" y="84"/>
                      </a:lnTo>
                      <a:lnTo>
                        <a:pt x="0" y="90"/>
                      </a:lnTo>
                      <a:lnTo>
                        <a:pt x="0" y="0"/>
                      </a:lnTo>
                      <a:lnTo>
                        <a:pt x="12" y="6"/>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p:cNvGrpSpPr/>
            <p:nvPr/>
          </p:nvGrpSpPr>
          <p:grpSpPr>
            <a:xfrm>
              <a:off x="6901427" y="3494478"/>
              <a:ext cx="1221071" cy="1806730"/>
              <a:chOff x="4648431" y="1119787"/>
              <a:chExt cx="1503081" cy="1998695"/>
            </a:xfrm>
          </p:grpSpPr>
          <p:grpSp>
            <p:nvGrpSpPr>
              <p:cNvPr id="99" name="Group 249"/>
              <p:cNvGrpSpPr/>
              <p:nvPr/>
            </p:nvGrpSpPr>
            <p:grpSpPr>
              <a:xfrm>
                <a:off x="4648431" y="2419871"/>
                <a:ext cx="1465391" cy="698611"/>
                <a:chOff x="829110" y="2419871"/>
                <a:chExt cx="1465391" cy="698611"/>
              </a:xfrm>
            </p:grpSpPr>
            <p:sp>
              <p:nvSpPr>
                <p:cNvPr id="127" name="Rectangle 126"/>
                <p:cNvSpPr/>
                <p:nvPr/>
              </p:nvSpPr>
              <p:spPr bwMode="auto">
                <a:xfrm>
                  <a:off x="893197" y="2515121"/>
                  <a:ext cx="1375905" cy="392045"/>
                </a:xfrm>
                <a:prstGeom prst="rect">
                  <a:avLst/>
                </a:prstGeom>
                <a:pattFill prst="wdUpDiag">
                  <a:fgClr>
                    <a:srgbClr val="FDBB30"/>
                  </a:fgClr>
                  <a:bgClr>
                    <a:schemeClr val="bg1"/>
                  </a:bgClr>
                </a:pattFill>
                <a:ln w="9525">
                  <a:noFill/>
                  <a:round/>
                  <a:headEnd/>
                  <a:tailEnd/>
                </a:ln>
              </p:spPr>
              <p:txBody>
                <a:bodyPr/>
                <a:lstStyle/>
                <a:p>
                  <a:endParaRPr lang="en-US" dirty="0"/>
                </a:p>
              </p:txBody>
            </p:sp>
            <p:grpSp>
              <p:nvGrpSpPr>
                <p:cNvPr id="128" name="Group 251"/>
                <p:cNvGrpSpPr/>
                <p:nvPr/>
              </p:nvGrpSpPr>
              <p:grpSpPr>
                <a:xfrm>
                  <a:off x="829110" y="2419871"/>
                  <a:ext cx="1465391" cy="698611"/>
                  <a:chOff x="829110" y="2419871"/>
                  <a:chExt cx="1465391" cy="698611"/>
                </a:xfrm>
              </p:grpSpPr>
              <p:sp>
                <p:nvSpPr>
                  <p:cNvPr id="130" name="Rectangle 129"/>
                  <p:cNvSpPr/>
                  <p:nvPr>
                    <p:custDataLst>
                      <p:tags r:id="rId1"/>
                    </p:custDataLst>
                  </p:nvPr>
                </p:nvSpPr>
                <p:spPr>
                  <a:xfrm>
                    <a:off x="829110" y="2766497"/>
                    <a:ext cx="1465391" cy="243012"/>
                  </a:xfrm>
                  <a:prstGeom prst="rect">
                    <a:avLst/>
                  </a:prstGeom>
                  <a:gradFill flip="none" rotWithShape="1">
                    <a:gsLst>
                      <a:gs pos="0">
                        <a:schemeClr val="bg1">
                          <a:lumMod val="65000"/>
                        </a:schemeClr>
                      </a:gs>
                      <a:gs pos="100000">
                        <a:srgbClr val="000072">
                          <a:shade val="67500"/>
                          <a:satMod val="115000"/>
                          <a:lumMod val="78000"/>
                          <a:lumOff val="22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1" name="Rectangle 236"/>
                  <p:cNvSpPr/>
                  <p:nvPr/>
                </p:nvSpPr>
                <p:spPr bwMode="auto">
                  <a:xfrm>
                    <a:off x="883671" y="2419871"/>
                    <a:ext cx="1392803" cy="698611"/>
                  </a:xfrm>
                  <a:custGeom>
                    <a:avLst/>
                    <a:gdLst>
                      <a:gd name="connsiteX0" fmla="*/ 0 w 1375905"/>
                      <a:gd name="connsiteY0" fmla="*/ 0 h 392045"/>
                      <a:gd name="connsiteX1" fmla="*/ 1375905 w 1375905"/>
                      <a:gd name="connsiteY1" fmla="*/ 0 h 392045"/>
                      <a:gd name="connsiteX2" fmla="*/ 1375905 w 1375905"/>
                      <a:gd name="connsiteY2" fmla="*/ 392045 h 392045"/>
                      <a:gd name="connsiteX3" fmla="*/ 0 w 1375905"/>
                      <a:gd name="connsiteY3" fmla="*/ 392045 h 392045"/>
                      <a:gd name="connsiteX4" fmla="*/ 0 w 1375905"/>
                      <a:gd name="connsiteY4" fmla="*/ 0 h 392045"/>
                      <a:gd name="connsiteX0" fmla="*/ 0 w 1380668"/>
                      <a:gd name="connsiteY0" fmla="*/ 80962 h 473007"/>
                      <a:gd name="connsiteX1" fmla="*/ 1380668 w 1380668"/>
                      <a:gd name="connsiteY1" fmla="*/ 0 h 473007"/>
                      <a:gd name="connsiteX2" fmla="*/ 1375905 w 1380668"/>
                      <a:gd name="connsiteY2" fmla="*/ 473007 h 473007"/>
                      <a:gd name="connsiteX3" fmla="*/ 0 w 1380668"/>
                      <a:gd name="connsiteY3" fmla="*/ 473007 h 473007"/>
                      <a:gd name="connsiteX4" fmla="*/ 0 w 1380668"/>
                      <a:gd name="connsiteY4" fmla="*/ 80962 h 473007"/>
                      <a:gd name="connsiteX0" fmla="*/ 9525 w 1380668"/>
                      <a:gd name="connsiteY0" fmla="*/ 0 h 487295"/>
                      <a:gd name="connsiteX1" fmla="*/ 1380668 w 1380668"/>
                      <a:gd name="connsiteY1" fmla="*/ 14288 h 487295"/>
                      <a:gd name="connsiteX2" fmla="*/ 1375905 w 1380668"/>
                      <a:gd name="connsiteY2" fmla="*/ 487295 h 487295"/>
                      <a:gd name="connsiteX3" fmla="*/ 0 w 1380668"/>
                      <a:gd name="connsiteY3" fmla="*/ 487295 h 487295"/>
                      <a:gd name="connsiteX4" fmla="*/ 9525 w 1380668"/>
                      <a:gd name="connsiteY4" fmla="*/ 0 h 487295"/>
                      <a:gd name="connsiteX0" fmla="*/ 9525 w 1380668"/>
                      <a:gd name="connsiteY0" fmla="*/ 0 h 487295"/>
                      <a:gd name="connsiteX1" fmla="*/ 1380668 w 1380668"/>
                      <a:gd name="connsiteY1" fmla="*/ 14288 h 487295"/>
                      <a:gd name="connsiteX2" fmla="*/ 1375905 w 1380668"/>
                      <a:gd name="connsiteY2" fmla="*/ 487295 h 487295"/>
                      <a:gd name="connsiteX3" fmla="*/ 0 w 1380668"/>
                      <a:gd name="connsiteY3" fmla="*/ 487295 h 487295"/>
                      <a:gd name="connsiteX4" fmla="*/ 9525 w 1380668"/>
                      <a:gd name="connsiteY4" fmla="*/ 0 h 48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668" h="487295">
                        <a:moveTo>
                          <a:pt x="9525" y="0"/>
                        </a:moveTo>
                        <a:cubicBezTo>
                          <a:pt x="871386" y="190500"/>
                          <a:pt x="923620" y="9525"/>
                          <a:pt x="1380668" y="14288"/>
                        </a:cubicBezTo>
                        <a:cubicBezTo>
                          <a:pt x="1379080" y="171957"/>
                          <a:pt x="1377493" y="329626"/>
                          <a:pt x="1375905" y="487295"/>
                        </a:cubicBezTo>
                        <a:lnTo>
                          <a:pt x="0" y="487295"/>
                        </a:lnTo>
                        <a:lnTo>
                          <a:pt x="9525" y="0"/>
                        </a:lnTo>
                        <a:close/>
                      </a:path>
                    </a:pathLst>
                  </a:custGeom>
                  <a:gradFill flip="none" rotWithShape="1">
                    <a:gsLst>
                      <a:gs pos="100000">
                        <a:srgbClr val="FDBB30"/>
                      </a:gs>
                      <a:gs pos="0">
                        <a:srgbClr val="E98306">
                          <a:shade val="100000"/>
                          <a:satMod val="115000"/>
                          <a:alpha val="52000"/>
                        </a:srgbClr>
                      </a:gs>
                    </a:gsLst>
                    <a:path path="circle">
                      <a:fillToRect l="50000" t="50000" r="50000" b="50000"/>
                    </a:path>
                    <a:tileRect/>
                  </a:gradFill>
                  <a:ln w="19050" algn="ctr">
                    <a:noFill/>
                    <a:round/>
                    <a:headEnd/>
                    <a:tailEnd/>
                  </a:ln>
                </p:spPr>
                <p:txBody>
                  <a:bodyPr lIns="91419" tIns="45710" rIns="91419" bIns="45710" anchor="ctr"/>
                  <a:lstStyle/>
                  <a:p>
                    <a:endParaRPr lang="en-US" sz="1200" b="1" dirty="0">
                      <a:solidFill>
                        <a:schemeClr val="bg1"/>
                      </a:solidFill>
                      <a:latin typeface="Calibri" pitchFamily="34" charset="0"/>
                    </a:endParaRPr>
                  </a:p>
                </p:txBody>
              </p:sp>
            </p:grpSp>
            <p:sp>
              <p:nvSpPr>
                <p:cNvPr id="129" name="TextBox 128"/>
                <p:cNvSpPr txBox="1"/>
                <p:nvPr/>
              </p:nvSpPr>
              <p:spPr bwMode="ltGray">
                <a:xfrm>
                  <a:off x="1059429" y="2559583"/>
                  <a:ext cx="1018416" cy="284083"/>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100" dirty="0" smtClean="0">
                      <a:solidFill>
                        <a:schemeClr val="bg2">
                          <a:lumMod val="50000"/>
                        </a:schemeClr>
                      </a:solidFill>
                      <a:latin typeface="Calibri" pitchFamily="34" charset="0"/>
                    </a:rPr>
                    <a:t>Branch / Remote Office</a:t>
                  </a:r>
                </a:p>
              </p:txBody>
            </p:sp>
          </p:grpSp>
          <p:grpSp>
            <p:nvGrpSpPr>
              <p:cNvPr id="100" name="Group 206"/>
              <p:cNvGrpSpPr/>
              <p:nvPr/>
            </p:nvGrpSpPr>
            <p:grpSpPr>
              <a:xfrm>
                <a:off x="4648432" y="1538667"/>
                <a:ext cx="1503080" cy="1493702"/>
                <a:chOff x="1195164" y="1952764"/>
                <a:chExt cx="1503080" cy="1493702"/>
              </a:xfrm>
            </p:grpSpPr>
            <p:sp>
              <p:nvSpPr>
                <p:cNvPr id="125" name="Oval 124"/>
                <p:cNvSpPr/>
                <p:nvPr/>
              </p:nvSpPr>
              <p:spPr bwMode="auto">
                <a:xfrm rot="16200000">
                  <a:off x="1897213" y="2227169"/>
                  <a:ext cx="98981" cy="1503080"/>
                </a:xfrm>
                <a:prstGeom prst="ellipse">
                  <a:avLst/>
                </a:prstGeom>
                <a:gradFill flip="none" rotWithShape="1">
                  <a:gsLst>
                    <a:gs pos="0">
                      <a:schemeClr val="tx1">
                        <a:lumMod val="50000"/>
                        <a:lumOff val="50000"/>
                      </a:schemeClr>
                    </a:gs>
                    <a:gs pos="100000">
                      <a:schemeClr val="accent1">
                        <a:tint val="50000"/>
                        <a:shade val="100000"/>
                        <a:satMod val="350000"/>
                        <a:alpha val="0"/>
                      </a:schemeClr>
                    </a:gs>
                  </a:gsLst>
                  <a:path path="shape">
                    <a:fillToRect l="50000" t="50000" r="50000" b="50000"/>
                  </a:path>
                  <a:tileRect/>
                </a:gradFill>
                <a:ln>
                  <a:noFill/>
                </a:ln>
                <a:scene3d>
                  <a:camera prst="orthographicFront"/>
                  <a:lightRig rig="threePt" dir="t"/>
                </a:scene3d>
                <a:sp3d prstMaterial="matte"/>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6" name="Donut 125"/>
                <p:cNvSpPr/>
                <p:nvPr/>
              </p:nvSpPr>
              <p:spPr bwMode="auto">
                <a:xfrm>
                  <a:off x="1199852" y="1952764"/>
                  <a:ext cx="1493702" cy="1493702"/>
                </a:xfrm>
                <a:prstGeom prst="donut">
                  <a:avLst>
                    <a:gd name="adj" fmla="val 12757"/>
                  </a:avLst>
                </a:prstGeom>
                <a:solidFill>
                  <a:srgbClr val="FDBB30"/>
                </a:solidFill>
                <a:ln w="19050" cap="flat" cmpd="sng" algn="ctr">
                  <a:noFill/>
                  <a:prstDash val="solid"/>
                  <a:round/>
                  <a:headEnd type="none" w="med" len="med"/>
                  <a:tailEnd type="none" w="med" len="med"/>
                </a:ln>
                <a:effectLst/>
                <a:scene3d>
                  <a:camera prst="isometricOffAxis2Top"/>
                  <a:lightRig rig="threePt" dir="t"/>
                </a:scene3d>
                <a:sp3d extrusionH="69850" prstMaterial="matte"/>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smtClean="0">
                    <a:ln>
                      <a:noFill/>
                    </a:ln>
                    <a:solidFill>
                      <a:schemeClr val="bg1"/>
                    </a:solidFill>
                    <a:effectLst/>
                    <a:latin typeface="+mn-lt"/>
                  </a:endParaRPr>
                </a:p>
              </p:txBody>
            </p:sp>
          </p:grpSp>
          <p:grpSp>
            <p:nvGrpSpPr>
              <p:cNvPr id="101" name="Group 210"/>
              <p:cNvGrpSpPr/>
              <p:nvPr/>
            </p:nvGrpSpPr>
            <p:grpSpPr>
              <a:xfrm>
                <a:off x="5141208" y="1119787"/>
                <a:ext cx="517525" cy="1301151"/>
                <a:chOff x="5190422" y="1157887"/>
                <a:chExt cx="517525" cy="1301151"/>
              </a:xfrm>
              <a:effectLst>
                <a:outerShdw blurRad="50800" dist="38100" dir="5400000" algn="t" rotWithShape="0">
                  <a:prstClr val="black">
                    <a:alpha val="40000"/>
                  </a:prstClr>
                </a:outerShdw>
              </a:effectLst>
            </p:grpSpPr>
            <p:grpSp>
              <p:nvGrpSpPr>
                <p:cNvPr id="102" name="Group 211"/>
                <p:cNvGrpSpPr/>
                <p:nvPr/>
              </p:nvGrpSpPr>
              <p:grpSpPr>
                <a:xfrm>
                  <a:off x="5190422" y="1201738"/>
                  <a:ext cx="517525" cy="1257300"/>
                  <a:chOff x="3517900" y="1084263"/>
                  <a:chExt cx="517525" cy="1257300"/>
                </a:xfrm>
              </p:grpSpPr>
              <p:sp>
                <p:nvSpPr>
                  <p:cNvPr id="104" name="Freeform 129"/>
                  <p:cNvSpPr>
                    <a:spLocks/>
                  </p:cNvSpPr>
                  <p:nvPr/>
                </p:nvSpPr>
                <p:spPr bwMode="auto">
                  <a:xfrm>
                    <a:off x="3775075" y="1198563"/>
                    <a:ext cx="260350" cy="1143000"/>
                  </a:xfrm>
                  <a:custGeom>
                    <a:avLst/>
                    <a:gdLst>
                      <a:gd name="T0" fmla="*/ 164 w 164"/>
                      <a:gd name="T1" fmla="*/ 628 h 720"/>
                      <a:gd name="T2" fmla="*/ 0 w 164"/>
                      <a:gd name="T3" fmla="*/ 720 h 720"/>
                      <a:gd name="T4" fmla="*/ 0 w 164"/>
                      <a:gd name="T5" fmla="*/ 94 h 720"/>
                      <a:gd name="T6" fmla="*/ 164 w 164"/>
                      <a:gd name="T7" fmla="*/ 0 h 720"/>
                      <a:gd name="T8" fmla="*/ 164 w 164"/>
                      <a:gd name="T9" fmla="*/ 628 h 720"/>
                    </a:gdLst>
                    <a:ahLst/>
                    <a:cxnLst>
                      <a:cxn ang="0">
                        <a:pos x="T0" y="T1"/>
                      </a:cxn>
                      <a:cxn ang="0">
                        <a:pos x="T2" y="T3"/>
                      </a:cxn>
                      <a:cxn ang="0">
                        <a:pos x="T4" y="T5"/>
                      </a:cxn>
                      <a:cxn ang="0">
                        <a:pos x="T6" y="T7"/>
                      </a:cxn>
                      <a:cxn ang="0">
                        <a:pos x="T8" y="T9"/>
                      </a:cxn>
                    </a:cxnLst>
                    <a:rect l="0" t="0" r="r" b="b"/>
                    <a:pathLst>
                      <a:path w="164" h="720">
                        <a:moveTo>
                          <a:pt x="164" y="628"/>
                        </a:moveTo>
                        <a:lnTo>
                          <a:pt x="0" y="720"/>
                        </a:lnTo>
                        <a:lnTo>
                          <a:pt x="0" y="94"/>
                        </a:lnTo>
                        <a:lnTo>
                          <a:pt x="164" y="0"/>
                        </a:lnTo>
                        <a:lnTo>
                          <a:pt x="164" y="628"/>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30"/>
                  <p:cNvSpPr>
                    <a:spLocks/>
                  </p:cNvSpPr>
                  <p:nvPr/>
                </p:nvSpPr>
                <p:spPr bwMode="auto">
                  <a:xfrm>
                    <a:off x="3517900" y="1198563"/>
                    <a:ext cx="257175" cy="1143000"/>
                  </a:xfrm>
                  <a:custGeom>
                    <a:avLst/>
                    <a:gdLst>
                      <a:gd name="T0" fmla="*/ 0 w 162"/>
                      <a:gd name="T1" fmla="*/ 0 h 720"/>
                      <a:gd name="T2" fmla="*/ 0 w 162"/>
                      <a:gd name="T3" fmla="*/ 628 h 720"/>
                      <a:gd name="T4" fmla="*/ 162 w 162"/>
                      <a:gd name="T5" fmla="*/ 720 h 720"/>
                      <a:gd name="T6" fmla="*/ 162 w 162"/>
                      <a:gd name="T7" fmla="*/ 94 h 720"/>
                      <a:gd name="T8" fmla="*/ 0 w 162"/>
                      <a:gd name="T9" fmla="*/ 0 h 720"/>
                    </a:gdLst>
                    <a:ahLst/>
                    <a:cxnLst>
                      <a:cxn ang="0">
                        <a:pos x="T0" y="T1"/>
                      </a:cxn>
                      <a:cxn ang="0">
                        <a:pos x="T2" y="T3"/>
                      </a:cxn>
                      <a:cxn ang="0">
                        <a:pos x="T4" y="T5"/>
                      </a:cxn>
                      <a:cxn ang="0">
                        <a:pos x="T6" y="T7"/>
                      </a:cxn>
                      <a:cxn ang="0">
                        <a:pos x="T8" y="T9"/>
                      </a:cxn>
                    </a:cxnLst>
                    <a:rect l="0" t="0" r="r" b="b"/>
                    <a:pathLst>
                      <a:path w="162" h="720">
                        <a:moveTo>
                          <a:pt x="0" y="0"/>
                        </a:moveTo>
                        <a:lnTo>
                          <a:pt x="0" y="628"/>
                        </a:lnTo>
                        <a:lnTo>
                          <a:pt x="162" y="720"/>
                        </a:lnTo>
                        <a:lnTo>
                          <a:pt x="162" y="94"/>
                        </a:lnTo>
                        <a:lnTo>
                          <a:pt x="0"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131"/>
                  <p:cNvSpPr>
                    <a:spLocks/>
                  </p:cNvSpPr>
                  <p:nvPr/>
                </p:nvSpPr>
                <p:spPr bwMode="auto">
                  <a:xfrm>
                    <a:off x="3559175" y="1274763"/>
                    <a:ext cx="168275" cy="155575"/>
                  </a:xfrm>
                  <a:custGeom>
                    <a:avLst/>
                    <a:gdLst>
                      <a:gd name="T0" fmla="*/ 106 w 106"/>
                      <a:gd name="T1" fmla="*/ 98 h 98"/>
                      <a:gd name="T2" fmla="*/ 0 w 106"/>
                      <a:gd name="T3" fmla="*/ 38 h 98"/>
                      <a:gd name="T4" fmla="*/ 0 w 106"/>
                      <a:gd name="T5" fmla="*/ 0 h 98"/>
                      <a:gd name="T6" fmla="*/ 106 w 106"/>
                      <a:gd name="T7" fmla="*/ 62 h 98"/>
                      <a:gd name="T8" fmla="*/ 106 w 106"/>
                      <a:gd name="T9" fmla="*/ 98 h 98"/>
                    </a:gdLst>
                    <a:ahLst/>
                    <a:cxnLst>
                      <a:cxn ang="0">
                        <a:pos x="T0" y="T1"/>
                      </a:cxn>
                      <a:cxn ang="0">
                        <a:pos x="T2" y="T3"/>
                      </a:cxn>
                      <a:cxn ang="0">
                        <a:pos x="T4" y="T5"/>
                      </a:cxn>
                      <a:cxn ang="0">
                        <a:pos x="T6" y="T7"/>
                      </a:cxn>
                      <a:cxn ang="0">
                        <a:pos x="T8" y="T9"/>
                      </a:cxn>
                    </a:cxnLst>
                    <a:rect l="0" t="0" r="r" b="b"/>
                    <a:pathLst>
                      <a:path w="106" h="98">
                        <a:moveTo>
                          <a:pt x="106" y="98"/>
                        </a:moveTo>
                        <a:lnTo>
                          <a:pt x="0" y="38"/>
                        </a:lnTo>
                        <a:lnTo>
                          <a:pt x="0" y="0"/>
                        </a:lnTo>
                        <a:lnTo>
                          <a:pt x="106" y="62"/>
                        </a:lnTo>
                        <a:lnTo>
                          <a:pt x="106"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132"/>
                  <p:cNvSpPr>
                    <a:spLocks/>
                  </p:cNvSpPr>
                  <p:nvPr/>
                </p:nvSpPr>
                <p:spPr bwMode="auto">
                  <a:xfrm>
                    <a:off x="3597275" y="1106488"/>
                    <a:ext cx="358775" cy="206375"/>
                  </a:xfrm>
                  <a:custGeom>
                    <a:avLst/>
                    <a:gdLst>
                      <a:gd name="T0" fmla="*/ 226 w 226"/>
                      <a:gd name="T1" fmla="*/ 66 h 130"/>
                      <a:gd name="T2" fmla="*/ 226 w 226"/>
                      <a:gd name="T3" fmla="*/ 66 h 130"/>
                      <a:gd name="T4" fmla="*/ 112 w 226"/>
                      <a:gd name="T5" fmla="*/ 130 h 130"/>
                      <a:gd name="T6" fmla="*/ 112 w 226"/>
                      <a:gd name="T7" fmla="*/ 130 h 130"/>
                      <a:gd name="T8" fmla="*/ 0 w 226"/>
                      <a:gd name="T9" fmla="*/ 66 h 130"/>
                      <a:gd name="T10" fmla="*/ 0 w 226"/>
                      <a:gd name="T11" fmla="*/ 66 h 130"/>
                      <a:gd name="T12" fmla="*/ 114 w 226"/>
                      <a:gd name="T13" fmla="*/ 0 h 130"/>
                      <a:gd name="T14" fmla="*/ 114 w 226"/>
                      <a:gd name="T15" fmla="*/ 0 h 130"/>
                      <a:gd name="T16" fmla="*/ 226 w 226"/>
                      <a:gd name="T17" fmla="*/ 66 h 130"/>
                      <a:gd name="T18" fmla="*/ 226 w 226"/>
                      <a:gd name="T19" fmla="*/ 6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30">
                        <a:moveTo>
                          <a:pt x="226" y="66"/>
                        </a:moveTo>
                        <a:lnTo>
                          <a:pt x="226" y="66"/>
                        </a:lnTo>
                        <a:lnTo>
                          <a:pt x="112" y="130"/>
                        </a:lnTo>
                        <a:lnTo>
                          <a:pt x="112" y="130"/>
                        </a:lnTo>
                        <a:lnTo>
                          <a:pt x="0" y="66"/>
                        </a:lnTo>
                        <a:lnTo>
                          <a:pt x="0" y="66"/>
                        </a:lnTo>
                        <a:lnTo>
                          <a:pt x="114" y="0"/>
                        </a:lnTo>
                        <a:lnTo>
                          <a:pt x="114" y="0"/>
                        </a:lnTo>
                        <a:lnTo>
                          <a:pt x="226" y="66"/>
                        </a:lnTo>
                        <a:lnTo>
                          <a:pt x="226" y="6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133"/>
                  <p:cNvSpPr>
                    <a:spLocks/>
                  </p:cNvSpPr>
                  <p:nvPr/>
                </p:nvSpPr>
                <p:spPr bwMode="auto">
                  <a:xfrm>
                    <a:off x="3778250" y="1084263"/>
                    <a:ext cx="200025" cy="127000"/>
                  </a:xfrm>
                  <a:custGeom>
                    <a:avLst/>
                    <a:gdLst>
                      <a:gd name="T0" fmla="*/ 0 w 126"/>
                      <a:gd name="T1" fmla="*/ 0 h 80"/>
                      <a:gd name="T2" fmla="*/ 0 w 126"/>
                      <a:gd name="T3" fmla="*/ 0 h 80"/>
                      <a:gd name="T4" fmla="*/ 126 w 126"/>
                      <a:gd name="T5" fmla="*/ 72 h 80"/>
                      <a:gd name="T6" fmla="*/ 126 w 126"/>
                      <a:gd name="T7" fmla="*/ 72 h 80"/>
                      <a:gd name="T8" fmla="*/ 112 w 126"/>
                      <a:gd name="T9" fmla="*/ 80 h 80"/>
                      <a:gd name="T10" fmla="*/ 112 w 126"/>
                      <a:gd name="T11" fmla="*/ 80 h 80"/>
                      <a:gd name="T12" fmla="*/ 0 w 126"/>
                      <a:gd name="T13" fmla="*/ 14 h 80"/>
                      <a:gd name="T14" fmla="*/ 0 w 126"/>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80">
                        <a:moveTo>
                          <a:pt x="0" y="0"/>
                        </a:moveTo>
                        <a:lnTo>
                          <a:pt x="0" y="0"/>
                        </a:lnTo>
                        <a:lnTo>
                          <a:pt x="126" y="72"/>
                        </a:lnTo>
                        <a:lnTo>
                          <a:pt x="126" y="72"/>
                        </a:lnTo>
                        <a:lnTo>
                          <a:pt x="112" y="80"/>
                        </a:lnTo>
                        <a:lnTo>
                          <a:pt x="112" y="80"/>
                        </a:lnTo>
                        <a:lnTo>
                          <a:pt x="0" y="14"/>
                        </a:lnTo>
                        <a:lnTo>
                          <a:pt x="0"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134"/>
                  <p:cNvSpPr>
                    <a:spLocks/>
                  </p:cNvSpPr>
                  <p:nvPr/>
                </p:nvSpPr>
                <p:spPr bwMode="auto">
                  <a:xfrm>
                    <a:off x="3575050" y="1084263"/>
                    <a:ext cx="203200" cy="127000"/>
                  </a:xfrm>
                  <a:custGeom>
                    <a:avLst/>
                    <a:gdLst>
                      <a:gd name="T0" fmla="*/ 128 w 128"/>
                      <a:gd name="T1" fmla="*/ 0 h 80"/>
                      <a:gd name="T2" fmla="*/ 128 w 128"/>
                      <a:gd name="T3" fmla="*/ 14 h 80"/>
                      <a:gd name="T4" fmla="*/ 128 w 128"/>
                      <a:gd name="T5" fmla="*/ 14 h 80"/>
                      <a:gd name="T6" fmla="*/ 14 w 128"/>
                      <a:gd name="T7" fmla="*/ 80 h 80"/>
                      <a:gd name="T8" fmla="*/ 14 w 128"/>
                      <a:gd name="T9" fmla="*/ 80 h 80"/>
                      <a:gd name="T10" fmla="*/ 0 w 128"/>
                      <a:gd name="T11" fmla="*/ 72 h 80"/>
                      <a:gd name="T12" fmla="*/ 0 w 128"/>
                      <a:gd name="T13" fmla="*/ 72 h 80"/>
                      <a:gd name="T14" fmla="*/ 128 w 128"/>
                      <a:gd name="T15" fmla="*/ 0 h 80"/>
                      <a:gd name="T16" fmla="*/ 128 w 128"/>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80">
                        <a:moveTo>
                          <a:pt x="128" y="0"/>
                        </a:moveTo>
                        <a:lnTo>
                          <a:pt x="128" y="14"/>
                        </a:lnTo>
                        <a:lnTo>
                          <a:pt x="128" y="14"/>
                        </a:lnTo>
                        <a:lnTo>
                          <a:pt x="14" y="80"/>
                        </a:lnTo>
                        <a:lnTo>
                          <a:pt x="14" y="80"/>
                        </a:lnTo>
                        <a:lnTo>
                          <a:pt x="0" y="72"/>
                        </a:lnTo>
                        <a:lnTo>
                          <a:pt x="0" y="72"/>
                        </a:lnTo>
                        <a:lnTo>
                          <a:pt x="128" y="0"/>
                        </a:lnTo>
                        <a:lnTo>
                          <a:pt x="128"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135"/>
                  <p:cNvSpPr>
                    <a:spLocks noEditPoints="1"/>
                  </p:cNvSpPr>
                  <p:nvPr/>
                </p:nvSpPr>
                <p:spPr bwMode="auto">
                  <a:xfrm>
                    <a:off x="3546475" y="1255713"/>
                    <a:ext cx="196850" cy="193675"/>
                  </a:xfrm>
                  <a:custGeom>
                    <a:avLst/>
                    <a:gdLst>
                      <a:gd name="T0" fmla="*/ 0 w 124"/>
                      <a:gd name="T1" fmla="*/ 0 h 122"/>
                      <a:gd name="T2" fmla="*/ 0 w 124"/>
                      <a:gd name="T3" fmla="*/ 52 h 122"/>
                      <a:gd name="T4" fmla="*/ 124 w 124"/>
                      <a:gd name="T5" fmla="*/ 122 h 122"/>
                      <a:gd name="T6" fmla="*/ 124 w 124"/>
                      <a:gd name="T7" fmla="*/ 72 h 122"/>
                      <a:gd name="T8" fmla="*/ 0 w 124"/>
                      <a:gd name="T9" fmla="*/ 0 h 122"/>
                      <a:gd name="T10" fmla="*/ 80 w 124"/>
                      <a:gd name="T11" fmla="*/ 54 h 122"/>
                      <a:gd name="T12" fmla="*/ 114 w 124"/>
                      <a:gd name="T13" fmla="*/ 74 h 122"/>
                      <a:gd name="T14" fmla="*/ 114 w 124"/>
                      <a:gd name="T15" fmla="*/ 110 h 122"/>
                      <a:gd name="T16" fmla="*/ 80 w 124"/>
                      <a:gd name="T17" fmla="*/ 90 h 122"/>
                      <a:gd name="T18" fmla="*/ 80 w 124"/>
                      <a:gd name="T19" fmla="*/ 54 h 122"/>
                      <a:gd name="T20" fmla="*/ 76 w 124"/>
                      <a:gd name="T21" fmla="*/ 88 h 122"/>
                      <a:gd name="T22" fmla="*/ 46 w 124"/>
                      <a:gd name="T23" fmla="*/ 70 h 122"/>
                      <a:gd name="T24" fmla="*/ 46 w 124"/>
                      <a:gd name="T25" fmla="*/ 34 h 122"/>
                      <a:gd name="T26" fmla="*/ 76 w 124"/>
                      <a:gd name="T27" fmla="*/ 50 h 122"/>
                      <a:gd name="T28" fmla="*/ 76 w 124"/>
                      <a:gd name="T29" fmla="*/ 88 h 122"/>
                      <a:gd name="T30" fmla="*/ 8 w 124"/>
                      <a:gd name="T31" fmla="*/ 12 h 122"/>
                      <a:gd name="T32" fmla="*/ 40 w 124"/>
                      <a:gd name="T33" fmla="*/ 30 h 122"/>
                      <a:gd name="T34" fmla="*/ 40 w 124"/>
                      <a:gd name="T35" fmla="*/ 68 h 122"/>
                      <a:gd name="T36" fmla="*/ 8 w 124"/>
                      <a:gd name="T37" fmla="*/ 50 h 122"/>
                      <a:gd name="T38" fmla="*/ 8 w 124"/>
                      <a:gd name="T39" fmla="*/ 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2">
                        <a:moveTo>
                          <a:pt x="0" y="0"/>
                        </a:moveTo>
                        <a:lnTo>
                          <a:pt x="0" y="52"/>
                        </a:lnTo>
                        <a:lnTo>
                          <a:pt x="124" y="122"/>
                        </a:lnTo>
                        <a:lnTo>
                          <a:pt x="124" y="72"/>
                        </a:lnTo>
                        <a:lnTo>
                          <a:pt x="0" y="0"/>
                        </a:lnTo>
                        <a:close/>
                        <a:moveTo>
                          <a:pt x="80" y="54"/>
                        </a:moveTo>
                        <a:lnTo>
                          <a:pt x="114" y="74"/>
                        </a:lnTo>
                        <a:lnTo>
                          <a:pt x="114" y="110"/>
                        </a:lnTo>
                        <a:lnTo>
                          <a:pt x="80" y="90"/>
                        </a:lnTo>
                        <a:lnTo>
                          <a:pt x="80" y="54"/>
                        </a:lnTo>
                        <a:close/>
                        <a:moveTo>
                          <a:pt x="76" y="88"/>
                        </a:moveTo>
                        <a:lnTo>
                          <a:pt x="46" y="70"/>
                        </a:lnTo>
                        <a:lnTo>
                          <a:pt x="46" y="34"/>
                        </a:lnTo>
                        <a:lnTo>
                          <a:pt x="76" y="50"/>
                        </a:lnTo>
                        <a:lnTo>
                          <a:pt x="76" y="88"/>
                        </a:lnTo>
                        <a:close/>
                        <a:moveTo>
                          <a:pt x="8" y="12"/>
                        </a:moveTo>
                        <a:lnTo>
                          <a:pt x="40" y="30"/>
                        </a:lnTo>
                        <a:lnTo>
                          <a:pt x="40" y="68"/>
                        </a:lnTo>
                        <a:lnTo>
                          <a:pt x="8" y="50"/>
                        </a:lnTo>
                        <a:lnTo>
                          <a:pt x="8" y="1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36"/>
                  <p:cNvSpPr>
                    <a:spLocks/>
                  </p:cNvSpPr>
                  <p:nvPr/>
                </p:nvSpPr>
                <p:spPr bwMode="auto">
                  <a:xfrm>
                    <a:off x="3559175" y="1389063"/>
                    <a:ext cx="168275" cy="158750"/>
                  </a:xfrm>
                  <a:custGeom>
                    <a:avLst/>
                    <a:gdLst>
                      <a:gd name="T0" fmla="*/ 106 w 106"/>
                      <a:gd name="T1" fmla="*/ 100 h 100"/>
                      <a:gd name="T2" fmla="*/ 0 w 106"/>
                      <a:gd name="T3" fmla="*/ 38 h 100"/>
                      <a:gd name="T4" fmla="*/ 0 w 106"/>
                      <a:gd name="T5" fmla="*/ 0 h 100"/>
                      <a:gd name="T6" fmla="*/ 106 w 106"/>
                      <a:gd name="T7" fmla="*/ 62 h 100"/>
                      <a:gd name="T8" fmla="*/ 106 w 106"/>
                      <a:gd name="T9" fmla="*/ 100 h 100"/>
                    </a:gdLst>
                    <a:ahLst/>
                    <a:cxnLst>
                      <a:cxn ang="0">
                        <a:pos x="T0" y="T1"/>
                      </a:cxn>
                      <a:cxn ang="0">
                        <a:pos x="T2" y="T3"/>
                      </a:cxn>
                      <a:cxn ang="0">
                        <a:pos x="T4" y="T5"/>
                      </a:cxn>
                      <a:cxn ang="0">
                        <a:pos x="T6" y="T7"/>
                      </a:cxn>
                      <a:cxn ang="0">
                        <a:pos x="T8" y="T9"/>
                      </a:cxn>
                    </a:cxnLst>
                    <a:rect l="0" t="0" r="r" b="b"/>
                    <a:pathLst>
                      <a:path w="106" h="100">
                        <a:moveTo>
                          <a:pt x="106" y="100"/>
                        </a:moveTo>
                        <a:lnTo>
                          <a:pt x="0" y="38"/>
                        </a:lnTo>
                        <a:lnTo>
                          <a:pt x="0" y="0"/>
                        </a:lnTo>
                        <a:lnTo>
                          <a:pt x="106" y="62"/>
                        </a:lnTo>
                        <a:lnTo>
                          <a:pt x="106"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37"/>
                  <p:cNvSpPr>
                    <a:spLocks noEditPoints="1"/>
                  </p:cNvSpPr>
                  <p:nvPr/>
                </p:nvSpPr>
                <p:spPr bwMode="auto">
                  <a:xfrm>
                    <a:off x="3546475" y="1373188"/>
                    <a:ext cx="196850" cy="193675"/>
                  </a:xfrm>
                  <a:custGeom>
                    <a:avLst/>
                    <a:gdLst>
                      <a:gd name="T0" fmla="*/ 0 w 124"/>
                      <a:gd name="T1" fmla="*/ 0 h 122"/>
                      <a:gd name="T2" fmla="*/ 0 w 124"/>
                      <a:gd name="T3" fmla="*/ 50 h 122"/>
                      <a:gd name="T4" fmla="*/ 124 w 124"/>
                      <a:gd name="T5" fmla="*/ 122 h 122"/>
                      <a:gd name="T6" fmla="*/ 124 w 124"/>
                      <a:gd name="T7" fmla="*/ 70 h 122"/>
                      <a:gd name="T8" fmla="*/ 0 w 124"/>
                      <a:gd name="T9" fmla="*/ 0 h 122"/>
                      <a:gd name="T10" fmla="*/ 80 w 124"/>
                      <a:gd name="T11" fmla="*/ 52 h 122"/>
                      <a:gd name="T12" fmla="*/ 114 w 124"/>
                      <a:gd name="T13" fmla="*/ 72 h 122"/>
                      <a:gd name="T14" fmla="*/ 114 w 124"/>
                      <a:gd name="T15" fmla="*/ 110 h 122"/>
                      <a:gd name="T16" fmla="*/ 80 w 124"/>
                      <a:gd name="T17" fmla="*/ 90 h 122"/>
                      <a:gd name="T18" fmla="*/ 80 w 124"/>
                      <a:gd name="T19" fmla="*/ 52 h 122"/>
                      <a:gd name="T20" fmla="*/ 76 w 124"/>
                      <a:gd name="T21" fmla="*/ 86 h 122"/>
                      <a:gd name="T22" fmla="*/ 46 w 124"/>
                      <a:gd name="T23" fmla="*/ 70 h 122"/>
                      <a:gd name="T24" fmla="*/ 46 w 124"/>
                      <a:gd name="T25" fmla="*/ 32 h 122"/>
                      <a:gd name="T26" fmla="*/ 76 w 124"/>
                      <a:gd name="T27" fmla="*/ 48 h 122"/>
                      <a:gd name="T28" fmla="*/ 76 w 124"/>
                      <a:gd name="T29" fmla="*/ 86 h 122"/>
                      <a:gd name="T30" fmla="*/ 8 w 124"/>
                      <a:gd name="T31" fmla="*/ 10 h 122"/>
                      <a:gd name="T32" fmla="*/ 40 w 124"/>
                      <a:gd name="T33" fmla="*/ 28 h 122"/>
                      <a:gd name="T34" fmla="*/ 40 w 124"/>
                      <a:gd name="T35" fmla="*/ 66 h 122"/>
                      <a:gd name="T36" fmla="*/ 8 w 124"/>
                      <a:gd name="T37" fmla="*/ 48 h 122"/>
                      <a:gd name="T38" fmla="*/ 8 w 124"/>
                      <a:gd name="T39" fmla="*/ 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2">
                        <a:moveTo>
                          <a:pt x="0" y="0"/>
                        </a:moveTo>
                        <a:lnTo>
                          <a:pt x="0" y="50"/>
                        </a:lnTo>
                        <a:lnTo>
                          <a:pt x="124" y="122"/>
                        </a:lnTo>
                        <a:lnTo>
                          <a:pt x="124" y="70"/>
                        </a:lnTo>
                        <a:lnTo>
                          <a:pt x="0" y="0"/>
                        </a:lnTo>
                        <a:close/>
                        <a:moveTo>
                          <a:pt x="80" y="52"/>
                        </a:moveTo>
                        <a:lnTo>
                          <a:pt x="114" y="72"/>
                        </a:lnTo>
                        <a:lnTo>
                          <a:pt x="114" y="110"/>
                        </a:lnTo>
                        <a:lnTo>
                          <a:pt x="80" y="90"/>
                        </a:lnTo>
                        <a:lnTo>
                          <a:pt x="80" y="52"/>
                        </a:lnTo>
                        <a:close/>
                        <a:moveTo>
                          <a:pt x="76" y="86"/>
                        </a:moveTo>
                        <a:lnTo>
                          <a:pt x="46" y="70"/>
                        </a:lnTo>
                        <a:lnTo>
                          <a:pt x="46" y="32"/>
                        </a:lnTo>
                        <a:lnTo>
                          <a:pt x="76" y="48"/>
                        </a:lnTo>
                        <a:lnTo>
                          <a:pt x="76" y="86"/>
                        </a:lnTo>
                        <a:close/>
                        <a:moveTo>
                          <a:pt x="8" y="10"/>
                        </a:moveTo>
                        <a:lnTo>
                          <a:pt x="40" y="28"/>
                        </a:lnTo>
                        <a:lnTo>
                          <a:pt x="40" y="66"/>
                        </a:lnTo>
                        <a:lnTo>
                          <a:pt x="8" y="48"/>
                        </a:lnTo>
                        <a:lnTo>
                          <a:pt x="8" y="1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38"/>
                  <p:cNvSpPr>
                    <a:spLocks/>
                  </p:cNvSpPr>
                  <p:nvPr/>
                </p:nvSpPr>
                <p:spPr bwMode="auto">
                  <a:xfrm>
                    <a:off x="3559175" y="1506538"/>
                    <a:ext cx="168275" cy="155575"/>
                  </a:xfrm>
                  <a:custGeom>
                    <a:avLst/>
                    <a:gdLst>
                      <a:gd name="T0" fmla="*/ 106 w 106"/>
                      <a:gd name="T1" fmla="*/ 98 h 98"/>
                      <a:gd name="T2" fmla="*/ 0 w 106"/>
                      <a:gd name="T3" fmla="*/ 36 h 98"/>
                      <a:gd name="T4" fmla="*/ 0 w 106"/>
                      <a:gd name="T5" fmla="*/ 0 h 98"/>
                      <a:gd name="T6" fmla="*/ 106 w 106"/>
                      <a:gd name="T7" fmla="*/ 60 h 98"/>
                      <a:gd name="T8" fmla="*/ 106 w 106"/>
                      <a:gd name="T9" fmla="*/ 98 h 98"/>
                    </a:gdLst>
                    <a:ahLst/>
                    <a:cxnLst>
                      <a:cxn ang="0">
                        <a:pos x="T0" y="T1"/>
                      </a:cxn>
                      <a:cxn ang="0">
                        <a:pos x="T2" y="T3"/>
                      </a:cxn>
                      <a:cxn ang="0">
                        <a:pos x="T4" y="T5"/>
                      </a:cxn>
                      <a:cxn ang="0">
                        <a:pos x="T6" y="T7"/>
                      </a:cxn>
                      <a:cxn ang="0">
                        <a:pos x="T8" y="T9"/>
                      </a:cxn>
                    </a:cxnLst>
                    <a:rect l="0" t="0" r="r" b="b"/>
                    <a:pathLst>
                      <a:path w="106" h="98">
                        <a:moveTo>
                          <a:pt x="106" y="98"/>
                        </a:moveTo>
                        <a:lnTo>
                          <a:pt x="0" y="36"/>
                        </a:lnTo>
                        <a:lnTo>
                          <a:pt x="0" y="0"/>
                        </a:lnTo>
                        <a:lnTo>
                          <a:pt x="106" y="60"/>
                        </a:lnTo>
                        <a:lnTo>
                          <a:pt x="106"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39"/>
                  <p:cNvSpPr>
                    <a:spLocks noEditPoints="1"/>
                  </p:cNvSpPr>
                  <p:nvPr/>
                </p:nvSpPr>
                <p:spPr bwMode="auto">
                  <a:xfrm>
                    <a:off x="3546475" y="1487488"/>
                    <a:ext cx="196850" cy="193675"/>
                  </a:xfrm>
                  <a:custGeom>
                    <a:avLst/>
                    <a:gdLst>
                      <a:gd name="T0" fmla="*/ 0 w 124"/>
                      <a:gd name="T1" fmla="*/ 0 h 122"/>
                      <a:gd name="T2" fmla="*/ 0 w 124"/>
                      <a:gd name="T3" fmla="*/ 50 h 122"/>
                      <a:gd name="T4" fmla="*/ 124 w 124"/>
                      <a:gd name="T5" fmla="*/ 122 h 122"/>
                      <a:gd name="T6" fmla="*/ 124 w 124"/>
                      <a:gd name="T7" fmla="*/ 72 h 122"/>
                      <a:gd name="T8" fmla="*/ 0 w 124"/>
                      <a:gd name="T9" fmla="*/ 0 h 122"/>
                      <a:gd name="T10" fmla="*/ 80 w 124"/>
                      <a:gd name="T11" fmla="*/ 52 h 122"/>
                      <a:gd name="T12" fmla="*/ 114 w 124"/>
                      <a:gd name="T13" fmla="*/ 72 h 122"/>
                      <a:gd name="T14" fmla="*/ 114 w 124"/>
                      <a:gd name="T15" fmla="*/ 110 h 122"/>
                      <a:gd name="T16" fmla="*/ 80 w 124"/>
                      <a:gd name="T17" fmla="*/ 90 h 122"/>
                      <a:gd name="T18" fmla="*/ 80 w 124"/>
                      <a:gd name="T19" fmla="*/ 52 h 122"/>
                      <a:gd name="T20" fmla="*/ 76 w 124"/>
                      <a:gd name="T21" fmla="*/ 88 h 122"/>
                      <a:gd name="T22" fmla="*/ 46 w 124"/>
                      <a:gd name="T23" fmla="*/ 70 h 122"/>
                      <a:gd name="T24" fmla="*/ 46 w 124"/>
                      <a:gd name="T25" fmla="*/ 32 h 122"/>
                      <a:gd name="T26" fmla="*/ 76 w 124"/>
                      <a:gd name="T27" fmla="*/ 50 h 122"/>
                      <a:gd name="T28" fmla="*/ 76 w 124"/>
                      <a:gd name="T29" fmla="*/ 88 h 122"/>
                      <a:gd name="T30" fmla="*/ 8 w 124"/>
                      <a:gd name="T31" fmla="*/ 12 h 122"/>
                      <a:gd name="T32" fmla="*/ 40 w 124"/>
                      <a:gd name="T33" fmla="*/ 30 h 122"/>
                      <a:gd name="T34" fmla="*/ 40 w 124"/>
                      <a:gd name="T35" fmla="*/ 66 h 122"/>
                      <a:gd name="T36" fmla="*/ 8 w 124"/>
                      <a:gd name="T37" fmla="*/ 48 h 122"/>
                      <a:gd name="T38" fmla="*/ 8 w 124"/>
                      <a:gd name="T39" fmla="*/ 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2">
                        <a:moveTo>
                          <a:pt x="0" y="0"/>
                        </a:moveTo>
                        <a:lnTo>
                          <a:pt x="0" y="50"/>
                        </a:lnTo>
                        <a:lnTo>
                          <a:pt x="124" y="122"/>
                        </a:lnTo>
                        <a:lnTo>
                          <a:pt x="124" y="72"/>
                        </a:lnTo>
                        <a:lnTo>
                          <a:pt x="0" y="0"/>
                        </a:lnTo>
                        <a:close/>
                        <a:moveTo>
                          <a:pt x="80" y="52"/>
                        </a:moveTo>
                        <a:lnTo>
                          <a:pt x="114" y="72"/>
                        </a:lnTo>
                        <a:lnTo>
                          <a:pt x="114" y="110"/>
                        </a:lnTo>
                        <a:lnTo>
                          <a:pt x="80" y="90"/>
                        </a:lnTo>
                        <a:lnTo>
                          <a:pt x="80" y="52"/>
                        </a:lnTo>
                        <a:close/>
                        <a:moveTo>
                          <a:pt x="76" y="88"/>
                        </a:moveTo>
                        <a:lnTo>
                          <a:pt x="46" y="70"/>
                        </a:lnTo>
                        <a:lnTo>
                          <a:pt x="46" y="32"/>
                        </a:lnTo>
                        <a:lnTo>
                          <a:pt x="76" y="50"/>
                        </a:lnTo>
                        <a:lnTo>
                          <a:pt x="76" y="88"/>
                        </a:lnTo>
                        <a:close/>
                        <a:moveTo>
                          <a:pt x="8" y="12"/>
                        </a:moveTo>
                        <a:lnTo>
                          <a:pt x="40" y="30"/>
                        </a:lnTo>
                        <a:lnTo>
                          <a:pt x="40" y="66"/>
                        </a:lnTo>
                        <a:lnTo>
                          <a:pt x="8" y="48"/>
                        </a:lnTo>
                        <a:lnTo>
                          <a:pt x="8" y="1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140"/>
                  <p:cNvSpPr>
                    <a:spLocks/>
                  </p:cNvSpPr>
                  <p:nvPr/>
                </p:nvSpPr>
                <p:spPr bwMode="auto">
                  <a:xfrm>
                    <a:off x="3559175" y="1620838"/>
                    <a:ext cx="168275" cy="155575"/>
                  </a:xfrm>
                  <a:custGeom>
                    <a:avLst/>
                    <a:gdLst>
                      <a:gd name="T0" fmla="*/ 106 w 106"/>
                      <a:gd name="T1" fmla="*/ 98 h 98"/>
                      <a:gd name="T2" fmla="*/ 0 w 106"/>
                      <a:gd name="T3" fmla="*/ 38 h 98"/>
                      <a:gd name="T4" fmla="*/ 0 w 106"/>
                      <a:gd name="T5" fmla="*/ 0 h 98"/>
                      <a:gd name="T6" fmla="*/ 106 w 106"/>
                      <a:gd name="T7" fmla="*/ 62 h 98"/>
                      <a:gd name="T8" fmla="*/ 106 w 106"/>
                      <a:gd name="T9" fmla="*/ 98 h 98"/>
                    </a:gdLst>
                    <a:ahLst/>
                    <a:cxnLst>
                      <a:cxn ang="0">
                        <a:pos x="T0" y="T1"/>
                      </a:cxn>
                      <a:cxn ang="0">
                        <a:pos x="T2" y="T3"/>
                      </a:cxn>
                      <a:cxn ang="0">
                        <a:pos x="T4" y="T5"/>
                      </a:cxn>
                      <a:cxn ang="0">
                        <a:pos x="T6" y="T7"/>
                      </a:cxn>
                      <a:cxn ang="0">
                        <a:pos x="T8" y="T9"/>
                      </a:cxn>
                    </a:cxnLst>
                    <a:rect l="0" t="0" r="r" b="b"/>
                    <a:pathLst>
                      <a:path w="106" h="98">
                        <a:moveTo>
                          <a:pt x="106" y="98"/>
                        </a:moveTo>
                        <a:lnTo>
                          <a:pt x="0" y="38"/>
                        </a:lnTo>
                        <a:lnTo>
                          <a:pt x="0" y="0"/>
                        </a:lnTo>
                        <a:lnTo>
                          <a:pt x="106" y="62"/>
                        </a:lnTo>
                        <a:lnTo>
                          <a:pt x="106"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141"/>
                  <p:cNvSpPr>
                    <a:spLocks noEditPoints="1"/>
                  </p:cNvSpPr>
                  <p:nvPr/>
                </p:nvSpPr>
                <p:spPr bwMode="auto">
                  <a:xfrm>
                    <a:off x="3546475" y="1601788"/>
                    <a:ext cx="196850" cy="193675"/>
                  </a:xfrm>
                  <a:custGeom>
                    <a:avLst/>
                    <a:gdLst>
                      <a:gd name="T0" fmla="*/ 0 w 124"/>
                      <a:gd name="T1" fmla="*/ 0 h 122"/>
                      <a:gd name="T2" fmla="*/ 0 w 124"/>
                      <a:gd name="T3" fmla="*/ 52 h 122"/>
                      <a:gd name="T4" fmla="*/ 124 w 124"/>
                      <a:gd name="T5" fmla="*/ 122 h 122"/>
                      <a:gd name="T6" fmla="*/ 124 w 124"/>
                      <a:gd name="T7" fmla="*/ 72 h 122"/>
                      <a:gd name="T8" fmla="*/ 0 w 124"/>
                      <a:gd name="T9" fmla="*/ 0 h 122"/>
                      <a:gd name="T10" fmla="*/ 80 w 124"/>
                      <a:gd name="T11" fmla="*/ 54 h 122"/>
                      <a:gd name="T12" fmla="*/ 114 w 124"/>
                      <a:gd name="T13" fmla="*/ 74 h 122"/>
                      <a:gd name="T14" fmla="*/ 114 w 124"/>
                      <a:gd name="T15" fmla="*/ 110 h 122"/>
                      <a:gd name="T16" fmla="*/ 80 w 124"/>
                      <a:gd name="T17" fmla="*/ 90 h 122"/>
                      <a:gd name="T18" fmla="*/ 80 w 124"/>
                      <a:gd name="T19" fmla="*/ 54 h 122"/>
                      <a:gd name="T20" fmla="*/ 76 w 124"/>
                      <a:gd name="T21" fmla="*/ 88 h 122"/>
                      <a:gd name="T22" fmla="*/ 46 w 124"/>
                      <a:gd name="T23" fmla="*/ 70 h 122"/>
                      <a:gd name="T24" fmla="*/ 46 w 124"/>
                      <a:gd name="T25" fmla="*/ 34 h 122"/>
                      <a:gd name="T26" fmla="*/ 76 w 124"/>
                      <a:gd name="T27" fmla="*/ 50 h 122"/>
                      <a:gd name="T28" fmla="*/ 76 w 124"/>
                      <a:gd name="T29" fmla="*/ 88 h 122"/>
                      <a:gd name="T30" fmla="*/ 8 w 124"/>
                      <a:gd name="T31" fmla="*/ 12 h 122"/>
                      <a:gd name="T32" fmla="*/ 40 w 124"/>
                      <a:gd name="T33" fmla="*/ 30 h 122"/>
                      <a:gd name="T34" fmla="*/ 40 w 124"/>
                      <a:gd name="T35" fmla="*/ 68 h 122"/>
                      <a:gd name="T36" fmla="*/ 8 w 124"/>
                      <a:gd name="T37" fmla="*/ 50 h 122"/>
                      <a:gd name="T38" fmla="*/ 8 w 124"/>
                      <a:gd name="T39" fmla="*/ 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2">
                        <a:moveTo>
                          <a:pt x="0" y="0"/>
                        </a:moveTo>
                        <a:lnTo>
                          <a:pt x="0" y="52"/>
                        </a:lnTo>
                        <a:lnTo>
                          <a:pt x="124" y="122"/>
                        </a:lnTo>
                        <a:lnTo>
                          <a:pt x="124" y="72"/>
                        </a:lnTo>
                        <a:lnTo>
                          <a:pt x="0" y="0"/>
                        </a:lnTo>
                        <a:close/>
                        <a:moveTo>
                          <a:pt x="80" y="54"/>
                        </a:moveTo>
                        <a:lnTo>
                          <a:pt x="114" y="74"/>
                        </a:lnTo>
                        <a:lnTo>
                          <a:pt x="114" y="110"/>
                        </a:lnTo>
                        <a:lnTo>
                          <a:pt x="80" y="90"/>
                        </a:lnTo>
                        <a:lnTo>
                          <a:pt x="80" y="54"/>
                        </a:lnTo>
                        <a:close/>
                        <a:moveTo>
                          <a:pt x="76" y="88"/>
                        </a:moveTo>
                        <a:lnTo>
                          <a:pt x="46" y="70"/>
                        </a:lnTo>
                        <a:lnTo>
                          <a:pt x="46" y="34"/>
                        </a:lnTo>
                        <a:lnTo>
                          <a:pt x="76" y="50"/>
                        </a:lnTo>
                        <a:lnTo>
                          <a:pt x="76" y="88"/>
                        </a:lnTo>
                        <a:close/>
                        <a:moveTo>
                          <a:pt x="8" y="12"/>
                        </a:moveTo>
                        <a:lnTo>
                          <a:pt x="40" y="30"/>
                        </a:lnTo>
                        <a:lnTo>
                          <a:pt x="40" y="68"/>
                        </a:lnTo>
                        <a:lnTo>
                          <a:pt x="8" y="50"/>
                        </a:lnTo>
                        <a:lnTo>
                          <a:pt x="8" y="1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142"/>
                  <p:cNvSpPr>
                    <a:spLocks/>
                  </p:cNvSpPr>
                  <p:nvPr/>
                </p:nvSpPr>
                <p:spPr bwMode="auto">
                  <a:xfrm>
                    <a:off x="3559175" y="1735138"/>
                    <a:ext cx="168275" cy="158750"/>
                  </a:xfrm>
                  <a:custGeom>
                    <a:avLst/>
                    <a:gdLst>
                      <a:gd name="T0" fmla="*/ 106 w 106"/>
                      <a:gd name="T1" fmla="*/ 100 h 100"/>
                      <a:gd name="T2" fmla="*/ 0 w 106"/>
                      <a:gd name="T3" fmla="*/ 38 h 100"/>
                      <a:gd name="T4" fmla="*/ 0 w 106"/>
                      <a:gd name="T5" fmla="*/ 0 h 100"/>
                      <a:gd name="T6" fmla="*/ 106 w 106"/>
                      <a:gd name="T7" fmla="*/ 62 h 100"/>
                      <a:gd name="T8" fmla="*/ 106 w 106"/>
                      <a:gd name="T9" fmla="*/ 100 h 100"/>
                    </a:gdLst>
                    <a:ahLst/>
                    <a:cxnLst>
                      <a:cxn ang="0">
                        <a:pos x="T0" y="T1"/>
                      </a:cxn>
                      <a:cxn ang="0">
                        <a:pos x="T2" y="T3"/>
                      </a:cxn>
                      <a:cxn ang="0">
                        <a:pos x="T4" y="T5"/>
                      </a:cxn>
                      <a:cxn ang="0">
                        <a:pos x="T6" y="T7"/>
                      </a:cxn>
                      <a:cxn ang="0">
                        <a:pos x="T8" y="T9"/>
                      </a:cxn>
                    </a:cxnLst>
                    <a:rect l="0" t="0" r="r" b="b"/>
                    <a:pathLst>
                      <a:path w="106" h="100">
                        <a:moveTo>
                          <a:pt x="106" y="100"/>
                        </a:moveTo>
                        <a:lnTo>
                          <a:pt x="0" y="38"/>
                        </a:lnTo>
                        <a:lnTo>
                          <a:pt x="0" y="0"/>
                        </a:lnTo>
                        <a:lnTo>
                          <a:pt x="106" y="62"/>
                        </a:lnTo>
                        <a:lnTo>
                          <a:pt x="106"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143"/>
                  <p:cNvSpPr>
                    <a:spLocks noEditPoints="1"/>
                  </p:cNvSpPr>
                  <p:nvPr/>
                </p:nvSpPr>
                <p:spPr bwMode="auto">
                  <a:xfrm>
                    <a:off x="3546475" y="1719263"/>
                    <a:ext cx="196850" cy="193675"/>
                  </a:xfrm>
                  <a:custGeom>
                    <a:avLst/>
                    <a:gdLst>
                      <a:gd name="T0" fmla="*/ 0 w 124"/>
                      <a:gd name="T1" fmla="*/ 0 h 122"/>
                      <a:gd name="T2" fmla="*/ 0 w 124"/>
                      <a:gd name="T3" fmla="*/ 50 h 122"/>
                      <a:gd name="T4" fmla="*/ 124 w 124"/>
                      <a:gd name="T5" fmla="*/ 122 h 122"/>
                      <a:gd name="T6" fmla="*/ 124 w 124"/>
                      <a:gd name="T7" fmla="*/ 70 h 122"/>
                      <a:gd name="T8" fmla="*/ 0 w 124"/>
                      <a:gd name="T9" fmla="*/ 0 h 122"/>
                      <a:gd name="T10" fmla="*/ 80 w 124"/>
                      <a:gd name="T11" fmla="*/ 52 h 122"/>
                      <a:gd name="T12" fmla="*/ 114 w 124"/>
                      <a:gd name="T13" fmla="*/ 72 h 122"/>
                      <a:gd name="T14" fmla="*/ 114 w 124"/>
                      <a:gd name="T15" fmla="*/ 110 h 122"/>
                      <a:gd name="T16" fmla="*/ 80 w 124"/>
                      <a:gd name="T17" fmla="*/ 90 h 122"/>
                      <a:gd name="T18" fmla="*/ 80 w 124"/>
                      <a:gd name="T19" fmla="*/ 52 h 122"/>
                      <a:gd name="T20" fmla="*/ 76 w 124"/>
                      <a:gd name="T21" fmla="*/ 86 h 122"/>
                      <a:gd name="T22" fmla="*/ 46 w 124"/>
                      <a:gd name="T23" fmla="*/ 70 h 122"/>
                      <a:gd name="T24" fmla="*/ 46 w 124"/>
                      <a:gd name="T25" fmla="*/ 32 h 122"/>
                      <a:gd name="T26" fmla="*/ 76 w 124"/>
                      <a:gd name="T27" fmla="*/ 48 h 122"/>
                      <a:gd name="T28" fmla="*/ 76 w 124"/>
                      <a:gd name="T29" fmla="*/ 86 h 122"/>
                      <a:gd name="T30" fmla="*/ 8 w 124"/>
                      <a:gd name="T31" fmla="*/ 10 h 122"/>
                      <a:gd name="T32" fmla="*/ 40 w 124"/>
                      <a:gd name="T33" fmla="*/ 28 h 122"/>
                      <a:gd name="T34" fmla="*/ 40 w 124"/>
                      <a:gd name="T35" fmla="*/ 66 h 122"/>
                      <a:gd name="T36" fmla="*/ 8 w 124"/>
                      <a:gd name="T37" fmla="*/ 48 h 122"/>
                      <a:gd name="T38" fmla="*/ 8 w 124"/>
                      <a:gd name="T39" fmla="*/ 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2">
                        <a:moveTo>
                          <a:pt x="0" y="0"/>
                        </a:moveTo>
                        <a:lnTo>
                          <a:pt x="0" y="50"/>
                        </a:lnTo>
                        <a:lnTo>
                          <a:pt x="124" y="122"/>
                        </a:lnTo>
                        <a:lnTo>
                          <a:pt x="124" y="70"/>
                        </a:lnTo>
                        <a:lnTo>
                          <a:pt x="0" y="0"/>
                        </a:lnTo>
                        <a:close/>
                        <a:moveTo>
                          <a:pt x="80" y="52"/>
                        </a:moveTo>
                        <a:lnTo>
                          <a:pt x="114" y="72"/>
                        </a:lnTo>
                        <a:lnTo>
                          <a:pt x="114" y="110"/>
                        </a:lnTo>
                        <a:lnTo>
                          <a:pt x="80" y="90"/>
                        </a:lnTo>
                        <a:lnTo>
                          <a:pt x="80" y="52"/>
                        </a:lnTo>
                        <a:close/>
                        <a:moveTo>
                          <a:pt x="76" y="86"/>
                        </a:moveTo>
                        <a:lnTo>
                          <a:pt x="46" y="70"/>
                        </a:lnTo>
                        <a:lnTo>
                          <a:pt x="46" y="32"/>
                        </a:lnTo>
                        <a:lnTo>
                          <a:pt x="76" y="48"/>
                        </a:lnTo>
                        <a:lnTo>
                          <a:pt x="76" y="86"/>
                        </a:lnTo>
                        <a:close/>
                        <a:moveTo>
                          <a:pt x="8" y="10"/>
                        </a:moveTo>
                        <a:lnTo>
                          <a:pt x="40" y="28"/>
                        </a:lnTo>
                        <a:lnTo>
                          <a:pt x="40" y="66"/>
                        </a:lnTo>
                        <a:lnTo>
                          <a:pt x="8" y="48"/>
                        </a:lnTo>
                        <a:lnTo>
                          <a:pt x="8" y="1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144"/>
                  <p:cNvSpPr>
                    <a:spLocks/>
                  </p:cNvSpPr>
                  <p:nvPr/>
                </p:nvSpPr>
                <p:spPr bwMode="auto">
                  <a:xfrm>
                    <a:off x="3559175" y="1852613"/>
                    <a:ext cx="168275" cy="155575"/>
                  </a:xfrm>
                  <a:custGeom>
                    <a:avLst/>
                    <a:gdLst>
                      <a:gd name="T0" fmla="*/ 106 w 106"/>
                      <a:gd name="T1" fmla="*/ 98 h 98"/>
                      <a:gd name="T2" fmla="*/ 0 w 106"/>
                      <a:gd name="T3" fmla="*/ 36 h 98"/>
                      <a:gd name="T4" fmla="*/ 0 w 106"/>
                      <a:gd name="T5" fmla="*/ 0 h 98"/>
                      <a:gd name="T6" fmla="*/ 106 w 106"/>
                      <a:gd name="T7" fmla="*/ 60 h 98"/>
                      <a:gd name="T8" fmla="*/ 106 w 106"/>
                      <a:gd name="T9" fmla="*/ 98 h 98"/>
                    </a:gdLst>
                    <a:ahLst/>
                    <a:cxnLst>
                      <a:cxn ang="0">
                        <a:pos x="T0" y="T1"/>
                      </a:cxn>
                      <a:cxn ang="0">
                        <a:pos x="T2" y="T3"/>
                      </a:cxn>
                      <a:cxn ang="0">
                        <a:pos x="T4" y="T5"/>
                      </a:cxn>
                      <a:cxn ang="0">
                        <a:pos x="T6" y="T7"/>
                      </a:cxn>
                      <a:cxn ang="0">
                        <a:pos x="T8" y="T9"/>
                      </a:cxn>
                    </a:cxnLst>
                    <a:rect l="0" t="0" r="r" b="b"/>
                    <a:pathLst>
                      <a:path w="106" h="98">
                        <a:moveTo>
                          <a:pt x="106" y="98"/>
                        </a:moveTo>
                        <a:lnTo>
                          <a:pt x="0" y="36"/>
                        </a:lnTo>
                        <a:lnTo>
                          <a:pt x="0" y="0"/>
                        </a:lnTo>
                        <a:lnTo>
                          <a:pt x="106" y="60"/>
                        </a:lnTo>
                        <a:lnTo>
                          <a:pt x="106"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145"/>
                  <p:cNvSpPr>
                    <a:spLocks noEditPoints="1"/>
                  </p:cNvSpPr>
                  <p:nvPr/>
                </p:nvSpPr>
                <p:spPr bwMode="auto">
                  <a:xfrm>
                    <a:off x="3546475" y="1833563"/>
                    <a:ext cx="196850" cy="193675"/>
                  </a:xfrm>
                  <a:custGeom>
                    <a:avLst/>
                    <a:gdLst>
                      <a:gd name="T0" fmla="*/ 0 w 124"/>
                      <a:gd name="T1" fmla="*/ 0 h 122"/>
                      <a:gd name="T2" fmla="*/ 0 w 124"/>
                      <a:gd name="T3" fmla="*/ 50 h 122"/>
                      <a:gd name="T4" fmla="*/ 124 w 124"/>
                      <a:gd name="T5" fmla="*/ 122 h 122"/>
                      <a:gd name="T6" fmla="*/ 124 w 124"/>
                      <a:gd name="T7" fmla="*/ 72 h 122"/>
                      <a:gd name="T8" fmla="*/ 0 w 124"/>
                      <a:gd name="T9" fmla="*/ 0 h 122"/>
                      <a:gd name="T10" fmla="*/ 80 w 124"/>
                      <a:gd name="T11" fmla="*/ 52 h 122"/>
                      <a:gd name="T12" fmla="*/ 114 w 124"/>
                      <a:gd name="T13" fmla="*/ 72 h 122"/>
                      <a:gd name="T14" fmla="*/ 114 w 124"/>
                      <a:gd name="T15" fmla="*/ 110 h 122"/>
                      <a:gd name="T16" fmla="*/ 80 w 124"/>
                      <a:gd name="T17" fmla="*/ 90 h 122"/>
                      <a:gd name="T18" fmla="*/ 80 w 124"/>
                      <a:gd name="T19" fmla="*/ 52 h 122"/>
                      <a:gd name="T20" fmla="*/ 76 w 124"/>
                      <a:gd name="T21" fmla="*/ 88 h 122"/>
                      <a:gd name="T22" fmla="*/ 46 w 124"/>
                      <a:gd name="T23" fmla="*/ 70 h 122"/>
                      <a:gd name="T24" fmla="*/ 46 w 124"/>
                      <a:gd name="T25" fmla="*/ 32 h 122"/>
                      <a:gd name="T26" fmla="*/ 76 w 124"/>
                      <a:gd name="T27" fmla="*/ 50 h 122"/>
                      <a:gd name="T28" fmla="*/ 76 w 124"/>
                      <a:gd name="T29" fmla="*/ 88 h 122"/>
                      <a:gd name="T30" fmla="*/ 8 w 124"/>
                      <a:gd name="T31" fmla="*/ 12 h 122"/>
                      <a:gd name="T32" fmla="*/ 40 w 124"/>
                      <a:gd name="T33" fmla="*/ 30 h 122"/>
                      <a:gd name="T34" fmla="*/ 40 w 124"/>
                      <a:gd name="T35" fmla="*/ 66 h 122"/>
                      <a:gd name="T36" fmla="*/ 8 w 124"/>
                      <a:gd name="T37" fmla="*/ 48 h 122"/>
                      <a:gd name="T38" fmla="*/ 8 w 124"/>
                      <a:gd name="T39" fmla="*/ 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2">
                        <a:moveTo>
                          <a:pt x="0" y="0"/>
                        </a:moveTo>
                        <a:lnTo>
                          <a:pt x="0" y="50"/>
                        </a:lnTo>
                        <a:lnTo>
                          <a:pt x="124" y="122"/>
                        </a:lnTo>
                        <a:lnTo>
                          <a:pt x="124" y="72"/>
                        </a:lnTo>
                        <a:lnTo>
                          <a:pt x="0" y="0"/>
                        </a:lnTo>
                        <a:close/>
                        <a:moveTo>
                          <a:pt x="80" y="52"/>
                        </a:moveTo>
                        <a:lnTo>
                          <a:pt x="114" y="72"/>
                        </a:lnTo>
                        <a:lnTo>
                          <a:pt x="114" y="110"/>
                        </a:lnTo>
                        <a:lnTo>
                          <a:pt x="80" y="90"/>
                        </a:lnTo>
                        <a:lnTo>
                          <a:pt x="80" y="52"/>
                        </a:lnTo>
                        <a:close/>
                        <a:moveTo>
                          <a:pt x="76" y="88"/>
                        </a:moveTo>
                        <a:lnTo>
                          <a:pt x="46" y="70"/>
                        </a:lnTo>
                        <a:lnTo>
                          <a:pt x="46" y="32"/>
                        </a:lnTo>
                        <a:lnTo>
                          <a:pt x="76" y="50"/>
                        </a:lnTo>
                        <a:lnTo>
                          <a:pt x="76" y="88"/>
                        </a:lnTo>
                        <a:close/>
                        <a:moveTo>
                          <a:pt x="8" y="12"/>
                        </a:moveTo>
                        <a:lnTo>
                          <a:pt x="40" y="30"/>
                        </a:lnTo>
                        <a:lnTo>
                          <a:pt x="40" y="66"/>
                        </a:lnTo>
                        <a:lnTo>
                          <a:pt x="8" y="48"/>
                        </a:lnTo>
                        <a:lnTo>
                          <a:pt x="8" y="1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146"/>
                  <p:cNvSpPr>
                    <a:spLocks/>
                  </p:cNvSpPr>
                  <p:nvPr/>
                </p:nvSpPr>
                <p:spPr bwMode="auto">
                  <a:xfrm>
                    <a:off x="3559175" y="1966913"/>
                    <a:ext cx="168275" cy="155575"/>
                  </a:xfrm>
                  <a:custGeom>
                    <a:avLst/>
                    <a:gdLst>
                      <a:gd name="T0" fmla="*/ 106 w 106"/>
                      <a:gd name="T1" fmla="*/ 98 h 98"/>
                      <a:gd name="T2" fmla="*/ 0 w 106"/>
                      <a:gd name="T3" fmla="*/ 38 h 98"/>
                      <a:gd name="T4" fmla="*/ 0 w 106"/>
                      <a:gd name="T5" fmla="*/ 0 h 98"/>
                      <a:gd name="T6" fmla="*/ 106 w 106"/>
                      <a:gd name="T7" fmla="*/ 62 h 98"/>
                      <a:gd name="T8" fmla="*/ 106 w 106"/>
                      <a:gd name="T9" fmla="*/ 98 h 98"/>
                    </a:gdLst>
                    <a:ahLst/>
                    <a:cxnLst>
                      <a:cxn ang="0">
                        <a:pos x="T0" y="T1"/>
                      </a:cxn>
                      <a:cxn ang="0">
                        <a:pos x="T2" y="T3"/>
                      </a:cxn>
                      <a:cxn ang="0">
                        <a:pos x="T4" y="T5"/>
                      </a:cxn>
                      <a:cxn ang="0">
                        <a:pos x="T6" y="T7"/>
                      </a:cxn>
                      <a:cxn ang="0">
                        <a:pos x="T8" y="T9"/>
                      </a:cxn>
                    </a:cxnLst>
                    <a:rect l="0" t="0" r="r" b="b"/>
                    <a:pathLst>
                      <a:path w="106" h="98">
                        <a:moveTo>
                          <a:pt x="106" y="98"/>
                        </a:moveTo>
                        <a:lnTo>
                          <a:pt x="0" y="38"/>
                        </a:lnTo>
                        <a:lnTo>
                          <a:pt x="0" y="0"/>
                        </a:lnTo>
                        <a:lnTo>
                          <a:pt x="106" y="62"/>
                        </a:lnTo>
                        <a:lnTo>
                          <a:pt x="106" y="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47"/>
                  <p:cNvSpPr>
                    <a:spLocks noEditPoints="1"/>
                  </p:cNvSpPr>
                  <p:nvPr/>
                </p:nvSpPr>
                <p:spPr bwMode="auto">
                  <a:xfrm>
                    <a:off x="3546475" y="1947863"/>
                    <a:ext cx="196850" cy="193675"/>
                  </a:xfrm>
                  <a:custGeom>
                    <a:avLst/>
                    <a:gdLst>
                      <a:gd name="T0" fmla="*/ 0 w 124"/>
                      <a:gd name="T1" fmla="*/ 0 h 122"/>
                      <a:gd name="T2" fmla="*/ 0 w 124"/>
                      <a:gd name="T3" fmla="*/ 52 h 122"/>
                      <a:gd name="T4" fmla="*/ 124 w 124"/>
                      <a:gd name="T5" fmla="*/ 122 h 122"/>
                      <a:gd name="T6" fmla="*/ 124 w 124"/>
                      <a:gd name="T7" fmla="*/ 72 h 122"/>
                      <a:gd name="T8" fmla="*/ 0 w 124"/>
                      <a:gd name="T9" fmla="*/ 0 h 122"/>
                      <a:gd name="T10" fmla="*/ 80 w 124"/>
                      <a:gd name="T11" fmla="*/ 54 h 122"/>
                      <a:gd name="T12" fmla="*/ 114 w 124"/>
                      <a:gd name="T13" fmla="*/ 74 h 122"/>
                      <a:gd name="T14" fmla="*/ 114 w 124"/>
                      <a:gd name="T15" fmla="*/ 110 h 122"/>
                      <a:gd name="T16" fmla="*/ 80 w 124"/>
                      <a:gd name="T17" fmla="*/ 90 h 122"/>
                      <a:gd name="T18" fmla="*/ 80 w 124"/>
                      <a:gd name="T19" fmla="*/ 54 h 122"/>
                      <a:gd name="T20" fmla="*/ 76 w 124"/>
                      <a:gd name="T21" fmla="*/ 88 h 122"/>
                      <a:gd name="T22" fmla="*/ 46 w 124"/>
                      <a:gd name="T23" fmla="*/ 70 h 122"/>
                      <a:gd name="T24" fmla="*/ 46 w 124"/>
                      <a:gd name="T25" fmla="*/ 34 h 122"/>
                      <a:gd name="T26" fmla="*/ 76 w 124"/>
                      <a:gd name="T27" fmla="*/ 50 h 122"/>
                      <a:gd name="T28" fmla="*/ 76 w 124"/>
                      <a:gd name="T29" fmla="*/ 88 h 122"/>
                      <a:gd name="T30" fmla="*/ 8 w 124"/>
                      <a:gd name="T31" fmla="*/ 12 h 122"/>
                      <a:gd name="T32" fmla="*/ 40 w 124"/>
                      <a:gd name="T33" fmla="*/ 30 h 122"/>
                      <a:gd name="T34" fmla="*/ 40 w 124"/>
                      <a:gd name="T35" fmla="*/ 68 h 122"/>
                      <a:gd name="T36" fmla="*/ 8 w 124"/>
                      <a:gd name="T37" fmla="*/ 50 h 122"/>
                      <a:gd name="T38" fmla="*/ 8 w 124"/>
                      <a:gd name="T39" fmla="*/ 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2">
                        <a:moveTo>
                          <a:pt x="0" y="0"/>
                        </a:moveTo>
                        <a:lnTo>
                          <a:pt x="0" y="52"/>
                        </a:lnTo>
                        <a:lnTo>
                          <a:pt x="124" y="122"/>
                        </a:lnTo>
                        <a:lnTo>
                          <a:pt x="124" y="72"/>
                        </a:lnTo>
                        <a:lnTo>
                          <a:pt x="0" y="0"/>
                        </a:lnTo>
                        <a:close/>
                        <a:moveTo>
                          <a:pt x="80" y="54"/>
                        </a:moveTo>
                        <a:lnTo>
                          <a:pt x="114" y="74"/>
                        </a:lnTo>
                        <a:lnTo>
                          <a:pt x="114" y="110"/>
                        </a:lnTo>
                        <a:lnTo>
                          <a:pt x="80" y="90"/>
                        </a:lnTo>
                        <a:lnTo>
                          <a:pt x="80" y="54"/>
                        </a:lnTo>
                        <a:close/>
                        <a:moveTo>
                          <a:pt x="76" y="88"/>
                        </a:moveTo>
                        <a:lnTo>
                          <a:pt x="46" y="70"/>
                        </a:lnTo>
                        <a:lnTo>
                          <a:pt x="46" y="34"/>
                        </a:lnTo>
                        <a:lnTo>
                          <a:pt x="76" y="50"/>
                        </a:lnTo>
                        <a:lnTo>
                          <a:pt x="76" y="88"/>
                        </a:lnTo>
                        <a:close/>
                        <a:moveTo>
                          <a:pt x="8" y="12"/>
                        </a:moveTo>
                        <a:lnTo>
                          <a:pt x="40" y="30"/>
                        </a:lnTo>
                        <a:lnTo>
                          <a:pt x="40" y="68"/>
                        </a:lnTo>
                        <a:lnTo>
                          <a:pt x="8" y="50"/>
                        </a:lnTo>
                        <a:lnTo>
                          <a:pt x="8" y="12"/>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148"/>
                  <p:cNvSpPr>
                    <a:spLocks/>
                  </p:cNvSpPr>
                  <p:nvPr/>
                </p:nvSpPr>
                <p:spPr bwMode="auto">
                  <a:xfrm>
                    <a:off x="3559175" y="2081213"/>
                    <a:ext cx="168275" cy="158750"/>
                  </a:xfrm>
                  <a:custGeom>
                    <a:avLst/>
                    <a:gdLst>
                      <a:gd name="T0" fmla="*/ 106 w 106"/>
                      <a:gd name="T1" fmla="*/ 100 h 100"/>
                      <a:gd name="T2" fmla="*/ 0 w 106"/>
                      <a:gd name="T3" fmla="*/ 38 h 100"/>
                      <a:gd name="T4" fmla="*/ 0 w 106"/>
                      <a:gd name="T5" fmla="*/ 0 h 100"/>
                      <a:gd name="T6" fmla="*/ 106 w 106"/>
                      <a:gd name="T7" fmla="*/ 62 h 100"/>
                      <a:gd name="T8" fmla="*/ 106 w 106"/>
                      <a:gd name="T9" fmla="*/ 100 h 100"/>
                    </a:gdLst>
                    <a:ahLst/>
                    <a:cxnLst>
                      <a:cxn ang="0">
                        <a:pos x="T0" y="T1"/>
                      </a:cxn>
                      <a:cxn ang="0">
                        <a:pos x="T2" y="T3"/>
                      </a:cxn>
                      <a:cxn ang="0">
                        <a:pos x="T4" y="T5"/>
                      </a:cxn>
                      <a:cxn ang="0">
                        <a:pos x="T6" y="T7"/>
                      </a:cxn>
                      <a:cxn ang="0">
                        <a:pos x="T8" y="T9"/>
                      </a:cxn>
                    </a:cxnLst>
                    <a:rect l="0" t="0" r="r" b="b"/>
                    <a:pathLst>
                      <a:path w="106" h="100">
                        <a:moveTo>
                          <a:pt x="106" y="100"/>
                        </a:moveTo>
                        <a:lnTo>
                          <a:pt x="0" y="38"/>
                        </a:lnTo>
                        <a:lnTo>
                          <a:pt x="0" y="0"/>
                        </a:lnTo>
                        <a:lnTo>
                          <a:pt x="106" y="62"/>
                        </a:lnTo>
                        <a:lnTo>
                          <a:pt x="106"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149"/>
                  <p:cNvSpPr>
                    <a:spLocks noEditPoints="1"/>
                  </p:cNvSpPr>
                  <p:nvPr/>
                </p:nvSpPr>
                <p:spPr bwMode="auto">
                  <a:xfrm>
                    <a:off x="3546475" y="2065338"/>
                    <a:ext cx="196850" cy="193675"/>
                  </a:xfrm>
                  <a:custGeom>
                    <a:avLst/>
                    <a:gdLst>
                      <a:gd name="T0" fmla="*/ 0 w 124"/>
                      <a:gd name="T1" fmla="*/ 0 h 122"/>
                      <a:gd name="T2" fmla="*/ 0 w 124"/>
                      <a:gd name="T3" fmla="*/ 50 h 122"/>
                      <a:gd name="T4" fmla="*/ 124 w 124"/>
                      <a:gd name="T5" fmla="*/ 122 h 122"/>
                      <a:gd name="T6" fmla="*/ 124 w 124"/>
                      <a:gd name="T7" fmla="*/ 70 h 122"/>
                      <a:gd name="T8" fmla="*/ 0 w 124"/>
                      <a:gd name="T9" fmla="*/ 0 h 122"/>
                      <a:gd name="T10" fmla="*/ 80 w 124"/>
                      <a:gd name="T11" fmla="*/ 52 h 122"/>
                      <a:gd name="T12" fmla="*/ 114 w 124"/>
                      <a:gd name="T13" fmla="*/ 72 h 122"/>
                      <a:gd name="T14" fmla="*/ 114 w 124"/>
                      <a:gd name="T15" fmla="*/ 110 h 122"/>
                      <a:gd name="T16" fmla="*/ 80 w 124"/>
                      <a:gd name="T17" fmla="*/ 90 h 122"/>
                      <a:gd name="T18" fmla="*/ 80 w 124"/>
                      <a:gd name="T19" fmla="*/ 52 h 122"/>
                      <a:gd name="T20" fmla="*/ 76 w 124"/>
                      <a:gd name="T21" fmla="*/ 86 h 122"/>
                      <a:gd name="T22" fmla="*/ 46 w 124"/>
                      <a:gd name="T23" fmla="*/ 70 h 122"/>
                      <a:gd name="T24" fmla="*/ 46 w 124"/>
                      <a:gd name="T25" fmla="*/ 32 h 122"/>
                      <a:gd name="T26" fmla="*/ 76 w 124"/>
                      <a:gd name="T27" fmla="*/ 48 h 122"/>
                      <a:gd name="T28" fmla="*/ 76 w 124"/>
                      <a:gd name="T29" fmla="*/ 86 h 122"/>
                      <a:gd name="T30" fmla="*/ 8 w 124"/>
                      <a:gd name="T31" fmla="*/ 10 h 122"/>
                      <a:gd name="T32" fmla="*/ 40 w 124"/>
                      <a:gd name="T33" fmla="*/ 28 h 122"/>
                      <a:gd name="T34" fmla="*/ 40 w 124"/>
                      <a:gd name="T35" fmla="*/ 66 h 122"/>
                      <a:gd name="T36" fmla="*/ 8 w 124"/>
                      <a:gd name="T37" fmla="*/ 48 h 122"/>
                      <a:gd name="T38" fmla="*/ 8 w 124"/>
                      <a:gd name="T39" fmla="*/ 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2">
                        <a:moveTo>
                          <a:pt x="0" y="0"/>
                        </a:moveTo>
                        <a:lnTo>
                          <a:pt x="0" y="50"/>
                        </a:lnTo>
                        <a:lnTo>
                          <a:pt x="124" y="122"/>
                        </a:lnTo>
                        <a:lnTo>
                          <a:pt x="124" y="70"/>
                        </a:lnTo>
                        <a:lnTo>
                          <a:pt x="0" y="0"/>
                        </a:lnTo>
                        <a:close/>
                        <a:moveTo>
                          <a:pt x="80" y="52"/>
                        </a:moveTo>
                        <a:lnTo>
                          <a:pt x="114" y="72"/>
                        </a:lnTo>
                        <a:lnTo>
                          <a:pt x="114" y="110"/>
                        </a:lnTo>
                        <a:lnTo>
                          <a:pt x="80" y="90"/>
                        </a:lnTo>
                        <a:lnTo>
                          <a:pt x="80" y="52"/>
                        </a:lnTo>
                        <a:close/>
                        <a:moveTo>
                          <a:pt x="76" y="86"/>
                        </a:moveTo>
                        <a:lnTo>
                          <a:pt x="46" y="70"/>
                        </a:lnTo>
                        <a:lnTo>
                          <a:pt x="46" y="32"/>
                        </a:lnTo>
                        <a:lnTo>
                          <a:pt x="76" y="48"/>
                        </a:lnTo>
                        <a:lnTo>
                          <a:pt x="76" y="86"/>
                        </a:lnTo>
                        <a:close/>
                        <a:moveTo>
                          <a:pt x="8" y="10"/>
                        </a:moveTo>
                        <a:lnTo>
                          <a:pt x="40" y="28"/>
                        </a:lnTo>
                        <a:lnTo>
                          <a:pt x="40" y="66"/>
                        </a:lnTo>
                        <a:lnTo>
                          <a:pt x="8" y="48"/>
                        </a:lnTo>
                        <a:lnTo>
                          <a:pt x="8" y="1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03" name="Picture 10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61057" y="1157887"/>
                  <a:ext cx="179427" cy="188090"/>
                </a:xfrm>
                <a:prstGeom prst="rect">
                  <a:avLst/>
                </a:prstGeom>
              </p:spPr>
            </p:pic>
          </p:grpSp>
        </p:grpSp>
      </p:grpSp>
      <p:sp>
        <p:nvSpPr>
          <p:cNvPr id="134" name="TextBox 133"/>
          <p:cNvSpPr txBox="1"/>
          <p:nvPr/>
        </p:nvSpPr>
        <p:spPr bwMode="ltGray">
          <a:xfrm>
            <a:off x="381000" y="6105331"/>
            <a:ext cx="914400" cy="304800"/>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0"/>
              </a:spcAft>
            </a:pPr>
            <a:r>
              <a:rPr lang="en-US" sz="900" baseline="30000" dirty="0" smtClean="0">
                <a:solidFill>
                  <a:schemeClr val="bg2">
                    <a:lumMod val="50000"/>
                  </a:schemeClr>
                </a:solidFill>
                <a:latin typeface="Calibri" pitchFamily="34" charset="0"/>
              </a:rPr>
              <a:t>1 </a:t>
            </a:r>
            <a:r>
              <a:rPr lang="en-US" sz="900" dirty="0" smtClean="0">
                <a:solidFill>
                  <a:schemeClr val="bg2">
                    <a:lumMod val="50000"/>
                  </a:schemeClr>
                </a:solidFill>
                <a:latin typeface="Calibri" pitchFamily="34" charset="0"/>
              </a:rPr>
              <a:t>Worldwide  Mobile  Worker Population 2011–2015 Forecast, IDC Research, December 2011 </a:t>
            </a:r>
          </a:p>
          <a:p>
            <a:pPr algn="l">
              <a:lnSpc>
                <a:spcPct val="90000"/>
              </a:lnSpc>
              <a:spcBef>
                <a:spcPts val="0"/>
              </a:spcBef>
              <a:spcAft>
                <a:spcPts val="800"/>
              </a:spcAft>
            </a:pPr>
            <a:endParaRPr lang="en-US" sz="900" dirty="0" smtClean="0">
              <a:solidFill>
                <a:schemeClr val="bg2">
                  <a:lumMod val="50000"/>
                </a:schemeClr>
              </a:solidFill>
              <a:latin typeface="Calibri" pitchFamily="34" charset="0"/>
            </a:endParaRPr>
          </a:p>
        </p:txBody>
      </p:sp>
    </p:spTree>
    <p:extLst>
      <p:ext uri="{BB962C8B-B14F-4D97-AF65-F5344CB8AC3E}">
        <p14:creationId xmlns:p14="http://schemas.microsoft.com/office/powerpoint/2010/main" val="1178401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bwMode="auto">
          <a:xfrm>
            <a:off x="7028725" y="1381125"/>
            <a:ext cx="1857375" cy="3667125"/>
          </a:xfrm>
          <a:prstGeom prst="rect">
            <a:avLst/>
          </a:prstGeom>
          <a:solidFill>
            <a:srgbClr val="339933">
              <a:alpha val="25000"/>
            </a:srgbClr>
          </a:solidFill>
          <a:ln w="9525">
            <a:noFill/>
            <a:miter lim="800000"/>
            <a:headEnd/>
            <a:tailEn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AU" sz="2400" dirty="0">
                <a:solidFill>
                  <a:srgbClr val="9A918C"/>
                </a:solidFill>
                <a:latin typeface="Arial" charset="0"/>
              </a:rPr>
              <a:t>Internal</a:t>
            </a:r>
            <a:endParaRPr lang="en-US" sz="2400" dirty="0">
              <a:solidFill>
                <a:srgbClr val="9A918C"/>
              </a:solidFill>
              <a:latin typeface="Arial" charset="0"/>
            </a:endParaRPr>
          </a:p>
        </p:txBody>
      </p:sp>
      <p:sp>
        <p:nvSpPr>
          <p:cNvPr id="70" name="Rectangle 69"/>
          <p:cNvSpPr/>
          <p:nvPr/>
        </p:nvSpPr>
        <p:spPr bwMode="auto">
          <a:xfrm>
            <a:off x="389800" y="1381125"/>
            <a:ext cx="4438650" cy="3667125"/>
          </a:xfrm>
          <a:prstGeom prst="rect">
            <a:avLst/>
          </a:prstGeom>
          <a:solidFill>
            <a:schemeClr val="accent4">
              <a:alpha val="25000"/>
            </a:schemeClr>
          </a:solidFill>
          <a:ln w="9525">
            <a:noFill/>
            <a:miter lim="800000"/>
            <a:headEnd/>
            <a:tailEn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AU" sz="2400" dirty="0">
                <a:solidFill>
                  <a:srgbClr val="9A918C"/>
                </a:solidFill>
                <a:latin typeface="Arial" charset="0"/>
              </a:rPr>
              <a:t>External</a:t>
            </a:r>
            <a:endParaRPr lang="en-US" sz="2400" dirty="0">
              <a:solidFill>
                <a:srgbClr val="9A918C"/>
              </a:solidFill>
              <a:latin typeface="Arial" charset="0"/>
            </a:endParaRPr>
          </a:p>
        </p:txBody>
      </p:sp>
      <p:sp>
        <p:nvSpPr>
          <p:cNvPr id="71" name="Rectangle 70"/>
          <p:cNvSpPr/>
          <p:nvPr/>
        </p:nvSpPr>
        <p:spPr bwMode="auto">
          <a:xfrm>
            <a:off x="4818924" y="1381125"/>
            <a:ext cx="2219325" cy="3667125"/>
          </a:xfrm>
          <a:prstGeom prst="rect">
            <a:avLst/>
          </a:prstGeom>
          <a:solidFill>
            <a:srgbClr val="FFCC00">
              <a:alpha val="25000"/>
            </a:srgbClr>
          </a:solidFill>
          <a:ln w="9525">
            <a:noFill/>
            <a:miter lim="800000"/>
            <a:headEnd/>
            <a:tailEn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AU" sz="2400" dirty="0">
                <a:solidFill>
                  <a:srgbClr val="9A918C"/>
                </a:solidFill>
                <a:latin typeface="Arial" charset="0"/>
              </a:rPr>
              <a:t>DMZ</a:t>
            </a:r>
            <a:endParaRPr lang="en-US" sz="2400" dirty="0">
              <a:solidFill>
                <a:srgbClr val="9A918C"/>
              </a:solidFill>
              <a:latin typeface="Arial" charset="0"/>
            </a:endParaRPr>
          </a:p>
        </p:txBody>
      </p:sp>
      <p:sp>
        <p:nvSpPr>
          <p:cNvPr id="73" name="TextBox 72"/>
          <p:cNvSpPr txBox="1"/>
          <p:nvPr/>
        </p:nvSpPr>
        <p:spPr bwMode="ltGray">
          <a:xfrm>
            <a:off x="370750" y="3933825"/>
            <a:ext cx="1476375" cy="447676"/>
          </a:xfrm>
          <a:prstGeom prst="rect">
            <a:avLst/>
          </a:prstGeom>
          <a:noFill/>
          <a:ln w="9525">
            <a:noFill/>
            <a:miter lim="800000"/>
            <a:headEnd/>
            <a:tailEnd/>
          </a:ln>
        </p:spPr>
        <p:txBody>
          <a:bodyPr wrap="square" lIns="91419" tIns="45710" rIns="91419" bIns="45710" rtlCol="0" anchor="t" anchorCtr="0">
            <a:noAutofit/>
          </a:bodyPr>
          <a:lstStyle/>
          <a:p>
            <a:pPr algn="ctr" fontAlgn="base">
              <a:lnSpc>
                <a:spcPct val="90000"/>
              </a:lnSpc>
              <a:spcAft>
                <a:spcPts val="800"/>
              </a:spcAft>
            </a:pPr>
            <a:r>
              <a:rPr lang="en-AU" sz="1600" dirty="0">
                <a:solidFill>
                  <a:srgbClr val="9A918C">
                    <a:lumMod val="50000"/>
                  </a:srgbClr>
                </a:solidFill>
              </a:rPr>
              <a:t>Agent</a:t>
            </a:r>
            <a:endParaRPr lang="en-US" sz="1600" dirty="0" err="1">
              <a:solidFill>
                <a:srgbClr val="9A918C">
                  <a:lumMod val="50000"/>
                </a:srgbClr>
              </a:solidFill>
            </a:endParaRPr>
          </a:p>
        </p:txBody>
      </p:sp>
      <p:sp>
        <p:nvSpPr>
          <p:cNvPr id="79" name="TextBox 78"/>
          <p:cNvSpPr txBox="1"/>
          <p:nvPr/>
        </p:nvSpPr>
        <p:spPr bwMode="ltGray">
          <a:xfrm>
            <a:off x="5143501" y="3924300"/>
            <a:ext cx="1304200" cy="619125"/>
          </a:xfrm>
          <a:prstGeom prst="rect">
            <a:avLst/>
          </a:prstGeom>
          <a:noFill/>
          <a:ln w="9525">
            <a:noFill/>
            <a:miter lim="800000"/>
            <a:headEnd/>
            <a:tailEnd/>
          </a:ln>
        </p:spPr>
        <p:txBody>
          <a:bodyPr wrap="square" lIns="91419" tIns="45710" rIns="91419" bIns="45710" rtlCol="0" anchor="t" anchorCtr="0">
            <a:noAutofit/>
          </a:bodyPr>
          <a:lstStyle/>
          <a:p>
            <a:pPr algn="ctr" fontAlgn="base">
              <a:lnSpc>
                <a:spcPct val="90000"/>
              </a:lnSpc>
              <a:spcAft>
                <a:spcPts val="800"/>
              </a:spcAft>
            </a:pPr>
            <a:r>
              <a:rPr lang="en-AU" sz="1600" dirty="0" smtClean="0">
                <a:solidFill>
                  <a:srgbClr val="9A918C">
                    <a:lumMod val="50000"/>
                  </a:srgbClr>
                </a:solidFill>
              </a:rPr>
              <a:t>Internet</a:t>
            </a:r>
            <a:br>
              <a:rPr lang="en-AU" sz="1600" dirty="0" smtClean="0">
                <a:solidFill>
                  <a:srgbClr val="9A918C">
                    <a:lumMod val="50000"/>
                  </a:srgbClr>
                </a:solidFill>
              </a:rPr>
            </a:br>
            <a:r>
              <a:rPr lang="en-AU" sz="1600" dirty="0" smtClean="0">
                <a:solidFill>
                  <a:srgbClr val="9A918C">
                    <a:lumMod val="50000"/>
                  </a:srgbClr>
                </a:solidFill>
              </a:rPr>
              <a:t>Gateway</a:t>
            </a:r>
            <a:endParaRPr lang="en-AU" sz="1600" dirty="0">
              <a:solidFill>
                <a:srgbClr val="9A918C">
                  <a:lumMod val="50000"/>
                </a:srgbClr>
              </a:solidFill>
            </a:endParaRPr>
          </a:p>
          <a:p>
            <a:pPr algn="ctr" fontAlgn="base">
              <a:lnSpc>
                <a:spcPct val="90000"/>
              </a:lnSpc>
              <a:spcAft>
                <a:spcPts val="800"/>
              </a:spcAft>
            </a:pPr>
            <a:endParaRPr lang="en-US" sz="1600" dirty="0" err="1">
              <a:solidFill>
                <a:srgbClr val="9A918C">
                  <a:lumMod val="50000"/>
                </a:srgbClr>
              </a:solidFill>
            </a:endParaRPr>
          </a:p>
        </p:txBody>
      </p:sp>
      <p:sp>
        <p:nvSpPr>
          <p:cNvPr id="83" name="TextBox 82"/>
          <p:cNvSpPr txBox="1"/>
          <p:nvPr/>
        </p:nvSpPr>
        <p:spPr bwMode="ltGray">
          <a:xfrm>
            <a:off x="6433412" y="3895725"/>
            <a:ext cx="1190625" cy="619125"/>
          </a:xfrm>
          <a:prstGeom prst="rect">
            <a:avLst/>
          </a:prstGeom>
          <a:noFill/>
          <a:ln w="9525">
            <a:noFill/>
            <a:miter lim="800000"/>
            <a:headEnd/>
            <a:tailEnd/>
          </a:ln>
        </p:spPr>
        <p:txBody>
          <a:bodyPr wrap="square" lIns="91419" tIns="45710" rIns="91419" bIns="45710" rtlCol="0" anchor="t" anchorCtr="0">
            <a:noAutofit/>
          </a:bodyPr>
          <a:lstStyle/>
          <a:p>
            <a:pPr algn="ctr" fontAlgn="base">
              <a:lnSpc>
                <a:spcPct val="90000"/>
              </a:lnSpc>
              <a:spcAft>
                <a:spcPts val="800"/>
              </a:spcAft>
            </a:pPr>
            <a:r>
              <a:rPr lang="en-AU" sz="1600" dirty="0">
                <a:solidFill>
                  <a:srgbClr val="9A918C">
                    <a:lumMod val="50000"/>
                  </a:srgbClr>
                </a:solidFill>
              </a:rPr>
              <a:t>Internal Firewall</a:t>
            </a:r>
          </a:p>
          <a:p>
            <a:pPr algn="ctr" fontAlgn="base">
              <a:lnSpc>
                <a:spcPct val="90000"/>
              </a:lnSpc>
              <a:spcAft>
                <a:spcPts val="800"/>
              </a:spcAft>
            </a:pPr>
            <a:endParaRPr lang="en-US" sz="1600" dirty="0" err="1">
              <a:solidFill>
                <a:srgbClr val="9A918C">
                  <a:lumMod val="50000"/>
                </a:srgbClr>
              </a:solidFill>
            </a:endParaRPr>
          </a:p>
        </p:txBody>
      </p:sp>
      <p:sp>
        <p:nvSpPr>
          <p:cNvPr id="86" name="TextBox 85"/>
          <p:cNvSpPr txBox="1"/>
          <p:nvPr/>
        </p:nvSpPr>
        <p:spPr bwMode="ltGray">
          <a:xfrm>
            <a:off x="4066450" y="3895725"/>
            <a:ext cx="1190625" cy="619125"/>
          </a:xfrm>
          <a:prstGeom prst="rect">
            <a:avLst/>
          </a:prstGeom>
          <a:noFill/>
          <a:ln w="9525">
            <a:noFill/>
            <a:miter lim="800000"/>
            <a:headEnd/>
            <a:tailEnd/>
          </a:ln>
        </p:spPr>
        <p:txBody>
          <a:bodyPr wrap="square" lIns="91419" tIns="45710" rIns="91419" bIns="45710" rtlCol="0" anchor="t" anchorCtr="0">
            <a:noAutofit/>
          </a:bodyPr>
          <a:lstStyle/>
          <a:p>
            <a:pPr algn="ctr" fontAlgn="base">
              <a:lnSpc>
                <a:spcPct val="90000"/>
              </a:lnSpc>
              <a:spcAft>
                <a:spcPts val="800"/>
              </a:spcAft>
            </a:pPr>
            <a:r>
              <a:rPr lang="en-AU" sz="1600" dirty="0">
                <a:solidFill>
                  <a:srgbClr val="9A918C">
                    <a:lumMod val="50000"/>
                  </a:srgbClr>
                </a:solidFill>
              </a:rPr>
              <a:t>External Firewall</a:t>
            </a:r>
          </a:p>
          <a:p>
            <a:pPr algn="ctr" fontAlgn="base">
              <a:lnSpc>
                <a:spcPct val="90000"/>
              </a:lnSpc>
              <a:spcAft>
                <a:spcPts val="800"/>
              </a:spcAft>
            </a:pPr>
            <a:endParaRPr lang="en-US" sz="1600" dirty="0" err="1">
              <a:solidFill>
                <a:srgbClr val="9A918C">
                  <a:lumMod val="50000"/>
                </a:srgbClr>
              </a:solidFill>
            </a:endParaRPr>
          </a:p>
        </p:txBody>
      </p:sp>
      <p:sp>
        <p:nvSpPr>
          <p:cNvPr id="94" name="TextBox 93"/>
          <p:cNvSpPr txBox="1"/>
          <p:nvPr/>
        </p:nvSpPr>
        <p:spPr bwMode="ltGray">
          <a:xfrm>
            <a:off x="1600200" y="5229225"/>
            <a:ext cx="1981200" cy="561975"/>
          </a:xfrm>
          <a:prstGeom prst="rect">
            <a:avLst/>
          </a:prstGeom>
          <a:noFill/>
          <a:ln w="9525">
            <a:noFill/>
            <a:miter lim="800000"/>
            <a:headEnd/>
            <a:tailEnd/>
          </a:ln>
        </p:spPr>
        <p:txBody>
          <a:bodyPr wrap="none" lIns="91419" tIns="45710" rIns="91419" bIns="45710" rtlCol="0" anchor="ctr" anchorCtr="0">
            <a:noAutofit/>
          </a:bodyPr>
          <a:lstStyle/>
          <a:p>
            <a:pPr algn="ctr" fontAlgn="base">
              <a:lnSpc>
                <a:spcPct val="90000"/>
              </a:lnSpc>
              <a:spcAft>
                <a:spcPts val="800"/>
              </a:spcAft>
            </a:pPr>
            <a:r>
              <a:rPr lang="en-AU" sz="1600" dirty="0" smtClean="0">
                <a:solidFill>
                  <a:srgbClr val="9A918C">
                    <a:lumMod val="50000"/>
                  </a:srgbClr>
                </a:solidFill>
              </a:rPr>
              <a:t>Secure connection</a:t>
            </a:r>
            <a:br>
              <a:rPr lang="en-AU" sz="1600" dirty="0" smtClean="0">
                <a:solidFill>
                  <a:srgbClr val="9A918C">
                    <a:lumMod val="50000"/>
                  </a:srgbClr>
                </a:solidFill>
              </a:rPr>
            </a:br>
            <a:r>
              <a:rPr lang="en-AU" sz="1600" dirty="0" smtClean="0">
                <a:solidFill>
                  <a:srgbClr val="9A918C">
                    <a:lumMod val="50000"/>
                  </a:srgbClr>
                </a:solidFill>
              </a:rPr>
              <a:t>No VPN required</a:t>
            </a:r>
            <a:endParaRPr lang="en-US" sz="1600" dirty="0" err="1">
              <a:solidFill>
                <a:srgbClr val="9A918C">
                  <a:lumMod val="50000"/>
                </a:srgbClr>
              </a:solidFill>
            </a:endParaRPr>
          </a:p>
        </p:txBody>
      </p:sp>
      <p:sp>
        <p:nvSpPr>
          <p:cNvPr id="97" name="TextBox 96"/>
          <p:cNvSpPr txBox="1"/>
          <p:nvPr/>
        </p:nvSpPr>
        <p:spPr bwMode="ltGray">
          <a:xfrm>
            <a:off x="7439025" y="3800476"/>
            <a:ext cx="1456601" cy="742950"/>
          </a:xfrm>
          <a:prstGeom prst="rect">
            <a:avLst/>
          </a:prstGeom>
          <a:noFill/>
          <a:ln w="9525">
            <a:noFill/>
            <a:miter lim="800000"/>
            <a:headEnd/>
            <a:tailEnd/>
          </a:ln>
        </p:spPr>
        <p:txBody>
          <a:bodyPr wrap="square" lIns="91419" tIns="45710" rIns="91419" bIns="45710" rtlCol="0" anchor="t" anchorCtr="0">
            <a:noAutofit/>
          </a:bodyPr>
          <a:lstStyle/>
          <a:p>
            <a:pPr algn="ctr" fontAlgn="base">
              <a:lnSpc>
                <a:spcPct val="90000"/>
              </a:lnSpc>
              <a:spcAft>
                <a:spcPts val="800"/>
              </a:spcAft>
            </a:pPr>
            <a:r>
              <a:rPr lang="en-AU" sz="1600" dirty="0" smtClean="0">
                <a:solidFill>
                  <a:srgbClr val="9A918C">
                    <a:lumMod val="50000"/>
                  </a:srgbClr>
                </a:solidFill>
              </a:rPr>
              <a:t>Symantec Management Platform</a:t>
            </a:r>
            <a:r>
              <a:rPr lang="en-AU" sz="1600" dirty="0">
                <a:solidFill>
                  <a:srgbClr val="9A918C">
                    <a:lumMod val="50000"/>
                  </a:srgbClr>
                </a:solidFill>
              </a:rPr>
              <a:t/>
            </a:r>
            <a:br>
              <a:rPr lang="en-AU" sz="1600" dirty="0">
                <a:solidFill>
                  <a:srgbClr val="9A918C">
                    <a:lumMod val="50000"/>
                  </a:srgbClr>
                </a:solidFill>
              </a:rPr>
            </a:br>
            <a:endParaRPr lang="en-AU" sz="1600" dirty="0">
              <a:solidFill>
                <a:srgbClr val="9A918C">
                  <a:lumMod val="50000"/>
                </a:srgbClr>
              </a:solidFill>
            </a:endParaRPr>
          </a:p>
          <a:p>
            <a:pPr algn="ctr" fontAlgn="base">
              <a:lnSpc>
                <a:spcPct val="90000"/>
              </a:lnSpc>
              <a:spcAft>
                <a:spcPts val="800"/>
              </a:spcAft>
            </a:pPr>
            <a:endParaRPr lang="en-US" sz="1600" dirty="0" err="1">
              <a:solidFill>
                <a:srgbClr val="9A918C">
                  <a:lumMod val="50000"/>
                </a:srgbClr>
              </a:solidFill>
            </a:endParaRPr>
          </a:p>
        </p:txBody>
      </p:sp>
      <p:sp>
        <p:nvSpPr>
          <p:cNvPr id="99" name="Left Brace 98"/>
          <p:cNvSpPr/>
          <p:nvPr/>
        </p:nvSpPr>
        <p:spPr bwMode="auto">
          <a:xfrm rot="16200000">
            <a:off x="2519366" y="3043238"/>
            <a:ext cx="295276" cy="4114801"/>
          </a:xfrm>
          <a:prstGeom prst="leftBrace">
            <a:avLst>
              <a:gd name="adj1" fmla="val 109779"/>
              <a:gd name="adj2" fmla="val 50000"/>
            </a:avLst>
          </a:prstGeom>
          <a:noFill/>
          <a:ln w="34925" cap="flat" cmpd="sng" algn="ctr">
            <a:solidFill>
              <a:schemeClr val="accent3"/>
            </a:solidFill>
            <a:prstDash val="solid"/>
            <a:round/>
            <a:headEnd type="none" w="med" len="med"/>
            <a:tailEnd type="none" w="med" len="med"/>
          </a:ln>
          <a:effectLst/>
        </p:spPr>
        <p:txBody>
          <a:bodyPr rtlCol="0" anchor="ctr"/>
          <a:lstStyle/>
          <a:p>
            <a:pPr algn="ctr" fontAlgn="base">
              <a:spcBef>
                <a:spcPct val="0"/>
              </a:spcBef>
              <a:spcAft>
                <a:spcPct val="0"/>
              </a:spcAft>
            </a:pPr>
            <a:endParaRPr lang="en-US" sz="2400">
              <a:solidFill>
                <a:srgbClr val="000000"/>
              </a:solidFill>
              <a:latin typeface="Arial" charset="0"/>
            </a:endParaRPr>
          </a:p>
        </p:txBody>
      </p:sp>
      <p:pic>
        <p:nvPicPr>
          <p:cNvPr id="45" name="Picture 2" descr="C:\Users\Rich_Lacey\Pictures\PowerPoint Stock Icons\server_256.png"/>
          <p:cNvPicPr>
            <a:picLocks noChangeAspect="1" noChangeArrowheads="1"/>
          </p:cNvPicPr>
          <p:nvPr/>
        </p:nvPicPr>
        <p:blipFill>
          <a:blip r:embed="rId3" cstate="print"/>
          <a:srcRect/>
          <a:stretch>
            <a:fillRect/>
          </a:stretch>
        </p:blipFill>
        <p:spPr bwMode="auto">
          <a:xfrm>
            <a:off x="7689850" y="2603500"/>
            <a:ext cx="1120775" cy="1120775"/>
          </a:xfrm>
          <a:prstGeom prst="rect">
            <a:avLst/>
          </a:prstGeom>
          <a:noFill/>
        </p:spPr>
      </p:pic>
      <p:sp>
        <p:nvSpPr>
          <p:cNvPr id="50" name="Right Arrow 49"/>
          <p:cNvSpPr/>
          <p:nvPr/>
        </p:nvSpPr>
        <p:spPr bwMode="auto">
          <a:xfrm>
            <a:off x="1600200" y="3076575"/>
            <a:ext cx="480848" cy="304800"/>
          </a:xfrm>
          <a:prstGeom prst="rightArrow">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sp>
        <p:nvSpPr>
          <p:cNvPr id="52" name="Right Arrow 51"/>
          <p:cNvSpPr/>
          <p:nvPr/>
        </p:nvSpPr>
        <p:spPr bwMode="auto">
          <a:xfrm>
            <a:off x="3733800" y="3009900"/>
            <a:ext cx="647701" cy="304800"/>
          </a:xfrm>
          <a:prstGeom prst="rightArrow">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sp>
        <p:nvSpPr>
          <p:cNvPr id="53" name="Right Arrow 52"/>
          <p:cNvSpPr/>
          <p:nvPr/>
        </p:nvSpPr>
        <p:spPr bwMode="auto">
          <a:xfrm>
            <a:off x="5048251" y="3019425"/>
            <a:ext cx="361950" cy="304800"/>
          </a:xfrm>
          <a:prstGeom prst="rightArrow">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sp>
        <p:nvSpPr>
          <p:cNvPr id="54" name="Right Arrow 53"/>
          <p:cNvSpPr/>
          <p:nvPr/>
        </p:nvSpPr>
        <p:spPr bwMode="auto">
          <a:xfrm>
            <a:off x="5943600" y="3016250"/>
            <a:ext cx="581026" cy="304800"/>
          </a:xfrm>
          <a:prstGeom prst="rightArrow">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sp>
        <p:nvSpPr>
          <p:cNvPr id="55" name="Right Arrow 54"/>
          <p:cNvSpPr/>
          <p:nvPr/>
        </p:nvSpPr>
        <p:spPr bwMode="auto">
          <a:xfrm>
            <a:off x="7343776" y="3000375"/>
            <a:ext cx="361950" cy="304800"/>
          </a:xfrm>
          <a:prstGeom prst="rightArrow">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pic>
        <p:nvPicPr>
          <p:cNvPr id="41" name="Picture 3" descr="C:\Users\Rich_Lacey\Pictures\PowerPoint Stock Icons\firewall_256.png"/>
          <p:cNvPicPr>
            <a:picLocks noChangeAspect="1" noChangeArrowheads="1"/>
          </p:cNvPicPr>
          <p:nvPr/>
        </p:nvPicPr>
        <p:blipFill>
          <a:blip r:embed="rId4" cstate="print"/>
          <a:srcRect/>
          <a:stretch>
            <a:fillRect/>
          </a:stretch>
        </p:blipFill>
        <p:spPr bwMode="auto">
          <a:xfrm>
            <a:off x="6623051" y="2584451"/>
            <a:ext cx="825499" cy="1092199"/>
          </a:xfrm>
          <a:prstGeom prst="rect">
            <a:avLst/>
          </a:prstGeom>
          <a:noFill/>
        </p:spPr>
      </p:pic>
      <p:pic>
        <p:nvPicPr>
          <p:cNvPr id="40" name="Picture 3" descr="C:\Users\Rich_Lacey\Pictures\PowerPoint Stock Icons\firewall_256.png"/>
          <p:cNvPicPr>
            <a:picLocks noChangeAspect="1" noChangeArrowheads="1"/>
          </p:cNvPicPr>
          <p:nvPr/>
        </p:nvPicPr>
        <p:blipFill>
          <a:blip r:embed="rId4" cstate="print"/>
          <a:srcRect/>
          <a:stretch>
            <a:fillRect/>
          </a:stretch>
        </p:blipFill>
        <p:spPr bwMode="auto">
          <a:xfrm>
            <a:off x="4375151" y="2603501"/>
            <a:ext cx="825499" cy="1092199"/>
          </a:xfrm>
          <a:prstGeom prst="rect">
            <a:avLst/>
          </a:prstGeom>
          <a:noFill/>
        </p:spPr>
      </p:pic>
      <p:sp>
        <p:nvSpPr>
          <p:cNvPr id="59" name="Right Arrow 58"/>
          <p:cNvSpPr/>
          <p:nvPr/>
        </p:nvSpPr>
        <p:spPr bwMode="auto">
          <a:xfrm rot="16200000">
            <a:off x="5495925" y="4733925"/>
            <a:ext cx="590550" cy="304800"/>
          </a:xfrm>
          <a:prstGeom prst="rightArrow">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grpSp>
        <p:nvGrpSpPr>
          <p:cNvPr id="36" name="Group 231"/>
          <p:cNvGrpSpPr/>
          <p:nvPr/>
        </p:nvGrpSpPr>
        <p:grpSpPr>
          <a:xfrm>
            <a:off x="2121539" y="2562453"/>
            <a:ext cx="1893707" cy="1260226"/>
            <a:chOff x="3430768" y="2816474"/>
            <a:chExt cx="1893707" cy="1260226"/>
          </a:xfrm>
        </p:grpSpPr>
        <p:sp>
          <p:nvSpPr>
            <p:cNvPr id="37" name="Cloud 36"/>
            <p:cNvSpPr/>
            <p:nvPr/>
          </p:nvSpPr>
          <p:spPr bwMode="auto">
            <a:xfrm>
              <a:off x="3430768" y="2816474"/>
              <a:ext cx="1893707" cy="1260226"/>
            </a:xfrm>
            <a:prstGeom prst="cloud">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sp>
        <p:sp>
          <p:nvSpPr>
            <p:cNvPr id="38" name="TextBox 37"/>
            <p:cNvSpPr txBox="1"/>
            <p:nvPr/>
          </p:nvSpPr>
          <p:spPr bwMode="ltGray">
            <a:xfrm>
              <a:off x="3541754" y="3222863"/>
              <a:ext cx="1632931" cy="420572"/>
            </a:xfrm>
            <a:prstGeom prst="rect">
              <a:avLst/>
            </a:prstGeom>
            <a:noFill/>
            <a:ln w="9525">
              <a:noFill/>
              <a:miter lim="800000"/>
              <a:headEnd/>
              <a:tailEnd/>
            </a:ln>
          </p:spPr>
          <p:txBody>
            <a:bodyPr wrap="square" lIns="91419" tIns="45710" rIns="91419" bIns="45710" rtlCol="0" anchor="t" anchorCtr="0">
              <a:noAutofit/>
            </a:bodyPr>
            <a:lstStyle/>
            <a:p>
              <a:pPr algn="ctr">
                <a:lnSpc>
                  <a:spcPct val="90000"/>
                </a:lnSpc>
                <a:spcBef>
                  <a:spcPts val="0"/>
                </a:spcBef>
                <a:spcAft>
                  <a:spcPts val="800"/>
                </a:spcAft>
              </a:pPr>
              <a:r>
                <a:rPr lang="en-US" sz="2000" dirty="0" smtClean="0">
                  <a:solidFill>
                    <a:schemeClr val="bg2">
                      <a:lumMod val="50000"/>
                    </a:schemeClr>
                  </a:solidFill>
                  <a:latin typeface="Calibri" pitchFamily="34" charset="0"/>
                </a:rPr>
                <a:t>Internet</a:t>
              </a:r>
            </a:p>
          </p:txBody>
        </p:sp>
      </p:grpSp>
      <p:pic>
        <p:nvPicPr>
          <p:cNvPr id="48" name="Picture 3" descr="C:\Documents and Settings\anthony_langsworth\Local Settings\Temporary Internet Files\Content.IE5\51KS8ON2\MCj04315400000[1].png"/>
          <p:cNvPicPr>
            <a:picLocks noChangeAspect="1" noChangeArrowheads="1"/>
          </p:cNvPicPr>
          <p:nvPr/>
        </p:nvPicPr>
        <p:blipFill>
          <a:blip r:embed="rId5" cstate="print"/>
          <a:srcRect/>
          <a:stretch>
            <a:fillRect/>
          </a:stretch>
        </p:blipFill>
        <p:spPr bwMode="auto">
          <a:xfrm>
            <a:off x="533400" y="2658199"/>
            <a:ext cx="1143000" cy="1151801"/>
          </a:xfrm>
          <a:prstGeom prst="rect">
            <a:avLst/>
          </a:prstGeom>
          <a:noFill/>
        </p:spPr>
      </p:pic>
      <p:pic>
        <p:nvPicPr>
          <p:cNvPr id="39" name="logo 1" descr="C:\Users\Jon\Desktop\SMP logo.png"/>
          <p:cNvPicPr>
            <a:picLocks noChangeAspect="1" noChangeArrowheads="1"/>
          </p:cNvPicPr>
          <p:nvPr/>
        </p:nvPicPr>
        <p:blipFill>
          <a:blip r:embed="rId6" cstate="print"/>
          <a:srcRect/>
          <a:stretch>
            <a:fillRect/>
          </a:stretch>
        </p:blipFill>
        <p:spPr bwMode="auto">
          <a:xfrm>
            <a:off x="1391229" y="2757006"/>
            <a:ext cx="342321" cy="342321"/>
          </a:xfrm>
          <a:prstGeom prst="rect">
            <a:avLst/>
          </a:prstGeom>
          <a:noFill/>
        </p:spPr>
      </p:pic>
      <p:pic>
        <p:nvPicPr>
          <p:cNvPr id="44" name="logo 1" descr="C:\Users\Jon\Desktop\SMP logo.png"/>
          <p:cNvPicPr>
            <a:picLocks noChangeAspect="1" noChangeArrowheads="1"/>
          </p:cNvPicPr>
          <p:nvPr/>
        </p:nvPicPr>
        <p:blipFill>
          <a:blip r:embed="rId6" cstate="print"/>
          <a:srcRect/>
          <a:stretch>
            <a:fillRect/>
          </a:stretch>
        </p:blipFill>
        <p:spPr bwMode="auto">
          <a:xfrm>
            <a:off x="8305800" y="3315279"/>
            <a:ext cx="342321" cy="342321"/>
          </a:xfrm>
          <a:prstGeom prst="rect">
            <a:avLst/>
          </a:prstGeom>
          <a:noFill/>
        </p:spPr>
      </p:pic>
      <p:pic>
        <p:nvPicPr>
          <p:cNvPr id="1026" name="Picture 2" descr="C:\Users\Rich_Lacey\Pictures\PowerPoint Stock Icons\security_128.gif"/>
          <p:cNvPicPr>
            <a:picLocks noChangeAspect="1" noChangeArrowheads="1"/>
          </p:cNvPicPr>
          <p:nvPr/>
        </p:nvPicPr>
        <p:blipFill>
          <a:blip r:embed="rId7" cstate="print"/>
          <a:srcRect/>
          <a:stretch>
            <a:fillRect/>
          </a:stretch>
        </p:blipFill>
        <p:spPr bwMode="auto">
          <a:xfrm>
            <a:off x="1184910" y="5242560"/>
            <a:ext cx="548640" cy="548640"/>
          </a:xfrm>
          <a:prstGeom prst="rect">
            <a:avLst/>
          </a:prstGeom>
          <a:noFill/>
        </p:spPr>
      </p:pic>
      <p:pic>
        <p:nvPicPr>
          <p:cNvPr id="35" name="Picture 3" descr="C:\Documents and Settings\anthony_langsworth\Local Settings\Temporary Internet Files\Content.IE5\U4AAQO2Q\MCj04414370000[1].png"/>
          <p:cNvPicPr>
            <a:picLocks noChangeAspect="1" noChangeArrowheads="1"/>
          </p:cNvPicPr>
          <p:nvPr/>
        </p:nvPicPr>
        <p:blipFill>
          <a:blip r:embed="rId8" cstate="print"/>
          <a:srcRect/>
          <a:stretch>
            <a:fillRect/>
          </a:stretch>
        </p:blipFill>
        <p:spPr bwMode="auto">
          <a:xfrm>
            <a:off x="467544" y="3356992"/>
            <a:ext cx="365714" cy="365714"/>
          </a:xfrm>
          <a:prstGeom prst="rect">
            <a:avLst/>
          </a:prstGeom>
          <a:noFill/>
        </p:spPr>
      </p:pic>
      <p:pic>
        <p:nvPicPr>
          <p:cNvPr id="43" name="Picture 8" descr="C:\Documents and Settings\anthony_langsworth\Local Settings\Temporary Internet Files\Content.IE5\LO38MX2S\MCj04352420000[1].png"/>
          <p:cNvPicPr>
            <a:picLocks noChangeAspect="1" noChangeArrowheads="1"/>
          </p:cNvPicPr>
          <p:nvPr/>
        </p:nvPicPr>
        <p:blipFill>
          <a:blip r:embed="rId9" cstate="print"/>
          <a:srcRect/>
          <a:stretch>
            <a:fillRect/>
          </a:stretch>
        </p:blipFill>
        <p:spPr bwMode="auto">
          <a:xfrm>
            <a:off x="5562600" y="2667000"/>
            <a:ext cx="628893" cy="1347016"/>
          </a:xfrm>
          <a:prstGeom prst="rect">
            <a:avLst/>
          </a:prstGeom>
          <a:noFill/>
        </p:spPr>
      </p:pic>
      <p:pic>
        <p:nvPicPr>
          <p:cNvPr id="46" name="Picture 3" descr="C:\Documents and Settings\anthony_langsworth\Local Settings\Temporary Internet Files\Content.IE5\U4AAQO2Q\MCj04414370000[1].png"/>
          <p:cNvPicPr>
            <a:picLocks noChangeAspect="1" noChangeArrowheads="1"/>
          </p:cNvPicPr>
          <p:nvPr/>
        </p:nvPicPr>
        <p:blipFill>
          <a:blip r:embed="rId8" cstate="print"/>
          <a:srcRect/>
          <a:stretch>
            <a:fillRect/>
          </a:stretch>
        </p:blipFill>
        <p:spPr bwMode="auto">
          <a:xfrm>
            <a:off x="5486400" y="3356992"/>
            <a:ext cx="365714" cy="365714"/>
          </a:xfrm>
          <a:prstGeom prst="rect">
            <a:avLst/>
          </a:prstGeom>
          <a:noFill/>
        </p:spPr>
      </p:pic>
      <p:pic>
        <p:nvPicPr>
          <p:cNvPr id="47" name="Picture 3" descr="C:\Documents and Settings\anthony_langsworth\Local Settings\Temporary Internet Files\Content.IE5\U4AAQO2Q\MCj04414370000[1].png"/>
          <p:cNvPicPr>
            <a:picLocks noChangeAspect="1" noChangeArrowheads="1"/>
          </p:cNvPicPr>
          <p:nvPr/>
        </p:nvPicPr>
        <p:blipFill>
          <a:blip r:embed="rId8" cstate="print"/>
          <a:srcRect/>
          <a:stretch>
            <a:fillRect/>
          </a:stretch>
        </p:blipFill>
        <p:spPr bwMode="auto">
          <a:xfrm>
            <a:off x="7596336" y="3356992"/>
            <a:ext cx="365714" cy="365714"/>
          </a:xfrm>
          <a:prstGeom prst="rect">
            <a:avLst/>
          </a:prstGeom>
          <a:noFill/>
        </p:spPr>
      </p:pic>
      <p:sp>
        <p:nvSpPr>
          <p:cNvPr id="60" name="Title 59"/>
          <p:cNvSpPr>
            <a:spLocks noGrp="1"/>
          </p:cNvSpPr>
          <p:nvPr>
            <p:ph type="title"/>
          </p:nvPr>
        </p:nvSpPr>
        <p:spPr/>
        <p:txBody>
          <a:bodyPr anchor="ctr"/>
          <a:lstStyle/>
          <a:p>
            <a:r>
              <a:rPr lang="en-US" dirty="0" smtClean="0"/>
              <a:t>Cloud Enabled Management</a:t>
            </a:r>
            <a:endParaRPr lang="en-IE" dirty="0"/>
          </a:p>
        </p:txBody>
      </p:sp>
      <p:sp>
        <p:nvSpPr>
          <p:cNvPr id="4" name="Footer Placeholder 3"/>
          <p:cNvSpPr>
            <a:spLocks noGrp="1"/>
          </p:cNvSpPr>
          <p:nvPr>
            <p:ph type="ftr" sz="quarter" idx="10"/>
          </p:nvPr>
        </p:nvSpPr>
        <p:spPr/>
        <p:txBody>
          <a:bodyPr/>
          <a:lstStyle/>
          <a:p>
            <a:r>
              <a:rPr lang="en-US" smtClean="0"/>
              <a:t>SFUG</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solidFill>
                  <a:srgbClr val="FFFFFF"/>
                </a:solidFill>
              </a:rPr>
              <a:pPr>
                <a:defRPr/>
              </a:pPr>
              <a:t>27</a:t>
            </a:fld>
            <a:endParaRPr lang="en-US" dirty="0">
              <a:solidFill>
                <a:srgbClr val="FFFFFF"/>
              </a:solidFill>
            </a:endParaRPr>
          </a:p>
        </p:txBody>
      </p:sp>
      <p:sp>
        <p:nvSpPr>
          <p:cNvPr id="91" name="TextBox 90"/>
          <p:cNvSpPr txBox="1"/>
          <p:nvPr/>
        </p:nvSpPr>
        <p:spPr bwMode="ltGray">
          <a:xfrm>
            <a:off x="5419000" y="5257800"/>
            <a:ext cx="2205037" cy="533400"/>
          </a:xfrm>
          <a:prstGeom prst="rect">
            <a:avLst/>
          </a:prstGeom>
          <a:noFill/>
          <a:ln w="9525">
            <a:noFill/>
            <a:miter lim="800000"/>
            <a:headEnd/>
            <a:tailEnd/>
          </a:ln>
        </p:spPr>
        <p:txBody>
          <a:bodyPr wrap="square" lIns="91419" tIns="45710" rIns="91419" bIns="45710" rtlCol="0" anchor="ctr" anchorCtr="0">
            <a:noAutofit/>
          </a:bodyPr>
          <a:lstStyle/>
          <a:p>
            <a:pPr algn="l" fontAlgn="base">
              <a:lnSpc>
                <a:spcPct val="90000"/>
              </a:lnSpc>
              <a:spcAft>
                <a:spcPts val="800"/>
              </a:spcAft>
            </a:pPr>
            <a:r>
              <a:rPr lang="en-AU" sz="1400" dirty="0" smtClean="0">
                <a:solidFill>
                  <a:srgbClr val="9A918C">
                    <a:lumMod val="50000"/>
                  </a:srgbClr>
                </a:solidFill>
              </a:rPr>
              <a:t>Gateway blocks un-trusted connections</a:t>
            </a:r>
            <a:endParaRPr lang="en-AU" sz="1400" dirty="0">
              <a:solidFill>
                <a:srgbClr val="9A918C">
                  <a:lumMod val="50000"/>
                </a:srgbClr>
              </a:solidFill>
            </a:endParaRPr>
          </a:p>
        </p:txBody>
      </p:sp>
      <p:pic>
        <p:nvPicPr>
          <p:cNvPr id="2051" name="Picture 3" descr="C:\Users\Rich_Lacey\Pictures\PowerPoint Stock Icons\kill_process_256.png"/>
          <p:cNvPicPr>
            <a:picLocks noChangeAspect="1" noChangeArrowheads="1"/>
          </p:cNvPicPr>
          <p:nvPr/>
        </p:nvPicPr>
        <p:blipFill>
          <a:blip r:embed="rId10" cstate="print"/>
          <a:srcRect/>
          <a:stretch>
            <a:fillRect/>
          </a:stretch>
        </p:blipFill>
        <p:spPr bwMode="auto">
          <a:xfrm>
            <a:off x="4937760" y="5242560"/>
            <a:ext cx="548640" cy="548640"/>
          </a:xfrm>
          <a:prstGeom prst="rect">
            <a:avLst/>
          </a:prstGeom>
          <a:noFill/>
        </p:spPr>
      </p:pic>
    </p:spTree>
    <p:extLst>
      <p:ext uri="{BB962C8B-B14F-4D97-AF65-F5344CB8AC3E}">
        <p14:creationId xmlns:p14="http://schemas.microsoft.com/office/powerpoint/2010/main" val="24176098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Altiris Agent:  Automatic Connectivity Switching</a:t>
            </a:r>
            <a:endParaRPr lang="en-AU" dirty="0"/>
          </a:p>
        </p:txBody>
      </p:sp>
      <p:sp>
        <p:nvSpPr>
          <p:cNvPr id="3" name="Content Placeholder 2"/>
          <p:cNvSpPr>
            <a:spLocks noGrp="1"/>
          </p:cNvSpPr>
          <p:nvPr>
            <p:ph idx="1"/>
          </p:nvPr>
        </p:nvSpPr>
        <p:spPr/>
        <p:txBody>
          <a:bodyPr/>
          <a:lstStyle/>
          <a:p>
            <a:r>
              <a:rPr lang="en-AU" dirty="0" smtClean="0"/>
              <a:t>Endpoint is on the internal network – Communicate to the SMP Server directly</a:t>
            </a:r>
          </a:p>
          <a:p>
            <a:r>
              <a:rPr lang="en-AU" dirty="0" smtClean="0"/>
              <a:t>Endpoint is on the Internet (no VPN) – Communicate to the SMP Server via Internet Gateway</a:t>
            </a:r>
          </a:p>
          <a:p>
            <a:r>
              <a:rPr lang="en-AU" dirty="0" smtClean="0"/>
              <a:t>Endpoint is on the VPN – </a:t>
            </a:r>
            <a:br>
              <a:rPr lang="en-AU" dirty="0" smtClean="0"/>
            </a:br>
            <a:r>
              <a:rPr lang="en-AU" dirty="0" smtClean="0"/>
              <a:t>Communicate to the SMP </a:t>
            </a:r>
            <a:br>
              <a:rPr lang="en-AU" dirty="0" smtClean="0"/>
            </a:br>
            <a:r>
              <a:rPr lang="en-AU" dirty="0" smtClean="0"/>
              <a:t>Server directly</a:t>
            </a:r>
          </a:p>
        </p:txBody>
      </p:sp>
      <p:sp>
        <p:nvSpPr>
          <p:cNvPr id="4" name="Footer Placeholder 3"/>
          <p:cNvSpPr>
            <a:spLocks noGrp="1"/>
          </p:cNvSpPr>
          <p:nvPr>
            <p:ph type="ftr" sz="quarter" idx="10"/>
          </p:nvPr>
        </p:nvSpPr>
        <p:spPr/>
        <p:txBody>
          <a:bodyPr/>
          <a:lstStyle/>
          <a:p>
            <a:r>
              <a:rPr lang="en-US" smtClean="0"/>
              <a:t>SFUG</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28</a:t>
            </a:fld>
            <a:endParaRPr lang="en-US" dirty="0"/>
          </a:p>
        </p:txBody>
      </p:sp>
      <p:pic>
        <p:nvPicPr>
          <p:cNvPr id="7" name="Picture 6" descr="buildings_remote_offic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792815"/>
            <a:ext cx="5297407" cy="3988985"/>
          </a:xfrm>
          <a:prstGeom prst="rect">
            <a:avLst/>
          </a:prstGeom>
        </p:spPr>
      </p:pic>
    </p:spTree>
    <p:extLst>
      <p:ext uri="{BB962C8B-B14F-4D97-AF65-F5344CB8AC3E}">
        <p14:creationId xmlns:p14="http://schemas.microsoft.com/office/powerpoint/2010/main" val="2923144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Agent </a:t>
            </a:r>
            <a:r>
              <a:rPr lang="en-AU" dirty="0" smtClean="0"/>
              <a:t>communication in </a:t>
            </a:r>
            <a:r>
              <a:rPr lang="en-AU" dirty="0"/>
              <a:t>CEM mode</a:t>
            </a:r>
          </a:p>
        </p:txBody>
      </p:sp>
      <p:sp>
        <p:nvSpPr>
          <p:cNvPr id="4" name="Footer Placeholder 3"/>
          <p:cNvSpPr>
            <a:spLocks noGrp="1"/>
          </p:cNvSpPr>
          <p:nvPr>
            <p:ph type="ftr" sz="quarter" idx="10"/>
          </p:nvPr>
        </p:nvSpPr>
        <p:spPr/>
        <p:txBody>
          <a:bodyPr/>
          <a:lstStyle/>
          <a:p>
            <a:pPr>
              <a:defRPr/>
            </a:pPr>
            <a:r>
              <a:rPr lang="en-AU" smtClean="0"/>
              <a:t>SFUG</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29</a:t>
            </a:fld>
            <a:endParaRPr lang="en-US" dirty="0"/>
          </a:p>
        </p:txBody>
      </p:sp>
      <p:sp>
        <p:nvSpPr>
          <p:cNvPr id="33" name="Content Placeholder 2"/>
          <p:cNvSpPr txBox="1">
            <a:spLocks/>
          </p:cNvSpPr>
          <p:nvPr/>
        </p:nvSpPr>
        <p:spPr>
          <a:xfrm>
            <a:off x="381000" y="1219200"/>
            <a:ext cx="8382000" cy="4953000"/>
          </a:xfrm>
          <a:prstGeom prst="rect">
            <a:avLst/>
          </a:prstGeom>
        </p:spPr>
        <p:txBody>
          <a:bodyPr/>
          <a:lstStyle>
            <a:lvl1pPr marL="233310" indent="-233310" algn="l" rtl="0" eaLnBrk="1" fontAlgn="base" hangingPunct="1">
              <a:lnSpc>
                <a:spcPct val="90000"/>
              </a:lnSpc>
              <a:spcBef>
                <a:spcPct val="0"/>
              </a:spcBef>
              <a:spcAft>
                <a:spcPts val="1200"/>
              </a:spcAft>
              <a:buClr>
                <a:schemeClr val="bg2">
                  <a:lumMod val="50000"/>
                </a:schemeClr>
              </a:buClr>
              <a:buChar char="•"/>
              <a:defRPr sz="2400">
                <a:solidFill>
                  <a:schemeClr val="bg2">
                    <a:lumMod val="50000"/>
                  </a:schemeClr>
                </a:solidFill>
                <a:latin typeface="+mn-lt"/>
                <a:ea typeface="+mn-ea"/>
                <a:cs typeface="+mn-cs"/>
              </a:defRPr>
            </a:lvl1pPr>
            <a:lvl2pPr marL="517525" indent="-233363" algn="l" rtl="0" eaLnBrk="1" fontAlgn="base" hangingPunct="1">
              <a:lnSpc>
                <a:spcPct val="90000"/>
              </a:lnSpc>
              <a:spcBef>
                <a:spcPct val="0"/>
              </a:spcBef>
              <a:spcAft>
                <a:spcPts val="1000"/>
              </a:spcAft>
              <a:buClr>
                <a:schemeClr val="bg2">
                  <a:lumMod val="50000"/>
                </a:schemeClr>
              </a:buClr>
              <a:buFont typeface="Arial" charset="0"/>
              <a:buChar char="–"/>
              <a:defRPr sz="2000">
                <a:solidFill>
                  <a:schemeClr val="bg2">
                    <a:lumMod val="50000"/>
                  </a:schemeClr>
                </a:solidFill>
                <a:latin typeface="+mn-lt"/>
              </a:defRPr>
            </a:lvl2pPr>
            <a:lvl3pPr marL="688975" indent="-171450" algn="l" rtl="0" eaLnBrk="1" fontAlgn="base" hangingPunct="1">
              <a:lnSpc>
                <a:spcPct val="90000"/>
              </a:lnSpc>
              <a:spcBef>
                <a:spcPct val="0"/>
              </a:spcBef>
              <a:spcAft>
                <a:spcPts val="800"/>
              </a:spcAft>
              <a:buClr>
                <a:schemeClr val="bg2">
                  <a:lumMod val="50000"/>
                </a:schemeClr>
              </a:buClr>
              <a:buChar char="•"/>
              <a:tabLst/>
              <a:defRPr sz="1600">
                <a:solidFill>
                  <a:schemeClr val="bg2">
                    <a:lumMod val="50000"/>
                  </a:schemeClr>
                </a:solidFill>
                <a:latin typeface="+mn-lt"/>
              </a:defRPr>
            </a:lvl3pPr>
            <a:lvl4pPr marL="854075" indent="-165100" algn="l" rtl="0" eaLnBrk="1" fontAlgn="base" hangingPunct="1">
              <a:lnSpc>
                <a:spcPct val="90000"/>
              </a:lnSpc>
              <a:spcBef>
                <a:spcPct val="0"/>
              </a:spcBef>
              <a:spcAft>
                <a:spcPts val="600"/>
              </a:spcAft>
              <a:buClr>
                <a:schemeClr val="bg2">
                  <a:lumMod val="50000"/>
                </a:schemeClr>
              </a:buClr>
              <a:buChar char="–"/>
              <a:defRPr sz="1400">
                <a:solidFill>
                  <a:schemeClr val="bg2">
                    <a:lumMod val="50000"/>
                  </a:schemeClr>
                </a:solidFill>
                <a:latin typeface="+mn-lt"/>
              </a:defRPr>
            </a:lvl4pPr>
            <a:lvl5pPr marL="974725" indent="-120650" algn="l" rtl="0" eaLnBrk="1" fontAlgn="base" hangingPunct="1">
              <a:lnSpc>
                <a:spcPct val="90000"/>
              </a:lnSpc>
              <a:spcBef>
                <a:spcPct val="0"/>
              </a:spcBef>
              <a:spcAft>
                <a:spcPts val="600"/>
              </a:spcAft>
              <a:buClr>
                <a:schemeClr val="bg2">
                  <a:lumMod val="50000"/>
                </a:schemeClr>
              </a:buClr>
              <a:buFont typeface="Arial" pitchFamily="34" charset="0"/>
              <a:buChar char="•"/>
              <a:defRPr sz="1200">
                <a:solidFill>
                  <a:schemeClr val="bg2">
                    <a:lumMod val="50000"/>
                  </a:schemeClr>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r>
              <a:rPr lang="en-US" dirty="0" smtClean="0"/>
              <a:t>Internet Gateway is listening on port 443</a:t>
            </a:r>
          </a:p>
          <a:p>
            <a:r>
              <a:rPr lang="en-US" dirty="0" smtClean="0"/>
              <a:t>NS Agent site is configured on port 4726</a:t>
            </a:r>
          </a:p>
        </p:txBody>
      </p:sp>
      <p:sp>
        <p:nvSpPr>
          <p:cNvPr id="23" name="Rectangle 22"/>
          <p:cNvSpPr/>
          <p:nvPr/>
        </p:nvSpPr>
        <p:spPr bwMode="auto">
          <a:xfrm>
            <a:off x="6991939" y="2371725"/>
            <a:ext cx="1857375" cy="3667125"/>
          </a:xfrm>
          <a:prstGeom prst="rect">
            <a:avLst/>
          </a:prstGeom>
          <a:solidFill>
            <a:srgbClr val="339933">
              <a:alpha val="25000"/>
            </a:srgbClr>
          </a:solidFill>
          <a:ln w="9525">
            <a:noFill/>
            <a:miter lim="800000"/>
            <a:headEnd/>
            <a:tailEn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AU" sz="2400" dirty="0">
                <a:solidFill>
                  <a:srgbClr val="9A918C"/>
                </a:solidFill>
                <a:latin typeface="Arial" charset="0"/>
              </a:rPr>
              <a:t>Internal</a:t>
            </a:r>
            <a:endParaRPr lang="en-US" sz="2400" dirty="0">
              <a:solidFill>
                <a:srgbClr val="9A918C"/>
              </a:solidFill>
              <a:latin typeface="Arial" charset="0"/>
            </a:endParaRPr>
          </a:p>
        </p:txBody>
      </p:sp>
      <p:sp>
        <p:nvSpPr>
          <p:cNvPr id="25" name="Rectangle 24"/>
          <p:cNvSpPr/>
          <p:nvPr/>
        </p:nvSpPr>
        <p:spPr bwMode="auto">
          <a:xfrm>
            <a:off x="353014" y="2371725"/>
            <a:ext cx="4438650" cy="3667125"/>
          </a:xfrm>
          <a:prstGeom prst="rect">
            <a:avLst/>
          </a:prstGeom>
          <a:solidFill>
            <a:schemeClr val="accent4">
              <a:alpha val="25000"/>
            </a:schemeClr>
          </a:solidFill>
          <a:ln w="9525">
            <a:noFill/>
            <a:miter lim="800000"/>
            <a:headEnd/>
            <a:tailEn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AU" sz="2400" dirty="0">
                <a:solidFill>
                  <a:srgbClr val="9A918C"/>
                </a:solidFill>
                <a:latin typeface="Arial" charset="0"/>
              </a:rPr>
              <a:t>External</a:t>
            </a:r>
            <a:endParaRPr lang="en-US" sz="2400" dirty="0">
              <a:solidFill>
                <a:srgbClr val="9A918C"/>
              </a:solidFill>
              <a:latin typeface="Arial" charset="0"/>
            </a:endParaRPr>
          </a:p>
        </p:txBody>
      </p:sp>
      <p:sp>
        <p:nvSpPr>
          <p:cNvPr id="29" name="Rectangle 28"/>
          <p:cNvSpPr/>
          <p:nvPr/>
        </p:nvSpPr>
        <p:spPr bwMode="auto">
          <a:xfrm>
            <a:off x="4782138" y="2371725"/>
            <a:ext cx="2219325" cy="3667125"/>
          </a:xfrm>
          <a:prstGeom prst="rect">
            <a:avLst/>
          </a:prstGeom>
          <a:solidFill>
            <a:srgbClr val="FFCC00">
              <a:alpha val="25000"/>
            </a:srgbClr>
          </a:solidFill>
          <a:ln w="9525">
            <a:noFill/>
            <a:miter lim="800000"/>
            <a:headEnd/>
            <a:tailEn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AU" sz="2400" dirty="0">
                <a:solidFill>
                  <a:srgbClr val="9A918C"/>
                </a:solidFill>
                <a:latin typeface="Arial" charset="0"/>
              </a:rPr>
              <a:t>DMZ</a:t>
            </a:r>
            <a:endParaRPr lang="en-US" sz="2400" dirty="0">
              <a:solidFill>
                <a:srgbClr val="9A918C"/>
              </a:solidFill>
              <a:latin typeface="Arial" charset="0"/>
            </a:endParaRPr>
          </a:p>
        </p:txBody>
      </p:sp>
      <p:sp>
        <p:nvSpPr>
          <p:cNvPr id="31" name="TextBox 30"/>
          <p:cNvSpPr txBox="1"/>
          <p:nvPr/>
        </p:nvSpPr>
        <p:spPr bwMode="ltGray">
          <a:xfrm>
            <a:off x="333964" y="4924425"/>
            <a:ext cx="1476375" cy="447676"/>
          </a:xfrm>
          <a:prstGeom prst="rect">
            <a:avLst/>
          </a:prstGeom>
          <a:noFill/>
          <a:ln w="9525">
            <a:noFill/>
            <a:miter lim="800000"/>
            <a:headEnd/>
            <a:tailEnd/>
          </a:ln>
        </p:spPr>
        <p:txBody>
          <a:bodyPr wrap="square" lIns="91419" tIns="45710" rIns="91419" bIns="45710" rtlCol="0" anchor="t" anchorCtr="0">
            <a:noAutofit/>
          </a:bodyPr>
          <a:lstStyle/>
          <a:p>
            <a:pPr algn="ctr" fontAlgn="base">
              <a:lnSpc>
                <a:spcPct val="90000"/>
              </a:lnSpc>
              <a:spcAft>
                <a:spcPts val="800"/>
              </a:spcAft>
            </a:pPr>
            <a:r>
              <a:rPr lang="en-AU" sz="1600" dirty="0">
                <a:solidFill>
                  <a:srgbClr val="9A918C">
                    <a:lumMod val="50000"/>
                  </a:srgbClr>
                </a:solidFill>
              </a:rPr>
              <a:t>Agent</a:t>
            </a:r>
            <a:endParaRPr lang="en-US" sz="1600" dirty="0" err="1">
              <a:solidFill>
                <a:srgbClr val="9A918C">
                  <a:lumMod val="50000"/>
                </a:srgbClr>
              </a:solidFill>
            </a:endParaRPr>
          </a:p>
        </p:txBody>
      </p:sp>
      <p:sp>
        <p:nvSpPr>
          <p:cNvPr id="35" name="TextBox 34"/>
          <p:cNvSpPr txBox="1"/>
          <p:nvPr/>
        </p:nvSpPr>
        <p:spPr bwMode="ltGray">
          <a:xfrm>
            <a:off x="5106715" y="4914900"/>
            <a:ext cx="1304200" cy="619125"/>
          </a:xfrm>
          <a:prstGeom prst="rect">
            <a:avLst/>
          </a:prstGeom>
          <a:noFill/>
          <a:ln w="9525">
            <a:noFill/>
            <a:miter lim="800000"/>
            <a:headEnd/>
            <a:tailEnd/>
          </a:ln>
        </p:spPr>
        <p:txBody>
          <a:bodyPr wrap="square" lIns="91419" tIns="45710" rIns="91419" bIns="45710" rtlCol="0" anchor="t" anchorCtr="0">
            <a:noAutofit/>
          </a:bodyPr>
          <a:lstStyle/>
          <a:p>
            <a:pPr algn="ctr" fontAlgn="base">
              <a:lnSpc>
                <a:spcPct val="90000"/>
              </a:lnSpc>
              <a:spcAft>
                <a:spcPts val="800"/>
              </a:spcAft>
            </a:pPr>
            <a:r>
              <a:rPr lang="en-AU" sz="1600" dirty="0" smtClean="0">
                <a:solidFill>
                  <a:srgbClr val="9A918C">
                    <a:lumMod val="50000"/>
                  </a:srgbClr>
                </a:solidFill>
              </a:rPr>
              <a:t>Internet</a:t>
            </a:r>
            <a:br>
              <a:rPr lang="en-AU" sz="1600" dirty="0" smtClean="0">
                <a:solidFill>
                  <a:srgbClr val="9A918C">
                    <a:lumMod val="50000"/>
                  </a:srgbClr>
                </a:solidFill>
              </a:rPr>
            </a:br>
            <a:r>
              <a:rPr lang="en-AU" sz="1600" dirty="0" smtClean="0">
                <a:solidFill>
                  <a:srgbClr val="9A918C">
                    <a:lumMod val="50000"/>
                  </a:srgbClr>
                </a:solidFill>
              </a:rPr>
              <a:t>Gateway</a:t>
            </a:r>
            <a:endParaRPr lang="en-AU" sz="1600" dirty="0">
              <a:solidFill>
                <a:srgbClr val="9A918C">
                  <a:lumMod val="50000"/>
                </a:srgbClr>
              </a:solidFill>
            </a:endParaRPr>
          </a:p>
          <a:p>
            <a:pPr algn="ctr" fontAlgn="base">
              <a:lnSpc>
                <a:spcPct val="90000"/>
              </a:lnSpc>
              <a:spcAft>
                <a:spcPts val="800"/>
              </a:spcAft>
            </a:pPr>
            <a:endParaRPr lang="en-US" sz="1600" dirty="0" err="1">
              <a:solidFill>
                <a:srgbClr val="9A918C">
                  <a:lumMod val="50000"/>
                </a:srgbClr>
              </a:solidFill>
            </a:endParaRPr>
          </a:p>
        </p:txBody>
      </p:sp>
      <p:sp>
        <p:nvSpPr>
          <p:cNvPr id="36" name="TextBox 35"/>
          <p:cNvSpPr txBox="1"/>
          <p:nvPr/>
        </p:nvSpPr>
        <p:spPr bwMode="ltGray">
          <a:xfrm>
            <a:off x="6396626" y="4886325"/>
            <a:ext cx="1190625" cy="619125"/>
          </a:xfrm>
          <a:prstGeom prst="rect">
            <a:avLst/>
          </a:prstGeom>
          <a:noFill/>
          <a:ln w="9525">
            <a:noFill/>
            <a:miter lim="800000"/>
            <a:headEnd/>
            <a:tailEnd/>
          </a:ln>
        </p:spPr>
        <p:txBody>
          <a:bodyPr wrap="square" lIns="91419" tIns="45710" rIns="91419" bIns="45710" rtlCol="0" anchor="t" anchorCtr="0">
            <a:noAutofit/>
          </a:bodyPr>
          <a:lstStyle/>
          <a:p>
            <a:pPr algn="ctr" fontAlgn="base">
              <a:lnSpc>
                <a:spcPct val="90000"/>
              </a:lnSpc>
              <a:spcAft>
                <a:spcPts val="800"/>
              </a:spcAft>
            </a:pPr>
            <a:r>
              <a:rPr lang="en-AU" sz="1600" dirty="0">
                <a:solidFill>
                  <a:srgbClr val="9A918C">
                    <a:lumMod val="50000"/>
                  </a:srgbClr>
                </a:solidFill>
              </a:rPr>
              <a:t>Internal Firewall</a:t>
            </a:r>
          </a:p>
          <a:p>
            <a:pPr algn="ctr" fontAlgn="base">
              <a:lnSpc>
                <a:spcPct val="90000"/>
              </a:lnSpc>
              <a:spcAft>
                <a:spcPts val="800"/>
              </a:spcAft>
            </a:pPr>
            <a:endParaRPr lang="en-US" sz="1600" dirty="0" err="1">
              <a:solidFill>
                <a:srgbClr val="9A918C">
                  <a:lumMod val="50000"/>
                </a:srgbClr>
              </a:solidFill>
            </a:endParaRPr>
          </a:p>
        </p:txBody>
      </p:sp>
      <p:sp>
        <p:nvSpPr>
          <p:cNvPr id="37" name="TextBox 36"/>
          <p:cNvSpPr txBox="1"/>
          <p:nvPr/>
        </p:nvSpPr>
        <p:spPr bwMode="ltGray">
          <a:xfrm>
            <a:off x="4029664" y="4886325"/>
            <a:ext cx="1190625" cy="619125"/>
          </a:xfrm>
          <a:prstGeom prst="rect">
            <a:avLst/>
          </a:prstGeom>
          <a:noFill/>
          <a:ln w="9525">
            <a:noFill/>
            <a:miter lim="800000"/>
            <a:headEnd/>
            <a:tailEnd/>
          </a:ln>
        </p:spPr>
        <p:txBody>
          <a:bodyPr wrap="square" lIns="91419" tIns="45710" rIns="91419" bIns="45710" rtlCol="0" anchor="t" anchorCtr="0">
            <a:noAutofit/>
          </a:bodyPr>
          <a:lstStyle/>
          <a:p>
            <a:pPr algn="ctr" fontAlgn="base">
              <a:lnSpc>
                <a:spcPct val="90000"/>
              </a:lnSpc>
              <a:spcAft>
                <a:spcPts val="800"/>
              </a:spcAft>
            </a:pPr>
            <a:r>
              <a:rPr lang="en-AU" sz="1600" dirty="0">
                <a:solidFill>
                  <a:srgbClr val="9A918C">
                    <a:lumMod val="50000"/>
                  </a:srgbClr>
                </a:solidFill>
              </a:rPr>
              <a:t>External Firewall</a:t>
            </a:r>
          </a:p>
          <a:p>
            <a:pPr algn="ctr" fontAlgn="base">
              <a:lnSpc>
                <a:spcPct val="90000"/>
              </a:lnSpc>
              <a:spcAft>
                <a:spcPts val="800"/>
              </a:spcAft>
            </a:pPr>
            <a:endParaRPr lang="en-US" sz="1600" dirty="0" err="1">
              <a:solidFill>
                <a:srgbClr val="9A918C">
                  <a:lumMod val="50000"/>
                </a:srgbClr>
              </a:solidFill>
            </a:endParaRPr>
          </a:p>
        </p:txBody>
      </p:sp>
      <p:sp>
        <p:nvSpPr>
          <p:cNvPr id="38" name="TextBox 37"/>
          <p:cNvSpPr txBox="1"/>
          <p:nvPr/>
        </p:nvSpPr>
        <p:spPr bwMode="ltGray">
          <a:xfrm>
            <a:off x="7402239" y="4791076"/>
            <a:ext cx="1456601" cy="742950"/>
          </a:xfrm>
          <a:prstGeom prst="rect">
            <a:avLst/>
          </a:prstGeom>
          <a:noFill/>
          <a:ln w="9525">
            <a:noFill/>
            <a:miter lim="800000"/>
            <a:headEnd/>
            <a:tailEnd/>
          </a:ln>
        </p:spPr>
        <p:txBody>
          <a:bodyPr wrap="square" lIns="91419" tIns="45710" rIns="91419" bIns="45710" rtlCol="0" anchor="t" anchorCtr="0">
            <a:noAutofit/>
          </a:bodyPr>
          <a:lstStyle/>
          <a:p>
            <a:pPr algn="ctr" fontAlgn="base">
              <a:lnSpc>
                <a:spcPct val="90000"/>
              </a:lnSpc>
              <a:spcAft>
                <a:spcPts val="800"/>
              </a:spcAft>
            </a:pPr>
            <a:r>
              <a:rPr lang="en-AU" sz="1600" dirty="0" smtClean="0">
                <a:solidFill>
                  <a:srgbClr val="9A918C">
                    <a:lumMod val="50000"/>
                  </a:srgbClr>
                </a:solidFill>
              </a:rPr>
              <a:t>Symantec Management Platform</a:t>
            </a:r>
            <a:r>
              <a:rPr lang="en-AU" sz="1600" dirty="0">
                <a:solidFill>
                  <a:srgbClr val="9A918C">
                    <a:lumMod val="50000"/>
                  </a:srgbClr>
                </a:solidFill>
              </a:rPr>
              <a:t/>
            </a:r>
            <a:br>
              <a:rPr lang="en-AU" sz="1600" dirty="0">
                <a:solidFill>
                  <a:srgbClr val="9A918C">
                    <a:lumMod val="50000"/>
                  </a:srgbClr>
                </a:solidFill>
              </a:rPr>
            </a:br>
            <a:endParaRPr lang="en-AU" sz="1600" dirty="0">
              <a:solidFill>
                <a:srgbClr val="9A918C">
                  <a:lumMod val="50000"/>
                </a:srgbClr>
              </a:solidFill>
            </a:endParaRPr>
          </a:p>
          <a:p>
            <a:pPr algn="ctr" fontAlgn="base">
              <a:lnSpc>
                <a:spcPct val="90000"/>
              </a:lnSpc>
              <a:spcAft>
                <a:spcPts val="800"/>
              </a:spcAft>
            </a:pPr>
            <a:endParaRPr lang="en-US" sz="1600" dirty="0" err="1">
              <a:solidFill>
                <a:srgbClr val="9A918C">
                  <a:lumMod val="50000"/>
                </a:srgbClr>
              </a:solidFill>
            </a:endParaRPr>
          </a:p>
        </p:txBody>
      </p:sp>
      <p:pic>
        <p:nvPicPr>
          <p:cNvPr id="39" name="Picture 2" descr="C:\Users\Rich_Lacey\Pictures\PowerPoint Stock Icons\server_256.png"/>
          <p:cNvPicPr>
            <a:picLocks noChangeAspect="1" noChangeArrowheads="1"/>
          </p:cNvPicPr>
          <p:nvPr/>
        </p:nvPicPr>
        <p:blipFill>
          <a:blip r:embed="rId3" cstate="print"/>
          <a:srcRect/>
          <a:stretch>
            <a:fillRect/>
          </a:stretch>
        </p:blipFill>
        <p:spPr bwMode="auto">
          <a:xfrm>
            <a:off x="7653064" y="3594100"/>
            <a:ext cx="1120775" cy="1120775"/>
          </a:xfrm>
          <a:prstGeom prst="rect">
            <a:avLst/>
          </a:prstGeom>
          <a:noFill/>
        </p:spPr>
      </p:pic>
      <p:sp>
        <p:nvSpPr>
          <p:cNvPr id="40" name="Right Arrow 39"/>
          <p:cNvSpPr/>
          <p:nvPr/>
        </p:nvSpPr>
        <p:spPr bwMode="auto">
          <a:xfrm>
            <a:off x="1563414" y="4067175"/>
            <a:ext cx="480848" cy="304800"/>
          </a:xfrm>
          <a:prstGeom prst="rightArrow">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sp>
        <p:nvSpPr>
          <p:cNvPr id="42" name="Right Arrow 41"/>
          <p:cNvSpPr/>
          <p:nvPr/>
        </p:nvSpPr>
        <p:spPr bwMode="auto">
          <a:xfrm>
            <a:off x="3697014" y="4000500"/>
            <a:ext cx="647701" cy="304800"/>
          </a:xfrm>
          <a:prstGeom prst="rightArrow">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sp>
        <p:nvSpPr>
          <p:cNvPr id="43" name="Right Arrow 42"/>
          <p:cNvSpPr/>
          <p:nvPr/>
        </p:nvSpPr>
        <p:spPr bwMode="auto">
          <a:xfrm>
            <a:off x="5011465" y="4010025"/>
            <a:ext cx="361950" cy="304800"/>
          </a:xfrm>
          <a:prstGeom prst="rightArrow">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sp>
        <p:nvSpPr>
          <p:cNvPr id="44" name="Right Arrow 43"/>
          <p:cNvSpPr/>
          <p:nvPr/>
        </p:nvSpPr>
        <p:spPr bwMode="auto">
          <a:xfrm>
            <a:off x="5943600" y="4013200"/>
            <a:ext cx="544240" cy="304800"/>
          </a:xfrm>
          <a:prstGeom prst="rightArrow">
            <a:avLst>
              <a:gd name="adj1" fmla="val 57715"/>
              <a:gd name="adj2" fmla="val 50000"/>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sp>
        <p:nvSpPr>
          <p:cNvPr id="45" name="Right Arrow 44"/>
          <p:cNvSpPr/>
          <p:nvPr/>
        </p:nvSpPr>
        <p:spPr bwMode="auto">
          <a:xfrm>
            <a:off x="7306990" y="3990975"/>
            <a:ext cx="361950" cy="304800"/>
          </a:xfrm>
          <a:prstGeom prst="rightArrow">
            <a:avLst/>
          </a:prstGeom>
          <a:solidFill>
            <a:schemeClr val="bg1"/>
          </a:solidFill>
          <a:ln w="190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IE" sz="2400" i="0" u="none" strike="noStrike" cap="none" normalizeH="0" baseline="0" dirty="0" err="1" smtClean="0">
              <a:ln>
                <a:noFill/>
              </a:ln>
              <a:solidFill>
                <a:schemeClr val="bg1"/>
              </a:solidFill>
              <a:effectLst/>
              <a:latin typeface="+mn-lt"/>
            </a:endParaRPr>
          </a:p>
        </p:txBody>
      </p:sp>
      <p:pic>
        <p:nvPicPr>
          <p:cNvPr id="46" name="Picture 3" descr="C:\Users\Rich_Lacey\Pictures\PowerPoint Stock Icons\firewall_256.png"/>
          <p:cNvPicPr>
            <a:picLocks noChangeAspect="1" noChangeArrowheads="1"/>
          </p:cNvPicPr>
          <p:nvPr/>
        </p:nvPicPr>
        <p:blipFill>
          <a:blip r:embed="rId4" cstate="print"/>
          <a:srcRect/>
          <a:stretch>
            <a:fillRect/>
          </a:stretch>
        </p:blipFill>
        <p:spPr bwMode="auto">
          <a:xfrm>
            <a:off x="6586265" y="3575051"/>
            <a:ext cx="825499" cy="1092199"/>
          </a:xfrm>
          <a:prstGeom prst="rect">
            <a:avLst/>
          </a:prstGeom>
          <a:noFill/>
        </p:spPr>
      </p:pic>
      <p:pic>
        <p:nvPicPr>
          <p:cNvPr id="48" name="Picture 3" descr="C:\Users\Rich_Lacey\Pictures\PowerPoint Stock Icons\firewall_256.png"/>
          <p:cNvPicPr>
            <a:picLocks noChangeAspect="1" noChangeArrowheads="1"/>
          </p:cNvPicPr>
          <p:nvPr/>
        </p:nvPicPr>
        <p:blipFill>
          <a:blip r:embed="rId4" cstate="print"/>
          <a:srcRect/>
          <a:stretch>
            <a:fillRect/>
          </a:stretch>
        </p:blipFill>
        <p:spPr bwMode="auto">
          <a:xfrm>
            <a:off x="4338365" y="3594101"/>
            <a:ext cx="825499" cy="1092199"/>
          </a:xfrm>
          <a:prstGeom prst="rect">
            <a:avLst/>
          </a:prstGeom>
          <a:noFill/>
        </p:spPr>
      </p:pic>
      <p:pic>
        <p:nvPicPr>
          <p:cNvPr id="59" name="Picture 3" descr="C:\Documents and Settings\anthony_langsworth\Local Settings\Temporary Internet Files\Content.IE5\51KS8ON2\MCj04315400000[1].png"/>
          <p:cNvPicPr>
            <a:picLocks noChangeAspect="1" noChangeArrowheads="1"/>
          </p:cNvPicPr>
          <p:nvPr/>
        </p:nvPicPr>
        <p:blipFill>
          <a:blip r:embed="rId5" cstate="print"/>
          <a:srcRect/>
          <a:stretch>
            <a:fillRect/>
          </a:stretch>
        </p:blipFill>
        <p:spPr bwMode="auto">
          <a:xfrm>
            <a:off x="533400" y="3724999"/>
            <a:ext cx="1143000" cy="1151801"/>
          </a:xfrm>
          <a:prstGeom prst="rect">
            <a:avLst/>
          </a:prstGeom>
          <a:noFill/>
        </p:spPr>
      </p:pic>
      <p:pic>
        <p:nvPicPr>
          <p:cNvPr id="60" name="logo 1" descr="C:\Users\Jon\Desktop\SMP logo.png"/>
          <p:cNvPicPr>
            <a:picLocks noChangeAspect="1" noChangeArrowheads="1"/>
          </p:cNvPicPr>
          <p:nvPr/>
        </p:nvPicPr>
        <p:blipFill>
          <a:blip r:embed="rId6" cstate="print"/>
          <a:srcRect/>
          <a:stretch>
            <a:fillRect/>
          </a:stretch>
        </p:blipFill>
        <p:spPr bwMode="auto">
          <a:xfrm>
            <a:off x="1391229" y="3823806"/>
            <a:ext cx="342321" cy="342321"/>
          </a:xfrm>
          <a:prstGeom prst="rect">
            <a:avLst/>
          </a:prstGeom>
          <a:noFill/>
        </p:spPr>
      </p:pic>
      <p:pic>
        <p:nvPicPr>
          <p:cNvPr id="61" name="Picture 3" descr="C:\Documents and Settings\anthony_langsworth\Local Settings\Temporary Internet Files\Content.IE5\U4AAQO2Q\MCj04414370000[1].png"/>
          <p:cNvPicPr>
            <a:picLocks noChangeAspect="1" noChangeArrowheads="1"/>
          </p:cNvPicPr>
          <p:nvPr/>
        </p:nvPicPr>
        <p:blipFill>
          <a:blip r:embed="rId7" cstate="print"/>
          <a:srcRect/>
          <a:stretch>
            <a:fillRect/>
          </a:stretch>
        </p:blipFill>
        <p:spPr bwMode="auto">
          <a:xfrm>
            <a:off x="467544" y="4423792"/>
            <a:ext cx="365714" cy="365714"/>
          </a:xfrm>
          <a:prstGeom prst="rect">
            <a:avLst/>
          </a:prstGeom>
          <a:noFill/>
        </p:spPr>
      </p:pic>
      <p:grpSp>
        <p:nvGrpSpPr>
          <p:cNvPr id="50" name="Group 231"/>
          <p:cNvGrpSpPr/>
          <p:nvPr/>
        </p:nvGrpSpPr>
        <p:grpSpPr>
          <a:xfrm>
            <a:off x="2084753" y="3553053"/>
            <a:ext cx="1893707" cy="1260226"/>
            <a:chOff x="3430768" y="2816474"/>
            <a:chExt cx="1893707" cy="1260226"/>
          </a:xfrm>
        </p:grpSpPr>
        <p:sp>
          <p:nvSpPr>
            <p:cNvPr id="51" name="Cloud 50"/>
            <p:cNvSpPr/>
            <p:nvPr/>
          </p:nvSpPr>
          <p:spPr bwMode="auto">
            <a:xfrm>
              <a:off x="3430768" y="2816474"/>
              <a:ext cx="1893707" cy="1260226"/>
            </a:xfrm>
            <a:prstGeom prst="cloud">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sp>
        <p:sp>
          <p:nvSpPr>
            <p:cNvPr id="52" name="TextBox 51"/>
            <p:cNvSpPr txBox="1"/>
            <p:nvPr/>
          </p:nvSpPr>
          <p:spPr bwMode="ltGray">
            <a:xfrm>
              <a:off x="3541754" y="3222863"/>
              <a:ext cx="1632931" cy="420572"/>
            </a:xfrm>
            <a:prstGeom prst="rect">
              <a:avLst/>
            </a:prstGeom>
            <a:noFill/>
            <a:ln w="9525">
              <a:noFill/>
              <a:miter lim="800000"/>
              <a:headEnd/>
              <a:tailEnd/>
            </a:ln>
          </p:spPr>
          <p:txBody>
            <a:bodyPr wrap="square" lIns="91419" tIns="45710" rIns="91419" bIns="45710" rtlCol="0" anchor="t" anchorCtr="0">
              <a:noAutofit/>
            </a:bodyPr>
            <a:lstStyle/>
            <a:p>
              <a:pPr algn="ctr">
                <a:lnSpc>
                  <a:spcPct val="90000"/>
                </a:lnSpc>
                <a:spcBef>
                  <a:spcPts val="0"/>
                </a:spcBef>
                <a:spcAft>
                  <a:spcPts val="800"/>
                </a:spcAft>
              </a:pPr>
              <a:r>
                <a:rPr lang="en-US" sz="2000" dirty="0" smtClean="0">
                  <a:solidFill>
                    <a:schemeClr val="bg2">
                      <a:lumMod val="50000"/>
                    </a:schemeClr>
                  </a:solidFill>
                  <a:latin typeface="Calibri" pitchFamily="34" charset="0"/>
                </a:rPr>
                <a:t>Internet</a:t>
              </a:r>
            </a:p>
          </p:txBody>
        </p:sp>
      </p:grpSp>
      <p:pic>
        <p:nvPicPr>
          <p:cNvPr id="54" name="logo 1" descr="C:\Users\Jon\Desktop\SMP logo.png"/>
          <p:cNvPicPr>
            <a:picLocks noChangeAspect="1" noChangeArrowheads="1"/>
          </p:cNvPicPr>
          <p:nvPr/>
        </p:nvPicPr>
        <p:blipFill>
          <a:blip r:embed="rId6" cstate="print"/>
          <a:srcRect/>
          <a:stretch>
            <a:fillRect/>
          </a:stretch>
        </p:blipFill>
        <p:spPr bwMode="auto">
          <a:xfrm>
            <a:off x="8269014" y="4305879"/>
            <a:ext cx="342321" cy="342321"/>
          </a:xfrm>
          <a:prstGeom prst="rect">
            <a:avLst/>
          </a:prstGeom>
          <a:noFill/>
        </p:spPr>
      </p:pic>
      <p:pic>
        <p:nvPicPr>
          <p:cNvPr id="58" name="Picture 8" descr="C:\Documents and Settings\anthony_langsworth\Local Settings\Temporary Internet Files\Content.IE5\LO38MX2S\MCj04352420000[1].png"/>
          <p:cNvPicPr>
            <a:picLocks noChangeAspect="1" noChangeArrowheads="1"/>
          </p:cNvPicPr>
          <p:nvPr/>
        </p:nvPicPr>
        <p:blipFill>
          <a:blip r:embed="rId8" cstate="print"/>
          <a:srcRect/>
          <a:stretch>
            <a:fillRect/>
          </a:stretch>
        </p:blipFill>
        <p:spPr bwMode="auto">
          <a:xfrm>
            <a:off x="5486400" y="3657600"/>
            <a:ext cx="628893" cy="1347016"/>
          </a:xfrm>
          <a:prstGeom prst="rect">
            <a:avLst/>
          </a:prstGeom>
          <a:noFill/>
        </p:spPr>
      </p:pic>
      <p:pic>
        <p:nvPicPr>
          <p:cNvPr id="56" name="Picture 3" descr="C:\Documents and Settings\anthony_langsworth\Local Settings\Temporary Internet Files\Content.IE5\U4AAQO2Q\MCj04414370000[1].png"/>
          <p:cNvPicPr>
            <a:picLocks noChangeAspect="1" noChangeArrowheads="1"/>
          </p:cNvPicPr>
          <p:nvPr/>
        </p:nvPicPr>
        <p:blipFill>
          <a:blip r:embed="rId7" cstate="print"/>
          <a:srcRect/>
          <a:stretch>
            <a:fillRect/>
          </a:stretch>
        </p:blipFill>
        <p:spPr bwMode="auto">
          <a:xfrm>
            <a:off x="5349286" y="4347592"/>
            <a:ext cx="365714" cy="365714"/>
          </a:xfrm>
          <a:prstGeom prst="rect">
            <a:avLst/>
          </a:prstGeom>
          <a:noFill/>
        </p:spPr>
      </p:pic>
      <p:pic>
        <p:nvPicPr>
          <p:cNvPr id="57" name="Picture 3" descr="C:\Documents and Settings\anthony_langsworth\Local Settings\Temporary Internet Files\Content.IE5\U4AAQO2Q\MCj04414370000[1].png"/>
          <p:cNvPicPr>
            <a:picLocks noChangeAspect="1" noChangeArrowheads="1"/>
          </p:cNvPicPr>
          <p:nvPr/>
        </p:nvPicPr>
        <p:blipFill>
          <a:blip r:embed="rId7" cstate="print"/>
          <a:srcRect/>
          <a:stretch>
            <a:fillRect/>
          </a:stretch>
        </p:blipFill>
        <p:spPr bwMode="auto">
          <a:xfrm>
            <a:off x="7559550" y="4347592"/>
            <a:ext cx="365714" cy="365714"/>
          </a:xfrm>
          <a:prstGeom prst="rect">
            <a:avLst/>
          </a:prstGeom>
          <a:noFill/>
        </p:spPr>
      </p:pic>
      <p:sp>
        <p:nvSpPr>
          <p:cNvPr id="30" name="Right Arrow 29"/>
          <p:cNvSpPr/>
          <p:nvPr/>
        </p:nvSpPr>
        <p:spPr bwMode="auto">
          <a:xfrm>
            <a:off x="1407748" y="3802849"/>
            <a:ext cx="3924824" cy="1460310"/>
          </a:xfrm>
          <a:prstGeom prst="rightArrow">
            <a:avLst>
              <a:gd name="adj1" fmla="val 63084"/>
              <a:gd name="adj2" fmla="val 28505"/>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R="0" indent="0" algn="ctr" defTabSz="914400" rtl="0" eaLnBrk="1" fontAlgn="base" latinLnBrk="0" hangingPunct="1">
              <a:buClrTx/>
              <a:buSzTx/>
              <a:buFontTx/>
              <a:buNone/>
              <a:tabLst/>
            </a:pPr>
            <a:r>
              <a:rPr kumimoji="0" lang="en-US" sz="1400" i="0" u="none" strike="noStrike" cap="none" normalizeH="0" baseline="0" dirty="0" smtClean="0">
                <a:ln>
                  <a:noFill/>
                </a:ln>
                <a:solidFill>
                  <a:srgbClr val="000000"/>
                </a:solidFill>
                <a:effectLst/>
                <a:latin typeface="+mn-lt"/>
              </a:rPr>
              <a:t>https://Gateway:</a:t>
            </a:r>
            <a:r>
              <a:rPr lang="en-US" sz="1400" dirty="0" smtClean="0">
                <a:solidFill>
                  <a:srgbClr val="000000"/>
                </a:solidFill>
                <a:latin typeface="+mn-lt"/>
              </a:rPr>
              <a:t>443</a:t>
            </a:r>
            <a:endParaRPr kumimoji="0" lang="en-US" sz="1400" i="0" u="none" strike="noStrike" cap="none" normalizeH="0" baseline="0" dirty="0" smtClean="0">
              <a:ln>
                <a:noFill/>
              </a:ln>
              <a:solidFill>
                <a:srgbClr val="000000"/>
              </a:solidFill>
              <a:effectLst/>
              <a:latin typeface="+mn-lt"/>
            </a:endParaRPr>
          </a:p>
        </p:txBody>
      </p:sp>
      <p:grpSp>
        <p:nvGrpSpPr>
          <p:cNvPr id="2" name="Group 22"/>
          <p:cNvGrpSpPr/>
          <p:nvPr/>
        </p:nvGrpSpPr>
        <p:grpSpPr>
          <a:xfrm>
            <a:off x="3001223" y="4413121"/>
            <a:ext cx="2137447" cy="348950"/>
            <a:chOff x="3540022" y="1066878"/>
            <a:chExt cx="2137447" cy="348950"/>
          </a:xfrm>
        </p:grpSpPr>
        <p:pic>
          <p:nvPicPr>
            <p:cNvPr id="1433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1671" y="1082244"/>
              <a:ext cx="303107" cy="276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ltGray">
            <a:xfrm>
              <a:off x="3540022" y="1082246"/>
              <a:ext cx="1506208" cy="333582"/>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100" dirty="0" smtClean="0">
                  <a:solidFill>
                    <a:schemeClr val="bg2">
                      <a:lumMod val="50000"/>
                    </a:schemeClr>
                  </a:solidFill>
                  <a:latin typeface="Calibri" pitchFamily="34" charset="0"/>
                </a:rPr>
                <a:t>Agent certificate for IG</a:t>
              </a:r>
            </a:p>
          </p:txBody>
        </p:sp>
        <p:sp>
          <p:nvSpPr>
            <p:cNvPr id="16" name="Right Arrow 15"/>
            <p:cNvSpPr/>
            <p:nvPr/>
          </p:nvSpPr>
          <p:spPr bwMode="auto">
            <a:xfrm>
              <a:off x="5373716" y="1066878"/>
              <a:ext cx="303753" cy="220120"/>
            </a:xfrm>
            <a:prstGeom prst="rightArrow">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grpSp>
      <p:sp>
        <p:nvSpPr>
          <p:cNvPr id="34" name="Right Arrow 33"/>
          <p:cNvSpPr/>
          <p:nvPr/>
        </p:nvSpPr>
        <p:spPr bwMode="auto">
          <a:xfrm>
            <a:off x="6209730" y="3793026"/>
            <a:ext cx="1542197" cy="1460310"/>
          </a:xfrm>
          <a:prstGeom prst="rightArrow">
            <a:avLst>
              <a:gd name="adj1" fmla="val 63084"/>
              <a:gd name="adj2" fmla="val 18225"/>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R="0" indent="0" algn="ctr" defTabSz="914400" rtl="0" eaLnBrk="1" fontAlgn="base" latinLnBrk="0" hangingPunct="1">
              <a:buClrTx/>
              <a:buSzTx/>
              <a:buFontTx/>
              <a:buNone/>
              <a:tabLst/>
            </a:pPr>
            <a:r>
              <a:rPr kumimoji="0" lang="en-US" sz="1400" i="0" u="none" strike="noStrike" cap="none" normalizeH="0" baseline="0" dirty="0" smtClean="0">
                <a:ln>
                  <a:noFill/>
                </a:ln>
                <a:effectLst/>
                <a:latin typeface="+mn-lt"/>
              </a:rPr>
              <a:t>https://NS:4726</a:t>
            </a:r>
          </a:p>
        </p:txBody>
      </p:sp>
      <p:grpSp>
        <p:nvGrpSpPr>
          <p:cNvPr id="7" name="Group 28"/>
          <p:cNvGrpSpPr/>
          <p:nvPr/>
        </p:nvGrpSpPr>
        <p:grpSpPr>
          <a:xfrm>
            <a:off x="1484453" y="4590706"/>
            <a:ext cx="1472355" cy="293552"/>
            <a:chOff x="6700612" y="1286998"/>
            <a:chExt cx="1472355" cy="293552"/>
          </a:xfrm>
        </p:grpSpPr>
        <p:grpSp>
          <p:nvGrpSpPr>
            <p:cNvPr id="8" name="Group 16"/>
            <p:cNvGrpSpPr/>
            <p:nvPr/>
          </p:nvGrpSpPr>
          <p:grpSpPr>
            <a:xfrm>
              <a:off x="6967619" y="1286998"/>
              <a:ext cx="1205348" cy="293552"/>
              <a:chOff x="3412541" y="1114896"/>
              <a:chExt cx="1212082" cy="323850"/>
            </a:xfrm>
          </p:grpSpPr>
          <p:pic>
            <p:nvPicPr>
              <p:cNvPr id="1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19823" y="1114896"/>
                <a:ext cx="3048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bwMode="ltGray">
              <a:xfrm>
                <a:off x="3412541" y="1151646"/>
                <a:ext cx="924490" cy="287100"/>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100" dirty="0" smtClean="0">
                    <a:solidFill>
                      <a:schemeClr val="bg2">
                        <a:lumMod val="50000"/>
                      </a:schemeClr>
                    </a:solidFill>
                    <a:latin typeface="Calibri" pitchFamily="34" charset="0"/>
                  </a:rPr>
                  <a:t>IG certificate</a:t>
                </a:r>
              </a:p>
            </p:txBody>
          </p:sp>
        </p:grpSp>
        <p:sp>
          <p:nvSpPr>
            <p:cNvPr id="24" name="Right Arrow 23"/>
            <p:cNvSpPr/>
            <p:nvPr/>
          </p:nvSpPr>
          <p:spPr bwMode="auto">
            <a:xfrm flipH="1">
              <a:off x="6700612" y="1304979"/>
              <a:ext cx="267007" cy="221697"/>
            </a:xfrm>
            <a:prstGeom prst="rightArrow">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grpSp>
      <p:sp>
        <p:nvSpPr>
          <p:cNvPr id="32" name="Right Arrow 31"/>
          <p:cNvSpPr/>
          <p:nvPr/>
        </p:nvSpPr>
        <p:spPr bwMode="auto">
          <a:xfrm>
            <a:off x="1407748" y="4210050"/>
            <a:ext cx="6320939" cy="836909"/>
          </a:xfrm>
          <a:prstGeom prst="rightArrow">
            <a:avLst>
              <a:gd name="adj1" fmla="val 63084"/>
              <a:gd name="adj2" fmla="val 20351"/>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R="0" indent="0" algn="ctr" defTabSz="914400" rtl="0" eaLnBrk="1" fontAlgn="base" latinLnBrk="0" hangingPunct="1">
              <a:buClrTx/>
              <a:buSzTx/>
              <a:buFontTx/>
              <a:buNone/>
              <a:tabLst/>
            </a:pPr>
            <a:r>
              <a:rPr kumimoji="0" lang="en-US" sz="1400" i="0" u="none" strike="noStrike" cap="none" normalizeH="0" baseline="0" dirty="0" smtClean="0">
                <a:ln>
                  <a:noFill/>
                </a:ln>
                <a:effectLst/>
                <a:latin typeface="+mn-lt"/>
              </a:rPr>
              <a:t>https://NS:</a:t>
            </a:r>
            <a:r>
              <a:rPr lang="en-US" sz="1400" dirty="0" smtClean="0">
                <a:latin typeface="+mn-lt"/>
              </a:rPr>
              <a:t>443</a:t>
            </a:r>
            <a:r>
              <a:rPr kumimoji="0" lang="en-US" sz="1400" i="0" u="none" strike="noStrike" cap="none" normalizeH="0" dirty="0" smtClean="0">
                <a:ln>
                  <a:noFill/>
                </a:ln>
                <a:effectLst/>
                <a:latin typeface="+mn-lt"/>
              </a:rPr>
              <a:t>     </a:t>
            </a:r>
            <a:r>
              <a:rPr kumimoji="0" lang="en-US" sz="1200" i="0" u="none" strike="noStrike" cap="none" normalizeH="0" dirty="0" smtClean="0">
                <a:ln>
                  <a:noFill/>
                </a:ln>
                <a:effectLst/>
                <a:latin typeface="+mn-lt"/>
              </a:rPr>
              <a:t>IG redirects requests to Agent Site port 4726</a:t>
            </a:r>
            <a:endParaRPr kumimoji="0" lang="en-US" sz="1200" i="0" u="none" strike="noStrike" cap="none" normalizeH="0" baseline="0" dirty="0" smtClean="0">
              <a:ln>
                <a:noFill/>
              </a:ln>
              <a:effectLst/>
              <a:latin typeface="+mn-lt"/>
            </a:endParaRPr>
          </a:p>
        </p:txBody>
      </p:sp>
      <p:grpSp>
        <p:nvGrpSpPr>
          <p:cNvPr id="9" name="Group 24"/>
          <p:cNvGrpSpPr/>
          <p:nvPr/>
        </p:nvGrpSpPr>
        <p:grpSpPr>
          <a:xfrm>
            <a:off x="5348642" y="4578124"/>
            <a:ext cx="2137447" cy="348950"/>
            <a:chOff x="3540022" y="1066878"/>
            <a:chExt cx="2137447" cy="348950"/>
          </a:xfrm>
        </p:grpSpPr>
        <p:pic>
          <p:nvPicPr>
            <p:cNvPr id="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1671" y="1082244"/>
              <a:ext cx="303107" cy="276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bwMode="ltGray">
            <a:xfrm>
              <a:off x="3540022" y="1082246"/>
              <a:ext cx="1506208" cy="333582"/>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1100" dirty="0" smtClean="0">
                  <a:solidFill>
                    <a:schemeClr val="bg2">
                      <a:lumMod val="50000"/>
                    </a:schemeClr>
                  </a:solidFill>
                  <a:latin typeface="Calibri" pitchFamily="34" charset="0"/>
                </a:rPr>
                <a:t>Agent certificate for NS</a:t>
              </a:r>
            </a:p>
          </p:txBody>
        </p:sp>
        <p:sp>
          <p:nvSpPr>
            <p:cNvPr id="28" name="Right Arrow 27"/>
            <p:cNvSpPr/>
            <p:nvPr/>
          </p:nvSpPr>
          <p:spPr bwMode="auto">
            <a:xfrm>
              <a:off x="5373716" y="1066878"/>
              <a:ext cx="303753" cy="220120"/>
            </a:xfrm>
            <a:prstGeom prst="rightArrow">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grpSp>
    </p:spTree>
    <p:extLst>
      <p:ext uri="{BB962C8B-B14F-4D97-AF65-F5344CB8AC3E}">
        <p14:creationId xmlns:p14="http://schemas.microsoft.com/office/powerpoint/2010/main" val="3132273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0-#ppt_w/2"/>
                                          </p:val>
                                        </p:tav>
                                        <p:tav tm="100000">
                                          <p:val>
                                            <p:strVal val="#ppt_x"/>
                                          </p:val>
                                        </p:tav>
                                      </p:tavLst>
                                    </p:anim>
                                    <p:anim calcmode="lin" valueType="num">
                                      <p:cBhvr additive="base">
                                        <p:cTn id="3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4"/>
                                        </p:tgtEl>
                                      </p:cBhvr>
                                    </p:animEffect>
                                    <p:set>
                                      <p:cBhvr>
                                        <p:cTn id="49" dur="1" fill="hold">
                                          <p:stCondLst>
                                            <p:cond delay="499"/>
                                          </p:stCondLst>
                                        </p:cTn>
                                        <p:tgtEl>
                                          <p:spTgt spid="3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4" grpId="0" animBg="1"/>
      <p:bldP spid="34" grpId="1" animBg="1"/>
      <p:bldP spid="32" grpId="0" animBg="1"/>
      <p:bldP spid="3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Deployment Solution</a:t>
            </a:r>
            <a:endParaRPr lang="en-US" dirty="0"/>
          </a:p>
        </p:txBody>
      </p:sp>
      <p:sp>
        <p:nvSpPr>
          <p:cNvPr id="2" name="Footer Placeholder 1"/>
          <p:cNvSpPr>
            <a:spLocks noGrp="1"/>
          </p:cNvSpPr>
          <p:nvPr>
            <p:ph type="ftr" sz="quarter" idx="10"/>
          </p:nvPr>
        </p:nvSpPr>
        <p:spPr/>
        <p:txBody>
          <a:bodyPr/>
          <a:lstStyle/>
          <a:p>
            <a:pPr>
              <a:defRPr/>
            </a:pPr>
            <a:r>
              <a:rPr lang="fr-FR" smtClean="0"/>
              <a:t>SFUG</a:t>
            </a:r>
            <a:endParaRPr lang="en-US" dirty="0"/>
          </a:p>
        </p:txBody>
      </p:sp>
      <p:sp>
        <p:nvSpPr>
          <p:cNvPr id="3" name="Slide Number Placeholder 2"/>
          <p:cNvSpPr>
            <a:spLocks noGrp="1"/>
          </p:cNvSpPr>
          <p:nvPr>
            <p:ph type="sldNum" sz="quarter" idx="11"/>
          </p:nvPr>
        </p:nvSpPr>
        <p:spPr/>
        <p:txBody>
          <a:bodyPr/>
          <a:lstStyle/>
          <a:p>
            <a:pPr>
              <a:defRPr/>
            </a:pPr>
            <a:fld id="{46082381-925A-4C25-AB18-0C99AD89CFC0}" type="slidenum">
              <a:rPr lang="en-US" smtClean="0"/>
              <a:pPr>
                <a:defRPr/>
              </a:pPr>
              <a:t>3</a:t>
            </a:fld>
            <a:endParaRPr lang="en-US" dirty="0"/>
          </a:p>
        </p:txBody>
      </p:sp>
    </p:spTree>
    <p:extLst>
      <p:ext uri="{BB962C8B-B14F-4D97-AF65-F5344CB8AC3E}">
        <p14:creationId xmlns:p14="http://schemas.microsoft.com/office/powerpoint/2010/main" val="32503258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e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204" y="1905000"/>
            <a:ext cx="4573796" cy="5105400"/>
          </a:xfrm>
          <a:prstGeom prst="rect">
            <a:avLst/>
          </a:prstGeom>
        </p:spPr>
      </p:pic>
      <p:sp>
        <p:nvSpPr>
          <p:cNvPr id="5" name="Title 4"/>
          <p:cNvSpPr>
            <a:spLocks noGrp="1"/>
          </p:cNvSpPr>
          <p:nvPr>
            <p:ph type="title"/>
          </p:nvPr>
        </p:nvSpPr>
        <p:spPr/>
        <p:txBody>
          <a:bodyPr/>
          <a:lstStyle/>
          <a:p>
            <a:r>
              <a:rPr lang="en-AU" dirty="0" smtClean="0"/>
              <a:t>Internet Gateway</a:t>
            </a:r>
            <a:endParaRPr lang="en-AU" dirty="0"/>
          </a:p>
        </p:txBody>
      </p:sp>
      <p:sp>
        <p:nvSpPr>
          <p:cNvPr id="6" name="Content Placeholder 5"/>
          <p:cNvSpPr>
            <a:spLocks noGrp="1"/>
          </p:cNvSpPr>
          <p:nvPr>
            <p:ph idx="1"/>
          </p:nvPr>
        </p:nvSpPr>
        <p:spPr/>
        <p:txBody>
          <a:bodyPr/>
          <a:lstStyle/>
          <a:p>
            <a:r>
              <a:rPr lang="en-US" dirty="0" smtClean="0"/>
              <a:t>System requirements: </a:t>
            </a:r>
          </a:p>
          <a:p>
            <a:pPr lvl="1"/>
            <a:r>
              <a:rPr lang="en-US" sz="2400" dirty="0" smtClean="0"/>
              <a:t>Preferably physical box, 8GB RAM, 40GB HDD, dual-core CPU and two NICs (VM-based Internet Gateway </a:t>
            </a:r>
            <a:br>
              <a:rPr lang="en-US" sz="2400" dirty="0" smtClean="0"/>
            </a:br>
            <a:r>
              <a:rPr lang="en-US" sz="2400" dirty="0" smtClean="0"/>
              <a:t>less scalable, but still sufficient for</a:t>
            </a:r>
            <a:br>
              <a:rPr lang="en-US" sz="2400" dirty="0" smtClean="0"/>
            </a:br>
            <a:r>
              <a:rPr lang="en-US" sz="2400" dirty="0" smtClean="0"/>
              <a:t> a fully-loaded NS)</a:t>
            </a:r>
          </a:p>
          <a:p>
            <a:pPr lvl="1"/>
            <a:r>
              <a:rPr lang="en-AU" sz="2400" dirty="0" smtClean="0"/>
              <a:t>Windows Server 2008 R2 SP1 </a:t>
            </a:r>
            <a:br>
              <a:rPr lang="en-AU" sz="2400" dirty="0" smtClean="0"/>
            </a:br>
            <a:r>
              <a:rPr lang="en-AU" sz="2400" dirty="0" smtClean="0"/>
              <a:t>(64-bit), .NET Framework 3.5 SP1</a:t>
            </a:r>
          </a:p>
          <a:p>
            <a:r>
              <a:rPr lang="en-US" dirty="0" smtClean="0"/>
              <a:t>Scalability: Up to 3,000 concurrent </a:t>
            </a:r>
            <a:br>
              <a:rPr lang="en-US" dirty="0" smtClean="0"/>
            </a:br>
            <a:r>
              <a:rPr lang="en-US" dirty="0" smtClean="0"/>
              <a:t>connections</a:t>
            </a:r>
            <a:r>
              <a:rPr lang="en-US" dirty="0"/>
              <a:t> </a:t>
            </a:r>
            <a:r>
              <a:rPr lang="en-US" dirty="0" smtClean="0"/>
              <a:t>– Translates into up to </a:t>
            </a:r>
            <a:br>
              <a:rPr lang="en-US" dirty="0" smtClean="0"/>
            </a:br>
            <a:r>
              <a:rPr lang="en-US" dirty="0" smtClean="0"/>
              <a:t>60,000 CEM-enabled nodes</a:t>
            </a:r>
            <a:endParaRPr lang="en-US" dirty="0"/>
          </a:p>
          <a:p>
            <a:pPr lvl="1"/>
            <a:endParaRPr lang="en-US" dirty="0" smtClean="0"/>
          </a:p>
        </p:txBody>
      </p:sp>
      <p:sp>
        <p:nvSpPr>
          <p:cNvPr id="3" name="Footer Placeholder 2"/>
          <p:cNvSpPr>
            <a:spLocks noGrp="1"/>
          </p:cNvSpPr>
          <p:nvPr>
            <p:ph type="ftr" sz="quarter" idx="10"/>
          </p:nvPr>
        </p:nvSpPr>
        <p:spPr/>
        <p:txBody>
          <a:bodyPr/>
          <a:lstStyle/>
          <a:p>
            <a:r>
              <a:rPr lang="en-US" smtClean="0"/>
              <a:t>SFUG</a:t>
            </a:r>
            <a:endParaRPr lang="en-US" dirty="0"/>
          </a:p>
        </p:txBody>
      </p:sp>
      <p:sp>
        <p:nvSpPr>
          <p:cNvPr id="4" name="Slide Number Placeholder 3"/>
          <p:cNvSpPr>
            <a:spLocks noGrp="1"/>
          </p:cNvSpPr>
          <p:nvPr>
            <p:ph type="sldNum" sz="quarter" idx="11"/>
          </p:nvPr>
        </p:nvSpPr>
        <p:spPr/>
        <p:txBody>
          <a:bodyPr/>
          <a:lstStyle/>
          <a:p>
            <a:pPr>
              <a:defRPr/>
            </a:pPr>
            <a:fld id="{446C9BED-6FD4-4BA4-B6B0-4A26058AC9EF}" type="slidenum">
              <a:rPr lang="en-US" smtClean="0"/>
              <a:pPr>
                <a:defRPr/>
              </a:pPr>
              <a:t>30</a:t>
            </a:fld>
            <a:endParaRPr lang="en-US" dirty="0"/>
          </a:p>
        </p:txBody>
      </p:sp>
    </p:spTree>
    <p:extLst>
      <p:ext uri="{BB962C8B-B14F-4D97-AF65-F5344CB8AC3E}">
        <p14:creationId xmlns:p14="http://schemas.microsoft.com/office/powerpoint/2010/main" val="24608173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16632"/>
            <a:ext cx="8382000" cy="838200"/>
          </a:xfrm>
        </p:spPr>
        <p:txBody>
          <a:bodyPr/>
          <a:lstStyle/>
          <a:p>
            <a:r>
              <a:rPr lang="en-AU" dirty="0" smtClean="0"/>
              <a:t>Supported architectures</a:t>
            </a:r>
            <a:endParaRPr lang="en-AU" dirty="0"/>
          </a:p>
        </p:txBody>
      </p:sp>
      <p:sp>
        <p:nvSpPr>
          <p:cNvPr id="3" name="Footer Placeholder 2"/>
          <p:cNvSpPr>
            <a:spLocks noGrp="1"/>
          </p:cNvSpPr>
          <p:nvPr>
            <p:ph type="ftr" sz="quarter" idx="10"/>
          </p:nvPr>
        </p:nvSpPr>
        <p:spPr/>
        <p:txBody>
          <a:bodyPr/>
          <a:lstStyle/>
          <a:p>
            <a:r>
              <a:rPr lang="en-US" smtClean="0"/>
              <a:t>SFUG</a:t>
            </a:r>
            <a:endParaRPr lang="en-US" dirty="0"/>
          </a:p>
        </p:txBody>
      </p:sp>
      <p:sp>
        <p:nvSpPr>
          <p:cNvPr id="4" name="Slide Number Placeholder 3"/>
          <p:cNvSpPr>
            <a:spLocks noGrp="1"/>
          </p:cNvSpPr>
          <p:nvPr>
            <p:ph type="sldNum" sz="quarter" idx="11"/>
          </p:nvPr>
        </p:nvSpPr>
        <p:spPr/>
        <p:txBody>
          <a:bodyPr/>
          <a:lstStyle/>
          <a:p>
            <a:pPr>
              <a:defRPr/>
            </a:pPr>
            <a:fld id="{446C9BED-6FD4-4BA4-B6B0-4A26058AC9EF}" type="slidenum">
              <a:rPr lang="en-US" smtClean="0"/>
              <a:pPr>
                <a:defRPr/>
              </a:pPr>
              <a:t>31</a:t>
            </a:fld>
            <a:endParaRPr lang="en-US" dirty="0"/>
          </a:p>
        </p:txBody>
      </p:sp>
      <p:pic>
        <p:nvPicPr>
          <p:cNvPr id="7" name="Picture 8" descr="C:\Documents and Settings\anthony_langsworth\Local Settings\Temporary Internet Files\Content.IE5\LO38MX2S\MCj04352420000[1].png"/>
          <p:cNvPicPr>
            <a:picLocks noChangeAspect="1" noChangeArrowheads="1"/>
          </p:cNvPicPr>
          <p:nvPr/>
        </p:nvPicPr>
        <p:blipFill>
          <a:blip r:embed="rId3" cstate="print"/>
          <a:srcRect/>
          <a:stretch>
            <a:fillRect/>
          </a:stretch>
        </p:blipFill>
        <p:spPr bwMode="auto">
          <a:xfrm>
            <a:off x="2718971" y="1700808"/>
            <a:ext cx="628893" cy="1347016"/>
          </a:xfrm>
          <a:prstGeom prst="rect">
            <a:avLst/>
          </a:prstGeom>
          <a:noFill/>
        </p:spPr>
      </p:pic>
      <p:pic>
        <p:nvPicPr>
          <p:cNvPr id="8" name="Picture 3" descr="C:\Documents and Settings\anthony_langsworth\Local Settings\Temporary Internet Files\Content.IE5\U4AAQO2Q\MCj04414370000[1].png"/>
          <p:cNvPicPr>
            <a:picLocks noChangeAspect="1" noChangeArrowheads="1"/>
          </p:cNvPicPr>
          <p:nvPr/>
        </p:nvPicPr>
        <p:blipFill>
          <a:blip r:embed="rId4" cstate="print"/>
          <a:srcRect/>
          <a:stretch>
            <a:fillRect/>
          </a:stretch>
        </p:blipFill>
        <p:spPr bwMode="auto">
          <a:xfrm>
            <a:off x="2696992" y="2438400"/>
            <a:ext cx="258744" cy="280101"/>
          </a:xfrm>
          <a:prstGeom prst="rect">
            <a:avLst/>
          </a:prstGeom>
          <a:noFill/>
        </p:spPr>
      </p:pic>
      <p:pic>
        <p:nvPicPr>
          <p:cNvPr id="9" name="Picture 8" descr="C:\Documents and Settings\anthony_langsworth\Local Settings\Temporary Internet Files\Content.IE5\LO38MX2S\MCj04352420000[1].png"/>
          <p:cNvPicPr>
            <a:picLocks noChangeAspect="1" noChangeArrowheads="1"/>
          </p:cNvPicPr>
          <p:nvPr/>
        </p:nvPicPr>
        <p:blipFill>
          <a:blip r:embed="rId3" cstate="print"/>
          <a:srcRect/>
          <a:stretch>
            <a:fillRect/>
          </a:stretch>
        </p:blipFill>
        <p:spPr bwMode="auto">
          <a:xfrm>
            <a:off x="2862987" y="3765469"/>
            <a:ext cx="628893" cy="1347016"/>
          </a:xfrm>
          <a:prstGeom prst="rect">
            <a:avLst/>
          </a:prstGeom>
          <a:noFill/>
        </p:spPr>
      </p:pic>
      <p:pic>
        <p:nvPicPr>
          <p:cNvPr id="10" name="Picture 3" descr="C:\Documents and Settings\anthony_langsworth\Local Settings\Temporary Internet Files\Content.IE5\U4AAQO2Q\MCj04414370000[1].png"/>
          <p:cNvPicPr>
            <a:picLocks noChangeAspect="1" noChangeArrowheads="1"/>
          </p:cNvPicPr>
          <p:nvPr/>
        </p:nvPicPr>
        <p:blipFill>
          <a:blip r:embed="rId4" cstate="print"/>
          <a:srcRect/>
          <a:stretch>
            <a:fillRect/>
          </a:stretch>
        </p:blipFill>
        <p:spPr bwMode="auto">
          <a:xfrm>
            <a:off x="2876285" y="4517051"/>
            <a:ext cx="258744" cy="280101"/>
          </a:xfrm>
          <a:prstGeom prst="rect">
            <a:avLst/>
          </a:prstGeom>
          <a:noFill/>
        </p:spPr>
      </p:pic>
      <p:pic>
        <p:nvPicPr>
          <p:cNvPr id="11" name="Picture 8" descr="C:\Documents and Settings\anthony_langsworth\Local Settings\Temporary Internet Files\Content.IE5\LO38MX2S\MCj04352420000[1].png"/>
          <p:cNvPicPr>
            <a:picLocks noChangeAspect="1" noChangeArrowheads="1"/>
          </p:cNvPicPr>
          <p:nvPr/>
        </p:nvPicPr>
        <p:blipFill>
          <a:blip r:embed="rId3" cstate="print"/>
          <a:srcRect/>
          <a:stretch>
            <a:fillRect/>
          </a:stretch>
        </p:blipFill>
        <p:spPr bwMode="auto">
          <a:xfrm>
            <a:off x="7471499" y="1433912"/>
            <a:ext cx="628893" cy="1347016"/>
          </a:xfrm>
          <a:prstGeom prst="rect">
            <a:avLst/>
          </a:prstGeom>
          <a:noFill/>
        </p:spPr>
      </p:pic>
      <p:pic>
        <p:nvPicPr>
          <p:cNvPr id="12" name="Picture 3" descr="C:\Documents and Settings\anthony_langsworth\Local Settings\Temporary Internet Files\Content.IE5\U4AAQO2Q\MCj04414370000[1].png"/>
          <p:cNvPicPr>
            <a:picLocks noChangeAspect="1" noChangeArrowheads="1"/>
          </p:cNvPicPr>
          <p:nvPr/>
        </p:nvPicPr>
        <p:blipFill>
          <a:blip r:embed="rId4" cstate="print"/>
          <a:srcRect/>
          <a:stretch>
            <a:fillRect/>
          </a:stretch>
        </p:blipFill>
        <p:spPr bwMode="auto">
          <a:xfrm>
            <a:off x="7467600" y="2158299"/>
            <a:ext cx="258744" cy="280101"/>
          </a:xfrm>
          <a:prstGeom prst="rect">
            <a:avLst/>
          </a:prstGeom>
          <a:noFill/>
        </p:spPr>
      </p:pic>
      <p:pic>
        <p:nvPicPr>
          <p:cNvPr id="13" name="Picture 8" descr="C:\Documents and Settings\anthony_langsworth\Local Settings\Temporary Internet Files\Content.IE5\LO38MX2S\MCj04352420000[1].png"/>
          <p:cNvPicPr>
            <a:picLocks noChangeAspect="1" noChangeArrowheads="1"/>
          </p:cNvPicPr>
          <p:nvPr/>
        </p:nvPicPr>
        <p:blipFill>
          <a:blip r:embed="rId3" cstate="print"/>
          <a:srcRect/>
          <a:stretch>
            <a:fillRect/>
          </a:stretch>
        </p:blipFill>
        <p:spPr bwMode="auto">
          <a:xfrm>
            <a:off x="7543507" y="4098208"/>
            <a:ext cx="628893" cy="1347016"/>
          </a:xfrm>
          <a:prstGeom prst="rect">
            <a:avLst/>
          </a:prstGeom>
          <a:noFill/>
        </p:spPr>
      </p:pic>
      <p:pic>
        <p:nvPicPr>
          <p:cNvPr id="14" name="Picture 3" descr="C:\Documents and Settings\anthony_langsworth\Local Settings\Temporary Internet Files\Content.IE5\U4AAQO2Q\MCj04414370000[1].png"/>
          <p:cNvPicPr>
            <a:picLocks noChangeAspect="1" noChangeArrowheads="1"/>
          </p:cNvPicPr>
          <p:nvPr/>
        </p:nvPicPr>
        <p:blipFill>
          <a:blip r:embed="rId4" cstate="print"/>
          <a:srcRect/>
          <a:stretch>
            <a:fillRect/>
          </a:stretch>
        </p:blipFill>
        <p:spPr bwMode="auto">
          <a:xfrm>
            <a:off x="7556805" y="4849790"/>
            <a:ext cx="258744" cy="280101"/>
          </a:xfrm>
          <a:prstGeom prst="rect">
            <a:avLst/>
          </a:prstGeom>
          <a:noFill/>
        </p:spPr>
      </p:pic>
      <p:pic>
        <p:nvPicPr>
          <p:cNvPr id="15" name="Picture 8" descr="C:\Documents and Settings\anthony_langsworth\Local Settings\Temporary Internet Files\Content.IE5\LO38MX2S\MCj04352420000[1].png"/>
          <p:cNvPicPr>
            <a:picLocks noChangeAspect="1" noChangeArrowheads="1"/>
          </p:cNvPicPr>
          <p:nvPr/>
        </p:nvPicPr>
        <p:blipFill>
          <a:blip r:embed="rId3" cstate="print"/>
          <a:srcRect/>
          <a:stretch>
            <a:fillRect/>
          </a:stretch>
        </p:blipFill>
        <p:spPr bwMode="auto">
          <a:xfrm>
            <a:off x="2862987" y="4962304"/>
            <a:ext cx="628893" cy="1347016"/>
          </a:xfrm>
          <a:prstGeom prst="rect">
            <a:avLst/>
          </a:prstGeom>
          <a:noFill/>
        </p:spPr>
      </p:pic>
      <p:pic>
        <p:nvPicPr>
          <p:cNvPr id="16" name="Picture 3" descr="C:\Documents and Settings\anthony_langsworth\Local Settings\Temporary Internet Files\Content.IE5\U4AAQO2Q\MCj04414370000[1].png"/>
          <p:cNvPicPr>
            <a:picLocks noChangeAspect="1" noChangeArrowheads="1"/>
          </p:cNvPicPr>
          <p:nvPr/>
        </p:nvPicPr>
        <p:blipFill>
          <a:blip r:embed="rId4" cstate="print"/>
          <a:srcRect/>
          <a:stretch>
            <a:fillRect/>
          </a:stretch>
        </p:blipFill>
        <p:spPr bwMode="auto">
          <a:xfrm>
            <a:off x="2876285" y="5669179"/>
            <a:ext cx="258744" cy="280101"/>
          </a:xfrm>
          <a:prstGeom prst="rect">
            <a:avLst/>
          </a:prstGeom>
          <a:noFill/>
        </p:spPr>
      </p:pic>
      <p:pic>
        <p:nvPicPr>
          <p:cNvPr id="17" name="Picture 8" descr="C:\Documents and Settings\anthony_langsworth\Local Settings\Temporary Internet Files\Content.IE5\LO38MX2S\MCj04352420000[1].png"/>
          <p:cNvPicPr>
            <a:picLocks noChangeAspect="1" noChangeArrowheads="1"/>
          </p:cNvPicPr>
          <p:nvPr/>
        </p:nvPicPr>
        <p:blipFill>
          <a:blip r:embed="rId3" cstate="print"/>
          <a:srcRect/>
          <a:stretch>
            <a:fillRect/>
          </a:stretch>
        </p:blipFill>
        <p:spPr bwMode="auto">
          <a:xfrm>
            <a:off x="7615515" y="5250336"/>
            <a:ext cx="628893" cy="1347016"/>
          </a:xfrm>
          <a:prstGeom prst="rect">
            <a:avLst/>
          </a:prstGeom>
          <a:noFill/>
        </p:spPr>
      </p:pic>
      <p:pic>
        <p:nvPicPr>
          <p:cNvPr id="18" name="Picture 3" descr="C:\Documents and Settings\anthony_langsworth\Local Settings\Temporary Internet Files\Content.IE5\U4AAQO2Q\MCj04414370000[1].png"/>
          <p:cNvPicPr>
            <a:picLocks noChangeAspect="1" noChangeArrowheads="1"/>
          </p:cNvPicPr>
          <p:nvPr/>
        </p:nvPicPr>
        <p:blipFill>
          <a:blip r:embed="rId4" cstate="print"/>
          <a:srcRect/>
          <a:stretch>
            <a:fillRect/>
          </a:stretch>
        </p:blipFill>
        <p:spPr bwMode="auto">
          <a:xfrm>
            <a:off x="7628813" y="6001918"/>
            <a:ext cx="258744" cy="280101"/>
          </a:xfrm>
          <a:prstGeom prst="rect">
            <a:avLst/>
          </a:prstGeom>
          <a:noFill/>
        </p:spPr>
      </p:pic>
      <p:pic>
        <p:nvPicPr>
          <p:cNvPr id="19" name="Picture 2" descr="C:\Users\Rich_Lacey\Pictures\PowerPoint Stock Icons\server_256.png"/>
          <p:cNvPicPr>
            <a:picLocks noChangeAspect="1" noChangeArrowheads="1"/>
          </p:cNvPicPr>
          <p:nvPr/>
        </p:nvPicPr>
        <p:blipFill>
          <a:blip r:embed="rId5" cstate="print"/>
          <a:srcRect/>
          <a:stretch>
            <a:fillRect/>
          </a:stretch>
        </p:blipFill>
        <p:spPr bwMode="auto">
          <a:xfrm>
            <a:off x="602531" y="1763787"/>
            <a:ext cx="873125" cy="873125"/>
          </a:xfrm>
          <a:prstGeom prst="rect">
            <a:avLst/>
          </a:prstGeom>
          <a:noFill/>
        </p:spPr>
      </p:pic>
      <p:pic>
        <p:nvPicPr>
          <p:cNvPr id="20" name="logo 1" descr="C:\Users\Jon\Desktop\SMP logo.png"/>
          <p:cNvPicPr>
            <a:picLocks noChangeAspect="1" noChangeArrowheads="1"/>
          </p:cNvPicPr>
          <p:nvPr/>
        </p:nvPicPr>
        <p:blipFill>
          <a:blip r:embed="rId6" cstate="print"/>
          <a:srcRect/>
          <a:stretch>
            <a:fillRect/>
          </a:stretch>
        </p:blipFill>
        <p:spPr bwMode="auto">
          <a:xfrm>
            <a:off x="1046203" y="2294591"/>
            <a:ext cx="342321" cy="342321"/>
          </a:xfrm>
          <a:prstGeom prst="rect">
            <a:avLst/>
          </a:prstGeom>
          <a:noFill/>
        </p:spPr>
      </p:pic>
      <p:pic>
        <p:nvPicPr>
          <p:cNvPr id="21" name="Picture 2" descr="C:\Users\Rich_Lacey\Pictures\PowerPoint Stock Icons\server_256.png"/>
          <p:cNvPicPr>
            <a:picLocks noChangeAspect="1" noChangeArrowheads="1"/>
          </p:cNvPicPr>
          <p:nvPr/>
        </p:nvPicPr>
        <p:blipFill>
          <a:blip r:embed="rId5" cstate="print"/>
          <a:srcRect/>
          <a:stretch>
            <a:fillRect/>
          </a:stretch>
        </p:blipFill>
        <p:spPr bwMode="auto">
          <a:xfrm>
            <a:off x="5220072" y="1124744"/>
            <a:ext cx="873125" cy="873125"/>
          </a:xfrm>
          <a:prstGeom prst="rect">
            <a:avLst/>
          </a:prstGeom>
          <a:noFill/>
        </p:spPr>
      </p:pic>
      <p:pic>
        <p:nvPicPr>
          <p:cNvPr id="22" name="logo 1" descr="C:\Users\Jon\Desktop\SMP logo.png"/>
          <p:cNvPicPr>
            <a:picLocks noChangeAspect="1" noChangeArrowheads="1"/>
          </p:cNvPicPr>
          <p:nvPr/>
        </p:nvPicPr>
        <p:blipFill>
          <a:blip r:embed="rId6" cstate="print"/>
          <a:srcRect/>
          <a:stretch>
            <a:fillRect/>
          </a:stretch>
        </p:blipFill>
        <p:spPr bwMode="auto">
          <a:xfrm>
            <a:off x="5663744" y="1655548"/>
            <a:ext cx="342321" cy="342321"/>
          </a:xfrm>
          <a:prstGeom prst="rect">
            <a:avLst/>
          </a:prstGeom>
          <a:noFill/>
        </p:spPr>
      </p:pic>
      <p:pic>
        <p:nvPicPr>
          <p:cNvPr id="23" name="Picture 2" descr="C:\Users\Rich_Lacey\Pictures\PowerPoint Stock Icons\server_256.png"/>
          <p:cNvPicPr>
            <a:picLocks noChangeAspect="1" noChangeArrowheads="1"/>
          </p:cNvPicPr>
          <p:nvPr/>
        </p:nvPicPr>
        <p:blipFill>
          <a:blip r:embed="rId5" cstate="print"/>
          <a:srcRect/>
          <a:stretch>
            <a:fillRect/>
          </a:stretch>
        </p:blipFill>
        <p:spPr bwMode="auto">
          <a:xfrm>
            <a:off x="5211043" y="2411859"/>
            <a:ext cx="873125" cy="873125"/>
          </a:xfrm>
          <a:prstGeom prst="rect">
            <a:avLst/>
          </a:prstGeom>
          <a:noFill/>
        </p:spPr>
      </p:pic>
      <p:pic>
        <p:nvPicPr>
          <p:cNvPr id="24" name="logo 1" descr="C:\Users\Jon\Desktop\SMP logo.png"/>
          <p:cNvPicPr>
            <a:picLocks noChangeAspect="1" noChangeArrowheads="1"/>
          </p:cNvPicPr>
          <p:nvPr/>
        </p:nvPicPr>
        <p:blipFill>
          <a:blip r:embed="rId6" cstate="print"/>
          <a:srcRect/>
          <a:stretch>
            <a:fillRect/>
          </a:stretch>
        </p:blipFill>
        <p:spPr bwMode="auto">
          <a:xfrm>
            <a:off x="5654715" y="2942663"/>
            <a:ext cx="342321" cy="342321"/>
          </a:xfrm>
          <a:prstGeom prst="rect">
            <a:avLst/>
          </a:prstGeom>
          <a:noFill/>
        </p:spPr>
      </p:pic>
      <p:pic>
        <p:nvPicPr>
          <p:cNvPr id="25" name="Picture 2" descr="C:\Users\Rich_Lacey\Pictures\PowerPoint Stock Icons\server_256.png"/>
          <p:cNvPicPr>
            <a:picLocks noChangeAspect="1" noChangeArrowheads="1"/>
          </p:cNvPicPr>
          <p:nvPr/>
        </p:nvPicPr>
        <p:blipFill>
          <a:blip r:embed="rId5" cstate="print"/>
          <a:srcRect/>
          <a:stretch>
            <a:fillRect/>
          </a:stretch>
        </p:blipFill>
        <p:spPr bwMode="auto">
          <a:xfrm>
            <a:off x="479425" y="4383376"/>
            <a:ext cx="873125" cy="873125"/>
          </a:xfrm>
          <a:prstGeom prst="rect">
            <a:avLst/>
          </a:prstGeom>
          <a:noFill/>
        </p:spPr>
      </p:pic>
      <p:pic>
        <p:nvPicPr>
          <p:cNvPr id="26" name="logo 1" descr="C:\Users\Jon\Desktop\SMP logo.png"/>
          <p:cNvPicPr>
            <a:picLocks noChangeAspect="1" noChangeArrowheads="1"/>
          </p:cNvPicPr>
          <p:nvPr/>
        </p:nvPicPr>
        <p:blipFill>
          <a:blip r:embed="rId6" cstate="print"/>
          <a:srcRect/>
          <a:stretch>
            <a:fillRect/>
          </a:stretch>
        </p:blipFill>
        <p:spPr bwMode="auto">
          <a:xfrm>
            <a:off x="923097" y="4914180"/>
            <a:ext cx="342321" cy="342321"/>
          </a:xfrm>
          <a:prstGeom prst="rect">
            <a:avLst/>
          </a:prstGeom>
          <a:noFill/>
        </p:spPr>
      </p:pic>
      <p:pic>
        <p:nvPicPr>
          <p:cNvPr id="27" name="Picture 2" descr="C:\Users\Rich_Lacey\Pictures\PowerPoint Stock Icons\server_256.png"/>
          <p:cNvPicPr>
            <a:picLocks noChangeAspect="1" noChangeArrowheads="1"/>
          </p:cNvPicPr>
          <p:nvPr/>
        </p:nvPicPr>
        <p:blipFill>
          <a:blip r:embed="rId5" cstate="print"/>
          <a:srcRect/>
          <a:stretch>
            <a:fillRect/>
          </a:stretch>
        </p:blipFill>
        <p:spPr bwMode="auto">
          <a:xfrm>
            <a:off x="5220072" y="3861048"/>
            <a:ext cx="873125" cy="873125"/>
          </a:xfrm>
          <a:prstGeom prst="rect">
            <a:avLst/>
          </a:prstGeom>
          <a:noFill/>
        </p:spPr>
      </p:pic>
      <p:pic>
        <p:nvPicPr>
          <p:cNvPr id="28" name="logo 1" descr="C:\Users\Jon\Desktop\SMP logo.png"/>
          <p:cNvPicPr>
            <a:picLocks noChangeAspect="1" noChangeArrowheads="1"/>
          </p:cNvPicPr>
          <p:nvPr/>
        </p:nvPicPr>
        <p:blipFill>
          <a:blip r:embed="rId6" cstate="print"/>
          <a:srcRect/>
          <a:stretch>
            <a:fillRect/>
          </a:stretch>
        </p:blipFill>
        <p:spPr bwMode="auto">
          <a:xfrm>
            <a:off x="5663744" y="4391852"/>
            <a:ext cx="342321" cy="342321"/>
          </a:xfrm>
          <a:prstGeom prst="rect">
            <a:avLst/>
          </a:prstGeom>
          <a:noFill/>
        </p:spPr>
      </p:pic>
      <p:pic>
        <p:nvPicPr>
          <p:cNvPr id="29" name="Picture 2" descr="C:\Users\Rich_Lacey\Pictures\PowerPoint Stock Icons\server_256.png"/>
          <p:cNvPicPr>
            <a:picLocks noChangeAspect="1" noChangeArrowheads="1"/>
          </p:cNvPicPr>
          <p:nvPr/>
        </p:nvPicPr>
        <p:blipFill>
          <a:blip r:embed="rId5" cstate="print"/>
          <a:srcRect/>
          <a:stretch>
            <a:fillRect/>
          </a:stretch>
        </p:blipFill>
        <p:spPr bwMode="auto">
          <a:xfrm>
            <a:off x="5220072" y="4941168"/>
            <a:ext cx="873125" cy="873125"/>
          </a:xfrm>
          <a:prstGeom prst="rect">
            <a:avLst/>
          </a:prstGeom>
          <a:noFill/>
        </p:spPr>
      </p:pic>
      <p:pic>
        <p:nvPicPr>
          <p:cNvPr id="30" name="logo 1" descr="C:\Users\Jon\Desktop\SMP logo.png"/>
          <p:cNvPicPr>
            <a:picLocks noChangeAspect="1" noChangeArrowheads="1"/>
          </p:cNvPicPr>
          <p:nvPr/>
        </p:nvPicPr>
        <p:blipFill>
          <a:blip r:embed="rId6" cstate="print"/>
          <a:srcRect/>
          <a:stretch>
            <a:fillRect/>
          </a:stretch>
        </p:blipFill>
        <p:spPr bwMode="auto">
          <a:xfrm>
            <a:off x="5663744" y="5471972"/>
            <a:ext cx="342321" cy="342321"/>
          </a:xfrm>
          <a:prstGeom prst="rect">
            <a:avLst/>
          </a:prstGeom>
          <a:noFill/>
        </p:spPr>
      </p:pic>
      <p:cxnSp>
        <p:nvCxnSpPr>
          <p:cNvPr id="31" name="Straight Connector 30"/>
          <p:cNvCxnSpPr/>
          <p:nvPr/>
        </p:nvCxnSpPr>
        <p:spPr bwMode="auto">
          <a:xfrm flipH="1" flipV="1">
            <a:off x="1331641" y="2202999"/>
            <a:ext cx="1440159" cy="1865"/>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33" name="Straight Connector 32"/>
          <p:cNvCxnSpPr/>
          <p:nvPr/>
        </p:nvCxnSpPr>
        <p:spPr bwMode="auto">
          <a:xfrm flipH="1">
            <a:off x="1187625" y="4248389"/>
            <a:ext cx="1728191" cy="430183"/>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34" name="Straight Connector 33"/>
          <p:cNvCxnSpPr/>
          <p:nvPr/>
        </p:nvCxnSpPr>
        <p:spPr bwMode="auto">
          <a:xfrm flipH="1" flipV="1">
            <a:off x="1187624" y="4752445"/>
            <a:ext cx="1728193" cy="576065"/>
          </a:xfrm>
          <a:prstGeom prst="line">
            <a:avLst/>
          </a:prstGeom>
          <a:solidFill>
            <a:schemeClr val="accent1"/>
          </a:solidFill>
          <a:ln w="19050" cap="flat" cmpd="sng" algn="ctr">
            <a:solidFill>
              <a:schemeClr val="bg2"/>
            </a:solidFill>
            <a:prstDash val="solid"/>
            <a:round/>
            <a:headEnd type="none" w="med" len="med"/>
            <a:tailEnd type="none" w="med" len="med"/>
          </a:ln>
          <a:effectLst/>
        </p:spPr>
      </p:cxnSp>
      <p:pic>
        <p:nvPicPr>
          <p:cNvPr id="39" name="Picture 8" descr="C:\Documents and Settings\anthony_langsworth\Local Settings\Temporary Internet Files\Content.IE5\LO38MX2S\MCj04352420000[1].png"/>
          <p:cNvPicPr>
            <a:picLocks noChangeAspect="1" noChangeArrowheads="1"/>
          </p:cNvPicPr>
          <p:nvPr/>
        </p:nvPicPr>
        <p:blipFill>
          <a:blip r:embed="rId3" cstate="print"/>
          <a:srcRect/>
          <a:stretch>
            <a:fillRect/>
          </a:stretch>
        </p:blipFill>
        <p:spPr bwMode="auto">
          <a:xfrm>
            <a:off x="7524328" y="3018088"/>
            <a:ext cx="628893" cy="1347016"/>
          </a:xfrm>
          <a:prstGeom prst="rect">
            <a:avLst/>
          </a:prstGeom>
          <a:noFill/>
        </p:spPr>
      </p:pic>
      <p:pic>
        <p:nvPicPr>
          <p:cNvPr id="40" name="Picture 3" descr="C:\Documents and Settings\anthony_langsworth\Local Settings\Temporary Internet Files\Content.IE5\U4AAQO2Q\MCj04414370000[1].png"/>
          <p:cNvPicPr>
            <a:picLocks noChangeAspect="1" noChangeArrowheads="1"/>
          </p:cNvPicPr>
          <p:nvPr/>
        </p:nvPicPr>
        <p:blipFill>
          <a:blip r:embed="rId4" cstate="print"/>
          <a:srcRect/>
          <a:stretch>
            <a:fillRect/>
          </a:stretch>
        </p:blipFill>
        <p:spPr bwMode="auto">
          <a:xfrm>
            <a:off x="7537626" y="3769670"/>
            <a:ext cx="258744" cy="280101"/>
          </a:xfrm>
          <a:prstGeom prst="rect">
            <a:avLst/>
          </a:prstGeom>
          <a:noFill/>
        </p:spPr>
      </p:pic>
      <p:pic>
        <p:nvPicPr>
          <p:cNvPr id="41" name="Picture 2" descr="C:\Users\Rich_Lacey\Pictures\PowerPoint Stock Icons\server_256.png"/>
          <p:cNvPicPr>
            <a:picLocks noChangeAspect="1" noChangeArrowheads="1"/>
          </p:cNvPicPr>
          <p:nvPr/>
        </p:nvPicPr>
        <p:blipFill>
          <a:blip r:embed="rId5" cstate="print"/>
          <a:srcRect/>
          <a:stretch>
            <a:fillRect/>
          </a:stretch>
        </p:blipFill>
        <p:spPr bwMode="auto">
          <a:xfrm>
            <a:off x="4490963" y="1691779"/>
            <a:ext cx="873125" cy="873125"/>
          </a:xfrm>
          <a:prstGeom prst="rect">
            <a:avLst/>
          </a:prstGeom>
          <a:noFill/>
        </p:spPr>
      </p:pic>
      <p:pic>
        <p:nvPicPr>
          <p:cNvPr id="42" name="logo 1" descr="C:\Users\Jon\Desktop\SMP logo.png"/>
          <p:cNvPicPr>
            <a:picLocks noChangeAspect="1" noChangeArrowheads="1"/>
          </p:cNvPicPr>
          <p:nvPr/>
        </p:nvPicPr>
        <p:blipFill>
          <a:blip r:embed="rId6" cstate="print"/>
          <a:srcRect/>
          <a:stretch>
            <a:fillRect/>
          </a:stretch>
        </p:blipFill>
        <p:spPr bwMode="auto">
          <a:xfrm>
            <a:off x="4934635" y="2222583"/>
            <a:ext cx="342321" cy="342321"/>
          </a:xfrm>
          <a:prstGeom prst="rect">
            <a:avLst/>
          </a:prstGeom>
          <a:noFill/>
        </p:spPr>
      </p:pic>
      <p:cxnSp>
        <p:nvCxnSpPr>
          <p:cNvPr id="43" name="Straight Connector 42"/>
          <p:cNvCxnSpPr/>
          <p:nvPr/>
        </p:nvCxnSpPr>
        <p:spPr bwMode="auto">
          <a:xfrm flipH="1" flipV="1">
            <a:off x="5940152" y="1484784"/>
            <a:ext cx="1584176" cy="36004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45" name="Straight Connector 44"/>
          <p:cNvCxnSpPr/>
          <p:nvPr/>
        </p:nvCxnSpPr>
        <p:spPr bwMode="auto">
          <a:xfrm flipH="1">
            <a:off x="5148064" y="1844824"/>
            <a:ext cx="2376264" cy="288032"/>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47" name="Straight Connector 46"/>
          <p:cNvCxnSpPr/>
          <p:nvPr/>
        </p:nvCxnSpPr>
        <p:spPr bwMode="auto">
          <a:xfrm flipH="1">
            <a:off x="5940152" y="1844824"/>
            <a:ext cx="1584176" cy="936104"/>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49" name="Straight Connector 48"/>
          <p:cNvCxnSpPr/>
          <p:nvPr/>
        </p:nvCxnSpPr>
        <p:spPr bwMode="auto">
          <a:xfrm flipH="1">
            <a:off x="5940152" y="3501008"/>
            <a:ext cx="1656184" cy="180020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51" name="Straight Connector 50"/>
          <p:cNvCxnSpPr/>
          <p:nvPr/>
        </p:nvCxnSpPr>
        <p:spPr bwMode="auto">
          <a:xfrm flipH="1">
            <a:off x="5940152" y="3501008"/>
            <a:ext cx="1656184" cy="72008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53" name="Straight Connector 52"/>
          <p:cNvCxnSpPr/>
          <p:nvPr/>
        </p:nvCxnSpPr>
        <p:spPr bwMode="auto">
          <a:xfrm flipH="1" flipV="1">
            <a:off x="5940152" y="4221088"/>
            <a:ext cx="1656184" cy="36004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55" name="Straight Connector 54"/>
          <p:cNvCxnSpPr/>
          <p:nvPr/>
        </p:nvCxnSpPr>
        <p:spPr bwMode="auto">
          <a:xfrm flipH="1">
            <a:off x="5940152" y="4581128"/>
            <a:ext cx="1656184" cy="72008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57" name="Straight Connector 56"/>
          <p:cNvCxnSpPr/>
          <p:nvPr/>
        </p:nvCxnSpPr>
        <p:spPr bwMode="auto">
          <a:xfrm flipH="1" flipV="1">
            <a:off x="5940152" y="4221088"/>
            <a:ext cx="1728192" cy="1440160"/>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59" name="Straight Connector 58"/>
          <p:cNvCxnSpPr/>
          <p:nvPr/>
        </p:nvCxnSpPr>
        <p:spPr bwMode="auto">
          <a:xfrm flipH="1" flipV="1">
            <a:off x="5940152" y="5301208"/>
            <a:ext cx="1728192" cy="360040"/>
          </a:xfrm>
          <a:prstGeom prst="line">
            <a:avLst/>
          </a:prstGeom>
          <a:solidFill>
            <a:schemeClr val="accent1"/>
          </a:solidFill>
          <a:ln w="19050" cap="flat" cmpd="sng" algn="ctr">
            <a:solidFill>
              <a:schemeClr val="bg2"/>
            </a:solidFill>
            <a:prstDash val="solid"/>
            <a:round/>
            <a:headEnd type="none" w="med" len="med"/>
            <a:tailEnd type="none" w="med" len="med"/>
          </a:ln>
          <a:effectLst/>
        </p:spPr>
      </p:cxnSp>
    </p:spTree>
    <p:extLst>
      <p:ext uri="{BB962C8B-B14F-4D97-AF65-F5344CB8AC3E}">
        <p14:creationId xmlns:p14="http://schemas.microsoft.com/office/powerpoint/2010/main" val="131150674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Connectivity – Load Balancing</a:t>
            </a:r>
            <a:endParaRPr lang="en-AU" dirty="0"/>
          </a:p>
        </p:txBody>
      </p:sp>
      <p:sp>
        <p:nvSpPr>
          <p:cNvPr id="4" name="Footer Placeholder 3"/>
          <p:cNvSpPr>
            <a:spLocks noGrp="1"/>
          </p:cNvSpPr>
          <p:nvPr>
            <p:ph type="ftr" sz="quarter" idx="10"/>
          </p:nvPr>
        </p:nvSpPr>
        <p:spPr/>
        <p:txBody>
          <a:bodyPr/>
          <a:lstStyle/>
          <a:p>
            <a:r>
              <a:rPr lang="en-US" smtClean="0"/>
              <a:t>SFUG</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32</a:t>
            </a:fld>
            <a:endParaRPr lang="en-US" dirty="0"/>
          </a:p>
        </p:txBody>
      </p:sp>
      <p:grpSp>
        <p:nvGrpSpPr>
          <p:cNvPr id="40" name="Group 39"/>
          <p:cNvGrpSpPr/>
          <p:nvPr/>
        </p:nvGrpSpPr>
        <p:grpSpPr>
          <a:xfrm>
            <a:off x="624470" y="1897553"/>
            <a:ext cx="2407919" cy="2378699"/>
            <a:chOff x="624470" y="1292116"/>
            <a:chExt cx="2407919" cy="2378699"/>
          </a:xfrm>
        </p:grpSpPr>
        <p:cxnSp>
          <p:nvCxnSpPr>
            <p:cNvPr id="18" name="Straight Connector 17"/>
            <p:cNvCxnSpPr>
              <a:stCxn id="15" idx="0"/>
            </p:cNvCxnSpPr>
            <p:nvPr/>
          </p:nvCxnSpPr>
          <p:spPr bwMode="auto">
            <a:xfrm flipH="1" flipV="1">
              <a:off x="1143005" y="1959712"/>
              <a:ext cx="1196015" cy="700029"/>
            </a:xfrm>
            <a:prstGeom prst="line">
              <a:avLst/>
            </a:prstGeom>
            <a:solidFill>
              <a:schemeClr val="accent1"/>
            </a:solidFill>
            <a:ln w="19050" cap="flat" cmpd="sng" algn="ctr">
              <a:solidFill>
                <a:schemeClr val="bg2"/>
              </a:solidFill>
              <a:prstDash val="solid"/>
              <a:round/>
              <a:headEnd type="none" w="med" len="med"/>
              <a:tailEnd type="none" w="med" len="med"/>
            </a:ln>
            <a:effectLst/>
          </p:spPr>
        </p:cxnSp>
        <p:cxnSp>
          <p:nvCxnSpPr>
            <p:cNvPr id="20" name="Straight Connector 19"/>
            <p:cNvCxnSpPr/>
            <p:nvPr/>
          </p:nvCxnSpPr>
          <p:spPr bwMode="auto">
            <a:xfrm flipH="1">
              <a:off x="952215" y="2751555"/>
              <a:ext cx="1387537" cy="245752"/>
            </a:xfrm>
            <a:prstGeom prst="line">
              <a:avLst/>
            </a:prstGeom>
            <a:solidFill>
              <a:schemeClr val="accent1"/>
            </a:solidFill>
            <a:ln w="19050" cap="flat" cmpd="sng" algn="ctr">
              <a:solidFill>
                <a:schemeClr val="bg2"/>
              </a:solidFill>
              <a:prstDash val="solid"/>
              <a:round/>
              <a:headEnd type="none" w="med" len="med"/>
              <a:tailEnd type="none" w="med" len="med"/>
            </a:ln>
            <a:effectLst/>
          </p:spPr>
        </p:cxnSp>
        <p:grpSp>
          <p:nvGrpSpPr>
            <p:cNvPr id="16" name="Group 15"/>
            <p:cNvGrpSpPr/>
            <p:nvPr/>
          </p:nvGrpSpPr>
          <p:grpSpPr>
            <a:xfrm>
              <a:off x="2179427" y="2182493"/>
              <a:ext cx="852962" cy="785086"/>
              <a:chOff x="2427763" y="2522946"/>
              <a:chExt cx="1161270" cy="1143261"/>
            </a:xfrm>
          </p:grpSpPr>
          <p:pic>
            <p:nvPicPr>
              <p:cNvPr id="14" name="Picture 3" descr="C:\Documents and Settings\anthony_langsworth\Local Settings\Temporary Internet Files\Content.IE5\51KS8ON2\MCj04315400000[1].png"/>
              <p:cNvPicPr>
                <a:picLocks noChangeAspect="1" noChangeArrowheads="1"/>
              </p:cNvPicPr>
              <p:nvPr/>
            </p:nvPicPr>
            <p:blipFill>
              <a:blip r:embed="rId3" cstate="print"/>
              <a:srcRect/>
              <a:stretch>
                <a:fillRect/>
              </a:stretch>
            </p:blipFill>
            <p:spPr bwMode="auto">
              <a:xfrm>
                <a:off x="2528341" y="2522946"/>
                <a:ext cx="1060692" cy="1143261"/>
              </a:xfrm>
              <a:prstGeom prst="rect">
                <a:avLst/>
              </a:prstGeom>
              <a:noFill/>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7763" y="3217926"/>
                <a:ext cx="434558" cy="396919"/>
              </a:xfrm>
              <a:prstGeom prst="rect">
                <a:avLst/>
              </a:prstGeom>
            </p:spPr>
          </p:pic>
        </p:grpSp>
        <p:grpSp>
          <p:nvGrpSpPr>
            <p:cNvPr id="11" name="Group 10"/>
            <p:cNvGrpSpPr/>
            <p:nvPr/>
          </p:nvGrpSpPr>
          <p:grpSpPr>
            <a:xfrm>
              <a:off x="637768" y="2323799"/>
              <a:ext cx="628893" cy="1347016"/>
              <a:chOff x="7829307" y="2419351"/>
              <a:chExt cx="888889" cy="1758730"/>
            </a:xfrm>
          </p:grpSpPr>
          <p:pic>
            <p:nvPicPr>
              <p:cNvPr id="12" name="Picture 8" descr="C:\Documents and Settings\anthony_langsworth\Local Settings\Temporary Internet Files\Content.IE5\LO38MX2S\MCj04352420000[1].png"/>
              <p:cNvPicPr>
                <a:picLocks noChangeAspect="1" noChangeArrowheads="1"/>
              </p:cNvPicPr>
              <p:nvPr/>
            </p:nvPicPr>
            <p:blipFill>
              <a:blip r:embed="rId5" cstate="print"/>
              <a:srcRect/>
              <a:stretch>
                <a:fillRect/>
              </a:stretch>
            </p:blipFill>
            <p:spPr bwMode="auto">
              <a:xfrm>
                <a:off x="7829307" y="2419351"/>
                <a:ext cx="888889" cy="1758730"/>
              </a:xfrm>
              <a:prstGeom prst="rect">
                <a:avLst/>
              </a:prstGeom>
              <a:noFill/>
            </p:spPr>
          </p:pic>
          <p:pic>
            <p:nvPicPr>
              <p:cNvPr id="13" name="Picture 3" descr="C:\Documents and Settings\anthony_langsworth\Local Settings\Temporary Internet Files\Content.IE5\U4AAQO2Q\MCj04414370000[1].png"/>
              <p:cNvPicPr>
                <a:picLocks noChangeAspect="1" noChangeArrowheads="1"/>
              </p:cNvPicPr>
              <p:nvPr/>
            </p:nvPicPr>
            <p:blipFill>
              <a:blip r:embed="rId6" cstate="print"/>
              <a:srcRect/>
              <a:stretch>
                <a:fillRect/>
              </a:stretch>
            </p:blipFill>
            <p:spPr bwMode="auto">
              <a:xfrm>
                <a:off x="7848103" y="3400653"/>
                <a:ext cx="365714" cy="365714"/>
              </a:xfrm>
              <a:prstGeom prst="rect">
                <a:avLst/>
              </a:prstGeom>
              <a:noFill/>
            </p:spPr>
          </p:pic>
        </p:grpSp>
        <p:grpSp>
          <p:nvGrpSpPr>
            <p:cNvPr id="10" name="Group 9"/>
            <p:cNvGrpSpPr/>
            <p:nvPr/>
          </p:nvGrpSpPr>
          <p:grpSpPr>
            <a:xfrm>
              <a:off x="624470" y="1292116"/>
              <a:ext cx="628893" cy="1347016"/>
              <a:chOff x="7829307" y="2419351"/>
              <a:chExt cx="888889" cy="1758730"/>
            </a:xfrm>
          </p:grpSpPr>
          <p:pic>
            <p:nvPicPr>
              <p:cNvPr id="8" name="Picture 8" descr="C:\Documents and Settings\anthony_langsworth\Local Settings\Temporary Internet Files\Content.IE5\LO38MX2S\MCj04352420000[1].png"/>
              <p:cNvPicPr>
                <a:picLocks noChangeAspect="1" noChangeArrowheads="1"/>
              </p:cNvPicPr>
              <p:nvPr/>
            </p:nvPicPr>
            <p:blipFill>
              <a:blip r:embed="rId5" cstate="print"/>
              <a:srcRect/>
              <a:stretch>
                <a:fillRect/>
              </a:stretch>
            </p:blipFill>
            <p:spPr bwMode="auto">
              <a:xfrm>
                <a:off x="7829307" y="2419351"/>
                <a:ext cx="888889" cy="1758730"/>
              </a:xfrm>
              <a:prstGeom prst="rect">
                <a:avLst/>
              </a:prstGeom>
              <a:noFill/>
            </p:spPr>
          </p:pic>
          <p:pic>
            <p:nvPicPr>
              <p:cNvPr id="9" name="Picture 3" descr="C:\Documents and Settings\anthony_langsworth\Local Settings\Temporary Internet Files\Content.IE5\U4AAQO2Q\MCj04414370000[1].png"/>
              <p:cNvPicPr>
                <a:picLocks noChangeAspect="1" noChangeArrowheads="1"/>
              </p:cNvPicPr>
              <p:nvPr/>
            </p:nvPicPr>
            <p:blipFill>
              <a:blip r:embed="rId6" cstate="print"/>
              <a:srcRect/>
              <a:stretch>
                <a:fillRect/>
              </a:stretch>
            </p:blipFill>
            <p:spPr bwMode="auto">
              <a:xfrm>
                <a:off x="7848103" y="3400653"/>
                <a:ext cx="365714" cy="365714"/>
              </a:xfrm>
              <a:prstGeom prst="rect">
                <a:avLst/>
              </a:prstGeom>
              <a:noFill/>
            </p:spPr>
          </p:pic>
        </p:grpSp>
      </p:grpSp>
      <p:sp>
        <p:nvSpPr>
          <p:cNvPr id="39" name="Content Placeholder 5"/>
          <p:cNvSpPr txBox="1">
            <a:spLocks/>
          </p:cNvSpPr>
          <p:nvPr/>
        </p:nvSpPr>
        <p:spPr bwMode="auto">
          <a:xfrm>
            <a:off x="3395186" y="1606787"/>
            <a:ext cx="5367814" cy="4011738"/>
          </a:xfrm>
          <a:prstGeom prst="rect">
            <a:avLst/>
          </a:prstGeom>
          <a:noFill/>
          <a:ln w="9525">
            <a:noFill/>
            <a:miter lim="800000"/>
            <a:headEnd/>
            <a:tailEnd/>
          </a:ln>
        </p:spPr>
        <p:txBody>
          <a:bodyPr vert="horz" wrap="square" lIns="91419" tIns="45710" rIns="91419" bIns="45710" numCol="1" anchor="t" anchorCtr="0" compatLnSpc="1">
            <a:prstTxWarp prst="textNoShape">
              <a:avLst/>
            </a:prstTxWarp>
            <a:normAutofit lnSpcReduction="10000"/>
          </a:bodyPr>
          <a:lstStyle>
            <a:lvl1pPr marL="233310" indent="-233310" algn="l" rtl="0" eaLnBrk="1" fontAlgn="base" hangingPunct="1">
              <a:lnSpc>
                <a:spcPct val="90000"/>
              </a:lnSpc>
              <a:spcBef>
                <a:spcPct val="0"/>
              </a:spcBef>
              <a:spcAft>
                <a:spcPts val="1200"/>
              </a:spcAft>
              <a:buClr>
                <a:schemeClr val="bg2">
                  <a:lumMod val="50000"/>
                </a:schemeClr>
              </a:buClr>
              <a:buChar char="•"/>
              <a:defRPr sz="2400">
                <a:solidFill>
                  <a:schemeClr val="bg2">
                    <a:lumMod val="50000"/>
                  </a:schemeClr>
                </a:solidFill>
                <a:latin typeface="+mn-lt"/>
                <a:ea typeface="+mn-ea"/>
                <a:cs typeface="+mn-cs"/>
              </a:defRPr>
            </a:lvl1pPr>
            <a:lvl2pPr marL="517525" indent="-233363" algn="l" rtl="0" eaLnBrk="1" fontAlgn="base" hangingPunct="1">
              <a:lnSpc>
                <a:spcPct val="90000"/>
              </a:lnSpc>
              <a:spcBef>
                <a:spcPct val="0"/>
              </a:spcBef>
              <a:spcAft>
                <a:spcPts val="1000"/>
              </a:spcAft>
              <a:buClr>
                <a:schemeClr val="bg2">
                  <a:lumMod val="50000"/>
                </a:schemeClr>
              </a:buClr>
              <a:buFont typeface="Arial" charset="0"/>
              <a:buChar char="–"/>
              <a:defRPr sz="2000">
                <a:solidFill>
                  <a:schemeClr val="bg2">
                    <a:lumMod val="50000"/>
                  </a:schemeClr>
                </a:solidFill>
                <a:latin typeface="+mn-lt"/>
              </a:defRPr>
            </a:lvl2pPr>
            <a:lvl3pPr marL="688975" indent="-171450" algn="l" rtl="0" eaLnBrk="1" fontAlgn="base" hangingPunct="1">
              <a:lnSpc>
                <a:spcPct val="90000"/>
              </a:lnSpc>
              <a:spcBef>
                <a:spcPct val="0"/>
              </a:spcBef>
              <a:spcAft>
                <a:spcPts val="800"/>
              </a:spcAft>
              <a:buClr>
                <a:schemeClr val="bg2">
                  <a:lumMod val="50000"/>
                </a:schemeClr>
              </a:buClr>
              <a:buChar char="•"/>
              <a:tabLst/>
              <a:defRPr sz="1600">
                <a:solidFill>
                  <a:schemeClr val="bg2">
                    <a:lumMod val="50000"/>
                  </a:schemeClr>
                </a:solidFill>
                <a:latin typeface="+mn-lt"/>
              </a:defRPr>
            </a:lvl3pPr>
            <a:lvl4pPr marL="854075" indent="-165100" algn="l" rtl="0" eaLnBrk="1" fontAlgn="base" hangingPunct="1">
              <a:lnSpc>
                <a:spcPct val="90000"/>
              </a:lnSpc>
              <a:spcBef>
                <a:spcPct val="0"/>
              </a:spcBef>
              <a:spcAft>
                <a:spcPts val="600"/>
              </a:spcAft>
              <a:buClr>
                <a:schemeClr val="bg2">
                  <a:lumMod val="50000"/>
                </a:schemeClr>
              </a:buClr>
              <a:buChar char="–"/>
              <a:defRPr sz="1400">
                <a:solidFill>
                  <a:schemeClr val="bg2">
                    <a:lumMod val="50000"/>
                  </a:schemeClr>
                </a:solidFill>
                <a:latin typeface="+mn-lt"/>
              </a:defRPr>
            </a:lvl4pPr>
            <a:lvl5pPr marL="974725" indent="-120650" algn="l" rtl="0" eaLnBrk="1" fontAlgn="base" hangingPunct="1">
              <a:lnSpc>
                <a:spcPct val="90000"/>
              </a:lnSpc>
              <a:spcBef>
                <a:spcPct val="0"/>
              </a:spcBef>
              <a:spcAft>
                <a:spcPts val="600"/>
              </a:spcAft>
              <a:buClr>
                <a:schemeClr val="bg2">
                  <a:lumMod val="50000"/>
                </a:schemeClr>
              </a:buClr>
              <a:buFont typeface="Arial" pitchFamily="34" charset="0"/>
              <a:buChar char="•"/>
              <a:defRPr sz="1200">
                <a:solidFill>
                  <a:schemeClr val="bg2">
                    <a:lumMod val="50000"/>
                  </a:schemeClr>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r>
              <a:rPr lang="en-AU" dirty="0" smtClean="0"/>
              <a:t>Agents can switch between gateways</a:t>
            </a:r>
          </a:p>
          <a:p>
            <a:r>
              <a:rPr lang="en-AU" dirty="0" smtClean="0"/>
              <a:t>Automatic load-balancing using round-robin algorithm</a:t>
            </a:r>
          </a:p>
          <a:p>
            <a:r>
              <a:rPr lang="en-AU" dirty="0" smtClean="0"/>
              <a:t>All gateways are treated equally</a:t>
            </a:r>
          </a:p>
          <a:p>
            <a:r>
              <a:rPr lang="en-AU" dirty="0" smtClean="0"/>
              <a:t>Automatic failover</a:t>
            </a:r>
          </a:p>
          <a:p>
            <a:r>
              <a:rPr lang="en-AU" dirty="0"/>
              <a:t>Inaccessible gateways are marked as bad and skipped for </a:t>
            </a:r>
            <a:r>
              <a:rPr lang="en-AU" dirty="0" smtClean="0"/>
              <a:t>a registry </a:t>
            </a:r>
            <a:r>
              <a:rPr lang="en-AU" dirty="0"/>
              <a:t>configurable </a:t>
            </a:r>
            <a:r>
              <a:rPr lang="en-AU" dirty="0" smtClean="0"/>
              <a:t>timeout</a:t>
            </a:r>
          </a:p>
          <a:p>
            <a:r>
              <a:rPr lang="en-AU" dirty="0" smtClean="0"/>
              <a:t>At least two gateways are recommended for fault-tolerance</a:t>
            </a:r>
          </a:p>
        </p:txBody>
      </p:sp>
      <p:cxnSp>
        <p:nvCxnSpPr>
          <p:cNvPr id="34" name="Straight Connector 33"/>
          <p:cNvCxnSpPr>
            <a:stCxn id="15" idx="2"/>
          </p:cNvCxnSpPr>
          <p:nvPr/>
        </p:nvCxnSpPr>
        <p:spPr bwMode="auto">
          <a:xfrm flipH="1">
            <a:off x="1009163" y="3537745"/>
            <a:ext cx="1329857" cy="1279622"/>
          </a:xfrm>
          <a:prstGeom prst="line">
            <a:avLst/>
          </a:prstGeom>
          <a:solidFill>
            <a:schemeClr val="accent1"/>
          </a:solidFill>
          <a:ln w="19050" cap="flat" cmpd="sng" algn="ctr">
            <a:solidFill>
              <a:schemeClr val="bg2"/>
            </a:solidFill>
            <a:prstDash val="solid"/>
            <a:round/>
            <a:headEnd type="none" w="med" len="med"/>
            <a:tailEnd type="none" w="med" len="med"/>
          </a:ln>
          <a:effectLst/>
        </p:spPr>
      </p:cxnSp>
      <p:pic>
        <p:nvPicPr>
          <p:cNvPr id="35" name="Picture 8" descr="C:\Documents and Settings\anthony_langsworth\Local Settings\Temporary Internet Files\Content.IE5\LO38MX2S\MCj04352420000[1].png"/>
          <p:cNvPicPr>
            <a:picLocks noChangeAspect="1" noChangeArrowheads="1"/>
          </p:cNvPicPr>
          <p:nvPr/>
        </p:nvPicPr>
        <p:blipFill>
          <a:blip r:embed="rId5" cstate="print"/>
          <a:srcRect/>
          <a:stretch>
            <a:fillRect/>
          </a:stretch>
        </p:blipFill>
        <p:spPr bwMode="auto">
          <a:xfrm>
            <a:off x="694715" y="4005064"/>
            <a:ext cx="628893" cy="1347016"/>
          </a:xfrm>
          <a:prstGeom prst="rect">
            <a:avLst/>
          </a:prstGeom>
          <a:noFill/>
        </p:spPr>
      </p:pic>
      <p:pic>
        <p:nvPicPr>
          <p:cNvPr id="37" name="Picture 3" descr="C:\Documents and Settings\anthony_langsworth\Local Settings\Temporary Internet Files\Content.IE5\U4AAQO2Q\MCj04414370000[1].png"/>
          <p:cNvPicPr>
            <a:picLocks noChangeAspect="1" noChangeArrowheads="1"/>
          </p:cNvPicPr>
          <p:nvPr/>
        </p:nvPicPr>
        <p:blipFill>
          <a:blip r:embed="rId6" cstate="print"/>
          <a:srcRect/>
          <a:stretch>
            <a:fillRect/>
          </a:stretch>
        </p:blipFill>
        <p:spPr bwMode="auto">
          <a:xfrm>
            <a:off x="708013" y="4756646"/>
            <a:ext cx="258744" cy="280101"/>
          </a:xfrm>
          <a:prstGeom prst="rect">
            <a:avLst/>
          </a:prstGeom>
          <a:noFill/>
        </p:spPr>
      </p:pic>
    </p:spTree>
    <p:extLst>
      <p:ext uri="{BB962C8B-B14F-4D97-AF65-F5344CB8AC3E}">
        <p14:creationId xmlns:p14="http://schemas.microsoft.com/office/powerpoint/2010/main" val="13555239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tect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8095" y="609600"/>
            <a:ext cx="4044505" cy="4249026"/>
          </a:xfrm>
          <a:prstGeom prst="rect">
            <a:avLst/>
          </a:prstGeom>
        </p:spPr>
      </p:pic>
      <p:sp>
        <p:nvSpPr>
          <p:cNvPr id="2" name="Title 1"/>
          <p:cNvSpPr>
            <a:spLocks noGrp="1"/>
          </p:cNvSpPr>
          <p:nvPr>
            <p:ph type="title"/>
          </p:nvPr>
        </p:nvSpPr>
        <p:spPr/>
        <p:txBody>
          <a:bodyPr/>
          <a:lstStyle/>
          <a:p>
            <a:r>
              <a:rPr lang="en-US" dirty="0" smtClean="0"/>
              <a:t>Security Hardening</a:t>
            </a:r>
            <a:endParaRPr lang="en-US" dirty="0"/>
          </a:p>
        </p:txBody>
      </p:sp>
      <p:sp>
        <p:nvSpPr>
          <p:cNvPr id="3" name="Content Placeholder 2"/>
          <p:cNvSpPr>
            <a:spLocks noGrp="1"/>
          </p:cNvSpPr>
          <p:nvPr>
            <p:ph idx="1"/>
          </p:nvPr>
        </p:nvSpPr>
        <p:spPr/>
        <p:txBody>
          <a:bodyPr/>
          <a:lstStyle/>
          <a:p>
            <a:r>
              <a:rPr lang="en-US" dirty="0"/>
              <a:t>Unnecessary Agent communication is </a:t>
            </a:r>
            <a:r>
              <a:rPr lang="en-US" dirty="0" smtClean="0"/>
              <a:t/>
            </a:r>
            <a:br>
              <a:rPr lang="en-US" dirty="0" smtClean="0"/>
            </a:br>
            <a:r>
              <a:rPr lang="en-US" dirty="0" smtClean="0"/>
              <a:t>disabled </a:t>
            </a:r>
            <a:r>
              <a:rPr lang="en-US" dirty="0"/>
              <a:t>in CEM mode</a:t>
            </a:r>
          </a:p>
          <a:p>
            <a:pPr lvl="1"/>
            <a:r>
              <a:rPr lang="en-US" dirty="0"/>
              <a:t>Power management tickle is disabled</a:t>
            </a:r>
          </a:p>
          <a:p>
            <a:pPr lvl="1"/>
            <a:r>
              <a:rPr lang="en-US" dirty="0"/>
              <a:t>Multicast is disabled</a:t>
            </a:r>
          </a:p>
          <a:p>
            <a:pPr lvl="1"/>
            <a:r>
              <a:rPr lang="en-US" dirty="0" smtClean="0"/>
              <a:t>Client Task Agent </a:t>
            </a:r>
            <a:r>
              <a:rPr lang="en-US" dirty="0"/>
              <a:t>tickle is disabled</a:t>
            </a:r>
          </a:p>
          <a:p>
            <a:r>
              <a:rPr lang="en-US" dirty="0" smtClean="0"/>
              <a:t>Secure Apache HTTP Server configuration</a:t>
            </a:r>
          </a:p>
          <a:p>
            <a:pPr lvl="1"/>
            <a:r>
              <a:rPr lang="en-US" dirty="0" smtClean="0"/>
              <a:t>Certificate usage is enforced</a:t>
            </a:r>
          </a:p>
          <a:p>
            <a:pPr lvl="1"/>
            <a:r>
              <a:rPr lang="en-US" dirty="0" smtClean="0"/>
              <a:t>Only manually added hosts and ports are allowed into internal network</a:t>
            </a:r>
          </a:p>
          <a:p>
            <a:r>
              <a:rPr lang="en-US" dirty="0" smtClean="0"/>
              <a:t>Server Agent Trust – CEM Agent web site</a:t>
            </a:r>
          </a:p>
          <a:p>
            <a:pPr lvl="1"/>
            <a:r>
              <a:rPr lang="en-US" dirty="0" smtClean="0"/>
              <a:t>Provides access to only agent web pages</a:t>
            </a:r>
          </a:p>
          <a:p>
            <a:pPr lvl="1"/>
            <a:r>
              <a:rPr lang="en-US" dirty="0" smtClean="0"/>
              <a:t>Requires SSL and certificates</a:t>
            </a:r>
          </a:p>
          <a:p>
            <a:pPr lvl="1"/>
            <a:r>
              <a:rPr lang="en-US" dirty="0" smtClean="0"/>
              <a:t>CMDB resource updates are restricted for </a:t>
            </a:r>
            <a:r>
              <a:rPr lang="en-US" dirty="0"/>
              <a:t>events </a:t>
            </a:r>
            <a:r>
              <a:rPr lang="en-US" dirty="0" smtClean="0"/>
              <a:t>coming to CEM web site</a:t>
            </a:r>
            <a:endParaRPr lang="en-US" dirty="0"/>
          </a:p>
        </p:txBody>
      </p:sp>
      <p:sp>
        <p:nvSpPr>
          <p:cNvPr id="4" name="Slide Number Placeholder 3"/>
          <p:cNvSpPr>
            <a:spLocks noGrp="1"/>
          </p:cNvSpPr>
          <p:nvPr>
            <p:ph type="sldNum" sz="quarter" idx="11"/>
          </p:nvPr>
        </p:nvSpPr>
        <p:spPr/>
        <p:txBody>
          <a:bodyPr/>
          <a:lstStyle/>
          <a:p>
            <a:fld id="{838C9C0C-B388-C64A-AE57-DE73AC7C2A93}" type="slidenum">
              <a:rPr lang="en-US" smtClean="0"/>
              <a:pPr/>
              <a:t>33</a:t>
            </a:fld>
            <a:endParaRPr lang="en-US"/>
          </a:p>
        </p:txBody>
      </p:sp>
      <p:sp>
        <p:nvSpPr>
          <p:cNvPr id="6" name="Footer Placeholder 3"/>
          <p:cNvSpPr>
            <a:spLocks noGrp="1"/>
          </p:cNvSpPr>
          <p:nvPr>
            <p:ph type="ftr" sz="quarter" idx="10"/>
          </p:nvPr>
        </p:nvSpPr>
        <p:spPr>
          <a:xfrm>
            <a:off x="381000" y="6357938"/>
            <a:ext cx="4183063" cy="233362"/>
          </a:xfrm>
        </p:spPr>
        <p:txBody>
          <a:bodyPr/>
          <a:lstStyle/>
          <a:p>
            <a:r>
              <a:rPr lang="en-US" smtClean="0"/>
              <a:t>SFUG</a:t>
            </a:r>
            <a:endParaRPr lang="en-US" dirty="0"/>
          </a:p>
        </p:txBody>
      </p:sp>
    </p:spTree>
    <p:extLst>
      <p:ext uri="{BB962C8B-B14F-4D97-AF65-F5344CB8AC3E}">
        <p14:creationId xmlns:p14="http://schemas.microsoft.com/office/powerpoint/2010/main" val="4122163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3" cstate="print"/>
          <a:srcRect/>
          <a:stretch>
            <a:fillRect/>
          </a:stretch>
        </p:blipFill>
        <p:spPr bwMode="auto">
          <a:xfrm>
            <a:off x="36584" y="4431028"/>
            <a:ext cx="1960245" cy="1213485"/>
          </a:xfrm>
          <a:prstGeom prst="rect">
            <a:avLst/>
          </a:prstGeom>
          <a:noFill/>
          <a:ln w="9525">
            <a:noFill/>
            <a:miter lim="800000"/>
            <a:headEnd/>
            <a:tailEnd/>
          </a:ln>
        </p:spPr>
      </p:pic>
      <p:pic>
        <p:nvPicPr>
          <p:cNvPr id="10" name="Picture 10"/>
          <p:cNvPicPr>
            <a:picLocks noChangeAspect="1" noChangeArrowheads="1"/>
          </p:cNvPicPr>
          <p:nvPr/>
        </p:nvPicPr>
        <p:blipFill>
          <a:blip r:embed="rId4" cstate="print"/>
          <a:srcRect/>
          <a:stretch>
            <a:fillRect/>
          </a:stretch>
        </p:blipFill>
        <p:spPr bwMode="auto">
          <a:xfrm>
            <a:off x="366595" y="2899604"/>
            <a:ext cx="1377315" cy="1320165"/>
          </a:xfrm>
          <a:prstGeom prst="rect">
            <a:avLst/>
          </a:prstGeom>
          <a:noFill/>
          <a:ln w="9525">
            <a:noFill/>
            <a:miter lim="800000"/>
            <a:headEnd/>
            <a:tailEnd/>
          </a:ln>
        </p:spPr>
      </p:pic>
      <p:sp>
        <p:nvSpPr>
          <p:cNvPr id="2" name="Title 1"/>
          <p:cNvSpPr>
            <a:spLocks noGrp="1"/>
          </p:cNvSpPr>
          <p:nvPr>
            <p:ph type="title"/>
          </p:nvPr>
        </p:nvSpPr>
        <p:spPr/>
        <p:txBody>
          <a:bodyPr/>
          <a:lstStyle/>
          <a:p>
            <a:r>
              <a:rPr lang="en-AU" dirty="0" smtClean="0"/>
              <a:t>ITMS – What is Supported?</a:t>
            </a:r>
            <a:endParaRPr lang="en-AU" dirty="0"/>
          </a:p>
        </p:txBody>
      </p:sp>
      <p:sp>
        <p:nvSpPr>
          <p:cNvPr id="3" name="Content Placeholder 2"/>
          <p:cNvSpPr>
            <a:spLocks noGrp="1"/>
          </p:cNvSpPr>
          <p:nvPr>
            <p:ph idx="1"/>
          </p:nvPr>
        </p:nvSpPr>
        <p:spPr>
          <a:xfrm>
            <a:off x="3673366" y="1076672"/>
            <a:ext cx="5089634" cy="5088632"/>
          </a:xfrm>
        </p:spPr>
        <p:txBody>
          <a:bodyPr>
            <a:normAutofit fontScale="77500" lnSpcReduction="20000"/>
          </a:bodyPr>
          <a:lstStyle/>
          <a:p>
            <a:r>
              <a:rPr lang="en-AU" sz="2900" dirty="0" smtClean="0"/>
              <a:t>Supported</a:t>
            </a:r>
          </a:p>
          <a:p>
            <a:pPr lvl="1"/>
            <a:r>
              <a:rPr lang="en-AU" sz="2300" dirty="0" smtClean="0"/>
              <a:t>Windows endpoints</a:t>
            </a:r>
          </a:p>
          <a:p>
            <a:pPr lvl="1"/>
            <a:r>
              <a:rPr lang="en-AU" sz="2300" dirty="0" smtClean="0"/>
              <a:t>Managed Software Delivery</a:t>
            </a:r>
          </a:p>
          <a:p>
            <a:pPr lvl="1"/>
            <a:r>
              <a:rPr lang="en-AU" sz="2300" dirty="0" smtClean="0"/>
              <a:t>Quick Delivery (non real-time)</a:t>
            </a:r>
          </a:p>
          <a:p>
            <a:pPr lvl="1"/>
            <a:r>
              <a:rPr lang="en-AU" sz="2300" dirty="0" smtClean="0"/>
              <a:t>Hardware  and Software Inventory</a:t>
            </a:r>
          </a:p>
          <a:p>
            <a:pPr lvl="1"/>
            <a:r>
              <a:rPr lang="en-AU" sz="2300" dirty="0" smtClean="0"/>
              <a:t>Application Metering</a:t>
            </a:r>
          </a:p>
          <a:p>
            <a:pPr lvl="1"/>
            <a:r>
              <a:rPr lang="en-AU" sz="2300" dirty="0" smtClean="0"/>
              <a:t>Patch Management</a:t>
            </a:r>
          </a:p>
          <a:p>
            <a:pPr lvl="1"/>
            <a:r>
              <a:rPr lang="en-AU" sz="2300" dirty="0" smtClean="0"/>
              <a:t>Basic Client Tasks</a:t>
            </a:r>
            <a:endParaRPr lang="en-AU" dirty="0" smtClean="0"/>
          </a:p>
          <a:p>
            <a:r>
              <a:rPr lang="en-AU" sz="2600" dirty="0" smtClean="0"/>
              <a:t>Not Supported</a:t>
            </a:r>
          </a:p>
          <a:p>
            <a:pPr lvl="1"/>
            <a:r>
              <a:rPr lang="en-US" dirty="0" smtClean="0"/>
              <a:t>UNIX/Linux (Mac support upcoming)</a:t>
            </a:r>
            <a:endParaRPr lang="en-AU" dirty="0" smtClean="0"/>
          </a:p>
          <a:p>
            <a:pPr lvl="1"/>
            <a:r>
              <a:rPr lang="en-AU" dirty="0" smtClean="0"/>
              <a:t>Monitor Solution</a:t>
            </a:r>
          </a:p>
          <a:p>
            <a:pPr lvl="1"/>
            <a:r>
              <a:rPr lang="en-AU" dirty="0" smtClean="0"/>
              <a:t>Deployment Solution</a:t>
            </a:r>
          </a:p>
          <a:p>
            <a:pPr lvl="1"/>
            <a:r>
              <a:rPr lang="en-AU" dirty="0" smtClean="0"/>
              <a:t>Software Portal</a:t>
            </a:r>
          </a:p>
          <a:p>
            <a:pPr lvl="1"/>
            <a:r>
              <a:rPr lang="en-AU" dirty="0" smtClean="0"/>
              <a:t>Remote and </a:t>
            </a:r>
            <a:r>
              <a:rPr lang="en-AU" dirty="0" err="1" smtClean="0"/>
              <a:t>Agentless</a:t>
            </a:r>
            <a:r>
              <a:rPr lang="en-AU" dirty="0" smtClean="0"/>
              <a:t> Management (OOB/RTSM)</a:t>
            </a:r>
          </a:p>
          <a:p>
            <a:pPr lvl="1"/>
            <a:r>
              <a:rPr lang="en-AU" dirty="0" smtClean="0"/>
              <a:t>Real-time tasks and jobs execution</a:t>
            </a:r>
          </a:p>
          <a:p>
            <a:pPr lvl="1">
              <a:buNone/>
            </a:pPr>
            <a:endParaRPr lang="en-AU" dirty="0" smtClean="0"/>
          </a:p>
          <a:p>
            <a:pPr>
              <a:buNone/>
            </a:pPr>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SFUG</a:t>
            </a:r>
            <a:endParaRPr lang="en-US" dirty="0"/>
          </a:p>
        </p:txBody>
      </p:sp>
      <p:sp>
        <p:nvSpPr>
          <p:cNvPr id="5" name="Slide Number Placeholder 4"/>
          <p:cNvSpPr>
            <a:spLocks noGrp="1"/>
          </p:cNvSpPr>
          <p:nvPr>
            <p:ph type="sldNum" sz="quarter" idx="11"/>
          </p:nvPr>
        </p:nvSpPr>
        <p:spPr/>
        <p:txBody>
          <a:bodyPr/>
          <a:lstStyle/>
          <a:p>
            <a:pPr>
              <a:defRPr/>
            </a:pPr>
            <a:fld id="{446C9BED-6FD4-4BA4-B6B0-4A26058AC9EF}" type="slidenum">
              <a:rPr lang="en-US" smtClean="0"/>
              <a:pPr>
                <a:defRPr/>
              </a:pPr>
              <a:t>34</a:t>
            </a:fld>
            <a:endParaRPr lang="en-US" dirty="0"/>
          </a:p>
        </p:txBody>
      </p:sp>
      <p:pic>
        <p:nvPicPr>
          <p:cNvPr id="7" name="Picture 6"/>
          <p:cNvPicPr>
            <a:picLocks noChangeAspect="1" noChangeArrowheads="1"/>
          </p:cNvPicPr>
          <p:nvPr/>
        </p:nvPicPr>
        <p:blipFill>
          <a:blip r:embed="rId5" cstate="print"/>
          <a:srcRect/>
          <a:stretch>
            <a:fillRect/>
          </a:stretch>
        </p:blipFill>
        <p:spPr bwMode="auto">
          <a:xfrm>
            <a:off x="327642" y="1325618"/>
            <a:ext cx="1447800" cy="1485900"/>
          </a:xfrm>
          <a:prstGeom prst="rect">
            <a:avLst/>
          </a:prstGeom>
          <a:noFill/>
          <a:ln w="9525">
            <a:noFill/>
            <a:miter lim="800000"/>
            <a:headEnd/>
            <a:tailEnd/>
          </a:ln>
        </p:spPr>
      </p:pic>
      <p:pic>
        <p:nvPicPr>
          <p:cNvPr id="9" name="Picture 3"/>
          <p:cNvPicPr>
            <a:picLocks noChangeAspect="1" noChangeArrowheads="1"/>
          </p:cNvPicPr>
          <p:nvPr/>
        </p:nvPicPr>
        <p:blipFill rotWithShape="1">
          <a:blip r:embed="rId6" cstate="print"/>
          <a:srcRect l="7518" r="-7518"/>
          <a:stretch/>
        </p:blipFill>
        <p:spPr bwMode="auto">
          <a:xfrm>
            <a:off x="1800256" y="1991340"/>
            <a:ext cx="1780223" cy="1293495"/>
          </a:xfrm>
          <a:prstGeom prst="rect">
            <a:avLst/>
          </a:prstGeom>
          <a:noFill/>
          <a:ln w="9525">
            <a:noFill/>
            <a:miter lim="800000"/>
            <a:headEnd/>
            <a:tailEnd/>
          </a:ln>
        </p:spPr>
      </p:pic>
      <p:pic>
        <p:nvPicPr>
          <p:cNvPr id="11" name="Picture 12"/>
          <p:cNvPicPr>
            <a:picLocks noChangeAspect="1" noChangeArrowheads="1"/>
          </p:cNvPicPr>
          <p:nvPr/>
        </p:nvPicPr>
        <p:blipFill>
          <a:blip r:embed="rId7" cstate="print"/>
          <a:srcRect l="-10480"/>
          <a:stretch>
            <a:fillRect/>
          </a:stretch>
        </p:blipFill>
        <p:spPr bwMode="auto">
          <a:xfrm>
            <a:off x="1676428" y="3579323"/>
            <a:ext cx="1686889" cy="1253490"/>
          </a:xfrm>
          <a:prstGeom prst="rect">
            <a:avLst/>
          </a:prstGeom>
          <a:noFill/>
          <a:ln w="9525">
            <a:noFill/>
            <a:miter lim="800000"/>
            <a:headEnd/>
            <a:tailEnd/>
          </a:ln>
        </p:spPr>
      </p:pic>
      <p:pic>
        <p:nvPicPr>
          <p:cNvPr id="13" name="Picture 12" descr="Altiris.png"/>
          <p:cNvPicPr>
            <a:picLocks noChangeAspect="1"/>
          </p:cNvPicPr>
          <p:nvPr/>
        </p:nvPicPr>
        <p:blipFill>
          <a:blip r:embed="rId8" cstate="print"/>
          <a:stretch>
            <a:fillRect/>
          </a:stretch>
        </p:blipFill>
        <p:spPr>
          <a:xfrm>
            <a:off x="2095779" y="5203073"/>
            <a:ext cx="848185" cy="848185"/>
          </a:xfrm>
          <a:prstGeom prst="rect">
            <a:avLst/>
          </a:prstGeom>
        </p:spPr>
      </p:pic>
    </p:spTree>
    <p:extLst>
      <p:ext uri="{BB962C8B-B14F-4D97-AF65-F5344CB8AC3E}">
        <p14:creationId xmlns:p14="http://schemas.microsoft.com/office/powerpoint/2010/main" val="5791498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smtClean="0">
                <a:cs typeface="Helvetica"/>
              </a:rPr>
              <a:t>SFUG</a:t>
            </a:r>
            <a:endParaRPr lang="en-US" dirty="0"/>
          </a:p>
        </p:txBody>
      </p:sp>
      <p:sp>
        <p:nvSpPr>
          <p:cNvPr id="3" name="Slide Number Placeholder 2"/>
          <p:cNvSpPr>
            <a:spLocks noGrp="1"/>
          </p:cNvSpPr>
          <p:nvPr>
            <p:ph type="sldNum" sz="quarter" idx="4"/>
          </p:nvPr>
        </p:nvSpPr>
        <p:spPr/>
        <p:txBody>
          <a:bodyPr/>
          <a:lstStyle/>
          <a:p>
            <a:pPr>
              <a:defRPr/>
            </a:pPr>
            <a:fld id="{46082381-925A-4C25-AB18-0C99AD89CFC0}" type="slidenum">
              <a:rPr lang="en-US" smtClean="0"/>
              <a:pPr>
                <a:defRPr/>
              </a:pPr>
              <a:t>35</a:t>
            </a:fld>
            <a:endParaRPr lang="en-US"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545187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smtClean="0"/>
              <a:t>SFUG</a:t>
            </a:r>
            <a:endParaRPr lang="en-US" dirty="0"/>
          </a:p>
        </p:txBody>
      </p:sp>
      <p:sp>
        <p:nvSpPr>
          <p:cNvPr id="3" name="Slide Number Placeholder 2"/>
          <p:cNvSpPr>
            <a:spLocks noGrp="1"/>
          </p:cNvSpPr>
          <p:nvPr>
            <p:ph type="sldNum" sz="quarter" idx="4"/>
          </p:nvPr>
        </p:nvSpPr>
        <p:spPr/>
        <p:txBody>
          <a:bodyPr/>
          <a:lstStyle/>
          <a:p>
            <a:pPr>
              <a:defRPr/>
            </a:pPr>
            <a:fld id="{46082381-925A-4C25-AB18-0C99AD89CFC0}" type="slidenum">
              <a:rPr lang="en-US" smtClean="0"/>
              <a:pPr>
                <a:defRPr/>
              </a:pPr>
              <a:t>4</a:t>
            </a:fld>
            <a:endParaRPr lang="en-US" dirty="0"/>
          </a:p>
        </p:txBody>
      </p:sp>
      <p:sp>
        <p:nvSpPr>
          <p:cNvPr id="4" name="Title 3"/>
          <p:cNvSpPr>
            <a:spLocks noGrp="1"/>
          </p:cNvSpPr>
          <p:nvPr>
            <p:ph type="ctrTitle"/>
          </p:nvPr>
        </p:nvSpPr>
        <p:spPr/>
        <p:txBody>
          <a:bodyPr/>
          <a:lstStyle/>
          <a:p>
            <a:r>
              <a:rPr lang="en-US" dirty="0" smtClean="0"/>
              <a:t>Architecture Changes</a:t>
            </a:r>
            <a:endParaRPr lang="en-US" dirty="0">
              <a:solidFill>
                <a:schemeClr val="bg2">
                  <a:lumMod val="50000"/>
                </a:schemeClr>
              </a:solidFill>
            </a:endParaRP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14253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PXE: Architecture</a:t>
            </a:r>
            <a:endParaRPr lang="en-US" dirty="0"/>
          </a:p>
        </p:txBody>
      </p:sp>
      <p:sp>
        <p:nvSpPr>
          <p:cNvPr id="4" name="Footer Placeholder 3"/>
          <p:cNvSpPr>
            <a:spLocks noGrp="1"/>
          </p:cNvSpPr>
          <p:nvPr>
            <p:ph type="ftr" sz="quarter" idx="10"/>
          </p:nvPr>
        </p:nvSpPr>
        <p:spPr/>
        <p:txBody>
          <a:bodyPr/>
          <a:lstStyle/>
          <a:p>
            <a:r>
              <a:rPr lang="en-US" smtClean="0"/>
              <a:t>SFUG</a:t>
            </a:r>
            <a:endParaRPr lang="en-US"/>
          </a:p>
        </p:txBody>
      </p:sp>
      <p:sp>
        <p:nvSpPr>
          <p:cNvPr id="5" name="Slide Number Placeholder 4"/>
          <p:cNvSpPr>
            <a:spLocks noGrp="1"/>
          </p:cNvSpPr>
          <p:nvPr>
            <p:ph type="sldNum" sz="quarter" idx="11"/>
          </p:nvPr>
        </p:nvSpPr>
        <p:spPr/>
        <p:txBody>
          <a:bodyPr/>
          <a:lstStyle/>
          <a:p>
            <a:fld id="{CE1410E9-20E2-42A4-8F73-FD1AAC6D5312}" type="slidenum">
              <a:rPr lang="en-US" smtClean="0"/>
              <a:pPr/>
              <a:t>5</a:t>
            </a:fld>
            <a:endParaRPr lang="en-US"/>
          </a:p>
        </p:txBody>
      </p:sp>
      <p:cxnSp>
        <p:nvCxnSpPr>
          <p:cNvPr id="9" name="Straight Connector 8"/>
          <p:cNvCxnSpPr/>
          <p:nvPr/>
        </p:nvCxnSpPr>
        <p:spPr bwMode="auto">
          <a:xfrm>
            <a:off x="4565650" y="1568450"/>
            <a:ext cx="6350" cy="4375150"/>
          </a:xfrm>
          <a:prstGeom prst="line">
            <a:avLst/>
          </a:prstGeom>
          <a:solidFill>
            <a:schemeClr val="accent1"/>
          </a:solidFill>
          <a:ln w="19050" cap="flat" cmpd="sng" algn="ctr">
            <a:solidFill>
              <a:schemeClr val="accent2"/>
            </a:solidFill>
            <a:prstDash val="solid"/>
            <a:round/>
            <a:headEnd type="none" w="med" len="med"/>
            <a:tailEnd type="none" w="med" len="med"/>
          </a:ln>
          <a:effectLst>
            <a:innerShdw blurRad="63500" dist="50800" dir="2700000">
              <a:prstClr val="black">
                <a:alpha val="50000"/>
              </a:prstClr>
            </a:innerShdw>
          </a:effectLst>
        </p:spPr>
      </p:cxnSp>
      <p:sp>
        <p:nvSpPr>
          <p:cNvPr id="10" name="TextBox 9"/>
          <p:cNvSpPr txBox="1"/>
          <p:nvPr/>
        </p:nvSpPr>
        <p:spPr bwMode="ltGray">
          <a:xfrm>
            <a:off x="2514600" y="3886200"/>
            <a:ext cx="914400" cy="381000"/>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0"/>
              </a:spcAft>
            </a:pPr>
            <a:r>
              <a:rPr lang="en-US" sz="1100" b="1" dirty="0" smtClean="0">
                <a:latin typeface="Calibri" pitchFamily="34" charset="0"/>
              </a:rPr>
              <a:t>Reply with old</a:t>
            </a:r>
          </a:p>
          <a:p>
            <a:pPr algn="l">
              <a:lnSpc>
                <a:spcPct val="90000"/>
              </a:lnSpc>
              <a:spcBef>
                <a:spcPts val="0"/>
              </a:spcBef>
              <a:spcAft>
                <a:spcPts val="0"/>
              </a:spcAft>
            </a:pPr>
            <a:r>
              <a:rPr lang="en-US" sz="1100" b="1" dirty="0" smtClean="0">
                <a:latin typeface="Calibri" pitchFamily="34" charset="0"/>
              </a:rPr>
              <a:t>Stored data</a:t>
            </a:r>
          </a:p>
        </p:txBody>
      </p:sp>
      <p:sp>
        <p:nvSpPr>
          <p:cNvPr id="11" name="TextBox 10"/>
          <p:cNvSpPr txBox="1"/>
          <p:nvPr/>
        </p:nvSpPr>
        <p:spPr bwMode="ltGray">
          <a:xfrm>
            <a:off x="1143000" y="3886200"/>
            <a:ext cx="838200" cy="381000"/>
          </a:xfrm>
          <a:prstGeom prst="rect">
            <a:avLst/>
          </a:prstGeom>
          <a:noFill/>
          <a:ln w="9525">
            <a:noFill/>
            <a:miter lim="800000"/>
            <a:headEnd/>
            <a:tailEnd/>
          </a:ln>
        </p:spPr>
        <p:txBody>
          <a:bodyPr wrap="none" lIns="91419" tIns="45710" rIns="91419" bIns="45710" rtlCol="0" anchor="t" anchorCtr="0">
            <a:noAutofit/>
          </a:bodyPr>
          <a:lstStyle/>
          <a:p>
            <a:pPr algn="r">
              <a:lnSpc>
                <a:spcPct val="90000"/>
              </a:lnSpc>
              <a:spcBef>
                <a:spcPts val="0"/>
              </a:spcBef>
              <a:spcAft>
                <a:spcPts val="0"/>
              </a:spcAft>
            </a:pPr>
            <a:r>
              <a:rPr lang="en-US" sz="1100" b="1" dirty="0" smtClean="0">
                <a:latin typeface="Calibri" pitchFamily="34" charset="0"/>
              </a:rPr>
              <a:t>Request</a:t>
            </a:r>
          </a:p>
          <a:p>
            <a:pPr algn="r">
              <a:lnSpc>
                <a:spcPct val="90000"/>
              </a:lnSpc>
              <a:spcBef>
                <a:spcPts val="0"/>
              </a:spcBef>
              <a:spcAft>
                <a:spcPts val="0"/>
              </a:spcAft>
            </a:pPr>
            <a:r>
              <a:rPr lang="en-US" sz="1100" b="1" dirty="0" smtClean="0">
                <a:latin typeface="Calibri" pitchFamily="34" charset="0"/>
              </a:rPr>
              <a:t>Instructions</a:t>
            </a:r>
          </a:p>
        </p:txBody>
      </p:sp>
      <p:sp>
        <p:nvSpPr>
          <p:cNvPr id="12" name="TextBox 11"/>
          <p:cNvSpPr txBox="1"/>
          <p:nvPr/>
        </p:nvSpPr>
        <p:spPr bwMode="ltGray">
          <a:xfrm>
            <a:off x="5715000" y="4419600"/>
            <a:ext cx="838200" cy="381000"/>
          </a:xfrm>
          <a:prstGeom prst="rect">
            <a:avLst/>
          </a:prstGeom>
          <a:noFill/>
          <a:ln w="9525">
            <a:noFill/>
            <a:miter lim="800000"/>
            <a:headEnd/>
            <a:tailEnd/>
          </a:ln>
        </p:spPr>
        <p:txBody>
          <a:bodyPr wrap="none" lIns="91419" tIns="45710" rIns="91419" bIns="45710" rtlCol="0" anchor="t" anchorCtr="0">
            <a:noAutofit/>
          </a:bodyPr>
          <a:lstStyle/>
          <a:p>
            <a:pPr algn="r">
              <a:lnSpc>
                <a:spcPct val="90000"/>
              </a:lnSpc>
              <a:spcBef>
                <a:spcPts val="0"/>
              </a:spcBef>
              <a:spcAft>
                <a:spcPts val="0"/>
              </a:spcAft>
            </a:pPr>
            <a:r>
              <a:rPr lang="en-US" sz="1100" b="1" dirty="0" smtClean="0">
                <a:latin typeface="Calibri" pitchFamily="34" charset="0"/>
              </a:rPr>
              <a:t>Request</a:t>
            </a:r>
          </a:p>
          <a:p>
            <a:pPr algn="r">
              <a:lnSpc>
                <a:spcPct val="90000"/>
              </a:lnSpc>
              <a:spcBef>
                <a:spcPts val="0"/>
              </a:spcBef>
              <a:spcAft>
                <a:spcPts val="0"/>
              </a:spcAft>
            </a:pPr>
            <a:r>
              <a:rPr lang="en-US" sz="1100" b="1" dirty="0" smtClean="0">
                <a:latin typeface="Calibri" pitchFamily="34" charset="0"/>
              </a:rPr>
              <a:t>Instructions</a:t>
            </a:r>
          </a:p>
        </p:txBody>
      </p:sp>
      <p:sp>
        <p:nvSpPr>
          <p:cNvPr id="14" name="TextBox 13"/>
          <p:cNvSpPr txBox="1"/>
          <p:nvPr/>
        </p:nvSpPr>
        <p:spPr bwMode="ltGray">
          <a:xfrm>
            <a:off x="7086600" y="4419600"/>
            <a:ext cx="914400" cy="381000"/>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0"/>
              </a:spcAft>
            </a:pPr>
            <a:r>
              <a:rPr lang="en-US" sz="1100" b="1" dirty="0" smtClean="0">
                <a:latin typeface="Calibri" pitchFamily="34" charset="0"/>
              </a:rPr>
              <a:t>Reply with</a:t>
            </a:r>
          </a:p>
          <a:p>
            <a:pPr algn="l">
              <a:lnSpc>
                <a:spcPct val="90000"/>
              </a:lnSpc>
              <a:spcBef>
                <a:spcPts val="0"/>
              </a:spcBef>
              <a:spcAft>
                <a:spcPts val="0"/>
              </a:spcAft>
            </a:pPr>
            <a:r>
              <a:rPr lang="en-US" sz="1100" b="1" dirty="0" smtClean="0">
                <a:latin typeface="Calibri" pitchFamily="34" charset="0"/>
              </a:rPr>
              <a:t>Current data</a:t>
            </a:r>
          </a:p>
        </p:txBody>
      </p:sp>
      <p:cxnSp>
        <p:nvCxnSpPr>
          <p:cNvPr id="22" name="Straight Arrow Connector 21"/>
          <p:cNvCxnSpPr/>
          <p:nvPr/>
        </p:nvCxnSpPr>
        <p:spPr bwMode="auto">
          <a:xfrm flipV="1">
            <a:off x="6629400" y="2438400"/>
            <a:ext cx="0" cy="533400"/>
          </a:xfrm>
          <a:prstGeom prst="straightConnector1">
            <a:avLst/>
          </a:prstGeom>
          <a:solidFill>
            <a:schemeClr val="accent1"/>
          </a:solidFill>
          <a:ln w="19050" cap="flat" cmpd="sng" algn="ctr">
            <a:solidFill>
              <a:srgbClr val="E6BA00"/>
            </a:solidFill>
            <a:prstDash val="solid"/>
            <a:round/>
            <a:headEnd type="none" w="med" len="med"/>
            <a:tailEnd type="arrow"/>
          </a:ln>
          <a:effectLst/>
        </p:spPr>
      </p:cxnSp>
      <p:cxnSp>
        <p:nvCxnSpPr>
          <p:cNvPr id="23" name="Straight Arrow Connector 22"/>
          <p:cNvCxnSpPr/>
          <p:nvPr/>
        </p:nvCxnSpPr>
        <p:spPr bwMode="auto">
          <a:xfrm flipV="1">
            <a:off x="6629400" y="4343400"/>
            <a:ext cx="0" cy="533400"/>
          </a:xfrm>
          <a:prstGeom prst="straightConnector1">
            <a:avLst/>
          </a:prstGeom>
          <a:solidFill>
            <a:schemeClr val="accent1"/>
          </a:solidFill>
          <a:ln w="19050" cap="flat" cmpd="sng" algn="ctr">
            <a:solidFill>
              <a:srgbClr val="E6BA00"/>
            </a:solidFill>
            <a:prstDash val="solid"/>
            <a:round/>
            <a:headEnd type="none" w="med" len="med"/>
            <a:tailEnd type="arrow"/>
          </a:ln>
          <a:effectLst/>
        </p:spPr>
      </p:cxnSp>
      <p:cxnSp>
        <p:nvCxnSpPr>
          <p:cNvPr id="24" name="Straight Arrow Connector 23"/>
          <p:cNvCxnSpPr/>
          <p:nvPr/>
        </p:nvCxnSpPr>
        <p:spPr bwMode="auto">
          <a:xfrm>
            <a:off x="7010400" y="2438400"/>
            <a:ext cx="0" cy="533400"/>
          </a:xfrm>
          <a:prstGeom prst="straightConnector1">
            <a:avLst/>
          </a:prstGeom>
          <a:solidFill>
            <a:schemeClr val="accent1"/>
          </a:solidFill>
          <a:ln w="19050" cap="flat" cmpd="sng" algn="ctr">
            <a:solidFill>
              <a:srgbClr val="E6BA00"/>
            </a:solidFill>
            <a:prstDash val="solid"/>
            <a:round/>
            <a:headEnd type="none" w="med" len="med"/>
            <a:tailEnd type="arrow"/>
          </a:ln>
          <a:effectLst/>
        </p:spPr>
      </p:cxnSp>
      <p:cxnSp>
        <p:nvCxnSpPr>
          <p:cNvPr id="25" name="Straight Arrow Connector 24"/>
          <p:cNvCxnSpPr/>
          <p:nvPr/>
        </p:nvCxnSpPr>
        <p:spPr bwMode="auto">
          <a:xfrm>
            <a:off x="7010400" y="4349750"/>
            <a:ext cx="0" cy="533400"/>
          </a:xfrm>
          <a:prstGeom prst="straightConnector1">
            <a:avLst/>
          </a:prstGeom>
          <a:solidFill>
            <a:schemeClr val="accent1"/>
          </a:solidFill>
          <a:ln w="19050" cap="flat" cmpd="sng" algn="ctr">
            <a:solidFill>
              <a:srgbClr val="E6BA00"/>
            </a:solidFill>
            <a:prstDash val="solid"/>
            <a:round/>
            <a:headEnd type="none" w="med" len="med"/>
            <a:tailEnd type="arrow"/>
          </a:ln>
          <a:effectLst/>
        </p:spPr>
      </p:cxnSp>
      <p:sp>
        <p:nvSpPr>
          <p:cNvPr id="26" name="TextBox 25"/>
          <p:cNvSpPr txBox="1"/>
          <p:nvPr/>
        </p:nvSpPr>
        <p:spPr bwMode="ltGray">
          <a:xfrm>
            <a:off x="4810415" y="1447801"/>
            <a:ext cx="914400" cy="761999"/>
          </a:xfrm>
          <a:prstGeom prst="rect">
            <a:avLst/>
          </a:prstGeom>
          <a:noFill/>
          <a:ln w="9525">
            <a:noFill/>
            <a:miter lim="800000"/>
            <a:headEnd/>
            <a:tailEnd/>
          </a:ln>
        </p:spPr>
        <p:txBody>
          <a:bodyPr wrap="none" lIns="91419" tIns="45710" rIns="91419" bIns="45710" rtlCol="0" anchor="ctr" anchorCtr="0">
            <a:noAutofit/>
          </a:bodyPr>
          <a:lstStyle/>
          <a:p>
            <a:pPr algn="ctr">
              <a:lnSpc>
                <a:spcPct val="90000"/>
              </a:lnSpc>
              <a:spcBef>
                <a:spcPts val="0"/>
              </a:spcBef>
              <a:spcAft>
                <a:spcPts val="800"/>
              </a:spcAft>
            </a:pPr>
            <a:r>
              <a:rPr lang="en-US" sz="4800" dirty="0" smtClean="0">
                <a:solidFill>
                  <a:srgbClr val="E6BA00"/>
                </a:solidFill>
                <a:latin typeface="Calibri" pitchFamily="34" charset="0"/>
              </a:rPr>
              <a:t>7.5</a:t>
            </a:r>
          </a:p>
        </p:txBody>
      </p:sp>
      <p:sp>
        <p:nvSpPr>
          <p:cNvPr id="27" name="TextBox 26"/>
          <p:cNvSpPr txBox="1"/>
          <p:nvPr/>
        </p:nvSpPr>
        <p:spPr bwMode="ltGray">
          <a:xfrm>
            <a:off x="3441700" y="1447801"/>
            <a:ext cx="914400" cy="761999"/>
          </a:xfrm>
          <a:prstGeom prst="rect">
            <a:avLst/>
          </a:prstGeom>
          <a:noFill/>
          <a:ln w="9525">
            <a:noFill/>
            <a:miter lim="800000"/>
            <a:headEnd/>
            <a:tailEnd/>
          </a:ln>
        </p:spPr>
        <p:txBody>
          <a:bodyPr wrap="none" lIns="91419" tIns="45710" rIns="91419" bIns="45710" rtlCol="0" anchor="ctr" anchorCtr="0">
            <a:noAutofit/>
          </a:bodyPr>
          <a:lstStyle/>
          <a:p>
            <a:pPr algn="ctr">
              <a:lnSpc>
                <a:spcPct val="90000"/>
              </a:lnSpc>
              <a:spcBef>
                <a:spcPts val="0"/>
              </a:spcBef>
              <a:spcAft>
                <a:spcPts val="800"/>
              </a:spcAft>
            </a:pPr>
            <a:r>
              <a:rPr lang="en-US" sz="4800" dirty="0" smtClean="0">
                <a:solidFill>
                  <a:schemeClr val="accent2"/>
                </a:solidFill>
                <a:latin typeface="Calibri" pitchFamily="34" charset="0"/>
              </a:rPr>
              <a:t>7.1</a:t>
            </a:r>
          </a:p>
        </p:txBody>
      </p:sp>
      <p:pic>
        <p:nvPicPr>
          <p:cNvPr id="3" name="Picture 2" descr="Generic Black Lapt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193" y="4648200"/>
            <a:ext cx="1962007" cy="1308005"/>
          </a:xfrm>
          <a:prstGeom prst="rect">
            <a:avLst/>
          </a:prstGeom>
        </p:spPr>
      </p:pic>
      <p:pic>
        <p:nvPicPr>
          <p:cNvPr id="35" name="Picture 34" descr="CS-IS23S-8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24200"/>
            <a:ext cx="1496043" cy="1122032"/>
          </a:xfrm>
          <a:prstGeom prst="rect">
            <a:avLst/>
          </a:prstGeom>
        </p:spPr>
      </p:pic>
      <p:sp>
        <p:nvSpPr>
          <p:cNvPr id="13" name="TextBox 12"/>
          <p:cNvSpPr txBox="1"/>
          <p:nvPr/>
        </p:nvSpPr>
        <p:spPr bwMode="ltGray">
          <a:xfrm>
            <a:off x="5715000" y="2514600"/>
            <a:ext cx="838200" cy="381000"/>
          </a:xfrm>
          <a:prstGeom prst="rect">
            <a:avLst/>
          </a:prstGeom>
          <a:noFill/>
          <a:ln w="9525">
            <a:noFill/>
            <a:miter lim="800000"/>
            <a:headEnd/>
            <a:tailEnd/>
          </a:ln>
        </p:spPr>
        <p:txBody>
          <a:bodyPr wrap="none" lIns="91419" tIns="45710" rIns="91419" bIns="45710" rtlCol="0" anchor="t" anchorCtr="0">
            <a:noAutofit/>
          </a:bodyPr>
          <a:lstStyle/>
          <a:p>
            <a:pPr algn="r">
              <a:lnSpc>
                <a:spcPct val="90000"/>
              </a:lnSpc>
              <a:spcBef>
                <a:spcPts val="0"/>
              </a:spcBef>
              <a:spcAft>
                <a:spcPts val="0"/>
              </a:spcAft>
            </a:pPr>
            <a:r>
              <a:rPr lang="en-US" sz="1100" b="1" dirty="0" smtClean="0">
                <a:latin typeface="Calibri" pitchFamily="34" charset="0"/>
              </a:rPr>
              <a:t>Request</a:t>
            </a:r>
          </a:p>
          <a:p>
            <a:pPr algn="r">
              <a:lnSpc>
                <a:spcPct val="90000"/>
              </a:lnSpc>
              <a:spcBef>
                <a:spcPts val="0"/>
              </a:spcBef>
              <a:spcAft>
                <a:spcPts val="0"/>
              </a:spcAft>
            </a:pPr>
            <a:r>
              <a:rPr lang="en-US" sz="1100" b="1" dirty="0" smtClean="0">
                <a:latin typeface="Calibri" pitchFamily="34" charset="0"/>
              </a:rPr>
              <a:t>Instructions</a:t>
            </a:r>
          </a:p>
        </p:txBody>
      </p:sp>
      <p:sp>
        <p:nvSpPr>
          <p:cNvPr id="15" name="TextBox 14"/>
          <p:cNvSpPr txBox="1"/>
          <p:nvPr/>
        </p:nvSpPr>
        <p:spPr bwMode="ltGray">
          <a:xfrm>
            <a:off x="7086600" y="2514600"/>
            <a:ext cx="914400" cy="381000"/>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0"/>
              </a:spcAft>
            </a:pPr>
            <a:r>
              <a:rPr lang="en-US" sz="1100" b="1" dirty="0" smtClean="0">
                <a:latin typeface="Calibri" pitchFamily="34" charset="0"/>
              </a:rPr>
              <a:t>Reply with</a:t>
            </a:r>
          </a:p>
          <a:p>
            <a:pPr algn="l">
              <a:lnSpc>
                <a:spcPct val="90000"/>
              </a:lnSpc>
              <a:spcBef>
                <a:spcPts val="0"/>
              </a:spcBef>
              <a:spcAft>
                <a:spcPts val="0"/>
              </a:spcAft>
            </a:pPr>
            <a:r>
              <a:rPr lang="en-US" sz="1100" b="1" dirty="0" smtClean="0">
                <a:latin typeface="Calibri" pitchFamily="34" charset="0"/>
              </a:rPr>
              <a:t>Current data</a:t>
            </a:r>
          </a:p>
        </p:txBody>
      </p:sp>
      <p:pic>
        <p:nvPicPr>
          <p:cNvPr id="8" name="Picture 7" descr="Hyper_VServerR2onBladeCenterS0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1091189"/>
            <a:ext cx="2097937" cy="1294084"/>
          </a:xfrm>
          <a:prstGeom prst="rect">
            <a:avLst/>
          </a:prstGeom>
        </p:spPr>
      </p:pic>
      <p:pic>
        <p:nvPicPr>
          <p:cNvPr id="19" name="Picture 18" descr="CS-IS23S-8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714" y="1985036"/>
            <a:ext cx="2230086" cy="1672564"/>
          </a:xfrm>
          <a:prstGeom prst="rect">
            <a:avLst/>
          </a:prstGeom>
        </p:spPr>
      </p:pic>
      <p:cxnSp>
        <p:nvCxnSpPr>
          <p:cNvPr id="30" name="Straight Arrow Connector 29"/>
          <p:cNvCxnSpPr/>
          <p:nvPr/>
        </p:nvCxnSpPr>
        <p:spPr bwMode="auto">
          <a:xfrm flipV="1">
            <a:off x="2057400" y="3581401"/>
            <a:ext cx="0" cy="990599"/>
          </a:xfrm>
          <a:prstGeom prst="straightConnector1">
            <a:avLst/>
          </a:prstGeom>
          <a:solidFill>
            <a:schemeClr val="accent1"/>
          </a:solidFill>
          <a:ln w="19050" cap="flat" cmpd="sng" algn="ctr">
            <a:solidFill>
              <a:srgbClr val="E6BA00"/>
            </a:solidFill>
            <a:prstDash val="solid"/>
            <a:round/>
            <a:headEnd type="none" w="med" len="med"/>
            <a:tailEnd type="arrow"/>
          </a:ln>
          <a:effectLst/>
        </p:spPr>
      </p:cxnSp>
      <p:cxnSp>
        <p:nvCxnSpPr>
          <p:cNvPr id="31" name="Straight Arrow Connector 30"/>
          <p:cNvCxnSpPr/>
          <p:nvPr/>
        </p:nvCxnSpPr>
        <p:spPr bwMode="auto">
          <a:xfrm>
            <a:off x="2438400" y="3581401"/>
            <a:ext cx="0" cy="990599"/>
          </a:xfrm>
          <a:prstGeom prst="straightConnector1">
            <a:avLst/>
          </a:prstGeom>
          <a:solidFill>
            <a:schemeClr val="accent1"/>
          </a:solidFill>
          <a:ln w="19050" cap="flat" cmpd="sng" algn="ctr">
            <a:solidFill>
              <a:srgbClr val="E6BA00"/>
            </a:solidFill>
            <a:prstDash val="solid"/>
            <a:round/>
            <a:headEnd type="none" w="med" len="med"/>
            <a:tailEnd type="arrow"/>
          </a:ln>
          <a:effectLst/>
        </p:spPr>
      </p:cxnSp>
      <p:sp>
        <p:nvSpPr>
          <p:cNvPr id="33" name="TextBox 32"/>
          <p:cNvSpPr txBox="1"/>
          <p:nvPr/>
        </p:nvSpPr>
        <p:spPr bwMode="ltGray">
          <a:xfrm>
            <a:off x="674821" y="2385273"/>
            <a:ext cx="1057493" cy="541079"/>
          </a:xfrm>
          <a:prstGeom prst="rect">
            <a:avLst/>
          </a:prstGeom>
          <a:noFill/>
          <a:ln w="9525">
            <a:noFill/>
            <a:miter lim="800000"/>
            <a:headEnd/>
            <a:tailEnd/>
          </a:ln>
        </p:spPr>
        <p:txBody>
          <a:bodyPr wrap="none" lIns="91419" tIns="45710" rIns="91419" bIns="45710" rtlCol="0" anchor="t" anchorCtr="0">
            <a:noAutofit/>
          </a:bodyPr>
          <a:lstStyle/>
          <a:p>
            <a:pPr algn="r">
              <a:lnSpc>
                <a:spcPct val="90000"/>
              </a:lnSpc>
              <a:spcBef>
                <a:spcPts val="0"/>
              </a:spcBef>
              <a:spcAft>
                <a:spcPts val="0"/>
              </a:spcAft>
            </a:pPr>
            <a:r>
              <a:rPr lang="en-US" sz="1400" b="1" dirty="0" smtClean="0">
                <a:latin typeface="Calibri" pitchFamily="34" charset="0"/>
              </a:rPr>
              <a:t>NBS (PXE) </a:t>
            </a:r>
          </a:p>
          <a:p>
            <a:pPr algn="r">
              <a:lnSpc>
                <a:spcPct val="90000"/>
              </a:lnSpc>
              <a:spcBef>
                <a:spcPts val="0"/>
              </a:spcBef>
              <a:spcAft>
                <a:spcPts val="0"/>
              </a:spcAft>
            </a:pPr>
            <a:r>
              <a:rPr lang="en-US" sz="1400" b="1" dirty="0" smtClean="0">
                <a:latin typeface="Calibri" pitchFamily="34" charset="0"/>
              </a:rPr>
              <a:t>Server</a:t>
            </a:r>
          </a:p>
        </p:txBody>
      </p:sp>
      <p:pic>
        <p:nvPicPr>
          <p:cNvPr id="34" name="Picture 33" descr="Generic Black Lapt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5029200"/>
            <a:ext cx="1645762" cy="1097175"/>
          </a:xfrm>
          <a:prstGeom prst="rect">
            <a:avLst/>
          </a:prstGeom>
        </p:spPr>
      </p:pic>
      <p:sp>
        <p:nvSpPr>
          <p:cNvPr id="36" name="TextBox 35"/>
          <p:cNvSpPr txBox="1"/>
          <p:nvPr/>
        </p:nvSpPr>
        <p:spPr bwMode="ltGray">
          <a:xfrm>
            <a:off x="5791200" y="3429000"/>
            <a:ext cx="709414" cy="346957"/>
          </a:xfrm>
          <a:prstGeom prst="rect">
            <a:avLst/>
          </a:prstGeom>
          <a:noFill/>
          <a:ln w="9525">
            <a:noFill/>
            <a:miter lim="800000"/>
            <a:headEnd/>
            <a:tailEnd/>
          </a:ln>
        </p:spPr>
        <p:txBody>
          <a:bodyPr wrap="none" lIns="91419" tIns="45710" rIns="91419" bIns="45710" rtlCol="0" anchor="t" anchorCtr="0">
            <a:noAutofit/>
          </a:bodyPr>
          <a:lstStyle/>
          <a:p>
            <a:pPr algn="r">
              <a:lnSpc>
                <a:spcPct val="90000"/>
              </a:lnSpc>
              <a:spcBef>
                <a:spcPts val="0"/>
              </a:spcBef>
              <a:spcAft>
                <a:spcPts val="0"/>
              </a:spcAft>
            </a:pPr>
            <a:r>
              <a:rPr lang="en-US" sz="1400" b="1" dirty="0" smtClean="0">
                <a:latin typeface="Calibri" pitchFamily="34" charset="0"/>
              </a:rPr>
              <a:t>NBS (PXE) </a:t>
            </a:r>
          </a:p>
          <a:p>
            <a:pPr algn="r">
              <a:lnSpc>
                <a:spcPct val="90000"/>
              </a:lnSpc>
              <a:spcBef>
                <a:spcPts val="0"/>
              </a:spcBef>
              <a:spcAft>
                <a:spcPts val="0"/>
              </a:spcAft>
            </a:pPr>
            <a:r>
              <a:rPr lang="en-US" sz="1400" b="1" dirty="0" smtClean="0">
                <a:latin typeface="Calibri" pitchFamily="34" charset="0"/>
              </a:rPr>
              <a:t>Server</a:t>
            </a:r>
          </a:p>
        </p:txBody>
      </p:sp>
      <p:sp>
        <p:nvSpPr>
          <p:cNvPr id="37" name="TextBox 36"/>
          <p:cNvSpPr txBox="1"/>
          <p:nvPr/>
        </p:nvSpPr>
        <p:spPr bwMode="ltGray">
          <a:xfrm>
            <a:off x="7543800" y="1495017"/>
            <a:ext cx="1051665" cy="490019"/>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0"/>
              </a:spcAft>
            </a:pPr>
            <a:r>
              <a:rPr lang="en-US" sz="1400" b="1" dirty="0" smtClean="0">
                <a:latin typeface="Calibri" pitchFamily="34" charset="0"/>
              </a:rPr>
              <a:t>SMP (NS)</a:t>
            </a:r>
          </a:p>
          <a:p>
            <a:pPr algn="l">
              <a:lnSpc>
                <a:spcPct val="90000"/>
              </a:lnSpc>
              <a:spcBef>
                <a:spcPts val="0"/>
              </a:spcBef>
              <a:spcAft>
                <a:spcPts val="0"/>
              </a:spcAft>
            </a:pPr>
            <a:r>
              <a:rPr lang="en-US" sz="1400" b="1" dirty="0" smtClean="0">
                <a:latin typeface="Calibri" pitchFamily="34" charset="0"/>
              </a:rPr>
              <a:t>Server</a:t>
            </a:r>
          </a:p>
        </p:txBody>
      </p:sp>
      <p:sp>
        <p:nvSpPr>
          <p:cNvPr id="38" name="TextBox 37"/>
          <p:cNvSpPr txBox="1"/>
          <p:nvPr/>
        </p:nvSpPr>
        <p:spPr bwMode="ltGray">
          <a:xfrm>
            <a:off x="5615186" y="5596643"/>
            <a:ext cx="709414" cy="346957"/>
          </a:xfrm>
          <a:prstGeom prst="rect">
            <a:avLst/>
          </a:prstGeom>
          <a:noFill/>
          <a:ln w="9525">
            <a:noFill/>
            <a:miter lim="800000"/>
            <a:headEnd/>
            <a:tailEnd/>
          </a:ln>
        </p:spPr>
        <p:txBody>
          <a:bodyPr wrap="none" lIns="91419" tIns="45710" rIns="91419" bIns="45710" rtlCol="0" anchor="t" anchorCtr="0">
            <a:noAutofit/>
          </a:bodyPr>
          <a:lstStyle/>
          <a:p>
            <a:pPr algn="r">
              <a:lnSpc>
                <a:spcPct val="90000"/>
              </a:lnSpc>
              <a:spcBef>
                <a:spcPts val="0"/>
              </a:spcBef>
              <a:spcAft>
                <a:spcPts val="0"/>
              </a:spcAft>
            </a:pPr>
            <a:r>
              <a:rPr lang="en-US" sz="1400" b="1" dirty="0" smtClean="0">
                <a:latin typeface="Calibri" pitchFamily="34" charset="0"/>
              </a:rPr>
              <a:t>Client</a:t>
            </a:r>
          </a:p>
        </p:txBody>
      </p:sp>
      <p:sp>
        <p:nvSpPr>
          <p:cNvPr id="39" name="TextBox 38"/>
          <p:cNvSpPr txBox="1"/>
          <p:nvPr/>
        </p:nvSpPr>
        <p:spPr bwMode="ltGray">
          <a:xfrm>
            <a:off x="1043186" y="5368043"/>
            <a:ext cx="709414" cy="346957"/>
          </a:xfrm>
          <a:prstGeom prst="rect">
            <a:avLst/>
          </a:prstGeom>
          <a:noFill/>
          <a:ln w="9525">
            <a:noFill/>
            <a:miter lim="800000"/>
            <a:headEnd/>
            <a:tailEnd/>
          </a:ln>
        </p:spPr>
        <p:txBody>
          <a:bodyPr wrap="none" lIns="91419" tIns="45710" rIns="91419" bIns="45710" rtlCol="0" anchor="t" anchorCtr="0">
            <a:noAutofit/>
          </a:bodyPr>
          <a:lstStyle/>
          <a:p>
            <a:pPr algn="r">
              <a:lnSpc>
                <a:spcPct val="90000"/>
              </a:lnSpc>
              <a:spcBef>
                <a:spcPts val="0"/>
              </a:spcBef>
              <a:spcAft>
                <a:spcPts val="0"/>
              </a:spcAft>
            </a:pPr>
            <a:r>
              <a:rPr lang="en-US" sz="1400" b="1" dirty="0" smtClean="0">
                <a:latin typeface="Calibri" pitchFamily="34" charset="0"/>
              </a:rPr>
              <a:t>Client</a:t>
            </a:r>
          </a:p>
        </p:txBody>
      </p:sp>
    </p:spTree>
    <p:extLst>
      <p:ext uri="{BB962C8B-B14F-4D97-AF65-F5344CB8AC3E}">
        <p14:creationId xmlns:p14="http://schemas.microsoft.com/office/powerpoint/2010/main" val="33782046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7.1 Site Server Architecture</a:t>
            </a:r>
            <a:endParaRPr lang="en-US" dirty="0"/>
          </a:p>
        </p:txBody>
      </p:sp>
      <p:sp>
        <p:nvSpPr>
          <p:cNvPr id="5" name="Footer Placeholder 4"/>
          <p:cNvSpPr>
            <a:spLocks noGrp="1"/>
          </p:cNvSpPr>
          <p:nvPr>
            <p:ph type="ftr" sz="quarter" idx="10"/>
          </p:nvPr>
        </p:nvSpPr>
        <p:spPr/>
        <p:txBody>
          <a:bodyPr/>
          <a:lstStyle/>
          <a:p>
            <a:r>
              <a:rPr lang="en-US" smtClean="0"/>
              <a:t>SFUG</a:t>
            </a:r>
            <a:endParaRPr lang="en-US"/>
          </a:p>
        </p:txBody>
      </p:sp>
      <p:sp>
        <p:nvSpPr>
          <p:cNvPr id="6" name="Slide Number Placeholder 5"/>
          <p:cNvSpPr>
            <a:spLocks noGrp="1"/>
          </p:cNvSpPr>
          <p:nvPr>
            <p:ph type="sldNum" sz="quarter" idx="11"/>
          </p:nvPr>
        </p:nvSpPr>
        <p:spPr/>
        <p:txBody>
          <a:bodyPr/>
          <a:lstStyle/>
          <a:p>
            <a:fld id="{71C3E97B-95CC-43E2-88F7-C66FA81F38AF}" type="slidenum">
              <a:rPr lang="en-US" smtClean="0"/>
              <a:pPr/>
              <a:t>6</a:t>
            </a:fld>
            <a:endParaRPr lang="en-US"/>
          </a:p>
        </p:txBody>
      </p:sp>
      <p:pic>
        <p:nvPicPr>
          <p:cNvPr id="11" name="Picture 10" descr="Hyper_VServerR2onBladeCenterS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22373"/>
            <a:ext cx="3754136" cy="2315688"/>
          </a:xfrm>
          <a:prstGeom prst="rect">
            <a:avLst/>
          </a:prstGeom>
        </p:spPr>
      </p:pic>
      <p:pic>
        <p:nvPicPr>
          <p:cNvPr id="12" name="Picture 11" descr="CS-IS23S-8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044" y="4002677"/>
            <a:ext cx="2230086" cy="1672564"/>
          </a:xfrm>
          <a:prstGeom prst="rect">
            <a:avLst/>
          </a:prstGeom>
        </p:spPr>
      </p:pic>
      <p:sp>
        <p:nvSpPr>
          <p:cNvPr id="16" name="TextBox 15"/>
          <p:cNvSpPr txBox="1"/>
          <p:nvPr/>
        </p:nvSpPr>
        <p:spPr bwMode="ltGray">
          <a:xfrm>
            <a:off x="838200" y="1905000"/>
            <a:ext cx="3505200" cy="622173"/>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SMP</a:t>
            </a:r>
            <a:r>
              <a:rPr lang="en-US" sz="2000" dirty="0">
                <a:solidFill>
                  <a:schemeClr val="bg2">
                    <a:lumMod val="50000"/>
                  </a:schemeClr>
                </a:solidFill>
                <a:latin typeface="Calibri" pitchFamily="34" charset="0"/>
              </a:rPr>
              <a:t> </a:t>
            </a:r>
            <a:r>
              <a:rPr lang="en-US" sz="2000" dirty="0" smtClean="0">
                <a:solidFill>
                  <a:schemeClr val="bg2">
                    <a:lumMod val="50000"/>
                  </a:schemeClr>
                </a:solidFill>
                <a:latin typeface="Calibri" pitchFamily="34" charset="0"/>
              </a:rPr>
              <a:t>(NS) Deployment Solution</a:t>
            </a:r>
          </a:p>
        </p:txBody>
      </p:sp>
      <p:sp>
        <p:nvSpPr>
          <p:cNvPr id="23" name="TextBox 22"/>
          <p:cNvSpPr txBox="1"/>
          <p:nvPr/>
        </p:nvSpPr>
        <p:spPr bwMode="ltGray">
          <a:xfrm>
            <a:off x="6172200" y="4190966"/>
            <a:ext cx="2362200" cy="1484275"/>
          </a:xfrm>
          <a:prstGeom prst="rect">
            <a:avLst/>
          </a:prstGeom>
          <a:noFill/>
          <a:ln w="9525">
            <a:noFill/>
            <a:miter lim="800000"/>
            <a:headEnd/>
            <a:tailEnd/>
          </a:ln>
        </p:spPr>
        <p:txBody>
          <a:bodyPr wrap="square" lIns="91419" tIns="45710" rIns="91419" bIns="45710" rtlCol="0" anchor="t" anchorCtr="0">
            <a:noAutofit/>
          </a:bodyPr>
          <a:lstStyle/>
          <a:p>
            <a:pPr algn="l">
              <a:lnSpc>
                <a:spcPct val="70000"/>
              </a:lnSpc>
              <a:spcBef>
                <a:spcPts val="0"/>
              </a:spcBef>
              <a:spcAft>
                <a:spcPts val="800"/>
              </a:spcAft>
            </a:pPr>
            <a:r>
              <a:rPr lang="en-US" sz="2000" dirty="0" smtClean="0">
                <a:solidFill>
                  <a:schemeClr val="bg2">
                    <a:lumMod val="50000"/>
                  </a:schemeClr>
                </a:solidFill>
                <a:latin typeface="Calibri" pitchFamily="34" charset="0"/>
              </a:rPr>
              <a:t>Site Server</a:t>
            </a:r>
          </a:p>
          <a:p>
            <a:pPr marL="165100" indent="-165100" algn="l">
              <a:lnSpc>
                <a:spcPct val="70000"/>
              </a:lnSpc>
              <a:spcBef>
                <a:spcPts val="0"/>
              </a:spcBef>
              <a:spcAft>
                <a:spcPts val="800"/>
              </a:spcAft>
              <a:buFont typeface="Arial"/>
              <a:buChar char="•"/>
            </a:pPr>
            <a:r>
              <a:rPr lang="en-US" sz="2000" dirty="0" smtClean="0">
                <a:solidFill>
                  <a:schemeClr val="bg2">
                    <a:lumMod val="50000"/>
                  </a:schemeClr>
                </a:solidFill>
                <a:latin typeface="Calibri" pitchFamily="34" charset="0"/>
              </a:rPr>
              <a:t>Package Service</a:t>
            </a:r>
          </a:p>
          <a:p>
            <a:pPr marL="165100" indent="-165100" algn="l">
              <a:lnSpc>
                <a:spcPct val="70000"/>
              </a:lnSpc>
              <a:spcBef>
                <a:spcPts val="0"/>
              </a:spcBef>
              <a:spcAft>
                <a:spcPts val="800"/>
              </a:spcAft>
              <a:buFont typeface="Arial"/>
              <a:buChar char="•"/>
            </a:pPr>
            <a:r>
              <a:rPr lang="en-US" sz="2000" dirty="0" smtClean="0">
                <a:solidFill>
                  <a:schemeClr val="bg2">
                    <a:lumMod val="50000"/>
                  </a:schemeClr>
                </a:solidFill>
                <a:latin typeface="Calibri" pitchFamily="34" charset="0"/>
              </a:rPr>
              <a:t>Task Service</a:t>
            </a:r>
          </a:p>
          <a:p>
            <a:pPr marL="165100" indent="-165100" algn="l">
              <a:lnSpc>
                <a:spcPct val="70000"/>
              </a:lnSpc>
              <a:spcBef>
                <a:spcPts val="0"/>
              </a:spcBef>
              <a:spcAft>
                <a:spcPts val="800"/>
              </a:spcAft>
              <a:buFont typeface="Arial"/>
              <a:buChar char="•"/>
            </a:pPr>
            <a:r>
              <a:rPr lang="en-US" sz="2000" dirty="0" smtClean="0">
                <a:solidFill>
                  <a:schemeClr val="bg2">
                    <a:lumMod val="50000"/>
                  </a:schemeClr>
                </a:solidFill>
                <a:latin typeface="Calibri" pitchFamily="34" charset="0"/>
              </a:rPr>
              <a:t>Network Boot Service (PXE)</a:t>
            </a:r>
          </a:p>
        </p:txBody>
      </p:sp>
      <p:cxnSp>
        <p:nvCxnSpPr>
          <p:cNvPr id="24" name="Straight Arrow Connector 23"/>
          <p:cNvCxnSpPr/>
          <p:nvPr/>
        </p:nvCxnSpPr>
        <p:spPr bwMode="auto">
          <a:xfrm>
            <a:off x="4114800" y="4191000"/>
            <a:ext cx="706136" cy="457200"/>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9" name="TextBox 8"/>
          <p:cNvSpPr txBox="1"/>
          <p:nvPr/>
        </p:nvSpPr>
        <p:spPr bwMode="ltGray">
          <a:xfrm>
            <a:off x="5192987" y="1487311"/>
            <a:ext cx="3378729" cy="155417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19" tIns="45710" rIns="91419" bIns="45710" rtlCol="0" anchor="ctr" anchorCtr="0">
            <a:noAutofit/>
          </a:bodyPr>
          <a:lstStyle/>
          <a:p>
            <a:pPr>
              <a:lnSpc>
                <a:spcPct val="90000"/>
              </a:lnSpc>
              <a:spcBef>
                <a:spcPts val="0"/>
              </a:spcBef>
              <a:spcAft>
                <a:spcPts val="800"/>
              </a:spcAft>
            </a:pPr>
            <a:r>
              <a:rPr lang="en-US" dirty="0" smtClean="0">
                <a:solidFill>
                  <a:schemeClr val="bg2">
                    <a:lumMod val="20000"/>
                    <a:lumOff val="80000"/>
                  </a:schemeClr>
                </a:solidFill>
                <a:latin typeface="Calibri" pitchFamily="34" charset="0"/>
              </a:rPr>
              <a:t>Network Boot Services require both Package and Task services be present on a Site Server</a:t>
            </a:r>
          </a:p>
        </p:txBody>
      </p:sp>
    </p:spTree>
    <p:extLst>
      <p:ext uri="{BB962C8B-B14F-4D97-AF65-F5344CB8AC3E}">
        <p14:creationId xmlns:p14="http://schemas.microsoft.com/office/powerpoint/2010/main" val="11370585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7.5 </a:t>
            </a:r>
            <a:r>
              <a:rPr lang="en-US" dirty="0"/>
              <a:t>Site Server Architecture</a:t>
            </a:r>
          </a:p>
        </p:txBody>
      </p:sp>
      <p:sp>
        <p:nvSpPr>
          <p:cNvPr id="5" name="Footer Placeholder 4"/>
          <p:cNvSpPr>
            <a:spLocks noGrp="1"/>
          </p:cNvSpPr>
          <p:nvPr>
            <p:ph type="ftr" sz="quarter" idx="10"/>
          </p:nvPr>
        </p:nvSpPr>
        <p:spPr/>
        <p:txBody>
          <a:bodyPr/>
          <a:lstStyle/>
          <a:p>
            <a:r>
              <a:rPr lang="en-US" smtClean="0"/>
              <a:t>SFUG</a:t>
            </a:r>
            <a:endParaRPr lang="en-US" dirty="0"/>
          </a:p>
        </p:txBody>
      </p:sp>
      <p:pic>
        <p:nvPicPr>
          <p:cNvPr id="18" name="Picture 17" descr="Hyper_VServerR2onBladeCenterS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99112"/>
            <a:ext cx="3754136" cy="2315688"/>
          </a:xfrm>
          <a:prstGeom prst="rect">
            <a:avLst/>
          </a:prstGeom>
        </p:spPr>
      </p:pic>
      <p:sp>
        <p:nvSpPr>
          <p:cNvPr id="4" name="Slide Number Placeholder 3"/>
          <p:cNvSpPr>
            <a:spLocks noGrp="1"/>
          </p:cNvSpPr>
          <p:nvPr>
            <p:ph type="sldNum" sz="quarter" idx="11"/>
          </p:nvPr>
        </p:nvSpPr>
        <p:spPr/>
        <p:txBody>
          <a:bodyPr/>
          <a:lstStyle/>
          <a:p>
            <a:fld id="{AA88CA11-FF2D-4F56-B9AE-CEEED85939C0}" type="slidenum">
              <a:rPr lang="en-US" smtClean="0">
                <a:solidFill>
                  <a:srgbClr val="FFFFFF"/>
                </a:solidFill>
              </a:rPr>
              <a:pPr/>
              <a:t>7</a:t>
            </a:fld>
            <a:endParaRPr lang="en-US" dirty="0">
              <a:solidFill>
                <a:srgbClr val="FFFFFF"/>
              </a:solidFill>
            </a:endParaRPr>
          </a:p>
        </p:txBody>
      </p:sp>
      <p:pic>
        <p:nvPicPr>
          <p:cNvPr id="23" name="Picture 22" descr="CS-IS23S-8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560303"/>
            <a:ext cx="1145729" cy="859297"/>
          </a:xfrm>
          <a:prstGeom prst="rect">
            <a:avLst/>
          </a:prstGeom>
        </p:spPr>
      </p:pic>
      <p:pic>
        <p:nvPicPr>
          <p:cNvPr id="26" name="Picture 25" descr="CS-IS23S-8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4398503"/>
            <a:ext cx="1145729" cy="859297"/>
          </a:xfrm>
          <a:prstGeom prst="rect">
            <a:avLst/>
          </a:prstGeom>
        </p:spPr>
      </p:pic>
      <p:pic>
        <p:nvPicPr>
          <p:cNvPr id="27" name="Picture 26" descr="CS-IS23S-8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5193621"/>
            <a:ext cx="1145729" cy="859297"/>
          </a:xfrm>
          <a:prstGeom prst="rect">
            <a:avLst/>
          </a:prstGeom>
        </p:spPr>
      </p:pic>
      <p:sp>
        <p:nvSpPr>
          <p:cNvPr id="22" name="TextBox 21"/>
          <p:cNvSpPr txBox="1"/>
          <p:nvPr/>
        </p:nvSpPr>
        <p:spPr bwMode="ltGray">
          <a:xfrm>
            <a:off x="4659778" y="3780047"/>
            <a:ext cx="2362200" cy="410953"/>
          </a:xfrm>
          <a:prstGeom prst="rect">
            <a:avLst/>
          </a:prstGeom>
          <a:noFill/>
          <a:ln w="9525">
            <a:noFill/>
            <a:miter lim="800000"/>
            <a:headEnd/>
            <a:tailEnd/>
          </a:ln>
        </p:spPr>
        <p:txBody>
          <a:bodyPr wrap="square" lIns="91419" tIns="45710" rIns="91419" bIns="45710" rtlCol="0" anchor="t" anchorCtr="0">
            <a:noAutofit/>
          </a:bodyPr>
          <a:lstStyle/>
          <a:p>
            <a:pPr algn="l">
              <a:lnSpc>
                <a:spcPct val="70000"/>
              </a:lnSpc>
              <a:spcBef>
                <a:spcPts val="0"/>
              </a:spcBef>
              <a:spcAft>
                <a:spcPts val="800"/>
              </a:spcAft>
            </a:pPr>
            <a:r>
              <a:rPr lang="en-US" sz="2000" dirty="0" smtClean="0">
                <a:solidFill>
                  <a:schemeClr val="bg2">
                    <a:lumMod val="50000"/>
                  </a:schemeClr>
                </a:solidFill>
                <a:latin typeface="Calibri" pitchFamily="34" charset="0"/>
              </a:rPr>
              <a:t>Site Server: Package</a:t>
            </a:r>
          </a:p>
        </p:txBody>
      </p:sp>
      <p:cxnSp>
        <p:nvCxnSpPr>
          <p:cNvPr id="35" name="Straight Arrow Connector 34"/>
          <p:cNvCxnSpPr/>
          <p:nvPr/>
        </p:nvCxnSpPr>
        <p:spPr bwMode="auto">
          <a:xfrm>
            <a:off x="3048000" y="3780047"/>
            <a:ext cx="914400" cy="182353"/>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36" name="TextBox 35"/>
          <p:cNvSpPr txBox="1"/>
          <p:nvPr/>
        </p:nvSpPr>
        <p:spPr bwMode="ltGray">
          <a:xfrm>
            <a:off x="4667482" y="4618247"/>
            <a:ext cx="2362200" cy="410953"/>
          </a:xfrm>
          <a:prstGeom prst="rect">
            <a:avLst/>
          </a:prstGeom>
          <a:noFill/>
          <a:ln w="9525">
            <a:noFill/>
            <a:miter lim="800000"/>
            <a:headEnd/>
            <a:tailEnd/>
          </a:ln>
        </p:spPr>
        <p:txBody>
          <a:bodyPr wrap="square" lIns="91419" tIns="45710" rIns="91419" bIns="45710" rtlCol="0" anchor="t" anchorCtr="0">
            <a:noAutofit/>
          </a:bodyPr>
          <a:lstStyle/>
          <a:p>
            <a:pPr algn="l">
              <a:lnSpc>
                <a:spcPct val="70000"/>
              </a:lnSpc>
              <a:spcBef>
                <a:spcPts val="0"/>
              </a:spcBef>
              <a:spcAft>
                <a:spcPts val="800"/>
              </a:spcAft>
            </a:pPr>
            <a:r>
              <a:rPr lang="en-US" sz="2000" dirty="0" smtClean="0">
                <a:solidFill>
                  <a:schemeClr val="bg2">
                    <a:lumMod val="50000"/>
                  </a:schemeClr>
                </a:solidFill>
                <a:latin typeface="Calibri" pitchFamily="34" charset="0"/>
              </a:rPr>
              <a:t>Site Server: Task</a:t>
            </a:r>
          </a:p>
        </p:txBody>
      </p:sp>
      <p:sp>
        <p:nvSpPr>
          <p:cNvPr id="37" name="TextBox 36"/>
          <p:cNvSpPr txBox="1"/>
          <p:nvPr/>
        </p:nvSpPr>
        <p:spPr bwMode="ltGray">
          <a:xfrm>
            <a:off x="4675185" y="5418404"/>
            <a:ext cx="3835079" cy="410953"/>
          </a:xfrm>
          <a:prstGeom prst="rect">
            <a:avLst/>
          </a:prstGeom>
          <a:noFill/>
          <a:ln w="9525">
            <a:noFill/>
            <a:miter lim="800000"/>
            <a:headEnd/>
            <a:tailEnd/>
          </a:ln>
        </p:spPr>
        <p:txBody>
          <a:bodyPr wrap="square" lIns="91419" tIns="45710" rIns="91419" bIns="45710" rtlCol="0" anchor="t" anchorCtr="0">
            <a:noAutofit/>
          </a:bodyPr>
          <a:lstStyle/>
          <a:p>
            <a:pPr algn="l">
              <a:lnSpc>
                <a:spcPct val="70000"/>
              </a:lnSpc>
              <a:spcBef>
                <a:spcPts val="0"/>
              </a:spcBef>
              <a:spcAft>
                <a:spcPts val="800"/>
              </a:spcAft>
            </a:pPr>
            <a:r>
              <a:rPr lang="en-US" sz="2000" dirty="0" smtClean="0">
                <a:solidFill>
                  <a:schemeClr val="bg2">
                    <a:lumMod val="50000"/>
                  </a:schemeClr>
                </a:solidFill>
                <a:latin typeface="Calibri" pitchFamily="34" charset="0"/>
              </a:rPr>
              <a:t>Site Server: Network Boot (PXE)</a:t>
            </a:r>
          </a:p>
        </p:txBody>
      </p:sp>
      <p:cxnSp>
        <p:nvCxnSpPr>
          <p:cNvPr id="38" name="Straight Arrow Connector 37"/>
          <p:cNvCxnSpPr/>
          <p:nvPr/>
        </p:nvCxnSpPr>
        <p:spPr bwMode="auto">
          <a:xfrm>
            <a:off x="3048000" y="3780047"/>
            <a:ext cx="914400" cy="944353"/>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bwMode="auto">
          <a:xfrm>
            <a:off x="3048000" y="3780047"/>
            <a:ext cx="856679" cy="1843223"/>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40" name="TextBox 39"/>
          <p:cNvSpPr txBox="1"/>
          <p:nvPr/>
        </p:nvSpPr>
        <p:spPr bwMode="ltGray">
          <a:xfrm>
            <a:off x="5192987" y="1270055"/>
            <a:ext cx="3378729" cy="1554173"/>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91419" tIns="45710" rIns="91419" bIns="45710" rtlCol="0" anchor="ctr" anchorCtr="0">
            <a:noAutofit/>
          </a:bodyPr>
          <a:lstStyle/>
          <a:p>
            <a:pPr>
              <a:lnSpc>
                <a:spcPct val="90000"/>
              </a:lnSpc>
              <a:spcBef>
                <a:spcPts val="0"/>
              </a:spcBef>
              <a:spcAft>
                <a:spcPts val="800"/>
              </a:spcAft>
            </a:pPr>
            <a:r>
              <a:rPr lang="en-US" dirty="0" smtClean="0">
                <a:solidFill>
                  <a:schemeClr val="bg2">
                    <a:lumMod val="50000"/>
                  </a:schemeClr>
                </a:solidFill>
                <a:latin typeface="Calibri" pitchFamily="34" charset="0"/>
              </a:rPr>
              <a:t>Network Boot Services automatically detects and locates nearby Task and Package servers</a:t>
            </a:r>
          </a:p>
        </p:txBody>
      </p:sp>
      <p:sp>
        <p:nvSpPr>
          <p:cNvPr id="21" name="TextBox 20"/>
          <p:cNvSpPr txBox="1"/>
          <p:nvPr/>
        </p:nvSpPr>
        <p:spPr bwMode="ltGray">
          <a:xfrm>
            <a:off x="457200" y="1329339"/>
            <a:ext cx="3505200" cy="622173"/>
          </a:xfrm>
          <a:prstGeom prst="rect">
            <a:avLst/>
          </a:prstGeom>
          <a:noFill/>
          <a:ln w="9525">
            <a:noFill/>
            <a:miter lim="800000"/>
            <a:headEnd/>
            <a:tailEnd/>
          </a:ln>
        </p:spPr>
        <p:txBody>
          <a:bodyPr wrap="square" lIns="91419" tIns="45710" rIns="91419" bIns="45710" rtlCol="0" anchor="t" anchorCtr="0">
            <a:noAutofit/>
          </a:bodyPr>
          <a:lstStyle/>
          <a:p>
            <a:pPr>
              <a:lnSpc>
                <a:spcPct val="90000"/>
              </a:lnSpc>
              <a:spcBef>
                <a:spcPts val="0"/>
              </a:spcBef>
              <a:spcAft>
                <a:spcPts val="800"/>
              </a:spcAft>
            </a:pPr>
            <a:r>
              <a:rPr lang="en-US" sz="2000" dirty="0" smtClean="0">
                <a:solidFill>
                  <a:schemeClr val="bg2">
                    <a:lumMod val="50000"/>
                  </a:schemeClr>
                </a:solidFill>
                <a:latin typeface="Calibri" pitchFamily="34" charset="0"/>
              </a:rPr>
              <a:t>SMP</a:t>
            </a:r>
            <a:r>
              <a:rPr lang="en-US" sz="2000" dirty="0">
                <a:solidFill>
                  <a:schemeClr val="bg2">
                    <a:lumMod val="50000"/>
                  </a:schemeClr>
                </a:solidFill>
                <a:latin typeface="Calibri" pitchFamily="34" charset="0"/>
              </a:rPr>
              <a:t> </a:t>
            </a:r>
            <a:r>
              <a:rPr lang="en-US" sz="2000" dirty="0" smtClean="0">
                <a:solidFill>
                  <a:schemeClr val="bg2">
                    <a:lumMod val="50000"/>
                  </a:schemeClr>
                </a:solidFill>
                <a:latin typeface="Calibri" pitchFamily="34" charset="0"/>
              </a:rPr>
              <a:t>(NS) Deployment Solution</a:t>
            </a:r>
          </a:p>
        </p:txBody>
      </p:sp>
    </p:spTree>
    <p:extLst>
      <p:ext uri="{BB962C8B-B14F-4D97-AF65-F5344CB8AC3E}">
        <p14:creationId xmlns:p14="http://schemas.microsoft.com/office/powerpoint/2010/main" val="18010129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smtClean="0"/>
              <a:t>SFUG</a:t>
            </a:r>
            <a:endParaRPr lang="en-US" dirty="0"/>
          </a:p>
        </p:txBody>
      </p:sp>
      <p:sp>
        <p:nvSpPr>
          <p:cNvPr id="3" name="Slide Number Placeholder 2"/>
          <p:cNvSpPr>
            <a:spLocks noGrp="1"/>
          </p:cNvSpPr>
          <p:nvPr>
            <p:ph type="sldNum" sz="quarter" idx="4"/>
          </p:nvPr>
        </p:nvSpPr>
        <p:spPr/>
        <p:txBody>
          <a:bodyPr/>
          <a:lstStyle/>
          <a:p>
            <a:pPr>
              <a:defRPr/>
            </a:pPr>
            <a:fld id="{46082381-925A-4C25-AB18-0C99AD89CFC0}" type="slidenum">
              <a:rPr lang="en-US" smtClean="0"/>
              <a:pPr>
                <a:defRPr/>
              </a:pPr>
              <a:t>8</a:t>
            </a:fld>
            <a:endParaRPr lang="en-US" dirty="0"/>
          </a:p>
        </p:txBody>
      </p:sp>
      <p:sp>
        <p:nvSpPr>
          <p:cNvPr id="4" name="Title 3"/>
          <p:cNvSpPr>
            <a:spLocks noGrp="1"/>
          </p:cNvSpPr>
          <p:nvPr>
            <p:ph type="ctrTitle"/>
          </p:nvPr>
        </p:nvSpPr>
        <p:spPr/>
        <p:txBody>
          <a:bodyPr/>
          <a:lstStyle/>
          <a:p>
            <a:r>
              <a:rPr lang="en-US" dirty="0" smtClean="0"/>
              <a:t>New Features</a:t>
            </a:r>
            <a:endParaRPr lang="en-US" dirty="0">
              <a:solidFill>
                <a:srgbClr val="4E4845"/>
              </a:solidFill>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23043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 Address Filtering</a:t>
            </a:r>
            <a:endParaRPr lang="en-US" dirty="0"/>
          </a:p>
        </p:txBody>
      </p:sp>
      <p:sp>
        <p:nvSpPr>
          <p:cNvPr id="4" name="Footer Placeholder 3"/>
          <p:cNvSpPr>
            <a:spLocks noGrp="1"/>
          </p:cNvSpPr>
          <p:nvPr>
            <p:ph type="ftr" sz="quarter" idx="10"/>
          </p:nvPr>
        </p:nvSpPr>
        <p:spPr/>
        <p:txBody>
          <a:bodyPr/>
          <a:lstStyle/>
          <a:p>
            <a:r>
              <a:rPr lang="en-US" smtClean="0"/>
              <a:t>SFUG</a:t>
            </a:r>
            <a:endParaRPr lang="en-US"/>
          </a:p>
        </p:txBody>
      </p:sp>
      <p:sp>
        <p:nvSpPr>
          <p:cNvPr id="5" name="Slide Number Placeholder 4"/>
          <p:cNvSpPr>
            <a:spLocks noGrp="1"/>
          </p:cNvSpPr>
          <p:nvPr>
            <p:ph type="sldNum" sz="quarter" idx="11"/>
          </p:nvPr>
        </p:nvSpPr>
        <p:spPr/>
        <p:txBody>
          <a:bodyPr/>
          <a:lstStyle/>
          <a:p>
            <a:fld id="{CE1410E9-20E2-42A4-8F73-FD1AAC6D5312}" type="slidenum">
              <a:rPr lang="en-US" smtClean="0"/>
              <a:pPr/>
              <a:t>9</a:t>
            </a:fld>
            <a:endParaRPr lang="en-US"/>
          </a:p>
        </p:txBody>
      </p:sp>
      <p:sp>
        <p:nvSpPr>
          <p:cNvPr id="6" name="Content Placeholder 5"/>
          <p:cNvSpPr>
            <a:spLocks noGrp="1"/>
          </p:cNvSpPr>
          <p:nvPr>
            <p:ph idx="1"/>
          </p:nvPr>
        </p:nvSpPr>
        <p:spPr>
          <a:xfrm>
            <a:off x="381000" y="1371600"/>
            <a:ext cx="6531328" cy="4800600"/>
          </a:xfrm>
        </p:spPr>
        <p:txBody>
          <a:bodyPr/>
          <a:lstStyle/>
          <a:p>
            <a:r>
              <a:rPr lang="en-US" dirty="0" smtClean="0"/>
              <a:t>Specify to which computers PXE should respond</a:t>
            </a:r>
          </a:p>
          <a:p>
            <a:r>
              <a:rPr lang="en-US" dirty="0" smtClean="0"/>
              <a:t>White or Black-list</a:t>
            </a:r>
          </a:p>
          <a:p>
            <a:r>
              <a:rPr lang="en-US" dirty="0" smtClean="0"/>
              <a:t>Independent of</a:t>
            </a:r>
            <a:br>
              <a:rPr lang="en-US" dirty="0" smtClean="0"/>
            </a:br>
            <a:r>
              <a:rPr lang="en-US" dirty="0" smtClean="0"/>
              <a:t>managed or </a:t>
            </a:r>
            <a:br>
              <a:rPr lang="en-US" dirty="0" smtClean="0"/>
            </a:br>
            <a:r>
              <a:rPr lang="en-US" dirty="0" smtClean="0"/>
              <a:t>unmanaged, known</a:t>
            </a:r>
            <a:br>
              <a:rPr lang="en-US" dirty="0" smtClean="0"/>
            </a:br>
            <a:r>
              <a:rPr lang="en-US" dirty="0" smtClean="0"/>
              <a:t>or unknown</a:t>
            </a:r>
          </a:p>
          <a:p>
            <a:endParaRPr lang="en-US" dirty="0"/>
          </a:p>
        </p:txBody>
      </p:sp>
      <p:pic>
        <p:nvPicPr>
          <p:cNvPr id="8" name="Picture 7" descr="MAC filtering PP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062" y="2219873"/>
            <a:ext cx="5791937" cy="4049448"/>
          </a:xfrm>
          <a:prstGeom prst="rect">
            <a:avLst/>
          </a:prstGeom>
        </p:spPr>
      </p:pic>
    </p:spTree>
    <p:extLst>
      <p:ext uri="{BB962C8B-B14F-4D97-AF65-F5344CB8AC3E}">
        <p14:creationId xmlns:p14="http://schemas.microsoft.com/office/powerpoint/2010/main" val="104037611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DOj3oUPGESgSvkQtFRpC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PDOj3oUPGESgSvkQtFRpC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PDOj3oUPGESgSvkQtFRpCw"/>
</p:tagLst>
</file>

<file path=ppt/theme/theme1.xml><?xml version="1.0" encoding="utf-8"?>
<a:theme xmlns:a="http://schemas.openxmlformats.org/drawingml/2006/main" name="new-identity-Symantec_Corp_PPT_Template_White_Background_v3">
  <a:themeElements>
    <a:clrScheme name="Symantec_Color_Theme_v3">
      <a:dk1>
        <a:sysClr val="windowText" lastClr="000000"/>
      </a:dk1>
      <a:lt1>
        <a:sysClr val="window" lastClr="FFFFFF"/>
      </a:lt1>
      <a:dk2>
        <a:srgbClr val="000000"/>
      </a:dk2>
      <a:lt2>
        <a:srgbClr val="9A918C"/>
      </a:lt2>
      <a:accent1>
        <a:srgbClr val="5482AB"/>
      </a:accent1>
      <a:accent2>
        <a:srgbClr val="FDBB30"/>
      </a:accent2>
      <a:accent3>
        <a:srgbClr val="8E9300"/>
      </a:accent3>
      <a:accent4>
        <a:srgbClr val="E84920"/>
      </a:accent4>
      <a:accent5>
        <a:srgbClr val="7CA295"/>
      </a:accent5>
      <a:accent6>
        <a:srgbClr val="E98306"/>
      </a:accent6>
      <a:hlink>
        <a:srgbClr val="5482AB"/>
      </a:hlink>
      <a:folHlink>
        <a:srgbClr val="E983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chemeClr val="accent1">
                <a:tint val="50000"/>
                <a:satMod val="300000"/>
                <a:alpha val="13000"/>
              </a:schemeClr>
            </a:gs>
            <a:gs pos="35000">
              <a:schemeClr val="accent1">
                <a:tint val="37000"/>
                <a:satMod val="300000"/>
                <a:alpha val="13000"/>
              </a:schemeClr>
            </a:gs>
            <a:gs pos="100000">
              <a:schemeClr val="accent1">
                <a:tint val="15000"/>
                <a:satMod val="350000"/>
                <a:alpha val="13000"/>
              </a:schemeClr>
            </a:gs>
          </a:gsLst>
          <a:lin ang="16200000" scaled="1"/>
          <a:tileRect/>
        </a:gradFill>
        <a:ln>
          <a:headEnd type="none" w="med" len="med"/>
          <a:tailEnd type="none" w="med" len="med"/>
        </a:ln>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sz="2400" i="0" u="none" strike="noStrike" cap="none" normalizeH="0" baseline="0" dirty="0" err="1" smtClean="0">
            <a:ln>
              <a:noFill/>
            </a:ln>
            <a:solidFill>
              <a:schemeClr val="bg1"/>
            </a:solidFill>
            <a:effectLst/>
            <a:latin typeface="+mn-lt"/>
          </a:defRPr>
        </a:defPPr>
      </a:lstStyle>
      <a:style>
        <a:lnRef idx="1">
          <a:schemeClr val="accent1"/>
        </a:lnRef>
        <a:fillRef idx="2">
          <a:schemeClr val="accent1"/>
        </a:fillRef>
        <a:effectRef idx="1">
          <a:schemeClr val="accent1"/>
        </a:effectRef>
        <a:fontRef idx="minor">
          <a:schemeClr val="dk1"/>
        </a:fontRef>
      </a:style>
    </a:spDef>
    <a:lnDef>
      <a:spPr bwMode="auto">
        <a:solidFill>
          <a:schemeClr val="accent1"/>
        </a:solidFill>
        <a:ln w="19050" cap="flat" cmpd="sng" algn="ctr">
          <a:solidFill>
            <a:schemeClr val="bg2"/>
          </a:solidFill>
          <a:prstDash val="solid"/>
          <a:round/>
          <a:headEnd type="none" w="med" len="med"/>
          <a:tailEnd type="none" w="med" len="med"/>
        </a:ln>
        <a:effectLst/>
      </a:spPr>
      <a:bodyPr/>
      <a:lstStyle/>
    </a:lnDef>
    <a:txDef>
      <a:spPr bwMode="ltGray">
        <a:noFill/>
        <a:ln w="9525">
          <a:noFill/>
          <a:miter lim="800000"/>
          <a:headEnd/>
          <a:tailEnd/>
        </a:ln>
      </a:spPr>
      <a:bodyPr wrap="square" lIns="91419" tIns="45710" rIns="91419" bIns="45710" rtlCol="0" anchor="t" anchorCtr="0">
        <a:noAutofit/>
      </a:bodyPr>
      <a:lstStyle>
        <a:defPPr>
          <a:lnSpc>
            <a:spcPct val="90000"/>
          </a:lnSpc>
          <a:spcBef>
            <a:spcPts val="0"/>
          </a:spcBef>
          <a:spcAft>
            <a:spcPts val="800"/>
          </a:spcAft>
          <a:defRPr sz="2000" dirty="0" err="1" smtClean="0">
            <a:solidFill>
              <a:schemeClr val="bg2">
                <a:lumMod val="50000"/>
              </a:schemeClr>
            </a:solidFill>
            <a:latin typeface="Calibri" pitchFamily="34" charset="0"/>
          </a:defRPr>
        </a:defPPr>
      </a:lstStyle>
    </a:txDef>
  </a:objectDefaults>
  <a:extraClrSchemeLst>
    <a:extraClrScheme>
      <a:clrScheme name="Symantec Color Scheme">
        <a:dk1>
          <a:srgbClr val="000000"/>
        </a:dk1>
        <a:lt1>
          <a:srgbClr val="FFFFFF"/>
        </a:lt1>
        <a:dk2>
          <a:srgbClr val="000000"/>
        </a:dk2>
        <a:lt2>
          <a:srgbClr val="8C919A"/>
        </a:lt2>
        <a:accent1>
          <a:srgbClr val="848561"/>
        </a:accent1>
        <a:accent2>
          <a:srgbClr val="E6BA00"/>
        </a:accent2>
        <a:accent3>
          <a:srgbClr val="4D6883"/>
        </a:accent3>
        <a:accent4>
          <a:srgbClr val="F27F1A"/>
        </a:accent4>
        <a:accent5>
          <a:srgbClr val="A30609"/>
        </a:accent5>
        <a:accent6>
          <a:srgbClr val="7F6377"/>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custClrLst>
    <a:custClr name="Red">
      <a:srgbClr val="B32317"/>
    </a:custClr>
    <a:custClr name="Blue">
      <a:srgbClr val="3B3B69"/>
    </a:custClr>
    <a:custClr name="Yellow">
      <a:srgbClr val="E0991A"/>
    </a:custClr>
    <a:custClr name="Taupe">
      <a:srgbClr val="867C50"/>
    </a:custClr>
    <a:custClr name="Teal">
      <a:srgbClr val="31565D"/>
    </a:custClr>
  </a:custClr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new-identity-Symantec_Corp_PPT_Template_White_Background_v3</Template>
  <TotalTime>0</TotalTime>
  <Words>917</Words>
  <Application>Microsoft Macintosh PowerPoint</Application>
  <PresentationFormat>On-screen Show (4:3)</PresentationFormat>
  <Paragraphs>331</Paragraphs>
  <Slides>35</Slides>
  <Notes>27</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new-identity-Symantec_Corp_PPT_Template_White_Background_v3</vt:lpstr>
      <vt:lpstr>San Francisco Endpoint Management April 3rd, 2013</vt:lpstr>
      <vt:lpstr>PowerPoint Presentation</vt:lpstr>
      <vt:lpstr>Deployment Solution</vt:lpstr>
      <vt:lpstr>Architecture Changes</vt:lpstr>
      <vt:lpstr>PXE: Architecture</vt:lpstr>
      <vt:lpstr>7.1 Site Server Architecture</vt:lpstr>
      <vt:lpstr>7.5 Site Server Architecture</vt:lpstr>
      <vt:lpstr>New Features</vt:lpstr>
      <vt:lpstr>MAC Address Filtering</vt:lpstr>
      <vt:lpstr>Predefined Computers</vt:lpstr>
      <vt:lpstr>Managed PC Job List</vt:lpstr>
      <vt:lpstr>Greater PE Flexibility</vt:lpstr>
      <vt:lpstr>New Platform Support</vt:lpstr>
      <vt:lpstr>The Challenge of Mac Imaging</vt:lpstr>
      <vt:lpstr>Mac Imaging: Our Solution</vt:lpstr>
      <vt:lpstr>Other Platform Support</vt:lpstr>
      <vt:lpstr>Mac Management in CMS</vt:lpstr>
      <vt:lpstr>Software Management</vt:lpstr>
      <vt:lpstr>Software Installation</vt:lpstr>
      <vt:lpstr>Software Enforcement on Macs</vt:lpstr>
      <vt:lpstr>Additional Features</vt:lpstr>
      <vt:lpstr>OS X Support Matrix</vt:lpstr>
      <vt:lpstr>Additional Features</vt:lpstr>
      <vt:lpstr>Additional Mac Management Resources</vt:lpstr>
      <vt:lpstr>Cloud Enabled Management</vt:lpstr>
      <vt:lpstr>The Digital Nomad</vt:lpstr>
      <vt:lpstr>Cloud Enabled Management</vt:lpstr>
      <vt:lpstr>Altiris Agent:  Automatic Connectivity Switching</vt:lpstr>
      <vt:lpstr>Agent communication in CEM mode</vt:lpstr>
      <vt:lpstr>Internet Gateway</vt:lpstr>
      <vt:lpstr>Supported architectures</vt:lpstr>
      <vt:lpstr>Connectivity – Load Balancing</vt:lpstr>
      <vt:lpstr>Security Hardening</vt:lpstr>
      <vt:lpstr>ITMS – What is Supported?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2010-09-27T17:17:19Z</dcterms:created>
  <dcterms:modified xsi:type="dcterms:W3CDTF">2013-04-13T00:08:13Z</dcterms:modified>
</cp:coreProperties>
</file>