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9" r:id="rId1"/>
  </p:sldMasterIdLst>
  <p:notesMasterIdLst>
    <p:notesMasterId r:id="rId32"/>
  </p:notesMasterIdLst>
  <p:handoutMasterIdLst>
    <p:handoutMasterId r:id="rId33"/>
  </p:handoutMasterIdLst>
  <p:sldIdLst>
    <p:sldId id="302" r:id="rId2"/>
    <p:sldId id="401" r:id="rId3"/>
    <p:sldId id="402" r:id="rId4"/>
    <p:sldId id="451" r:id="rId5"/>
    <p:sldId id="452" r:id="rId6"/>
    <p:sldId id="449" r:id="rId7"/>
    <p:sldId id="450" r:id="rId8"/>
    <p:sldId id="442" r:id="rId9"/>
    <p:sldId id="443" r:id="rId10"/>
    <p:sldId id="444" r:id="rId11"/>
    <p:sldId id="432" r:id="rId12"/>
    <p:sldId id="429" r:id="rId13"/>
    <p:sldId id="430" r:id="rId14"/>
    <p:sldId id="431" r:id="rId15"/>
    <p:sldId id="436" r:id="rId16"/>
    <p:sldId id="437" r:id="rId17"/>
    <p:sldId id="438" r:id="rId18"/>
    <p:sldId id="435" r:id="rId19"/>
    <p:sldId id="433" r:id="rId20"/>
    <p:sldId id="434" r:id="rId21"/>
    <p:sldId id="439" r:id="rId22"/>
    <p:sldId id="455" r:id="rId23"/>
    <p:sldId id="440" r:id="rId24"/>
    <p:sldId id="441" r:id="rId25"/>
    <p:sldId id="445" r:id="rId26"/>
    <p:sldId id="446" r:id="rId27"/>
    <p:sldId id="454" r:id="rId28"/>
    <p:sldId id="414" r:id="rId29"/>
    <p:sldId id="456" r:id="rId30"/>
    <p:sldId id="457"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sz="24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sz="24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sz="24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mc="http://schemas.openxmlformats.org/markup-compatibility/2006" xmlns:mv="urn:schemas-microsoft-com:mac:vml" xmlns="" xmlns:p14="http://schemas.microsoft.com/office/powerpoint/2010/main">
          <a:srgbClr val="FF0000"/>
        </p14:laserClr>
      </p:ext>
      <p:ext uri="{2FDB2607-1784-4EEB-B798-7EB5836EED8A}">
        <p14:showMediaCtrls xmlns:mc="http://schemas.openxmlformats.org/markup-compatibility/2006" xmlns:mv="urn:schemas-microsoft-com:mac:vml" xmlns="" xmlns:p14="http://schemas.microsoft.com/office/powerpoint/2010/main" val="1"/>
      </p:ext>
    </p:extLst>
  </p:showPr>
  <p:clrMru>
    <a:srgbClr val="DDDDDD"/>
    <a:srgbClr val="EAEAEA"/>
    <a:srgbClr val="C0C0C0"/>
    <a:srgbClr val="5F5F5F"/>
    <a:srgbClr val="777777"/>
    <a:srgbClr val="969696"/>
    <a:srgbClr val="B2B2B2"/>
    <a:srgbClr val="F8F8F8"/>
    <a:srgbClr val="FFFFFF"/>
  </p:clrMru>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220"/>
    </p:ext>
  </p:extLst>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9" autoAdjust="0"/>
  </p:normalViewPr>
  <p:slideViewPr>
    <p:cSldViewPr snapToGrid="0">
      <p:cViewPr varScale="1">
        <p:scale>
          <a:sx n="106" d="100"/>
          <a:sy n="106" d="100"/>
        </p:scale>
        <p:origin x="-120" y="-84"/>
      </p:cViewPr>
      <p:guideLst>
        <p:guide orient="horz" pos="2158"/>
        <p:guide orient="horz" pos="3888"/>
        <p:guide orient="horz" pos="240"/>
        <p:guide orient="horz" pos="864"/>
        <p:guide pos="2882"/>
        <p:guide pos="240"/>
        <p:guide pos="5520"/>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83" d="100"/>
          <a:sy n="83" d="100"/>
        </p:scale>
        <p:origin x="-3108" y="-78"/>
      </p:cViewPr>
      <p:guideLst>
        <p:guide orient="horz" pos="2880"/>
        <p:guide orient="horz" pos="179"/>
        <p:guide pos="2160"/>
        <p:guide pos="204"/>
        <p:guide pos="41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78FC4-F4A7-4CEF-8D26-3D471F478C1F}" type="doc">
      <dgm:prSet loTypeId="urn:microsoft.com/office/officeart/2005/8/layout/gear1" loCatId="process" qsTypeId="urn:microsoft.com/office/officeart/2005/8/quickstyle/simple1" qsCatId="simple" csTypeId="urn:microsoft.com/office/officeart/2005/8/colors/accent3_3" csCatId="accent3" phldr="1"/>
      <dgm:spPr/>
    </dgm:pt>
    <dgm:pt modelId="{704BF533-76EC-4753-BCEF-60EE27443DA0}">
      <dgm:prSet phldrT="[Text]"/>
      <dgm:spPr/>
      <dgm:t>
        <a:bodyPr/>
        <a:lstStyle/>
        <a:p>
          <a:endParaRPr lang="en-US" dirty="0"/>
        </a:p>
      </dgm:t>
    </dgm:pt>
    <dgm:pt modelId="{8E93BC6A-0491-4762-979C-CCAFE57A7D08}" type="parTrans" cxnId="{4D841998-CB4C-416C-A5E2-772EB6ABC0F7}">
      <dgm:prSet/>
      <dgm:spPr/>
      <dgm:t>
        <a:bodyPr/>
        <a:lstStyle/>
        <a:p>
          <a:endParaRPr lang="en-US"/>
        </a:p>
      </dgm:t>
    </dgm:pt>
    <dgm:pt modelId="{C3F86928-B651-43A9-A868-58601FAA2529}" type="sibTrans" cxnId="{4D841998-CB4C-416C-A5E2-772EB6ABC0F7}">
      <dgm:prSet/>
      <dgm:spPr/>
      <dgm:t>
        <a:bodyPr/>
        <a:lstStyle/>
        <a:p>
          <a:endParaRPr lang="en-US"/>
        </a:p>
      </dgm:t>
    </dgm:pt>
    <dgm:pt modelId="{F87CFBC8-32C7-4175-8E42-74339F333F02}">
      <dgm:prSet phldrT="[Text]"/>
      <dgm:spPr/>
      <dgm:t>
        <a:bodyPr/>
        <a:lstStyle/>
        <a:p>
          <a:endParaRPr lang="en-US" dirty="0"/>
        </a:p>
      </dgm:t>
    </dgm:pt>
    <dgm:pt modelId="{132DCB54-4085-4C0E-BFED-BA83C888F053}" type="parTrans" cxnId="{EDDFC414-3148-4000-9AB4-343A62E7507B}">
      <dgm:prSet/>
      <dgm:spPr/>
      <dgm:t>
        <a:bodyPr/>
        <a:lstStyle/>
        <a:p>
          <a:endParaRPr lang="en-US"/>
        </a:p>
      </dgm:t>
    </dgm:pt>
    <dgm:pt modelId="{444364BB-DA05-423A-B4F0-63E38E2ED2DD}" type="sibTrans" cxnId="{EDDFC414-3148-4000-9AB4-343A62E7507B}">
      <dgm:prSet/>
      <dgm:spPr/>
      <dgm:t>
        <a:bodyPr/>
        <a:lstStyle/>
        <a:p>
          <a:endParaRPr lang="en-US"/>
        </a:p>
      </dgm:t>
    </dgm:pt>
    <dgm:pt modelId="{5C64B908-9167-4094-A4FB-473F4AE19B1B}">
      <dgm:prSet phldrT="[Text]"/>
      <dgm:spPr/>
      <dgm:t>
        <a:bodyPr/>
        <a:lstStyle/>
        <a:p>
          <a:endParaRPr lang="en-US" dirty="0"/>
        </a:p>
      </dgm:t>
    </dgm:pt>
    <dgm:pt modelId="{69F0C8CA-57AD-4F07-B2F7-1D32BFB8913B}" type="parTrans" cxnId="{D49E3087-3A4F-4F82-8C51-19940B415AA2}">
      <dgm:prSet/>
      <dgm:spPr/>
      <dgm:t>
        <a:bodyPr/>
        <a:lstStyle/>
        <a:p>
          <a:endParaRPr lang="en-US"/>
        </a:p>
      </dgm:t>
    </dgm:pt>
    <dgm:pt modelId="{BB2125F6-EF48-4603-989F-D3CBD22C3DF7}" type="sibTrans" cxnId="{D49E3087-3A4F-4F82-8C51-19940B415AA2}">
      <dgm:prSet/>
      <dgm:spPr/>
      <dgm:t>
        <a:bodyPr/>
        <a:lstStyle/>
        <a:p>
          <a:endParaRPr lang="en-US"/>
        </a:p>
      </dgm:t>
    </dgm:pt>
    <dgm:pt modelId="{0C121B87-0CF0-4FC2-965A-8D6385D36A30}" type="pres">
      <dgm:prSet presAssocID="{30878FC4-F4A7-4CEF-8D26-3D471F478C1F}" presName="composite" presStyleCnt="0">
        <dgm:presLayoutVars>
          <dgm:chMax val="3"/>
          <dgm:animLvl val="lvl"/>
          <dgm:resizeHandles val="exact"/>
        </dgm:presLayoutVars>
      </dgm:prSet>
      <dgm:spPr/>
    </dgm:pt>
    <dgm:pt modelId="{CA1DE787-E41C-4401-8600-06BB9C5913E7}" type="pres">
      <dgm:prSet presAssocID="{704BF533-76EC-4753-BCEF-60EE27443DA0}" presName="gear1" presStyleLbl="node1" presStyleIdx="0" presStyleCnt="3">
        <dgm:presLayoutVars>
          <dgm:chMax val="1"/>
          <dgm:bulletEnabled val="1"/>
        </dgm:presLayoutVars>
      </dgm:prSet>
      <dgm:spPr/>
      <dgm:t>
        <a:bodyPr/>
        <a:lstStyle/>
        <a:p>
          <a:endParaRPr lang="en-US"/>
        </a:p>
      </dgm:t>
    </dgm:pt>
    <dgm:pt modelId="{476F139D-0221-493D-BAE8-0F256AB7D667}" type="pres">
      <dgm:prSet presAssocID="{704BF533-76EC-4753-BCEF-60EE27443DA0}" presName="gear1srcNode" presStyleLbl="node1" presStyleIdx="0" presStyleCnt="3"/>
      <dgm:spPr/>
      <dgm:t>
        <a:bodyPr/>
        <a:lstStyle/>
        <a:p>
          <a:endParaRPr lang="en-US"/>
        </a:p>
      </dgm:t>
    </dgm:pt>
    <dgm:pt modelId="{66DC826B-0C44-4FDD-99B9-D46F6265F13A}" type="pres">
      <dgm:prSet presAssocID="{704BF533-76EC-4753-BCEF-60EE27443DA0}" presName="gear1dstNode" presStyleLbl="node1" presStyleIdx="0" presStyleCnt="3"/>
      <dgm:spPr/>
      <dgm:t>
        <a:bodyPr/>
        <a:lstStyle/>
        <a:p>
          <a:endParaRPr lang="en-US"/>
        </a:p>
      </dgm:t>
    </dgm:pt>
    <dgm:pt modelId="{17451578-3803-48BF-91BB-A8695653C80A}" type="pres">
      <dgm:prSet presAssocID="{F87CFBC8-32C7-4175-8E42-74339F333F02}" presName="gear2" presStyleLbl="node1" presStyleIdx="1" presStyleCnt="3">
        <dgm:presLayoutVars>
          <dgm:chMax val="1"/>
          <dgm:bulletEnabled val="1"/>
        </dgm:presLayoutVars>
      </dgm:prSet>
      <dgm:spPr/>
      <dgm:t>
        <a:bodyPr/>
        <a:lstStyle/>
        <a:p>
          <a:endParaRPr lang="en-US"/>
        </a:p>
      </dgm:t>
    </dgm:pt>
    <dgm:pt modelId="{56DC4306-8D7C-47A1-B986-3E96C4EBC2CD}" type="pres">
      <dgm:prSet presAssocID="{F87CFBC8-32C7-4175-8E42-74339F333F02}" presName="gear2srcNode" presStyleLbl="node1" presStyleIdx="1" presStyleCnt="3"/>
      <dgm:spPr/>
      <dgm:t>
        <a:bodyPr/>
        <a:lstStyle/>
        <a:p>
          <a:endParaRPr lang="en-US"/>
        </a:p>
      </dgm:t>
    </dgm:pt>
    <dgm:pt modelId="{A70A0BBC-0B82-4745-BEF6-986B5FDEF60E}" type="pres">
      <dgm:prSet presAssocID="{F87CFBC8-32C7-4175-8E42-74339F333F02}" presName="gear2dstNode" presStyleLbl="node1" presStyleIdx="1" presStyleCnt="3"/>
      <dgm:spPr/>
      <dgm:t>
        <a:bodyPr/>
        <a:lstStyle/>
        <a:p>
          <a:endParaRPr lang="en-US"/>
        </a:p>
      </dgm:t>
    </dgm:pt>
    <dgm:pt modelId="{136A48CF-72BB-4AEB-932D-944CD12C5F87}" type="pres">
      <dgm:prSet presAssocID="{5C64B908-9167-4094-A4FB-473F4AE19B1B}" presName="gear3" presStyleLbl="node1" presStyleIdx="2" presStyleCnt="3"/>
      <dgm:spPr/>
      <dgm:t>
        <a:bodyPr/>
        <a:lstStyle/>
        <a:p>
          <a:endParaRPr lang="en-US"/>
        </a:p>
      </dgm:t>
    </dgm:pt>
    <dgm:pt modelId="{E0BE8E22-8C31-4CBA-8DDB-EAA330EC877A}" type="pres">
      <dgm:prSet presAssocID="{5C64B908-9167-4094-A4FB-473F4AE19B1B}" presName="gear3tx" presStyleLbl="node1" presStyleIdx="2" presStyleCnt="3">
        <dgm:presLayoutVars>
          <dgm:chMax val="1"/>
          <dgm:bulletEnabled val="1"/>
        </dgm:presLayoutVars>
      </dgm:prSet>
      <dgm:spPr/>
      <dgm:t>
        <a:bodyPr/>
        <a:lstStyle/>
        <a:p>
          <a:endParaRPr lang="en-US"/>
        </a:p>
      </dgm:t>
    </dgm:pt>
    <dgm:pt modelId="{92A46AD9-A6FB-4486-8D66-6561196C5923}" type="pres">
      <dgm:prSet presAssocID="{5C64B908-9167-4094-A4FB-473F4AE19B1B}" presName="gear3srcNode" presStyleLbl="node1" presStyleIdx="2" presStyleCnt="3"/>
      <dgm:spPr/>
      <dgm:t>
        <a:bodyPr/>
        <a:lstStyle/>
        <a:p>
          <a:endParaRPr lang="en-US"/>
        </a:p>
      </dgm:t>
    </dgm:pt>
    <dgm:pt modelId="{53E537FA-AAD9-4C10-8936-C0D08C2EC683}" type="pres">
      <dgm:prSet presAssocID="{5C64B908-9167-4094-A4FB-473F4AE19B1B}" presName="gear3dstNode" presStyleLbl="node1" presStyleIdx="2" presStyleCnt="3"/>
      <dgm:spPr/>
      <dgm:t>
        <a:bodyPr/>
        <a:lstStyle/>
        <a:p>
          <a:endParaRPr lang="en-US"/>
        </a:p>
      </dgm:t>
    </dgm:pt>
    <dgm:pt modelId="{29E8B2A2-C357-48EC-ABF4-03AF02DAB3C4}" type="pres">
      <dgm:prSet presAssocID="{C3F86928-B651-43A9-A868-58601FAA2529}" presName="connector1" presStyleLbl="sibTrans2D1" presStyleIdx="0" presStyleCnt="3"/>
      <dgm:spPr/>
      <dgm:t>
        <a:bodyPr/>
        <a:lstStyle/>
        <a:p>
          <a:endParaRPr lang="en-US"/>
        </a:p>
      </dgm:t>
    </dgm:pt>
    <dgm:pt modelId="{3CC72550-52BC-434C-9382-8875D4A83119}" type="pres">
      <dgm:prSet presAssocID="{444364BB-DA05-423A-B4F0-63E38E2ED2DD}" presName="connector2" presStyleLbl="sibTrans2D1" presStyleIdx="1" presStyleCnt="3"/>
      <dgm:spPr/>
      <dgm:t>
        <a:bodyPr/>
        <a:lstStyle/>
        <a:p>
          <a:endParaRPr lang="en-US"/>
        </a:p>
      </dgm:t>
    </dgm:pt>
    <dgm:pt modelId="{1A53087F-4BFC-4720-B41C-622258828865}" type="pres">
      <dgm:prSet presAssocID="{BB2125F6-EF48-4603-989F-D3CBD22C3DF7}" presName="connector3" presStyleLbl="sibTrans2D1" presStyleIdx="2" presStyleCnt="3"/>
      <dgm:spPr/>
      <dgm:t>
        <a:bodyPr/>
        <a:lstStyle/>
        <a:p>
          <a:endParaRPr lang="en-US"/>
        </a:p>
      </dgm:t>
    </dgm:pt>
  </dgm:ptLst>
  <dgm:cxnLst>
    <dgm:cxn modelId="{68F670AA-1804-4254-A6A4-1A925D6545D2}" type="presOf" srcId="{5C64B908-9167-4094-A4FB-473F4AE19B1B}" destId="{E0BE8E22-8C31-4CBA-8DDB-EAA330EC877A}" srcOrd="1" destOrd="0" presId="urn:microsoft.com/office/officeart/2005/8/layout/gear1"/>
    <dgm:cxn modelId="{4AC2EAF4-CC4D-489E-AAA6-5B0126251275}" type="presOf" srcId="{5C64B908-9167-4094-A4FB-473F4AE19B1B}" destId="{53E537FA-AAD9-4C10-8936-C0D08C2EC683}" srcOrd="3" destOrd="0" presId="urn:microsoft.com/office/officeart/2005/8/layout/gear1"/>
    <dgm:cxn modelId="{D49E3087-3A4F-4F82-8C51-19940B415AA2}" srcId="{30878FC4-F4A7-4CEF-8D26-3D471F478C1F}" destId="{5C64B908-9167-4094-A4FB-473F4AE19B1B}" srcOrd="2" destOrd="0" parTransId="{69F0C8CA-57AD-4F07-B2F7-1D32BFB8913B}" sibTransId="{BB2125F6-EF48-4603-989F-D3CBD22C3DF7}"/>
    <dgm:cxn modelId="{DD75717A-C7F7-47D4-9CA2-CC6ECE6A39FF}" type="presOf" srcId="{704BF533-76EC-4753-BCEF-60EE27443DA0}" destId="{476F139D-0221-493D-BAE8-0F256AB7D667}" srcOrd="1" destOrd="0" presId="urn:microsoft.com/office/officeart/2005/8/layout/gear1"/>
    <dgm:cxn modelId="{90BB531C-0154-49B8-8C4C-0BEBF4C89674}" type="presOf" srcId="{444364BB-DA05-423A-B4F0-63E38E2ED2DD}" destId="{3CC72550-52BC-434C-9382-8875D4A83119}" srcOrd="0" destOrd="0" presId="urn:microsoft.com/office/officeart/2005/8/layout/gear1"/>
    <dgm:cxn modelId="{373EE523-B8BE-46E0-BED6-37AB5E1CACAF}" type="presOf" srcId="{704BF533-76EC-4753-BCEF-60EE27443DA0}" destId="{CA1DE787-E41C-4401-8600-06BB9C5913E7}" srcOrd="0" destOrd="0" presId="urn:microsoft.com/office/officeart/2005/8/layout/gear1"/>
    <dgm:cxn modelId="{38785588-42CB-4191-AF9A-A31B07DB8CA0}" type="presOf" srcId="{5C64B908-9167-4094-A4FB-473F4AE19B1B}" destId="{92A46AD9-A6FB-4486-8D66-6561196C5923}" srcOrd="2" destOrd="0" presId="urn:microsoft.com/office/officeart/2005/8/layout/gear1"/>
    <dgm:cxn modelId="{E8A1C98D-A889-464D-A2E7-BD6514251383}" type="presOf" srcId="{30878FC4-F4A7-4CEF-8D26-3D471F478C1F}" destId="{0C121B87-0CF0-4FC2-965A-8D6385D36A30}" srcOrd="0" destOrd="0" presId="urn:microsoft.com/office/officeart/2005/8/layout/gear1"/>
    <dgm:cxn modelId="{EDDFC414-3148-4000-9AB4-343A62E7507B}" srcId="{30878FC4-F4A7-4CEF-8D26-3D471F478C1F}" destId="{F87CFBC8-32C7-4175-8E42-74339F333F02}" srcOrd="1" destOrd="0" parTransId="{132DCB54-4085-4C0E-BFED-BA83C888F053}" sibTransId="{444364BB-DA05-423A-B4F0-63E38E2ED2DD}"/>
    <dgm:cxn modelId="{991835BB-1780-4927-AA24-808462300F73}" type="presOf" srcId="{F87CFBC8-32C7-4175-8E42-74339F333F02}" destId="{A70A0BBC-0B82-4745-BEF6-986B5FDEF60E}" srcOrd="2" destOrd="0" presId="urn:microsoft.com/office/officeart/2005/8/layout/gear1"/>
    <dgm:cxn modelId="{EAE0A7B2-DCE0-43E9-AB41-82F463C9D5D8}" type="presOf" srcId="{C3F86928-B651-43A9-A868-58601FAA2529}" destId="{29E8B2A2-C357-48EC-ABF4-03AF02DAB3C4}" srcOrd="0" destOrd="0" presId="urn:microsoft.com/office/officeart/2005/8/layout/gear1"/>
    <dgm:cxn modelId="{C40D6711-9F85-4822-96F1-01D80601D21F}" type="presOf" srcId="{BB2125F6-EF48-4603-989F-D3CBD22C3DF7}" destId="{1A53087F-4BFC-4720-B41C-622258828865}" srcOrd="0" destOrd="0" presId="urn:microsoft.com/office/officeart/2005/8/layout/gear1"/>
    <dgm:cxn modelId="{83B51DA9-4B4E-4266-8F16-2464447B4CED}" type="presOf" srcId="{5C64B908-9167-4094-A4FB-473F4AE19B1B}" destId="{136A48CF-72BB-4AEB-932D-944CD12C5F87}" srcOrd="0" destOrd="0" presId="urn:microsoft.com/office/officeart/2005/8/layout/gear1"/>
    <dgm:cxn modelId="{4D841998-CB4C-416C-A5E2-772EB6ABC0F7}" srcId="{30878FC4-F4A7-4CEF-8D26-3D471F478C1F}" destId="{704BF533-76EC-4753-BCEF-60EE27443DA0}" srcOrd="0" destOrd="0" parTransId="{8E93BC6A-0491-4762-979C-CCAFE57A7D08}" sibTransId="{C3F86928-B651-43A9-A868-58601FAA2529}"/>
    <dgm:cxn modelId="{5BCC9FCF-A86F-4467-9FC3-30A1B72DBEFB}" type="presOf" srcId="{F87CFBC8-32C7-4175-8E42-74339F333F02}" destId="{17451578-3803-48BF-91BB-A8695653C80A}" srcOrd="0" destOrd="0" presId="urn:microsoft.com/office/officeart/2005/8/layout/gear1"/>
    <dgm:cxn modelId="{BF232270-28FC-4A92-9288-B8BAA5E108B2}" type="presOf" srcId="{F87CFBC8-32C7-4175-8E42-74339F333F02}" destId="{56DC4306-8D7C-47A1-B986-3E96C4EBC2CD}" srcOrd="1" destOrd="0" presId="urn:microsoft.com/office/officeart/2005/8/layout/gear1"/>
    <dgm:cxn modelId="{E1BB5775-900A-4909-BE93-3AF4DBEF8A29}" type="presOf" srcId="{704BF533-76EC-4753-BCEF-60EE27443DA0}" destId="{66DC826B-0C44-4FDD-99B9-D46F6265F13A}" srcOrd="2" destOrd="0" presId="urn:microsoft.com/office/officeart/2005/8/layout/gear1"/>
    <dgm:cxn modelId="{1A749D19-B39D-47CF-B462-076880A54792}" type="presParOf" srcId="{0C121B87-0CF0-4FC2-965A-8D6385D36A30}" destId="{CA1DE787-E41C-4401-8600-06BB9C5913E7}" srcOrd="0" destOrd="0" presId="urn:microsoft.com/office/officeart/2005/8/layout/gear1"/>
    <dgm:cxn modelId="{5201BEEB-C7DC-4538-8596-8F1CAF002666}" type="presParOf" srcId="{0C121B87-0CF0-4FC2-965A-8D6385D36A30}" destId="{476F139D-0221-493D-BAE8-0F256AB7D667}" srcOrd="1" destOrd="0" presId="urn:microsoft.com/office/officeart/2005/8/layout/gear1"/>
    <dgm:cxn modelId="{0ABFDB83-F9C4-41DC-ADF7-0B8F71AFC0DA}" type="presParOf" srcId="{0C121B87-0CF0-4FC2-965A-8D6385D36A30}" destId="{66DC826B-0C44-4FDD-99B9-D46F6265F13A}" srcOrd="2" destOrd="0" presId="urn:microsoft.com/office/officeart/2005/8/layout/gear1"/>
    <dgm:cxn modelId="{88946EDA-734F-4BF9-9810-9C376E80B9CE}" type="presParOf" srcId="{0C121B87-0CF0-4FC2-965A-8D6385D36A30}" destId="{17451578-3803-48BF-91BB-A8695653C80A}" srcOrd="3" destOrd="0" presId="urn:microsoft.com/office/officeart/2005/8/layout/gear1"/>
    <dgm:cxn modelId="{2C537D98-AE2F-4A8A-94DC-5133A1894FED}" type="presParOf" srcId="{0C121B87-0CF0-4FC2-965A-8D6385D36A30}" destId="{56DC4306-8D7C-47A1-B986-3E96C4EBC2CD}" srcOrd="4" destOrd="0" presId="urn:microsoft.com/office/officeart/2005/8/layout/gear1"/>
    <dgm:cxn modelId="{ED998559-6995-4732-A4D3-A20B04100B0C}" type="presParOf" srcId="{0C121B87-0CF0-4FC2-965A-8D6385D36A30}" destId="{A70A0BBC-0B82-4745-BEF6-986B5FDEF60E}" srcOrd="5" destOrd="0" presId="urn:microsoft.com/office/officeart/2005/8/layout/gear1"/>
    <dgm:cxn modelId="{CF3431A7-D30C-41D8-A91C-006CE2AD4F7D}" type="presParOf" srcId="{0C121B87-0CF0-4FC2-965A-8D6385D36A30}" destId="{136A48CF-72BB-4AEB-932D-944CD12C5F87}" srcOrd="6" destOrd="0" presId="urn:microsoft.com/office/officeart/2005/8/layout/gear1"/>
    <dgm:cxn modelId="{5DF33A57-40A5-4C41-B283-76A7551C358B}" type="presParOf" srcId="{0C121B87-0CF0-4FC2-965A-8D6385D36A30}" destId="{E0BE8E22-8C31-4CBA-8DDB-EAA330EC877A}" srcOrd="7" destOrd="0" presId="urn:microsoft.com/office/officeart/2005/8/layout/gear1"/>
    <dgm:cxn modelId="{E8B688A6-B9DA-40B5-A0DE-7BFE6E96905E}" type="presParOf" srcId="{0C121B87-0CF0-4FC2-965A-8D6385D36A30}" destId="{92A46AD9-A6FB-4486-8D66-6561196C5923}" srcOrd="8" destOrd="0" presId="urn:microsoft.com/office/officeart/2005/8/layout/gear1"/>
    <dgm:cxn modelId="{C06BA213-026B-419D-8267-E8CA70DF92EE}" type="presParOf" srcId="{0C121B87-0CF0-4FC2-965A-8D6385D36A30}" destId="{53E537FA-AAD9-4C10-8936-C0D08C2EC683}" srcOrd="9" destOrd="0" presId="urn:microsoft.com/office/officeart/2005/8/layout/gear1"/>
    <dgm:cxn modelId="{939762B5-C106-40F4-BCBD-28AEE9828F74}" type="presParOf" srcId="{0C121B87-0CF0-4FC2-965A-8D6385D36A30}" destId="{29E8B2A2-C357-48EC-ABF4-03AF02DAB3C4}" srcOrd="10" destOrd="0" presId="urn:microsoft.com/office/officeart/2005/8/layout/gear1"/>
    <dgm:cxn modelId="{A9DC073F-03D7-40EF-AABA-29977220B260}" type="presParOf" srcId="{0C121B87-0CF0-4FC2-965A-8D6385D36A30}" destId="{3CC72550-52BC-434C-9382-8875D4A83119}" srcOrd="11" destOrd="0" presId="urn:microsoft.com/office/officeart/2005/8/layout/gear1"/>
    <dgm:cxn modelId="{5716304A-58FA-401C-B013-18D47D610917}" type="presParOf" srcId="{0C121B87-0CF0-4FC2-965A-8D6385D36A30}" destId="{1A53087F-4BFC-4720-B41C-622258828865}"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1DE787-E41C-4401-8600-06BB9C5913E7}">
      <dsp:nvSpPr>
        <dsp:cNvPr id="0" name=""/>
        <dsp:cNvSpPr/>
      </dsp:nvSpPr>
      <dsp:spPr>
        <a:xfrm>
          <a:off x="1134784" y="1461412"/>
          <a:ext cx="1386959" cy="1386959"/>
        </a:xfrm>
        <a:prstGeom prst="gear9">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p>
      </dsp:txBody>
      <dsp:txXfrm>
        <a:off x="1134784" y="1461412"/>
        <a:ext cx="1386959" cy="1386959"/>
      </dsp:txXfrm>
    </dsp:sp>
    <dsp:sp modelId="{17451578-3803-48BF-91BB-A8695653C80A}">
      <dsp:nvSpPr>
        <dsp:cNvPr id="0" name=""/>
        <dsp:cNvSpPr/>
      </dsp:nvSpPr>
      <dsp:spPr>
        <a:xfrm>
          <a:off x="327826" y="1133586"/>
          <a:ext cx="1008697" cy="1008697"/>
        </a:xfrm>
        <a:prstGeom prst="gear6">
          <a:avLst/>
        </a:prstGeom>
        <a:solidFill>
          <a:schemeClr val="accent3">
            <a:shade val="80000"/>
            <a:hueOff val="108996"/>
            <a:satOff val="-7150"/>
            <a:lumOff val="150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27826" y="1133586"/>
        <a:ext cx="1008697" cy="1008697"/>
      </dsp:txXfrm>
    </dsp:sp>
    <dsp:sp modelId="{136A48CF-72BB-4AEB-932D-944CD12C5F87}">
      <dsp:nvSpPr>
        <dsp:cNvPr id="0" name=""/>
        <dsp:cNvSpPr/>
      </dsp:nvSpPr>
      <dsp:spPr>
        <a:xfrm rot="20700000">
          <a:off x="892800" y="437687"/>
          <a:ext cx="988317" cy="988317"/>
        </a:xfrm>
        <a:prstGeom prst="gear6">
          <a:avLst/>
        </a:prstGeom>
        <a:solidFill>
          <a:schemeClr val="accent3">
            <a:shade val="80000"/>
            <a:hueOff val="217992"/>
            <a:satOff val="-14300"/>
            <a:lumOff val="300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109567" y="654454"/>
        <a:ext cx="554783" cy="554783"/>
      </dsp:txXfrm>
    </dsp:sp>
    <dsp:sp modelId="{29E8B2A2-C357-48EC-ABF4-03AF02DAB3C4}">
      <dsp:nvSpPr>
        <dsp:cNvPr id="0" name=""/>
        <dsp:cNvSpPr/>
      </dsp:nvSpPr>
      <dsp:spPr>
        <a:xfrm>
          <a:off x="1010792" y="1261799"/>
          <a:ext cx="1775307" cy="1775307"/>
        </a:xfrm>
        <a:prstGeom prst="circularArrow">
          <a:avLst>
            <a:gd name="adj1" fmla="val 4688"/>
            <a:gd name="adj2" fmla="val 299029"/>
            <a:gd name="adj3" fmla="val 2455743"/>
            <a:gd name="adj4" fmla="val 15998187"/>
            <a:gd name="adj5" fmla="val 546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C72550-52BC-434C-9382-8875D4A83119}">
      <dsp:nvSpPr>
        <dsp:cNvPr id="0" name=""/>
        <dsp:cNvSpPr/>
      </dsp:nvSpPr>
      <dsp:spPr>
        <a:xfrm>
          <a:off x="149188" y="917577"/>
          <a:ext cx="1289872" cy="1289872"/>
        </a:xfrm>
        <a:prstGeom prst="leftCircularArrow">
          <a:avLst>
            <a:gd name="adj1" fmla="val 6452"/>
            <a:gd name="adj2" fmla="val 429999"/>
            <a:gd name="adj3" fmla="val 10489124"/>
            <a:gd name="adj4" fmla="val 14837806"/>
            <a:gd name="adj5" fmla="val 7527"/>
          </a:avLst>
        </a:prstGeom>
        <a:solidFill>
          <a:schemeClr val="accent3">
            <a:shade val="90000"/>
            <a:hueOff val="109143"/>
            <a:satOff val="-7056"/>
            <a:lumOff val="139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53087F-4BFC-4720-B41C-622258828865}">
      <dsp:nvSpPr>
        <dsp:cNvPr id="0" name=""/>
        <dsp:cNvSpPr/>
      </dsp:nvSpPr>
      <dsp:spPr>
        <a:xfrm>
          <a:off x="664192" y="228386"/>
          <a:ext cx="1390741" cy="1390741"/>
        </a:xfrm>
        <a:prstGeom prst="circularArrow">
          <a:avLst>
            <a:gd name="adj1" fmla="val 5984"/>
            <a:gd name="adj2" fmla="val 394124"/>
            <a:gd name="adj3" fmla="val 13313824"/>
            <a:gd name="adj4" fmla="val 10508221"/>
            <a:gd name="adj5" fmla="val 6981"/>
          </a:avLst>
        </a:prstGeom>
        <a:solidFill>
          <a:schemeClr val="accent3">
            <a:shade val="90000"/>
            <a:hueOff val="218286"/>
            <a:satOff val="-14112"/>
            <a:lumOff val="279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B50F923-0587-4796-8691-DA00E1E57B46}" type="datetime1">
              <a:rPr lang="en-US"/>
              <a:pPr/>
              <a:t>11/11/2010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DEF3E90-EB3F-45A0-B562-2D96FB89DA55}"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538200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0" y="3200400"/>
            <a:ext cx="6210300" cy="523081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1001713" y="8591550"/>
            <a:ext cx="3535362"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libri" pitchFamily="-108" charset="0"/>
                <a:ea typeface="ＭＳ Ｐゴシック" pitchFamily="-108" charset="-128"/>
                <a:cs typeface="+mn-cs"/>
              </a:defRPr>
            </a:lvl1pPr>
          </a:lstStyle>
          <a:p>
            <a:pPr>
              <a:defRPr/>
            </a:pPr>
            <a:endParaRPr lang="en-US"/>
          </a:p>
        </p:txBody>
      </p:sp>
      <p:sp>
        <p:nvSpPr>
          <p:cNvPr id="10247" name="Rectangle 7"/>
          <p:cNvSpPr>
            <a:spLocks noGrp="1" noChangeArrowheads="1"/>
          </p:cNvSpPr>
          <p:nvPr>
            <p:ph type="sldNum" sz="quarter" idx="5"/>
          </p:nvPr>
        </p:nvSpPr>
        <p:spPr bwMode="auto">
          <a:xfrm>
            <a:off x="323850" y="8591550"/>
            <a:ext cx="52705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libri" charset="0"/>
              </a:defRPr>
            </a:lvl1pPr>
          </a:lstStyle>
          <a:p>
            <a:fld id="{BEDE452B-721B-4690-9047-399923BC9011}" type="slidenum">
              <a:rPr lang="en-US"/>
              <a:pPr/>
              <a:t>‹#›</a:t>
            </a:fld>
            <a:endParaRPr lang="en-US"/>
          </a:p>
        </p:txBody>
      </p:sp>
      <p:sp>
        <p:nvSpPr>
          <p:cNvPr id="8" name="Slide Image Placeholder 7"/>
          <p:cNvSpPr>
            <a:spLocks noGrp="1" noRot="1" noChangeAspect="1"/>
          </p:cNvSpPr>
          <p:nvPr>
            <p:ph type="sldImg" idx="2"/>
          </p:nvPr>
        </p:nvSpPr>
        <p:spPr>
          <a:xfrm>
            <a:off x="1558925" y="284163"/>
            <a:ext cx="3740150" cy="2805112"/>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pic>
        <p:nvPicPr>
          <p:cNvPr id="18438" name="Picture 9" descr="Symantec.jpg"/>
          <p:cNvPicPr>
            <a:picLocks noChangeAspect="1"/>
          </p:cNvPicPr>
          <p:nvPr/>
        </p:nvPicPr>
        <p:blipFill>
          <a:blip r:embed="rId2">
            <a:grayscl/>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5295900" y="8545513"/>
            <a:ext cx="1238250" cy="3397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 xmlns:p14="http://schemas.microsoft.com/office/powerpoint/2010/main" val="208168228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8" charset="-128"/>
        <a:cs typeface="ＭＳ Ｐゴシック" pitchFamily="-108" charset="-128"/>
      </a:defRPr>
    </a:lvl1pPr>
    <a:lvl2pPr marL="37931725" indent="-37474525"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8" charset="-128"/>
        <a:cs typeface="+mn-cs"/>
      </a:defRPr>
    </a:lvl2pPr>
    <a:lvl3pPr marL="912813"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8" charset="-128"/>
        <a:cs typeface="+mn-cs"/>
      </a:defRPr>
    </a:lvl3pPr>
    <a:lvl4pPr marL="1370013"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8" charset="-128"/>
        <a:cs typeface="+mn-cs"/>
      </a:defRPr>
    </a:lvl4pPr>
    <a:lvl5pPr marL="1827213"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8" charset="-128"/>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20483"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endParaRPr lang="en-US" smtClean="0">
              <a:latin typeface="Calibri" charset="0"/>
              <a:ea typeface="ＭＳ Ｐゴシック" charset="-128"/>
            </a:endParaRPr>
          </a:p>
        </p:txBody>
      </p:sp>
      <p:sp>
        <p:nvSpPr>
          <p:cNvPr id="2048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0FCA3C-D86F-4840-8139-0AD491EB1ECB}" type="slidenum">
              <a:rPr lang="en-US" sz="1000">
                <a:latin typeface="Calibri" charset="0"/>
              </a:rPr>
              <a:pPr eaLnBrk="1" hangingPunct="1"/>
              <a:t>1</a:t>
            </a:fld>
            <a:endParaRPr lang="en-US" sz="10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100" dirty="0" smtClean="0"/>
          </a:p>
        </p:txBody>
      </p:sp>
      <p:sp>
        <p:nvSpPr>
          <p:cNvPr id="38916"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DD83BC9-6628-4EA0-9D4F-9DE5D09F45C1}" type="slidenum">
              <a:rPr lang="en-US" sz="1000">
                <a:latin typeface="Calibri" charset="0"/>
              </a:rPr>
              <a:pPr eaLnBrk="1" hangingPunct="1"/>
              <a:t>10</a:t>
            </a:fld>
            <a:endParaRPr lang="en-US" sz="10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40963"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a:lnSpc>
                <a:spcPct val="80000"/>
              </a:lnSpc>
            </a:pPr>
            <a:r>
              <a:rPr lang="en-US" sz="1000" dirty="0" smtClean="0">
                <a:latin typeface="Calibri" charset="0"/>
                <a:ea typeface="ＭＳ Ｐゴシック" charset="-128"/>
                <a:cs typeface="Arial" charset="0"/>
              </a:rPr>
              <a:t>A large focus has been on increasing the overall scalability of the platform. Additional testing has been done to optimize deployments and to ensure that each Notification Server will now scale to support twice as many endpoints as previous versions of 7. Scalability Testing is in progress and a final number will be available shortly. The overall goal is to streamline your implementations by using less hardware.</a:t>
            </a:r>
          </a:p>
          <a:p>
            <a:pPr>
              <a:lnSpc>
                <a:spcPct val="80000"/>
              </a:lnSpc>
            </a:pPr>
            <a:endParaRPr lang="en-US" sz="1000" dirty="0" smtClean="0">
              <a:latin typeface="Calibri" charset="0"/>
              <a:ea typeface="ＭＳ Ｐゴシック" charset="-128"/>
              <a:cs typeface="Arial" charset="0"/>
            </a:endParaRPr>
          </a:p>
          <a:p>
            <a:pPr>
              <a:lnSpc>
                <a:spcPct val="80000"/>
              </a:lnSpc>
            </a:pPr>
            <a:r>
              <a:rPr lang="en-US" sz="1000" dirty="0" smtClean="0">
                <a:latin typeface="Calibri" charset="0"/>
                <a:ea typeface="ＭＳ Ｐゴシック" charset="-128"/>
                <a:cs typeface="Arial" charset="0"/>
              </a:rPr>
              <a:t>In addition to numerous improvements in overall performance, the two key changes are in the areas of  user interaction and reporting. With the new management interface page loads are significantly improved and you’ll be spending more time managing systems. When leveraging the advanced analytics features you gain in the efficiency of OLAP cubes and offloading the operational database for faster reporting.</a:t>
            </a:r>
          </a:p>
          <a:p>
            <a:pPr>
              <a:lnSpc>
                <a:spcPct val="80000"/>
              </a:lnSpc>
            </a:pPr>
            <a:endParaRPr lang="en-US" sz="1000" dirty="0" smtClean="0">
              <a:latin typeface="Calibri" charset="0"/>
              <a:ea typeface="ＭＳ Ｐゴシック" charset="-128"/>
              <a:cs typeface="Arial" charset="0"/>
            </a:endParaRPr>
          </a:p>
          <a:p>
            <a:pPr>
              <a:lnSpc>
                <a:spcPct val="80000"/>
              </a:lnSpc>
            </a:pPr>
            <a:r>
              <a:rPr lang="en-US" sz="1000" dirty="0" smtClean="0">
                <a:latin typeface="Calibri" charset="0"/>
                <a:ea typeface="ＭＳ Ｐゴシック" charset="-128"/>
              </a:rPr>
              <a:t>With the release of Notification Server 7.0 SP5, the ASDK (Administrator Software Development Kit) introduces Software Delivery automation. Using 3 types of abstraction layers, (CLI, COM, and Web Services) customers will be able to create, delete, schedule, and target jobs and tasks. </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With the release of Notification Server 7.1, the ASDK (Administrator Software Development Kit) introduces Deployment Solution 7.1 and Deployment Solution for Solaris Automation. . Using 3 types of abstraction layers, (CLI, COM, and Web Services) customers will be able to create, delete, schedule, and target jobs and tasks. </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ASDK Contributions are also available thru the Workflow Engine for added automation functionality. </a:t>
            </a:r>
          </a:p>
          <a:p>
            <a:pPr>
              <a:lnSpc>
                <a:spcPct val="80000"/>
              </a:lnSpc>
            </a:pPr>
            <a:endParaRPr lang="en-US" sz="1000" dirty="0" smtClean="0">
              <a:latin typeface="Calibri" charset="0"/>
              <a:ea typeface="ＭＳ Ｐゴシック" charset="-128"/>
            </a:endParaRPr>
          </a:p>
          <a:p>
            <a:pPr>
              <a:lnSpc>
                <a:spcPct val="80000"/>
              </a:lnSpc>
            </a:pPr>
            <a:r>
              <a:rPr lang="en-US" sz="1000" b="1" dirty="0" smtClean="0">
                <a:latin typeface="Calibri" charset="0"/>
                <a:ea typeface="ＭＳ Ｐゴシック" charset="-128"/>
              </a:rPr>
              <a:t>Note:</a:t>
            </a:r>
            <a:r>
              <a:rPr lang="en-US" sz="1000" dirty="0" smtClean="0">
                <a:latin typeface="Calibri" charset="0"/>
                <a:ea typeface="ＭＳ Ｐゴシック" charset="-128"/>
              </a:rPr>
              <a:t> there is a lot more functionality that the ASDK introduces in these releases. For more information, go to the Knowledge Base at http://kb.altiris.com and search for the ASDK release notes. </a:t>
            </a:r>
          </a:p>
          <a:p>
            <a:pPr>
              <a:lnSpc>
                <a:spcPct val="80000"/>
              </a:lnSpc>
            </a:pPr>
            <a:endParaRPr lang="en-US" sz="1000" dirty="0" smtClean="0">
              <a:latin typeface="Calibri" charset="0"/>
              <a:ea typeface="ＭＳ Ｐゴシック" charset="-128"/>
            </a:endParaRPr>
          </a:p>
        </p:txBody>
      </p:sp>
      <p:sp>
        <p:nvSpPr>
          <p:cNvPr id="4096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11B1CC7-44A7-4930-B14B-E67AB2EC885B}" type="slidenum">
              <a:rPr lang="en-US" sz="1000">
                <a:latin typeface="Calibri" charset="0"/>
              </a:rPr>
              <a:pPr eaLnBrk="1" hangingPunct="1"/>
              <a:t>11</a:t>
            </a:fld>
            <a:endParaRPr lang="en-US" sz="10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43011"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a:lnSpc>
                <a:spcPct val="80000"/>
              </a:lnSpc>
            </a:pPr>
            <a:r>
              <a:rPr lang="en-US" sz="1100" dirty="0" smtClean="0">
                <a:latin typeface="Calibri" charset="0"/>
                <a:ea typeface="ＭＳ Ｐゴシック" charset="-128"/>
              </a:rPr>
              <a:t>Are your users smitten with the </a:t>
            </a:r>
            <a:r>
              <a:rPr lang="en-US" sz="1100" dirty="0" err="1" smtClean="0">
                <a:latin typeface="Calibri" charset="0"/>
                <a:ea typeface="ＭＳ Ｐゴシック" charset="-128"/>
              </a:rPr>
              <a:t>iPad</a:t>
            </a:r>
            <a:r>
              <a:rPr lang="en-US" sz="1100" dirty="0" smtClean="0">
                <a:latin typeface="Calibri" charset="0"/>
                <a:ea typeface="ＭＳ Ｐゴシック" charset="-128"/>
              </a:rPr>
              <a:t>, iPhone or a new Android device? Symantec Mobile Management is providing a service pack release to support the latest in mobile devices (</a:t>
            </a:r>
            <a:r>
              <a:rPr lang="en-US" sz="1100" dirty="0" err="1" smtClean="0">
                <a:latin typeface="Calibri" charset="0"/>
                <a:ea typeface="ＭＳ Ｐゴシック" charset="-128"/>
              </a:rPr>
              <a:t>iPad</a:t>
            </a:r>
            <a:r>
              <a:rPr lang="en-US" sz="1100" dirty="0" smtClean="0">
                <a:latin typeface="Calibri" charset="0"/>
                <a:ea typeface="ＭＳ Ｐゴシック" charset="-128"/>
              </a:rPr>
              <a:t> and iPhone) and a follow-on SP will provide Android support. Just a reminder the we’ve already released support for Blackberry devices in August. </a:t>
            </a:r>
          </a:p>
          <a:p>
            <a:pPr>
              <a:lnSpc>
                <a:spcPct val="80000"/>
              </a:lnSpc>
            </a:pPr>
            <a:endParaRPr lang="en-US" sz="1100" dirty="0" smtClean="0">
              <a:latin typeface="Calibri" charset="0"/>
              <a:ea typeface="ＭＳ Ｐゴシック" charset="-128"/>
            </a:endParaRPr>
          </a:p>
          <a:p>
            <a:pPr>
              <a:lnSpc>
                <a:spcPct val="80000"/>
              </a:lnSpc>
              <a:spcAft>
                <a:spcPts val="600"/>
              </a:spcAft>
            </a:pPr>
            <a:r>
              <a:rPr lang="en-US" sz="1500" dirty="0" smtClean="0">
                <a:latin typeface="Calibri" charset="0"/>
                <a:ea typeface="ＭＳ Ｐゴシック" charset="-128"/>
              </a:rPr>
              <a:t>List of policies and features supported on </a:t>
            </a:r>
            <a:r>
              <a:rPr lang="en-US" sz="1500" dirty="0" err="1" smtClean="0">
                <a:latin typeface="Calibri" charset="0"/>
                <a:ea typeface="ＭＳ Ｐゴシック" charset="-128"/>
              </a:rPr>
              <a:t>iOS</a:t>
            </a:r>
            <a:r>
              <a:rPr lang="en-US" sz="1500" dirty="0" smtClean="0">
                <a:latin typeface="Calibri" charset="0"/>
                <a:ea typeface="ＭＳ Ｐゴシック" charset="-128"/>
              </a:rPr>
              <a:t> versions 2.x, 3.x and 4.0</a:t>
            </a:r>
          </a:p>
          <a:p>
            <a:pPr lvl="1">
              <a:lnSpc>
                <a:spcPct val="80000"/>
              </a:lnSpc>
              <a:spcAft>
                <a:spcPts val="300"/>
              </a:spcAft>
            </a:pPr>
            <a:r>
              <a:rPr lang="en-US" sz="1000" dirty="0" smtClean="0">
                <a:latin typeface="Calibri" charset="0"/>
                <a:ea typeface="ＭＳ Ｐゴシック" charset="-128"/>
              </a:rPr>
              <a:t>Basic Asset/Inventory </a:t>
            </a:r>
          </a:p>
          <a:p>
            <a:pPr lvl="2">
              <a:lnSpc>
                <a:spcPct val="80000"/>
              </a:lnSpc>
            </a:pPr>
            <a:r>
              <a:rPr lang="en-US" sz="1000" dirty="0" smtClean="0">
                <a:latin typeface="Calibri" charset="0"/>
                <a:ea typeface="ＭＳ Ｐゴシック" charset="-128"/>
              </a:rPr>
              <a:t>Device  model, device OS, </a:t>
            </a:r>
            <a:r>
              <a:rPr lang="en-US" sz="1000" dirty="0" err="1" smtClean="0">
                <a:latin typeface="Calibri" charset="0"/>
                <a:ea typeface="ＭＳ Ｐゴシック" charset="-128"/>
              </a:rPr>
              <a:t>deviceID</a:t>
            </a:r>
            <a:r>
              <a:rPr lang="en-US" sz="1000" dirty="0" smtClean="0">
                <a:latin typeface="Calibri" charset="0"/>
                <a:ea typeface="ＭＳ Ｐゴシック" charset="-128"/>
              </a:rPr>
              <a:t>, device IMEI, phone number, email, email name, operator network, device OS language, last sync time, last update time, device wipe </a:t>
            </a:r>
            <a:r>
              <a:rPr lang="en-US" sz="1000" dirty="0" err="1" smtClean="0">
                <a:latin typeface="Calibri" charset="0"/>
                <a:ea typeface="ＭＳ Ｐゴシック" charset="-128"/>
              </a:rPr>
              <a:t>ack</a:t>
            </a:r>
            <a:r>
              <a:rPr lang="en-US" sz="1000" dirty="0" smtClean="0">
                <a:latin typeface="Calibri" charset="0"/>
                <a:ea typeface="ＭＳ Ｐゴシック" charset="-128"/>
              </a:rPr>
              <a:t> time, Exchange server name, Exchange server version, </a:t>
            </a:r>
            <a:r>
              <a:rPr lang="en-US" sz="1000" dirty="0" err="1" smtClean="0">
                <a:latin typeface="Calibri" charset="0"/>
                <a:ea typeface="ＭＳ Ｐゴシック" charset="-128"/>
              </a:rPr>
              <a:t>etc</a:t>
            </a:r>
            <a:endParaRPr lang="en-US" sz="1000" dirty="0" smtClean="0">
              <a:latin typeface="Calibri" charset="0"/>
              <a:ea typeface="ＭＳ Ｐゴシック" charset="-128"/>
            </a:endParaRPr>
          </a:p>
          <a:p>
            <a:pPr lvl="1">
              <a:lnSpc>
                <a:spcPct val="80000"/>
              </a:lnSpc>
              <a:spcAft>
                <a:spcPts val="300"/>
              </a:spcAft>
            </a:pPr>
            <a:r>
              <a:rPr lang="en-US" sz="1000" dirty="0" smtClean="0">
                <a:latin typeface="Calibri" charset="0"/>
                <a:ea typeface="ＭＳ Ｐゴシック" charset="-128"/>
              </a:rPr>
              <a:t>Remote wipe </a:t>
            </a:r>
          </a:p>
          <a:p>
            <a:pPr lvl="1">
              <a:lnSpc>
                <a:spcPct val="80000"/>
              </a:lnSpc>
              <a:spcAft>
                <a:spcPts val="300"/>
              </a:spcAft>
            </a:pPr>
            <a:r>
              <a:rPr lang="en-US" sz="1000" dirty="0" smtClean="0">
                <a:latin typeface="Calibri" charset="0"/>
                <a:ea typeface="ＭＳ Ｐゴシック" charset="-128"/>
              </a:rPr>
              <a:t>Enforce password on device </a:t>
            </a:r>
          </a:p>
          <a:p>
            <a:pPr lvl="1">
              <a:lnSpc>
                <a:spcPct val="80000"/>
              </a:lnSpc>
              <a:spcAft>
                <a:spcPts val="300"/>
              </a:spcAft>
            </a:pPr>
            <a:r>
              <a:rPr lang="en-US" sz="1000" dirty="0" smtClean="0">
                <a:latin typeface="Calibri" charset="0"/>
                <a:ea typeface="ＭＳ Ｐゴシック" charset="-128"/>
              </a:rPr>
              <a:t>Minimum password length </a:t>
            </a:r>
          </a:p>
          <a:p>
            <a:pPr lvl="1">
              <a:lnSpc>
                <a:spcPct val="80000"/>
              </a:lnSpc>
              <a:spcAft>
                <a:spcPts val="300"/>
              </a:spcAft>
            </a:pPr>
            <a:r>
              <a:rPr lang="en-US" sz="1000" dirty="0" smtClean="0">
                <a:latin typeface="Calibri" charset="0"/>
                <a:ea typeface="ＭＳ Ｐゴシック" charset="-128"/>
              </a:rPr>
              <a:t>Maximum failed password attempts (before local wipe) </a:t>
            </a:r>
          </a:p>
          <a:p>
            <a:pPr lvl="1">
              <a:lnSpc>
                <a:spcPct val="80000"/>
              </a:lnSpc>
              <a:spcAft>
                <a:spcPts val="300"/>
              </a:spcAft>
            </a:pPr>
            <a:r>
              <a:rPr lang="en-US" sz="1000" dirty="0" smtClean="0">
                <a:latin typeface="Calibri" charset="0"/>
                <a:ea typeface="ＭＳ Ｐゴシック" charset="-128"/>
              </a:rPr>
              <a:t>Require both numbers and letters </a:t>
            </a:r>
          </a:p>
          <a:p>
            <a:pPr lvl="1">
              <a:lnSpc>
                <a:spcPct val="80000"/>
              </a:lnSpc>
              <a:spcAft>
                <a:spcPts val="300"/>
              </a:spcAft>
            </a:pPr>
            <a:r>
              <a:rPr lang="en-US" sz="1000" dirty="0" smtClean="0">
                <a:latin typeface="Calibri" charset="0"/>
                <a:ea typeface="ＭＳ Ｐゴシック" charset="-128"/>
              </a:rPr>
              <a:t>Inactivity time in minutes (1 to 60 minutes)</a:t>
            </a:r>
          </a:p>
          <a:p>
            <a:pPr lvl="1">
              <a:lnSpc>
                <a:spcPct val="80000"/>
              </a:lnSpc>
              <a:spcAft>
                <a:spcPts val="300"/>
              </a:spcAft>
            </a:pPr>
            <a:r>
              <a:rPr lang="en-US" sz="1000" dirty="0" smtClean="0">
                <a:latin typeface="Calibri" charset="0"/>
                <a:ea typeface="ＭＳ Ｐゴシック" charset="-128"/>
              </a:rPr>
              <a:t>Allow or prohibit simple password </a:t>
            </a:r>
          </a:p>
          <a:p>
            <a:pPr lvl="1">
              <a:lnSpc>
                <a:spcPct val="80000"/>
              </a:lnSpc>
              <a:spcAft>
                <a:spcPts val="300"/>
              </a:spcAft>
            </a:pPr>
            <a:r>
              <a:rPr lang="en-US" sz="1000" dirty="0" smtClean="0">
                <a:latin typeface="Calibri" charset="0"/>
                <a:ea typeface="ＭＳ Ｐゴシック" charset="-128"/>
              </a:rPr>
              <a:t>Password expiration </a:t>
            </a:r>
          </a:p>
          <a:p>
            <a:pPr lvl="1">
              <a:lnSpc>
                <a:spcPct val="80000"/>
              </a:lnSpc>
              <a:spcAft>
                <a:spcPts val="300"/>
              </a:spcAft>
            </a:pPr>
            <a:r>
              <a:rPr lang="en-US" sz="1000" dirty="0" smtClean="0">
                <a:latin typeface="Calibri" charset="0"/>
                <a:ea typeface="ＭＳ Ｐゴシック" charset="-128"/>
              </a:rPr>
              <a:t>Password history </a:t>
            </a:r>
          </a:p>
          <a:p>
            <a:pPr lvl="1">
              <a:lnSpc>
                <a:spcPct val="80000"/>
              </a:lnSpc>
              <a:spcAft>
                <a:spcPts val="300"/>
              </a:spcAft>
            </a:pPr>
            <a:r>
              <a:rPr lang="en-US" sz="1000" dirty="0" smtClean="0">
                <a:latin typeface="Calibri" charset="0"/>
                <a:ea typeface="ＭＳ Ｐゴシック" charset="-128"/>
              </a:rPr>
              <a:t>Policy refresh interval</a:t>
            </a:r>
          </a:p>
          <a:p>
            <a:pPr lvl="1">
              <a:lnSpc>
                <a:spcPct val="80000"/>
              </a:lnSpc>
              <a:spcAft>
                <a:spcPts val="300"/>
              </a:spcAft>
            </a:pPr>
            <a:r>
              <a:rPr lang="en-US" sz="1000" dirty="0" smtClean="0">
                <a:latin typeface="Calibri" charset="0"/>
                <a:ea typeface="ＭＳ Ｐゴシック" charset="-128"/>
              </a:rPr>
              <a:t>Minimum number of complex characters in password</a:t>
            </a:r>
          </a:p>
          <a:p>
            <a:pPr lvl="1">
              <a:lnSpc>
                <a:spcPct val="80000"/>
              </a:lnSpc>
              <a:spcAft>
                <a:spcPts val="300"/>
              </a:spcAft>
            </a:pPr>
            <a:r>
              <a:rPr lang="en-US" sz="1000" dirty="0" smtClean="0">
                <a:latin typeface="Calibri" charset="0"/>
                <a:ea typeface="ＭＳ Ｐゴシック" charset="-128"/>
              </a:rPr>
              <a:t>Require manual syncing while roaming </a:t>
            </a:r>
          </a:p>
          <a:p>
            <a:pPr lvl="1">
              <a:lnSpc>
                <a:spcPct val="80000"/>
              </a:lnSpc>
              <a:spcAft>
                <a:spcPts val="300"/>
              </a:spcAft>
            </a:pPr>
            <a:r>
              <a:rPr lang="en-US" sz="1000" dirty="0" smtClean="0">
                <a:latin typeface="Calibri" charset="0"/>
                <a:ea typeface="ＭＳ Ｐゴシック" charset="-128"/>
              </a:rPr>
              <a:t>Allow camera</a:t>
            </a:r>
          </a:p>
          <a:p>
            <a:pPr lvl="1">
              <a:lnSpc>
                <a:spcPct val="80000"/>
              </a:lnSpc>
              <a:spcAft>
                <a:spcPts val="300"/>
              </a:spcAft>
            </a:pPr>
            <a:r>
              <a:rPr lang="en-US" sz="1000" dirty="0" smtClean="0">
                <a:latin typeface="Calibri" charset="0"/>
                <a:ea typeface="ＭＳ Ｐゴシック" charset="-128"/>
              </a:rPr>
              <a:t>Allow web browsing</a:t>
            </a:r>
          </a:p>
        </p:txBody>
      </p:sp>
      <p:sp>
        <p:nvSpPr>
          <p:cNvPr id="4301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ADE295B-B1AA-4CB5-AB89-7ACFFD1A0FB1}" type="slidenum">
              <a:rPr lang="en-US" sz="1000">
                <a:latin typeface="Calibri" charset="0"/>
              </a:rPr>
              <a:pPr eaLnBrk="1" hangingPunct="1"/>
              <a:t>12</a:t>
            </a:fld>
            <a:endParaRPr lang="en-US" sz="10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1100" b="1" dirty="0" smtClean="0"/>
              <a:t>Mobile Mgmt functional areas:</a:t>
            </a:r>
          </a:p>
          <a:p>
            <a:pPr>
              <a:defRPr/>
            </a:pPr>
            <a:endParaRPr lang="en-US" sz="1100" dirty="0" smtClean="0"/>
          </a:p>
          <a:p>
            <a:pPr>
              <a:buFont typeface="Arial"/>
              <a:buChar char="•"/>
              <a:defRPr/>
            </a:pPr>
            <a:r>
              <a:rPr lang="en-US" sz="1100" b="1" dirty="0" smtClean="0"/>
              <a:t> Inventory and Reporting</a:t>
            </a:r>
            <a:r>
              <a:rPr lang="en-US" sz="1100" dirty="0" smtClean="0"/>
              <a:t>. Identify, discover, and catalog all deployed devices. Gather extensive details on device hardware, software, and status, which are collected and summarized centrally.</a:t>
            </a:r>
          </a:p>
          <a:p>
            <a:pPr>
              <a:buFont typeface="Arial"/>
              <a:buChar char="•"/>
              <a:defRPr/>
            </a:pPr>
            <a:r>
              <a:rPr lang="en-US" sz="1100" b="1" dirty="0" smtClean="0"/>
              <a:t> Device Configuration</a:t>
            </a:r>
            <a:r>
              <a:rPr lang="en-US" sz="1100" dirty="0" smtClean="0"/>
              <a:t>. Centralize distribution and maintenance of software settings, applications, and updates. Configure push email via Exchange ActiveSync. Distribute &amp; apply pre-configured device settings to maintain common device configurations. </a:t>
            </a:r>
          </a:p>
          <a:p>
            <a:pPr>
              <a:buFont typeface="Arial"/>
              <a:buChar char="•"/>
              <a:defRPr/>
            </a:pPr>
            <a:r>
              <a:rPr lang="en-US" sz="1100" b="1" dirty="0" smtClean="0"/>
              <a:t> Software Management</a:t>
            </a:r>
            <a:r>
              <a:rPr lang="en-US" sz="1100" dirty="0" smtClean="0"/>
              <a:t>. Ensure the software remains installed and configured correctly on mobile devices. The self-healing capabilities can automatically detect and repair incorrect, corrupt, or missing applications.</a:t>
            </a:r>
          </a:p>
          <a:p>
            <a:pPr>
              <a:buFont typeface="Arial"/>
              <a:buChar char="•"/>
              <a:defRPr/>
            </a:pPr>
            <a:r>
              <a:rPr lang="en-US" sz="1100" b="1" dirty="0" smtClean="0"/>
              <a:t> Remote Assistance</a:t>
            </a:r>
            <a:r>
              <a:rPr lang="en-US" sz="1100" dirty="0" smtClean="0"/>
              <a:t>. Troubleshoot and fix mobile devices anywhere with flexible remote management capabilities including: Remote control, File system and registry access, Interactive access to services.</a:t>
            </a:r>
          </a:p>
          <a:p>
            <a:pPr>
              <a:defRPr/>
            </a:pPr>
            <a:endParaRPr lang="en-US" sz="1100" dirty="0" smtClean="0"/>
          </a:p>
          <a:p>
            <a:pPr>
              <a:defRPr/>
            </a:pPr>
            <a:r>
              <a:rPr lang="en-US" sz="1100" b="1" dirty="0" smtClean="0"/>
              <a:t>Summary of capabilities of Mobile OS/Device:</a:t>
            </a:r>
          </a:p>
          <a:p>
            <a:pPr>
              <a:defRPr/>
            </a:pPr>
            <a:endParaRPr lang="en-US" sz="1100" dirty="0" smtClean="0"/>
          </a:p>
          <a:p>
            <a:pPr>
              <a:defRPr/>
            </a:pPr>
            <a:r>
              <a:rPr lang="en-US" sz="1100" dirty="0" smtClean="0"/>
              <a:t>	Windows Mobile	Apple	Blackberry	Android	</a:t>
            </a:r>
            <a:r>
              <a:rPr lang="en-US" sz="1100" dirty="0" err="1" smtClean="0"/>
              <a:t>Symbian</a:t>
            </a:r>
            <a:endParaRPr lang="en-US" sz="1100" dirty="0" smtClean="0"/>
          </a:p>
          <a:p>
            <a:pPr>
              <a:defRPr/>
            </a:pPr>
            <a:r>
              <a:rPr lang="en-US" sz="1100" dirty="0" smtClean="0"/>
              <a:t>Inventory		X	X	X	X	X</a:t>
            </a:r>
          </a:p>
          <a:p>
            <a:pPr>
              <a:defRPr/>
            </a:pPr>
            <a:r>
              <a:rPr lang="en-US" sz="1100" dirty="0" err="1" smtClean="0"/>
              <a:t>Config</a:t>
            </a:r>
            <a:r>
              <a:rPr lang="en-US" sz="1100" dirty="0" smtClean="0"/>
              <a:t>		X	X	X	X	X</a:t>
            </a:r>
          </a:p>
          <a:p>
            <a:pPr>
              <a:defRPr/>
            </a:pPr>
            <a:r>
              <a:rPr lang="en-US" sz="1100" dirty="0" err="1" smtClean="0"/>
              <a:t>SWMgmt</a:t>
            </a:r>
            <a:r>
              <a:rPr lang="en-US" sz="1100" dirty="0" smtClean="0"/>
              <a:t>		X		X</a:t>
            </a:r>
          </a:p>
          <a:p>
            <a:pPr>
              <a:defRPr/>
            </a:pPr>
            <a:r>
              <a:rPr lang="en-US" sz="1100" smtClean="0"/>
              <a:t>Remote Assist	X</a:t>
            </a:r>
            <a:r>
              <a:rPr lang="en-US" sz="1100" dirty="0" smtClean="0"/>
              <a:t>		X</a:t>
            </a:r>
          </a:p>
        </p:txBody>
      </p:sp>
      <p:sp>
        <p:nvSpPr>
          <p:cNvPr id="4506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719EE15-A37A-43BC-ABE4-0C74BCA7A033}" type="slidenum">
              <a:rPr lang="en-US" sz="1000">
                <a:latin typeface="Calibri" charset="0"/>
              </a:rPr>
              <a:pPr eaLnBrk="1" hangingPunct="1"/>
              <a:t>13</a:t>
            </a:fld>
            <a:endParaRPr lang="en-US" sz="10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100" dirty="0" smtClean="0"/>
          </a:p>
        </p:txBody>
      </p:sp>
      <p:sp>
        <p:nvSpPr>
          <p:cNvPr id="47108"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6CA2D2-3AF6-40C5-8BB9-F019D5A0B614}" type="slidenum">
              <a:rPr lang="en-US" sz="1000">
                <a:latin typeface="Calibri" charset="0"/>
              </a:rPr>
              <a:pPr eaLnBrk="1" hangingPunct="1"/>
              <a:t>14</a:t>
            </a:fld>
            <a:endParaRPr lang="en-US" sz="10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49155"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a:lnSpc>
                <a:spcPct val="80000"/>
              </a:lnSpc>
            </a:pPr>
            <a:r>
              <a:rPr lang="en-US" sz="1000" dirty="0" smtClean="0">
                <a:latin typeface="Calibri" charset="0"/>
                <a:ea typeface="ＭＳ Ｐゴシック" charset="-128"/>
              </a:rPr>
              <a:t>One of the key challenges or potential impediments in moving to Windows 7 is the requirement of Internet Explorer 6 for many legacy web applications. The cost associated with updating these applications to support Internet Explorer 8 is often so high that maintaining support for an older operating system just makes financial sense. While Microsoft offers Med-V as an alternative, running a parallel OS and managing that extra support often isn’t feasible. </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To solve this problem, Symantec’s application virtualization, also known as Workspace Virtualization, is releasing a new update that solves this challenge by virtualization IE6 directly in Windows 7. This allows organizations to concurrently run IE6, IE7, or IE8 concurrently – including running multiple JAVA versions - on the native OS to achieve normal visibility.</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As a reminder Client Management Suite and IT Management Suite 7.0 customers are entitled to this capability since Workspace Virtualization is included with both products.</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Our approach enables side by side usage, but more importantly offers a secure implementation that is invisible to the user. Administrators can determine which applications should have access to that specific browser – eliminating the use beyond the specified programs. End users are never prompted on which browser to use – the correct version automatically opens for them based on policy. This option will helps you move faster and more efficiently to Windows 7.</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The solution supports the following technical considerations:</a:t>
            </a:r>
          </a:p>
          <a:p>
            <a:pPr>
              <a:lnSpc>
                <a:spcPct val="80000"/>
              </a:lnSpc>
              <a:buFontTx/>
              <a:buChar char="•"/>
            </a:pPr>
            <a:r>
              <a:rPr lang="en-US" sz="1000" dirty="0" smtClean="0">
                <a:latin typeface="Calibri" charset="0"/>
                <a:ea typeface="ＭＳ Ｐゴシック" charset="-128"/>
              </a:rPr>
              <a:t>Browser plug-ins (Acrobat, Flash, etc.) can be installed in the base or in a virtual layer</a:t>
            </a:r>
          </a:p>
          <a:p>
            <a:pPr>
              <a:lnSpc>
                <a:spcPct val="80000"/>
              </a:lnSpc>
              <a:buFontTx/>
              <a:buChar char="•"/>
            </a:pPr>
            <a:r>
              <a:rPr lang="en-US" sz="1000" dirty="0" smtClean="0">
                <a:latin typeface="Calibri" charset="0"/>
                <a:ea typeface="ＭＳ Ｐゴシック" charset="-128"/>
              </a:rPr>
              <a:t>Multiple Java versions can be installed in the base or in a layer and used by Virtual IE</a:t>
            </a:r>
          </a:p>
          <a:p>
            <a:pPr>
              <a:lnSpc>
                <a:spcPct val="80000"/>
              </a:lnSpc>
              <a:buFontTx/>
              <a:buChar char="•"/>
            </a:pPr>
            <a:r>
              <a:rPr lang="en-US" sz="1000" dirty="0" smtClean="0">
                <a:latin typeface="Calibri" charset="0"/>
                <a:ea typeface="ＭＳ Ｐゴシック" charset="-128"/>
              </a:rPr>
              <a:t>Automatically supports any GPOs an enterprise may have in place for IE</a:t>
            </a:r>
          </a:p>
          <a:p>
            <a:pPr>
              <a:lnSpc>
                <a:spcPct val="80000"/>
              </a:lnSpc>
              <a:buFontTx/>
              <a:buChar char="•"/>
            </a:pPr>
            <a:r>
              <a:rPr lang="en-US" sz="1000" dirty="0" smtClean="0">
                <a:latin typeface="Calibri" charset="0"/>
                <a:ea typeface="ＭＳ Ｐゴシック" charset="-128"/>
              </a:rPr>
              <a:t>Copy / paste</a:t>
            </a:r>
          </a:p>
          <a:p>
            <a:pPr>
              <a:lnSpc>
                <a:spcPct val="80000"/>
              </a:lnSpc>
              <a:buFontTx/>
              <a:buChar char="•"/>
            </a:pPr>
            <a:r>
              <a:rPr lang="en-US" sz="1000" dirty="0" smtClean="0">
                <a:latin typeface="Calibri" charset="0"/>
                <a:ea typeface="ＭＳ Ｐゴシック" charset="-128"/>
              </a:rPr>
              <a:t>Links properly from email clients, documents, etc.</a:t>
            </a:r>
          </a:p>
          <a:p>
            <a:pPr>
              <a:lnSpc>
                <a:spcPct val="80000"/>
              </a:lnSpc>
              <a:buFontTx/>
              <a:buChar char="•"/>
            </a:pPr>
            <a:r>
              <a:rPr lang="en-US" sz="1000" dirty="0" smtClean="0">
                <a:latin typeface="Calibri" charset="0"/>
                <a:ea typeface="ＭＳ Ｐゴシック" charset="-128"/>
              </a:rPr>
              <a:t>Printing</a:t>
            </a:r>
          </a:p>
          <a:p>
            <a:pPr>
              <a:lnSpc>
                <a:spcPct val="80000"/>
              </a:lnSpc>
            </a:pPr>
            <a:endParaRPr lang="en-US" sz="1000" dirty="0" smtClean="0">
              <a:latin typeface="Calibri" charset="0"/>
              <a:ea typeface="ＭＳ Ｐゴシック" charset="-128"/>
            </a:endParaRPr>
          </a:p>
          <a:p>
            <a:pPr>
              <a:lnSpc>
                <a:spcPct val="80000"/>
              </a:lnSpc>
            </a:pPr>
            <a:endParaRPr lang="en-US" sz="1000" dirty="0" smtClean="0">
              <a:latin typeface="Calibri" charset="0"/>
              <a:ea typeface="ＭＳ Ｐゴシック" charset="-128"/>
            </a:endParaRPr>
          </a:p>
        </p:txBody>
      </p:sp>
      <p:sp>
        <p:nvSpPr>
          <p:cNvPr id="49156"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BDDF920-2F82-4885-9B22-03CB5195C665}" type="slidenum">
              <a:rPr lang="en-US" sz="1000">
                <a:latin typeface="Calibri" charset="0"/>
              </a:rPr>
              <a:pPr eaLnBrk="1" hangingPunct="1"/>
              <a:t>15</a:t>
            </a:fld>
            <a:endParaRPr lang="en-US" sz="10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100" dirty="0" smtClean="0"/>
          </a:p>
        </p:txBody>
      </p:sp>
      <p:sp>
        <p:nvSpPr>
          <p:cNvPr id="5120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160398C-F4A2-4739-9824-23C4AC665ECD}" type="slidenum">
              <a:rPr lang="en-US" sz="1000">
                <a:latin typeface="Calibri" charset="0"/>
              </a:rPr>
              <a:pPr eaLnBrk="1" hangingPunct="1"/>
              <a:t>16</a:t>
            </a:fld>
            <a:endParaRPr lang="en-US" sz="10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100" dirty="0" smtClean="0"/>
          </a:p>
        </p:txBody>
      </p:sp>
      <p:sp>
        <p:nvSpPr>
          <p:cNvPr id="5325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276BB21-AA05-41B9-BBD2-B029E3DE42E6}" type="slidenum">
              <a:rPr lang="en-US" sz="1000">
                <a:latin typeface="Calibri" charset="0"/>
              </a:rPr>
              <a:pPr eaLnBrk="1" hangingPunct="1"/>
              <a:t>17</a:t>
            </a:fld>
            <a:endParaRPr lang="en-US" sz="10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a:lnSpc>
                <a:spcPct val="80000"/>
              </a:lnSpc>
            </a:pPr>
            <a:r>
              <a:rPr lang="en-US" sz="1000" dirty="0" smtClean="0">
                <a:latin typeface="Calibri" charset="0"/>
                <a:ea typeface="ＭＳ Ｐゴシック" charset="-128"/>
              </a:rPr>
              <a:t>As many of you know we have included our entire workflow capabilities into all of our product suites. The biggest technology change here is that in addition to forms builder and drag and drop process designer, customers are now able to take advantage of the full component generator that allows access to non-Symantec technologies, such as HR or finance systems, and the Workflow portal to track the overall process as it moves the various stages in order to improve the performance of implemented workflows.</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We’ve already released 3 asset workflows with Asset Management Suite 7.0 and will be adding new workflows available in </a:t>
            </a:r>
            <a:r>
              <a:rPr lang="en-US" sz="1000" dirty="0" err="1" smtClean="0">
                <a:latin typeface="Calibri" charset="0"/>
                <a:ea typeface="ＭＳ Ｐゴシック" charset="-128"/>
              </a:rPr>
              <a:t>ServiceDesk</a:t>
            </a:r>
            <a:r>
              <a:rPr lang="en-US" sz="1000" dirty="0" smtClean="0">
                <a:latin typeface="Calibri" charset="0"/>
                <a:ea typeface="ＭＳ Ｐゴシック" charset="-128"/>
              </a:rPr>
              <a:t>, including a password reset process and </a:t>
            </a:r>
            <a:r>
              <a:rPr lang="en-US" sz="1000" dirty="0" err="1" smtClean="0">
                <a:latin typeface="Calibri" charset="0"/>
                <a:ea typeface="ＭＳ Ｐゴシック" charset="-128"/>
              </a:rPr>
              <a:t>fileshare</a:t>
            </a:r>
            <a:r>
              <a:rPr lang="en-US" sz="1000" dirty="0" smtClean="0">
                <a:latin typeface="Calibri" charset="0"/>
                <a:ea typeface="ＭＳ Ｐゴシック" charset="-128"/>
              </a:rPr>
              <a:t> access request process. The remaining template priorities will be rolled out over the next 4 to 5 months.</a:t>
            </a:r>
          </a:p>
          <a:p>
            <a:pPr>
              <a:lnSpc>
                <a:spcPct val="80000"/>
              </a:lnSpc>
            </a:pPr>
            <a:endParaRPr lang="en-US" sz="1000" dirty="0" smtClean="0">
              <a:latin typeface="Calibri" charset="0"/>
              <a:ea typeface="ＭＳ Ｐゴシック" charset="-128"/>
            </a:endParaRP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This change is really a huge a leap forward in customer efficiency gains. While the product management teams continue to work on providing out of the box workflows, especially in the areas of asset management and software management, the real gains come from automating processes core to your IT business. We have many customers to date that have created greater than 50+ internal processes per customer to tackle difficult problems and improve the end-user experience.</a:t>
            </a:r>
          </a:p>
          <a:p>
            <a:pPr>
              <a:lnSpc>
                <a:spcPct val="80000"/>
              </a:lnSpc>
            </a:pPr>
            <a:endParaRPr lang="en-US" sz="1000" dirty="0" smtClean="0">
              <a:latin typeface="Calibri" charset="0"/>
              <a:ea typeface="ＭＳ Ｐゴシック" charset="-128"/>
            </a:endParaRPr>
          </a:p>
          <a:p>
            <a:pPr fontAlgn="ctr">
              <a:lnSpc>
                <a:spcPct val="80000"/>
              </a:lnSpc>
            </a:pPr>
            <a:r>
              <a:rPr lang="en-US" sz="1000" dirty="0" smtClean="0">
                <a:latin typeface="Calibri" charset="0"/>
                <a:ea typeface="ＭＳ Ｐゴシック" charset="-128"/>
              </a:rPr>
              <a:t>One such customer leveraged the process orchestration capabilities to save upwards of $2M and 18 months of project time using one workflow. They had a problem synchronizing end user data during onboarding and termination processes. They wanted a main entry screen that mapped to all locations and coordinated access across Lotus Notes, Active Directory and their various HR applications. When editing employee information they actually mimicked AD user properties to keep the experience a familiar one.</a:t>
            </a:r>
          </a:p>
          <a:p>
            <a:pPr fontAlgn="ctr">
              <a:lnSpc>
                <a:spcPct val="80000"/>
              </a:lnSpc>
            </a:pPr>
            <a:endParaRPr lang="en-US" sz="1000" dirty="0" smtClean="0">
              <a:latin typeface="Calibri" charset="0"/>
              <a:ea typeface="ＭＳ Ｐゴシック" charset="-128"/>
            </a:endParaRPr>
          </a:p>
          <a:p>
            <a:pPr fontAlgn="ctr">
              <a:lnSpc>
                <a:spcPct val="80000"/>
              </a:lnSpc>
            </a:pPr>
            <a:r>
              <a:rPr lang="en-US" sz="1000" dirty="0" smtClean="0">
                <a:latin typeface="Calibri" charset="0"/>
                <a:ea typeface="ＭＳ Ｐゴシック" charset="-128"/>
              </a:rPr>
              <a:t>Other customers are using the tools to eliminate numerous access control requests, developing the front end service catalog for the organization, and cleaning up stale Active Directory accounts to minimize risk. </a:t>
            </a:r>
          </a:p>
          <a:p>
            <a:pPr>
              <a:lnSpc>
                <a:spcPct val="80000"/>
              </a:lnSpc>
            </a:pPr>
            <a:endParaRPr lang="en-US" sz="1000" dirty="0" smtClean="0">
              <a:latin typeface="Calibri" charset="0"/>
              <a:ea typeface="ＭＳ Ｐゴシック" charset="-128"/>
            </a:endParaRPr>
          </a:p>
        </p:txBody>
      </p:sp>
      <p:sp>
        <p:nvSpPr>
          <p:cNvPr id="5530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341068D-32C8-447A-A801-5FBC25ADA4DE}" type="slidenum">
              <a:rPr lang="en-US" sz="1000">
                <a:latin typeface="Calibri" charset="0"/>
              </a:rPr>
              <a:pPr eaLnBrk="1" hangingPunct="1"/>
              <a:t>18</a:t>
            </a:fld>
            <a:endParaRPr lang="en-US" sz="10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a:buChar char="•"/>
              <a:defRPr/>
            </a:pPr>
            <a:r>
              <a:rPr lang="en-US" sz="1100" dirty="0" smtClean="0"/>
              <a:t> Ownership Validation, Hardware/Software Request and Lease Notification all are available today with Asset</a:t>
            </a:r>
          </a:p>
          <a:p>
            <a:pPr>
              <a:buFont typeface="Arial"/>
              <a:buChar char="•"/>
              <a:defRPr/>
            </a:pPr>
            <a:r>
              <a:rPr lang="en-US" sz="1100" dirty="0" smtClean="0"/>
              <a:t> Automated Patch Rollout will release with Patch 7.1 SP1 (see the slide notes of the Patch slides at the end of this deck for details)</a:t>
            </a:r>
          </a:p>
          <a:p>
            <a:pPr>
              <a:buFont typeface="Arial"/>
              <a:buChar char="•"/>
              <a:defRPr/>
            </a:pPr>
            <a:r>
              <a:rPr lang="en-US" sz="1100" dirty="0" smtClean="0"/>
              <a:t> Windows 7 Migration and Virtual Machine Provisioning will be made available for download in the 7.1 timeframe.</a:t>
            </a:r>
          </a:p>
        </p:txBody>
      </p:sp>
      <p:sp>
        <p:nvSpPr>
          <p:cNvPr id="57348"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7FE7D4-BBB7-4BD6-82FB-91A2EB237616}" type="slidenum">
              <a:rPr lang="en-US" sz="1000">
                <a:latin typeface="Calibri" charset="0"/>
              </a:rPr>
              <a:pPr eaLnBrk="1" hangingPunct="1"/>
              <a:t>19</a:t>
            </a:fld>
            <a:endParaRPr lang="en-US" sz="10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128"/>
              </a:rPr>
              <a:t>The following presentation provides updates on key features being released in IT Management Suite 7.1 (including Management Suite 7.1, Server Management Suite 7.1, Asset Management Suite 7.1), Mobile Management 7.0 SP3, and Workspace Virtualization 6.1 SP6.</a:t>
            </a:r>
          </a:p>
          <a:p>
            <a:endParaRPr lang="en-US" dirty="0" smtClean="0">
              <a:latin typeface="Calibri" charset="0"/>
              <a:ea typeface="ＭＳ Ｐゴシック" charset="-128"/>
            </a:endParaRPr>
          </a:p>
          <a:p>
            <a:r>
              <a:rPr lang="en-US" dirty="0" smtClean="0">
                <a:latin typeface="Calibri" charset="0"/>
                <a:ea typeface="ＭＳ Ｐゴシック" charset="-128"/>
              </a:rPr>
              <a:t>The release timing varies for each of the products, but listed below is the current schedule. Please note that all release dates are subject to change.</a:t>
            </a:r>
          </a:p>
          <a:p>
            <a:endParaRPr lang="en-US" dirty="0" smtClean="0">
              <a:latin typeface="Calibri" charset="0"/>
              <a:ea typeface="ＭＳ Ｐゴシック" charset="-128"/>
            </a:endParaRPr>
          </a:p>
          <a:p>
            <a:r>
              <a:rPr lang="en-US" dirty="0" smtClean="0">
                <a:latin typeface="Calibri" charset="0"/>
                <a:ea typeface="ＭＳ Ｐゴシック" charset="-128"/>
              </a:rPr>
              <a:t>IT Management Suite 7.1 (and all supporting suites): </a:t>
            </a:r>
          </a:p>
          <a:p>
            <a:r>
              <a:rPr lang="en-US" dirty="0" smtClean="0">
                <a:latin typeface="Calibri" charset="0"/>
                <a:ea typeface="ＭＳ Ｐゴシック" charset="-128"/>
              </a:rPr>
              <a:t>Beta: October 13th</a:t>
            </a:r>
          </a:p>
          <a:p>
            <a:r>
              <a:rPr lang="en-US" dirty="0" smtClean="0">
                <a:latin typeface="Calibri" charset="0"/>
                <a:ea typeface="ＭＳ Ｐゴシック" charset="-128"/>
              </a:rPr>
              <a:t>GA: First week of March</a:t>
            </a:r>
          </a:p>
          <a:p>
            <a:endParaRPr lang="en-US" dirty="0" smtClean="0">
              <a:latin typeface="Calibri" charset="0"/>
              <a:ea typeface="ＭＳ Ｐゴシック" charset="-128"/>
            </a:endParaRPr>
          </a:p>
          <a:p>
            <a:r>
              <a:rPr lang="en-US" dirty="0" smtClean="0">
                <a:latin typeface="Calibri" charset="0"/>
                <a:ea typeface="ＭＳ Ｐゴシック" charset="-128"/>
              </a:rPr>
              <a:t>Mobile Management 7.0 SP3</a:t>
            </a:r>
          </a:p>
          <a:p>
            <a:r>
              <a:rPr lang="en-US" dirty="0" smtClean="0">
                <a:latin typeface="Calibri" charset="0"/>
                <a:ea typeface="ＭＳ Ｐゴシック" charset="-128"/>
              </a:rPr>
              <a:t>GA: First week of October</a:t>
            </a:r>
          </a:p>
          <a:p>
            <a:endParaRPr lang="en-US" dirty="0" smtClean="0">
              <a:latin typeface="Calibri" charset="0"/>
              <a:ea typeface="ＭＳ Ｐゴシック" charset="-128"/>
            </a:endParaRPr>
          </a:p>
          <a:p>
            <a:r>
              <a:rPr lang="en-US" dirty="0" smtClean="0">
                <a:latin typeface="Calibri" charset="0"/>
                <a:ea typeface="ＭＳ Ｐゴシック" charset="-128"/>
              </a:rPr>
              <a:t>Workspace Virtualization 6.1 SP6</a:t>
            </a:r>
          </a:p>
          <a:p>
            <a:r>
              <a:rPr lang="en-US" dirty="0" smtClean="0">
                <a:latin typeface="Calibri" charset="0"/>
                <a:ea typeface="ＭＳ Ｐゴシック" charset="-128"/>
              </a:rPr>
              <a:t>GA: released September</a:t>
            </a:r>
          </a:p>
        </p:txBody>
      </p:sp>
      <p:sp>
        <p:nvSpPr>
          <p:cNvPr id="2253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F166286-528C-496B-9F34-80D7CAB33ACE}" type="slidenum">
              <a:rPr lang="en-US" sz="1000">
                <a:latin typeface="Calibri" charset="0"/>
              </a:rPr>
              <a:pPr eaLnBrk="1" hangingPunct="1"/>
              <a:t>2</a:t>
            </a:fld>
            <a:endParaRPr lang="en-US" sz="10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80000"/>
              </a:lnSpc>
            </a:pPr>
            <a:r>
              <a:rPr lang="en-US" sz="1100" dirty="0" smtClean="0">
                <a:latin typeface="Calibri" charset="0"/>
                <a:ea typeface="ＭＳ Ｐゴシック" charset="-128"/>
              </a:rPr>
              <a:t>  University of Utah Health (hospital, medical research and services)       </a:t>
            </a:r>
          </a:p>
          <a:p>
            <a:pPr>
              <a:lnSpc>
                <a:spcPct val="80000"/>
              </a:lnSpc>
            </a:pPr>
            <a:endParaRPr lang="en-US" sz="1100" dirty="0" smtClean="0">
              <a:latin typeface="Calibri" charset="0"/>
              <a:ea typeface="ＭＳ Ｐゴシック" charset="-128"/>
            </a:endParaRPr>
          </a:p>
          <a:p>
            <a:pPr>
              <a:lnSpc>
                <a:spcPct val="80000"/>
              </a:lnSpc>
            </a:pPr>
            <a:r>
              <a:rPr lang="en-US" sz="1100" dirty="0" smtClean="0">
                <a:latin typeface="Calibri" charset="0"/>
                <a:ea typeface="ＭＳ Ｐゴシック" charset="-128"/>
              </a:rPr>
              <a:t>·         Receiving process, quantity 40 assets.  Reduced time to receive from 3-4 hours per each 40 assets to 30 minutes using Asset, Workflow, Barcode.  Workflow does 90% of the receiving process.  Processes hundreds of assets per week. </a:t>
            </a:r>
          </a:p>
          <a:p>
            <a:pPr>
              <a:lnSpc>
                <a:spcPct val="80000"/>
              </a:lnSpc>
            </a:pPr>
            <a:r>
              <a:rPr lang="en-US" sz="1100" dirty="0" smtClean="0">
                <a:latin typeface="Calibri" charset="0"/>
                <a:ea typeface="ＭＳ Ｐゴシック" charset="-128"/>
              </a:rPr>
              <a:t>·         Editing assets, reduced time spent from 1.5 hours to 2-5 minutes per 40 assets.  Aids in ability to bulk edit.</a:t>
            </a:r>
          </a:p>
          <a:p>
            <a:pPr>
              <a:lnSpc>
                <a:spcPct val="80000"/>
              </a:lnSpc>
            </a:pPr>
            <a:r>
              <a:rPr lang="en-US" sz="1100" dirty="0" smtClean="0">
                <a:latin typeface="Calibri" charset="0"/>
                <a:ea typeface="ＭＳ Ｐゴシック" charset="-128"/>
              </a:rPr>
              <a:t> ·         Stock level tracking, reduced time from 3 hours per week to about 5 minutes per week.</a:t>
            </a:r>
          </a:p>
          <a:p>
            <a:pPr>
              <a:lnSpc>
                <a:spcPct val="80000"/>
              </a:lnSpc>
            </a:pPr>
            <a:r>
              <a:rPr lang="en-US" sz="1100" dirty="0" smtClean="0">
                <a:latin typeface="Calibri" charset="0"/>
                <a:ea typeface="ＭＳ Ｐゴシック" charset="-128"/>
              </a:rPr>
              <a:t> ·         Billing. Reduced time to assigned costs from 1.5-2.5 hours per each of the 40 assets to zero.</a:t>
            </a:r>
          </a:p>
          <a:p>
            <a:pPr>
              <a:lnSpc>
                <a:spcPct val="80000"/>
              </a:lnSpc>
            </a:pPr>
            <a:endParaRPr lang="en-US" sz="1100" dirty="0" smtClean="0">
              <a:latin typeface="Calibri" charset="0"/>
              <a:ea typeface="ＭＳ Ｐゴシック" charset="-128"/>
            </a:endParaRPr>
          </a:p>
          <a:p>
            <a:pPr>
              <a:lnSpc>
                <a:spcPct val="80000"/>
              </a:lnSpc>
            </a:pPr>
            <a:r>
              <a:rPr lang="en-US" sz="1100" dirty="0" smtClean="0">
                <a:latin typeface="Calibri" charset="0"/>
                <a:ea typeface="ＭＳ Ｐゴシック" charset="-128"/>
              </a:rPr>
              <a:t>In Progress:</a:t>
            </a:r>
          </a:p>
          <a:p>
            <a:pPr>
              <a:lnSpc>
                <a:spcPct val="80000"/>
              </a:lnSpc>
            </a:pPr>
            <a:r>
              <a:rPr lang="en-US" sz="1100" dirty="0" smtClean="0">
                <a:latin typeface="Calibri" charset="0"/>
                <a:ea typeface="ＭＳ Ｐゴシック" charset="-128"/>
              </a:rPr>
              <a:t> ·         Procurement.  Bids come from vendors.  Have to be created as POs in Altiris.  New: get spreadsheet from vendor, workflow processes spreadsheet and creates PO.  Also maintains the item in the catalog.  Estimated savings of 2-5 hours per day.  Takes an FTE right now.  </a:t>
            </a:r>
          </a:p>
          <a:p>
            <a:pPr>
              <a:lnSpc>
                <a:spcPct val="80000"/>
              </a:lnSpc>
            </a:pPr>
            <a:r>
              <a:rPr lang="en-US" sz="1100" dirty="0" smtClean="0">
                <a:latin typeface="Calibri" charset="0"/>
                <a:ea typeface="ＭＳ Ｐゴシック" charset="-128"/>
              </a:rPr>
              <a:t>·         Master printer list.  8 teams that manage print servers on all platforms.  Manual coordination for break/fix/</a:t>
            </a:r>
            <a:r>
              <a:rPr lang="en-US" sz="1100" dirty="0" err="1" smtClean="0">
                <a:latin typeface="Calibri" charset="0"/>
                <a:ea typeface="ＭＳ Ｐゴシック" charset="-128"/>
              </a:rPr>
              <a:t>config</a:t>
            </a:r>
            <a:r>
              <a:rPr lang="en-US" sz="1100" dirty="0" smtClean="0">
                <a:latin typeface="Calibri" charset="0"/>
                <a:ea typeface="ＭＳ Ｐゴシック" charset="-128"/>
              </a:rPr>
              <a:t>.  Very convoluted. Workflow in progress, estimated resource savings to be huge.</a:t>
            </a:r>
            <a:endParaRPr lang="en-US" sz="1000" dirty="0" smtClean="0">
              <a:latin typeface="Calibri" charset="0"/>
              <a:ea typeface="ＭＳ Ｐゴシック" charset="-128"/>
            </a:endParaRPr>
          </a:p>
        </p:txBody>
      </p:sp>
      <p:sp>
        <p:nvSpPr>
          <p:cNvPr id="59396"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F331801-0ABA-43AE-B8CC-66AFEBC3F3C8}" type="slidenum">
              <a:rPr lang="en-US" sz="1000">
                <a:latin typeface="Calibri" charset="0"/>
              </a:rPr>
              <a:pPr eaLnBrk="1" hangingPunct="1"/>
              <a:t>20</a:t>
            </a:fld>
            <a:endParaRPr lang="en-US" sz="10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marL="0" lvl="1" indent="0">
              <a:lnSpc>
                <a:spcPct val="80000"/>
              </a:lnSpc>
            </a:pPr>
            <a:endParaRPr lang="en-US" sz="1100" dirty="0" smtClean="0">
              <a:latin typeface="Calibri" charset="0"/>
              <a:ea typeface="ＭＳ Ｐゴシック" charset="-128"/>
            </a:endParaRPr>
          </a:p>
        </p:txBody>
      </p:sp>
      <p:sp>
        <p:nvSpPr>
          <p:cNvPr id="6144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ECB3551-A699-4BA4-B759-542092FD71A4}" type="slidenum">
              <a:rPr lang="en-US" sz="1000">
                <a:latin typeface="Calibri" charset="0"/>
              </a:rPr>
              <a:pPr eaLnBrk="1" hangingPunct="1"/>
              <a:t>21</a:t>
            </a:fld>
            <a:endParaRPr lang="en-US" sz="10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a:lnSpc>
                <a:spcPct val="80000"/>
              </a:lnSpc>
            </a:pPr>
            <a:r>
              <a:rPr lang="en-US" sz="1100" dirty="0" smtClean="0">
                <a:latin typeface="Calibri" charset="0"/>
                <a:ea typeface="ＭＳ Ｐゴシック" charset="-128"/>
              </a:rPr>
              <a:t>There are a lot of exciting changes and enhancements to our core Migration and Deployment capabilities.</a:t>
            </a:r>
          </a:p>
          <a:p>
            <a:pPr>
              <a:lnSpc>
                <a:spcPct val="80000"/>
              </a:lnSpc>
            </a:pPr>
            <a:endParaRPr lang="en-US" sz="1100" dirty="0" smtClean="0">
              <a:latin typeface="Calibri" charset="0"/>
              <a:ea typeface="ＭＳ Ｐゴシック" charset="-128"/>
            </a:endParaRPr>
          </a:p>
          <a:p>
            <a:pPr marL="0" lvl="1" indent="0">
              <a:lnSpc>
                <a:spcPct val="80000"/>
              </a:lnSpc>
            </a:pPr>
            <a:r>
              <a:rPr lang="en-US" sz="1100" dirty="0" smtClean="0">
                <a:latin typeface="Calibri" charset="0"/>
                <a:ea typeface="ＭＳ Ｐゴシック" charset="-128"/>
              </a:rPr>
              <a:t>First, quick reminder that that Deployment Solution is now natively integrated with the Symantec Management Platform; which means one CMDB, one Console, and one agent for DS and the rest of  ITMS. ITMS 7.1 provides many enhancements to the DS Silverlight console that was introduced in March. </a:t>
            </a:r>
          </a:p>
          <a:p>
            <a:pPr marL="0" lvl="1" indent="0">
              <a:lnSpc>
                <a:spcPct val="80000"/>
              </a:lnSpc>
            </a:pPr>
            <a:endParaRPr lang="en-US" sz="1100" dirty="0" smtClean="0">
              <a:latin typeface="Calibri" charset="0"/>
              <a:ea typeface="ＭＳ Ｐゴシック" charset="-128"/>
            </a:endParaRPr>
          </a:p>
          <a:p>
            <a:pPr marL="0" lvl="1" indent="0">
              <a:lnSpc>
                <a:spcPct val="80000"/>
              </a:lnSpc>
            </a:pPr>
            <a:r>
              <a:rPr lang="en-US" sz="1100" dirty="0" smtClean="0">
                <a:latin typeface="Calibri" charset="0"/>
                <a:ea typeface="ＭＳ Ｐゴシック" charset="-128"/>
              </a:rPr>
              <a:t>Furthermore, we’ve improved the </a:t>
            </a:r>
            <a:r>
              <a:rPr lang="en-US" sz="1100" dirty="0" err="1" smtClean="0">
                <a:latin typeface="Calibri" charset="0"/>
                <a:ea typeface="ＭＳ Ｐゴシック" charset="-128"/>
              </a:rPr>
              <a:t>DeployAnywhere</a:t>
            </a:r>
            <a:r>
              <a:rPr lang="en-US" sz="1100" dirty="0" smtClean="0">
                <a:latin typeface="Calibri" charset="0"/>
                <a:ea typeface="ＭＳ Ｐゴシック" charset="-128"/>
              </a:rPr>
              <a:t> capability to support all plug-and-play driver types for hardware independent imaging. This complements the support we already had for HAL, NIC and mass storage drivers to provide a complete HII solution. Management for the driver database is now available through the Console; no need to run a separate application anymore.</a:t>
            </a:r>
          </a:p>
          <a:p>
            <a:pPr marL="0" lvl="1" indent="0">
              <a:lnSpc>
                <a:spcPct val="80000"/>
              </a:lnSpc>
            </a:pPr>
            <a:endParaRPr lang="en-US" sz="1100" dirty="0" smtClean="0">
              <a:latin typeface="Calibri" charset="0"/>
              <a:ea typeface="ＭＳ Ｐゴシック" charset="-128"/>
            </a:endParaRPr>
          </a:p>
          <a:p>
            <a:pPr marL="0" lvl="1" indent="0">
              <a:lnSpc>
                <a:spcPct val="80000"/>
              </a:lnSpc>
            </a:pPr>
            <a:r>
              <a:rPr lang="en-US" sz="1100" dirty="0" smtClean="0">
                <a:latin typeface="Calibri" charset="0"/>
                <a:ea typeface="ＭＳ Ｐゴシック" charset="-128"/>
              </a:rPr>
              <a:t>By the way, the drivers in the </a:t>
            </a:r>
            <a:r>
              <a:rPr lang="en-US" sz="1100" dirty="0" err="1" smtClean="0">
                <a:latin typeface="Calibri" charset="0"/>
                <a:ea typeface="ＭＳ Ｐゴシック" charset="-128"/>
              </a:rPr>
              <a:t>DeployAnywhere</a:t>
            </a:r>
            <a:r>
              <a:rPr lang="en-US" sz="1100" dirty="0" smtClean="0">
                <a:latin typeface="Calibri" charset="0"/>
                <a:ea typeface="ＭＳ Ｐゴシック" charset="-128"/>
              </a:rPr>
              <a:t> database are consumed both by imaging and scripted OS installations, allowing our users to consolidate driver management.</a:t>
            </a:r>
          </a:p>
          <a:p>
            <a:pPr marL="0" lvl="1" indent="0">
              <a:lnSpc>
                <a:spcPct val="80000"/>
              </a:lnSpc>
            </a:pPr>
            <a:endParaRPr lang="en-US" sz="1100" dirty="0" smtClean="0">
              <a:latin typeface="Calibri" charset="0"/>
              <a:ea typeface="ＭＳ Ｐゴシック" charset="-128"/>
            </a:endParaRPr>
          </a:p>
          <a:p>
            <a:pPr marL="0" lvl="1" indent="0">
              <a:lnSpc>
                <a:spcPct val="80000"/>
              </a:lnSpc>
            </a:pPr>
            <a:r>
              <a:rPr lang="en-US" sz="1100" dirty="0" smtClean="0">
                <a:latin typeface="Calibri" charset="0"/>
                <a:ea typeface="ＭＳ Ｐゴシック" charset="-128"/>
              </a:rPr>
              <a:t>In this version Ghost imaging now supports familiar </a:t>
            </a:r>
            <a:r>
              <a:rPr lang="en-US" sz="1100" dirty="0" err="1" smtClean="0">
                <a:latin typeface="Calibri" charset="0"/>
                <a:ea typeface="ＭＳ Ｐゴシック" charset="-128"/>
              </a:rPr>
              <a:t>rapideploy</a:t>
            </a:r>
            <a:r>
              <a:rPr lang="en-US" sz="1100" dirty="0" smtClean="0">
                <a:latin typeface="Calibri" charset="0"/>
                <a:ea typeface="ＭＳ Ｐゴシック" charset="-128"/>
              </a:rPr>
              <a:t> style multicasting; many of our customers have told us they needed that feature before they could take advantage of the other many benefits of the Ghost engine.</a:t>
            </a:r>
          </a:p>
          <a:p>
            <a:pPr marL="0" lvl="1" indent="0">
              <a:lnSpc>
                <a:spcPct val="80000"/>
              </a:lnSpc>
            </a:pPr>
            <a:endParaRPr lang="en-US" sz="1100" dirty="0" smtClean="0">
              <a:latin typeface="Calibri" charset="0"/>
              <a:ea typeface="ＭＳ Ｐゴシック" charset="-128"/>
            </a:endParaRPr>
          </a:p>
          <a:p>
            <a:pPr marL="0" lvl="1" indent="0">
              <a:lnSpc>
                <a:spcPct val="80000"/>
              </a:lnSpc>
            </a:pPr>
            <a:r>
              <a:rPr lang="en-US" sz="1100" dirty="0" err="1" smtClean="0">
                <a:latin typeface="Calibri" charset="0"/>
                <a:ea typeface="ＭＳ Ｐゴシック" charset="-128"/>
              </a:rPr>
              <a:t>PCTransplant</a:t>
            </a:r>
            <a:r>
              <a:rPr lang="en-US" sz="1100" dirty="0" smtClean="0">
                <a:latin typeface="Calibri" charset="0"/>
                <a:ea typeface="ＭＳ Ｐゴシック" charset="-128"/>
              </a:rPr>
              <a:t> supports MS Office 2010 (32 and 64-bit).</a:t>
            </a:r>
          </a:p>
          <a:p>
            <a:pPr marL="0" lvl="1" indent="0">
              <a:lnSpc>
                <a:spcPct val="80000"/>
              </a:lnSpc>
            </a:pPr>
            <a:endParaRPr lang="en-US" sz="1100" dirty="0" smtClean="0">
              <a:latin typeface="Calibri" charset="0"/>
              <a:ea typeface="ＭＳ Ｐゴシック" charset="-128"/>
            </a:endParaRPr>
          </a:p>
          <a:p>
            <a:pPr marL="0" lvl="1" indent="0">
              <a:lnSpc>
                <a:spcPct val="80000"/>
              </a:lnSpc>
            </a:pPr>
            <a:endParaRPr lang="en-US" sz="1100" dirty="0" smtClean="0">
              <a:latin typeface="Calibri" charset="0"/>
              <a:ea typeface="ＭＳ Ｐゴシック" charset="-128"/>
            </a:endParaRPr>
          </a:p>
        </p:txBody>
      </p:sp>
      <p:sp>
        <p:nvSpPr>
          <p:cNvPr id="6144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ECB3551-A699-4BA4-B759-542092FD71A4}" type="slidenum">
              <a:rPr lang="en-US" sz="1000">
                <a:latin typeface="Calibri" charset="0"/>
              </a:rPr>
              <a:pPr eaLnBrk="1" hangingPunct="1"/>
              <a:t>22</a:t>
            </a:fld>
            <a:endParaRPr lang="en-US" sz="10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1" indent="0">
              <a:lnSpc>
                <a:spcPct val="60000"/>
              </a:lnSpc>
            </a:pPr>
            <a:r>
              <a:rPr lang="en-US" sz="900" dirty="0" smtClean="0">
                <a:latin typeface="Calibri" charset="0"/>
                <a:ea typeface="ＭＳ Ｐゴシック" charset="-128"/>
              </a:rPr>
              <a:t>A long-standing request for Deployment Solution is native support for Solaris deployment. This feature is now supported in a recently released update to DS 7.0. We support Solaris running on SPARC and x86 systems. The ability to do Solaris imaging is unique in the industry, and goes a long way to realize an objective many customers have to standardize their build images. Solaris Imaging is a separate purchase.</a:t>
            </a:r>
          </a:p>
          <a:p>
            <a:pPr marL="0" lvl="1" indent="0">
              <a:lnSpc>
                <a:spcPct val="60000"/>
              </a:lnSpc>
            </a:pPr>
            <a:endParaRPr lang="en-US" sz="900" dirty="0" smtClean="0">
              <a:latin typeface="Calibri" charset="0"/>
              <a:ea typeface="ＭＳ Ｐゴシック" charset="-128"/>
            </a:endParaRPr>
          </a:p>
          <a:p>
            <a:pPr marL="0" lvl="1" indent="0">
              <a:lnSpc>
                <a:spcPct val="60000"/>
              </a:lnSpc>
            </a:pPr>
            <a:r>
              <a:rPr lang="en-US" sz="900" dirty="0" smtClean="0">
                <a:latin typeface="Calibri" charset="0"/>
                <a:ea typeface="ＭＳ Ｐゴシック" charset="-128"/>
              </a:rPr>
              <a:t>It’s important to note that the ability to deploy Solaris boxes does not rely or require an external system such as </a:t>
            </a:r>
            <a:r>
              <a:rPr lang="en-US" sz="900" dirty="0" err="1" smtClean="0">
                <a:latin typeface="Calibri" charset="0"/>
                <a:ea typeface="ＭＳ Ｐゴシック" charset="-128"/>
              </a:rPr>
              <a:t>Kickstart</a:t>
            </a:r>
            <a:r>
              <a:rPr lang="en-US" sz="900" dirty="0" smtClean="0">
                <a:latin typeface="Calibri" charset="0"/>
                <a:ea typeface="ＭＳ Ｐゴシック" charset="-128"/>
              </a:rPr>
              <a:t>. All the functionality to do Solaris bare metal deployments is part of ITMS 7.1.</a:t>
            </a:r>
          </a:p>
          <a:p>
            <a:pPr>
              <a:lnSpc>
                <a:spcPct val="80000"/>
              </a:lnSpc>
            </a:pPr>
            <a:endParaRPr lang="en-US" sz="1000" dirty="0" smtClean="0">
              <a:latin typeface="Calibri" charset="0"/>
              <a:ea typeface="ＭＳ Ｐゴシック" charset="-128"/>
            </a:endParaRPr>
          </a:p>
        </p:txBody>
      </p:sp>
      <p:sp>
        <p:nvSpPr>
          <p:cNvPr id="6349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CDAB1F-A254-4DBF-82D0-5A195802D3AE}" type="slidenum">
              <a:rPr lang="en-US" sz="1000">
                <a:latin typeface="Calibri" charset="0"/>
              </a:rPr>
              <a:pPr eaLnBrk="1" hangingPunct="1"/>
              <a:t>23</a:t>
            </a:fld>
            <a:endParaRPr lang="en-US" sz="10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80000"/>
              </a:lnSpc>
            </a:pPr>
            <a:r>
              <a:rPr lang="en-US" sz="1000" smtClean="0">
                <a:latin typeface="Calibri" charset="0"/>
                <a:ea typeface="ＭＳ Ｐゴシック" charset="-128"/>
              </a:rPr>
              <a:t>Lastly, we have enhanced the Virtual Machine Management capability by </a:t>
            </a:r>
          </a:p>
          <a:p>
            <a:pPr>
              <a:lnSpc>
                <a:spcPct val="80000"/>
              </a:lnSpc>
            </a:pPr>
            <a:endParaRPr lang="en-US" sz="1000" smtClean="0">
              <a:latin typeface="Calibri" charset="0"/>
              <a:ea typeface="ＭＳ Ｐゴシック" charset="-128"/>
            </a:endParaRPr>
          </a:p>
          <a:p>
            <a:pPr>
              <a:lnSpc>
                <a:spcPct val="80000"/>
              </a:lnSpc>
              <a:buFontTx/>
              <a:buAutoNum type="arabicParenR"/>
            </a:pPr>
            <a:r>
              <a:rPr lang="en-US" sz="1000" smtClean="0">
                <a:latin typeface="Calibri" charset="0"/>
                <a:ea typeface="ＭＳ Ｐゴシック" charset="-128"/>
              </a:rPr>
              <a:t>streamlining its configurations and </a:t>
            </a:r>
          </a:p>
          <a:p>
            <a:pPr>
              <a:lnSpc>
                <a:spcPct val="80000"/>
              </a:lnSpc>
              <a:buFontTx/>
              <a:buAutoNum type="arabicParenR"/>
            </a:pPr>
            <a:r>
              <a:rPr lang="en-US" sz="1000" smtClean="0">
                <a:latin typeface="Calibri" charset="0"/>
                <a:ea typeface="ＭＳ Ｐゴシック" charset="-128"/>
              </a:rPr>
              <a:t>by extending the VM creation wizard to execute any DS job as part of the VM creation process This allows users to leverage existing server provisioning jobs by applying them to virtual server provisioning.</a:t>
            </a:r>
          </a:p>
          <a:p>
            <a:pPr>
              <a:lnSpc>
                <a:spcPct val="80000"/>
              </a:lnSpc>
            </a:pPr>
            <a:endParaRPr lang="en-US" sz="1000" smtClean="0">
              <a:latin typeface="Calibri" charset="0"/>
              <a:ea typeface="ＭＳ Ｐゴシック" charset="-128"/>
            </a:endParaRPr>
          </a:p>
        </p:txBody>
      </p:sp>
      <p:sp>
        <p:nvSpPr>
          <p:cNvPr id="6554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1D644DE-EE92-472A-B9CD-534F36D48BA1}" type="slidenum">
              <a:rPr lang="en-US" sz="1000">
                <a:latin typeface="Calibri" charset="0"/>
              </a:rPr>
              <a:pPr eaLnBrk="1" hangingPunct="1"/>
              <a:t>24</a:t>
            </a:fld>
            <a:endParaRPr lang="en-US" sz="10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80000"/>
              </a:lnSpc>
            </a:pPr>
            <a:r>
              <a:rPr lang="en-US" sz="1000" dirty="0" smtClean="0">
                <a:latin typeface="Calibri" charset="0"/>
                <a:ea typeface="ＭＳ Ｐゴシック" charset="-128"/>
              </a:rPr>
              <a:t>The capabilities described in this slide and the next slide are being implemented in a parallel project to ITMS 7.1 and will be released in a special Patch 7.1 SP1 3-4 weeks after ITMS 7.1 is released. These features, therefore, will not be in the ITMS 7.1 beta.</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The key features consist of Microsoft coverage = to WSUS. Currently, our Microsoft coverage includes primarily patches for security vulnerabilities. Our expanded coverage will include all Microsoft updates, including Service Packs. The only exception is drivers.</a:t>
            </a:r>
          </a:p>
          <a:p>
            <a:pPr>
              <a:lnSpc>
                <a:spcPct val="80000"/>
              </a:lnSpc>
            </a:pPr>
            <a:endParaRPr lang="en-US" sz="1000" dirty="0" smtClean="0">
              <a:latin typeface="Calibri" charset="0"/>
              <a:ea typeface="ＭＳ Ｐゴシック" charset="-128"/>
            </a:endParaRPr>
          </a:p>
          <a:p>
            <a:pPr>
              <a:lnSpc>
                <a:spcPct val="80000"/>
              </a:lnSpc>
            </a:pPr>
            <a:r>
              <a:rPr lang="en-US" sz="1000" dirty="0" smtClean="0">
                <a:latin typeface="Calibri" charset="0"/>
                <a:ea typeface="ＭＳ Ｐゴシック" charset="-128"/>
              </a:rPr>
              <a:t>We will also be adding additional support for non-Microsoft Windows applications as noted on the slide. Note that we already support in 7.0 patching Mac OS and Apple applications (anything that is updatable through the Mac Software Update function).</a:t>
            </a:r>
          </a:p>
        </p:txBody>
      </p:sp>
      <p:sp>
        <p:nvSpPr>
          <p:cNvPr id="67588"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AD8D87E-5E09-47AA-B532-FDD3A6C2A2BC}" type="slidenum">
              <a:rPr lang="en-US" sz="1000">
                <a:latin typeface="Calibri" charset="0"/>
              </a:rPr>
              <a:pPr eaLnBrk="1" hangingPunct="1"/>
              <a:t>25</a:t>
            </a:fld>
            <a:endParaRPr lang="en-US" sz="10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80000"/>
              </a:lnSpc>
            </a:pPr>
            <a:r>
              <a:rPr lang="en-US" sz="1000" smtClean="0">
                <a:latin typeface="Calibri" charset="0"/>
                <a:ea typeface="ＭＳ Ｐゴシック" charset="-128"/>
              </a:rPr>
              <a:t>The Patch 7.1 SP1 will contain two built in workflows: the first workflow is for organizations that prefer a set and forget model to patching. Basically, once you’ve approved the proposed patches, everything happens automatically—from staging, to distribution, to compliance reporting. It removes most of the human involvement.</a:t>
            </a:r>
          </a:p>
          <a:p>
            <a:pPr>
              <a:lnSpc>
                <a:spcPct val="80000"/>
              </a:lnSpc>
            </a:pPr>
            <a:endParaRPr lang="en-US" sz="1000" smtClean="0">
              <a:latin typeface="Calibri" charset="0"/>
              <a:ea typeface="ＭＳ Ｐゴシック" charset="-128"/>
            </a:endParaRPr>
          </a:p>
          <a:p>
            <a:pPr>
              <a:lnSpc>
                <a:spcPct val="80000"/>
              </a:lnSpc>
            </a:pPr>
            <a:r>
              <a:rPr lang="en-US" sz="1000" smtClean="0">
                <a:latin typeface="Calibri" charset="0"/>
                <a:ea typeface="ＭＳ Ｐゴシック" charset="-128"/>
              </a:rPr>
              <a:t>The second workflow is designed to help orchestrate a staged rollout. Staged rollouts are a common means to reduce the risk associated with changing the configuration on an endpoint. If problems are encountered in an early stage, the adverse impact can be contained and further rollout can be halted until a resolution is found. The stages can include lab testing, pilot groups and full production (as well as multiple stages in production rollout). </a:t>
            </a:r>
          </a:p>
        </p:txBody>
      </p:sp>
      <p:sp>
        <p:nvSpPr>
          <p:cNvPr id="69636"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6CFDC8F-89EE-4699-A645-C80E71C0FBCF}" type="slidenum">
              <a:rPr lang="en-US" sz="1000">
                <a:latin typeface="Calibri" charset="0"/>
              </a:rPr>
              <a:pPr eaLnBrk="1" hangingPunct="1"/>
              <a:t>26</a:t>
            </a:fld>
            <a:endParaRPr lang="en-US" sz="10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71683"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r>
              <a:rPr lang="en-US" smtClean="0">
                <a:latin typeface="Calibri" charset="0"/>
                <a:ea typeface="ＭＳ Ｐゴシック" charset="-128"/>
              </a:rPr>
              <a:t>If you haven’t already, we’d like to invite you to give 7 a try and experience the value for yourself.</a:t>
            </a:r>
          </a:p>
          <a:p>
            <a:endParaRPr lang="en-US" smtClean="0">
              <a:latin typeface="Calibri" charset="0"/>
              <a:ea typeface="ＭＳ Ｐゴシック" charset="-128"/>
            </a:endParaRPr>
          </a:p>
          <a:p>
            <a:r>
              <a:rPr lang="en-US" smtClean="0">
                <a:latin typeface="Calibri" charset="0"/>
                <a:ea typeface="ＭＳ Ｐゴシック" charset="-128"/>
              </a:rPr>
              <a:t>Integrated workflow delivers a new level of automation. Deployment is now integrated, workflow is integrated, Ghost, pcAnywhere all integrated. The central catalog and software library and new user views deliver a deeper functional integration as well. IT analytics and the central software catalog provide greater intelligence.</a:t>
            </a:r>
          </a:p>
          <a:p>
            <a:endParaRPr lang="en-US" smtClean="0">
              <a:latin typeface="Calibri" charset="0"/>
              <a:ea typeface="ＭＳ Ｐゴシック" charset="-128"/>
            </a:endParaRPr>
          </a:p>
          <a:p>
            <a:r>
              <a:rPr lang="en-US" smtClean="0">
                <a:latin typeface="Calibri" charset="0"/>
                <a:ea typeface="ＭＳ Ｐゴシック" charset="-128"/>
              </a:rPr>
              <a:t>Note that the latest WSV is 6.1 SP6 released in Sept. Though the version number is a six, 6.1 does work with the ITMS 7 products. </a:t>
            </a:r>
          </a:p>
        </p:txBody>
      </p:sp>
      <p:sp>
        <p:nvSpPr>
          <p:cNvPr id="7168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BA7ED46-F30E-4B2C-B16F-3F2CA36EAF83}" type="slidenum">
              <a:rPr lang="en-US" sz="1000">
                <a:latin typeface="Calibri" charset="0"/>
              </a:rPr>
              <a:pPr eaLnBrk="1" hangingPunct="1"/>
              <a:t>27</a:t>
            </a:fld>
            <a:endParaRPr lang="en-US" sz="10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73731"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endParaRPr lang="en-US" smtClean="0">
              <a:latin typeface="Calibri" charset="0"/>
              <a:ea typeface="ＭＳ Ｐゴシック" charset="-128"/>
            </a:endParaRPr>
          </a:p>
        </p:txBody>
      </p:sp>
      <p:sp>
        <p:nvSpPr>
          <p:cNvPr id="7373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BD2DE80-83FB-4366-9320-19F68BC0418D}" type="slidenum">
              <a:rPr lang="en-US" sz="1000">
                <a:latin typeface="Calibri" charset="0"/>
              </a:rPr>
              <a:pPr eaLnBrk="1" hangingPunct="1"/>
              <a:t>28</a:t>
            </a:fld>
            <a:endParaRPr lang="en-US" sz="10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a:noFill/>
          <a:ln/>
        </p:spPr>
        <p:txBody>
          <a:bodyPr/>
          <a:lstStyle/>
          <a:p>
            <a:pPr marL="0" lvl="1" indent="0">
              <a:lnSpc>
                <a:spcPct val="80000"/>
              </a:lnSpc>
            </a:pPr>
            <a:r>
              <a:rPr lang="en-US">
                <a:latin typeface="Calibri" charset="0"/>
              </a:rPr>
              <a:t>The introduction of the Rules Engine is a huge leap forward in making ServiceDesk easier to configure and upgrade.</a:t>
            </a:r>
          </a:p>
          <a:p>
            <a:pPr marL="0" lvl="1" indent="0">
              <a:lnSpc>
                <a:spcPct val="80000"/>
              </a:lnSpc>
            </a:pPr>
            <a:r>
              <a:rPr lang="en-US">
                <a:latin typeface="Calibri" charset="0"/>
              </a:rPr>
              <a:t>Currently, customers must thoroughly understand Workflow and the ServiceDesk workflow projects to make even the simplest configuration.  In addition, any changes made at the workflow project level will not survive upgrades, meaning they will need to reimplement these configurations when they upgrade.  For some customers, this can translate into weeks of effort.  The Rules Engine will minimize the amount of Workflow training customers will need, and will minimize the amount of time they will need to spend in the Workflow Designer tool.  As a bonus, any configuration made via the Rules Engine will survive upgrades.</a:t>
            </a:r>
          </a:p>
          <a:p>
            <a:pPr marL="0" lvl="1" indent="0">
              <a:lnSpc>
                <a:spcPct val="80000"/>
              </a:lnSpc>
            </a:pPr>
            <a:r>
              <a:rPr lang="en-US">
                <a:latin typeface="Calibri" charset="0"/>
              </a:rPr>
              <a:t>We included Routing Rules and Prioritization in the first phase of the Rules Engine as these were the most common things all customers need to configure.  We will continue to expand configurations available in the Rules Engine to include things such as email templates, email notifications and SLAs.</a:t>
            </a:r>
          </a:p>
        </p:txBody>
      </p:sp>
      <p:sp>
        <p:nvSpPr>
          <p:cNvPr id="65540" name="Slide Number Placeholder 3"/>
          <p:cNvSpPr>
            <a:spLocks noGrp="1"/>
          </p:cNvSpPr>
          <p:nvPr>
            <p:ph type="sldNum" sz="quarter" idx="5"/>
          </p:nvPr>
        </p:nvSpPr>
        <p:spPr>
          <a:noFill/>
        </p:spPr>
        <p:txBody>
          <a:bodyPr/>
          <a:lstStyle/>
          <a:p>
            <a:fld id="{232BFC6A-E60F-964B-A80D-ED36E322C973}"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128"/>
              </a:rPr>
              <a:t>With the upcoming 7.1 releases for Client Management, Server Management and IT Asset Management, we are introducing a new and improved management interface for computers, tasks, policies and software. These improvements offer numerous advantages, such as a more intuitive design that gets you where you want to be faster, and the page loads are considerably shorter to improve responsiveness. </a:t>
            </a:r>
          </a:p>
          <a:p>
            <a:endParaRPr lang="en-US" dirty="0" smtClean="0">
              <a:latin typeface="Calibri" charset="0"/>
              <a:ea typeface="ＭＳ Ｐゴシック" charset="-128"/>
            </a:endParaRPr>
          </a:p>
          <a:p>
            <a:r>
              <a:rPr lang="en-US" dirty="0" smtClean="0">
                <a:latin typeface="Calibri" charset="0"/>
                <a:ea typeface="ＭＳ Ｐゴシック" charset="-128"/>
              </a:rPr>
              <a:t>We’ve taken a lot of the common concepts around managing computers, delivering  software, managing licenses and deployment and moved them into a consolidated, integrated experience. With this release we are able deliver a new interface that combines mobility in the browser experience and a familiar navigation experience. While we haven’t changed the entire user interface, this is just a first step in an overall transformation. But keep in mind that we aren’t getting rid of existing capabilities.</a:t>
            </a:r>
          </a:p>
          <a:p>
            <a:endParaRPr lang="en-US" dirty="0" smtClean="0">
              <a:latin typeface="Calibri" charset="0"/>
              <a:ea typeface="ＭＳ Ｐゴシック" charset="-128"/>
            </a:endParaRPr>
          </a:p>
          <a:p>
            <a:r>
              <a:rPr lang="en-US" dirty="0" smtClean="0">
                <a:latin typeface="Calibri" charset="0"/>
                <a:ea typeface="ＭＳ Ｐゴシック" charset="-128"/>
              </a:rPr>
              <a:t>Some of the key highlights are:</a:t>
            </a:r>
          </a:p>
          <a:p>
            <a:endParaRPr lang="en-US" dirty="0" smtClean="0">
              <a:latin typeface="Calibri" charset="0"/>
              <a:ea typeface="ＭＳ Ｐゴシック" charset="-128"/>
            </a:endParaRPr>
          </a:p>
          <a:p>
            <a:pPr>
              <a:buFontTx/>
              <a:buAutoNum type="arabicParenR"/>
            </a:pPr>
            <a:r>
              <a:rPr lang="en-US" dirty="0" smtClean="0">
                <a:latin typeface="Calibri" charset="0"/>
                <a:ea typeface="ＭＳ Ｐゴシック" charset="-128"/>
              </a:rPr>
              <a:t>Resource Management details are immediately visible when you click on a computer. You can still drill down to the traditional view, but we are putting those key details front and center.</a:t>
            </a:r>
          </a:p>
          <a:p>
            <a:pPr>
              <a:buFontTx/>
              <a:buAutoNum type="arabicParenR"/>
            </a:pPr>
            <a:r>
              <a:rPr lang="en-US" dirty="0" smtClean="0">
                <a:latin typeface="Calibri" charset="0"/>
                <a:ea typeface="ＭＳ Ｐゴシック" charset="-128"/>
              </a:rPr>
              <a:t>Powerful Search features help you drill down and build filters in a shorter period of time. You can quickly save the searches for future use.</a:t>
            </a:r>
          </a:p>
          <a:p>
            <a:pPr>
              <a:buFontTx/>
              <a:buAutoNum type="arabicParenR"/>
            </a:pPr>
            <a:r>
              <a:rPr lang="en-US" dirty="0" smtClean="0">
                <a:latin typeface="Calibri" charset="0"/>
                <a:ea typeface="ＭＳ Ｐゴシック" charset="-128"/>
              </a:rPr>
              <a:t>Drag and Drop functionality allows you to select tasks and drag onto one or more selected computers</a:t>
            </a:r>
          </a:p>
          <a:p>
            <a:endParaRPr lang="en-US" dirty="0" smtClean="0">
              <a:latin typeface="Calibri" charset="0"/>
              <a:ea typeface="ＭＳ Ｐゴシック" charset="-128"/>
            </a:endParaRPr>
          </a:p>
          <a:p>
            <a:endParaRPr lang="en-US" dirty="0" smtClean="0">
              <a:latin typeface="Calibri" charset="0"/>
              <a:ea typeface="ＭＳ Ｐゴシック" charset="-128"/>
            </a:endParaRPr>
          </a:p>
          <a:p>
            <a:endParaRPr lang="en-US" dirty="0" smtClean="0">
              <a:latin typeface="Calibri" charset="0"/>
              <a:ea typeface="ＭＳ Ｐゴシック" charset="-128"/>
            </a:endParaRPr>
          </a:p>
          <a:p>
            <a:endParaRPr lang="en-US" dirty="0" smtClean="0">
              <a:latin typeface="Calibri" charset="0"/>
              <a:ea typeface="ＭＳ Ｐゴシック" charset="-128"/>
            </a:endParaRPr>
          </a:p>
          <a:p>
            <a:endParaRPr lang="en-US" dirty="0" smtClean="0">
              <a:latin typeface="Calibri" charset="0"/>
              <a:ea typeface="ＭＳ Ｐゴシック" charset="-128"/>
            </a:endParaRPr>
          </a:p>
        </p:txBody>
      </p:sp>
      <p:sp>
        <p:nvSpPr>
          <p:cNvPr id="2458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5DF9C81-AAF8-41D0-8275-9BD9FAA559FD}" type="slidenum">
              <a:rPr lang="en-US" sz="1000">
                <a:latin typeface="Calibri" charset="0"/>
              </a:rPr>
              <a:pPr eaLnBrk="1" hangingPunct="1"/>
              <a:t>3</a:t>
            </a:fld>
            <a:endParaRPr lang="en-US" sz="10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a:noFill/>
          <a:ln/>
        </p:spPr>
        <p:txBody>
          <a:bodyPr/>
          <a:lstStyle/>
          <a:p>
            <a:pPr>
              <a:lnSpc>
                <a:spcPct val="80000"/>
              </a:lnSpc>
            </a:pPr>
            <a:r>
              <a:rPr lang="en-US" sz="1100">
                <a:latin typeface="Calibri" charset="0"/>
                <a:ea typeface="ＭＳ Ｐゴシック" charset="-128"/>
                <a:cs typeface="ＭＳ Ｐゴシック" charset="-128"/>
              </a:rPr>
              <a:t>A couple of new self-service flows will be included in ServiceDesk 7.1.  We picked Password Reset and Fileshare Access Request as these represent the top two processes customers do manually today.  Both processes are fully integrated with AD.</a:t>
            </a:r>
          </a:p>
          <a:p>
            <a:pPr>
              <a:lnSpc>
                <a:spcPct val="80000"/>
              </a:lnSpc>
            </a:pPr>
            <a:r>
              <a:rPr lang="en-US" sz="1100">
                <a:latin typeface="Calibri" charset="0"/>
                <a:ea typeface="ＭＳ Ｐゴシック" charset="-128"/>
                <a:cs typeface="ＭＳ Ｐゴシック" charset="-128"/>
              </a:rPr>
              <a:t>The Password Reset process will allow a user’s manager to submit a request and have a temporary password emailed to the manager.  </a:t>
            </a:r>
          </a:p>
          <a:p>
            <a:pPr>
              <a:lnSpc>
                <a:spcPct val="80000"/>
              </a:lnSpc>
            </a:pPr>
            <a:r>
              <a:rPr lang="en-US" sz="1100">
                <a:latin typeface="Calibri" charset="0"/>
                <a:ea typeface="ＭＳ Ｐゴシック" charset="-128"/>
                <a:cs typeface="ＭＳ Ｐゴシック" charset="-128"/>
              </a:rPr>
              <a:t>The Fileshare Access Request allows a user to request permission to a file share.  The request is routed to the owner of the file share (or the AD admin) who can then determine the level of access to grant, all without ever leaving the ServiceDesk portal.</a:t>
            </a:r>
          </a:p>
          <a:p>
            <a:pPr>
              <a:lnSpc>
                <a:spcPct val="80000"/>
              </a:lnSpc>
            </a:pPr>
            <a:endParaRPr lang="en-US" sz="1100">
              <a:latin typeface="Calibri" charset="0"/>
              <a:ea typeface="ＭＳ Ｐゴシック" charset="-128"/>
              <a:cs typeface="ＭＳ Ｐゴシック" charset="-128"/>
            </a:endParaRPr>
          </a:p>
          <a:p>
            <a:pPr>
              <a:lnSpc>
                <a:spcPct val="80000"/>
              </a:lnSpc>
            </a:pPr>
            <a:r>
              <a:rPr lang="en-US" sz="1100">
                <a:latin typeface="Calibri" charset="0"/>
                <a:ea typeface="ＭＳ Ｐゴシック" charset="-128"/>
                <a:cs typeface="ＭＳ Ｐゴシック" charset="-128"/>
              </a:rPr>
              <a:t>These processes also illustrate how customers can use Workflow to create a service catalog to help automate many of their manual processes.  </a:t>
            </a:r>
          </a:p>
        </p:txBody>
      </p:sp>
      <p:sp>
        <p:nvSpPr>
          <p:cNvPr id="66564" name="Slide Number Placeholder 3"/>
          <p:cNvSpPr>
            <a:spLocks noGrp="1"/>
          </p:cNvSpPr>
          <p:nvPr>
            <p:ph type="sldNum" sz="quarter" idx="5"/>
          </p:nvPr>
        </p:nvSpPr>
        <p:spPr>
          <a:noFill/>
        </p:spPr>
        <p:txBody>
          <a:bodyPr/>
          <a:lstStyle/>
          <a:p>
            <a:fld id="{714B15C7-BC94-D341-87CD-5447A881BCEE}" type="slidenum">
              <a:rPr lang="en-US"/>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a:lnSpc>
                <a:spcPct val="80000"/>
              </a:lnSpc>
            </a:pPr>
            <a:r>
              <a:rPr lang="en-US" sz="1100" smtClean="0">
                <a:latin typeface="Calibri" charset="0"/>
                <a:ea typeface="ＭＳ Ｐゴシック" charset="-128"/>
              </a:rPr>
              <a:t>Another new feature is a redesigned software catalog interface. You can still access the older version, but the newer version streamlines and improves the experience.</a:t>
            </a:r>
          </a:p>
          <a:p>
            <a:pPr>
              <a:lnSpc>
                <a:spcPct val="80000"/>
              </a:lnSpc>
            </a:pPr>
            <a:endParaRPr lang="en-US" sz="1100" smtClean="0">
              <a:latin typeface="Calibri" charset="0"/>
              <a:ea typeface="ＭＳ Ｐゴシック" charset="-128"/>
            </a:endParaRPr>
          </a:p>
          <a:p>
            <a:pPr>
              <a:lnSpc>
                <a:spcPct val="80000"/>
              </a:lnSpc>
            </a:pPr>
            <a:r>
              <a:rPr lang="en-US" sz="1100" smtClean="0">
                <a:latin typeface="Calibri" charset="0"/>
                <a:ea typeface="ＭＳ Ｐゴシック" charset="-128"/>
              </a:rPr>
              <a:t>Any software that is found falls into a newly discovered list. From there you can determine whether you want to make the identified software as a manageable product or assign it as unmanaged software.  Effectively what you are doing is taking the notion of components in 7.0 and assigning them to products. </a:t>
            </a:r>
          </a:p>
          <a:p>
            <a:pPr>
              <a:lnSpc>
                <a:spcPct val="80000"/>
              </a:lnSpc>
            </a:pPr>
            <a:endParaRPr lang="en-US" sz="1100" smtClean="0">
              <a:latin typeface="Calibri" charset="0"/>
              <a:ea typeface="ＭＳ Ｐゴシック" charset="-128"/>
            </a:endParaRPr>
          </a:p>
          <a:p>
            <a:pPr>
              <a:lnSpc>
                <a:spcPct val="80000"/>
              </a:lnSpc>
            </a:pPr>
            <a:r>
              <a:rPr lang="en-US" sz="1100" smtClean="0">
                <a:latin typeface="Calibri" charset="0"/>
                <a:ea typeface="ＭＳ Ｐゴシック" charset="-128"/>
              </a:rPr>
              <a:t>Once software is assigned as a managed software product you can manage all elements of the software in a single interface. You’ll see that inventory, metering, delivery and license tracking is presented in a single interface.</a:t>
            </a:r>
          </a:p>
          <a:p>
            <a:pPr>
              <a:lnSpc>
                <a:spcPct val="80000"/>
              </a:lnSpc>
            </a:pPr>
            <a:endParaRPr lang="en-US" sz="1100" smtClean="0">
              <a:latin typeface="Calibri" charset="0"/>
              <a:ea typeface="ＭＳ Ｐゴシック" charset="-128"/>
            </a:endParaRPr>
          </a:p>
          <a:p>
            <a:pPr>
              <a:lnSpc>
                <a:spcPct val="80000"/>
              </a:lnSpc>
            </a:pPr>
            <a:r>
              <a:rPr lang="en-US" sz="1100" smtClean="0">
                <a:latin typeface="Calibri" charset="0"/>
                <a:ea typeface="ＭＳ Ｐゴシック" charset="-128"/>
              </a:rPr>
              <a:t>By making these changes we are really reflecting how administrators and asset managers think about and manage software. </a:t>
            </a:r>
          </a:p>
          <a:p>
            <a:pPr>
              <a:lnSpc>
                <a:spcPct val="80000"/>
              </a:lnSpc>
            </a:pPr>
            <a:endParaRPr lang="en-US" sz="1100" smtClean="0">
              <a:latin typeface="Calibri" charset="0"/>
              <a:ea typeface="ＭＳ Ｐゴシック" charset="-128"/>
            </a:endParaRPr>
          </a:p>
          <a:p>
            <a:pPr>
              <a:lnSpc>
                <a:spcPct val="80000"/>
              </a:lnSpc>
            </a:pPr>
            <a:r>
              <a:rPr lang="en-US" sz="1100" smtClean="0">
                <a:latin typeface="Calibri" charset="0"/>
                <a:ea typeface="ＭＳ Ｐゴシック" charset="-128"/>
              </a:rPr>
              <a:t>It is also important to mention that managed delivery will separate the schedule for delivery and execution. This means that 7.0 customers can now stage packages and then a few days later schedule delivery. This was an impediment for many customers and is now fixed in 7.1.</a:t>
            </a:r>
          </a:p>
          <a:p>
            <a:pPr>
              <a:lnSpc>
                <a:spcPct val="80000"/>
              </a:lnSpc>
            </a:pPr>
            <a:endParaRPr lang="en-US" sz="1100" smtClean="0">
              <a:latin typeface="Calibri" charset="0"/>
              <a:ea typeface="ＭＳ Ｐゴシック" charset="-128"/>
            </a:endParaRPr>
          </a:p>
        </p:txBody>
      </p:sp>
      <p:sp>
        <p:nvSpPr>
          <p:cNvPr id="26628"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662354D-9B24-4410-B413-537E4DE870A7}" type="slidenum">
              <a:rPr lang="en-US" sz="1000">
                <a:latin typeface="Calibri" charset="0"/>
              </a:rPr>
              <a:pPr eaLnBrk="1" hangingPunct="1"/>
              <a:t>4</a:t>
            </a:fld>
            <a:endParaRPr lang="en-US" sz="10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100" dirty="0" smtClean="0"/>
          </a:p>
        </p:txBody>
      </p:sp>
      <p:sp>
        <p:nvSpPr>
          <p:cNvPr id="28676"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298D48A-7CF5-4B72-BB92-B33DA809DD21}" type="slidenum">
              <a:rPr lang="en-US" sz="1000">
                <a:latin typeface="Calibri" charset="0"/>
              </a:rPr>
              <a:pPr eaLnBrk="1" hangingPunct="1"/>
              <a:t>5</a:t>
            </a:fld>
            <a:endParaRPr lang="en-US" sz="10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a:lnSpc>
                <a:spcPct val="80000"/>
              </a:lnSpc>
            </a:pPr>
            <a:r>
              <a:rPr lang="en-US" sz="1000" smtClean="0">
                <a:latin typeface="Calibri" charset="0"/>
                <a:ea typeface="ＭＳ Ｐゴシック" charset="-128"/>
              </a:rPr>
              <a:t>Extending the concepts of an improved software management experience, we are also tightly integrating details around license asset management and usage. Directly within the software view you will now see a single at a glance view that clearly shows current deployments and cost details based on current installations and purchasing details.</a:t>
            </a:r>
          </a:p>
          <a:p>
            <a:pPr>
              <a:lnSpc>
                <a:spcPct val="80000"/>
              </a:lnSpc>
            </a:pPr>
            <a:endParaRPr lang="en-US" sz="1000" smtClean="0">
              <a:latin typeface="Calibri" charset="0"/>
              <a:ea typeface="ＭＳ Ｐゴシック" charset="-128"/>
            </a:endParaRPr>
          </a:p>
          <a:p>
            <a:pPr>
              <a:lnSpc>
                <a:spcPct val="80000"/>
              </a:lnSpc>
            </a:pPr>
            <a:r>
              <a:rPr lang="en-US" sz="1000" smtClean="0">
                <a:latin typeface="Calibri" charset="0"/>
                <a:ea typeface="ＭＳ Ｐゴシック" charset="-128"/>
              </a:rPr>
              <a:t>In the same view a easy graphic lets you immediately determine whether you are over or under-deployed for a given software product. When over deployed you can marry that information with current usage.</a:t>
            </a:r>
          </a:p>
          <a:p>
            <a:pPr>
              <a:lnSpc>
                <a:spcPct val="80000"/>
              </a:lnSpc>
            </a:pPr>
            <a:endParaRPr lang="en-US" sz="1000" smtClean="0">
              <a:latin typeface="Calibri" charset="0"/>
              <a:ea typeface="ＭＳ Ｐゴシック" charset="-128"/>
            </a:endParaRPr>
          </a:p>
          <a:p>
            <a:pPr>
              <a:lnSpc>
                <a:spcPct val="80000"/>
              </a:lnSpc>
            </a:pPr>
            <a:r>
              <a:rPr lang="en-US" sz="1000" smtClean="0">
                <a:latin typeface="Calibri" charset="0"/>
                <a:ea typeface="ＭＳ Ｐゴシック" charset="-128"/>
              </a:rPr>
              <a:t>The last feature is providing insight into the financial impact for a given product. The same view presents potential savings from harvesting licenses and cost impact when over deployed.</a:t>
            </a:r>
          </a:p>
          <a:p>
            <a:pPr>
              <a:lnSpc>
                <a:spcPct val="80000"/>
              </a:lnSpc>
            </a:pPr>
            <a:endParaRPr lang="en-US" sz="1000" smtClean="0">
              <a:latin typeface="Calibri" charset="0"/>
              <a:ea typeface="ＭＳ Ｐゴシック" charset="-128"/>
            </a:endParaRPr>
          </a:p>
          <a:p>
            <a:pPr>
              <a:lnSpc>
                <a:spcPct val="80000"/>
              </a:lnSpc>
            </a:pPr>
            <a:endParaRPr lang="en-US" sz="1000" smtClean="0">
              <a:latin typeface="Calibri" charset="0"/>
              <a:ea typeface="ＭＳ Ｐゴシック" charset="-128"/>
            </a:endParaRPr>
          </a:p>
        </p:txBody>
      </p:sp>
      <p:sp>
        <p:nvSpPr>
          <p:cNvPr id="3072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69B4DD9-C026-4E7F-825F-62328AEC5621}" type="slidenum">
              <a:rPr lang="en-US" sz="1000">
                <a:latin typeface="Calibri" charset="0"/>
              </a:rPr>
              <a:pPr eaLnBrk="1" hangingPunct="1"/>
              <a:t>6</a:t>
            </a:fld>
            <a:endParaRPr lang="en-US" sz="10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100" dirty="0" smtClean="0"/>
          </a:p>
        </p:txBody>
      </p:sp>
      <p:sp>
        <p:nvSpPr>
          <p:cNvPr id="3277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B42D722-7881-4E9A-942A-16D296BCC2C1}" type="slidenum">
              <a:rPr lang="en-US" sz="1000">
                <a:latin typeface="Calibri" charset="0"/>
              </a:rPr>
              <a:pPr eaLnBrk="1" hangingPunct="1"/>
              <a:t>7</a:t>
            </a:fld>
            <a:endParaRPr lang="en-US" sz="10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a:lnSpc>
                <a:spcPct val="80000"/>
              </a:lnSpc>
            </a:pPr>
            <a:r>
              <a:rPr lang="en-US" sz="1000" smtClean="0">
                <a:latin typeface="Calibri" charset="0"/>
                <a:ea typeface="ＭＳ Ｐゴシック" charset="-128"/>
              </a:rPr>
              <a:t>Another new addition is that we are also including our IT Analytics capabilities as part of all our product suites. This includes Client Management, Server Management, Asset Management and ServiceDesk reporting packs. Analytics provide a starting point for users to explore data and allow them to ask and answer their own questions. The advanced analytics capabilities help in three key areas.</a:t>
            </a:r>
          </a:p>
          <a:p>
            <a:pPr>
              <a:lnSpc>
                <a:spcPct val="80000"/>
              </a:lnSpc>
            </a:pPr>
            <a:endParaRPr lang="en-US" sz="1000" smtClean="0">
              <a:latin typeface="Calibri" charset="0"/>
              <a:ea typeface="ＭＳ Ｐゴシック" charset="-128"/>
            </a:endParaRPr>
          </a:p>
          <a:p>
            <a:pPr>
              <a:lnSpc>
                <a:spcPct val="80000"/>
              </a:lnSpc>
            </a:pPr>
            <a:r>
              <a:rPr lang="en-US" sz="1000" smtClean="0">
                <a:latin typeface="Calibri" charset="0"/>
                <a:ea typeface="ＭＳ Ｐゴシック" charset="-128"/>
              </a:rPr>
              <a:t>Executive Dashboard and Trend Analysis  – You can view reports that provide a representative view of your IT assets. You can leverage Key Performance Indicators to measure critical success factors for your organization, and quickly assess trends of how these measures are changing over time.</a:t>
            </a:r>
          </a:p>
          <a:p>
            <a:pPr>
              <a:lnSpc>
                <a:spcPct val="80000"/>
              </a:lnSpc>
            </a:pPr>
            <a:endParaRPr lang="en-US" sz="1000" smtClean="0">
              <a:latin typeface="Calibri" charset="0"/>
              <a:ea typeface="ＭＳ Ｐゴシック" charset="-128"/>
            </a:endParaRPr>
          </a:p>
          <a:p>
            <a:pPr>
              <a:lnSpc>
                <a:spcPct val="80000"/>
              </a:lnSpc>
            </a:pPr>
            <a:r>
              <a:rPr lang="en-US" sz="1000" smtClean="0">
                <a:latin typeface="Calibri" charset="0"/>
                <a:ea typeface="ＭＳ Ｐゴシック" charset="-128"/>
              </a:rPr>
              <a:t>Ad Hoc Data Mining – You can use pivot tables to construct reports based on predefined measures and dimensions. You don’t have a to be SQL guru that understands the data schema since the functionality allows for easy manipulation of the data. If you’ve used Excel pivot tables then you are already trained to use our analytics.</a:t>
            </a:r>
          </a:p>
          <a:p>
            <a:pPr>
              <a:lnSpc>
                <a:spcPct val="80000"/>
              </a:lnSpc>
            </a:pPr>
            <a:endParaRPr lang="en-US" sz="1000" smtClean="0">
              <a:latin typeface="Calibri" charset="0"/>
              <a:ea typeface="ＭＳ Ｐゴシック" charset="-128"/>
            </a:endParaRPr>
          </a:p>
          <a:p>
            <a:pPr>
              <a:lnSpc>
                <a:spcPct val="80000"/>
              </a:lnSpc>
            </a:pPr>
            <a:r>
              <a:rPr lang="en-US" sz="1000" smtClean="0">
                <a:latin typeface="Calibri" charset="0"/>
                <a:ea typeface="ＭＳ Ｐゴシック" charset="-128"/>
              </a:rPr>
              <a:t>Fast Reports and Trend Analysis - By incorporating multidimensional analysis and robust graphical reporting features you can arrive at your answers with little customization and without waiting. </a:t>
            </a:r>
          </a:p>
          <a:p>
            <a:pPr>
              <a:lnSpc>
                <a:spcPct val="80000"/>
              </a:lnSpc>
            </a:pPr>
            <a:r>
              <a:rPr lang="en-US" sz="1000" smtClean="0">
                <a:latin typeface="Calibri" charset="0"/>
                <a:ea typeface="ＭＳ Ｐゴシック" charset="-128"/>
              </a:rPr>
              <a:t/>
            </a:r>
            <a:br>
              <a:rPr lang="en-US" sz="1000" smtClean="0">
                <a:latin typeface="Calibri" charset="0"/>
                <a:ea typeface="ＭＳ Ｐゴシック" charset="-128"/>
              </a:rPr>
            </a:br>
            <a:endParaRPr lang="en-US" sz="1000" smtClean="0">
              <a:latin typeface="Calibri" charset="0"/>
              <a:ea typeface="ＭＳ Ｐゴシック" charset="-128"/>
            </a:endParaRPr>
          </a:p>
          <a:p>
            <a:pPr>
              <a:lnSpc>
                <a:spcPct val="80000"/>
              </a:lnSpc>
            </a:pPr>
            <a:endParaRPr lang="en-US" sz="1000" smtClean="0">
              <a:latin typeface="Calibri" charset="0"/>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4AC47EA-A74F-4956-BC0D-9EC9AF05553B}" type="slidenum">
              <a:rPr lang="en-US" sz="1000">
                <a:latin typeface="Calibri" charset="0"/>
              </a:rPr>
              <a:pPr eaLnBrk="1" hangingPunct="1"/>
              <a:t>8</a:t>
            </a:fld>
            <a:endParaRPr lang="en-US" sz="10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100" dirty="0" smtClean="0"/>
          </a:p>
        </p:txBody>
      </p:sp>
      <p:sp>
        <p:nvSpPr>
          <p:cNvPr id="36868"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9B2A2B6-2A8E-4083-B9DE-33240D4409B4}" type="slidenum">
              <a:rPr lang="en-US" sz="1000">
                <a:latin typeface="Calibri" charset="0"/>
              </a:rPr>
              <a:pPr eaLnBrk="1" hangingPunct="1"/>
              <a:t>9</a:t>
            </a:fld>
            <a:endParaRPr lang="en-US" sz="10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BD.004_simple_bar.png"/>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28600" y="6330950"/>
            <a:ext cx="8686800" cy="29845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9" name="Picture 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0" name="Picture 15"/>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1" name="Picture 16"/>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2" name="Picture 8"/>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3" name="Picture 1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4" name="Picture 18"/>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5" name="Picture 1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6" name="Picture 18"/>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7" name="Picture 22"/>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8" name="Picture 23"/>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0" name="Picture 24"/>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1" name="Picture 25"/>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2" name="Picture 17"/>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3" name="Picture 18"/>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4" name="Picture 19"/>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5" name="Picture 20"/>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6" name="Picture 21"/>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7" name="Picture 22"/>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8" name="Picture 32" descr="VISION2010_v2.eps"/>
          <p:cNvPicPr>
            <a:picLocks noChangeAspect="1"/>
          </p:cNvPicPr>
          <p:nvPr userDrawn="1"/>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5437188" y="536575"/>
            <a:ext cx="2908300" cy="9271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29" name="Picture 33" descr="NI-SYM_Horiz_word.jpg"/>
          <p:cNvPicPr>
            <a:picLocks noChangeAspect="1"/>
          </p:cNvPicPr>
          <p:nvPr userDrawn="1"/>
        </p:nvPicPr>
        <p:blipFill>
          <a:blip r:embed="rId5"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812800" y="758825"/>
            <a:ext cx="2492375" cy="6556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gray">
          <a:xfrm>
            <a:off x="685800" y="5181600"/>
            <a:ext cx="6172200" cy="381000"/>
          </a:xfrm>
        </p:spPr>
        <p:txBody>
          <a:bodyPr/>
          <a:lstStyle>
            <a:lvl1pPr marL="0" indent="0">
              <a:buFontTx/>
              <a:buNone/>
              <a:defRPr sz="24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5600075"/>
            <a:ext cx="6172200" cy="381000"/>
          </a:xfrm>
          <a:noFill/>
          <a:ln w="9525">
            <a:noFill/>
            <a:miter lim="800000"/>
            <a:headEnd/>
            <a:tailEnd/>
          </a:ln>
        </p:spPr>
        <p:txBody>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30" name="Rectangle 5"/>
          <p:cNvSpPr>
            <a:spLocks noGrp="1" noChangeArrowheads="1"/>
          </p:cNvSpPr>
          <p:nvPr>
            <p:ph type="ftr" sz="quarter" idx="11"/>
          </p:nvPr>
        </p:nvSpPr>
        <p:spPr/>
        <p:txBody>
          <a:bodyPr/>
          <a:lstStyle>
            <a:lvl1pPr>
              <a:defRPr/>
            </a:lvl1pPr>
          </a:lstStyle>
          <a:p>
            <a:pPr>
              <a:defRPr/>
            </a:pPr>
            <a:r>
              <a:rPr lang="en-US"/>
              <a:t>What's New in Endpoint Management</a:t>
            </a:r>
          </a:p>
        </p:txBody>
      </p:sp>
      <p:sp>
        <p:nvSpPr>
          <p:cNvPr id="31" name="Rectangle 6"/>
          <p:cNvSpPr>
            <a:spLocks noGrp="1" noChangeArrowheads="1"/>
          </p:cNvSpPr>
          <p:nvPr>
            <p:ph type="sldNum" sz="quarter" idx="12"/>
          </p:nvPr>
        </p:nvSpPr>
        <p:spPr/>
        <p:txBody>
          <a:bodyPr/>
          <a:lstStyle>
            <a:lvl1pPr>
              <a:defRPr/>
            </a:lvl1pPr>
          </a:lstStyle>
          <a:p>
            <a:fld id="{F36F9657-3B6C-4594-8C0B-E9825C0CCF6F}" type="slidenum">
              <a:rPr lang="en-US"/>
              <a:pPr/>
              <a:t>‹#›</a:t>
            </a:fld>
            <a:endParaRPr lang="en-US"/>
          </a:p>
        </p:txBody>
      </p:sp>
      <p:sp>
        <p:nvSpPr>
          <p:cNvPr id="32" name="Date Placeholder 3"/>
          <p:cNvSpPr>
            <a:spLocks noGrp="1"/>
          </p:cNvSpPr>
          <p:nvPr>
            <p:ph type="dt" sz="half" idx="13"/>
          </p:nvPr>
        </p:nvSpPr>
        <p:spPr>
          <a:xfrm>
            <a:off x="7224713" y="5181600"/>
            <a:ext cx="1219200" cy="3048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200"/>
              </a:spcAft>
              <a:buClr>
                <a:srgbClr val="4E4845"/>
              </a:buClr>
              <a:defRPr sz="1600">
                <a:solidFill>
                  <a:srgbClr val="4E4845"/>
                </a:solidFill>
                <a:latin typeface="Calibri" charset="0"/>
              </a:defRPr>
            </a:lvl1pPr>
          </a:lstStyle>
          <a:p>
            <a:endParaRPr lang="en-US"/>
          </a:p>
        </p:txBody>
      </p:sp>
    </p:spTree>
    <p:extLst>
      <p:ext uri="{BB962C8B-B14F-4D97-AF65-F5344CB8AC3E}">
        <p14:creationId xmlns:mc="http://schemas.openxmlformats.org/markup-compatibility/2006" xmlns:mv="urn:schemas-microsoft-com:mac:vml" xmlns="" xmlns:p14="http://schemas.microsoft.com/office/powerpoint/2010/main" val="303125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What's New in Endpoint Management</a:t>
            </a:r>
          </a:p>
        </p:txBody>
      </p:sp>
      <p:sp>
        <p:nvSpPr>
          <p:cNvPr id="4" name="Rectangle 6"/>
          <p:cNvSpPr>
            <a:spLocks noGrp="1" noChangeArrowheads="1"/>
          </p:cNvSpPr>
          <p:nvPr>
            <p:ph type="sldNum" sz="quarter" idx="11"/>
          </p:nvPr>
        </p:nvSpPr>
        <p:spPr>
          <a:ln/>
        </p:spPr>
        <p:txBody>
          <a:bodyPr/>
          <a:lstStyle>
            <a:lvl1pPr>
              <a:defRPr/>
            </a:lvl1pPr>
          </a:lstStyle>
          <a:p>
            <a:fld id="{50D6306A-58B6-4B95-A193-94E849F0C8BA}"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42499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pPr>
              <a:defRPr/>
            </a:pPr>
            <a:r>
              <a:rPr lang="en-US"/>
              <a:t>What's New in Endpoint Management</a:t>
            </a:r>
          </a:p>
        </p:txBody>
      </p:sp>
      <p:sp>
        <p:nvSpPr>
          <p:cNvPr id="5" name="Rectangle 6"/>
          <p:cNvSpPr>
            <a:spLocks noGrp="1" noChangeArrowheads="1"/>
          </p:cNvSpPr>
          <p:nvPr>
            <p:ph type="sldNum" sz="quarter" idx="15"/>
          </p:nvPr>
        </p:nvSpPr>
        <p:spPr>
          <a:ln/>
        </p:spPr>
        <p:txBody>
          <a:bodyPr/>
          <a:lstStyle>
            <a:lvl1pPr>
              <a:defRPr/>
            </a:lvl1pPr>
          </a:lstStyle>
          <a:p>
            <a:fld id="{36BC0AF0-DBC9-4FA1-9151-C4DBF6C433AE}"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408148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1130451"/>
            <a:ext cx="7058026" cy="3033903"/>
          </a:xfrm>
        </p:spPr>
        <p:txBody>
          <a:bodyPr/>
          <a:lstStyle>
            <a:lvl1pPr marL="0" indent="0">
              <a:lnSpc>
                <a:spcPct val="120000"/>
              </a:lnSpc>
              <a:spcAft>
                <a:spcPts val="0"/>
              </a:spcAft>
              <a:buNone/>
              <a:defRPr sz="3200"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957960"/>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112130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25" name="Text Placeholder 24"/>
          <p:cNvSpPr>
            <a:spLocks noGrp="1"/>
          </p:cNvSpPr>
          <p:nvPr>
            <p:ph type="body" sz="quarter" idx="15"/>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pPr>
              <a:defRPr/>
            </a:pPr>
            <a:r>
              <a:rPr lang="en-US"/>
              <a:t>What's New in Endpoint Management</a:t>
            </a:r>
          </a:p>
        </p:txBody>
      </p:sp>
      <p:sp>
        <p:nvSpPr>
          <p:cNvPr id="7" name="Rectangle 6"/>
          <p:cNvSpPr>
            <a:spLocks noGrp="1" noChangeArrowheads="1"/>
          </p:cNvSpPr>
          <p:nvPr>
            <p:ph type="sldNum" sz="quarter" idx="20"/>
          </p:nvPr>
        </p:nvSpPr>
        <p:spPr>
          <a:ln/>
        </p:spPr>
        <p:txBody>
          <a:bodyPr/>
          <a:lstStyle>
            <a:lvl1pPr>
              <a:defRPr/>
            </a:lvl1pPr>
          </a:lstStyle>
          <a:p>
            <a:fld id="{B775ED76-E5F4-46EB-A34D-06FB29D9ACC6}"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10369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1162050"/>
            <a:ext cx="4238625" cy="3886200"/>
          </a:xfrm>
        </p:spPr>
        <p:txBody>
          <a:bodyPr/>
          <a:lstStyle>
            <a:lvl1pPr marL="0" indent="0">
              <a:lnSpc>
                <a:spcPct val="120000"/>
              </a:lnSpc>
              <a:spcAft>
                <a:spcPts val="0"/>
              </a:spcAft>
              <a:buNone/>
              <a:defRPr sz="30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371600"/>
            <a:ext cx="2290482" cy="26670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smtClean="0"/>
              <a:t>Click icon to add picture</a:t>
            </a:r>
            <a:endParaRPr lang="en-US" noProof="0" dirty="0"/>
          </a:p>
        </p:txBody>
      </p:sp>
      <p:sp>
        <p:nvSpPr>
          <p:cNvPr id="9" name="Text Placeholder 8"/>
          <p:cNvSpPr>
            <a:spLocks noGrp="1" noChangeAspect="1"/>
          </p:cNvSpPr>
          <p:nvPr>
            <p:ph type="body" sz="quarter" idx="17"/>
          </p:nvPr>
        </p:nvSpPr>
        <p:spPr>
          <a:xfrm>
            <a:off x="5230368" y="4518285"/>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118414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pPr>
              <a:defRPr/>
            </a:pPr>
            <a:r>
              <a:rPr lang="en-US"/>
              <a:t>What's New in Endpoint Management</a:t>
            </a:r>
          </a:p>
        </p:txBody>
      </p:sp>
      <p:sp>
        <p:nvSpPr>
          <p:cNvPr id="8" name="Rectangle 6"/>
          <p:cNvSpPr>
            <a:spLocks noGrp="1" noChangeArrowheads="1"/>
          </p:cNvSpPr>
          <p:nvPr>
            <p:ph type="sldNum" sz="quarter" idx="20"/>
          </p:nvPr>
        </p:nvSpPr>
        <p:spPr>
          <a:ln/>
        </p:spPr>
        <p:txBody>
          <a:bodyPr/>
          <a:lstStyle>
            <a:lvl1pPr>
              <a:defRPr/>
            </a:lvl1pPr>
          </a:lstStyle>
          <a:p>
            <a:fld id="{3141CC36-0D8D-46CA-919A-3B97E65E25DC}"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002098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Ex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lstStyle/>
          <a:p>
            <a:pPr>
              <a:lnSpc>
                <a:spcPct val="90000"/>
              </a:lnSpc>
              <a:defRPr/>
            </a:pPr>
            <a:r>
              <a:rPr lang="en-US" sz="3400" b="1">
                <a:latin typeface="Calibri" pitchFamily="-108" charset="0"/>
                <a:ea typeface="ＭＳ Ｐゴシック" pitchFamily="-108" charset="-128"/>
              </a:rPr>
              <a:t>Thank you!</a:t>
            </a:r>
          </a:p>
        </p:txBody>
      </p:sp>
      <p:pic>
        <p:nvPicPr>
          <p:cNvPr id="4" name="Picture 9" descr="SBD.004_simple_bar.png"/>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28600" y="6330950"/>
            <a:ext cx="8686800" cy="29845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5" name="Rectangle 6"/>
          <p:cNvSpPr>
            <a:spLocks noChangeArrowheads="1"/>
          </p:cNvSpPr>
          <p:nvPr userDrawn="1"/>
        </p:nvSpPr>
        <p:spPr bwMode="auto">
          <a:xfrm>
            <a:off x="685800" y="5562600"/>
            <a:ext cx="7659688" cy="715963"/>
          </a:xfrm>
          <a:prstGeom prst="rect">
            <a:avLst/>
          </a:prstGeom>
          <a:noFill/>
          <a:ln w="9525">
            <a:noFill/>
            <a:miter lim="800000"/>
            <a:headEnd/>
            <a:tailEnd/>
          </a:ln>
          <a:effectLst/>
        </p:spPr>
        <p:txBody>
          <a:bodyPr tIns="91440" bIns="91440" anchor="b"/>
          <a:lstStyle/>
          <a:p>
            <a:pPr>
              <a:lnSpc>
                <a:spcPct val="90000"/>
              </a:lnSpc>
            </a:pPr>
            <a:r>
              <a:rPr lang="en-US" sz="800" b="1">
                <a:latin typeface="Calibri" charset="0"/>
              </a:rPr>
              <a:t>Copyright © 2010 Symantec Corporation. All rights reserved. </a:t>
            </a:r>
            <a:r>
              <a:rPr lang="en-US" sz="800">
                <a:latin typeface="Calibri" charset="0"/>
              </a:rPr>
              <a:t>Symantec and the Symantec Logo are trademarks or registered trademarks of Symantec Corporation or its affiliates in the U.S. and other countries.  Other names may be trademarks of their respective owners.</a:t>
            </a:r>
          </a:p>
          <a:p>
            <a:pPr>
              <a:lnSpc>
                <a:spcPct val="90000"/>
              </a:lnSpc>
            </a:pPr>
            <a:endParaRPr lang="en-US" sz="800">
              <a:latin typeface="Calibri" charset="0"/>
            </a:endParaRPr>
          </a:p>
          <a:p>
            <a:pPr>
              <a:lnSpc>
                <a:spcPct val="90000"/>
              </a:lnSpc>
            </a:pPr>
            <a:r>
              <a:rPr lang="en-US" sz="800">
                <a:latin typeface="Calibri"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6" name="Picture 13"/>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9" name="Picture 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0" name="Picture 1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1" name="Picture 18"/>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2" name="Picture 19"/>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3" name="Picture 9"/>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4" name="Picture 20"/>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5" name="Picture 1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6" name="Picture 18"/>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7" name="Picture 19"/>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8" name="Picture 20"/>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9" name="Picture 21"/>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0" name="Picture 22"/>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1" name="Picture 29"/>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2" name="Picture 30"/>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3" name="Picture 31"/>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4" name="Picture 32"/>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5" name="Picture 33"/>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6" name="Picture 34"/>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7" name="Picture 34" descr="VISION2010_v2.eps"/>
          <p:cNvPicPr>
            <a:picLocks noChangeAspect="1"/>
          </p:cNvPicPr>
          <p:nvPr userDrawn="1"/>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5437188" y="536575"/>
            <a:ext cx="2908300" cy="9271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28" name="Picture 35" descr="NI-SYM_Horiz_word.jpg"/>
          <p:cNvPicPr>
            <a:picLocks noChangeAspect="1"/>
          </p:cNvPicPr>
          <p:nvPr userDrawn="1"/>
        </p:nvPicPr>
        <p:blipFill>
          <a:blip r:embed="rId5"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795338" y="776288"/>
            <a:ext cx="2492375" cy="655637"/>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9" name="Rectangle 5"/>
          <p:cNvSpPr>
            <a:spLocks noGrp="1" noChangeArrowheads="1"/>
          </p:cNvSpPr>
          <p:nvPr>
            <p:ph type="ftr" sz="quarter" idx="10"/>
          </p:nvPr>
        </p:nvSpPr>
        <p:spPr/>
        <p:txBody>
          <a:bodyPr/>
          <a:lstStyle>
            <a:lvl1pPr>
              <a:defRPr/>
            </a:lvl1pPr>
          </a:lstStyle>
          <a:p>
            <a:pPr>
              <a:defRPr/>
            </a:pPr>
            <a:r>
              <a:rPr lang="en-US"/>
              <a:t>What's New in Endpoint Management</a:t>
            </a:r>
          </a:p>
        </p:txBody>
      </p:sp>
      <p:sp>
        <p:nvSpPr>
          <p:cNvPr id="30" name="Rectangle 6"/>
          <p:cNvSpPr>
            <a:spLocks noGrp="1" noChangeArrowheads="1"/>
          </p:cNvSpPr>
          <p:nvPr>
            <p:ph type="sldNum" sz="quarter" idx="11"/>
          </p:nvPr>
        </p:nvSpPr>
        <p:spPr/>
        <p:txBody>
          <a:bodyPr/>
          <a:lstStyle>
            <a:lvl1pPr>
              <a:defRPr/>
            </a:lvl1pPr>
          </a:lstStyle>
          <a:p>
            <a:fld id="{D4E87F79-C565-4BD2-8F6C-0BCB278427BE}"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667136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In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lstStyle/>
          <a:p>
            <a:pPr>
              <a:lnSpc>
                <a:spcPct val="90000"/>
              </a:lnSpc>
              <a:defRPr/>
            </a:pPr>
            <a:r>
              <a:rPr lang="en-US" sz="3400" b="1">
                <a:latin typeface="Calibri" pitchFamily="-108" charset="0"/>
                <a:ea typeface="ＭＳ Ｐゴシック" pitchFamily="-108" charset="-128"/>
              </a:rPr>
              <a:t>Thank you!</a:t>
            </a:r>
          </a:p>
        </p:txBody>
      </p:sp>
      <p:pic>
        <p:nvPicPr>
          <p:cNvPr id="4" name="Picture 9" descr="SBD.004_simple_bar.png"/>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28600" y="6330950"/>
            <a:ext cx="8686800" cy="29845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5" name="Rectangle 6"/>
          <p:cNvSpPr>
            <a:spLocks noChangeArrowheads="1"/>
          </p:cNvSpPr>
          <p:nvPr userDrawn="1"/>
        </p:nvSpPr>
        <p:spPr bwMode="auto">
          <a:xfrm>
            <a:off x="685800" y="5867400"/>
            <a:ext cx="7659688" cy="411163"/>
          </a:xfrm>
          <a:prstGeom prst="rect">
            <a:avLst/>
          </a:prstGeom>
          <a:noFill/>
          <a:ln w="9525">
            <a:noFill/>
            <a:miter lim="800000"/>
            <a:headEnd/>
            <a:tailEnd/>
          </a:ln>
          <a:effectLst/>
        </p:spPr>
        <p:txBody>
          <a:bodyPr tIns="91440" bIns="91440" anchor="b"/>
          <a:lstStyle/>
          <a:p>
            <a:pPr>
              <a:lnSpc>
                <a:spcPct val="90000"/>
              </a:lnSpc>
            </a:pPr>
            <a:r>
              <a:rPr lang="en-US" sz="800" b="1">
                <a:latin typeface="Calibri" charset="0"/>
              </a:rPr>
              <a:t>SYMANTEC PROPRIETARY/CONFIDENTIAL – INTERNAL USE ONLY</a:t>
            </a:r>
            <a:br>
              <a:rPr lang="en-US" sz="800" b="1">
                <a:latin typeface="Calibri" charset="0"/>
              </a:rPr>
            </a:br>
            <a:r>
              <a:rPr lang="en-US" sz="800">
                <a:latin typeface="Calibri" charset="0"/>
              </a:rPr>
              <a:t>Copyright © 2010 Symantec Corporation. All rights reserved.</a:t>
            </a:r>
          </a:p>
        </p:txBody>
      </p:sp>
      <p:pic>
        <p:nvPicPr>
          <p:cNvPr id="6" name="Picture 13"/>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9" name="Picture 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0" name="Picture 1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1" name="Picture 18"/>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2" name="Picture 19"/>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3" name="Picture 9"/>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4" name="Picture 20"/>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5" name="Picture 1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6" name="Picture 18"/>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7" name="Picture 19"/>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8" name="Picture 20"/>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9" name="Picture 21"/>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0" name="Picture 22"/>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1" name="Picture 29"/>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2" name="Picture 30"/>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3" name="Picture 31"/>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4" name="Picture 32"/>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5" name="Picture 33"/>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6" name="Picture 34"/>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7" name="Picture 34" descr="VISION2010_v2.eps"/>
          <p:cNvPicPr>
            <a:picLocks noChangeAspect="1"/>
          </p:cNvPicPr>
          <p:nvPr userDrawn="1"/>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5437188" y="536575"/>
            <a:ext cx="2908300" cy="9271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28" name="Picture 35" descr="NI-SYM_Horiz_word.jpg"/>
          <p:cNvPicPr>
            <a:picLocks noChangeAspect="1"/>
          </p:cNvPicPr>
          <p:nvPr userDrawn="1"/>
        </p:nvPicPr>
        <p:blipFill>
          <a:blip r:embed="rId5"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812800" y="758825"/>
            <a:ext cx="2492375" cy="6556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9" name="Rectangle 5"/>
          <p:cNvSpPr>
            <a:spLocks noGrp="1" noChangeArrowheads="1"/>
          </p:cNvSpPr>
          <p:nvPr>
            <p:ph type="ftr" sz="quarter" idx="10"/>
          </p:nvPr>
        </p:nvSpPr>
        <p:spPr/>
        <p:txBody>
          <a:bodyPr/>
          <a:lstStyle>
            <a:lvl1pPr>
              <a:defRPr/>
            </a:lvl1pPr>
          </a:lstStyle>
          <a:p>
            <a:pPr>
              <a:defRPr/>
            </a:pPr>
            <a:r>
              <a:rPr lang="en-US"/>
              <a:t>What's New in Endpoint Management</a:t>
            </a:r>
          </a:p>
        </p:txBody>
      </p:sp>
      <p:sp>
        <p:nvSpPr>
          <p:cNvPr id="30" name="Rectangle 6"/>
          <p:cNvSpPr>
            <a:spLocks noGrp="1" noChangeArrowheads="1"/>
          </p:cNvSpPr>
          <p:nvPr>
            <p:ph type="sldNum" sz="quarter" idx="11"/>
          </p:nvPr>
        </p:nvSpPr>
        <p:spPr/>
        <p:txBody>
          <a:bodyPr/>
          <a:lstStyle>
            <a:lvl1pPr>
              <a:defRPr/>
            </a:lvl1pPr>
          </a:lstStyle>
          <a:p>
            <a:fld id="{C2DD0E55-4FFE-4BD5-8151-3F14804BF0A5}"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62354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What's New in Endpoint Management</a:t>
            </a:r>
          </a:p>
        </p:txBody>
      </p:sp>
      <p:sp>
        <p:nvSpPr>
          <p:cNvPr id="5" name="Rectangle 6"/>
          <p:cNvSpPr>
            <a:spLocks noGrp="1" noChangeArrowheads="1"/>
          </p:cNvSpPr>
          <p:nvPr>
            <p:ph type="sldNum" sz="quarter" idx="11"/>
          </p:nvPr>
        </p:nvSpPr>
        <p:spPr>
          <a:ln/>
        </p:spPr>
        <p:txBody>
          <a:bodyPr/>
          <a:lstStyle>
            <a:lvl1pPr>
              <a:defRPr/>
            </a:lvl1pPr>
          </a:lstStyle>
          <a:p>
            <a:fld id="{0A8C5CFB-3680-4A2B-B85E-3DC8AA6E3B7C}"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13923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828800"/>
            <a:ext cx="8382000" cy="43434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1196715"/>
            <a:ext cx="8382000" cy="403485"/>
          </a:xfrm>
        </p:spPr>
        <p:txBody>
          <a:bodyPr/>
          <a:lstStyle>
            <a:lvl1pPr>
              <a:buNone/>
              <a:defRPr b="1">
                <a:solidFill>
                  <a:srgbClr val="969696"/>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pPr>
              <a:defRPr/>
            </a:pPr>
            <a:r>
              <a:rPr lang="en-US"/>
              <a:t>What's New in Endpoint Management</a:t>
            </a:r>
          </a:p>
        </p:txBody>
      </p:sp>
      <p:sp>
        <p:nvSpPr>
          <p:cNvPr id="6" name="Rectangle 6"/>
          <p:cNvSpPr>
            <a:spLocks noGrp="1" noChangeArrowheads="1"/>
          </p:cNvSpPr>
          <p:nvPr>
            <p:ph type="sldNum" sz="quarter" idx="14"/>
          </p:nvPr>
        </p:nvSpPr>
        <p:spPr>
          <a:ln/>
        </p:spPr>
        <p:txBody>
          <a:bodyPr/>
          <a:lstStyle>
            <a:lvl1pPr>
              <a:defRPr/>
            </a:lvl1pPr>
          </a:lstStyle>
          <a:p>
            <a:fld id="{3FA299A4-11EE-41CC-96BB-7CBF2E06CCAA}"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74598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926236"/>
            <a:ext cx="407670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926236"/>
            <a:ext cx="406146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364105"/>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364105"/>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a:ln/>
        </p:spPr>
        <p:txBody>
          <a:bodyPr/>
          <a:lstStyle>
            <a:lvl1pPr>
              <a:defRPr/>
            </a:lvl1pPr>
          </a:lstStyle>
          <a:p>
            <a:pPr>
              <a:defRPr/>
            </a:pPr>
            <a:r>
              <a:rPr lang="en-US"/>
              <a:t>What's New in Endpoint Management</a:t>
            </a:r>
          </a:p>
        </p:txBody>
      </p:sp>
      <p:sp>
        <p:nvSpPr>
          <p:cNvPr id="10" name="Rectangle 6"/>
          <p:cNvSpPr>
            <a:spLocks noGrp="1" noChangeArrowheads="1"/>
          </p:cNvSpPr>
          <p:nvPr>
            <p:ph type="sldNum" sz="quarter" idx="16"/>
          </p:nvPr>
        </p:nvSpPr>
        <p:spPr>
          <a:ln/>
        </p:spPr>
        <p:txBody>
          <a:bodyPr/>
          <a:lstStyle>
            <a:lvl1pPr>
              <a:defRPr/>
            </a:lvl1pPr>
          </a:lstStyle>
          <a:p>
            <a:fld id="{7D9EA4DA-69DE-41DD-963D-A7F3941CFF42}"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2542350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3" name="Picture 8" descr="SBD.004_simple_bar.png"/>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28600" y="6330950"/>
            <a:ext cx="8686800" cy="29845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4" name="TextBox 3"/>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lstStyle/>
          <a:p>
            <a:pPr algn="r" eaLnBrk="0" hangingPunct="0">
              <a:lnSpc>
                <a:spcPct val="90000"/>
              </a:lnSpc>
              <a:defRPr/>
            </a:pPr>
            <a:r>
              <a:rPr lang="en-US" sz="1200">
                <a:solidFill>
                  <a:srgbClr val="4E4845"/>
                </a:solidFill>
                <a:latin typeface="Calibri" pitchFamily="-108" charset="0"/>
                <a:ea typeface="ＭＳ Ｐゴシック" pitchFamily="-108" charset="-128"/>
              </a:rPr>
              <a:t>SYMANTEC VISION 2010</a:t>
            </a:r>
          </a:p>
        </p:txBody>
      </p:sp>
      <p:pic>
        <p:nvPicPr>
          <p:cNvPr id="5" name="Picture 6"/>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6" name="Picture 12"/>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8" name="Picture 14"/>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9" name="Picture 10"/>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0" name="Picture 11"/>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1" name="Picture 12"/>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2" name="Picture 9"/>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3" name="Picture 20"/>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4" name="Picture 17"/>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5" name="Picture 18"/>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6" name="Picture 19"/>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7" name="Picture 20"/>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8" name="Picture 21"/>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19" name="Picture 22"/>
          <p:cNvPicPr>
            <a:picLocks noChangeAspect="1" noChangeArrowheads="1"/>
          </p:cNvPicPr>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0" name="Picture 29"/>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1" name="Picture 30"/>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2" name="Picture 31"/>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3" name="Picture 32"/>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4" name="Picture 33"/>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5" name="Picture 34"/>
          <p:cNvPicPr>
            <a:picLocks noChangeAspect="1" noChangeArrowheads="1"/>
          </p:cNvPicPr>
          <p:nvPr userDrawn="1"/>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gray">
          <a:xfrm>
            <a:off x="0" y="3175"/>
            <a:ext cx="1588" cy="15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26" name="Picture 33" descr="NI-SYM_Horiz_word.jpg"/>
          <p:cNvPicPr>
            <a:picLocks noChangeAspect="1"/>
          </p:cNvPicPr>
          <p:nvPr userDrawn="1"/>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7091363" y="6340475"/>
            <a:ext cx="1054100" cy="2762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baseline="0">
                <a:solidFill>
                  <a:schemeClr val="tx1"/>
                </a:solidFill>
              </a:defRPr>
            </a:lvl1pPr>
          </a:lstStyle>
          <a:p>
            <a:r>
              <a:rPr lang="en-US" smtClean="0"/>
              <a:t>Click to edit Master title style</a:t>
            </a:r>
            <a:endParaRPr lang="en-US" dirty="0"/>
          </a:p>
        </p:txBody>
      </p:sp>
      <p:sp>
        <p:nvSpPr>
          <p:cNvPr id="27" name="Rectangle 5"/>
          <p:cNvSpPr>
            <a:spLocks noGrp="1" noChangeArrowheads="1"/>
          </p:cNvSpPr>
          <p:nvPr>
            <p:ph type="ftr" sz="quarter" idx="10"/>
          </p:nvPr>
        </p:nvSpPr>
        <p:spPr/>
        <p:txBody>
          <a:bodyPr/>
          <a:lstStyle>
            <a:lvl1pPr>
              <a:defRPr/>
            </a:lvl1pPr>
          </a:lstStyle>
          <a:p>
            <a:pPr>
              <a:defRPr/>
            </a:pPr>
            <a:r>
              <a:rPr lang="en-US"/>
              <a:t>What's New in Endpoint Management</a:t>
            </a:r>
          </a:p>
        </p:txBody>
      </p:sp>
      <p:sp>
        <p:nvSpPr>
          <p:cNvPr id="28" name="Rectangle 6"/>
          <p:cNvSpPr>
            <a:spLocks noGrp="1" noChangeArrowheads="1"/>
          </p:cNvSpPr>
          <p:nvPr>
            <p:ph type="sldNum" sz="quarter" idx="11"/>
          </p:nvPr>
        </p:nvSpPr>
        <p:spPr/>
        <p:txBody>
          <a:bodyPr/>
          <a:lstStyle>
            <a:lvl1pPr>
              <a:defRPr/>
            </a:lvl1pPr>
          </a:lstStyle>
          <a:p>
            <a:fld id="{D8797E37-4113-4E7D-9D97-A94732185507}"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416778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with Background Pictu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0" y="5300663"/>
            <a:ext cx="9156700" cy="1566862"/>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4" name="Picture 9" descr="SBD.004_simple_bar.png"/>
          <p:cNvPicPr>
            <a:picLocks noChangeAspect="1"/>
          </p:cNvPicPr>
          <p:nvPr userDrawn="1"/>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28600" y="6330950"/>
            <a:ext cx="8686800" cy="29845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5" name="TextBox 4"/>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lstStyle/>
          <a:p>
            <a:pPr algn="r" eaLnBrk="0" hangingPunct="0">
              <a:lnSpc>
                <a:spcPct val="90000"/>
              </a:lnSpc>
              <a:defRPr/>
            </a:pPr>
            <a:r>
              <a:rPr lang="en-US" sz="1200">
                <a:solidFill>
                  <a:srgbClr val="4E4845"/>
                </a:solidFill>
                <a:latin typeface="Calibri" pitchFamily="-108" charset="0"/>
                <a:ea typeface="ＭＳ Ｐゴシック" pitchFamily="-108" charset="-128"/>
              </a:rPr>
              <a:t>SYMANTEC VISION 2010</a:t>
            </a:r>
          </a:p>
        </p:txBody>
      </p:sp>
      <p:pic>
        <p:nvPicPr>
          <p:cNvPr id="6" name="Picture 13" descr="NI-SYM_Horiz_word.jpg"/>
          <p:cNvPicPr>
            <a:picLocks noChangeAspect="1"/>
          </p:cNvPicPr>
          <p:nvPr userDrawn="1"/>
        </p:nvPicPr>
        <p:blipFill>
          <a:blip r:embed="rId5"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7091363" y="6340475"/>
            <a:ext cx="1054100" cy="2762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5334000"/>
            <a:ext cx="8382000" cy="838200"/>
          </a:xfrm>
        </p:spPr>
        <p:txBody>
          <a:bodyPr/>
          <a:lstStyle>
            <a:lvl1pPr>
              <a:defRPr sz="2400"/>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p:txBody>
          <a:bodyPr/>
          <a:lstStyle>
            <a:lvl1pPr>
              <a:defRPr/>
            </a:lvl1pPr>
          </a:lstStyle>
          <a:p>
            <a:pPr>
              <a:defRPr/>
            </a:pPr>
            <a:r>
              <a:rPr lang="en-US"/>
              <a:t>What's New in Endpoint Management</a:t>
            </a:r>
          </a:p>
        </p:txBody>
      </p:sp>
      <p:sp>
        <p:nvSpPr>
          <p:cNvPr id="8" name="Rectangle 6"/>
          <p:cNvSpPr>
            <a:spLocks noGrp="1" noChangeArrowheads="1"/>
          </p:cNvSpPr>
          <p:nvPr>
            <p:ph type="sldNum" sz="quarter" idx="11"/>
          </p:nvPr>
        </p:nvSpPr>
        <p:spPr/>
        <p:txBody>
          <a:bodyPr/>
          <a:lstStyle>
            <a:lvl1pPr>
              <a:defRPr/>
            </a:lvl1pPr>
          </a:lstStyle>
          <a:p>
            <a:fld id="{23C7EFF7-2447-43C4-B9F9-DC0A0C2096DE}"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27254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pPr>
              <a:defRPr/>
            </a:pPr>
            <a:r>
              <a:rPr lang="en-US"/>
              <a:t>What's New in Endpoint Management</a:t>
            </a:r>
          </a:p>
        </p:txBody>
      </p:sp>
      <p:sp>
        <p:nvSpPr>
          <p:cNvPr id="5" name="Rectangle 6"/>
          <p:cNvSpPr>
            <a:spLocks noGrp="1" noChangeArrowheads="1"/>
          </p:cNvSpPr>
          <p:nvPr>
            <p:ph type="sldNum" sz="quarter" idx="14"/>
          </p:nvPr>
        </p:nvSpPr>
        <p:spPr>
          <a:ln/>
        </p:spPr>
        <p:txBody>
          <a:bodyPr/>
          <a:lstStyle>
            <a:lvl1pPr>
              <a:defRPr/>
            </a:lvl1pPr>
          </a:lstStyle>
          <a:p>
            <a:fld id="{381AD769-0053-4594-A85B-D6E0F36766F0}"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04223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pPr>
              <a:defRPr/>
            </a:pPr>
            <a:r>
              <a:rPr lang="en-US"/>
              <a:t>What's New in Endpoint Management</a:t>
            </a:r>
          </a:p>
        </p:txBody>
      </p:sp>
      <p:sp>
        <p:nvSpPr>
          <p:cNvPr id="8" name="Rectangle 6"/>
          <p:cNvSpPr>
            <a:spLocks noGrp="1" noChangeArrowheads="1"/>
          </p:cNvSpPr>
          <p:nvPr>
            <p:ph type="sldNum" sz="quarter" idx="15"/>
          </p:nvPr>
        </p:nvSpPr>
        <p:spPr>
          <a:ln/>
        </p:spPr>
        <p:txBody>
          <a:bodyPr/>
          <a:lstStyle>
            <a:lvl1pPr>
              <a:defRPr/>
            </a:lvl1pPr>
          </a:lstStyle>
          <a:p>
            <a:fld id="{7F6F5C90-9B21-4B33-81D7-46416AFEB4FD}"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02385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endParaRPr lang="en-US" noProof="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pPr>
              <a:defRPr/>
            </a:pPr>
            <a:r>
              <a:rPr lang="en-US"/>
              <a:t>What's New in Endpoint Management</a:t>
            </a:r>
          </a:p>
        </p:txBody>
      </p:sp>
      <p:sp>
        <p:nvSpPr>
          <p:cNvPr id="5" name="Rectangle 6"/>
          <p:cNvSpPr>
            <a:spLocks noGrp="1" noChangeArrowheads="1"/>
          </p:cNvSpPr>
          <p:nvPr>
            <p:ph type="sldNum" sz="quarter" idx="15"/>
          </p:nvPr>
        </p:nvSpPr>
        <p:spPr>
          <a:ln/>
        </p:spPr>
        <p:txBody>
          <a:bodyPr/>
          <a:lstStyle>
            <a:lvl1pPr>
              <a:defRPr/>
            </a:lvl1pPr>
          </a:lstStyle>
          <a:p>
            <a:fld id="{A55D856F-6C9B-49B3-AD67-21C640011884}" type="slidenum">
              <a:rPr lang="en-US"/>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360777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11" descr="SBD.004_simple_bar.png"/>
          <p:cNvPicPr>
            <a:picLocks noChangeAspect="1"/>
          </p:cNvPicPr>
          <p:nvPr/>
        </p:nvPicPr>
        <p:blipFill>
          <a:blip r:embed="rId17"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28600" y="6330950"/>
            <a:ext cx="8686800" cy="29845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381000" y="304800"/>
            <a:ext cx="8382000" cy="8382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vert="horz" wrap="square" lIns="91419" tIns="45710" rIns="91419" bIns="45710" numCol="1" anchor="b" anchorCtr="0" compatLnSpc="1">
            <a:prstTxWarp prst="textNoShape">
              <a:avLst/>
            </a:prstTxWarp>
          </a:bodyPr>
          <a:lstStyle/>
          <a:p>
            <a:pPr lvl="0"/>
            <a:r>
              <a:rPr lang="en-US" smtClean="0"/>
              <a:t>Click to add title</a:t>
            </a:r>
            <a:br>
              <a:rPr lang="en-US" smtClean="0"/>
            </a:br>
            <a:r>
              <a:rPr lang="en-US" smtClean="0"/>
              <a:t>two-line title wraps upward</a:t>
            </a:r>
          </a:p>
        </p:txBody>
      </p:sp>
      <p:sp>
        <p:nvSpPr>
          <p:cNvPr id="1028" name="Rectangle 3"/>
          <p:cNvSpPr>
            <a:spLocks noGrp="1" noChangeArrowheads="1"/>
          </p:cNvSpPr>
          <p:nvPr>
            <p:ph type="body" idx="1"/>
          </p:nvPr>
        </p:nvSpPr>
        <p:spPr bwMode="auto">
          <a:xfrm>
            <a:off x="381000" y="1371600"/>
            <a:ext cx="8382000" cy="48006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81000" y="6357938"/>
            <a:ext cx="4183063" cy="23336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200">
                <a:solidFill>
                  <a:srgbClr val="4E4845"/>
                </a:solidFill>
                <a:latin typeface="Calibri" pitchFamily="-108" charset="0"/>
                <a:ea typeface="ＭＳ Ｐゴシック" pitchFamily="-108" charset="-128"/>
                <a:cs typeface="+mn-cs"/>
              </a:defRPr>
            </a:lvl1pPr>
          </a:lstStyle>
          <a:p>
            <a:pPr>
              <a:defRPr/>
            </a:pPr>
            <a:r>
              <a:rPr lang="en-US"/>
              <a:t>What's New in Endpoint Management</a:t>
            </a:r>
          </a:p>
        </p:txBody>
      </p:sp>
      <p:sp>
        <p:nvSpPr>
          <p:cNvPr id="1030" name="Rectangle 6"/>
          <p:cNvSpPr>
            <a:spLocks noGrp="1" noChangeArrowheads="1"/>
          </p:cNvSpPr>
          <p:nvPr>
            <p:ph type="sldNum" sz="quarter" idx="4"/>
          </p:nvPr>
        </p:nvSpPr>
        <p:spPr bwMode="white">
          <a:xfrm>
            <a:off x="8548688" y="63976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1000" b="1">
                <a:solidFill>
                  <a:schemeClr val="bg1"/>
                </a:solidFill>
                <a:latin typeface="Calibri" charset="0"/>
              </a:defRPr>
            </a:lvl1pPr>
          </a:lstStyle>
          <a:p>
            <a:fld id="{3214052D-6916-4440-A066-A19A030547FC}" type="slidenum">
              <a:rPr lang="en-US"/>
              <a:pPr/>
              <a:t>‹#›</a:t>
            </a:fld>
            <a:endParaRPr lang="en-US"/>
          </a:p>
        </p:txBody>
      </p:sp>
      <p:sp>
        <p:nvSpPr>
          <p:cNvPr id="11" name="TextBox 10"/>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lstStyle/>
          <a:p>
            <a:pPr algn="r" eaLnBrk="0" hangingPunct="0">
              <a:lnSpc>
                <a:spcPct val="90000"/>
              </a:lnSpc>
              <a:defRPr/>
            </a:pPr>
            <a:r>
              <a:rPr lang="en-US" sz="1200">
                <a:solidFill>
                  <a:srgbClr val="4E4845"/>
                </a:solidFill>
                <a:latin typeface="Calibri" pitchFamily="-108" charset="0"/>
                <a:ea typeface="ＭＳ Ｐゴシック" pitchFamily="-108" charset="-128"/>
              </a:rPr>
              <a:t>SYMANTEC VISION 2010</a:t>
            </a:r>
          </a:p>
        </p:txBody>
      </p:sp>
      <p:pic>
        <p:nvPicPr>
          <p:cNvPr id="1032" name="Picture 8" descr="NI-SYM_Horiz_word.jpg"/>
          <p:cNvPicPr>
            <a:picLocks noChangeAspect="1"/>
          </p:cNvPicPr>
          <p:nvPr userDrawn="1"/>
        </p:nvPicPr>
        <p:blipFill>
          <a:blip r:embed="rId18"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7091363" y="6340475"/>
            <a:ext cx="1054100" cy="2762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45" r:id="rId2"/>
    <p:sldLayoutId id="2147483946" r:id="rId3"/>
    <p:sldLayoutId id="2147483947" r:id="rId4"/>
    <p:sldLayoutId id="2147483956" r:id="rId5"/>
    <p:sldLayoutId id="2147483957" r:id="rId6"/>
    <p:sldLayoutId id="2147483948" r:id="rId7"/>
    <p:sldLayoutId id="2147483949" r:id="rId8"/>
    <p:sldLayoutId id="2147483950" r:id="rId9"/>
    <p:sldLayoutId id="2147483951" r:id="rId10"/>
    <p:sldLayoutId id="2147483952" r:id="rId11"/>
    <p:sldLayoutId id="2147483953" r:id="rId12"/>
    <p:sldLayoutId id="2147483954" r:id="rId13"/>
    <p:sldLayoutId id="2147483958" r:id="rId14"/>
    <p:sldLayoutId id="2147483959" r:id="rId15"/>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a:solidFill>
            <a:schemeClr val="tx1"/>
          </a:solidFill>
          <a:latin typeface="+mj-lt"/>
          <a:ea typeface="ＭＳ Ｐゴシック" pitchFamily="-108" charset="-128"/>
          <a:cs typeface="ＭＳ Ｐゴシック" pitchFamily="-108" charset="-128"/>
        </a:defRPr>
      </a:lvl1pPr>
      <a:lvl2pPr algn="l" rtl="0" eaLnBrk="0" fontAlgn="base" hangingPunct="0">
        <a:lnSpc>
          <a:spcPct val="90000"/>
        </a:lnSpc>
        <a:spcBef>
          <a:spcPct val="0"/>
        </a:spcBef>
        <a:spcAft>
          <a:spcPct val="0"/>
        </a:spcAft>
        <a:defRPr sz="2800" b="1">
          <a:solidFill>
            <a:schemeClr val="tx1"/>
          </a:solidFill>
          <a:latin typeface="Calibri" pitchFamily="-108" charset="0"/>
          <a:ea typeface="ＭＳ Ｐゴシック" pitchFamily="-108" charset="-128"/>
          <a:cs typeface="ＭＳ Ｐゴシック" pitchFamily="-108" charset="-128"/>
        </a:defRPr>
      </a:lvl2pPr>
      <a:lvl3pPr algn="l" rtl="0" eaLnBrk="0" fontAlgn="base" hangingPunct="0">
        <a:lnSpc>
          <a:spcPct val="90000"/>
        </a:lnSpc>
        <a:spcBef>
          <a:spcPct val="0"/>
        </a:spcBef>
        <a:spcAft>
          <a:spcPct val="0"/>
        </a:spcAft>
        <a:defRPr sz="2800" b="1">
          <a:solidFill>
            <a:schemeClr val="tx1"/>
          </a:solidFill>
          <a:latin typeface="Calibri" pitchFamily="-108" charset="0"/>
          <a:ea typeface="ＭＳ Ｐゴシック" pitchFamily="-108" charset="-128"/>
          <a:cs typeface="ＭＳ Ｐゴシック" pitchFamily="-108" charset="-128"/>
        </a:defRPr>
      </a:lvl3pPr>
      <a:lvl4pPr algn="l" rtl="0" eaLnBrk="0" fontAlgn="base" hangingPunct="0">
        <a:lnSpc>
          <a:spcPct val="90000"/>
        </a:lnSpc>
        <a:spcBef>
          <a:spcPct val="0"/>
        </a:spcBef>
        <a:spcAft>
          <a:spcPct val="0"/>
        </a:spcAft>
        <a:defRPr sz="2800" b="1">
          <a:solidFill>
            <a:schemeClr val="tx1"/>
          </a:solidFill>
          <a:latin typeface="Calibri" pitchFamily="-108" charset="0"/>
          <a:ea typeface="ＭＳ Ｐゴシック" pitchFamily="-108" charset="-128"/>
          <a:cs typeface="ＭＳ Ｐゴシック" pitchFamily="-108" charset="-128"/>
        </a:defRPr>
      </a:lvl4pPr>
      <a:lvl5pPr algn="l" rtl="0" eaLnBrk="0" fontAlgn="base" hangingPunct="0">
        <a:lnSpc>
          <a:spcPct val="90000"/>
        </a:lnSpc>
        <a:spcBef>
          <a:spcPct val="0"/>
        </a:spcBef>
        <a:spcAft>
          <a:spcPct val="0"/>
        </a:spcAft>
        <a:defRPr sz="2800" b="1">
          <a:solidFill>
            <a:schemeClr val="tx1"/>
          </a:solidFill>
          <a:latin typeface="Calibri" pitchFamily="-108" charset="0"/>
          <a:ea typeface="ＭＳ Ｐゴシック" pitchFamily="-108" charset="-128"/>
          <a:cs typeface="ＭＳ Ｐゴシック" pitchFamily="-108" charset="-128"/>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1775" indent="-231775" algn="l" rtl="0" eaLnBrk="0" fontAlgn="base" hangingPunct="0">
        <a:lnSpc>
          <a:spcPct val="90000"/>
        </a:lnSpc>
        <a:spcBef>
          <a:spcPct val="0"/>
        </a:spcBef>
        <a:spcAft>
          <a:spcPts val="1200"/>
        </a:spcAft>
        <a:buClr>
          <a:srgbClr val="4E4845"/>
        </a:buClr>
        <a:buChar char="•"/>
        <a:defRPr sz="2400">
          <a:solidFill>
            <a:srgbClr val="4E4845"/>
          </a:solidFill>
          <a:latin typeface="+mn-lt"/>
          <a:ea typeface="ＭＳ Ｐゴシック" pitchFamily="-108" charset="-128"/>
          <a:cs typeface="ＭＳ Ｐゴシック" pitchFamily="-108" charset="-128"/>
        </a:defRPr>
      </a:lvl1pPr>
      <a:lvl2pPr marL="517525" indent="-233363" algn="l" rtl="0" eaLnBrk="0" fontAlgn="base" hangingPunct="0">
        <a:lnSpc>
          <a:spcPct val="90000"/>
        </a:lnSpc>
        <a:spcBef>
          <a:spcPct val="0"/>
        </a:spcBef>
        <a:spcAft>
          <a:spcPts val="1000"/>
        </a:spcAft>
        <a:buClr>
          <a:srgbClr val="4E4845"/>
        </a:buClr>
        <a:buFont typeface="Arial" charset="0"/>
        <a:buChar char="–"/>
        <a:defRPr sz="2000">
          <a:solidFill>
            <a:srgbClr val="4E4845"/>
          </a:solidFill>
          <a:latin typeface="+mn-lt"/>
          <a:ea typeface="ＭＳ Ｐゴシック" pitchFamily="-108" charset="-128"/>
        </a:defRPr>
      </a:lvl2pPr>
      <a:lvl3pPr marL="688975" indent="-171450" algn="l" rtl="0" eaLnBrk="0" fontAlgn="base" hangingPunct="0">
        <a:lnSpc>
          <a:spcPct val="90000"/>
        </a:lnSpc>
        <a:spcBef>
          <a:spcPct val="0"/>
        </a:spcBef>
        <a:spcAft>
          <a:spcPts val="800"/>
        </a:spcAft>
        <a:buClr>
          <a:srgbClr val="4E4845"/>
        </a:buClr>
        <a:buChar char="•"/>
        <a:defRPr sz="1600">
          <a:solidFill>
            <a:srgbClr val="4E4845"/>
          </a:solidFill>
          <a:latin typeface="+mn-lt"/>
          <a:ea typeface="ＭＳ Ｐゴシック" pitchFamily="-108" charset="-128"/>
        </a:defRPr>
      </a:lvl3pPr>
      <a:lvl4pPr marL="854075" indent="-165100" algn="l" rtl="0" eaLnBrk="0" fontAlgn="base" hangingPunct="0">
        <a:lnSpc>
          <a:spcPct val="90000"/>
        </a:lnSpc>
        <a:spcBef>
          <a:spcPct val="0"/>
        </a:spcBef>
        <a:spcAft>
          <a:spcPts val="600"/>
        </a:spcAft>
        <a:buClr>
          <a:srgbClr val="4E4845"/>
        </a:buClr>
        <a:buChar char="–"/>
        <a:defRPr sz="1400">
          <a:solidFill>
            <a:srgbClr val="4E4845"/>
          </a:solidFill>
          <a:latin typeface="+mn-lt"/>
          <a:ea typeface="ＭＳ Ｐゴシック" pitchFamily="-108" charset="-128"/>
        </a:defRPr>
      </a:lvl4pPr>
      <a:lvl5pPr marL="974725" indent="-120650" algn="l" rtl="0" eaLnBrk="0" fontAlgn="base" hangingPunct="0">
        <a:lnSpc>
          <a:spcPct val="90000"/>
        </a:lnSpc>
        <a:spcBef>
          <a:spcPct val="0"/>
        </a:spcBef>
        <a:spcAft>
          <a:spcPts val="600"/>
        </a:spcAft>
        <a:buClr>
          <a:srgbClr val="4E4845"/>
        </a:buClr>
        <a:buFont typeface="Arial" charset="0"/>
        <a:buChar char="•"/>
        <a:defRPr sz="1200">
          <a:solidFill>
            <a:srgbClr val="4E4845"/>
          </a:solidFill>
          <a:latin typeface="+mn-lt"/>
          <a:ea typeface="ＭＳ Ｐゴシック" pitchFamily="-108" charset="-128"/>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9.jpe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p:txBody>
          <a:bodyPr/>
          <a:lstStyle/>
          <a:p>
            <a:r>
              <a:rPr lang="en-US" smtClean="0">
                <a:ea typeface="ＭＳ Ｐゴシック" charset="-128"/>
              </a:rPr>
              <a:t>What’s New in Endpoint Management</a:t>
            </a:r>
          </a:p>
        </p:txBody>
      </p:sp>
      <p:sp>
        <p:nvSpPr>
          <p:cNvPr id="19459" name="Subtitle 3"/>
          <p:cNvSpPr>
            <a:spLocks noGrp="1"/>
          </p:cNvSpPr>
          <p:nvPr>
            <p:ph type="subTitle" idx="1"/>
          </p:nvPr>
        </p:nvSpPr>
        <p:spPr/>
        <p:txBody>
          <a:bodyPr/>
          <a:lstStyle/>
          <a:p>
            <a:r>
              <a:rPr lang="en-US" dirty="0" smtClean="0">
                <a:ea typeface="ＭＳ Ｐゴシック" charset="-128"/>
              </a:rPr>
              <a:t>Rene Kolga</a:t>
            </a:r>
            <a:endParaRPr lang="en-US" dirty="0" smtClean="0">
              <a:ea typeface="ＭＳ Ｐゴシック" charset="-128"/>
            </a:endParaRPr>
          </a:p>
        </p:txBody>
      </p:sp>
      <p:sp>
        <p:nvSpPr>
          <p:cNvPr id="19460" name="Text Placeholder 4"/>
          <p:cNvSpPr>
            <a:spLocks noGrp="1"/>
          </p:cNvSpPr>
          <p:nvPr>
            <p:ph type="body" sz="quarter" idx="10"/>
          </p:nvPr>
        </p:nvSpPr>
        <p:spPr>
          <a:xfrm>
            <a:off x="685800" y="5600700"/>
            <a:ext cx="6172200" cy="381000"/>
          </a:xfrm>
          <a:ln/>
        </p:spPr>
        <p:txBody>
          <a:bodyPr/>
          <a:lstStyle/>
          <a:p>
            <a:pPr>
              <a:buClr>
                <a:srgbClr val="4E4845"/>
              </a:buClr>
            </a:pPr>
            <a:r>
              <a:rPr lang="en-US" dirty="0" smtClean="0">
                <a:solidFill>
                  <a:srgbClr val="4E4845"/>
                </a:solidFill>
                <a:ea typeface="ＭＳ Ｐゴシック" charset="-128"/>
              </a:rPr>
              <a:t>Sr. Product Manager</a:t>
            </a:r>
            <a:endParaRPr dirty="0">
              <a:solidFill>
                <a:srgbClr val="4E4845"/>
              </a:solidFill>
              <a:ea typeface="ＭＳ Ｐゴシック" charset="-128"/>
            </a:endParaRPr>
          </a:p>
        </p:txBody>
      </p:sp>
      <p:sp>
        <p:nvSpPr>
          <p:cNvPr id="19461" name="Footer Placeholder 6"/>
          <p:cNvSpPr>
            <a:spLocks noGrp="1"/>
          </p:cNvSpPr>
          <p:nvPr>
            <p:ph type="ftr"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19462" name="Slide Number Placeholder 1"/>
          <p:cNvSpPr>
            <a:spLocks noGrp="1"/>
          </p:cNvSpPr>
          <p:nvPr>
            <p:ph type="sldNum" sz="quarter" idx="12"/>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FE743CB-1228-4D34-A505-F4C22B78CCAB}" type="slidenum">
              <a:rPr lang="en-US" sz="1000">
                <a:solidFill>
                  <a:schemeClr val="bg1"/>
                </a:solidFill>
                <a:latin typeface="Calibri" charset="0"/>
              </a:rPr>
              <a:pPr/>
              <a:t>1</a:t>
            </a:fld>
            <a:endParaRPr lang="en-US" sz="1000">
              <a:solidFill>
                <a:schemeClr val="bg1"/>
              </a:solidFill>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marL="625475"/>
            <a:r>
              <a:rPr lang="en-US" smtClean="0">
                <a:ea typeface="ＭＳ Ｐゴシック" charset="-128"/>
              </a:rPr>
              <a:t>Advanced Analytics and Reporting</a:t>
            </a:r>
          </a:p>
        </p:txBody>
      </p:sp>
      <p:sp>
        <p:nvSpPr>
          <p:cNvPr id="37891"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37892"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12C1F5E5-F9CE-44F9-8421-9A4269E27319}" type="slidenum">
              <a:rPr lang="en-US" sz="1000">
                <a:solidFill>
                  <a:schemeClr val="bg1"/>
                </a:solidFill>
                <a:latin typeface="Calibri" charset="0"/>
              </a:rPr>
              <a:pPr/>
              <a:t>10</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5"/>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4</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5"/>
            </a:solidFill>
            <a:round/>
            <a:headEnd/>
            <a:tailEnd/>
          </a:ln>
          <a:effectLst/>
        </p:spPr>
        <p:txBody>
          <a:bodyPr lIns="365760" rIns="274320"/>
          <a:lstStyle/>
          <a:p>
            <a:pPr marL="231775" indent="-231775">
              <a:lnSpc>
                <a:spcPct val="90000"/>
              </a:lnSpc>
              <a:spcAft>
                <a:spcPts val="1200"/>
              </a:spcAft>
              <a:buClr>
                <a:srgbClr val="4E4845"/>
              </a:buClr>
              <a:buFontTx/>
              <a:buChar char="•"/>
            </a:pPr>
            <a:r>
              <a:rPr lang="en-US" sz="1800">
                <a:solidFill>
                  <a:srgbClr val="404040"/>
                </a:solidFill>
                <a:latin typeface="Calibri" charset="0"/>
              </a:rPr>
              <a:t>Easily build ad hoc reports</a:t>
            </a:r>
          </a:p>
          <a:p>
            <a:pPr marL="231775" indent="-231775">
              <a:lnSpc>
                <a:spcPct val="90000"/>
              </a:lnSpc>
              <a:spcAft>
                <a:spcPts val="1200"/>
              </a:spcAft>
              <a:buClr>
                <a:srgbClr val="4E4845"/>
              </a:buClr>
              <a:buFontTx/>
              <a:buChar char="•"/>
            </a:pPr>
            <a:r>
              <a:rPr lang="en-US" sz="1800">
                <a:solidFill>
                  <a:srgbClr val="404040"/>
                </a:solidFill>
                <a:latin typeface="Calibri" charset="0"/>
              </a:rPr>
              <a:t>Create and save role based views</a:t>
            </a:r>
          </a:p>
        </p:txBody>
      </p:sp>
      <p:sp>
        <p:nvSpPr>
          <p:cNvPr id="11" name="Rectangle 4"/>
          <p:cNvSpPr>
            <a:spLocks noChangeArrowheads="1"/>
          </p:cNvSpPr>
          <p:nvPr/>
        </p:nvSpPr>
        <p:spPr bwMode="auto">
          <a:xfrm>
            <a:off x="2330450" y="1468438"/>
            <a:ext cx="457200" cy="4678362"/>
          </a:xfrm>
          <a:prstGeom prst="rect">
            <a:avLst/>
          </a:prstGeom>
          <a:solidFill>
            <a:schemeClr val="accent5"/>
          </a:solidFill>
          <a:ln w="19050">
            <a:solidFill>
              <a:schemeClr val="accent5"/>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Measure Progress</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Analyze Trends</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chemeClr val="accent5"/>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Ad Hoc Reports</a:t>
            </a:r>
          </a:p>
        </p:txBody>
      </p:sp>
      <p:pic>
        <p:nvPicPr>
          <p:cNvPr id="15" name="Picture 5" descr="ApplicationMeteringCube1.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027363" y="2355850"/>
            <a:ext cx="4816475" cy="28098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16" name="Picture 4" descr="PatchManagementCube1.png"/>
          <p:cNvPicPr>
            <a:picLocks noChangeAspect="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968750" y="3205163"/>
            <a:ext cx="4754563" cy="27733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marL="625475"/>
            <a:r>
              <a:rPr lang="en-US" smtClean="0">
                <a:ea typeface="ＭＳ Ｐゴシック" charset="-128"/>
              </a:rPr>
              <a:t>Optimize Scalability and Performance</a:t>
            </a:r>
          </a:p>
        </p:txBody>
      </p:sp>
      <p:sp>
        <p:nvSpPr>
          <p:cNvPr id="39939"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39940"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5DA7BC3-3D4E-4141-86F2-E0792621F104}" type="slidenum">
              <a:rPr lang="en-US" sz="1000">
                <a:solidFill>
                  <a:schemeClr val="bg1"/>
                </a:solidFill>
                <a:latin typeface="Calibri" charset="0"/>
              </a:rPr>
              <a:pPr/>
              <a:t>11</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4"/>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5</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4"/>
            </a:solidFill>
            <a:round/>
            <a:headEnd/>
            <a:tailEnd/>
          </a:ln>
          <a:effectLst/>
        </p:spPr>
        <p:txBody>
          <a:bodyPr lIns="365760" rIns="274320"/>
          <a:lstStyle/>
          <a:p>
            <a:pPr marL="231775" indent="-231775">
              <a:lnSpc>
                <a:spcPct val="90000"/>
              </a:lnSpc>
              <a:spcAft>
                <a:spcPts val="1200"/>
              </a:spcAft>
              <a:buClr>
                <a:srgbClr val="4E4845"/>
              </a:buClr>
              <a:buFontTx/>
              <a:buChar char="•"/>
            </a:pPr>
            <a:endParaRPr lang="en-US" sz="1800">
              <a:solidFill>
                <a:srgbClr val="4E4845"/>
              </a:solidFill>
              <a:latin typeface="Calibri" charset="0"/>
              <a:cs typeface="Arial" charset="0"/>
            </a:endParaRPr>
          </a:p>
        </p:txBody>
      </p:sp>
      <p:sp>
        <p:nvSpPr>
          <p:cNvPr id="11" name="Rectangle 4"/>
          <p:cNvSpPr>
            <a:spLocks noChangeArrowheads="1"/>
          </p:cNvSpPr>
          <p:nvPr/>
        </p:nvSpPr>
        <p:spPr bwMode="auto">
          <a:xfrm>
            <a:off x="2330450" y="1468438"/>
            <a:ext cx="457200" cy="4678362"/>
          </a:xfrm>
          <a:prstGeom prst="rect">
            <a:avLst/>
          </a:prstGeom>
          <a:solidFill>
            <a:schemeClr val="accent4"/>
          </a:solidFill>
          <a:ln w="19050">
            <a:solidFill>
              <a:schemeClr val="accent4"/>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4"/>
          </a:solidFill>
          <a:ln w="19050" algn="ctr">
            <a:solidFill>
              <a:srgbClr val="FFFFFF"/>
            </a:solidFill>
            <a:round/>
            <a:headEnd/>
            <a:tailEnd/>
          </a:ln>
          <a:effectLst/>
        </p:spPr>
        <p:txBody>
          <a:bodyPr lIns="36576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Optimize</a:t>
            </a:r>
          </a:p>
        </p:txBody>
      </p:sp>
      <p:pic>
        <p:nvPicPr>
          <p:cNvPr id="72708" name="Picture 4" descr="http://www.mobnews.ru/images/news/1140850800_No_speed_limit.jpg"/>
          <p:cNvPicPr>
            <a:picLocks noChangeAspect="1" noChangeArrowheads="1"/>
          </p:cNvPicPr>
          <p:nvPr/>
        </p:nvPicPr>
        <p:blipFill>
          <a:blip r:embed="rId3" cstate="print"/>
          <a:srcRect/>
          <a:stretch>
            <a:fillRect/>
          </a:stretch>
        </p:blipFill>
        <p:spPr bwMode="auto">
          <a:xfrm>
            <a:off x="6281737" y="2571540"/>
            <a:ext cx="2400444" cy="2449434"/>
          </a:xfrm>
          <a:prstGeom prst="rect">
            <a:avLst/>
          </a:prstGeom>
          <a:ln>
            <a:noFill/>
          </a:ln>
          <a:effectLst>
            <a:softEdge rad="112500"/>
          </a:effectLst>
        </p:spPr>
      </p:pic>
      <p:sp>
        <p:nvSpPr>
          <p:cNvPr id="39946" name="TextBox 20"/>
          <p:cNvSpPr txBox="1">
            <a:spLocks noChangeArrowheads="1"/>
          </p:cNvSpPr>
          <p:nvPr/>
        </p:nvSpPr>
        <p:spPr bwMode="ltGray">
          <a:xfrm>
            <a:off x="2965450" y="1504950"/>
            <a:ext cx="3167063" cy="42672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lIns="91419" tIns="45710" rIns="91419" bIns="45710"/>
          <a:lstStyle>
            <a:lvl1pPr marL="231775" indent="-231775"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indent="0" eaLnBrk="1" hangingPunct="1">
              <a:lnSpc>
                <a:spcPct val="90000"/>
              </a:lnSpc>
              <a:spcAft>
                <a:spcPts val="1200"/>
              </a:spcAft>
              <a:buClr>
                <a:srgbClr val="4E4845"/>
              </a:buClr>
            </a:pPr>
            <a:r>
              <a:rPr lang="en-US" sz="2000" dirty="0">
                <a:solidFill>
                  <a:srgbClr val="4E4845"/>
                </a:solidFill>
                <a:latin typeface="Calibri" charset="0"/>
              </a:rPr>
              <a:t>Scalability</a:t>
            </a:r>
          </a:p>
          <a:p>
            <a:pPr eaLnBrk="1" hangingPunct="1">
              <a:lnSpc>
                <a:spcPct val="90000"/>
              </a:lnSpc>
              <a:spcAft>
                <a:spcPts val="1200"/>
              </a:spcAft>
              <a:buClr>
                <a:srgbClr val="4E4845"/>
              </a:buClr>
              <a:buFont typeface="Calibri" charset="0"/>
              <a:buChar char="–"/>
            </a:pPr>
            <a:r>
              <a:rPr lang="en-US" sz="2000" dirty="0">
                <a:solidFill>
                  <a:srgbClr val="4E4845"/>
                </a:solidFill>
                <a:latin typeface="Calibri" charset="0"/>
                <a:cs typeface="Arial" charset="0"/>
              </a:rPr>
              <a:t>Double the number of systems managed per Notification Server</a:t>
            </a:r>
          </a:p>
          <a:p>
            <a:pPr marL="0" indent="0" eaLnBrk="1" hangingPunct="1">
              <a:lnSpc>
                <a:spcPct val="90000"/>
              </a:lnSpc>
              <a:spcAft>
                <a:spcPts val="1200"/>
              </a:spcAft>
              <a:buClr>
                <a:srgbClr val="4E4845"/>
              </a:buClr>
            </a:pPr>
            <a:r>
              <a:rPr lang="en-US" sz="2000" dirty="0">
                <a:solidFill>
                  <a:srgbClr val="4E4845"/>
                </a:solidFill>
                <a:latin typeface="Calibri" charset="0"/>
              </a:rPr>
              <a:t>Performance</a:t>
            </a:r>
            <a:endParaRPr lang="en-US" dirty="0">
              <a:solidFill>
                <a:srgbClr val="4E4845"/>
              </a:solidFill>
              <a:latin typeface="Calibri" charset="0"/>
            </a:endParaRPr>
          </a:p>
          <a:p>
            <a:pPr eaLnBrk="1" hangingPunct="1">
              <a:lnSpc>
                <a:spcPct val="90000"/>
              </a:lnSpc>
              <a:spcAft>
                <a:spcPts val="1200"/>
              </a:spcAft>
              <a:buClr>
                <a:srgbClr val="4E4845"/>
              </a:buClr>
              <a:buFont typeface="Calibri" charset="0"/>
              <a:buChar char="–"/>
            </a:pPr>
            <a:r>
              <a:rPr lang="en-US" sz="2000" dirty="0">
                <a:solidFill>
                  <a:srgbClr val="4E4845"/>
                </a:solidFill>
                <a:latin typeface="Calibri" charset="0"/>
                <a:cs typeface="Arial" charset="0"/>
              </a:rPr>
              <a:t>Faster page loads with the new interface</a:t>
            </a:r>
          </a:p>
          <a:p>
            <a:pPr eaLnBrk="1" hangingPunct="1">
              <a:lnSpc>
                <a:spcPct val="90000"/>
              </a:lnSpc>
              <a:spcAft>
                <a:spcPts val="1200"/>
              </a:spcAft>
              <a:buClr>
                <a:srgbClr val="4E4845"/>
              </a:buClr>
              <a:buFont typeface="Calibri" charset="0"/>
              <a:buChar char="–"/>
            </a:pPr>
            <a:r>
              <a:rPr lang="en-US" sz="2000" dirty="0">
                <a:solidFill>
                  <a:srgbClr val="4E4845"/>
                </a:solidFill>
                <a:latin typeface="Calibri" charset="0"/>
                <a:cs typeface="Arial" charset="0"/>
              </a:rPr>
              <a:t>Faster reporting with advanced analytics leveraging OLAP cubes</a:t>
            </a:r>
          </a:p>
          <a:p>
            <a:pPr eaLnBrk="1" hangingPunct="1">
              <a:lnSpc>
                <a:spcPct val="90000"/>
              </a:lnSpc>
              <a:spcAft>
                <a:spcPts val="1200"/>
              </a:spcAft>
              <a:buClr>
                <a:srgbClr val="4E4845"/>
              </a:buClr>
              <a:buFont typeface="Calibri" charset="0"/>
              <a:buChar char="–"/>
            </a:pPr>
            <a:r>
              <a:rPr lang="en-US" sz="2000" dirty="0">
                <a:solidFill>
                  <a:srgbClr val="4E4845"/>
                </a:solidFill>
                <a:latin typeface="Calibri" charset="0"/>
                <a:cs typeface="Arial" charset="0"/>
              </a:rPr>
              <a:t>64-bit platform suppo</a:t>
            </a:r>
            <a:r>
              <a:rPr lang="en-US" sz="1800" dirty="0">
                <a:solidFill>
                  <a:srgbClr val="4E4845"/>
                </a:solidFill>
                <a:latin typeface="Calibri" charset="0"/>
                <a:cs typeface="Arial" charset="0"/>
              </a:rPr>
              <a:t>rt</a:t>
            </a:r>
            <a:endParaRPr lang="en-US" sz="1600" dirty="0">
              <a:solidFill>
                <a:srgbClr val="4E4845"/>
              </a:solidFill>
              <a:latin typeface="Calibr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marL="625475"/>
            <a:r>
              <a:rPr lang="en-US" smtClean="0">
                <a:ea typeface="ＭＳ Ｐゴシック" charset="-128"/>
              </a:rPr>
              <a:t>Expanded Mobile Support</a:t>
            </a:r>
          </a:p>
        </p:txBody>
      </p:sp>
      <p:sp>
        <p:nvSpPr>
          <p:cNvPr id="41987"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41988"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F5A93A6-FE3F-4264-AEAC-26C9510B773B}" type="slidenum">
              <a:rPr lang="en-US" sz="1000">
                <a:solidFill>
                  <a:schemeClr val="bg1"/>
                </a:solidFill>
                <a:latin typeface="Calibri" charset="0"/>
              </a:rPr>
              <a:pPr/>
              <a:t>12</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1"/>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6</a:t>
            </a:r>
          </a:p>
        </p:txBody>
      </p:sp>
      <p:sp>
        <p:nvSpPr>
          <p:cNvPr id="4199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solidFill>
              <a:schemeClr val="accent1"/>
            </a:solidFill>
            <a:round/>
            <a:headEnd/>
            <a:tailEnd/>
          </a:ln>
        </p:spPr>
        <p:txBody>
          <a:bodyPr lIns="365760" rIns="274320"/>
          <a:lstStyle/>
          <a:p>
            <a:pPr>
              <a:lnSpc>
                <a:spcPct val="90000"/>
              </a:lnSpc>
              <a:spcAft>
                <a:spcPts val="1200"/>
              </a:spcAft>
              <a:buClr>
                <a:srgbClr val="4E4845"/>
              </a:buClr>
            </a:pPr>
            <a:r>
              <a:rPr lang="en-US" sz="1800" dirty="0" smtClean="0">
                <a:solidFill>
                  <a:srgbClr val="4E4845"/>
                </a:solidFill>
                <a:latin typeface="Calibri" charset="0"/>
              </a:rPr>
              <a:t>Basic </a:t>
            </a:r>
            <a:r>
              <a:rPr lang="en-US" sz="1800" dirty="0">
                <a:solidFill>
                  <a:srgbClr val="4E4845"/>
                </a:solidFill>
                <a:latin typeface="Calibri" charset="0"/>
              </a:rPr>
              <a:t>inventory across numerous mobile devices</a:t>
            </a:r>
          </a:p>
          <a:p>
            <a:pPr marL="517525" lvl="1" indent="-233363">
              <a:lnSpc>
                <a:spcPct val="90000"/>
              </a:lnSpc>
              <a:spcAft>
                <a:spcPts val="1000"/>
              </a:spcAft>
              <a:buClr>
                <a:srgbClr val="4E4845"/>
              </a:buClr>
              <a:buFont typeface="Arial" charset="0"/>
              <a:buChar char="–"/>
            </a:pPr>
            <a:r>
              <a:rPr lang="en-US" sz="1600" dirty="0">
                <a:solidFill>
                  <a:srgbClr val="4E4845"/>
                </a:solidFill>
                <a:latin typeface="Calibri" charset="0"/>
              </a:rPr>
              <a:t>Now includes </a:t>
            </a:r>
            <a:r>
              <a:rPr lang="en-US" sz="1600" dirty="0" err="1">
                <a:solidFill>
                  <a:srgbClr val="4E4845"/>
                </a:solidFill>
                <a:latin typeface="Calibri" charset="0"/>
              </a:rPr>
              <a:t>iPad</a:t>
            </a:r>
            <a:r>
              <a:rPr lang="en-US" sz="1600" dirty="0">
                <a:solidFill>
                  <a:srgbClr val="4E4845"/>
                </a:solidFill>
                <a:latin typeface="Calibri" charset="0"/>
              </a:rPr>
              <a:t>, iPhone and Android</a:t>
            </a:r>
            <a:endParaRPr lang="en-US" sz="1800" dirty="0">
              <a:solidFill>
                <a:srgbClr val="4E4845"/>
              </a:solidFill>
              <a:latin typeface="Calibri" charset="0"/>
            </a:endParaRPr>
          </a:p>
        </p:txBody>
      </p:sp>
      <p:sp>
        <p:nvSpPr>
          <p:cNvPr id="11" name="Rectangle 4"/>
          <p:cNvSpPr>
            <a:spLocks noChangeArrowheads="1"/>
          </p:cNvSpPr>
          <p:nvPr/>
        </p:nvSpPr>
        <p:spPr bwMode="auto">
          <a:xfrm>
            <a:off x="2330450" y="1468438"/>
            <a:ext cx="457200" cy="4678362"/>
          </a:xfrm>
          <a:prstGeom prst="rect">
            <a:avLst/>
          </a:prstGeom>
          <a:solidFill>
            <a:schemeClr val="accent1"/>
          </a:solidFill>
          <a:ln w="19050">
            <a:solidFill>
              <a:schemeClr val="accent1"/>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1"/>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Inventory</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Security</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Device Control</a:t>
            </a:r>
          </a:p>
        </p:txBody>
      </p:sp>
      <p:pic>
        <p:nvPicPr>
          <p:cNvPr id="22" name="Picture 21" descr="Mobile Inventory.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351213" y="2381250"/>
            <a:ext cx="4679950" cy="35179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marL="625475"/>
            <a:r>
              <a:rPr lang="en-US" smtClean="0">
                <a:ea typeface="ＭＳ Ｐゴシック" charset="-128"/>
              </a:rPr>
              <a:t>Expanded Mobile Support</a:t>
            </a:r>
          </a:p>
        </p:txBody>
      </p:sp>
      <p:sp>
        <p:nvSpPr>
          <p:cNvPr id="44035"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44036"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F884A30D-0E14-4DB7-A0F7-0B7CD658E528}" type="slidenum">
              <a:rPr lang="en-US" sz="1000">
                <a:solidFill>
                  <a:schemeClr val="bg1"/>
                </a:solidFill>
                <a:latin typeface="Calibri" charset="0"/>
              </a:rPr>
              <a:pPr/>
              <a:t>13</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1"/>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6</a:t>
            </a:r>
          </a:p>
        </p:txBody>
      </p:sp>
      <p:sp>
        <p:nvSpPr>
          <p:cNvPr id="44038"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solidFill>
              <a:schemeClr val="accent1"/>
            </a:solidFill>
            <a:round/>
            <a:headEnd/>
            <a:tailEnd/>
          </a:ln>
        </p:spPr>
        <p:txBody>
          <a:bodyPr lIns="365760" rIns="274320"/>
          <a:lstStyle/>
          <a:p>
            <a:pPr>
              <a:lnSpc>
                <a:spcPct val="90000"/>
              </a:lnSpc>
              <a:spcAft>
                <a:spcPts val="1200"/>
              </a:spcAft>
              <a:buClr>
                <a:srgbClr val="4E4845"/>
              </a:buClr>
            </a:pPr>
            <a:r>
              <a:rPr lang="en-US" sz="1800" dirty="0">
                <a:solidFill>
                  <a:srgbClr val="4E4845"/>
                </a:solidFill>
                <a:latin typeface="Calibri" charset="0"/>
              </a:rPr>
              <a:t>Enforce common security policies</a:t>
            </a:r>
          </a:p>
          <a:p>
            <a:pPr marL="517525" lvl="1" indent="-233363">
              <a:lnSpc>
                <a:spcPct val="90000"/>
              </a:lnSpc>
              <a:spcAft>
                <a:spcPts val="1000"/>
              </a:spcAft>
              <a:buClr>
                <a:srgbClr val="4E4845"/>
              </a:buClr>
              <a:buFont typeface="Arial" charset="0"/>
              <a:buChar char="–"/>
            </a:pPr>
            <a:r>
              <a:rPr lang="en-US" sz="1600" dirty="0">
                <a:solidFill>
                  <a:srgbClr val="4E4845"/>
                </a:solidFill>
                <a:latin typeface="Calibri" charset="0"/>
              </a:rPr>
              <a:t>Includes Password, Encryption and Remote Wipe Settings</a:t>
            </a:r>
            <a:endParaRPr lang="en-US" sz="1800" dirty="0">
              <a:solidFill>
                <a:srgbClr val="4E4845"/>
              </a:solidFill>
              <a:latin typeface="Calibri" charset="0"/>
            </a:endParaRPr>
          </a:p>
        </p:txBody>
      </p:sp>
      <p:sp>
        <p:nvSpPr>
          <p:cNvPr id="11" name="Rectangle 4"/>
          <p:cNvSpPr>
            <a:spLocks noChangeArrowheads="1"/>
          </p:cNvSpPr>
          <p:nvPr/>
        </p:nvSpPr>
        <p:spPr bwMode="auto">
          <a:xfrm>
            <a:off x="2330450" y="1468438"/>
            <a:ext cx="457200" cy="4678362"/>
          </a:xfrm>
          <a:prstGeom prst="rect">
            <a:avLst/>
          </a:prstGeom>
          <a:solidFill>
            <a:schemeClr val="accent1"/>
          </a:solidFill>
          <a:ln w="19050">
            <a:solidFill>
              <a:schemeClr val="accent1"/>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Inventory</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1"/>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Security</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Device Control</a:t>
            </a:r>
          </a:p>
        </p:txBody>
      </p:sp>
      <p:pic>
        <p:nvPicPr>
          <p:cNvPr id="15" name="Picture 14" descr="Mobile Policy 1.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068638" y="2455863"/>
            <a:ext cx="5359400" cy="35401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marL="625475"/>
            <a:r>
              <a:rPr lang="en-US" smtClean="0">
                <a:ea typeface="ＭＳ Ｐゴシック" charset="-128"/>
              </a:rPr>
              <a:t>Expanded Mobile Support</a:t>
            </a:r>
          </a:p>
        </p:txBody>
      </p:sp>
      <p:sp>
        <p:nvSpPr>
          <p:cNvPr id="46083"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46084"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355CEA09-0B76-4C90-9ABF-827797CC6F35}" type="slidenum">
              <a:rPr lang="en-US" sz="1000">
                <a:solidFill>
                  <a:schemeClr val="bg1"/>
                </a:solidFill>
                <a:latin typeface="Calibri" charset="0"/>
              </a:rPr>
              <a:pPr/>
              <a:t>14</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1"/>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6</a:t>
            </a:r>
          </a:p>
        </p:txBody>
      </p:sp>
      <p:sp>
        <p:nvSpPr>
          <p:cNvPr id="46086"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solidFill>
              <a:schemeClr val="accent1"/>
            </a:solidFill>
            <a:round/>
            <a:headEnd/>
            <a:tailEnd/>
          </a:ln>
        </p:spPr>
        <p:txBody>
          <a:bodyPr lIns="365760" rIns="274320"/>
          <a:lstStyle/>
          <a:p>
            <a:pPr>
              <a:lnSpc>
                <a:spcPct val="90000"/>
              </a:lnSpc>
              <a:spcAft>
                <a:spcPts val="1200"/>
              </a:spcAft>
              <a:buClr>
                <a:srgbClr val="4E4845"/>
              </a:buClr>
            </a:pPr>
            <a:r>
              <a:rPr lang="en-US" sz="1800" dirty="0">
                <a:solidFill>
                  <a:srgbClr val="4E4845"/>
                </a:solidFill>
                <a:latin typeface="Calibri" charset="0"/>
              </a:rPr>
              <a:t>Control device functionality</a:t>
            </a:r>
          </a:p>
          <a:p>
            <a:pPr marL="517525" lvl="1" indent="-233363">
              <a:lnSpc>
                <a:spcPct val="90000"/>
              </a:lnSpc>
              <a:spcAft>
                <a:spcPts val="1000"/>
              </a:spcAft>
              <a:buClr>
                <a:srgbClr val="4E4845"/>
              </a:buClr>
              <a:buFont typeface="Arial" charset="0"/>
              <a:buChar char="–"/>
            </a:pPr>
            <a:r>
              <a:rPr lang="en-US" sz="1600" dirty="0">
                <a:solidFill>
                  <a:srgbClr val="4E4845"/>
                </a:solidFill>
                <a:latin typeface="Calibri" charset="0"/>
              </a:rPr>
              <a:t>Block use of removable storage, camera, web browsing …</a:t>
            </a:r>
            <a:endParaRPr lang="en-US" sz="1800" dirty="0">
              <a:solidFill>
                <a:srgbClr val="4E4845"/>
              </a:solidFill>
              <a:latin typeface="Calibri" charset="0"/>
            </a:endParaRPr>
          </a:p>
        </p:txBody>
      </p:sp>
      <p:sp>
        <p:nvSpPr>
          <p:cNvPr id="11" name="Rectangle 4"/>
          <p:cNvSpPr>
            <a:spLocks noChangeArrowheads="1"/>
          </p:cNvSpPr>
          <p:nvPr/>
        </p:nvSpPr>
        <p:spPr bwMode="auto">
          <a:xfrm>
            <a:off x="2330450" y="1468438"/>
            <a:ext cx="457200" cy="4678362"/>
          </a:xfrm>
          <a:prstGeom prst="rect">
            <a:avLst/>
          </a:prstGeom>
          <a:solidFill>
            <a:schemeClr val="accent1"/>
          </a:solidFill>
          <a:ln w="19050">
            <a:solidFill>
              <a:schemeClr val="accent1"/>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Inventory</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Security</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chemeClr val="accent1"/>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Device Control</a:t>
            </a:r>
          </a:p>
        </p:txBody>
      </p:sp>
      <p:pic>
        <p:nvPicPr>
          <p:cNvPr id="16" name="Picture 15" descr="Mobile Policy 2.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095625" y="2354263"/>
            <a:ext cx="5418138" cy="3581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marL="625475"/>
            <a:r>
              <a:rPr lang="en-US" smtClean="0">
                <a:ea typeface="ＭＳ Ｐゴシック" charset="-128"/>
              </a:rPr>
              <a:t>Solving Windows Application Compatibility</a:t>
            </a:r>
          </a:p>
        </p:txBody>
      </p:sp>
      <p:sp>
        <p:nvSpPr>
          <p:cNvPr id="48131"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48132"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DB15BF9-3405-46AE-A505-85529C9606D5}" type="slidenum">
              <a:rPr lang="en-US" sz="1000">
                <a:solidFill>
                  <a:schemeClr val="bg1"/>
                </a:solidFill>
                <a:latin typeface="Calibri" charset="0"/>
              </a:rPr>
              <a:pPr/>
              <a:t>15</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5"/>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7</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5"/>
            </a:solidFill>
            <a:round/>
            <a:headEnd/>
            <a:tailEnd/>
          </a:ln>
          <a:effectLst/>
        </p:spPr>
        <p:txBody>
          <a:bodyPr lIns="365760" rIns="274320"/>
          <a:lstStyle/>
          <a:p>
            <a:pPr>
              <a:lnSpc>
                <a:spcPct val="90000"/>
              </a:lnSpc>
              <a:spcAft>
                <a:spcPts val="1200"/>
              </a:spcAft>
              <a:buClr>
                <a:srgbClr val="4E4845"/>
              </a:buClr>
            </a:pPr>
            <a:r>
              <a:rPr lang="en-US" sz="1800" dirty="0">
                <a:solidFill>
                  <a:srgbClr val="4E4845"/>
                </a:solidFill>
                <a:latin typeface="Calibri" charset="0"/>
              </a:rPr>
              <a:t>Workspace Virtualization fully integrated</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Quick check box to distribute as virtual layer</a:t>
            </a:r>
          </a:p>
        </p:txBody>
      </p:sp>
      <p:sp>
        <p:nvSpPr>
          <p:cNvPr id="11" name="Rectangle 4"/>
          <p:cNvSpPr>
            <a:spLocks noChangeArrowheads="1"/>
          </p:cNvSpPr>
          <p:nvPr/>
        </p:nvSpPr>
        <p:spPr bwMode="auto">
          <a:xfrm>
            <a:off x="2330450" y="1468438"/>
            <a:ext cx="457200" cy="4678362"/>
          </a:xfrm>
          <a:prstGeom prst="rect">
            <a:avLst/>
          </a:prstGeom>
          <a:solidFill>
            <a:schemeClr val="accent5"/>
          </a:solidFill>
          <a:ln w="19050">
            <a:solidFill>
              <a:schemeClr val="accent5"/>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5"/>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err="1">
                <a:solidFill>
                  <a:srgbClr val="FFFFFF"/>
                </a:solidFill>
                <a:latin typeface="+mj-lt"/>
                <a:ea typeface="ＭＳ Ｐゴシック" pitchFamily="-108" charset="-128"/>
                <a:cs typeface="Arial" charset="0"/>
              </a:rPr>
              <a:t>Virtualize</a:t>
            </a:r>
            <a:r>
              <a:rPr lang="en-US" sz="2200" b="1" dirty="0">
                <a:solidFill>
                  <a:srgbClr val="FFFFFF"/>
                </a:solidFill>
                <a:latin typeface="+mj-lt"/>
                <a:ea typeface="ＭＳ Ｐゴシック" pitchFamily="-108" charset="-128"/>
                <a:cs typeface="Arial" charset="0"/>
              </a:rPr>
              <a:t> on the Fly</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Manage Dependencies</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IE6 on Windows 7</a:t>
            </a:r>
          </a:p>
        </p:txBody>
      </p:sp>
      <p:pic>
        <p:nvPicPr>
          <p:cNvPr id="16" name="Picture 15" descr="Virtual Layer.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481388" y="2554288"/>
            <a:ext cx="4621212" cy="31877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marL="625475"/>
            <a:r>
              <a:rPr lang="en-US" smtClean="0">
                <a:ea typeface="ＭＳ Ｐゴシック" charset="-128"/>
              </a:rPr>
              <a:t>Solving Windows Application Compatibility</a:t>
            </a:r>
          </a:p>
        </p:txBody>
      </p:sp>
      <p:sp>
        <p:nvSpPr>
          <p:cNvPr id="50179"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50180"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9AA7BA2-C5C5-44DE-9719-535BC0B44C38}" type="slidenum">
              <a:rPr lang="en-US" sz="1000">
                <a:solidFill>
                  <a:schemeClr val="bg1"/>
                </a:solidFill>
                <a:latin typeface="Calibri" charset="0"/>
              </a:rPr>
              <a:pPr/>
              <a:t>16</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5"/>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7</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5"/>
            </a:solidFill>
            <a:round/>
            <a:headEnd/>
            <a:tailEnd/>
          </a:ln>
          <a:effectLst/>
        </p:spPr>
        <p:txBody>
          <a:bodyPr lIns="365760" rIns="274320"/>
          <a:lstStyle/>
          <a:p>
            <a:pPr>
              <a:lnSpc>
                <a:spcPct val="90000"/>
              </a:lnSpc>
              <a:spcAft>
                <a:spcPts val="1200"/>
              </a:spcAft>
              <a:buClr>
                <a:srgbClr val="4E4845"/>
              </a:buClr>
            </a:pPr>
            <a:r>
              <a:rPr lang="en-US" sz="1800" dirty="0">
                <a:solidFill>
                  <a:srgbClr val="4E4845"/>
                </a:solidFill>
                <a:latin typeface="Calibri" charset="0"/>
              </a:rPr>
              <a:t>Solve Java Run Time dependencies using virtualization</a:t>
            </a:r>
          </a:p>
        </p:txBody>
      </p:sp>
      <p:sp>
        <p:nvSpPr>
          <p:cNvPr id="11" name="Rectangle 4"/>
          <p:cNvSpPr>
            <a:spLocks noChangeArrowheads="1"/>
          </p:cNvSpPr>
          <p:nvPr/>
        </p:nvSpPr>
        <p:spPr bwMode="auto">
          <a:xfrm>
            <a:off x="2330450" y="1468438"/>
            <a:ext cx="457200" cy="4678362"/>
          </a:xfrm>
          <a:prstGeom prst="rect">
            <a:avLst/>
          </a:prstGeom>
          <a:solidFill>
            <a:schemeClr val="accent5"/>
          </a:solidFill>
          <a:ln w="19050">
            <a:solidFill>
              <a:schemeClr val="accent5"/>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err="1">
                <a:solidFill>
                  <a:srgbClr val="FFFFFF"/>
                </a:solidFill>
                <a:latin typeface="+mj-lt"/>
                <a:ea typeface="ＭＳ Ｐゴシック" pitchFamily="-108" charset="-128"/>
                <a:cs typeface="Arial" charset="0"/>
              </a:rPr>
              <a:t>Virtualize</a:t>
            </a:r>
            <a:r>
              <a:rPr lang="en-US" sz="2200" b="1" dirty="0">
                <a:solidFill>
                  <a:srgbClr val="FFFFFF"/>
                </a:solidFill>
                <a:latin typeface="+mj-lt"/>
                <a:ea typeface="ＭＳ Ｐゴシック" pitchFamily="-108" charset="-128"/>
                <a:cs typeface="Arial" charset="0"/>
              </a:rPr>
              <a:t> on the Fly</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5"/>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Manage Dependencies</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IE6 on Windows 7</a:t>
            </a:r>
          </a:p>
        </p:txBody>
      </p:sp>
      <p:pic>
        <p:nvPicPr>
          <p:cNvPr id="20" name="Picture 19" descr="JRE.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416300" y="2239963"/>
            <a:ext cx="4916488" cy="36957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marL="625475"/>
            <a:r>
              <a:rPr lang="en-US" smtClean="0">
                <a:ea typeface="ＭＳ Ｐゴシック" charset="-128"/>
              </a:rPr>
              <a:t>Solving Windows Application Compatibility</a:t>
            </a:r>
          </a:p>
        </p:txBody>
      </p:sp>
      <p:sp>
        <p:nvSpPr>
          <p:cNvPr id="52227"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52228"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82C2867C-F362-4D75-8D8F-887D3B212767}" type="slidenum">
              <a:rPr lang="en-US" sz="1000">
                <a:solidFill>
                  <a:schemeClr val="bg1"/>
                </a:solidFill>
                <a:latin typeface="Calibri" charset="0"/>
              </a:rPr>
              <a:pPr/>
              <a:t>17</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5"/>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7</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5"/>
            </a:solidFill>
            <a:round/>
            <a:headEnd/>
            <a:tailEnd/>
          </a:ln>
          <a:effectLst/>
        </p:spPr>
        <p:txBody>
          <a:bodyPr lIns="365760" rIns="274320"/>
          <a:lstStyle/>
          <a:p>
            <a:pPr>
              <a:lnSpc>
                <a:spcPct val="90000"/>
              </a:lnSpc>
              <a:spcAft>
                <a:spcPts val="1200"/>
              </a:spcAft>
              <a:buClr>
                <a:srgbClr val="4E4845"/>
              </a:buClr>
            </a:pPr>
            <a:r>
              <a:rPr lang="en-US" sz="1800" dirty="0">
                <a:solidFill>
                  <a:srgbClr val="4E4845"/>
                </a:solidFill>
                <a:latin typeface="Calibri" charset="0"/>
              </a:rPr>
              <a:t>Run IE6 alongside IE8 on Windows 7</a:t>
            </a:r>
          </a:p>
          <a:p>
            <a:pPr marL="231775" indent="-231775">
              <a:lnSpc>
                <a:spcPct val="90000"/>
              </a:lnSpc>
              <a:spcAft>
                <a:spcPts val="1200"/>
              </a:spcAft>
              <a:buClr>
                <a:srgbClr val="4E4845"/>
              </a:buClr>
              <a:buFont typeface="Arial" charset="0"/>
              <a:buChar char="–"/>
            </a:pPr>
            <a:r>
              <a:rPr lang="en-US" sz="1600" dirty="0">
                <a:solidFill>
                  <a:srgbClr val="4E4845"/>
                </a:solidFill>
                <a:latin typeface="Calibri" charset="0"/>
              </a:rPr>
              <a:t>Run multiple versions of Internet Explorer concurrently</a:t>
            </a:r>
          </a:p>
          <a:p>
            <a:pPr marL="231775" indent="-231775">
              <a:lnSpc>
                <a:spcPct val="90000"/>
              </a:lnSpc>
              <a:spcAft>
                <a:spcPts val="1200"/>
              </a:spcAft>
              <a:buClr>
                <a:srgbClr val="4E4845"/>
              </a:buClr>
              <a:buFont typeface="Arial" charset="0"/>
              <a:buChar char="–"/>
            </a:pPr>
            <a:r>
              <a:rPr lang="en-US" sz="1600" dirty="0">
                <a:solidFill>
                  <a:srgbClr val="4E4845"/>
                </a:solidFill>
                <a:latin typeface="Calibri" charset="0"/>
              </a:rPr>
              <a:t>Automatically launches the appropriate browser based on application</a:t>
            </a:r>
          </a:p>
        </p:txBody>
      </p:sp>
      <p:sp>
        <p:nvSpPr>
          <p:cNvPr id="11" name="Rectangle 4"/>
          <p:cNvSpPr>
            <a:spLocks noChangeArrowheads="1"/>
          </p:cNvSpPr>
          <p:nvPr/>
        </p:nvSpPr>
        <p:spPr bwMode="auto">
          <a:xfrm>
            <a:off x="2330450" y="1468438"/>
            <a:ext cx="457200" cy="4678362"/>
          </a:xfrm>
          <a:prstGeom prst="rect">
            <a:avLst/>
          </a:prstGeom>
          <a:solidFill>
            <a:schemeClr val="accent5"/>
          </a:solidFill>
          <a:ln w="19050">
            <a:solidFill>
              <a:schemeClr val="accent5"/>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err="1">
                <a:solidFill>
                  <a:srgbClr val="FFFFFF"/>
                </a:solidFill>
                <a:latin typeface="+mj-lt"/>
                <a:ea typeface="ＭＳ Ｐゴシック" pitchFamily="-108" charset="-128"/>
                <a:cs typeface="Arial" charset="0"/>
              </a:rPr>
              <a:t>Virtualize</a:t>
            </a:r>
            <a:r>
              <a:rPr lang="en-US" sz="2200" b="1" dirty="0">
                <a:solidFill>
                  <a:srgbClr val="FFFFFF"/>
                </a:solidFill>
                <a:latin typeface="+mj-lt"/>
                <a:ea typeface="ＭＳ Ｐゴシック" pitchFamily="-108" charset="-128"/>
                <a:cs typeface="Arial" charset="0"/>
              </a:rPr>
              <a:t> on the Fly</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Manage Dependencies</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chemeClr val="accent5"/>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IE6 on Windows 7</a:t>
            </a:r>
          </a:p>
        </p:txBody>
      </p:sp>
      <p:pic>
        <p:nvPicPr>
          <p:cNvPr id="15" name="Picture 2" descr="IE6, IE7 and IE8 Running Side-by-Side using SWV"/>
          <p:cNvPicPr>
            <a:picLocks noChangeAspect="1" noChangeArrowheads="1"/>
          </p:cNvPicPr>
          <p:nvPr/>
        </p:nvPicPr>
        <p:blipFill>
          <a:blip r:embed="rId3" cstate="print"/>
          <a:srcRect/>
          <a:stretch>
            <a:fillRect/>
          </a:stretch>
        </p:blipFill>
        <p:spPr bwMode="auto">
          <a:xfrm>
            <a:off x="3136900" y="2965450"/>
            <a:ext cx="5551488" cy="3027363"/>
          </a:xfrm>
          <a:prstGeom prst="rect">
            <a:avLst/>
          </a:prstGeom>
          <a:noFill/>
          <a:ln w="9525">
            <a:noFill/>
            <a:miter lim="800000"/>
            <a:headEnd/>
            <a:tailEnd/>
          </a:ln>
          <a:effectLst>
            <a:outerShdw blurRad="63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marL="625475"/>
            <a:r>
              <a:rPr lang="en-US" smtClean="0">
                <a:ea typeface="ＭＳ Ｐゴシック" charset="-128"/>
              </a:rPr>
              <a:t>Built-In Process Automation</a:t>
            </a:r>
          </a:p>
        </p:txBody>
      </p:sp>
      <p:sp>
        <p:nvSpPr>
          <p:cNvPr id="54275"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54276"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9C96A4F-F764-4F99-868C-BBC4AA9E1ECE}" type="slidenum">
              <a:rPr lang="en-US" sz="1000">
                <a:solidFill>
                  <a:schemeClr val="bg1"/>
                </a:solidFill>
                <a:latin typeface="Calibri" charset="0"/>
              </a:rPr>
              <a:pPr/>
              <a:t>18</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3"/>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8</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3"/>
            </a:solidFill>
            <a:round/>
            <a:headEnd/>
            <a:tailEnd/>
          </a:ln>
          <a:effectLst/>
        </p:spPr>
        <p:txBody>
          <a:bodyPr lIns="365760" rIns="274320"/>
          <a:lstStyle/>
          <a:p>
            <a:pPr marL="231775" indent="-231775">
              <a:lnSpc>
                <a:spcPct val="90000"/>
              </a:lnSpc>
              <a:spcAft>
                <a:spcPts val="1200"/>
              </a:spcAft>
              <a:buClr>
                <a:srgbClr val="4E4845"/>
              </a:buClr>
              <a:buFontTx/>
              <a:buChar char="•"/>
            </a:pPr>
            <a:r>
              <a:rPr lang="en-US" sz="1800">
                <a:solidFill>
                  <a:srgbClr val="4E4845"/>
                </a:solidFill>
                <a:latin typeface="Calibri" charset="0"/>
              </a:rPr>
              <a:t>Workflow capabilities fully integrated with all products</a:t>
            </a:r>
          </a:p>
          <a:p>
            <a:pPr marL="231775" indent="-231775">
              <a:lnSpc>
                <a:spcPct val="90000"/>
              </a:lnSpc>
              <a:spcAft>
                <a:spcPts val="1200"/>
              </a:spcAft>
              <a:buClr>
                <a:srgbClr val="4E4845"/>
              </a:buClr>
              <a:buFontTx/>
              <a:buChar char="•"/>
            </a:pPr>
            <a:r>
              <a:rPr lang="en-US" sz="1800">
                <a:solidFill>
                  <a:srgbClr val="4E4845"/>
                </a:solidFill>
                <a:latin typeface="Calibri" charset="0"/>
              </a:rPr>
              <a:t>Connect to Symantec and third party data and systems</a:t>
            </a:r>
          </a:p>
          <a:p>
            <a:pPr marL="231775" indent="-231775">
              <a:lnSpc>
                <a:spcPct val="90000"/>
              </a:lnSpc>
              <a:spcAft>
                <a:spcPts val="1200"/>
              </a:spcAft>
              <a:buClr>
                <a:srgbClr val="4E4845"/>
              </a:buClr>
              <a:buFontTx/>
              <a:buChar char="•"/>
            </a:pPr>
            <a:r>
              <a:rPr lang="en-US" sz="1800">
                <a:solidFill>
                  <a:srgbClr val="4E4845"/>
                </a:solidFill>
                <a:latin typeface="Calibri" charset="0"/>
              </a:rPr>
              <a:t>Monitor and improve processes continually</a:t>
            </a:r>
          </a:p>
        </p:txBody>
      </p:sp>
      <p:sp>
        <p:nvSpPr>
          <p:cNvPr id="11" name="Rectangle 4"/>
          <p:cNvSpPr>
            <a:spLocks noChangeArrowheads="1"/>
          </p:cNvSpPr>
          <p:nvPr/>
        </p:nvSpPr>
        <p:spPr bwMode="auto">
          <a:xfrm>
            <a:off x="2330450" y="1468438"/>
            <a:ext cx="457200" cy="4678362"/>
          </a:xfrm>
          <a:prstGeom prst="rect">
            <a:avLst/>
          </a:prstGeom>
          <a:solidFill>
            <a:schemeClr val="accent3"/>
          </a:solidFill>
          <a:ln w="19050">
            <a:solidFill>
              <a:schemeClr val="accent3"/>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3"/>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Fully Integrated</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Out of the Box Automation</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Custom Automation</a:t>
            </a:r>
          </a:p>
        </p:txBody>
      </p:sp>
      <p:pic>
        <p:nvPicPr>
          <p:cNvPr id="54283" name="Picture 1" descr="SimpleDiagram.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876675" y="2945186"/>
            <a:ext cx="3981449" cy="30579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25475"/>
            <a:r>
              <a:rPr lang="en-US" smtClean="0">
                <a:ea typeface="ＭＳ Ｐゴシック" charset="-128"/>
              </a:rPr>
              <a:t>Built-In Process Automation</a:t>
            </a:r>
          </a:p>
        </p:txBody>
      </p:sp>
      <p:sp>
        <p:nvSpPr>
          <p:cNvPr id="56323"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56324"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F3EB322-2D02-48F5-818C-914693823422}" type="slidenum">
              <a:rPr lang="en-US" sz="1000">
                <a:solidFill>
                  <a:schemeClr val="bg1"/>
                </a:solidFill>
                <a:latin typeface="Calibri" charset="0"/>
              </a:rPr>
              <a:pPr/>
              <a:t>19</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3"/>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n-lt"/>
                <a:ea typeface="ＭＳ Ｐゴシック" pitchFamily="-108" charset="-128"/>
                <a:cs typeface="Arial" charset="0"/>
              </a:rPr>
              <a:t>8</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3"/>
            </a:solidFill>
            <a:round/>
            <a:headEnd/>
            <a:tailEnd/>
          </a:ln>
          <a:effectLst/>
        </p:spPr>
        <p:txBody>
          <a:bodyPr lIns="365760" rIns="274320"/>
          <a:lstStyle/>
          <a:p>
            <a:pPr>
              <a:lnSpc>
                <a:spcPct val="90000"/>
              </a:lnSpc>
              <a:spcAft>
                <a:spcPts val="1200"/>
              </a:spcAft>
              <a:buClr>
                <a:srgbClr val="4E4845"/>
              </a:buClr>
            </a:pPr>
            <a:r>
              <a:rPr lang="en-US" sz="1800" dirty="0">
                <a:solidFill>
                  <a:srgbClr val="4E4845"/>
                </a:solidFill>
                <a:latin typeface="Calibri" charset="0"/>
              </a:rPr>
              <a:t>Out of the Box Templates included with the products</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Windows 7 Migration</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Automated Patch Rollout</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Virtual Machine Provisioning</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Ownership Validation</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Hardware | Software Request</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Lease Notification</a:t>
            </a:r>
          </a:p>
        </p:txBody>
      </p:sp>
      <p:sp>
        <p:nvSpPr>
          <p:cNvPr id="11" name="Rectangle 4"/>
          <p:cNvSpPr>
            <a:spLocks noChangeArrowheads="1"/>
          </p:cNvSpPr>
          <p:nvPr/>
        </p:nvSpPr>
        <p:spPr bwMode="auto">
          <a:xfrm>
            <a:off x="2330450" y="1468438"/>
            <a:ext cx="457200" cy="4678362"/>
          </a:xfrm>
          <a:prstGeom prst="rect">
            <a:avLst/>
          </a:prstGeom>
          <a:solidFill>
            <a:schemeClr val="accent3"/>
          </a:solidFill>
          <a:ln w="19050">
            <a:solidFill>
              <a:schemeClr val="accent3"/>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n-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n-lt"/>
                <a:ea typeface="ＭＳ Ｐゴシック" pitchFamily="-108" charset="-128"/>
                <a:cs typeface="Arial" charset="0"/>
              </a:rPr>
              <a:t>Fully Integrated</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3"/>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n-lt"/>
                <a:ea typeface="ＭＳ Ｐゴシック" pitchFamily="-108" charset="-128"/>
                <a:cs typeface="Arial" charset="0"/>
              </a:rPr>
              <a:t>Out of the Box Automation</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n-lt"/>
                <a:ea typeface="ＭＳ Ｐゴシック" pitchFamily="-108" charset="-128"/>
                <a:cs typeface="Arial" charset="0"/>
              </a:rPr>
              <a:t>Custom Automation</a:t>
            </a:r>
          </a:p>
        </p:txBody>
      </p:sp>
      <p:graphicFrame>
        <p:nvGraphicFramePr>
          <p:cNvPr id="4" name="Diagram 3"/>
          <p:cNvGraphicFramePr/>
          <p:nvPr>
            <p:extLst>
              <p:ext uri="{D42A27DB-BD31-4B8C-83A1-F6EECF244321}">
                <p14:modId xmlns:mc="http://schemas.openxmlformats.org/markup-compatibility/2006" xmlns:mv="urn:schemas-microsoft-com:mac:vml" xmlns="" xmlns:p14="http://schemas.microsoft.com/office/powerpoint/2010/main" val="4206684905"/>
              </p:ext>
            </p:extLst>
          </p:nvPr>
        </p:nvGraphicFramePr>
        <p:xfrm>
          <a:off x="5943600" y="3057526"/>
          <a:ext cx="2521744" cy="317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r>
              <a:rPr lang="en-US" smtClean="0">
                <a:ea typeface="ＭＳ Ｐゴシック" charset="-128"/>
              </a:rPr>
              <a:t>Top 10 List</a:t>
            </a:r>
          </a:p>
        </p:txBody>
      </p:sp>
      <p:sp>
        <p:nvSpPr>
          <p:cNvPr id="21507" name="Footer Placeholder 3"/>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21508" name="Slide Number Placeholder 4"/>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3FF3FAE-9C35-4982-AD2B-089708AB31B6}" type="slidenum">
              <a:rPr lang="en-US" sz="1000">
                <a:solidFill>
                  <a:schemeClr val="bg1"/>
                </a:solidFill>
                <a:latin typeface="Calibri" charset="0"/>
              </a:rPr>
              <a:pPr/>
              <a:t>2</a:t>
            </a:fld>
            <a:endParaRPr lang="en-US" sz="1000">
              <a:solidFill>
                <a:schemeClr val="bg1"/>
              </a:solidFill>
              <a:latin typeface="Calibri" charset="0"/>
            </a:endParaRPr>
          </a:p>
        </p:txBody>
      </p:sp>
      <p:sp>
        <p:nvSpPr>
          <p:cNvPr id="8" name="Rectangle 4"/>
          <p:cNvSpPr>
            <a:spLocks noChangeArrowheads="1"/>
          </p:cNvSpPr>
          <p:nvPr/>
        </p:nvSpPr>
        <p:spPr bwMode="auto">
          <a:xfrm>
            <a:off x="492125" y="1735138"/>
            <a:ext cx="1419225" cy="1784350"/>
          </a:xfrm>
          <a:prstGeom prst="rect">
            <a:avLst/>
          </a:prstGeom>
          <a:solidFill>
            <a:srgbClr val="7F6377"/>
          </a:solidFill>
          <a:ln w="28575">
            <a:solidFill>
              <a:schemeClr val="bg1">
                <a:lumMod val="85000"/>
              </a:schemeClr>
            </a:solidFill>
            <a:miter lim="800000"/>
            <a:headEnd/>
            <a:tailEnd/>
          </a:ln>
          <a:effectLst/>
        </p:spPr>
        <p:txBody>
          <a:bodyPr tIns="457200"/>
          <a:lstStyle/>
          <a:p>
            <a:pPr algn="ctr"/>
            <a:r>
              <a:rPr lang="en-US" sz="1600">
                <a:solidFill>
                  <a:srgbClr val="FFFFFF"/>
                </a:solidFill>
                <a:latin typeface="Calibri" charset="0"/>
              </a:rPr>
              <a:t>Intuitive Management Interface</a:t>
            </a:r>
            <a:endParaRPr lang="en-US" sz="1600">
              <a:solidFill>
                <a:srgbClr val="FFFFFF"/>
              </a:solidFill>
              <a:latin typeface="Calibri" charset="0"/>
              <a:cs typeface="Arial" charset="0"/>
            </a:endParaRPr>
          </a:p>
        </p:txBody>
      </p:sp>
      <p:sp>
        <p:nvSpPr>
          <p:cNvPr id="9" name="Oval 5"/>
          <p:cNvSpPr>
            <a:spLocks noChangeArrowheads="1"/>
          </p:cNvSpPr>
          <p:nvPr/>
        </p:nvSpPr>
        <p:spPr bwMode="auto">
          <a:xfrm>
            <a:off x="952500" y="1492250"/>
            <a:ext cx="501650" cy="501650"/>
          </a:xfrm>
          <a:prstGeom prst="ellipse">
            <a:avLst/>
          </a:prstGeom>
          <a:solidFill>
            <a:srgbClr val="7F6377"/>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1</a:t>
            </a:r>
          </a:p>
        </p:txBody>
      </p:sp>
      <p:sp>
        <p:nvSpPr>
          <p:cNvPr id="10" name="Rectangle 6"/>
          <p:cNvSpPr>
            <a:spLocks noChangeArrowheads="1"/>
          </p:cNvSpPr>
          <p:nvPr/>
        </p:nvSpPr>
        <p:spPr bwMode="auto">
          <a:xfrm>
            <a:off x="2162175" y="1735138"/>
            <a:ext cx="1419225" cy="1784350"/>
          </a:xfrm>
          <a:prstGeom prst="rect">
            <a:avLst/>
          </a:prstGeom>
          <a:solidFill>
            <a:schemeClr val="accent2"/>
          </a:solidFill>
          <a:ln w="28575">
            <a:solidFill>
              <a:schemeClr val="bg1">
                <a:lumMod val="85000"/>
              </a:schemeClr>
            </a:solidFill>
            <a:miter lim="800000"/>
            <a:headEnd/>
            <a:tailEnd/>
          </a:ln>
          <a:effectLst/>
        </p:spPr>
        <p:txBody>
          <a:bodyPr tIns="457200"/>
          <a:lstStyle/>
          <a:p>
            <a:pPr algn="ctr"/>
            <a:r>
              <a:rPr lang="en-US" sz="1600">
                <a:solidFill>
                  <a:srgbClr val="FFFFFF"/>
                </a:solidFill>
                <a:latin typeface="Calibri" charset="0"/>
              </a:rPr>
              <a:t>Streamlined Software Management</a:t>
            </a:r>
          </a:p>
          <a:p>
            <a:pPr algn="ctr"/>
            <a:endParaRPr lang="en-US" sz="1600">
              <a:solidFill>
                <a:srgbClr val="FFFFFF"/>
              </a:solidFill>
              <a:latin typeface="Calibri" charset="0"/>
              <a:cs typeface="Arial" charset="0"/>
            </a:endParaRPr>
          </a:p>
        </p:txBody>
      </p:sp>
      <p:sp>
        <p:nvSpPr>
          <p:cNvPr id="11" name="Oval 7"/>
          <p:cNvSpPr>
            <a:spLocks noChangeArrowheads="1"/>
          </p:cNvSpPr>
          <p:nvPr/>
        </p:nvSpPr>
        <p:spPr bwMode="auto">
          <a:xfrm>
            <a:off x="2620963" y="149225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2</a:t>
            </a:r>
          </a:p>
        </p:txBody>
      </p:sp>
      <p:sp>
        <p:nvSpPr>
          <p:cNvPr id="12" name="Rectangle 8"/>
          <p:cNvSpPr>
            <a:spLocks noChangeArrowheads="1"/>
          </p:cNvSpPr>
          <p:nvPr/>
        </p:nvSpPr>
        <p:spPr bwMode="auto">
          <a:xfrm>
            <a:off x="3830638" y="1735138"/>
            <a:ext cx="1419225" cy="1784350"/>
          </a:xfrm>
          <a:prstGeom prst="rect">
            <a:avLst/>
          </a:prstGeom>
          <a:solidFill>
            <a:srgbClr val="678BA8"/>
          </a:solidFill>
          <a:ln w="28575">
            <a:solidFill>
              <a:schemeClr val="bg1">
                <a:lumMod val="85000"/>
              </a:schemeClr>
            </a:solidFill>
            <a:miter lim="800000"/>
            <a:headEnd/>
            <a:tailEnd/>
          </a:ln>
          <a:effectLst/>
        </p:spPr>
        <p:txBody>
          <a:bodyPr tIns="457200"/>
          <a:lstStyle/>
          <a:p>
            <a:pPr algn="ctr">
              <a:defRPr/>
            </a:pPr>
            <a:r>
              <a:rPr lang="en-US" sz="1600" dirty="0">
                <a:solidFill>
                  <a:srgbClr val="FFFFFF"/>
                </a:solidFill>
                <a:latin typeface="+mj-lt"/>
                <a:ea typeface="ＭＳ Ｐゴシック" pitchFamily="-108" charset="-128"/>
              </a:rPr>
              <a:t>Simplified License Management</a:t>
            </a:r>
          </a:p>
        </p:txBody>
      </p:sp>
      <p:sp>
        <p:nvSpPr>
          <p:cNvPr id="13" name="Oval 9"/>
          <p:cNvSpPr>
            <a:spLocks noChangeArrowheads="1"/>
          </p:cNvSpPr>
          <p:nvPr/>
        </p:nvSpPr>
        <p:spPr bwMode="auto">
          <a:xfrm>
            <a:off x="4289425" y="1492250"/>
            <a:ext cx="501650" cy="501650"/>
          </a:xfrm>
          <a:prstGeom prst="ellipse">
            <a:avLst/>
          </a:prstGeom>
          <a:solidFill>
            <a:srgbClr val="678BA8"/>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3</a:t>
            </a:r>
          </a:p>
        </p:txBody>
      </p:sp>
      <p:sp>
        <p:nvSpPr>
          <p:cNvPr id="14" name="Rectangle 10"/>
          <p:cNvSpPr>
            <a:spLocks noChangeArrowheads="1"/>
          </p:cNvSpPr>
          <p:nvPr/>
        </p:nvSpPr>
        <p:spPr bwMode="auto">
          <a:xfrm>
            <a:off x="5500688" y="1735138"/>
            <a:ext cx="1419225" cy="1784350"/>
          </a:xfrm>
          <a:prstGeom prst="rect">
            <a:avLst/>
          </a:prstGeom>
          <a:solidFill>
            <a:srgbClr val="A30609"/>
          </a:solidFill>
          <a:ln w="28575">
            <a:solidFill>
              <a:schemeClr val="bg1">
                <a:lumMod val="85000"/>
              </a:schemeClr>
            </a:solidFill>
            <a:miter lim="800000"/>
            <a:headEnd/>
            <a:tailEnd/>
          </a:ln>
          <a:effectLst/>
        </p:spPr>
        <p:txBody>
          <a:bodyPr tIns="457200"/>
          <a:lstStyle/>
          <a:p>
            <a:pPr algn="ctr">
              <a:defRPr/>
            </a:pPr>
            <a:r>
              <a:rPr lang="en-US" sz="1600" dirty="0">
                <a:solidFill>
                  <a:srgbClr val="FFFFFF"/>
                </a:solidFill>
                <a:latin typeface="+mj-lt"/>
                <a:ea typeface="ＭＳ Ｐゴシック" pitchFamily="-108" charset="-128"/>
              </a:rPr>
              <a:t>Advanced Reporting and Analytics</a:t>
            </a:r>
          </a:p>
        </p:txBody>
      </p:sp>
      <p:sp>
        <p:nvSpPr>
          <p:cNvPr id="15" name="Oval 11"/>
          <p:cNvSpPr>
            <a:spLocks noChangeArrowheads="1"/>
          </p:cNvSpPr>
          <p:nvPr/>
        </p:nvSpPr>
        <p:spPr bwMode="auto">
          <a:xfrm>
            <a:off x="5959475" y="1492250"/>
            <a:ext cx="501650" cy="501650"/>
          </a:xfrm>
          <a:prstGeom prst="ellipse">
            <a:avLst/>
          </a:prstGeom>
          <a:solidFill>
            <a:srgbClr val="A30609"/>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4</a:t>
            </a:r>
          </a:p>
        </p:txBody>
      </p:sp>
      <p:sp>
        <p:nvSpPr>
          <p:cNvPr id="16" name="Rectangle 12"/>
          <p:cNvSpPr>
            <a:spLocks noChangeArrowheads="1"/>
          </p:cNvSpPr>
          <p:nvPr/>
        </p:nvSpPr>
        <p:spPr bwMode="auto">
          <a:xfrm>
            <a:off x="7170738" y="1735138"/>
            <a:ext cx="1419225" cy="1784350"/>
          </a:xfrm>
          <a:prstGeom prst="rect">
            <a:avLst/>
          </a:prstGeom>
          <a:solidFill>
            <a:schemeClr val="folHlink"/>
          </a:solidFill>
          <a:ln w="28575">
            <a:solidFill>
              <a:schemeClr val="bg1">
                <a:lumMod val="85000"/>
              </a:schemeClr>
            </a:solidFill>
            <a:miter lim="800000"/>
            <a:headEnd/>
            <a:tailEnd/>
          </a:ln>
          <a:effectLst/>
        </p:spPr>
        <p:txBody>
          <a:bodyPr tIns="457200"/>
          <a:lstStyle/>
          <a:p>
            <a:pPr algn="ctr">
              <a:defRPr/>
            </a:pPr>
            <a:r>
              <a:rPr lang="en-US" sz="1600" dirty="0">
                <a:solidFill>
                  <a:srgbClr val="FFFFFF"/>
                </a:solidFill>
                <a:latin typeface="Calibri"/>
                <a:ea typeface="ＭＳ Ｐゴシック" pitchFamily="-108" charset="-128"/>
              </a:rPr>
              <a:t>Optimize Scalability and Performance</a:t>
            </a:r>
          </a:p>
        </p:txBody>
      </p:sp>
      <p:sp>
        <p:nvSpPr>
          <p:cNvPr id="17" name="Oval 13"/>
          <p:cNvSpPr>
            <a:spLocks noChangeArrowheads="1"/>
          </p:cNvSpPr>
          <p:nvPr/>
        </p:nvSpPr>
        <p:spPr bwMode="auto">
          <a:xfrm>
            <a:off x="7631113" y="1492250"/>
            <a:ext cx="501650" cy="501650"/>
          </a:xfrm>
          <a:prstGeom prst="ellipse">
            <a:avLst/>
          </a:prstGeom>
          <a:solidFill>
            <a:schemeClr val="folHlink"/>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5</a:t>
            </a:r>
          </a:p>
        </p:txBody>
      </p:sp>
      <p:sp>
        <p:nvSpPr>
          <p:cNvPr id="29" name="Rectangle 4"/>
          <p:cNvSpPr>
            <a:spLocks noChangeArrowheads="1"/>
          </p:cNvSpPr>
          <p:nvPr/>
        </p:nvSpPr>
        <p:spPr bwMode="auto">
          <a:xfrm>
            <a:off x="490538" y="4062413"/>
            <a:ext cx="1419225" cy="1784350"/>
          </a:xfrm>
          <a:prstGeom prst="rect">
            <a:avLst/>
          </a:prstGeom>
          <a:solidFill>
            <a:schemeClr val="accent1"/>
          </a:solidFill>
          <a:ln w="28575">
            <a:solidFill>
              <a:schemeClr val="bg1">
                <a:lumMod val="85000"/>
              </a:schemeClr>
            </a:solidFill>
            <a:miter lim="800000"/>
            <a:headEnd/>
            <a:tailEnd/>
          </a:ln>
          <a:effectLst/>
        </p:spPr>
        <p:txBody>
          <a:bodyPr tIns="457200"/>
          <a:lstStyle/>
          <a:p>
            <a:pPr algn="ctr"/>
            <a:r>
              <a:rPr lang="en-US" sz="1600">
                <a:solidFill>
                  <a:srgbClr val="FFFFFF"/>
                </a:solidFill>
                <a:latin typeface="Calibri" charset="0"/>
              </a:rPr>
              <a:t>Expanded Mobile Support</a:t>
            </a:r>
            <a:endParaRPr lang="en-US" sz="1600">
              <a:solidFill>
                <a:srgbClr val="FFFFFF"/>
              </a:solidFill>
              <a:latin typeface="Calibri" charset="0"/>
              <a:cs typeface="Arial" charset="0"/>
            </a:endParaRPr>
          </a:p>
        </p:txBody>
      </p:sp>
      <p:sp>
        <p:nvSpPr>
          <p:cNvPr id="30" name="Oval 5"/>
          <p:cNvSpPr>
            <a:spLocks noChangeArrowheads="1"/>
          </p:cNvSpPr>
          <p:nvPr/>
        </p:nvSpPr>
        <p:spPr bwMode="auto">
          <a:xfrm>
            <a:off x="950913" y="3819525"/>
            <a:ext cx="501650" cy="501650"/>
          </a:xfrm>
          <a:prstGeom prst="ellipse">
            <a:avLst/>
          </a:prstGeom>
          <a:solidFill>
            <a:schemeClr val="accent1"/>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6</a:t>
            </a:r>
          </a:p>
        </p:txBody>
      </p:sp>
      <p:sp>
        <p:nvSpPr>
          <p:cNvPr id="31" name="Rectangle 6"/>
          <p:cNvSpPr>
            <a:spLocks noChangeArrowheads="1"/>
          </p:cNvSpPr>
          <p:nvPr/>
        </p:nvSpPr>
        <p:spPr bwMode="auto">
          <a:xfrm>
            <a:off x="2160588" y="4062413"/>
            <a:ext cx="1419225" cy="1784350"/>
          </a:xfrm>
          <a:prstGeom prst="rect">
            <a:avLst/>
          </a:prstGeom>
          <a:solidFill>
            <a:srgbClr val="A30609"/>
          </a:solidFill>
          <a:ln w="28575">
            <a:solidFill>
              <a:schemeClr val="bg1">
                <a:lumMod val="85000"/>
              </a:schemeClr>
            </a:solidFill>
            <a:miter lim="800000"/>
            <a:headEnd/>
            <a:tailEnd/>
          </a:ln>
          <a:effectLst/>
        </p:spPr>
        <p:txBody>
          <a:bodyPr tIns="457200"/>
          <a:lstStyle/>
          <a:p>
            <a:pPr algn="ctr"/>
            <a:r>
              <a:rPr lang="en-US" sz="1600">
                <a:solidFill>
                  <a:srgbClr val="FFFFFF"/>
                </a:solidFill>
                <a:latin typeface="Calibri" charset="0"/>
              </a:rPr>
              <a:t>Solving Windows 7 Application Compatibility</a:t>
            </a:r>
            <a:endParaRPr lang="en-US" sz="1600">
              <a:solidFill>
                <a:srgbClr val="FFFFFF"/>
              </a:solidFill>
              <a:latin typeface="Calibri" charset="0"/>
              <a:cs typeface="Arial" charset="0"/>
            </a:endParaRPr>
          </a:p>
        </p:txBody>
      </p:sp>
      <p:sp>
        <p:nvSpPr>
          <p:cNvPr id="32" name="Oval 7"/>
          <p:cNvSpPr>
            <a:spLocks noChangeArrowheads="1"/>
          </p:cNvSpPr>
          <p:nvPr/>
        </p:nvSpPr>
        <p:spPr bwMode="auto">
          <a:xfrm>
            <a:off x="2619375" y="3819525"/>
            <a:ext cx="501650" cy="501650"/>
          </a:xfrm>
          <a:prstGeom prst="ellipse">
            <a:avLst/>
          </a:prstGeom>
          <a:solidFill>
            <a:srgbClr val="A30609"/>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7</a:t>
            </a:r>
          </a:p>
        </p:txBody>
      </p:sp>
      <p:sp>
        <p:nvSpPr>
          <p:cNvPr id="33" name="Rectangle 8"/>
          <p:cNvSpPr>
            <a:spLocks noChangeArrowheads="1"/>
          </p:cNvSpPr>
          <p:nvPr/>
        </p:nvSpPr>
        <p:spPr bwMode="auto">
          <a:xfrm>
            <a:off x="3829050" y="4062413"/>
            <a:ext cx="1419225" cy="1784350"/>
          </a:xfrm>
          <a:prstGeom prst="rect">
            <a:avLst/>
          </a:prstGeom>
          <a:solidFill>
            <a:srgbClr val="678BA8"/>
          </a:solidFill>
          <a:ln w="28575">
            <a:solidFill>
              <a:schemeClr val="bg1">
                <a:lumMod val="85000"/>
              </a:schemeClr>
            </a:solidFill>
            <a:miter lim="800000"/>
            <a:headEnd/>
            <a:tailEnd/>
          </a:ln>
          <a:effectLst/>
        </p:spPr>
        <p:txBody>
          <a:bodyPr tIns="457200"/>
          <a:lstStyle/>
          <a:p>
            <a:pPr algn="ctr"/>
            <a:r>
              <a:rPr lang="en-US" sz="1600">
                <a:solidFill>
                  <a:srgbClr val="FFFFFF"/>
                </a:solidFill>
                <a:latin typeface="Calibri" charset="0"/>
              </a:rPr>
              <a:t>Built-In Process Automation</a:t>
            </a:r>
            <a:endParaRPr lang="en-US" sz="1600">
              <a:solidFill>
                <a:srgbClr val="FFFFFF"/>
              </a:solidFill>
              <a:cs typeface="Arial" charset="0"/>
            </a:endParaRPr>
          </a:p>
        </p:txBody>
      </p:sp>
      <p:sp>
        <p:nvSpPr>
          <p:cNvPr id="34" name="Oval 9"/>
          <p:cNvSpPr>
            <a:spLocks noChangeArrowheads="1"/>
          </p:cNvSpPr>
          <p:nvPr/>
        </p:nvSpPr>
        <p:spPr bwMode="auto">
          <a:xfrm>
            <a:off x="4287838" y="3819525"/>
            <a:ext cx="501650" cy="501650"/>
          </a:xfrm>
          <a:prstGeom prst="ellipse">
            <a:avLst/>
          </a:prstGeom>
          <a:solidFill>
            <a:srgbClr val="678BA8"/>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8</a:t>
            </a:r>
          </a:p>
        </p:txBody>
      </p:sp>
      <p:sp>
        <p:nvSpPr>
          <p:cNvPr id="35" name="Rectangle 10"/>
          <p:cNvSpPr>
            <a:spLocks noChangeArrowheads="1"/>
          </p:cNvSpPr>
          <p:nvPr/>
        </p:nvSpPr>
        <p:spPr bwMode="auto">
          <a:xfrm>
            <a:off x="5499100" y="4062413"/>
            <a:ext cx="1419225" cy="1784350"/>
          </a:xfrm>
          <a:prstGeom prst="rect">
            <a:avLst/>
          </a:prstGeom>
          <a:solidFill>
            <a:schemeClr val="accent2"/>
          </a:solidFill>
          <a:ln w="28575">
            <a:solidFill>
              <a:schemeClr val="bg1">
                <a:lumMod val="85000"/>
              </a:schemeClr>
            </a:solidFill>
            <a:miter lim="800000"/>
            <a:headEnd/>
            <a:tailEnd/>
          </a:ln>
          <a:effectLst/>
        </p:spPr>
        <p:txBody>
          <a:bodyPr tIns="457200"/>
          <a:lstStyle/>
          <a:p>
            <a:pPr algn="ctr">
              <a:defRPr/>
            </a:pPr>
            <a:r>
              <a:rPr lang="en-US" sz="1600" dirty="0">
                <a:solidFill>
                  <a:srgbClr val="FFFFFF"/>
                </a:solidFill>
                <a:latin typeface="Calibri"/>
                <a:ea typeface="ＭＳ Ｐゴシック" pitchFamily="-108" charset="-128"/>
              </a:rPr>
              <a:t>Migration and Deployment Enhancements</a:t>
            </a:r>
          </a:p>
        </p:txBody>
      </p:sp>
      <p:sp>
        <p:nvSpPr>
          <p:cNvPr id="36" name="Oval 11"/>
          <p:cNvSpPr>
            <a:spLocks noChangeArrowheads="1"/>
          </p:cNvSpPr>
          <p:nvPr/>
        </p:nvSpPr>
        <p:spPr bwMode="auto">
          <a:xfrm>
            <a:off x="5957888" y="3819525"/>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9</a:t>
            </a:r>
          </a:p>
        </p:txBody>
      </p:sp>
      <p:sp>
        <p:nvSpPr>
          <p:cNvPr id="37" name="Rectangle 12"/>
          <p:cNvSpPr>
            <a:spLocks noChangeArrowheads="1"/>
          </p:cNvSpPr>
          <p:nvPr/>
        </p:nvSpPr>
        <p:spPr bwMode="auto">
          <a:xfrm>
            <a:off x="7169150" y="4062413"/>
            <a:ext cx="1419225" cy="1784350"/>
          </a:xfrm>
          <a:prstGeom prst="rect">
            <a:avLst/>
          </a:prstGeom>
          <a:solidFill>
            <a:srgbClr val="7F6377"/>
          </a:solidFill>
          <a:ln w="28575">
            <a:solidFill>
              <a:schemeClr val="bg1">
                <a:lumMod val="85000"/>
              </a:schemeClr>
            </a:solidFill>
            <a:miter lim="800000"/>
            <a:headEnd/>
            <a:tailEnd/>
          </a:ln>
          <a:effectLst/>
        </p:spPr>
        <p:txBody>
          <a:bodyPr tIns="457200"/>
          <a:lstStyle/>
          <a:p>
            <a:pPr algn="ctr"/>
            <a:r>
              <a:rPr lang="en-US" sz="1600">
                <a:solidFill>
                  <a:srgbClr val="FFFFFF"/>
                </a:solidFill>
                <a:latin typeface="Calibri" charset="0"/>
              </a:rPr>
              <a:t>Expanded Patch Management</a:t>
            </a:r>
            <a:endParaRPr lang="en-US" sz="1600">
              <a:solidFill>
                <a:srgbClr val="FFFFFF"/>
              </a:solidFill>
              <a:latin typeface="Calibri" charset="0"/>
              <a:cs typeface="Arial" charset="0"/>
            </a:endParaRPr>
          </a:p>
        </p:txBody>
      </p:sp>
      <p:sp>
        <p:nvSpPr>
          <p:cNvPr id="38" name="Oval 13"/>
          <p:cNvSpPr>
            <a:spLocks noChangeArrowheads="1"/>
          </p:cNvSpPr>
          <p:nvPr/>
        </p:nvSpPr>
        <p:spPr bwMode="auto">
          <a:xfrm>
            <a:off x="7629525" y="3819525"/>
            <a:ext cx="501650" cy="501650"/>
          </a:xfrm>
          <a:prstGeom prst="ellipse">
            <a:avLst/>
          </a:prstGeom>
          <a:solidFill>
            <a:srgbClr val="7F6377"/>
          </a:solidFill>
          <a:ln w="28575">
            <a:solidFill>
              <a:schemeClr val="bg1">
                <a:lumMod val="85000"/>
              </a:schemeClr>
            </a:solidFill>
            <a:round/>
            <a:headEnd/>
            <a:tailEnd/>
          </a:ln>
          <a:effectLst/>
        </p:spPr>
        <p:txBody>
          <a:bodyPr wrap="none" lIns="45720" anchor="ctr"/>
          <a:lstStyle/>
          <a:p>
            <a:pPr algn="ctr">
              <a:defRPr/>
            </a:pPr>
            <a:r>
              <a:rPr lang="en-US" b="1" dirty="0">
                <a:solidFill>
                  <a:srgbClr val="FFFFFF"/>
                </a:solidFill>
                <a:latin typeface="+mj-lt"/>
                <a:ea typeface="ＭＳ Ｐゴシック" pitchFamily="-108" charset="-128"/>
                <a:cs typeface="Arial" charset="0"/>
              </a:rPr>
              <a:t>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marL="625475"/>
            <a:r>
              <a:rPr lang="en-US" smtClean="0">
                <a:ea typeface="ＭＳ Ｐゴシック" charset="-128"/>
              </a:rPr>
              <a:t>Built-In Process Automation</a:t>
            </a:r>
          </a:p>
        </p:txBody>
      </p:sp>
      <p:sp>
        <p:nvSpPr>
          <p:cNvPr id="58371"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58372"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BC0F64C-C885-4CA7-8FB7-2A5683A7FC1A}" type="slidenum">
              <a:rPr lang="en-US" sz="1000">
                <a:solidFill>
                  <a:schemeClr val="bg1"/>
                </a:solidFill>
                <a:latin typeface="Calibri" charset="0"/>
              </a:rPr>
              <a:pPr/>
              <a:t>20</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3"/>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8</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3"/>
            </a:solidFill>
            <a:round/>
            <a:headEnd/>
            <a:tailEnd/>
          </a:ln>
          <a:effectLst/>
        </p:spPr>
        <p:txBody>
          <a:bodyPr lIns="365760" rIns="274320"/>
          <a:lstStyle/>
          <a:p>
            <a:pPr>
              <a:lnSpc>
                <a:spcPct val="90000"/>
              </a:lnSpc>
              <a:spcAft>
                <a:spcPts val="1200"/>
              </a:spcAft>
              <a:buClr>
                <a:srgbClr val="4E4845"/>
              </a:buClr>
            </a:pPr>
            <a:r>
              <a:rPr lang="en-US" sz="1800" dirty="0">
                <a:solidFill>
                  <a:srgbClr val="4E4845"/>
                </a:solidFill>
                <a:latin typeface="Calibri" charset="0"/>
              </a:rPr>
              <a:t>Extend to solve real-world business problems</a:t>
            </a:r>
          </a:p>
          <a:p>
            <a:pPr marL="231775" indent="-231775">
              <a:lnSpc>
                <a:spcPct val="90000"/>
              </a:lnSpc>
              <a:spcAft>
                <a:spcPts val="1200"/>
              </a:spcAft>
              <a:buClr>
                <a:srgbClr val="4E4845"/>
              </a:buClr>
              <a:buFont typeface="Arial" charset="0"/>
              <a:buChar char="–"/>
            </a:pPr>
            <a:r>
              <a:rPr lang="en-US" sz="1600" dirty="0">
                <a:solidFill>
                  <a:srgbClr val="4E4845"/>
                </a:solidFill>
                <a:latin typeface="Calibri" charset="0"/>
              </a:rPr>
              <a:t>Estimated savings of $2M and 18 months to implement onboarding/</a:t>
            </a:r>
            <a:r>
              <a:rPr lang="en-US" sz="1600" dirty="0" err="1">
                <a:solidFill>
                  <a:srgbClr val="4E4845"/>
                </a:solidFill>
                <a:latin typeface="Calibri" charset="0"/>
              </a:rPr>
              <a:t>offboarding</a:t>
            </a:r>
            <a:r>
              <a:rPr lang="en-US" sz="1600" dirty="0">
                <a:solidFill>
                  <a:srgbClr val="4E4845"/>
                </a:solidFill>
                <a:latin typeface="Calibri" charset="0"/>
              </a:rPr>
              <a:t> process alone (</a:t>
            </a:r>
            <a:r>
              <a:rPr lang="en-US" sz="1600" dirty="0" err="1">
                <a:solidFill>
                  <a:srgbClr val="4E4845"/>
                </a:solidFill>
                <a:latin typeface="Calibri" charset="0"/>
              </a:rPr>
              <a:t>Autoliv</a:t>
            </a:r>
            <a:r>
              <a:rPr lang="en-US" sz="1600" dirty="0">
                <a:solidFill>
                  <a:srgbClr val="4E4845"/>
                </a:solidFill>
                <a:latin typeface="Calibri" charset="0"/>
              </a:rPr>
              <a:t>)</a:t>
            </a:r>
          </a:p>
          <a:p>
            <a:pPr marL="231775" indent="-231775">
              <a:lnSpc>
                <a:spcPct val="90000"/>
              </a:lnSpc>
              <a:spcAft>
                <a:spcPts val="1200"/>
              </a:spcAft>
              <a:buClr>
                <a:srgbClr val="4E4845"/>
              </a:buClr>
              <a:buFont typeface="Arial" charset="0"/>
              <a:buChar char="–"/>
            </a:pPr>
            <a:r>
              <a:rPr lang="en-US" sz="1600" dirty="0">
                <a:solidFill>
                  <a:srgbClr val="4E4845"/>
                </a:solidFill>
                <a:latin typeface="Calibri" charset="0"/>
              </a:rPr>
              <a:t>Reduced time to receive assets from 3-4 </a:t>
            </a:r>
            <a:r>
              <a:rPr lang="en-US" sz="1600" dirty="0" err="1">
                <a:solidFill>
                  <a:srgbClr val="4E4845"/>
                </a:solidFill>
                <a:latin typeface="Calibri" charset="0"/>
              </a:rPr>
              <a:t>hrs</a:t>
            </a:r>
            <a:r>
              <a:rPr lang="en-US" sz="1600" dirty="0">
                <a:solidFill>
                  <a:srgbClr val="4E4845"/>
                </a:solidFill>
                <a:latin typeface="Calibri" charset="0"/>
              </a:rPr>
              <a:t> to 30 </a:t>
            </a:r>
            <a:r>
              <a:rPr lang="en-US" sz="1600" dirty="0" err="1">
                <a:solidFill>
                  <a:srgbClr val="4E4845"/>
                </a:solidFill>
                <a:latin typeface="Calibri" charset="0"/>
              </a:rPr>
              <a:t>mins</a:t>
            </a:r>
            <a:r>
              <a:rPr lang="en-US" sz="1600" dirty="0">
                <a:solidFill>
                  <a:srgbClr val="4E4845"/>
                </a:solidFill>
                <a:latin typeface="Calibri" charset="0"/>
              </a:rPr>
              <a:t>; time to edit assets from 1.5 </a:t>
            </a:r>
            <a:r>
              <a:rPr lang="en-US" sz="1600" dirty="0" err="1">
                <a:solidFill>
                  <a:srgbClr val="4E4845"/>
                </a:solidFill>
                <a:latin typeface="Calibri" charset="0"/>
              </a:rPr>
              <a:t>hrs</a:t>
            </a:r>
            <a:r>
              <a:rPr lang="en-US" sz="1600" dirty="0">
                <a:solidFill>
                  <a:srgbClr val="4E4845"/>
                </a:solidFill>
                <a:latin typeface="Calibri" charset="0"/>
              </a:rPr>
              <a:t> to 2-5 </a:t>
            </a:r>
            <a:r>
              <a:rPr lang="en-US" sz="1600" dirty="0" err="1">
                <a:solidFill>
                  <a:srgbClr val="4E4845"/>
                </a:solidFill>
                <a:latin typeface="Calibri" charset="0"/>
              </a:rPr>
              <a:t>mins</a:t>
            </a:r>
            <a:r>
              <a:rPr lang="en-US" sz="1600" dirty="0">
                <a:solidFill>
                  <a:srgbClr val="4E4845"/>
                </a:solidFill>
                <a:latin typeface="Calibri" charset="0"/>
              </a:rPr>
              <a:t>. (</a:t>
            </a:r>
            <a:r>
              <a:rPr lang="en-US" sz="1600" dirty="0" err="1">
                <a:solidFill>
                  <a:srgbClr val="4E4845"/>
                </a:solidFill>
                <a:latin typeface="Calibri" charset="0"/>
              </a:rPr>
              <a:t>UofU</a:t>
            </a:r>
            <a:r>
              <a:rPr lang="en-US" sz="1600" dirty="0">
                <a:solidFill>
                  <a:srgbClr val="4E4845"/>
                </a:solidFill>
                <a:latin typeface="Calibri" charset="0"/>
              </a:rPr>
              <a:t> Health)</a:t>
            </a:r>
          </a:p>
        </p:txBody>
      </p:sp>
      <p:sp>
        <p:nvSpPr>
          <p:cNvPr id="11" name="Rectangle 4"/>
          <p:cNvSpPr>
            <a:spLocks noChangeArrowheads="1"/>
          </p:cNvSpPr>
          <p:nvPr/>
        </p:nvSpPr>
        <p:spPr bwMode="auto">
          <a:xfrm>
            <a:off x="2330450" y="1468438"/>
            <a:ext cx="457200" cy="4678362"/>
          </a:xfrm>
          <a:prstGeom prst="rect">
            <a:avLst/>
          </a:prstGeom>
          <a:solidFill>
            <a:schemeClr val="accent3"/>
          </a:solidFill>
          <a:ln w="19050">
            <a:solidFill>
              <a:schemeClr val="accent3"/>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Fully Integrated</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Out of the Box Automation</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chemeClr val="accent3"/>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Custom Automation</a:t>
            </a:r>
          </a:p>
        </p:txBody>
      </p:sp>
      <p:pic>
        <p:nvPicPr>
          <p:cNvPr id="58379" name="Picture 1"/>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968625" y="3087688"/>
            <a:ext cx="3140075" cy="296545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pic>
        <p:nvPicPr>
          <p:cNvPr id="58380" name="Picture 1"/>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5799138" y="3614738"/>
            <a:ext cx="2946400" cy="2462212"/>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solidFill>
              <a:schemeClr val="accent2"/>
            </a:solidFill>
            <a:round/>
            <a:headEnd/>
            <a:tailEnd/>
          </a:ln>
        </p:spPr>
        <p:txBody>
          <a:bodyPr lIns="365760" rIns="274320"/>
          <a:lstStyle/>
          <a:p>
            <a:pPr>
              <a:lnSpc>
                <a:spcPct val="90000"/>
              </a:lnSpc>
              <a:spcAft>
                <a:spcPts val="1200"/>
              </a:spcAft>
              <a:buClr>
                <a:srgbClr val="4E4845"/>
              </a:buClr>
            </a:pPr>
            <a:r>
              <a:rPr lang="en-US" sz="1800" dirty="0">
                <a:solidFill>
                  <a:srgbClr val="4E4845"/>
                </a:solidFill>
                <a:latin typeface="Calibri" charset="0"/>
              </a:rPr>
              <a:t>DS </a:t>
            </a:r>
            <a:r>
              <a:rPr lang="en-US" sz="1800" dirty="0" smtClean="0">
                <a:solidFill>
                  <a:srgbClr val="4E4845"/>
                </a:solidFill>
                <a:latin typeface="Calibri" charset="0"/>
              </a:rPr>
              <a:t>on </a:t>
            </a:r>
            <a:r>
              <a:rPr lang="en-US" sz="1800" dirty="0">
                <a:solidFill>
                  <a:srgbClr val="4E4845"/>
                </a:solidFill>
                <a:latin typeface="Calibri" charset="0"/>
              </a:rPr>
              <a:t>the platform </a:t>
            </a:r>
            <a:r>
              <a:rPr lang="en-US" sz="1800" u="sng" dirty="0">
                <a:solidFill>
                  <a:srgbClr val="4E4845"/>
                </a:solidFill>
                <a:latin typeface="Calibri" charset="0"/>
              </a:rPr>
              <a:t>answers long standing </a:t>
            </a:r>
            <a:r>
              <a:rPr lang="en-US" sz="1800" u="sng" dirty="0" smtClean="0">
                <a:solidFill>
                  <a:srgbClr val="4E4845"/>
                </a:solidFill>
                <a:latin typeface="Calibri" charset="0"/>
              </a:rPr>
              <a:t>requests</a:t>
            </a:r>
            <a:endParaRPr lang="en-US" sz="1800" u="sng" dirty="0">
              <a:solidFill>
                <a:srgbClr val="4E4845"/>
              </a:solidFill>
              <a:latin typeface="Calibri" charset="0"/>
            </a:endParaRPr>
          </a:p>
          <a:p>
            <a:pPr marL="231775" indent="-231775">
              <a:lnSpc>
                <a:spcPct val="90000"/>
              </a:lnSpc>
              <a:spcAft>
                <a:spcPts val="1200"/>
              </a:spcAft>
              <a:buClr>
                <a:srgbClr val="4E4845"/>
              </a:buClr>
              <a:buFontTx/>
              <a:buChar char="•"/>
            </a:pPr>
            <a:r>
              <a:rPr lang="en-US" sz="1800" dirty="0">
                <a:solidFill>
                  <a:srgbClr val="4E4845"/>
                </a:solidFill>
                <a:latin typeface="Calibri" charset="0"/>
              </a:rPr>
              <a:t>Centralized management of Computers, Jobs, Scripts, Security, System Configurations, Drivers, Images</a:t>
            </a:r>
          </a:p>
          <a:p>
            <a:pPr marL="231775" indent="-231775">
              <a:lnSpc>
                <a:spcPct val="90000"/>
              </a:lnSpc>
              <a:spcAft>
                <a:spcPts val="1200"/>
              </a:spcAft>
              <a:buClr>
                <a:srgbClr val="4E4845"/>
              </a:buClr>
              <a:buFontTx/>
              <a:buChar char="•"/>
            </a:pPr>
            <a:r>
              <a:rPr lang="en-US" sz="1800" dirty="0">
                <a:solidFill>
                  <a:srgbClr val="4E4845"/>
                </a:solidFill>
                <a:latin typeface="Calibri" charset="0"/>
              </a:rPr>
              <a:t>Enhanced management of multiple PXE servers</a:t>
            </a:r>
          </a:p>
          <a:p>
            <a:pPr marL="231775" indent="-231775">
              <a:lnSpc>
                <a:spcPct val="90000"/>
              </a:lnSpc>
              <a:spcAft>
                <a:spcPts val="1200"/>
              </a:spcAft>
              <a:buClr>
                <a:srgbClr val="4E4845"/>
              </a:buClr>
              <a:buFontTx/>
              <a:buChar char="•"/>
            </a:pPr>
            <a:r>
              <a:rPr lang="en-US" sz="1800" dirty="0">
                <a:solidFill>
                  <a:srgbClr val="4E4845"/>
                </a:solidFill>
                <a:latin typeface="Calibri" charset="0"/>
              </a:rPr>
              <a:t>Better security roles with global scoping</a:t>
            </a:r>
          </a:p>
          <a:p>
            <a:pPr marL="231775" indent="-231775">
              <a:lnSpc>
                <a:spcPct val="90000"/>
              </a:lnSpc>
              <a:spcAft>
                <a:spcPts val="1200"/>
              </a:spcAft>
              <a:buClr>
                <a:srgbClr val="4E4845"/>
              </a:buClr>
              <a:buFontTx/>
              <a:buChar char="•"/>
            </a:pPr>
            <a:r>
              <a:rPr lang="en-US" sz="1800" dirty="0">
                <a:solidFill>
                  <a:srgbClr val="4E4845"/>
                </a:solidFill>
                <a:latin typeface="Calibri" charset="0"/>
              </a:rPr>
              <a:t>Integrated reporting capabilities across ALL solutions </a:t>
            </a:r>
            <a:r>
              <a:rPr lang="en-US" sz="1800" dirty="0" smtClean="0">
                <a:solidFill>
                  <a:srgbClr val="4E4845"/>
                </a:solidFill>
                <a:latin typeface="Calibri" charset="0"/>
              </a:rPr>
              <a:t>(DS, Inventory, Patch, SWD, Asset, etc.)</a:t>
            </a:r>
            <a:endParaRPr lang="en-US" sz="1800" dirty="0">
              <a:solidFill>
                <a:srgbClr val="4E4845"/>
              </a:solidFill>
              <a:latin typeface="Calibri" charset="0"/>
            </a:endParaRPr>
          </a:p>
        </p:txBody>
      </p:sp>
      <p:sp>
        <p:nvSpPr>
          <p:cNvPr id="60418" name="Title 1"/>
          <p:cNvSpPr>
            <a:spLocks noGrp="1"/>
          </p:cNvSpPr>
          <p:nvPr>
            <p:ph type="title"/>
          </p:nvPr>
        </p:nvSpPr>
        <p:spPr/>
        <p:txBody>
          <a:bodyPr/>
          <a:lstStyle/>
          <a:p>
            <a:pPr marL="625475"/>
            <a:r>
              <a:rPr lang="en-US" dirty="0" smtClean="0">
                <a:ea typeface="ＭＳ Ｐゴシック" charset="-128"/>
              </a:rPr>
              <a:t>Migration and Deployment Enhancements</a:t>
            </a:r>
          </a:p>
        </p:txBody>
      </p:sp>
      <p:sp>
        <p:nvSpPr>
          <p:cNvPr id="60419"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60420"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8669AD58-B52C-432E-A806-D16B4FC22874}" type="slidenum">
              <a:rPr lang="en-US" sz="1000">
                <a:solidFill>
                  <a:schemeClr val="bg1"/>
                </a:solidFill>
                <a:latin typeface="Calibri" charset="0"/>
              </a:rPr>
              <a:pPr/>
              <a:t>21</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9</a:t>
            </a:r>
          </a:p>
        </p:txBody>
      </p:sp>
      <p:sp>
        <p:nvSpPr>
          <p:cNvPr id="11" name="Rectangle 4"/>
          <p:cNvSpPr>
            <a:spLocks noChangeArrowheads="1"/>
          </p:cNvSpPr>
          <p:nvPr/>
        </p:nvSpPr>
        <p:spPr bwMode="auto">
          <a:xfrm>
            <a:off x="2330450" y="1458913"/>
            <a:ext cx="457200" cy="4679950"/>
          </a:xfrm>
          <a:prstGeom prst="rect">
            <a:avLst/>
          </a:prstGeom>
          <a:solidFill>
            <a:schemeClr val="accent2"/>
          </a:solidFill>
          <a:ln w="19050">
            <a:solidFill>
              <a:schemeClr val="accent2"/>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2"/>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DS on the Platform (7.x)</a:t>
            </a:r>
            <a:endParaRPr lang="en-US" sz="2200" b="1" dirty="0">
              <a:solidFill>
                <a:srgbClr val="FFFFFF"/>
              </a:solidFill>
              <a:latin typeface="+mj-lt"/>
              <a:ea typeface="ＭＳ Ｐゴシック" pitchFamily="-108" charset="-128"/>
              <a:cs typeface="Arial" charset="0"/>
            </a:endParaRP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Windows 7 Migration</a:t>
            </a:r>
            <a:endParaRPr lang="en-US" sz="2200" b="1" dirty="0">
              <a:solidFill>
                <a:srgbClr val="FFFFFF"/>
              </a:solidFill>
              <a:latin typeface="+mj-lt"/>
              <a:ea typeface="ＭＳ Ｐゴシック" pitchFamily="-108" charset="-128"/>
              <a:cs typeface="Arial" charset="0"/>
            </a:endParaRP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Expanded OS Support</a:t>
            </a:r>
            <a:endParaRPr lang="en-US" sz="2200" b="1" dirty="0">
              <a:solidFill>
                <a:srgbClr val="FFFFFF"/>
              </a:solidFill>
              <a:latin typeface="+mj-lt"/>
              <a:ea typeface="ＭＳ Ｐゴシック" pitchFamily="-108" charset="-128"/>
              <a:cs typeface="Arial" charset="0"/>
            </a:endParaRPr>
          </a:p>
        </p:txBody>
      </p:sp>
      <p:sp>
        <p:nvSpPr>
          <p:cNvPr id="16" name="AutoShape 10"/>
          <p:cNvSpPr>
            <a:spLocks noChangeArrowheads="1"/>
          </p:cNvSpPr>
          <p:nvPr/>
        </p:nvSpPr>
        <p:spPr bwMode="auto">
          <a:xfrm>
            <a:off x="539750" y="4190340"/>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Tight VM Integration</a:t>
            </a:r>
          </a:p>
        </p:txBody>
      </p:sp>
      <p:pic>
        <p:nvPicPr>
          <p:cNvPr id="17" name="Picture 8" descr="SymantecConsole-ActivityCenter-Computers-SearchOptions.png"/>
          <p:cNvPicPr>
            <a:picLocks noChangeAspect="1"/>
          </p:cNvPicPr>
          <p:nvPr/>
        </p:nvPicPr>
        <p:blipFill rotWithShape="1">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t="22372" b="33625"/>
          <a:stretch/>
        </p:blipFill>
        <p:spPr bwMode="auto">
          <a:xfrm>
            <a:off x="3000637" y="4057209"/>
            <a:ext cx="5620850" cy="192024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marL="625475"/>
            <a:r>
              <a:rPr lang="en-US" smtClean="0">
                <a:ea typeface="ＭＳ Ｐゴシック" charset="-128"/>
              </a:rPr>
              <a:t>Migration and Deployment Enhancements</a:t>
            </a:r>
          </a:p>
        </p:txBody>
      </p:sp>
      <p:sp>
        <p:nvSpPr>
          <p:cNvPr id="60419"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60420"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8669AD58-B52C-432E-A806-D16B4FC22874}" type="slidenum">
              <a:rPr lang="en-US" sz="1000">
                <a:solidFill>
                  <a:schemeClr val="bg1"/>
                </a:solidFill>
                <a:latin typeface="Calibri" charset="0"/>
              </a:rPr>
              <a:pPr/>
              <a:t>22</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9</a:t>
            </a:r>
          </a:p>
        </p:txBody>
      </p:sp>
      <p:sp>
        <p:nvSpPr>
          <p:cNvPr id="60422"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solidFill>
              <a:schemeClr val="accent2"/>
            </a:solidFill>
            <a:round/>
            <a:headEnd/>
            <a:tailEnd/>
          </a:ln>
        </p:spPr>
        <p:txBody>
          <a:bodyPr lIns="365760" rIns="274320"/>
          <a:lstStyle/>
          <a:p>
            <a:pPr marL="231775" indent="-231775">
              <a:lnSpc>
                <a:spcPct val="90000"/>
              </a:lnSpc>
              <a:spcAft>
                <a:spcPts val="1200"/>
              </a:spcAft>
              <a:buClr>
                <a:srgbClr val="4E4845"/>
              </a:buClr>
              <a:buFontTx/>
              <a:buChar char="•"/>
            </a:pPr>
            <a:r>
              <a:rPr lang="en-US" sz="1800" dirty="0">
                <a:solidFill>
                  <a:srgbClr val="4E4845"/>
                </a:solidFill>
                <a:latin typeface="Calibri" charset="0"/>
              </a:rPr>
              <a:t>Support for all PnP drivers</a:t>
            </a:r>
          </a:p>
          <a:p>
            <a:pPr marL="687388" lvl="1" indent="-231775">
              <a:lnSpc>
                <a:spcPct val="90000"/>
              </a:lnSpc>
              <a:spcAft>
                <a:spcPts val="1200"/>
              </a:spcAft>
              <a:buClr>
                <a:srgbClr val="4E4845"/>
              </a:buClr>
              <a:buFont typeface="Arial" charset="0"/>
              <a:buChar char="–"/>
            </a:pPr>
            <a:r>
              <a:rPr lang="en-US" sz="1600" dirty="0">
                <a:solidFill>
                  <a:srgbClr val="4E4845"/>
                </a:solidFill>
                <a:latin typeface="Calibri" charset="0"/>
              </a:rPr>
              <a:t>Driver management for imaging &amp; scripted OS installs</a:t>
            </a:r>
          </a:p>
          <a:p>
            <a:pPr marL="231775" indent="-231775">
              <a:lnSpc>
                <a:spcPct val="90000"/>
              </a:lnSpc>
              <a:spcAft>
                <a:spcPts val="1200"/>
              </a:spcAft>
              <a:buClr>
                <a:srgbClr val="4E4845"/>
              </a:buClr>
              <a:buFontTx/>
              <a:buChar char="•"/>
            </a:pPr>
            <a:r>
              <a:rPr lang="en-US" sz="1800" dirty="0" err="1">
                <a:solidFill>
                  <a:srgbClr val="4E4845"/>
                </a:solidFill>
                <a:latin typeface="Calibri" charset="0"/>
              </a:rPr>
              <a:t>Rapideploy</a:t>
            </a:r>
            <a:r>
              <a:rPr lang="en-US" sz="1800" dirty="0">
                <a:solidFill>
                  <a:srgbClr val="4E4845"/>
                </a:solidFill>
                <a:latin typeface="Calibri" charset="0"/>
              </a:rPr>
              <a:t> style multicasting with Ghost</a:t>
            </a:r>
          </a:p>
          <a:p>
            <a:pPr marL="231775" indent="-231775">
              <a:lnSpc>
                <a:spcPct val="90000"/>
              </a:lnSpc>
              <a:spcAft>
                <a:spcPts val="1200"/>
              </a:spcAft>
              <a:buClr>
                <a:srgbClr val="4E4845"/>
              </a:buClr>
              <a:buFontTx/>
              <a:buChar char="•"/>
            </a:pPr>
            <a:r>
              <a:rPr lang="en-US" sz="1800" dirty="0">
                <a:solidFill>
                  <a:srgbClr val="4E4845"/>
                </a:solidFill>
                <a:latin typeface="Calibri" charset="0"/>
              </a:rPr>
              <a:t>Personality support for Office 2010 (32 &amp; 64-bit)</a:t>
            </a:r>
          </a:p>
        </p:txBody>
      </p:sp>
      <p:sp>
        <p:nvSpPr>
          <p:cNvPr id="11" name="Rectangle 4"/>
          <p:cNvSpPr>
            <a:spLocks noChangeArrowheads="1"/>
          </p:cNvSpPr>
          <p:nvPr/>
        </p:nvSpPr>
        <p:spPr bwMode="auto">
          <a:xfrm>
            <a:off x="2330450" y="1458913"/>
            <a:ext cx="457200" cy="4679950"/>
          </a:xfrm>
          <a:prstGeom prst="rect">
            <a:avLst/>
          </a:prstGeom>
          <a:solidFill>
            <a:schemeClr val="accent2"/>
          </a:solidFill>
          <a:ln w="19050">
            <a:solidFill>
              <a:schemeClr val="accent2"/>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rgbClr val="DDDDDD"/>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DS on the Platform (7.x)</a:t>
            </a:r>
            <a:endParaRPr lang="en-US" sz="2200" b="1" dirty="0">
              <a:solidFill>
                <a:srgbClr val="FFFFFF"/>
              </a:solidFill>
              <a:latin typeface="+mj-lt"/>
              <a:ea typeface="ＭＳ Ｐゴシック" pitchFamily="-108" charset="-128"/>
              <a:cs typeface="Arial" charset="0"/>
            </a:endParaRP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2"/>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Windows 7 Migration</a:t>
            </a:r>
            <a:endParaRPr lang="en-US" sz="2200" b="1" dirty="0">
              <a:solidFill>
                <a:srgbClr val="FFFFFF"/>
              </a:solidFill>
              <a:latin typeface="+mj-lt"/>
              <a:ea typeface="ＭＳ Ｐゴシック" pitchFamily="-108" charset="-128"/>
              <a:cs typeface="Arial" charset="0"/>
            </a:endParaRP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Expanded OS Support</a:t>
            </a:r>
            <a:endParaRPr lang="en-US" sz="2200" b="1" dirty="0">
              <a:solidFill>
                <a:srgbClr val="FFFFFF"/>
              </a:solidFill>
              <a:latin typeface="+mj-lt"/>
              <a:ea typeface="ＭＳ Ｐゴシック" pitchFamily="-108" charset="-128"/>
              <a:cs typeface="Arial" charset="0"/>
            </a:endParaRPr>
          </a:p>
        </p:txBody>
      </p:sp>
      <p:pic>
        <p:nvPicPr>
          <p:cNvPr id="15" name="Picture 14" descr="Drivers2.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563938" y="3067050"/>
            <a:ext cx="4187825" cy="2986088"/>
          </a:xfrm>
          <a:prstGeom prst="rect">
            <a:avLst/>
          </a:prstGeom>
          <a:noFill/>
          <a:ln>
            <a:noFill/>
          </a:ln>
          <a:effectLst>
            <a:outerShdw blurRad="393700" dist="101600" dir="2700000" rotWithShape="0">
              <a:srgbClr val="808080">
                <a:alpha val="34000"/>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16" name="AutoShape 10"/>
          <p:cNvSpPr>
            <a:spLocks noChangeArrowheads="1"/>
          </p:cNvSpPr>
          <p:nvPr/>
        </p:nvSpPr>
        <p:spPr bwMode="auto">
          <a:xfrm>
            <a:off x="539750" y="4190340"/>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Tight VM Integration</a:t>
            </a:r>
          </a:p>
        </p:txBody>
      </p:sp>
    </p:spTree>
    <p:extLst>
      <p:ext uri="{BB962C8B-B14F-4D97-AF65-F5344CB8AC3E}">
        <p14:creationId xmlns:mc="http://schemas.openxmlformats.org/markup-compatibility/2006" xmlns:mv="urn:schemas-microsoft-com:mac:vml" xmlns="" xmlns:p14="http://schemas.microsoft.com/office/powerpoint/2010/main" val="3860169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marL="625475"/>
            <a:r>
              <a:rPr lang="en-US" smtClean="0">
                <a:ea typeface="ＭＳ Ｐゴシック" charset="-128"/>
              </a:rPr>
              <a:t>Migration and Deployment Enhancements</a:t>
            </a:r>
          </a:p>
        </p:txBody>
      </p:sp>
      <p:sp>
        <p:nvSpPr>
          <p:cNvPr id="62467"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62468"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6C2A842-D461-411E-A371-C29A6504C72E}" type="slidenum">
              <a:rPr lang="en-US" sz="1000">
                <a:solidFill>
                  <a:schemeClr val="bg1"/>
                </a:solidFill>
                <a:latin typeface="Calibri" charset="0"/>
              </a:rPr>
              <a:pPr/>
              <a:t>23</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9</a:t>
            </a:r>
          </a:p>
        </p:txBody>
      </p:sp>
      <p:sp>
        <p:nvSpPr>
          <p:cNvPr id="62470"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solidFill>
              <a:schemeClr val="accent2"/>
            </a:solidFill>
            <a:round/>
            <a:headEnd/>
            <a:tailEnd/>
          </a:ln>
        </p:spPr>
        <p:txBody>
          <a:bodyPr lIns="365760" rIns="274320"/>
          <a:lstStyle/>
          <a:p>
            <a:pPr>
              <a:lnSpc>
                <a:spcPct val="90000"/>
              </a:lnSpc>
              <a:spcAft>
                <a:spcPts val="1200"/>
              </a:spcAft>
              <a:buClr>
                <a:srgbClr val="4E4845"/>
              </a:buClr>
            </a:pPr>
            <a:r>
              <a:rPr lang="en-US" sz="1800" dirty="0">
                <a:solidFill>
                  <a:srgbClr val="4E4845"/>
                </a:solidFill>
                <a:latin typeface="Calibri" charset="0"/>
              </a:rPr>
              <a:t>Solaris Support</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SPARC imaging and scripted OS install</a:t>
            </a:r>
          </a:p>
          <a:p>
            <a:pPr marL="231775" indent="-231775">
              <a:lnSpc>
                <a:spcPct val="90000"/>
              </a:lnSpc>
              <a:spcAft>
                <a:spcPts val="1200"/>
              </a:spcAft>
              <a:buClr>
                <a:srgbClr val="4E4845"/>
              </a:buClr>
              <a:buFont typeface="Arial" charset="0"/>
              <a:buChar char="–"/>
            </a:pPr>
            <a:r>
              <a:rPr lang="en-US" sz="1800" dirty="0">
                <a:solidFill>
                  <a:srgbClr val="4E4845"/>
                </a:solidFill>
                <a:latin typeface="Calibri" charset="0"/>
              </a:rPr>
              <a:t>x86 imaging</a:t>
            </a:r>
          </a:p>
        </p:txBody>
      </p:sp>
      <p:sp>
        <p:nvSpPr>
          <p:cNvPr id="11" name="Rectangle 4"/>
          <p:cNvSpPr>
            <a:spLocks noChangeArrowheads="1"/>
          </p:cNvSpPr>
          <p:nvPr/>
        </p:nvSpPr>
        <p:spPr bwMode="auto">
          <a:xfrm>
            <a:off x="2330450" y="1458913"/>
            <a:ext cx="457200" cy="4679950"/>
          </a:xfrm>
          <a:prstGeom prst="rect">
            <a:avLst/>
          </a:prstGeom>
          <a:solidFill>
            <a:schemeClr val="accent2"/>
          </a:solidFill>
          <a:ln w="19050">
            <a:solidFill>
              <a:schemeClr val="accent2"/>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pic>
        <p:nvPicPr>
          <p:cNvPr id="21" name="Picture 20" descr="Solaris - Deploy Image.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059113" y="2970213"/>
            <a:ext cx="3392487" cy="27638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22" name="Picture 21" descr="Solaris - Deploy Image (Advanced tab).png"/>
          <p:cNvPicPr>
            <a:picLocks noChangeAspect="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5789613" y="3938588"/>
            <a:ext cx="2820987" cy="20034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15" name="AutoShape 5"/>
          <p:cNvSpPr>
            <a:spLocks noChangeArrowheads="1"/>
          </p:cNvSpPr>
          <p:nvPr/>
        </p:nvSpPr>
        <p:spPr bwMode="auto">
          <a:xfrm>
            <a:off x="539750" y="1446213"/>
            <a:ext cx="1993900" cy="838200"/>
          </a:xfrm>
          <a:prstGeom prst="roundRect">
            <a:avLst>
              <a:gd name="adj" fmla="val 10213"/>
            </a:avLst>
          </a:prstGeom>
          <a:solidFill>
            <a:srgbClr val="DDDDDD"/>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DS on the Platform (7.x)</a:t>
            </a:r>
            <a:endParaRPr lang="en-US" sz="2200" b="1" dirty="0">
              <a:solidFill>
                <a:srgbClr val="FFFFFF"/>
              </a:solidFill>
              <a:latin typeface="+mj-lt"/>
              <a:ea typeface="ＭＳ Ｐゴシック" pitchFamily="-108" charset="-128"/>
              <a:cs typeface="Arial" charset="0"/>
            </a:endParaRPr>
          </a:p>
        </p:txBody>
      </p:sp>
      <p:sp>
        <p:nvSpPr>
          <p:cNvPr id="16"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Windows 7 Migration</a:t>
            </a:r>
            <a:endParaRPr lang="en-US" sz="2200" b="1" dirty="0">
              <a:solidFill>
                <a:srgbClr val="FFFFFF"/>
              </a:solidFill>
              <a:latin typeface="+mj-lt"/>
              <a:ea typeface="ＭＳ Ｐゴシック" pitchFamily="-108" charset="-128"/>
              <a:cs typeface="Arial" charset="0"/>
            </a:endParaRPr>
          </a:p>
        </p:txBody>
      </p:sp>
      <p:sp>
        <p:nvSpPr>
          <p:cNvPr id="17" name="AutoShape 10"/>
          <p:cNvSpPr>
            <a:spLocks noChangeArrowheads="1"/>
          </p:cNvSpPr>
          <p:nvPr/>
        </p:nvSpPr>
        <p:spPr bwMode="auto">
          <a:xfrm>
            <a:off x="539750" y="3275013"/>
            <a:ext cx="1993900" cy="838200"/>
          </a:xfrm>
          <a:prstGeom prst="roundRect">
            <a:avLst>
              <a:gd name="adj" fmla="val 10213"/>
            </a:avLst>
          </a:prstGeom>
          <a:solidFill>
            <a:schemeClr val="accent2"/>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Expanded OS Support</a:t>
            </a:r>
            <a:endParaRPr lang="en-US" sz="2200" b="1" dirty="0">
              <a:solidFill>
                <a:srgbClr val="FFFFFF"/>
              </a:solidFill>
              <a:latin typeface="+mj-lt"/>
              <a:ea typeface="ＭＳ Ｐゴシック" pitchFamily="-108" charset="-128"/>
              <a:cs typeface="Arial" charset="0"/>
            </a:endParaRPr>
          </a:p>
        </p:txBody>
      </p:sp>
      <p:sp>
        <p:nvSpPr>
          <p:cNvPr id="18" name="AutoShape 10"/>
          <p:cNvSpPr>
            <a:spLocks noChangeArrowheads="1"/>
          </p:cNvSpPr>
          <p:nvPr/>
        </p:nvSpPr>
        <p:spPr bwMode="auto">
          <a:xfrm>
            <a:off x="539750" y="4190340"/>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Tight VM Integration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marL="625475"/>
            <a:r>
              <a:rPr lang="en-US" smtClean="0">
                <a:ea typeface="ＭＳ Ｐゴシック" charset="-128"/>
              </a:rPr>
              <a:t>Migration and Deployment Enhancements</a:t>
            </a:r>
          </a:p>
        </p:txBody>
      </p:sp>
      <p:sp>
        <p:nvSpPr>
          <p:cNvPr id="64515"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64516"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F52FA6C-532B-4D52-B394-421DF91121C9}" type="slidenum">
              <a:rPr lang="en-US" sz="1000">
                <a:solidFill>
                  <a:schemeClr val="bg1"/>
                </a:solidFill>
                <a:latin typeface="Calibri" charset="0"/>
              </a:rPr>
              <a:pPr/>
              <a:t>24</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9</a:t>
            </a:r>
          </a:p>
        </p:txBody>
      </p:sp>
      <p:sp>
        <p:nvSpPr>
          <p:cNvPr id="64518"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solidFill>
              <a:schemeClr val="accent2"/>
            </a:solidFill>
            <a:round/>
            <a:headEnd/>
            <a:tailEnd/>
          </a:ln>
        </p:spPr>
        <p:txBody>
          <a:bodyPr lIns="365760" rIns="274320"/>
          <a:lstStyle/>
          <a:p>
            <a:pPr>
              <a:lnSpc>
                <a:spcPct val="90000"/>
              </a:lnSpc>
              <a:spcAft>
                <a:spcPts val="1200"/>
              </a:spcAft>
              <a:buClr>
                <a:srgbClr val="4E4845"/>
              </a:buClr>
            </a:pPr>
            <a:r>
              <a:rPr lang="en-US" sz="1800" dirty="0">
                <a:solidFill>
                  <a:srgbClr val="4E4845"/>
                </a:solidFill>
                <a:latin typeface="Calibri" charset="0"/>
              </a:rPr>
              <a:t>Virtual Machine Manager</a:t>
            </a:r>
          </a:p>
          <a:p>
            <a:pPr marL="231775" indent="-231775">
              <a:lnSpc>
                <a:spcPct val="90000"/>
              </a:lnSpc>
              <a:spcAft>
                <a:spcPts val="1200"/>
              </a:spcAft>
              <a:buClr>
                <a:srgbClr val="4E4845"/>
              </a:buClr>
              <a:buFontTx/>
              <a:buChar char="–"/>
            </a:pPr>
            <a:r>
              <a:rPr lang="en-US" sz="1600" dirty="0">
                <a:solidFill>
                  <a:srgbClr val="4E4845"/>
                </a:solidFill>
                <a:latin typeface="Calibri" charset="0"/>
                <a:cs typeface="Arial" charset="0"/>
              </a:rPr>
              <a:t>Dashboard of VM activity and resource consumption</a:t>
            </a:r>
          </a:p>
          <a:p>
            <a:pPr marL="231775" indent="-231775">
              <a:lnSpc>
                <a:spcPct val="90000"/>
              </a:lnSpc>
              <a:spcAft>
                <a:spcPts val="1200"/>
              </a:spcAft>
              <a:buClr>
                <a:srgbClr val="4E4845"/>
              </a:buClr>
              <a:buFontTx/>
              <a:buChar char="–"/>
            </a:pPr>
            <a:r>
              <a:rPr lang="en-US" sz="1600" dirty="0">
                <a:solidFill>
                  <a:srgbClr val="4E4845"/>
                </a:solidFill>
                <a:latin typeface="Calibri" charset="0"/>
                <a:cs typeface="Arial" charset="0"/>
              </a:rPr>
              <a:t>Ability to kick-off deployment jobs within the VM creation wizard</a:t>
            </a:r>
            <a:endParaRPr lang="en-US" sz="1600" b="1" dirty="0">
              <a:solidFill>
                <a:srgbClr val="4E4845"/>
              </a:solidFill>
              <a:latin typeface="Calibri" charset="0"/>
              <a:cs typeface="Arial" charset="0"/>
            </a:endParaRPr>
          </a:p>
          <a:p>
            <a:pPr marL="687388" lvl="1" indent="-231775">
              <a:lnSpc>
                <a:spcPct val="90000"/>
              </a:lnSpc>
              <a:spcAft>
                <a:spcPts val="1200"/>
              </a:spcAft>
              <a:buClr>
                <a:srgbClr val="4E4845"/>
              </a:buClr>
              <a:buFontTx/>
              <a:buChar char="•"/>
            </a:pPr>
            <a:endParaRPr lang="en-US" sz="1800" dirty="0">
              <a:solidFill>
                <a:srgbClr val="4E4845"/>
              </a:solidFill>
              <a:latin typeface="Calibri" charset="0"/>
            </a:endParaRPr>
          </a:p>
        </p:txBody>
      </p:sp>
      <p:sp>
        <p:nvSpPr>
          <p:cNvPr id="11" name="Rectangle 4"/>
          <p:cNvSpPr>
            <a:spLocks noChangeArrowheads="1"/>
          </p:cNvSpPr>
          <p:nvPr/>
        </p:nvSpPr>
        <p:spPr bwMode="auto">
          <a:xfrm>
            <a:off x="2330450" y="1458913"/>
            <a:ext cx="457200" cy="4679950"/>
          </a:xfrm>
          <a:prstGeom prst="rect">
            <a:avLst/>
          </a:prstGeom>
          <a:solidFill>
            <a:schemeClr val="accent2"/>
          </a:solidFill>
          <a:ln w="19050">
            <a:solidFill>
              <a:schemeClr val="accent2"/>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pic>
        <p:nvPicPr>
          <p:cNvPr id="21" name="Picture 20" descr="VMM.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684588" y="2963863"/>
            <a:ext cx="4418012" cy="30099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15" name="AutoShape 5"/>
          <p:cNvSpPr>
            <a:spLocks noChangeArrowheads="1"/>
          </p:cNvSpPr>
          <p:nvPr/>
        </p:nvSpPr>
        <p:spPr bwMode="auto">
          <a:xfrm>
            <a:off x="539750" y="1446213"/>
            <a:ext cx="1993900" cy="838200"/>
          </a:xfrm>
          <a:prstGeom prst="roundRect">
            <a:avLst>
              <a:gd name="adj" fmla="val 10213"/>
            </a:avLst>
          </a:prstGeom>
          <a:solidFill>
            <a:srgbClr val="DDDDDD"/>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DS on the Platform (7.x)</a:t>
            </a:r>
            <a:endParaRPr lang="en-US" sz="2200" b="1" dirty="0">
              <a:solidFill>
                <a:srgbClr val="FFFFFF"/>
              </a:solidFill>
              <a:latin typeface="+mj-lt"/>
              <a:ea typeface="ＭＳ Ｐゴシック" pitchFamily="-108" charset="-128"/>
              <a:cs typeface="Arial" charset="0"/>
            </a:endParaRPr>
          </a:p>
        </p:txBody>
      </p:sp>
      <p:sp>
        <p:nvSpPr>
          <p:cNvPr id="16"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Windows 7 Migration</a:t>
            </a:r>
            <a:endParaRPr lang="en-US" sz="2200" b="1" dirty="0">
              <a:solidFill>
                <a:srgbClr val="FFFFFF"/>
              </a:solidFill>
              <a:latin typeface="+mj-lt"/>
              <a:ea typeface="ＭＳ Ｐゴシック" pitchFamily="-108" charset="-128"/>
              <a:cs typeface="Arial" charset="0"/>
            </a:endParaRPr>
          </a:p>
        </p:txBody>
      </p:sp>
      <p:sp>
        <p:nvSpPr>
          <p:cNvPr id="17"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smtClean="0">
                <a:solidFill>
                  <a:srgbClr val="FFFFFF"/>
                </a:solidFill>
                <a:latin typeface="+mj-lt"/>
                <a:ea typeface="ＭＳ Ｐゴシック" pitchFamily="-108" charset="-128"/>
                <a:cs typeface="Arial" charset="0"/>
              </a:rPr>
              <a:t>Expanded OS Support</a:t>
            </a:r>
            <a:endParaRPr lang="en-US" sz="2200" b="1" dirty="0">
              <a:solidFill>
                <a:srgbClr val="FFFFFF"/>
              </a:solidFill>
              <a:latin typeface="+mj-lt"/>
              <a:ea typeface="ＭＳ Ｐゴシック" pitchFamily="-108" charset="-128"/>
              <a:cs typeface="Arial" charset="0"/>
            </a:endParaRPr>
          </a:p>
        </p:txBody>
      </p:sp>
      <p:sp>
        <p:nvSpPr>
          <p:cNvPr id="18" name="AutoShape 10"/>
          <p:cNvSpPr>
            <a:spLocks noChangeArrowheads="1"/>
          </p:cNvSpPr>
          <p:nvPr/>
        </p:nvSpPr>
        <p:spPr bwMode="auto">
          <a:xfrm>
            <a:off x="539750" y="4190340"/>
            <a:ext cx="1993900" cy="838200"/>
          </a:xfrm>
          <a:prstGeom prst="roundRect">
            <a:avLst>
              <a:gd name="adj" fmla="val 10213"/>
            </a:avLst>
          </a:prstGeom>
          <a:solidFill>
            <a:schemeClr val="accent2"/>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Tight VM Integration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marL="625475"/>
            <a:r>
              <a:rPr lang="en-US" smtClean="0">
                <a:ea typeface="ＭＳ Ｐゴシック" charset="-128"/>
              </a:rPr>
              <a:t>Expanded Patch Management</a:t>
            </a:r>
          </a:p>
        </p:txBody>
      </p:sp>
      <p:sp>
        <p:nvSpPr>
          <p:cNvPr id="66563"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66564"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0FD9F686-7371-475E-8038-93D85211D671}" type="slidenum">
              <a:rPr lang="en-US" sz="1000">
                <a:solidFill>
                  <a:schemeClr val="bg1"/>
                </a:solidFill>
                <a:latin typeface="Calibri" charset="0"/>
              </a:rPr>
              <a:pPr/>
              <a:t>25</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6"/>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10</a:t>
            </a:r>
          </a:p>
        </p:txBody>
      </p:sp>
      <p:sp>
        <p:nvSpPr>
          <p:cNvPr id="10"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lgn="ctr">
            <a:solidFill>
              <a:schemeClr val="accent6"/>
            </a:solidFill>
            <a:round/>
            <a:headEnd/>
            <a:tailEnd/>
          </a:ln>
          <a:effectLst/>
        </p:spPr>
        <p:txBody>
          <a:bodyPr lIns="365760" rIns="274320"/>
          <a:lstStyle/>
          <a:p>
            <a:pPr>
              <a:lnSpc>
                <a:spcPct val="90000"/>
              </a:lnSpc>
              <a:spcAft>
                <a:spcPts val="1200"/>
              </a:spcAft>
              <a:buClr>
                <a:srgbClr val="4E4845"/>
              </a:buClr>
            </a:pPr>
            <a:r>
              <a:rPr lang="en-US" sz="1800" dirty="0">
                <a:solidFill>
                  <a:srgbClr val="4E4845"/>
                </a:solidFill>
                <a:latin typeface="Calibri" charset="0"/>
              </a:rPr>
              <a:t>Substantially increased application coverage</a:t>
            </a:r>
            <a:endParaRPr lang="en-US" sz="2600" dirty="0">
              <a:solidFill>
                <a:srgbClr val="4E4845"/>
              </a:solidFill>
              <a:latin typeface="Calibri" charset="0"/>
            </a:endParaRPr>
          </a:p>
          <a:p>
            <a:pPr marL="517525" lvl="1" indent="-233363">
              <a:lnSpc>
                <a:spcPct val="90000"/>
              </a:lnSpc>
              <a:spcAft>
                <a:spcPts val="1000"/>
              </a:spcAft>
              <a:buClr>
                <a:srgbClr val="4E4845"/>
              </a:buClr>
              <a:buFont typeface="Arial" charset="0"/>
              <a:buChar char="–"/>
            </a:pPr>
            <a:r>
              <a:rPr lang="en-US" sz="1800" dirty="0">
                <a:solidFill>
                  <a:srgbClr val="4E4845"/>
                </a:solidFill>
                <a:latin typeface="Calibri" charset="0"/>
              </a:rPr>
              <a:t>Microsoft updates</a:t>
            </a:r>
          </a:p>
          <a:p>
            <a:pPr marL="517525" lvl="1" indent="-233363">
              <a:lnSpc>
                <a:spcPct val="90000"/>
              </a:lnSpc>
              <a:spcAft>
                <a:spcPts val="1000"/>
              </a:spcAft>
              <a:buClr>
                <a:srgbClr val="4E4845"/>
              </a:buClr>
              <a:buFont typeface="Arial" charset="0"/>
              <a:buChar char="–"/>
            </a:pPr>
            <a:r>
              <a:rPr lang="en-US" sz="1800" dirty="0">
                <a:solidFill>
                  <a:srgbClr val="4E4845"/>
                </a:solidFill>
                <a:latin typeface="Calibri" charset="0"/>
              </a:rPr>
              <a:t>Adobe apps</a:t>
            </a:r>
          </a:p>
          <a:p>
            <a:pPr marL="517525" lvl="1" indent="-233363">
              <a:lnSpc>
                <a:spcPct val="90000"/>
              </a:lnSpc>
              <a:spcAft>
                <a:spcPts val="1000"/>
              </a:spcAft>
              <a:buClr>
                <a:srgbClr val="4E4845"/>
              </a:buClr>
              <a:buFont typeface="Arial" charset="0"/>
              <a:buChar char="–"/>
            </a:pPr>
            <a:r>
              <a:rPr lang="en-US" sz="1800" dirty="0">
                <a:solidFill>
                  <a:srgbClr val="4E4845"/>
                </a:solidFill>
                <a:latin typeface="Calibri" charset="0"/>
              </a:rPr>
              <a:t>All common browsers</a:t>
            </a:r>
          </a:p>
        </p:txBody>
      </p:sp>
      <p:sp>
        <p:nvSpPr>
          <p:cNvPr id="11" name="Rectangle 4"/>
          <p:cNvSpPr>
            <a:spLocks noChangeArrowheads="1"/>
          </p:cNvSpPr>
          <p:nvPr/>
        </p:nvSpPr>
        <p:spPr bwMode="auto">
          <a:xfrm>
            <a:off x="2330450" y="1458913"/>
            <a:ext cx="457200" cy="4679950"/>
          </a:xfrm>
          <a:prstGeom prst="rect">
            <a:avLst/>
          </a:prstGeom>
          <a:solidFill>
            <a:schemeClr val="accent6"/>
          </a:solidFill>
          <a:ln w="19050">
            <a:solidFill>
              <a:schemeClr val="accent6"/>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6"/>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More Coverage</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Automated Process</a:t>
            </a:r>
          </a:p>
        </p:txBody>
      </p:sp>
      <p:pic>
        <p:nvPicPr>
          <p:cNvPr id="21" name="Picture 20" descr="Patch.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897313" y="3074988"/>
            <a:ext cx="3841750" cy="28876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66571" name="TextBox 21"/>
          <p:cNvSpPr txBox="1">
            <a:spLocks noChangeArrowheads="1"/>
          </p:cNvSpPr>
          <p:nvPr/>
        </p:nvSpPr>
        <p:spPr bwMode="ltGray">
          <a:xfrm>
            <a:off x="5680075" y="1903413"/>
            <a:ext cx="2276475" cy="1030287"/>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lIns="91419" tIns="45710" rIns="91419" bIns="45710"/>
          <a:lstStyle>
            <a:lvl1pPr eaLnBrk="0" hangingPunct="0">
              <a:defRPr sz="2400">
                <a:solidFill>
                  <a:schemeClr val="tx1"/>
                </a:solidFill>
                <a:latin typeface="Arial" charset="0"/>
                <a:ea typeface="ＭＳ Ｐゴシック" charset="-128"/>
              </a:defRPr>
            </a:lvl1pPr>
            <a:lvl2pPr marL="517525" indent="-233363"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lvl="1" eaLnBrk="1" hangingPunct="1">
              <a:lnSpc>
                <a:spcPct val="90000"/>
              </a:lnSpc>
              <a:spcAft>
                <a:spcPts val="1000"/>
              </a:spcAft>
              <a:buClr>
                <a:srgbClr val="4E4845"/>
              </a:buClr>
              <a:buFont typeface="Arial" charset="0"/>
              <a:buChar char="–"/>
            </a:pPr>
            <a:r>
              <a:rPr lang="en-US" sz="1800">
                <a:solidFill>
                  <a:srgbClr val="4E4845"/>
                </a:solidFill>
                <a:latin typeface="Calibri" charset="0"/>
              </a:rPr>
              <a:t>Java Runtime</a:t>
            </a:r>
          </a:p>
          <a:p>
            <a:pPr lvl="1" eaLnBrk="1" hangingPunct="1">
              <a:lnSpc>
                <a:spcPct val="90000"/>
              </a:lnSpc>
              <a:spcAft>
                <a:spcPts val="1000"/>
              </a:spcAft>
              <a:buClr>
                <a:srgbClr val="4E4845"/>
              </a:buClr>
              <a:buFont typeface="Arial" charset="0"/>
              <a:buChar char="–"/>
            </a:pPr>
            <a:r>
              <a:rPr lang="en-US" sz="1800">
                <a:solidFill>
                  <a:srgbClr val="4E4845"/>
                </a:solidFill>
                <a:latin typeface="Calibri" charset="0"/>
              </a:rPr>
              <a:t>Common browser plugins</a:t>
            </a:r>
          </a:p>
          <a:p>
            <a:pPr lvl="1" eaLnBrk="1" hangingPunct="1">
              <a:lnSpc>
                <a:spcPct val="90000"/>
              </a:lnSpc>
              <a:spcAft>
                <a:spcPts val="1000"/>
              </a:spcAft>
              <a:buClr>
                <a:srgbClr val="4E4845"/>
              </a:buClr>
              <a:buFont typeface="Arial" charset="0"/>
              <a:buChar char="–"/>
            </a:pPr>
            <a:r>
              <a:rPr lang="en-US" sz="1800">
                <a:solidFill>
                  <a:srgbClr val="4E4845"/>
                </a:solidFill>
                <a:latin typeface="Calibri" charset="0"/>
              </a:rPr>
              <a:t>More</a:t>
            </a:r>
          </a:p>
          <a:p>
            <a:pPr eaLnBrk="1" hangingPunct="1">
              <a:lnSpc>
                <a:spcPct val="90000"/>
              </a:lnSpc>
              <a:spcAft>
                <a:spcPts val="800"/>
              </a:spcAft>
            </a:pPr>
            <a:endParaRPr lang="en-US" sz="2000">
              <a:solidFill>
                <a:srgbClr val="4E4845"/>
              </a:solidFill>
              <a:latin typeface="Calibri"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marL="625475"/>
            <a:r>
              <a:rPr lang="en-US" smtClean="0">
                <a:ea typeface="ＭＳ Ｐゴシック" charset="-128"/>
              </a:rPr>
              <a:t>Expanded Patch Management</a:t>
            </a:r>
          </a:p>
        </p:txBody>
      </p:sp>
      <p:sp>
        <p:nvSpPr>
          <p:cNvPr id="68611"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68612"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D6EFD53-CE02-483E-9BE8-970556C8837E}" type="slidenum">
              <a:rPr lang="en-US" sz="1000">
                <a:solidFill>
                  <a:schemeClr val="bg1"/>
                </a:solidFill>
                <a:latin typeface="Calibri" charset="0"/>
              </a:rPr>
              <a:pPr/>
              <a:t>26</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6"/>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10</a:t>
            </a:r>
          </a:p>
        </p:txBody>
      </p:sp>
      <p:sp>
        <p:nvSpPr>
          <p:cNvPr id="10"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lgn="ctr">
            <a:solidFill>
              <a:schemeClr val="accent6"/>
            </a:solidFill>
            <a:round/>
            <a:headEnd/>
            <a:tailEnd/>
          </a:ln>
          <a:effectLst/>
        </p:spPr>
        <p:txBody>
          <a:bodyPr lIns="365760" rIns="274320"/>
          <a:lstStyle/>
          <a:p>
            <a:pPr marL="231775" indent="-231775">
              <a:lnSpc>
                <a:spcPct val="90000"/>
              </a:lnSpc>
              <a:spcAft>
                <a:spcPts val="1200"/>
              </a:spcAft>
              <a:buClr>
                <a:srgbClr val="4E4845"/>
              </a:buClr>
              <a:buFontTx/>
              <a:buChar char="•"/>
            </a:pPr>
            <a:r>
              <a:rPr lang="en-US" sz="1800">
                <a:solidFill>
                  <a:srgbClr val="4E4845"/>
                </a:solidFill>
                <a:latin typeface="Calibri" charset="0"/>
              </a:rPr>
              <a:t>Predefined workflow automates staged rollouts to reduce risk of unintended consequences</a:t>
            </a:r>
          </a:p>
          <a:p>
            <a:pPr marL="231775" indent="-231775">
              <a:lnSpc>
                <a:spcPct val="90000"/>
              </a:lnSpc>
              <a:spcAft>
                <a:spcPts val="1200"/>
              </a:spcAft>
              <a:buClr>
                <a:srgbClr val="4E4845"/>
              </a:buClr>
              <a:buFontTx/>
              <a:buChar char="•"/>
            </a:pPr>
            <a:r>
              <a:rPr lang="en-US" sz="1800">
                <a:solidFill>
                  <a:srgbClr val="4E4845"/>
                </a:solidFill>
                <a:latin typeface="Calibri" charset="0"/>
              </a:rPr>
              <a:t>Adapts to different use cases from multi-stage processes to set-and-forget it automation</a:t>
            </a:r>
          </a:p>
          <a:p>
            <a:pPr marL="231775" indent="-231775">
              <a:lnSpc>
                <a:spcPct val="90000"/>
              </a:lnSpc>
              <a:spcAft>
                <a:spcPts val="1200"/>
              </a:spcAft>
              <a:buClr>
                <a:srgbClr val="4E4845"/>
              </a:buClr>
              <a:buFontTx/>
              <a:buChar char="•"/>
            </a:pPr>
            <a:r>
              <a:rPr lang="en-US" sz="1800">
                <a:solidFill>
                  <a:srgbClr val="4E4845"/>
                </a:solidFill>
                <a:latin typeface="Calibri" charset="0"/>
              </a:rPr>
              <a:t>Ability to take action through email and mobile devices</a:t>
            </a:r>
          </a:p>
        </p:txBody>
      </p:sp>
      <p:sp>
        <p:nvSpPr>
          <p:cNvPr id="11" name="Rectangle 4"/>
          <p:cNvSpPr>
            <a:spLocks noChangeArrowheads="1"/>
          </p:cNvSpPr>
          <p:nvPr/>
        </p:nvSpPr>
        <p:spPr bwMode="auto">
          <a:xfrm>
            <a:off x="2330450" y="1458913"/>
            <a:ext cx="457200" cy="4679950"/>
          </a:xfrm>
          <a:prstGeom prst="rect">
            <a:avLst/>
          </a:prstGeom>
          <a:solidFill>
            <a:schemeClr val="accent6"/>
          </a:solidFill>
          <a:ln w="19050">
            <a:solidFill>
              <a:schemeClr val="accent6"/>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More Coverage</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6"/>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Automated Process</a:t>
            </a:r>
          </a:p>
        </p:txBody>
      </p:sp>
      <p:pic>
        <p:nvPicPr>
          <p:cNvPr id="14" name="Picture 4" descr="PatchVulnerability.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4090988" y="3343275"/>
            <a:ext cx="4532312" cy="26447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SimpleDiagram.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520700" y="1371600"/>
            <a:ext cx="2603500" cy="15319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70659" name="Title 1"/>
          <p:cNvSpPr>
            <a:spLocks noGrp="1"/>
          </p:cNvSpPr>
          <p:nvPr>
            <p:ph type="title"/>
          </p:nvPr>
        </p:nvSpPr>
        <p:spPr>
          <a:xfrm>
            <a:off x="381000" y="304800"/>
            <a:ext cx="8763000" cy="838200"/>
          </a:xfrm>
        </p:spPr>
        <p:txBody>
          <a:bodyPr/>
          <a:lstStyle/>
          <a:p>
            <a:pPr marL="3175"/>
            <a:r>
              <a:rPr lang="en-US" smtClean="0">
                <a:ea typeface="ＭＳ Ｐゴシック" charset="-128"/>
              </a:rPr>
              <a:t>Experience the Value of Version 7</a:t>
            </a:r>
          </a:p>
        </p:txBody>
      </p:sp>
      <p:sp>
        <p:nvSpPr>
          <p:cNvPr id="70660"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70661"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6359A6B-162A-4D86-93B9-C3FAD717D794}" type="slidenum">
              <a:rPr lang="en-US" sz="1000">
                <a:solidFill>
                  <a:schemeClr val="bg1"/>
                </a:solidFill>
                <a:latin typeface="Calibri" charset="0"/>
              </a:rPr>
              <a:pPr/>
              <a:t>27</a:t>
            </a:fld>
            <a:endParaRPr lang="en-US" sz="1000">
              <a:solidFill>
                <a:schemeClr val="bg1"/>
              </a:solidFill>
              <a:latin typeface="Calibri" charset="0"/>
            </a:endParaRPr>
          </a:p>
        </p:txBody>
      </p:sp>
      <p:sp>
        <p:nvSpPr>
          <p:cNvPr id="11" name="Rectangle 3"/>
          <p:cNvSpPr>
            <a:spLocks noChangeArrowheads="1"/>
          </p:cNvSpPr>
          <p:nvPr/>
        </p:nvSpPr>
        <p:spPr bwMode="auto">
          <a:xfrm>
            <a:off x="3232150" y="3690938"/>
            <a:ext cx="2619375" cy="2438400"/>
          </a:xfrm>
          <a:prstGeom prst="rect">
            <a:avLst/>
          </a:prstGeom>
          <a:noFill/>
          <a:ln w="9525">
            <a:solidFill>
              <a:schemeClr val="accent4"/>
            </a:solidFill>
            <a:miter lim="800000"/>
            <a:headEnd/>
            <a:tailEnd/>
          </a:ln>
        </p:spPr>
        <p:txBody>
          <a:bodyPr/>
          <a:lstStyle/>
          <a:p>
            <a:pPr marL="119063" indent="-119063">
              <a:spcBef>
                <a:spcPts val="600"/>
              </a:spcBef>
              <a:buFont typeface="Arial" charset="0"/>
              <a:buChar char="•"/>
            </a:pPr>
            <a:r>
              <a:rPr lang="en-US" sz="1800">
                <a:solidFill>
                  <a:srgbClr val="4E4845"/>
                </a:solidFill>
                <a:latin typeface="Calibri" charset="0"/>
                <a:cs typeface="Arial" charset="0"/>
              </a:rPr>
              <a:t>Drive out incompatibility</a:t>
            </a:r>
          </a:p>
          <a:p>
            <a:pPr marL="119063" indent="-119063">
              <a:spcBef>
                <a:spcPts val="600"/>
              </a:spcBef>
              <a:buFont typeface="Arial" charset="0"/>
              <a:buChar char="•"/>
            </a:pPr>
            <a:r>
              <a:rPr lang="en-US" sz="1800">
                <a:solidFill>
                  <a:srgbClr val="4E4845"/>
                </a:solidFill>
                <a:latin typeface="Calibri" charset="0"/>
                <a:cs typeface="Arial" charset="0"/>
              </a:rPr>
              <a:t>Part of CMS and ITMS 7!</a:t>
            </a:r>
          </a:p>
          <a:p>
            <a:pPr marL="119063" indent="-119063">
              <a:spcBef>
                <a:spcPts val="600"/>
              </a:spcBef>
              <a:buFont typeface="Arial" charset="0"/>
              <a:buChar char="•"/>
            </a:pPr>
            <a:r>
              <a:rPr lang="en-US" sz="1800">
                <a:solidFill>
                  <a:srgbClr val="4E4845"/>
                </a:solidFill>
                <a:latin typeface="Calibri" charset="0"/>
                <a:cs typeface="Arial" charset="0"/>
              </a:rPr>
              <a:t>Get the latest:</a:t>
            </a:r>
          </a:p>
          <a:p>
            <a:pPr marL="119063" indent="-119063">
              <a:spcBef>
                <a:spcPts val="600"/>
              </a:spcBef>
            </a:pPr>
            <a:r>
              <a:rPr lang="en-US" sz="1400">
                <a:solidFill>
                  <a:srgbClr val="000090"/>
                </a:solidFill>
                <a:latin typeface="Calibri" charset="0"/>
                <a:cs typeface="Arial" charset="0"/>
              </a:rPr>
              <a:t>http://www.symantec.com/business/workspace-virtualization</a:t>
            </a:r>
          </a:p>
        </p:txBody>
      </p:sp>
      <p:sp>
        <p:nvSpPr>
          <p:cNvPr id="12" name="Rectangle 4"/>
          <p:cNvSpPr>
            <a:spLocks noChangeArrowheads="1"/>
          </p:cNvSpPr>
          <p:nvPr/>
        </p:nvSpPr>
        <p:spPr bwMode="auto">
          <a:xfrm>
            <a:off x="5962650" y="3690938"/>
            <a:ext cx="2620963" cy="2438400"/>
          </a:xfrm>
          <a:prstGeom prst="rect">
            <a:avLst/>
          </a:prstGeom>
          <a:noFill/>
          <a:ln w="9525">
            <a:solidFill>
              <a:schemeClr val="accent6"/>
            </a:solidFill>
            <a:miter lim="800000"/>
            <a:headEnd/>
            <a:tailEnd/>
          </a:ln>
        </p:spPr>
        <p:txBody>
          <a:bodyPr/>
          <a:lstStyle/>
          <a:p>
            <a:pPr marL="119063" indent="-119063">
              <a:spcBef>
                <a:spcPts val="600"/>
              </a:spcBef>
              <a:buFont typeface="Arial" charset="0"/>
              <a:buChar char="•"/>
            </a:pPr>
            <a:r>
              <a:rPr lang="en-US" sz="1800">
                <a:solidFill>
                  <a:srgbClr val="4E4845"/>
                </a:solidFill>
                <a:latin typeface="Calibri" charset="0"/>
                <a:cs typeface="Arial" charset="0"/>
              </a:rPr>
              <a:t>Get a handle on those mobile devices</a:t>
            </a:r>
          </a:p>
          <a:p>
            <a:pPr marL="119063" indent="-119063">
              <a:spcBef>
                <a:spcPts val="600"/>
              </a:spcBef>
              <a:buFont typeface="Arial" charset="0"/>
              <a:buChar char="•"/>
            </a:pPr>
            <a:r>
              <a:rPr lang="en-US" sz="1800">
                <a:solidFill>
                  <a:srgbClr val="4E4845"/>
                </a:solidFill>
                <a:latin typeface="Calibri" charset="0"/>
                <a:cs typeface="Arial" charset="0"/>
              </a:rPr>
              <a:t>Additional purchase; fully integrated</a:t>
            </a:r>
          </a:p>
          <a:p>
            <a:pPr marL="119063" indent="-119063">
              <a:spcBef>
                <a:spcPts val="600"/>
              </a:spcBef>
              <a:buFont typeface="Arial" charset="0"/>
              <a:buChar char="•"/>
            </a:pPr>
            <a:r>
              <a:rPr lang="en-US" sz="1800">
                <a:solidFill>
                  <a:srgbClr val="4E4845"/>
                </a:solidFill>
                <a:latin typeface="Calibri" charset="0"/>
                <a:cs typeface="Arial" charset="0"/>
              </a:rPr>
              <a:t>Give it a try: </a:t>
            </a:r>
          </a:p>
          <a:p>
            <a:pPr marL="119063" indent="-119063">
              <a:spcBef>
                <a:spcPts val="600"/>
              </a:spcBef>
            </a:pPr>
            <a:r>
              <a:rPr lang="en-US" sz="1400">
                <a:solidFill>
                  <a:srgbClr val="000090"/>
                </a:solidFill>
                <a:latin typeface="Calibri" charset="0"/>
                <a:cs typeface="Arial" charset="0"/>
              </a:rPr>
              <a:t>http://www.symantec.com/business/mobile-management</a:t>
            </a:r>
          </a:p>
          <a:p>
            <a:pPr marL="119063" indent="-119063">
              <a:spcBef>
                <a:spcPts val="600"/>
              </a:spcBef>
            </a:pPr>
            <a:endParaRPr lang="en-US" sz="1800">
              <a:solidFill>
                <a:srgbClr val="4E4845"/>
              </a:solidFill>
              <a:latin typeface="Calibri" charset="0"/>
              <a:cs typeface="Arial" charset="0"/>
            </a:endParaRPr>
          </a:p>
        </p:txBody>
      </p:sp>
      <p:sp>
        <p:nvSpPr>
          <p:cNvPr id="13" name="Rectangle 5"/>
          <p:cNvSpPr>
            <a:spLocks noChangeArrowheads="1"/>
          </p:cNvSpPr>
          <p:nvPr/>
        </p:nvSpPr>
        <p:spPr bwMode="auto">
          <a:xfrm>
            <a:off x="500063" y="3675063"/>
            <a:ext cx="2620962" cy="2443162"/>
          </a:xfrm>
          <a:prstGeom prst="rect">
            <a:avLst/>
          </a:prstGeom>
          <a:noFill/>
          <a:ln w="9525">
            <a:solidFill>
              <a:schemeClr val="accent3"/>
            </a:solidFill>
            <a:miter lim="800000"/>
            <a:headEnd/>
            <a:tailEnd/>
          </a:ln>
        </p:spPr>
        <p:txBody>
          <a:bodyPr rIns="45720"/>
          <a:lstStyle/>
          <a:p>
            <a:pPr marL="119063" indent="-119063">
              <a:spcBef>
                <a:spcPts val="600"/>
              </a:spcBef>
              <a:buFont typeface="Arial" charset="0"/>
              <a:buChar char="•"/>
            </a:pPr>
            <a:r>
              <a:rPr lang="en-US" sz="1800">
                <a:solidFill>
                  <a:srgbClr val="4E4845"/>
                </a:solidFill>
                <a:latin typeface="Calibri" charset="0"/>
                <a:cs typeface="Arial" charset="0"/>
              </a:rPr>
              <a:t>More automation, deeper integration, greater intelligence</a:t>
            </a:r>
          </a:p>
          <a:p>
            <a:pPr marL="119063" indent="-119063">
              <a:spcBef>
                <a:spcPts val="600"/>
              </a:spcBef>
              <a:buFont typeface="Arial" charset="0"/>
              <a:buChar char="•"/>
            </a:pPr>
            <a:r>
              <a:rPr lang="en-US" sz="1800">
                <a:solidFill>
                  <a:srgbClr val="4E4845"/>
                </a:solidFill>
                <a:latin typeface="Calibri" charset="0"/>
                <a:cs typeface="Arial" charset="0"/>
              </a:rPr>
              <a:t>Beta underway now</a:t>
            </a:r>
          </a:p>
          <a:p>
            <a:pPr marL="119063" indent="-119063">
              <a:spcBef>
                <a:spcPts val="600"/>
              </a:spcBef>
              <a:buFont typeface="Arial" charset="0"/>
              <a:buChar char="•"/>
            </a:pPr>
            <a:r>
              <a:rPr lang="en-US" sz="1800">
                <a:solidFill>
                  <a:srgbClr val="4E4845"/>
                </a:solidFill>
                <a:latin typeface="Calibri" charset="0"/>
                <a:cs typeface="Arial" charset="0"/>
              </a:rPr>
              <a:t>Request beta access:</a:t>
            </a:r>
          </a:p>
          <a:p>
            <a:pPr marL="119063" indent="-119063">
              <a:spcBef>
                <a:spcPts val="600"/>
              </a:spcBef>
            </a:pPr>
            <a:r>
              <a:rPr lang="en-US" sz="1800">
                <a:solidFill>
                  <a:srgbClr val="000090"/>
                </a:solidFill>
                <a:latin typeface="Calibri" charset="0"/>
                <a:cs typeface="Arial" charset="0"/>
              </a:rPr>
              <a:t> </a:t>
            </a:r>
            <a:r>
              <a:rPr lang="en-US" sz="1400">
                <a:solidFill>
                  <a:srgbClr val="000090"/>
                </a:solidFill>
                <a:latin typeface="Calibri" charset="0"/>
                <a:cs typeface="Arial" charset="0"/>
              </a:rPr>
              <a:t>altirisbeta@symantec.com</a:t>
            </a:r>
          </a:p>
          <a:p>
            <a:pPr marL="119063" indent="-119063">
              <a:spcBef>
                <a:spcPts val="1200"/>
              </a:spcBef>
              <a:buFont typeface="Arial" charset="0"/>
              <a:buChar char="•"/>
            </a:pPr>
            <a:endParaRPr lang="en-US" sz="1800">
              <a:solidFill>
                <a:srgbClr val="4E4845"/>
              </a:solidFill>
              <a:latin typeface="Calibri" charset="0"/>
              <a:cs typeface="Arial" charset="0"/>
            </a:endParaRPr>
          </a:p>
        </p:txBody>
      </p:sp>
      <p:sp>
        <p:nvSpPr>
          <p:cNvPr id="17" name="Rectangle 3"/>
          <p:cNvSpPr>
            <a:spLocks noChangeArrowheads="1"/>
          </p:cNvSpPr>
          <p:nvPr/>
        </p:nvSpPr>
        <p:spPr bwMode="auto">
          <a:xfrm>
            <a:off x="3224213" y="2986088"/>
            <a:ext cx="2619375" cy="642937"/>
          </a:xfrm>
          <a:prstGeom prst="rect">
            <a:avLst/>
          </a:prstGeom>
          <a:solidFill>
            <a:schemeClr val="accent4"/>
          </a:solidFill>
          <a:ln w="9525">
            <a:solidFill>
              <a:schemeClr val="accent4"/>
            </a:solidFill>
            <a:miter lim="800000"/>
            <a:headEnd/>
            <a:tailEnd/>
          </a:ln>
        </p:spPr>
        <p:txBody>
          <a:bodyPr rIns="45720" anchor="ctr" anchorCtr="1"/>
          <a:lstStyle/>
          <a:p>
            <a:pPr algn="ctr"/>
            <a:r>
              <a:rPr lang="en-US" sz="2000" b="1">
                <a:solidFill>
                  <a:schemeClr val="bg1"/>
                </a:solidFill>
                <a:latin typeface="Calibri" charset="0"/>
                <a:cs typeface="Arial" charset="0"/>
              </a:rPr>
              <a:t>Workspace Virtualization</a:t>
            </a:r>
          </a:p>
        </p:txBody>
      </p:sp>
      <p:sp>
        <p:nvSpPr>
          <p:cNvPr id="18" name="Rectangle 4"/>
          <p:cNvSpPr>
            <a:spLocks noChangeArrowheads="1"/>
          </p:cNvSpPr>
          <p:nvPr/>
        </p:nvSpPr>
        <p:spPr bwMode="auto">
          <a:xfrm>
            <a:off x="5954713" y="2986088"/>
            <a:ext cx="2620962" cy="642937"/>
          </a:xfrm>
          <a:prstGeom prst="rect">
            <a:avLst/>
          </a:prstGeom>
          <a:solidFill>
            <a:schemeClr val="accent6"/>
          </a:solidFill>
          <a:ln w="9525">
            <a:solidFill>
              <a:schemeClr val="accent6"/>
            </a:solidFill>
            <a:miter lim="800000"/>
            <a:headEnd/>
            <a:tailEnd/>
          </a:ln>
        </p:spPr>
        <p:txBody>
          <a:bodyPr anchor="ctr" anchorCtr="1"/>
          <a:lstStyle/>
          <a:p>
            <a:pPr algn="ctr"/>
            <a:r>
              <a:rPr lang="en-US" sz="2000" b="1">
                <a:solidFill>
                  <a:schemeClr val="bg1"/>
                </a:solidFill>
                <a:latin typeface="Calibri" charset="0"/>
                <a:cs typeface="Arial" charset="0"/>
              </a:rPr>
              <a:t>Mobile Management</a:t>
            </a:r>
          </a:p>
        </p:txBody>
      </p:sp>
      <p:sp>
        <p:nvSpPr>
          <p:cNvPr id="19" name="Rectangle 5"/>
          <p:cNvSpPr>
            <a:spLocks noChangeArrowheads="1"/>
          </p:cNvSpPr>
          <p:nvPr/>
        </p:nvSpPr>
        <p:spPr bwMode="auto">
          <a:xfrm>
            <a:off x="492125" y="2987675"/>
            <a:ext cx="2620963" cy="644525"/>
          </a:xfrm>
          <a:prstGeom prst="rect">
            <a:avLst/>
          </a:prstGeom>
          <a:solidFill>
            <a:schemeClr val="accent3"/>
          </a:solidFill>
          <a:ln w="9525">
            <a:solidFill>
              <a:schemeClr val="accent3"/>
            </a:solidFill>
            <a:miter lim="800000"/>
            <a:headEnd/>
            <a:tailEnd/>
          </a:ln>
        </p:spPr>
        <p:txBody>
          <a:bodyPr anchor="ctr" anchorCtr="1"/>
          <a:lstStyle/>
          <a:p>
            <a:pPr algn="ctr"/>
            <a:r>
              <a:rPr lang="en-US" sz="2000" b="1">
                <a:solidFill>
                  <a:schemeClr val="bg1"/>
                </a:solidFill>
                <a:latin typeface="Calibri" charset="0"/>
                <a:cs typeface="Arial" charset="0"/>
              </a:rPr>
              <a:t>Altiris ITMS 7.1</a:t>
            </a:r>
          </a:p>
        </p:txBody>
      </p:sp>
      <p:sp>
        <p:nvSpPr>
          <p:cNvPr id="15" name="Rectangle 5"/>
          <p:cNvSpPr>
            <a:spLocks noChangeArrowheads="1"/>
          </p:cNvSpPr>
          <p:nvPr/>
        </p:nvSpPr>
        <p:spPr bwMode="auto">
          <a:xfrm>
            <a:off x="515938" y="1379538"/>
            <a:ext cx="2608262" cy="1522412"/>
          </a:xfrm>
          <a:prstGeom prst="rect">
            <a:avLst/>
          </a:prstGeom>
          <a:noFill/>
          <a:ln w="9525">
            <a:solidFill>
              <a:schemeClr val="accent3"/>
            </a:solidFill>
            <a:miter lim="800000"/>
            <a:headEnd/>
            <a:tailEnd/>
          </a:ln>
        </p:spPr>
        <p:txBody>
          <a:bodyPr rIns="45720"/>
          <a:lstStyle/>
          <a:p>
            <a:pPr marL="119063" indent="-119063">
              <a:spcBef>
                <a:spcPts val="1200"/>
              </a:spcBef>
              <a:buFont typeface="Arial" charset="0"/>
              <a:buChar char="•"/>
            </a:pPr>
            <a:endParaRPr lang="en-US" sz="1800">
              <a:solidFill>
                <a:srgbClr val="4E4845"/>
              </a:solidFill>
              <a:latin typeface="Calibri" charset="0"/>
              <a:cs typeface="Arial" charset="0"/>
            </a:endParaRPr>
          </a:p>
        </p:txBody>
      </p:sp>
      <p:pic>
        <p:nvPicPr>
          <p:cNvPr id="70669" name="Picture 2" descr="http://www.urbizconsultant.com/JoeDan/images/stories/internet-explorer-logo.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279775" y="1525588"/>
            <a:ext cx="1241425" cy="127635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70670" name="Picture 6" descr="http://www.turners.co.nz/About/news/PublishingImages/General%20Logos/internet-explorer-logo.jp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4468813" y="1477963"/>
            <a:ext cx="1347787" cy="1347787"/>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4" name="Rectangle 3"/>
          <p:cNvSpPr>
            <a:spLocks noChangeArrowheads="1"/>
          </p:cNvSpPr>
          <p:nvPr/>
        </p:nvSpPr>
        <p:spPr bwMode="auto">
          <a:xfrm>
            <a:off x="3232150" y="1387475"/>
            <a:ext cx="2619375" cy="1525588"/>
          </a:xfrm>
          <a:prstGeom prst="rect">
            <a:avLst/>
          </a:prstGeom>
          <a:noFill/>
          <a:ln w="9525">
            <a:solidFill>
              <a:schemeClr val="accent4"/>
            </a:solidFill>
            <a:miter lim="800000"/>
            <a:headEnd/>
            <a:tailEnd/>
          </a:ln>
        </p:spPr>
        <p:txBody>
          <a:bodyPr/>
          <a:lstStyle/>
          <a:p>
            <a:pPr marL="119063" indent="-119063">
              <a:spcBef>
                <a:spcPts val="600"/>
              </a:spcBef>
            </a:pPr>
            <a:endParaRPr lang="en-US" sz="1800">
              <a:solidFill>
                <a:srgbClr val="4E4845"/>
              </a:solidFill>
              <a:latin typeface="Calibri" charset="0"/>
              <a:cs typeface="Arial" charset="0"/>
            </a:endParaRPr>
          </a:p>
        </p:txBody>
      </p:sp>
      <p:pic>
        <p:nvPicPr>
          <p:cNvPr id="70672" name="Picture 8" descr="http://www.realgeek.com/blog/files/2009/07/samsung-galaxy-o2-de.jp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6737350" y="1638300"/>
            <a:ext cx="1193800" cy="11938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70673" name="Picture 4" descr="http://aatc.metrotech.org/images/icons/icon_iphone.gif"/>
          <p:cNvPicPr>
            <a:picLocks noChangeAspect="1" noChangeArrowheads="1"/>
          </p:cNvPicPr>
          <p:nvPr/>
        </p:nvPicPr>
        <p:blipFill>
          <a:blip r:embed="rId7"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7670800" y="1581150"/>
            <a:ext cx="706438" cy="11652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70674" name="Picture 10" descr="http://mobilereview24.com/wp-content/uploads/2009/09/blackberry_9000_bold.jpg"/>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6003925" y="1638300"/>
            <a:ext cx="1079500" cy="10795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9" name="Rectangle 4"/>
          <p:cNvSpPr>
            <a:spLocks noChangeArrowheads="1"/>
          </p:cNvSpPr>
          <p:nvPr/>
        </p:nvSpPr>
        <p:spPr bwMode="auto">
          <a:xfrm>
            <a:off x="5962650" y="1379538"/>
            <a:ext cx="2620963" cy="1528762"/>
          </a:xfrm>
          <a:prstGeom prst="rect">
            <a:avLst/>
          </a:prstGeom>
          <a:noFill/>
          <a:ln w="9525">
            <a:solidFill>
              <a:schemeClr val="accent6"/>
            </a:solidFill>
            <a:miter lim="800000"/>
            <a:headEnd/>
            <a:tailEnd/>
          </a:ln>
        </p:spPr>
        <p:txBody>
          <a:bodyPr/>
          <a:lstStyle/>
          <a:p>
            <a:pPr marL="119063" indent="-119063">
              <a:spcBef>
                <a:spcPts val="600"/>
              </a:spcBef>
            </a:pPr>
            <a:endParaRPr lang="en-US" sz="1800">
              <a:solidFill>
                <a:srgbClr val="4E4845"/>
              </a:solidFill>
              <a:latin typeface="Calibri"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ubtitle 3"/>
          <p:cNvSpPr>
            <a:spLocks noGrp="1"/>
          </p:cNvSpPr>
          <p:nvPr>
            <p:ph type="subTitle" idx="1"/>
          </p:nvPr>
        </p:nvSpPr>
        <p:spPr/>
        <p:txBody>
          <a:bodyPr/>
          <a:lstStyle/>
          <a:p>
            <a:endParaRPr lang="en-US" dirty="0" smtClean="0">
              <a:ea typeface="ＭＳ Ｐゴシック" charset="-128"/>
            </a:endParaRPr>
          </a:p>
        </p:txBody>
      </p:sp>
      <p:sp>
        <p:nvSpPr>
          <p:cNvPr id="72707" name="Footer Placeholder 1"/>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72708" name="Slide Number Placeholder 2"/>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AD20DE4-861F-45D5-A87B-40A13BD0D0BB}" type="slidenum">
              <a:rPr lang="en-US" sz="1000">
                <a:solidFill>
                  <a:schemeClr val="bg1"/>
                </a:solidFill>
                <a:latin typeface="Calibri" charset="0"/>
              </a:rPr>
              <a:pPr/>
              <a:t>28</a:t>
            </a:fld>
            <a:endParaRPr lang="en-US" sz="1000">
              <a:solidFill>
                <a:schemeClr val="bg1"/>
              </a:solidFill>
              <a:latin typeface="Calibri"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marL="625475"/>
            <a:r>
              <a:rPr lang="en-US">
                <a:ea typeface="ＭＳ Ｐゴシック" charset="-128"/>
                <a:cs typeface="ＭＳ Ｐゴシック" charset="-128"/>
              </a:rPr>
              <a:t>ServiceDesk Enhancements</a:t>
            </a:r>
          </a:p>
        </p:txBody>
      </p:sp>
      <p:sp>
        <p:nvSpPr>
          <p:cNvPr id="34819" name="Footer Placeholder 2"/>
          <p:cNvSpPr>
            <a:spLocks noGrp="1"/>
          </p:cNvSpPr>
          <p:nvPr>
            <p:ph type="ftr" sz="quarter" idx="10"/>
          </p:nvPr>
        </p:nvSpPr>
        <p:spPr>
          <a:noFill/>
          <a:ln/>
        </p:spPr>
        <p:txBody>
          <a:bodyPr/>
          <a:lstStyle/>
          <a:p>
            <a:r>
              <a:rPr lang="en-US">
                <a:latin typeface="Calibri" charset="0"/>
                <a:ea typeface="ＭＳ Ｐゴシック" charset="-128"/>
                <a:cs typeface="ＭＳ Ｐゴシック" charset="-128"/>
              </a:rPr>
              <a:t>What's New in Endpoint Management</a:t>
            </a:r>
          </a:p>
        </p:txBody>
      </p:sp>
      <p:sp>
        <p:nvSpPr>
          <p:cNvPr id="34820" name="Slide Number Placeholder 3"/>
          <p:cNvSpPr>
            <a:spLocks noGrp="1"/>
          </p:cNvSpPr>
          <p:nvPr>
            <p:ph type="sldNum" sz="quarter" idx="11"/>
          </p:nvPr>
        </p:nvSpPr>
        <p:spPr>
          <a:noFill/>
          <a:ln/>
        </p:spPr>
        <p:txBody>
          <a:bodyPr/>
          <a:lstStyle/>
          <a:p>
            <a:fld id="{CAA83A3A-B062-3748-A5E8-4A1093F38544}" type="slidenum">
              <a:rPr lang="en-US"/>
              <a:pPr/>
              <a:t>29</a:t>
            </a:fld>
            <a:endParaRPr lang="en-US"/>
          </a:p>
        </p:txBody>
      </p:sp>
      <p:sp>
        <p:nvSpPr>
          <p:cNvPr id="5" name="Oval 13"/>
          <p:cNvSpPr>
            <a:spLocks noChangeArrowheads="1"/>
          </p:cNvSpPr>
          <p:nvPr/>
        </p:nvSpPr>
        <p:spPr bwMode="auto">
          <a:xfrm>
            <a:off x="411163" y="63500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11</a:t>
            </a:r>
          </a:p>
        </p:txBody>
      </p:sp>
      <p:sp>
        <p:nvSpPr>
          <p:cNvPr id="34822"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solidFill>
              <a:schemeClr val="accent2"/>
            </a:solidFill>
            <a:round/>
            <a:headEnd/>
            <a:tailEnd/>
          </a:ln>
        </p:spPr>
        <p:txBody>
          <a:bodyPr lIns="365760" rIns="274320">
            <a:prstTxWarp prst="textNoShape">
              <a:avLst/>
            </a:prstTxWarp>
          </a:bodyPr>
          <a:lstStyle/>
          <a:p>
            <a:pPr marL="231775" indent="-231775">
              <a:lnSpc>
                <a:spcPct val="90000"/>
              </a:lnSpc>
              <a:spcAft>
                <a:spcPts val="1200"/>
              </a:spcAft>
              <a:buClr>
                <a:srgbClr val="4E4845"/>
              </a:buClr>
              <a:buFontTx/>
              <a:buChar char="•"/>
            </a:pPr>
            <a:r>
              <a:rPr lang="en-US" sz="1800">
                <a:solidFill>
                  <a:srgbClr val="4E4845"/>
                </a:solidFill>
                <a:latin typeface="Calibri" charset="0"/>
              </a:rPr>
              <a:t>Configure Routing Rules and Prioritization directly from ServiceDesk portal </a:t>
            </a:r>
          </a:p>
          <a:p>
            <a:pPr marL="231775" indent="-231775">
              <a:lnSpc>
                <a:spcPct val="90000"/>
              </a:lnSpc>
              <a:spcAft>
                <a:spcPts val="1200"/>
              </a:spcAft>
              <a:buClr>
                <a:srgbClr val="4E4845"/>
              </a:buClr>
              <a:buFontTx/>
              <a:buChar char="•"/>
            </a:pPr>
            <a:r>
              <a:rPr lang="en-US" sz="1800">
                <a:solidFill>
                  <a:srgbClr val="4E4845"/>
                </a:solidFill>
                <a:latin typeface="Calibri" charset="0"/>
              </a:rPr>
              <a:t>Changes made via the Rules Engine will survive upgrades</a:t>
            </a:r>
          </a:p>
          <a:p>
            <a:pPr marL="231775" indent="-231775">
              <a:lnSpc>
                <a:spcPct val="90000"/>
              </a:lnSpc>
              <a:spcAft>
                <a:spcPts val="1200"/>
              </a:spcAft>
              <a:buClr>
                <a:srgbClr val="4E4845"/>
              </a:buClr>
              <a:buFontTx/>
              <a:buChar char="•"/>
            </a:pPr>
            <a:r>
              <a:rPr lang="en-US" sz="1800">
                <a:solidFill>
                  <a:srgbClr val="4E4845"/>
                </a:solidFill>
                <a:latin typeface="Calibri" charset="0"/>
              </a:rPr>
              <a:t>Rules engine will be expanded over time to include email notifications, SLAs and more.</a:t>
            </a:r>
          </a:p>
        </p:txBody>
      </p:sp>
      <p:sp>
        <p:nvSpPr>
          <p:cNvPr id="11" name="Rectangle 4"/>
          <p:cNvSpPr>
            <a:spLocks noChangeArrowheads="1"/>
          </p:cNvSpPr>
          <p:nvPr/>
        </p:nvSpPr>
        <p:spPr bwMode="auto">
          <a:xfrm>
            <a:off x="2330450" y="1458913"/>
            <a:ext cx="457200" cy="4679950"/>
          </a:xfrm>
          <a:prstGeom prst="rect">
            <a:avLst/>
          </a:prstGeom>
          <a:solidFill>
            <a:schemeClr val="accent2"/>
          </a:solidFill>
          <a:ln w="19050">
            <a:solidFill>
              <a:schemeClr val="accent2"/>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2"/>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Rules Engine</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Self-Service Processes</a:t>
            </a:r>
          </a:p>
        </p:txBody>
      </p:sp>
      <p:pic>
        <p:nvPicPr>
          <p:cNvPr id="34826" name="Picture 4"/>
          <p:cNvPicPr>
            <a:picLocks noChangeAspect="1" noChangeArrowheads="1"/>
          </p:cNvPicPr>
          <p:nvPr/>
        </p:nvPicPr>
        <p:blipFill>
          <a:blip r:embed="rId3" cstate="print"/>
          <a:srcRect/>
          <a:stretch>
            <a:fillRect/>
          </a:stretch>
        </p:blipFill>
        <p:spPr bwMode="auto">
          <a:xfrm>
            <a:off x="2881313" y="3754438"/>
            <a:ext cx="5910262" cy="177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marL="625475"/>
            <a:r>
              <a:rPr lang="en-US" smtClean="0">
                <a:ea typeface="ＭＳ Ｐゴシック" charset="-128"/>
              </a:rPr>
              <a:t>Intuitive Management Interface</a:t>
            </a:r>
          </a:p>
        </p:txBody>
      </p:sp>
      <p:sp>
        <p:nvSpPr>
          <p:cNvPr id="23555"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23556"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3284862-1612-4EC5-8130-9CE67074AC7B}" type="slidenum">
              <a:rPr lang="en-US" sz="1000">
                <a:solidFill>
                  <a:schemeClr val="bg1"/>
                </a:solidFill>
                <a:latin typeface="Calibri" charset="0"/>
              </a:rPr>
              <a:pPr/>
              <a:t>3</a:t>
            </a:fld>
            <a:endParaRPr lang="en-US" sz="1000">
              <a:solidFill>
                <a:schemeClr val="bg1"/>
              </a:solidFill>
              <a:latin typeface="Calibri" charset="0"/>
            </a:endParaRPr>
          </a:p>
        </p:txBody>
      </p:sp>
      <p:sp>
        <p:nvSpPr>
          <p:cNvPr id="5" name="Oval 5"/>
          <p:cNvSpPr>
            <a:spLocks noChangeArrowheads="1"/>
          </p:cNvSpPr>
          <p:nvPr/>
        </p:nvSpPr>
        <p:spPr bwMode="auto">
          <a:xfrm>
            <a:off x="411163" y="639763"/>
            <a:ext cx="501650" cy="501650"/>
          </a:xfrm>
          <a:prstGeom prst="ellipse">
            <a:avLst/>
          </a:prstGeom>
          <a:solidFill>
            <a:srgbClr val="7F6377"/>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1</a:t>
            </a:r>
          </a:p>
        </p:txBody>
      </p:sp>
      <p:pic>
        <p:nvPicPr>
          <p:cNvPr id="23558" name="Picture 8" descr="SymantecConsole-ActivityCenter-Computers-SearchOptions.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1665288" y="1492250"/>
            <a:ext cx="5819775" cy="43640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grpSp>
        <p:nvGrpSpPr>
          <p:cNvPr id="23559" name="Group 27"/>
          <p:cNvGrpSpPr>
            <a:grpSpLocks/>
          </p:cNvGrpSpPr>
          <p:nvPr/>
        </p:nvGrpSpPr>
        <p:grpSpPr bwMode="auto">
          <a:xfrm>
            <a:off x="79375" y="3440113"/>
            <a:ext cx="3062288" cy="369887"/>
            <a:chOff x="80010" y="3440430"/>
            <a:chExt cx="3061535" cy="369312"/>
          </a:xfrm>
        </p:grpSpPr>
        <p:grpSp>
          <p:nvGrpSpPr>
            <p:cNvPr id="23575" name="Group 13"/>
            <p:cNvGrpSpPr>
              <a:grpSpLocks/>
            </p:cNvGrpSpPr>
            <p:nvPr/>
          </p:nvGrpSpPr>
          <p:grpSpPr bwMode="auto">
            <a:xfrm rot="5400000">
              <a:off x="2224922" y="2879361"/>
              <a:ext cx="111125" cy="1722120"/>
              <a:chOff x="739424" y="2170497"/>
              <a:chExt cx="111125" cy="1722120"/>
            </a:xfrm>
          </p:grpSpPr>
          <p:sp>
            <p:nvSpPr>
              <p:cNvPr id="23577" name="Oval 53"/>
              <p:cNvSpPr>
                <a:spLocks noChangeArrowheads="1"/>
              </p:cNvSpPr>
              <p:nvPr/>
            </p:nvSpPr>
            <p:spPr bwMode="auto">
              <a:xfrm>
                <a:off x="739424" y="2170497"/>
                <a:ext cx="111125" cy="111125"/>
              </a:xfrm>
              <a:prstGeom prst="ellipse">
                <a:avLst/>
              </a:prstGeom>
              <a:solidFill>
                <a:srgbClr val="7F6377"/>
              </a:solidFill>
              <a:ln w="19050">
                <a:solidFill>
                  <a:srgbClr val="FFFFFF"/>
                </a:solidFill>
                <a:round/>
                <a:headEnd/>
                <a:tailEnd/>
              </a:ln>
            </p:spPr>
            <p:txBody>
              <a:bodyPr wrap="none" anchor="ctr"/>
              <a:lstStyle/>
              <a:p>
                <a:endParaRPr lang="en-US"/>
              </a:p>
            </p:txBody>
          </p:sp>
          <p:sp>
            <p:nvSpPr>
              <p:cNvPr id="23578" name="Line 52"/>
              <p:cNvSpPr>
                <a:spLocks noChangeShapeType="1"/>
              </p:cNvSpPr>
              <p:nvPr/>
            </p:nvSpPr>
            <p:spPr bwMode="auto">
              <a:xfrm flipV="1">
                <a:off x="794986" y="2246697"/>
                <a:ext cx="0" cy="1645920"/>
              </a:xfrm>
              <a:prstGeom prst="line">
                <a:avLst/>
              </a:prstGeom>
              <a:noFill/>
              <a:ln w="19050">
                <a:solidFill>
                  <a:srgbClr val="7F6377"/>
                </a:solidFill>
                <a:round/>
                <a:headEnd/>
                <a:tailEn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a:lstStyle/>
              <a:p>
                <a:endParaRPr lang="en-US"/>
              </a:p>
            </p:txBody>
          </p:sp>
        </p:grpSp>
        <p:sp>
          <p:nvSpPr>
            <p:cNvPr id="23576" name="TextBox 20"/>
            <p:cNvSpPr txBox="1">
              <a:spLocks noChangeArrowheads="1"/>
            </p:cNvSpPr>
            <p:nvPr/>
          </p:nvSpPr>
          <p:spPr bwMode="ltGray">
            <a:xfrm>
              <a:off x="80010" y="3440430"/>
              <a:ext cx="1337934" cy="369312"/>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lIns="91419" tIns="45710" rIns="91419" bIns="4571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lnSpc>
                  <a:spcPct val="90000"/>
                </a:lnSpc>
                <a:spcAft>
                  <a:spcPts val="800"/>
                </a:spcAft>
              </a:pPr>
              <a:r>
                <a:rPr lang="en-US" sz="2000">
                  <a:solidFill>
                    <a:srgbClr val="4E4845"/>
                  </a:solidFill>
                  <a:latin typeface="Calibri" charset="0"/>
                </a:rPr>
                <a:t>Powerful Search </a:t>
              </a:r>
            </a:p>
          </p:txBody>
        </p:sp>
      </p:grpSp>
      <p:grpSp>
        <p:nvGrpSpPr>
          <p:cNvPr id="23560" name="Group 28"/>
          <p:cNvGrpSpPr>
            <a:grpSpLocks/>
          </p:cNvGrpSpPr>
          <p:nvPr/>
        </p:nvGrpSpPr>
        <p:grpSpPr bwMode="auto">
          <a:xfrm>
            <a:off x="79375" y="4759325"/>
            <a:ext cx="1803400" cy="508000"/>
            <a:chOff x="80010" y="4758690"/>
            <a:chExt cx="1802229" cy="508553"/>
          </a:xfrm>
        </p:grpSpPr>
        <p:grpSp>
          <p:nvGrpSpPr>
            <p:cNvPr id="23571" name="Group 12"/>
            <p:cNvGrpSpPr>
              <a:grpSpLocks/>
            </p:cNvGrpSpPr>
            <p:nvPr/>
          </p:nvGrpSpPr>
          <p:grpSpPr bwMode="auto">
            <a:xfrm rot="5400000">
              <a:off x="1605696" y="4990701"/>
              <a:ext cx="111125" cy="441960"/>
              <a:chOff x="739424" y="2170497"/>
              <a:chExt cx="111125" cy="441960"/>
            </a:xfrm>
          </p:grpSpPr>
          <p:sp>
            <p:nvSpPr>
              <p:cNvPr id="23573" name="Oval 53"/>
              <p:cNvSpPr>
                <a:spLocks noChangeArrowheads="1"/>
              </p:cNvSpPr>
              <p:nvPr/>
            </p:nvSpPr>
            <p:spPr bwMode="auto">
              <a:xfrm>
                <a:off x="739424" y="2170497"/>
                <a:ext cx="111125" cy="111125"/>
              </a:xfrm>
              <a:prstGeom prst="ellipse">
                <a:avLst/>
              </a:prstGeom>
              <a:solidFill>
                <a:srgbClr val="7F6377"/>
              </a:solidFill>
              <a:ln w="19050">
                <a:solidFill>
                  <a:srgbClr val="FFFFFF"/>
                </a:solidFill>
                <a:round/>
                <a:headEnd/>
                <a:tailEnd/>
              </a:ln>
            </p:spPr>
            <p:txBody>
              <a:bodyPr wrap="none" anchor="ctr"/>
              <a:lstStyle/>
              <a:p>
                <a:endParaRPr lang="en-US"/>
              </a:p>
            </p:txBody>
          </p:sp>
          <p:sp>
            <p:nvSpPr>
              <p:cNvPr id="23574" name="Line 52"/>
              <p:cNvSpPr>
                <a:spLocks noChangeShapeType="1"/>
              </p:cNvSpPr>
              <p:nvPr/>
            </p:nvSpPr>
            <p:spPr bwMode="auto">
              <a:xfrm flipV="1">
                <a:off x="794987" y="2246697"/>
                <a:ext cx="0" cy="365760"/>
              </a:xfrm>
              <a:prstGeom prst="line">
                <a:avLst/>
              </a:prstGeom>
              <a:noFill/>
              <a:ln w="19050">
                <a:solidFill>
                  <a:srgbClr val="7F6377"/>
                </a:solidFill>
                <a:round/>
                <a:headEnd/>
                <a:tailEn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a:lstStyle/>
              <a:p>
                <a:endParaRPr lang="en-US"/>
              </a:p>
            </p:txBody>
          </p:sp>
        </p:grpSp>
        <p:sp>
          <p:nvSpPr>
            <p:cNvPr id="23572" name="TextBox 21"/>
            <p:cNvSpPr txBox="1">
              <a:spLocks noChangeArrowheads="1"/>
            </p:cNvSpPr>
            <p:nvPr/>
          </p:nvSpPr>
          <p:spPr bwMode="ltGray">
            <a:xfrm>
              <a:off x="80010" y="4758690"/>
              <a:ext cx="1337394" cy="368701"/>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lIns="91419" tIns="45710" rIns="91419" bIns="4571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lnSpc>
                  <a:spcPct val="90000"/>
                </a:lnSpc>
                <a:spcAft>
                  <a:spcPts val="800"/>
                </a:spcAft>
              </a:pPr>
              <a:r>
                <a:rPr lang="en-US" sz="2000">
                  <a:solidFill>
                    <a:srgbClr val="4E4845"/>
                  </a:solidFill>
                  <a:latin typeface="Calibri" charset="0"/>
                </a:rPr>
                <a:t>Familiar Navigation Experience</a:t>
              </a:r>
            </a:p>
          </p:txBody>
        </p:sp>
      </p:grpSp>
      <p:grpSp>
        <p:nvGrpSpPr>
          <p:cNvPr id="23561" name="Group 29"/>
          <p:cNvGrpSpPr>
            <a:grpSpLocks/>
          </p:cNvGrpSpPr>
          <p:nvPr/>
        </p:nvGrpSpPr>
        <p:grpSpPr bwMode="auto">
          <a:xfrm>
            <a:off x="6838950" y="2438400"/>
            <a:ext cx="2305050" cy="479425"/>
            <a:chOff x="6838450" y="2438400"/>
            <a:chExt cx="2305550" cy="478678"/>
          </a:xfrm>
        </p:grpSpPr>
        <p:grpSp>
          <p:nvGrpSpPr>
            <p:cNvPr id="23567" name="Group 16"/>
            <p:cNvGrpSpPr>
              <a:grpSpLocks/>
            </p:cNvGrpSpPr>
            <p:nvPr/>
          </p:nvGrpSpPr>
          <p:grpSpPr bwMode="auto">
            <a:xfrm rot="-5400000">
              <a:off x="7186747" y="2457656"/>
              <a:ext cx="111125" cy="807720"/>
              <a:chOff x="739424" y="2170497"/>
              <a:chExt cx="111125" cy="807720"/>
            </a:xfrm>
          </p:grpSpPr>
          <p:sp>
            <p:nvSpPr>
              <p:cNvPr id="23569" name="Oval 53"/>
              <p:cNvSpPr>
                <a:spLocks noChangeArrowheads="1"/>
              </p:cNvSpPr>
              <p:nvPr/>
            </p:nvSpPr>
            <p:spPr bwMode="auto">
              <a:xfrm>
                <a:off x="739424" y="2170497"/>
                <a:ext cx="111125" cy="111125"/>
              </a:xfrm>
              <a:prstGeom prst="ellipse">
                <a:avLst/>
              </a:prstGeom>
              <a:solidFill>
                <a:srgbClr val="7F6377"/>
              </a:solidFill>
              <a:ln w="19050">
                <a:solidFill>
                  <a:srgbClr val="FFFFFF"/>
                </a:solidFill>
                <a:round/>
                <a:headEnd/>
                <a:tailEnd/>
              </a:ln>
            </p:spPr>
            <p:txBody>
              <a:bodyPr wrap="none" anchor="ctr"/>
              <a:lstStyle/>
              <a:p>
                <a:endParaRPr lang="en-US"/>
              </a:p>
            </p:txBody>
          </p:sp>
          <p:sp>
            <p:nvSpPr>
              <p:cNvPr id="23570" name="Line 52"/>
              <p:cNvSpPr>
                <a:spLocks noChangeShapeType="1"/>
              </p:cNvSpPr>
              <p:nvPr/>
            </p:nvSpPr>
            <p:spPr bwMode="auto">
              <a:xfrm flipV="1">
                <a:off x="794988" y="2246697"/>
                <a:ext cx="0" cy="731520"/>
              </a:xfrm>
              <a:prstGeom prst="line">
                <a:avLst/>
              </a:prstGeom>
              <a:noFill/>
              <a:ln w="19050">
                <a:solidFill>
                  <a:srgbClr val="7F6377"/>
                </a:solidFill>
                <a:round/>
                <a:headEnd/>
                <a:tailEn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a:lstStyle/>
              <a:p>
                <a:endParaRPr lang="en-US"/>
              </a:p>
            </p:txBody>
          </p:sp>
        </p:grpSp>
        <p:sp>
          <p:nvSpPr>
            <p:cNvPr id="23568" name="TextBox 22"/>
            <p:cNvSpPr txBox="1">
              <a:spLocks noChangeArrowheads="1"/>
            </p:cNvSpPr>
            <p:nvPr/>
          </p:nvSpPr>
          <p:spPr bwMode="ltGray">
            <a:xfrm>
              <a:off x="7635548" y="2438400"/>
              <a:ext cx="1508452" cy="369312"/>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lIns="91419" tIns="45710" rIns="91419" bIns="4571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Aft>
                  <a:spcPts val="800"/>
                </a:spcAft>
              </a:pPr>
              <a:r>
                <a:rPr lang="en-US" sz="2000">
                  <a:solidFill>
                    <a:srgbClr val="4E4845"/>
                  </a:solidFill>
                  <a:latin typeface="Calibri" charset="0"/>
                </a:rPr>
                <a:t>At a Glance Resource Details</a:t>
              </a:r>
            </a:p>
          </p:txBody>
        </p:sp>
      </p:grpSp>
      <p:grpSp>
        <p:nvGrpSpPr>
          <p:cNvPr id="23562" name="Group 30"/>
          <p:cNvGrpSpPr>
            <a:grpSpLocks/>
          </p:cNvGrpSpPr>
          <p:nvPr/>
        </p:nvGrpSpPr>
        <p:grpSpPr bwMode="auto">
          <a:xfrm>
            <a:off x="4270375" y="4683125"/>
            <a:ext cx="4873625" cy="368300"/>
            <a:chOff x="4270514" y="4682490"/>
            <a:chExt cx="4873486" cy="369312"/>
          </a:xfrm>
        </p:grpSpPr>
        <p:grpSp>
          <p:nvGrpSpPr>
            <p:cNvPr id="23563" name="Group 23"/>
            <p:cNvGrpSpPr>
              <a:grpSpLocks/>
            </p:cNvGrpSpPr>
            <p:nvPr/>
          </p:nvGrpSpPr>
          <p:grpSpPr bwMode="auto">
            <a:xfrm rot="-5400000">
              <a:off x="5898971" y="3284428"/>
              <a:ext cx="111125" cy="3368040"/>
              <a:chOff x="739424" y="2170497"/>
              <a:chExt cx="111125" cy="3368040"/>
            </a:xfrm>
          </p:grpSpPr>
          <p:sp>
            <p:nvSpPr>
              <p:cNvPr id="23565" name="Oval 53"/>
              <p:cNvSpPr>
                <a:spLocks noChangeArrowheads="1"/>
              </p:cNvSpPr>
              <p:nvPr/>
            </p:nvSpPr>
            <p:spPr bwMode="auto">
              <a:xfrm>
                <a:off x="739424" y="2170497"/>
                <a:ext cx="111125" cy="111125"/>
              </a:xfrm>
              <a:prstGeom prst="ellipse">
                <a:avLst/>
              </a:prstGeom>
              <a:solidFill>
                <a:srgbClr val="7F6377"/>
              </a:solidFill>
              <a:ln w="19050">
                <a:solidFill>
                  <a:srgbClr val="FFFFFF"/>
                </a:solidFill>
                <a:round/>
                <a:headEnd/>
                <a:tailEnd/>
              </a:ln>
            </p:spPr>
            <p:txBody>
              <a:bodyPr wrap="none" anchor="ctr"/>
              <a:lstStyle/>
              <a:p>
                <a:endParaRPr lang="en-US"/>
              </a:p>
            </p:txBody>
          </p:sp>
          <p:sp>
            <p:nvSpPr>
              <p:cNvPr id="23566" name="Line 52"/>
              <p:cNvSpPr>
                <a:spLocks noChangeShapeType="1"/>
              </p:cNvSpPr>
              <p:nvPr/>
            </p:nvSpPr>
            <p:spPr bwMode="auto">
              <a:xfrm flipV="1">
                <a:off x="794990" y="2246697"/>
                <a:ext cx="0" cy="3291840"/>
              </a:xfrm>
              <a:prstGeom prst="line">
                <a:avLst/>
              </a:prstGeom>
              <a:noFill/>
              <a:ln w="19050">
                <a:solidFill>
                  <a:srgbClr val="7F6377"/>
                </a:solidFill>
                <a:round/>
                <a:headEnd/>
                <a:tailEn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a:lstStyle/>
              <a:p>
                <a:endParaRPr lang="en-US"/>
              </a:p>
            </p:txBody>
          </p:sp>
        </p:grpSp>
        <p:sp>
          <p:nvSpPr>
            <p:cNvPr id="23564" name="TextBox 26"/>
            <p:cNvSpPr txBox="1">
              <a:spLocks noChangeArrowheads="1"/>
            </p:cNvSpPr>
            <p:nvPr/>
          </p:nvSpPr>
          <p:spPr bwMode="ltGray">
            <a:xfrm>
              <a:off x="7593057" y="4682490"/>
              <a:ext cx="1550943" cy="369312"/>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lIns="91419" tIns="45710" rIns="91419" bIns="4571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Aft>
                  <a:spcPts val="800"/>
                </a:spcAft>
              </a:pPr>
              <a:r>
                <a:rPr lang="en-US" sz="2000">
                  <a:solidFill>
                    <a:srgbClr val="4E4845"/>
                  </a:solidFill>
                  <a:latin typeface="Calibri" charset="0"/>
                </a:rPr>
                <a:t>Drag &amp; Drop Functionality</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marL="625475"/>
            <a:r>
              <a:rPr lang="en-US">
                <a:ea typeface="ＭＳ Ｐゴシック" charset="-128"/>
                <a:cs typeface="ＭＳ Ｐゴシック" charset="-128"/>
              </a:rPr>
              <a:t>ServiceDesk Enhancements</a:t>
            </a:r>
          </a:p>
        </p:txBody>
      </p:sp>
      <p:sp>
        <p:nvSpPr>
          <p:cNvPr id="35843" name="Footer Placeholder 2"/>
          <p:cNvSpPr>
            <a:spLocks noGrp="1"/>
          </p:cNvSpPr>
          <p:nvPr>
            <p:ph type="ftr" sz="quarter" idx="10"/>
          </p:nvPr>
        </p:nvSpPr>
        <p:spPr>
          <a:noFill/>
          <a:ln/>
        </p:spPr>
        <p:txBody>
          <a:bodyPr/>
          <a:lstStyle/>
          <a:p>
            <a:r>
              <a:rPr lang="en-US">
                <a:latin typeface="Calibri" charset="0"/>
                <a:ea typeface="ＭＳ Ｐゴシック" charset="-128"/>
                <a:cs typeface="ＭＳ Ｐゴシック" charset="-128"/>
              </a:rPr>
              <a:t>What's New in Endpoint Management</a:t>
            </a:r>
          </a:p>
        </p:txBody>
      </p:sp>
      <p:sp>
        <p:nvSpPr>
          <p:cNvPr id="35844" name="Slide Number Placeholder 3"/>
          <p:cNvSpPr>
            <a:spLocks noGrp="1"/>
          </p:cNvSpPr>
          <p:nvPr>
            <p:ph type="sldNum" sz="quarter" idx="11"/>
          </p:nvPr>
        </p:nvSpPr>
        <p:spPr>
          <a:noFill/>
          <a:ln/>
        </p:spPr>
        <p:txBody>
          <a:bodyPr/>
          <a:lstStyle/>
          <a:p>
            <a:fld id="{775A75F2-422E-AC45-A9E3-A95D5D68C0E0}" type="slidenum">
              <a:rPr lang="en-US"/>
              <a:pPr/>
              <a:t>30</a:t>
            </a:fld>
            <a:endParaRPr lang="en-US"/>
          </a:p>
        </p:txBody>
      </p:sp>
      <p:sp>
        <p:nvSpPr>
          <p:cNvPr id="5" name="Oval 13"/>
          <p:cNvSpPr>
            <a:spLocks noChangeArrowheads="1"/>
          </p:cNvSpPr>
          <p:nvPr/>
        </p:nvSpPr>
        <p:spPr bwMode="auto">
          <a:xfrm>
            <a:off x="411163" y="63500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11</a:t>
            </a:r>
          </a:p>
        </p:txBody>
      </p:sp>
      <p:sp>
        <p:nvSpPr>
          <p:cNvPr id="35846"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solidFill>
              <a:schemeClr val="accent2"/>
            </a:solidFill>
            <a:round/>
            <a:headEnd/>
            <a:tailEnd/>
          </a:ln>
        </p:spPr>
        <p:txBody>
          <a:bodyPr lIns="365760" rIns="274320">
            <a:prstTxWarp prst="textNoShape">
              <a:avLst/>
            </a:prstTxWarp>
          </a:bodyPr>
          <a:lstStyle/>
          <a:p>
            <a:pPr marL="231775" indent="-231775">
              <a:lnSpc>
                <a:spcPct val="90000"/>
              </a:lnSpc>
              <a:spcAft>
                <a:spcPts val="1200"/>
              </a:spcAft>
              <a:buClr>
                <a:srgbClr val="4E4845"/>
              </a:buClr>
              <a:buFontTx/>
              <a:buChar char="•"/>
            </a:pPr>
            <a:r>
              <a:rPr lang="en-US" sz="1800">
                <a:solidFill>
                  <a:srgbClr val="4E4845"/>
                </a:solidFill>
                <a:latin typeface="Calibri" charset="0"/>
              </a:rPr>
              <a:t>Password Reset</a:t>
            </a:r>
          </a:p>
          <a:p>
            <a:pPr marL="231775" indent="-231775">
              <a:lnSpc>
                <a:spcPct val="90000"/>
              </a:lnSpc>
              <a:spcAft>
                <a:spcPts val="1200"/>
              </a:spcAft>
              <a:buClr>
                <a:srgbClr val="4E4845"/>
              </a:buClr>
              <a:buFontTx/>
              <a:buChar char="•"/>
            </a:pPr>
            <a:r>
              <a:rPr lang="en-US" sz="1800">
                <a:solidFill>
                  <a:srgbClr val="4E4845"/>
                </a:solidFill>
                <a:latin typeface="Calibri" charset="0"/>
              </a:rPr>
              <a:t>Fileshare Access Request</a:t>
            </a:r>
          </a:p>
        </p:txBody>
      </p:sp>
      <p:sp>
        <p:nvSpPr>
          <p:cNvPr id="11" name="Rectangle 4"/>
          <p:cNvSpPr>
            <a:spLocks noChangeArrowheads="1"/>
          </p:cNvSpPr>
          <p:nvPr/>
        </p:nvSpPr>
        <p:spPr bwMode="auto">
          <a:xfrm>
            <a:off x="2330450" y="1458913"/>
            <a:ext cx="457200" cy="4679950"/>
          </a:xfrm>
          <a:prstGeom prst="rect">
            <a:avLst/>
          </a:prstGeom>
          <a:solidFill>
            <a:schemeClr val="accent2"/>
          </a:solidFill>
          <a:ln w="19050">
            <a:solidFill>
              <a:schemeClr val="accent2"/>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Rules Engine</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2"/>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Self-Service Processes</a:t>
            </a:r>
          </a:p>
        </p:txBody>
      </p:sp>
      <p:pic>
        <p:nvPicPr>
          <p:cNvPr id="35850" name="Picture 2"/>
          <p:cNvPicPr>
            <a:picLocks noChangeAspect="1" noChangeArrowheads="1"/>
          </p:cNvPicPr>
          <p:nvPr/>
        </p:nvPicPr>
        <p:blipFill>
          <a:blip r:embed="rId3" cstate="print"/>
          <a:srcRect/>
          <a:stretch>
            <a:fillRect/>
          </a:stretch>
        </p:blipFill>
        <p:spPr bwMode="auto">
          <a:xfrm>
            <a:off x="2897188" y="2352675"/>
            <a:ext cx="3111500" cy="2339975"/>
          </a:xfrm>
          <a:prstGeom prst="rect">
            <a:avLst/>
          </a:prstGeom>
          <a:noFill/>
          <a:ln w="9525">
            <a:noFill/>
            <a:miter lim="800000"/>
            <a:headEnd/>
            <a:tailEnd/>
          </a:ln>
        </p:spPr>
      </p:pic>
      <p:pic>
        <p:nvPicPr>
          <p:cNvPr id="35851" name="Picture 3"/>
          <p:cNvPicPr>
            <a:picLocks noChangeAspect="1" noChangeArrowheads="1"/>
          </p:cNvPicPr>
          <p:nvPr/>
        </p:nvPicPr>
        <p:blipFill>
          <a:blip r:embed="rId4" cstate="print"/>
          <a:srcRect/>
          <a:stretch>
            <a:fillRect/>
          </a:stretch>
        </p:blipFill>
        <p:spPr bwMode="auto">
          <a:xfrm>
            <a:off x="5319713" y="3562350"/>
            <a:ext cx="3224212"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marL="625475"/>
            <a:r>
              <a:rPr lang="en-US" smtClean="0">
                <a:ea typeface="ＭＳ Ｐゴシック" charset="-128"/>
              </a:rPr>
              <a:t>Streamlined Software Management</a:t>
            </a:r>
          </a:p>
        </p:txBody>
      </p:sp>
      <p:sp>
        <p:nvSpPr>
          <p:cNvPr id="25603"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25604"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E10AC10-D558-44DC-A983-B946B5E4B67F}" type="slidenum">
              <a:rPr lang="en-US" sz="1000">
                <a:solidFill>
                  <a:schemeClr val="bg1"/>
                </a:solidFill>
                <a:latin typeface="Calibri" charset="0"/>
              </a:rPr>
              <a:pPr/>
              <a:t>4</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2</a:t>
            </a:r>
          </a:p>
        </p:txBody>
      </p:sp>
      <p:sp>
        <p:nvSpPr>
          <p:cNvPr id="25606"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solidFill>
              <a:schemeClr val="accent2"/>
            </a:solidFill>
            <a:round/>
            <a:headEnd/>
            <a:tailEnd/>
          </a:ln>
        </p:spPr>
        <p:txBody>
          <a:bodyPr lIns="365760" rIns="274320"/>
          <a:lstStyle/>
          <a:p>
            <a:pPr>
              <a:lnSpc>
                <a:spcPct val="90000"/>
              </a:lnSpc>
              <a:spcAft>
                <a:spcPts val="1200"/>
              </a:spcAft>
              <a:buClr>
                <a:srgbClr val="4E4845"/>
              </a:buClr>
            </a:pPr>
            <a:r>
              <a:rPr lang="en-US" sz="1800" dirty="0">
                <a:solidFill>
                  <a:srgbClr val="4E4845"/>
                </a:solidFill>
                <a:latin typeface="Calibri" charset="0"/>
              </a:rPr>
              <a:t>Quickly make decisions about software in the environment</a:t>
            </a:r>
          </a:p>
        </p:txBody>
      </p:sp>
      <p:sp>
        <p:nvSpPr>
          <p:cNvPr id="11" name="Rectangle 4"/>
          <p:cNvSpPr>
            <a:spLocks noChangeArrowheads="1"/>
          </p:cNvSpPr>
          <p:nvPr/>
        </p:nvSpPr>
        <p:spPr bwMode="auto">
          <a:xfrm>
            <a:off x="2330450" y="1458913"/>
            <a:ext cx="457200" cy="4679950"/>
          </a:xfrm>
          <a:prstGeom prst="rect">
            <a:avLst/>
          </a:prstGeom>
          <a:solidFill>
            <a:schemeClr val="accent2"/>
          </a:solidFill>
          <a:ln w="19050">
            <a:solidFill>
              <a:schemeClr val="accent2"/>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2"/>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Choose What to Manage</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Manage in One Place</a:t>
            </a:r>
          </a:p>
        </p:txBody>
      </p:sp>
      <p:pic>
        <p:nvPicPr>
          <p:cNvPr id="21"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t="7385"/>
          <a:stretch>
            <a:fillRect/>
          </a:stretch>
        </p:blipFill>
        <p:spPr bwMode="auto">
          <a:xfrm>
            <a:off x="2941638" y="2133601"/>
            <a:ext cx="5786437" cy="37163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marL="625475"/>
            <a:r>
              <a:rPr lang="en-US" smtClean="0">
                <a:ea typeface="ＭＳ Ｐゴシック" charset="-128"/>
              </a:rPr>
              <a:t>Streamlined Software Management</a:t>
            </a:r>
          </a:p>
        </p:txBody>
      </p:sp>
      <p:sp>
        <p:nvSpPr>
          <p:cNvPr id="27651"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27652"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62CD4FB-1CE2-451C-85FC-90F0AD37FD22}" type="slidenum">
              <a:rPr lang="en-US" sz="1000">
                <a:solidFill>
                  <a:schemeClr val="bg1"/>
                </a:solidFill>
                <a:latin typeface="Calibri" charset="0"/>
              </a:rPr>
              <a:pPr/>
              <a:t>5</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2"/>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2</a:t>
            </a:r>
          </a:p>
        </p:txBody>
      </p:sp>
      <p:sp>
        <p:nvSpPr>
          <p:cNvPr id="27654"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solidFill>
              <a:schemeClr val="accent2"/>
            </a:solidFill>
            <a:round/>
            <a:headEnd/>
            <a:tailEnd/>
          </a:ln>
        </p:spPr>
        <p:txBody>
          <a:bodyPr lIns="365760" rIns="274320"/>
          <a:lstStyle/>
          <a:p>
            <a:pPr>
              <a:lnSpc>
                <a:spcPct val="90000"/>
              </a:lnSpc>
              <a:spcAft>
                <a:spcPts val="1200"/>
              </a:spcAft>
              <a:buClr>
                <a:srgbClr val="4E4845"/>
              </a:buClr>
            </a:pPr>
            <a:r>
              <a:rPr lang="en-US" sz="1800" dirty="0">
                <a:solidFill>
                  <a:srgbClr val="4E4845"/>
                </a:solidFill>
                <a:latin typeface="Calibri" charset="0"/>
              </a:rPr>
              <a:t>All relevant details available in one place</a:t>
            </a:r>
          </a:p>
          <a:p>
            <a:pPr marL="465138" lvl="1" indent="-231775">
              <a:lnSpc>
                <a:spcPct val="90000"/>
              </a:lnSpc>
              <a:spcAft>
                <a:spcPts val="1200"/>
              </a:spcAft>
              <a:buClr>
                <a:srgbClr val="4E4845"/>
              </a:buClr>
              <a:buFont typeface="Calibri" charset="0"/>
              <a:buChar char="–"/>
            </a:pPr>
            <a:r>
              <a:rPr lang="en-US" sz="1600" dirty="0">
                <a:solidFill>
                  <a:srgbClr val="4E4845"/>
                </a:solidFill>
                <a:latin typeface="Calibri" charset="0"/>
              </a:rPr>
              <a:t>Inventory, Metering, Delivery and License Management</a:t>
            </a:r>
          </a:p>
        </p:txBody>
      </p:sp>
      <p:sp>
        <p:nvSpPr>
          <p:cNvPr id="11" name="Rectangle 4"/>
          <p:cNvSpPr>
            <a:spLocks noChangeArrowheads="1"/>
          </p:cNvSpPr>
          <p:nvPr/>
        </p:nvSpPr>
        <p:spPr bwMode="auto">
          <a:xfrm>
            <a:off x="2330450" y="1458913"/>
            <a:ext cx="457200" cy="4679950"/>
          </a:xfrm>
          <a:prstGeom prst="rect">
            <a:avLst/>
          </a:prstGeom>
          <a:solidFill>
            <a:schemeClr val="accent2"/>
          </a:solidFill>
          <a:ln w="19050">
            <a:solidFill>
              <a:schemeClr val="accent2"/>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Choose What to Manage</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2"/>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Manage in One Place</a:t>
            </a:r>
          </a:p>
        </p:txBody>
      </p:sp>
      <p:pic>
        <p:nvPicPr>
          <p:cNvPr id="16"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t="7990"/>
          <a:stretch>
            <a:fillRect/>
          </a:stretch>
        </p:blipFill>
        <p:spPr bwMode="auto">
          <a:xfrm>
            <a:off x="2924175" y="2681288"/>
            <a:ext cx="5794375" cy="33131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marL="625475"/>
            <a:r>
              <a:rPr lang="en-US" smtClean="0">
                <a:ea typeface="ＭＳ Ｐゴシック" charset="-128"/>
              </a:rPr>
              <a:t>Simplified License Management</a:t>
            </a:r>
          </a:p>
        </p:txBody>
      </p:sp>
      <p:sp>
        <p:nvSpPr>
          <p:cNvPr id="29699"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29700"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36ADB646-2524-4709-8114-B3DDBFCDD875}" type="slidenum">
              <a:rPr lang="en-US" sz="1000">
                <a:solidFill>
                  <a:schemeClr val="bg1"/>
                </a:solidFill>
                <a:latin typeface="Calibri" charset="0"/>
              </a:rPr>
              <a:pPr/>
              <a:t>6</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3"/>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3</a:t>
            </a:r>
          </a:p>
        </p:txBody>
      </p:sp>
      <p:sp>
        <p:nvSpPr>
          <p:cNvPr id="10"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lgn="ctr">
            <a:solidFill>
              <a:schemeClr val="accent3"/>
            </a:solidFill>
            <a:round/>
            <a:headEnd/>
            <a:tailEnd/>
          </a:ln>
          <a:effectLst/>
        </p:spPr>
        <p:txBody>
          <a:bodyPr lIns="365760" rIns="274320"/>
          <a:lstStyle/>
          <a:p>
            <a:pPr>
              <a:lnSpc>
                <a:spcPct val="90000"/>
              </a:lnSpc>
              <a:spcAft>
                <a:spcPts val="1200"/>
              </a:spcAft>
              <a:buClr>
                <a:srgbClr val="4E4845"/>
              </a:buClr>
            </a:pPr>
            <a:r>
              <a:rPr lang="en-US" sz="1800" dirty="0">
                <a:solidFill>
                  <a:srgbClr val="404040"/>
                </a:solidFill>
                <a:latin typeface="Calibri" charset="0"/>
              </a:rPr>
              <a:t>At-a-glance view displays usage and cost details</a:t>
            </a:r>
          </a:p>
        </p:txBody>
      </p:sp>
      <p:sp>
        <p:nvSpPr>
          <p:cNvPr id="11" name="Rectangle 4"/>
          <p:cNvSpPr>
            <a:spLocks noChangeArrowheads="1"/>
          </p:cNvSpPr>
          <p:nvPr/>
        </p:nvSpPr>
        <p:spPr bwMode="auto">
          <a:xfrm>
            <a:off x="2330450" y="1458913"/>
            <a:ext cx="457200" cy="4679950"/>
          </a:xfrm>
          <a:prstGeom prst="rect">
            <a:avLst/>
          </a:prstGeom>
          <a:solidFill>
            <a:schemeClr val="accent3"/>
          </a:solidFill>
          <a:ln w="19050">
            <a:solidFill>
              <a:schemeClr val="accent3"/>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3"/>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At-a-Glance Details</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Impact &amp; Action</a:t>
            </a:r>
          </a:p>
        </p:txBody>
      </p:sp>
      <p:grpSp>
        <p:nvGrpSpPr>
          <p:cNvPr id="29706" name="Group 18"/>
          <p:cNvGrpSpPr>
            <a:grpSpLocks noChangeAspect="1"/>
          </p:cNvGrpSpPr>
          <p:nvPr/>
        </p:nvGrpSpPr>
        <p:grpSpPr bwMode="auto">
          <a:xfrm>
            <a:off x="3041650" y="1966913"/>
            <a:ext cx="5400675" cy="4051300"/>
            <a:chOff x="-3671739" y="0"/>
            <a:chExt cx="9753600" cy="7315200"/>
          </a:xfrm>
        </p:grpSpPr>
        <p:pic>
          <p:nvPicPr>
            <p:cNvPr id="20" name="Picture 19" descr="SymantecConsole-ActivityCenter-SoftwareLicenseSummary.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671739" y="0"/>
              <a:ext cx="9753600" cy="7315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1" name="Rectangle 20"/>
            <p:cNvSpPr/>
            <p:nvPr/>
          </p:nvSpPr>
          <p:spPr bwMode="auto">
            <a:xfrm>
              <a:off x="4714294" y="2757532"/>
              <a:ext cx="989121" cy="203518"/>
            </a:xfrm>
            <a:prstGeom prst="rect">
              <a:avLst/>
            </a:prstGeom>
            <a:solidFill>
              <a:srgbClr val="F4F4F4"/>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j-lt"/>
                <a:ea typeface="ＭＳ Ｐゴシック" pitchFamily="-108" charset="-128"/>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marL="625475"/>
            <a:r>
              <a:rPr lang="en-US" smtClean="0">
                <a:ea typeface="ＭＳ Ｐゴシック" charset="-128"/>
              </a:rPr>
              <a:t>Simplified License Management</a:t>
            </a:r>
          </a:p>
        </p:txBody>
      </p:sp>
      <p:sp>
        <p:nvSpPr>
          <p:cNvPr id="31747"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31748"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119B4D1-573C-409D-828F-1256893D4289}" type="slidenum">
              <a:rPr lang="en-US" sz="1000">
                <a:solidFill>
                  <a:schemeClr val="bg1"/>
                </a:solidFill>
                <a:latin typeface="Calibri" charset="0"/>
              </a:rPr>
              <a:pPr/>
              <a:t>7</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3"/>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3</a:t>
            </a:r>
          </a:p>
        </p:txBody>
      </p:sp>
      <p:sp>
        <p:nvSpPr>
          <p:cNvPr id="10" name="AutoShape 2"/>
          <p:cNvSpPr>
            <a:spLocks noChangeArrowheads="1"/>
          </p:cNvSpPr>
          <p:nvPr/>
        </p:nvSpPr>
        <p:spPr bwMode="auto">
          <a:xfrm>
            <a:off x="2667000" y="1458913"/>
            <a:ext cx="6205538" cy="4679950"/>
          </a:xfrm>
          <a:prstGeom prst="roundRect">
            <a:avLst>
              <a:gd name="adj" fmla="val 3301"/>
            </a:avLst>
          </a:prstGeom>
          <a:solidFill>
            <a:srgbClr val="FFFFFF"/>
          </a:solidFill>
          <a:ln w="19050" algn="ctr">
            <a:solidFill>
              <a:schemeClr val="accent3"/>
            </a:solidFill>
            <a:round/>
            <a:headEnd/>
            <a:tailEnd/>
          </a:ln>
          <a:effectLst/>
        </p:spPr>
        <p:txBody>
          <a:bodyPr lIns="365760" rIns="274320"/>
          <a:lstStyle/>
          <a:p>
            <a:pPr marL="231775" indent="-231775">
              <a:lnSpc>
                <a:spcPct val="90000"/>
              </a:lnSpc>
              <a:spcAft>
                <a:spcPts val="1200"/>
              </a:spcAft>
              <a:buClr>
                <a:srgbClr val="4E4845"/>
              </a:buClr>
              <a:buFontTx/>
              <a:buChar char="•"/>
            </a:pPr>
            <a:r>
              <a:rPr lang="en-US" sz="1800">
                <a:solidFill>
                  <a:srgbClr val="404040"/>
                </a:solidFill>
                <a:latin typeface="Calibri" charset="0"/>
              </a:rPr>
              <a:t>Automatically calculates financial savings or impact</a:t>
            </a:r>
          </a:p>
          <a:p>
            <a:pPr marL="231775" indent="-231775">
              <a:lnSpc>
                <a:spcPct val="90000"/>
              </a:lnSpc>
              <a:spcAft>
                <a:spcPts val="1200"/>
              </a:spcAft>
              <a:buClr>
                <a:srgbClr val="4E4845"/>
              </a:buClr>
              <a:buFontTx/>
              <a:buChar char="•"/>
            </a:pPr>
            <a:r>
              <a:rPr lang="en-US" sz="1800">
                <a:solidFill>
                  <a:srgbClr val="404040"/>
                </a:solidFill>
                <a:latin typeface="Calibri" charset="0"/>
              </a:rPr>
              <a:t>Take action by harvesting licenses or buying additional licenses</a:t>
            </a:r>
          </a:p>
        </p:txBody>
      </p:sp>
      <p:sp>
        <p:nvSpPr>
          <p:cNvPr id="11" name="Rectangle 4"/>
          <p:cNvSpPr>
            <a:spLocks noChangeArrowheads="1"/>
          </p:cNvSpPr>
          <p:nvPr/>
        </p:nvSpPr>
        <p:spPr bwMode="auto">
          <a:xfrm>
            <a:off x="2330450" y="1458913"/>
            <a:ext cx="457200" cy="4679950"/>
          </a:xfrm>
          <a:prstGeom prst="rect">
            <a:avLst/>
          </a:prstGeom>
          <a:solidFill>
            <a:schemeClr val="accent3"/>
          </a:solidFill>
          <a:ln w="19050">
            <a:solidFill>
              <a:schemeClr val="accent3"/>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chemeClr val="bg1"/>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At-a-Glance Details</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3"/>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Impact &amp; Action</a:t>
            </a:r>
          </a:p>
        </p:txBody>
      </p:sp>
      <p:grpSp>
        <p:nvGrpSpPr>
          <p:cNvPr id="31754" name="Group 18"/>
          <p:cNvGrpSpPr>
            <a:grpSpLocks noChangeAspect="1"/>
          </p:cNvGrpSpPr>
          <p:nvPr/>
        </p:nvGrpSpPr>
        <p:grpSpPr bwMode="auto">
          <a:xfrm>
            <a:off x="3500438" y="2614613"/>
            <a:ext cx="4522787" cy="3390900"/>
            <a:chOff x="-3671739" y="0"/>
            <a:chExt cx="9753600" cy="7315200"/>
          </a:xfrm>
        </p:grpSpPr>
        <p:pic>
          <p:nvPicPr>
            <p:cNvPr id="20" name="Picture 19" descr="SymantecConsole-ActivityCenter-SoftwareLicenseSummary.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671739" y="0"/>
              <a:ext cx="9753600" cy="7315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21" name="Rectangle 20"/>
            <p:cNvSpPr/>
            <p:nvPr/>
          </p:nvSpPr>
          <p:spPr bwMode="auto">
            <a:xfrm>
              <a:off x="4712454" y="2756898"/>
              <a:ext cx="992820" cy="205483"/>
            </a:xfrm>
            <a:prstGeom prst="rect">
              <a:avLst/>
            </a:prstGeom>
            <a:solidFill>
              <a:srgbClr val="F4F4F4"/>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j-lt"/>
                <a:ea typeface="ＭＳ Ｐゴシック" pitchFamily="-108" charset="-128"/>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marL="625475"/>
            <a:r>
              <a:rPr lang="en-US" smtClean="0">
                <a:ea typeface="ＭＳ Ｐゴシック" charset="-128"/>
              </a:rPr>
              <a:t>Advanced Analytics and Reporting</a:t>
            </a:r>
          </a:p>
        </p:txBody>
      </p:sp>
      <p:sp>
        <p:nvSpPr>
          <p:cNvPr id="33795"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33796"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47987AC-C227-4836-891D-1D21DB321BD8}" type="slidenum">
              <a:rPr lang="en-US" sz="1000">
                <a:solidFill>
                  <a:schemeClr val="bg1"/>
                </a:solidFill>
                <a:latin typeface="Calibri" charset="0"/>
              </a:rPr>
              <a:pPr/>
              <a:t>8</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5"/>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4</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5"/>
            </a:solidFill>
            <a:round/>
            <a:headEnd/>
            <a:tailEnd/>
          </a:ln>
          <a:effectLst/>
        </p:spPr>
        <p:txBody>
          <a:bodyPr lIns="365760" rIns="274320"/>
          <a:lstStyle/>
          <a:p>
            <a:pPr>
              <a:lnSpc>
                <a:spcPct val="90000"/>
              </a:lnSpc>
              <a:spcAft>
                <a:spcPts val="1200"/>
              </a:spcAft>
              <a:buClr>
                <a:srgbClr val="4E4845"/>
              </a:buClr>
            </a:pPr>
            <a:r>
              <a:rPr lang="en-US" sz="1800" dirty="0">
                <a:solidFill>
                  <a:srgbClr val="404040"/>
                </a:solidFill>
                <a:latin typeface="Calibri" charset="0"/>
              </a:rPr>
              <a:t>Measure improvement with Key Performance Indicators (KPIs)</a:t>
            </a:r>
            <a:endParaRPr lang="en-US" sz="1800" dirty="0">
              <a:solidFill>
                <a:srgbClr val="4E4845"/>
              </a:solidFill>
              <a:latin typeface="Calibri" charset="0"/>
            </a:endParaRPr>
          </a:p>
        </p:txBody>
      </p:sp>
      <p:sp>
        <p:nvSpPr>
          <p:cNvPr id="11" name="Rectangle 4"/>
          <p:cNvSpPr>
            <a:spLocks noChangeArrowheads="1"/>
          </p:cNvSpPr>
          <p:nvPr/>
        </p:nvSpPr>
        <p:spPr bwMode="auto">
          <a:xfrm>
            <a:off x="2330450" y="1468438"/>
            <a:ext cx="457200" cy="4678362"/>
          </a:xfrm>
          <a:prstGeom prst="rect">
            <a:avLst/>
          </a:prstGeom>
          <a:solidFill>
            <a:schemeClr val="accent5"/>
          </a:solidFill>
          <a:ln w="19050">
            <a:solidFill>
              <a:schemeClr val="accent5"/>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accent5"/>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Measure Progress</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Analyze Trends</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Ad Hoc Reports</a:t>
            </a:r>
          </a:p>
        </p:txBody>
      </p:sp>
      <p:pic>
        <p:nvPicPr>
          <p:cNvPr id="16" name="Picture 15" descr="KPI_ITMS.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909888" y="2540000"/>
            <a:ext cx="5827712" cy="33115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marL="625475"/>
            <a:r>
              <a:rPr lang="en-US" smtClean="0">
                <a:ea typeface="ＭＳ Ｐゴシック" charset="-128"/>
              </a:rPr>
              <a:t>Advanced Analytics and Reporting</a:t>
            </a:r>
          </a:p>
        </p:txBody>
      </p:sp>
      <p:sp>
        <p:nvSpPr>
          <p:cNvPr id="35843" name="Footer Placeholder 2"/>
          <p:cNvSpPr>
            <a:spLocks noGrp="1"/>
          </p:cNvSpPr>
          <p:nvPr>
            <p:ph type="ftr" sz="quarter" idx="10"/>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smtClean="0">
                <a:solidFill>
                  <a:srgbClr val="4E4845"/>
                </a:solidFill>
                <a:latin typeface="Calibri" charset="0"/>
              </a:rPr>
              <a:t>What's New in Endpoint Management</a:t>
            </a:r>
          </a:p>
        </p:txBody>
      </p:sp>
      <p:sp>
        <p:nvSpPr>
          <p:cNvPr id="35844" name="Slide Number Placeholder 3"/>
          <p:cNvSpPr>
            <a:spLocks noGrp="1"/>
          </p:cNvSpPr>
          <p:nvPr>
            <p:ph type="sldNum" sz="quarter" idx="1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42DFA19-93E1-48AD-BB40-04EBB2D5F9C9}" type="slidenum">
              <a:rPr lang="en-US" sz="1000">
                <a:solidFill>
                  <a:schemeClr val="bg1"/>
                </a:solidFill>
                <a:latin typeface="Calibri" charset="0"/>
              </a:rPr>
              <a:pPr/>
              <a:t>9</a:t>
            </a:fld>
            <a:endParaRPr lang="en-US" sz="1000">
              <a:solidFill>
                <a:schemeClr val="bg1"/>
              </a:solidFill>
              <a:latin typeface="Calibri" charset="0"/>
            </a:endParaRPr>
          </a:p>
        </p:txBody>
      </p:sp>
      <p:sp>
        <p:nvSpPr>
          <p:cNvPr id="5" name="Oval 13"/>
          <p:cNvSpPr>
            <a:spLocks noChangeArrowheads="1"/>
          </p:cNvSpPr>
          <p:nvPr/>
        </p:nvSpPr>
        <p:spPr bwMode="auto">
          <a:xfrm>
            <a:off x="411163" y="635000"/>
            <a:ext cx="501650" cy="501650"/>
          </a:xfrm>
          <a:prstGeom prst="ellipse">
            <a:avLst/>
          </a:prstGeom>
          <a:solidFill>
            <a:schemeClr val="accent5"/>
          </a:solidFill>
          <a:ln w="28575">
            <a:solidFill>
              <a:schemeClr val="bg1">
                <a:lumMod val="85000"/>
              </a:schemeClr>
            </a:solidFill>
            <a:round/>
            <a:headEnd/>
            <a:tailEnd/>
          </a:ln>
          <a:effectLst/>
        </p:spPr>
        <p:txBody>
          <a:bodyPr wrap="none" anchor="ctr"/>
          <a:lstStyle/>
          <a:p>
            <a:pPr algn="ctr">
              <a:defRPr/>
            </a:pPr>
            <a:r>
              <a:rPr lang="en-US" b="1" dirty="0">
                <a:solidFill>
                  <a:srgbClr val="FFFFFF"/>
                </a:solidFill>
                <a:latin typeface="+mj-lt"/>
                <a:ea typeface="ＭＳ Ｐゴシック" pitchFamily="-108" charset="-128"/>
                <a:cs typeface="Arial" charset="0"/>
              </a:rPr>
              <a:t>4</a:t>
            </a:r>
          </a:p>
        </p:txBody>
      </p:sp>
      <p:sp>
        <p:nvSpPr>
          <p:cNvPr id="10" name="AutoShape 2"/>
          <p:cNvSpPr>
            <a:spLocks noChangeArrowheads="1"/>
          </p:cNvSpPr>
          <p:nvPr/>
        </p:nvSpPr>
        <p:spPr bwMode="auto">
          <a:xfrm>
            <a:off x="2667000" y="1468438"/>
            <a:ext cx="6205538" cy="4678362"/>
          </a:xfrm>
          <a:prstGeom prst="roundRect">
            <a:avLst>
              <a:gd name="adj" fmla="val 3301"/>
            </a:avLst>
          </a:prstGeom>
          <a:solidFill>
            <a:srgbClr val="FFFFFF"/>
          </a:solidFill>
          <a:ln w="19050" algn="ctr">
            <a:solidFill>
              <a:schemeClr val="accent5"/>
            </a:solidFill>
            <a:round/>
            <a:headEnd/>
            <a:tailEnd/>
          </a:ln>
          <a:effectLst/>
        </p:spPr>
        <p:txBody>
          <a:bodyPr lIns="365760" rIns="274320"/>
          <a:lstStyle/>
          <a:p>
            <a:pPr>
              <a:lnSpc>
                <a:spcPct val="90000"/>
              </a:lnSpc>
              <a:spcAft>
                <a:spcPts val="1200"/>
              </a:spcAft>
              <a:buClr>
                <a:srgbClr val="4E4845"/>
              </a:buClr>
            </a:pPr>
            <a:r>
              <a:rPr lang="en-US" sz="1800" dirty="0">
                <a:solidFill>
                  <a:srgbClr val="404040"/>
                </a:solidFill>
                <a:latin typeface="Calibri" charset="0"/>
              </a:rPr>
              <a:t>Analyze trends over time</a:t>
            </a:r>
          </a:p>
        </p:txBody>
      </p:sp>
      <p:sp>
        <p:nvSpPr>
          <p:cNvPr id="11" name="Rectangle 4"/>
          <p:cNvSpPr>
            <a:spLocks noChangeArrowheads="1"/>
          </p:cNvSpPr>
          <p:nvPr/>
        </p:nvSpPr>
        <p:spPr bwMode="auto">
          <a:xfrm>
            <a:off x="2330450" y="1468438"/>
            <a:ext cx="457200" cy="4678362"/>
          </a:xfrm>
          <a:prstGeom prst="rect">
            <a:avLst/>
          </a:prstGeom>
          <a:solidFill>
            <a:schemeClr val="accent5"/>
          </a:solidFill>
          <a:ln w="19050">
            <a:solidFill>
              <a:schemeClr val="accent5"/>
            </a:solidFill>
            <a:miter lim="800000"/>
            <a:headEnd/>
            <a:tailEnd/>
          </a:ln>
          <a:effectLst/>
        </p:spPr>
        <p:txBody>
          <a:bodyPr lIns="365760" rIns="274320" anchor="ctr"/>
          <a:lstStyle/>
          <a:p>
            <a:pPr marL="171450" indent="-171450">
              <a:lnSpc>
                <a:spcPct val="90000"/>
              </a:lnSpc>
              <a:spcBef>
                <a:spcPct val="45000"/>
              </a:spcBef>
              <a:spcAft>
                <a:spcPct val="10000"/>
              </a:spcAft>
              <a:buClr>
                <a:srgbClr val="ABA69F"/>
              </a:buClr>
              <a:buSzPct val="80000"/>
              <a:buFontTx/>
              <a:buChar char="•"/>
              <a:defRPr/>
            </a:pPr>
            <a:endParaRPr lang="en-US" sz="2000">
              <a:latin typeface="+mj-lt"/>
              <a:ea typeface="ＭＳ Ｐゴシック" pitchFamily="-108" charset="-128"/>
              <a:cs typeface="Arial" charset="0"/>
            </a:endParaRPr>
          </a:p>
        </p:txBody>
      </p:sp>
      <p:sp>
        <p:nvSpPr>
          <p:cNvPr id="12" name="AutoShape 5"/>
          <p:cNvSpPr>
            <a:spLocks noChangeArrowheads="1"/>
          </p:cNvSpPr>
          <p:nvPr/>
        </p:nvSpPr>
        <p:spPr bwMode="auto">
          <a:xfrm>
            <a:off x="539750" y="1446213"/>
            <a:ext cx="1993900" cy="838200"/>
          </a:xfrm>
          <a:prstGeom prst="roundRect">
            <a:avLst>
              <a:gd name="adj" fmla="val 10213"/>
            </a:avLst>
          </a:prstGeom>
          <a:solidFill>
            <a:schemeClr val="bg1">
              <a:lumMod val="85000"/>
            </a:schemeClr>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Measure Progress</a:t>
            </a:r>
          </a:p>
        </p:txBody>
      </p:sp>
      <p:sp>
        <p:nvSpPr>
          <p:cNvPr id="13" name="AutoShape 9"/>
          <p:cNvSpPr>
            <a:spLocks noChangeArrowheads="1"/>
          </p:cNvSpPr>
          <p:nvPr/>
        </p:nvSpPr>
        <p:spPr bwMode="auto">
          <a:xfrm>
            <a:off x="539750" y="2360613"/>
            <a:ext cx="1993900" cy="838200"/>
          </a:xfrm>
          <a:prstGeom prst="roundRect">
            <a:avLst>
              <a:gd name="adj" fmla="val 10213"/>
            </a:avLst>
          </a:prstGeom>
          <a:solidFill>
            <a:schemeClr val="accent5"/>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Analyze Trends</a:t>
            </a:r>
          </a:p>
        </p:txBody>
      </p:sp>
      <p:sp>
        <p:nvSpPr>
          <p:cNvPr id="14" name="AutoShape 10"/>
          <p:cNvSpPr>
            <a:spLocks noChangeArrowheads="1"/>
          </p:cNvSpPr>
          <p:nvPr/>
        </p:nvSpPr>
        <p:spPr bwMode="auto">
          <a:xfrm>
            <a:off x="539750" y="3275013"/>
            <a:ext cx="1993900" cy="838200"/>
          </a:xfrm>
          <a:prstGeom prst="roundRect">
            <a:avLst>
              <a:gd name="adj" fmla="val 10213"/>
            </a:avLst>
          </a:prstGeom>
          <a:solidFill>
            <a:srgbClr val="DDDDDD"/>
          </a:solidFill>
          <a:ln w="19050" algn="ctr">
            <a:solidFill>
              <a:srgbClr val="FFFFFF"/>
            </a:solidFill>
            <a:round/>
            <a:headEnd/>
            <a:tailEnd/>
          </a:ln>
          <a:effectLst/>
        </p:spPr>
        <p:txBody>
          <a:bodyPr lIns="182880" rIns="0" anchor="ctr"/>
          <a:lstStyle/>
          <a:p>
            <a:pPr>
              <a:lnSpc>
                <a:spcPct val="90000"/>
              </a:lnSpc>
              <a:spcBef>
                <a:spcPct val="25000"/>
              </a:spcBef>
              <a:spcAft>
                <a:spcPct val="10000"/>
              </a:spcAft>
              <a:buClr>
                <a:schemeClr val="hlink"/>
              </a:buClr>
              <a:buSzPct val="80000"/>
              <a:defRPr/>
            </a:pPr>
            <a:r>
              <a:rPr lang="en-US" sz="2200" b="1" dirty="0">
                <a:solidFill>
                  <a:srgbClr val="FFFFFF"/>
                </a:solidFill>
                <a:latin typeface="+mj-lt"/>
                <a:ea typeface="ＭＳ Ｐゴシック" pitchFamily="-108" charset="-128"/>
                <a:cs typeface="Arial" charset="0"/>
              </a:rPr>
              <a:t>Ad Hoc Reports</a:t>
            </a:r>
          </a:p>
        </p:txBody>
      </p:sp>
      <p:pic>
        <p:nvPicPr>
          <p:cNvPr id="15" name="Content Placeholder 5"/>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913063" y="1966913"/>
            <a:ext cx="4872037" cy="27924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pic>
        <p:nvPicPr>
          <p:cNvPr id="20" name="Content Placeholder 5"/>
          <p:cNvPicPr>
            <a:picLocks noChangeAspect="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902075" y="3222625"/>
            <a:ext cx="4826000" cy="27654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ymantec_Theme_White_Background_v1">
  <a:themeElements>
    <a:clrScheme name="Symantec_Color_Theme_v1">
      <a:dk1>
        <a:srgbClr val="000000"/>
      </a:dk1>
      <a:lt1>
        <a:srgbClr val="FFFFFF"/>
      </a:lt1>
      <a:dk2>
        <a:srgbClr val="000000"/>
      </a:dk2>
      <a:lt2>
        <a:srgbClr val="9A918C"/>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cstate="print"/>
          <a:stretch>
            <a:fillRect r="-30036"/>
          </a:stretch>
        </a:blipFill>
        <a:ln w="9525">
          <a:solidFill>
            <a:schemeClr val="accent3"/>
          </a:solidFill>
          <a:miter lim="800000"/>
          <a:headEnd/>
          <a:tailEnd/>
        </a:ln>
      </a:spPr>
      <a:bodyPr anchor="ctr" anchorCtr="1"/>
      <a:lstStyle>
        <a:defPPr>
          <a:defRPr sz="2000" b="1" dirty="0">
            <a:solidFill>
              <a:schemeClr val="bg1"/>
            </a:solidFill>
            <a:cs typeface="Arial" charset="0"/>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_Theme_White_Background_v1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Green">
      <a:srgbClr val="339933"/>
    </a:custClr>
    <a:custClr name="Rust">
      <a:srgbClr val="B25A0A"/>
    </a:custClr>
    <a:custClr name="Yellow">
      <a:srgbClr val="FFCC00"/>
    </a:custClr>
    <a:custClr name="Taupe">
      <a:srgbClr val="7B663F"/>
    </a:custClr>
    <a:custClr name="Blue">
      <a:srgbClr val="678BA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4400</Words>
  <Application>Microsoft Office PowerPoint</Application>
  <PresentationFormat>On-screen Show (4:3)</PresentationFormat>
  <Paragraphs>494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Symantec_Theme_White_Background_v1</vt:lpstr>
      <vt:lpstr>What’s New in Endpoint Management</vt:lpstr>
      <vt:lpstr>Top 10 List</vt:lpstr>
      <vt:lpstr>Intuitive Management Interface</vt:lpstr>
      <vt:lpstr>Streamlined Software Management</vt:lpstr>
      <vt:lpstr>Streamlined Software Management</vt:lpstr>
      <vt:lpstr>Simplified License Management</vt:lpstr>
      <vt:lpstr>Simplified License Management</vt:lpstr>
      <vt:lpstr>Advanced Analytics and Reporting</vt:lpstr>
      <vt:lpstr>Advanced Analytics and Reporting</vt:lpstr>
      <vt:lpstr>Advanced Analytics and Reporting</vt:lpstr>
      <vt:lpstr>Optimize Scalability and Performance</vt:lpstr>
      <vt:lpstr>Expanded Mobile Support</vt:lpstr>
      <vt:lpstr>Expanded Mobile Support</vt:lpstr>
      <vt:lpstr>Expanded Mobile Support</vt:lpstr>
      <vt:lpstr>Solving Windows Application Compatibility</vt:lpstr>
      <vt:lpstr>Solving Windows Application Compatibility</vt:lpstr>
      <vt:lpstr>Solving Windows Application Compatibility</vt:lpstr>
      <vt:lpstr>Built-In Process Automation</vt:lpstr>
      <vt:lpstr>Built-In Process Automation</vt:lpstr>
      <vt:lpstr>Built-In Process Automation</vt:lpstr>
      <vt:lpstr>Migration and Deployment Enhancements</vt:lpstr>
      <vt:lpstr>Migration and Deployment Enhancements</vt:lpstr>
      <vt:lpstr>Migration and Deployment Enhancements</vt:lpstr>
      <vt:lpstr>Migration and Deployment Enhancements</vt:lpstr>
      <vt:lpstr>Expanded Patch Management</vt:lpstr>
      <vt:lpstr>Expanded Patch Management</vt:lpstr>
      <vt:lpstr>Experience the Value of Version 7</vt:lpstr>
      <vt:lpstr>Slide 28</vt:lpstr>
      <vt:lpstr>ServiceDesk Enhancements</vt:lpstr>
      <vt:lpstr>ServiceDesk Enhancements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Symantec Event Template</dc:title>
  <dc:creator/>
  <cp:lastModifiedBy/>
  <cp:revision>1</cp:revision>
  <cp:lastPrinted>2010-10-26T00:12:34Z</cp:lastPrinted>
  <dcterms:created xsi:type="dcterms:W3CDTF">2010-11-10T01:07:10Z</dcterms:created>
  <dcterms:modified xsi:type="dcterms:W3CDTF">2010-11-11T22:50:14Z</dcterms:modified>
</cp:coreProperties>
</file>