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1"/>
  </p:sldMasterIdLst>
  <p:notesMasterIdLst>
    <p:notesMasterId r:id="rId16"/>
  </p:notesMasterIdLst>
  <p:handoutMasterIdLst>
    <p:handoutMasterId r:id="rId17"/>
  </p:handoutMasterIdLst>
  <p:sldIdLst>
    <p:sldId id="256" r:id="rId2"/>
    <p:sldId id="412" r:id="rId3"/>
    <p:sldId id="413" r:id="rId4"/>
    <p:sldId id="414" r:id="rId5"/>
    <p:sldId id="435" r:id="rId6"/>
    <p:sldId id="436" r:id="rId7"/>
    <p:sldId id="437" r:id="rId8"/>
    <p:sldId id="438" r:id="rId9"/>
    <p:sldId id="439" r:id="rId10"/>
    <p:sldId id="440" r:id="rId11"/>
    <p:sldId id="441" r:id="rId12"/>
    <p:sldId id="483" r:id="rId13"/>
    <p:sldId id="444" r:id="rId14"/>
    <p:sldId id="485"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5613" indent="1588" algn="l" rtl="0" fontAlgn="base">
      <a:spcBef>
        <a:spcPct val="0"/>
      </a:spcBef>
      <a:spcAft>
        <a:spcPct val="0"/>
      </a:spcAft>
      <a:defRPr sz="2400" kern="1200">
        <a:solidFill>
          <a:schemeClr val="tx1"/>
        </a:solidFill>
        <a:latin typeface="Arial" charset="0"/>
        <a:ea typeface="+mn-ea"/>
        <a:cs typeface="Arial" charset="0"/>
      </a:defRPr>
    </a:lvl2pPr>
    <a:lvl3pPr marL="912813" indent="1588" algn="l" rtl="0" fontAlgn="base">
      <a:spcBef>
        <a:spcPct val="0"/>
      </a:spcBef>
      <a:spcAft>
        <a:spcPct val="0"/>
      </a:spcAft>
      <a:defRPr sz="2400" kern="1200">
        <a:solidFill>
          <a:schemeClr val="tx1"/>
        </a:solidFill>
        <a:latin typeface="Arial" charset="0"/>
        <a:ea typeface="+mn-ea"/>
        <a:cs typeface="Arial" charset="0"/>
      </a:defRPr>
    </a:lvl3pPr>
    <a:lvl4pPr marL="1370013" indent="1588" algn="l" rtl="0" fontAlgn="base">
      <a:spcBef>
        <a:spcPct val="0"/>
      </a:spcBef>
      <a:spcAft>
        <a:spcPct val="0"/>
      </a:spcAft>
      <a:defRPr sz="2400" kern="1200">
        <a:solidFill>
          <a:schemeClr val="tx1"/>
        </a:solidFill>
        <a:latin typeface="Arial" charset="0"/>
        <a:ea typeface="+mn-ea"/>
        <a:cs typeface="Arial" charset="0"/>
      </a:defRPr>
    </a:lvl4pPr>
    <a:lvl5pPr marL="1827213" indent="1588"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4AB18" mc:Ignorable=""/>
    <a:srgbClr xmlns:mc="http://schemas.openxmlformats.org/markup-compatibility/2006" xmlns:a14="http://schemas.microsoft.com/office/drawing/2010/main" val="F27F1A"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53" autoAdjust="0"/>
    <p:restoredTop sz="91819" autoAdjust="0"/>
  </p:normalViewPr>
  <p:slideViewPr>
    <p:cSldViewPr snapToGrid="0">
      <p:cViewPr>
        <p:scale>
          <a:sx n="66" d="100"/>
          <a:sy n="66" d="100"/>
        </p:scale>
        <p:origin x="-101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505D9-BE02-4275-8CCA-6E5F762DD141}" type="doc">
      <dgm:prSet loTypeId="urn:microsoft.com/office/officeart/2005/8/layout/vList3#1" loCatId="list" qsTypeId="urn:microsoft.com/office/officeart/2005/8/quickstyle/simple1" qsCatId="simple" csTypeId="urn:microsoft.com/office/officeart/2005/8/colors/accent2_2" csCatId="accent2" phldr="1"/>
      <dgm:spPr/>
    </dgm:pt>
    <dgm:pt modelId="{8B0F4460-634A-4133-A5F5-56D2B9082FD0}">
      <dgm:prSet phldrT="[Text]" custT="1"/>
      <dgm:spPr>
        <a:solidFill>
          <a:srgbClr xmlns:mc="http://schemas.openxmlformats.org/markup-compatibility/2006" xmlns:a14="http://schemas.microsoft.com/office/drawing/2010/main" val="C00000" mc:Ignorable=""/>
        </a:solidFill>
      </dgm:spPr>
      <dgm:t>
        <a:bodyPr/>
        <a:lstStyle/>
        <a:p>
          <a:pPr algn="l"/>
          <a:r>
            <a:rPr lang="en-US" sz="2000"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Control Compliance Suite Vulnerability Manager</a:t>
          </a:r>
          <a:endParaRPr lang="en-US" sz="2000" b="1" dirty="0">
            <a:effectLst>
              <a:outerShdw blurRad="38100" dist="38100" dir="2700000" algn="tl">
                <a:srgbClr xmlns:mc="http://schemas.openxmlformats.org/markup-compatibility/2006" xmlns:a14="http://schemas.microsoft.com/office/drawing/2010/main" val="000000" mc:Ignorable="">
                  <a:alpha val="43137"/>
                </a:srgbClr>
              </a:outerShdw>
            </a:effectLst>
          </a:endParaRPr>
        </a:p>
      </dgm:t>
    </dgm:pt>
    <dgm:pt modelId="{D101256E-AC93-487F-B5E9-0CF464AF1162}" type="parTrans" cxnId="{525F171E-1E08-4439-97A6-D95188885EDA}">
      <dgm:prSet/>
      <dgm:spPr/>
      <dgm:t>
        <a:bodyPr/>
        <a:lstStyle/>
        <a:p>
          <a:endParaRPr lang="en-US" sz="1600"/>
        </a:p>
      </dgm:t>
    </dgm:pt>
    <dgm:pt modelId="{5A7906AE-88EE-4819-BBA4-2709389BA73A}" type="sibTrans" cxnId="{525F171E-1E08-4439-97A6-D95188885EDA}">
      <dgm:prSet/>
      <dgm:spPr/>
      <dgm:t>
        <a:bodyPr/>
        <a:lstStyle/>
        <a:p>
          <a:endParaRPr lang="en-US" sz="1600"/>
        </a:p>
      </dgm:t>
    </dgm:pt>
    <dgm:pt modelId="{6B34EC80-CC1E-43AF-8725-998C80914FCC}">
      <dgm:prSet phldrT="[Text]" custT="1"/>
      <dgm:spPr>
        <a:solidFill>
          <a:schemeClr val="accent3"/>
        </a:solidFill>
      </dgm:spPr>
      <dgm:t>
        <a:bodyPr/>
        <a:lstStyle/>
        <a:p>
          <a:pPr algn="l"/>
          <a:r>
            <a:rPr lang="en-US" sz="2000"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Integration with Data Loss Prevention</a:t>
          </a:r>
          <a:endParaRPr lang="en-US" sz="2000" b="1" dirty="0">
            <a:effectLst>
              <a:outerShdw blurRad="38100" dist="38100" dir="2700000" algn="tl">
                <a:srgbClr xmlns:mc="http://schemas.openxmlformats.org/markup-compatibility/2006" xmlns:a14="http://schemas.microsoft.com/office/drawing/2010/main" val="000000" mc:Ignorable="">
                  <a:alpha val="43137"/>
                </a:srgbClr>
              </a:outerShdw>
            </a:effectLst>
          </a:endParaRPr>
        </a:p>
      </dgm:t>
    </dgm:pt>
    <dgm:pt modelId="{376C291C-92BA-419A-B4FB-7779F6E7B361}" type="parTrans" cxnId="{5D22F1CD-451B-49C7-ABD1-51F0D8956386}">
      <dgm:prSet/>
      <dgm:spPr/>
      <dgm:t>
        <a:bodyPr/>
        <a:lstStyle/>
        <a:p>
          <a:endParaRPr lang="en-US" sz="1600"/>
        </a:p>
      </dgm:t>
    </dgm:pt>
    <dgm:pt modelId="{77083164-A001-4EAE-8090-07877810D9C1}" type="sibTrans" cxnId="{5D22F1CD-451B-49C7-ABD1-51F0D8956386}">
      <dgm:prSet/>
      <dgm:spPr/>
      <dgm:t>
        <a:bodyPr/>
        <a:lstStyle/>
        <a:p>
          <a:endParaRPr lang="en-US" sz="1600"/>
        </a:p>
      </dgm:t>
    </dgm:pt>
    <dgm:pt modelId="{0EDC40EC-256E-4004-910B-0801EDCB172D}">
      <dgm:prSet phldrT="[Text]" custT="1"/>
      <dgm:spPr>
        <a:solidFill>
          <a:schemeClr val="bg2"/>
        </a:solidFill>
      </dgm:spPr>
      <dgm:t>
        <a:bodyPr/>
        <a:lstStyle/>
        <a:p>
          <a:pPr algn="l" rtl="0"/>
          <a:r>
            <a:rPr lang="en-US" sz="20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3</a:t>
          </a:r>
          <a:r>
            <a:rPr lang="en-US" sz="2000" b="1" baseline="30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rd</a:t>
          </a:r>
          <a:r>
            <a:rPr lang="en-US" sz="20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 Party Evidence </a:t>
          </a:r>
          <a:r>
            <a:rPr lang="en-US" sz="2000" b="1"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Automation</a:t>
          </a:r>
          <a:endParaRPr lang="en-US" sz="20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dgm:t>
    </dgm:pt>
    <dgm:pt modelId="{A9E29605-9C1D-42B0-A156-0F266083B9E9}" type="parTrans" cxnId="{4C693D47-188C-45BC-84E3-29FCBB2BE254}">
      <dgm:prSet/>
      <dgm:spPr/>
      <dgm:t>
        <a:bodyPr/>
        <a:lstStyle/>
        <a:p>
          <a:endParaRPr lang="en-US" sz="1600"/>
        </a:p>
      </dgm:t>
    </dgm:pt>
    <dgm:pt modelId="{E9995407-38A3-4B44-8C4A-CFA0108F9783}" type="sibTrans" cxnId="{4C693D47-188C-45BC-84E3-29FCBB2BE254}">
      <dgm:prSet/>
      <dgm:spPr/>
      <dgm:t>
        <a:bodyPr/>
        <a:lstStyle/>
        <a:p>
          <a:endParaRPr lang="en-US" sz="1600"/>
        </a:p>
      </dgm:t>
    </dgm:pt>
    <dgm:pt modelId="{217599AE-57B3-4095-A60C-760E3BF081E2}">
      <dgm:prSet phldrT="[Text]" custT="1"/>
      <dgm:spPr>
        <a:solidFill>
          <a:srgbClr xmlns:mc="http://schemas.openxmlformats.org/markup-compatibility/2006" xmlns:a14="http://schemas.microsoft.com/office/drawing/2010/main" val="FFCC00" mc:Ignorable=""/>
        </a:solidFill>
      </dgm:spPr>
      <dgm:t>
        <a:bodyPr/>
        <a:lstStyle/>
        <a:p>
          <a:pPr algn="l"/>
          <a:r>
            <a:rPr lang="en-US" sz="20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Web-Based Dynamic Dashboards </a:t>
          </a:r>
          <a:endParaRPr lang="en-US" sz="20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dgm:t>
    </dgm:pt>
    <dgm:pt modelId="{27E3D290-346C-4E88-9D4E-3FE43840C2D5}" type="parTrans" cxnId="{22FC0A43-6914-4DCA-A631-E9AB828320C8}">
      <dgm:prSet/>
      <dgm:spPr/>
      <dgm:t>
        <a:bodyPr/>
        <a:lstStyle/>
        <a:p>
          <a:endParaRPr lang="en-US" sz="1600"/>
        </a:p>
      </dgm:t>
    </dgm:pt>
    <dgm:pt modelId="{C8ECC51C-543B-4BD7-9761-C5FDE6899AA6}" type="sibTrans" cxnId="{22FC0A43-6914-4DCA-A631-E9AB828320C8}">
      <dgm:prSet/>
      <dgm:spPr/>
      <dgm:t>
        <a:bodyPr/>
        <a:lstStyle/>
        <a:p>
          <a:endParaRPr lang="en-US" sz="1600"/>
        </a:p>
      </dgm:t>
    </dgm:pt>
    <dgm:pt modelId="{B8AF3F86-7DC6-43C2-9C9C-6F9AA7CE36DA}" type="pres">
      <dgm:prSet presAssocID="{35E505D9-BE02-4275-8CCA-6E5F762DD141}" presName="linearFlow" presStyleCnt="0">
        <dgm:presLayoutVars>
          <dgm:dir/>
          <dgm:resizeHandles val="exact"/>
        </dgm:presLayoutVars>
      </dgm:prSet>
      <dgm:spPr/>
    </dgm:pt>
    <dgm:pt modelId="{160D6559-75AE-4871-AAAA-1F3951C1CDAD}" type="pres">
      <dgm:prSet presAssocID="{8B0F4460-634A-4133-A5F5-56D2B9082FD0}" presName="composite" presStyleCnt="0"/>
      <dgm:spPr/>
    </dgm:pt>
    <dgm:pt modelId="{F9C88FB9-B69A-4997-A34D-440AF0A0EA2A}" type="pres">
      <dgm:prSet presAssocID="{8B0F4460-634A-4133-A5F5-56D2B9082FD0}" presName="imgShp" presStyleLbl="fgImgPlace1" presStyleIdx="0" presStyleCnt="4"/>
      <dgm:spPr>
        <a:blipFill dpi="0" rotWithShape="0">
          <a:blip xmlns:r="http://schemas.openxmlformats.org/officeDocument/2006/relationships" r:embed="rId1"/>
          <a:srcRect/>
          <a:stretch>
            <a:fillRect l="15000" t="15000" r="15000" b="15000"/>
          </a:stretch>
        </a:blipFill>
      </dgm:spPr>
      <dgm:t>
        <a:bodyPr/>
        <a:lstStyle/>
        <a:p>
          <a:endParaRPr lang="en-US"/>
        </a:p>
      </dgm:t>
    </dgm:pt>
    <dgm:pt modelId="{7E6CE6DD-60CB-4145-BBD5-CC8FDF22D1F1}" type="pres">
      <dgm:prSet presAssocID="{8B0F4460-634A-4133-A5F5-56D2B9082FD0}" presName="txShp" presStyleLbl="node1" presStyleIdx="0" presStyleCnt="4">
        <dgm:presLayoutVars>
          <dgm:bulletEnabled val="1"/>
        </dgm:presLayoutVars>
      </dgm:prSet>
      <dgm:spPr/>
      <dgm:t>
        <a:bodyPr/>
        <a:lstStyle/>
        <a:p>
          <a:endParaRPr lang="en-US"/>
        </a:p>
      </dgm:t>
    </dgm:pt>
    <dgm:pt modelId="{C469ED70-CC5C-47E7-81E0-7BB4DA5C5F29}" type="pres">
      <dgm:prSet presAssocID="{5A7906AE-88EE-4819-BBA4-2709389BA73A}" presName="spacing" presStyleCnt="0"/>
      <dgm:spPr/>
    </dgm:pt>
    <dgm:pt modelId="{92E63858-58D5-4DE5-99F7-399FEF8D614B}" type="pres">
      <dgm:prSet presAssocID="{217599AE-57B3-4095-A60C-760E3BF081E2}" presName="composite" presStyleCnt="0"/>
      <dgm:spPr/>
    </dgm:pt>
    <dgm:pt modelId="{D4BB89C3-9D49-4E04-B758-4CF49F030B9F}" type="pres">
      <dgm:prSet presAssocID="{217599AE-57B3-4095-A60C-760E3BF081E2}" presName="imgShp" presStyleLbl="fgImgPlace1" presStyleIdx="1" presStyleCnt="4"/>
      <dgm:spPr>
        <a:blipFill dpi="0" rotWithShape="0">
          <a:blip xmlns:r="http://schemas.openxmlformats.org/officeDocument/2006/relationships" r:embed="rId2"/>
          <a:srcRect/>
          <a:stretch>
            <a:fillRect l="15000" t="15000" r="15000" b="15000"/>
          </a:stretch>
        </a:blipFill>
      </dgm:spPr>
    </dgm:pt>
    <dgm:pt modelId="{193DED1D-3442-4FE3-B9D6-0457C2143A32}" type="pres">
      <dgm:prSet presAssocID="{217599AE-57B3-4095-A60C-760E3BF081E2}" presName="txShp" presStyleLbl="node1" presStyleIdx="1" presStyleCnt="4">
        <dgm:presLayoutVars>
          <dgm:bulletEnabled val="1"/>
        </dgm:presLayoutVars>
      </dgm:prSet>
      <dgm:spPr/>
      <dgm:t>
        <a:bodyPr/>
        <a:lstStyle/>
        <a:p>
          <a:endParaRPr lang="en-US"/>
        </a:p>
      </dgm:t>
    </dgm:pt>
    <dgm:pt modelId="{1FD3B518-7F17-418C-BCEA-EDE5EBE8E6BA}" type="pres">
      <dgm:prSet presAssocID="{C8ECC51C-543B-4BD7-9761-C5FDE6899AA6}" presName="spacing" presStyleCnt="0"/>
      <dgm:spPr/>
    </dgm:pt>
    <dgm:pt modelId="{D855E9F6-E6FE-4ABD-8E19-CCB2D099EEAD}" type="pres">
      <dgm:prSet presAssocID="{6B34EC80-CC1E-43AF-8725-998C80914FCC}" presName="composite" presStyleCnt="0"/>
      <dgm:spPr/>
    </dgm:pt>
    <dgm:pt modelId="{0EB92885-7B13-4EFA-8854-89828E0B3E2E}" type="pres">
      <dgm:prSet presAssocID="{6B34EC80-CC1E-43AF-8725-998C80914FCC}" presName="imgShp" presStyleLbl="fgImgPlace1" presStyleIdx="2" presStyleCnt="4"/>
      <dgm:spPr>
        <a:blipFill dpi="0" rotWithShape="0">
          <a:blip xmlns:r="http://schemas.openxmlformats.org/officeDocument/2006/relationships" r:embed="rId3"/>
          <a:srcRect/>
          <a:stretch>
            <a:fillRect l="15000" t="15000" r="15000" b="15000"/>
          </a:stretch>
        </a:blipFill>
      </dgm:spPr>
    </dgm:pt>
    <dgm:pt modelId="{B696011D-3ED9-4A55-9EF0-3895FDB1ECE3}" type="pres">
      <dgm:prSet presAssocID="{6B34EC80-CC1E-43AF-8725-998C80914FCC}" presName="txShp" presStyleLbl="node1" presStyleIdx="2" presStyleCnt="4">
        <dgm:presLayoutVars>
          <dgm:bulletEnabled val="1"/>
        </dgm:presLayoutVars>
      </dgm:prSet>
      <dgm:spPr/>
      <dgm:t>
        <a:bodyPr/>
        <a:lstStyle/>
        <a:p>
          <a:endParaRPr lang="en-US"/>
        </a:p>
      </dgm:t>
    </dgm:pt>
    <dgm:pt modelId="{2DBB26C9-1A34-454C-BBB8-D0FF9D88C86B}" type="pres">
      <dgm:prSet presAssocID="{77083164-A001-4EAE-8090-07877810D9C1}" presName="spacing" presStyleCnt="0"/>
      <dgm:spPr/>
    </dgm:pt>
    <dgm:pt modelId="{7987FE2A-47A5-485E-A612-F63E8645B5BF}" type="pres">
      <dgm:prSet presAssocID="{0EDC40EC-256E-4004-910B-0801EDCB172D}" presName="composite" presStyleCnt="0"/>
      <dgm:spPr/>
    </dgm:pt>
    <dgm:pt modelId="{113AAA49-5647-4869-96AC-21ED9DC38BE3}" type="pres">
      <dgm:prSet presAssocID="{0EDC40EC-256E-4004-910B-0801EDCB172D}" presName="imgShp" presStyleLbl="fgImgPlace1" presStyleIdx="3" presStyleCnt="4"/>
      <dgm:spPr>
        <a:blipFill dpi="0" rotWithShape="0">
          <a:blip xmlns:r="http://schemas.openxmlformats.org/officeDocument/2006/relationships" r:embed="rId4"/>
          <a:srcRect/>
          <a:stretch>
            <a:fillRect l="15000" t="15000" r="15000" b="15000"/>
          </a:stretch>
        </a:blipFill>
      </dgm:spPr>
    </dgm:pt>
    <dgm:pt modelId="{3DFCCC17-1B9A-45EE-839E-97FE00E235D1}" type="pres">
      <dgm:prSet presAssocID="{0EDC40EC-256E-4004-910B-0801EDCB172D}" presName="txShp" presStyleLbl="node1" presStyleIdx="3" presStyleCnt="4">
        <dgm:presLayoutVars>
          <dgm:bulletEnabled val="1"/>
        </dgm:presLayoutVars>
      </dgm:prSet>
      <dgm:spPr/>
      <dgm:t>
        <a:bodyPr/>
        <a:lstStyle/>
        <a:p>
          <a:endParaRPr lang="en-US"/>
        </a:p>
      </dgm:t>
    </dgm:pt>
  </dgm:ptLst>
  <dgm:cxnLst>
    <dgm:cxn modelId="{1A7C0340-C5FD-4F2C-8E72-EFD21693A05C}" type="presOf" srcId="{0EDC40EC-256E-4004-910B-0801EDCB172D}" destId="{3DFCCC17-1B9A-45EE-839E-97FE00E235D1}" srcOrd="0" destOrd="0" presId="urn:microsoft.com/office/officeart/2005/8/layout/vList3#1"/>
    <dgm:cxn modelId="{22FC0A43-6914-4DCA-A631-E9AB828320C8}" srcId="{35E505D9-BE02-4275-8CCA-6E5F762DD141}" destId="{217599AE-57B3-4095-A60C-760E3BF081E2}" srcOrd="1" destOrd="0" parTransId="{27E3D290-346C-4E88-9D4E-3FE43840C2D5}" sibTransId="{C8ECC51C-543B-4BD7-9761-C5FDE6899AA6}"/>
    <dgm:cxn modelId="{525F171E-1E08-4439-97A6-D95188885EDA}" srcId="{35E505D9-BE02-4275-8CCA-6E5F762DD141}" destId="{8B0F4460-634A-4133-A5F5-56D2B9082FD0}" srcOrd="0" destOrd="0" parTransId="{D101256E-AC93-487F-B5E9-0CF464AF1162}" sibTransId="{5A7906AE-88EE-4819-BBA4-2709389BA73A}"/>
    <dgm:cxn modelId="{5D22F1CD-451B-49C7-ABD1-51F0D8956386}" srcId="{35E505D9-BE02-4275-8CCA-6E5F762DD141}" destId="{6B34EC80-CC1E-43AF-8725-998C80914FCC}" srcOrd="2" destOrd="0" parTransId="{376C291C-92BA-419A-B4FB-7779F6E7B361}" sibTransId="{77083164-A001-4EAE-8090-07877810D9C1}"/>
    <dgm:cxn modelId="{4C693D47-188C-45BC-84E3-29FCBB2BE254}" srcId="{35E505D9-BE02-4275-8CCA-6E5F762DD141}" destId="{0EDC40EC-256E-4004-910B-0801EDCB172D}" srcOrd="3" destOrd="0" parTransId="{A9E29605-9C1D-42B0-A156-0F266083B9E9}" sibTransId="{E9995407-38A3-4B44-8C4A-CFA0108F9783}"/>
    <dgm:cxn modelId="{4687F563-75F2-4043-A817-B43739EC5813}" type="presOf" srcId="{6B34EC80-CC1E-43AF-8725-998C80914FCC}" destId="{B696011D-3ED9-4A55-9EF0-3895FDB1ECE3}" srcOrd="0" destOrd="0" presId="urn:microsoft.com/office/officeart/2005/8/layout/vList3#1"/>
    <dgm:cxn modelId="{DB4B7FB2-CA17-4292-9414-134AC6F91BB3}" type="presOf" srcId="{35E505D9-BE02-4275-8CCA-6E5F762DD141}" destId="{B8AF3F86-7DC6-43C2-9C9C-6F9AA7CE36DA}" srcOrd="0" destOrd="0" presId="urn:microsoft.com/office/officeart/2005/8/layout/vList3#1"/>
    <dgm:cxn modelId="{694721B2-9879-46C7-8110-61AE0E450E22}" type="presOf" srcId="{217599AE-57B3-4095-A60C-760E3BF081E2}" destId="{193DED1D-3442-4FE3-B9D6-0457C2143A32}" srcOrd="0" destOrd="0" presId="urn:microsoft.com/office/officeart/2005/8/layout/vList3#1"/>
    <dgm:cxn modelId="{994AAFC7-6041-4F2B-8473-D54B7ECBCCF0}" type="presOf" srcId="{8B0F4460-634A-4133-A5F5-56D2B9082FD0}" destId="{7E6CE6DD-60CB-4145-BBD5-CC8FDF22D1F1}" srcOrd="0" destOrd="0" presId="urn:microsoft.com/office/officeart/2005/8/layout/vList3#1"/>
    <dgm:cxn modelId="{4E3F6841-E5C6-44A1-8954-196F1C4FD999}" type="presParOf" srcId="{B8AF3F86-7DC6-43C2-9C9C-6F9AA7CE36DA}" destId="{160D6559-75AE-4871-AAAA-1F3951C1CDAD}" srcOrd="0" destOrd="0" presId="urn:microsoft.com/office/officeart/2005/8/layout/vList3#1"/>
    <dgm:cxn modelId="{66FEC1B1-9432-434A-9B78-5E2B7154D334}" type="presParOf" srcId="{160D6559-75AE-4871-AAAA-1F3951C1CDAD}" destId="{F9C88FB9-B69A-4997-A34D-440AF0A0EA2A}" srcOrd="0" destOrd="0" presId="urn:microsoft.com/office/officeart/2005/8/layout/vList3#1"/>
    <dgm:cxn modelId="{835A4705-058F-4EC2-B079-AE7271D29DBB}" type="presParOf" srcId="{160D6559-75AE-4871-AAAA-1F3951C1CDAD}" destId="{7E6CE6DD-60CB-4145-BBD5-CC8FDF22D1F1}" srcOrd="1" destOrd="0" presId="urn:microsoft.com/office/officeart/2005/8/layout/vList3#1"/>
    <dgm:cxn modelId="{8909B33D-6515-42FE-A451-EB952EBA4171}" type="presParOf" srcId="{B8AF3F86-7DC6-43C2-9C9C-6F9AA7CE36DA}" destId="{C469ED70-CC5C-47E7-81E0-7BB4DA5C5F29}" srcOrd="1" destOrd="0" presId="urn:microsoft.com/office/officeart/2005/8/layout/vList3#1"/>
    <dgm:cxn modelId="{D6207E0B-5C66-48B6-AF5B-01E5B6E220F1}" type="presParOf" srcId="{B8AF3F86-7DC6-43C2-9C9C-6F9AA7CE36DA}" destId="{92E63858-58D5-4DE5-99F7-399FEF8D614B}" srcOrd="2" destOrd="0" presId="urn:microsoft.com/office/officeart/2005/8/layout/vList3#1"/>
    <dgm:cxn modelId="{767EA70E-5CFF-413E-BAF0-B37E73422B53}" type="presParOf" srcId="{92E63858-58D5-4DE5-99F7-399FEF8D614B}" destId="{D4BB89C3-9D49-4E04-B758-4CF49F030B9F}" srcOrd="0" destOrd="0" presId="urn:microsoft.com/office/officeart/2005/8/layout/vList3#1"/>
    <dgm:cxn modelId="{052AFFF7-1564-4DEA-8AB7-CD6FE3F0D538}" type="presParOf" srcId="{92E63858-58D5-4DE5-99F7-399FEF8D614B}" destId="{193DED1D-3442-4FE3-B9D6-0457C2143A32}" srcOrd="1" destOrd="0" presId="urn:microsoft.com/office/officeart/2005/8/layout/vList3#1"/>
    <dgm:cxn modelId="{B062AE7C-1262-4392-8F8A-D5E6C8439D58}" type="presParOf" srcId="{B8AF3F86-7DC6-43C2-9C9C-6F9AA7CE36DA}" destId="{1FD3B518-7F17-418C-BCEA-EDE5EBE8E6BA}" srcOrd="3" destOrd="0" presId="urn:microsoft.com/office/officeart/2005/8/layout/vList3#1"/>
    <dgm:cxn modelId="{F26CAC5F-D9FB-4C4F-B7B9-CE5AAE13DBFA}" type="presParOf" srcId="{B8AF3F86-7DC6-43C2-9C9C-6F9AA7CE36DA}" destId="{D855E9F6-E6FE-4ABD-8E19-CCB2D099EEAD}" srcOrd="4" destOrd="0" presId="urn:microsoft.com/office/officeart/2005/8/layout/vList3#1"/>
    <dgm:cxn modelId="{0A45C3A4-F33B-463D-995C-552BB16B2942}" type="presParOf" srcId="{D855E9F6-E6FE-4ABD-8E19-CCB2D099EEAD}" destId="{0EB92885-7B13-4EFA-8854-89828E0B3E2E}" srcOrd="0" destOrd="0" presId="urn:microsoft.com/office/officeart/2005/8/layout/vList3#1"/>
    <dgm:cxn modelId="{87B36E1C-ADA9-47AA-BADF-A5BECB109659}" type="presParOf" srcId="{D855E9F6-E6FE-4ABD-8E19-CCB2D099EEAD}" destId="{B696011D-3ED9-4A55-9EF0-3895FDB1ECE3}" srcOrd="1" destOrd="0" presId="urn:microsoft.com/office/officeart/2005/8/layout/vList3#1"/>
    <dgm:cxn modelId="{205C1362-931A-4C99-834F-EAEDCC057804}" type="presParOf" srcId="{B8AF3F86-7DC6-43C2-9C9C-6F9AA7CE36DA}" destId="{2DBB26C9-1A34-454C-BBB8-D0FF9D88C86B}" srcOrd="5" destOrd="0" presId="urn:microsoft.com/office/officeart/2005/8/layout/vList3#1"/>
    <dgm:cxn modelId="{FD8EC1AB-CB5E-44BE-9895-E4B1E97F1729}" type="presParOf" srcId="{B8AF3F86-7DC6-43C2-9C9C-6F9AA7CE36DA}" destId="{7987FE2A-47A5-485E-A612-F63E8645B5BF}" srcOrd="6" destOrd="0" presId="urn:microsoft.com/office/officeart/2005/8/layout/vList3#1"/>
    <dgm:cxn modelId="{E249A62F-32DB-47EE-8073-49F9ACB2C213}" type="presParOf" srcId="{7987FE2A-47A5-485E-A612-F63E8645B5BF}" destId="{113AAA49-5647-4869-96AC-21ED9DC38BE3}" srcOrd="0" destOrd="0" presId="urn:microsoft.com/office/officeart/2005/8/layout/vList3#1"/>
    <dgm:cxn modelId="{6443F9AE-91E3-47DD-AA16-D26C280D8395}" type="presParOf" srcId="{7987FE2A-47A5-485E-A612-F63E8645B5BF}" destId="{3DFCCC17-1B9A-45EE-839E-97FE00E235D1}"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CE6DD-60CB-4145-BBD5-CC8FDF22D1F1}">
      <dsp:nvSpPr>
        <dsp:cNvPr id="0" name=""/>
        <dsp:cNvSpPr/>
      </dsp:nvSpPr>
      <dsp:spPr>
        <a:xfrm rot="10800000">
          <a:off x="1092975" y="610"/>
          <a:ext cx="3489824" cy="855838"/>
        </a:xfrm>
        <a:prstGeom prst="homePlate">
          <a:avLst/>
        </a:prstGeom>
        <a:solidFill>
          <a:srgbClr xmlns:mc="http://schemas.openxmlformats.org/markup-compatibility/2006" xmlns:a14="http://schemas.microsoft.com/office/drawing/2010/main" val="C00000"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Control Compliance Suite Vulnerability Manager</a:t>
          </a:r>
          <a:endParaRPr lang="en-US" sz="2000" b="1" kern="1200" dirty="0">
            <a:effectLst>
              <a:outerShdw blurRad="38100" dist="38100" dir="2700000" algn="tl">
                <a:srgbClr xmlns:mc="http://schemas.openxmlformats.org/markup-compatibility/2006" xmlns:a14="http://schemas.microsoft.com/office/drawing/2010/main" val="000000" mc:Ignorable="">
                  <a:alpha val="43137"/>
                </a:srgbClr>
              </a:outerShdw>
            </a:effectLst>
          </a:endParaRPr>
        </a:p>
      </dsp:txBody>
      <dsp:txXfrm rot="10800000">
        <a:off x="1306934" y="610"/>
        <a:ext cx="3275865" cy="855838"/>
      </dsp:txXfrm>
    </dsp:sp>
    <dsp:sp modelId="{F9C88FB9-B69A-4997-A34D-440AF0A0EA2A}">
      <dsp:nvSpPr>
        <dsp:cNvPr id="0" name=""/>
        <dsp:cNvSpPr/>
      </dsp:nvSpPr>
      <dsp:spPr>
        <a:xfrm>
          <a:off x="665056" y="610"/>
          <a:ext cx="855838" cy="855838"/>
        </a:xfrm>
        <a:prstGeom prst="ellipse">
          <a:avLst/>
        </a:prstGeom>
        <a:blipFill dpi="0" rotWithShape="0">
          <a:blip xmlns:r="http://schemas.openxmlformats.org/officeDocument/2006/relationships" r:embed="rId1"/>
          <a:srcRect/>
          <a:stretch>
            <a:fillRect l="15000" t="15000" r="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DED1D-3442-4FE3-B9D6-0457C2143A32}">
      <dsp:nvSpPr>
        <dsp:cNvPr id="0" name=""/>
        <dsp:cNvSpPr/>
      </dsp:nvSpPr>
      <dsp:spPr>
        <a:xfrm rot="10800000">
          <a:off x="1092975" y="1111923"/>
          <a:ext cx="3489824" cy="855838"/>
        </a:xfrm>
        <a:prstGeom prst="homePlate">
          <a:avLst/>
        </a:prstGeom>
        <a:solidFill>
          <a:srgbClr xmlns:mc="http://schemas.openxmlformats.org/markup-compatibility/2006" xmlns:a14="http://schemas.microsoft.com/office/drawing/2010/main" val="FFCC00"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Web-Based Dynamic Dashboards </a:t>
          </a:r>
          <a:endParaRPr lang="en-US" sz="2000" b="1" kern="12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dsp:txBody>
      <dsp:txXfrm rot="10800000">
        <a:off x="1306934" y="1111923"/>
        <a:ext cx="3275865" cy="855838"/>
      </dsp:txXfrm>
    </dsp:sp>
    <dsp:sp modelId="{D4BB89C3-9D49-4E04-B758-4CF49F030B9F}">
      <dsp:nvSpPr>
        <dsp:cNvPr id="0" name=""/>
        <dsp:cNvSpPr/>
      </dsp:nvSpPr>
      <dsp:spPr>
        <a:xfrm>
          <a:off x="665056" y="1111923"/>
          <a:ext cx="855838" cy="855838"/>
        </a:xfrm>
        <a:prstGeom prst="ellipse">
          <a:avLst/>
        </a:prstGeom>
        <a:blipFill dpi="0" rotWithShape="0">
          <a:blip xmlns:r="http://schemas.openxmlformats.org/officeDocument/2006/relationships" r:embed="rId2"/>
          <a:srcRect/>
          <a:stretch>
            <a:fillRect l="15000" t="15000" r="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6011D-3ED9-4A55-9EF0-3895FDB1ECE3}">
      <dsp:nvSpPr>
        <dsp:cNvPr id="0" name=""/>
        <dsp:cNvSpPr/>
      </dsp:nvSpPr>
      <dsp:spPr>
        <a:xfrm rot="10800000">
          <a:off x="1092975" y="2223237"/>
          <a:ext cx="3489824" cy="855838"/>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Integration with Data Loss Prevention</a:t>
          </a:r>
          <a:endParaRPr lang="en-US" sz="2000" b="1" kern="1200" dirty="0">
            <a:effectLst>
              <a:outerShdw blurRad="38100" dist="38100" dir="2700000" algn="tl">
                <a:srgbClr xmlns:mc="http://schemas.openxmlformats.org/markup-compatibility/2006" xmlns:a14="http://schemas.microsoft.com/office/drawing/2010/main" val="000000" mc:Ignorable="">
                  <a:alpha val="43137"/>
                </a:srgbClr>
              </a:outerShdw>
            </a:effectLst>
          </a:endParaRPr>
        </a:p>
      </dsp:txBody>
      <dsp:txXfrm rot="10800000">
        <a:off x="1306934" y="2223237"/>
        <a:ext cx="3275865" cy="855838"/>
      </dsp:txXfrm>
    </dsp:sp>
    <dsp:sp modelId="{0EB92885-7B13-4EFA-8854-89828E0B3E2E}">
      <dsp:nvSpPr>
        <dsp:cNvPr id="0" name=""/>
        <dsp:cNvSpPr/>
      </dsp:nvSpPr>
      <dsp:spPr>
        <a:xfrm>
          <a:off x="665056" y="2223237"/>
          <a:ext cx="855838" cy="855838"/>
        </a:xfrm>
        <a:prstGeom prst="ellipse">
          <a:avLst/>
        </a:prstGeom>
        <a:blipFill dpi="0" rotWithShape="0">
          <a:blip xmlns:r="http://schemas.openxmlformats.org/officeDocument/2006/relationships" r:embed="rId3"/>
          <a:srcRect/>
          <a:stretch>
            <a:fillRect l="15000" t="15000" r="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FCCC17-1B9A-45EE-839E-97FE00E235D1}">
      <dsp:nvSpPr>
        <dsp:cNvPr id="0" name=""/>
        <dsp:cNvSpPr/>
      </dsp:nvSpPr>
      <dsp:spPr>
        <a:xfrm rot="10800000">
          <a:off x="1092975" y="3334550"/>
          <a:ext cx="3489824" cy="855838"/>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401" tIns="76200" rIns="14224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3</a:t>
          </a:r>
          <a:r>
            <a:rPr lang="en-US" sz="2000" b="1" kern="1200" baseline="30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rd</a:t>
          </a:r>
          <a:r>
            <a:rPr lang="en-US" sz="2000" b="1" kern="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 Party Evidence </a:t>
          </a:r>
          <a:r>
            <a:rPr lang="en-US" sz="2000" b="1" kern="12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rPr>
            <a:t>Automation</a:t>
          </a:r>
          <a:endParaRPr lang="en-US" sz="2000" b="1" kern="12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dsp:txBody>
      <dsp:txXfrm rot="10800000">
        <a:off x="1306934" y="3334550"/>
        <a:ext cx="3275865" cy="855838"/>
      </dsp:txXfrm>
    </dsp:sp>
    <dsp:sp modelId="{113AAA49-5647-4869-96AC-21ED9DC38BE3}">
      <dsp:nvSpPr>
        <dsp:cNvPr id="0" name=""/>
        <dsp:cNvSpPr/>
      </dsp:nvSpPr>
      <dsp:spPr>
        <a:xfrm>
          <a:off x="665056" y="3334550"/>
          <a:ext cx="855838" cy="855838"/>
        </a:xfrm>
        <a:prstGeom prst="ellipse">
          <a:avLst/>
        </a:prstGeom>
        <a:blipFill dpi="0" rotWithShape="0">
          <a:blip xmlns:r="http://schemas.openxmlformats.org/officeDocument/2006/relationships" r:embed="rId4"/>
          <a:srcRect/>
          <a:stretch>
            <a:fillRect l="15000" t="15000" r="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24AA60-4135-423C-A3A3-E8F8FBC256D3}" type="datetimeFigureOut">
              <a:rPr lang="en-US" smtClean="0">
                <a:latin typeface="Calibri" pitchFamily="34" charset="0"/>
              </a:rPr>
              <a:pPr/>
              <a:t>5/6/2010</a:t>
            </a:fld>
            <a:endParaRPr lang="en-US" dirty="0">
              <a:latin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393F5-C7AD-4186-98AC-B2BAE87339E1}" type="slidenum">
              <a:rPr lang="en-US" smtClean="0">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410580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Calibri" pitchFamily="34" charset="0"/>
                <a:cs typeface="+mn-cs"/>
              </a:defRPr>
            </a:lvl1pPr>
          </a:lstStyle>
          <a:p>
            <a:pPr>
              <a:defRPr/>
            </a:pPr>
            <a:fld id="{171AFDBA-8446-475E-9925-F4195145B825}" type="datetimeFigureOut">
              <a:rPr lang="en-US" smtClean="0"/>
              <a:pPr>
                <a:defRPr/>
              </a:pPr>
              <a:t>5/6/2010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Calibri" pitchFamily="34" charset="0"/>
                <a:cs typeface="+mn-cs"/>
              </a:defRPr>
            </a:lvl1pPr>
          </a:lstStyle>
          <a:p>
            <a:pPr>
              <a:defRPr/>
            </a:pPr>
            <a:fld id="{4CEDA1AB-A66C-42A9-9A12-1C825B91748D}" type="slidenum">
              <a:rPr lang="en-US" smtClean="0"/>
              <a:pPr>
                <a:defRPr/>
              </a:pPr>
              <a:t>‹#›</a:t>
            </a:fld>
            <a:endParaRPr lang="en-US" dirty="0"/>
          </a:p>
        </p:txBody>
      </p:sp>
    </p:spTree>
    <p:extLst>
      <p:ext uri="{BB962C8B-B14F-4D97-AF65-F5344CB8AC3E}">
        <p14:creationId xmlns:p14="http://schemas.microsoft.com/office/powerpoint/2010/main" val="31749412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20E644-DA20-4D0C-BBDA-5D0F80098714}"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820863" y="258763"/>
            <a:ext cx="3208337" cy="2405062"/>
          </a:xfrm>
          <a:noFill/>
          <a:ln>
            <a:solidFill>
              <a:srgbClr xmlns:mc="http://schemas.openxmlformats.org/markup-compatibility/2006" xmlns:a14="http://schemas.microsoft.com/office/drawing/2010/main" val="000000" mc:Ignorable=""/>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FBEEB5-58EF-4EB7-93D0-399F5F2DF902}" type="slidenum">
              <a:rPr lang="en-US"/>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558925" y="284163"/>
            <a:ext cx="3740150" cy="2805112"/>
          </a:xfrm>
          <a:noFill/>
          <a:ln>
            <a:solidFill>
              <a:srgbClr xmlns:mc="http://schemas.openxmlformats.org/markup-compatibility/2006" xmlns:a14="http://schemas.microsoft.com/office/drawing/2010/main" val="000000" mc:Ignorable=""/>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C3E1F0-4F61-4A78-9E1C-07EACCF5C427}" type="slidenum">
              <a:rPr lang="en-US"/>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xfrm>
            <a:off x="1558925" y="284163"/>
            <a:ext cx="3740150" cy="2805112"/>
          </a:xfrm>
          <a:noFill/>
          <a:ln>
            <a:solidFill>
              <a:srgbClr xmlns:mc="http://schemas.openxmlformats.org/markup-compatibility/2006" xmlns:a14="http://schemas.microsoft.com/office/drawing/2010/main" val="000000" mc:Ignorable=""/>
            </a:solidFill>
            <a:miter lim="800000"/>
            <a:headEnd/>
            <a:tailEnd/>
          </a:ln>
        </p:spPr>
      </p:sp>
      <p:sp>
        <p:nvSpPr>
          <p:cNvPr id="55299" name="Rectangle 3"/>
          <p:cNvSpPr>
            <a:spLocks noGrp="1"/>
          </p:cNvSpPr>
          <p:nvPr>
            <p:ph type="body" idx="1"/>
          </p:nvPr>
        </p:nvSpPr>
        <p:spPr bwMode="auto">
          <a:xfrm>
            <a:off x="269875" y="4343400"/>
            <a:ext cx="6253163" cy="4557713"/>
          </a:xfrm>
          <a:noFill/>
        </p:spPr>
        <p:txBody>
          <a:bodyPr wrap="square" numCol="1" anchor="t" anchorCtr="0" compatLnSpc="1">
            <a:prstTxWarp prst="textNoShape">
              <a:avLst/>
            </a:prstTxWarp>
          </a:bodyPr>
          <a:lstStyle/>
          <a:p>
            <a:pPr>
              <a:lnSpc>
                <a:spcPct val="70000"/>
              </a:lnSpc>
              <a:spcBef>
                <a:spcPct val="0"/>
              </a:spcBef>
              <a:buFont typeface="Arial" pitchFamily="34" charset="0"/>
              <a:buChar char="•"/>
            </a:pPr>
            <a:r>
              <a:rPr lang="en-US" sz="1100" dirty="0" smtClean="0">
                <a:latin typeface="Calibri" pitchFamily="34" charset="0"/>
              </a:rPr>
              <a:t>As you already know, Control Compliance Suite is </a:t>
            </a:r>
            <a:r>
              <a:rPr lang="en-US" sz="1200" kern="1200" dirty="0" smtClean="0">
                <a:solidFill>
                  <a:schemeClr val="tx1"/>
                </a:solidFill>
                <a:latin typeface="+mn-lt"/>
                <a:ea typeface="+mn-ea"/>
                <a:cs typeface="+mn-cs"/>
              </a:rPr>
              <a:t>a fully-automated solution designed to effectively manage your IT risk and compliance challenges at lower levels of cost and complexity</a:t>
            </a:r>
          </a:p>
          <a:p>
            <a:pPr>
              <a:lnSpc>
                <a:spcPct val="70000"/>
              </a:lnSpc>
              <a:spcBef>
                <a:spcPct val="0"/>
              </a:spcBef>
              <a:buFont typeface="Arial" pitchFamily="34" charset="0"/>
              <a:buChar char="•"/>
            </a:pPr>
            <a:r>
              <a:rPr lang="en-US" sz="1200" kern="1200" dirty="0" smtClean="0">
                <a:solidFill>
                  <a:schemeClr val="tx1"/>
                </a:solidFill>
                <a:latin typeface="+mn-lt"/>
                <a:ea typeface="+mn-ea"/>
                <a:cs typeface="+mn-cs"/>
              </a:rPr>
              <a:t> CCS 10.0 delivers added value by providing</a:t>
            </a:r>
            <a:r>
              <a:rPr lang="en-US" sz="1200" kern="1200" baseline="0" dirty="0" smtClean="0">
                <a:solidFill>
                  <a:schemeClr val="tx1"/>
                </a:solidFill>
                <a:latin typeface="+mn-lt"/>
                <a:ea typeface="+mn-ea"/>
                <a:cs typeface="+mn-cs"/>
              </a:rPr>
              <a:t> even </a:t>
            </a:r>
            <a:r>
              <a:rPr lang="en-US" sz="1200" kern="1200" dirty="0" smtClean="0">
                <a:solidFill>
                  <a:schemeClr val="tx1"/>
                </a:solidFill>
                <a:latin typeface="+mn-lt"/>
                <a:ea typeface="+mn-ea"/>
                <a:cs typeface="+mn-cs"/>
              </a:rPr>
              <a:t>greater visibility into your IT risk and compliance posture for improved decision making  </a:t>
            </a:r>
          </a:p>
          <a:p>
            <a:pPr>
              <a:lnSpc>
                <a:spcPct val="70000"/>
              </a:lnSpc>
              <a:spcBef>
                <a:spcPct val="0"/>
              </a:spcBef>
              <a:buFont typeface="Arial" pitchFamily="34" charset="0"/>
              <a:buChar char="•"/>
            </a:pPr>
            <a:r>
              <a:rPr lang="en-US" sz="1200" kern="1200" dirty="0" smtClean="0">
                <a:solidFill>
                  <a:schemeClr val="tx1"/>
                </a:solidFill>
                <a:latin typeface="+mn-lt"/>
                <a:ea typeface="+mn-ea"/>
                <a:cs typeface="+mn-cs"/>
              </a:rPr>
              <a:t>This is achieved by integrating content awareness from Symantec Data Loss Prevention, adding advanced vulnerability assessment capabilities and providing the ability to automatically collect and manage data evidence from multiple external sources  </a:t>
            </a:r>
          </a:p>
          <a:p>
            <a:pPr>
              <a:lnSpc>
                <a:spcPct val="70000"/>
              </a:lnSpc>
              <a:spcBef>
                <a:spcPct val="0"/>
              </a:spcBef>
              <a:buFont typeface="Arial" pitchFamily="34" charset="0"/>
              <a:buChar char="•"/>
            </a:pPr>
            <a:r>
              <a:rPr lang="en-US" sz="1200" kern="1200" dirty="0" smtClean="0">
                <a:solidFill>
                  <a:schemeClr val="tx1"/>
                </a:solidFill>
                <a:latin typeface="+mn-lt"/>
                <a:ea typeface="+mn-ea"/>
                <a:cs typeface="+mn-cs"/>
              </a:rPr>
              <a:t>To compliment these capabilities, CCS 10.0 features dynamic Web-based dashboards making it possible to get the right information to the right people quickly and easily</a:t>
            </a:r>
          </a:p>
          <a:p>
            <a:pPr>
              <a:lnSpc>
                <a:spcPct val="70000"/>
              </a:lnSpc>
              <a:spcBef>
                <a:spcPct val="0"/>
              </a:spcBef>
              <a:buFont typeface="Arial" pitchFamily="34" charset="0"/>
              <a:buNone/>
            </a:pPr>
            <a:endParaRPr lang="en-US" sz="1100" dirty="0" smtClean="0">
              <a:latin typeface="Calibri" pitchFamily="34" charset="0"/>
            </a:endParaRPr>
          </a:p>
        </p:txBody>
      </p:sp>
      <p:sp>
        <p:nvSpPr>
          <p:cNvPr id="553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0D56A0-E5C8-4AFC-89EE-AC1FF0A9F3CC}" type="slidenum">
              <a:rPr lang="en-US"/>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xfrm>
            <a:off x="1558925" y="284163"/>
            <a:ext cx="3740150" cy="2805112"/>
          </a:xfrm>
          <a:noFill/>
          <a:ln>
            <a:solidFill>
              <a:srgbClr xmlns:mc="http://schemas.openxmlformats.org/markup-compatibility/2006" xmlns:a14="http://schemas.microsoft.com/office/drawing/2010/main" val="000000" mc:Ignorable=""/>
            </a:solidFill>
            <a:miter lim="800000"/>
            <a:headEnd/>
            <a:tailEnd/>
          </a:ln>
        </p:spPr>
      </p:sp>
      <p:sp>
        <p:nvSpPr>
          <p:cNvPr id="55299" name="Rectangle 3"/>
          <p:cNvSpPr>
            <a:spLocks noGrp="1"/>
          </p:cNvSpPr>
          <p:nvPr>
            <p:ph type="body" idx="1"/>
          </p:nvPr>
        </p:nvSpPr>
        <p:spPr bwMode="auto">
          <a:xfrm>
            <a:off x="269875" y="4343400"/>
            <a:ext cx="6253163" cy="4557713"/>
          </a:xfrm>
          <a:noFill/>
        </p:spPr>
        <p:txBody>
          <a:bodyPr wrap="square" numCol="1" anchor="t" anchorCtr="0" compatLnSpc="1">
            <a:prstTxWarp prst="textNoShape">
              <a:avLst/>
            </a:prstTxWarp>
          </a:bodyPr>
          <a:lstStyle/>
          <a:p>
            <a:pPr>
              <a:lnSpc>
                <a:spcPct val="70000"/>
              </a:lnSpc>
              <a:spcBef>
                <a:spcPct val="0"/>
              </a:spcBef>
              <a:buFont typeface="Arial" pitchFamily="34" charset="0"/>
              <a:buNone/>
            </a:pPr>
            <a:endParaRPr lang="en-US" sz="1100" dirty="0" smtClean="0">
              <a:latin typeface="Calibri" pitchFamily="34" charset="0"/>
            </a:endParaRPr>
          </a:p>
        </p:txBody>
      </p:sp>
      <p:sp>
        <p:nvSpPr>
          <p:cNvPr id="553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0D56A0-E5C8-4AFC-89EE-AC1FF0A9F3CC}" type="slidenum">
              <a:rPr lang="en-US"/>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Control Compliance Suite 10.0 </a:t>
            </a:r>
            <a:r>
              <a:rPr lang="en-US" sz="1200" b="1" kern="1200" baseline="0" dirty="0" smtClean="0">
                <a:solidFill>
                  <a:schemeClr val="tx1"/>
                </a:solidFill>
                <a:latin typeface="+mn-lt"/>
                <a:ea typeface="+mn-ea"/>
                <a:cs typeface="+mn-cs"/>
              </a:rPr>
              <a:t>g</a:t>
            </a:r>
            <a:r>
              <a:rPr lang="en-US" sz="1200" b="1" kern="1200" dirty="0" smtClean="0">
                <a:solidFill>
                  <a:schemeClr val="tx1"/>
                </a:solidFill>
                <a:latin typeface="+mn-lt"/>
                <a:ea typeface="+mn-ea"/>
                <a:cs typeface="+mn-cs"/>
              </a:rPr>
              <a:t>ive</a:t>
            </a:r>
            <a:r>
              <a:rPr lang="en-US" sz="1200" b="1" kern="1200" baseline="0" dirty="0" smtClean="0">
                <a:solidFill>
                  <a:schemeClr val="tx1"/>
                </a:solidFill>
                <a:latin typeface="+mn-lt"/>
                <a:ea typeface="+mn-ea"/>
                <a:cs typeface="+mn-cs"/>
              </a:rPr>
              <a:t>s you additional tools to shift your focus from collecting data about your risk and compliance posture to truly analyzing this data.</a:t>
            </a:r>
            <a:endParaRPr lang="en-US" sz="1200" b="1"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kern="1200" dirty="0" smtClean="0">
                <a:solidFill>
                  <a:schemeClr val="tx1"/>
                </a:solidFill>
                <a:latin typeface="+mn-lt"/>
                <a:ea typeface="+mn-ea"/>
                <a:cs typeface="+mn-cs"/>
              </a:rPr>
              <a:t>Integration with Data Loss Prevention</a:t>
            </a:r>
            <a:r>
              <a:rPr lang="en-US" sz="1200" kern="1200" dirty="0" smtClean="0">
                <a:solidFill>
                  <a:schemeClr val="tx1"/>
                </a:solidFill>
                <a:latin typeface="+mn-lt"/>
                <a:ea typeface="+mn-ea"/>
                <a:cs typeface="+mn-cs"/>
              </a:rPr>
              <a:t> allows you to protect your most important data first by identifying where it lives so you can ensure the IT assets on which it resides comply with necessary security and regulatory policies</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kern="1200" dirty="0" smtClean="0">
                <a:solidFill>
                  <a:schemeClr val="tx1"/>
                </a:solidFill>
                <a:latin typeface="+mn-lt"/>
                <a:ea typeface="+mn-ea"/>
                <a:cs typeface="+mn-cs"/>
              </a:rPr>
              <a:t>New CCS Vulnerability Manager</a:t>
            </a:r>
            <a:r>
              <a:rPr lang="en-US" sz="1200" kern="1200" dirty="0" smtClean="0">
                <a:solidFill>
                  <a:schemeClr val="tx1"/>
                </a:solidFill>
                <a:latin typeface="+mn-lt"/>
                <a:ea typeface="+mn-ea"/>
                <a:cs typeface="+mn-cs"/>
              </a:rPr>
              <a:t> provides advanced vulnerability assessment capabilities to proactively prevent threats to critical assets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kern="1200" dirty="0" smtClean="0">
                <a:solidFill>
                  <a:schemeClr val="tx1"/>
                </a:solidFill>
                <a:latin typeface="+mn-lt"/>
                <a:ea typeface="+mn-ea"/>
                <a:cs typeface="+mn-cs"/>
              </a:rPr>
              <a:t>Centralized Evidence Collection &amp;</a:t>
            </a:r>
            <a:r>
              <a:rPr lang="en-US" sz="1200" b="1" kern="1200" baseline="0" dirty="0" smtClean="0">
                <a:solidFill>
                  <a:schemeClr val="tx1"/>
                </a:solidFill>
                <a:latin typeface="+mn-lt"/>
                <a:ea typeface="+mn-ea"/>
                <a:cs typeface="+mn-cs"/>
              </a:rPr>
              <a:t> Management </a:t>
            </a:r>
            <a:r>
              <a:rPr lang="en-US" sz="1200" kern="1200" dirty="0" smtClean="0">
                <a:solidFill>
                  <a:schemeClr val="tx1"/>
                </a:solidFill>
                <a:latin typeface="+mn-lt"/>
                <a:ea typeface="+mn-ea"/>
                <a:cs typeface="+mn-cs"/>
              </a:rPr>
              <a:t>facilitates more comprehensive risk analysis by automating the collection and aggregation of evidence from disparate systems across the enterprise.  Imported evidence can be added to CCS dashboards, providing a more complete view of IT risk and compliance posture.</a:t>
            </a:r>
          </a:p>
          <a:p>
            <a:pPr lvl="0">
              <a:buFont typeface="Arial" pitchFamily="34" charset="0"/>
              <a:buChar char="•"/>
            </a:pPr>
            <a:r>
              <a:rPr lang="en-US" sz="1200" kern="1200" dirty="0" smtClean="0">
                <a:solidFill>
                  <a:schemeClr val="tx1"/>
                </a:solidFill>
                <a:latin typeface="+mn-lt"/>
                <a:ea typeface="+mn-ea"/>
                <a:cs typeface="+mn-cs"/>
              </a:rPr>
              <a:t>New </a:t>
            </a:r>
            <a:r>
              <a:rPr lang="en-US" sz="1200" b="1" kern="1200" dirty="0" smtClean="0">
                <a:solidFill>
                  <a:schemeClr val="tx1"/>
                </a:solidFill>
                <a:latin typeface="+mn-lt"/>
                <a:ea typeface="+mn-ea"/>
                <a:cs typeface="+mn-cs"/>
              </a:rPr>
              <a:t>Dynamic Web-Based Dashboards</a:t>
            </a:r>
            <a:r>
              <a:rPr lang="en-US" sz="1200" kern="1200" dirty="0" smtClean="0">
                <a:solidFill>
                  <a:schemeClr val="tx1"/>
                </a:solidFill>
                <a:latin typeface="+mn-lt"/>
                <a:ea typeface="+mn-ea"/>
                <a:cs typeface="+mn-cs"/>
              </a:rPr>
              <a:t> compliment the wealth of data sources centralized within</a:t>
            </a:r>
            <a:r>
              <a:rPr lang="en-US" sz="1200" kern="1200" baseline="0" dirty="0" smtClean="0">
                <a:solidFill>
                  <a:schemeClr val="tx1"/>
                </a:solidFill>
                <a:latin typeface="+mn-lt"/>
                <a:ea typeface="+mn-ea"/>
                <a:cs typeface="+mn-cs"/>
              </a:rPr>
              <a:t> CCS by </a:t>
            </a:r>
            <a:r>
              <a:rPr lang="en-US" sz="1200" kern="1200" dirty="0" smtClean="0">
                <a:solidFill>
                  <a:schemeClr val="tx1"/>
                </a:solidFill>
                <a:latin typeface="+mn-lt"/>
                <a:ea typeface="+mn-ea"/>
                <a:cs typeface="+mn-cs"/>
              </a:rPr>
              <a:t>communicating the most relevant risk and compliance data to multiple stakeholders within your organization quickly and easily</a:t>
            </a: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(additional </a:t>
            </a:r>
            <a:r>
              <a:rPr lang="en-US" sz="1200" kern="1200" baseline="0" dirty="0" smtClean="0">
                <a:solidFill>
                  <a:schemeClr val="tx1"/>
                </a:solidFill>
                <a:latin typeface="+mn-lt"/>
                <a:ea typeface="+mn-ea"/>
                <a:cs typeface="+mn-cs"/>
              </a:rPr>
              <a:t>talking points)</a:t>
            </a:r>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mn-lt"/>
                <a:ea typeface="+mn-ea"/>
                <a:cs typeface="+mn-cs"/>
              </a:rPr>
              <a:t>Unique</a:t>
            </a:r>
            <a:r>
              <a:rPr lang="en-US" sz="1200" kern="1200" baseline="0" dirty="0" smtClean="0">
                <a:solidFill>
                  <a:schemeClr val="tx1"/>
                </a:solidFill>
                <a:latin typeface="+mn-lt"/>
                <a:ea typeface="+mn-ea"/>
                <a:cs typeface="+mn-cs"/>
              </a:rPr>
              <a:t> ability to “chain” together vulnerabilities found at all layers (Web, database, OS and network) to find new hidden vulnerabilities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mn-lt"/>
                <a:ea typeface="+mn-ea"/>
                <a:cs typeface="+mn-cs"/>
              </a:rPr>
              <a:t>Unique risk scoring algorithm provides insight into whether or not a vulnerability is exploitable</a:t>
            </a: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mn-lt"/>
                <a:ea typeface="+mn-ea"/>
                <a:cs typeface="+mn-cs"/>
              </a:rPr>
              <a:t>High performance native 64-bit scan engine for faster results</a:t>
            </a:r>
            <a:r>
              <a:rPr lang="en-US" sz="1200" kern="1200" baseline="0" dirty="0" smtClean="0">
                <a:solidFill>
                  <a:schemeClr val="tx1"/>
                </a:solidFill>
                <a:latin typeface="+mn-lt"/>
                <a:ea typeface="+mn-ea"/>
                <a:cs typeface="+mn-cs"/>
              </a:rPr>
              <a:t> and h</a:t>
            </a:r>
            <a:r>
              <a:rPr lang="en-US" sz="1200" kern="1200" dirty="0" smtClean="0">
                <a:solidFill>
                  <a:schemeClr val="tx1"/>
                </a:solidFill>
                <a:latin typeface="+mn-lt"/>
                <a:ea typeface="+mn-ea"/>
                <a:cs typeface="+mn-cs"/>
              </a:rPr>
              <a:t>ighly scalable distributed scan architecture</a:t>
            </a:r>
          </a:p>
          <a:p>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marR="0" lvl="0" indent="-231775" algn="l" defTabSz="914400" rtl="0" eaLnBrk="1" fontAlgn="base" latinLnBrk="0" hangingPunct="1">
              <a:lnSpc>
                <a:spcPct val="90000"/>
              </a:lnSpc>
              <a:spcBef>
                <a:spcPct val="0"/>
              </a:spcBef>
              <a:spcAft>
                <a:spcPts val="1200"/>
              </a:spcAft>
              <a:buClr>
                <a:srgbClr xmlns:mc="http://schemas.openxmlformats.org/markup-compatibility/2006" xmlns:a14="http://schemas.microsoft.com/office/drawing/2010/main" val="4E4845" mc:Ignorable=""/>
              </a:buClr>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marR="0" lvl="0" indent="-231775" algn="l" defTabSz="914400" rtl="0" eaLnBrk="1" fontAlgn="base" latinLnBrk="0" hangingPunct="1">
              <a:lnSpc>
                <a:spcPct val="90000"/>
              </a:lnSpc>
              <a:spcBef>
                <a:spcPct val="0"/>
              </a:spcBef>
              <a:spcAft>
                <a:spcPts val="1200"/>
              </a:spcAft>
              <a:buClr>
                <a:srgbClr xmlns:mc="http://schemas.openxmlformats.org/markup-compatibility/2006" xmlns:a14="http://schemas.microsoft.com/office/drawing/2010/main" val="4E4845" mc:Ignorable=""/>
              </a:buClr>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kern="1200" baseline="0" dirty="0" smtClean="0">
                <a:solidFill>
                  <a:schemeClr val="tx1"/>
                </a:solidFill>
                <a:latin typeface="+mn-lt"/>
                <a:ea typeface="+mn-ea"/>
                <a:cs typeface="+mn-cs"/>
              </a:rPr>
              <a:t>(additional talking points)</a:t>
            </a:r>
          </a:p>
          <a:p>
            <a:pPr>
              <a:buFont typeface="Arial" pitchFamily="34" charset="0"/>
              <a:buChar char="•"/>
            </a:pPr>
            <a:r>
              <a:rPr lang="en-US" sz="1200" kern="1200" baseline="0" dirty="0" smtClean="0">
                <a:solidFill>
                  <a:schemeClr val="tx1"/>
                </a:solidFill>
                <a:latin typeface="+mn-lt"/>
                <a:ea typeface="+mn-ea"/>
                <a:cs typeface="+mn-cs"/>
              </a:rPr>
              <a:t>With Web-based dynamic dashboards, you can deliver relevant risk and compliance data to multiple stakeholders within the organization for better visibility and improved decision making</a:t>
            </a:r>
          </a:p>
          <a:p>
            <a:pPr>
              <a:buFont typeface="Arial" pitchFamily="34" charset="0"/>
              <a:buChar char="•"/>
            </a:pPr>
            <a:r>
              <a:rPr lang="en-US" sz="1200" kern="1200" baseline="0" dirty="0" smtClean="0">
                <a:solidFill>
                  <a:schemeClr val="tx1"/>
                </a:solidFill>
                <a:latin typeface="+mn-lt"/>
                <a:ea typeface="+mn-ea"/>
                <a:cs typeface="+mn-cs"/>
              </a:rPr>
              <a:t>For example, you can deliver reports that show the percentage of systems in compliance with security standards for each business unit while allowing users to see exactly which servers met or failed to meet standards</a:t>
            </a:r>
          </a:p>
          <a:p>
            <a:pPr marL="231775" marR="0" lvl="0" indent="-231775" algn="l" defTabSz="914400" rtl="0" eaLnBrk="1" fontAlgn="base" latinLnBrk="0" hangingPunct="1">
              <a:lnSpc>
                <a:spcPct val="90000"/>
              </a:lnSpc>
              <a:spcBef>
                <a:spcPct val="0"/>
              </a:spcBef>
              <a:spcAft>
                <a:spcPts val="1200"/>
              </a:spcAft>
              <a:buClr>
                <a:srgbClr xmlns:mc="http://schemas.openxmlformats.org/markup-compatibility/2006" xmlns:a14="http://schemas.microsoft.com/office/drawing/2010/main" val="4E4845" mc:Ignorable=""/>
              </a:buClr>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SYMANTEC_LOGO.png"/>
          <p:cNvPicPr>
            <a:picLocks noChangeAspect="1"/>
          </p:cNvPicPr>
          <p:nvPr userDrawn="1"/>
        </p:nvPicPr>
        <p:blipFill>
          <a:blip r:embed="rId2"/>
          <a:srcRect/>
          <a:stretch>
            <a:fillRect/>
          </a:stretch>
        </p:blipFill>
        <p:spPr bwMode="auto">
          <a:xfrm>
            <a:off x="569913" y="636588"/>
            <a:ext cx="2797175" cy="1008062"/>
          </a:xfrm>
          <a:prstGeom prst="rect">
            <a:avLst/>
          </a:prstGeom>
          <a:noFill/>
          <a:ln w="9525">
            <a:noFill/>
            <a:miter lim="800000"/>
            <a:headEnd/>
            <a:tailEnd/>
          </a:ln>
        </p:spPr>
      </p:pic>
      <p:pic>
        <p:nvPicPr>
          <p:cNvPr id="6" name="Picture 9" descr="SBD.004_simple_bar.png"/>
          <p:cNvPicPr>
            <a:picLocks noChangeAspect="1"/>
          </p:cNvPicPr>
          <p:nvPr userDrawn="1"/>
        </p:nvPicPr>
        <p:blipFill>
          <a:blip r:embed="rId3"/>
          <a:srcRect/>
          <a:stretch>
            <a:fillRect/>
          </a:stretch>
        </p:blipFill>
        <p:spPr bwMode="auto">
          <a:xfrm>
            <a:off x="228600" y="6330950"/>
            <a:ext cx="8686800" cy="298450"/>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8"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gray">
          <a:xfrm>
            <a:off x="685800" y="5181600"/>
            <a:ext cx="6172200" cy="381000"/>
          </a:xfrm>
        </p:spPr>
        <p:txBody>
          <a:bodyPr/>
          <a:lstStyle>
            <a:lvl1pPr marL="0" indent="0">
              <a:buFontTx/>
              <a:buNone/>
              <a:defRPr sz="24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5600075"/>
            <a:ext cx="6172200" cy="381000"/>
          </a:xfrm>
          <a:noFill/>
          <a:ln w="9525">
            <a:noFill/>
            <a:miter lim="800000"/>
            <a:headEnd/>
            <a:tailEnd/>
          </a:ln>
        </p:spPr>
        <p:txBody>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29" name="Rectangle 5"/>
          <p:cNvSpPr>
            <a:spLocks noGrp="1" noChangeArrowheads="1"/>
          </p:cNvSpPr>
          <p:nvPr>
            <p:ph type="ftr" sz="quarter" idx="11"/>
          </p:nvPr>
        </p:nvSpPr>
        <p:spPr/>
        <p:txBody>
          <a:bodyPr/>
          <a:lstStyle>
            <a:lvl1pPr algn="l" eaLnBrk="0" hangingPunct="0">
              <a:defRPr sz="1200" smtClean="0">
                <a:solidFill>
                  <a:schemeClr val="bg2">
                    <a:lumMod val="50000"/>
                  </a:schemeClr>
                </a:solidFill>
                <a:latin typeface="Calibri" pitchFamily="34" charset="0"/>
                <a:cs typeface="Calibri" pitchFamily="34" charset="0"/>
              </a:defRPr>
            </a:lvl1pPr>
          </a:lstStyle>
          <a:p>
            <a:pPr>
              <a:defRPr/>
            </a:pPr>
            <a:r>
              <a:rPr lang="en-US" dirty="0" smtClean="0"/>
              <a:t>Symantec Control Compliance Suite 10.0</a:t>
            </a:r>
            <a:endParaRPr lang="en-US" dirty="0"/>
          </a:p>
        </p:txBody>
      </p:sp>
      <p:sp>
        <p:nvSpPr>
          <p:cNvPr id="30" name="Rectangle 6"/>
          <p:cNvSpPr>
            <a:spLocks noGrp="1" noChangeArrowheads="1"/>
          </p:cNvSpPr>
          <p:nvPr>
            <p:ph type="sldNum" sz="quarter" idx="12"/>
          </p:nvPr>
        </p:nvSpPr>
        <p:spPr/>
        <p:txBody>
          <a:bodyPr/>
          <a:lstStyle>
            <a:lvl1pPr eaLnBrk="0" hangingPunct="0">
              <a:defRPr sz="1000" b="1" smtClean="0">
                <a:solidFill>
                  <a:schemeClr val="bg1"/>
                </a:solidFill>
                <a:latin typeface="Calibri" pitchFamily="34" charset="0"/>
                <a:cs typeface="Calibri" pitchFamily="34" charset="0"/>
              </a:defRPr>
            </a:lvl1pPr>
          </a:lstStyle>
          <a:p>
            <a:pPr>
              <a:defRPr/>
            </a:pPr>
            <a:fld id="{54B8287C-DDF6-43AB-987F-3878FFC009C9}" type="slidenum">
              <a:rPr lang="en-US"/>
              <a:pPr>
                <a:defRPr/>
              </a:pPr>
              <a:t>‹#›</a:t>
            </a:fld>
            <a:endParaRPr lang="en-US" dirty="0"/>
          </a:p>
        </p:txBody>
      </p:sp>
      <p:sp>
        <p:nvSpPr>
          <p:cNvPr id="31" name="Date Placeholder 3"/>
          <p:cNvSpPr>
            <a:spLocks noGrp="1"/>
          </p:cNvSpPr>
          <p:nvPr>
            <p:ph type="dt" sz="half" idx="13"/>
          </p:nvPr>
        </p:nvSpPr>
        <p:spPr>
          <a:xfrm>
            <a:off x="7224713" y="5181600"/>
            <a:ext cx="1219200" cy="3048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200"/>
              </a:spcAft>
              <a:buClr>
                <a:schemeClr val="bg2">
                  <a:lumMod val="50000"/>
                </a:schemeClr>
              </a:buClr>
              <a:defRPr lang="en-US" sz="1600" b="0" baseline="0" dirty="0">
                <a:solidFill>
                  <a:schemeClr val="bg2">
                    <a:lumMod val="50000"/>
                  </a:schemeClr>
                </a:solidFill>
                <a:latin typeface="+mn-lt"/>
                <a:ea typeface="+mn-ea"/>
                <a:cs typeface="+mn-cs"/>
              </a:defRPr>
            </a:lvl1pPr>
          </a:lstStyle>
          <a:p>
            <a:pPr>
              <a:defRPr/>
            </a:pP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Presentation Identifier Goes Here</a:t>
            </a:r>
          </a:p>
        </p:txBody>
      </p:sp>
      <p:sp>
        <p:nvSpPr>
          <p:cNvPr id="4" name="Rectangle 6"/>
          <p:cNvSpPr>
            <a:spLocks noGrp="1" noChangeArrowheads="1"/>
          </p:cNvSpPr>
          <p:nvPr>
            <p:ph type="sldNum" sz="quarter" idx="11"/>
          </p:nvPr>
        </p:nvSpPr>
        <p:spPr>
          <a:ln/>
        </p:spPr>
        <p:txBody>
          <a:bodyPr/>
          <a:lstStyle>
            <a:lvl1pPr>
              <a:defRPr/>
            </a:lvl1pPr>
          </a:lstStyle>
          <a:p>
            <a:pPr>
              <a:defRPr/>
            </a:pPr>
            <a:fld id="{7400DCE9-0A50-4FD0-BD9A-8C723DDCF89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xmlns:mc="http://schemas.openxmlformats.org/markup-compatibility/2006" xmlns:a14="http://schemas.microsoft.com/office/drawing/2010/main" val="969696" mc:Ignorable=""/>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dirty="0"/>
              <a:t>Presentation Identifier Goes Here</a:t>
            </a:r>
          </a:p>
        </p:txBody>
      </p:sp>
      <p:sp>
        <p:nvSpPr>
          <p:cNvPr id="5" name="Rectangle 6"/>
          <p:cNvSpPr>
            <a:spLocks noGrp="1" noChangeArrowheads="1"/>
          </p:cNvSpPr>
          <p:nvPr>
            <p:ph type="sldNum" sz="quarter" idx="15"/>
          </p:nvPr>
        </p:nvSpPr>
        <p:spPr>
          <a:ln/>
        </p:spPr>
        <p:txBody>
          <a:bodyPr/>
          <a:lstStyle>
            <a:lvl1pPr>
              <a:defRPr/>
            </a:lvl1pPr>
          </a:lstStyle>
          <a:p>
            <a:pPr>
              <a:defRPr/>
            </a:pPr>
            <a:fld id="{60AC7F96-30FB-4F67-99B3-CFEFE207A11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113045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xmlns:mc="http://schemas.openxmlformats.org/markup-compatibility/2006" xmlns:a14="http://schemas.microsoft.com/office/drawing/2010/main" val="678BA8" mc:Ignorable=""/>
                </a:solidFill>
              </a:defRPr>
            </a:lvl2pPr>
            <a:lvl3pPr>
              <a:buNone/>
              <a:defRPr sz="2000" b="1" i="1">
                <a:solidFill>
                  <a:srgbClr xmlns:mc="http://schemas.openxmlformats.org/markup-compatibility/2006" xmlns:a14="http://schemas.microsoft.com/office/drawing/2010/main" val="678BA8" mc:Ignorable=""/>
                </a:solidFill>
              </a:defRPr>
            </a:lvl3pPr>
            <a:lvl4pPr>
              <a:buNone/>
              <a:defRPr sz="2000" b="1" i="1">
                <a:solidFill>
                  <a:srgbClr xmlns:mc="http://schemas.openxmlformats.org/markup-compatibility/2006" xmlns:a14="http://schemas.microsoft.com/office/drawing/2010/main" val="678BA8" mc:Ignorable=""/>
                </a:solidFill>
              </a:defRPr>
            </a:lvl4pPr>
            <a:lvl5pPr>
              <a:buNone/>
              <a:defRPr sz="2000" b="1" i="1">
                <a:solidFill>
                  <a:srgbClr xmlns:mc="http://schemas.openxmlformats.org/markup-compatibility/2006" xmlns:a14="http://schemas.microsoft.com/office/drawing/2010/main" val="678BA8" mc:Ignorable=""/>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dirty="0"/>
              <a:t>Presentation Identifier Goes Here</a:t>
            </a:r>
          </a:p>
        </p:txBody>
      </p:sp>
      <p:sp>
        <p:nvSpPr>
          <p:cNvPr id="7" name="Rectangle 6"/>
          <p:cNvSpPr>
            <a:spLocks noGrp="1" noChangeArrowheads="1"/>
          </p:cNvSpPr>
          <p:nvPr>
            <p:ph type="sldNum" sz="quarter" idx="20"/>
          </p:nvPr>
        </p:nvSpPr>
        <p:spPr>
          <a:ln/>
        </p:spPr>
        <p:txBody>
          <a:bodyPr/>
          <a:lstStyle>
            <a:lvl1pPr>
              <a:defRPr/>
            </a:lvl1pPr>
          </a:lstStyle>
          <a:p>
            <a:pPr>
              <a:defRPr/>
            </a:pPr>
            <a:fld id="{2CD0F8BC-1C22-49C8-A37C-4C87C867ACB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xmlns:mc="http://schemas.openxmlformats.org/markup-compatibility/2006" xmlns:a14="http://schemas.microsoft.com/office/drawing/2010/main" val="678BA8" mc:Ignorable=""/>
                </a:solidFill>
              </a:defRPr>
            </a:lvl2pPr>
            <a:lvl3pPr>
              <a:buNone/>
              <a:defRPr sz="2000" b="1" i="1">
                <a:solidFill>
                  <a:srgbClr xmlns:mc="http://schemas.openxmlformats.org/markup-compatibility/2006" xmlns:a14="http://schemas.microsoft.com/office/drawing/2010/main" val="678BA8" mc:Ignorable=""/>
                </a:solidFill>
              </a:defRPr>
            </a:lvl3pPr>
            <a:lvl4pPr>
              <a:buNone/>
              <a:defRPr sz="2000" b="1" i="1">
                <a:solidFill>
                  <a:srgbClr xmlns:mc="http://schemas.openxmlformats.org/markup-compatibility/2006" xmlns:a14="http://schemas.microsoft.com/office/drawing/2010/main" val="678BA8" mc:Ignorable=""/>
                </a:solidFill>
              </a:defRPr>
            </a:lvl4pPr>
            <a:lvl5pPr>
              <a:buNone/>
              <a:defRPr sz="2000" b="1" i="1">
                <a:solidFill>
                  <a:srgbClr xmlns:mc="http://schemas.openxmlformats.org/markup-compatibility/2006" xmlns:a14="http://schemas.microsoft.com/office/drawing/2010/main" val="678BA8" mc:Ignorable=""/>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16205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371600"/>
            <a:ext cx="2290482" cy="26670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dirty="0" smtClean="0"/>
              <a:t>Click icon to add picture</a:t>
            </a:r>
            <a:endParaRPr lang="en-US" noProof="0" dirty="0"/>
          </a:p>
        </p:txBody>
      </p:sp>
      <p:sp>
        <p:nvSpPr>
          <p:cNvPr id="9" name="Text Placeholder 8"/>
          <p:cNvSpPr>
            <a:spLocks noGrp="1" noChangeAspect="1"/>
          </p:cNvSpPr>
          <p:nvPr>
            <p:ph type="body" sz="quarter" idx="17"/>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dirty="0"/>
              <a:t>Presentation Identifier Goes Here</a:t>
            </a:r>
          </a:p>
        </p:txBody>
      </p:sp>
      <p:sp>
        <p:nvSpPr>
          <p:cNvPr id="8" name="Rectangle 6"/>
          <p:cNvSpPr>
            <a:spLocks noGrp="1" noChangeArrowheads="1"/>
          </p:cNvSpPr>
          <p:nvPr>
            <p:ph type="sldNum" sz="quarter" idx="20"/>
          </p:nvPr>
        </p:nvSpPr>
        <p:spPr>
          <a:ln/>
        </p:spPr>
        <p:txBody>
          <a:bodyPr/>
          <a:lstStyle>
            <a:lvl1pPr>
              <a:defRPr/>
            </a:lvl1pPr>
          </a:lstStyle>
          <a:p>
            <a:pPr>
              <a:defRPr/>
            </a:pPr>
            <a:fld id="{8C694002-1B70-43BC-ACF7-80D335EB72D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lvl1pPr>
              <a:defRPr sz="3400">
                <a:solidFill>
                  <a:schemeClr val="bg2">
                    <a:lumMod val="50000"/>
                  </a:schemeClr>
                </a:solidFill>
              </a:defRPr>
            </a:lvl1pPr>
          </a:lstStyle>
          <a:p>
            <a:pPr>
              <a:lnSpc>
                <a:spcPct val="90000"/>
              </a:lnSpc>
              <a:defRPr/>
            </a:pPr>
            <a:r>
              <a:rPr lang="en-US" b="1" kern="0" dirty="0" smtClean="0">
                <a:solidFill>
                  <a:schemeClr val="tx1"/>
                </a:solidFill>
                <a:latin typeface="+mj-lt"/>
                <a:ea typeface="+mj-ea"/>
                <a:cs typeface="+mj-cs"/>
              </a:rPr>
              <a:t>Thank you!</a:t>
            </a:r>
            <a:endParaRPr lang="en-US" b="1" kern="0" dirty="0">
              <a:solidFill>
                <a:schemeClr val="tx1"/>
              </a:solidFill>
              <a:latin typeface="+mj-lt"/>
              <a:ea typeface="+mj-ea"/>
              <a:cs typeface="+mj-cs"/>
            </a:endParaRPr>
          </a:p>
        </p:txBody>
      </p:sp>
      <p:pic>
        <p:nvPicPr>
          <p:cNvPr id="4" name="Picture 9" descr="SBD.004_simple_bar.png"/>
          <p:cNvPicPr>
            <a:picLocks noChangeAspect="1"/>
          </p:cNvPicPr>
          <p:nvPr userDrawn="1"/>
        </p:nvPicPr>
        <p:blipFill>
          <a:blip r:embed="rId2"/>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562600"/>
            <a:ext cx="7659688" cy="7159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cs typeface="+mn-cs"/>
              </a:rPr>
              <a:t>Copyright © 2010 Symantec Corporation. All rights reserved. </a:t>
            </a:r>
            <a:r>
              <a:rPr lang="en-US" sz="800" dirty="0">
                <a:latin typeface="Calibri" pitchFamily="34" charset="0"/>
                <a:cs typeface="+mn-cs"/>
              </a:rPr>
              <a:t>Symantec and the Symantec Logo are trademarks or registered trademarks of Symantec Corporation or its affiliates in the U.S. and other countries.  Other names may be trademarks of their respective owners.</a:t>
            </a:r>
          </a:p>
          <a:p>
            <a:pPr>
              <a:lnSpc>
                <a:spcPct val="90000"/>
              </a:lnSpc>
              <a:defRPr/>
            </a:pPr>
            <a:endParaRPr lang="en-US" sz="800" dirty="0">
              <a:latin typeface="Calibri" pitchFamily="34" charset="0"/>
              <a:cs typeface="+mn-cs"/>
            </a:endParaRPr>
          </a:p>
          <a:p>
            <a:pPr>
              <a:lnSpc>
                <a:spcPct val="90000"/>
              </a:lnSpc>
              <a:defRPr/>
            </a:pPr>
            <a:r>
              <a:rPr lang="en-US" sz="800" dirty="0">
                <a:latin typeface="Calibri" pitchFamily="34" charset="0"/>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6" name="Picture 12" descr="SYMANTEC_LOGO.png"/>
          <p:cNvPicPr>
            <a:picLocks noChangeAspect="1"/>
          </p:cNvPicPr>
          <p:nvPr userDrawn="1"/>
        </p:nvPicPr>
        <p:blipFill>
          <a:blip r:embed="rId3"/>
          <a:srcRect/>
          <a:stretch>
            <a:fillRect/>
          </a:stretch>
        </p:blipFill>
        <p:spPr bwMode="auto">
          <a:xfrm>
            <a:off x="569913" y="636588"/>
            <a:ext cx="2797175" cy="1008062"/>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8" name="Rectangle 5"/>
          <p:cNvSpPr>
            <a:spLocks noGrp="1" noChangeArrowheads="1"/>
          </p:cNvSpPr>
          <p:nvPr>
            <p:ph type="ftr" sz="quarter" idx="10"/>
          </p:nvPr>
        </p:nvSpPr>
        <p:spPr/>
        <p:txBody>
          <a:bodyPr/>
          <a:lstStyle>
            <a:lvl1pPr algn="l" eaLnBrk="0" hangingPunct="0">
              <a:defRPr sz="1200" smtClean="0">
                <a:solidFill>
                  <a:schemeClr val="bg2">
                    <a:lumMod val="50000"/>
                  </a:schemeClr>
                </a:solidFill>
                <a:latin typeface="Calibri" pitchFamily="34" charset="0"/>
                <a:cs typeface="Calibri" pitchFamily="34" charset="0"/>
              </a:defRPr>
            </a:lvl1pPr>
          </a:lstStyle>
          <a:p>
            <a:pPr>
              <a:defRPr/>
            </a:pPr>
            <a:r>
              <a:rPr lang="en-US" dirty="0"/>
              <a:t>Presentation Identifier Goes Here</a:t>
            </a:r>
          </a:p>
        </p:txBody>
      </p:sp>
      <p:sp>
        <p:nvSpPr>
          <p:cNvPr id="29" name="Rectangle 6"/>
          <p:cNvSpPr>
            <a:spLocks noGrp="1" noChangeArrowheads="1"/>
          </p:cNvSpPr>
          <p:nvPr>
            <p:ph type="sldNum" sz="quarter" idx="11"/>
          </p:nvPr>
        </p:nvSpPr>
        <p:spPr/>
        <p:txBody>
          <a:bodyPr/>
          <a:lstStyle>
            <a:lvl1pPr eaLnBrk="0" hangingPunct="0">
              <a:defRPr sz="1000" b="1" smtClean="0">
                <a:solidFill>
                  <a:schemeClr val="bg1"/>
                </a:solidFill>
                <a:latin typeface="Calibri" pitchFamily="34" charset="0"/>
                <a:cs typeface="Calibri" pitchFamily="34" charset="0"/>
              </a:defRPr>
            </a:lvl1pPr>
          </a:lstStyle>
          <a:p>
            <a:pPr>
              <a:defRPr/>
            </a:pPr>
            <a:fld id="{EFEA7995-7E9F-4BA4-ABB3-1279E501FDF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lvl1pPr>
              <a:defRPr sz="3400">
                <a:solidFill>
                  <a:schemeClr val="bg2">
                    <a:lumMod val="50000"/>
                  </a:schemeClr>
                </a:solidFill>
              </a:defRPr>
            </a:lvl1pPr>
          </a:lstStyle>
          <a:p>
            <a:pPr>
              <a:lnSpc>
                <a:spcPct val="90000"/>
              </a:lnSpc>
              <a:defRPr/>
            </a:pPr>
            <a:r>
              <a:rPr lang="en-US" b="1" kern="0" dirty="0" smtClean="0">
                <a:solidFill>
                  <a:schemeClr val="tx1"/>
                </a:solidFill>
                <a:latin typeface="+mj-lt"/>
                <a:ea typeface="+mj-ea"/>
                <a:cs typeface="+mj-cs"/>
              </a:rPr>
              <a:t>Thank you!</a:t>
            </a:r>
            <a:endParaRPr lang="en-US" b="1" kern="0" dirty="0">
              <a:solidFill>
                <a:schemeClr val="tx1"/>
              </a:solidFill>
              <a:latin typeface="+mj-lt"/>
              <a:ea typeface="+mj-ea"/>
              <a:cs typeface="+mj-cs"/>
            </a:endParaRPr>
          </a:p>
        </p:txBody>
      </p:sp>
      <p:pic>
        <p:nvPicPr>
          <p:cNvPr id="4" name="Picture 9" descr="SBD.004_simple_bar.png"/>
          <p:cNvPicPr>
            <a:picLocks noChangeAspect="1"/>
          </p:cNvPicPr>
          <p:nvPr userDrawn="1"/>
        </p:nvPicPr>
        <p:blipFill>
          <a:blip r:embed="rId2"/>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867400"/>
            <a:ext cx="7659688" cy="4111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cs typeface="+mn-cs"/>
              </a:rPr>
              <a:t>SYMANTEC PROPRIETARY/CONFIDENTIAL – INTERNAL USE ONLY</a:t>
            </a:r>
            <a:br>
              <a:rPr lang="en-US" sz="800" b="1" dirty="0">
                <a:latin typeface="Calibri" pitchFamily="34" charset="0"/>
                <a:cs typeface="+mn-cs"/>
              </a:rPr>
            </a:br>
            <a:r>
              <a:rPr lang="en-US" sz="800" dirty="0">
                <a:latin typeface="Calibri" pitchFamily="34" charset="0"/>
                <a:cs typeface="+mn-cs"/>
              </a:rPr>
              <a:t>Copyright © 2010 Symantec Corporation. All rights reserved.</a:t>
            </a:r>
          </a:p>
        </p:txBody>
      </p:sp>
      <p:pic>
        <p:nvPicPr>
          <p:cNvPr id="6" name="Picture 12" descr="SYMANTEC_LOGO.png"/>
          <p:cNvPicPr>
            <a:picLocks noChangeAspect="1"/>
          </p:cNvPicPr>
          <p:nvPr userDrawn="1"/>
        </p:nvPicPr>
        <p:blipFill>
          <a:blip r:embed="rId3"/>
          <a:srcRect/>
          <a:stretch>
            <a:fillRect/>
          </a:stretch>
        </p:blipFill>
        <p:spPr bwMode="auto">
          <a:xfrm>
            <a:off x="569913" y="636588"/>
            <a:ext cx="2797175" cy="1008062"/>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8" name="Rectangle 5"/>
          <p:cNvSpPr>
            <a:spLocks noGrp="1" noChangeArrowheads="1"/>
          </p:cNvSpPr>
          <p:nvPr>
            <p:ph type="ftr" sz="quarter" idx="10"/>
          </p:nvPr>
        </p:nvSpPr>
        <p:spPr/>
        <p:txBody>
          <a:bodyPr/>
          <a:lstStyle>
            <a:lvl1pPr algn="l" eaLnBrk="0" hangingPunct="0">
              <a:defRPr sz="1200" smtClean="0">
                <a:solidFill>
                  <a:schemeClr val="bg2">
                    <a:lumMod val="50000"/>
                  </a:schemeClr>
                </a:solidFill>
                <a:latin typeface="Calibri" pitchFamily="34" charset="0"/>
                <a:cs typeface="Calibri" pitchFamily="34" charset="0"/>
              </a:defRPr>
            </a:lvl1pPr>
          </a:lstStyle>
          <a:p>
            <a:pPr>
              <a:defRPr/>
            </a:pPr>
            <a:r>
              <a:rPr lang="en-US" dirty="0"/>
              <a:t>Presentation Identifier Goes Here</a:t>
            </a:r>
          </a:p>
        </p:txBody>
      </p:sp>
      <p:sp>
        <p:nvSpPr>
          <p:cNvPr id="29" name="Rectangle 6"/>
          <p:cNvSpPr>
            <a:spLocks noGrp="1" noChangeArrowheads="1"/>
          </p:cNvSpPr>
          <p:nvPr>
            <p:ph type="sldNum" sz="quarter" idx="11"/>
          </p:nvPr>
        </p:nvSpPr>
        <p:spPr/>
        <p:txBody>
          <a:bodyPr/>
          <a:lstStyle>
            <a:lvl1pPr eaLnBrk="0" hangingPunct="0">
              <a:defRPr sz="1000" b="1" smtClean="0">
                <a:solidFill>
                  <a:schemeClr val="bg1"/>
                </a:solidFill>
                <a:latin typeface="Calibri" pitchFamily="34" charset="0"/>
                <a:cs typeface="Calibri" pitchFamily="34" charset="0"/>
              </a:defRPr>
            </a:lvl1pPr>
          </a:lstStyle>
          <a:p>
            <a:pPr>
              <a:defRPr/>
            </a:pPr>
            <a:fld id="{B3FDD512-4C04-4934-93C0-951396A32930}"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Control Compliance Suite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871EF27-3858-4100-A73B-30359D36402F}"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828800"/>
            <a:ext cx="8382000" cy="43434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1196715"/>
            <a:ext cx="8382000" cy="403485"/>
          </a:xfrm>
        </p:spPr>
        <p:txBody>
          <a:bodyPr/>
          <a:lstStyle>
            <a:lvl1pPr>
              <a:buNone/>
              <a:defRPr b="1">
                <a:solidFill>
                  <a:srgbClr xmlns:mc="http://schemas.openxmlformats.org/markup-compatibility/2006" xmlns:a14="http://schemas.microsoft.com/office/drawing/2010/main" val="969696" mc:Ignorable=""/>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dirty="0" smtClean="0"/>
              <a:t>Symantec Control Compliance Suite 10.0</a:t>
            </a:r>
            <a:endParaRPr lang="en-US" dirty="0"/>
          </a:p>
        </p:txBody>
      </p:sp>
      <p:sp>
        <p:nvSpPr>
          <p:cNvPr id="6" name="Rectangle 6"/>
          <p:cNvSpPr>
            <a:spLocks noGrp="1" noChangeArrowheads="1"/>
          </p:cNvSpPr>
          <p:nvPr>
            <p:ph type="sldNum" sz="quarter" idx="14"/>
          </p:nvPr>
        </p:nvSpPr>
        <p:spPr>
          <a:ln/>
        </p:spPr>
        <p:txBody>
          <a:bodyPr/>
          <a:lstStyle>
            <a:lvl1pPr>
              <a:defRPr/>
            </a:lvl1pPr>
          </a:lstStyle>
          <a:p>
            <a:pPr>
              <a:defRPr/>
            </a:pPr>
            <a:fld id="{8322D176-769E-458C-B81B-C1EF95F7C529}"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926236"/>
            <a:ext cx="407670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926236"/>
            <a:ext cx="406146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a:ln/>
        </p:spPr>
        <p:txBody>
          <a:bodyPr/>
          <a:lstStyle>
            <a:lvl1pPr>
              <a:defRPr/>
            </a:lvl1pPr>
          </a:lstStyle>
          <a:p>
            <a:pPr>
              <a:defRPr/>
            </a:pPr>
            <a:r>
              <a:rPr lang="en-US" dirty="0"/>
              <a:t>Presentation Identifier Goes Here</a:t>
            </a:r>
          </a:p>
        </p:txBody>
      </p:sp>
      <p:sp>
        <p:nvSpPr>
          <p:cNvPr id="10" name="Rectangle 6"/>
          <p:cNvSpPr>
            <a:spLocks noGrp="1" noChangeArrowheads="1"/>
          </p:cNvSpPr>
          <p:nvPr>
            <p:ph type="sldNum" sz="quarter" idx="16"/>
          </p:nvPr>
        </p:nvSpPr>
        <p:spPr>
          <a:ln/>
        </p:spPr>
        <p:txBody>
          <a:bodyPr/>
          <a:lstStyle>
            <a:lvl1pPr>
              <a:defRPr/>
            </a:lvl1pPr>
          </a:lstStyle>
          <a:p>
            <a:pPr>
              <a:defRPr/>
            </a:pPr>
            <a:fld id="{108BB9E8-71AA-49AE-BA54-372BE6D2213E}" type="slidenum">
              <a:rPr lang="en-US"/>
              <a:pPr>
                <a:defRPr/>
              </a:pPr>
              <a:t>‹#›</a:t>
            </a:fld>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8" descr="SBD.004_simple_bar.png"/>
          <p:cNvPicPr>
            <a:picLocks noChangeAspect="1"/>
          </p:cNvPicPr>
          <p:nvPr userDrawn="1"/>
        </p:nvPicPr>
        <p:blipFill>
          <a:blip r:embed="rId2"/>
          <a:srcRect/>
          <a:stretch>
            <a:fillRect/>
          </a:stretch>
        </p:blipFill>
        <p:spPr bwMode="auto">
          <a:xfrm>
            <a:off x="228600" y="6330950"/>
            <a:ext cx="8686800" cy="298450"/>
          </a:xfrm>
          <a:prstGeom prst="rect">
            <a:avLst/>
          </a:prstGeom>
          <a:noFill/>
          <a:ln w="9525">
            <a:noFill/>
            <a:miter lim="800000"/>
            <a:headEnd/>
            <a:tailEnd/>
          </a:ln>
        </p:spPr>
      </p:pic>
      <p:pic>
        <p:nvPicPr>
          <p:cNvPr id="4" name="Picture 9" descr="SYMANTEC_LOGO.png"/>
          <p:cNvPicPr>
            <a:picLocks noChangeAspect="1"/>
          </p:cNvPicPr>
          <p:nvPr userDrawn="1"/>
        </p:nvPicPr>
        <p:blipFill>
          <a:blip r:embed="rId3"/>
          <a:srcRect t="13190" b="13916"/>
          <a:stretch>
            <a:fillRect/>
          </a:stretch>
        </p:blipFill>
        <p:spPr bwMode="auto">
          <a:xfrm>
            <a:off x="6950075" y="6303963"/>
            <a:ext cx="1341438" cy="352425"/>
          </a:xfrm>
          <a:prstGeom prst="rect">
            <a:avLst/>
          </a:prstGeom>
          <a:noFill/>
          <a:ln w="9525">
            <a:noFill/>
            <a:miter lim="800000"/>
            <a:headEnd/>
            <a:tailEnd/>
          </a:ln>
        </p:spPr>
      </p:pic>
      <p:pic>
        <p:nvPicPr>
          <p:cNvPr id="5"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6"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7"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baseline="0">
                <a:solidFill>
                  <a:schemeClr val="tx1"/>
                </a:solidFill>
              </a:defRPr>
            </a:lvl1pPr>
          </a:lstStyle>
          <a:p>
            <a:r>
              <a:rPr lang="en-US" smtClean="0"/>
              <a:t>Click to edit Master title style</a:t>
            </a:r>
            <a:endParaRPr lang="en-US" dirty="0"/>
          </a:p>
        </p:txBody>
      </p:sp>
      <p:sp>
        <p:nvSpPr>
          <p:cNvPr id="26" name="Rectangle 5"/>
          <p:cNvSpPr>
            <a:spLocks noGrp="1" noChangeArrowheads="1"/>
          </p:cNvSpPr>
          <p:nvPr>
            <p:ph type="ftr" sz="quarter" idx="10"/>
          </p:nvPr>
        </p:nvSpPr>
        <p:spPr/>
        <p:txBody>
          <a:bodyPr/>
          <a:lstStyle>
            <a:lvl1pPr algn="l" eaLnBrk="0" hangingPunct="0">
              <a:defRPr sz="1200" smtClean="0">
                <a:solidFill>
                  <a:schemeClr val="bg2">
                    <a:lumMod val="50000"/>
                  </a:schemeClr>
                </a:solidFill>
                <a:latin typeface="Calibri" pitchFamily="34" charset="0"/>
                <a:cs typeface="Calibri" pitchFamily="34" charset="0"/>
              </a:defRPr>
            </a:lvl1pPr>
          </a:lstStyle>
          <a:p>
            <a:pPr>
              <a:defRPr/>
            </a:pPr>
            <a:r>
              <a:rPr lang="en-US" dirty="0"/>
              <a:t>Presentation Identifier Goes Here</a:t>
            </a:r>
          </a:p>
        </p:txBody>
      </p:sp>
      <p:sp>
        <p:nvSpPr>
          <p:cNvPr id="27" name="Rectangle 6"/>
          <p:cNvSpPr>
            <a:spLocks noGrp="1" noChangeArrowheads="1"/>
          </p:cNvSpPr>
          <p:nvPr>
            <p:ph type="sldNum" sz="quarter" idx="11"/>
          </p:nvPr>
        </p:nvSpPr>
        <p:spPr/>
        <p:txBody>
          <a:bodyPr/>
          <a:lstStyle>
            <a:lvl1pPr eaLnBrk="0" hangingPunct="0">
              <a:defRPr sz="1000" b="1" smtClean="0">
                <a:solidFill>
                  <a:schemeClr val="bg1"/>
                </a:solidFill>
                <a:latin typeface="Calibri" pitchFamily="34" charset="0"/>
                <a:cs typeface="Calibri" pitchFamily="34" charset="0"/>
              </a:defRPr>
            </a:lvl1pPr>
          </a:lstStyle>
          <a:p>
            <a:pPr>
              <a:defRPr/>
            </a:pPr>
            <a:fld id="{AF59AABC-2CF7-4C75-96C3-ED501E909E0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3"/>
          <a:srcRect/>
          <a:stretch>
            <a:fillRect/>
          </a:stretch>
        </p:blipFill>
        <p:spPr bwMode="auto">
          <a:xfrm>
            <a:off x="0" y="5300663"/>
            <a:ext cx="9156700" cy="1566862"/>
          </a:xfrm>
          <a:prstGeom prst="rect">
            <a:avLst/>
          </a:prstGeom>
          <a:noFill/>
          <a:ln w="9525">
            <a:noFill/>
            <a:miter lim="800000"/>
            <a:headEnd/>
            <a:tailEnd/>
          </a:ln>
        </p:spPr>
      </p:pic>
      <p:pic>
        <p:nvPicPr>
          <p:cNvPr id="4" name="Picture 9" descr="SBD.004_simple_bar.png"/>
          <p:cNvPicPr>
            <a:picLocks noChangeAspect="1"/>
          </p:cNvPicPr>
          <p:nvPr userDrawn="1"/>
        </p:nvPicPr>
        <p:blipFill>
          <a:blip r:embed="rId4"/>
          <a:srcRect/>
          <a:stretch>
            <a:fillRect/>
          </a:stretch>
        </p:blipFill>
        <p:spPr bwMode="auto">
          <a:xfrm>
            <a:off x="228600" y="6330950"/>
            <a:ext cx="8686800" cy="298450"/>
          </a:xfrm>
          <a:prstGeom prst="rect">
            <a:avLst/>
          </a:prstGeom>
          <a:noFill/>
          <a:ln w="9525">
            <a:noFill/>
            <a:miter lim="800000"/>
            <a:headEnd/>
            <a:tailEnd/>
          </a:ln>
        </p:spPr>
      </p:pic>
      <p:pic>
        <p:nvPicPr>
          <p:cNvPr id="5" name="Picture 10" descr="SYMANTEC_LOGO.png"/>
          <p:cNvPicPr>
            <a:picLocks noChangeAspect="1"/>
          </p:cNvPicPr>
          <p:nvPr userDrawn="1"/>
        </p:nvPicPr>
        <p:blipFill>
          <a:blip r:embed="rId5"/>
          <a:srcRect t="13190" b="13916"/>
          <a:stretch>
            <a:fillRect/>
          </a:stretch>
        </p:blipFill>
        <p:spPr bwMode="auto">
          <a:xfrm>
            <a:off x="6950075" y="6303963"/>
            <a:ext cx="1341438" cy="352425"/>
          </a:xfrm>
          <a:prstGeom prst="rect">
            <a:avLst/>
          </a:prstGeom>
          <a:noFill/>
          <a:ln w="9525">
            <a:noFill/>
            <a:miter lim="800000"/>
            <a:headEnd/>
            <a:tailEnd/>
          </a:ln>
        </p:spPr>
      </p:pic>
      <p:sp>
        <p:nvSpPr>
          <p:cNvPr id="2" name="Title 1"/>
          <p:cNvSpPr>
            <a:spLocks noGrp="1"/>
          </p:cNvSpPr>
          <p:nvPr>
            <p:ph type="title"/>
          </p:nvPr>
        </p:nvSpPr>
        <p:spPr>
          <a:xfrm>
            <a:off x="381000" y="5334000"/>
            <a:ext cx="8382000" cy="838200"/>
          </a:xfrm>
        </p:spPr>
        <p:txBody>
          <a:bodyPr/>
          <a:lstStyle>
            <a:lvl1pPr>
              <a:defRPr sz="2400"/>
            </a:lvl1pPr>
          </a:lstStyle>
          <a:p>
            <a:r>
              <a:rPr lang="en-US" smtClean="0"/>
              <a:t>Click to edit Master title style</a:t>
            </a:r>
            <a:endParaRPr lang="en-US" dirty="0"/>
          </a:p>
        </p:txBody>
      </p:sp>
      <p:sp>
        <p:nvSpPr>
          <p:cNvPr id="6" name="Rectangle 5"/>
          <p:cNvSpPr>
            <a:spLocks noGrp="1" noChangeArrowheads="1"/>
          </p:cNvSpPr>
          <p:nvPr>
            <p:ph type="ftr" sz="quarter" idx="10"/>
          </p:nvPr>
        </p:nvSpPr>
        <p:spPr/>
        <p:txBody>
          <a:bodyPr/>
          <a:lstStyle>
            <a:lvl1pPr>
              <a:defRPr smtClean="0"/>
            </a:lvl1pPr>
          </a:lstStyle>
          <a:p>
            <a:pPr>
              <a:defRPr/>
            </a:pPr>
            <a:r>
              <a:rPr lang="en-US" dirty="0"/>
              <a:t>Presentation Identifier Goes Here</a:t>
            </a:r>
          </a:p>
        </p:txBody>
      </p:sp>
      <p:sp>
        <p:nvSpPr>
          <p:cNvPr id="7" name="Rectangle 6"/>
          <p:cNvSpPr>
            <a:spLocks noGrp="1" noChangeArrowheads="1"/>
          </p:cNvSpPr>
          <p:nvPr>
            <p:ph type="sldNum" sz="quarter" idx="11"/>
          </p:nvPr>
        </p:nvSpPr>
        <p:spPr/>
        <p:txBody>
          <a:bodyPr/>
          <a:lstStyle>
            <a:lvl1pPr>
              <a:defRPr smtClean="0"/>
            </a:lvl1pPr>
          </a:lstStyle>
          <a:p>
            <a:pPr>
              <a:defRPr/>
            </a:pPr>
            <a:fld id="{9654F4D1-2803-4712-BAED-9706BF2072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dirty="0"/>
              <a:t>Presentation Identifier Goes Here</a:t>
            </a:r>
          </a:p>
        </p:txBody>
      </p:sp>
      <p:sp>
        <p:nvSpPr>
          <p:cNvPr id="5" name="Rectangle 6"/>
          <p:cNvSpPr>
            <a:spLocks noGrp="1" noChangeArrowheads="1"/>
          </p:cNvSpPr>
          <p:nvPr>
            <p:ph type="sldNum" sz="quarter" idx="14"/>
          </p:nvPr>
        </p:nvSpPr>
        <p:spPr>
          <a:ln/>
        </p:spPr>
        <p:txBody>
          <a:bodyPr/>
          <a:lstStyle>
            <a:lvl1pPr>
              <a:defRPr/>
            </a:lvl1pPr>
          </a:lstStyle>
          <a:p>
            <a:pPr>
              <a:defRPr/>
            </a:pPr>
            <a:fld id="{709CC66A-7699-4F9E-8CDC-1D2192AD0C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xmlns:mc="http://schemas.openxmlformats.org/markup-compatibility/2006" xmlns:a14="http://schemas.microsoft.com/office/drawing/2010/main" val="969696" mc:Ignorable=""/>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dirty="0"/>
              <a:t>Presentation Identifier Goes Here</a:t>
            </a:r>
          </a:p>
        </p:txBody>
      </p:sp>
      <p:sp>
        <p:nvSpPr>
          <p:cNvPr id="8" name="Rectangle 6"/>
          <p:cNvSpPr>
            <a:spLocks noGrp="1" noChangeArrowheads="1"/>
          </p:cNvSpPr>
          <p:nvPr>
            <p:ph type="sldNum" sz="quarter" idx="15"/>
          </p:nvPr>
        </p:nvSpPr>
        <p:spPr>
          <a:ln/>
        </p:spPr>
        <p:txBody>
          <a:bodyPr/>
          <a:lstStyle>
            <a:lvl1pPr>
              <a:defRPr/>
            </a:lvl1pPr>
          </a:lstStyle>
          <a:p>
            <a:pPr>
              <a:defRPr/>
            </a:pPr>
            <a:fld id="{2BF3C7A2-D038-4B5B-A1E8-EEE39CD8EE0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r>
              <a:rPr lang="en-US" noProof="0" dirty="0" smtClean="0"/>
              <a:t>Click icon to add table</a:t>
            </a:r>
            <a:endParaRPr lang="en-US" noProof="0"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dirty="0"/>
              <a:t>Presentation Identifier Goes Here</a:t>
            </a:r>
          </a:p>
        </p:txBody>
      </p:sp>
      <p:sp>
        <p:nvSpPr>
          <p:cNvPr id="5" name="Rectangle 6"/>
          <p:cNvSpPr>
            <a:spLocks noGrp="1" noChangeArrowheads="1"/>
          </p:cNvSpPr>
          <p:nvPr>
            <p:ph type="sldNum" sz="quarter" idx="15"/>
          </p:nvPr>
        </p:nvSpPr>
        <p:spPr>
          <a:ln/>
        </p:spPr>
        <p:txBody>
          <a:bodyPr/>
          <a:lstStyle>
            <a:lvl1pPr>
              <a:defRPr/>
            </a:lvl1pPr>
          </a:lstStyle>
          <a:p>
            <a:pPr>
              <a:defRPr/>
            </a:pPr>
            <a:fld id="{CC777E8C-ACD1-4969-9C11-15847BBC3F5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42" name="Picture 11" descr="SBD.004_simple_bar.png"/>
          <p:cNvPicPr>
            <a:picLocks noChangeAspect="1"/>
          </p:cNvPicPr>
          <p:nvPr/>
        </p:nvPicPr>
        <p:blipFill>
          <a:blip r:embed="rId17"/>
          <a:srcRect/>
          <a:stretch>
            <a:fillRect/>
          </a:stretch>
        </p:blipFill>
        <p:spPr bwMode="auto">
          <a:xfrm>
            <a:off x="228600" y="6330950"/>
            <a:ext cx="8686800" cy="298450"/>
          </a:xfrm>
          <a:prstGeom prst="rect">
            <a:avLst/>
          </a:prstGeom>
          <a:noFill/>
          <a:ln w="9525">
            <a:noFill/>
            <a:miter lim="800000"/>
            <a:headEnd/>
            <a:tailEnd/>
          </a:ln>
        </p:spPr>
      </p:pic>
      <p:sp>
        <p:nvSpPr>
          <p:cNvPr id="10243"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smtClean="0"/>
              <a:t>Click to add title </a:t>
            </a:r>
            <a:br>
              <a:rPr lang="en-US" smtClean="0"/>
            </a:br>
            <a:r>
              <a:rPr lang="en-US" smtClean="0"/>
              <a:t>two-line title wraps upward</a:t>
            </a:r>
          </a:p>
        </p:txBody>
      </p:sp>
      <p:sp>
        <p:nvSpPr>
          <p:cNvPr id="10244"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smtClean="0">
                <a:solidFill>
                  <a:schemeClr val="bg2">
                    <a:lumMod val="50000"/>
                  </a:schemeClr>
                </a:solidFill>
                <a:latin typeface="Calibri" pitchFamily="34" charset="0"/>
                <a:cs typeface="Calibri" pitchFamily="34" charset="0"/>
              </a:defRPr>
            </a:lvl1pPr>
          </a:lstStyle>
          <a:p>
            <a:pPr>
              <a:defRPr/>
            </a:pPr>
            <a:r>
              <a:rPr lang="en-US" dirty="0" smtClean="0"/>
              <a:t>Symantec Control Compliance Suite 10.0</a:t>
            </a:r>
            <a:endParaRPr lang="en-US" dirty="0"/>
          </a:p>
        </p:txBody>
      </p:sp>
      <p:sp>
        <p:nvSpPr>
          <p:cNvPr id="1030" name="Rectangle 6"/>
          <p:cNvSpPr>
            <a:spLocks noGrp="1" noChangeArrowheads="1"/>
          </p:cNvSpPr>
          <p:nvPr>
            <p:ph type="sldNum" sz="quarter" idx="4"/>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1000" b="1" smtClean="0">
                <a:solidFill>
                  <a:schemeClr val="bg1"/>
                </a:solidFill>
                <a:latin typeface="Calibri" pitchFamily="34" charset="0"/>
                <a:cs typeface="Calibri" pitchFamily="34" charset="0"/>
              </a:defRPr>
            </a:lvl1pPr>
          </a:lstStyle>
          <a:p>
            <a:pPr>
              <a:defRPr/>
            </a:pPr>
            <a:fld id="{3813A930-F66D-4DF2-AA67-C85649CF9F29}" type="slidenum">
              <a:rPr lang="en-US"/>
              <a:pPr>
                <a:defRPr/>
              </a:pPr>
              <a:t>‹#›</a:t>
            </a:fld>
            <a:endParaRPr lang="en-US" dirty="0"/>
          </a:p>
        </p:txBody>
      </p:sp>
      <p:pic>
        <p:nvPicPr>
          <p:cNvPr id="10247" name="Picture 7" descr="SYMANTEC_LOGO.png"/>
          <p:cNvPicPr>
            <a:picLocks noChangeAspect="1"/>
          </p:cNvPicPr>
          <p:nvPr/>
        </p:nvPicPr>
        <p:blipFill>
          <a:blip r:embed="rId18"/>
          <a:srcRect t="13190" b="13916"/>
          <a:stretch>
            <a:fillRect/>
          </a:stretch>
        </p:blipFill>
        <p:spPr bwMode="auto">
          <a:xfrm>
            <a:off x="6950075" y="6303963"/>
            <a:ext cx="1341438"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7" r:id="rId1"/>
    <p:sldLayoutId id="2147483847" r:id="rId2"/>
    <p:sldLayoutId id="2147483848" r:id="rId3"/>
    <p:sldLayoutId id="2147483849" r:id="rId4"/>
    <p:sldLayoutId id="2147483858" r:id="rId5"/>
    <p:sldLayoutId id="2147483859" r:id="rId6"/>
    <p:sldLayoutId id="2147483850" r:id="rId7"/>
    <p:sldLayoutId id="2147483851" r:id="rId8"/>
    <p:sldLayoutId id="2147483852" r:id="rId9"/>
    <p:sldLayoutId id="2147483853" r:id="rId10"/>
    <p:sldLayoutId id="2147483854" r:id="rId11"/>
    <p:sldLayoutId id="2147483855" r:id="rId12"/>
    <p:sldLayoutId id="2147483856" r:id="rId13"/>
    <p:sldLayoutId id="2147483860" r:id="rId14"/>
    <p:sldLayoutId id="2147483861" r:id="rId15"/>
  </p:sldLayoutIdLst>
  <p:timing>
    <p:tnLst>
      <p:par>
        <p:cTn xmlns:p14="http://schemas.microsoft.com/office/powerpoint/2010/main" id="1" dur="indefinite" restart="never" nodeType="tmRoot"/>
      </p:par>
    </p:tnLst>
  </p:timing>
  <p:hf hdr="0" dt="0"/>
  <p:txStyles>
    <p:title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fontAlgn="base">
        <a:lnSpc>
          <a:spcPct val="90000"/>
        </a:lnSpc>
        <a:spcBef>
          <a:spcPct val="0"/>
        </a:spcBef>
        <a:spcAft>
          <a:spcPts val="1200"/>
        </a:spcAft>
        <a:buClr>
          <a:srgbClr xmlns:mc="http://schemas.openxmlformats.org/markup-compatibility/2006" xmlns:a14="http://schemas.microsoft.com/office/drawing/2010/main" val="4E4845" mc:Ignorable=""/>
        </a:buClr>
        <a:buChar char="•"/>
        <a:defRPr sz="2400">
          <a:solidFill>
            <a:srgbClr xmlns:mc="http://schemas.openxmlformats.org/markup-compatibility/2006" xmlns:a14="http://schemas.microsoft.com/office/drawing/2010/main" val="4E4845" mc:Ignorable=""/>
          </a:solidFill>
          <a:latin typeface="+mn-lt"/>
          <a:ea typeface="+mn-ea"/>
          <a:cs typeface="+mn-cs"/>
        </a:defRPr>
      </a:lvl1pPr>
      <a:lvl2pPr marL="517525" indent="-233363" algn="l" rtl="0" fontAlgn="base">
        <a:lnSpc>
          <a:spcPct val="90000"/>
        </a:lnSpc>
        <a:spcBef>
          <a:spcPct val="0"/>
        </a:spcBef>
        <a:spcAft>
          <a:spcPts val="1000"/>
        </a:spcAft>
        <a:buClr>
          <a:srgbClr xmlns:mc="http://schemas.openxmlformats.org/markup-compatibility/2006" xmlns:a14="http://schemas.microsoft.com/office/drawing/2010/main" val="4E4845" mc:Ignorable=""/>
        </a:buClr>
        <a:buFont typeface="Arial" charset="0"/>
        <a:buChar char="–"/>
        <a:defRPr sz="2000">
          <a:solidFill>
            <a:srgbClr xmlns:mc="http://schemas.openxmlformats.org/markup-compatibility/2006" xmlns:a14="http://schemas.microsoft.com/office/drawing/2010/main" val="4E4845" mc:Ignorable=""/>
          </a:solidFill>
          <a:latin typeface="+mn-lt"/>
        </a:defRPr>
      </a:lvl2pPr>
      <a:lvl3pPr marL="688975" indent="-171450" algn="l" rtl="0" fontAlgn="base">
        <a:lnSpc>
          <a:spcPct val="90000"/>
        </a:lnSpc>
        <a:spcBef>
          <a:spcPct val="0"/>
        </a:spcBef>
        <a:spcAft>
          <a:spcPts val="800"/>
        </a:spcAft>
        <a:buClr>
          <a:srgbClr xmlns:mc="http://schemas.openxmlformats.org/markup-compatibility/2006" xmlns:a14="http://schemas.microsoft.com/office/drawing/2010/main" val="4E4845" mc:Ignorable=""/>
        </a:buClr>
        <a:buChar char="•"/>
        <a:defRPr sz="1600">
          <a:solidFill>
            <a:srgbClr xmlns:mc="http://schemas.openxmlformats.org/markup-compatibility/2006" xmlns:a14="http://schemas.microsoft.com/office/drawing/2010/main" val="4E4845" mc:Ignorable=""/>
          </a:solidFill>
          <a:latin typeface="+mn-lt"/>
        </a:defRPr>
      </a:lvl3pPr>
      <a:lvl4pPr marL="854075" indent="-165100" algn="l" rtl="0" fontAlgn="base">
        <a:lnSpc>
          <a:spcPct val="90000"/>
        </a:lnSpc>
        <a:spcBef>
          <a:spcPct val="0"/>
        </a:spcBef>
        <a:spcAft>
          <a:spcPts val="600"/>
        </a:spcAft>
        <a:buClr>
          <a:srgbClr xmlns:mc="http://schemas.openxmlformats.org/markup-compatibility/2006" xmlns:a14="http://schemas.microsoft.com/office/drawing/2010/main" val="4E4845" mc:Ignorable=""/>
        </a:buClr>
        <a:buChar char="–"/>
        <a:defRPr sz="1400">
          <a:solidFill>
            <a:srgbClr xmlns:mc="http://schemas.openxmlformats.org/markup-compatibility/2006" xmlns:a14="http://schemas.microsoft.com/office/drawing/2010/main" val="4E4845" mc:Ignorable=""/>
          </a:solidFill>
          <a:latin typeface="+mn-lt"/>
        </a:defRPr>
      </a:lvl4pPr>
      <a:lvl5pPr marL="974725" indent="-120650" algn="l" rtl="0" fontAlgn="base">
        <a:lnSpc>
          <a:spcPct val="90000"/>
        </a:lnSpc>
        <a:spcBef>
          <a:spcPct val="0"/>
        </a:spcBef>
        <a:spcAft>
          <a:spcPts val="600"/>
        </a:spcAft>
        <a:buClr>
          <a:srgbClr xmlns:mc="http://schemas.openxmlformats.org/markup-compatibility/2006" xmlns:a14="http://schemas.microsoft.com/office/drawing/2010/main" val="4E4845" mc:Ignorable=""/>
        </a:buClr>
        <a:buFont typeface="Arial" charset="0"/>
        <a:buChar char="•"/>
        <a:defRPr sz="1200">
          <a:solidFill>
            <a:srgbClr xmlns:mc="http://schemas.openxmlformats.org/markup-compatibility/2006" xmlns:a14="http://schemas.microsoft.com/office/drawing/2010/main" val="4E4845" mc:Ignorable=""/>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6.emf"/><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Symantec Control Compliance Suite 10.0</a:t>
            </a:r>
            <a:endParaRPr lang="en-US" dirty="0"/>
          </a:p>
        </p:txBody>
      </p:sp>
      <p:sp>
        <p:nvSpPr>
          <p:cNvPr id="13315" name="Slide Number Placeholder 2"/>
          <p:cNvSpPr>
            <a:spLocks noGrp="1"/>
          </p:cNvSpPr>
          <p:nvPr>
            <p:ph type="sldNum" sz="quarter" idx="12"/>
          </p:nvPr>
        </p:nvSpPr>
        <p:spPr>
          <a:noFill/>
        </p:spPr>
        <p:txBody>
          <a:bodyPr/>
          <a:lstStyle/>
          <a:p>
            <a:fld id="{31211109-F54B-435E-AD60-50BFBB080F7E}" type="slidenum">
              <a:rPr lang="en-US">
                <a:ea typeface="Calibri" pitchFamily="34" charset="0"/>
              </a:rPr>
              <a:pPr/>
              <a:t>1</a:t>
            </a:fld>
            <a:endParaRPr lang="en-US" dirty="0">
              <a:ea typeface="Calibri" pitchFamily="34" charset="0"/>
            </a:endParaRPr>
          </a:p>
        </p:txBody>
      </p:sp>
      <p:sp>
        <p:nvSpPr>
          <p:cNvPr id="13316" name="Title 3"/>
          <p:cNvSpPr>
            <a:spLocks noGrp="1"/>
          </p:cNvSpPr>
          <p:nvPr>
            <p:ph type="ctrTitle"/>
          </p:nvPr>
        </p:nvSpPr>
        <p:spPr>
          <a:xfrm>
            <a:off x="685800" y="3810000"/>
            <a:ext cx="8007824" cy="914400"/>
          </a:xfrm>
        </p:spPr>
        <p:txBody>
          <a:bodyPr/>
          <a:lstStyle/>
          <a:p>
            <a:r>
              <a:rPr lang="en-US" dirty="0" smtClean="0"/>
              <a:t>What’s New in Symantec™ Control Compliance Suite 10.0</a:t>
            </a:r>
          </a:p>
        </p:txBody>
      </p:sp>
      <p:sp>
        <p:nvSpPr>
          <p:cNvPr id="11" name="Subtitle 3"/>
          <p:cNvSpPr>
            <a:spLocks noGrp="1"/>
          </p:cNvSpPr>
          <p:nvPr>
            <p:ph type="subTitle" idx="1"/>
          </p:nvPr>
        </p:nvSpPr>
        <p:spPr>
          <a:xfrm>
            <a:off x="685800" y="5181600"/>
            <a:ext cx="6172200" cy="381000"/>
          </a:xfrm>
        </p:spPr>
        <p:txBody>
          <a:bodyPr/>
          <a:lstStyle/>
          <a:p>
            <a:r>
              <a:rPr lang="en-US" dirty="0" smtClean="0"/>
              <a:t>Jason </a:t>
            </a:r>
            <a:r>
              <a:rPr lang="en-US" dirty="0" err="1" smtClean="0"/>
              <a:t>Fenner</a:t>
            </a:r>
            <a:endParaRPr lang="en-US" dirty="0"/>
          </a:p>
        </p:txBody>
      </p:sp>
      <p:sp>
        <p:nvSpPr>
          <p:cNvPr id="12" name="Text Placeholder 4"/>
          <p:cNvSpPr>
            <a:spLocks noGrp="1"/>
          </p:cNvSpPr>
          <p:nvPr>
            <p:ph type="body" sz="quarter" idx="10"/>
          </p:nvPr>
        </p:nvSpPr>
        <p:spPr>
          <a:xfrm>
            <a:off x="685800" y="5600075"/>
            <a:ext cx="6172200" cy="381000"/>
          </a:xfrm>
        </p:spPr>
        <p:txBody>
          <a:bodyPr/>
          <a:lstStyle/>
          <a:p>
            <a:r>
              <a:rPr lang="en-US" dirty="0" smtClean="0"/>
              <a:t>Sr. Compliance Engineer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80125" y="1161144"/>
            <a:ext cx="8563429" cy="4804228"/>
          </a:xfrm>
          <a:prstGeom prst="roundRect">
            <a:avLst>
              <a:gd name="adj" fmla="val 4334"/>
            </a:avLst>
          </a:prstGeom>
          <a:ln>
            <a:solidFill>
              <a:srgbClr xmlns:mc="http://schemas.openxmlformats.org/markup-compatibility/2006" xmlns:a14="http://schemas.microsoft.com/office/drawing/2010/main" val="FFCC00" mc:Ignorable=""/>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grpSp>
        <p:nvGrpSpPr>
          <p:cNvPr id="13" name="Group 12"/>
          <p:cNvGrpSpPr/>
          <p:nvPr/>
        </p:nvGrpSpPr>
        <p:grpSpPr>
          <a:xfrm>
            <a:off x="5583011" y="867127"/>
            <a:ext cx="2594520" cy="635325"/>
            <a:chOff x="5622200" y="867127"/>
            <a:chExt cx="2594520" cy="635325"/>
          </a:xfrm>
        </p:grpSpPr>
        <p:grpSp>
          <p:nvGrpSpPr>
            <p:cNvPr id="14" name="Group 11"/>
            <p:cNvGrpSpPr/>
            <p:nvPr/>
          </p:nvGrpSpPr>
          <p:grpSpPr>
            <a:xfrm>
              <a:off x="5622200" y="867127"/>
              <a:ext cx="2594520" cy="635325"/>
              <a:chOff x="5622200" y="867127"/>
              <a:chExt cx="2594520" cy="635325"/>
            </a:xfrm>
          </p:grpSpPr>
          <p:grpSp>
            <p:nvGrpSpPr>
              <p:cNvPr id="16" name="Group 10"/>
              <p:cNvGrpSpPr/>
              <p:nvPr/>
            </p:nvGrpSpPr>
            <p:grpSpPr>
              <a:xfrm>
                <a:off x="5622200" y="867127"/>
                <a:ext cx="2594520" cy="635325"/>
                <a:chOff x="4862886" y="1124704"/>
                <a:chExt cx="3495504" cy="855951"/>
              </a:xfrm>
            </p:grpSpPr>
            <p:grpSp>
              <p:nvGrpSpPr>
                <p:cNvPr id="19" name="Group 29"/>
                <p:cNvGrpSpPr/>
                <p:nvPr/>
              </p:nvGrpSpPr>
              <p:grpSpPr>
                <a:xfrm>
                  <a:off x="5312710" y="1124760"/>
                  <a:ext cx="3045680" cy="855838"/>
                  <a:chOff x="1092975" y="610"/>
                  <a:chExt cx="3045680" cy="855838"/>
                </a:xfrm>
              </p:grpSpPr>
              <p:sp>
                <p:nvSpPr>
                  <p:cNvPr id="22" name="Pentagon 21"/>
                  <p:cNvSpPr/>
                  <p:nvPr/>
                </p:nvSpPr>
                <p:spPr>
                  <a:xfrm rot="10800000">
                    <a:off x="1092975" y="610"/>
                    <a:ext cx="2968405" cy="855838"/>
                  </a:xfrm>
                  <a:prstGeom prst="homePlate">
                    <a:avLst/>
                  </a:prstGeom>
                  <a:solidFill>
                    <a:srgbClr xmlns:mc="http://schemas.openxmlformats.org/markup-compatibility/2006" xmlns:a14="http://schemas.microsoft.com/office/drawing/2010/main" val="FFCC00" mc:Ignorabl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3" name="Pentagon 4"/>
                  <p:cNvSpPr/>
                  <p:nvPr/>
                </p:nvSpPr>
                <p:spPr>
                  <a:xfrm>
                    <a:off x="1306937" y="610"/>
                    <a:ext cx="2831718" cy="855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grpSp>
            <p:sp>
              <p:nvSpPr>
                <p:cNvPr id="20" name="Oval 19"/>
                <p:cNvSpPr/>
                <p:nvPr/>
              </p:nvSpPr>
              <p:spPr>
                <a:xfrm>
                  <a:off x="4862886" y="1124704"/>
                  <a:ext cx="855951" cy="855951"/>
                </a:xfrm>
                <a:prstGeom prst="ellipse">
                  <a:avLst/>
                </a:prstGeom>
                <a:ln>
                  <a:solidFill>
                    <a:srgbClr xmlns:mc="http://schemas.openxmlformats.org/markup-compatibility/2006" xmlns:a14="http://schemas.microsoft.com/office/drawing/2010/main" val="FFCC00" mc:Ignorable=""/>
                  </a:solidFill>
                </a:ln>
              </p:spPr>
              <p:style>
                <a:lnRef idx="2">
                  <a:schemeClr val="accent5"/>
                </a:lnRef>
                <a:fillRef idx="1">
                  <a:schemeClr val="lt1"/>
                </a:fillRef>
                <a:effectRef idx="0">
                  <a:schemeClr val="accent5"/>
                </a:effectRef>
                <a:fontRef idx="minor">
                  <a:schemeClr val="dk1"/>
                </a:fontRef>
              </p:style>
            </p:sp>
          </p:grpSp>
          <p:sp>
            <p:nvSpPr>
              <p:cNvPr id="17" name="Rectangle 16"/>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Web-Based Dynamic Dashboards</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grpSp>
        <p:sp>
          <p:nvSpPr>
            <p:cNvPr id="15" name="Oval 14"/>
            <p:cNvSpPr/>
            <p:nvPr/>
          </p:nvSpPr>
          <p:spPr>
            <a:xfrm>
              <a:off x="5717606" y="933617"/>
              <a:ext cx="477131" cy="518620"/>
            </a:xfrm>
            <a:prstGeom prst="ellipse">
              <a:avLst/>
            </a:prstGeom>
            <a:blipFill dpi="0" rotWithShape="0">
              <a:blip r:embed="rId3"/>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
        <p:nvSpPr>
          <p:cNvPr id="3" name="Content Placeholder 2"/>
          <p:cNvSpPr>
            <a:spLocks noGrp="1"/>
          </p:cNvSpPr>
          <p:nvPr>
            <p:ph idx="1"/>
          </p:nvPr>
        </p:nvSpPr>
        <p:spPr>
          <a:xfrm>
            <a:off x="399869" y="1342572"/>
            <a:ext cx="3620587" cy="4800600"/>
          </a:xfrm>
        </p:spPr>
        <p:txBody>
          <a:bodyPr>
            <a:normAutofit/>
          </a:bodyPr>
          <a:lstStyle/>
          <a:p>
            <a:r>
              <a:rPr lang="en-US" sz="2000" dirty="0" smtClean="0"/>
              <a:t>More customizable and flexible</a:t>
            </a:r>
          </a:p>
          <a:p>
            <a:pPr lvl="1"/>
            <a:r>
              <a:rPr lang="en-US" sz="1800" dirty="0" smtClean="0"/>
              <a:t>Variable panel sizing</a:t>
            </a:r>
          </a:p>
          <a:p>
            <a:pPr lvl="1"/>
            <a:r>
              <a:rPr lang="en-US" sz="1800" dirty="0" smtClean="0"/>
              <a:t>Maximize a panel</a:t>
            </a:r>
          </a:p>
          <a:p>
            <a:r>
              <a:rPr lang="en-US" sz="2000" dirty="0" smtClean="0"/>
              <a:t>User definable panels are visualizations of KPIs</a:t>
            </a:r>
          </a:p>
          <a:p>
            <a:r>
              <a:rPr lang="en-US" sz="2000" dirty="0" smtClean="0"/>
              <a:t>Layout filters persisted</a:t>
            </a:r>
          </a:p>
        </p:txBody>
      </p:sp>
      <p:sp>
        <p:nvSpPr>
          <p:cNvPr id="21" name="Footer Placeholder 61"/>
          <p:cNvSpPr>
            <a:spLocks noGrp="1"/>
          </p:cNvSpPr>
          <p:nvPr>
            <p:ph type="ftr" sz="quarter" idx="10"/>
          </p:nvPr>
        </p:nvSpPr>
        <p:spPr/>
        <p:txBody>
          <a:bodyPr/>
          <a:lstStyle/>
          <a:p>
            <a:r>
              <a:rPr lang="en-US" dirty="0" smtClean="0"/>
              <a:t>Symantec Control Compliance Suite 10.0</a:t>
            </a:r>
            <a:endParaRPr lang="en-US" dirty="0"/>
          </a:p>
        </p:txBody>
      </p:sp>
      <p:sp>
        <p:nvSpPr>
          <p:cNvPr id="5" name="Slide Number Placeholder 4"/>
          <p:cNvSpPr>
            <a:spLocks noGrp="1"/>
          </p:cNvSpPr>
          <p:nvPr>
            <p:ph type="sldNum" sz="quarter" idx="11"/>
          </p:nvPr>
        </p:nvSpPr>
        <p:spPr/>
        <p:txBody>
          <a:bodyPr/>
          <a:lstStyle/>
          <a:p>
            <a:fld id="{B871EF27-3858-4100-A73B-30359D36402F}" type="slidenum">
              <a:rPr lang="en-US" smtClean="0"/>
              <a:pPr/>
              <a:t>10</a:t>
            </a:fld>
            <a:endParaRPr lang="en-US" dirty="0"/>
          </a:p>
        </p:txBody>
      </p:sp>
      <p:pic>
        <p:nvPicPr>
          <p:cNvPr id="35" name="Content Placeholder 7" descr="db1.bmp"/>
          <p:cNvPicPr>
            <a:picLocks noChangeAspect="1"/>
          </p:cNvPicPr>
          <p:nvPr/>
        </p:nvPicPr>
        <p:blipFill>
          <a:blip r:embed="rId4"/>
          <a:srcRect/>
          <a:stretch>
            <a:fillRect/>
          </a:stretch>
        </p:blipFill>
        <p:spPr>
          <a:xfrm>
            <a:off x="5100112" y="1896196"/>
            <a:ext cx="3399745" cy="3367206"/>
          </a:xfrm>
          <a:prstGeom prst="rect">
            <a:avLst/>
          </a:prstGeom>
          <a:noFill/>
          <a:ln w="9525">
            <a:noFill/>
            <a:miter lim="800000"/>
            <a:headEnd/>
            <a:tailEnd/>
          </a:ln>
          <a:effectLst>
            <a:outerShdw blurRad="190500" dist="139700" dir="8100000" sx="99000" sy="99000" algn="tr" rotWithShape="0">
              <a:prstClr val="black">
                <a:alpha val="32000"/>
              </a:prstClr>
            </a:outerShdw>
          </a:effectLst>
        </p:spPr>
      </p:pic>
      <p:pic>
        <p:nvPicPr>
          <p:cNvPr id="36" name="Picture 35" descr="db2.bmp"/>
          <p:cNvPicPr>
            <a:picLocks noChangeAspect="1"/>
          </p:cNvPicPr>
          <p:nvPr/>
        </p:nvPicPr>
        <p:blipFill>
          <a:blip r:embed="rId5"/>
          <a:srcRect/>
          <a:stretch>
            <a:fillRect/>
          </a:stretch>
        </p:blipFill>
        <p:spPr bwMode="auto">
          <a:xfrm>
            <a:off x="4497086" y="2300746"/>
            <a:ext cx="4086464" cy="3249386"/>
          </a:xfrm>
          <a:prstGeom prst="rect">
            <a:avLst/>
          </a:prstGeom>
          <a:noFill/>
          <a:ln w="9525">
            <a:noFill/>
            <a:miter lim="800000"/>
            <a:headEnd/>
            <a:tailEnd/>
          </a:ln>
        </p:spPr>
      </p:pic>
      <p:pic>
        <p:nvPicPr>
          <p:cNvPr id="37" name="Picture 2"/>
          <p:cNvPicPr>
            <a:picLocks noChangeAspect="1" noChangeArrowheads="1"/>
          </p:cNvPicPr>
          <p:nvPr/>
        </p:nvPicPr>
        <p:blipFill>
          <a:blip r:embed="rId6"/>
          <a:srcRect/>
          <a:stretch>
            <a:fillRect/>
          </a:stretch>
        </p:blipFill>
        <p:spPr bwMode="auto">
          <a:xfrm>
            <a:off x="4229037" y="2191978"/>
            <a:ext cx="4693104" cy="2932826"/>
          </a:xfrm>
          <a:prstGeom prst="rect">
            <a:avLst/>
          </a:prstGeom>
          <a:noFill/>
          <a:ln w="9525">
            <a:noFill/>
            <a:miter lim="800000"/>
            <a:headEnd/>
            <a:tailEnd/>
          </a:ln>
          <a:effectLst>
            <a:outerShdw blurRad="190500" dist="139700" dir="8100000" sx="99000" sy="99000" algn="tr" rotWithShape="0">
              <a:prstClr val="black">
                <a:alpha val="32000"/>
              </a:prstClr>
            </a:outerShdw>
          </a:effectLst>
        </p:spPr>
      </p:pic>
      <p:sp>
        <p:nvSpPr>
          <p:cNvPr id="41" name="Title 1"/>
          <p:cNvSpPr>
            <a:spLocks noGrp="1"/>
          </p:cNvSpPr>
          <p:nvPr>
            <p:ph type="title"/>
          </p:nvPr>
        </p:nvSpPr>
        <p:spPr>
          <a:xfrm>
            <a:off x="381000" y="304800"/>
            <a:ext cx="8382000" cy="838200"/>
          </a:xfrm>
        </p:spPr>
        <p:txBody>
          <a:bodyPr/>
          <a:lstStyle/>
          <a:p>
            <a:r>
              <a:rPr lang="en-US" dirty="0" smtClean="0"/>
              <a:t>Web-based Dynamic Dashboards</a:t>
            </a:r>
            <a:br>
              <a:rPr lang="en-US" dirty="0" smtClean="0"/>
            </a:b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80125" y="847981"/>
            <a:ext cx="8563429" cy="5117391"/>
            <a:chOff x="319314" y="847981"/>
            <a:chExt cx="8563429" cy="5117391"/>
          </a:xfrm>
        </p:grpSpPr>
        <p:sp>
          <p:nvSpPr>
            <p:cNvPr id="14" name="Rounded Rectangle 13"/>
            <p:cNvSpPr/>
            <p:nvPr/>
          </p:nvSpPr>
          <p:spPr>
            <a:xfrm>
              <a:off x="319314" y="1161144"/>
              <a:ext cx="8563429" cy="4804228"/>
            </a:xfrm>
            <a:prstGeom prst="roundRect">
              <a:avLst>
                <a:gd name="adj" fmla="val 4334"/>
              </a:avLst>
            </a:prstGeom>
            <a:solidFill>
              <a:schemeClr val="bg1"/>
            </a:solidFill>
            <a:ln>
              <a:solidFill>
                <a:schemeClr val="accent3"/>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grpSp>
          <p:nvGrpSpPr>
            <p:cNvPr id="37" name="Group 36"/>
            <p:cNvGrpSpPr/>
            <p:nvPr/>
          </p:nvGrpSpPr>
          <p:grpSpPr>
            <a:xfrm>
              <a:off x="5611142" y="847981"/>
              <a:ext cx="2605578" cy="654471"/>
              <a:chOff x="5611142" y="847981"/>
              <a:chExt cx="2605578" cy="654471"/>
            </a:xfrm>
          </p:grpSpPr>
          <p:sp>
            <p:nvSpPr>
              <p:cNvPr id="35" name="Pentagon 34"/>
              <p:cNvSpPr/>
              <p:nvPr/>
            </p:nvSpPr>
            <p:spPr>
              <a:xfrm rot="10800000">
                <a:off x="5956080" y="867169"/>
                <a:ext cx="2203283" cy="635241"/>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6" name="Pentagon 4"/>
              <p:cNvSpPr/>
              <p:nvPr/>
            </p:nvSpPr>
            <p:spPr>
              <a:xfrm>
                <a:off x="6114892" y="867169"/>
                <a:ext cx="2101828" cy="635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sp>
            <p:nvSpPr>
              <p:cNvPr id="34" name="Oval 33"/>
              <p:cNvSpPr/>
              <p:nvPr/>
            </p:nvSpPr>
            <p:spPr>
              <a:xfrm>
                <a:off x="5622200" y="867127"/>
                <a:ext cx="635325" cy="635325"/>
              </a:xfrm>
              <a:prstGeom prst="ellipse">
                <a:avLst/>
              </a:prstGeom>
              <a:ln>
                <a:solidFill>
                  <a:schemeClr val="accent3"/>
                </a:solidFill>
              </a:ln>
            </p:spPr>
            <p:style>
              <a:lnRef idx="2">
                <a:schemeClr val="accent5"/>
              </a:lnRef>
              <a:fillRef idx="1">
                <a:schemeClr val="lt1"/>
              </a:fillRef>
              <a:effectRef idx="0">
                <a:schemeClr val="accent5"/>
              </a:effectRef>
              <a:fontRef idx="minor">
                <a:schemeClr val="dk1"/>
              </a:fontRef>
            </p:style>
          </p:sp>
          <p:sp>
            <p:nvSpPr>
              <p:cNvPr id="32" name="Rectangle 31"/>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Integration with Data Loss Prevention</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sp>
            <p:nvSpPr>
              <p:cNvPr id="10" name="Oval 9"/>
              <p:cNvSpPr/>
              <p:nvPr/>
            </p:nvSpPr>
            <p:spPr>
              <a:xfrm>
                <a:off x="5611142" y="847981"/>
                <a:ext cx="649646" cy="651711"/>
              </a:xfrm>
              <a:prstGeom prst="ellipse">
                <a:avLst/>
              </a:prstGeom>
              <a:blipFill dpi="0" rotWithShape="0">
                <a:blip r:embed="rId3"/>
                <a:srcRect/>
                <a:stretch>
                  <a:fillRect l="15000" t="15000" r="15000" b="15000"/>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pic>
        <p:nvPicPr>
          <p:cNvPr id="13" name="Picture 2"/>
          <p:cNvPicPr>
            <a:picLocks noChangeAspect="1" noChangeArrowheads="1"/>
          </p:cNvPicPr>
          <p:nvPr/>
        </p:nvPicPr>
        <p:blipFill>
          <a:blip r:embed="rId4"/>
          <a:srcRect/>
          <a:stretch>
            <a:fillRect/>
          </a:stretch>
        </p:blipFill>
        <p:spPr bwMode="auto">
          <a:xfrm>
            <a:off x="4749456" y="1935003"/>
            <a:ext cx="3878979" cy="2875982"/>
          </a:xfrm>
          <a:prstGeom prst="rect">
            <a:avLst/>
          </a:prstGeom>
          <a:noFill/>
          <a:ln w="9525">
            <a:noFill/>
            <a:miter lim="800000"/>
            <a:headEnd/>
            <a:tailEnd/>
          </a:ln>
          <a:effectLst>
            <a:outerShdw blurRad="190500" dist="139700" dir="8100000" sx="99000" sy="99000" algn="tr" rotWithShape="0">
              <a:prstClr val="black">
                <a:alpha val="32000"/>
              </a:prstClr>
            </a:outerShdw>
          </a:effectLst>
        </p:spPr>
      </p:pic>
      <p:sp>
        <p:nvSpPr>
          <p:cNvPr id="2" name="Title 1"/>
          <p:cNvSpPr>
            <a:spLocks noGrp="1"/>
          </p:cNvSpPr>
          <p:nvPr>
            <p:ph type="title"/>
          </p:nvPr>
        </p:nvSpPr>
        <p:spPr>
          <a:xfrm>
            <a:off x="337458" y="0"/>
            <a:ext cx="8382000" cy="838200"/>
          </a:xfrm>
        </p:spPr>
        <p:txBody>
          <a:bodyPr/>
          <a:lstStyle/>
          <a:p>
            <a:r>
              <a:rPr lang="en-US" sz="2800" b="1" dirty="0" smtClean="0">
                <a:solidFill>
                  <a:schemeClr val="tx1"/>
                </a:solidFill>
                <a:latin typeface="+mj-lt"/>
                <a:ea typeface="+mj-ea"/>
                <a:cs typeface="+mj-cs"/>
              </a:rPr>
              <a:t>Integration with Symantec Data Loss Prevention</a:t>
            </a:r>
            <a:endParaRPr lang="en-US" dirty="0"/>
          </a:p>
        </p:txBody>
      </p:sp>
      <p:sp>
        <p:nvSpPr>
          <p:cNvPr id="5" name="Slide Number Placeholder 4"/>
          <p:cNvSpPr>
            <a:spLocks noGrp="1"/>
          </p:cNvSpPr>
          <p:nvPr>
            <p:ph type="sldNum" sz="quarter" idx="11"/>
          </p:nvPr>
        </p:nvSpPr>
        <p:spPr/>
        <p:txBody>
          <a:bodyPr/>
          <a:lstStyle/>
          <a:p>
            <a:pPr>
              <a:defRPr/>
            </a:pPr>
            <a:fld id="{B871EF27-3858-4100-A73B-30359D36402F}" type="slidenum">
              <a:rPr lang="en-US" smtClean="0"/>
              <a:pPr>
                <a:defRPr/>
              </a:pPr>
              <a:t>11</a:t>
            </a:fld>
            <a:endParaRPr lang="en-US" dirty="0"/>
          </a:p>
        </p:txBody>
      </p:sp>
      <p:sp>
        <p:nvSpPr>
          <p:cNvPr id="21" name="Footer Placeholder 61"/>
          <p:cNvSpPr>
            <a:spLocks noGrp="1"/>
          </p:cNvSpPr>
          <p:nvPr>
            <p:ph type="ftr" sz="quarter" idx="10"/>
          </p:nvPr>
        </p:nvSpPr>
        <p:spPr>
          <a:xfrm>
            <a:off x="381000" y="6357938"/>
            <a:ext cx="4183063" cy="233362"/>
          </a:xfrm>
        </p:spPr>
        <p:txBody>
          <a:bodyPr/>
          <a:lstStyle/>
          <a:p>
            <a:pPr>
              <a:defRPr/>
            </a:pPr>
            <a:r>
              <a:rPr lang="en-US" dirty="0"/>
              <a:t>Symantec </a:t>
            </a:r>
            <a:r>
              <a:rPr lang="en-US" dirty="0" smtClean="0"/>
              <a:t>Control Compliance Suite 10.0</a:t>
            </a:r>
            <a:endParaRPr lang="en-US" dirty="0"/>
          </a:p>
        </p:txBody>
      </p:sp>
      <p:sp>
        <p:nvSpPr>
          <p:cNvPr id="3" name="Content Placeholder 2"/>
          <p:cNvSpPr>
            <a:spLocks noGrp="1"/>
          </p:cNvSpPr>
          <p:nvPr>
            <p:ph idx="1"/>
          </p:nvPr>
        </p:nvSpPr>
        <p:spPr>
          <a:xfrm>
            <a:off x="357962" y="1300024"/>
            <a:ext cx="4228552" cy="4619171"/>
          </a:xfrm>
        </p:spPr>
        <p:txBody>
          <a:bodyPr>
            <a:noAutofit/>
          </a:bodyPr>
          <a:lstStyle/>
          <a:p>
            <a:r>
              <a:rPr lang="en-US" sz="1800" i="1" dirty="0" smtClean="0"/>
              <a:t>Gain visibility into where your most valuable information resides</a:t>
            </a:r>
          </a:p>
          <a:p>
            <a:r>
              <a:rPr lang="en-US" sz="1800" dirty="0" smtClean="0"/>
              <a:t>Data Loss Prevention Discovery identifies assets for compliance assessment</a:t>
            </a:r>
          </a:p>
          <a:p>
            <a:r>
              <a:rPr lang="en-US" sz="1800" dirty="0" smtClean="0"/>
              <a:t>Create an asset group by tagging assets with most sensitive information</a:t>
            </a:r>
          </a:p>
          <a:p>
            <a:r>
              <a:rPr lang="en-US" sz="1800" dirty="0" smtClean="0"/>
              <a:t>Prioritize assets for technical control evaluations and elevate hardening measures</a:t>
            </a:r>
          </a:p>
          <a:p>
            <a:r>
              <a:rPr lang="en-US" sz="1800" dirty="0" smtClean="0"/>
              <a:t>Show data leakage information side-by-side with CCS data</a:t>
            </a:r>
          </a:p>
          <a:p>
            <a:pPr>
              <a:buNone/>
            </a:pP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7"/>
          <p:cNvGrpSpPr/>
          <p:nvPr/>
        </p:nvGrpSpPr>
        <p:grpSpPr>
          <a:xfrm>
            <a:off x="280125" y="847981"/>
            <a:ext cx="8563429" cy="5304625"/>
            <a:chOff x="319314" y="847981"/>
            <a:chExt cx="8563429" cy="5304625"/>
          </a:xfrm>
        </p:grpSpPr>
        <p:sp>
          <p:nvSpPr>
            <p:cNvPr id="58" name="Rounded Rectangle 57"/>
            <p:cNvSpPr/>
            <p:nvPr/>
          </p:nvSpPr>
          <p:spPr>
            <a:xfrm>
              <a:off x="319314" y="1161144"/>
              <a:ext cx="8563429" cy="4991462"/>
            </a:xfrm>
            <a:prstGeom prst="roundRect">
              <a:avLst>
                <a:gd name="adj" fmla="val 4334"/>
              </a:avLst>
            </a:prstGeom>
            <a:solidFill>
              <a:schemeClr val="bg1"/>
            </a:solidFill>
            <a:ln>
              <a:solidFill>
                <a:schemeClr val="accent3"/>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grpSp>
          <p:nvGrpSpPr>
            <p:cNvPr id="3" name="Group 71"/>
            <p:cNvGrpSpPr/>
            <p:nvPr/>
          </p:nvGrpSpPr>
          <p:grpSpPr>
            <a:xfrm>
              <a:off x="5611142" y="847981"/>
              <a:ext cx="2605578" cy="654471"/>
              <a:chOff x="5611142" y="847981"/>
              <a:chExt cx="2605578" cy="654471"/>
            </a:xfrm>
          </p:grpSpPr>
          <p:sp>
            <p:nvSpPr>
              <p:cNvPr id="73" name="Pentagon 72"/>
              <p:cNvSpPr/>
              <p:nvPr/>
            </p:nvSpPr>
            <p:spPr>
              <a:xfrm rot="10800000">
                <a:off x="5956080" y="867169"/>
                <a:ext cx="2203283" cy="635241"/>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4" name="Pentagon 4"/>
              <p:cNvSpPr/>
              <p:nvPr/>
            </p:nvSpPr>
            <p:spPr>
              <a:xfrm>
                <a:off x="6114892" y="867169"/>
                <a:ext cx="2101828" cy="635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sp>
            <p:nvSpPr>
              <p:cNvPr id="75" name="Oval 74"/>
              <p:cNvSpPr/>
              <p:nvPr/>
            </p:nvSpPr>
            <p:spPr>
              <a:xfrm>
                <a:off x="5622200" y="867127"/>
                <a:ext cx="635325" cy="635325"/>
              </a:xfrm>
              <a:prstGeom prst="ellipse">
                <a:avLst/>
              </a:prstGeom>
              <a:ln>
                <a:solidFill>
                  <a:schemeClr val="accent3"/>
                </a:solidFill>
              </a:ln>
            </p:spPr>
            <p:style>
              <a:lnRef idx="2">
                <a:schemeClr val="accent5"/>
              </a:lnRef>
              <a:fillRef idx="1">
                <a:schemeClr val="lt1"/>
              </a:fillRef>
              <a:effectRef idx="0">
                <a:schemeClr val="accent5"/>
              </a:effectRef>
              <a:fontRef idx="minor">
                <a:schemeClr val="dk1"/>
              </a:fontRef>
            </p:style>
          </p:sp>
          <p:sp>
            <p:nvSpPr>
              <p:cNvPr id="76" name="Rectangle 75"/>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Integration with Data Loss Prevention</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sp>
            <p:nvSpPr>
              <p:cNvPr id="77" name="Oval 76"/>
              <p:cNvSpPr/>
              <p:nvPr/>
            </p:nvSpPr>
            <p:spPr>
              <a:xfrm>
                <a:off x="5611142" y="847981"/>
                <a:ext cx="649646" cy="651711"/>
              </a:xfrm>
              <a:prstGeom prst="ellipse">
                <a:avLst/>
              </a:prstGeom>
              <a:blipFill dpi="0" rotWithShape="0">
                <a:blip r:embed="rId3"/>
                <a:srcRect/>
                <a:stretch>
                  <a:fillRect l="15000" t="15000" r="15000" b="15000"/>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sp>
        <p:nvSpPr>
          <p:cNvPr id="33794" name="Title 1"/>
          <p:cNvSpPr>
            <a:spLocks noGrp="1"/>
          </p:cNvSpPr>
          <p:nvPr>
            <p:ph type="title"/>
          </p:nvPr>
        </p:nvSpPr>
        <p:spPr>
          <a:xfrm>
            <a:off x="381000" y="-27700"/>
            <a:ext cx="8382000" cy="838200"/>
          </a:xfrm>
        </p:spPr>
        <p:txBody>
          <a:bodyPr/>
          <a:lstStyle/>
          <a:p>
            <a:r>
              <a:rPr lang="en-US" dirty="0" smtClean="0"/>
              <a:t>Content-Aware Technical Controls Discovery</a:t>
            </a:r>
          </a:p>
        </p:txBody>
      </p:sp>
      <p:sp>
        <p:nvSpPr>
          <p:cNvPr id="70" name="Footer Placeholder 61"/>
          <p:cNvSpPr>
            <a:spLocks noGrp="1"/>
          </p:cNvSpPr>
          <p:nvPr>
            <p:ph type="ftr" sz="quarter" idx="10"/>
          </p:nvPr>
        </p:nvSpPr>
        <p:spPr/>
        <p:txBody>
          <a:bodyPr/>
          <a:lstStyle/>
          <a:p>
            <a:r>
              <a:rPr lang="en-US" dirty="0" smtClean="0"/>
              <a:t>Symantec Control Compliance Suite 10.0</a:t>
            </a:r>
            <a:endParaRPr lang="en-US" dirty="0"/>
          </a:p>
        </p:txBody>
      </p:sp>
      <p:sp>
        <p:nvSpPr>
          <p:cNvPr id="33795" name="Slide Number Placeholder 2"/>
          <p:cNvSpPr>
            <a:spLocks noGrp="1"/>
          </p:cNvSpPr>
          <p:nvPr>
            <p:ph type="sldNum" sz="quarter" idx="11"/>
          </p:nvPr>
        </p:nvSpPr>
        <p:spPr/>
        <p:txBody>
          <a:bodyPr/>
          <a:lstStyle/>
          <a:p>
            <a:fld id="{C7A4738D-1445-4666-A8AD-957CE3FCC437}" type="slidenum">
              <a:rPr lang="en-US" smtClean="0"/>
              <a:pPr/>
              <a:t>12</a:t>
            </a:fld>
            <a:endParaRPr lang="en-US" dirty="0"/>
          </a:p>
        </p:txBody>
      </p:sp>
      <p:sp>
        <p:nvSpPr>
          <p:cNvPr id="4" name="Rounded Rectangle 3"/>
          <p:cNvSpPr>
            <a:spLocks noChangeArrowheads="1"/>
          </p:cNvSpPr>
          <p:nvPr/>
        </p:nvSpPr>
        <p:spPr bwMode="auto">
          <a:xfrm rot="16200000">
            <a:off x="971630" y="3715682"/>
            <a:ext cx="1741487" cy="44450"/>
          </a:xfrm>
          <a:prstGeom prst="roundRect">
            <a:avLst>
              <a:gd name="adj" fmla="val 43218"/>
            </a:avLst>
          </a:prstGeom>
          <a:gradFill rotWithShape="1">
            <a:gsLst>
              <a:gs pos="0">
                <a:srgbClr xmlns:mc="http://schemas.openxmlformats.org/markup-compatibility/2006" xmlns:a14="http://schemas.microsoft.com/office/drawing/2010/main" val="9CB1C4" mc:Ignorable=""/>
              </a:gs>
              <a:gs pos="28999">
                <a:srgbClr xmlns:mc="http://schemas.openxmlformats.org/markup-compatibility/2006" xmlns:a14="http://schemas.microsoft.com/office/drawing/2010/main" val="9CB1C4" mc:Ignorable=""/>
              </a:gs>
              <a:gs pos="60001">
                <a:srgbClr xmlns:mc="http://schemas.openxmlformats.org/markup-compatibility/2006" xmlns:a14="http://schemas.microsoft.com/office/drawing/2010/main" val="7193AB" mc:Ignorable=""/>
              </a:gs>
              <a:gs pos="100000">
                <a:srgbClr xmlns:mc="http://schemas.openxmlformats.org/markup-compatibility/2006" xmlns:a14="http://schemas.microsoft.com/office/drawing/2010/main" val="7193AB" mc:Ignorable=""/>
              </a:gs>
            </a:gsLst>
            <a:lin ang="16200000"/>
          </a:gradFill>
          <a:ln w="9525" algn="ctr">
            <a:noFill/>
            <a:round/>
            <a:headEnd/>
            <a:tailEnd/>
          </a:ln>
        </p:spPr>
        <p:txBody>
          <a:bodyPr rot="10800000" vert="eaVert" anchor="ctr"/>
          <a:lstStyle/>
          <a:p>
            <a:pPr algn="ctr">
              <a:defRPr/>
            </a:pPr>
            <a:endParaRPr lang="en-US" dirty="0">
              <a:solidFill>
                <a:srgbClr xmlns:mc="http://schemas.openxmlformats.org/markup-compatibility/2006" xmlns:a14="http://schemas.microsoft.com/office/drawing/2010/main" val="FFFFFF" mc:Ignorable=""/>
              </a:solidFill>
              <a:latin typeface="+mn-lt"/>
              <a:ea typeface="ＭＳ Ｐゴシック" pitchFamily="-109" charset="-128"/>
              <a:cs typeface="+mn-cs"/>
            </a:endParaRPr>
          </a:p>
        </p:txBody>
      </p:sp>
      <p:sp>
        <p:nvSpPr>
          <p:cNvPr id="5" name="Rounded Rectangle 4"/>
          <p:cNvSpPr>
            <a:spLocks noChangeArrowheads="1"/>
          </p:cNvSpPr>
          <p:nvPr/>
        </p:nvSpPr>
        <p:spPr bwMode="auto">
          <a:xfrm flipV="1">
            <a:off x="2667874" y="4895988"/>
            <a:ext cx="2216150" cy="46037"/>
          </a:xfrm>
          <a:prstGeom prst="roundRect">
            <a:avLst>
              <a:gd name="adj" fmla="val 43218"/>
            </a:avLst>
          </a:prstGeom>
          <a:gradFill rotWithShape="1">
            <a:gsLst>
              <a:gs pos="0">
                <a:srgbClr xmlns:mc="http://schemas.openxmlformats.org/markup-compatibility/2006" xmlns:a14="http://schemas.microsoft.com/office/drawing/2010/main" val="9CB1C4" mc:Ignorable=""/>
              </a:gs>
              <a:gs pos="28999">
                <a:srgbClr xmlns:mc="http://schemas.openxmlformats.org/markup-compatibility/2006" xmlns:a14="http://schemas.microsoft.com/office/drawing/2010/main" val="9CB1C4" mc:Ignorable=""/>
              </a:gs>
              <a:gs pos="60001">
                <a:srgbClr xmlns:mc="http://schemas.openxmlformats.org/markup-compatibility/2006" xmlns:a14="http://schemas.microsoft.com/office/drawing/2010/main" val="7193AB" mc:Ignorable=""/>
              </a:gs>
              <a:gs pos="100000">
                <a:srgbClr xmlns:mc="http://schemas.openxmlformats.org/markup-compatibility/2006" xmlns:a14="http://schemas.microsoft.com/office/drawing/2010/main" val="7193AB" mc:Ignorable=""/>
              </a:gs>
            </a:gsLst>
            <a:lin ang="16200000"/>
          </a:gradFill>
          <a:ln w="9525" algn="ctr">
            <a:noFill/>
            <a:round/>
            <a:headEnd/>
            <a:tailEnd/>
          </a:ln>
        </p:spPr>
        <p:txBody>
          <a:bodyPr rot="10800000" anchor="ctr"/>
          <a:lstStyle/>
          <a:p>
            <a:pPr algn="ctr">
              <a:defRPr/>
            </a:pPr>
            <a:endParaRPr lang="en-US" dirty="0">
              <a:solidFill>
                <a:srgbClr xmlns:mc="http://schemas.openxmlformats.org/markup-compatibility/2006" xmlns:a14="http://schemas.microsoft.com/office/drawing/2010/main" val="FFFFFF" mc:Ignorable=""/>
              </a:solidFill>
              <a:latin typeface="+mn-lt"/>
              <a:ea typeface="ＭＳ Ｐゴシック" pitchFamily="-109" charset="-128"/>
              <a:cs typeface="+mn-cs"/>
            </a:endParaRPr>
          </a:p>
        </p:txBody>
      </p:sp>
      <p:sp>
        <p:nvSpPr>
          <p:cNvPr id="6" name="Rounded Rectangle 5"/>
          <p:cNvSpPr>
            <a:spLocks noChangeAspect="1" noChangeArrowheads="1"/>
          </p:cNvSpPr>
          <p:nvPr/>
        </p:nvSpPr>
        <p:spPr bwMode="auto">
          <a:xfrm>
            <a:off x="1303996" y="4311720"/>
            <a:ext cx="1153386" cy="1122409"/>
          </a:xfrm>
          <a:prstGeom prst="roundRect">
            <a:avLst>
              <a:gd name="adj" fmla="val 5394"/>
            </a:avLst>
          </a:prstGeom>
          <a:solidFill>
            <a:schemeClr val="bg1">
              <a:lumMod val="85000"/>
            </a:schemeClr>
          </a:solidFill>
          <a:ln w="57150" cap="flat" cmpd="sng" algn="ctr">
            <a:solidFill>
              <a:srgbClr xmlns:mc="http://schemas.openxmlformats.org/markup-compatibility/2006" xmlns:a14="http://schemas.microsoft.com/office/drawing/2010/main" val="537697" mc:Ignorable=""/>
            </a:solidFill>
            <a:prstDash val="solid"/>
            <a:round/>
            <a:headEnd type="none" w="med" len="med"/>
            <a:tailEnd type="none" w="med" len="med"/>
          </a:ln>
          <a:effectLst>
            <a:outerShdw blurRad="50800" dist="38100" dir="8100000" algn="bl">
              <a:srgbClr xmlns:mc="http://schemas.openxmlformats.org/markup-compatibility/2006" xmlns:a14="http://schemas.microsoft.com/office/drawing/2010/main" val="000000" mc:Ignorable="">
                <a:alpha val="43000"/>
              </a:srgbClr>
            </a:outerShdw>
          </a:effectLst>
          <a:scene3d>
            <a:camera prst="isometricTopUp">
              <a:rot lat="19476000" lon="18882001" rev="3612000"/>
            </a:camera>
            <a:lightRig rig="threePt" dir="t"/>
          </a:scene3d>
          <a:sp3d extrusionH="107950"/>
        </p:spPr>
        <p:txBody>
          <a:bodyPr anchor="ctr"/>
          <a:lstStyle/>
          <a:p>
            <a:pPr algn="ctr">
              <a:defRPr/>
            </a:pPr>
            <a:endParaRPr lang="en-US"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pic>
        <p:nvPicPr>
          <p:cNvPr id="7" name="Picture 34" descr="computer"/>
          <p:cNvPicPr>
            <a:picLocks noChangeAspect="1" noChangeArrowheads="1"/>
          </p:cNvPicPr>
          <p:nvPr/>
        </p:nvPicPr>
        <p:blipFill>
          <a:blip r:embed="rId4">
            <a:lum bright="10000" contrast="-16000"/>
          </a:blip>
          <a:srcRect/>
          <a:stretch>
            <a:fillRect/>
          </a:stretch>
        </p:blipFill>
        <p:spPr bwMode="auto">
          <a:xfrm>
            <a:off x="1670924" y="4310200"/>
            <a:ext cx="517525" cy="701675"/>
          </a:xfrm>
          <a:prstGeom prst="rect">
            <a:avLst/>
          </a:prstGeom>
          <a:noFill/>
          <a:ln w="9525">
            <a:noFill/>
            <a:miter lim="800000"/>
            <a:headEnd/>
            <a:tailEnd/>
          </a:ln>
          <a:effectLst>
            <a:outerShdw sy="23000" kx="1199993" algn="br" rotWithShape="0">
              <a:srgbClr xmlns:mc="http://schemas.openxmlformats.org/markup-compatibility/2006" xmlns:a14="http://schemas.microsoft.com/office/drawing/2010/main" val="808080" mc:Ignorable="">
                <a:alpha val="14998"/>
              </a:srgbClr>
            </a:outerShdw>
          </a:effectLst>
        </p:spPr>
      </p:pic>
      <p:sp>
        <p:nvSpPr>
          <p:cNvPr id="8" name="Rectangle 7"/>
          <p:cNvSpPr>
            <a:spLocks noChangeArrowheads="1"/>
          </p:cNvSpPr>
          <p:nvPr/>
        </p:nvSpPr>
        <p:spPr bwMode="auto">
          <a:xfrm rot="21333536">
            <a:off x="1506484" y="5178966"/>
            <a:ext cx="1590675" cy="674031"/>
          </a:xfrm>
          <a:prstGeom prst="rect">
            <a:avLst/>
          </a:prstGeom>
          <a:noFill/>
          <a:ln w="9525">
            <a:noFill/>
            <a:miter lim="800000"/>
            <a:headEnd/>
            <a:tailEnd/>
          </a:ln>
          <a:scene3d>
            <a:camera prst="isometricRightUp">
              <a:rot lat="2100000" lon="18900000" rev="0"/>
            </a:camera>
            <a:lightRig rig="threePt" dir="t"/>
          </a:scene3d>
        </p:spPr>
        <p:txBody>
          <a:bodyPr>
            <a:spAutoFit/>
          </a:bodyPr>
          <a:lstStyle/>
          <a:p>
            <a:pPr algn="ctr" eaLnBrk="0" hangingPunct="0">
              <a:lnSpc>
                <a:spcPct val="90000"/>
              </a:lnSpc>
              <a:spcBef>
                <a:spcPct val="50000"/>
              </a:spcBef>
              <a:defRPr/>
            </a:pPr>
            <a:r>
              <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t>STORAGE</a:t>
            </a:r>
            <a:br>
              <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br>
            <a:r>
              <a:rPr lang="en-US" sz="1400" dirty="0" smtClean="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t>DATA LOSS PREVENTION</a:t>
            </a:r>
            <a:endPar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endParaRPr>
          </a:p>
        </p:txBody>
      </p:sp>
      <p:sp>
        <p:nvSpPr>
          <p:cNvPr id="9" name="Text Box 42"/>
          <p:cNvSpPr txBox="1">
            <a:spLocks noChangeArrowheads="1"/>
          </p:cNvSpPr>
          <p:nvPr/>
        </p:nvSpPr>
        <p:spPr bwMode="auto">
          <a:xfrm>
            <a:off x="862366" y="4914271"/>
            <a:ext cx="1504932" cy="258532"/>
          </a:xfrm>
          <a:prstGeom prst="rect">
            <a:avLst/>
          </a:prstGeom>
          <a:noFill/>
          <a:ln w="9525">
            <a:noFill/>
            <a:miter lim="800000"/>
            <a:headEnd/>
            <a:tailEnd/>
          </a:ln>
          <a:scene3d>
            <a:camera prst="isometricBottomUp">
              <a:rot lat="2124000" lon="18882001" rev="17987999"/>
            </a:camera>
            <a:lightRig rig="threePt" dir="t"/>
          </a:scene3d>
        </p:spPr>
        <p:txBody>
          <a:bodyPr>
            <a:spAutoFit/>
            <a:scene3d>
              <a:camera prst="isometricTopUp">
                <a:rot lat="19476000" lon="18882001" rev="3612000"/>
              </a:camera>
              <a:lightRig rig="threePt" dir="t"/>
            </a:scene3d>
          </a:bodyPr>
          <a:lstStyle/>
          <a:p>
            <a:pPr algn="ctr" eaLnBrk="0" hangingPunct="0">
              <a:lnSpc>
                <a:spcPct val="90000"/>
              </a:lnSpc>
              <a:spcBef>
                <a:spcPct val="50000"/>
              </a:spcBef>
              <a:defRPr/>
            </a:pPr>
            <a:r>
              <a:rPr lang="en-US" sz="1200" dirty="0">
                <a:latin typeface="Calibri" pitchFamily="34" charset="0"/>
                <a:ea typeface="ＭＳ Ｐゴシック" pitchFamily="-109" charset="-128"/>
                <a:cs typeface="ＭＳ Ｐゴシック" pitchFamily="-109" charset="-128"/>
              </a:rPr>
              <a:t>DISCOVER</a:t>
            </a:r>
            <a:endParaRPr lang="en-US" sz="1400" dirty="0">
              <a:latin typeface="Calibri" pitchFamily="34" charset="0"/>
              <a:ea typeface="ＭＳ Ｐゴシック" pitchFamily="-109" charset="-128"/>
              <a:cs typeface="ＭＳ Ｐゴシック" pitchFamily="-109" charset="-128"/>
            </a:endParaRPr>
          </a:p>
        </p:txBody>
      </p:sp>
      <p:grpSp>
        <p:nvGrpSpPr>
          <p:cNvPr id="10" name="Group 67"/>
          <p:cNvGrpSpPr>
            <a:grpSpLocks/>
          </p:cNvGrpSpPr>
          <p:nvPr/>
        </p:nvGrpSpPr>
        <p:grpSpPr bwMode="auto">
          <a:xfrm>
            <a:off x="935086" y="1609863"/>
            <a:ext cx="1577214" cy="1195387"/>
            <a:chOff x="997578" y="3029045"/>
            <a:chExt cx="1578499" cy="1195013"/>
          </a:xfrm>
        </p:grpSpPr>
        <p:grpSp>
          <p:nvGrpSpPr>
            <p:cNvPr id="11" name="Group 52"/>
            <p:cNvGrpSpPr>
              <a:grpSpLocks/>
            </p:cNvGrpSpPr>
            <p:nvPr/>
          </p:nvGrpSpPr>
          <p:grpSpPr bwMode="auto">
            <a:xfrm>
              <a:off x="1377514" y="3100108"/>
              <a:ext cx="1198563" cy="1123950"/>
              <a:chOff x="3183461" y="4421353"/>
              <a:chExt cx="1752600" cy="1742368"/>
            </a:xfrm>
          </p:grpSpPr>
          <p:sp>
            <p:nvSpPr>
              <p:cNvPr id="14" name="Rounded Rectangle 13"/>
              <p:cNvSpPr>
                <a:spLocks noChangeArrowheads="1"/>
              </p:cNvSpPr>
              <p:nvPr/>
            </p:nvSpPr>
            <p:spPr bwMode="auto">
              <a:xfrm>
                <a:off x="3183461" y="4459453"/>
                <a:ext cx="1752600" cy="1704268"/>
              </a:xfrm>
              <a:prstGeom prst="roundRect">
                <a:avLst>
                  <a:gd name="adj" fmla="val 5394"/>
                </a:avLst>
              </a:prstGeom>
              <a:solidFill>
                <a:schemeClr val="bg1">
                  <a:lumMod val="85000"/>
                </a:schemeClr>
              </a:solidFill>
              <a:ln w="57150" cap="flat" cmpd="sng" algn="ctr">
                <a:solidFill>
                  <a:srgbClr xmlns:mc="http://schemas.openxmlformats.org/markup-compatibility/2006" xmlns:a14="http://schemas.microsoft.com/office/drawing/2010/main" val="537697" mc:Ignorable=""/>
                </a:solidFill>
                <a:prstDash val="solid"/>
                <a:round/>
                <a:headEnd type="none" w="med" len="med"/>
                <a:tailEnd type="none" w="med" len="med"/>
              </a:ln>
              <a:effectLst>
                <a:outerShdw blurRad="50800" dist="38100" dir="8100000" algn="bl">
                  <a:srgbClr xmlns:mc="http://schemas.openxmlformats.org/markup-compatibility/2006" xmlns:a14="http://schemas.microsoft.com/office/drawing/2010/main" val="000000" mc:Ignorable="">
                    <a:alpha val="43000"/>
                  </a:srgbClr>
                </a:outerShdw>
              </a:effectLst>
              <a:scene3d>
                <a:camera prst="isometricTopUp">
                  <a:rot lat="19476000" lon="18882001" rev="3612000"/>
                </a:camera>
                <a:lightRig rig="threePt" dir="t"/>
              </a:scene3d>
              <a:sp3d extrusionH="317500"/>
            </p:spPr>
            <p:txBody>
              <a:bodyPr anchor="ctr"/>
              <a:lstStyle/>
              <a:p>
                <a:pPr algn="ctr">
                  <a:defRPr/>
                </a:pPr>
                <a:endParaRPr lang="en-US"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sp>
            <p:nvSpPr>
              <p:cNvPr id="15" name="Rounded Rectangle 14"/>
              <p:cNvSpPr>
                <a:spLocks noChangeArrowheads="1"/>
              </p:cNvSpPr>
              <p:nvPr/>
            </p:nvSpPr>
            <p:spPr bwMode="auto">
              <a:xfrm>
                <a:off x="3183461" y="4421353"/>
                <a:ext cx="1752600" cy="1704268"/>
              </a:xfrm>
              <a:prstGeom prst="roundRect">
                <a:avLst>
                  <a:gd name="adj" fmla="val 5394"/>
                </a:avLst>
              </a:prstGeom>
              <a:solidFill>
                <a:schemeClr val="bg1">
                  <a:lumMod val="85000"/>
                </a:schemeClr>
              </a:solidFill>
              <a:ln w="57150" cap="flat" cmpd="sng" algn="ctr">
                <a:solidFill>
                  <a:srgbClr xmlns:mc="http://schemas.openxmlformats.org/markup-compatibility/2006" xmlns:a14="http://schemas.microsoft.com/office/drawing/2010/main" val="77A4C5" mc:Ignorable=""/>
                </a:solidFill>
                <a:prstDash val="solid"/>
                <a:round/>
                <a:headEnd type="none" w="med" len="med"/>
                <a:tailEnd type="none" w="med" len="med"/>
              </a:ln>
              <a:effectLst>
                <a:outerShdw blurRad="50800" dist="38100" dir="8100000" algn="bl" rotWithShape="0">
                  <a:srgbClr xmlns:mc="http://schemas.openxmlformats.org/markup-compatibility/2006" xmlns:a14="http://schemas.microsoft.com/office/drawing/2010/main" val="000000" mc:Ignorable="">
                    <a:alpha val="43000"/>
                  </a:srgbClr>
                </a:outerShdw>
              </a:effectLst>
              <a:scene3d>
                <a:camera prst="isometricTopUp">
                  <a:rot lat="19476000" lon="18882001" rev="3612000"/>
                </a:camera>
                <a:lightRig rig="threePt" dir="t"/>
              </a:scene3d>
              <a:sp3d extrusionH="44450"/>
            </p:spPr>
            <p:txBody>
              <a:bodyPr anchor="ctr"/>
              <a:lstStyle/>
              <a:p>
                <a:pPr algn="ctr">
                  <a:defRPr/>
                </a:pPr>
                <a:endParaRPr lang="en-US"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grpSp>
        <p:pic>
          <p:nvPicPr>
            <p:cNvPr id="12" name="Picture 34" descr="computer"/>
            <p:cNvPicPr>
              <a:picLocks noChangeAspect="1" noChangeArrowheads="1"/>
            </p:cNvPicPr>
            <p:nvPr/>
          </p:nvPicPr>
          <p:blipFill>
            <a:blip r:embed="rId4">
              <a:lum bright="10000" contrast="-16000"/>
            </a:blip>
            <a:srcRect/>
            <a:stretch>
              <a:fillRect/>
            </a:stretch>
          </p:blipFill>
          <p:spPr bwMode="auto">
            <a:xfrm>
              <a:off x="1803923" y="3029045"/>
              <a:ext cx="511592" cy="691933"/>
            </a:xfrm>
            <a:prstGeom prst="rect">
              <a:avLst/>
            </a:prstGeom>
            <a:noFill/>
            <a:ln w="9525">
              <a:noFill/>
              <a:miter lim="800000"/>
              <a:headEnd/>
              <a:tailEnd/>
            </a:ln>
            <a:effectLst>
              <a:outerShdw sy="23000" kx="1199993" algn="br" rotWithShape="0">
                <a:srgbClr xmlns:mc="http://schemas.openxmlformats.org/markup-compatibility/2006" xmlns:a14="http://schemas.microsoft.com/office/drawing/2010/main" val="808080" mc:Ignorable="">
                  <a:alpha val="14998"/>
                </a:srgbClr>
              </a:outerShdw>
            </a:effectLst>
          </p:spPr>
        </p:pic>
        <p:sp>
          <p:nvSpPr>
            <p:cNvPr id="13" name="Text Box 42"/>
            <p:cNvSpPr txBox="1">
              <a:spLocks noChangeArrowheads="1"/>
            </p:cNvSpPr>
            <p:nvPr/>
          </p:nvSpPr>
          <p:spPr bwMode="auto">
            <a:xfrm>
              <a:off x="997578" y="3609132"/>
              <a:ext cx="1504933" cy="396908"/>
            </a:xfrm>
            <a:prstGeom prst="rect">
              <a:avLst/>
            </a:prstGeom>
            <a:noFill/>
            <a:ln w="9525">
              <a:noFill/>
              <a:miter lim="800000"/>
              <a:headEnd/>
              <a:tailEnd/>
            </a:ln>
            <a:scene3d>
              <a:camera prst="isometricBottomUp">
                <a:rot lat="2124000" lon="18882001" rev="17987999"/>
              </a:camera>
              <a:lightRig rig="threePt" dir="t"/>
            </a:scene3d>
          </p:spPr>
          <p:txBody>
            <a:bodyPr>
              <a:spAutoFit/>
              <a:scene3d>
                <a:camera prst="isometricTopUp">
                  <a:rot lat="19476000" lon="18882001" rev="3612000"/>
                </a:camera>
                <a:lightRig rig="threePt" dir="t"/>
              </a:scene3d>
            </a:bodyPr>
            <a:lstStyle/>
            <a:p>
              <a:pPr algn="ctr" eaLnBrk="0" hangingPunct="0">
                <a:lnSpc>
                  <a:spcPct val="90000"/>
                </a:lnSpc>
                <a:spcBef>
                  <a:spcPts val="0"/>
                </a:spcBef>
                <a:defRPr/>
              </a:pPr>
              <a:r>
                <a:rPr lang="en-US" sz="1100" dirty="0" smtClean="0">
                  <a:latin typeface="Calibri" pitchFamily="34" charset="0"/>
                  <a:ea typeface="ＭＳ Ｐゴシック" pitchFamily="-109" charset="-128"/>
                  <a:cs typeface="ＭＳ Ｐゴシック" pitchFamily="-109" charset="-128"/>
                </a:rPr>
                <a:t>ENFORCE </a:t>
              </a:r>
            </a:p>
            <a:p>
              <a:pPr algn="ctr" eaLnBrk="0" hangingPunct="0">
                <a:lnSpc>
                  <a:spcPct val="90000"/>
                </a:lnSpc>
                <a:spcBef>
                  <a:spcPts val="0"/>
                </a:spcBef>
                <a:defRPr/>
              </a:pPr>
              <a:r>
                <a:rPr lang="en-US" sz="1100" dirty="0" smtClean="0">
                  <a:latin typeface="Calibri" pitchFamily="34" charset="0"/>
                  <a:ea typeface="ＭＳ Ｐゴシック" pitchFamily="-109" charset="-128"/>
                  <a:cs typeface="ＭＳ Ｐゴシック" pitchFamily="-109" charset="-128"/>
                </a:rPr>
                <a:t>PLATFORM</a:t>
              </a:r>
              <a:endParaRPr lang="en-US" sz="1100" dirty="0">
                <a:latin typeface="Calibri" pitchFamily="34" charset="0"/>
                <a:ea typeface="ＭＳ Ｐゴシック" pitchFamily="-109" charset="-128"/>
                <a:cs typeface="ＭＳ Ｐゴシック" pitchFamily="-109" charset="-128"/>
              </a:endParaRPr>
            </a:p>
          </p:txBody>
        </p:sp>
      </p:grpSp>
      <p:sp>
        <p:nvSpPr>
          <p:cNvPr id="16" name="Rectangle 15"/>
          <p:cNvSpPr>
            <a:spLocks noChangeArrowheads="1"/>
          </p:cNvSpPr>
          <p:nvPr/>
        </p:nvSpPr>
        <p:spPr bwMode="auto">
          <a:xfrm>
            <a:off x="1446017" y="2675243"/>
            <a:ext cx="1875512" cy="867930"/>
          </a:xfrm>
          <a:prstGeom prst="rect">
            <a:avLst/>
          </a:prstGeom>
          <a:noFill/>
          <a:ln w="9525">
            <a:noFill/>
            <a:miter lim="800000"/>
            <a:headEnd/>
            <a:tailEnd/>
          </a:ln>
          <a:scene3d>
            <a:camera prst="isometricRightUp">
              <a:rot lat="2100000" lon="18900000" rev="0"/>
            </a:camera>
            <a:lightRig rig="threePt" dir="t"/>
          </a:scene3d>
        </p:spPr>
        <p:txBody>
          <a:bodyPr wrap="square">
            <a:spAutoFit/>
          </a:bodyPr>
          <a:lstStyle/>
          <a:p>
            <a:pPr algn="ctr" eaLnBrk="0" hangingPunct="0">
              <a:lnSpc>
                <a:spcPct val="90000"/>
              </a:lnSpc>
              <a:spcBef>
                <a:spcPct val="50000"/>
              </a:spcBef>
              <a:defRPr/>
            </a:pPr>
            <a:r>
              <a:rPr lang="en-US" sz="1400" dirty="0" smtClean="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t>DATA LOSS PREVENTION </a:t>
            </a:r>
            <a:r>
              <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t>MANAGEMENT</a:t>
            </a:r>
            <a:br>
              <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br>
            <a:r>
              <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t>PLATFORM</a:t>
            </a:r>
          </a:p>
        </p:txBody>
      </p:sp>
      <p:pic>
        <p:nvPicPr>
          <p:cNvPr id="33804" name="Picture 6"/>
          <p:cNvPicPr>
            <a:picLocks noChangeAspect="1" noChangeArrowheads="1"/>
          </p:cNvPicPr>
          <p:nvPr/>
        </p:nvPicPr>
        <p:blipFill>
          <a:blip r:embed="rId5"/>
          <a:srcRect/>
          <a:stretch>
            <a:fillRect/>
          </a:stretch>
        </p:blipFill>
        <p:spPr bwMode="auto">
          <a:xfrm>
            <a:off x="4857036" y="4151450"/>
            <a:ext cx="631825" cy="1122363"/>
          </a:xfrm>
          <a:prstGeom prst="rect">
            <a:avLst/>
          </a:prstGeom>
          <a:noFill/>
          <a:ln w="9525">
            <a:noFill/>
            <a:miter lim="800000"/>
            <a:headEnd/>
            <a:tailEnd/>
          </a:ln>
        </p:spPr>
      </p:pic>
      <p:sp>
        <p:nvSpPr>
          <p:cNvPr id="33805" name="TextBox 20"/>
          <p:cNvSpPr txBox="1">
            <a:spLocks noChangeArrowheads="1"/>
          </p:cNvSpPr>
          <p:nvPr/>
        </p:nvSpPr>
        <p:spPr bwMode="auto">
          <a:xfrm>
            <a:off x="4772899" y="5410275"/>
            <a:ext cx="1560512" cy="461963"/>
          </a:xfrm>
          <a:prstGeom prst="rect">
            <a:avLst/>
          </a:prstGeom>
          <a:noFill/>
          <a:ln w="9525">
            <a:noFill/>
            <a:miter lim="800000"/>
            <a:headEnd/>
            <a:tailEnd/>
          </a:ln>
        </p:spPr>
        <p:txBody>
          <a:bodyPr>
            <a:spAutoFit/>
          </a:bodyPr>
          <a:lstStyle/>
          <a:p>
            <a:pPr algn="ctr"/>
            <a:r>
              <a:rPr lang="en-US" sz="1200" dirty="0">
                <a:latin typeface="Calibri" pitchFamily="34" charset="0"/>
              </a:rPr>
              <a:t>Servers with </a:t>
            </a:r>
            <a:br>
              <a:rPr lang="en-US" sz="1200" dirty="0">
                <a:latin typeface="Calibri" pitchFamily="34" charset="0"/>
              </a:rPr>
            </a:br>
            <a:r>
              <a:rPr lang="en-US" sz="1200" dirty="0">
                <a:latin typeface="Calibri" pitchFamily="34" charset="0"/>
              </a:rPr>
              <a:t>HIPAA data</a:t>
            </a:r>
          </a:p>
        </p:txBody>
      </p:sp>
      <p:sp>
        <p:nvSpPr>
          <p:cNvPr id="20" name="TextBox 19"/>
          <p:cNvSpPr txBox="1">
            <a:spLocks noChangeArrowheads="1"/>
          </p:cNvSpPr>
          <p:nvPr/>
        </p:nvSpPr>
        <p:spPr bwMode="auto">
          <a:xfrm>
            <a:off x="405686" y="3438663"/>
            <a:ext cx="1508125" cy="461962"/>
          </a:xfrm>
          <a:prstGeom prst="rect">
            <a:avLst/>
          </a:prstGeom>
          <a:noFill/>
          <a:ln w="9525">
            <a:noFill/>
            <a:miter lim="800000"/>
            <a:headEnd/>
            <a:tailEnd/>
          </a:ln>
        </p:spPr>
        <p:txBody>
          <a:bodyPr>
            <a:spAutoFit/>
          </a:bodyPr>
          <a:lstStyle/>
          <a:p>
            <a:pPr algn="ctr"/>
            <a:r>
              <a:rPr lang="en-US" sz="1200" dirty="0">
                <a:latin typeface="Calibri" pitchFamily="34" charset="0"/>
              </a:rPr>
              <a:t>Crack </a:t>
            </a:r>
            <a:r>
              <a:rPr lang="en-US" sz="1200" dirty="0" smtClean="0">
                <a:latin typeface="Calibri" pitchFamily="34" charset="0"/>
              </a:rPr>
              <a:t>content </a:t>
            </a:r>
            <a:r>
              <a:rPr lang="en-US" sz="1200" dirty="0">
                <a:latin typeface="Calibri" pitchFamily="34" charset="0"/>
              </a:rPr>
              <a:t>and </a:t>
            </a:r>
            <a:r>
              <a:rPr lang="en-US" sz="1200" dirty="0" smtClean="0">
                <a:latin typeface="Calibri" pitchFamily="34" charset="0"/>
              </a:rPr>
              <a:t>record incidents</a:t>
            </a:r>
            <a:endParaRPr lang="en-US" sz="1200" dirty="0">
              <a:latin typeface="Calibri" pitchFamily="34" charset="0"/>
            </a:endParaRPr>
          </a:p>
        </p:txBody>
      </p:sp>
      <p:cxnSp>
        <p:nvCxnSpPr>
          <p:cNvPr id="21" name="Straight Arrow Connector 20"/>
          <p:cNvCxnSpPr/>
          <p:nvPr/>
        </p:nvCxnSpPr>
        <p:spPr>
          <a:xfrm rot="10800000">
            <a:off x="2753599" y="5032513"/>
            <a:ext cx="2033587" cy="1587"/>
          </a:xfrm>
          <a:prstGeom prst="straightConnector1">
            <a:avLst/>
          </a:prstGeom>
          <a:ln w="31750">
            <a:solidFill>
              <a:srgbClr xmlns:mc="http://schemas.openxmlformats.org/markup-compatibility/2006" xmlns:a14="http://schemas.microsoft.com/office/drawing/2010/main" val="F1821F" mc:Ignorabl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3075861" y="5111888"/>
            <a:ext cx="1819275" cy="276225"/>
          </a:xfrm>
          <a:prstGeom prst="rect">
            <a:avLst/>
          </a:prstGeom>
          <a:noFill/>
          <a:ln w="9525">
            <a:noFill/>
            <a:miter lim="800000"/>
            <a:headEnd/>
            <a:tailEnd/>
          </a:ln>
        </p:spPr>
        <p:txBody>
          <a:bodyPr>
            <a:spAutoFit/>
          </a:bodyPr>
          <a:lstStyle/>
          <a:p>
            <a:r>
              <a:rPr lang="en-US" sz="1200" dirty="0">
                <a:latin typeface="Calibri" pitchFamily="34" charset="0"/>
              </a:rPr>
              <a:t>Scan and </a:t>
            </a:r>
            <a:r>
              <a:rPr lang="en-US" sz="1200" dirty="0" smtClean="0">
                <a:latin typeface="Calibri" pitchFamily="34" charset="0"/>
              </a:rPr>
              <a:t>retrieve data</a:t>
            </a:r>
            <a:endParaRPr lang="en-US" sz="1200" dirty="0">
              <a:latin typeface="Calibri" pitchFamily="34" charset="0"/>
            </a:endParaRPr>
          </a:p>
        </p:txBody>
      </p:sp>
      <p:sp>
        <p:nvSpPr>
          <p:cNvPr id="23" name="Oval 22"/>
          <p:cNvSpPr/>
          <p:nvPr/>
        </p:nvSpPr>
        <p:spPr bwMode="auto">
          <a:xfrm>
            <a:off x="2848849" y="5108713"/>
            <a:ext cx="274637" cy="273050"/>
          </a:xfrm>
          <a:prstGeom prst="ellipse">
            <a:avLst/>
          </a:prstGeom>
          <a:gradFill rotWithShape="1">
            <a:gsLst>
              <a:gs pos="0">
                <a:srgbClr xmlns:mc="http://schemas.openxmlformats.org/markup-compatibility/2006" xmlns:a14="http://schemas.microsoft.com/office/drawing/2010/main" val="FFFBDC" mc:Ignorable=""/>
              </a:gs>
              <a:gs pos="64999">
                <a:srgbClr xmlns:mc="http://schemas.openxmlformats.org/markup-compatibility/2006" xmlns:a14="http://schemas.microsoft.com/office/drawing/2010/main" val="FFF4AA" mc:Ignorable=""/>
              </a:gs>
              <a:gs pos="100000">
                <a:srgbClr xmlns:mc="http://schemas.openxmlformats.org/markup-compatibility/2006" xmlns:a14="http://schemas.microsoft.com/office/drawing/2010/main" val="FFF284" mc:Ignorable=""/>
              </a:gs>
            </a:gsLst>
            <a:lin ang="5400000" scaled="1"/>
          </a:gradFill>
          <a:ln w="28575">
            <a:solidFill>
              <a:srgbClr xmlns:mc="http://schemas.openxmlformats.org/markup-compatibility/2006" xmlns:a14="http://schemas.microsoft.com/office/drawing/2010/main" val="E6B900" mc:Ignorable=""/>
            </a:solidFill>
            <a:round/>
            <a:headEnd/>
            <a:tailEnd/>
          </a:ln>
          <a:effectLst>
            <a:outerShdw dist="20000" dir="5400000" rotWithShape="0">
              <a:srgbClr xmlns:mc="http://schemas.openxmlformats.org/markup-compatibility/2006" xmlns:a14="http://schemas.microsoft.com/office/drawing/2010/main" val="808080" mc:Ignorable="">
                <a:alpha val="37999"/>
              </a:srgbClr>
            </a:outerShdw>
          </a:effectLst>
        </p:spPr>
        <p:txBody>
          <a:bodyPr anchor="ctr"/>
          <a:lstStyle/>
          <a:p>
            <a:pPr algn="ctr">
              <a:defRPr/>
            </a:pPr>
            <a:r>
              <a:rPr lang="en-US" sz="1400" dirty="0">
                <a:latin typeface="Calibri" pitchFamily="34" charset="0"/>
                <a:ea typeface="ＭＳ Ｐゴシック" pitchFamily="-109" charset="-128"/>
                <a:cs typeface="+mn-cs"/>
              </a:rPr>
              <a:t>1</a:t>
            </a:r>
          </a:p>
        </p:txBody>
      </p:sp>
      <p:sp>
        <p:nvSpPr>
          <p:cNvPr id="24" name="Oval 23"/>
          <p:cNvSpPr/>
          <p:nvPr/>
        </p:nvSpPr>
        <p:spPr bwMode="auto">
          <a:xfrm>
            <a:off x="1022461" y="3160088"/>
            <a:ext cx="274638" cy="274637"/>
          </a:xfrm>
          <a:prstGeom prst="ellipse">
            <a:avLst/>
          </a:prstGeom>
          <a:gradFill rotWithShape="1">
            <a:gsLst>
              <a:gs pos="0">
                <a:srgbClr xmlns:mc="http://schemas.openxmlformats.org/markup-compatibility/2006" xmlns:a14="http://schemas.microsoft.com/office/drawing/2010/main" val="FFFBDC" mc:Ignorable=""/>
              </a:gs>
              <a:gs pos="64999">
                <a:srgbClr xmlns:mc="http://schemas.openxmlformats.org/markup-compatibility/2006" xmlns:a14="http://schemas.microsoft.com/office/drawing/2010/main" val="FFF4AA" mc:Ignorable=""/>
              </a:gs>
              <a:gs pos="100000">
                <a:srgbClr xmlns:mc="http://schemas.openxmlformats.org/markup-compatibility/2006" xmlns:a14="http://schemas.microsoft.com/office/drawing/2010/main" val="FFF284" mc:Ignorable=""/>
              </a:gs>
            </a:gsLst>
            <a:lin ang="5400000" scaled="1"/>
          </a:gradFill>
          <a:ln w="28575">
            <a:solidFill>
              <a:srgbClr xmlns:mc="http://schemas.openxmlformats.org/markup-compatibility/2006" xmlns:a14="http://schemas.microsoft.com/office/drawing/2010/main" val="E6B900" mc:Ignorable=""/>
            </a:solidFill>
            <a:round/>
            <a:headEnd/>
            <a:tailEnd/>
          </a:ln>
          <a:effectLst>
            <a:outerShdw dist="20000" dir="5400000" rotWithShape="0">
              <a:srgbClr xmlns:mc="http://schemas.openxmlformats.org/markup-compatibility/2006" xmlns:a14="http://schemas.microsoft.com/office/drawing/2010/main" val="808080" mc:Ignorable="">
                <a:alpha val="37999"/>
              </a:srgbClr>
            </a:outerShdw>
          </a:effectLst>
        </p:spPr>
        <p:txBody>
          <a:bodyPr anchor="ctr"/>
          <a:lstStyle/>
          <a:p>
            <a:pPr algn="ctr">
              <a:defRPr/>
            </a:pPr>
            <a:r>
              <a:rPr lang="en-US" sz="1400" dirty="0">
                <a:latin typeface="Calibri" pitchFamily="34" charset="0"/>
                <a:ea typeface="ＭＳ Ｐゴシック" pitchFamily="-109" charset="-128"/>
                <a:cs typeface="+mn-cs"/>
              </a:rPr>
              <a:t>2</a:t>
            </a:r>
          </a:p>
        </p:txBody>
      </p:sp>
      <p:sp>
        <p:nvSpPr>
          <p:cNvPr id="25" name="Oval 24"/>
          <p:cNvSpPr/>
          <p:nvPr/>
        </p:nvSpPr>
        <p:spPr bwMode="auto">
          <a:xfrm>
            <a:off x="2713911" y="1687650"/>
            <a:ext cx="273050" cy="274638"/>
          </a:xfrm>
          <a:prstGeom prst="ellipse">
            <a:avLst/>
          </a:prstGeom>
          <a:gradFill rotWithShape="1">
            <a:gsLst>
              <a:gs pos="0">
                <a:srgbClr xmlns:mc="http://schemas.openxmlformats.org/markup-compatibility/2006" xmlns:a14="http://schemas.microsoft.com/office/drawing/2010/main" val="FFFBDC" mc:Ignorable=""/>
              </a:gs>
              <a:gs pos="64999">
                <a:srgbClr xmlns:mc="http://schemas.openxmlformats.org/markup-compatibility/2006" xmlns:a14="http://schemas.microsoft.com/office/drawing/2010/main" val="FFF4AA" mc:Ignorable=""/>
              </a:gs>
              <a:gs pos="100000">
                <a:srgbClr xmlns:mc="http://schemas.openxmlformats.org/markup-compatibility/2006" xmlns:a14="http://schemas.microsoft.com/office/drawing/2010/main" val="FFF284" mc:Ignorable=""/>
              </a:gs>
            </a:gsLst>
            <a:lin ang="5400000" scaled="1"/>
          </a:gradFill>
          <a:ln w="28575">
            <a:solidFill>
              <a:srgbClr xmlns:mc="http://schemas.openxmlformats.org/markup-compatibility/2006" xmlns:a14="http://schemas.microsoft.com/office/drawing/2010/main" val="E6B900" mc:Ignorable=""/>
            </a:solidFill>
            <a:round/>
            <a:headEnd/>
            <a:tailEnd/>
          </a:ln>
          <a:effectLst>
            <a:outerShdw dist="20000" dir="5400000" rotWithShape="0">
              <a:srgbClr xmlns:mc="http://schemas.openxmlformats.org/markup-compatibility/2006" xmlns:a14="http://schemas.microsoft.com/office/drawing/2010/main" val="808080" mc:Ignorable="">
                <a:alpha val="37999"/>
              </a:srgbClr>
            </a:outerShdw>
          </a:effectLst>
        </p:spPr>
        <p:txBody>
          <a:bodyPr anchor="ctr"/>
          <a:lstStyle/>
          <a:p>
            <a:pPr algn="ctr">
              <a:defRPr/>
            </a:pPr>
            <a:r>
              <a:rPr lang="en-US" sz="1400" dirty="0">
                <a:latin typeface="Calibri" pitchFamily="34" charset="0"/>
                <a:ea typeface="ＭＳ Ｐゴシック" pitchFamily="-109" charset="-128"/>
                <a:cs typeface="+mn-cs"/>
              </a:rPr>
              <a:t>3</a:t>
            </a:r>
          </a:p>
        </p:txBody>
      </p:sp>
      <p:pic>
        <p:nvPicPr>
          <p:cNvPr id="33812" name="Picture 6"/>
          <p:cNvPicPr>
            <a:picLocks noChangeAspect="1" noChangeArrowheads="1"/>
          </p:cNvPicPr>
          <p:nvPr/>
        </p:nvPicPr>
        <p:blipFill>
          <a:blip r:embed="rId5"/>
          <a:srcRect/>
          <a:stretch>
            <a:fillRect/>
          </a:stretch>
        </p:blipFill>
        <p:spPr bwMode="auto">
          <a:xfrm>
            <a:off x="5085636" y="4265750"/>
            <a:ext cx="631825" cy="1122363"/>
          </a:xfrm>
          <a:prstGeom prst="rect">
            <a:avLst/>
          </a:prstGeom>
          <a:noFill/>
          <a:ln w="9525">
            <a:noFill/>
            <a:miter lim="800000"/>
            <a:headEnd/>
            <a:tailEnd/>
          </a:ln>
        </p:spPr>
      </p:pic>
      <p:pic>
        <p:nvPicPr>
          <p:cNvPr id="33813" name="Picture 6"/>
          <p:cNvPicPr>
            <a:picLocks noChangeAspect="1" noChangeArrowheads="1"/>
          </p:cNvPicPr>
          <p:nvPr/>
        </p:nvPicPr>
        <p:blipFill>
          <a:blip r:embed="rId5"/>
          <a:srcRect/>
          <a:stretch>
            <a:fillRect/>
          </a:stretch>
        </p:blipFill>
        <p:spPr bwMode="auto">
          <a:xfrm>
            <a:off x="5323761" y="4361000"/>
            <a:ext cx="631825" cy="1122363"/>
          </a:xfrm>
          <a:prstGeom prst="rect">
            <a:avLst/>
          </a:prstGeom>
          <a:noFill/>
          <a:ln w="9525">
            <a:noFill/>
            <a:miter lim="800000"/>
            <a:headEnd/>
            <a:tailEnd/>
          </a:ln>
        </p:spPr>
      </p:pic>
      <p:cxnSp>
        <p:nvCxnSpPr>
          <p:cNvPr id="30" name="Straight Arrow Connector 29"/>
          <p:cNvCxnSpPr/>
          <p:nvPr/>
        </p:nvCxnSpPr>
        <p:spPr>
          <a:xfrm rot="10800000">
            <a:off x="2744074" y="4775338"/>
            <a:ext cx="2033587" cy="1587"/>
          </a:xfrm>
          <a:prstGeom prst="straightConnector1">
            <a:avLst/>
          </a:prstGeom>
          <a:ln w="31750">
            <a:solidFill>
              <a:srgbClr xmlns:mc="http://schemas.openxmlformats.org/markup-compatibility/2006" xmlns:a14="http://schemas.microsoft.com/office/drawing/2010/main" val="F1821F" mc:Ignorabl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2955211" y="1690825"/>
            <a:ext cx="2573338" cy="277813"/>
          </a:xfrm>
          <a:prstGeom prst="rect">
            <a:avLst/>
          </a:prstGeom>
          <a:noFill/>
          <a:ln w="9525">
            <a:noFill/>
            <a:miter lim="800000"/>
            <a:headEnd/>
            <a:tailEnd/>
          </a:ln>
        </p:spPr>
        <p:txBody>
          <a:bodyPr>
            <a:spAutoFit/>
          </a:bodyPr>
          <a:lstStyle/>
          <a:p>
            <a:r>
              <a:rPr lang="en-US" sz="1200" dirty="0">
                <a:latin typeface="Calibri" pitchFamily="34" charset="0"/>
              </a:rPr>
              <a:t>Send incident and asset </a:t>
            </a:r>
            <a:r>
              <a:rPr lang="en-US" sz="1200" dirty="0" smtClean="0">
                <a:latin typeface="Calibri" pitchFamily="34" charset="0"/>
              </a:rPr>
              <a:t>information </a:t>
            </a:r>
            <a:endParaRPr lang="en-US" sz="1200" dirty="0">
              <a:latin typeface="Calibri" pitchFamily="34" charset="0"/>
            </a:endParaRPr>
          </a:p>
        </p:txBody>
      </p:sp>
      <p:grpSp>
        <p:nvGrpSpPr>
          <p:cNvPr id="17" name="Group 67"/>
          <p:cNvGrpSpPr>
            <a:grpSpLocks/>
          </p:cNvGrpSpPr>
          <p:nvPr/>
        </p:nvGrpSpPr>
        <p:grpSpPr bwMode="auto">
          <a:xfrm>
            <a:off x="5307000" y="1624150"/>
            <a:ext cx="1553464" cy="1195388"/>
            <a:chOff x="1021347" y="3029045"/>
            <a:chExt cx="1554730" cy="1195013"/>
          </a:xfrm>
        </p:grpSpPr>
        <p:grpSp>
          <p:nvGrpSpPr>
            <p:cNvPr id="18" name="Group 52"/>
            <p:cNvGrpSpPr>
              <a:grpSpLocks/>
            </p:cNvGrpSpPr>
            <p:nvPr/>
          </p:nvGrpSpPr>
          <p:grpSpPr bwMode="auto">
            <a:xfrm>
              <a:off x="1377514" y="3100108"/>
              <a:ext cx="1198563" cy="1123950"/>
              <a:chOff x="3183461" y="4421353"/>
              <a:chExt cx="1752600" cy="1742368"/>
            </a:xfrm>
          </p:grpSpPr>
          <p:sp>
            <p:nvSpPr>
              <p:cNvPr id="47" name="Rounded Rectangle 46"/>
              <p:cNvSpPr>
                <a:spLocks noChangeArrowheads="1"/>
              </p:cNvSpPr>
              <p:nvPr/>
            </p:nvSpPr>
            <p:spPr bwMode="auto">
              <a:xfrm>
                <a:off x="3183461" y="4459453"/>
                <a:ext cx="1752600" cy="1704268"/>
              </a:xfrm>
              <a:prstGeom prst="roundRect">
                <a:avLst>
                  <a:gd name="adj" fmla="val 5394"/>
                </a:avLst>
              </a:prstGeom>
              <a:solidFill>
                <a:schemeClr val="bg1">
                  <a:lumMod val="85000"/>
                </a:schemeClr>
              </a:solidFill>
              <a:ln w="57150" cap="flat" cmpd="sng" algn="ctr">
                <a:solidFill>
                  <a:srgbClr xmlns:mc="http://schemas.openxmlformats.org/markup-compatibility/2006" xmlns:a14="http://schemas.microsoft.com/office/drawing/2010/main" val="537697" mc:Ignorable=""/>
                </a:solidFill>
                <a:prstDash val="solid"/>
                <a:round/>
                <a:headEnd type="none" w="med" len="med"/>
                <a:tailEnd type="none" w="med" len="med"/>
              </a:ln>
              <a:effectLst>
                <a:outerShdw blurRad="50800" dist="38100" dir="8100000" algn="bl">
                  <a:srgbClr xmlns:mc="http://schemas.openxmlformats.org/markup-compatibility/2006" xmlns:a14="http://schemas.microsoft.com/office/drawing/2010/main" val="000000" mc:Ignorable="">
                    <a:alpha val="43000"/>
                  </a:srgbClr>
                </a:outerShdw>
              </a:effectLst>
              <a:scene3d>
                <a:camera prst="isometricTopUp">
                  <a:rot lat="19476000" lon="18882001" rev="3612000"/>
                </a:camera>
                <a:lightRig rig="threePt" dir="t"/>
              </a:scene3d>
              <a:sp3d extrusionH="317500"/>
            </p:spPr>
            <p:txBody>
              <a:bodyPr anchor="ctr"/>
              <a:lstStyle/>
              <a:p>
                <a:pPr algn="ctr">
                  <a:defRPr/>
                </a:pPr>
                <a:endParaRPr lang="en-US"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sp>
            <p:nvSpPr>
              <p:cNvPr id="48" name="Rounded Rectangle 47"/>
              <p:cNvSpPr>
                <a:spLocks noChangeArrowheads="1"/>
              </p:cNvSpPr>
              <p:nvPr/>
            </p:nvSpPr>
            <p:spPr bwMode="auto">
              <a:xfrm>
                <a:off x="3183461" y="4421353"/>
                <a:ext cx="1752600" cy="1704268"/>
              </a:xfrm>
              <a:prstGeom prst="roundRect">
                <a:avLst>
                  <a:gd name="adj" fmla="val 5394"/>
                </a:avLst>
              </a:prstGeom>
              <a:solidFill>
                <a:schemeClr val="bg1">
                  <a:lumMod val="85000"/>
                </a:schemeClr>
              </a:solidFill>
              <a:ln w="57150" cap="flat" cmpd="sng" algn="ctr">
                <a:solidFill>
                  <a:srgbClr xmlns:mc="http://schemas.openxmlformats.org/markup-compatibility/2006" xmlns:a14="http://schemas.microsoft.com/office/drawing/2010/main" val="77A4C5" mc:Ignorable=""/>
                </a:solidFill>
                <a:prstDash val="solid"/>
                <a:round/>
                <a:headEnd type="none" w="med" len="med"/>
                <a:tailEnd type="none" w="med" len="med"/>
              </a:ln>
              <a:effectLst>
                <a:outerShdw blurRad="50800" dist="38100" dir="8100000" algn="bl" rotWithShape="0">
                  <a:srgbClr xmlns:mc="http://schemas.openxmlformats.org/markup-compatibility/2006" xmlns:a14="http://schemas.microsoft.com/office/drawing/2010/main" val="000000" mc:Ignorable="">
                    <a:alpha val="43000"/>
                  </a:srgbClr>
                </a:outerShdw>
              </a:effectLst>
              <a:scene3d>
                <a:camera prst="isometricTopUp">
                  <a:rot lat="19476000" lon="18882001" rev="3612000"/>
                </a:camera>
                <a:lightRig rig="threePt" dir="t"/>
              </a:scene3d>
              <a:sp3d extrusionH="44450"/>
            </p:spPr>
            <p:txBody>
              <a:bodyPr anchor="ctr"/>
              <a:lstStyle/>
              <a:p>
                <a:pPr algn="ctr">
                  <a:defRPr/>
                </a:pPr>
                <a:endParaRPr lang="en-US"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grpSp>
        <p:pic>
          <p:nvPicPr>
            <p:cNvPr id="45" name="Picture 34" descr="computer"/>
            <p:cNvPicPr>
              <a:picLocks noChangeAspect="1" noChangeArrowheads="1"/>
            </p:cNvPicPr>
            <p:nvPr/>
          </p:nvPicPr>
          <p:blipFill>
            <a:blip r:embed="rId4">
              <a:lum bright="10000" contrast="-16000"/>
            </a:blip>
            <a:srcRect/>
            <a:stretch>
              <a:fillRect/>
            </a:stretch>
          </p:blipFill>
          <p:spPr bwMode="auto">
            <a:xfrm>
              <a:off x="1803923" y="3029045"/>
              <a:ext cx="511592" cy="691933"/>
            </a:xfrm>
            <a:prstGeom prst="rect">
              <a:avLst/>
            </a:prstGeom>
            <a:noFill/>
            <a:ln w="9525">
              <a:noFill/>
              <a:miter lim="800000"/>
              <a:headEnd/>
              <a:tailEnd/>
            </a:ln>
            <a:effectLst>
              <a:outerShdw sy="23000" kx="1199993" algn="br" rotWithShape="0">
                <a:srgbClr xmlns:mc="http://schemas.openxmlformats.org/markup-compatibility/2006" xmlns:a14="http://schemas.microsoft.com/office/drawing/2010/main" val="808080" mc:Ignorable="">
                  <a:alpha val="14998"/>
                </a:srgbClr>
              </a:outerShdw>
            </a:effectLst>
          </p:spPr>
        </p:pic>
        <p:sp>
          <p:nvSpPr>
            <p:cNvPr id="46" name="Text Box 42"/>
            <p:cNvSpPr txBox="1">
              <a:spLocks noChangeArrowheads="1"/>
            </p:cNvSpPr>
            <p:nvPr/>
          </p:nvSpPr>
          <p:spPr bwMode="auto">
            <a:xfrm>
              <a:off x="1021347" y="3649695"/>
              <a:ext cx="1328824" cy="369216"/>
            </a:xfrm>
            <a:prstGeom prst="rect">
              <a:avLst/>
            </a:prstGeom>
            <a:noFill/>
            <a:ln w="9525">
              <a:noFill/>
              <a:miter lim="800000"/>
              <a:headEnd/>
              <a:tailEnd/>
            </a:ln>
            <a:scene3d>
              <a:camera prst="isometricBottomUp">
                <a:rot lat="2124000" lon="18882001" rev="17987999"/>
              </a:camera>
              <a:lightRig rig="threePt" dir="t"/>
            </a:scene3d>
          </p:spPr>
          <p:txBody>
            <a:bodyPr wrap="square">
              <a:spAutoFit/>
              <a:scene3d>
                <a:camera prst="isometricTopUp">
                  <a:rot lat="19476000" lon="18882001" rev="3612000"/>
                </a:camera>
                <a:lightRig rig="threePt" dir="t"/>
              </a:scene3d>
            </a:bodyPr>
            <a:lstStyle/>
            <a:p>
              <a:pPr algn="ctr" eaLnBrk="0" hangingPunct="0">
                <a:lnSpc>
                  <a:spcPct val="90000"/>
                </a:lnSpc>
                <a:spcBef>
                  <a:spcPct val="50000"/>
                </a:spcBef>
                <a:defRPr/>
              </a:pPr>
              <a:r>
                <a:rPr lang="en-US" sz="1000" dirty="0" smtClean="0">
                  <a:latin typeface="Calibri" pitchFamily="34" charset="0"/>
                  <a:ea typeface="ＭＳ Ｐゴシック" pitchFamily="-109" charset="-128"/>
                  <a:cs typeface="ＭＳ Ｐゴシック" pitchFamily="-109" charset="-128"/>
                </a:rPr>
                <a:t>Control Compliance Suite</a:t>
              </a:r>
              <a:endParaRPr lang="en-US" sz="1100" dirty="0">
                <a:latin typeface="Calibri" pitchFamily="34" charset="0"/>
                <a:ea typeface="ＭＳ Ｐゴシック" pitchFamily="-109" charset="-128"/>
                <a:cs typeface="ＭＳ Ｐゴシック" pitchFamily="-109" charset="-128"/>
              </a:endParaRPr>
            </a:p>
          </p:txBody>
        </p:sp>
      </p:grpSp>
      <p:sp>
        <p:nvSpPr>
          <p:cNvPr id="49" name="Oval 48"/>
          <p:cNvSpPr/>
          <p:nvPr/>
        </p:nvSpPr>
        <p:spPr bwMode="auto">
          <a:xfrm>
            <a:off x="4150599" y="3044963"/>
            <a:ext cx="273050" cy="274637"/>
          </a:xfrm>
          <a:prstGeom prst="ellipse">
            <a:avLst/>
          </a:prstGeom>
          <a:gradFill rotWithShape="1">
            <a:gsLst>
              <a:gs pos="0">
                <a:srgbClr xmlns:mc="http://schemas.openxmlformats.org/markup-compatibility/2006" xmlns:a14="http://schemas.microsoft.com/office/drawing/2010/main" val="FFFBDC" mc:Ignorable=""/>
              </a:gs>
              <a:gs pos="64999">
                <a:srgbClr xmlns:mc="http://schemas.openxmlformats.org/markup-compatibility/2006" xmlns:a14="http://schemas.microsoft.com/office/drawing/2010/main" val="FFF4AA" mc:Ignorable=""/>
              </a:gs>
              <a:gs pos="100000">
                <a:srgbClr xmlns:mc="http://schemas.openxmlformats.org/markup-compatibility/2006" xmlns:a14="http://schemas.microsoft.com/office/drawing/2010/main" val="FFF284" mc:Ignorable=""/>
              </a:gs>
            </a:gsLst>
            <a:lin ang="5400000" scaled="1"/>
          </a:gradFill>
          <a:ln w="28575">
            <a:solidFill>
              <a:srgbClr xmlns:mc="http://schemas.openxmlformats.org/markup-compatibility/2006" xmlns:a14="http://schemas.microsoft.com/office/drawing/2010/main" val="E6B900" mc:Ignorable=""/>
            </a:solidFill>
            <a:round/>
            <a:headEnd/>
            <a:tailEnd/>
          </a:ln>
          <a:effectLst>
            <a:outerShdw dist="20000" dir="5400000" rotWithShape="0">
              <a:srgbClr xmlns:mc="http://schemas.openxmlformats.org/markup-compatibility/2006" xmlns:a14="http://schemas.microsoft.com/office/drawing/2010/main" val="808080" mc:Ignorable="">
                <a:alpha val="37999"/>
              </a:srgbClr>
            </a:outerShdw>
          </a:effectLst>
        </p:spPr>
        <p:txBody>
          <a:bodyPr anchor="ctr"/>
          <a:lstStyle/>
          <a:p>
            <a:pPr algn="ctr">
              <a:defRPr/>
            </a:pPr>
            <a:r>
              <a:rPr lang="en-US" sz="1400" dirty="0">
                <a:latin typeface="Calibri" pitchFamily="34" charset="0"/>
                <a:ea typeface="ＭＳ Ｐゴシック" pitchFamily="-109" charset="-128"/>
                <a:cs typeface="+mn-cs"/>
              </a:rPr>
              <a:t>4</a:t>
            </a:r>
          </a:p>
        </p:txBody>
      </p:sp>
      <p:sp>
        <p:nvSpPr>
          <p:cNvPr id="51" name="TextBox 50"/>
          <p:cNvSpPr txBox="1">
            <a:spLocks noChangeArrowheads="1"/>
          </p:cNvSpPr>
          <p:nvPr/>
        </p:nvSpPr>
        <p:spPr bwMode="auto">
          <a:xfrm>
            <a:off x="4395075" y="3048001"/>
            <a:ext cx="1834276" cy="646331"/>
          </a:xfrm>
          <a:prstGeom prst="rect">
            <a:avLst/>
          </a:prstGeom>
          <a:noFill/>
          <a:ln w="9525">
            <a:noFill/>
            <a:miter lim="800000"/>
            <a:headEnd/>
            <a:tailEnd/>
          </a:ln>
        </p:spPr>
        <p:txBody>
          <a:bodyPr wrap="square">
            <a:spAutoFit/>
          </a:bodyPr>
          <a:lstStyle/>
          <a:p>
            <a:r>
              <a:rPr lang="en-US" sz="1200" dirty="0">
                <a:latin typeface="Calibri" pitchFamily="34" charset="0"/>
              </a:rPr>
              <a:t>Scans assets to assess server hardening and compliance</a:t>
            </a:r>
          </a:p>
        </p:txBody>
      </p:sp>
      <p:sp>
        <p:nvSpPr>
          <p:cNvPr id="53" name="Rectangle 52"/>
          <p:cNvSpPr>
            <a:spLocks noChangeArrowheads="1"/>
          </p:cNvSpPr>
          <p:nvPr/>
        </p:nvSpPr>
        <p:spPr bwMode="auto">
          <a:xfrm>
            <a:off x="5956280" y="2706703"/>
            <a:ext cx="1590675" cy="674031"/>
          </a:xfrm>
          <a:prstGeom prst="rect">
            <a:avLst/>
          </a:prstGeom>
          <a:noFill/>
          <a:ln w="9525">
            <a:noFill/>
            <a:miter lim="800000"/>
            <a:headEnd/>
            <a:tailEnd/>
          </a:ln>
          <a:scene3d>
            <a:camera prst="isometricRightUp">
              <a:rot lat="2100000" lon="18900000" rev="0"/>
            </a:camera>
            <a:lightRig rig="threePt" dir="t"/>
          </a:scene3d>
        </p:spPr>
        <p:txBody>
          <a:bodyPr>
            <a:spAutoFit/>
          </a:bodyPr>
          <a:lstStyle/>
          <a:p>
            <a:pPr algn="ctr" eaLnBrk="0" hangingPunct="0">
              <a:lnSpc>
                <a:spcPct val="90000"/>
              </a:lnSpc>
              <a:spcBef>
                <a:spcPct val="50000"/>
              </a:spcBef>
              <a:defRPr/>
            </a:pPr>
            <a:r>
              <a:rPr lang="en-US" sz="1400" dirty="0">
                <a:solidFill>
                  <a:srgbClr xmlns:mc="http://schemas.openxmlformats.org/markup-compatibility/2006" xmlns:a14="http://schemas.microsoft.com/office/drawing/2010/main" val="153758" mc:Ignorable=""/>
                </a:solidFill>
                <a:latin typeface="Calibri" pitchFamily="34" charset="0"/>
                <a:ea typeface="ＭＳ Ｐゴシック" pitchFamily="-109" charset="-128"/>
                <a:cs typeface="ＭＳ Ｐゴシック" pitchFamily="-109" charset="-128"/>
              </a:rPr>
              <a:t>CONTROL COMPLIANCE SUITE</a:t>
            </a:r>
          </a:p>
        </p:txBody>
      </p:sp>
      <p:sp>
        <p:nvSpPr>
          <p:cNvPr id="57" name="Rounded Rectangle 56"/>
          <p:cNvSpPr>
            <a:spLocks noChangeArrowheads="1"/>
          </p:cNvSpPr>
          <p:nvPr/>
        </p:nvSpPr>
        <p:spPr bwMode="auto">
          <a:xfrm>
            <a:off x="7148213" y="4592823"/>
            <a:ext cx="1532603" cy="393700"/>
          </a:xfrm>
          <a:prstGeom prst="roundRect">
            <a:avLst>
              <a:gd name="adj" fmla="val 16667"/>
            </a:avLst>
          </a:prstGeom>
          <a:solidFill>
            <a:srgbClr xmlns:mc="http://schemas.openxmlformats.org/markup-compatibility/2006" xmlns:a14="http://schemas.microsoft.com/office/drawing/2010/main" val="FFCC00" mc:Ignorable=""/>
          </a:solidFill>
          <a:ln w="12700" algn="ctr">
            <a:solidFill>
              <a:schemeClr val="bg2"/>
            </a:solidFill>
            <a:round/>
            <a:headEnd/>
            <a:tailEnd/>
          </a:ln>
        </p:spPr>
        <p:txBody>
          <a:bodyPr anchor="ctr"/>
          <a:lstStyle/>
          <a:p>
            <a:pPr algn="ctr"/>
            <a:endParaRPr lang="en-US" sz="1800" b="1" dirty="0">
              <a:latin typeface="Calibri" pitchFamily="34" charset="0"/>
            </a:endParaRPr>
          </a:p>
        </p:txBody>
      </p:sp>
      <p:cxnSp>
        <p:nvCxnSpPr>
          <p:cNvPr id="59" name="Straight Arrow Connector 58"/>
          <p:cNvCxnSpPr>
            <a:cxnSpLocks noChangeShapeType="1"/>
          </p:cNvCxnSpPr>
          <p:nvPr/>
        </p:nvCxnSpPr>
        <p:spPr bwMode="auto">
          <a:xfrm rot="10800000">
            <a:off x="6014324" y="4780100"/>
            <a:ext cx="1036637" cy="0"/>
          </a:xfrm>
          <a:prstGeom prst="straightConnector1">
            <a:avLst/>
          </a:prstGeom>
          <a:noFill/>
          <a:ln w="31750" algn="ctr">
            <a:solidFill>
              <a:srgbClr xmlns:mc="http://schemas.openxmlformats.org/markup-compatibility/2006" xmlns:a14="http://schemas.microsoft.com/office/drawing/2010/main" val="FF0000" mc:Ignorable=""/>
            </a:solidFill>
            <a:round/>
            <a:headEnd type="triangle" w="med" len="med"/>
            <a:tailEnd type="triangle" w="med" len="med"/>
          </a:ln>
        </p:spPr>
      </p:cxnSp>
      <p:sp>
        <p:nvSpPr>
          <p:cNvPr id="62" name="TextBox 61"/>
          <p:cNvSpPr txBox="1">
            <a:spLocks noChangeArrowheads="1"/>
          </p:cNvSpPr>
          <p:nvPr/>
        </p:nvSpPr>
        <p:spPr bwMode="auto">
          <a:xfrm>
            <a:off x="7138274" y="3985478"/>
            <a:ext cx="1790700" cy="461963"/>
          </a:xfrm>
          <a:prstGeom prst="rect">
            <a:avLst/>
          </a:prstGeom>
          <a:noFill/>
          <a:ln w="9525">
            <a:noFill/>
            <a:miter lim="800000"/>
            <a:headEnd/>
            <a:tailEnd/>
          </a:ln>
        </p:spPr>
        <p:txBody>
          <a:bodyPr>
            <a:spAutoFit/>
          </a:bodyPr>
          <a:lstStyle/>
          <a:p>
            <a:r>
              <a:rPr lang="en-US" sz="1200" dirty="0">
                <a:latin typeface="Calibri" pitchFamily="34" charset="0"/>
              </a:rPr>
              <a:t>Monitor assets for correlated events</a:t>
            </a:r>
          </a:p>
        </p:txBody>
      </p:sp>
      <p:sp>
        <p:nvSpPr>
          <p:cNvPr id="63" name="Oval 62"/>
          <p:cNvSpPr/>
          <p:nvPr/>
        </p:nvSpPr>
        <p:spPr bwMode="auto">
          <a:xfrm>
            <a:off x="6884274" y="4068028"/>
            <a:ext cx="273050" cy="274638"/>
          </a:xfrm>
          <a:prstGeom prst="ellipse">
            <a:avLst/>
          </a:prstGeom>
          <a:gradFill rotWithShape="1">
            <a:gsLst>
              <a:gs pos="0">
                <a:srgbClr xmlns:mc="http://schemas.openxmlformats.org/markup-compatibility/2006" xmlns:a14="http://schemas.microsoft.com/office/drawing/2010/main" val="FFFBDC" mc:Ignorable=""/>
              </a:gs>
              <a:gs pos="64999">
                <a:srgbClr xmlns:mc="http://schemas.openxmlformats.org/markup-compatibility/2006" xmlns:a14="http://schemas.microsoft.com/office/drawing/2010/main" val="FFF4AA" mc:Ignorable=""/>
              </a:gs>
              <a:gs pos="100000">
                <a:srgbClr xmlns:mc="http://schemas.openxmlformats.org/markup-compatibility/2006" xmlns:a14="http://schemas.microsoft.com/office/drawing/2010/main" val="FFF284" mc:Ignorable=""/>
              </a:gs>
            </a:gsLst>
            <a:lin ang="5400000" scaled="1"/>
          </a:gradFill>
          <a:ln w="28575">
            <a:solidFill>
              <a:srgbClr xmlns:mc="http://schemas.openxmlformats.org/markup-compatibility/2006" xmlns:a14="http://schemas.microsoft.com/office/drawing/2010/main" val="E6B900" mc:Ignorable=""/>
            </a:solidFill>
            <a:round/>
            <a:headEnd/>
            <a:tailEnd/>
          </a:ln>
          <a:effectLst>
            <a:outerShdw dist="20000" dir="5400000" rotWithShape="0">
              <a:srgbClr xmlns:mc="http://schemas.openxmlformats.org/markup-compatibility/2006" xmlns:a14="http://schemas.microsoft.com/office/drawing/2010/main" val="808080" mc:Ignorable="">
                <a:alpha val="37999"/>
              </a:srgbClr>
            </a:outerShdw>
          </a:effectLst>
        </p:spPr>
        <p:txBody>
          <a:bodyPr anchor="ctr"/>
          <a:lstStyle/>
          <a:p>
            <a:pPr algn="ctr">
              <a:defRPr/>
            </a:pPr>
            <a:r>
              <a:rPr lang="en-US" sz="1400" dirty="0">
                <a:latin typeface="Calibri" pitchFamily="34" charset="0"/>
                <a:ea typeface="ＭＳ Ｐゴシック" pitchFamily="-109" charset="-128"/>
                <a:cs typeface="+mn-cs"/>
              </a:rPr>
              <a:t>5</a:t>
            </a:r>
          </a:p>
        </p:txBody>
      </p:sp>
      <p:sp>
        <p:nvSpPr>
          <p:cNvPr id="85" name="Rectangle 84"/>
          <p:cNvSpPr/>
          <p:nvPr/>
        </p:nvSpPr>
        <p:spPr>
          <a:xfrm>
            <a:off x="7023763" y="4622152"/>
            <a:ext cx="1781503" cy="366575"/>
          </a:xfrm>
          <a:prstGeom prst="rect">
            <a:avLst/>
          </a:prstGeom>
        </p:spPr>
        <p:txBody>
          <a:bodyPr wrap="square">
            <a:spAutoFit/>
          </a:bodyPr>
          <a:lstStyle/>
          <a:p>
            <a:pPr algn="ctr">
              <a:lnSpc>
                <a:spcPct val="80000"/>
              </a:lnSpc>
            </a:pPr>
            <a:r>
              <a:rPr lang="en-US" sz="1100" b="1" dirty="0" smtClean="0">
                <a:latin typeface="+mj-lt"/>
              </a:rPr>
              <a:t>Symantec™ Security Information Manager</a:t>
            </a:r>
            <a:endParaRPr lang="en-US" sz="1100" b="1" dirty="0">
              <a:latin typeface="+mj-lt"/>
            </a:endParaRPr>
          </a:p>
        </p:txBody>
      </p:sp>
      <p:cxnSp>
        <p:nvCxnSpPr>
          <p:cNvPr id="60" name="Straight Arrow Connector 59"/>
          <p:cNvCxnSpPr/>
          <p:nvPr/>
        </p:nvCxnSpPr>
        <p:spPr bwMode="auto">
          <a:xfrm>
            <a:off x="2743200" y="2133600"/>
            <a:ext cx="2590800" cy="1588"/>
          </a:xfrm>
          <a:prstGeom prst="straightConnector1">
            <a:avLst/>
          </a:prstGeom>
          <a:solidFill>
            <a:schemeClr val="accent1"/>
          </a:solidFill>
          <a:ln w="31750" cap="flat" cmpd="sng" algn="ctr">
            <a:solidFill>
              <a:srgbClr xmlns:mc="http://schemas.openxmlformats.org/markup-compatibility/2006" xmlns:a14="http://schemas.microsoft.com/office/drawing/2010/main" val="FF0000" mc:Ignorable=""/>
            </a:solidFill>
            <a:prstDash val="solid"/>
            <a:round/>
            <a:headEnd type="none" w="med" len="med"/>
            <a:tailEnd type="triangle" w="med" len="med"/>
          </a:ln>
          <a:effectLst/>
        </p:spPr>
      </p:cxnSp>
      <p:grpSp>
        <p:nvGrpSpPr>
          <p:cNvPr id="19" name="Group 90"/>
          <p:cNvGrpSpPr/>
          <p:nvPr/>
        </p:nvGrpSpPr>
        <p:grpSpPr>
          <a:xfrm>
            <a:off x="3548186" y="1966093"/>
            <a:ext cx="759342" cy="656352"/>
            <a:chOff x="356938" y="968598"/>
            <a:chExt cx="759342" cy="656352"/>
          </a:xfrm>
        </p:grpSpPr>
        <p:sp>
          <p:nvSpPr>
            <p:cNvPr id="80" name="12-Point Star 79"/>
            <p:cNvSpPr/>
            <p:nvPr/>
          </p:nvSpPr>
          <p:spPr bwMode="auto">
            <a:xfrm>
              <a:off x="395593" y="968598"/>
              <a:ext cx="679202" cy="656352"/>
            </a:xfrm>
            <a:prstGeom prst="star12">
              <a:avLst/>
            </a:prstGeom>
            <a:gradFill flip="none" rotWithShape="1">
              <a:gsLst>
                <a:gs pos="0">
                  <a:schemeClr val="accent4"/>
                </a:gs>
                <a:gs pos="50000">
                  <a:srgbClr xmlns:mc="http://schemas.openxmlformats.org/markup-compatibility/2006" xmlns:a14="http://schemas.microsoft.com/office/drawing/2010/main" val="FFCC00" mc:Ignorable=""/>
                </a:gs>
                <a:gs pos="100000">
                  <a:schemeClr val="accent4"/>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81" name="TextBox 73"/>
            <p:cNvSpPr txBox="1">
              <a:spLocks noChangeArrowheads="1"/>
            </p:cNvSpPr>
            <p:nvPr/>
          </p:nvSpPr>
          <p:spPr bwMode="auto">
            <a:xfrm rot="20025246">
              <a:off x="356938" y="1090139"/>
              <a:ext cx="759342" cy="400110"/>
            </a:xfrm>
            <a:prstGeom prst="rect">
              <a:avLst/>
            </a:prstGeom>
            <a:noFill/>
            <a:ln w="9525">
              <a:noFill/>
              <a:miter lim="800000"/>
              <a:headEnd/>
              <a:tailEnd/>
            </a:ln>
          </p:spPr>
          <p:txBody>
            <a:bodyPr>
              <a:spAutoFit/>
            </a:bodyPr>
            <a:lstStyle/>
            <a:p>
              <a:pPr algn="ctr"/>
              <a:r>
                <a:rPr lang="en-US" sz="1000" dirty="0" smtClean="0">
                  <a:latin typeface="Calibri" pitchFamily="34" charset="0"/>
                </a:rPr>
                <a:t>New in</a:t>
              </a:r>
            </a:p>
            <a:p>
              <a:pPr algn="ctr"/>
              <a:r>
                <a:rPr lang="en-US" sz="1000" dirty="0" smtClean="0">
                  <a:latin typeface="Calibri" pitchFamily="34" charset="0"/>
                </a:rPr>
                <a:t>10.0</a:t>
              </a:r>
              <a:endParaRPr lang="en-US" sz="1000" dirty="0">
                <a:latin typeface="Calibri" pitchFamily="34" charset="0"/>
              </a:endParaRPr>
            </a:p>
          </p:txBody>
        </p:sp>
      </p:grpSp>
      <p:cxnSp>
        <p:nvCxnSpPr>
          <p:cNvPr id="78" name="Straight Arrow Connector 77"/>
          <p:cNvCxnSpPr/>
          <p:nvPr/>
        </p:nvCxnSpPr>
        <p:spPr bwMode="auto">
          <a:xfrm rot="5400000">
            <a:off x="5324475" y="3457575"/>
            <a:ext cx="1181100" cy="438150"/>
          </a:xfrm>
          <a:prstGeom prst="straightConnector1">
            <a:avLst/>
          </a:prstGeom>
          <a:solidFill>
            <a:schemeClr val="accent1"/>
          </a:solidFill>
          <a:ln w="31750" cap="flat" cmpd="sng" algn="ctr">
            <a:solidFill>
              <a:srgbClr xmlns:mc="http://schemas.openxmlformats.org/markup-compatibility/2006" xmlns:a14="http://schemas.microsoft.com/office/drawing/2010/main" val="FF0000" mc:Ignorable=""/>
            </a:solidFill>
            <a:prstDash val="solid"/>
            <a:round/>
            <a:headEnd type="none" w="med" len="med"/>
            <a:tailEnd type="triangle" w="med" len="me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22" presetClass="entr" presetSubtype="8"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22" presetClass="entr" presetSubtype="1"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up)">
                                      <p:cBhvr>
                                        <p:cTn id="51" dur="500"/>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par>
                                <p:cTn id="60" presetID="22" presetClass="entr" presetSubtype="8"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24" grpId="0" animBg="1"/>
      <p:bldP spid="25" grpId="0" animBg="1"/>
      <p:bldP spid="31" grpId="0"/>
      <p:bldP spid="49" grpId="0" animBg="1"/>
      <p:bldP spid="51" grpId="0"/>
      <p:bldP spid="57" grpId="0" animBg="1"/>
      <p:bldP spid="62" grpId="0"/>
      <p:bldP spid="63"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0125" y="867127"/>
            <a:ext cx="8563429" cy="5224915"/>
            <a:chOff x="319314" y="867127"/>
            <a:chExt cx="8563429" cy="5224915"/>
          </a:xfrm>
        </p:grpSpPr>
        <p:sp>
          <p:nvSpPr>
            <p:cNvPr id="13" name="Rounded Rectangle 12"/>
            <p:cNvSpPr/>
            <p:nvPr/>
          </p:nvSpPr>
          <p:spPr>
            <a:xfrm>
              <a:off x="319314" y="1161144"/>
              <a:ext cx="8563429" cy="4930898"/>
            </a:xfrm>
            <a:prstGeom prst="roundRect">
              <a:avLst>
                <a:gd name="adj" fmla="val 4334"/>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grpSp>
          <p:nvGrpSpPr>
            <p:cNvPr id="14" name="Group 79"/>
            <p:cNvGrpSpPr/>
            <p:nvPr/>
          </p:nvGrpSpPr>
          <p:grpSpPr>
            <a:xfrm>
              <a:off x="5622200" y="867127"/>
              <a:ext cx="2594520" cy="635325"/>
              <a:chOff x="5622200" y="867127"/>
              <a:chExt cx="2594520" cy="635325"/>
            </a:xfrm>
          </p:grpSpPr>
          <p:sp>
            <p:nvSpPr>
              <p:cNvPr id="15" name="Pentagon 14"/>
              <p:cNvSpPr/>
              <p:nvPr/>
            </p:nvSpPr>
            <p:spPr>
              <a:xfrm rot="10800000">
                <a:off x="5956080" y="867169"/>
                <a:ext cx="2203283" cy="635241"/>
              </a:xfrm>
              <a:prstGeom prst="homePlate">
                <a:avLst/>
              </a:prstGeom>
              <a:solidFill>
                <a:schemeClr val="bg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Pentagon 4"/>
              <p:cNvSpPr/>
              <p:nvPr/>
            </p:nvSpPr>
            <p:spPr>
              <a:xfrm>
                <a:off x="6114892" y="867169"/>
                <a:ext cx="2101828" cy="635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sp>
            <p:nvSpPr>
              <p:cNvPr id="17" name="Oval 16"/>
              <p:cNvSpPr/>
              <p:nvPr/>
            </p:nvSpPr>
            <p:spPr>
              <a:xfrm>
                <a:off x="5622200" y="867127"/>
                <a:ext cx="635325" cy="635325"/>
              </a:xfrm>
              <a:prstGeom prst="ellipse">
                <a:avLst/>
              </a:prstGeom>
              <a:ln>
                <a:solidFill>
                  <a:schemeClr val="bg2"/>
                </a:solidFill>
              </a:ln>
            </p:spPr>
            <p:style>
              <a:lnRef idx="2">
                <a:schemeClr val="accent5"/>
              </a:lnRef>
              <a:fillRef idx="1">
                <a:schemeClr val="lt1"/>
              </a:fillRef>
              <a:effectRef idx="0">
                <a:schemeClr val="accent5"/>
              </a:effectRef>
              <a:fontRef idx="minor">
                <a:schemeClr val="dk1"/>
              </a:fontRef>
            </p:style>
          </p:sp>
          <p:sp>
            <p:nvSpPr>
              <p:cNvPr id="18" name="Rectangle 17"/>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3</a:t>
                </a:r>
                <a:r>
                  <a:rPr lang="en-US" sz="1200" b="1" baseline="30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rd</a:t>
                </a: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Party Evidence Automation</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grpSp>
      </p:grpSp>
      <p:sp>
        <p:nvSpPr>
          <p:cNvPr id="36866" name="Title 9"/>
          <p:cNvSpPr>
            <a:spLocks noGrp="1"/>
          </p:cNvSpPr>
          <p:nvPr>
            <p:ph type="title"/>
          </p:nvPr>
        </p:nvSpPr>
        <p:spPr/>
        <p:txBody>
          <a:bodyPr anchor="ctr"/>
          <a:lstStyle/>
          <a:p>
            <a:r>
              <a:rPr lang="en-US" dirty="0" smtClean="0"/>
              <a:t>External Evidence System</a:t>
            </a:r>
          </a:p>
        </p:txBody>
      </p:sp>
      <p:sp>
        <p:nvSpPr>
          <p:cNvPr id="36869" name="Content Placeholder 12"/>
          <p:cNvSpPr>
            <a:spLocks noGrp="1"/>
          </p:cNvSpPr>
          <p:nvPr>
            <p:ph idx="1"/>
          </p:nvPr>
        </p:nvSpPr>
        <p:spPr>
          <a:xfrm>
            <a:off x="338909" y="1354183"/>
            <a:ext cx="4102462" cy="4495074"/>
          </a:xfrm>
        </p:spPr>
        <p:txBody>
          <a:bodyPr>
            <a:normAutofit/>
          </a:bodyPr>
          <a:lstStyle/>
          <a:p>
            <a:r>
              <a:rPr lang="en-US" sz="1800" i="1" dirty="0" smtClean="0"/>
              <a:t>Improve visibility into your security and compliance posture while reducing administrative costs</a:t>
            </a:r>
          </a:p>
          <a:p>
            <a:r>
              <a:rPr lang="en-US" sz="1800" dirty="0" smtClean="0"/>
              <a:t>Automatically collect evidence from disparate sources (VA data, firewall logs, DLP data etc.)</a:t>
            </a:r>
          </a:p>
          <a:p>
            <a:r>
              <a:rPr lang="en-US" sz="1800" dirty="0" smtClean="0"/>
              <a:t>Map evidence data  to policies and control statements and store in one central repository</a:t>
            </a:r>
          </a:p>
          <a:p>
            <a:r>
              <a:rPr lang="en-US" sz="1800" dirty="0" smtClean="0"/>
              <a:t>Format evidence to populate dashboards alongside CCS data</a:t>
            </a:r>
          </a:p>
          <a:p>
            <a:r>
              <a:rPr lang="en-US" sz="1800" dirty="0" smtClean="0"/>
              <a:t>Easily add, edit, delete external evidence providers</a:t>
            </a:r>
          </a:p>
          <a:p>
            <a:endParaRPr lang="en-US" sz="1800" dirty="0" smtClean="0"/>
          </a:p>
          <a:p>
            <a:endParaRPr lang="en-US" sz="2000" dirty="0" smtClean="0"/>
          </a:p>
        </p:txBody>
      </p:sp>
      <p:sp>
        <p:nvSpPr>
          <p:cNvPr id="36868" name="Slide Number Placeholder 3"/>
          <p:cNvSpPr>
            <a:spLocks noGrp="1"/>
          </p:cNvSpPr>
          <p:nvPr>
            <p:ph type="sldNum" sz="quarter" idx="11"/>
          </p:nvPr>
        </p:nvSpPr>
        <p:spPr/>
        <p:txBody>
          <a:bodyPr/>
          <a:lstStyle/>
          <a:p>
            <a:fld id="{265F4709-9260-4B6C-AC31-3405B8897DB3}" type="slidenum">
              <a:rPr lang="en-US" smtClean="0"/>
              <a:pPr/>
              <a:t>13</a:t>
            </a:fld>
            <a:endParaRPr lang="en-US" dirty="0"/>
          </a:p>
        </p:txBody>
      </p:sp>
      <p:pic>
        <p:nvPicPr>
          <p:cNvPr id="36870" name="Picture 8" descr="CustomEvid1.JPG"/>
          <p:cNvPicPr>
            <a:picLocks noChangeAspect="1"/>
          </p:cNvPicPr>
          <p:nvPr/>
        </p:nvPicPr>
        <p:blipFill>
          <a:blip r:embed="rId3"/>
          <a:srcRect/>
          <a:stretch>
            <a:fillRect/>
          </a:stretch>
        </p:blipFill>
        <p:spPr bwMode="auto">
          <a:xfrm>
            <a:off x="4446102" y="1762035"/>
            <a:ext cx="3729795" cy="2814568"/>
          </a:xfrm>
          <a:prstGeom prst="rect">
            <a:avLst/>
          </a:prstGeom>
          <a:noFill/>
          <a:ln w="9525">
            <a:solidFill>
              <a:schemeClr val="bg2"/>
            </a:solidFill>
            <a:miter lim="800000"/>
            <a:headEnd/>
            <a:tailEnd/>
          </a:ln>
          <a:effectLst>
            <a:outerShdw blurRad="190500" dist="139700" dir="8100000" sx="99000" sy="99000" algn="tr" rotWithShape="0">
              <a:prstClr val="black">
                <a:alpha val="32000"/>
              </a:prstClr>
            </a:outerShdw>
          </a:effectLst>
        </p:spPr>
      </p:pic>
      <p:sp>
        <p:nvSpPr>
          <p:cNvPr id="23" name="Footer Placeholder 61"/>
          <p:cNvSpPr>
            <a:spLocks noGrp="1"/>
          </p:cNvSpPr>
          <p:nvPr>
            <p:ph type="ftr" sz="quarter" idx="10"/>
          </p:nvPr>
        </p:nvSpPr>
        <p:spPr>
          <a:xfrm>
            <a:off x="381000" y="6357938"/>
            <a:ext cx="4183063" cy="233362"/>
          </a:xfrm>
        </p:spPr>
        <p:txBody>
          <a:bodyPr/>
          <a:lstStyle/>
          <a:p>
            <a:pPr>
              <a:defRPr/>
            </a:pPr>
            <a:r>
              <a:rPr lang="en-US" dirty="0" smtClean="0"/>
              <a:t>Symantec Control Compliance Suite 10.0</a:t>
            </a:r>
            <a:endParaRPr lang="en-US" dirty="0"/>
          </a:p>
        </p:txBody>
      </p:sp>
      <p:pic>
        <p:nvPicPr>
          <p:cNvPr id="10" name="Content Placeholder 4"/>
          <p:cNvPicPr>
            <a:picLocks/>
          </p:cNvPicPr>
          <p:nvPr/>
        </p:nvPicPr>
        <p:blipFill>
          <a:blip r:embed="rId4" cstate="print"/>
          <a:srcRect/>
          <a:stretch>
            <a:fillRect/>
          </a:stretch>
        </p:blipFill>
        <p:spPr bwMode="auto">
          <a:xfrm>
            <a:off x="4859380" y="2431141"/>
            <a:ext cx="3852093" cy="3099833"/>
          </a:xfrm>
          <a:prstGeom prst="rect">
            <a:avLst/>
          </a:prstGeom>
          <a:noFill/>
          <a:ln w="9525">
            <a:solidFill>
              <a:schemeClr val="bg2"/>
            </a:solidFill>
            <a:miter lim="800000"/>
            <a:headEnd/>
            <a:tailEnd/>
          </a:ln>
          <a:effectLst>
            <a:outerShdw blurRad="190500" dist="139700" dir="8100000" sx="99000" sy="99000" algn="tr" rotWithShape="0">
              <a:prstClr val="black">
                <a:alpha val="32000"/>
              </a:prstClr>
            </a:outerShdw>
          </a:effectLst>
        </p:spPr>
      </p:pic>
      <p:sp>
        <p:nvSpPr>
          <p:cNvPr id="11" name="Oval 10"/>
          <p:cNvSpPr/>
          <p:nvPr/>
        </p:nvSpPr>
        <p:spPr>
          <a:xfrm>
            <a:off x="5646057" y="953588"/>
            <a:ext cx="486626" cy="457201"/>
          </a:xfrm>
          <a:prstGeom prst="ellipse">
            <a:avLst/>
          </a:prstGeom>
          <a:blipFill dpi="0" rotWithShape="0">
            <a:blip r:embed="rId5"/>
            <a:srcRect/>
            <a:stretch>
              <a:fillRect l="15000" t="15000" r="15000" b="15000"/>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p:spPr>
        <p:txBody>
          <a:bodyPr/>
          <a:lstStyle/>
          <a:p>
            <a:fld id="{E9D2993C-FAEE-45F4-A70C-58B539E50DB1}" type="slidenum">
              <a:rPr lang="en-US"/>
              <a:pPr/>
              <a:t>14</a:t>
            </a:fld>
            <a:endParaRPr lang="en-US" dirty="0"/>
          </a:p>
        </p:txBody>
      </p:sp>
      <p:sp>
        <p:nvSpPr>
          <p:cNvPr id="6" name="Footer Placeholder 61"/>
          <p:cNvSpPr>
            <a:spLocks noGrp="1"/>
          </p:cNvSpPr>
          <p:nvPr>
            <p:ph type="ftr" sz="quarter" idx="10"/>
          </p:nvPr>
        </p:nvSpPr>
        <p:spPr/>
        <p:txBody>
          <a:bodyPr/>
          <a:lstStyle/>
          <a:p>
            <a:pPr>
              <a:defRPr/>
            </a:pPr>
            <a:r>
              <a:rPr lang="en-US" dirty="0"/>
              <a:t>Symantec </a:t>
            </a:r>
            <a:r>
              <a:rPr lang="en-US" dirty="0" smtClean="0"/>
              <a:t>Control Compliance Suite 10.0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4" name="Footer Placeholder 3"/>
          <p:cNvSpPr>
            <a:spLocks noGrp="1"/>
          </p:cNvSpPr>
          <p:nvPr>
            <p:ph type="ftr" sz="quarter" idx="10"/>
          </p:nvPr>
        </p:nvSpPr>
        <p:spPr/>
        <p:txBody>
          <a:bodyPr/>
          <a:lstStyle/>
          <a:p>
            <a:r>
              <a:rPr lang="en-US" dirty="0" smtClean="0"/>
              <a:t>Symantec Control Compliance Suite 10.0</a:t>
            </a:r>
            <a:endParaRPr lang="en-US" dirty="0"/>
          </a:p>
        </p:txBody>
      </p:sp>
      <p:sp>
        <p:nvSpPr>
          <p:cNvPr id="5" name="Slide Number Placeholder 4"/>
          <p:cNvSpPr>
            <a:spLocks noGrp="1"/>
          </p:cNvSpPr>
          <p:nvPr>
            <p:ph type="sldNum" sz="quarter" idx="11"/>
          </p:nvPr>
        </p:nvSpPr>
        <p:spPr/>
        <p:txBody>
          <a:bodyPr/>
          <a:lstStyle/>
          <a:p>
            <a:fld id="{B871EF27-3858-4100-A73B-30359D36402F}" type="slidenum">
              <a:rPr lang="en-US" smtClean="0"/>
              <a:pPr/>
              <a:t>2</a:t>
            </a:fld>
            <a:endParaRPr lang="en-US" dirty="0"/>
          </a:p>
        </p:txBody>
      </p:sp>
      <p:sp>
        <p:nvSpPr>
          <p:cNvPr id="6" name="Rectangle 4"/>
          <p:cNvSpPr>
            <a:spLocks noChangeArrowheads="1"/>
          </p:cNvSpPr>
          <p:nvPr/>
        </p:nvSpPr>
        <p:spPr bwMode="gray">
          <a:xfrm>
            <a:off x="1210552" y="2097314"/>
            <a:ext cx="6894739" cy="785812"/>
          </a:xfrm>
          <a:prstGeom prst="roundRect">
            <a:avLst/>
          </a:prstGeom>
          <a:solidFill>
            <a:srgbClr xmlns:mc="http://schemas.openxmlformats.org/markup-compatibility/2006" xmlns:a14="http://schemas.microsoft.com/office/drawing/2010/main" val="808080" mc:Ignorable=""/>
          </a:solidFill>
          <a:ln w="9525" algn="ctr">
            <a:solidFill>
              <a:srgbClr xmlns:mc="http://schemas.openxmlformats.org/markup-compatibility/2006" xmlns:a14="http://schemas.microsoft.com/office/drawing/2010/main" val="808080" mc:Ignorable=""/>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chemeClr val="bg1"/>
                </a:solidFill>
                <a:latin typeface="Calibri" pitchFamily="34" charset="0"/>
              </a:rPr>
              <a:t>Symantec Control Compliance Suite</a:t>
            </a:r>
            <a:endParaRPr lang="en-US" dirty="0">
              <a:solidFill>
                <a:schemeClr val="bg1"/>
              </a:solidFill>
              <a:latin typeface="Calibri" pitchFamily="34" charset="0"/>
            </a:endParaRPr>
          </a:p>
        </p:txBody>
      </p:sp>
      <p:sp>
        <p:nvSpPr>
          <p:cNvPr id="7" name="Oval 5"/>
          <p:cNvSpPr>
            <a:spLocks noChangeArrowheads="1"/>
          </p:cNvSpPr>
          <p:nvPr/>
        </p:nvSpPr>
        <p:spPr bwMode="gray">
          <a:xfrm>
            <a:off x="951624" y="2177728"/>
            <a:ext cx="566928" cy="566928"/>
          </a:xfrm>
          <a:prstGeom prst="ellipse">
            <a:avLst/>
          </a:prstGeom>
          <a:solidFill>
            <a:schemeClr val="bg1"/>
          </a:solidFill>
          <a:ln w="12700">
            <a:solidFill>
              <a:srgbClr xmlns:mc="http://schemas.openxmlformats.org/markup-compatibility/2006" xmlns:a14="http://schemas.microsoft.com/office/drawing/2010/main" val="808080" mc:Ignorable=""/>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1</a:t>
            </a:r>
          </a:p>
        </p:txBody>
      </p:sp>
      <p:sp>
        <p:nvSpPr>
          <p:cNvPr id="8" name="Rectangle 7"/>
          <p:cNvSpPr>
            <a:spLocks noChangeArrowheads="1"/>
          </p:cNvSpPr>
          <p:nvPr/>
        </p:nvSpPr>
        <p:spPr bwMode="gray">
          <a:xfrm>
            <a:off x="1239581" y="3050494"/>
            <a:ext cx="6894739" cy="785812"/>
          </a:xfrm>
          <a:prstGeom prst="roundRect">
            <a:avLst/>
          </a:prstGeom>
          <a:solidFill>
            <a:srgbClr xmlns:mc="http://schemas.openxmlformats.org/markup-compatibility/2006" xmlns:a14="http://schemas.microsoft.com/office/drawing/2010/main" val="808080" mc:Ignorable=""/>
          </a:solidFill>
          <a:ln w="9525" algn="ctr">
            <a:solidFill>
              <a:srgbClr xmlns:mc="http://schemas.openxmlformats.org/markup-compatibility/2006" xmlns:a14="http://schemas.microsoft.com/office/drawing/2010/main" val="808080" mc:Ignorable=""/>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chemeClr val="bg1"/>
                </a:solidFill>
                <a:latin typeface="Calibri" pitchFamily="34" charset="0"/>
              </a:rPr>
              <a:t>What’s New in Version 10.0?</a:t>
            </a:r>
            <a:endParaRPr lang="en-US" dirty="0">
              <a:solidFill>
                <a:schemeClr val="bg1"/>
              </a:solidFill>
              <a:latin typeface="Calibri" pitchFamily="34" charset="0"/>
            </a:endParaRPr>
          </a:p>
        </p:txBody>
      </p:sp>
      <p:sp>
        <p:nvSpPr>
          <p:cNvPr id="9" name="Oval 8"/>
          <p:cNvSpPr>
            <a:spLocks noChangeArrowheads="1"/>
          </p:cNvSpPr>
          <p:nvPr/>
        </p:nvSpPr>
        <p:spPr bwMode="gray">
          <a:xfrm>
            <a:off x="995168" y="3159937"/>
            <a:ext cx="566928" cy="566928"/>
          </a:xfrm>
          <a:prstGeom prst="ellipse">
            <a:avLst/>
          </a:prstGeom>
          <a:solidFill>
            <a:schemeClr val="bg1"/>
          </a:solidFill>
          <a:ln w="12700">
            <a:solidFill>
              <a:srgbClr xmlns:mc="http://schemas.openxmlformats.org/markup-compatibility/2006" xmlns:a14="http://schemas.microsoft.com/office/drawing/2010/main" val="808080" mc:Ignorable=""/>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Bent Arrow 78"/>
          <p:cNvSpPr/>
          <p:nvPr/>
        </p:nvSpPr>
        <p:spPr bwMode="auto">
          <a:xfrm flipV="1">
            <a:off x="3259138" y="2351088"/>
            <a:ext cx="960437" cy="3886200"/>
          </a:xfrm>
          <a:prstGeom prst="bentArrow">
            <a:avLst>
              <a:gd name="adj1" fmla="val 14421"/>
              <a:gd name="adj2" fmla="val 13098"/>
              <a:gd name="adj3" fmla="val 12657"/>
              <a:gd name="adj4" fmla="val 32289"/>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89" name="Rounded Rectangle 188"/>
          <p:cNvSpPr>
            <a:spLocks noChangeArrowheads="1"/>
          </p:cNvSpPr>
          <p:nvPr/>
        </p:nvSpPr>
        <p:spPr bwMode="auto">
          <a:xfrm>
            <a:off x="2436287" y="783771"/>
            <a:ext cx="1816954" cy="1680015"/>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rgbClr xmlns:mc="http://schemas.openxmlformats.org/markup-compatibility/2006" xmlns:a14="http://schemas.microsoft.com/office/drawing/2010/main" val="C00000" mc:Ignorable=""/>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tIns="548640" anchor="ctr"/>
          <a:lstStyle/>
          <a:p>
            <a:pPr algn="ctr">
              <a:defRPr/>
            </a:pPr>
            <a:endParaRPr lang="en-US" sz="1100"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grpSp>
        <p:nvGrpSpPr>
          <p:cNvPr id="146" name="Group 145"/>
          <p:cNvGrpSpPr/>
          <p:nvPr/>
        </p:nvGrpSpPr>
        <p:grpSpPr>
          <a:xfrm>
            <a:off x="4748213" y="5292725"/>
            <a:ext cx="1954212" cy="944563"/>
            <a:chOff x="4748213" y="5292725"/>
            <a:chExt cx="1954212" cy="944563"/>
          </a:xfrm>
        </p:grpSpPr>
        <p:sp>
          <p:nvSpPr>
            <p:cNvPr id="213" name="Flowchart: Magnetic Disk 212"/>
            <p:cNvSpPr/>
            <p:nvPr/>
          </p:nvSpPr>
          <p:spPr bwMode="auto">
            <a:xfrm>
              <a:off x="4748213" y="5705475"/>
              <a:ext cx="933450" cy="531813"/>
            </a:xfrm>
            <a:prstGeom prst="flowChartMagneticDisk">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19050" cap="flat" cmpd="sng" algn="ctr">
              <a:solidFill>
                <a:schemeClr val="bg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05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mn-cs"/>
                </a:rPr>
                <a:t>ASSETS</a:t>
              </a:r>
            </a:p>
          </p:txBody>
        </p:sp>
        <p:sp>
          <p:nvSpPr>
            <p:cNvPr id="214" name="Flowchart: Magnetic Disk 213"/>
            <p:cNvSpPr/>
            <p:nvPr/>
          </p:nvSpPr>
          <p:spPr bwMode="auto">
            <a:xfrm>
              <a:off x="5768975" y="5705475"/>
              <a:ext cx="933450" cy="531813"/>
            </a:xfrm>
            <a:prstGeom prst="flowChartMagneticDisk">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19050" cap="flat" cmpd="sng" algn="ctr">
              <a:solidFill>
                <a:schemeClr val="bg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05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mn-cs"/>
                </a:rPr>
                <a:t>CONTROLS</a:t>
              </a:r>
            </a:p>
          </p:txBody>
        </p:sp>
        <p:sp>
          <p:nvSpPr>
            <p:cNvPr id="215" name="Flowchart: Magnetic Disk 214"/>
            <p:cNvSpPr/>
            <p:nvPr/>
          </p:nvSpPr>
          <p:spPr bwMode="auto">
            <a:xfrm>
              <a:off x="5265738" y="5292725"/>
              <a:ext cx="933450" cy="531813"/>
            </a:xfrm>
            <a:prstGeom prst="flowChartMagneticDisk">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19050" cap="flat" cmpd="sng" algn="ctr">
              <a:solidFill>
                <a:schemeClr val="bg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05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mn-cs"/>
                </a:rPr>
                <a:t>EVIDENCE</a:t>
              </a:r>
            </a:p>
          </p:txBody>
        </p:sp>
      </p:grpSp>
      <p:sp>
        <p:nvSpPr>
          <p:cNvPr id="23558" name="Title 80"/>
          <p:cNvSpPr>
            <a:spLocks noGrp="1"/>
          </p:cNvSpPr>
          <p:nvPr>
            <p:ph type="title"/>
          </p:nvPr>
        </p:nvSpPr>
        <p:spPr>
          <a:xfrm>
            <a:off x="230188" y="130175"/>
            <a:ext cx="8778875" cy="952500"/>
          </a:xfrm>
        </p:spPr>
        <p:txBody>
          <a:bodyPr/>
          <a:lstStyle/>
          <a:p>
            <a:r>
              <a:rPr lang="en-US" dirty="0" smtClean="0"/>
              <a:t>IT Governance Risk and Compliance is a Complex Problem</a:t>
            </a:r>
            <a:br>
              <a:rPr lang="en-US" dirty="0" smtClean="0"/>
            </a:br>
            <a:endParaRPr lang="en-US" dirty="0" smtClean="0"/>
          </a:p>
        </p:txBody>
      </p:sp>
      <p:sp>
        <p:nvSpPr>
          <p:cNvPr id="87" name="Bent Arrow 86"/>
          <p:cNvSpPr/>
          <p:nvPr/>
        </p:nvSpPr>
        <p:spPr bwMode="auto">
          <a:xfrm>
            <a:off x="1023938" y="2095500"/>
            <a:ext cx="901700" cy="465138"/>
          </a:xfrm>
          <a:prstGeom prst="ben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88" name="Bent Arrow 87"/>
          <p:cNvSpPr/>
          <p:nvPr/>
        </p:nvSpPr>
        <p:spPr bwMode="auto">
          <a:xfrm flipV="1">
            <a:off x="1023938" y="4289425"/>
            <a:ext cx="901700" cy="463550"/>
          </a:xfrm>
          <a:prstGeom prst="ben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92" name="Right Arrow 91"/>
          <p:cNvSpPr/>
          <p:nvPr/>
        </p:nvSpPr>
        <p:spPr bwMode="auto">
          <a:xfrm rot="10800000">
            <a:off x="6626225" y="5365750"/>
            <a:ext cx="434975" cy="225425"/>
          </a:xfrm>
          <a:prstGeom prst="righ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18" name="Right Arrow 117"/>
          <p:cNvSpPr/>
          <p:nvPr/>
        </p:nvSpPr>
        <p:spPr bwMode="auto">
          <a:xfrm rot="10800000" flipH="1">
            <a:off x="6583363" y="3373438"/>
            <a:ext cx="434975" cy="227012"/>
          </a:xfrm>
          <a:prstGeom prst="righ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77" name="Rounded Rectangle 176"/>
          <p:cNvSpPr>
            <a:spLocks noChangeArrowheads="1"/>
          </p:cNvSpPr>
          <p:nvPr/>
        </p:nvSpPr>
        <p:spPr bwMode="auto">
          <a:xfrm>
            <a:off x="7200901" y="4674475"/>
            <a:ext cx="1609724" cy="1342067"/>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bg2"/>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640080" rIns="45720" anchor="ctr"/>
          <a:lstStyle/>
          <a:p>
            <a:pPr algn="ctr">
              <a:defRPr/>
            </a:pPr>
            <a:endParaRPr lang="en-US" sz="1100" dirty="0">
              <a:latin typeface="Calibri" pitchFamily="34" charset="0"/>
              <a:cs typeface="+mn-cs"/>
            </a:endParaRPr>
          </a:p>
        </p:txBody>
      </p:sp>
      <p:sp>
        <p:nvSpPr>
          <p:cNvPr id="181" name="Round Same Side Corner Rectangle 180"/>
          <p:cNvSpPr/>
          <p:nvPr/>
        </p:nvSpPr>
        <p:spPr bwMode="auto">
          <a:xfrm>
            <a:off x="7219950" y="4675188"/>
            <a:ext cx="1581150" cy="407987"/>
          </a:xfrm>
          <a:prstGeom prst="round2SameRect">
            <a:avLst>
              <a:gd name="adj1" fmla="val 29647"/>
              <a:gd name="adj2" fmla="val 0"/>
            </a:avLst>
          </a:prstGeom>
          <a:gradFill>
            <a:gsLst>
              <a:gs pos="61000">
                <a:schemeClr val="bg2"/>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3</a:t>
            </a:r>
            <a:r>
              <a:rPr lang="en-US" sz="1200" b="1" baseline="300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rd</a:t>
            </a: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PARTY </a:t>
            </a:r>
            <a:endPar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a:lnSpc>
                <a:spcPct val="80000"/>
              </a:lnSpc>
              <a:defRPr/>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EVIDENCE</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23575" name="Picture 2" descr="C:\Documents and Settings\melanie_achard\My Documents\My Pictures\Microsoft Clip Organizer\j0432614.png"/>
          <p:cNvPicPr>
            <a:picLocks noChangeAspect="1" noChangeArrowheads="1"/>
          </p:cNvPicPr>
          <p:nvPr/>
        </p:nvPicPr>
        <p:blipFill>
          <a:blip r:embed="rId3"/>
          <a:srcRect/>
          <a:stretch>
            <a:fillRect/>
          </a:stretch>
        </p:blipFill>
        <p:spPr bwMode="auto">
          <a:xfrm>
            <a:off x="7172325" y="4578350"/>
            <a:ext cx="400050" cy="400050"/>
          </a:xfrm>
          <a:prstGeom prst="rect">
            <a:avLst/>
          </a:prstGeom>
          <a:noFill/>
          <a:ln w="9525">
            <a:noFill/>
            <a:miter lim="800000"/>
            <a:headEnd/>
            <a:tailEnd/>
          </a:ln>
        </p:spPr>
      </p:pic>
      <p:sp>
        <p:nvSpPr>
          <p:cNvPr id="190" name="Round Same Side Corner Rectangle 189"/>
          <p:cNvSpPr/>
          <p:nvPr/>
        </p:nvSpPr>
        <p:spPr bwMode="auto">
          <a:xfrm>
            <a:off x="2425701" y="791193"/>
            <a:ext cx="1838325" cy="381000"/>
          </a:xfrm>
          <a:prstGeom prst="round2SameRect">
            <a:avLst>
              <a:gd name="adj1" fmla="val 39708"/>
              <a:gd name="adj2" fmla="val 0"/>
            </a:avLst>
          </a:prstGeom>
          <a:gradFill>
            <a:gsLst>
              <a:gs pos="61000">
                <a:srgbClr xmlns:mc="http://schemas.openxmlformats.org/markup-compatibility/2006" xmlns:a14="http://schemas.microsoft.com/office/drawing/2010/main" val="C00000" mc:Ignorable=""/>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b"/>
          <a:lstStyle/>
          <a:p>
            <a:pPr algn="ctr">
              <a:defRPr/>
            </a:pP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TECHNICAL CONTROLS</a:t>
            </a:r>
          </a:p>
        </p:txBody>
      </p:sp>
      <p:pic>
        <p:nvPicPr>
          <p:cNvPr id="192" name="Picture 191" descr="magnifyingglass2.png"/>
          <p:cNvPicPr>
            <a:picLocks noChangeAspect="1"/>
          </p:cNvPicPr>
          <p:nvPr/>
        </p:nvPicPr>
        <p:blipFill>
          <a:blip r:embed="rId4"/>
          <a:srcRect/>
          <a:stretch>
            <a:fillRect/>
          </a:stretch>
        </p:blipFill>
        <p:spPr bwMode="auto">
          <a:xfrm>
            <a:off x="2270001" y="770494"/>
            <a:ext cx="392113" cy="488950"/>
          </a:xfrm>
          <a:prstGeom prst="rect">
            <a:avLst/>
          </a:prstGeom>
          <a:noFill/>
          <a:ln w="9525">
            <a:noFill/>
            <a:miter lim="800000"/>
            <a:headEnd/>
            <a:tailEnd/>
          </a:ln>
          <a:effectLst>
            <a:outerShdw dist="38100" dir="5400000" rotWithShape="0">
              <a:srgbClr xmlns:mc="http://schemas.openxmlformats.org/markup-compatibility/2006" xmlns:a14="http://schemas.microsoft.com/office/drawing/2010/main" val="808080" mc:Ignorable="">
                <a:alpha val="42998"/>
              </a:srgbClr>
            </a:outerShdw>
          </a:effectLst>
        </p:spPr>
      </p:pic>
      <p:sp>
        <p:nvSpPr>
          <p:cNvPr id="193" name="Bent Arrow 192"/>
          <p:cNvSpPr/>
          <p:nvPr/>
        </p:nvSpPr>
        <p:spPr bwMode="auto">
          <a:xfrm flipH="1">
            <a:off x="4667751" y="2117057"/>
            <a:ext cx="3426912" cy="491206"/>
          </a:xfrm>
          <a:prstGeom prst="ben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98" name="Right Arrow 197"/>
          <p:cNvSpPr/>
          <p:nvPr/>
        </p:nvSpPr>
        <p:spPr bwMode="auto">
          <a:xfrm rot="16200000">
            <a:off x="5366545" y="4561681"/>
            <a:ext cx="735012" cy="225425"/>
          </a:xfrm>
          <a:prstGeom prst="righ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23597" name="Slide Number Placeholder 74"/>
          <p:cNvSpPr>
            <a:spLocks noGrp="1"/>
          </p:cNvSpPr>
          <p:nvPr>
            <p:ph type="sldNum" sz="quarter" idx="11"/>
          </p:nvPr>
        </p:nvSpPr>
        <p:spPr>
          <a:noFill/>
        </p:spPr>
        <p:txBody>
          <a:bodyPr/>
          <a:lstStyle/>
          <a:p>
            <a:fld id="{3FF6338F-A6B4-4865-AFF6-AB5E038A2526}" type="slidenum">
              <a:rPr lang="en-US">
                <a:ea typeface="Calibri" pitchFamily="34" charset="0"/>
              </a:rPr>
              <a:pPr/>
              <a:t>3</a:t>
            </a:fld>
            <a:endParaRPr lang="en-US" dirty="0">
              <a:ea typeface="Calibri" pitchFamily="34" charset="0"/>
            </a:endParaRPr>
          </a:p>
        </p:txBody>
      </p:sp>
      <p:sp>
        <p:nvSpPr>
          <p:cNvPr id="76" name="Footer Placeholder 61"/>
          <p:cNvSpPr>
            <a:spLocks noGrp="1"/>
          </p:cNvSpPr>
          <p:nvPr>
            <p:ph type="ftr" sz="quarter" idx="10"/>
          </p:nvPr>
        </p:nvSpPr>
        <p:spPr>
          <a:xfrm>
            <a:off x="381000" y="6357938"/>
            <a:ext cx="4183063" cy="233362"/>
          </a:xfrm>
        </p:spPr>
        <p:txBody>
          <a:bodyPr/>
          <a:lstStyle/>
          <a:p>
            <a:pPr>
              <a:defRPr/>
            </a:pPr>
            <a:r>
              <a:rPr lang="en-US" dirty="0"/>
              <a:t>Symantec </a:t>
            </a:r>
            <a:r>
              <a:rPr lang="en-US" dirty="0" smtClean="0"/>
              <a:t>Control Compliance Suite 10.0</a:t>
            </a:r>
            <a:endParaRPr lang="en-US" dirty="0"/>
          </a:p>
        </p:txBody>
      </p:sp>
      <p:sp>
        <p:nvSpPr>
          <p:cNvPr id="90" name="Rectangle 89"/>
          <p:cNvSpPr/>
          <p:nvPr/>
        </p:nvSpPr>
        <p:spPr>
          <a:xfrm>
            <a:off x="2472075" y="1230358"/>
            <a:ext cx="1739317" cy="931024"/>
          </a:xfrm>
          <a:prstGeom prst="rect">
            <a:avLst/>
          </a:prstGeom>
        </p:spPr>
        <p:txBody>
          <a:bodyPr wrap="square">
            <a:spAutoFit/>
          </a:bodyPr>
          <a:lstStyle/>
          <a:p>
            <a:pPr marL="91440" indent="-91440">
              <a:lnSpc>
                <a:spcPct val="90000"/>
              </a:lnSpc>
              <a:spcAft>
                <a:spcPts val="600"/>
              </a:spcAft>
              <a:buFont typeface="Arial" pitchFamily="34" charset="0"/>
              <a:buChar char="•"/>
              <a:defRPr/>
            </a:pPr>
            <a:r>
              <a:rPr lang="en-US" sz="1100" dirty="0" smtClean="0">
                <a:latin typeface="Calibri" pitchFamily="34" charset="0"/>
                <a:ea typeface="ＭＳ Ｐゴシック" pitchFamily="-109" charset="-128"/>
                <a:cs typeface="ＭＳ Ｐゴシック" pitchFamily="-109" charset="-128"/>
              </a:rPr>
              <a:t>Automatically identify deviations from technical standards</a:t>
            </a:r>
          </a:p>
          <a:p>
            <a:pPr marL="91440" indent="-91440">
              <a:lnSpc>
                <a:spcPct val="90000"/>
              </a:lnSpc>
              <a:buClr>
                <a:schemeClr val="tx1"/>
              </a:buClr>
              <a:buFont typeface="Arial" pitchFamily="34" charset="0"/>
              <a:buChar char="•"/>
              <a:defRPr/>
            </a:pPr>
            <a:r>
              <a:rPr lang="en-US" sz="1100" b="1" dirty="0" smtClean="0">
                <a:solidFill>
                  <a:schemeClr val="accent4"/>
                </a:solidFill>
                <a:latin typeface="Calibri" pitchFamily="34" charset="0"/>
                <a:ea typeface="ＭＳ Ｐゴシック" pitchFamily="-109" charset="-128"/>
                <a:cs typeface="ＭＳ Ｐゴシック" pitchFamily="-109" charset="-128"/>
              </a:rPr>
              <a:t>Identify critical vulnerabilities</a:t>
            </a:r>
          </a:p>
        </p:txBody>
      </p:sp>
      <p:grpSp>
        <p:nvGrpSpPr>
          <p:cNvPr id="91" name="Group 90"/>
          <p:cNvGrpSpPr/>
          <p:nvPr/>
        </p:nvGrpSpPr>
        <p:grpSpPr>
          <a:xfrm>
            <a:off x="3872382" y="1925025"/>
            <a:ext cx="759342" cy="656352"/>
            <a:chOff x="356938" y="968598"/>
            <a:chExt cx="759342" cy="656352"/>
          </a:xfrm>
        </p:grpSpPr>
        <p:sp>
          <p:nvSpPr>
            <p:cNvPr id="93" name="12-Point Star 92"/>
            <p:cNvSpPr/>
            <p:nvPr/>
          </p:nvSpPr>
          <p:spPr bwMode="auto">
            <a:xfrm>
              <a:off x="395593" y="968598"/>
              <a:ext cx="679202" cy="656352"/>
            </a:xfrm>
            <a:prstGeom prst="star12">
              <a:avLst/>
            </a:prstGeom>
            <a:gradFill flip="none" rotWithShape="1">
              <a:gsLst>
                <a:gs pos="0">
                  <a:schemeClr val="accent4"/>
                </a:gs>
                <a:gs pos="50000">
                  <a:srgbClr xmlns:mc="http://schemas.openxmlformats.org/markup-compatibility/2006" xmlns:a14="http://schemas.microsoft.com/office/drawing/2010/main" val="FFCC00" mc:Ignorable=""/>
                </a:gs>
                <a:gs pos="100000">
                  <a:schemeClr val="accent4"/>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94" name="TextBox 73"/>
            <p:cNvSpPr txBox="1">
              <a:spLocks noChangeArrowheads="1"/>
            </p:cNvSpPr>
            <p:nvPr/>
          </p:nvSpPr>
          <p:spPr bwMode="auto">
            <a:xfrm rot="20025246">
              <a:off x="356938" y="1159389"/>
              <a:ext cx="759342" cy="261610"/>
            </a:xfrm>
            <a:prstGeom prst="rect">
              <a:avLst/>
            </a:prstGeom>
            <a:noFill/>
            <a:ln w="9525">
              <a:noFill/>
              <a:miter lim="800000"/>
              <a:headEnd/>
              <a:tailEnd/>
            </a:ln>
          </p:spPr>
          <p:txBody>
            <a:bodyPr>
              <a:spAutoFit/>
            </a:bodyPr>
            <a:lstStyle/>
            <a:p>
              <a:pPr algn="ctr"/>
              <a:r>
                <a:rPr lang="en-US" sz="11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NEW</a:t>
              </a:r>
              <a:endPar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grpSp>
        <p:nvGrpSpPr>
          <p:cNvPr id="139" name="Group 138"/>
          <p:cNvGrpSpPr/>
          <p:nvPr/>
        </p:nvGrpSpPr>
        <p:grpSpPr>
          <a:xfrm>
            <a:off x="114300" y="2653507"/>
            <a:ext cx="1811863" cy="1514048"/>
            <a:chOff x="114300" y="2632075"/>
            <a:chExt cx="1811863" cy="1514048"/>
          </a:xfrm>
        </p:grpSpPr>
        <p:sp>
          <p:nvSpPr>
            <p:cNvPr id="84" name="Rounded Rectangle 83"/>
            <p:cNvSpPr>
              <a:spLocks noChangeArrowheads="1"/>
            </p:cNvSpPr>
            <p:nvPr/>
          </p:nvSpPr>
          <p:spPr bwMode="auto">
            <a:xfrm>
              <a:off x="311019" y="2709474"/>
              <a:ext cx="1615144" cy="1433620"/>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accent4"/>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457200" rIns="45720" anchor="ctr"/>
            <a:lstStyle/>
            <a:p>
              <a:pPr algn="ctr">
                <a:defRPr/>
              </a:pPr>
              <a:endParaRPr lang="en-US" sz="1100" dirty="0">
                <a:latin typeface="Calibri" pitchFamily="34" charset="0"/>
                <a:cs typeface="+mn-cs"/>
              </a:endParaRPr>
            </a:p>
          </p:txBody>
        </p:sp>
        <p:sp>
          <p:nvSpPr>
            <p:cNvPr id="85" name="Round Same Side Corner Rectangle 84"/>
            <p:cNvSpPr/>
            <p:nvPr/>
          </p:nvSpPr>
          <p:spPr bwMode="auto">
            <a:xfrm>
              <a:off x="287338" y="2708275"/>
              <a:ext cx="1638300" cy="258763"/>
            </a:xfrm>
            <a:prstGeom prst="round2SameRect">
              <a:avLst>
                <a:gd name="adj1" fmla="val 50000"/>
                <a:gd name="adj2" fmla="val 0"/>
              </a:avLst>
            </a:prstGeom>
            <a:gradFill>
              <a:gsLst>
                <a:gs pos="61000">
                  <a:schemeClr val="accent4"/>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b"/>
            <a:lstStyle/>
            <a:p>
              <a:pPr algn="ctr">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POLICY</a:t>
              </a:r>
            </a:p>
          </p:txBody>
        </p:sp>
        <p:pic>
          <p:nvPicPr>
            <p:cNvPr id="86" name="Picture 4" descr="C:\Documents and Settings\Carl Tsukahara\Desktop\Vontu Icons\v2\laptop.jpg"/>
            <p:cNvPicPr>
              <a:picLocks noChangeAspect="1" noChangeArrowheads="1"/>
            </p:cNvPicPr>
            <p:nvPr/>
          </p:nvPicPr>
          <p:blipFill>
            <a:blip r:embed="rId5">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lum bright="-12000" contrast="-8000"/>
            </a:blip>
            <a:srcRect/>
            <a:stretch>
              <a:fillRect/>
            </a:stretch>
          </p:blipFill>
          <p:spPr bwMode="auto">
            <a:xfrm>
              <a:off x="114300" y="2632075"/>
              <a:ext cx="393700" cy="273050"/>
            </a:xfrm>
            <a:prstGeom prst="rect">
              <a:avLst/>
            </a:prstGeom>
            <a:noFill/>
            <a:ln w="9525">
              <a:noFill/>
              <a:miter lim="800000"/>
              <a:headEnd/>
              <a:tailEnd/>
            </a:ln>
            <a:effectLst>
              <a:outerShdw dist="38100" dir="5400000" rotWithShape="0">
                <a:srgbClr xmlns:mc="http://schemas.openxmlformats.org/markup-compatibility/2006" xmlns:a14="http://schemas.microsoft.com/office/drawing/2010/main" val="808080" mc:Ignorable="">
                  <a:alpha val="42998"/>
                </a:srgbClr>
              </a:outerShdw>
            </a:effectLst>
          </p:spPr>
        </p:pic>
        <p:sp>
          <p:nvSpPr>
            <p:cNvPr id="96" name="Rounded Rectangle 95"/>
            <p:cNvSpPr>
              <a:spLocks noChangeArrowheads="1"/>
            </p:cNvSpPr>
            <p:nvPr/>
          </p:nvSpPr>
          <p:spPr bwMode="auto">
            <a:xfrm>
              <a:off x="311152" y="2712611"/>
              <a:ext cx="1614488" cy="1433512"/>
            </a:xfrm>
            <a:prstGeom prst="roundRect">
              <a:avLst>
                <a:gd name="adj" fmla="val 9343"/>
              </a:avLst>
            </a:prstGeom>
            <a:noFill/>
            <a:ln w="50800" cap="flat" cmpd="sng" algn="ctr">
              <a:noFill/>
              <a:prstDash val="solid"/>
              <a:round/>
              <a:headEnd type="none" w="med" len="med"/>
              <a:tailEnd type="none" w="med" len="med"/>
            </a:ln>
            <a:effectLst/>
          </p:spPr>
          <p:txBody>
            <a:bodyPr lIns="45720" tIns="457200" rIns="45720" anchor="ctr"/>
            <a:lstStyle/>
            <a:p>
              <a:pPr marL="91440" indent="-91440">
                <a:lnSpc>
                  <a:spcPct val="90000"/>
                </a:lnSpc>
                <a:buFont typeface="Arial" pitchFamily="34" charset="0"/>
                <a:buChar char="•"/>
                <a:defRPr/>
              </a:pPr>
              <a:r>
                <a:rPr lang="en-US" sz="1100" dirty="0" smtClean="0">
                  <a:latin typeface="Calibri" pitchFamily="34" charset="0"/>
                  <a:ea typeface="ＭＳ Ｐゴシック" pitchFamily="-109" charset="-128"/>
                  <a:cs typeface="ＭＳ Ｐゴシック" pitchFamily="-109" charset="-128"/>
                </a:rPr>
                <a:t>Define and manage policies for multiple mandates with out-of-the-box policy content</a:t>
              </a:r>
            </a:p>
            <a:p>
              <a:pPr marL="91440" indent="-91440">
                <a:lnSpc>
                  <a:spcPct val="90000"/>
                </a:lnSpc>
                <a:buFont typeface="Arial" pitchFamily="34" charset="0"/>
                <a:buChar char="•"/>
                <a:defRPr/>
              </a:pPr>
              <a:r>
                <a:rPr lang="en-US" sz="1100" dirty="0" smtClean="0">
                  <a:latin typeface="Calibri" pitchFamily="34" charset="0"/>
                  <a:ea typeface="ＭＳ Ｐゴシック" pitchFamily="-109" charset="-128"/>
                  <a:cs typeface="ＭＳ Ｐゴシック" pitchFamily="-109" charset="-128"/>
                </a:rPr>
                <a:t>Map policies to control statements</a:t>
              </a:r>
            </a:p>
            <a:p>
              <a:pPr algn="ctr">
                <a:defRPr/>
              </a:pPr>
              <a:endParaRPr lang="en-US" sz="1100" dirty="0" smtClean="0">
                <a:latin typeface="Calibri" pitchFamily="34" charset="0"/>
                <a:cs typeface="+mn-cs"/>
              </a:endParaRPr>
            </a:p>
          </p:txBody>
        </p:sp>
      </p:grpSp>
      <p:grpSp>
        <p:nvGrpSpPr>
          <p:cNvPr id="3" name="Group 79"/>
          <p:cNvGrpSpPr>
            <a:grpSpLocks/>
          </p:cNvGrpSpPr>
          <p:nvPr/>
        </p:nvGrpSpPr>
        <p:grpSpPr bwMode="auto">
          <a:xfrm>
            <a:off x="2411413" y="2705184"/>
            <a:ext cx="1843087" cy="1416050"/>
            <a:chOff x="2411020" y="2912525"/>
            <a:chExt cx="1976478" cy="1417320"/>
          </a:xfrm>
        </p:grpSpPr>
        <p:sp>
          <p:nvSpPr>
            <p:cNvPr id="82" name="Rounded Rectangle 81"/>
            <p:cNvSpPr>
              <a:spLocks noChangeArrowheads="1"/>
            </p:cNvSpPr>
            <p:nvPr/>
          </p:nvSpPr>
          <p:spPr bwMode="auto">
            <a:xfrm>
              <a:off x="2434753" y="2919106"/>
              <a:ext cx="1948658" cy="1410739"/>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rgbClr xmlns:mc="http://schemas.openxmlformats.org/markup-compatibility/2006" xmlns:a14="http://schemas.microsoft.com/office/drawing/2010/main" val="339933" mc:Ignorable=""/>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tIns="548640" anchor="ctr"/>
            <a:lstStyle/>
            <a:p>
              <a:pPr algn="ctr">
                <a:defRPr/>
              </a:pPr>
              <a:endParaRPr lang="en-US" sz="1100"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sp>
          <p:nvSpPr>
            <p:cNvPr id="83" name="Round Same Side Corner Rectangle 82"/>
            <p:cNvSpPr/>
            <p:nvPr/>
          </p:nvSpPr>
          <p:spPr bwMode="auto">
            <a:xfrm>
              <a:off x="2411020" y="2912525"/>
              <a:ext cx="1976478" cy="374986"/>
            </a:xfrm>
            <a:prstGeom prst="round2SameRect">
              <a:avLst>
                <a:gd name="adj1" fmla="val 45434"/>
                <a:gd name="adj2" fmla="val 0"/>
              </a:avLst>
            </a:prstGeom>
            <a:gradFill>
              <a:gsLst>
                <a:gs pos="61000">
                  <a:srgbClr xmlns:mc="http://schemas.openxmlformats.org/markup-compatibility/2006" xmlns:a14="http://schemas.microsoft.com/office/drawing/2010/main" val="339933" mc:Ignorable=""/>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ctr"/>
            <a:lstStyle/>
            <a:p>
              <a:pPr algn="ctr">
                <a:defRPr/>
              </a:pP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PROCEDURAL CONTROLS</a:t>
              </a:r>
            </a:p>
          </p:txBody>
        </p:sp>
      </p:grpSp>
      <p:grpSp>
        <p:nvGrpSpPr>
          <p:cNvPr id="4" name="Group 216"/>
          <p:cNvGrpSpPr>
            <a:grpSpLocks/>
          </p:cNvGrpSpPr>
          <p:nvPr/>
        </p:nvGrpSpPr>
        <p:grpSpPr bwMode="auto">
          <a:xfrm>
            <a:off x="2015589" y="2696798"/>
            <a:ext cx="744538" cy="311150"/>
            <a:chOff x="97367" y="903817"/>
            <a:chExt cx="1222441" cy="575733"/>
          </a:xfrm>
        </p:grpSpPr>
        <p:grpSp>
          <p:nvGrpSpPr>
            <p:cNvPr id="5" name="Group 200"/>
            <p:cNvGrpSpPr>
              <a:grpSpLocks/>
            </p:cNvGrpSpPr>
            <p:nvPr/>
          </p:nvGrpSpPr>
          <p:grpSpPr bwMode="auto">
            <a:xfrm>
              <a:off x="212544" y="1009650"/>
              <a:ext cx="1107264" cy="469900"/>
              <a:chOff x="229478" y="1009650"/>
              <a:chExt cx="1107264" cy="469900"/>
            </a:xfrm>
          </p:grpSpPr>
          <p:sp>
            <p:nvSpPr>
              <p:cNvPr id="112" name="Rectangle 111"/>
              <p:cNvSpPr/>
              <p:nvPr/>
            </p:nvSpPr>
            <p:spPr bwMode="auto">
              <a:xfrm>
                <a:off x="229478" y="1009650"/>
                <a:ext cx="1107264" cy="469900"/>
              </a:xfrm>
              <a:prstGeom prst="rect">
                <a:avLst/>
              </a:prstGeom>
              <a:gradFill flip="none" rotWithShape="1">
                <a:gsLst>
                  <a:gs pos="0">
                    <a:schemeClr val="bg1">
                      <a:lumMod val="75000"/>
                    </a:schemeClr>
                  </a:gs>
                  <a:gs pos="100000">
                    <a:schemeClr val="bg1">
                      <a:lumMod val="95000"/>
                    </a:schemeClr>
                  </a:gs>
                </a:gsLst>
                <a:lin ang="17100000" scaled="0"/>
                <a:tileRect/>
              </a:gradFill>
              <a:ln>
                <a:solidFill>
                  <a:srgbClr xmlns:mc="http://schemas.openxmlformats.org/markup-compatibility/2006" xmlns:a14="http://schemas.microsoft.com/office/drawing/2010/main" val="7F7F7F" mc:Ignorable=""/>
                </a:solidFill>
              </a:ln>
              <a:scene3d>
                <a:camera prst="perspectiveFront">
                  <a:rot lat="0" lon="180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13" name="Straight Connector 112"/>
              <p:cNvCxnSpPr/>
              <p:nvPr/>
            </p:nvCxnSpPr>
            <p:spPr>
              <a:xfrm>
                <a:off x="376359" y="1308934"/>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76359" y="1367492"/>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76359" y="1250376"/>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76359" y="1200183"/>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359" y="1141625"/>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6" name="Group 201"/>
            <p:cNvGrpSpPr>
              <a:grpSpLocks/>
            </p:cNvGrpSpPr>
            <p:nvPr/>
          </p:nvGrpSpPr>
          <p:grpSpPr bwMode="auto">
            <a:xfrm>
              <a:off x="152400" y="958850"/>
              <a:ext cx="1107264" cy="469900"/>
              <a:chOff x="229478" y="1009650"/>
              <a:chExt cx="1107264" cy="469900"/>
            </a:xfrm>
          </p:grpSpPr>
          <p:sp>
            <p:nvSpPr>
              <p:cNvPr id="106" name="Rectangle 105"/>
              <p:cNvSpPr/>
              <p:nvPr/>
            </p:nvSpPr>
            <p:spPr bwMode="auto">
              <a:xfrm>
                <a:off x="229478" y="1009650"/>
                <a:ext cx="1107264" cy="469900"/>
              </a:xfrm>
              <a:prstGeom prst="rect">
                <a:avLst/>
              </a:prstGeom>
              <a:gradFill flip="none" rotWithShape="1">
                <a:gsLst>
                  <a:gs pos="0">
                    <a:schemeClr val="bg1">
                      <a:lumMod val="75000"/>
                    </a:schemeClr>
                  </a:gs>
                  <a:gs pos="100000">
                    <a:schemeClr val="bg1">
                      <a:lumMod val="95000"/>
                    </a:schemeClr>
                  </a:gs>
                </a:gsLst>
                <a:lin ang="17100000" scaled="0"/>
                <a:tileRect/>
              </a:gradFill>
              <a:ln>
                <a:solidFill>
                  <a:srgbClr xmlns:mc="http://schemas.openxmlformats.org/markup-compatibility/2006" xmlns:a14="http://schemas.microsoft.com/office/drawing/2010/main" val="7F7F7F" mc:Ignorable=""/>
                </a:solidFill>
              </a:ln>
              <a:scene3d>
                <a:camera prst="perspectiveFront">
                  <a:rot lat="0" lon="180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07" name="Straight Connector 106"/>
              <p:cNvCxnSpPr/>
              <p:nvPr/>
            </p:nvCxnSpPr>
            <p:spPr>
              <a:xfrm>
                <a:off x="376359" y="1308934"/>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359" y="1367492"/>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76359" y="1250376"/>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76359" y="1200183"/>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76359" y="1141625"/>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7" name="Group 208"/>
            <p:cNvGrpSpPr>
              <a:grpSpLocks/>
            </p:cNvGrpSpPr>
            <p:nvPr/>
          </p:nvGrpSpPr>
          <p:grpSpPr bwMode="auto">
            <a:xfrm>
              <a:off x="97367" y="903817"/>
              <a:ext cx="1107264" cy="469900"/>
              <a:chOff x="229478" y="1009650"/>
              <a:chExt cx="1107264" cy="469900"/>
            </a:xfrm>
          </p:grpSpPr>
          <p:sp>
            <p:nvSpPr>
              <p:cNvPr id="99" name="Rectangle 98"/>
              <p:cNvSpPr/>
              <p:nvPr/>
            </p:nvSpPr>
            <p:spPr bwMode="auto">
              <a:xfrm>
                <a:off x="229478" y="1009650"/>
                <a:ext cx="1107264" cy="469900"/>
              </a:xfrm>
              <a:prstGeom prst="rect">
                <a:avLst/>
              </a:prstGeom>
              <a:gradFill flip="none" rotWithShape="1">
                <a:gsLst>
                  <a:gs pos="0">
                    <a:schemeClr val="bg1">
                      <a:lumMod val="75000"/>
                    </a:schemeClr>
                  </a:gs>
                  <a:gs pos="100000">
                    <a:schemeClr val="bg1">
                      <a:lumMod val="95000"/>
                    </a:schemeClr>
                  </a:gs>
                </a:gsLst>
                <a:lin ang="17100000" scaled="0"/>
                <a:tileRect/>
              </a:gradFill>
              <a:ln>
                <a:solidFill>
                  <a:schemeClr val="bg1">
                    <a:lumMod val="50000"/>
                  </a:schemeClr>
                </a:solidFill>
              </a:ln>
              <a:scene3d>
                <a:camera prst="perspectiveFront">
                  <a:rot lat="0" lon="180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00" name="Straight Connector 99"/>
              <p:cNvCxnSpPr/>
              <p:nvPr/>
            </p:nvCxnSpPr>
            <p:spPr>
              <a:xfrm>
                <a:off x="376359" y="1308934"/>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76359" y="1367492"/>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76359" y="1250376"/>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76359" y="1200183"/>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76359" y="1141625"/>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grpSp>
      </p:grpSp>
      <p:sp>
        <p:nvSpPr>
          <p:cNvPr id="97" name="Rounded Rectangle 96"/>
          <p:cNvSpPr>
            <a:spLocks noChangeArrowheads="1"/>
          </p:cNvSpPr>
          <p:nvPr/>
        </p:nvSpPr>
        <p:spPr bwMode="auto">
          <a:xfrm>
            <a:off x="2433638" y="2711534"/>
            <a:ext cx="1848587" cy="1409700"/>
          </a:xfrm>
          <a:prstGeom prst="roundRect">
            <a:avLst>
              <a:gd name="adj" fmla="val 9343"/>
            </a:avLst>
          </a:prstGeom>
          <a:noFill/>
          <a:ln w="50800" cap="flat" cmpd="sng" algn="ctr">
            <a:noFill/>
            <a:prstDash val="solid"/>
            <a:round/>
            <a:headEnd type="none" w="med" len="med"/>
            <a:tailEnd type="none" w="med" len="med"/>
          </a:ln>
          <a:effectLst/>
        </p:spPr>
        <p:txBody>
          <a:bodyPr tIns="548640" anchor="ctr"/>
          <a:lstStyle/>
          <a:p>
            <a:pPr algn="ctr">
              <a:defRPr/>
            </a:pPr>
            <a:endParaRPr lang="en-US" sz="1100" dirty="0">
              <a:latin typeface="Calibri" pitchFamily="34" charset="0"/>
              <a:ea typeface="ＭＳ Ｐゴシック" pitchFamily="-109" charset="-128"/>
              <a:cs typeface="ＭＳ Ｐゴシック" pitchFamily="-109" charset="-128"/>
            </a:endParaRPr>
          </a:p>
        </p:txBody>
      </p:sp>
      <p:sp>
        <p:nvSpPr>
          <p:cNvPr id="101" name="Rounded Rectangle 100"/>
          <p:cNvSpPr>
            <a:spLocks noChangeArrowheads="1"/>
          </p:cNvSpPr>
          <p:nvPr/>
        </p:nvSpPr>
        <p:spPr bwMode="auto">
          <a:xfrm>
            <a:off x="2418611" y="2761246"/>
            <a:ext cx="1848587" cy="1133329"/>
          </a:xfrm>
          <a:prstGeom prst="roundRect">
            <a:avLst>
              <a:gd name="adj" fmla="val 9343"/>
            </a:avLst>
          </a:prstGeom>
          <a:noFill/>
          <a:ln w="50800" cap="flat" cmpd="sng" algn="ctr">
            <a:noFill/>
            <a:prstDash val="solid"/>
            <a:round/>
            <a:headEnd type="none" w="med" len="med"/>
            <a:tailEnd type="none" w="med" len="med"/>
          </a:ln>
          <a:effectLst/>
        </p:spPr>
        <p:txBody>
          <a:bodyPr tIns="548640" anchor="ctr"/>
          <a:lstStyle/>
          <a:p>
            <a:pPr marL="91440" indent="-91440">
              <a:lnSpc>
                <a:spcPct val="90000"/>
              </a:lnSpc>
              <a:buFont typeface="Arial" pitchFamily="34" charset="0"/>
              <a:buChar char="•"/>
              <a:defRPr/>
            </a:pPr>
            <a:r>
              <a:rPr lang="en-US" sz="1100" dirty="0" smtClean="0">
                <a:latin typeface="Calibri" pitchFamily="34" charset="0"/>
                <a:ea typeface="ＭＳ Ｐゴシック" pitchFamily="-109" charset="-128"/>
                <a:cs typeface="ＭＳ Ｐゴシック" pitchFamily="-109" charset="-128"/>
              </a:rPr>
              <a:t>Replace paper-based surveys with web-based questionnaires to evaluate if polices were read and understood </a:t>
            </a:r>
          </a:p>
          <a:p>
            <a:pPr algn="ctr">
              <a:defRPr/>
            </a:pPr>
            <a:endParaRPr lang="en-US" sz="1100" dirty="0">
              <a:latin typeface="Calibri" pitchFamily="34" charset="0"/>
              <a:ea typeface="ＭＳ Ｐゴシック" pitchFamily="-109" charset="-128"/>
              <a:cs typeface="ＭＳ Ｐゴシック" pitchFamily="-109" charset="-128"/>
            </a:endParaRPr>
          </a:p>
        </p:txBody>
      </p:sp>
      <p:grpSp>
        <p:nvGrpSpPr>
          <p:cNvPr id="137" name="Group 136"/>
          <p:cNvGrpSpPr/>
          <p:nvPr/>
        </p:nvGrpSpPr>
        <p:grpSpPr>
          <a:xfrm>
            <a:off x="4673600" y="2634086"/>
            <a:ext cx="1817000" cy="1542432"/>
            <a:chOff x="4673600" y="2553209"/>
            <a:chExt cx="1817000" cy="1542432"/>
          </a:xfrm>
        </p:grpSpPr>
        <p:sp>
          <p:nvSpPr>
            <p:cNvPr id="78" name="Rounded Rectangle 77"/>
            <p:cNvSpPr>
              <a:spLocks noChangeArrowheads="1"/>
            </p:cNvSpPr>
            <p:nvPr/>
          </p:nvSpPr>
          <p:spPr bwMode="auto">
            <a:xfrm>
              <a:off x="4872112" y="2652637"/>
              <a:ext cx="1618488" cy="1443004"/>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rgbClr xmlns:mc="http://schemas.openxmlformats.org/markup-compatibility/2006" xmlns:a14="http://schemas.microsoft.com/office/drawing/2010/main" val="FFCC00" mc:Ignorable=""/>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457200" rIns="45720" anchor="ctr"/>
            <a:lstStyle/>
            <a:p>
              <a:pPr algn="ctr">
                <a:defRPr/>
              </a:pPr>
              <a:endParaRPr lang="en-US" sz="1100" dirty="0">
                <a:latin typeface="Calibri" pitchFamily="34" charset="0"/>
                <a:cs typeface="+mn-cs"/>
              </a:endParaRPr>
            </a:p>
          </p:txBody>
        </p:sp>
        <p:sp>
          <p:nvSpPr>
            <p:cNvPr id="80" name="Round Same Side Corner Rectangle 79"/>
            <p:cNvSpPr/>
            <p:nvPr/>
          </p:nvSpPr>
          <p:spPr bwMode="auto">
            <a:xfrm>
              <a:off x="4833938" y="2659063"/>
              <a:ext cx="1649412" cy="301625"/>
            </a:xfrm>
            <a:prstGeom prst="round2SameRect">
              <a:avLst>
                <a:gd name="adj1" fmla="val 50000"/>
                <a:gd name="adj2" fmla="val 0"/>
              </a:avLst>
            </a:prstGeom>
            <a:gradFill>
              <a:gsLst>
                <a:gs pos="61000">
                  <a:srgbClr xmlns:mc="http://schemas.openxmlformats.org/markup-compatibility/2006" xmlns:a14="http://schemas.microsoft.com/office/drawing/2010/main" val="FFCC00" mc:Ignorable=""/>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REPORT</a:t>
              </a:r>
              <a:endParaRPr lang="en-US" sz="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a typeface="MS PGothic" pitchFamily="34" charset="-128"/>
              </a:endParaRPr>
            </a:p>
          </p:txBody>
        </p:sp>
        <p:pic>
          <p:nvPicPr>
            <p:cNvPr id="23566" name="Picture 217" descr="Chart.png"/>
            <p:cNvPicPr>
              <a:picLocks noChangeAspect="1"/>
            </p:cNvPicPr>
            <p:nvPr/>
          </p:nvPicPr>
          <p:blipFill>
            <a:blip r:embed="rId6">
              <a:lum contrast="12000"/>
            </a:blip>
            <a:srcRect/>
            <a:stretch>
              <a:fillRect/>
            </a:stretch>
          </p:blipFill>
          <p:spPr bwMode="auto">
            <a:xfrm>
              <a:off x="4673600" y="2560638"/>
              <a:ext cx="468313" cy="415925"/>
            </a:xfrm>
            <a:prstGeom prst="rect">
              <a:avLst/>
            </a:prstGeom>
            <a:noFill/>
            <a:ln w="9525">
              <a:noFill/>
              <a:miter lim="800000"/>
              <a:headEnd/>
              <a:tailEnd/>
            </a:ln>
          </p:spPr>
        </p:pic>
        <p:sp>
          <p:nvSpPr>
            <p:cNvPr id="121" name="Rounded Rectangle 120"/>
            <p:cNvSpPr>
              <a:spLocks noChangeArrowheads="1"/>
            </p:cNvSpPr>
            <p:nvPr/>
          </p:nvSpPr>
          <p:spPr bwMode="auto">
            <a:xfrm>
              <a:off x="4865688" y="2553209"/>
              <a:ext cx="1617662" cy="1443037"/>
            </a:xfrm>
            <a:prstGeom prst="roundRect">
              <a:avLst>
                <a:gd name="adj" fmla="val 9343"/>
              </a:avLst>
            </a:prstGeom>
            <a:noFill/>
            <a:ln w="50800" cap="flat" cmpd="sng" algn="ctr">
              <a:noFill/>
              <a:prstDash val="solid"/>
              <a:round/>
              <a:headEnd type="none" w="med" len="med"/>
              <a:tailEnd type="none" w="med" len="med"/>
            </a:ln>
            <a:effectLst/>
          </p:spPr>
          <p:txBody>
            <a:bodyPr lIns="45720" tIns="457200" rIns="45720" anchor="ctr"/>
            <a:lstStyle/>
            <a:p>
              <a:pPr marL="117475" indent="-117475">
                <a:lnSpc>
                  <a:spcPct val="90000"/>
                </a:lnSpc>
                <a:spcAft>
                  <a:spcPts val="0"/>
                </a:spcAft>
                <a:buFont typeface="Arial" pitchFamily="34" charset="0"/>
                <a:buChar char="•"/>
                <a:defRPr/>
              </a:pPr>
              <a:r>
                <a:rPr lang="en-US" sz="1100" dirty="0" smtClean="0">
                  <a:latin typeface="Calibri" pitchFamily="34" charset="0"/>
                  <a:ea typeface="ＭＳ Ｐゴシック" pitchFamily="-109" charset="-128"/>
                  <a:cs typeface="ＭＳ Ｐゴシック" pitchFamily="-109" charset="-128"/>
                </a:rPr>
                <a:t>Gather results in one central repository and  deliver </a:t>
              </a:r>
              <a:r>
                <a:rPr lang="en-US" sz="1100" b="1" dirty="0" smtClean="0">
                  <a:solidFill>
                    <a:schemeClr val="accent4"/>
                  </a:solidFill>
                  <a:latin typeface="Calibri" pitchFamily="34" charset="0"/>
                  <a:ea typeface="ＭＳ Ｐゴシック" pitchFamily="-109" charset="-128"/>
                  <a:cs typeface="ＭＳ Ｐゴシック" pitchFamily="-109" charset="-128"/>
                </a:rPr>
                <a:t>dynamic web-based dashboards </a:t>
              </a:r>
              <a:r>
                <a:rPr lang="en-US" sz="1100" dirty="0" smtClean="0">
                  <a:latin typeface="Calibri" pitchFamily="34" charset="0"/>
                  <a:ea typeface="ＭＳ Ｐゴシック" pitchFamily="-109" charset="-128"/>
                  <a:cs typeface="ＭＳ Ｐゴシック" pitchFamily="-109" charset="-128"/>
                </a:rPr>
                <a:t>and reports</a:t>
              </a:r>
            </a:p>
            <a:p>
              <a:pPr algn="ctr">
                <a:defRPr/>
              </a:pPr>
              <a:endParaRPr lang="en-US" sz="1100" dirty="0">
                <a:latin typeface="Calibri" pitchFamily="34" charset="0"/>
                <a:cs typeface="+mn-cs"/>
              </a:endParaRPr>
            </a:p>
          </p:txBody>
        </p:sp>
      </p:grpSp>
      <p:grpSp>
        <p:nvGrpSpPr>
          <p:cNvPr id="136" name="Group 135"/>
          <p:cNvGrpSpPr/>
          <p:nvPr/>
        </p:nvGrpSpPr>
        <p:grpSpPr>
          <a:xfrm>
            <a:off x="7009350" y="2620690"/>
            <a:ext cx="1830192" cy="1576653"/>
            <a:chOff x="7009350" y="2563543"/>
            <a:chExt cx="1830192" cy="1576653"/>
          </a:xfrm>
        </p:grpSpPr>
        <p:sp>
          <p:nvSpPr>
            <p:cNvPr id="119" name="Rounded Rectangle 118"/>
            <p:cNvSpPr>
              <a:spLocks noChangeArrowheads="1"/>
            </p:cNvSpPr>
            <p:nvPr/>
          </p:nvSpPr>
          <p:spPr bwMode="auto">
            <a:xfrm>
              <a:off x="7221054" y="2697192"/>
              <a:ext cx="1618488" cy="1443004"/>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accent1"/>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457200" rIns="45720" anchor="ctr"/>
            <a:lstStyle/>
            <a:p>
              <a:pPr algn="ctr">
                <a:defRPr/>
              </a:pPr>
              <a:endParaRPr lang="en-US" sz="1100" dirty="0">
                <a:latin typeface="Calibri" pitchFamily="34" charset="0"/>
                <a:cs typeface="+mn-cs"/>
              </a:endParaRPr>
            </a:p>
          </p:txBody>
        </p:sp>
        <p:sp>
          <p:nvSpPr>
            <p:cNvPr id="120" name="Round Same Side Corner Rectangle 119"/>
            <p:cNvSpPr/>
            <p:nvPr/>
          </p:nvSpPr>
          <p:spPr bwMode="auto">
            <a:xfrm>
              <a:off x="7191375" y="2697163"/>
              <a:ext cx="1647825" cy="258762"/>
            </a:xfrm>
            <a:prstGeom prst="round2SameRect">
              <a:avLst>
                <a:gd name="adj1" fmla="val 50000"/>
                <a:gd name="adj2" fmla="val 0"/>
              </a:avLst>
            </a:prstGeom>
            <a:gradFill>
              <a:gsLst>
                <a:gs pos="61000">
                  <a:schemeClr val="accent1"/>
                </a:gs>
                <a:gs pos="100000">
                  <a:schemeClr val="bg1"/>
                </a:gs>
              </a:gsLst>
              <a:lin ang="16200000" scaled="0"/>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REMEDIATE</a:t>
              </a:r>
              <a:endParaRPr lang="en-US" sz="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a typeface="MS PGothic" pitchFamily="34" charset="-128"/>
              </a:endParaRPr>
            </a:p>
          </p:txBody>
        </p:sp>
        <p:grpSp>
          <p:nvGrpSpPr>
            <p:cNvPr id="8" name="Group 110"/>
            <p:cNvGrpSpPr/>
            <p:nvPr/>
          </p:nvGrpSpPr>
          <p:grpSpPr>
            <a:xfrm flipH="1" flipV="1">
              <a:off x="7009350" y="2563543"/>
              <a:ext cx="409908" cy="409908"/>
              <a:chOff x="2462069" y="1629155"/>
              <a:chExt cx="2036444" cy="2036444"/>
            </a:xfrm>
            <a:solidFill>
              <a:schemeClr val="tx1">
                <a:lumMod val="50000"/>
                <a:lumOff val="50000"/>
              </a:schemeClr>
            </a:solidFill>
            <a:scene3d>
              <a:camera prst="orthographicFront"/>
              <a:lightRig rig="flat" dir="t"/>
            </a:scene3d>
          </p:grpSpPr>
          <p:sp>
            <p:nvSpPr>
              <p:cNvPr id="122" name=" 3"/>
              <p:cNvSpPr/>
              <p:nvPr/>
            </p:nvSpPr>
            <p:spPr>
              <a:xfrm>
                <a:off x="2462069" y="1629155"/>
                <a:ext cx="2036444" cy="2036444"/>
              </a:xfrm>
              <a:prstGeom prst="gear6">
                <a:avLst/>
              </a:prstGeom>
              <a:grpFill/>
              <a:sp3d prstMaterial="plastic">
                <a:bevelT w="120900" h="88900"/>
                <a:bevelB w="88900" h="31750" prst="angle"/>
              </a:sp3d>
            </p:spPr>
            <p:style>
              <a:lnRef idx="0">
                <a:schemeClr val="lt1">
                  <a:hueOff val="0"/>
                  <a:satOff val="0"/>
                  <a:lumOff val="0"/>
                  <a:alphaOff val="0"/>
                </a:schemeClr>
              </a:lnRef>
              <a:fillRef idx="3">
                <a:schemeClr val="accent4">
                  <a:hueOff val="9923962"/>
                  <a:satOff val="1824"/>
                  <a:lumOff val="-9706"/>
                  <a:alphaOff val="0"/>
                </a:schemeClr>
              </a:fillRef>
              <a:effectRef idx="2">
                <a:schemeClr val="accent4">
                  <a:hueOff val="9923962"/>
                  <a:satOff val="1824"/>
                  <a:lumOff val="-9706"/>
                  <a:alphaOff val="0"/>
                </a:schemeClr>
              </a:effectRef>
              <a:fontRef idx="minor">
                <a:schemeClr val="lt1"/>
              </a:fontRef>
            </p:style>
          </p:sp>
          <p:sp>
            <p:nvSpPr>
              <p:cNvPr id="123" name=" 4"/>
              <p:cNvSpPr/>
              <p:nvPr/>
            </p:nvSpPr>
            <p:spPr>
              <a:xfrm>
                <a:off x="2974749" y="2144936"/>
                <a:ext cx="1011084" cy="1004882"/>
              </a:xfrm>
              <a:prstGeom prst="rect">
                <a:avLst/>
              </a:prstGeom>
              <a:grpFill/>
              <a:sp3d/>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endParaRPr lang="en-US" sz="1300" dirty="0"/>
              </a:p>
            </p:txBody>
          </p:sp>
        </p:grpSp>
        <p:sp>
          <p:nvSpPr>
            <p:cNvPr id="124" name="Rounded Rectangle 123"/>
            <p:cNvSpPr>
              <a:spLocks noChangeArrowheads="1"/>
            </p:cNvSpPr>
            <p:nvPr/>
          </p:nvSpPr>
          <p:spPr bwMode="auto">
            <a:xfrm>
              <a:off x="7215099" y="2620051"/>
              <a:ext cx="1617662" cy="1443037"/>
            </a:xfrm>
            <a:prstGeom prst="roundRect">
              <a:avLst>
                <a:gd name="adj" fmla="val 9343"/>
              </a:avLst>
            </a:prstGeom>
            <a:noFill/>
            <a:ln w="50800" cap="flat" cmpd="sng" algn="ctr">
              <a:noFill/>
              <a:prstDash val="solid"/>
              <a:round/>
              <a:headEnd type="none" w="med" len="med"/>
              <a:tailEnd type="none" w="med" len="med"/>
            </a:ln>
            <a:effectLst/>
          </p:spPr>
          <p:txBody>
            <a:bodyPr lIns="45720" tIns="457200" rIns="45720" anchor="ctr"/>
            <a:lstStyle/>
            <a:p>
              <a:pPr marL="117475" indent="-117475">
                <a:spcAft>
                  <a:spcPts val="300"/>
                </a:spcAft>
                <a:buFont typeface="Arial" pitchFamily="34" charset="0"/>
                <a:buChar char="•"/>
                <a:defRPr/>
              </a:pPr>
              <a:endParaRPr lang="en-US" sz="1100" dirty="0" smtClean="0">
                <a:latin typeface="Calibri" pitchFamily="34" charset="0"/>
                <a:ea typeface="ＭＳ Ｐゴシック" pitchFamily="-109" charset="-128"/>
                <a:cs typeface="ＭＳ Ｐゴシック" pitchFamily="-109" charset="-128"/>
              </a:endParaRPr>
            </a:p>
            <a:p>
              <a:pPr marL="117475" indent="-117475">
                <a:spcAft>
                  <a:spcPts val="300"/>
                </a:spcAft>
                <a:buFont typeface="Arial" pitchFamily="34" charset="0"/>
                <a:buChar char="•"/>
                <a:defRPr/>
              </a:pPr>
              <a:r>
                <a:rPr lang="en-US" sz="1100" dirty="0" smtClean="0">
                  <a:latin typeface="Calibri" pitchFamily="34" charset="0"/>
                  <a:ea typeface="ＭＳ Ｐゴシック" pitchFamily="-109" charset="-128"/>
                  <a:cs typeface="ＭＳ Ｐゴシック" pitchFamily="-109" charset="-128"/>
                </a:rPr>
                <a:t>Remediate deficiencies based on risk via integration with popular ticketing systems</a:t>
              </a:r>
            </a:p>
            <a:p>
              <a:pPr algn="ctr">
                <a:defRPr/>
              </a:pPr>
              <a:endParaRPr lang="en-US" sz="1100" dirty="0" smtClean="0">
                <a:latin typeface="Calibri" pitchFamily="34" charset="0"/>
                <a:cs typeface="+mn-cs"/>
              </a:endParaRPr>
            </a:p>
            <a:p>
              <a:pPr algn="ctr">
                <a:defRPr/>
              </a:pPr>
              <a:endParaRPr lang="en-US" sz="1100" dirty="0">
                <a:latin typeface="Calibri" pitchFamily="34" charset="0"/>
                <a:cs typeface="+mn-cs"/>
              </a:endParaRPr>
            </a:p>
          </p:txBody>
        </p:sp>
      </p:grpSp>
      <p:grpSp>
        <p:nvGrpSpPr>
          <p:cNvPr id="147" name="Group 146"/>
          <p:cNvGrpSpPr/>
          <p:nvPr/>
        </p:nvGrpSpPr>
        <p:grpSpPr>
          <a:xfrm>
            <a:off x="2178050" y="4241800"/>
            <a:ext cx="2453674" cy="1730477"/>
            <a:chOff x="2178050" y="4241800"/>
            <a:chExt cx="2453674" cy="1730477"/>
          </a:xfrm>
        </p:grpSpPr>
        <p:sp>
          <p:nvSpPr>
            <p:cNvPr id="187" name="Rounded Rectangle 186"/>
            <p:cNvSpPr>
              <a:spLocks noChangeArrowheads="1"/>
            </p:cNvSpPr>
            <p:nvPr/>
          </p:nvSpPr>
          <p:spPr bwMode="auto">
            <a:xfrm>
              <a:off x="2436287" y="4401264"/>
              <a:ext cx="1816954" cy="1433919"/>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accent3"/>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tIns="640080" anchor="ctr"/>
            <a:lstStyle/>
            <a:p>
              <a:pPr algn="ctr">
                <a:defRPr/>
              </a:pPr>
              <a:endParaRPr lang="en-US" sz="1100"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sp>
          <p:nvSpPr>
            <p:cNvPr id="188" name="Round Same Side Corner Rectangle 187"/>
            <p:cNvSpPr/>
            <p:nvPr/>
          </p:nvSpPr>
          <p:spPr bwMode="auto">
            <a:xfrm>
              <a:off x="2425700" y="4400550"/>
              <a:ext cx="1838325" cy="412750"/>
            </a:xfrm>
            <a:prstGeom prst="round2SameRect">
              <a:avLst>
                <a:gd name="adj1" fmla="val 39708"/>
                <a:gd name="adj2" fmla="val 0"/>
              </a:avLst>
            </a:prstGeom>
            <a:gradFill>
              <a:gsLst>
                <a:gs pos="61000">
                  <a:schemeClr val="accent3"/>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b"/>
            <a:lstStyle/>
            <a:p>
              <a:pPr algn="ctr">
                <a:defRPr/>
              </a:pP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DATA</a:t>
              </a:r>
              <a:b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CONTROLS</a:t>
              </a:r>
            </a:p>
          </p:txBody>
        </p:sp>
        <p:pic>
          <p:nvPicPr>
            <p:cNvPr id="23579" name="Picture 6" descr="clipboard"/>
            <p:cNvPicPr>
              <a:picLocks noChangeAspect="1" noChangeArrowheads="1"/>
            </p:cNvPicPr>
            <p:nvPr/>
          </p:nvPicPr>
          <p:blipFill>
            <a:blip r:embed="rId7"/>
            <a:srcRect/>
            <a:stretch>
              <a:fillRect/>
            </a:stretch>
          </p:blipFill>
          <p:spPr bwMode="auto">
            <a:xfrm rot="649686">
              <a:off x="2178050" y="4241800"/>
              <a:ext cx="514350" cy="530225"/>
            </a:xfrm>
            <a:prstGeom prst="rect">
              <a:avLst/>
            </a:prstGeom>
            <a:noFill/>
            <a:ln w="9525">
              <a:noFill/>
              <a:miter lim="800000"/>
              <a:headEnd/>
              <a:tailEnd/>
            </a:ln>
          </p:spPr>
        </p:pic>
        <p:sp>
          <p:nvSpPr>
            <p:cNvPr id="98" name="Rounded Rectangle 97"/>
            <p:cNvSpPr>
              <a:spLocks noChangeArrowheads="1"/>
            </p:cNvSpPr>
            <p:nvPr/>
          </p:nvSpPr>
          <p:spPr bwMode="auto">
            <a:xfrm>
              <a:off x="2409129" y="4642842"/>
              <a:ext cx="1816100" cy="1094078"/>
            </a:xfrm>
            <a:prstGeom prst="roundRect">
              <a:avLst>
                <a:gd name="adj" fmla="val 9343"/>
              </a:avLst>
            </a:prstGeom>
            <a:noFill/>
            <a:ln w="50800" cap="flat" cmpd="sng" algn="ctr">
              <a:noFill/>
              <a:prstDash val="solid"/>
              <a:round/>
              <a:headEnd type="none" w="med" len="med"/>
              <a:tailEnd type="none" w="med" len="med"/>
            </a:ln>
            <a:effectLst/>
          </p:spPr>
          <p:txBody>
            <a:bodyPr tIns="640080" anchor="ctr"/>
            <a:lstStyle/>
            <a:p>
              <a:pPr marL="91440" indent="-91440">
                <a:lnSpc>
                  <a:spcPct val="90000"/>
                </a:lnSpc>
                <a:buFont typeface="Arial" pitchFamily="34" charset="0"/>
                <a:buChar char="•"/>
                <a:defRPr/>
              </a:pPr>
              <a:r>
                <a:rPr lang="en-US" sz="1100" b="1" dirty="0" smtClean="0">
                  <a:solidFill>
                    <a:schemeClr val="accent4"/>
                  </a:solidFill>
                  <a:latin typeface="Calibri" pitchFamily="34" charset="0"/>
                  <a:ea typeface="ＭＳ Ｐゴシック" pitchFamily="-109" charset="-128"/>
                  <a:cs typeface="ＭＳ Ｐゴシック" pitchFamily="-109" charset="-128"/>
                </a:rPr>
                <a:t>Tight integration with Symantec™ Data Loss Prevention</a:t>
              </a:r>
              <a:r>
                <a:rPr lang="en-US" sz="1100" b="1" dirty="0" smtClean="0">
                  <a:latin typeface="Calibri" pitchFamily="34" charset="0"/>
                  <a:ea typeface="ＭＳ Ｐゴシック" pitchFamily="-109" charset="-128"/>
                  <a:cs typeface="ＭＳ Ｐゴシック" pitchFamily="-109" charset="-128"/>
                </a:rPr>
                <a:t> </a:t>
              </a:r>
              <a:r>
                <a:rPr lang="en-US" sz="1100" dirty="0" smtClean="0">
                  <a:latin typeface="Calibri" pitchFamily="34" charset="0"/>
                  <a:ea typeface="ＭＳ Ｐゴシック" pitchFamily="-109" charset="-128"/>
                  <a:cs typeface="ＭＳ Ｐゴシック" pitchFamily="-109" charset="-128"/>
                </a:rPr>
                <a:t>to prioritize assessment and remediation of assets based on value of data</a:t>
              </a:r>
            </a:p>
            <a:p>
              <a:pPr algn="ctr">
                <a:defRPr/>
              </a:pPr>
              <a:endParaRPr lang="en-US" sz="1100" dirty="0" smtClean="0">
                <a:latin typeface="Calibri" pitchFamily="34" charset="0"/>
                <a:ea typeface="ＭＳ Ｐゴシック" pitchFamily="-109" charset="-128"/>
                <a:cs typeface="ＭＳ Ｐゴシック" pitchFamily="-109" charset="-128"/>
              </a:endParaRPr>
            </a:p>
            <a:p>
              <a:pPr algn="ctr">
                <a:defRPr/>
              </a:pPr>
              <a:endParaRPr lang="en-US" sz="1100" dirty="0">
                <a:latin typeface="Calibri" pitchFamily="34" charset="0"/>
                <a:ea typeface="ＭＳ Ｐゴシック" pitchFamily="-109" charset="-128"/>
                <a:cs typeface="ＭＳ Ｐゴシック" pitchFamily="-109" charset="-128"/>
              </a:endParaRPr>
            </a:p>
          </p:txBody>
        </p:sp>
        <p:grpSp>
          <p:nvGrpSpPr>
            <p:cNvPr id="132" name="Group 131"/>
            <p:cNvGrpSpPr/>
            <p:nvPr/>
          </p:nvGrpSpPr>
          <p:grpSpPr>
            <a:xfrm>
              <a:off x="3872382" y="5315925"/>
              <a:ext cx="759342" cy="656352"/>
              <a:chOff x="356938" y="968598"/>
              <a:chExt cx="759342" cy="656352"/>
            </a:xfrm>
          </p:grpSpPr>
          <p:sp>
            <p:nvSpPr>
              <p:cNvPr id="133" name="12-Point Star 132"/>
              <p:cNvSpPr/>
              <p:nvPr/>
            </p:nvSpPr>
            <p:spPr bwMode="auto">
              <a:xfrm>
                <a:off x="395593" y="968598"/>
                <a:ext cx="679202" cy="656352"/>
              </a:xfrm>
              <a:prstGeom prst="star12">
                <a:avLst/>
              </a:prstGeom>
              <a:gradFill flip="none" rotWithShape="1">
                <a:gsLst>
                  <a:gs pos="0">
                    <a:schemeClr val="accent4"/>
                  </a:gs>
                  <a:gs pos="50000">
                    <a:srgbClr xmlns:mc="http://schemas.openxmlformats.org/markup-compatibility/2006" xmlns:a14="http://schemas.microsoft.com/office/drawing/2010/main" val="FFCC00" mc:Ignorable=""/>
                  </a:gs>
                  <a:gs pos="100000">
                    <a:schemeClr val="accent4"/>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134" name="TextBox 73"/>
              <p:cNvSpPr txBox="1">
                <a:spLocks noChangeArrowheads="1"/>
              </p:cNvSpPr>
              <p:nvPr/>
            </p:nvSpPr>
            <p:spPr bwMode="auto">
              <a:xfrm rot="20025246">
                <a:off x="356938" y="1159389"/>
                <a:ext cx="759342" cy="261610"/>
              </a:xfrm>
              <a:prstGeom prst="rect">
                <a:avLst/>
              </a:prstGeom>
              <a:noFill/>
              <a:ln w="9525">
                <a:noFill/>
                <a:miter lim="800000"/>
                <a:headEnd/>
                <a:tailEnd/>
              </a:ln>
            </p:spPr>
            <p:txBody>
              <a:bodyPr>
                <a:spAutoFit/>
              </a:bodyPr>
              <a:lstStyle/>
              <a:p>
                <a:pPr algn="ctr"/>
                <a:r>
                  <a:rPr lang="en-US" sz="11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NEW</a:t>
                </a:r>
                <a:endPar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grpSp>
      <p:sp>
        <p:nvSpPr>
          <p:cNvPr id="135" name="Rounded Rectangle 134"/>
          <p:cNvSpPr>
            <a:spLocks noChangeArrowheads="1"/>
          </p:cNvSpPr>
          <p:nvPr/>
        </p:nvSpPr>
        <p:spPr bwMode="auto">
          <a:xfrm>
            <a:off x="7225392" y="4535490"/>
            <a:ext cx="1570264" cy="1341437"/>
          </a:xfrm>
          <a:prstGeom prst="roundRect">
            <a:avLst>
              <a:gd name="adj" fmla="val 9343"/>
            </a:avLst>
          </a:prstGeom>
          <a:noFill/>
          <a:ln w="50800" cap="flat" cmpd="sng" algn="ctr">
            <a:noFill/>
            <a:prstDash val="solid"/>
            <a:round/>
            <a:headEnd type="none" w="med" len="med"/>
            <a:tailEnd type="none" w="med" len="med"/>
          </a:ln>
          <a:effectLst/>
        </p:spPr>
        <p:txBody>
          <a:bodyPr lIns="45720" tIns="640080" rIns="45720" anchor="ctr"/>
          <a:lstStyle/>
          <a:p>
            <a:pPr marL="91440" indent="-91440">
              <a:lnSpc>
                <a:spcPct val="90000"/>
              </a:lnSpc>
              <a:spcAft>
                <a:spcPts val="0"/>
              </a:spcAft>
              <a:buFont typeface="Arial" pitchFamily="34" charset="0"/>
              <a:buChar char="•"/>
              <a:defRPr/>
            </a:pPr>
            <a:r>
              <a:rPr lang="en-US" sz="1100" b="1" dirty="0" smtClean="0">
                <a:solidFill>
                  <a:schemeClr val="accent4"/>
                </a:solidFill>
                <a:latin typeface="Calibri" pitchFamily="34" charset="0"/>
                <a:ea typeface="ＭＳ Ｐゴシック" pitchFamily="-109" charset="-128"/>
                <a:cs typeface="ＭＳ Ｐゴシック" pitchFamily="-109" charset="-128"/>
              </a:rPr>
              <a:t>Combine evidence from multiple sources  and map to policies </a:t>
            </a:r>
          </a:p>
          <a:p>
            <a:pPr>
              <a:defRPr/>
            </a:pPr>
            <a:endParaRPr lang="en-US" sz="1100" dirty="0">
              <a:solidFill>
                <a:schemeClr val="accent4"/>
              </a:solidFill>
              <a:latin typeface="Calibri" pitchFamily="34" charset="0"/>
              <a:cs typeface="+mn-cs"/>
            </a:endParaRPr>
          </a:p>
        </p:txBody>
      </p:sp>
      <p:grpSp>
        <p:nvGrpSpPr>
          <p:cNvPr id="140" name="Group 139"/>
          <p:cNvGrpSpPr/>
          <p:nvPr/>
        </p:nvGrpSpPr>
        <p:grpSpPr>
          <a:xfrm>
            <a:off x="6034557" y="3782400"/>
            <a:ext cx="759342" cy="656352"/>
            <a:chOff x="356938" y="968598"/>
            <a:chExt cx="759342" cy="656352"/>
          </a:xfrm>
        </p:grpSpPr>
        <p:sp>
          <p:nvSpPr>
            <p:cNvPr id="141" name="12-Point Star 140"/>
            <p:cNvSpPr/>
            <p:nvPr/>
          </p:nvSpPr>
          <p:spPr bwMode="auto">
            <a:xfrm>
              <a:off x="395593" y="968598"/>
              <a:ext cx="679202" cy="656352"/>
            </a:xfrm>
            <a:prstGeom prst="star12">
              <a:avLst/>
            </a:prstGeom>
            <a:gradFill flip="none" rotWithShape="1">
              <a:gsLst>
                <a:gs pos="21000">
                  <a:schemeClr val="accent3"/>
                </a:gs>
                <a:gs pos="50000">
                  <a:schemeClr val="accent3">
                    <a:lumMod val="60000"/>
                    <a:lumOff val="40000"/>
                  </a:schemeClr>
                </a:gs>
                <a:gs pos="90000">
                  <a:schemeClr val="accent3"/>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142" name="TextBox 73"/>
            <p:cNvSpPr txBox="1">
              <a:spLocks noChangeArrowheads="1"/>
            </p:cNvSpPr>
            <p:nvPr/>
          </p:nvSpPr>
          <p:spPr bwMode="auto">
            <a:xfrm rot="20025246">
              <a:off x="356938" y="1174778"/>
              <a:ext cx="759342" cy="230832"/>
            </a:xfrm>
            <a:prstGeom prst="rect">
              <a:avLst/>
            </a:prstGeom>
            <a:noFill/>
            <a:ln w="9525">
              <a:noFill/>
              <a:miter lim="800000"/>
              <a:headEnd/>
              <a:tailEnd/>
            </a:ln>
          </p:spPr>
          <p:txBody>
            <a:bodyPr>
              <a:spAutoFit/>
            </a:bodyPr>
            <a:lstStyle/>
            <a:p>
              <a:pPr algn="ctr"/>
              <a:r>
                <a:rPr lang="en-US" sz="9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IMPROVED</a:t>
              </a:r>
              <a:endParaRPr lang="en-US" sz="9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grpSp>
        <p:nvGrpSpPr>
          <p:cNvPr id="143" name="Group 142"/>
          <p:cNvGrpSpPr/>
          <p:nvPr/>
        </p:nvGrpSpPr>
        <p:grpSpPr>
          <a:xfrm>
            <a:off x="8384658" y="5611200"/>
            <a:ext cx="759342" cy="656352"/>
            <a:chOff x="356938" y="968598"/>
            <a:chExt cx="759342" cy="656352"/>
          </a:xfrm>
        </p:grpSpPr>
        <p:sp>
          <p:nvSpPr>
            <p:cNvPr id="144" name="12-Point Star 143"/>
            <p:cNvSpPr/>
            <p:nvPr/>
          </p:nvSpPr>
          <p:spPr bwMode="auto">
            <a:xfrm>
              <a:off x="395593" y="968598"/>
              <a:ext cx="679202" cy="656352"/>
            </a:xfrm>
            <a:prstGeom prst="star12">
              <a:avLst/>
            </a:prstGeom>
            <a:gradFill flip="none" rotWithShape="1">
              <a:gsLst>
                <a:gs pos="21000">
                  <a:schemeClr val="accent3"/>
                </a:gs>
                <a:gs pos="50000">
                  <a:schemeClr val="accent3">
                    <a:lumMod val="60000"/>
                    <a:lumOff val="40000"/>
                  </a:schemeClr>
                </a:gs>
                <a:gs pos="90000">
                  <a:schemeClr val="accent3"/>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145" name="TextBox 73"/>
            <p:cNvSpPr txBox="1">
              <a:spLocks noChangeArrowheads="1"/>
            </p:cNvSpPr>
            <p:nvPr/>
          </p:nvSpPr>
          <p:spPr bwMode="auto">
            <a:xfrm rot="20025246">
              <a:off x="356938" y="1174778"/>
              <a:ext cx="759342" cy="230832"/>
            </a:xfrm>
            <a:prstGeom prst="rect">
              <a:avLst/>
            </a:prstGeom>
            <a:noFill/>
            <a:ln w="9525">
              <a:noFill/>
              <a:miter lim="800000"/>
              <a:headEnd/>
              <a:tailEnd/>
            </a:ln>
          </p:spPr>
          <p:txBody>
            <a:bodyPr>
              <a:spAutoFit/>
            </a:bodyPr>
            <a:lstStyle/>
            <a:p>
              <a:pPr algn="ctr"/>
              <a:r>
                <a:rPr lang="en-US" sz="9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IMPROVED</a:t>
              </a:r>
              <a:endParaRPr lang="en-US" sz="9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89"/>
          <p:cNvSpPr/>
          <p:nvPr/>
        </p:nvSpPr>
        <p:spPr bwMode="auto">
          <a:xfrm>
            <a:off x="4498975" y="2481263"/>
            <a:ext cx="4478338" cy="3810000"/>
          </a:xfrm>
          <a:custGeom>
            <a:avLst/>
            <a:gdLst>
              <a:gd name="connsiteX0" fmla="*/ 0 w 4477657"/>
              <a:gd name="connsiteY0" fmla="*/ 0 h 3810000"/>
              <a:gd name="connsiteX1" fmla="*/ 0 w 4477657"/>
              <a:gd name="connsiteY1" fmla="*/ 3810000 h 3810000"/>
              <a:gd name="connsiteX2" fmla="*/ 4477657 w 4477657"/>
              <a:gd name="connsiteY2" fmla="*/ 3810000 h 3810000"/>
              <a:gd name="connsiteX3" fmla="*/ 4477657 w 4477657"/>
              <a:gd name="connsiteY3" fmla="*/ 1973943 h 3810000"/>
              <a:gd name="connsiteX4" fmla="*/ 2286000 w 4477657"/>
              <a:gd name="connsiteY4" fmla="*/ 1981200 h 3810000"/>
              <a:gd name="connsiteX5" fmla="*/ 2278742 w 4477657"/>
              <a:gd name="connsiteY5" fmla="*/ 7257 h 3810000"/>
              <a:gd name="connsiteX6" fmla="*/ 0 w 4477657"/>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657" h="3810000">
                <a:moveTo>
                  <a:pt x="0" y="0"/>
                </a:moveTo>
                <a:lnTo>
                  <a:pt x="0" y="3810000"/>
                </a:lnTo>
                <a:lnTo>
                  <a:pt x="4477657" y="3810000"/>
                </a:lnTo>
                <a:lnTo>
                  <a:pt x="4477657" y="1973943"/>
                </a:lnTo>
                <a:lnTo>
                  <a:pt x="2286000" y="1981200"/>
                </a:lnTo>
                <a:cubicBezTo>
                  <a:pt x="2283581" y="1323219"/>
                  <a:pt x="2281161" y="665238"/>
                  <a:pt x="2278742" y="7257"/>
                </a:cubicBezTo>
                <a:lnTo>
                  <a:pt x="0" y="0"/>
                </a:lnTo>
                <a:close/>
              </a:path>
            </a:pathLst>
          </a:custGeom>
          <a:noFill/>
          <a:ln w="12700" cap="flat" cmpd="sng" algn="ctr">
            <a:solidFill>
              <a:schemeClr val="bg1">
                <a:lumMod val="50000"/>
              </a:schemeClr>
            </a:solidFill>
            <a:prstDash val="dash"/>
            <a:round/>
            <a:headEnd type="none" w="med" len="med"/>
            <a:tailEnd type="none" w="med" len="med"/>
          </a:ln>
          <a:effectLst/>
        </p:spPr>
        <p:txBody>
          <a:bodyPr anchor="ctr"/>
          <a:lstStyle/>
          <a:p>
            <a:pPr algn="ctr">
              <a:lnSpc>
                <a:spcPct val="90000"/>
              </a:lnSpc>
              <a:defRPr/>
            </a:pPr>
            <a:endParaRPr lang="en-US" dirty="0">
              <a:solidFill>
                <a:schemeClr val="bg1"/>
              </a:solidFill>
              <a:latin typeface="+mn-lt"/>
              <a:cs typeface="+mn-cs"/>
            </a:endParaRPr>
          </a:p>
        </p:txBody>
      </p:sp>
      <p:sp>
        <p:nvSpPr>
          <p:cNvPr id="79" name="Bent Arrow 78"/>
          <p:cNvSpPr/>
          <p:nvPr/>
        </p:nvSpPr>
        <p:spPr bwMode="auto">
          <a:xfrm flipV="1">
            <a:off x="3259138" y="2351088"/>
            <a:ext cx="960437" cy="3886200"/>
          </a:xfrm>
          <a:prstGeom prst="bentArrow">
            <a:avLst>
              <a:gd name="adj1" fmla="val 14421"/>
              <a:gd name="adj2" fmla="val 13098"/>
              <a:gd name="adj3" fmla="val 12657"/>
              <a:gd name="adj4" fmla="val 32289"/>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89" name="Rounded Rectangle 188"/>
          <p:cNvSpPr>
            <a:spLocks noChangeArrowheads="1"/>
          </p:cNvSpPr>
          <p:nvPr/>
        </p:nvSpPr>
        <p:spPr bwMode="auto">
          <a:xfrm>
            <a:off x="2436287" y="783771"/>
            <a:ext cx="1816954" cy="1680015"/>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rgbClr xmlns:mc="http://schemas.openxmlformats.org/markup-compatibility/2006" xmlns:a14="http://schemas.microsoft.com/office/drawing/2010/main" val="C00000" mc:Ignorable=""/>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tIns="548640" anchor="ctr"/>
          <a:lstStyle/>
          <a:p>
            <a:pPr algn="ctr">
              <a:defRPr/>
            </a:pPr>
            <a:endParaRPr lang="en-US" sz="1100"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grpSp>
        <p:nvGrpSpPr>
          <p:cNvPr id="2" name="Group 145"/>
          <p:cNvGrpSpPr/>
          <p:nvPr/>
        </p:nvGrpSpPr>
        <p:grpSpPr>
          <a:xfrm>
            <a:off x="4748213" y="5292725"/>
            <a:ext cx="1954212" cy="944563"/>
            <a:chOff x="4748213" y="5292725"/>
            <a:chExt cx="1954212" cy="944563"/>
          </a:xfrm>
        </p:grpSpPr>
        <p:sp>
          <p:nvSpPr>
            <p:cNvPr id="213" name="Flowchart: Magnetic Disk 212"/>
            <p:cNvSpPr/>
            <p:nvPr/>
          </p:nvSpPr>
          <p:spPr bwMode="auto">
            <a:xfrm>
              <a:off x="4748213" y="5705475"/>
              <a:ext cx="933450" cy="531813"/>
            </a:xfrm>
            <a:prstGeom prst="flowChartMagneticDisk">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19050" cap="flat" cmpd="sng" algn="ctr">
              <a:solidFill>
                <a:schemeClr val="bg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05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mn-cs"/>
                </a:rPr>
                <a:t>ASSETS</a:t>
              </a:r>
            </a:p>
          </p:txBody>
        </p:sp>
        <p:sp>
          <p:nvSpPr>
            <p:cNvPr id="214" name="Flowchart: Magnetic Disk 213"/>
            <p:cNvSpPr/>
            <p:nvPr/>
          </p:nvSpPr>
          <p:spPr bwMode="auto">
            <a:xfrm>
              <a:off x="5768975" y="5705475"/>
              <a:ext cx="933450" cy="531813"/>
            </a:xfrm>
            <a:prstGeom prst="flowChartMagneticDisk">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19050" cap="flat" cmpd="sng" algn="ctr">
              <a:solidFill>
                <a:schemeClr val="bg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05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mn-cs"/>
                </a:rPr>
                <a:t>CONTROLS</a:t>
              </a:r>
            </a:p>
          </p:txBody>
        </p:sp>
        <p:sp>
          <p:nvSpPr>
            <p:cNvPr id="215" name="Flowchart: Magnetic Disk 214"/>
            <p:cNvSpPr/>
            <p:nvPr/>
          </p:nvSpPr>
          <p:spPr bwMode="auto">
            <a:xfrm>
              <a:off x="5265738" y="5292725"/>
              <a:ext cx="933450" cy="531813"/>
            </a:xfrm>
            <a:prstGeom prst="flowChartMagneticDisk">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19050" cap="flat" cmpd="sng" algn="ctr">
              <a:solidFill>
                <a:schemeClr val="bg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05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mn-cs"/>
                </a:rPr>
                <a:t>EVIDENCE</a:t>
              </a:r>
            </a:p>
          </p:txBody>
        </p:sp>
      </p:grpSp>
      <p:sp>
        <p:nvSpPr>
          <p:cNvPr id="23558" name="Title 80"/>
          <p:cNvSpPr>
            <a:spLocks noGrp="1"/>
          </p:cNvSpPr>
          <p:nvPr>
            <p:ph type="title"/>
          </p:nvPr>
        </p:nvSpPr>
        <p:spPr>
          <a:xfrm>
            <a:off x="230188" y="130175"/>
            <a:ext cx="8778875" cy="952500"/>
          </a:xfrm>
        </p:spPr>
        <p:txBody>
          <a:bodyPr/>
          <a:lstStyle/>
          <a:p>
            <a:r>
              <a:rPr lang="en-US" dirty="0" smtClean="0"/>
              <a:t>Symantec Control Compliance Suite</a:t>
            </a:r>
            <a:br>
              <a:rPr lang="en-US" dirty="0" smtClean="0"/>
            </a:br>
            <a:endParaRPr lang="en-US" dirty="0" smtClean="0"/>
          </a:p>
        </p:txBody>
      </p:sp>
      <p:sp>
        <p:nvSpPr>
          <p:cNvPr id="87" name="Bent Arrow 86"/>
          <p:cNvSpPr/>
          <p:nvPr/>
        </p:nvSpPr>
        <p:spPr bwMode="auto">
          <a:xfrm>
            <a:off x="1023938" y="2095500"/>
            <a:ext cx="901700" cy="465138"/>
          </a:xfrm>
          <a:prstGeom prst="ben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88" name="Bent Arrow 87"/>
          <p:cNvSpPr/>
          <p:nvPr/>
        </p:nvSpPr>
        <p:spPr bwMode="auto">
          <a:xfrm flipV="1">
            <a:off x="1023938" y="4289425"/>
            <a:ext cx="901700" cy="463550"/>
          </a:xfrm>
          <a:prstGeom prst="ben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92" name="Right Arrow 91"/>
          <p:cNvSpPr/>
          <p:nvPr/>
        </p:nvSpPr>
        <p:spPr bwMode="auto">
          <a:xfrm rot="10800000">
            <a:off x="6626225" y="5365750"/>
            <a:ext cx="434975" cy="225425"/>
          </a:xfrm>
          <a:prstGeom prst="righ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18" name="Right Arrow 117"/>
          <p:cNvSpPr/>
          <p:nvPr/>
        </p:nvSpPr>
        <p:spPr bwMode="auto">
          <a:xfrm rot="10800000" flipH="1">
            <a:off x="6583363" y="3373438"/>
            <a:ext cx="434975" cy="227012"/>
          </a:xfrm>
          <a:prstGeom prst="righ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77" name="Rounded Rectangle 176"/>
          <p:cNvSpPr>
            <a:spLocks noChangeArrowheads="1"/>
          </p:cNvSpPr>
          <p:nvPr/>
        </p:nvSpPr>
        <p:spPr bwMode="auto">
          <a:xfrm>
            <a:off x="7200901" y="4674475"/>
            <a:ext cx="1609724" cy="1342067"/>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bg2"/>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640080" rIns="45720" anchor="ctr"/>
          <a:lstStyle/>
          <a:p>
            <a:pPr algn="ctr">
              <a:defRPr/>
            </a:pPr>
            <a:endParaRPr lang="en-US" sz="1100" dirty="0">
              <a:latin typeface="Calibri" pitchFamily="34" charset="0"/>
              <a:cs typeface="+mn-cs"/>
            </a:endParaRPr>
          </a:p>
        </p:txBody>
      </p:sp>
      <p:sp>
        <p:nvSpPr>
          <p:cNvPr id="181" name="Round Same Side Corner Rectangle 180"/>
          <p:cNvSpPr/>
          <p:nvPr/>
        </p:nvSpPr>
        <p:spPr bwMode="auto">
          <a:xfrm>
            <a:off x="7219950" y="4675188"/>
            <a:ext cx="1581150" cy="407987"/>
          </a:xfrm>
          <a:prstGeom prst="round2SameRect">
            <a:avLst>
              <a:gd name="adj1" fmla="val 29647"/>
              <a:gd name="adj2" fmla="val 0"/>
            </a:avLst>
          </a:prstGeom>
          <a:gradFill>
            <a:gsLst>
              <a:gs pos="61000">
                <a:schemeClr val="bg2"/>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3</a:t>
            </a:r>
            <a:r>
              <a:rPr lang="en-US" sz="1200" b="1" baseline="300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rd</a:t>
            </a: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PARTY </a:t>
            </a:r>
            <a:endPar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a:lnSpc>
                <a:spcPct val="80000"/>
              </a:lnSpc>
              <a:defRPr/>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EVIDENCE</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23575" name="Picture 2" descr="C:\Documents and Settings\melanie_achard\My Documents\My Pictures\Microsoft Clip Organizer\j0432614.png"/>
          <p:cNvPicPr>
            <a:picLocks noChangeAspect="1" noChangeArrowheads="1"/>
          </p:cNvPicPr>
          <p:nvPr/>
        </p:nvPicPr>
        <p:blipFill>
          <a:blip r:embed="rId3"/>
          <a:srcRect/>
          <a:stretch>
            <a:fillRect/>
          </a:stretch>
        </p:blipFill>
        <p:spPr bwMode="auto">
          <a:xfrm>
            <a:off x="7172325" y="4578350"/>
            <a:ext cx="400050" cy="400050"/>
          </a:xfrm>
          <a:prstGeom prst="rect">
            <a:avLst/>
          </a:prstGeom>
          <a:noFill/>
          <a:ln w="9525">
            <a:noFill/>
            <a:miter lim="800000"/>
            <a:headEnd/>
            <a:tailEnd/>
          </a:ln>
        </p:spPr>
      </p:pic>
      <p:sp>
        <p:nvSpPr>
          <p:cNvPr id="187" name="Rounded Rectangle 186"/>
          <p:cNvSpPr>
            <a:spLocks noChangeArrowheads="1"/>
          </p:cNvSpPr>
          <p:nvPr/>
        </p:nvSpPr>
        <p:spPr bwMode="auto">
          <a:xfrm>
            <a:off x="2436287" y="4401264"/>
            <a:ext cx="1816954" cy="1433919"/>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accent3"/>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tIns="640080" anchor="ctr"/>
          <a:lstStyle/>
          <a:p>
            <a:pPr algn="ctr">
              <a:defRPr/>
            </a:pPr>
            <a:endParaRPr lang="en-US" sz="1100"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sp>
        <p:nvSpPr>
          <p:cNvPr id="188" name="Round Same Side Corner Rectangle 187"/>
          <p:cNvSpPr/>
          <p:nvPr/>
        </p:nvSpPr>
        <p:spPr bwMode="auto">
          <a:xfrm>
            <a:off x="2425700" y="4400550"/>
            <a:ext cx="1838325" cy="412750"/>
          </a:xfrm>
          <a:prstGeom prst="round2SameRect">
            <a:avLst>
              <a:gd name="adj1" fmla="val 39708"/>
              <a:gd name="adj2" fmla="val 0"/>
            </a:avLst>
          </a:prstGeom>
          <a:gradFill>
            <a:gsLst>
              <a:gs pos="61000">
                <a:schemeClr val="accent3"/>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b"/>
          <a:lstStyle/>
          <a:p>
            <a:pPr algn="ctr">
              <a:defRPr/>
            </a:pP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DATA</a:t>
            </a:r>
            <a:b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CONTROLS</a:t>
            </a:r>
          </a:p>
        </p:txBody>
      </p:sp>
      <p:sp>
        <p:nvSpPr>
          <p:cNvPr id="190" name="Round Same Side Corner Rectangle 189"/>
          <p:cNvSpPr/>
          <p:nvPr/>
        </p:nvSpPr>
        <p:spPr bwMode="auto">
          <a:xfrm>
            <a:off x="2425701" y="791193"/>
            <a:ext cx="1838325" cy="381000"/>
          </a:xfrm>
          <a:prstGeom prst="round2SameRect">
            <a:avLst>
              <a:gd name="adj1" fmla="val 39708"/>
              <a:gd name="adj2" fmla="val 0"/>
            </a:avLst>
          </a:prstGeom>
          <a:gradFill>
            <a:gsLst>
              <a:gs pos="61000">
                <a:srgbClr xmlns:mc="http://schemas.openxmlformats.org/markup-compatibility/2006" xmlns:a14="http://schemas.microsoft.com/office/drawing/2010/main" val="C00000" mc:Ignorable=""/>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b"/>
          <a:lstStyle/>
          <a:p>
            <a:pPr algn="ctr">
              <a:defRPr/>
            </a:pP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TECHNICAL CONTROLS</a:t>
            </a:r>
          </a:p>
        </p:txBody>
      </p:sp>
      <p:pic>
        <p:nvPicPr>
          <p:cNvPr id="23579" name="Picture 6" descr="clipboard"/>
          <p:cNvPicPr>
            <a:picLocks noChangeAspect="1" noChangeArrowheads="1"/>
          </p:cNvPicPr>
          <p:nvPr/>
        </p:nvPicPr>
        <p:blipFill>
          <a:blip r:embed="rId4"/>
          <a:srcRect/>
          <a:stretch>
            <a:fillRect/>
          </a:stretch>
        </p:blipFill>
        <p:spPr bwMode="auto">
          <a:xfrm rot="649686">
            <a:off x="2178050" y="4241800"/>
            <a:ext cx="514350" cy="530225"/>
          </a:xfrm>
          <a:prstGeom prst="rect">
            <a:avLst/>
          </a:prstGeom>
          <a:noFill/>
          <a:ln w="9525">
            <a:noFill/>
            <a:miter lim="800000"/>
            <a:headEnd/>
            <a:tailEnd/>
          </a:ln>
        </p:spPr>
      </p:pic>
      <p:pic>
        <p:nvPicPr>
          <p:cNvPr id="192" name="Picture 191" descr="magnifyingglass2.png"/>
          <p:cNvPicPr>
            <a:picLocks noChangeAspect="1"/>
          </p:cNvPicPr>
          <p:nvPr/>
        </p:nvPicPr>
        <p:blipFill>
          <a:blip r:embed="rId5"/>
          <a:srcRect/>
          <a:stretch>
            <a:fillRect/>
          </a:stretch>
        </p:blipFill>
        <p:spPr bwMode="auto">
          <a:xfrm>
            <a:off x="2270001" y="770494"/>
            <a:ext cx="392113" cy="488950"/>
          </a:xfrm>
          <a:prstGeom prst="rect">
            <a:avLst/>
          </a:prstGeom>
          <a:noFill/>
          <a:ln w="9525">
            <a:noFill/>
            <a:miter lim="800000"/>
            <a:headEnd/>
            <a:tailEnd/>
          </a:ln>
          <a:effectLst>
            <a:outerShdw dist="38100" dir="5400000" rotWithShape="0">
              <a:srgbClr xmlns:mc="http://schemas.openxmlformats.org/markup-compatibility/2006" xmlns:a14="http://schemas.microsoft.com/office/drawing/2010/main" val="808080" mc:Ignorable="">
                <a:alpha val="42998"/>
              </a:srgbClr>
            </a:outerShdw>
          </a:effectLst>
        </p:spPr>
      </p:pic>
      <p:sp>
        <p:nvSpPr>
          <p:cNvPr id="193" name="Bent Arrow 192"/>
          <p:cNvSpPr/>
          <p:nvPr/>
        </p:nvSpPr>
        <p:spPr bwMode="auto">
          <a:xfrm flipH="1">
            <a:off x="4667751" y="2117057"/>
            <a:ext cx="3426912" cy="491206"/>
          </a:xfrm>
          <a:prstGeom prst="ben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198" name="Right Arrow 197"/>
          <p:cNvSpPr/>
          <p:nvPr/>
        </p:nvSpPr>
        <p:spPr bwMode="auto">
          <a:xfrm rot="16200000">
            <a:off x="5366545" y="4561681"/>
            <a:ext cx="735012" cy="225425"/>
          </a:xfrm>
          <a:prstGeom prst="rightArrow">
            <a:avLst/>
          </a:prstGeom>
          <a:solidFill>
            <a:schemeClr val="bg1">
              <a:lumMod val="85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sz="1800" dirty="0">
              <a:latin typeface="Calibri" pitchFamily="34" charset="0"/>
              <a:cs typeface="+mn-cs"/>
            </a:endParaRPr>
          </a:p>
        </p:txBody>
      </p:sp>
      <p:sp>
        <p:nvSpPr>
          <p:cNvPr id="23597" name="Slide Number Placeholder 74"/>
          <p:cNvSpPr>
            <a:spLocks noGrp="1"/>
          </p:cNvSpPr>
          <p:nvPr>
            <p:ph type="sldNum" sz="quarter" idx="11"/>
          </p:nvPr>
        </p:nvSpPr>
        <p:spPr>
          <a:noFill/>
        </p:spPr>
        <p:txBody>
          <a:bodyPr/>
          <a:lstStyle/>
          <a:p>
            <a:fld id="{3FF6338F-A6B4-4865-AFF6-AB5E038A2526}" type="slidenum">
              <a:rPr lang="en-US">
                <a:ea typeface="Calibri" pitchFamily="34" charset="0"/>
              </a:rPr>
              <a:pPr/>
              <a:t>4</a:t>
            </a:fld>
            <a:endParaRPr lang="en-US" dirty="0">
              <a:ea typeface="Calibri" pitchFamily="34" charset="0"/>
            </a:endParaRPr>
          </a:p>
        </p:txBody>
      </p:sp>
      <p:sp>
        <p:nvSpPr>
          <p:cNvPr id="76" name="Footer Placeholder 61"/>
          <p:cNvSpPr>
            <a:spLocks noGrp="1"/>
          </p:cNvSpPr>
          <p:nvPr>
            <p:ph type="ftr" sz="quarter" idx="10"/>
          </p:nvPr>
        </p:nvSpPr>
        <p:spPr>
          <a:xfrm>
            <a:off x="381000" y="6357938"/>
            <a:ext cx="4183063" cy="233362"/>
          </a:xfrm>
        </p:spPr>
        <p:txBody>
          <a:bodyPr/>
          <a:lstStyle/>
          <a:p>
            <a:pPr>
              <a:defRPr/>
            </a:pPr>
            <a:r>
              <a:rPr lang="en-US" dirty="0"/>
              <a:t>Symantec </a:t>
            </a:r>
            <a:r>
              <a:rPr lang="en-US" dirty="0" smtClean="0"/>
              <a:t>Control Compliance Suite 10.0</a:t>
            </a:r>
            <a:endParaRPr lang="en-US" dirty="0"/>
          </a:p>
        </p:txBody>
      </p:sp>
      <p:grpSp>
        <p:nvGrpSpPr>
          <p:cNvPr id="3" name="Group 90"/>
          <p:cNvGrpSpPr/>
          <p:nvPr/>
        </p:nvGrpSpPr>
        <p:grpSpPr>
          <a:xfrm>
            <a:off x="3872382" y="1925025"/>
            <a:ext cx="759342" cy="656352"/>
            <a:chOff x="356938" y="968598"/>
            <a:chExt cx="759342" cy="656352"/>
          </a:xfrm>
        </p:grpSpPr>
        <p:sp>
          <p:nvSpPr>
            <p:cNvPr id="93" name="12-Point Star 92"/>
            <p:cNvSpPr/>
            <p:nvPr/>
          </p:nvSpPr>
          <p:spPr bwMode="auto">
            <a:xfrm>
              <a:off x="395593" y="968598"/>
              <a:ext cx="679202" cy="656352"/>
            </a:xfrm>
            <a:prstGeom prst="star12">
              <a:avLst/>
            </a:prstGeom>
            <a:gradFill flip="none" rotWithShape="1">
              <a:gsLst>
                <a:gs pos="0">
                  <a:schemeClr val="accent4"/>
                </a:gs>
                <a:gs pos="50000">
                  <a:srgbClr xmlns:mc="http://schemas.openxmlformats.org/markup-compatibility/2006" xmlns:a14="http://schemas.microsoft.com/office/drawing/2010/main" val="FFCC00" mc:Ignorable=""/>
                </a:gs>
                <a:gs pos="100000">
                  <a:schemeClr val="accent4"/>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94" name="TextBox 73"/>
            <p:cNvSpPr txBox="1">
              <a:spLocks noChangeArrowheads="1"/>
            </p:cNvSpPr>
            <p:nvPr/>
          </p:nvSpPr>
          <p:spPr bwMode="auto">
            <a:xfrm rot="20025246">
              <a:off x="356938" y="1159389"/>
              <a:ext cx="759342" cy="261610"/>
            </a:xfrm>
            <a:prstGeom prst="rect">
              <a:avLst/>
            </a:prstGeom>
            <a:noFill/>
            <a:ln w="9525">
              <a:noFill/>
              <a:miter lim="800000"/>
              <a:headEnd/>
              <a:tailEnd/>
            </a:ln>
          </p:spPr>
          <p:txBody>
            <a:bodyPr>
              <a:spAutoFit/>
            </a:bodyPr>
            <a:lstStyle/>
            <a:p>
              <a:pPr algn="ctr"/>
              <a:r>
                <a:rPr lang="en-US" sz="11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NEW</a:t>
              </a:r>
              <a:endPar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grpSp>
        <p:nvGrpSpPr>
          <p:cNvPr id="4" name="Group 138"/>
          <p:cNvGrpSpPr/>
          <p:nvPr/>
        </p:nvGrpSpPr>
        <p:grpSpPr>
          <a:xfrm>
            <a:off x="114300" y="2653507"/>
            <a:ext cx="1811863" cy="1511019"/>
            <a:chOff x="114300" y="2632075"/>
            <a:chExt cx="1811863" cy="1511019"/>
          </a:xfrm>
        </p:grpSpPr>
        <p:sp>
          <p:nvSpPr>
            <p:cNvPr id="84" name="Rounded Rectangle 83"/>
            <p:cNvSpPr>
              <a:spLocks noChangeArrowheads="1"/>
            </p:cNvSpPr>
            <p:nvPr/>
          </p:nvSpPr>
          <p:spPr bwMode="auto">
            <a:xfrm>
              <a:off x="311019" y="2709474"/>
              <a:ext cx="1615144" cy="1433620"/>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accent4"/>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457200" rIns="45720" anchor="ctr"/>
            <a:lstStyle/>
            <a:p>
              <a:pPr algn="ctr">
                <a:defRPr/>
              </a:pPr>
              <a:endParaRPr lang="en-US" sz="1100" dirty="0">
                <a:latin typeface="Calibri" pitchFamily="34" charset="0"/>
                <a:cs typeface="+mn-cs"/>
              </a:endParaRPr>
            </a:p>
          </p:txBody>
        </p:sp>
        <p:sp>
          <p:nvSpPr>
            <p:cNvPr id="85" name="Round Same Side Corner Rectangle 84"/>
            <p:cNvSpPr/>
            <p:nvPr/>
          </p:nvSpPr>
          <p:spPr bwMode="auto">
            <a:xfrm>
              <a:off x="287338" y="2708275"/>
              <a:ext cx="1638300" cy="258763"/>
            </a:xfrm>
            <a:prstGeom prst="round2SameRect">
              <a:avLst>
                <a:gd name="adj1" fmla="val 50000"/>
                <a:gd name="adj2" fmla="val 0"/>
              </a:avLst>
            </a:prstGeom>
            <a:gradFill>
              <a:gsLst>
                <a:gs pos="61000">
                  <a:schemeClr val="accent4"/>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b"/>
            <a:lstStyle/>
            <a:p>
              <a:pPr algn="ctr">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POLICY</a:t>
              </a:r>
            </a:p>
          </p:txBody>
        </p:sp>
        <p:pic>
          <p:nvPicPr>
            <p:cNvPr id="86" name="Picture 4" descr="C:\Documents and Settings\Carl Tsukahara\Desktop\Vontu Icons\v2\laptop.jpg"/>
            <p:cNvPicPr>
              <a:picLocks noChangeAspect="1" noChangeArrowheads="1"/>
            </p:cNvPicPr>
            <p:nvPr/>
          </p:nvPicPr>
          <p:blipFill>
            <a:blip r:embed="rId6">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lum bright="-12000" contrast="-8000"/>
            </a:blip>
            <a:srcRect/>
            <a:stretch>
              <a:fillRect/>
            </a:stretch>
          </p:blipFill>
          <p:spPr bwMode="auto">
            <a:xfrm>
              <a:off x="114300" y="2632075"/>
              <a:ext cx="393700" cy="273050"/>
            </a:xfrm>
            <a:prstGeom prst="rect">
              <a:avLst/>
            </a:prstGeom>
            <a:noFill/>
            <a:ln w="9525">
              <a:noFill/>
              <a:miter lim="800000"/>
              <a:headEnd/>
              <a:tailEnd/>
            </a:ln>
            <a:effectLst>
              <a:outerShdw dist="38100" dir="5400000" rotWithShape="0">
                <a:srgbClr xmlns:mc="http://schemas.openxmlformats.org/markup-compatibility/2006" xmlns:a14="http://schemas.microsoft.com/office/drawing/2010/main" val="808080" mc:Ignorable="">
                  <a:alpha val="42998"/>
                </a:srgbClr>
              </a:outerShdw>
            </a:effectLst>
          </p:spPr>
        </p:pic>
      </p:grpSp>
      <p:grpSp>
        <p:nvGrpSpPr>
          <p:cNvPr id="5" name="Group 137"/>
          <p:cNvGrpSpPr/>
          <p:nvPr/>
        </p:nvGrpSpPr>
        <p:grpSpPr>
          <a:xfrm>
            <a:off x="2015589" y="2696798"/>
            <a:ext cx="2266636" cy="1424436"/>
            <a:chOff x="2015589" y="2701477"/>
            <a:chExt cx="2266636" cy="1424436"/>
          </a:xfrm>
        </p:grpSpPr>
        <p:grpSp>
          <p:nvGrpSpPr>
            <p:cNvPr id="6" name="Group 79"/>
            <p:cNvGrpSpPr>
              <a:grpSpLocks/>
            </p:cNvGrpSpPr>
            <p:nvPr/>
          </p:nvGrpSpPr>
          <p:grpSpPr bwMode="auto">
            <a:xfrm>
              <a:off x="2411413" y="2709863"/>
              <a:ext cx="1843087" cy="1416050"/>
              <a:chOff x="2411020" y="2912525"/>
              <a:chExt cx="1976478" cy="1417320"/>
            </a:xfrm>
          </p:grpSpPr>
          <p:sp>
            <p:nvSpPr>
              <p:cNvPr id="82" name="Rounded Rectangle 81"/>
              <p:cNvSpPr>
                <a:spLocks noChangeArrowheads="1"/>
              </p:cNvSpPr>
              <p:nvPr/>
            </p:nvSpPr>
            <p:spPr bwMode="auto">
              <a:xfrm>
                <a:off x="2434753" y="2919106"/>
                <a:ext cx="1948658" cy="1410739"/>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rgbClr xmlns:mc="http://schemas.openxmlformats.org/markup-compatibility/2006" xmlns:a14="http://schemas.microsoft.com/office/drawing/2010/main" val="339933" mc:Ignorable=""/>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tIns="548640" anchor="ctr"/>
              <a:lstStyle/>
              <a:p>
                <a:pPr algn="ctr">
                  <a:defRPr/>
                </a:pPr>
                <a:endParaRPr lang="en-US" sz="1100" dirty="0">
                  <a:solidFill>
                    <a:srgbClr xmlns:mc="http://schemas.openxmlformats.org/markup-compatibility/2006" xmlns:a14="http://schemas.microsoft.com/office/drawing/2010/main" val="FFFFFF" mc:Ignorable=""/>
                  </a:solidFill>
                  <a:latin typeface="Calibri" pitchFamily="34" charset="0"/>
                  <a:ea typeface="ＭＳ Ｐゴシック" pitchFamily="-109" charset="-128"/>
                  <a:cs typeface="ＭＳ Ｐゴシック" pitchFamily="-109" charset="-128"/>
                </a:endParaRPr>
              </a:p>
            </p:txBody>
          </p:sp>
          <p:sp>
            <p:nvSpPr>
              <p:cNvPr id="83" name="Round Same Side Corner Rectangle 82"/>
              <p:cNvSpPr/>
              <p:nvPr/>
            </p:nvSpPr>
            <p:spPr bwMode="auto">
              <a:xfrm>
                <a:off x="2411020" y="2912525"/>
                <a:ext cx="1976478" cy="374986"/>
              </a:xfrm>
              <a:prstGeom prst="round2SameRect">
                <a:avLst>
                  <a:gd name="adj1" fmla="val 45434"/>
                  <a:gd name="adj2" fmla="val 0"/>
                </a:avLst>
              </a:prstGeom>
              <a:gradFill>
                <a:gsLst>
                  <a:gs pos="61000">
                    <a:srgbClr xmlns:mc="http://schemas.openxmlformats.org/markup-compatibility/2006" xmlns:a14="http://schemas.microsoft.com/office/drawing/2010/main" val="339933" mc:Ignorable=""/>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anchor="ctr"/>
              <a:lstStyle/>
              <a:p>
                <a:pPr algn="ctr">
                  <a:defRPr/>
                </a:pPr>
                <a:r>
                  <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PROCEDURAL CONTROLS</a:t>
                </a:r>
              </a:p>
            </p:txBody>
          </p:sp>
        </p:grpSp>
        <p:grpSp>
          <p:nvGrpSpPr>
            <p:cNvPr id="7" name="Group 216"/>
            <p:cNvGrpSpPr>
              <a:grpSpLocks/>
            </p:cNvGrpSpPr>
            <p:nvPr/>
          </p:nvGrpSpPr>
          <p:grpSpPr bwMode="auto">
            <a:xfrm>
              <a:off x="2015589" y="2701477"/>
              <a:ext cx="744538" cy="311150"/>
              <a:chOff x="97367" y="903817"/>
              <a:chExt cx="1222441" cy="575733"/>
            </a:xfrm>
          </p:grpSpPr>
          <p:grpSp>
            <p:nvGrpSpPr>
              <p:cNvPr id="8" name="Group 200"/>
              <p:cNvGrpSpPr>
                <a:grpSpLocks/>
              </p:cNvGrpSpPr>
              <p:nvPr/>
            </p:nvGrpSpPr>
            <p:grpSpPr bwMode="auto">
              <a:xfrm>
                <a:off x="212544" y="1009650"/>
                <a:ext cx="1107264" cy="469900"/>
                <a:chOff x="229478" y="1009650"/>
                <a:chExt cx="1107264" cy="469900"/>
              </a:xfrm>
            </p:grpSpPr>
            <p:sp>
              <p:nvSpPr>
                <p:cNvPr id="112" name="Rectangle 111"/>
                <p:cNvSpPr/>
                <p:nvPr/>
              </p:nvSpPr>
              <p:spPr bwMode="auto">
                <a:xfrm>
                  <a:off x="229478" y="1009650"/>
                  <a:ext cx="1107264" cy="469900"/>
                </a:xfrm>
                <a:prstGeom prst="rect">
                  <a:avLst/>
                </a:prstGeom>
                <a:gradFill flip="none" rotWithShape="1">
                  <a:gsLst>
                    <a:gs pos="0">
                      <a:schemeClr val="bg1">
                        <a:lumMod val="75000"/>
                      </a:schemeClr>
                    </a:gs>
                    <a:gs pos="100000">
                      <a:schemeClr val="bg1">
                        <a:lumMod val="95000"/>
                      </a:schemeClr>
                    </a:gs>
                  </a:gsLst>
                  <a:lin ang="17100000" scaled="0"/>
                  <a:tileRect/>
                </a:gradFill>
                <a:ln>
                  <a:solidFill>
                    <a:srgbClr xmlns:mc="http://schemas.openxmlformats.org/markup-compatibility/2006" xmlns:a14="http://schemas.microsoft.com/office/drawing/2010/main" val="7F7F7F" mc:Ignorable=""/>
                  </a:solidFill>
                </a:ln>
                <a:scene3d>
                  <a:camera prst="perspectiveFront">
                    <a:rot lat="0" lon="180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13" name="Straight Connector 112"/>
                <p:cNvCxnSpPr/>
                <p:nvPr/>
              </p:nvCxnSpPr>
              <p:spPr>
                <a:xfrm>
                  <a:off x="376359" y="1308934"/>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76359" y="1367492"/>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76359" y="1250376"/>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76359" y="1200183"/>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359" y="1141625"/>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9" name="Group 201"/>
              <p:cNvGrpSpPr>
                <a:grpSpLocks/>
              </p:cNvGrpSpPr>
              <p:nvPr/>
            </p:nvGrpSpPr>
            <p:grpSpPr bwMode="auto">
              <a:xfrm>
                <a:off x="152400" y="958850"/>
                <a:ext cx="1107264" cy="469900"/>
                <a:chOff x="229478" y="1009650"/>
                <a:chExt cx="1107264" cy="469900"/>
              </a:xfrm>
            </p:grpSpPr>
            <p:sp>
              <p:nvSpPr>
                <p:cNvPr id="106" name="Rectangle 105"/>
                <p:cNvSpPr/>
                <p:nvPr/>
              </p:nvSpPr>
              <p:spPr bwMode="auto">
                <a:xfrm>
                  <a:off x="229478" y="1009650"/>
                  <a:ext cx="1107264" cy="469900"/>
                </a:xfrm>
                <a:prstGeom prst="rect">
                  <a:avLst/>
                </a:prstGeom>
                <a:gradFill flip="none" rotWithShape="1">
                  <a:gsLst>
                    <a:gs pos="0">
                      <a:schemeClr val="bg1">
                        <a:lumMod val="75000"/>
                      </a:schemeClr>
                    </a:gs>
                    <a:gs pos="100000">
                      <a:schemeClr val="bg1">
                        <a:lumMod val="95000"/>
                      </a:schemeClr>
                    </a:gs>
                  </a:gsLst>
                  <a:lin ang="17100000" scaled="0"/>
                  <a:tileRect/>
                </a:gradFill>
                <a:ln>
                  <a:solidFill>
                    <a:srgbClr xmlns:mc="http://schemas.openxmlformats.org/markup-compatibility/2006" xmlns:a14="http://schemas.microsoft.com/office/drawing/2010/main" val="7F7F7F" mc:Ignorable=""/>
                  </a:solidFill>
                </a:ln>
                <a:scene3d>
                  <a:camera prst="perspectiveFront">
                    <a:rot lat="0" lon="180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07" name="Straight Connector 106"/>
                <p:cNvCxnSpPr/>
                <p:nvPr/>
              </p:nvCxnSpPr>
              <p:spPr>
                <a:xfrm>
                  <a:off x="376359" y="1308934"/>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359" y="1367492"/>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76359" y="1250376"/>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76359" y="1200183"/>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76359" y="1141625"/>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10" name="Group 208"/>
              <p:cNvGrpSpPr>
                <a:grpSpLocks/>
              </p:cNvGrpSpPr>
              <p:nvPr/>
            </p:nvGrpSpPr>
            <p:grpSpPr bwMode="auto">
              <a:xfrm>
                <a:off x="97367" y="903817"/>
                <a:ext cx="1107264" cy="469900"/>
                <a:chOff x="229478" y="1009650"/>
                <a:chExt cx="1107264" cy="469900"/>
              </a:xfrm>
            </p:grpSpPr>
            <p:sp>
              <p:nvSpPr>
                <p:cNvPr id="99" name="Rectangle 98"/>
                <p:cNvSpPr/>
                <p:nvPr/>
              </p:nvSpPr>
              <p:spPr bwMode="auto">
                <a:xfrm>
                  <a:off x="229478" y="1009650"/>
                  <a:ext cx="1107264" cy="469900"/>
                </a:xfrm>
                <a:prstGeom prst="rect">
                  <a:avLst/>
                </a:prstGeom>
                <a:gradFill flip="none" rotWithShape="1">
                  <a:gsLst>
                    <a:gs pos="0">
                      <a:schemeClr val="bg1">
                        <a:lumMod val="75000"/>
                      </a:schemeClr>
                    </a:gs>
                    <a:gs pos="100000">
                      <a:schemeClr val="bg1">
                        <a:lumMod val="95000"/>
                      </a:schemeClr>
                    </a:gs>
                  </a:gsLst>
                  <a:lin ang="17100000" scaled="0"/>
                  <a:tileRect/>
                </a:gradFill>
                <a:ln>
                  <a:solidFill>
                    <a:schemeClr val="bg1">
                      <a:lumMod val="50000"/>
                    </a:schemeClr>
                  </a:solidFill>
                </a:ln>
                <a:scene3d>
                  <a:camera prst="perspectiveFront">
                    <a:rot lat="0" lon="180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00" name="Straight Connector 99"/>
                <p:cNvCxnSpPr/>
                <p:nvPr/>
              </p:nvCxnSpPr>
              <p:spPr>
                <a:xfrm>
                  <a:off x="376359" y="1308934"/>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76359" y="1367492"/>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76359" y="1250376"/>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76359" y="1200183"/>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76359" y="1141625"/>
                  <a:ext cx="790903" cy="1046"/>
                </a:xfrm>
                <a:prstGeom prst="line">
                  <a:avLst/>
                </a:prstGeom>
                <a:ln w="12700" cap="flat" cmpd="sng" algn="ctr">
                  <a:solidFill>
                    <a:schemeClr val="bg1">
                      <a:lumMod val="50000"/>
                    </a:schemeClr>
                  </a:solidFill>
                  <a:prstDash val="solid"/>
                  <a:round/>
                  <a:headEnd type="none" w="med" len="med"/>
                  <a:tailEnd type="none" w="med" len="med"/>
                </a:ln>
                <a:effectLst/>
                <a:scene3d>
                  <a:camera prst="perspectiveFront">
                    <a:rot lat="0" lon="18000000" rev="0"/>
                  </a:camera>
                  <a:lightRig rig="threePt" dir="t"/>
                </a:scene3d>
              </p:spPr>
              <p:style>
                <a:lnRef idx="2">
                  <a:schemeClr val="accent1"/>
                </a:lnRef>
                <a:fillRef idx="0">
                  <a:schemeClr val="accent1"/>
                </a:fillRef>
                <a:effectRef idx="1">
                  <a:schemeClr val="accent1"/>
                </a:effectRef>
                <a:fontRef idx="minor">
                  <a:schemeClr val="tx1"/>
                </a:fontRef>
              </p:style>
            </p:cxnSp>
          </p:grpSp>
        </p:grpSp>
        <p:sp>
          <p:nvSpPr>
            <p:cNvPr id="97" name="Rounded Rectangle 96"/>
            <p:cNvSpPr>
              <a:spLocks noChangeArrowheads="1"/>
            </p:cNvSpPr>
            <p:nvPr/>
          </p:nvSpPr>
          <p:spPr bwMode="auto">
            <a:xfrm>
              <a:off x="2433638" y="2716213"/>
              <a:ext cx="1848587" cy="1409700"/>
            </a:xfrm>
            <a:prstGeom prst="roundRect">
              <a:avLst>
                <a:gd name="adj" fmla="val 9343"/>
              </a:avLst>
            </a:prstGeom>
            <a:noFill/>
            <a:ln w="50800" cap="flat" cmpd="sng" algn="ctr">
              <a:noFill/>
              <a:prstDash val="solid"/>
              <a:round/>
              <a:headEnd type="none" w="med" len="med"/>
              <a:tailEnd type="none" w="med" len="med"/>
            </a:ln>
            <a:effectLst/>
          </p:spPr>
          <p:txBody>
            <a:bodyPr tIns="548640" anchor="ctr"/>
            <a:lstStyle/>
            <a:p>
              <a:pPr algn="ctr">
                <a:defRPr/>
              </a:pPr>
              <a:endParaRPr lang="en-US" sz="1100" dirty="0">
                <a:latin typeface="Calibri" pitchFamily="34" charset="0"/>
                <a:ea typeface="ＭＳ Ｐゴシック" pitchFamily="-109" charset="-128"/>
                <a:cs typeface="ＭＳ Ｐゴシック" pitchFamily="-109" charset="-128"/>
              </a:endParaRPr>
            </a:p>
          </p:txBody>
        </p:sp>
      </p:grpSp>
      <p:grpSp>
        <p:nvGrpSpPr>
          <p:cNvPr id="11" name="Group 136"/>
          <p:cNvGrpSpPr/>
          <p:nvPr/>
        </p:nvGrpSpPr>
        <p:grpSpPr>
          <a:xfrm>
            <a:off x="4673600" y="2641515"/>
            <a:ext cx="1817000" cy="1535003"/>
            <a:chOff x="4673600" y="2560638"/>
            <a:chExt cx="1817000" cy="1535003"/>
          </a:xfrm>
        </p:grpSpPr>
        <p:sp>
          <p:nvSpPr>
            <p:cNvPr id="78" name="Rounded Rectangle 77"/>
            <p:cNvSpPr>
              <a:spLocks noChangeArrowheads="1"/>
            </p:cNvSpPr>
            <p:nvPr/>
          </p:nvSpPr>
          <p:spPr bwMode="auto">
            <a:xfrm>
              <a:off x="4872112" y="2652637"/>
              <a:ext cx="1618488" cy="1443004"/>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rgbClr xmlns:mc="http://schemas.openxmlformats.org/markup-compatibility/2006" xmlns:a14="http://schemas.microsoft.com/office/drawing/2010/main" val="FFCC00" mc:Ignorable=""/>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457200" rIns="45720" anchor="ctr"/>
            <a:lstStyle/>
            <a:p>
              <a:pPr algn="ctr">
                <a:defRPr/>
              </a:pPr>
              <a:endParaRPr lang="en-US" sz="1100" dirty="0">
                <a:latin typeface="Calibri" pitchFamily="34" charset="0"/>
                <a:cs typeface="+mn-cs"/>
              </a:endParaRPr>
            </a:p>
          </p:txBody>
        </p:sp>
        <p:sp>
          <p:nvSpPr>
            <p:cNvPr id="80" name="Round Same Side Corner Rectangle 79"/>
            <p:cNvSpPr/>
            <p:nvPr/>
          </p:nvSpPr>
          <p:spPr bwMode="auto">
            <a:xfrm>
              <a:off x="4833938" y="2659063"/>
              <a:ext cx="1649412" cy="301625"/>
            </a:xfrm>
            <a:prstGeom prst="round2SameRect">
              <a:avLst>
                <a:gd name="adj1" fmla="val 50000"/>
                <a:gd name="adj2" fmla="val 0"/>
              </a:avLst>
            </a:prstGeom>
            <a:gradFill>
              <a:gsLst>
                <a:gs pos="61000">
                  <a:srgbClr xmlns:mc="http://schemas.openxmlformats.org/markup-compatibility/2006" xmlns:a14="http://schemas.microsoft.com/office/drawing/2010/main" val="FFCC00" mc:Ignorable=""/>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REPORT</a:t>
              </a:r>
              <a:endParaRPr lang="en-US" sz="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a typeface="MS PGothic" pitchFamily="34" charset="-128"/>
              </a:endParaRPr>
            </a:p>
          </p:txBody>
        </p:sp>
        <p:pic>
          <p:nvPicPr>
            <p:cNvPr id="23566" name="Picture 217" descr="Chart.png"/>
            <p:cNvPicPr>
              <a:picLocks noChangeAspect="1"/>
            </p:cNvPicPr>
            <p:nvPr/>
          </p:nvPicPr>
          <p:blipFill>
            <a:blip r:embed="rId7">
              <a:lum contrast="12000"/>
            </a:blip>
            <a:srcRect/>
            <a:stretch>
              <a:fillRect/>
            </a:stretch>
          </p:blipFill>
          <p:spPr bwMode="auto">
            <a:xfrm>
              <a:off x="4673600" y="2560638"/>
              <a:ext cx="468313" cy="415925"/>
            </a:xfrm>
            <a:prstGeom prst="rect">
              <a:avLst/>
            </a:prstGeom>
            <a:noFill/>
            <a:ln w="9525">
              <a:noFill/>
              <a:miter lim="800000"/>
              <a:headEnd/>
              <a:tailEnd/>
            </a:ln>
          </p:spPr>
        </p:pic>
      </p:grpSp>
      <p:grpSp>
        <p:nvGrpSpPr>
          <p:cNvPr id="12" name="Group 135"/>
          <p:cNvGrpSpPr/>
          <p:nvPr/>
        </p:nvGrpSpPr>
        <p:grpSpPr>
          <a:xfrm>
            <a:off x="7009350" y="2620690"/>
            <a:ext cx="1830192" cy="1576653"/>
            <a:chOff x="7009350" y="2563543"/>
            <a:chExt cx="1830192" cy="1576653"/>
          </a:xfrm>
        </p:grpSpPr>
        <p:sp>
          <p:nvSpPr>
            <p:cNvPr id="119" name="Rounded Rectangle 118"/>
            <p:cNvSpPr>
              <a:spLocks noChangeArrowheads="1"/>
            </p:cNvSpPr>
            <p:nvPr/>
          </p:nvSpPr>
          <p:spPr bwMode="auto">
            <a:xfrm>
              <a:off x="7221054" y="2697192"/>
              <a:ext cx="1618488" cy="1443004"/>
            </a:xfrm>
            <a:prstGeom prst="roundRect">
              <a:avLst>
                <a:gd name="adj" fmla="val 9343"/>
              </a:avLst>
            </a:prstGeom>
            <a:gradFill rotWithShape="1">
              <a:gsLst>
                <a:gs pos="0">
                  <a:srgbClr xmlns:mc="http://schemas.openxmlformats.org/markup-compatibility/2006" xmlns:a14="http://schemas.microsoft.com/office/drawing/2010/main" val="F8F8F8" mc:Ignorable=""/>
                </a:gs>
                <a:gs pos="74001">
                  <a:srgbClr xmlns:mc="http://schemas.openxmlformats.org/markup-compatibility/2006" xmlns:a14="http://schemas.microsoft.com/office/drawing/2010/main" val="F7F7F7" mc:Ignorable=""/>
                </a:gs>
                <a:gs pos="100000">
                  <a:srgbClr xmlns:mc="http://schemas.openxmlformats.org/markup-compatibility/2006" xmlns:a14="http://schemas.microsoft.com/office/drawing/2010/main" val="D9D9D9" mc:Ignorable=""/>
                </a:gs>
              </a:gsLst>
              <a:lin ang="5400000"/>
            </a:gradFill>
            <a:ln w="50800" cap="flat" cmpd="sng" algn="ctr">
              <a:solidFill>
                <a:schemeClr val="accent1"/>
              </a:solidFill>
              <a:prstDash val="solid"/>
              <a:round/>
              <a:headEnd type="none" w="med" len="med"/>
              <a:tailEnd type="none" w="med" len="med"/>
            </a:ln>
            <a:effectLst>
              <a:outerShdw blurRad="25400" dist="23000" dir="5400000" rotWithShape="0">
                <a:srgbClr xmlns:mc="http://schemas.openxmlformats.org/markup-compatibility/2006" xmlns:a14="http://schemas.microsoft.com/office/drawing/2010/main" val="808080" mc:Ignorable="">
                  <a:alpha val="72000"/>
                </a:srgbClr>
              </a:outerShdw>
              <a:reflection stA="38000" endPos="10000" dist="12700" dir="5400000" sy="-100000" algn="bl" rotWithShape="0"/>
            </a:effectLst>
          </p:spPr>
          <p:txBody>
            <a:bodyPr lIns="45720" tIns="457200" rIns="45720" anchor="ctr"/>
            <a:lstStyle/>
            <a:p>
              <a:pPr algn="ctr">
                <a:defRPr/>
              </a:pPr>
              <a:endParaRPr lang="en-US" sz="1100" dirty="0">
                <a:latin typeface="Calibri" pitchFamily="34" charset="0"/>
                <a:cs typeface="+mn-cs"/>
              </a:endParaRPr>
            </a:p>
          </p:txBody>
        </p:sp>
        <p:sp>
          <p:nvSpPr>
            <p:cNvPr id="120" name="Round Same Side Corner Rectangle 119"/>
            <p:cNvSpPr/>
            <p:nvPr/>
          </p:nvSpPr>
          <p:spPr bwMode="auto">
            <a:xfrm>
              <a:off x="7191375" y="2697163"/>
              <a:ext cx="1647825" cy="258762"/>
            </a:xfrm>
            <a:prstGeom prst="round2SameRect">
              <a:avLst>
                <a:gd name="adj1" fmla="val 50000"/>
                <a:gd name="adj2" fmla="val 0"/>
              </a:avLst>
            </a:prstGeom>
            <a:gradFill>
              <a:gsLst>
                <a:gs pos="61000">
                  <a:schemeClr val="accent1"/>
                </a:gs>
                <a:gs pos="100000">
                  <a:schemeClr val="bg1"/>
                </a:gs>
              </a:gsLst>
              <a:lin ang="16200000" scaled="0"/>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REMEDIATE</a:t>
              </a:r>
              <a:endParaRPr lang="en-US" sz="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a typeface="MS PGothic" pitchFamily="34" charset="-128"/>
              </a:endParaRPr>
            </a:p>
          </p:txBody>
        </p:sp>
        <p:grpSp>
          <p:nvGrpSpPr>
            <p:cNvPr id="13" name="Group 110"/>
            <p:cNvGrpSpPr/>
            <p:nvPr/>
          </p:nvGrpSpPr>
          <p:grpSpPr>
            <a:xfrm flipH="1" flipV="1">
              <a:off x="7009350" y="2563543"/>
              <a:ext cx="409908" cy="409908"/>
              <a:chOff x="2462069" y="1629155"/>
              <a:chExt cx="2036444" cy="2036444"/>
            </a:xfrm>
            <a:solidFill>
              <a:schemeClr val="tx1">
                <a:lumMod val="50000"/>
                <a:lumOff val="50000"/>
              </a:schemeClr>
            </a:solidFill>
            <a:scene3d>
              <a:camera prst="orthographicFront"/>
              <a:lightRig rig="flat" dir="t"/>
            </a:scene3d>
          </p:grpSpPr>
          <p:sp>
            <p:nvSpPr>
              <p:cNvPr id="122" name=" 3"/>
              <p:cNvSpPr/>
              <p:nvPr/>
            </p:nvSpPr>
            <p:spPr>
              <a:xfrm>
                <a:off x="2462069" y="1629155"/>
                <a:ext cx="2036444" cy="2036444"/>
              </a:xfrm>
              <a:prstGeom prst="gear6">
                <a:avLst/>
              </a:prstGeom>
              <a:grpFill/>
              <a:sp3d prstMaterial="plastic">
                <a:bevelT w="120900" h="88900"/>
                <a:bevelB w="88900" h="31750" prst="angle"/>
              </a:sp3d>
            </p:spPr>
            <p:style>
              <a:lnRef idx="0">
                <a:schemeClr val="lt1">
                  <a:hueOff val="0"/>
                  <a:satOff val="0"/>
                  <a:lumOff val="0"/>
                  <a:alphaOff val="0"/>
                </a:schemeClr>
              </a:lnRef>
              <a:fillRef idx="3">
                <a:schemeClr val="accent4">
                  <a:hueOff val="9923962"/>
                  <a:satOff val="1824"/>
                  <a:lumOff val="-9706"/>
                  <a:alphaOff val="0"/>
                </a:schemeClr>
              </a:fillRef>
              <a:effectRef idx="2">
                <a:schemeClr val="accent4">
                  <a:hueOff val="9923962"/>
                  <a:satOff val="1824"/>
                  <a:lumOff val="-9706"/>
                  <a:alphaOff val="0"/>
                </a:schemeClr>
              </a:effectRef>
              <a:fontRef idx="minor">
                <a:schemeClr val="lt1"/>
              </a:fontRef>
            </p:style>
          </p:sp>
          <p:sp>
            <p:nvSpPr>
              <p:cNvPr id="123" name=" 4"/>
              <p:cNvSpPr/>
              <p:nvPr/>
            </p:nvSpPr>
            <p:spPr>
              <a:xfrm>
                <a:off x="2974749" y="2144936"/>
                <a:ext cx="1011084" cy="1004882"/>
              </a:xfrm>
              <a:prstGeom prst="rect">
                <a:avLst/>
              </a:prstGeom>
              <a:grpFill/>
              <a:sp3d/>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endParaRPr lang="en-US" sz="1300" dirty="0"/>
              </a:p>
            </p:txBody>
          </p:sp>
        </p:grpSp>
      </p:grpSp>
      <p:grpSp>
        <p:nvGrpSpPr>
          <p:cNvPr id="15" name="Group 139"/>
          <p:cNvGrpSpPr/>
          <p:nvPr/>
        </p:nvGrpSpPr>
        <p:grpSpPr>
          <a:xfrm>
            <a:off x="6034557" y="3782400"/>
            <a:ext cx="759342" cy="656352"/>
            <a:chOff x="356938" y="968598"/>
            <a:chExt cx="759342" cy="656352"/>
          </a:xfrm>
        </p:grpSpPr>
        <p:sp>
          <p:nvSpPr>
            <p:cNvPr id="141" name="12-Point Star 140"/>
            <p:cNvSpPr/>
            <p:nvPr/>
          </p:nvSpPr>
          <p:spPr bwMode="auto">
            <a:xfrm>
              <a:off x="395593" y="968598"/>
              <a:ext cx="679202" cy="656352"/>
            </a:xfrm>
            <a:prstGeom prst="star12">
              <a:avLst/>
            </a:prstGeom>
            <a:gradFill flip="none" rotWithShape="1">
              <a:gsLst>
                <a:gs pos="21000">
                  <a:schemeClr val="accent3"/>
                </a:gs>
                <a:gs pos="50000">
                  <a:schemeClr val="accent3">
                    <a:lumMod val="60000"/>
                    <a:lumOff val="40000"/>
                  </a:schemeClr>
                </a:gs>
                <a:gs pos="90000">
                  <a:schemeClr val="accent3"/>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142" name="TextBox 73"/>
            <p:cNvSpPr txBox="1">
              <a:spLocks noChangeArrowheads="1"/>
            </p:cNvSpPr>
            <p:nvPr/>
          </p:nvSpPr>
          <p:spPr bwMode="auto">
            <a:xfrm rot="20025246">
              <a:off x="356938" y="1174778"/>
              <a:ext cx="759342" cy="230832"/>
            </a:xfrm>
            <a:prstGeom prst="rect">
              <a:avLst/>
            </a:prstGeom>
            <a:noFill/>
            <a:ln w="9525">
              <a:noFill/>
              <a:miter lim="800000"/>
              <a:headEnd/>
              <a:tailEnd/>
            </a:ln>
          </p:spPr>
          <p:txBody>
            <a:bodyPr>
              <a:spAutoFit/>
            </a:bodyPr>
            <a:lstStyle/>
            <a:p>
              <a:pPr algn="ctr"/>
              <a:r>
                <a:rPr lang="en-US" sz="9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IMPROVED</a:t>
              </a:r>
              <a:endParaRPr lang="en-US" sz="9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grpSp>
        <p:nvGrpSpPr>
          <p:cNvPr id="16" name="Group 142"/>
          <p:cNvGrpSpPr/>
          <p:nvPr/>
        </p:nvGrpSpPr>
        <p:grpSpPr>
          <a:xfrm>
            <a:off x="8384658" y="5611200"/>
            <a:ext cx="759342" cy="656352"/>
            <a:chOff x="356938" y="968598"/>
            <a:chExt cx="759342" cy="656352"/>
          </a:xfrm>
        </p:grpSpPr>
        <p:sp>
          <p:nvSpPr>
            <p:cNvPr id="144" name="12-Point Star 143"/>
            <p:cNvSpPr/>
            <p:nvPr/>
          </p:nvSpPr>
          <p:spPr bwMode="auto">
            <a:xfrm>
              <a:off x="395593" y="968598"/>
              <a:ext cx="679202" cy="656352"/>
            </a:xfrm>
            <a:prstGeom prst="star12">
              <a:avLst/>
            </a:prstGeom>
            <a:gradFill flip="none" rotWithShape="1">
              <a:gsLst>
                <a:gs pos="21000">
                  <a:schemeClr val="accent3"/>
                </a:gs>
                <a:gs pos="50000">
                  <a:schemeClr val="accent3">
                    <a:lumMod val="60000"/>
                    <a:lumOff val="40000"/>
                  </a:schemeClr>
                </a:gs>
                <a:gs pos="90000">
                  <a:schemeClr val="accent3"/>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145" name="TextBox 73"/>
            <p:cNvSpPr txBox="1">
              <a:spLocks noChangeArrowheads="1"/>
            </p:cNvSpPr>
            <p:nvPr/>
          </p:nvSpPr>
          <p:spPr bwMode="auto">
            <a:xfrm rot="20025246">
              <a:off x="356938" y="1174778"/>
              <a:ext cx="759342" cy="230832"/>
            </a:xfrm>
            <a:prstGeom prst="rect">
              <a:avLst/>
            </a:prstGeom>
            <a:noFill/>
            <a:ln w="9525">
              <a:noFill/>
              <a:miter lim="800000"/>
              <a:headEnd/>
              <a:tailEnd/>
            </a:ln>
          </p:spPr>
          <p:txBody>
            <a:bodyPr>
              <a:spAutoFit/>
            </a:bodyPr>
            <a:lstStyle/>
            <a:p>
              <a:pPr algn="ctr"/>
              <a:r>
                <a:rPr lang="en-US" sz="9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IMPROVED</a:t>
              </a:r>
              <a:endParaRPr lang="en-US" sz="9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grpSp>
      <p:sp>
        <p:nvSpPr>
          <p:cNvPr id="89" name="Rectangle 88"/>
          <p:cNvSpPr/>
          <p:nvPr/>
        </p:nvSpPr>
        <p:spPr>
          <a:xfrm>
            <a:off x="2447365" y="1215189"/>
            <a:ext cx="1694329" cy="549381"/>
          </a:xfrm>
          <a:prstGeom prst="rect">
            <a:avLst/>
          </a:prstGeom>
        </p:spPr>
        <p:txBody>
          <a:bodyPr wrap="square">
            <a:spAutoFit/>
          </a:bodyPr>
          <a:lstStyle/>
          <a:p>
            <a:pPr marL="91440" indent="-91440">
              <a:lnSpc>
                <a:spcPct val="90000"/>
              </a:lnSpc>
              <a:buFont typeface="Arial" pitchFamily="34" charset="0"/>
              <a:buChar char="•"/>
              <a:defRPr/>
            </a:pPr>
            <a:r>
              <a:rPr lang="fr-FR" sz="1100" b="1" dirty="0" smtClean="0">
                <a:latin typeface="Calibri" pitchFamily="34" charset="0"/>
                <a:ea typeface="ＭＳ Ｐゴシック" pitchFamily="-109" charset="-128"/>
                <a:cs typeface="ＭＳ Ｐゴシック" pitchFamily="-109" charset="-128"/>
              </a:rPr>
              <a:t>Symantec™ Control Compliance Suite Standards Manager</a:t>
            </a:r>
            <a:endParaRPr lang="en-US" sz="1100" b="1" dirty="0" smtClean="0">
              <a:latin typeface="Calibri" pitchFamily="34" charset="0"/>
              <a:ea typeface="ＭＳ Ｐゴシック" pitchFamily="-109" charset="-128"/>
              <a:cs typeface="ＭＳ Ｐゴシック" pitchFamily="-109" charset="-128"/>
            </a:endParaRPr>
          </a:p>
        </p:txBody>
      </p:sp>
      <p:sp>
        <p:nvSpPr>
          <p:cNvPr id="91" name="Rectangle 90"/>
          <p:cNvSpPr/>
          <p:nvPr/>
        </p:nvSpPr>
        <p:spPr>
          <a:xfrm>
            <a:off x="2447365" y="1730660"/>
            <a:ext cx="1694329" cy="549381"/>
          </a:xfrm>
          <a:prstGeom prst="rect">
            <a:avLst/>
          </a:prstGeom>
        </p:spPr>
        <p:txBody>
          <a:bodyPr wrap="square">
            <a:spAutoFit/>
          </a:bodyPr>
          <a:lstStyle/>
          <a:p>
            <a:pPr marL="91440" indent="-91440">
              <a:lnSpc>
                <a:spcPct val="90000"/>
              </a:lnSpc>
              <a:buClr>
                <a:schemeClr val="tx1"/>
              </a:buClr>
              <a:buFont typeface="Arial" pitchFamily="34" charset="0"/>
              <a:buChar char="•"/>
              <a:defRPr/>
            </a:pPr>
            <a:r>
              <a:rPr lang="fr-FR" sz="1100" b="1" dirty="0" smtClean="0">
                <a:latin typeface="Calibri" pitchFamily="34" charset="0"/>
                <a:ea typeface="ＭＳ Ｐゴシック" pitchFamily="-109" charset="-128"/>
                <a:cs typeface="ＭＳ Ｐゴシック" pitchFamily="-109" charset="-128"/>
              </a:rPr>
              <a:t>Symantec™ Control Compliance Suite Vulnerability Manager</a:t>
            </a:r>
            <a:endParaRPr lang="en-US" sz="1100" b="1" dirty="0" smtClean="0">
              <a:latin typeface="Calibri" pitchFamily="34" charset="0"/>
              <a:ea typeface="ＭＳ Ｐゴシック" pitchFamily="-109" charset="-128"/>
              <a:cs typeface="ＭＳ Ｐゴシック" pitchFamily="-109" charset="-128"/>
            </a:endParaRPr>
          </a:p>
        </p:txBody>
      </p:sp>
      <p:sp>
        <p:nvSpPr>
          <p:cNvPr id="95" name="Rectangle 94"/>
          <p:cNvSpPr/>
          <p:nvPr/>
        </p:nvSpPr>
        <p:spPr>
          <a:xfrm>
            <a:off x="354107" y="3142601"/>
            <a:ext cx="1528482" cy="570156"/>
          </a:xfrm>
          <a:prstGeom prst="rect">
            <a:avLst/>
          </a:prstGeom>
        </p:spPr>
        <p:txBody>
          <a:bodyPr wrap="square">
            <a:spAutoFit/>
          </a:bodyPr>
          <a:lstStyle/>
          <a:p>
            <a:pPr marL="91440" indent="-91440">
              <a:lnSpc>
                <a:spcPct val="90000"/>
              </a:lnSpc>
              <a:buFont typeface="Arial" pitchFamily="34" charset="0"/>
              <a:buChar char="•"/>
              <a:defRPr/>
            </a:pPr>
            <a:r>
              <a:rPr lang="fr-FR" sz="1150" b="1" dirty="0" smtClean="0">
                <a:latin typeface="Calibri" pitchFamily="34" charset="0"/>
                <a:ea typeface="ＭＳ Ｐゴシック" pitchFamily="-109" charset="-128"/>
                <a:cs typeface="ＭＳ Ｐゴシック" pitchFamily="-109" charset="-128"/>
              </a:rPr>
              <a:t>Symantec™ Control Compliance Suite Policy Manager</a:t>
            </a:r>
            <a:endParaRPr lang="en-US" sz="1150" b="1" dirty="0" smtClean="0">
              <a:latin typeface="Calibri" pitchFamily="34" charset="0"/>
              <a:ea typeface="ＭＳ Ｐゴシック" pitchFamily="-109" charset="-128"/>
              <a:cs typeface="ＭＳ Ｐゴシック" pitchFamily="-109" charset="-128"/>
            </a:endParaRPr>
          </a:p>
        </p:txBody>
      </p:sp>
      <p:sp>
        <p:nvSpPr>
          <p:cNvPr id="125" name="Rectangle 124"/>
          <p:cNvSpPr/>
          <p:nvPr/>
        </p:nvSpPr>
        <p:spPr>
          <a:xfrm>
            <a:off x="2496671" y="3142601"/>
            <a:ext cx="1698811" cy="729430"/>
          </a:xfrm>
          <a:prstGeom prst="rect">
            <a:avLst/>
          </a:prstGeom>
        </p:spPr>
        <p:txBody>
          <a:bodyPr wrap="square">
            <a:spAutoFit/>
          </a:bodyPr>
          <a:lstStyle/>
          <a:p>
            <a:pPr marL="91440" indent="-91440">
              <a:lnSpc>
                <a:spcPct val="90000"/>
              </a:lnSpc>
              <a:buFont typeface="Arial" pitchFamily="34" charset="0"/>
              <a:buChar char="•"/>
              <a:defRPr/>
            </a:pPr>
            <a:r>
              <a:rPr lang="fr-FR" sz="1150" b="1" dirty="0" smtClean="0">
                <a:latin typeface="Calibri" pitchFamily="34" charset="0"/>
                <a:ea typeface="ＭＳ Ｐゴシック" pitchFamily="-109" charset="-128"/>
                <a:cs typeface="ＭＳ Ｐゴシック" pitchFamily="-109" charset="-128"/>
              </a:rPr>
              <a:t>Symantec™ Control Compliance Suite Response Assessment Manager</a:t>
            </a:r>
            <a:endParaRPr lang="en-US" sz="1150" b="1" dirty="0" smtClean="0">
              <a:latin typeface="Calibri" pitchFamily="34" charset="0"/>
              <a:ea typeface="ＭＳ Ｐゴシック" pitchFamily="-109" charset="-128"/>
              <a:cs typeface="ＭＳ Ｐゴシック" pitchFamily="-109" charset="-128"/>
            </a:endParaRPr>
          </a:p>
        </p:txBody>
      </p:sp>
      <p:sp>
        <p:nvSpPr>
          <p:cNvPr id="126" name="Rectangle 125"/>
          <p:cNvSpPr/>
          <p:nvPr/>
        </p:nvSpPr>
        <p:spPr>
          <a:xfrm>
            <a:off x="4881282" y="3160530"/>
            <a:ext cx="1631577" cy="570156"/>
          </a:xfrm>
          <a:prstGeom prst="rect">
            <a:avLst/>
          </a:prstGeom>
        </p:spPr>
        <p:txBody>
          <a:bodyPr wrap="square">
            <a:spAutoFit/>
          </a:bodyPr>
          <a:lstStyle/>
          <a:p>
            <a:pPr marL="91440" indent="-91440">
              <a:lnSpc>
                <a:spcPct val="90000"/>
              </a:lnSpc>
              <a:buFont typeface="Arial" pitchFamily="34" charset="0"/>
              <a:buChar char="•"/>
              <a:defRPr/>
            </a:pPr>
            <a:r>
              <a:rPr lang="fr-FR" sz="1150" b="1" dirty="0" smtClean="0">
                <a:latin typeface="Calibri" pitchFamily="34" charset="0"/>
                <a:ea typeface="ＭＳ Ｐゴシック" pitchFamily="-109" charset="-128"/>
                <a:cs typeface="ＭＳ Ｐゴシック" pitchFamily="-109" charset="-128"/>
              </a:rPr>
              <a:t>Symantec™ Control</a:t>
            </a:r>
          </a:p>
          <a:p>
            <a:pPr marL="91440" indent="-91440">
              <a:lnSpc>
                <a:spcPct val="90000"/>
              </a:lnSpc>
              <a:defRPr/>
            </a:pPr>
            <a:r>
              <a:rPr lang="fr-FR" sz="1150" b="1" dirty="0" smtClean="0">
                <a:latin typeface="Calibri" pitchFamily="34" charset="0"/>
                <a:ea typeface="ＭＳ Ｐゴシック" pitchFamily="-109" charset="-128"/>
                <a:cs typeface="ＭＳ Ｐゴシック" pitchFamily="-109" charset="-128"/>
              </a:rPr>
              <a:t>   Compliance Suite (Infrastructure)</a:t>
            </a:r>
            <a:endParaRPr lang="en-US" sz="1150" b="1" dirty="0" smtClean="0">
              <a:latin typeface="Calibri" pitchFamily="34" charset="0"/>
              <a:ea typeface="ＭＳ Ｐゴシック" pitchFamily="-109" charset="-128"/>
              <a:cs typeface="ＭＳ Ｐゴシック" pitchFamily="-109" charset="-128"/>
            </a:endParaRPr>
          </a:p>
        </p:txBody>
      </p:sp>
      <p:sp>
        <p:nvSpPr>
          <p:cNvPr id="127" name="Rectangle 126"/>
          <p:cNvSpPr/>
          <p:nvPr/>
        </p:nvSpPr>
        <p:spPr>
          <a:xfrm>
            <a:off x="7306236" y="3165012"/>
            <a:ext cx="1394012" cy="410882"/>
          </a:xfrm>
          <a:prstGeom prst="rect">
            <a:avLst/>
          </a:prstGeom>
        </p:spPr>
        <p:txBody>
          <a:bodyPr wrap="square">
            <a:spAutoFit/>
          </a:bodyPr>
          <a:lstStyle/>
          <a:p>
            <a:pPr marL="91440" indent="-91440">
              <a:lnSpc>
                <a:spcPct val="90000"/>
              </a:lnSpc>
              <a:buFont typeface="Arial" pitchFamily="34" charset="0"/>
              <a:buChar char="•"/>
              <a:defRPr/>
            </a:pPr>
            <a:r>
              <a:rPr lang="fr-FR" sz="1150" b="1" dirty="0" smtClean="0">
                <a:solidFill>
                  <a:schemeClr val="bg1">
                    <a:lumMod val="50000"/>
                  </a:schemeClr>
                </a:solidFill>
                <a:latin typeface="Calibri" pitchFamily="34" charset="0"/>
                <a:ea typeface="ＭＳ Ｐゴシック" pitchFamily="-109" charset="-128"/>
                <a:cs typeface="ＭＳ Ｐゴシック" pitchFamily="-109" charset="-128"/>
              </a:rPr>
              <a:t>Symantec™ ServiceDesk 7.0</a:t>
            </a:r>
            <a:endParaRPr lang="en-US" sz="1150" b="1" dirty="0" smtClean="0">
              <a:solidFill>
                <a:schemeClr val="bg1">
                  <a:lumMod val="50000"/>
                </a:schemeClr>
              </a:solidFill>
              <a:latin typeface="Calibri" pitchFamily="34" charset="0"/>
              <a:ea typeface="ＭＳ Ｐゴシック" pitchFamily="-109" charset="-128"/>
              <a:cs typeface="ＭＳ Ｐゴシック" pitchFamily="-109" charset="-128"/>
            </a:endParaRPr>
          </a:p>
        </p:txBody>
      </p:sp>
      <p:sp>
        <p:nvSpPr>
          <p:cNvPr id="128" name="Rectangle 127"/>
          <p:cNvSpPr/>
          <p:nvPr/>
        </p:nvSpPr>
        <p:spPr>
          <a:xfrm>
            <a:off x="2447365" y="4877271"/>
            <a:ext cx="1775011" cy="410882"/>
          </a:xfrm>
          <a:prstGeom prst="rect">
            <a:avLst/>
          </a:prstGeom>
        </p:spPr>
        <p:txBody>
          <a:bodyPr wrap="square">
            <a:spAutoFit/>
          </a:bodyPr>
          <a:lstStyle/>
          <a:p>
            <a:pPr marL="91440" indent="-91440">
              <a:lnSpc>
                <a:spcPct val="90000"/>
              </a:lnSpc>
              <a:buFont typeface="Arial" pitchFamily="34" charset="0"/>
              <a:buChar char="•"/>
              <a:defRPr/>
            </a:pPr>
            <a:r>
              <a:rPr lang="fr-FR" sz="1150" b="1" dirty="0" smtClean="0">
                <a:solidFill>
                  <a:schemeClr val="bg1">
                    <a:lumMod val="50000"/>
                  </a:schemeClr>
                </a:solidFill>
                <a:latin typeface="Calibri" pitchFamily="34" charset="0"/>
                <a:ea typeface="ＭＳ Ｐゴシック" pitchFamily="-109" charset="-128"/>
                <a:cs typeface="ＭＳ Ｐゴシック" pitchFamily="-109" charset="-128"/>
              </a:rPr>
              <a:t>Symantec™ Data Loss Prevention Discover</a:t>
            </a:r>
            <a:endParaRPr lang="en-US" sz="1150" b="1" dirty="0" smtClean="0">
              <a:solidFill>
                <a:schemeClr val="bg1">
                  <a:lumMod val="50000"/>
                </a:schemeClr>
              </a:solidFill>
              <a:latin typeface="Calibri" pitchFamily="34" charset="0"/>
              <a:ea typeface="ＭＳ Ｐゴシック" pitchFamily="-109" charset="-128"/>
              <a:cs typeface="ＭＳ Ｐゴシック" pitchFamily="-109" charset="-128"/>
            </a:endParaRPr>
          </a:p>
        </p:txBody>
      </p:sp>
      <p:sp>
        <p:nvSpPr>
          <p:cNvPr id="129" name="Rectangle 128"/>
          <p:cNvSpPr/>
          <p:nvPr/>
        </p:nvSpPr>
        <p:spPr>
          <a:xfrm>
            <a:off x="7221071" y="5141730"/>
            <a:ext cx="1613647" cy="570156"/>
          </a:xfrm>
          <a:prstGeom prst="rect">
            <a:avLst/>
          </a:prstGeom>
        </p:spPr>
        <p:txBody>
          <a:bodyPr wrap="square">
            <a:spAutoFit/>
          </a:bodyPr>
          <a:lstStyle/>
          <a:p>
            <a:pPr marL="91440" indent="-91440">
              <a:lnSpc>
                <a:spcPct val="90000"/>
              </a:lnSpc>
              <a:buFont typeface="Arial" pitchFamily="34" charset="0"/>
              <a:buChar char="•"/>
              <a:defRPr/>
            </a:pPr>
            <a:r>
              <a:rPr lang="fr-FR" sz="1150" b="1" dirty="0" smtClean="0">
                <a:latin typeface="Calibri" pitchFamily="34" charset="0"/>
                <a:ea typeface="ＭＳ Ｐゴシック" pitchFamily="-109" charset="-128"/>
                <a:cs typeface="ＭＳ Ｐゴシック" pitchFamily="-109" charset="-128"/>
              </a:rPr>
              <a:t>Symantec™ Control</a:t>
            </a:r>
          </a:p>
          <a:p>
            <a:pPr marL="91440" indent="-91440">
              <a:lnSpc>
                <a:spcPct val="90000"/>
              </a:lnSpc>
              <a:defRPr/>
            </a:pPr>
            <a:r>
              <a:rPr lang="fr-FR" sz="1150" b="1" dirty="0" smtClean="0">
                <a:latin typeface="Calibri" pitchFamily="34" charset="0"/>
                <a:ea typeface="ＭＳ Ｐゴシック" pitchFamily="-109" charset="-128"/>
                <a:cs typeface="ＭＳ Ｐゴシック" pitchFamily="-109" charset="-128"/>
              </a:rPr>
              <a:t>   Compliance Suite (Infrastructure)</a:t>
            </a:r>
            <a:endParaRPr lang="en-US" sz="1150" b="1" dirty="0" smtClean="0">
              <a:latin typeface="Calibri" pitchFamily="34" charset="0"/>
              <a:ea typeface="ＭＳ Ｐゴシック" pitchFamily="-109" charset="-128"/>
              <a:cs typeface="ＭＳ Ｐゴシック" pitchFamily="-109" charset="-128"/>
            </a:endParaRPr>
          </a:p>
        </p:txBody>
      </p:sp>
      <p:sp>
        <p:nvSpPr>
          <p:cNvPr id="96" name="12-Point Star 95"/>
          <p:cNvSpPr/>
          <p:nvPr/>
        </p:nvSpPr>
        <p:spPr bwMode="auto">
          <a:xfrm>
            <a:off x="3911037" y="5315925"/>
            <a:ext cx="679202" cy="656352"/>
          </a:xfrm>
          <a:prstGeom prst="star12">
            <a:avLst/>
          </a:prstGeom>
          <a:gradFill flip="none" rotWithShape="1">
            <a:gsLst>
              <a:gs pos="0">
                <a:schemeClr val="accent4"/>
              </a:gs>
              <a:gs pos="50000">
                <a:srgbClr xmlns:mc="http://schemas.openxmlformats.org/markup-compatibility/2006" xmlns:a14="http://schemas.microsoft.com/office/drawing/2010/main" val="FFCC00" mc:Ignorable=""/>
              </a:gs>
              <a:gs pos="100000">
                <a:schemeClr val="accent4"/>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98" name="12-Point Star 97"/>
          <p:cNvSpPr/>
          <p:nvPr/>
        </p:nvSpPr>
        <p:spPr bwMode="auto">
          <a:xfrm>
            <a:off x="3911037" y="5315925"/>
            <a:ext cx="679202" cy="656352"/>
          </a:xfrm>
          <a:prstGeom prst="star12">
            <a:avLst/>
          </a:prstGeom>
          <a:gradFill flip="none" rotWithShape="1">
            <a:gsLst>
              <a:gs pos="0">
                <a:schemeClr val="accent4"/>
              </a:gs>
              <a:gs pos="50000">
                <a:srgbClr xmlns:mc="http://schemas.openxmlformats.org/markup-compatibility/2006" xmlns:a14="http://schemas.microsoft.com/office/drawing/2010/main" val="FFCC00" mc:Ignorable=""/>
              </a:gs>
              <a:gs pos="100000">
                <a:schemeClr val="accent4"/>
              </a:gs>
            </a:gsLst>
            <a:lin ang="135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legacyFlat3" dir="b"/>
          </a:scene3d>
          <a:sp3d extrusionH="227000" prstMaterial="legacyMatte">
            <a:bevelT w="13500" h="13500" prst="angle"/>
            <a:bevelB w="13500" h="13500" prst="angle"/>
            <a:extrusionClr>
              <a:srgbClr xmlns:mc="http://schemas.openxmlformats.org/markup-compatibility/2006" xmlns:a14="http://schemas.microsoft.com/office/drawing/2010/main" val="B6C6D4" mc:Ignorable=""/>
            </a:extrusionClr>
          </a:sp3d>
        </p:spPr>
      </p:sp>
      <p:sp>
        <p:nvSpPr>
          <p:cNvPr id="101" name="TextBox 73"/>
          <p:cNvSpPr txBox="1">
            <a:spLocks noChangeArrowheads="1"/>
          </p:cNvSpPr>
          <p:nvPr/>
        </p:nvSpPr>
        <p:spPr bwMode="auto">
          <a:xfrm rot="20025246">
            <a:off x="3872382" y="5506716"/>
            <a:ext cx="759342" cy="261610"/>
          </a:xfrm>
          <a:prstGeom prst="rect">
            <a:avLst/>
          </a:prstGeom>
          <a:noFill/>
          <a:ln w="9525">
            <a:noFill/>
            <a:miter lim="800000"/>
            <a:headEnd/>
            <a:tailEnd/>
          </a:ln>
        </p:spPr>
        <p:txBody>
          <a:bodyPr>
            <a:spAutoFit/>
          </a:bodyPr>
          <a:lstStyle/>
          <a:p>
            <a:pPr algn="ctr"/>
            <a:r>
              <a:rPr lang="en-US" sz="11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NEW</a:t>
            </a:r>
            <a:endParaRPr lang="en-US" sz="11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4" y="261258"/>
            <a:ext cx="8763000" cy="838200"/>
          </a:xfrm>
        </p:spPr>
        <p:txBody>
          <a:bodyPr anchor="ctr"/>
          <a:lstStyle/>
          <a:p>
            <a:r>
              <a:rPr lang="en-US" dirty="0" smtClean="0"/>
              <a:t>What’s New in Control Compliance Suite 10.0?</a:t>
            </a:r>
            <a:endParaRPr lang="en-US" dirty="0"/>
          </a:p>
        </p:txBody>
      </p:sp>
      <p:sp>
        <p:nvSpPr>
          <p:cNvPr id="4" name="Slide Number Placeholder 3"/>
          <p:cNvSpPr>
            <a:spLocks noGrp="1"/>
          </p:cNvSpPr>
          <p:nvPr>
            <p:ph type="sldNum" sz="quarter" idx="11"/>
          </p:nvPr>
        </p:nvSpPr>
        <p:spPr/>
        <p:txBody>
          <a:bodyPr/>
          <a:lstStyle/>
          <a:p>
            <a:pPr>
              <a:defRPr/>
            </a:pPr>
            <a:fld id="{7400DCE9-0A50-4FD0-BD9A-8C723DDCF89B}" type="slidenum">
              <a:rPr lang="en-US" smtClean="0"/>
              <a:pPr>
                <a:defRPr/>
              </a:pPr>
              <a:t>5</a:t>
            </a:fld>
            <a:endParaRPr lang="en-US" dirty="0"/>
          </a:p>
        </p:txBody>
      </p:sp>
      <p:graphicFrame>
        <p:nvGraphicFramePr>
          <p:cNvPr id="21" name="Diagram 20"/>
          <p:cNvGraphicFramePr/>
          <p:nvPr/>
        </p:nvGraphicFramePr>
        <p:xfrm>
          <a:off x="-212034" y="1527312"/>
          <a:ext cx="524785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Oval 21"/>
          <p:cNvSpPr/>
          <p:nvPr/>
        </p:nvSpPr>
        <p:spPr>
          <a:xfrm>
            <a:off x="459919" y="1530033"/>
            <a:ext cx="855951" cy="855951"/>
          </a:xfrm>
          <a:prstGeom prst="ellipse">
            <a:avLst/>
          </a:prstGeom>
        </p:spPr>
        <p:style>
          <a:lnRef idx="2">
            <a:schemeClr val="accent5"/>
          </a:lnRef>
          <a:fillRef idx="1">
            <a:schemeClr val="lt1"/>
          </a:fillRef>
          <a:effectRef idx="0">
            <a:schemeClr val="accent5"/>
          </a:effectRef>
          <a:fontRef idx="minor">
            <a:schemeClr val="dk1"/>
          </a:fontRef>
        </p:style>
      </p:sp>
      <p:sp>
        <p:nvSpPr>
          <p:cNvPr id="23" name="Oval 22"/>
          <p:cNvSpPr/>
          <p:nvPr/>
        </p:nvSpPr>
        <p:spPr>
          <a:xfrm>
            <a:off x="483275" y="2623325"/>
            <a:ext cx="855951" cy="855951"/>
          </a:xfrm>
          <a:prstGeom prst="ellipse">
            <a:avLst/>
          </a:prstGeom>
          <a:ln>
            <a:solidFill>
              <a:srgbClr xmlns:mc="http://schemas.openxmlformats.org/markup-compatibility/2006" xmlns:a14="http://schemas.microsoft.com/office/drawing/2010/main" val="FFCC00" mc:Ignorable=""/>
            </a:solidFill>
          </a:ln>
        </p:spPr>
        <p:style>
          <a:lnRef idx="2">
            <a:schemeClr val="accent2"/>
          </a:lnRef>
          <a:fillRef idx="1">
            <a:schemeClr val="lt1"/>
          </a:fillRef>
          <a:effectRef idx="0">
            <a:schemeClr val="accent2"/>
          </a:effectRef>
          <a:fontRef idx="minor">
            <a:schemeClr val="dk1"/>
          </a:fontRef>
        </p:style>
      </p:sp>
      <p:sp>
        <p:nvSpPr>
          <p:cNvPr id="24" name="Oval 23"/>
          <p:cNvSpPr/>
          <p:nvPr/>
        </p:nvSpPr>
        <p:spPr>
          <a:xfrm>
            <a:off x="466547" y="3749745"/>
            <a:ext cx="855951" cy="855951"/>
          </a:xfrm>
          <a:prstGeom prst="ellipse">
            <a:avLst/>
          </a:prstGeom>
        </p:spPr>
        <p:style>
          <a:lnRef idx="2">
            <a:schemeClr val="accent3"/>
          </a:lnRef>
          <a:fillRef idx="1">
            <a:schemeClr val="lt1"/>
          </a:fillRef>
          <a:effectRef idx="0">
            <a:schemeClr val="accent3"/>
          </a:effectRef>
          <a:fontRef idx="minor">
            <a:schemeClr val="dk1"/>
          </a:fontRef>
        </p:style>
      </p:sp>
      <p:sp>
        <p:nvSpPr>
          <p:cNvPr id="25" name="Oval 24"/>
          <p:cNvSpPr/>
          <p:nvPr/>
        </p:nvSpPr>
        <p:spPr>
          <a:xfrm>
            <a:off x="459923" y="4856289"/>
            <a:ext cx="855951" cy="855951"/>
          </a:xfrm>
          <a:prstGeom prst="ellipse">
            <a:avLst/>
          </a:prstGeom>
          <a:solidFill>
            <a:schemeClr val="bg1"/>
          </a:solidFill>
          <a:ln>
            <a:solidFill>
              <a:schemeClr val="bg2"/>
            </a:solid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6" name="Oval 25"/>
          <p:cNvSpPr/>
          <p:nvPr/>
        </p:nvSpPr>
        <p:spPr>
          <a:xfrm>
            <a:off x="522514" y="1669143"/>
            <a:ext cx="718205" cy="682172"/>
          </a:xfrm>
          <a:prstGeom prst="ellipse">
            <a:avLst/>
          </a:prstGeom>
          <a:blipFill dpi="0" rotWithShape="0">
            <a:blip r:embed="rId8"/>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7" name="Oval 26"/>
          <p:cNvSpPr/>
          <p:nvPr/>
        </p:nvSpPr>
        <p:spPr>
          <a:xfrm>
            <a:off x="566058" y="2685143"/>
            <a:ext cx="667658" cy="725714"/>
          </a:xfrm>
          <a:prstGeom prst="ellipse">
            <a:avLst/>
          </a:prstGeom>
          <a:blipFill dpi="0" rotWithShape="0">
            <a:blip r:embed="rId9"/>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Oval 27"/>
          <p:cNvSpPr/>
          <p:nvPr/>
        </p:nvSpPr>
        <p:spPr>
          <a:xfrm>
            <a:off x="537029" y="3817257"/>
            <a:ext cx="725713" cy="728020"/>
          </a:xfrm>
          <a:prstGeom prst="ellipse">
            <a:avLst/>
          </a:prstGeom>
          <a:blipFill dpi="0" rotWithShape="0">
            <a:blip r:embed="rId10"/>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9" name="Oval 28"/>
          <p:cNvSpPr/>
          <p:nvPr/>
        </p:nvSpPr>
        <p:spPr>
          <a:xfrm>
            <a:off x="551542" y="4876799"/>
            <a:ext cx="690404" cy="769257"/>
          </a:xfrm>
          <a:prstGeom prst="ellipse">
            <a:avLst/>
          </a:prstGeom>
          <a:blipFill dpi="0" rotWithShape="0">
            <a:blip r:embed="rId11"/>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5" name="Footer Placeholder 61"/>
          <p:cNvSpPr>
            <a:spLocks noGrp="1"/>
          </p:cNvSpPr>
          <p:nvPr>
            <p:ph type="ftr" sz="quarter" idx="10"/>
          </p:nvPr>
        </p:nvSpPr>
        <p:spPr>
          <a:xfrm>
            <a:off x="381000" y="6357938"/>
            <a:ext cx="4183063" cy="233362"/>
          </a:xfrm>
        </p:spPr>
        <p:txBody>
          <a:bodyPr/>
          <a:lstStyle/>
          <a:p>
            <a:pPr>
              <a:defRPr/>
            </a:pPr>
            <a:r>
              <a:rPr lang="en-US" dirty="0"/>
              <a:t>Symantec </a:t>
            </a:r>
            <a:r>
              <a:rPr lang="en-US" dirty="0" smtClean="0"/>
              <a:t>Control Compliance Suite 10.0</a:t>
            </a:r>
            <a:endParaRPr lang="en-US" dirty="0"/>
          </a:p>
        </p:txBody>
      </p:sp>
      <p:pic>
        <p:nvPicPr>
          <p:cNvPr id="1026" name="Picture 2"/>
          <p:cNvPicPr>
            <a:picLocks noChangeAspect="1" noChangeArrowheads="1"/>
          </p:cNvPicPr>
          <p:nvPr/>
        </p:nvPicPr>
        <p:blipFill>
          <a:blip r:embed="rId12"/>
          <a:srcRect/>
          <a:stretch>
            <a:fillRect/>
          </a:stretch>
        </p:blipFill>
        <p:spPr bwMode="auto">
          <a:xfrm>
            <a:off x="4469643" y="1828801"/>
            <a:ext cx="4510584" cy="29615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Compliance Suite Vulnerability Manager</a:t>
            </a:r>
            <a:br>
              <a:rPr lang="en-US" dirty="0" smtClean="0"/>
            </a:br>
            <a:endParaRPr lang="en-US" dirty="0"/>
          </a:p>
        </p:txBody>
      </p:sp>
      <p:sp>
        <p:nvSpPr>
          <p:cNvPr id="3" name="Footer Placeholder 2"/>
          <p:cNvSpPr>
            <a:spLocks noGrp="1"/>
          </p:cNvSpPr>
          <p:nvPr>
            <p:ph type="ftr" sz="quarter" idx="10"/>
          </p:nvPr>
        </p:nvSpPr>
        <p:spPr/>
        <p:txBody>
          <a:bodyPr/>
          <a:lstStyle/>
          <a:p>
            <a:pPr>
              <a:defRPr/>
            </a:pPr>
            <a:r>
              <a:rPr lang="en-US" dirty="0" smtClean="0"/>
              <a:t>Symantec Control Compliance Suite 10.0</a:t>
            </a:r>
            <a:endParaRPr lang="en-US" dirty="0"/>
          </a:p>
        </p:txBody>
      </p:sp>
      <p:sp>
        <p:nvSpPr>
          <p:cNvPr id="4" name="Slide Number Placeholder 3"/>
          <p:cNvSpPr>
            <a:spLocks noGrp="1"/>
          </p:cNvSpPr>
          <p:nvPr>
            <p:ph type="sldNum" sz="quarter" idx="11"/>
          </p:nvPr>
        </p:nvSpPr>
        <p:spPr/>
        <p:txBody>
          <a:bodyPr/>
          <a:lstStyle/>
          <a:p>
            <a:fld id="{7400DCE9-0A50-4FD0-BD9A-8C723DDCF89B}" type="slidenum">
              <a:rPr lang="en-US" smtClean="0"/>
              <a:pPr/>
              <a:t>6</a:t>
            </a:fld>
            <a:endParaRPr lang="en-US" dirty="0"/>
          </a:p>
        </p:txBody>
      </p:sp>
      <p:sp>
        <p:nvSpPr>
          <p:cNvPr id="6" name="Rectangle 3"/>
          <p:cNvSpPr txBox="1">
            <a:spLocks noChangeArrowheads="1"/>
          </p:cNvSpPr>
          <p:nvPr/>
        </p:nvSpPr>
        <p:spPr>
          <a:xfrm>
            <a:off x="-204453" y="908462"/>
            <a:ext cx="5675415" cy="4221678"/>
          </a:xfrm>
          <a:prstGeom prst="rect">
            <a:avLst/>
          </a:prstGeom>
        </p:spPr>
        <p:txBody>
          <a:bodyPr/>
          <a:lstStyle/>
          <a:p>
            <a:pPr marL="231775" marR="0" lvl="0" indent="-231775" algn="l" defTabSz="914400" rtl="0" eaLnBrk="1" fontAlgn="base" latinLnBrk="0" hangingPunct="1">
              <a:lnSpc>
                <a:spcPct val="100000"/>
              </a:lnSpc>
              <a:spcBef>
                <a:spcPct val="0"/>
              </a:spcBef>
              <a:spcAft>
                <a:spcPts val="1200"/>
              </a:spcAft>
              <a:buClr>
                <a:srgbClr xmlns:mc="http://schemas.openxmlformats.org/markup-compatibility/2006" xmlns:a14="http://schemas.microsoft.com/office/drawing/2010/main" val="4E4845" mc:Ignorable=""/>
              </a:buClr>
              <a:buSzTx/>
              <a:buFontTx/>
              <a:buChar char="•"/>
              <a:tabLst/>
              <a:defRPr/>
            </a:pPr>
            <a:endParaRPr kumimoji="0" lang="en-US" b="0" i="0" u="none" strike="noStrike" kern="0" cap="none" spc="0" normalizeH="0" baseline="0" noProof="0" dirty="0" smtClean="0">
              <a:ln>
                <a:noFill/>
              </a:ln>
              <a:solidFill>
                <a:srgbClr xmlns:mc="http://schemas.openxmlformats.org/markup-compatibility/2006" xmlns:a14="http://schemas.microsoft.com/office/drawing/2010/main" val="4E4845" mc:Ignorable=""/>
              </a:solidFill>
              <a:effectLst/>
              <a:uLnTx/>
              <a:uFillTx/>
              <a:latin typeface="+mn-lt"/>
              <a:ea typeface="+mn-ea"/>
              <a:cs typeface="+mn-cs"/>
            </a:endParaRPr>
          </a:p>
        </p:txBody>
      </p:sp>
      <p:sp>
        <p:nvSpPr>
          <p:cNvPr id="7" name="Rounded Rectangle 6"/>
          <p:cNvSpPr/>
          <p:nvPr/>
        </p:nvSpPr>
        <p:spPr>
          <a:xfrm>
            <a:off x="280125" y="1161144"/>
            <a:ext cx="8563429" cy="4804228"/>
          </a:xfrm>
          <a:prstGeom prst="roundRect">
            <a:avLst>
              <a:gd name="adj" fmla="val 4334"/>
            </a:avLst>
          </a:prstGeom>
          <a:solidFill>
            <a:schemeClr val="bg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sp>
        <p:nvSpPr>
          <p:cNvPr id="8" name="TextBox 7"/>
          <p:cNvSpPr txBox="1"/>
          <p:nvPr/>
        </p:nvSpPr>
        <p:spPr bwMode="ltGray">
          <a:xfrm>
            <a:off x="447700" y="1341484"/>
            <a:ext cx="3737382" cy="4228934"/>
          </a:xfrm>
          <a:prstGeom prst="rect">
            <a:avLst/>
          </a:prstGeom>
          <a:noFill/>
          <a:ln w="9525">
            <a:noFill/>
            <a:miter lim="800000"/>
            <a:headEnd/>
            <a:tailEnd/>
          </a:ln>
        </p:spPr>
        <p:txBody>
          <a:bodyPr wrap="square" lIns="91419" tIns="45710" rIns="91419" bIns="45710" rtlCol="0" anchor="t" anchorCtr="0">
            <a:noAutofit/>
          </a:bodyPr>
          <a:lstStyle/>
          <a:p>
            <a:pPr marL="231775" indent="-231775">
              <a:spcAft>
                <a:spcPts val="1200"/>
              </a:spcAft>
              <a:buClr>
                <a:srgbClr xmlns:mc="http://schemas.openxmlformats.org/markup-compatibility/2006" xmlns:a14="http://schemas.microsoft.com/office/drawing/2010/main" val="4E4845" mc:Ignorable=""/>
              </a:buClr>
              <a:buFontTx/>
              <a:buChar char="•"/>
              <a:defRPr/>
            </a:pPr>
            <a:r>
              <a:rPr lang="en-US" sz="1800" i="1" kern="0" dirty="0" smtClean="0">
                <a:solidFill>
                  <a:srgbClr xmlns:mc="http://schemas.openxmlformats.org/markup-compatibility/2006" xmlns:a14="http://schemas.microsoft.com/office/drawing/2010/main" val="4E4845" mc:Ignorable=""/>
                </a:solidFill>
              </a:rPr>
              <a:t>Proactively prevent threats to critical assets and information</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1800" kern="0" dirty="0" smtClean="0">
                <a:solidFill>
                  <a:srgbClr xmlns:mc="http://schemas.openxmlformats.org/markup-compatibility/2006" xmlns:a14="http://schemas.microsoft.com/office/drawing/2010/main" val="4E4845" mc:Ignorable=""/>
                </a:solidFill>
              </a:rPr>
              <a:t>Identify critical vulnerabilities in Web applications, databases, servers and other network devices</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1800" kern="0" dirty="0" smtClean="0">
                <a:solidFill>
                  <a:srgbClr xmlns:mc="http://schemas.openxmlformats.org/markup-compatibility/2006" xmlns:a14="http://schemas.microsoft.com/office/drawing/2010/main" val="4E4845" mc:Ignorable=""/>
                </a:solidFill>
              </a:rPr>
              <a:t>Unique vulnerability “chaining” mechanism </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1800" kern="0" dirty="0" smtClean="0">
                <a:solidFill>
                  <a:srgbClr xmlns:mc="http://schemas.openxmlformats.org/markup-compatibility/2006" xmlns:a14="http://schemas.microsoft.com/office/drawing/2010/main" val="4E4845" mc:Ignorable=""/>
                </a:solidFill>
              </a:rPr>
              <a:t>Unique risk scoring algorithm</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1800" kern="0" dirty="0" smtClean="0">
                <a:solidFill>
                  <a:srgbClr xmlns:mc="http://schemas.openxmlformats.org/markup-compatibility/2006" xmlns:a14="http://schemas.microsoft.com/office/drawing/2010/main" val="4E4845" mc:Ignorable=""/>
                </a:solidFill>
              </a:rPr>
              <a:t>High performance 64-bit scan engine</a:t>
            </a:r>
          </a:p>
          <a:p>
            <a:pPr marL="231775" lvl="0" indent="-231775">
              <a:spcAft>
                <a:spcPts val="1200"/>
              </a:spcAft>
              <a:buClr>
                <a:srgbClr xmlns:mc="http://schemas.openxmlformats.org/markup-compatibility/2006" xmlns:a14="http://schemas.microsoft.com/office/drawing/2010/main" val="4E4845" mc:Ignorable=""/>
              </a:buClr>
              <a:buFontTx/>
              <a:buChar char="•"/>
              <a:defRPr/>
            </a:pPr>
            <a:endParaRPr lang="en-US" sz="2000" kern="0" dirty="0" smtClean="0">
              <a:solidFill>
                <a:srgbClr xmlns:mc="http://schemas.openxmlformats.org/markup-compatibility/2006" xmlns:a14="http://schemas.microsoft.com/office/drawing/2010/main" val="4E4845" mc:Ignorable=""/>
              </a:solidFill>
              <a:latin typeface="+mn-lt"/>
              <a:cs typeface="+mn-cs"/>
            </a:endParaRPr>
          </a:p>
          <a:p>
            <a:pPr marL="231775" lvl="0" indent="-231775">
              <a:spcAft>
                <a:spcPts val="1200"/>
              </a:spcAft>
              <a:buClr>
                <a:srgbClr xmlns:mc="http://schemas.openxmlformats.org/markup-compatibility/2006" xmlns:a14="http://schemas.microsoft.com/office/drawing/2010/main" val="4E4845" mc:Ignorable=""/>
              </a:buClr>
              <a:buFontTx/>
              <a:buChar char="•"/>
              <a:defRPr/>
            </a:pPr>
            <a:endParaRPr lang="en-US" sz="2000" kern="0" dirty="0" smtClean="0">
              <a:solidFill>
                <a:srgbClr xmlns:mc="http://schemas.openxmlformats.org/markup-compatibility/2006" xmlns:a14="http://schemas.microsoft.com/office/drawing/2010/main" val="4E4845" mc:Ignorable=""/>
              </a:solidFill>
              <a:latin typeface="+mn-lt"/>
              <a:cs typeface="+mn-cs"/>
            </a:endParaRPr>
          </a:p>
          <a:p>
            <a:pPr marL="231775" lvl="0" indent="-231775">
              <a:spcAft>
                <a:spcPts val="1200"/>
              </a:spcAft>
              <a:buClr>
                <a:srgbClr xmlns:mc="http://schemas.openxmlformats.org/markup-compatibility/2006" xmlns:a14="http://schemas.microsoft.com/office/drawing/2010/main" val="4E4845" mc:Ignorable=""/>
              </a:buClr>
              <a:buFontTx/>
              <a:buChar char="•"/>
              <a:defRPr/>
            </a:pPr>
            <a:endParaRPr lang="en-US" sz="2000" kern="0" dirty="0" smtClean="0">
              <a:solidFill>
                <a:srgbClr xmlns:mc="http://schemas.openxmlformats.org/markup-compatibility/2006" xmlns:a14="http://schemas.microsoft.com/office/drawing/2010/main" val="4E4845" mc:Ignorable=""/>
              </a:solidFill>
              <a:latin typeface="+mn-lt"/>
              <a:cs typeface="+mn-cs"/>
            </a:endParaRPr>
          </a:p>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0" name="TextBox 9"/>
          <p:cNvSpPr txBox="1"/>
          <p:nvPr/>
        </p:nvSpPr>
        <p:spPr bwMode="ltGray">
          <a:xfrm>
            <a:off x="5766525" y="2496457"/>
            <a:ext cx="2206172" cy="2046514"/>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pic>
        <p:nvPicPr>
          <p:cNvPr id="17" name="Picture 2"/>
          <p:cNvPicPr>
            <a:picLocks noChangeAspect="1" noChangeArrowheads="1"/>
          </p:cNvPicPr>
          <p:nvPr/>
        </p:nvPicPr>
        <p:blipFill>
          <a:blip r:embed="rId3" cstate="print"/>
          <a:stretch>
            <a:fillRect/>
          </a:stretch>
        </p:blipFill>
        <p:spPr bwMode="auto">
          <a:xfrm>
            <a:off x="4618056" y="2176528"/>
            <a:ext cx="3769289" cy="2534073"/>
          </a:xfrm>
          <a:prstGeom prst="rect">
            <a:avLst/>
          </a:prstGeom>
          <a:noFill/>
          <a:ln w="9525">
            <a:noFill/>
            <a:miter lim="800000"/>
            <a:headEnd/>
            <a:tailEnd/>
          </a:ln>
          <a:effectLst>
            <a:outerShdw blurRad="190500" dist="139700" dir="8100000" sx="99000" sy="99000" algn="tr" rotWithShape="0">
              <a:prstClr val="black">
                <a:alpha val="32000"/>
              </a:prstClr>
            </a:outerShdw>
          </a:effectLst>
        </p:spPr>
      </p:pic>
      <p:grpSp>
        <p:nvGrpSpPr>
          <p:cNvPr id="21" name="Group 20"/>
          <p:cNvGrpSpPr/>
          <p:nvPr/>
        </p:nvGrpSpPr>
        <p:grpSpPr>
          <a:xfrm>
            <a:off x="5583011" y="867127"/>
            <a:ext cx="2594520" cy="635325"/>
            <a:chOff x="5622200" y="867127"/>
            <a:chExt cx="2594520" cy="635325"/>
          </a:xfrm>
        </p:grpSpPr>
        <p:grpSp>
          <p:nvGrpSpPr>
            <p:cNvPr id="11" name="Group 10"/>
            <p:cNvGrpSpPr/>
            <p:nvPr/>
          </p:nvGrpSpPr>
          <p:grpSpPr>
            <a:xfrm>
              <a:off x="5622200" y="867127"/>
              <a:ext cx="2594520" cy="635325"/>
              <a:chOff x="4862886" y="1124704"/>
              <a:chExt cx="3495504" cy="855951"/>
            </a:xfrm>
          </p:grpSpPr>
          <p:grpSp>
            <p:nvGrpSpPr>
              <p:cNvPr id="12" name="Group 29"/>
              <p:cNvGrpSpPr/>
              <p:nvPr/>
            </p:nvGrpSpPr>
            <p:grpSpPr>
              <a:xfrm>
                <a:off x="5312710" y="1124760"/>
                <a:ext cx="3045680" cy="855838"/>
                <a:chOff x="1092975" y="610"/>
                <a:chExt cx="3045680" cy="855838"/>
              </a:xfrm>
            </p:grpSpPr>
            <p:sp>
              <p:nvSpPr>
                <p:cNvPr id="18" name="Pentagon 17"/>
                <p:cNvSpPr/>
                <p:nvPr/>
              </p:nvSpPr>
              <p:spPr>
                <a:xfrm rot="10800000">
                  <a:off x="1092975" y="610"/>
                  <a:ext cx="2968405" cy="855838"/>
                </a:xfrm>
                <a:prstGeom prst="homePlate">
                  <a:avLst/>
                </a:prstGeom>
                <a:solidFill>
                  <a:srgbClr xmlns:mc="http://schemas.openxmlformats.org/markup-compatibility/2006" xmlns:a14="http://schemas.microsoft.com/office/drawing/2010/main" val="C00000" mc:Ignorabl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Pentagon 4"/>
                <p:cNvSpPr/>
                <p:nvPr/>
              </p:nvSpPr>
              <p:spPr>
                <a:xfrm>
                  <a:off x="1306937" y="610"/>
                  <a:ext cx="2831718" cy="855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grpSp>
          <p:grpSp>
            <p:nvGrpSpPr>
              <p:cNvPr id="13" name="Group 19"/>
              <p:cNvGrpSpPr/>
              <p:nvPr/>
            </p:nvGrpSpPr>
            <p:grpSpPr>
              <a:xfrm>
                <a:off x="4862886" y="1124704"/>
                <a:ext cx="855951" cy="855951"/>
                <a:chOff x="664374" y="1682433"/>
                <a:chExt cx="855951" cy="855951"/>
              </a:xfrm>
            </p:grpSpPr>
            <p:sp>
              <p:nvSpPr>
                <p:cNvPr id="15" name="Oval 14"/>
                <p:cNvSpPr/>
                <p:nvPr/>
              </p:nvSpPr>
              <p:spPr>
                <a:xfrm>
                  <a:off x="664374" y="1682433"/>
                  <a:ext cx="855951" cy="855951"/>
                </a:xfrm>
                <a:prstGeom prst="ellipse">
                  <a:avLst/>
                </a:prstGeom>
              </p:spPr>
              <p:style>
                <a:lnRef idx="2">
                  <a:schemeClr val="accent5"/>
                </a:lnRef>
                <a:fillRef idx="1">
                  <a:schemeClr val="lt1"/>
                </a:fillRef>
                <a:effectRef idx="0">
                  <a:schemeClr val="accent5"/>
                </a:effectRef>
                <a:fontRef idx="minor">
                  <a:schemeClr val="dk1"/>
                </a:fontRef>
              </p:style>
            </p:sp>
            <p:sp>
              <p:nvSpPr>
                <p:cNvPr id="16" name="Oval 15"/>
                <p:cNvSpPr/>
                <p:nvPr/>
              </p:nvSpPr>
              <p:spPr>
                <a:xfrm>
                  <a:off x="726971" y="1821543"/>
                  <a:ext cx="718205" cy="682171"/>
                </a:xfrm>
                <a:prstGeom prst="ellipse">
                  <a:avLst/>
                </a:prstGeom>
                <a:blipFill dpi="0" rotWithShape="0">
                  <a:blip r:embed="rId4"/>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sp>
          <p:nvSpPr>
            <p:cNvPr id="20" name="Rectangle 19"/>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Control Compliance Suite Vulnerability Manager</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80125" y="1161144"/>
            <a:ext cx="8563429" cy="4804228"/>
          </a:xfrm>
          <a:prstGeom prst="roundRect">
            <a:avLst>
              <a:gd name="adj" fmla="val 4334"/>
            </a:avLst>
          </a:prstGeom>
          <a:solidFill>
            <a:schemeClr val="bg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grpSp>
        <p:nvGrpSpPr>
          <p:cNvPr id="25" name="Group 24"/>
          <p:cNvGrpSpPr/>
          <p:nvPr/>
        </p:nvGrpSpPr>
        <p:grpSpPr>
          <a:xfrm>
            <a:off x="5583011" y="867127"/>
            <a:ext cx="2594520" cy="635325"/>
            <a:chOff x="5622200" y="867127"/>
            <a:chExt cx="2594520" cy="635325"/>
          </a:xfrm>
        </p:grpSpPr>
        <p:grpSp>
          <p:nvGrpSpPr>
            <p:cNvPr id="26" name="Group 10"/>
            <p:cNvGrpSpPr/>
            <p:nvPr/>
          </p:nvGrpSpPr>
          <p:grpSpPr>
            <a:xfrm>
              <a:off x="5622200" y="867127"/>
              <a:ext cx="2594520" cy="635325"/>
              <a:chOff x="4862886" y="1124704"/>
              <a:chExt cx="3495504" cy="855951"/>
            </a:xfrm>
          </p:grpSpPr>
          <p:grpSp>
            <p:nvGrpSpPr>
              <p:cNvPr id="28" name="Group 29"/>
              <p:cNvGrpSpPr/>
              <p:nvPr/>
            </p:nvGrpSpPr>
            <p:grpSpPr>
              <a:xfrm>
                <a:off x="5312710" y="1124760"/>
                <a:ext cx="3045680" cy="855838"/>
                <a:chOff x="1092975" y="610"/>
                <a:chExt cx="3045680" cy="855838"/>
              </a:xfrm>
            </p:grpSpPr>
            <p:sp>
              <p:nvSpPr>
                <p:cNvPr id="32" name="Pentagon 31"/>
                <p:cNvSpPr/>
                <p:nvPr/>
              </p:nvSpPr>
              <p:spPr>
                <a:xfrm rot="10800000">
                  <a:off x="1092975" y="610"/>
                  <a:ext cx="2968405" cy="855838"/>
                </a:xfrm>
                <a:prstGeom prst="homePlate">
                  <a:avLst/>
                </a:prstGeom>
                <a:solidFill>
                  <a:srgbClr xmlns:mc="http://schemas.openxmlformats.org/markup-compatibility/2006" xmlns:a14="http://schemas.microsoft.com/office/drawing/2010/main" val="C00000" mc:Ignorabl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3" name="Pentagon 4"/>
                <p:cNvSpPr/>
                <p:nvPr/>
              </p:nvSpPr>
              <p:spPr>
                <a:xfrm>
                  <a:off x="1306937" y="610"/>
                  <a:ext cx="2831718" cy="855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grpSp>
          <p:grpSp>
            <p:nvGrpSpPr>
              <p:cNvPr id="29" name="Group 19"/>
              <p:cNvGrpSpPr/>
              <p:nvPr/>
            </p:nvGrpSpPr>
            <p:grpSpPr>
              <a:xfrm>
                <a:off x="4862886" y="1124704"/>
                <a:ext cx="855951" cy="855951"/>
                <a:chOff x="664374" y="1682433"/>
                <a:chExt cx="855951" cy="855951"/>
              </a:xfrm>
            </p:grpSpPr>
            <p:sp>
              <p:nvSpPr>
                <p:cNvPr id="30" name="Oval 29"/>
                <p:cNvSpPr/>
                <p:nvPr/>
              </p:nvSpPr>
              <p:spPr>
                <a:xfrm>
                  <a:off x="664374" y="1682433"/>
                  <a:ext cx="855951" cy="855951"/>
                </a:xfrm>
                <a:prstGeom prst="ellipse">
                  <a:avLst/>
                </a:prstGeom>
              </p:spPr>
              <p:style>
                <a:lnRef idx="2">
                  <a:schemeClr val="accent5"/>
                </a:lnRef>
                <a:fillRef idx="1">
                  <a:schemeClr val="lt1"/>
                </a:fillRef>
                <a:effectRef idx="0">
                  <a:schemeClr val="accent5"/>
                </a:effectRef>
                <a:fontRef idx="minor">
                  <a:schemeClr val="dk1"/>
                </a:fontRef>
              </p:style>
            </p:sp>
            <p:sp>
              <p:nvSpPr>
                <p:cNvPr id="31" name="Oval 30"/>
                <p:cNvSpPr/>
                <p:nvPr/>
              </p:nvSpPr>
              <p:spPr>
                <a:xfrm>
                  <a:off x="726971" y="1821543"/>
                  <a:ext cx="718205" cy="682171"/>
                </a:xfrm>
                <a:prstGeom prst="ellipse">
                  <a:avLst/>
                </a:prstGeom>
                <a:blipFill dpi="0" rotWithShape="0">
                  <a:blip r:embed="rId3"/>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sp>
          <p:nvSpPr>
            <p:cNvPr id="27" name="Rectangle 26"/>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Control Compliance Suite Vulnerability Manager</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grpSp>
      <p:sp>
        <p:nvSpPr>
          <p:cNvPr id="2" name="Title 1"/>
          <p:cNvSpPr>
            <a:spLocks noGrp="1"/>
          </p:cNvSpPr>
          <p:nvPr>
            <p:ph type="title"/>
          </p:nvPr>
        </p:nvSpPr>
        <p:spPr/>
        <p:txBody>
          <a:bodyPr/>
          <a:lstStyle/>
          <a:p>
            <a:r>
              <a:rPr lang="en-US" dirty="0" smtClean="0"/>
              <a:t>Network and Operating Systems Coverage</a:t>
            </a:r>
            <a:br>
              <a:rPr lang="en-US" dirty="0" smtClean="0"/>
            </a:br>
            <a:endParaRPr lang="en-US" dirty="0"/>
          </a:p>
        </p:txBody>
      </p:sp>
      <p:sp>
        <p:nvSpPr>
          <p:cNvPr id="3" name="Footer Placeholder 2"/>
          <p:cNvSpPr>
            <a:spLocks noGrp="1"/>
          </p:cNvSpPr>
          <p:nvPr>
            <p:ph type="ftr" sz="quarter" idx="10"/>
          </p:nvPr>
        </p:nvSpPr>
        <p:spPr/>
        <p:txBody>
          <a:bodyPr/>
          <a:lstStyle/>
          <a:p>
            <a:pPr>
              <a:defRPr/>
            </a:pPr>
            <a:r>
              <a:rPr lang="en-US" dirty="0" smtClean="0"/>
              <a:t>Symantec Control Compliance Suite 10.0</a:t>
            </a:r>
            <a:endParaRPr lang="en-US" dirty="0"/>
          </a:p>
        </p:txBody>
      </p:sp>
      <p:sp>
        <p:nvSpPr>
          <p:cNvPr id="4" name="Slide Number Placeholder 3"/>
          <p:cNvSpPr>
            <a:spLocks noGrp="1"/>
          </p:cNvSpPr>
          <p:nvPr>
            <p:ph type="sldNum" sz="quarter" idx="11"/>
          </p:nvPr>
        </p:nvSpPr>
        <p:spPr/>
        <p:txBody>
          <a:bodyPr/>
          <a:lstStyle/>
          <a:p>
            <a:fld id="{7400DCE9-0A50-4FD0-BD9A-8C723DDCF89B}" type="slidenum">
              <a:rPr lang="en-US" smtClean="0"/>
              <a:pPr/>
              <a:t>7</a:t>
            </a:fld>
            <a:endParaRPr lang="en-US" dirty="0"/>
          </a:p>
        </p:txBody>
      </p:sp>
      <p:sp>
        <p:nvSpPr>
          <p:cNvPr id="6" name="Rectangle 3"/>
          <p:cNvSpPr txBox="1">
            <a:spLocks noChangeArrowheads="1"/>
          </p:cNvSpPr>
          <p:nvPr/>
        </p:nvSpPr>
        <p:spPr>
          <a:xfrm>
            <a:off x="-204453" y="908462"/>
            <a:ext cx="5675415" cy="4221678"/>
          </a:xfrm>
          <a:prstGeom prst="rect">
            <a:avLst/>
          </a:prstGeom>
        </p:spPr>
        <p:txBody>
          <a:bodyPr/>
          <a:lstStyle/>
          <a:p>
            <a:pPr marL="231775" marR="0" lvl="0" indent="-231775" algn="l" defTabSz="914400" rtl="0" eaLnBrk="1" fontAlgn="base" latinLnBrk="0" hangingPunct="1">
              <a:lnSpc>
                <a:spcPct val="100000"/>
              </a:lnSpc>
              <a:spcBef>
                <a:spcPct val="0"/>
              </a:spcBef>
              <a:spcAft>
                <a:spcPts val="1200"/>
              </a:spcAft>
              <a:buClr>
                <a:srgbClr xmlns:mc="http://schemas.openxmlformats.org/markup-compatibility/2006" xmlns:a14="http://schemas.microsoft.com/office/drawing/2010/main" val="4E4845" mc:Ignorable=""/>
              </a:buClr>
              <a:buSzTx/>
              <a:buFontTx/>
              <a:buChar char="•"/>
              <a:tabLst/>
              <a:defRPr/>
            </a:pPr>
            <a:endParaRPr kumimoji="0" lang="en-US" b="0" i="0" u="none" strike="noStrike" kern="0" cap="none" spc="0" normalizeH="0" baseline="0" noProof="0" dirty="0" smtClean="0">
              <a:ln>
                <a:noFill/>
              </a:ln>
              <a:solidFill>
                <a:srgbClr xmlns:mc="http://schemas.openxmlformats.org/markup-compatibility/2006" xmlns:a14="http://schemas.microsoft.com/office/drawing/2010/main" val="4E4845" mc:Ignorable=""/>
              </a:solidFill>
              <a:effectLst/>
              <a:uLnTx/>
              <a:uFillTx/>
              <a:latin typeface="+mn-lt"/>
              <a:ea typeface="+mn-ea"/>
              <a:cs typeface="+mn-cs"/>
            </a:endParaRPr>
          </a:p>
        </p:txBody>
      </p:sp>
      <p:sp>
        <p:nvSpPr>
          <p:cNvPr id="8" name="TextBox 7"/>
          <p:cNvSpPr txBox="1"/>
          <p:nvPr/>
        </p:nvSpPr>
        <p:spPr bwMode="ltGray">
          <a:xfrm>
            <a:off x="447699" y="1289968"/>
            <a:ext cx="4213901" cy="4475677"/>
          </a:xfrm>
          <a:prstGeom prst="rect">
            <a:avLst/>
          </a:prstGeom>
          <a:noFill/>
          <a:ln w="9525">
            <a:noFill/>
            <a:miter lim="800000"/>
            <a:headEnd/>
            <a:tailEnd/>
          </a:ln>
        </p:spPr>
        <p:txBody>
          <a:bodyPr wrap="square" lIns="91419" tIns="45710" rIns="91419" bIns="45710" rtlCol="0" anchor="t" anchorCtr="0">
            <a:noAutofit/>
          </a:bodyPr>
          <a:lstStyle/>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More than 54,000 checks across 14,000+ vulnerabilities</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High performance agent-less scanning</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Updated vulnerability checks within 24 hours of Microsoft Patch Tuesday</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Supports Red Hat Enterprise Linux</a:t>
            </a:r>
          </a:p>
          <a:p>
            <a:pPr marL="231775" lvl="0" indent="-231775">
              <a:spcAft>
                <a:spcPts val="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Supports:</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600" kern="0" dirty="0" smtClean="0">
                <a:solidFill>
                  <a:srgbClr xmlns:mc="http://schemas.openxmlformats.org/markup-compatibility/2006" xmlns:a14="http://schemas.microsoft.com/office/drawing/2010/main" val="4E4845" mc:Ignorable=""/>
                </a:solidFill>
                <a:latin typeface="+mn-lt"/>
                <a:cs typeface="+mn-cs"/>
              </a:rPr>
              <a:t>Adobe Flash and Adobe Reader</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600" kern="0" dirty="0" smtClean="0">
                <a:solidFill>
                  <a:srgbClr xmlns:mc="http://schemas.openxmlformats.org/markup-compatibility/2006" xmlns:a14="http://schemas.microsoft.com/office/drawing/2010/main" val="4E4845" mc:Ignorable=""/>
                </a:solidFill>
                <a:latin typeface="+mn-lt"/>
                <a:cs typeface="+mn-cs"/>
              </a:rPr>
              <a:t>Cisco IOS</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600" kern="0" dirty="0" smtClean="0">
                <a:solidFill>
                  <a:srgbClr xmlns:mc="http://schemas.openxmlformats.org/markup-compatibility/2006" xmlns:a14="http://schemas.microsoft.com/office/drawing/2010/main" val="4E4845" mc:Ignorable=""/>
                </a:solidFill>
                <a:latin typeface="+mn-lt"/>
                <a:cs typeface="+mn-cs"/>
              </a:rPr>
              <a:t>Mozilla Firefox </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600" kern="0" dirty="0" smtClean="0">
                <a:solidFill>
                  <a:srgbClr xmlns:mc="http://schemas.openxmlformats.org/markup-compatibility/2006" xmlns:a14="http://schemas.microsoft.com/office/drawing/2010/main" val="4E4845" mc:Ignorable=""/>
                </a:solidFill>
                <a:latin typeface="+mn-lt"/>
                <a:cs typeface="+mn-cs"/>
              </a:rPr>
              <a:t>Solaris </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600" kern="0" dirty="0" smtClean="0">
                <a:solidFill>
                  <a:srgbClr xmlns:mc="http://schemas.openxmlformats.org/markup-compatibility/2006" xmlns:a14="http://schemas.microsoft.com/office/drawing/2010/main" val="4E4845" mc:Ignorable=""/>
                </a:solidFill>
                <a:latin typeface="+mn-lt"/>
                <a:cs typeface="+mn-cs"/>
              </a:rPr>
              <a:t>SunJVM</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600" kern="0" dirty="0" smtClean="0">
                <a:solidFill>
                  <a:srgbClr xmlns:mc="http://schemas.openxmlformats.org/markup-compatibility/2006" xmlns:a14="http://schemas.microsoft.com/office/drawing/2010/main" val="4E4845" mc:Ignorable=""/>
                </a:solidFill>
                <a:latin typeface="+mn-lt"/>
                <a:cs typeface="+mn-cs"/>
              </a:rPr>
              <a:t>Unix</a:t>
            </a:r>
          </a:p>
          <a:p>
            <a:pPr marL="231775" lvl="0" indent="-231775">
              <a:spcAft>
                <a:spcPts val="1200"/>
              </a:spcAft>
              <a:buClr>
                <a:srgbClr xmlns:mc="http://schemas.openxmlformats.org/markup-compatibility/2006" xmlns:a14="http://schemas.microsoft.com/office/drawing/2010/main" val="4E4845" mc:Ignorable=""/>
              </a:buClr>
              <a:buFontTx/>
              <a:buChar char="•"/>
              <a:defRPr/>
            </a:pPr>
            <a:endParaRPr lang="en-US" sz="2000" kern="0" dirty="0" smtClean="0">
              <a:solidFill>
                <a:srgbClr xmlns:mc="http://schemas.openxmlformats.org/markup-compatibility/2006" xmlns:a14="http://schemas.microsoft.com/office/drawing/2010/main" val="4E4845" mc:Ignorable=""/>
              </a:solidFill>
              <a:latin typeface="+mn-lt"/>
              <a:cs typeface="+mn-cs"/>
            </a:endParaRPr>
          </a:p>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0" name="TextBox 9"/>
          <p:cNvSpPr txBox="1"/>
          <p:nvPr/>
        </p:nvSpPr>
        <p:spPr bwMode="ltGray">
          <a:xfrm>
            <a:off x="5766525" y="2496457"/>
            <a:ext cx="2206172" cy="2046514"/>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grpSp>
        <p:nvGrpSpPr>
          <p:cNvPr id="5" name="Group 17"/>
          <p:cNvGrpSpPr>
            <a:grpSpLocks/>
          </p:cNvGrpSpPr>
          <p:nvPr/>
        </p:nvGrpSpPr>
        <p:grpSpPr bwMode="auto">
          <a:xfrm>
            <a:off x="5231745" y="1977213"/>
            <a:ext cx="3049633" cy="3585028"/>
            <a:chOff x="6603440" y="721904"/>
            <a:chExt cx="2362200" cy="2743200"/>
          </a:xfrm>
        </p:grpSpPr>
        <p:sp>
          <p:nvSpPr>
            <p:cNvPr id="12" name="Rounded Rectangle 11"/>
            <p:cNvSpPr/>
            <p:nvPr/>
          </p:nvSpPr>
          <p:spPr>
            <a:xfrm>
              <a:off x="6603440" y="721904"/>
              <a:ext cx="2362200" cy="2743200"/>
            </a:xfrm>
            <a:prstGeom prst="roundRect">
              <a:avLst>
                <a:gd name="adj" fmla="val 4327"/>
              </a:avLst>
            </a:prstGeom>
            <a:solidFill>
              <a:schemeClr val="bg1"/>
            </a:solidFill>
            <a:ln w="6350">
              <a:solidFill>
                <a:schemeClr val="bg2"/>
              </a:solid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3"/>
            <p:cNvPicPr>
              <a:picLocks noChangeAspect="1" noChangeArrowheads="1"/>
            </p:cNvPicPr>
            <p:nvPr/>
          </p:nvPicPr>
          <p:blipFill>
            <a:blip r:embed="rId4"/>
            <a:srcRect/>
            <a:stretch>
              <a:fillRect/>
            </a:stretch>
          </p:blipFill>
          <p:spPr bwMode="auto">
            <a:xfrm>
              <a:off x="7888864" y="1872121"/>
              <a:ext cx="865909" cy="381000"/>
            </a:xfrm>
            <a:prstGeom prst="rect">
              <a:avLst/>
            </a:prstGeom>
            <a:noFill/>
            <a:ln w="9525">
              <a:noFill/>
              <a:miter lim="800000"/>
              <a:headEnd/>
              <a:tailEnd/>
            </a:ln>
          </p:spPr>
        </p:pic>
        <p:pic>
          <p:nvPicPr>
            <p:cNvPr id="15" name="Picture 10"/>
            <p:cNvPicPr>
              <a:picLocks noChangeAspect="1" noChangeArrowheads="1"/>
            </p:cNvPicPr>
            <p:nvPr/>
          </p:nvPicPr>
          <p:blipFill>
            <a:blip r:embed="rId5"/>
            <a:srcRect/>
            <a:stretch>
              <a:fillRect/>
            </a:stretch>
          </p:blipFill>
          <p:spPr bwMode="auto">
            <a:xfrm>
              <a:off x="6918217" y="1390632"/>
              <a:ext cx="678230" cy="508673"/>
            </a:xfrm>
            <a:prstGeom prst="rect">
              <a:avLst/>
            </a:prstGeom>
            <a:noFill/>
            <a:ln w="9525">
              <a:noFill/>
              <a:miter lim="800000"/>
              <a:headEnd/>
              <a:tailEnd/>
            </a:ln>
          </p:spPr>
        </p:pic>
        <p:pic>
          <p:nvPicPr>
            <p:cNvPr id="16" name="Picture 10" descr="Novell%20Logo.png"/>
            <p:cNvPicPr>
              <a:picLocks noChangeAspect="1"/>
            </p:cNvPicPr>
            <p:nvPr/>
          </p:nvPicPr>
          <p:blipFill>
            <a:blip r:embed="rId6"/>
            <a:srcRect/>
            <a:stretch>
              <a:fillRect/>
            </a:stretch>
          </p:blipFill>
          <p:spPr bwMode="auto">
            <a:xfrm>
              <a:off x="6755840" y="2931704"/>
              <a:ext cx="1219200" cy="323088"/>
            </a:xfrm>
            <a:prstGeom prst="rect">
              <a:avLst/>
            </a:prstGeom>
            <a:noFill/>
            <a:ln w="9525">
              <a:noFill/>
              <a:miter lim="800000"/>
              <a:headEnd/>
              <a:tailEnd/>
            </a:ln>
          </p:spPr>
        </p:pic>
        <p:pic>
          <p:nvPicPr>
            <p:cNvPr id="18" name="Picture 11" descr="sunLogo.gif"/>
            <p:cNvPicPr>
              <a:picLocks noChangeAspect="1"/>
            </p:cNvPicPr>
            <p:nvPr/>
          </p:nvPicPr>
          <p:blipFill>
            <a:blip r:embed="rId7" cstate="print"/>
            <a:srcRect/>
            <a:stretch>
              <a:fillRect/>
            </a:stretch>
          </p:blipFill>
          <p:spPr bwMode="auto">
            <a:xfrm>
              <a:off x="6755841" y="2017304"/>
              <a:ext cx="852462" cy="377816"/>
            </a:xfrm>
            <a:prstGeom prst="rect">
              <a:avLst/>
            </a:prstGeom>
            <a:noFill/>
            <a:ln w="9525">
              <a:noFill/>
              <a:miter lim="800000"/>
              <a:headEnd/>
              <a:tailEnd/>
            </a:ln>
          </p:spPr>
        </p:pic>
        <p:pic>
          <p:nvPicPr>
            <p:cNvPr id="19" name="Picture 12" descr="redhat-logo.jpg"/>
            <p:cNvPicPr>
              <a:picLocks noChangeAspect="1"/>
            </p:cNvPicPr>
            <p:nvPr/>
          </p:nvPicPr>
          <p:blipFill>
            <a:blip r:embed="rId8"/>
            <a:srcRect/>
            <a:stretch>
              <a:fillRect/>
            </a:stretch>
          </p:blipFill>
          <p:spPr bwMode="auto">
            <a:xfrm>
              <a:off x="6755840" y="891376"/>
              <a:ext cx="1186846" cy="381000"/>
            </a:xfrm>
            <a:prstGeom prst="rect">
              <a:avLst/>
            </a:prstGeom>
            <a:noFill/>
            <a:ln w="9525">
              <a:noFill/>
              <a:miter lim="800000"/>
              <a:headEnd/>
              <a:tailEnd/>
            </a:ln>
          </p:spPr>
        </p:pic>
        <p:pic>
          <p:nvPicPr>
            <p:cNvPr id="20" name="Picture 13" descr="logo_ibm.jpg"/>
            <p:cNvPicPr>
              <a:picLocks noChangeAspect="1"/>
            </p:cNvPicPr>
            <p:nvPr/>
          </p:nvPicPr>
          <p:blipFill>
            <a:blip r:embed="rId9"/>
            <a:srcRect/>
            <a:stretch>
              <a:fillRect/>
            </a:stretch>
          </p:blipFill>
          <p:spPr bwMode="auto">
            <a:xfrm>
              <a:off x="8051240" y="874304"/>
              <a:ext cx="748259" cy="394393"/>
            </a:xfrm>
            <a:prstGeom prst="rect">
              <a:avLst/>
            </a:prstGeom>
            <a:noFill/>
            <a:ln w="9525">
              <a:noFill/>
              <a:miter lim="800000"/>
              <a:headEnd/>
              <a:tailEnd/>
            </a:ln>
          </p:spPr>
        </p:pic>
        <p:pic>
          <p:nvPicPr>
            <p:cNvPr id="21" name="Picture 3"/>
            <p:cNvPicPr>
              <a:picLocks noChangeAspect="1" noChangeArrowheads="1"/>
            </p:cNvPicPr>
            <p:nvPr/>
          </p:nvPicPr>
          <p:blipFill>
            <a:blip r:embed="rId10"/>
            <a:srcRect/>
            <a:stretch>
              <a:fillRect/>
            </a:stretch>
          </p:blipFill>
          <p:spPr bwMode="auto">
            <a:xfrm>
              <a:off x="7670240" y="1407704"/>
              <a:ext cx="1160301" cy="282859"/>
            </a:xfrm>
            <a:prstGeom prst="rect">
              <a:avLst/>
            </a:prstGeom>
            <a:noFill/>
            <a:ln w="9525">
              <a:noFill/>
              <a:miter lim="800000"/>
              <a:headEnd/>
              <a:tailEnd/>
            </a:ln>
          </p:spPr>
        </p:pic>
        <p:pic>
          <p:nvPicPr>
            <p:cNvPr id="22" name="Picture 15" descr="cisco-logo.gif"/>
            <p:cNvPicPr>
              <a:picLocks noChangeAspect="1"/>
            </p:cNvPicPr>
            <p:nvPr/>
          </p:nvPicPr>
          <p:blipFill>
            <a:blip r:embed="rId11"/>
            <a:srcRect/>
            <a:stretch>
              <a:fillRect/>
            </a:stretch>
          </p:blipFill>
          <p:spPr bwMode="auto">
            <a:xfrm>
              <a:off x="8033353" y="2781942"/>
              <a:ext cx="795076" cy="577875"/>
            </a:xfrm>
            <a:prstGeom prst="rect">
              <a:avLst/>
            </a:prstGeom>
            <a:noFill/>
            <a:ln w="9525">
              <a:noFill/>
              <a:miter lim="800000"/>
              <a:headEnd/>
              <a:tailEnd/>
            </a:ln>
          </p:spPr>
        </p:pic>
        <p:pic>
          <p:nvPicPr>
            <p:cNvPr id="23" name="Picture 16" descr="microsoft-logo.jpg"/>
            <p:cNvPicPr>
              <a:picLocks noChangeAspect="1"/>
            </p:cNvPicPr>
            <p:nvPr/>
          </p:nvPicPr>
          <p:blipFill>
            <a:blip r:embed="rId12"/>
            <a:srcRect/>
            <a:stretch>
              <a:fillRect/>
            </a:stretch>
          </p:blipFill>
          <p:spPr bwMode="auto">
            <a:xfrm>
              <a:off x="7075065" y="2474504"/>
              <a:ext cx="1600200" cy="38571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80125" y="1161144"/>
            <a:ext cx="8563429" cy="4804228"/>
          </a:xfrm>
          <a:prstGeom prst="roundRect">
            <a:avLst>
              <a:gd name="adj" fmla="val 4334"/>
            </a:avLst>
          </a:prstGeom>
          <a:solidFill>
            <a:schemeClr val="bg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sp>
        <p:nvSpPr>
          <p:cNvPr id="28" name="Rounded Rectangle 27"/>
          <p:cNvSpPr/>
          <p:nvPr/>
        </p:nvSpPr>
        <p:spPr bwMode="auto">
          <a:xfrm>
            <a:off x="5399170" y="1706757"/>
            <a:ext cx="3049633" cy="2247057"/>
          </a:xfrm>
          <a:prstGeom prst="roundRect">
            <a:avLst>
              <a:gd name="adj" fmla="val 4327"/>
            </a:avLst>
          </a:prstGeom>
          <a:solidFill>
            <a:schemeClr val="bg1"/>
          </a:solidFill>
          <a:ln w="6350">
            <a:solidFill>
              <a:schemeClr val="bg2"/>
            </a:solid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3" name="Group 12"/>
          <p:cNvGrpSpPr/>
          <p:nvPr/>
        </p:nvGrpSpPr>
        <p:grpSpPr>
          <a:xfrm>
            <a:off x="5583011" y="867127"/>
            <a:ext cx="2594520" cy="635325"/>
            <a:chOff x="5622200" y="867127"/>
            <a:chExt cx="2594520" cy="635325"/>
          </a:xfrm>
        </p:grpSpPr>
        <p:grpSp>
          <p:nvGrpSpPr>
            <p:cNvPr id="15" name="Group 10"/>
            <p:cNvGrpSpPr/>
            <p:nvPr/>
          </p:nvGrpSpPr>
          <p:grpSpPr>
            <a:xfrm>
              <a:off x="5622200" y="867127"/>
              <a:ext cx="2594520" cy="635325"/>
              <a:chOff x="4862886" y="1124704"/>
              <a:chExt cx="3495504" cy="855951"/>
            </a:xfrm>
          </p:grpSpPr>
          <p:grpSp>
            <p:nvGrpSpPr>
              <p:cNvPr id="17" name="Group 29"/>
              <p:cNvGrpSpPr/>
              <p:nvPr/>
            </p:nvGrpSpPr>
            <p:grpSpPr>
              <a:xfrm>
                <a:off x="5312710" y="1124760"/>
                <a:ext cx="3045680" cy="855838"/>
                <a:chOff x="1092975" y="610"/>
                <a:chExt cx="3045680" cy="855838"/>
              </a:xfrm>
            </p:grpSpPr>
            <p:sp>
              <p:nvSpPr>
                <p:cNvPr id="21" name="Pentagon 20"/>
                <p:cNvSpPr/>
                <p:nvPr/>
              </p:nvSpPr>
              <p:spPr>
                <a:xfrm rot="10800000">
                  <a:off x="1092975" y="610"/>
                  <a:ext cx="2968405" cy="855838"/>
                </a:xfrm>
                <a:prstGeom prst="homePlate">
                  <a:avLst/>
                </a:prstGeom>
                <a:solidFill>
                  <a:srgbClr xmlns:mc="http://schemas.openxmlformats.org/markup-compatibility/2006" xmlns:a14="http://schemas.microsoft.com/office/drawing/2010/main" val="C00000" mc:Ignorabl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2" name="Pentagon 4"/>
                <p:cNvSpPr/>
                <p:nvPr/>
              </p:nvSpPr>
              <p:spPr>
                <a:xfrm>
                  <a:off x="1306937" y="610"/>
                  <a:ext cx="2831718" cy="855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grpSp>
          <p:grpSp>
            <p:nvGrpSpPr>
              <p:cNvPr id="18" name="Group 19"/>
              <p:cNvGrpSpPr/>
              <p:nvPr/>
            </p:nvGrpSpPr>
            <p:grpSpPr>
              <a:xfrm>
                <a:off x="4862886" y="1124704"/>
                <a:ext cx="855951" cy="855951"/>
                <a:chOff x="664374" y="1682433"/>
                <a:chExt cx="855951" cy="855951"/>
              </a:xfrm>
            </p:grpSpPr>
            <p:sp>
              <p:nvSpPr>
                <p:cNvPr id="19" name="Oval 18"/>
                <p:cNvSpPr/>
                <p:nvPr/>
              </p:nvSpPr>
              <p:spPr>
                <a:xfrm>
                  <a:off x="664374" y="1682433"/>
                  <a:ext cx="855951" cy="855951"/>
                </a:xfrm>
                <a:prstGeom prst="ellipse">
                  <a:avLst/>
                </a:prstGeom>
              </p:spPr>
              <p:style>
                <a:lnRef idx="2">
                  <a:schemeClr val="accent5"/>
                </a:lnRef>
                <a:fillRef idx="1">
                  <a:schemeClr val="lt1"/>
                </a:fillRef>
                <a:effectRef idx="0">
                  <a:schemeClr val="accent5"/>
                </a:effectRef>
                <a:fontRef idx="minor">
                  <a:schemeClr val="dk1"/>
                </a:fontRef>
              </p:style>
            </p:sp>
            <p:sp>
              <p:nvSpPr>
                <p:cNvPr id="20" name="Oval 19"/>
                <p:cNvSpPr/>
                <p:nvPr/>
              </p:nvSpPr>
              <p:spPr>
                <a:xfrm>
                  <a:off x="726971" y="1821543"/>
                  <a:ext cx="718205" cy="682171"/>
                </a:xfrm>
                <a:prstGeom prst="ellipse">
                  <a:avLst/>
                </a:prstGeom>
                <a:blipFill dpi="0" rotWithShape="0">
                  <a:blip r:embed="rId3"/>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sp>
          <p:nvSpPr>
            <p:cNvPr id="16" name="Rectangle 15"/>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Control Compliance Suite Vulnerability Manager</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grpSp>
      <p:sp>
        <p:nvSpPr>
          <p:cNvPr id="2" name="Title 1"/>
          <p:cNvSpPr>
            <a:spLocks noGrp="1"/>
          </p:cNvSpPr>
          <p:nvPr>
            <p:ph type="title"/>
          </p:nvPr>
        </p:nvSpPr>
        <p:spPr>
          <a:xfrm>
            <a:off x="341811" y="304800"/>
            <a:ext cx="8382000" cy="838200"/>
          </a:xfrm>
        </p:spPr>
        <p:txBody>
          <a:bodyPr/>
          <a:lstStyle/>
          <a:p>
            <a:r>
              <a:rPr lang="en-US" dirty="0" smtClean="0"/>
              <a:t>Web Application and Database Scanning</a:t>
            </a:r>
            <a:br>
              <a:rPr lang="en-US" dirty="0" smtClean="0"/>
            </a:br>
            <a:endParaRPr lang="en-US" dirty="0"/>
          </a:p>
        </p:txBody>
      </p:sp>
      <p:sp>
        <p:nvSpPr>
          <p:cNvPr id="3" name="Footer Placeholder 2"/>
          <p:cNvSpPr>
            <a:spLocks noGrp="1"/>
          </p:cNvSpPr>
          <p:nvPr>
            <p:ph type="ftr" sz="quarter" idx="10"/>
          </p:nvPr>
        </p:nvSpPr>
        <p:spPr/>
        <p:txBody>
          <a:bodyPr/>
          <a:lstStyle/>
          <a:p>
            <a:pPr>
              <a:defRPr/>
            </a:pPr>
            <a:r>
              <a:rPr lang="en-US" dirty="0" smtClean="0"/>
              <a:t>Symantec Control Compliance Suite 10.0</a:t>
            </a:r>
            <a:endParaRPr lang="en-US" dirty="0"/>
          </a:p>
        </p:txBody>
      </p:sp>
      <p:sp>
        <p:nvSpPr>
          <p:cNvPr id="4" name="Slide Number Placeholder 3"/>
          <p:cNvSpPr>
            <a:spLocks noGrp="1"/>
          </p:cNvSpPr>
          <p:nvPr>
            <p:ph type="sldNum" sz="quarter" idx="11"/>
          </p:nvPr>
        </p:nvSpPr>
        <p:spPr/>
        <p:txBody>
          <a:bodyPr/>
          <a:lstStyle/>
          <a:p>
            <a:fld id="{7400DCE9-0A50-4FD0-BD9A-8C723DDCF89B}" type="slidenum">
              <a:rPr lang="en-US" smtClean="0"/>
              <a:pPr/>
              <a:t>8</a:t>
            </a:fld>
            <a:endParaRPr lang="en-US" dirty="0"/>
          </a:p>
        </p:txBody>
      </p:sp>
      <p:sp>
        <p:nvSpPr>
          <p:cNvPr id="6" name="Rectangle 3"/>
          <p:cNvSpPr txBox="1">
            <a:spLocks noChangeArrowheads="1"/>
          </p:cNvSpPr>
          <p:nvPr/>
        </p:nvSpPr>
        <p:spPr>
          <a:xfrm>
            <a:off x="-204453" y="908462"/>
            <a:ext cx="5675415" cy="4221678"/>
          </a:xfrm>
          <a:prstGeom prst="rect">
            <a:avLst/>
          </a:prstGeom>
        </p:spPr>
        <p:txBody>
          <a:bodyPr/>
          <a:lstStyle/>
          <a:p>
            <a:pPr marL="231775" marR="0" lvl="0" indent="-231775" algn="l" defTabSz="914400" rtl="0" eaLnBrk="1" fontAlgn="base" latinLnBrk="0" hangingPunct="1">
              <a:lnSpc>
                <a:spcPct val="100000"/>
              </a:lnSpc>
              <a:spcBef>
                <a:spcPct val="0"/>
              </a:spcBef>
              <a:spcAft>
                <a:spcPts val="1200"/>
              </a:spcAft>
              <a:buClr>
                <a:srgbClr xmlns:mc="http://schemas.openxmlformats.org/markup-compatibility/2006" xmlns:a14="http://schemas.microsoft.com/office/drawing/2010/main" val="4E4845" mc:Ignorable=""/>
              </a:buClr>
              <a:buSzTx/>
              <a:buFontTx/>
              <a:buChar char="•"/>
              <a:tabLst/>
              <a:defRPr/>
            </a:pPr>
            <a:endParaRPr kumimoji="0" lang="en-US" b="0" i="0" u="none" strike="noStrike" kern="0" cap="none" spc="0" normalizeH="0" baseline="0" noProof="0" dirty="0" smtClean="0">
              <a:ln>
                <a:noFill/>
              </a:ln>
              <a:solidFill>
                <a:srgbClr xmlns:mc="http://schemas.openxmlformats.org/markup-compatibility/2006" xmlns:a14="http://schemas.microsoft.com/office/drawing/2010/main" val="4E4845" mc:Ignorable=""/>
              </a:solidFill>
              <a:effectLst/>
              <a:uLnTx/>
              <a:uFillTx/>
              <a:latin typeface="+mn-lt"/>
              <a:ea typeface="+mn-ea"/>
              <a:cs typeface="+mn-cs"/>
            </a:endParaRPr>
          </a:p>
        </p:txBody>
      </p:sp>
      <p:sp>
        <p:nvSpPr>
          <p:cNvPr id="8" name="TextBox 7"/>
          <p:cNvSpPr txBox="1"/>
          <p:nvPr/>
        </p:nvSpPr>
        <p:spPr bwMode="ltGray">
          <a:xfrm>
            <a:off x="447699" y="1341483"/>
            <a:ext cx="4389911" cy="4475677"/>
          </a:xfrm>
          <a:prstGeom prst="rect">
            <a:avLst/>
          </a:prstGeom>
          <a:noFill/>
          <a:ln w="9525">
            <a:noFill/>
            <a:miter lim="800000"/>
            <a:headEnd/>
            <a:tailEnd/>
          </a:ln>
        </p:spPr>
        <p:txBody>
          <a:bodyPr wrap="square" lIns="91419" tIns="45710" rIns="91419" bIns="45710" rtlCol="0" anchor="t" anchorCtr="0">
            <a:noAutofit/>
          </a:bodyPr>
          <a:lstStyle/>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Vulnerability detection for AJAX and Web 2.0 applications</a:t>
            </a:r>
          </a:p>
          <a:p>
            <a:pPr marL="231775" lvl="0" indent="-231775">
              <a:spcAft>
                <a:spcPts val="12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Scans all forms of Web vulnerabilities including all flavors of SQL injection and cross-site scripting</a:t>
            </a:r>
          </a:p>
          <a:p>
            <a:pPr marL="231775" lvl="0" indent="-231775">
              <a:spcAft>
                <a:spcPts val="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Vulnerability content for 5 most popular databases:</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MySQL</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Sybase</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Informix</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Oracle</a:t>
            </a:r>
          </a:p>
          <a:p>
            <a:pPr marL="687388" lvl="1" indent="-231775">
              <a:spcAft>
                <a:spcPts val="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PostgreSQL</a:t>
            </a:r>
          </a:p>
          <a:p>
            <a:pPr marL="231775" lvl="0" indent="-231775">
              <a:spcAft>
                <a:spcPts val="1200"/>
              </a:spcAft>
              <a:buClr>
                <a:srgbClr xmlns:mc="http://schemas.openxmlformats.org/markup-compatibility/2006" xmlns:a14="http://schemas.microsoft.com/office/drawing/2010/main" val="4E4845" mc:Ignorable=""/>
              </a:buClr>
              <a:buFontTx/>
              <a:buChar char="•"/>
              <a:defRPr/>
            </a:pPr>
            <a:endParaRPr lang="en-US" sz="2000" kern="0" dirty="0" smtClean="0">
              <a:solidFill>
                <a:srgbClr xmlns:mc="http://schemas.openxmlformats.org/markup-compatibility/2006" xmlns:a14="http://schemas.microsoft.com/office/drawing/2010/main" val="4E4845" mc:Ignorable=""/>
              </a:solidFill>
              <a:latin typeface="+mn-lt"/>
              <a:cs typeface="+mn-cs"/>
            </a:endParaRPr>
          </a:p>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0" name="TextBox 9"/>
          <p:cNvSpPr txBox="1"/>
          <p:nvPr/>
        </p:nvSpPr>
        <p:spPr bwMode="ltGray">
          <a:xfrm>
            <a:off x="5766525" y="2496457"/>
            <a:ext cx="2206172" cy="2046514"/>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24" name="Rounded Rectangle 23"/>
          <p:cNvSpPr/>
          <p:nvPr/>
        </p:nvSpPr>
        <p:spPr>
          <a:xfrm>
            <a:off x="5437603" y="1752756"/>
            <a:ext cx="2984628" cy="2162424"/>
          </a:xfrm>
          <a:prstGeom prst="roundRect">
            <a:avLst>
              <a:gd name="adj" fmla="val 7283"/>
            </a:avLst>
          </a:prstGeom>
          <a:noFill/>
          <a:ln w="9525">
            <a:noFill/>
            <a:miter lim="800000"/>
            <a:headEnd/>
            <a:tailEnd/>
          </a:ln>
          <a:effectLst>
            <a:outerShdw blurRad="190500" dist="139700" dir="8100000" sx="99000" sy="99000" algn="tr" rotWithShape="0">
              <a:prstClr val="black">
                <a:alpha val="32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800" b="1" i="1" dirty="0">
                <a:solidFill>
                  <a:srgbClr xmlns:mc="http://schemas.openxmlformats.org/markup-compatibility/2006" xmlns:a14="http://schemas.microsoft.com/office/drawing/2010/main" val="F27F1A" mc:Ignorable=""/>
                </a:solidFill>
              </a:rPr>
              <a:t>“58% of vulnerabilities affect Web applications”</a:t>
            </a:r>
          </a:p>
          <a:p>
            <a:pPr algn="ctr">
              <a:defRPr/>
            </a:pPr>
            <a:endParaRPr lang="en-US" sz="1800" b="1" i="1" dirty="0">
              <a:solidFill>
                <a:srgbClr xmlns:mc="http://schemas.openxmlformats.org/markup-compatibility/2006" xmlns:a14="http://schemas.microsoft.com/office/drawing/2010/main" val="F27F1A" mc:Ignorable=""/>
              </a:solidFill>
            </a:endParaRPr>
          </a:p>
          <a:p>
            <a:pPr algn="ctr">
              <a:defRPr/>
            </a:pPr>
            <a:r>
              <a:rPr lang="en-US" sz="1800" b="1" i="1" dirty="0">
                <a:solidFill>
                  <a:srgbClr xmlns:mc="http://schemas.openxmlformats.org/markup-compatibility/2006" xmlns:a14="http://schemas.microsoft.com/office/drawing/2010/main" val="F27F1A" mc:Ignorable=""/>
                </a:solidFill>
              </a:rPr>
              <a:t>“73% of vulnerabilities are easily exploitable</a:t>
            </a:r>
            <a:r>
              <a:rPr lang="en-US" sz="1800" b="1" i="1" dirty="0" smtClean="0">
                <a:solidFill>
                  <a:srgbClr xmlns:mc="http://schemas.openxmlformats.org/markup-compatibility/2006" xmlns:a14="http://schemas.microsoft.com/office/drawing/2010/main" val="F27F1A" mc:Ignorable=""/>
                </a:solidFill>
              </a:rPr>
              <a:t>”</a:t>
            </a:r>
          </a:p>
          <a:p>
            <a:pPr algn="ctr">
              <a:defRPr/>
            </a:pPr>
            <a:endParaRPr lang="en-US" sz="1000" b="1" i="1" dirty="0">
              <a:solidFill>
                <a:srgbClr xmlns:mc="http://schemas.openxmlformats.org/markup-compatibility/2006" xmlns:a14="http://schemas.microsoft.com/office/drawing/2010/main" val="F27F1A" mc:Ignorable=""/>
              </a:solidFill>
            </a:endParaRPr>
          </a:p>
          <a:p>
            <a:pPr algn="ctr">
              <a:defRPr/>
            </a:pPr>
            <a:r>
              <a:rPr lang="en-US" sz="1400" b="1" i="1" dirty="0">
                <a:solidFill>
                  <a:schemeClr val="bg2">
                    <a:lumMod val="50000"/>
                  </a:schemeClr>
                </a:solidFill>
              </a:rPr>
              <a:t>Source: Symantec</a:t>
            </a:r>
          </a:p>
        </p:txBody>
      </p:sp>
      <p:grpSp>
        <p:nvGrpSpPr>
          <p:cNvPr id="30" name="Group 29"/>
          <p:cNvGrpSpPr/>
          <p:nvPr/>
        </p:nvGrpSpPr>
        <p:grpSpPr>
          <a:xfrm>
            <a:off x="5332935" y="4138717"/>
            <a:ext cx="3172959" cy="1347683"/>
            <a:chOff x="5397882" y="4138717"/>
            <a:chExt cx="3172959" cy="1347683"/>
          </a:xfrm>
        </p:grpSpPr>
        <p:sp>
          <p:nvSpPr>
            <p:cNvPr id="29" name="Rounded Rectangle 28"/>
            <p:cNvSpPr/>
            <p:nvPr/>
          </p:nvSpPr>
          <p:spPr bwMode="auto">
            <a:xfrm>
              <a:off x="5474850" y="4138717"/>
              <a:ext cx="3049633" cy="1347683"/>
            </a:xfrm>
            <a:prstGeom prst="roundRect">
              <a:avLst>
                <a:gd name="adj" fmla="val 7194"/>
              </a:avLst>
            </a:prstGeom>
            <a:solidFill>
              <a:schemeClr val="bg1"/>
            </a:solidFill>
            <a:ln w="6350">
              <a:solidFill>
                <a:schemeClr val="bg2"/>
              </a:solid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ounded Rectangle 24"/>
            <p:cNvSpPr/>
            <p:nvPr/>
          </p:nvSpPr>
          <p:spPr>
            <a:xfrm>
              <a:off x="5397882" y="4210778"/>
              <a:ext cx="3172959" cy="1172591"/>
            </a:xfrm>
            <a:prstGeom prst="roundRect">
              <a:avLst>
                <a:gd name="adj" fmla="val 7283"/>
              </a:avLst>
            </a:prstGeom>
            <a:no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800" b="1" i="1" dirty="0">
                  <a:solidFill>
                    <a:schemeClr val="accent4"/>
                  </a:solidFill>
                </a:rPr>
                <a:t>“Database Servers represent 75% of all breached records</a:t>
              </a:r>
              <a:r>
                <a:rPr lang="en-US" sz="1800" b="1" i="1" dirty="0" smtClean="0">
                  <a:solidFill>
                    <a:schemeClr val="accent4"/>
                  </a:solidFill>
                </a:rPr>
                <a:t>”</a:t>
              </a:r>
            </a:p>
            <a:p>
              <a:pPr algn="ctr">
                <a:defRPr/>
              </a:pPr>
              <a:endParaRPr lang="en-US" sz="1000" b="1" i="1" dirty="0">
                <a:solidFill>
                  <a:schemeClr val="accent4"/>
                </a:solidFill>
              </a:endParaRPr>
            </a:p>
            <a:p>
              <a:pPr algn="ctr">
                <a:defRPr/>
              </a:pPr>
              <a:r>
                <a:rPr lang="en-US" sz="1400" b="1" i="1" dirty="0">
                  <a:solidFill>
                    <a:schemeClr val="bg2">
                      <a:lumMod val="50000"/>
                    </a:schemeClr>
                  </a:solidFill>
                </a:rPr>
                <a:t>Source: Verizon</a:t>
              </a: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80125" y="1161144"/>
            <a:ext cx="8563429" cy="4804228"/>
          </a:xfrm>
          <a:prstGeom prst="roundRect">
            <a:avLst>
              <a:gd name="adj" fmla="val 4334"/>
            </a:avLst>
          </a:prstGeom>
          <a:ln>
            <a:solidFill>
              <a:srgbClr xmlns:mc="http://schemas.openxmlformats.org/markup-compatibility/2006" xmlns:a14="http://schemas.microsoft.com/office/drawing/2010/main" val="FFCC00" mc:Ignorable=""/>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1600" dirty="0">
              <a:solidFill>
                <a:schemeClr val="accent6">
                  <a:lumMod val="75000"/>
                </a:schemeClr>
              </a:solidFill>
            </a:endParaRPr>
          </a:p>
        </p:txBody>
      </p:sp>
      <p:sp>
        <p:nvSpPr>
          <p:cNvPr id="2" name="Title 1"/>
          <p:cNvSpPr>
            <a:spLocks noGrp="1"/>
          </p:cNvSpPr>
          <p:nvPr>
            <p:ph type="title"/>
          </p:nvPr>
        </p:nvSpPr>
        <p:spPr/>
        <p:txBody>
          <a:bodyPr/>
          <a:lstStyle/>
          <a:p>
            <a:r>
              <a:rPr lang="en-US" dirty="0" smtClean="0"/>
              <a:t>Web-based Dynamic Dashboards</a:t>
            </a:r>
            <a:br>
              <a:rPr lang="en-US" dirty="0" smtClean="0"/>
            </a:br>
            <a:endParaRPr lang="en-US" dirty="0"/>
          </a:p>
        </p:txBody>
      </p:sp>
      <p:sp>
        <p:nvSpPr>
          <p:cNvPr id="3" name="Footer Placeholder 2"/>
          <p:cNvSpPr>
            <a:spLocks noGrp="1"/>
          </p:cNvSpPr>
          <p:nvPr>
            <p:ph type="ftr" sz="quarter" idx="10"/>
          </p:nvPr>
        </p:nvSpPr>
        <p:spPr/>
        <p:txBody>
          <a:bodyPr/>
          <a:lstStyle/>
          <a:p>
            <a:pPr>
              <a:defRPr/>
            </a:pPr>
            <a:r>
              <a:rPr lang="en-US" dirty="0" smtClean="0"/>
              <a:t>Symantec Control Compliance Suite 10.0</a:t>
            </a:r>
            <a:endParaRPr lang="en-US" dirty="0"/>
          </a:p>
        </p:txBody>
      </p:sp>
      <p:sp>
        <p:nvSpPr>
          <p:cNvPr id="4" name="Slide Number Placeholder 3"/>
          <p:cNvSpPr>
            <a:spLocks noGrp="1"/>
          </p:cNvSpPr>
          <p:nvPr>
            <p:ph type="sldNum" sz="quarter" idx="11"/>
          </p:nvPr>
        </p:nvSpPr>
        <p:spPr/>
        <p:txBody>
          <a:bodyPr/>
          <a:lstStyle/>
          <a:p>
            <a:fld id="{7400DCE9-0A50-4FD0-BD9A-8C723DDCF89B}" type="slidenum">
              <a:rPr lang="en-US" smtClean="0"/>
              <a:pPr/>
              <a:t>9</a:t>
            </a:fld>
            <a:endParaRPr lang="en-US" dirty="0"/>
          </a:p>
        </p:txBody>
      </p:sp>
      <p:sp>
        <p:nvSpPr>
          <p:cNvPr id="6" name="Rectangle 3"/>
          <p:cNvSpPr txBox="1">
            <a:spLocks noChangeArrowheads="1"/>
          </p:cNvSpPr>
          <p:nvPr/>
        </p:nvSpPr>
        <p:spPr>
          <a:xfrm>
            <a:off x="-204453" y="908462"/>
            <a:ext cx="5675415" cy="4221678"/>
          </a:xfrm>
          <a:prstGeom prst="rect">
            <a:avLst/>
          </a:prstGeom>
        </p:spPr>
        <p:txBody>
          <a:bodyPr/>
          <a:lstStyle/>
          <a:p>
            <a:pPr marL="231775" marR="0" lvl="0" indent="-231775" algn="l" defTabSz="914400" rtl="0" eaLnBrk="1" fontAlgn="base" latinLnBrk="0" hangingPunct="1">
              <a:lnSpc>
                <a:spcPct val="100000"/>
              </a:lnSpc>
              <a:spcBef>
                <a:spcPct val="0"/>
              </a:spcBef>
              <a:spcAft>
                <a:spcPts val="1200"/>
              </a:spcAft>
              <a:buClr>
                <a:srgbClr xmlns:mc="http://schemas.openxmlformats.org/markup-compatibility/2006" xmlns:a14="http://schemas.microsoft.com/office/drawing/2010/main" val="4E4845" mc:Ignorable=""/>
              </a:buClr>
              <a:buSzTx/>
              <a:buFontTx/>
              <a:buChar char="•"/>
              <a:tabLst/>
              <a:defRPr/>
            </a:pPr>
            <a:endParaRPr kumimoji="0" lang="en-US" b="0" i="0" u="none" strike="noStrike" kern="0" cap="none" spc="0" normalizeH="0" baseline="0" noProof="0" dirty="0" smtClean="0">
              <a:ln>
                <a:noFill/>
              </a:ln>
              <a:solidFill>
                <a:srgbClr xmlns:mc="http://schemas.openxmlformats.org/markup-compatibility/2006" xmlns:a14="http://schemas.microsoft.com/office/drawing/2010/main" val="4E4845" mc:Ignorable=""/>
              </a:solidFill>
              <a:effectLst/>
              <a:uLnTx/>
              <a:uFillTx/>
              <a:latin typeface="+mn-lt"/>
              <a:ea typeface="+mn-ea"/>
              <a:cs typeface="+mn-cs"/>
            </a:endParaRPr>
          </a:p>
        </p:txBody>
      </p:sp>
      <p:sp>
        <p:nvSpPr>
          <p:cNvPr id="8" name="TextBox 7"/>
          <p:cNvSpPr txBox="1"/>
          <p:nvPr/>
        </p:nvSpPr>
        <p:spPr bwMode="ltGray">
          <a:xfrm>
            <a:off x="381671" y="1244789"/>
            <a:ext cx="4233872" cy="4475677"/>
          </a:xfrm>
          <a:prstGeom prst="rect">
            <a:avLst/>
          </a:prstGeom>
          <a:noFill/>
          <a:ln w="9525">
            <a:noFill/>
            <a:miter lim="800000"/>
            <a:headEnd/>
            <a:tailEnd/>
          </a:ln>
        </p:spPr>
        <p:txBody>
          <a:bodyPr wrap="square" lIns="91419" tIns="45710" rIns="91419" bIns="45710" rtlCol="0" anchor="t" anchorCtr="0">
            <a:noAutofit/>
          </a:bodyPr>
          <a:lstStyle/>
          <a:p>
            <a:pPr marL="231775" lvl="0" indent="-231775">
              <a:spcAft>
                <a:spcPts val="1200"/>
              </a:spcAft>
              <a:buClr>
                <a:srgbClr xmlns:mc="http://schemas.openxmlformats.org/markup-compatibility/2006" xmlns:a14="http://schemas.microsoft.com/office/drawing/2010/main" val="4E4845" mc:Ignorable=""/>
              </a:buClr>
              <a:buFont typeface="Arial" pitchFamily="34" charset="0"/>
              <a:buChar char="•"/>
              <a:defRPr/>
            </a:pPr>
            <a:r>
              <a:rPr lang="en-US" sz="2000" i="1" kern="0" dirty="0" smtClean="0">
                <a:solidFill>
                  <a:schemeClr val="bg2">
                    <a:lumMod val="50000"/>
                  </a:schemeClr>
                </a:solidFill>
                <a:latin typeface="+mn-lt"/>
              </a:rPr>
              <a:t>Get the right information to the right people quickly and easily</a:t>
            </a:r>
          </a:p>
          <a:p>
            <a:pPr marL="231775" lvl="0" indent="-231775">
              <a:spcAft>
                <a:spcPts val="1200"/>
              </a:spcAft>
              <a:buClr>
                <a:srgbClr xmlns:mc="http://schemas.openxmlformats.org/markup-compatibility/2006" xmlns:a14="http://schemas.microsoft.com/office/drawing/2010/main" val="4E4845" mc:Ignorable=""/>
              </a:buClr>
              <a:buFont typeface="Arial" pitchFamily="34" charset="0"/>
              <a:buChar char="•"/>
              <a:defRPr/>
            </a:pPr>
            <a:r>
              <a:rPr lang="en-US" sz="2000" kern="0" dirty="0" smtClean="0">
                <a:solidFill>
                  <a:schemeClr val="bg2">
                    <a:lumMod val="50000"/>
                  </a:schemeClr>
                </a:solidFill>
                <a:latin typeface="+mn-lt"/>
              </a:rPr>
              <a:t>Integrate technical, procedural and data controls with evidence from external systems</a:t>
            </a:r>
          </a:p>
          <a:p>
            <a:pPr marL="231775" lvl="0" indent="-231775">
              <a:spcAft>
                <a:spcPts val="600"/>
              </a:spcAft>
              <a:buClr>
                <a:srgbClr xmlns:mc="http://schemas.openxmlformats.org/markup-compatibility/2006" xmlns:a14="http://schemas.microsoft.com/office/drawing/2010/main" val="4E4845" mc:Ignorable=""/>
              </a:buClr>
              <a:buFont typeface="Arial" pitchFamily="34" charset="0"/>
              <a:buChar char="•"/>
              <a:defRPr/>
            </a:pPr>
            <a:r>
              <a:rPr lang="en-US" sz="2000" kern="0" dirty="0" smtClean="0">
                <a:solidFill>
                  <a:schemeClr val="bg2">
                    <a:lumMod val="50000"/>
                  </a:schemeClr>
                </a:solidFill>
                <a:latin typeface="+mn-lt"/>
                <a:cs typeface="+mn-cs"/>
              </a:rPr>
              <a:t>E</a:t>
            </a:r>
            <a:r>
              <a:rPr lang="en-US" sz="2000" kern="0" dirty="0" smtClean="0">
                <a:solidFill>
                  <a:srgbClr xmlns:mc="http://schemas.openxmlformats.org/markup-compatibility/2006" xmlns:a14="http://schemas.microsoft.com/office/drawing/2010/main" val="4E4845" mc:Ignorable=""/>
                </a:solidFill>
                <a:latin typeface="+mn-lt"/>
                <a:cs typeface="+mn-cs"/>
              </a:rPr>
              <a:t>asy sharing of information</a:t>
            </a:r>
          </a:p>
          <a:p>
            <a:pPr marL="687388" lvl="1" indent="-231775">
              <a:spcAft>
                <a:spcPts val="60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Web delivery</a:t>
            </a:r>
          </a:p>
          <a:p>
            <a:pPr marL="687388" lvl="1" indent="-231775">
              <a:spcAft>
                <a:spcPts val="60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Print and export dashboards</a:t>
            </a:r>
          </a:p>
          <a:p>
            <a:pPr marL="231775" lvl="0" indent="-231775">
              <a:spcAft>
                <a:spcPts val="600"/>
              </a:spcAft>
              <a:buClr>
                <a:srgbClr xmlns:mc="http://schemas.openxmlformats.org/markup-compatibility/2006" xmlns:a14="http://schemas.microsoft.com/office/drawing/2010/main" val="4E4845" mc:Ignorable=""/>
              </a:buClr>
              <a:buFontTx/>
              <a:buChar char="•"/>
              <a:defRPr/>
            </a:pPr>
            <a:r>
              <a:rPr lang="en-US" sz="2000" kern="0" dirty="0" smtClean="0">
                <a:solidFill>
                  <a:srgbClr xmlns:mc="http://schemas.openxmlformats.org/markup-compatibility/2006" xmlns:a14="http://schemas.microsoft.com/office/drawing/2010/main" val="4E4845" mc:Ignorable=""/>
                </a:solidFill>
                <a:latin typeface="+mn-lt"/>
                <a:cs typeface="+mn-cs"/>
              </a:rPr>
              <a:t>Enhanced analytics</a:t>
            </a:r>
          </a:p>
          <a:p>
            <a:pPr marL="687388" lvl="1" indent="-231775">
              <a:spcAft>
                <a:spcPts val="60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Drill down into panel data</a:t>
            </a:r>
          </a:p>
          <a:p>
            <a:pPr marL="687388" lvl="1" indent="-231775">
              <a:spcAft>
                <a:spcPts val="60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Multiple panels in a single view</a:t>
            </a:r>
          </a:p>
          <a:p>
            <a:pPr marL="687388" lvl="1" indent="-231775">
              <a:spcAft>
                <a:spcPts val="600"/>
              </a:spcAft>
              <a:buClr>
                <a:srgbClr xmlns:mc="http://schemas.openxmlformats.org/markup-compatibility/2006" xmlns:a14="http://schemas.microsoft.com/office/drawing/2010/main" val="4E4845" mc:Ignorable=""/>
              </a:buClr>
              <a:buFont typeface="Arial" pitchFamily="34" charset="0"/>
              <a:buChar char="−"/>
              <a:defRPr/>
            </a:pPr>
            <a:r>
              <a:rPr lang="en-US" sz="1800" kern="0" dirty="0" smtClean="0">
                <a:solidFill>
                  <a:srgbClr xmlns:mc="http://schemas.openxmlformats.org/markup-compatibility/2006" xmlns:a14="http://schemas.microsoft.com/office/drawing/2010/main" val="4E4845" mc:Ignorable=""/>
                </a:solidFill>
                <a:latin typeface="+mn-lt"/>
                <a:cs typeface="+mn-cs"/>
              </a:rPr>
              <a:t>Page crosslink views for additional information</a:t>
            </a:r>
          </a:p>
          <a:p>
            <a:pPr marL="231775" lvl="0" indent="-231775">
              <a:spcAft>
                <a:spcPts val="1200"/>
              </a:spcAft>
              <a:buClr>
                <a:srgbClr xmlns:mc="http://schemas.openxmlformats.org/markup-compatibility/2006" xmlns:a14="http://schemas.microsoft.com/office/drawing/2010/main" val="4E4845" mc:Ignorable=""/>
              </a:buClr>
              <a:buFontTx/>
              <a:buChar char="•"/>
              <a:defRPr/>
            </a:pPr>
            <a:endParaRPr lang="en-US" sz="2000" kern="0" dirty="0" smtClean="0">
              <a:solidFill>
                <a:srgbClr xmlns:mc="http://schemas.openxmlformats.org/markup-compatibility/2006" xmlns:a14="http://schemas.microsoft.com/office/drawing/2010/main" val="4E4845" mc:Ignorable=""/>
              </a:solidFill>
              <a:latin typeface="+mn-lt"/>
              <a:cs typeface="+mn-cs"/>
            </a:endParaRPr>
          </a:p>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0" name="TextBox 9"/>
          <p:cNvSpPr txBox="1"/>
          <p:nvPr/>
        </p:nvSpPr>
        <p:spPr bwMode="ltGray">
          <a:xfrm>
            <a:off x="5766525" y="2496457"/>
            <a:ext cx="2206172" cy="2046514"/>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pic>
        <p:nvPicPr>
          <p:cNvPr id="13" name="Picture 204"/>
          <p:cNvPicPr>
            <a:picLocks noChangeAspect="1" noChangeArrowheads="1"/>
          </p:cNvPicPr>
          <p:nvPr/>
        </p:nvPicPr>
        <p:blipFill>
          <a:blip r:embed="rId3"/>
          <a:srcRect/>
          <a:stretch>
            <a:fillRect/>
          </a:stretch>
        </p:blipFill>
        <p:spPr bwMode="auto">
          <a:xfrm>
            <a:off x="4672451" y="2214655"/>
            <a:ext cx="4005706" cy="2503714"/>
          </a:xfrm>
          <a:prstGeom prst="rect">
            <a:avLst/>
          </a:prstGeom>
          <a:noFill/>
          <a:ln w="9525">
            <a:noFill/>
            <a:miter lim="800000"/>
            <a:headEnd/>
            <a:tailEnd/>
          </a:ln>
          <a:effectLst>
            <a:outerShdw blurRad="190500" dist="139700" dir="8100000" sx="99000" sy="99000" algn="tr" rotWithShape="0">
              <a:prstClr val="black">
                <a:alpha val="32000"/>
              </a:prstClr>
            </a:outerShdw>
          </a:effectLst>
        </p:spPr>
      </p:pic>
      <p:grpSp>
        <p:nvGrpSpPr>
          <p:cNvPr id="23" name="Group 22"/>
          <p:cNvGrpSpPr/>
          <p:nvPr/>
        </p:nvGrpSpPr>
        <p:grpSpPr>
          <a:xfrm>
            <a:off x="5583011" y="867127"/>
            <a:ext cx="2594520" cy="635325"/>
            <a:chOff x="5622200" y="867127"/>
            <a:chExt cx="2594520" cy="635325"/>
          </a:xfrm>
        </p:grpSpPr>
        <p:grpSp>
          <p:nvGrpSpPr>
            <p:cNvPr id="12" name="Group 11"/>
            <p:cNvGrpSpPr/>
            <p:nvPr/>
          </p:nvGrpSpPr>
          <p:grpSpPr>
            <a:xfrm>
              <a:off x="5622200" y="867127"/>
              <a:ext cx="2594520" cy="635325"/>
              <a:chOff x="5622200" y="867127"/>
              <a:chExt cx="2594520" cy="635325"/>
            </a:xfrm>
          </p:grpSpPr>
          <p:grpSp>
            <p:nvGrpSpPr>
              <p:cNvPr id="14" name="Group 10"/>
              <p:cNvGrpSpPr/>
              <p:nvPr/>
            </p:nvGrpSpPr>
            <p:grpSpPr>
              <a:xfrm>
                <a:off x="5622200" y="867127"/>
                <a:ext cx="2594520" cy="635325"/>
                <a:chOff x="4862886" y="1124704"/>
                <a:chExt cx="3495504" cy="855951"/>
              </a:xfrm>
            </p:grpSpPr>
            <p:grpSp>
              <p:nvGrpSpPr>
                <p:cNvPr id="16" name="Group 29"/>
                <p:cNvGrpSpPr/>
                <p:nvPr/>
              </p:nvGrpSpPr>
              <p:grpSpPr>
                <a:xfrm>
                  <a:off x="5312710" y="1124760"/>
                  <a:ext cx="3045680" cy="855838"/>
                  <a:chOff x="1092975" y="610"/>
                  <a:chExt cx="3045680" cy="855838"/>
                </a:xfrm>
              </p:grpSpPr>
              <p:sp>
                <p:nvSpPr>
                  <p:cNvPr id="20" name="Pentagon 19"/>
                  <p:cNvSpPr/>
                  <p:nvPr/>
                </p:nvSpPr>
                <p:spPr>
                  <a:xfrm rot="10800000">
                    <a:off x="1092975" y="610"/>
                    <a:ext cx="2968405" cy="855838"/>
                  </a:xfrm>
                  <a:prstGeom prst="homePlate">
                    <a:avLst/>
                  </a:prstGeom>
                  <a:solidFill>
                    <a:srgbClr xmlns:mc="http://schemas.openxmlformats.org/markup-compatibility/2006" xmlns:a14="http://schemas.microsoft.com/office/drawing/2010/main" val="FFCC00" mc:Ignorabl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Pentagon 4"/>
                  <p:cNvSpPr/>
                  <p:nvPr/>
                </p:nvSpPr>
                <p:spPr>
                  <a:xfrm>
                    <a:off x="1306937" y="610"/>
                    <a:ext cx="2831718" cy="855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7401" tIns="76200" rIns="142240" bIns="76200" numCol="1" spcCol="1270" anchor="ctr" anchorCtr="0">
                    <a:noAutofit/>
                  </a:bodyPr>
                  <a:lstStyle/>
                  <a:p>
                    <a:pPr lvl="0" algn="l" defTabSz="889000">
                      <a:lnSpc>
                        <a:spcPct val="90000"/>
                      </a:lnSpc>
                      <a:spcBef>
                        <a:spcPct val="0"/>
                      </a:spcBef>
                      <a:spcAft>
                        <a:spcPct val="35000"/>
                      </a:spcAft>
                    </a:pPr>
                    <a:endParaRPr lang="en-US" sz="1100" b="1" kern="1200" dirty="0"/>
                  </a:p>
                </p:txBody>
              </p:sp>
            </p:grpSp>
            <p:sp>
              <p:nvSpPr>
                <p:cNvPr id="18" name="Oval 17"/>
                <p:cNvSpPr/>
                <p:nvPr/>
              </p:nvSpPr>
              <p:spPr>
                <a:xfrm>
                  <a:off x="4862886" y="1124704"/>
                  <a:ext cx="855951" cy="855951"/>
                </a:xfrm>
                <a:prstGeom prst="ellipse">
                  <a:avLst/>
                </a:prstGeom>
                <a:ln>
                  <a:solidFill>
                    <a:srgbClr xmlns:mc="http://schemas.openxmlformats.org/markup-compatibility/2006" xmlns:a14="http://schemas.microsoft.com/office/drawing/2010/main" val="FFCC00" mc:Ignorable=""/>
                  </a:solidFill>
                </a:ln>
              </p:spPr>
              <p:style>
                <a:lnRef idx="2">
                  <a:schemeClr val="accent5"/>
                </a:lnRef>
                <a:fillRef idx="1">
                  <a:schemeClr val="lt1"/>
                </a:fillRef>
                <a:effectRef idx="0">
                  <a:schemeClr val="accent5"/>
                </a:effectRef>
                <a:fontRef idx="minor">
                  <a:schemeClr val="dk1"/>
                </a:fontRef>
              </p:style>
            </p:sp>
          </p:grpSp>
          <p:sp>
            <p:nvSpPr>
              <p:cNvPr id="15" name="Rectangle 14"/>
              <p:cNvSpPr/>
              <p:nvPr/>
            </p:nvSpPr>
            <p:spPr>
              <a:xfrm>
                <a:off x="6291330" y="976935"/>
                <a:ext cx="1809482" cy="424732"/>
              </a:xfrm>
              <a:prstGeom prst="rect">
                <a:avLst/>
              </a:prstGeom>
            </p:spPr>
            <p:txBody>
              <a:bodyPr wrap="square">
                <a:spAutoFit/>
              </a:bodyPr>
              <a:lstStyle/>
              <a:p>
                <a:pPr lvl="0" defTabSz="889000">
                  <a:lnSpc>
                    <a:spcPct val="90000"/>
                  </a:lnSpc>
                  <a:spcAft>
                    <a:spcPct val="35000"/>
                  </a:spcAft>
                </a:pPr>
                <a:r>
                  <a:rPr lang="en-US" sz="12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Web-Based Dynamic Dashboards</a:t>
                </a:r>
                <a:endParaRPr lang="en-US" sz="1200" b="1"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grpSp>
        <p:sp>
          <p:nvSpPr>
            <p:cNvPr id="22" name="Oval 21"/>
            <p:cNvSpPr/>
            <p:nvPr/>
          </p:nvSpPr>
          <p:spPr>
            <a:xfrm>
              <a:off x="5717606" y="933617"/>
              <a:ext cx="477131" cy="518620"/>
            </a:xfrm>
            <a:prstGeom prst="ellipse">
              <a:avLst/>
            </a:prstGeom>
            <a:blipFill dpi="0" rotWithShape="0">
              <a:blip r:embed="rId4"/>
              <a:srcRect/>
              <a:stretch>
                <a:fillRect l="15000" t="15000" r="15000" b="1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Symantec_Color_Theme_v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A918C" mc:Ignorable=""/>
      </a:lt2>
      <a:accent1>
        <a:srgbClr xmlns:mc="http://schemas.openxmlformats.org/markup-compatibility/2006" xmlns:a14="http://schemas.microsoft.com/office/drawing/2010/main" val="848561" mc:Ignorable=""/>
      </a:accent1>
      <a:accent2>
        <a:srgbClr xmlns:mc="http://schemas.openxmlformats.org/markup-compatibility/2006" xmlns:a14="http://schemas.microsoft.com/office/drawing/2010/main" val="E6BA00" mc:Ignorable=""/>
      </a:accent2>
      <a:accent3>
        <a:srgbClr xmlns:mc="http://schemas.openxmlformats.org/markup-compatibility/2006" xmlns:a14="http://schemas.microsoft.com/office/drawing/2010/main" val="4D6883" mc:Ignorable=""/>
      </a:accent3>
      <a:accent4>
        <a:srgbClr xmlns:mc="http://schemas.openxmlformats.org/markup-compatibility/2006" xmlns:a14="http://schemas.microsoft.com/office/drawing/2010/main" val="F27F1A" mc:Ignorable=""/>
      </a:accent4>
      <a:accent5>
        <a:srgbClr xmlns:mc="http://schemas.openxmlformats.org/markup-compatibility/2006" xmlns:a14="http://schemas.microsoft.com/office/drawing/2010/main" val="A30609" mc:Ignorable=""/>
      </a:accent5>
      <a:accent6>
        <a:srgbClr xmlns:mc="http://schemas.openxmlformats.org/markup-compatibility/2006" xmlns:a14="http://schemas.microsoft.com/office/drawing/2010/main" val="7F6377" mc:Ignorable=""/>
      </a:accent6>
      <a:hlink>
        <a:srgbClr xmlns:mc="http://schemas.openxmlformats.org/markup-compatibility/2006" xmlns:a14="http://schemas.microsoft.com/office/drawing/2010/main" val="4D6883" mc:Ignorable=""/>
      </a:hlink>
      <a:folHlink>
        <a:srgbClr xmlns:mc="http://schemas.openxmlformats.org/markup-compatibility/2006" xmlns:a14="http://schemas.microsoft.com/office/drawing/2010/main" val="F27F1A"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Default Theme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C919A" mc:Ignorable=""/>
        </a:lt2>
        <a:accent1>
          <a:srgbClr xmlns:mc="http://schemas.openxmlformats.org/markup-compatibility/2006" xmlns:a14="http://schemas.microsoft.com/office/drawing/2010/main" val="848561" mc:Ignorable=""/>
        </a:accent1>
        <a:accent2>
          <a:srgbClr xmlns:mc="http://schemas.openxmlformats.org/markup-compatibility/2006" xmlns:a14="http://schemas.microsoft.com/office/drawing/2010/main" val="E6BA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2C2B7" mc:Ignorable=""/>
        </a:accent5>
        <a:accent6>
          <a:srgbClr xmlns:mc="http://schemas.openxmlformats.org/markup-compatibility/2006" xmlns:a14="http://schemas.microsoft.com/office/drawing/2010/main" val="D0A800" mc:Ignorable=""/>
        </a:accent6>
        <a:hlink>
          <a:srgbClr xmlns:mc="http://schemas.openxmlformats.org/markup-compatibility/2006" xmlns:a14="http://schemas.microsoft.com/office/drawing/2010/main" val="4D6883" mc:Ignorable=""/>
        </a:hlink>
        <a:folHlink>
          <a:srgbClr xmlns:mc="http://schemas.openxmlformats.org/markup-compatibility/2006" xmlns:a14="http://schemas.microsoft.com/office/drawing/2010/main" val="F27F1A" mc:Ignorable=""/>
        </a:folHlink>
      </a:clrScheme>
      <a:clrMap bg1="lt1" tx1="dk1" bg2="lt2" tx2="dk2" accent1="accent1" accent2="accent2" accent3="accent3" accent4="accent4" accent5="accent5" accent6="accent6" hlink="hlink" folHlink="folHlink"/>
    </a:extraClrScheme>
  </a:extraClrSchemeLst>
  <a:custClrLst>
    <a:custClr name="Green">
      <a:srgbClr xmlns:mc="http://schemas.openxmlformats.org/markup-compatibility/2006" xmlns:a14="http://schemas.microsoft.com/office/drawing/2010/main" val="339933" mc:Ignorable=""/>
    </a:custClr>
    <a:custClr name="Rust">
      <a:srgbClr xmlns:mc="http://schemas.openxmlformats.org/markup-compatibility/2006" xmlns:a14="http://schemas.microsoft.com/office/drawing/2010/main" val="B25A0A" mc:Ignorable=""/>
    </a:custClr>
    <a:custClr name="Yellow">
      <a:srgbClr xmlns:mc="http://schemas.openxmlformats.org/markup-compatibility/2006" xmlns:a14="http://schemas.microsoft.com/office/drawing/2010/main" val="FFCC00" mc:Ignorable=""/>
    </a:custClr>
    <a:custClr name="Taupe">
      <a:srgbClr xmlns:mc="http://schemas.openxmlformats.org/markup-compatibility/2006" xmlns:a14="http://schemas.microsoft.com/office/drawing/2010/main" val="7B663F" mc:Ignorable=""/>
    </a:custClr>
    <a:custClr name="Blue">
      <a:srgbClr xmlns:mc="http://schemas.openxmlformats.org/markup-compatibility/2006" xmlns:a14="http://schemas.microsoft.com/office/drawing/2010/main" val="678BA8" mc:Ignorable=""/>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1194</Words>
  <Application>Microsoft Office PowerPoint</Application>
  <PresentationFormat>On-screen Show (4:3)</PresentationFormat>
  <Paragraphs>217</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What’s New in Symantec™ Control Compliance Suite 10.0</vt:lpstr>
      <vt:lpstr>Agenda </vt:lpstr>
      <vt:lpstr>IT Governance Risk and Compliance is a Complex Problem </vt:lpstr>
      <vt:lpstr>Symantec Control Compliance Suite </vt:lpstr>
      <vt:lpstr>What’s New in Control Compliance Suite 10.0?</vt:lpstr>
      <vt:lpstr>Control Compliance Suite Vulnerability Manager </vt:lpstr>
      <vt:lpstr>Network and Operating Systems Coverage </vt:lpstr>
      <vt:lpstr>Web Application and Database Scanning </vt:lpstr>
      <vt:lpstr>Web-based Dynamic Dashboards </vt:lpstr>
      <vt:lpstr>Web-based Dynamic Dashboards </vt:lpstr>
      <vt:lpstr>Integration with Symantec Data Loss Prevention</vt:lpstr>
      <vt:lpstr>Content-Aware Technical Controls Discovery</vt:lpstr>
      <vt:lpstr>External Evidence System</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2010-03-10T19:15:52Z</dcterms:created>
  <dcterms:modified xsi:type="dcterms:W3CDTF">2010-05-06T17:57:33Z</dcterms:modified>
</cp:coreProperties>
</file>