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orient="horz" pos="744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92F"/>
    <a:srgbClr val="E2E3E4"/>
    <a:srgbClr val="38364D"/>
    <a:srgbClr val="0070A6"/>
    <a:srgbClr val="393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80" d="100"/>
          <a:sy n="80" d="100"/>
        </p:scale>
        <p:origin x="786" y="60"/>
      </p:cViewPr>
      <p:guideLst>
        <p:guide orient="horz" pos="3168"/>
        <p:guide pos="2448"/>
        <p:guide pos="216"/>
        <p:guide orient="horz" pos="744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36133-D9D3-401E-97DA-3D59F454461B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01A7A-B786-4E02-AA42-17B1EFCB2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8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635369" y="1130110"/>
            <a:ext cx="5791147" cy="1096154"/>
          </a:xfrm>
        </p:spPr>
        <p:txBody>
          <a:bodyPr anchor="t">
            <a:normAutofit/>
          </a:bodyPr>
          <a:lstStyle>
            <a:lvl1pPr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&lt;Product&gt; &lt;Version&gt;: &lt;Course Name&gt; 100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4775" y="2279617"/>
            <a:ext cx="3838920" cy="398463"/>
          </a:xfrm>
        </p:spPr>
        <p:txBody>
          <a:bodyPr/>
          <a:lstStyle>
            <a:lvl1pPr marL="0" indent="0">
              <a:buNone/>
              <a:defRPr sz="105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ENTER TEXT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0" y="9323388"/>
            <a:ext cx="7772400" cy="534987"/>
          </a:xfrm>
        </p:spPr>
        <p:txBody>
          <a:bodyPr/>
          <a:lstStyle>
            <a:lvl2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85750" lvl="1"/>
            <a:r>
              <a:rPr lang="en-US" dirty="0" smtClean="0"/>
              <a:t>Copyright © 2020 Broadcom.  All Rights Reserved.  The term “Broadcom” refers to Broadcom Inc. and/or its subsidiaries.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11EE12-706E-4297-B1C3-44A4C3F77C2F}"/>
              </a:ext>
            </a:extLst>
          </p:cNvPr>
          <p:cNvSpPr>
            <a:spLocks/>
          </p:cNvSpPr>
          <p:nvPr/>
        </p:nvSpPr>
        <p:spPr bwMode="ltGray">
          <a:xfrm>
            <a:off x="1" y="0"/>
            <a:ext cx="7772399" cy="137161"/>
          </a:xfrm>
          <a:prstGeom prst="rect">
            <a:avLst/>
          </a:prstGeom>
          <a:solidFill>
            <a:srgbClr val="CC0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/>
          </a:p>
        </p:txBody>
      </p:sp>
      <p:pic>
        <p:nvPicPr>
          <p:cNvPr id="7" name="BRCM Logo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1956435" cy="2647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88205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  <p15:guide id="3" orient="horz" pos="360">
          <p15:clr>
            <a:srgbClr val="FBAE40"/>
          </p15:clr>
        </p15:guide>
        <p15:guide id="4" pos="216" userDrawn="1">
          <p15:clr>
            <a:srgbClr val="FBAE40"/>
          </p15:clr>
        </p15:guide>
        <p15:guide id="5" pos="45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hidden="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7062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47472" y="1201873"/>
            <a:ext cx="6474294" cy="400504"/>
          </a:xfrm>
        </p:spPr>
        <p:txBody>
          <a:bodyPr/>
          <a:lstStyle>
            <a:lvl1pPr marL="0" indent="0">
              <a:buNone/>
              <a:defRPr sz="1800" b="1" baseline="0">
                <a:solidFill>
                  <a:srgbClr val="CC092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subtitle name: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0" y="9323388"/>
            <a:ext cx="7772400" cy="534987"/>
          </a:xfrm>
        </p:spPr>
        <p:txBody>
          <a:bodyPr/>
          <a:lstStyle>
            <a:lvl2pPr>
              <a:defRPr/>
            </a:lvl2pPr>
          </a:lstStyle>
          <a:p>
            <a:pPr marL="285750" lvl="1"/>
            <a:r>
              <a:rPr lang="en-US" dirty="0" smtClean="0"/>
              <a:t>Copyright © 2020 Broadcom.  All Rights Reserved.  The term “Broadcom” refers to Broadcom Inc. and/or its subsidiaries.</a:t>
            </a:r>
            <a:endParaRPr lang="en-US" dirty="0"/>
          </a:p>
        </p:txBody>
      </p:sp>
      <p:pic>
        <p:nvPicPr>
          <p:cNvPr id="7" name="BRCM Logo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026" y="457200"/>
            <a:ext cx="1956435" cy="2647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498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88620" y="308457"/>
            <a:ext cx="6995160" cy="1600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Title - Title Case, Arial 24pt</a:t>
            </a:r>
            <a:br>
              <a:rPr lang="en-US" dirty="0"/>
            </a:br>
            <a:r>
              <a:rPr lang="en-US" dirty="0"/>
              <a:t>2 Line Max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8620" y="1960143"/>
            <a:ext cx="6995160" cy="6637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9323388"/>
            <a:ext cx="7772399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  <a:lvl2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85750" lvl="1"/>
            <a:r>
              <a:rPr lang="en-US" dirty="0" smtClean="0"/>
              <a:t>Copyright © 2020 Broadcom.  All Rights Reserved.  The term “Broadcom” refers to Broadcom Inc. and/or its subsidiaries.</a:t>
            </a:r>
            <a:endParaRPr lang="en-US" dirty="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50874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21" r:id="rId2"/>
  </p:sldLayoutIdLst>
  <p:hf sldNum="0" hdr="0"/>
  <p:txStyles>
    <p:titleStyle>
      <a:lvl1pPr algn="l" defTabSz="388620" rtl="0" eaLnBrk="1" latinLnBrk="0" hangingPunct="1">
        <a:lnSpc>
          <a:spcPct val="90000"/>
        </a:lnSpc>
        <a:spcBef>
          <a:spcPct val="0"/>
        </a:spcBef>
        <a:buNone/>
        <a:defRPr lang="en-US" sz="2400" b="0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91465" indent="-291465" algn="l" defTabSz="388620" rtl="0" eaLnBrk="1" latinLnBrk="0" hangingPunct="1">
        <a:lnSpc>
          <a:spcPts val="2448"/>
        </a:lnSpc>
        <a:spcBef>
          <a:spcPts val="1020"/>
        </a:spcBef>
        <a:spcAft>
          <a:spcPts val="170"/>
        </a:spcAft>
        <a:buClr>
          <a:schemeClr val="tx1"/>
        </a:buClr>
        <a:buFont typeface="Wingdings" charset="2"/>
        <a:buChar char="§"/>
        <a:defRPr sz="20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7533" indent="-242888" algn="l" defTabSz="388620" rtl="0" eaLnBrk="1" latinLnBrk="0" hangingPunct="1">
        <a:lnSpc>
          <a:spcPts val="1870"/>
        </a:lnSpc>
        <a:spcBef>
          <a:spcPts val="0"/>
        </a:spcBef>
        <a:spcAft>
          <a:spcPts val="510"/>
        </a:spcAft>
        <a:buClr>
          <a:schemeClr val="tx1"/>
        </a:buClr>
        <a:buFont typeface="Arial"/>
        <a:buChar char="–"/>
        <a:defRPr sz="18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31215" indent="-194310" algn="l" defTabSz="388620" rtl="0" eaLnBrk="1" latinLnBrk="0" hangingPunct="1">
        <a:lnSpc>
          <a:spcPts val="1870"/>
        </a:lnSpc>
        <a:spcBef>
          <a:spcPts val="0"/>
        </a:spcBef>
        <a:spcAft>
          <a:spcPts val="510"/>
        </a:spcAft>
        <a:buClr>
          <a:schemeClr val="tx1"/>
        </a:buClr>
        <a:buFont typeface="Wingdings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22680" marR="0" indent="-194310" algn="l" defTabSz="388620" rtl="0" eaLnBrk="1" fontAlgn="auto" latinLnBrk="0" hangingPunct="1">
        <a:lnSpc>
          <a:spcPts val="1870"/>
        </a:lnSpc>
        <a:spcBef>
          <a:spcPts val="0"/>
        </a:spcBef>
        <a:spcAft>
          <a:spcPts val="510"/>
        </a:spcAft>
        <a:buClr>
          <a:schemeClr val="tx1"/>
        </a:buClr>
        <a:buSzTx/>
        <a:buFont typeface="Arial"/>
        <a:buChar char="–"/>
        <a:tabLst/>
        <a:defRPr sz="1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60170" indent="-194310" algn="l" defTabSz="388620" rtl="0" eaLnBrk="1" latinLnBrk="0" hangingPunct="1">
        <a:lnSpc>
          <a:spcPts val="1870"/>
        </a:lnSpc>
        <a:spcBef>
          <a:spcPts val="0"/>
        </a:spcBef>
        <a:spcAft>
          <a:spcPts val="510"/>
        </a:spcAft>
        <a:buClr>
          <a:schemeClr val="tx1"/>
        </a:buClr>
        <a:buFont typeface="Wingdings" charset="2"/>
        <a:buChar char="§"/>
        <a:tabLst/>
        <a:defRPr sz="1400" b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38862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broadcom.com/mainframesoftware/communities/communityhomeblogs?CommunityKey=bee1712c-e84b-475e-a3d3-ff39392de964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hyperlink" Target="https://www.broadcom.com/products/mainframe/security-compliance/top-secret" TargetMode="External"/><Relationship Id="rId5" Type="http://schemas.openxmlformats.org/officeDocument/2006/relationships/hyperlink" Target="http://techdocs.broadcom.com/content/broadcom/techdocs/us/en/ca-mainframe-software/security/ca-top-secret-for-z-os/16-0.html" TargetMode="External"/><Relationship Id="rId4" Type="http://schemas.openxmlformats.org/officeDocument/2006/relationships/hyperlink" Target="https://community.broadcom.com/education/viewdocument/ca-top-secret-learning-path?CommunityKey=bd92ecf3-d291-44ae-87ef-f17f7697397e&amp;tab=librarydocu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70628" y="845506"/>
            <a:ext cx="4841133" cy="109615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 </a:t>
            </a:r>
            <a:r>
              <a:rPr lang="en-US" dirty="0">
                <a:solidFill>
                  <a:schemeClr val="tx1"/>
                </a:solidFill>
              </a:rPr>
              <a:t>Top </a:t>
            </a:r>
            <a:r>
              <a:rPr lang="en-US" dirty="0" smtClean="0">
                <a:solidFill>
                  <a:schemeClr val="tx1"/>
                </a:solidFill>
              </a:rPr>
              <a:t>Secret</a:t>
            </a:r>
            <a:r>
              <a:rPr lang="en-US" baseline="30000" dirty="0" smtClean="0">
                <a:solidFill>
                  <a:schemeClr val="tx1"/>
                </a:solidFill>
              </a:rPr>
              <a:t>®</a:t>
            </a:r>
            <a:r>
              <a:rPr lang="en-US" dirty="0" smtClean="0">
                <a:solidFill>
                  <a:schemeClr val="tx1"/>
                </a:solidFill>
              </a:rPr>
              <a:t> for z/OS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Using the Field Descriptor Table 200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3455" y="1777283"/>
            <a:ext cx="2381265" cy="408072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</a:rPr>
              <a:t>EDUCATION COURSE DESCRIPTION</a:t>
            </a:r>
          </a:p>
        </p:txBody>
      </p:sp>
      <p:sp>
        <p:nvSpPr>
          <p:cNvPr id="6" name="Text Placeholder 9"/>
          <p:cNvSpPr txBox="1">
            <a:spLocks/>
          </p:cNvSpPr>
          <p:nvPr/>
        </p:nvSpPr>
        <p:spPr>
          <a:xfrm>
            <a:off x="2770628" y="5440512"/>
            <a:ext cx="4732462" cy="3474804"/>
          </a:xfrm>
          <a:prstGeom prst="rect">
            <a:avLst/>
          </a:prstGeom>
        </p:spPr>
        <p:txBody>
          <a:bodyPr/>
          <a:lstStyle>
            <a:lvl1pPr marL="291465" indent="-291465" algn="l" defTabSz="388620" rtl="0" eaLnBrk="1" latinLnBrk="0" hangingPunct="1">
              <a:lnSpc>
                <a:spcPts val="2448"/>
              </a:lnSpc>
              <a:spcBef>
                <a:spcPts val="1020"/>
              </a:spcBef>
              <a:spcAft>
                <a:spcPts val="170"/>
              </a:spcAft>
              <a:buClr>
                <a:schemeClr val="tx1"/>
              </a:buClr>
              <a:buFont typeface="Wingdings" charset="2"/>
              <a:buChar char="§"/>
              <a:defRPr sz="204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7533" indent="-242888" algn="l" defTabSz="388620" rtl="0" eaLnBrk="1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Font typeface="Arial"/>
              <a:buChar char="–"/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1215" indent="-194310" algn="l" defTabSz="388620" rtl="0" eaLnBrk="1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Font typeface="Wingdings" charset="2"/>
              <a:buChar char="§"/>
              <a:defRPr sz="153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22680" marR="0" indent="-194310" algn="l" defTabSz="388620" rtl="0" eaLnBrk="1" fontAlgn="auto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SzTx/>
              <a:buFont typeface="Arial"/>
              <a:buChar char="–"/>
              <a:tabLst/>
              <a:defRPr sz="136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0170" indent="-194310" algn="l" defTabSz="388620" rtl="0" eaLnBrk="1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Font typeface="Wingdings" charset="2"/>
              <a:buChar char="§"/>
              <a:tabLst/>
              <a:defRPr sz="136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This Course Will Show You How To: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Describe the Field Descriptor Table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Define entries in the Field Descriptor Table</a:t>
            </a:r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2770628" y="2524478"/>
            <a:ext cx="4732462" cy="2916034"/>
          </a:xfrm>
          <a:prstGeom prst="rect">
            <a:avLst/>
          </a:prstGeom>
        </p:spPr>
        <p:txBody>
          <a:bodyPr/>
          <a:lstStyle>
            <a:lvl1pPr marL="291465" indent="-291465" algn="l" defTabSz="388620" rtl="0" eaLnBrk="1" latinLnBrk="0" hangingPunct="1">
              <a:lnSpc>
                <a:spcPts val="2448"/>
              </a:lnSpc>
              <a:spcBef>
                <a:spcPts val="1020"/>
              </a:spcBef>
              <a:spcAft>
                <a:spcPts val="170"/>
              </a:spcAft>
              <a:buClr>
                <a:schemeClr val="tx1"/>
              </a:buClr>
              <a:buFont typeface="Wingdings" charset="2"/>
              <a:buChar char="§"/>
              <a:defRPr sz="204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7533" indent="-242888" algn="l" defTabSz="388620" rtl="0" eaLnBrk="1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Font typeface="Arial"/>
              <a:buChar char="–"/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1215" indent="-194310" algn="l" defTabSz="388620" rtl="0" eaLnBrk="1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Font typeface="Wingdings" charset="2"/>
              <a:buChar char="§"/>
              <a:defRPr sz="153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22680" marR="0" indent="-194310" algn="l" defTabSz="388620" rtl="0" eaLnBrk="1" fontAlgn="auto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SzTx/>
              <a:buFont typeface="Arial"/>
              <a:buChar char="–"/>
              <a:tabLst/>
              <a:defRPr sz="136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0170" indent="-194310" algn="l" defTabSz="388620" rtl="0" eaLnBrk="1" latinLnBrk="0" hangingPunct="1">
              <a:lnSpc>
                <a:spcPts val="1870"/>
              </a:lnSpc>
              <a:spcBef>
                <a:spcPts val="0"/>
              </a:spcBef>
              <a:spcAft>
                <a:spcPts val="510"/>
              </a:spcAft>
              <a:buClr>
                <a:schemeClr val="tx1"/>
              </a:buClr>
              <a:buFont typeface="Wingdings" charset="2"/>
              <a:buChar char="§"/>
              <a:tabLst/>
              <a:defRPr sz="136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38862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Course Overview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 Top Secret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provides comprehensive security for the z/OS, z/VM, and z/VSE environments—including z/OS UNIX and Linux for zSeries. Built-in, comprehensive administrative and reporting tools, along with detailed event logging capabilities, simplify the management of users and their access rights.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course will show you how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Field Descriptor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(FDT)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how to enter user-required data in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created FDT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entry.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course is part of a group of Web-Based Training courses that contains the same information as the Instructor-Led Training (06TSS20071).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755659-A45E-4630-B9C9-0DB203B35803}"/>
              </a:ext>
            </a:extLst>
          </p:cNvPr>
          <p:cNvSpPr/>
          <p:nvPr/>
        </p:nvSpPr>
        <p:spPr>
          <a:xfrm>
            <a:off x="-2780778" y="0"/>
            <a:ext cx="2680570" cy="2267211"/>
          </a:xfrm>
          <a:prstGeom prst="rect">
            <a:avLst/>
          </a:prstGeom>
          <a:solidFill>
            <a:schemeClr val="accent6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This page is required.  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The move to PPT from Word eliminates the table format that has long been an issue.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PPT allows us to drag the sections around to accommodate more or less text.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E44E7A-6DF0-43E2-BB29-80385AFB0A4A}"/>
              </a:ext>
            </a:extLst>
          </p:cNvPr>
          <p:cNvSpPr/>
          <p:nvPr/>
        </p:nvSpPr>
        <p:spPr>
          <a:xfrm>
            <a:off x="7886700" y="0"/>
            <a:ext cx="2680570" cy="1378782"/>
          </a:xfrm>
          <a:prstGeom prst="rect">
            <a:avLst/>
          </a:prstGeom>
          <a:solidFill>
            <a:schemeClr val="accent6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The ‘Course Overview’ is required.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The ‘This Course Will Show You How To:’ section is optional.  </a:t>
            </a:r>
            <a:endParaRPr lang="en-US" sz="1400" kern="0" dirty="0">
              <a:latin typeface="Calibri"/>
              <a:cs typeface="Arial Unicode MS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206851-C04C-4C92-A635-2FB564052D15}"/>
              </a:ext>
            </a:extLst>
          </p:cNvPr>
          <p:cNvSpPr/>
          <p:nvPr/>
        </p:nvSpPr>
        <p:spPr>
          <a:xfrm>
            <a:off x="7886700" y="1590049"/>
            <a:ext cx="4446392" cy="3526511"/>
          </a:xfrm>
          <a:prstGeom prst="rect">
            <a:avLst/>
          </a:prstGeom>
          <a:solidFill>
            <a:schemeClr val="accent6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When to use a C/D?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285750" marR="0" indent="-28575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sz="1400" kern="0" dirty="0">
                <a:latin typeface="Calibri"/>
                <a:cs typeface="Arial Unicode MS" pitchFamily="34" charset="-128"/>
              </a:rPr>
              <a:t>LMS-Hosted, Customer-Facing Content</a:t>
            </a:r>
          </a:p>
          <a:p>
            <a:pPr marL="742950" lvl="1" indent="-285750">
              <a:lnSpc>
                <a:spcPts val="1720"/>
              </a:lnSpc>
              <a:buFont typeface="Arial" panose="020B0604020202020204" pitchFamily="34" charset="0"/>
              <a:buChar char="•"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The developer can decide which option: Long or Short form, based on the content of the course.</a:t>
            </a: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742950" lvl="1" indent="-285750">
              <a:lnSpc>
                <a:spcPts val="1720"/>
              </a:lnSpc>
              <a:buFont typeface="Arial" panose="020B0604020202020204" pitchFamily="34" charset="0"/>
              <a:buChar char="•"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Internal-only content on the LMS does not require a C/D.</a:t>
            </a:r>
          </a:p>
          <a:p>
            <a:pPr marL="285750" marR="0" indent="-28575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sz="1400" kern="0" dirty="0">
                <a:latin typeface="Calibri"/>
                <a:cs typeface="Arial Unicode MS" pitchFamily="34" charset="-128"/>
              </a:rPr>
              <a:t>CA PA Content</a:t>
            </a:r>
          </a:p>
          <a:p>
            <a:pPr marL="742950" lvl="1" indent="-285750">
              <a:lnSpc>
                <a:spcPts val="1720"/>
              </a:lnSpc>
              <a:buFont typeface="Arial" panose="020B0604020202020204" pitchFamily="34" charset="0"/>
              <a:buChar char="•"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The developer should use the CA PA-specific CD.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When not to use a C/D?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Calibri"/>
              <a:cs typeface="Arial Unicode MS" pitchFamily="34" charset="-128"/>
            </a:endParaRPr>
          </a:p>
          <a:p>
            <a:pPr marL="285750" marR="0" indent="-28575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Media Assets</a:t>
            </a:r>
          </a:p>
          <a:p>
            <a:pPr marL="285750" marR="0" indent="-28575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sz="1400" kern="0" dirty="0">
                <a:latin typeface="Calibri"/>
                <a:cs typeface="Arial Unicode MS" pitchFamily="34" charset="-128"/>
              </a:rPr>
              <a:t>Playlists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Arial Unicode MS" pitchFamily="34" charset="-128"/>
            </a:endParaRPr>
          </a:p>
          <a:p>
            <a:pPr marL="285750" marR="0" indent="-28575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lang="en-US" sz="1400" kern="0" dirty="0">
                <a:latin typeface="Calibri"/>
                <a:cs typeface="Arial Unicode MS" pitchFamily="34" charset="-128"/>
              </a:rPr>
              <a:t>YouTube Videos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Arial Unicode MS" pitchFamily="34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9F7592-162F-46D4-9C57-6426C5A26A3D}"/>
              </a:ext>
            </a:extLst>
          </p:cNvPr>
          <p:cNvSpPr/>
          <p:nvPr/>
        </p:nvSpPr>
        <p:spPr>
          <a:xfrm>
            <a:off x="-4546600" y="5617100"/>
            <a:ext cx="4446392" cy="4441300"/>
          </a:xfrm>
          <a:prstGeom prst="rect">
            <a:avLst/>
          </a:prstGeom>
          <a:solidFill>
            <a:schemeClr val="accent6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Overview ending Text: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WBT Bundle:</a:t>
            </a:r>
          </a:p>
          <a:p>
            <a:pPr>
              <a:lnSpc>
                <a:spcPts val="1720"/>
              </a:lnSpc>
              <a:buClr>
                <a:srgbClr val="FFFFFF"/>
              </a:buClr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This course is part of a larger bundle of Web-Based Training courses that contains the same information as the Instructor-Led Training (&lt;Course Code&gt;).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ILT: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20"/>
              </a:lnSpc>
              <a:buClr>
                <a:srgbClr val="FFFFFF"/>
              </a:buClr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This Instructor-led Training course covers the same information available in a bundle of Web-Based Training courses (&lt;Course Code&gt;).</a:t>
            </a:r>
          </a:p>
          <a:p>
            <a:pPr marL="0" marR="0" indent="0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Dynamic Lab: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This class consists of xx.x hours of SELF-DIRECTED learning including lab activities.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(The xx.x represents hours, such as 6.5, 13.0, 19.5, and so on. It must match the Duration in the left panel.)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C29A04-1D44-46C8-8BDC-04EC887B331E}"/>
              </a:ext>
            </a:extLst>
          </p:cNvPr>
          <p:cNvSpPr/>
          <p:nvPr/>
        </p:nvSpPr>
        <p:spPr>
          <a:xfrm>
            <a:off x="-4546600" y="2952768"/>
            <a:ext cx="4446392" cy="2059454"/>
          </a:xfrm>
          <a:prstGeom prst="rect">
            <a:avLst/>
          </a:prstGeom>
          <a:solidFill>
            <a:schemeClr val="accent6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You need to use Version for whole #s and Release for dot releases. Incremental Releases (IRs) are generally listed as a double-dot release.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 NOT place any product abbreviations in the Product Release section. They should appear in the Course Overview section or possibly in the This Course Will Show You How To section.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19FF68-0597-432D-BCA0-049993D4199F}"/>
              </a:ext>
            </a:extLst>
          </p:cNvPr>
          <p:cNvSpPr/>
          <p:nvPr/>
        </p:nvSpPr>
        <p:spPr>
          <a:xfrm>
            <a:off x="243454" y="2661637"/>
            <a:ext cx="2381265" cy="5406038"/>
          </a:xfrm>
          <a:prstGeom prst="rect">
            <a:avLst/>
          </a:prstGeom>
          <a:solidFill>
            <a:srgbClr val="E2E3E4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>
              <a:lnSpc>
                <a:spcPts val="1720"/>
              </a:lnSpc>
              <a:buClr>
                <a:srgbClr val="FFFFFF"/>
              </a:buClr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SUPPORTED PRODUCT RELEASE(S)</a:t>
            </a:r>
          </a:p>
          <a:p>
            <a:pPr lvl="0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Top Secret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lvl="0"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16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720"/>
              </a:lnSpc>
              <a:buClr>
                <a:srgbClr val="FFFFFF"/>
              </a:buClr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720"/>
              </a:lnSpc>
              <a:buClr>
                <a:srgbClr val="FFFFFF"/>
              </a:buClr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20"/>
              </a:lnSpc>
              <a:buClr>
                <a:srgbClr val="FFFFFF"/>
              </a:buClr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COURSE TYPE, LENGTH, &amp; CODE</a:t>
            </a:r>
          </a:p>
          <a:p>
            <a:pPr marL="171450" lvl="0" indent="-171450">
              <a:spcBef>
                <a:spcPts val="0"/>
              </a:spcBef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Web-Based Training (WBT)</a:t>
            </a:r>
          </a:p>
          <a:p>
            <a:pPr marL="171450" lvl="0" indent="-171450">
              <a:spcBef>
                <a:spcPts val="0"/>
              </a:spcBef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</a:p>
          <a:p>
            <a:pPr marL="171450" lvl="0" indent="-171450">
              <a:spcBef>
                <a:spcPts val="0"/>
              </a:spcBef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06TSS20040</a:t>
            </a:r>
          </a:p>
          <a:p>
            <a:pPr lvl="0">
              <a:spcBef>
                <a:spcPts val="0"/>
              </a:spcBef>
              <a:buClr>
                <a:srgbClr val="CC092F"/>
              </a:buClr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Clr>
                <a:srgbClr val="CC092F"/>
              </a:buClr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PREREQUISITE(S)</a:t>
            </a:r>
          </a:p>
          <a:p>
            <a:pPr marL="171450" indent="-171450">
              <a:lnSpc>
                <a:spcPts val="1720"/>
              </a:lnSpc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Basic knowledge of mainframes</a:t>
            </a:r>
          </a:p>
          <a:p>
            <a:pPr marL="171450" indent="-171450">
              <a:lnSpc>
                <a:spcPts val="1720"/>
              </a:lnSpc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Experience with z/OS</a:t>
            </a:r>
          </a:p>
          <a:p>
            <a:pPr>
              <a:lnSpc>
                <a:spcPts val="1720"/>
              </a:lnSpc>
              <a:buClr>
                <a:srgbClr val="CC092F"/>
              </a:buClr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20"/>
              </a:lnSpc>
              <a:buClr>
                <a:srgbClr val="FFFFFF"/>
              </a:buClr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20"/>
              </a:lnSpc>
              <a:buClr>
                <a:srgbClr val="FFFFFF"/>
              </a:buClr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WHO SHOULD ATTEND</a:t>
            </a:r>
          </a:p>
          <a:p>
            <a:pPr marL="171450" indent="-171450">
              <a:lnSpc>
                <a:spcPts val="1720"/>
              </a:lnSpc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Security Administrators</a:t>
            </a:r>
          </a:p>
          <a:p>
            <a:pPr marL="171450" indent="-171450">
              <a:lnSpc>
                <a:spcPts val="1720"/>
              </a:lnSpc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Security Managers</a:t>
            </a:r>
          </a:p>
          <a:p>
            <a:pPr marL="171450" indent="-171450">
              <a:lnSpc>
                <a:spcPts val="1720"/>
              </a:lnSpc>
              <a:buClr>
                <a:srgbClr val="CC092F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Anyone taking an active part in security implementation 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Calibri"/>
              <a:ea typeface="+mn-ea"/>
              <a:cs typeface="Arial Unicode MS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7AB3B1-0D8F-44A7-90F5-FB2372903A7A}"/>
              </a:ext>
            </a:extLst>
          </p:cNvPr>
          <p:cNvSpPr/>
          <p:nvPr/>
        </p:nvSpPr>
        <p:spPr>
          <a:xfrm>
            <a:off x="244596" y="2524478"/>
            <a:ext cx="2381265" cy="137160"/>
          </a:xfrm>
          <a:prstGeom prst="rect">
            <a:avLst/>
          </a:prstGeom>
          <a:solidFill>
            <a:srgbClr val="CC092F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 marL="0" marR="0" indent="0" algn="ctr" defTabSz="91440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Calibri"/>
              <a:ea typeface="+mn-ea"/>
              <a:cs typeface="Arial Unicode MS" pitchFamily="34" charset="-128"/>
            </a:endParaRPr>
          </a:p>
        </p:txBody>
      </p:sp>
      <p:sp>
        <p:nvSpPr>
          <p:cNvPr id="20" name="Copyright">
            <a:extLst>
              <a:ext uri="{FF2B5EF4-FFF2-40B4-BE49-F238E27FC236}">
                <a16:creationId xmlns:a16="http://schemas.microsoft.com/office/drawing/2014/main" id="{08D5C5AD-084E-4A1F-8B7F-7745A32F3421}"/>
              </a:ext>
            </a:extLst>
          </p:cNvPr>
          <p:cNvSpPr txBox="1">
            <a:spLocks/>
          </p:cNvSpPr>
          <p:nvPr/>
        </p:nvSpPr>
        <p:spPr>
          <a:xfrm>
            <a:off x="211316" y="9544714"/>
            <a:ext cx="7349769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Broadcom Proprietary and Confidential.  Copyright © 2020 Broadcom.  All Rights Reserved. The term “Broadcom” refers to Broadcom Inc. and/or its subsidiaries.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01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Course Resources</a:t>
            </a: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01568" y="1856732"/>
          <a:ext cx="6334958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479">
                  <a:extLst>
                    <a:ext uri="{9D8B030D-6E8A-4147-A177-3AD203B41FA5}">
                      <a16:colId xmlns:a16="http://schemas.microsoft.com/office/drawing/2014/main" val="1580536953"/>
                    </a:ext>
                  </a:extLst>
                </a:gridCol>
              </a:tblGrid>
              <a:tr h="197573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Communities</a:t>
                      </a: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000" b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CA Top Secret Community</a:t>
                      </a:r>
                      <a:endParaRPr lang="en-US" sz="1000" b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B="27432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18721" y="2723888"/>
          <a:ext cx="6334958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479">
                  <a:extLst>
                    <a:ext uri="{9D8B030D-6E8A-4147-A177-3AD203B41FA5}">
                      <a16:colId xmlns:a16="http://schemas.microsoft.com/office/drawing/2014/main" val="966618571"/>
                    </a:ext>
                  </a:extLst>
                </a:gridCol>
              </a:tblGrid>
              <a:tr h="197573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Path</a:t>
                      </a: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000" dirty="0" smtClean="0">
                          <a:hlinkClick r:id="rId4"/>
                        </a:rPr>
                        <a:t>Mainframe Education Community - Top Secret</a:t>
                      </a:r>
                      <a:endParaRPr lang="en-US" sz="1000" b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B="27432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95851" y="3588808"/>
          <a:ext cx="6334958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479">
                  <a:extLst>
                    <a:ext uri="{9D8B030D-6E8A-4147-A177-3AD203B41FA5}">
                      <a16:colId xmlns:a16="http://schemas.microsoft.com/office/drawing/2014/main" val="913040053"/>
                    </a:ext>
                  </a:extLst>
                </a:gridCol>
              </a:tblGrid>
              <a:tr h="197573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Documentation</a:t>
                      </a: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000" b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CA TOP SECRET® FOR Z/OS 16.0</a:t>
                      </a:r>
                      <a:endParaRPr lang="en-US" sz="1000" b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B="27432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90134" y="4453015"/>
          <a:ext cx="6334958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479">
                  <a:extLst>
                    <a:ext uri="{9D8B030D-6E8A-4147-A177-3AD203B41FA5}">
                      <a16:colId xmlns:a16="http://schemas.microsoft.com/office/drawing/2014/main" val="4024558088"/>
                    </a:ext>
                  </a:extLst>
                </a:gridCol>
              </a:tblGrid>
              <a:tr h="197573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Information</a:t>
                      </a: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https://www.broadcom.com/products/mainframe/security-compliance/top-secret</a:t>
                      </a:r>
                      <a:endParaRPr lang="en-US" sz="1000" b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B="27432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-2780778" y="0"/>
            <a:ext cx="2680570" cy="2267211"/>
          </a:xfrm>
          <a:prstGeom prst="rect">
            <a:avLst/>
          </a:prstGeom>
          <a:solidFill>
            <a:schemeClr val="accent6"/>
          </a:solidFill>
          <a:ln w="38100" cap="flat" cmpd="sng" algn="ctr">
            <a:noFill/>
            <a:prstDash val="solid"/>
          </a:ln>
          <a:effectLst/>
        </p:spPr>
        <p:txBody>
          <a:bodyPr vert="horz" lIns="91440" tIns="91440" rIns="91440" bIns="91440" rtlCol="0" anchor="ctr"/>
          <a:lstStyle/>
          <a:p>
            <a:pPr marL="0" marR="0" lvl="0" indent="0" algn="l" defTabSz="914400" rtl="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38364D"/>
                </a:solidFill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This page may be deleted, but is used for a common location for all additional information a learner may want/need.</a:t>
            </a:r>
          </a:p>
          <a:p>
            <a:pPr marL="0" marR="0" lvl="0" indent="0" algn="l" defTabSz="914400" rtl="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38364D"/>
              </a:solidFill>
              <a:effectLst/>
              <a:uLnTx/>
              <a:uFillTx/>
              <a:latin typeface="Calibri"/>
              <a:ea typeface="+mn-ea"/>
              <a:cs typeface="Arial Unicode MS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72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38364D"/>
                </a:solidFill>
                <a:effectLst/>
                <a:uLnTx/>
                <a:uFillTx/>
                <a:latin typeface="Calibri"/>
                <a:ea typeface="+mn-ea"/>
                <a:cs typeface="Arial Unicode MS" pitchFamily="34" charset="-128"/>
              </a:rPr>
              <a:t>Sections may be deleted or modified to meet the needs of the course.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525B63-4DEB-4173-8212-10041A160DFB}"/>
              </a:ext>
            </a:extLst>
          </p:cNvPr>
          <p:cNvSpPr txBox="1"/>
          <p:nvPr/>
        </p:nvSpPr>
        <p:spPr>
          <a:xfrm>
            <a:off x="342900" y="457200"/>
            <a:ext cx="5281220" cy="253916"/>
          </a:xfrm>
          <a:prstGeom prst="rect">
            <a:avLst/>
          </a:prstGeom>
          <a:noFill/>
          <a:ln>
            <a:noFill/>
          </a:ln>
        </p:spPr>
        <p:txBody>
          <a:bodyPr wrap="square" lIns="0" tIns="0" bIns="91440" rtlCol="0" anchor="t" anchorCtr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CA Top Secret® for z/OS: Identifying Users to CA Top Secret 200</a:t>
            </a:r>
          </a:p>
        </p:txBody>
      </p:sp>
      <p:sp>
        <p:nvSpPr>
          <p:cNvPr id="17" name="Copyright">
            <a:extLst>
              <a:ext uri="{FF2B5EF4-FFF2-40B4-BE49-F238E27FC236}">
                <a16:creationId xmlns:a16="http://schemas.microsoft.com/office/drawing/2014/main" id="{08D5C5AD-084E-4A1F-8B7F-7745A32F3421}"/>
              </a:ext>
            </a:extLst>
          </p:cNvPr>
          <p:cNvSpPr txBox="1">
            <a:spLocks/>
          </p:cNvSpPr>
          <p:nvPr/>
        </p:nvSpPr>
        <p:spPr>
          <a:xfrm>
            <a:off x="211316" y="9544714"/>
            <a:ext cx="7349769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D5D5D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Broadcom Proprietary and Confidential.  Copyright © 2020 Broadcom.  All Rights Reserved. The term “Broadcom” refers to Broadcom Inc. and/or its subsidiaries.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7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NEW_CA_BRAND_2015" val="DggtIzQv"/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ew_ca_brand_2015">
  <a:themeElements>
    <a:clrScheme name="brand-2018">
      <a:dk1>
        <a:srgbClr val="38364D"/>
      </a:dk1>
      <a:lt1>
        <a:srgbClr val="FFFFFF"/>
      </a:lt1>
      <a:dk2>
        <a:srgbClr val="44368F"/>
      </a:dk2>
      <a:lt2>
        <a:srgbClr val="D5D5DB"/>
      </a:lt2>
      <a:accent1>
        <a:srgbClr val="008CFF"/>
      </a:accent1>
      <a:accent2>
        <a:srgbClr val="9745D8"/>
      </a:accent2>
      <a:accent3>
        <a:srgbClr val="D7FE58"/>
      </a:accent3>
      <a:accent4>
        <a:srgbClr val="F72075"/>
      </a:accent4>
      <a:accent5>
        <a:srgbClr val="D5D5DC"/>
      </a:accent5>
      <a:accent6>
        <a:srgbClr val="66FFF2"/>
      </a:accent6>
      <a:hlink>
        <a:srgbClr val="008CFF"/>
      </a:hlink>
      <a:folHlink>
        <a:srgbClr val="9645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8100" cap="flat" cmpd="sng" algn="ctr">
          <a:noFill/>
          <a:prstDash val="solid"/>
        </a:ln>
        <a:effectLst/>
      </a:spPr>
      <a:bodyPr vert="horz" lIns="91440" tIns="91440" rIns="91440" bIns="91440" rtlCol="0" anchor="ctr"/>
      <a:lstStyle>
        <a:defPPr marL="0" marR="0" indent="0" algn="ctr" defTabSz="914400" eaLnBrk="1" fontAlgn="auto" latinLnBrk="0" hangingPunct="1">
          <a:lnSpc>
            <a:spcPts val="1720"/>
          </a:lnSpc>
          <a:spcBef>
            <a:spcPts val="0"/>
          </a:spcBef>
          <a:spcAft>
            <a:spcPts val="0"/>
          </a:spcAft>
          <a:buClr>
            <a:srgbClr val="FFFFFF"/>
          </a:buClr>
          <a:buSzTx/>
          <a:buFontTx/>
          <a:buNone/>
          <a:tabLst/>
          <a:defRPr kumimoji="0" sz="1200" b="0" i="0" u="none" strike="noStrike" kern="0" cap="none" spc="0" normalizeH="0" baseline="0" noProof="0" dirty="0" smtClean="0">
            <a:ln>
              <a:noFill/>
            </a:ln>
            <a:solidFill>
              <a:schemeClr val="accent3"/>
            </a:solidFill>
            <a:effectLst/>
            <a:uLnTx/>
            <a:uFillTx/>
            <a:latin typeface="Calibri"/>
            <a:ea typeface="+mn-ea"/>
            <a:cs typeface="Arial Unicode MS" pitchFamily="34" charset="-128"/>
          </a:defRPr>
        </a:defPPr>
      </a:lst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2"/>
        </a:solidFill>
      </a:spPr>
      <a:bodyPr wrap="none" tIns="91440" bIns="91440" rtlCol="0" anchor="ctr" anchorCtr="0">
        <a:spAutoFit/>
      </a:bodyPr>
      <a:lstStyle>
        <a:defPPr algn="ctr"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_ca_brand_2015" id="{E02DE4AF-FDFC-4F94-B15F-6E0214A09ECC}" vid="{27F0EBC8-2ADF-4FC7-9FC5-9CDA5D46B7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new_ca_brand_2015</Template>
  <TotalTime>441</TotalTime>
  <Words>606</Words>
  <Application>Microsoft Office PowerPoint</Application>
  <PresentationFormat>Custom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Unicode MS</vt:lpstr>
      <vt:lpstr>Calibri</vt:lpstr>
      <vt:lpstr>Wingdings</vt:lpstr>
      <vt:lpstr>new_ca_brand_2015</vt:lpstr>
      <vt:lpstr>CA Top Secret® for z/OS: Using the Field Descriptor Table 200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Sienkiewicz, Michael</dc:creator>
  <cp:lastModifiedBy>Mark Hunter</cp:lastModifiedBy>
  <cp:revision>98</cp:revision>
  <dcterms:created xsi:type="dcterms:W3CDTF">2016-08-26T18:40:54Z</dcterms:created>
  <dcterms:modified xsi:type="dcterms:W3CDTF">2020-10-12T22:19:50Z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26EDB648-4393-42C0-878C-83E03E239633</vt:lpwstr>
  </property>
  <property fmtid="{D5CDD505-2E9C-101B-9397-08002B2CF9AE}" pid="3" name="ArticulatePath">
    <vt:lpwstr>Presentation1</vt:lpwstr>
  </property>
</Properties>
</file>