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5" r:id="rId4"/>
  </p:sldMasterIdLst>
  <p:notesMasterIdLst>
    <p:notesMasterId r:id="rId74"/>
  </p:notesMasterIdLst>
  <p:handoutMasterIdLst>
    <p:handoutMasterId r:id="rId75"/>
  </p:handoutMasterIdLst>
  <p:sldIdLst>
    <p:sldId id="3855" r:id="rId5"/>
    <p:sldId id="3792" r:id="rId6"/>
    <p:sldId id="3918" r:id="rId7"/>
    <p:sldId id="4037" r:id="rId8"/>
    <p:sldId id="3919" r:id="rId9"/>
    <p:sldId id="4034" r:id="rId10"/>
    <p:sldId id="4035" r:id="rId11"/>
    <p:sldId id="3940" r:id="rId12"/>
    <p:sldId id="4003" r:id="rId13"/>
    <p:sldId id="4004" r:id="rId14"/>
    <p:sldId id="4005" r:id="rId15"/>
    <p:sldId id="4007" r:id="rId16"/>
    <p:sldId id="4019" r:id="rId17"/>
    <p:sldId id="4010" r:id="rId18"/>
    <p:sldId id="4013" r:id="rId19"/>
    <p:sldId id="4026" r:id="rId20"/>
    <p:sldId id="4033" r:id="rId21"/>
    <p:sldId id="4028" r:id="rId22"/>
    <p:sldId id="4030" r:id="rId23"/>
    <p:sldId id="4032" r:id="rId24"/>
    <p:sldId id="3987" r:id="rId25"/>
    <p:sldId id="4014" r:id="rId26"/>
    <p:sldId id="3995" r:id="rId27"/>
    <p:sldId id="3996" r:id="rId28"/>
    <p:sldId id="4000" r:id="rId29"/>
    <p:sldId id="3999" r:id="rId30"/>
    <p:sldId id="3998" r:id="rId31"/>
    <p:sldId id="4024" r:id="rId32"/>
    <p:sldId id="4001" r:id="rId33"/>
    <p:sldId id="4022" r:id="rId34"/>
    <p:sldId id="3994" r:id="rId35"/>
    <p:sldId id="3974" r:id="rId36"/>
    <p:sldId id="3971" r:id="rId37"/>
    <p:sldId id="3980" r:id="rId38"/>
    <p:sldId id="3989" r:id="rId39"/>
    <p:sldId id="3966" r:id="rId40"/>
    <p:sldId id="3986" r:id="rId41"/>
    <p:sldId id="3985" r:id="rId42"/>
    <p:sldId id="4015" r:id="rId43"/>
    <p:sldId id="4023" r:id="rId44"/>
    <p:sldId id="3973" r:id="rId45"/>
    <p:sldId id="3991" r:id="rId46"/>
    <p:sldId id="3990" r:id="rId47"/>
    <p:sldId id="3992" r:id="rId48"/>
    <p:sldId id="3993" r:id="rId49"/>
    <p:sldId id="4020" r:id="rId50"/>
    <p:sldId id="4016" r:id="rId51"/>
    <p:sldId id="4017" r:id="rId52"/>
    <p:sldId id="4021" r:id="rId53"/>
    <p:sldId id="4038" r:id="rId54"/>
    <p:sldId id="4039" r:id="rId55"/>
    <p:sldId id="4041" r:id="rId56"/>
    <p:sldId id="4042" r:id="rId57"/>
    <p:sldId id="4045" r:id="rId58"/>
    <p:sldId id="4043" r:id="rId59"/>
    <p:sldId id="4044" r:id="rId60"/>
    <p:sldId id="3978" r:id="rId61"/>
    <p:sldId id="4046" r:id="rId62"/>
    <p:sldId id="4051" r:id="rId63"/>
    <p:sldId id="4052" r:id="rId64"/>
    <p:sldId id="4047" r:id="rId65"/>
    <p:sldId id="4048" r:id="rId66"/>
    <p:sldId id="4049" r:id="rId67"/>
    <p:sldId id="4050" r:id="rId68"/>
    <p:sldId id="4025" r:id="rId69"/>
    <p:sldId id="4018" r:id="rId70"/>
    <p:sldId id="3946" r:id="rId71"/>
    <p:sldId id="3923" r:id="rId72"/>
    <p:sldId id="3862" r:id="rId73"/>
  </p:sldIdLst>
  <p:sldSz cx="12192000" cy="6858000"/>
  <p:notesSz cx="7086600" cy="9359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TE Template: General &amp; Keynote" id="{EDC448E5-09CA-DA46-91C6-8E77F385B2D5}">
          <p14:sldIdLst>
            <p14:sldId id="3855"/>
            <p14:sldId id="3792"/>
            <p14:sldId id="3918"/>
            <p14:sldId id="4037"/>
            <p14:sldId id="3919"/>
            <p14:sldId id="4034"/>
            <p14:sldId id="4035"/>
            <p14:sldId id="3940"/>
            <p14:sldId id="4003"/>
            <p14:sldId id="4004"/>
            <p14:sldId id="4005"/>
            <p14:sldId id="4007"/>
            <p14:sldId id="4019"/>
            <p14:sldId id="4010"/>
            <p14:sldId id="4013"/>
            <p14:sldId id="4026"/>
            <p14:sldId id="4033"/>
            <p14:sldId id="4028"/>
            <p14:sldId id="4030"/>
            <p14:sldId id="4032"/>
            <p14:sldId id="3987"/>
            <p14:sldId id="4014"/>
            <p14:sldId id="3995"/>
            <p14:sldId id="3996"/>
            <p14:sldId id="4000"/>
            <p14:sldId id="3999"/>
            <p14:sldId id="3998"/>
            <p14:sldId id="4024"/>
            <p14:sldId id="4001"/>
            <p14:sldId id="4022"/>
            <p14:sldId id="3994"/>
            <p14:sldId id="3974"/>
            <p14:sldId id="3971"/>
            <p14:sldId id="3980"/>
            <p14:sldId id="3989"/>
            <p14:sldId id="3966"/>
            <p14:sldId id="3986"/>
            <p14:sldId id="3985"/>
            <p14:sldId id="4015"/>
            <p14:sldId id="4023"/>
            <p14:sldId id="3973"/>
            <p14:sldId id="3991"/>
            <p14:sldId id="3990"/>
            <p14:sldId id="3992"/>
            <p14:sldId id="3993"/>
            <p14:sldId id="4020"/>
            <p14:sldId id="4016"/>
            <p14:sldId id="4017"/>
            <p14:sldId id="4021"/>
            <p14:sldId id="4038"/>
            <p14:sldId id="4039"/>
            <p14:sldId id="4041"/>
            <p14:sldId id="4042"/>
            <p14:sldId id="4045"/>
            <p14:sldId id="4043"/>
            <p14:sldId id="4044"/>
            <p14:sldId id="3978"/>
            <p14:sldId id="4046"/>
            <p14:sldId id="4051"/>
            <p14:sldId id="4052"/>
            <p14:sldId id="4047"/>
            <p14:sldId id="4048"/>
            <p14:sldId id="4049"/>
            <p14:sldId id="4050"/>
            <p14:sldId id="4025"/>
            <p14:sldId id="4018"/>
            <p14:sldId id="3946"/>
            <p14:sldId id="3923"/>
          </p14:sldIdLst>
        </p14:section>
        <p14:section name="Template How-Tos" id="{1DF4DE18-C9FC-9F49-AE24-32F1094E5951}">
          <p14:sldIdLst>
            <p14:sldId id="3862"/>
          </p14:sldIdLst>
        </p14:section>
      </p14:sectionLst>
    </p:ext>
    <p:ext uri="{EFAFB233-063F-42B5-8137-9DF3F51BA10A}">
      <p15:sldGuideLst xmlns:p15="http://schemas.microsoft.com/office/powerpoint/2012/main">
        <p15:guide id="1" orient="horz" pos="3168" userDrawn="1">
          <p15:clr>
            <a:srgbClr val="A4A3A4"/>
          </p15:clr>
        </p15:guide>
        <p15:guide id="2" pos="3912" userDrawn="1">
          <p15:clr>
            <a:srgbClr val="A4A3A4"/>
          </p15:clr>
        </p15:guide>
      </p15:sldGuideLst>
    </p:ext>
    <p:ext uri="{2D200454-40CA-4A62-9FC3-DE9A4176ACB9}">
      <p15:notesGuideLst xmlns:p15="http://schemas.microsoft.com/office/powerpoint/2012/main">
        <p15:guide id="1" orient="horz" pos="2949">
          <p15:clr>
            <a:srgbClr val="A4A3A4"/>
          </p15:clr>
        </p15:guide>
        <p15:guide id="2" pos="22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ming, Anne" initials="FA" lastIdx="26" clrIdx="0">
    <p:extLst>
      <p:ext uri="{19B8F6BF-5375-455C-9EA6-DF929625EA0E}">
        <p15:presenceInfo xmlns:p15="http://schemas.microsoft.com/office/powerpoint/2012/main" userId="S::anne.fleming@maritz.com::df323dcc-b89c-4699-bae8-65125b1bc1c9" providerId="AD"/>
      </p:ext>
    </p:extLst>
  </p:cmAuthor>
  <p:cmAuthor id="2" name="Muschick, Tracy" initials="MT" lastIdx="19" clrIdx="1">
    <p:extLst>
      <p:ext uri="{19B8F6BF-5375-455C-9EA6-DF929625EA0E}">
        <p15:presenceInfo xmlns:p15="http://schemas.microsoft.com/office/powerpoint/2012/main" userId="S::Tracy.Muschick@maritz.com::5c3b5b12-9156-4f85-b378-3378c49997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E00"/>
    <a:srgbClr val="000000"/>
    <a:srgbClr val="A6C4FF"/>
    <a:srgbClr val="007434"/>
    <a:srgbClr val="00E400"/>
    <a:srgbClr val="5BAB26"/>
    <a:srgbClr val="61AB2B"/>
    <a:srgbClr val="65A82E"/>
    <a:srgbClr val="6EA82E"/>
    <a:srgbClr val="5481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B8A746-B920-412C-AE1B-312E8C66682B}">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11" autoAdjust="0"/>
    <p:restoredTop sz="68072" autoAdjust="0"/>
  </p:normalViewPr>
  <p:slideViewPr>
    <p:cSldViewPr snapToGrid="0">
      <p:cViewPr varScale="1">
        <p:scale>
          <a:sx n="55" d="100"/>
          <a:sy n="55" d="100"/>
        </p:scale>
        <p:origin x="1838" y="31"/>
      </p:cViewPr>
      <p:guideLst>
        <p:guide orient="horz" pos="3168"/>
        <p:guide pos="3912"/>
      </p:guideLst>
    </p:cSldViewPr>
  </p:slideViewPr>
  <p:outlineViewPr>
    <p:cViewPr>
      <p:scale>
        <a:sx n="33" d="100"/>
        <a:sy n="33" d="100"/>
      </p:scale>
      <p:origin x="0" y="-2731"/>
    </p:cViewPr>
  </p:outlineViewPr>
  <p:notesTextViewPr>
    <p:cViewPr>
      <p:scale>
        <a:sx n="3" d="2"/>
        <a:sy n="3" d="2"/>
      </p:scale>
      <p:origin x="0" y="0"/>
    </p:cViewPr>
  </p:notesTextViewPr>
  <p:sorterViewPr>
    <p:cViewPr>
      <p:scale>
        <a:sx n="110" d="100"/>
        <a:sy n="110" d="100"/>
      </p:scale>
      <p:origin x="0" y="-25102"/>
    </p:cViewPr>
  </p:sorterViewPr>
  <p:notesViewPr>
    <p:cSldViewPr snapToGrid="0">
      <p:cViewPr varScale="1">
        <p:scale>
          <a:sx n="61" d="100"/>
          <a:sy n="61" d="100"/>
        </p:scale>
        <p:origin x="3137" y="26"/>
      </p:cViewPr>
      <p:guideLst>
        <p:guide orient="horz" pos="2949"/>
        <p:guide pos="22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860" cy="467995"/>
          </a:xfrm>
          <a:prstGeom prst="rect">
            <a:avLst/>
          </a:prstGeom>
        </p:spPr>
        <p:txBody>
          <a:bodyPr vert="horz" lIns="95068" tIns="47534" rIns="95068" bIns="47534" rtlCol="0"/>
          <a:lstStyle>
            <a:lvl1pPr algn="l">
              <a:defRPr sz="13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4014101" y="1"/>
            <a:ext cx="3070860" cy="467995"/>
          </a:xfrm>
          <a:prstGeom prst="rect">
            <a:avLst/>
          </a:prstGeom>
        </p:spPr>
        <p:txBody>
          <a:bodyPr vert="horz" lIns="95068" tIns="47534" rIns="95068" bIns="47534" rtlCol="0"/>
          <a:lstStyle>
            <a:lvl1pPr algn="r">
              <a:defRPr sz="1300"/>
            </a:lvl1pPr>
          </a:lstStyle>
          <a:p>
            <a:fld id="{C50E5DEF-305C-4654-A2C3-CA60F55E85EF}" type="datetimeFigureOut">
              <a:rPr lang="en-US" smtClean="0">
                <a:latin typeface="Arial" panose="020B0604020202020204" pitchFamily="34" charset="0"/>
              </a:rPr>
              <a:t>6/22/2023</a:t>
            </a:fld>
            <a:endParaRPr lang="en-US">
              <a:latin typeface="Arial" panose="020B0604020202020204" pitchFamily="34" charset="0"/>
            </a:endParaRPr>
          </a:p>
        </p:txBody>
      </p:sp>
      <p:sp>
        <p:nvSpPr>
          <p:cNvPr id="4" name="Footer Placeholder 3"/>
          <p:cNvSpPr>
            <a:spLocks noGrp="1"/>
          </p:cNvSpPr>
          <p:nvPr>
            <p:ph type="ftr" sz="quarter" idx="2"/>
          </p:nvPr>
        </p:nvSpPr>
        <p:spPr>
          <a:xfrm>
            <a:off x="0" y="8890282"/>
            <a:ext cx="3070860" cy="467995"/>
          </a:xfrm>
          <a:prstGeom prst="rect">
            <a:avLst/>
          </a:prstGeom>
        </p:spPr>
        <p:txBody>
          <a:bodyPr vert="horz" lIns="95068" tIns="47534" rIns="95068" bIns="47534" rtlCol="0" anchor="b"/>
          <a:lstStyle>
            <a:lvl1pPr algn="l">
              <a:defRPr sz="13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4014101" y="8890282"/>
            <a:ext cx="3070860" cy="467995"/>
          </a:xfrm>
          <a:prstGeom prst="rect">
            <a:avLst/>
          </a:prstGeom>
        </p:spPr>
        <p:txBody>
          <a:bodyPr vert="horz" lIns="95068" tIns="47534" rIns="95068" bIns="47534" rtlCol="0" anchor="b"/>
          <a:lstStyle>
            <a:lvl1pPr algn="r">
              <a:defRPr sz="1300"/>
            </a:lvl1pPr>
          </a:lstStyle>
          <a:p>
            <a:fld id="{23747F37-FF1C-480A-AD32-7E5696CA968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3025263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860" cy="467995"/>
          </a:xfrm>
          <a:prstGeom prst="rect">
            <a:avLst/>
          </a:prstGeom>
        </p:spPr>
        <p:txBody>
          <a:bodyPr vert="horz" lIns="95068" tIns="47534" rIns="95068" bIns="47534" rtlCol="0"/>
          <a:lstStyle>
            <a:lvl1pPr algn="l">
              <a:defRPr sz="1300">
                <a:latin typeface="Arial" panose="020B0604020202020204" pitchFamily="34" charset="0"/>
              </a:defRPr>
            </a:lvl1pPr>
          </a:lstStyle>
          <a:p>
            <a:endParaRPr lang="en-US"/>
          </a:p>
        </p:txBody>
      </p:sp>
      <p:sp>
        <p:nvSpPr>
          <p:cNvPr id="3" name="Date Placeholder 2"/>
          <p:cNvSpPr>
            <a:spLocks noGrp="1"/>
          </p:cNvSpPr>
          <p:nvPr>
            <p:ph type="dt" idx="1"/>
          </p:nvPr>
        </p:nvSpPr>
        <p:spPr>
          <a:xfrm>
            <a:off x="4014101" y="1"/>
            <a:ext cx="3070860" cy="467995"/>
          </a:xfrm>
          <a:prstGeom prst="rect">
            <a:avLst/>
          </a:prstGeom>
        </p:spPr>
        <p:txBody>
          <a:bodyPr vert="horz" lIns="95068" tIns="47534" rIns="95068" bIns="47534" rtlCol="0"/>
          <a:lstStyle>
            <a:lvl1pPr algn="r">
              <a:defRPr sz="1300">
                <a:latin typeface="Arial" panose="020B0604020202020204" pitchFamily="34" charset="0"/>
              </a:defRPr>
            </a:lvl1pPr>
          </a:lstStyle>
          <a:p>
            <a:fld id="{20BAC53A-F092-42C8-9364-10E62332E740}" type="datetimeFigureOut">
              <a:rPr lang="en-US" smtClean="0"/>
              <a:pPr/>
              <a:t>6/22/2023</a:t>
            </a:fld>
            <a:endParaRPr lang="en-US"/>
          </a:p>
        </p:txBody>
      </p:sp>
      <p:sp>
        <p:nvSpPr>
          <p:cNvPr id="4" name="Slide Image Placeholder 3"/>
          <p:cNvSpPr>
            <a:spLocks noGrp="1" noRot="1" noChangeAspect="1"/>
          </p:cNvSpPr>
          <p:nvPr>
            <p:ph type="sldImg" idx="2"/>
          </p:nvPr>
        </p:nvSpPr>
        <p:spPr>
          <a:xfrm>
            <a:off x="422275" y="701675"/>
            <a:ext cx="6242050" cy="3511550"/>
          </a:xfrm>
          <a:prstGeom prst="rect">
            <a:avLst/>
          </a:prstGeom>
          <a:noFill/>
          <a:ln w="12700">
            <a:solidFill>
              <a:prstClr val="black"/>
            </a:solidFill>
          </a:ln>
        </p:spPr>
        <p:txBody>
          <a:bodyPr vert="horz" lIns="95068" tIns="47534" rIns="95068" bIns="47534" rtlCol="0" anchor="ctr"/>
          <a:lstStyle/>
          <a:p>
            <a:endParaRPr lang="en-US"/>
          </a:p>
        </p:txBody>
      </p:sp>
      <p:sp>
        <p:nvSpPr>
          <p:cNvPr id="5" name="Notes Placeholder 4"/>
          <p:cNvSpPr>
            <a:spLocks noGrp="1"/>
          </p:cNvSpPr>
          <p:nvPr>
            <p:ph type="body" sz="quarter" idx="3"/>
          </p:nvPr>
        </p:nvSpPr>
        <p:spPr>
          <a:xfrm>
            <a:off x="708661" y="4445953"/>
            <a:ext cx="5669280" cy="4211955"/>
          </a:xfrm>
          <a:prstGeom prst="rect">
            <a:avLst/>
          </a:prstGeom>
        </p:spPr>
        <p:txBody>
          <a:bodyPr vert="horz" lIns="95068" tIns="47534" rIns="95068" bIns="475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0282"/>
            <a:ext cx="3070860" cy="467995"/>
          </a:xfrm>
          <a:prstGeom prst="rect">
            <a:avLst/>
          </a:prstGeom>
        </p:spPr>
        <p:txBody>
          <a:bodyPr vert="horz" lIns="95068" tIns="47534" rIns="95068" bIns="47534" rtlCol="0" anchor="b"/>
          <a:lstStyle>
            <a:lvl1pPr algn="l">
              <a:defRPr sz="13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014101" y="8890282"/>
            <a:ext cx="3070860" cy="467995"/>
          </a:xfrm>
          <a:prstGeom prst="rect">
            <a:avLst/>
          </a:prstGeom>
        </p:spPr>
        <p:txBody>
          <a:bodyPr vert="horz" lIns="95068" tIns="47534" rIns="95068" bIns="47534" rtlCol="0" anchor="b"/>
          <a:lstStyle>
            <a:lvl1pPr algn="r">
              <a:defRPr sz="1300">
                <a:latin typeface="Arial" panose="020B0604020202020204" pitchFamily="34" charset="0"/>
              </a:defRPr>
            </a:lvl1pPr>
          </a:lstStyle>
          <a:p>
            <a:fld id="{4FF0A437-926C-4CA3-A06C-CCC97DC4BFA4}" type="slidenum">
              <a:rPr lang="en-US" smtClean="0"/>
              <a:pPr/>
              <a:t>‹#›</a:t>
            </a:fld>
            <a:endParaRPr lang="en-US"/>
          </a:p>
        </p:txBody>
      </p:sp>
    </p:spTree>
    <p:extLst>
      <p:ext uri="{BB962C8B-B14F-4D97-AF65-F5344CB8AC3E}">
        <p14:creationId xmlns:p14="http://schemas.microsoft.com/office/powerpoint/2010/main" val="2727769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1</a:t>
            </a:fld>
            <a:endParaRPr lang="en-US" dirty="0"/>
          </a:p>
        </p:txBody>
      </p:sp>
    </p:spTree>
    <p:extLst>
      <p:ext uri="{BB962C8B-B14F-4D97-AF65-F5344CB8AC3E}">
        <p14:creationId xmlns:p14="http://schemas.microsoft.com/office/powerpoint/2010/main" val="367474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SYSDE32.NDVR.TEAM.JCL.CSV(EXAMPL1A)</a:t>
            </a:r>
          </a:p>
          <a:p>
            <a:endParaRPr lang="en-US" dirty="0"/>
          </a:p>
          <a:p>
            <a:r>
              <a:rPr lang="en-US" dirty="0"/>
              <a:t>This is the output for our first example.</a:t>
            </a:r>
          </a:p>
          <a:p>
            <a:r>
              <a:rPr lang="en-US" dirty="0"/>
              <a:t>You might not like the format, but that’s OK.</a:t>
            </a:r>
          </a:p>
          <a:p>
            <a:r>
              <a:rPr lang="en-US" dirty="0"/>
              <a:t>We’ll show you how to change to make the change to get the format you like.</a:t>
            </a:r>
          </a:p>
          <a:p>
            <a:r>
              <a:rPr lang="en-US" dirty="0"/>
              <a:t> </a:t>
            </a:r>
          </a:p>
          <a:p>
            <a:r>
              <a:rPr lang="en-US" dirty="0"/>
              <a:t>It shows a list of elements last changed by a certain Userid. Three lines are printed for each element found. The last changed Userid is one of several </a:t>
            </a:r>
            <a:r>
              <a:rPr lang="en-US" dirty="0" err="1"/>
              <a:t>userids</a:t>
            </a:r>
            <a:r>
              <a:rPr lang="en-US" dirty="0"/>
              <a:t> Endevor maintains on an element. Not all are available for printing from the standard reports. Here.</a:t>
            </a:r>
          </a:p>
          <a:p>
            <a:pPr lvl="0"/>
            <a:r>
              <a:rPr lang="en-US" dirty="0"/>
              <a:t>The first list shows the Userid and the element name</a:t>
            </a:r>
          </a:p>
          <a:p>
            <a:pPr lvl="0"/>
            <a:r>
              <a:rPr lang="en-US" dirty="0"/>
              <a:t>The second line shows the System, Subsystem and Type names</a:t>
            </a:r>
          </a:p>
          <a:p>
            <a:pPr lvl="0"/>
            <a:r>
              <a:rPr lang="en-US" dirty="0"/>
              <a:t>The third lines shows the date and time the element was </a:t>
            </a:r>
            <a:r>
              <a:rPr lang="en-US" dirty="0" err="1"/>
              <a:t>chaged</a:t>
            </a:r>
            <a:endParaRPr lang="en-US" dirty="0"/>
          </a:p>
          <a:p>
            <a:r>
              <a:rPr lang="en-US" dirty="0" smtClean="0"/>
              <a:t>.</a:t>
            </a:r>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10</a:t>
            </a:fld>
            <a:endParaRPr lang="en-US"/>
          </a:p>
        </p:txBody>
      </p:sp>
    </p:spTree>
    <p:extLst>
      <p:ext uri="{BB962C8B-B14F-4D97-AF65-F5344CB8AC3E}">
        <p14:creationId xmlns:p14="http://schemas.microsoft.com/office/powerpoint/2010/main" val="2521696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 of effort is needed to produce output like this?</a:t>
            </a:r>
          </a:p>
          <a:p>
            <a:r>
              <a:rPr lang="en-US" dirty="0"/>
              <a:t>Just 34 lines of JCL consisting of a comma separated value step and a table tool step.  </a:t>
            </a:r>
          </a:p>
          <a:p>
            <a:r>
              <a:rPr lang="en-US" dirty="0"/>
              <a:t>If you already have a comma separated value step in another job you can copy it and to this job.</a:t>
            </a:r>
          </a:p>
          <a:p>
            <a:r>
              <a:rPr lang="en-US" dirty="0"/>
              <a:t>If you already have a table tool step you can it into a JCL for this process</a:t>
            </a:r>
          </a:p>
          <a:p>
            <a:r>
              <a:rPr lang="en-US" dirty="0"/>
              <a:t> </a:t>
            </a:r>
          </a:p>
          <a:p>
            <a:r>
              <a:rPr lang="en-US" dirty="0"/>
              <a:t>In either case, only minor tailoring is needed to tailor you job to get what  you want.</a:t>
            </a:r>
          </a:p>
          <a:p>
            <a:r>
              <a:rPr lang="en-US" dirty="0"/>
              <a:t> </a:t>
            </a:r>
          </a:p>
          <a:p>
            <a:r>
              <a:rPr lang="en-US" dirty="0"/>
              <a:t>Job steps can become your building blocks </a:t>
            </a:r>
          </a:p>
        </p:txBody>
      </p:sp>
      <p:sp>
        <p:nvSpPr>
          <p:cNvPr id="4" name="Slide Number Placeholder 3"/>
          <p:cNvSpPr>
            <a:spLocks noGrp="1"/>
          </p:cNvSpPr>
          <p:nvPr>
            <p:ph type="sldNum" sz="quarter" idx="10"/>
          </p:nvPr>
        </p:nvSpPr>
        <p:spPr/>
        <p:txBody>
          <a:bodyPr/>
          <a:lstStyle/>
          <a:p>
            <a:fld id="{4FF0A437-926C-4CA3-A06C-CCC97DC4BFA4}" type="slidenum">
              <a:rPr lang="en-US" smtClean="0"/>
              <a:pPr/>
              <a:t>11</a:t>
            </a:fld>
            <a:endParaRPr lang="en-US"/>
          </a:p>
        </p:txBody>
      </p:sp>
    </p:spTree>
    <p:extLst>
      <p:ext uri="{BB962C8B-B14F-4D97-AF65-F5344CB8AC3E}">
        <p14:creationId xmlns:p14="http://schemas.microsoft.com/office/powerpoint/2010/main" val="965563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SYSDE32.NDVR.TEAM.JCL.CSV(EXAMPL1A)</a:t>
            </a:r>
          </a:p>
          <a:p>
            <a:endParaRPr lang="en-US" dirty="0"/>
          </a:p>
          <a:p>
            <a:r>
              <a:rPr lang="en-US" dirty="0"/>
              <a:t>This is an example of what comma separated value data looks like</a:t>
            </a:r>
          </a:p>
          <a:p>
            <a:r>
              <a:rPr lang="en-US" dirty="0"/>
              <a:t>Each CSV output has a heading on the first line that describes the data on subsequent lines. </a:t>
            </a:r>
          </a:p>
          <a:p>
            <a:r>
              <a:rPr lang="en-US" dirty="0"/>
              <a:t> </a:t>
            </a:r>
          </a:p>
          <a:p>
            <a:r>
              <a:rPr lang="en-US" dirty="0"/>
              <a:t>When Table Tool sees data like this, it makes variable names from each of the heading phrases. Then the  variables are assigned values from  each subsequent row of the table. </a:t>
            </a:r>
          </a:p>
          <a:p>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4FF0A437-926C-4CA3-A06C-CCC97DC4BFA4}" type="slidenum">
              <a:rPr lang="en-US" smtClean="0"/>
              <a:pPr/>
              <a:t>12</a:t>
            </a:fld>
            <a:endParaRPr lang="en-US"/>
          </a:p>
        </p:txBody>
      </p:sp>
    </p:spTree>
    <p:extLst>
      <p:ext uri="{BB962C8B-B14F-4D97-AF65-F5344CB8AC3E}">
        <p14:creationId xmlns:p14="http://schemas.microsoft.com/office/powerpoint/2010/main" val="16396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8386" y="4445776"/>
            <a:ext cx="5669280" cy="4211955"/>
          </a:xfrm>
        </p:spPr>
        <p:txBody>
          <a:bodyPr/>
          <a:lstStyle/>
          <a:p>
            <a:r>
              <a:rPr lang="en-US" dirty="0" smtClean="0"/>
              <a:t>SYSDE32.NDVR.TEAM.JCL.CSV(EXAMPL1A)</a:t>
            </a:r>
          </a:p>
          <a:p>
            <a:endParaRPr lang="en-US" dirty="0"/>
          </a:p>
          <a:p>
            <a:r>
              <a:rPr lang="en-US" dirty="0"/>
              <a:t>Here is the JCL. </a:t>
            </a:r>
          </a:p>
          <a:p>
            <a:r>
              <a:rPr lang="en-US" dirty="0"/>
              <a:t> </a:t>
            </a:r>
          </a:p>
          <a:p>
            <a:r>
              <a:rPr lang="en-US" dirty="0"/>
              <a:t>The first step is an Endevor CSV utility step.  We showed on the previous slide what the output from this step might look like.  The Endevor CSV utility is covered in Broadcom’s Tech Docs documentation. </a:t>
            </a:r>
          </a:p>
          <a:p>
            <a:r>
              <a:rPr lang="en-US" dirty="0"/>
              <a:t> </a:t>
            </a:r>
          </a:p>
          <a:p>
            <a:r>
              <a:rPr lang="en-US" dirty="0"/>
              <a:t>The second step, starting on line 23, is the Table Tool step, which produces the output from the CSV data. There is no additional code hidden anywhere.  </a:t>
            </a:r>
          </a:p>
          <a:p>
            <a:r>
              <a:rPr lang="en-US" dirty="0"/>
              <a:t> </a:t>
            </a:r>
          </a:p>
          <a:p>
            <a:r>
              <a:rPr lang="en-US" dirty="0"/>
              <a:t>Let’s look at what these two OPTIONS statements do? </a:t>
            </a:r>
          </a:p>
          <a:p>
            <a:r>
              <a:rPr lang="en-US" dirty="0"/>
              <a:t> </a:t>
            </a:r>
          </a:p>
          <a:p>
            <a:r>
              <a:rPr lang="en-US" dirty="0" err="1"/>
              <a:t>TTool</a:t>
            </a:r>
            <a:r>
              <a:rPr lang="en-US" dirty="0"/>
              <a:t> executes the OPTIONS once before reading the input table. The statement on </a:t>
            </a:r>
            <a:r>
              <a:rPr lang="en-US" u="sng" dirty="0"/>
              <a:t>line 25</a:t>
            </a:r>
            <a:r>
              <a:rPr lang="en-US" dirty="0"/>
              <a:t> tells </a:t>
            </a:r>
            <a:r>
              <a:rPr lang="en-US" dirty="0" err="1"/>
              <a:t>TTool</a:t>
            </a:r>
            <a:r>
              <a:rPr lang="en-US" dirty="0"/>
              <a:t> the format of the input table.  (CSV is one of several input formats)</a:t>
            </a:r>
          </a:p>
          <a:p>
            <a:r>
              <a:rPr lang="en-US" dirty="0" err="1"/>
              <a:t>TTool</a:t>
            </a:r>
            <a:r>
              <a:rPr lang="en-US" dirty="0"/>
              <a:t> knows the format of the heading and builds variable names from it. </a:t>
            </a:r>
          </a:p>
          <a:p>
            <a:r>
              <a:rPr lang="en-US" dirty="0"/>
              <a:t> </a:t>
            </a:r>
          </a:p>
          <a:p>
            <a:r>
              <a:rPr lang="en-US" dirty="0"/>
              <a:t>After each row of the Table is read, the OPTIONS are executed again.  </a:t>
            </a:r>
            <a:r>
              <a:rPr lang="en-US" u="sng" dirty="0"/>
              <a:t>Line 26</a:t>
            </a:r>
            <a:r>
              <a:rPr lang="en-US" dirty="0"/>
              <a:t> says….</a:t>
            </a:r>
          </a:p>
          <a:p>
            <a:r>
              <a:rPr lang="en-US" dirty="0"/>
              <a:t>If the value of one of the CSV variables is not ‘NSIMEON’  then bypass (or skip) the entire row.</a:t>
            </a:r>
          </a:p>
          <a:p>
            <a:r>
              <a:rPr lang="en-US" dirty="0"/>
              <a:t> </a:t>
            </a:r>
          </a:p>
          <a:p>
            <a:r>
              <a:rPr lang="en-US" dirty="0"/>
              <a:t>Rows that are skipped produce no output. </a:t>
            </a:r>
          </a:p>
          <a:p>
            <a:r>
              <a:rPr lang="en-US" dirty="0"/>
              <a:t>For each row not skipped, values from the row  cause an expansion of the ‘MODEL’, and the expanded output is written to the TBLOUT </a:t>
            </a:r>
            <a:r>
              <a:rPr lang="en-US" dirty="0" err="1"/>
              <a:t>ddname</a:t>
            </a:r>
            <a:r>
              <a:rPr lang="en-US" dirty="0"/>
              <a:t>.   </a:t>
            </a:r>
          </a:p>
          <a:p>
            <a:r>
              <a:rPr lang="en-US" dirty="0"/>
              <a:t> </a:t>
            </a:r>
          </a:p>
          <a:p>
            <a:r>
              <a:rPr lang="en-US" dirty="0"/>
              <a:t>If  you prefer a different format for the output you can just simply arrange the text and variables in the MODEL to the way you want.  </a:t>
            </a:r>
          </a:p>
          <a:p>
            <a:r>
              <a:rPr lang="en-US" dirty="0"/>
              <a:t> </a:t>
            </a:r>
          </a:p>
          <a:p>
            <a:r>
              <a:rPr lang="en-US" dirty="0"/>
              <a:t>You might be wondering, where do the variable names and values come from?   Variable names are provided on the CSV file header and values are given on each subsequent record of the CSV file. Do you have to already know the variable names for a CSV file, or analyze the heading yourself? </a:t>
            </a:r>
          </a:p>
          <a:p>
            <a:r>
              <a:rPr lang="en-US" dirty="0"/>
              <a:t>No.</a:t>
            </a:r>
          </a:p>
          <a:p>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4FF0A437-926C-4CA3-A06C-CCC97DC4BFA4}" type="slidenum">
              <a:rPr lang="en-US" smtClean="0"/>
              <a:pPr/>
              <a:t>13</a:t>
            </a:fld>
            <a:endParaRPr lang="en-US"/>
          </a:p>
        </p:txBody>
      </p:sp>
    </p:spTree>
    <p:extLst>
      <p:ext uri="{BB962C8B-B14F-4D97-AF65-F5344CB8AC3E}">
        <p14:creationId xmlns:p14="http://schemas.microsoft.com/office/powerpoint/2010/main" val="2854647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SYSDE32.NDVR.TEAM.JCL.CSV(EXAMPL1A)</a:t>
            </a:r>
          </a:p>
          <a:p>
            <a:endParaRPr lang="en-US" dirty="0"/>
          </a:p>
          <a:p>
            <a:r>
              <a:rPr lang="en-US" dirty="0"/>
              <a:t>For CSV files, </a:t>
            </a:r>
            <a:r>
              <a:rPr lang="en-US" u="sng" dirty="0"/>
              <a:t>Table tool lists all the variable names</a:t>
            </a:r>
            <a:r>
              <a:rPr lang="en-US" dirty="0"/>
              <a:t> from the table heading. Here is an example.  Variable names will differ from one kind of CSV request to another. However, the variable names are consistently the same for each kind of request. For example, the CSV file heading for package actions will consistently use the same variables, but they will be different from the variables related to elements as  shown here.</a:t>
            </a:r>
          </a:p>
          <a:p>
            <a:r>
              <a:rPr lang="en-US" dirty="0"/>
              <a:t> </a:t>
            </a:r>
          </a:p>
          <a:p>
            <a:r>
              <a:rPr lang="en-US" dirty="0"/>
              <a:t>So when you are </a:t>
            </a:r>
            <a:r>
              <a:rPr lang="en-US" u="sng" dirty="0"/>
              <a:t>running a certain CSV request for the first time</a:t>
            </a:r>
            <a:r>
              <a:rPr lang="en-US" dirty="0"/>
              <a:t>, allow the table tool step to run – even with an empty model. Doing so will show you all the variables available for that kind of CSV extract.</a:t>
            </a:r>
          </a:p>
          <a:p>
            <a:r>
              <a:rPr lang="en-US" dirty="0"/>
              <a:t>I counted a total of 54 variables provided by the Endevor CSV utility for element information.  The 54 variables contain the information found on the Endevor master display screen. </a:t>
            </a:r>
          </a:p>
          <a:p>
            <a:r>
              <a:rPr lang="en-US" dirty="0"/>
              <a:t>You could collect data like this, and download it into an excel spreadsheet, but then you would get 54 columns. You could, then, delete the unwanted columns, and use Excel’s filtering to select just the rows you want. </a:t>
            </a:r>
          </a:p>
          <a:p>
            <a:r>
              <a:rPr lang="en-US" dirty="0"/>
              <a:t> </a:t>
            </a:r>
          </a:p>
          <a:p>
            <a:r>
              <a:rPr lang="en-US" dirty="0"/>
              <a:t>In contrast, using table tool you can use any of 54 variables as selection criteria, and you can limit the output to your chosen subset of the 54 variables in any order you want, and you do not have to download anything.</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14</a:t>
            </a:fld>
            <a:endParaRPr lang="en-US"/>
          </a:p>
        </p:txBody>
      </p:sp>
    </p:spTree>
    <p:extLst>
      <p:ext uri="{BB962C8B-B14F-4D97-AF65-F5344CB8AC3E}">
        <p14:creationId xmlns:p14="http://schemas.microsoft.com/office/powerpoint/2010/main" val="1312006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SYSDE32.NDVR.TEAM.JCL.CSV(EXAMPL1A)</a:t>
            </a:r>
            <a:br>
              <a:rPr lang="en-US" baseline="0" dirty="0" smtClean="0"/>
            </a:br>
            <a:endParaRPr lang="en-US" baseline="0" dirty="0" smtClean="0"/>
          </a:p>
          <a:p>
            <a:r>
              <a:rPr lang="en-US" dirty="0"/>
              <a:t>Once again this is what the output looks like for this first example  The example model specifies that 3 lines of output are written for each selected table row,  so if you like a different format,  you can change the MODEL to format your output in any way  you like. </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15</a:t>
            </a:fld>
            <a:endParaRPr lang="en-US"/>
          </a:p>
        </p:txBody>
      </p:sp>
    </p:spTree>
    <p:extLst>
      <p:ext uri="{BB962C8B-B14F-4D97-AF65-F5344CB8AC3E}">
        <p14:creationId xmlns:p14="http://schemas.microsoft.com/office/powerpoint/2010/main" val="2639102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PSP.ENDV.TEAM.JCL(EXAMPL1C)</a:t>
            </a:r>
          </a:p>
          <a:p>
            <a:endParaRPr lang="en-US" dirty="0" smtClean="0"/>
          </a:p>
          <a:p>
            <a:r>
              <a:rPr lang="en-US" dirty="0" smtClean="0"/>
              <a:t>This example starts with the first example, and goes a </a:t>
            </a:r>
            <a:r>
              <a:rPr lang="en-US" smtClean="0"/>
              <a:t>little</a:t>
            </a:r>
            <a:r>
              <a:rPr lang="en-US" baseline="0" smtClean="0"/>
              <a:t> further.</a:t>
            </a:r>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16</a:t>
            </a:fld>
            <a:endParaRPr lang="en-US"/>
          </a:p>
        </p:txBody>
      </p:sp>
    </p:spTree>
    <p:extLst>
      <p:ext uri="{BB962C8B-B14F-4D97-AF65-F5344CB8AC3E}">
        <p14:creationId xmlns:p14="http://schemas.microsoft.com/office/powerpoint/2010/main" val="1835124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PSP.ENDV.TEAM.JCL(EXAMPL1C)</a:t>
            </a:r>
            <a:br>
              <a:rPr lang="en-US" baseline="0" dirty="0" smtClean="0"/>
            </a:br>
            <a:endParaRPr lang="en-US" baseline="0" dirty="0" smtClean="0"/>
          </a:p>
          <a:p>
            <a:r>
              <a:rPr lang="en-US" dirty="0"/>
              <a:t>This slide shows output for our second example.  </a:t>
            </a:r>
          </a:p>
          <a:p>
            <a:r>
              <a:rPr lang="en-US" dirty="0"/>
              <a:t>This time the output  is formatted as a standard report, and </a:t>
            </a:r>
            <a:r>
              <a:rPr lang="en-US" dirty="0" smtClean="0"/>
              <a:t>shows </a:t>
            </a:r>
            <a:r>
              <a:rPr lang="en-US" dirty="0"/>
              <a:t>several columns of data the are derived from the CSV output. </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17</a:t>
            </a:fld>
            <a:endParaRPr lang="en-US"/>
          </a:p>
        </p:txBody>
      </p:sp>
    </p:spTree>
    <p:extLst>
      <p:ext uri="{BB962C8B-B14F-4D97-AF65-F5344CB8AC3E}">
        <p14:creationId xmlns:p14="http://schemas.microsoft.com/office/powerpoint/2010/main" val="1698977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PSP.ENDV.TEAM.JCL(EXAMPL1C)</a:t>
            </a:r>
          </a:p>
          <a:p>
            <a:endParaRPr lang="en-US" dirty="0" smtClean="0"/>
          </a:p>
          <a:p>
            <a:r>
              <a:rPr lang="en-US" dirty="0"/>
              <a:t>So what produces this report? Two steps in 40 lines of JCL.  </a:t>
            </a:r>
          </a:p>
          <a:p>
            <a:r>
              <a:rPr lang="en-US" dirty="0"/>
              <a:t> </a:t>
            </a:r>
          </a:p>
          <a:p>
            <a:r>
              <a:rPr lang="en-US" dirty="0"/>
              <a:t>The first step is a comma separated value step like the one from our first example.  </a:t>
            </a:r>
          </a:p>
          <a:p>
            <a:r>
              <a:rPr lang="en-US" dirty="0"/>
              <a:t> </a:t>
            </a:r>
          </a:p>
          <a:p>
            <a:r>
              <a:rPr lang="en-US" dirty="0"/>
              <a:t>The second  step is a Table Tools step, like the one from our first example.</a:t>
            </a:r>
          </a:p>
          <a:p>
            <a:r>
              <a:rPr lang="en-US" dirty="0"/>
              <a:t> We could copy steps from the first example to build the JCL for this one.  </a:t>
            </a:r>
          </a:p>
          <a:p>
            <a:r>
              <a:rPr lang="en-US" dirty="0"/>
              <a:t> </a:t>
            </a:r>
          </a:p>
          <a:p>
            <a:r>
              <a:rPr lang="en-US" dirty="0"/>
              <a:t>The Option statements are used for selecting records and formatting.</a:t>
            </a:r>
          </a:p>
        </p:txBody>
      </p:sp>
      <p:sp>
        <p:nvSpPr>
          <p:cNvPr id="4" name="Slide Number Placeholder 3"/>
          <p:cNvSpPr>
            <a:spLocks noGrp="1"/>
          </p:cNvSpPr>
          <p:nvPr>
            <p:ph type="sldNum" sz="quarter" idx="10"/>
          </p:nvPr>
        </p:nvSpPr>
        <p:spPr/>
        <p:txBody>
          <a:bodyPr/>
          <a:lstStyle/>
          <a:p>
            <a:fld id="{4FF0A437-926C-4CA3-A06C-CCC97DC4BFA4}" type="slidenum">
              <a:rPr lang="en-US" smtClean="0"/>
              <a:pPr/>
              <a:t>18</a:t>
            </a:fld>
            <a:endParaRPr lang="en-US"/>
          </a:p>
        </p:txBody>
      </p:sp>
    </p:spTree>
    <p:extLst>
      <p:ext uri="{BB962C8B-B14F-4D97-AF65-F5344CB8AC3E}">
        <p14:creationId xmlns:p14="http://schemas.microsoft.com/office/powerpoint/2010/main" val="1843080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PSP.ENDV.TEAM.JCL(EXAMPL1C)</a:t>
            </a:r>
            <a:br>
              <a:rPr lang="en-US" dirty="0" smtClean="0"/>
            </a:br>
            <a:endParaRPr lang="en-US" dirty="0"/>
          </a:p>
          <a:p>
            <a:r>
              <a:rPr lang="en-US" dirty="0"/>
              <a:t>The CSV step is the same….</a:t>
            </a:r>
          </a:p>
          <a:p>
            <a:r>
              <a:rPr lang="en-US" dirty="0"/>
              <a:t> </a:t>
            </a:r>
          </a:p>
          <a:p>
            <a:r>
              <a:rPr lang="en-US" dirty="0"/>
              <a:t>The Table Tool step has more OPTIONS than before.</a:t>
            </a:r>
          </a:p>
          <a:p>
            <a:r>
              <a:rPr lang="en-US" dirty="0"/>
              <a:t> </a:t>
            </a:r>
          </a:p>
          <a:p>
            <a:r>
              <a:rPr lang="en-US" u="sng" dirty="0"/>
              <a:t>Line 26</a:t>
            </a:r>
            <a:r>
              <a:rPr lang="en-US" dirty="0"/>
              <a:t> looks at the number of the record just read, and if it is the first record, write the heading.</a:t>
            </a:r>
          </a:p>
          <a:p>
            <a:r>
              <a:rPr lang="en-US" dirty="0"/>
              <a:t>The heading is found on lines 33-34, and containing no variables is written as is.</a:t>
            </a:r>
          </a:p>
          <a:p>
            <a:r>
              <a:rPr lang="en-US" dirty="0"/>
              <a:t> </a:t>
            </a:r>
          </a:p>
          <a:p>
            <a:r>
              <a:rPr lang="en-US" u="sng" dirty="0"/>
              <a:t>Line 27</a:t>
            </a:r>
            <a:r>
              <a:rPr lang="en-US" dirty="0"/>
              <a:t> checks the value for one of the CSV Date variables. If the date is newer than Jan 1, 2020 then the Table row is skipped   -    in other words   -  it gets thrown  out.    </a:t>
            </a:r>
          </a:p>
          <a:p>
            <a:r>
              <a:rPr lang="en-US" dirty="0"/>
              <a:t> </a:t>
            </a:r>
          </a:p>
          <a:p>
            <a:r>
              <a:rPr lang="en-US" u="sng" dirty="0"/>
              <a:t>Lines 28-31</a:t>
            </a:r>
            <a:r>
              <a:rPr lang="en-US" dirty="0"/>
              <a:t> are using REXX statements to format variables to be consistently 8 characters in length. They are padded with blanks if necessary. Non-blank characters are shifted to the first position on left. The result compensates for the variations In lengths for the values from the CSV table. Then, each field is printed with a precise length – ideal for a report..</a:t>
            </a:r>
          </a:p>
          <a:p>
            <a:r>
              <a:rPr lang="en-US" dirty="0"/>
              <a:t> </a:t>
            </a:r>
          </a:p>
          <a:p>
            <a:r>
              <a:rPr lang="en-US" u="sng" dirty="0"/>
              <a:t>Line 32 </a:t>
            </a:r>
            <a:r>
              <a:rPr lang="en-US" dirty="0"/>
              <a:t>introduces a new variable and assigns a value from one of the CSV variables. </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19</a:t>
            </a:fld>
            <a:endParaRPr lang="en-US"/>
          </a:p>
        </p:txBody>
      </p:sp>
    </p:spTree>
    <p:extLst>
      <p:ext uri="{BB962C8B-B14F-4D97-AF65-F5344CB8AC3E}">
        <p14:creationId xmlns:p14="http://schemas.microsoft.com/office/powerpoint/2010/main" val="98004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2</a:t>
            </a:fld>
            <a:endParaRPr lang="en-US"/>
          </a:p>
        </p:txBody>
      </p:sp>
    </p:spTree>
    <p:extLst>
      <p:ext uri="{BB962C8B-B14F-4D97-AF65-F5344CB8AC3E}">
        <p14:creationId xmlns:p14="http://schemas.microsoft.com/office/powerpoint/2010/main" val="206032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PSP.ENDV.TEAM.JCL(EXAMPL1C)</a:t>
            </a:r>
            <a:br>
              <a:rPr lang="en-US" baseline="0" dirty="0" smtClean="0"/>
            </a:br>
            <a:endParaRPr lang="en-US" baseline="0" dirty="0" smtClean="0"/>
          </a:p>
          <a:p>
            <a:r>
              <a:rPr lang="en-US" dirty="0"/>
              <a:t>Once again this is what the output looks like for this </a:t>
            </a:r>
            <a:r>
              <a:rPr lang="en-US" dirty="0" smtClean="0"/>
              <a:t>example  </a:t>
            </a:r>
            <a:r>
              <a:rPr lang="en-US" dirty="0"/>
              <a:t>The </a:t>
            </a:r>
            <a:r>
              <a:rPr lang="en-US" dirty="0" smtClean="0"/>
              <a:t>example model specifies that 3 lines of output are written for each selected table row,  so if you like a different format,  you </a:t>
            </a:r>
            <a:r>
              <a:rPr lang="en-US" dirty="0"/>
              <a:t>can change it in any way you like. </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20</a:t>
            </a:fld>
            <a:endParaRPr lang="en-US"/>
          </a:p>
        </p:txBody>
      </p:sp>
    </p:spTree>
    <p:extLst>
      <p:ext uri="{BB962C8B-B14F-4D97-AF65-F5344CB8AC3E}">
        <p14:creationId xmlns:p14="http://schemas.microsoft.com/office/powerpoint/2010/main" val="148760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SYSDE32.NDVR.TEAM.JCL.CSV(EXAMPL1B)</a:t>
            </a:r>
          </a:p>
          <a:p>
            <a:endParaRPr lang="en-US" dirty="0"/>
          </a:p>
          <a:p>
            <a:r>
              <a:rPr lang="en-US" dirty="0"/>
              <a:t>The next example builds from the JCL steps from the first example.</a:t>
            </a:r>
          </a:p>
        </p:txBody>
      </p:sp>
      <p:sp>
        <p:nvSpPr>
          <p:cNvPr id="4" name="Slide Number Placeholder 3"/>
          <p:cNvSpPr>
            <a:spLocks noGrp="1"/>
          </p:cNvSpPr>
          <p:nvPr>
            <p:ph type="sldNum" sz="quarter" idx="10"/>
          </p:nvPr>
        </p:nvSpPr>
        <p:spPr/>
        <p:txBody>
          <a:bodyPr/>
          <a:lstStyle/>
          <a:p>
            <a:fld id="{4FF0A437-926C-4CA3-A06C-CCC97DC4BFA4}" type="slidenum">
              <a:rPr lang="en-US" smtClean="0"/>
              <a:pPr/>
              <a:t>21</a:t>
            </a:fld>
            <a:endParaRPr lang="en-US"/>
          </a:p>
        </p:txBody>
      </p:sp>
    </p:spTree>
    <p:extLst>
      <p:ext uri="{BB962C8B-B14F-4D97-AF65-F5344CB8AC3E}">
        <p14:creationId xmlns:p14="http://schemas.microsoft.com/office/powerpoint/2010/main" val="3725095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SYSDE32.NDVR.TEAM.JCL.CSV(EXAMPL1B)</a:t>
            </a:r>
          </a:p>
          <a:p>
            <a:r>
              <a:rPr lang="en-US" dirty="0"/>
              <a:t>This slide shows output for our second example.  </a:t>
            </a:r>
          </a:p>
          <a:p>
            <a:r>
              <a:rPr lang="en-US" dirty="0"/>
              <a:t>What you see is formatted a standard report, and show several columns of data the are derived from the CSV output, and a ‘DUP’ column that is constructed by the table tool step. </a:t>
            </a:r>
          </a:p>
          <a:p>
            <a:r>
              <a:rPr lang="en-US" dirty="0"/>
              <a:t> </a:t>
            </a:r>
          </a:p>
          <a:p>
            <a:r>
              <a:rPr lang="en-US" dirty="0"/>
              <a:t>The output represents a list of elements, </a:t>
            </a:r>
            <a:r>
              <a:rPr lang="en-US" dirty="0" smtClean="0"/>
              <a:t>flagging in </a:t>
            </a:r>
            <a:r>
              <a:rPr lang="en-US" dirty="0"/>
              <a:t>the ‘Dup’ column those elements that appear multiple times.  This report highlights repeating elements, regardless of whether Sandboxes or Dynamic </a:t>
            </a:r>
            <a:r>
              <a:rPr lang="en-US" dirty="0" err="1"/>
              <a:t>Envronments</a:t>
            </a:r>
            <a:r>
              <a:rPr lang="en-US" dirty="0"/>
              <a:t> are configured for parallel development.  </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22</a:t>
            </a:fld>
            <a:endParaRPr lang="en-US"/>
          </a:p>
        </p:txBody>
      </p:sp>
    </p:spTree>
    <p:extLst>
      <p:ext uri="{BB962C8B-B14F-4D97-AF65-F5344CB8AC3E}">
        <p14:creationId xmlns:p14="http://schemas.microsoft.com/office/powerpoint/2010/main" val="1045666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SYSDE32.NDVR.TEAM.JCL.CSV(EXAMPL1B)</a:t>
            </a:r>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23</a:t>
            </a:fld>
            <a:endParaRPr lang="en-US"/>
          </a:p>
        </p:txBody>
      </p:sp>
    </p:spTree>
    <p:extLst>
      <p:ext uri="{BB962C8B-B14F-4D97-AF65-F5344CB8AC3E}">
        <p14:creationId xmlns:p14="http://schemas.microsoft.com/office/powerpoint/2010/main" val="3326599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SYSDE32.NDVR.TEAM.JCL.CSV(EXAMPL1B)</a:t>
            </a:r>
          </a:p>
          <a:p>
            <a:endParaRPr lang="en-US" dirty="0" smtClean="0"/>
          </a:p>
          <a:p>
            <a:r>
              <a:rPr lang="en-US" sz="1050" kern="1200" dirty="0" smtClean="0">
                <a:solidFill>
                  <a:schemeClr val="tx1"/>
                </a:solidFill>
                <a:effectLst/>
                <a:latin typeface="Arial" panose="020B0604020202020204" pitchFamily="34" charset="0"/>
                <a:ea typeface="+mn-ea"/>
                <a:cs typeface="+mn-cs"/>
              </a:rPr>
              <a:t>So what produces this report? 58 lines of JCL.  </a:t>
            </a:r>
          </a:p>
          <a:p>
            <a:r>
              <a:rPr lang="en-US" sz="1050" kern="1200" dirty="0" smtClean="0">
                <a:solidFill>
                  <a:schemeClr val="tx1"/>
                </a:solidFill>
                <a:effectLst/>
                <a:latin typeface="Arial" panose="020B0604020202020204" pitchFamily="34" charset="0"/>
                <a:ea typeface="+mn-ea"/>
                <a:cs typeface="+mn-cs"/>
              </a:rPr>
              <a:t>There are three steps that produce this output.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The first step is a comma separated value step like the one from our first example.  </a:t>
            </a:r>
            <a:endParaRPr lang="en-US" sz="1050" kern="1200" dirty="0" smtClean="0">
              <a:solidFill>
                <a:schemeClr val="tx1"/>
              </a:solidFill>
              <a:effectLst/>
              <a:latin typeface="Arial" panose="020B0604020202020204" pitchFamily="34" charset="0"/>
              <a:ea typeface="+mn-ea"/>
              <a:cs typeface="+mn-cs"/>
            </a:endParaRPr>
          </a:p>
          <a:p>
            <a:r>
              <a:rPr lang="en-US" sz="1050" kern="1200" dirty="0" smtClean="0">
                <a:solidFill>
                  <a:schemeClr val="tx1"/>
                </a:solidFill>
                <a:effectLst/>
                <a:latin typeface="Arial" panose="020B0604020202020204" pitchFamily="34" charset="0"/>
                <a:ea typeface="+mn-ea"/>
                <a:cs typeface="+mn-cs"/>
              </a:rPr>
              <a:t>We could copy the CSV step from the first example to build the JCL for this one. </a:t>
            </a:r>
          </a:p>
          <a:p>
            <a:r>
              <a:rPr lang="en-US" sz="1050" kern="1200" dirty="0" smtClean="0">
                <a:solidFill>
                  <a:schemeClr val="tx1"/>
                </a:solidFill>
                <a:effectLst/>
                <a:latin typeface="Arial" panose="020B0604020202020204" pitchFamily="34" charset="0"/>
                <a:ea typeface="+mn-ea"/>
                <a:cs typeface="+mn-cs"/>
              </a:rPr>
              <a:t> </a:t>
            </a:r>
          </a:p>
          <a:p>
            <a:r>
              <a:rPr lang="en-US" sz="1050" kern="1200" dirty="0" smtClean="0">
                <a:solidFill>
                  <a:schemeClr val="tx1"/>
                </a:solidFill>
                <a:effectLst/>
                <a:latin typeface="Arial" panose="020B0604020202020204" pitchFamily="34" charset="0"/>
                <a:ea typeface="+mn-ea"/>
                <a:cs typeface="+mn-cs"/>
              </a:rPr>
              <a:t>Because the data needs to be sorted for this report, the second step is a SORT step.</a:t>
            </a:r>
            <a:r>
              <a:rPr lang="en-US" sz="1050" kern="1200" baseline="0" dirty="0" smtClean="0">
                <a:solidFill>
                  <a:schemeClr val="tx1"/>
                </a:solidFill>
                <a:effectLst/>
                <a:latin typeface="Arial" panose="020B0604020202020204" pitchFamily="34" charset="0"/>
                <a:ea typeface="+mn-ea"/>
                <a:cs typeface="+mn-cs"/>
              </a:rPr>
              <a:t> If we already have a SORT step, we could copy it here.</a:t>
            </a:r>
            <a:endParaRPr lang="en-US" sz="1050" kern="1200" dirty="0" smtClean="0">
              <a:solidFill>
                <a:schemeClr val="tx1"/>
              </a:solidFill>
              <a:effectLst/>
              <a:latin typeface="Arial" panose="020B0604020202020204" pitchFamily="34" charset="0"/>
              <a:ea typeface="+mn-ea"/>
              <a:cs typeface="+mn-cs"/>
            </a:endParaRPr>
          </a:p>
          <a:p>
            <a:r>
              <a:rPr lang="en-US" sz="1050" kern="1200" dirty="0" smtClean="0">
                <a:solidFill>
                  <a:schemeClr val="tx1"/>
                </a:solidFill>
                <a:effectLst/>
                <a:latin typeface="Arial" panose="020B0604020202020204" pitchFamily="34" charset="0"/>
                <a:ea typeface="+mn-ea"/>
                <a:cs typeface="+mn-cs"/>
              </a:rPr>
              <a:t> </a:t>
            </a:r>
          </a:p>
          <a:p>
            <a:r>
              <a:rPr lang="en-US" sz="1050" kern="1200" dirty="0" smtClean="0">
                <a:solidFill>
                  <a:schemeClr val="tx1"/>
                </a:solidFill>
                <a:effectLst/>
                <a:latin typeface="Arial" panose="020B0604020202020204" pitchFamily="34" charset="0"/>
                <a:ea typeface="+mn-ea"/>
                <a:cs typeface="+mn-cs"/>
              </a:rPr>
              <a:t>The third  step is a Table Tools step. We could copy the Table Tool step from the first example to build the JCL for this one.  </a:t>
            </a:r>
          </a:p>
          <a:p>
            <a:r>
              <a:rPr lang="en-US" sz="1050" kern="1200" dirty="0" smtClean="0">
                <a:solidFill>
                  <a:schemeClr val="tx1"/>
                </a:solidFill>
                <a:effectLst/>
                <a:latin typeface="Arial" panose="020B0604020202020204" pitchFamily="34" charset="0"/>
                <a:ea typeface="+mn-ea"/>
                <a:cs typeface="+mn-cs"/>
              </a:rPr>
              <a:t>The Option statements will be used for formatting, and deriving a value for the DUP column.</a:t>
            </a:r>
          </a:p>
          <a:p>
            <a:endParaRPr lang="en-US" sz="1050"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24</a:t>
            </a:fld>
            <a:endParaRPr lang="en-US"/>
          </a:p>
        </p:txBody>
      </p:sp>
    </p:spTree>
    <p:extLst>
      <p:ext uri="{BB962C8B-B14F-4D97-AF65-F5344CB8AC3E}">
        <p14:creationId xmlns:p14="http://schemas.microsoft.com/office/powerpoint/2010/main" val="1450958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SYSDE32.NDVR.TEAM.JCL.CSV(EXAMPL1B)</a:t>
            </a:r>
          </a:p>
          <a:p>
            <a:endParaRPr lang="en-US" baseline="0" dirty="0" smtClean="0"/>
          </a:p>
          <a:p>
            <a:r>
              <a:rPr lang="en-US" sz="1200" kern="1200" dirty="0" smtClean="0">
                <a:solidFill>
                  <a:schemeClr val="tx1"/>
                </a:solidFill>
                <a:effectLst/>
                <a:latin typeface="Arial" panose="020B0604020202020204" pitchFamily="34" charset="0"/>
                <a:ea typeface="+mn-ea"/>
                <a:cs typeface="+mn-cs"/>
              </a:rPr>
              <a:t>This is what the comma separated value data looks like when the NOCSV option is selected.</a:t>
            </a:r>
          </a:p>
          <a:p>
            <a:r>
              <a:rPr lang="en-US" sz="1200" kern="1200" dirty="0" smtClean="0">
                <a:solidFill>
                  <a:schemeClr val="tx1"/>
                </a:solidFill>
                <a:effectLst/>
                <a:latin typeface="Arial" panose="020B0604020202020204" pitchFamily="34" charset="0"/>
                <a:ea typeface="+mn-ea"/>
                <a:cs typeface="+mn-cs"/>
              </a:rPr>
              <a:t>There are no commas separating values.  In fact, all fields are in fixed positions, but there is no heading that provides useful information.</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When you have data like this, a close examination can help make the data useful.</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For example, I know that FINANCE is a system name, and I can see that it consistently appears in column 23.   I recognize subsystem names as well, and that they consistently appear in column 31.  Further to the right are recognized values for the element name, Type, Userid and date fields.</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For fields that are needed on your report, List the names and their starting and ending positions. (No arithmetic is necessary </a:t>
            </a:r>
            <a:r>
              <a:rPr lang="en-US" sz="1200" kern="1200" dirty="0" err="1" smtClean="0">
                <a:solidFill>
                  <a:schemeClr val="tx1"/>
                </a:solidFill>
                <a:effectLst/>
                <a:latin typeface="Arial" panose="020B0604020202020204" pitchFamily="34" charset="0"/>
                <a:ea typeface="+mn-ea"/>
                <a:cs typeface="+mn-cs"/>
              </a:rPr>
              <a:t>ie</a:t>
            </a:r>
            <a:r>
              <a:rPr lang="en-US" sz="1200" kern="1200" dirty="0" smtClean="0">
                <a:solidFill>
                  <a:schemeClr val="tx1"/>
                </a:solidFill>
                <a:effectLst/>
                <a:latin typeface="Arial" panose="020B0604020202020204" pitchFamily="34" charset="0"/>
                <a:ea typeface="+mn-ea"/>
                <a:cs typeface="+mn-cs"/>
              </a:rPr>
              <a:t> for length calculations)</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Then, to sort the data by Element and Type, we can build the Sort commands from the Positions of fields that we recognized. </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25</a:t>
            </a:fld>
            <a:endParaRPr lang="en-US"/>
          </a:p>
        </p:txBody>
      </p:sp>
    </p:spTree>
    <p:extLst>
      <p:ext uri="{BB962C8B-B14F-4D97-AF65-F5344CB8AC3E}">
        <p14:creationId xmlns:p14="http://schemas.microsoft.com/office/powerpoint/2010/main" val="924013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SYSDE32.NDVR.TEAM.JCL.CSV(EXAMPL1B)</a:t>
            </a:r>
          </a:p>
          <a:p>
            <a:endParaRPr lang="en-US" dirty="0" smtClean="0"/>
          </a:p>
          <a:p>
            <a:r>
              <a:rPr lang="en-US" sz="1200" kern="1200" dirty="0" smtClean="0">
                <a:solidFill>
                  <a:schemeClr val="tx1"/>
                </a:solidFill>
                <a:effectLst/>
                <a:latin typeface="Arial" panose="020B0604020202020204" pitchFamily="34" charset="0"/>
                <a:ea typeface="+mn-ea"/>
                <a:cs typeface="+mn-cs"/>
              </a:rPr>
              <a:t>Here you can see minor differences in the CSV step from the first example. The first example requested element information from PRD. This one requests information from the DEV environment. Also, since there is a necessary SORT in this job,  it also includes the NOCSV option. </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The second step sorts the data by Element, Type, System and subsystem.</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26</a:t>
            </a:fld>
            <a:endParaRPr lang="en-US"/>
          </a:p>
        </p:txBody>
      </p:sp>
    </p:spTree>
    <p:extLst>
      <p:ext uri="{BB962C8B-B14F-4D97-AF65-F5344CB8AC3E}">
        <p14:creationId xmlns:p14="http://schemas.microsoft.com/office/powerpoint/2010/main" val="3271339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SYSDE32.NDVR.TEAM.JCL.CSV(EXAMPL1B)</a:t>
            </a:r>
          </a:p>
          <a:p>
            <a:endParaRPr lang="en-US" baseline="0" dirty="0" smtClean="0"/>
          </a:p>
          <a:p>
            <a:r>
              <a:rPr lang="en-US" sz="1200" kern="1200" dirty="0" smtClean="0">
                <a:solidFill>
                  <a:schemeClr val="tx1"/>
                </a:solidFill>
                <a:effectLst/>
                <a:latin typeface="Arial" panose="020B0604020202020204" pitchFamily="34" charset="0"/>
                <a:ea typeface="+mn-ea"/>
                <a:cs typeface="+mn-cs"/>
              </a:rPr>
              <a:t>The third step shows the Table Tool step.</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The input table in this example does not contain a heading. There is nothing Table Tool can use to automatically identify the field names and their positions. However, when a “</a:t>
            </a:r>
            <a:r>
              <a:rPr lang="en-US" sz="1200" kern="1200" dirty="0" err="1" smtClean="0">
                <a:solidFill>
                  <a:schemeClr val="tx1"/>
                </a:solidFill>
                <a:effectLst/>
                <a:latin typeface="Arial" panose="020B0604020202020204" pitchFamily="34" charset="0"/>
                <a:ea typeface="+mn-ea"/>
                <a:cs typeface="+mn-cs"/>
              </a:rPr>
              <a:t>POSITION”input</a:t>
            </a:r>
            <a:r>
              <a:rPr lang="en-US" sz="1200" kern="1200" dirty="0" smtClean="0">
                <a:solidFill>
                  <a:schemeClr val="tx1"/>
                </a:solidFill>
                <a:effectLst/>
                <a:latin typeface="Arial" panose="020B0604020202020204" pitchFamily="34" charset="0"/>
                <a:ea typeface="+mn-ea"/>
                <a:cs typeface="+mn-cs"/>
              </a:rPr>
              <a:t> is provided, Table Tool can use your variable names and positions for processing. In this JCL, the POSITION input provides the kind of information that the CSV heading provides.</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The options you see starting at line 44, are REXX statements that give Table Tool further instructions on what to do. </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On-line 44, the $</a:t>
            </a:r>
            <a:r>
              <a:rPr lang="en-US" sz="1200" kern="1200" dirty="0" err="1" smtClean="0">
                <a:solidFill>
                  <a:schemeClr val="tx1"/>
                </a:solidFill>
                <a:effectLst/>
                <a:latin typeface="Arial" panose="020B0604020202020204" pitchFamily="34" charset="0"/>
                <a:ea typeface="+mn-ea"/>
                <a:cs typeface="+mn-cs"/>
              </a:rPr>
              <a:t>StripData</a:t>
            </a:r>
            <a:r>
              <a:rPr lang="en-US" sz="1200" kern="1200" dirty="0" smtClean="0">
                <a:solidFill>
                  <a:schemeClr val="tx1"/>
                </a:solidFill>
                <a:effectLst/>
                <a:latin typeface="Arial" panose="020B0604020202020204" pitchFamily="34" charset="0"/>
                <a:ea typeface="+mn-ea"/>
                <a:cs typeface="+mn-cs"/>
              </a:rPr>
              <a:t> tells Table tool to keep trailing spaces on each field as they are defined by POSITONS. Keeping the spaces improves the formatting when the output is a report.</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Line 45 tells table tool to write the heading to the output when the $row# is 1. The $row# variable contains the row number just read from the input Table.</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If our report did not require a ‘DUP’ column, then we would be done. No other options statements would be necessary. </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27</a:t>
            </a:fld>
            <a:endParaRPr lang="en-US"/>
          </a:p>
        </p:txBody>
      </p:sp>
    </p:spTree>
    <p:extLst>
      <p:ext uri="{BB962C8B-B14F-4D97-AF65-F5344CB8AC3E}">
        <p14:creationId xmlns:p14="http://schemas.microsoft.com/office/powerpoint/2010/main" val="4060347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SYSDE32.NDVR.TEAM.JCL.CSV(EXAMPL1B)</a:t>
            </a:r>
          </a:p>
          <a:p>
            <a:endParaRPr lang="en-US" baseline="0" dirty="0" smtClean="0"/>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However, since we are wanting to highlight elements that are found in multiple Endevor  locations (Sandboxes or </a:t>
            </a:r>
            <a:r>
              <a:rPr lang="en-US" sz="1200" kern="1200" dirty="0" err="1" smtClean="0">
                <a:solidFill>
                  <a:schemeClr val="tx1"/>
                </a:solidFill>
                <a:effectLst/>
                <a:latin typeface="Arial" panose="020B0604020202020204" pitchFamily="34" charset="0"/>
                <a:ea typeface="+mn-ea"/>
                <a:cs typeface="+mn-cs"/>
              </a:rPr>
              <a:t>Dyn</a:t>
            </a:r>
            <a:r>
              <a:rPr lang="en-US" sz="1200" kern="1200" dirty="0" smtClean="0">
                <a:solidFill>
                  <a:schemeClr val="tx1"/>
                </a:solidFill>
                <a:effectLst/>
                <a:latin typeface="Arial" panose="020B0604020202020204" pitchFamily="34" charset="0"/>
                <a:ea typeface="+mn-ea"/>
                <a:cs typeface="+mn-cs"/>
              </a:rPr>
              <a:t> </a:t>
            </a:r>
            <a:r>
              <a:rPr lang="en-US" sz="1200" kern="1200" dirty="0" err="1" smtClean="0">
                <a:solidFill>
                  <a:schemeClr val="tx1"/>
                </a:solidFill>
                <a:effectLst/>
                <a:latin typeface="Arial" panose="020B0604020202020204" pitchFamily="34" charset="0"/>
                <a:ea typeface="+mn-ea"/>
                <a:cs typeface="+mn-cs"/>
              </a:rPr>
              <a:t>Envs</a:t>
            </a:r>
            <a:r>
              <a:rPr lang="en-US" sz="1200" kern="1200" dirty="0" smtClean="0">
                <a:solidFill>
                  <a:schemeClr val="tx1"/>
                </a:solidFill>
                <a:effectLst/>
                <a:latin typeface="Arial" panose="020B0604020202020204" pitchFamily="34" charset="0"/>
                <a:ea typeface="+mn-ea"/>
                <a:cs typeface="+mn-cs"/>
              </a:rPr>
              <a:t>), we have more to do. The next series of options statements are dedicated to assigning a value to the ‘Dup’ variable. </a:t>
            </a:r>
          </a:p>
          <a:p>
            <a:endParaRPr lang="en-US" dirty="0"/>
          </a:p>
          <a:p>
            <a:r>
              <a:rPr lang="en-US" sz="1200" kern="1200" dirty="0" smtClean="0">
                <a:solidFill>
                  <a:schemeClr val="tx1"/>
                </a:solidFill>
                <a:effectLst/>
                <a:latin typeface="Arial" panose="020B0604020202020204" pitchFamily="34" charset="0"/>
                <a:ea typeface="+mn-ea"/>
                <a:cs typeface="+mn-cs"/>
              </a:rPr>
              <a:t>The variable name ‘Dup’ is your variable. You can name and define them on the fly as you see here.</a:t>
            </a:r>
          </a:p>
          <a:p>
            <a:endParaRPr lang="en-US" dirty="0"/>
          </a:p>
          <a:p>
            <a:r>
              <a:rPr lang="en-US" sz="1200" kern="1200" dirty="0" smtClean="0">
                <a:solidFill>
                  <a:schemeClr val="tx1"/>
                </a:solidFill>
                <a:effectLst/>
                <a:latin typeface="Arial" panose="020B0604020202020204" pitchFamily="34" charset="0"/>
                <a:ea typeface="+mn-ea"/>
                <a:cs typeface="+mn-cs"/>
              </a:rPr>
              <a:t>Table has its own internal variables. Most begin with a dollar sign.</a:t>
            </a:r>
          </a:p>
          <a:p>
            <a:r>
              <a:rPr lang="en-US" b="1" dirty="0" smtClean="0"/>
              <a:t>$row#  </a:t>
            </a:r>
            <a:r>
              <a:rPr lang="en-US" dirty="0" smtClean="0"/>
              <a:t>tells you what row number from the table was the last one read.</a:t>
            </a:r>
          </a:p>
          <a:p>
            <a:r>
              <a:rPr lang="en-US" sz="1200" b="1" kern="1200" dirty="0" smtClean="0">
                <a:solidFill>
                  <a:schemeClr val="tx1"/>
                </a:solidFill>
                <a:effectLst/>
                <a:latin typeface="Arial" panose="020B0604020202020204" pitchFamily="34" charset="0"/>
                <a:ea typeface="+mn-ea"/>
                <a:cs typeface="+mn-cs"/>
              </a:rPr>
              <a:t>$</a:t>
            </a:r>
            <a:r>
              <a:rPr lang="en-US" sz="1200" b="1" kern="1200" dirty="0" err="1" smtClean="0">
                <a:solidFill>
                  <a:schemeClr val="tx1"/>
                </a:solidFill>
                <a:effectLst/>
                <a:latin typeface="Arial" panose="020B0604020202020204" pitchFamily="34" charset="0"/>
                <a:ea typeface="+mn-ea"/>
                <a:cs typeface="+mn-cs"/>
              </a:rPr>
              <a:t>SkipRow</a:t>
            </a:r>
            <a:r>
              <a:rPr lang="en-US" dirty="0" smtClean="0"/>
              <a:t>. You can set to a value of ‘Y’ to skip a row</a:t>
            </a:r>
          </a:p>
          <a:p>
            <a:r>
              <a:rPr lang="en-US" sz="1200" b="1" kern="1200" dirty="0" smtClean="0">
                <a:solidFill>
                  <a:schemeClr val="tx1"/>
                </a:solidFill>
                <a:effectLst/>
                <a:latin typeface="Arial" panose="020B0604020202020204" pitchFamily="34" charset="0"/>
                <a:ea typeface="+mn-ea"/>
                <a:cs typeface="+mn-cs"/>
              </a:rPr>
              <a:t>$</a:t>
            </a:r>
            <a:r>
              <a:rPr lang="en-US" sz="1200" b="1" kern="1200" dirty="0" err="1" smtClean="0">
                <a:solidFill>
                  <a:schemeClr val="tx1"/>
                </a:solidFill>
                <a:effectLst/>
                <a:latin typeface="Arial" panose="020B0604020202020204" pitchFamily="34" charset="0"/>
                <a:ea typeface="+mn-ea"/>
                <a:cs typeface="+mn-cs"/>
              </a:rPr>
              <a:t>StripData</a:t>
            </a:r>
            <a:r>
              <a:rPr lang="en-US" sz="1200" b="1" kern="1200" dirty="0" smtClean="0">
                <a:solidFill>
                  <a:schemeClr val="tx1"/>
                </a:solidFill>
                <a:effectLst/>
                <a:latin typeface="Arial" panose="020B0604020202020204" pitchFamily="34" charset="0"/>
                <a:ea typeface="+mn-ea"/>
                <a:cs typeface="+mn-cs"/>
              </a:rPr>
              <a:t> </a:t>
            </a:r>
            <a:r>
              <a:rPr lang="en-US" sz="1200" kern="1200" dirty="0" smtClean="0">
                <a:solidFill>
                  <a:schemeClr val="tx1"/>
                </a:solidFill>
                <a:effectLst/>
                <a:latin typeface="Arial" panose="020B0604020202020204" pitchFamily="34" charset="0"/>
                <a:ea typeface="+mn-ea"/>
                <a:cs typeface="+mn-cs"/>
              </a:rPr>
              <a:t>is ‘on’ by default, but you can change in order to keep spaces for formatting. </a:t>
            </a:r>
          </a:p>
          <a:p>
            <a:r>
              <a:rPr lang="en-US" b="1" dirty="0" err="1" smtClean="0"/>
              <a:t>BuildFromModel</a:t>
            </a:r>
            <a:r>
              <a:rPr lang="en-US" b="1" dirty="0" smtClean="0"/>
              <a:t>  </a:t>
            </a:r>
            <a:r>
              <a:rPr lang="en-US" dirty="0" smtClean="0"/>
              <a:t>tells Table tool to write output now from the named Model</a:t>
            </a:r>
            <a:endParaRPr lang="en-US" sz="1200" kern="1200" dirty="0" smtClean="0">
              <a:solidFill>
                <a:schemeClr val="tx1"/>
              </a:solidFill>
              <a:effectLst/>
            </a:endParaRP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28</a:t>
            </a:fld>
            <a:endParaRPr lang="en-US"/>
          </a:p>
        </p:txBody>
      </p:sp>
    </p:spTree>
    <p:extLst>
      <p:ext uri="{BB962C8B-B14F-4D97-AF65-F5344CB8AC3E}">
        <p14:creationId xmlns:p14="http://schemas.microsoft.com/office/powerpoint/2010/main" val="3017025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SYSDE32.NDVR.TEAM.JCL.CSV(EXAMPL1B)</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panose="020B0604020202020204" pitchFamily="34" charset="0"/>
                <a:ea typeface="+mn-ea"/>
                <a:cs typeface="+mn-cs"/>
              </a:rPr>
              <a:t>Once again this is what the example output looks like.</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29</a:t>
            </a:fld>
            <a:endParaRPr lang="en-US"/>
          </a:p>
        </p:txBody>
      </p:sp>
    </p:spTree>
    <p:extLst>
      <p:ext uri="{BB962C8B-B14F-4D97-AF65-F5344CB8AC3E}">
        <p14:creationId xmlns:p14="http://schemas.microsoft.com/office/powerpoint/2010/main" val="412928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a:t>
            </a:fld>
            <a:endParaRPr lang="en-US"/>
          </a:p>
        </p:txBody>
      </p:sp>
    </p:spTree>
    <p:extLst>
      <p:ext uri="{BB962C8B-B14F-4D97-AF65-F5344CB8AC3E}">
        <p14:creationId xmlns:p14="http://schemas.microsoft.com/office/powerpoint/2010/main" val="1943325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SYSDE32.NDVR.TEAM.JCL.CSV(EXAMPL1B)</a:t>
            </a:r>
          </a:p>
          <a:p>
            <a:endParaRPr lang="en-US" dirty="0" smtClean="0"/>
          </a:p>
          <a:p>
            <a:r>
              <a:rPr lang="en-US" sz="1200" kern="1200" dirty="0" smtClean="0">
                <a:solidFill>
                  <a:schemeClr val="tx1"/>
                </a:solidFill>
                <a:effectLst/>
                <a:latin typeface="Arial" panose="020B0604020202020204" pitchFamily="34" charset="0"/>
                <a:ea typeface="+mn-ea"/>
                <a:cs typeface="+mn-cs"/>
              </a:rPr>
              <a:t>From these first two examples, where could you go next?  </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You could report abandoned elements, for example, where you define what an abandoned element looks like – perhaps dependent on how long has it been sitting there untouched. </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Report or count  elements by CCID, sandbox, dynamic environment or </a:t>
            </a:r>
            <a:r>
              <a:rPr lang="en-US" sz="1200" kern="1200" dirty="0" err="1" smtClean="0">
                <a:solidFill>
                  <a:schemeClr val="tx1"/>
                </a:solidFill>
                <a:effectLst/>
                <a:latin typeface="Arial" panose="020B0604020202020204" pitchFamily="34" charset="0"/>
                <a:ea typeface="+mn-ea"/>
                <a:cs typeface="+mn-cs"/>
              </a:rPr>
              <a:t>userID</a:t>
            </a:r>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Report anything you see on the master display screen. </a:t>
            </a:r>
          </a:p>
          <a:p>
            <a:r>
              <a:rPr lang="en-US" sz="1200" kern="1200" dirty="0" smtClean="0">
                <a:solidFill>
                  <a:schemeClr val="tx1"/>
                </a:solidFill>
                <a:effectLst/>
                <a:latin typeface="Arial" panose="020B0604020202020204" pitchFamily="34" charset="0"/>
                <a:ea typeface="+mn-ea"/>
                <a:cs typeface="+mn-cs"/>
              </a:rPr>
              <a:t> </a:t>
            </a:r>
          </a:p>
          <a:p>
            <a:r>
              <a:rPr lang="en-US" sz="1200" kern="1200" dirty="0" smtClean="0">
                <a:solidFill>
                  <a:schemeClr val="tx1"/>
                </a:solidFill>
                <a:effectLst/>
                <a:latin typeface="Arial" panose="020B0604020202020204" pitchFamily="34" charset="0"/>
                <a:ea typeface="+mn-ea"/>
                <a:cs typeface="+mn-cs"/>
              </a:rPr>
              <a:t>Build reporting on package information as supposed to the element information reported by these two examples.</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30</a:t>
            </a:fld>
            <a:endParaRPr lang="en-US"/>
          </a:p>
        </p:txBody>
      </p:sp>
    </p:spTree>
    <p:extLst>
      <p:ext uri="{BB962C8B-B14F-4D97-AF65-F5344CB8AC3E}">
        <p14:creationId xmlns:p14="http://schemas.microsoft.com/office/powerpoint/2010/main" val="2551138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31</a:t>
            </a:fld>
            <a:endParaRPr lang="en-US"/>
          </a:p>
        </p:txBody>
      </p:sp>
    </p:spTree>
    <p:extLst>
      <p:ext uri="{BB962C8B-B14F-4D97-AF65-F5344CB8AC3E}">
        <p14:creationId xmlns:p14="http://schemas.microsoft.com/office/powerpoint/2010/main" val="662905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SYSDE32.NDVR.TEAM.JCL.CSV(EXAMPL2A)</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32</a:t>
            </a:fld>
            <a:endParaRPr lang="en-US"/>
          </a:p>
        </p:txBody>
      </p:sp>
    </p:spTree>
    <p:extLst>
      <p:ext uri="{BB962C8B-B14F-4D97-AF65-F5344CB8AC3E}">
        <p14:creationId xmlns:p14="http://schemas.microsoft.com/office/powerpoint/2010/main" val="330637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SYSDE32.NDVR.TEAM.JCL.CSV(EXAMPL2A)</a:t>
            </a:r>
          </a:p>
          <a:p>
            <a:endParaRPr lang="en-US" dirty="0" smtClean="0"/>
          </a:p>
          <a:p>
            <a:r>
              <a:rPr lang="en-US" dirty="0" smtClean="0"/>
              <a:t>Rather than maintaining a REXX  program as a separate member in  another dataset,</a:t>
            </a:r>
            <a:r>
              <a:rPr lang="en-US" baseline="0" dirty="0" smtClean="0"/>
              <a:t> you can use Rexx statements </a:t>
            </a:r>
            <a:r>
              <a:rPr lang="en-US" dirty="0" smtClean="0"/>
              <a:t>in-stream</a:t>
            </a:r>
            <a:r>
              <a:rPr lang="en-US" baseline="0" dirty="0" smtClean="0"/>
              <a:t>  to the  job step.</a:t>
            </a:r>
          </a:p>
          <a:p>
            <a:endParaRPr lang="en-US" baseline="0" dirty="0" smtClean="0"/>
          </a:p>
          <a:p>
            <a:r>
              <a:rPr lang="en-US" baseline="0" dirty="0" smtClean="0"/>
              <a:t>You no longer need to swap back and forth between two or more screens to follow the processing. Instead, everything that runs is present in one display.</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33</a:t>
            </a:fld>
            <a:endParaRPr lang="en-US"/>
          </a:p>
        </p:txBody>
      </p:sp>
    </p:spTree>
    <p:extLst>
      <p:ext uri="{BB962C8B-B14F-4D97-AF65-F5344CB8AC3E}">
        <p14:creationId xmlns:p14="http://schemas.microsoft.com/office/powerpoint/2010/main" val="142479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SYSDE32.NDVR.TEAM.JCL.CSV(EXAMPL2A)</a:t>
            </a:r>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34</a:t>
            </a:fld>
            <a:endParaRPr lang="en-US"/>
          </a:p>
        </p:txBody>
      </p:sp>
    </p:spTree>
    <p:extLst>
      <p:ext uri="{BB962C8B-B14F-4D97-AF65-F5344CB8AC3E}">
        <p14:creationId xmlns:p14="http://schemas.microsoft.com/office/powerpoint/2010/main" val="1766436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SYSDE32.NDVR.TEAM.JCL.CSV(CLEANOVR</a:t>
            </a:r>
            <a:endParaRPr lang="en-US" dirty="0" smtClean="0"/>
          </a:p>
          <a:p>
            <a:endParaRPr lang="en-US" dirty="0"/>
          </a:p>
          <a:p>
            <a:r>
              <a:rPr lang="en-US" dirty="0" smtClean="0"/>
              <a:t>This </a:t>
            </a:r>
            <a:r>
              <a:rPr lang="en-US" dirty="0"/>
              <a:t>next example </a:t>
            </a:r>
            <a:r>
              <a:rPr lang="en-US" dirty="0" err="1"/>
              <a:t>iintroduces</a:t>
            </a:r>
            <a:r>
              <a:rPr lang="en-US" dirty="0"/>
              <a:t> a way to expedite Endevor Administration tasks..</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35</a:t>
            </a:fld>
            <a:endParaRPr lang="en-US"/>
          </a:p>
        </p:txBody>
      </p:sp>
    </p:spTree>
    <p:extLst>
      <p:ext uri="{BB962C8B-B14F-4D97-AF65-F5344CB8AC3E}">
        <p14:creationId xmlns:p14="http://schemas.microsoft.com/office/powerpoint/2010/main" val="4155009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baseline="0" dirty="0" smtClean="0"/>
          </a:p>
          <a:p>
            <a:r>
              <a:rPr lang="en-US" dirty="0"/>
              <a:t>Different from previous examples this example shows output being placed into a dataset. Output is  formatted as Endevor commands.  Those if you more Endevor administrators will recognize the syntax as batch administration SCL. </a:t>
            </a:r>
          </a:p>
          <a:p>
            <a:r>
              <a:rPr lang="en-US" dirty="0"/>
              <a:t> </a:t>
            </a:r>
          </a:p>
          <a:p>
            <a:r>
              <a:rPr lang="en-US" dirty="0"/>
              <a:t>The data that you see is a representation of whole processor group overrides found within an Endevor and the environment.  Some sites will have hundreds or thousands of overrides, and prefer to lean on them for if the diversity that they give.   Other sites will allow only temporary use of processor group overrides to correct problems or for  testing, but prefer to remove the override when the final solution is implemented.  </a:t>
            </a:r>
          </a:p>
          <a:p>
            <a:r>
              <a:rPr lang="en-US" dirty="0"/>
              <a:t> </a:t>
            </a:r>
          </a:p>
          <a:p>
            <a:r>
              <a:rPr lang="en-US" dirty="0"/>
              <a:t>The format of the output produced makes the removal of overrides subjected to a review before being removed. The person performing the review can examine the comment value before each DELETE statement to better assess whether the DELETE action should be included or excluded. </a:t>
            </a:r>
          </a:p>
          <a:p>
            <a:r>
              <a:rPr lang="en-US" dirty="0"/>
              <a:t> </a:t>
            </a:r>
          </a:p>
          <a:p>
            <a:r>
              <a:rPr lang="en-US" dirty="0"/>
              <a:t>It also allows you to report overrides that you determine are to be “keepers”. An asterisk in the first column for each line within an entry renders the whole entry as just a comment.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36</a:t>
            </a:fld>
            <a:endParaRPr lang="en-US"/>
          </a:p>
        </p:txBody>
      </p:sp>
    </p:spTree>
    <p:extLst>
      <p:ext uri="{BB962C8B-B14F-4D97-AF65-F5344CB8AC3E}">
        <p14:creationId xmlns:p14="http://schemas.microsoft.com/office/powerpoint/2010/main" val="1026708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produces output like this ?</a:t>
            </a:r>
          </a:p>
          <a:p>
            <a:r>
              <a:rPr lang="en-US" dirty="0"/>
              <a:t> </a:t>
            </a:r>
          </a:p>
          <a:p>
            <a:r>
              <a:rPr lang="en-US" dirty="0"/>
              <a:t>47 lines of JCL within two JCL steps.</a:t>
            </a:r>
          </a:p>
          <a:p>
            <a:r>
              <a:rPr lang="en-US" dirty="0"/>
              <a:t>The first step is an Endevor CSV utility step.  If you already have the CSV utility in the job you can copy it to execute this job.</a:t>
            </a:r>
          </a:p>
          <a:p>
            <a:r>
              <a:rPr lang="en-US" dirty="0"/>
              <a:t> </a:t>
            </a:r>
          </a:p>
          <a:p>
            <a:r>
              <a:rPr lang="en-US" dirty="0"/>
              <a:t>The second step is the table tool step.  If you already have an example table tool step you could copy it into the JCL to produce this job.</a:t>
            </a:r>
          </a:p>
          <a:p>
            <a:r>
              <a:rPr lang="en-US" dirty="0"/>
              <a:t> </a:t>
            </a:r>
          </a:p>
          <a:p>
            <a:r>
              <a:rPr lang="en-US" dirty="0"/>
              <a:t>OPTIOND introduce a new variable, not found on the CSV input. And assign a value to it.</a:t>
            </a:r>
          </a:p>
          <a:p>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37</a:t>
            </a:fld>
            <a:endParaRPr lang="en-US"/>
          </a:p>
        </p:txBody>
      </p:sp>
    </p:spTree>
    <p:extLst>
      <p:ext uri="{BB962C8B-B14F-4D97-AF65-F5344CB8AC3E}">
        <p14:creationId xmlns:p14="http://schemas.microsoft.com/office/powerpoint/2010/main" val="4261502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dirty="0"/>
          </a:p>
          <a:p>
            <a:r>
              <a:rPr lang="en-US" dirty="0"/>
              <a:t>The JCL is  shown on this slide.  </a:t>
            </a:r>
          </a:p>
          <a:p>
            <a:r>
              <a:rPr lang="en-US" dirty="0"/>
              <a:t> </a:t>
            </a:r>
          </a:p>
          <a:p>
            <a:r>
              <a:rPr lang="en-US" dirty="0"/>
              <a:t>Line 15 shows that the LIST statement is different in this CSV example from the previous examples. So, the descriptive text on the header of the CSV file will be different from that of previous examples.</a:t>
            </a:r>
          </a:p>
          <a:p>
            <a:r>
              <a:rPr lang="en-US" dirty="0"/>
              <a:t> </a:t>
            </a:r>
          </a:p>
          <a:p>
            <a:r>
              <a:rPr lang="en-US" dirty="0"/>
              <a:t>The options</a:t>
            </a:r>
          </a:p>
          <a:p>
            <a:r>
              <a:rPr lang="en-US" u="sng" dirty="0"/>
              <a:t>Line 32</a:t>
            </a:r>
            <a:r>
              <a:rPr lang="en-US" dirty="0"/>
              <a:t> is a statement tells tools that table tool to bypass (or skip) any processor group record and has no processor group override. </a:t>
            </a:r>
          </a:p>
          <a:p>
            <a:r>
              <a:rPr lang="en-US" dirty="0"/>
              <a:t>L</a:t>
            </a:r>
            <a:r>
              <a:rPr lang="en-US" u="sng" dirty="0"/>
              <a:t>ine 33</a:t>
            </a:r>
            <a:r>
              <a:rPr lang="en-US" dirty="0"/>
              <a:t>  initializes a new variable to have a value of a space. </a:t>
            </a:r>
          </a:p>
          <a:p>
            <a:r>
              <a:rPr lang="en-US" dirty="0"/>
              <a:t> </a:t>
            </a:r>
          </a:p>
          <a:p>
            <a:r>
              <a:rPr lang="en-US" u="sng" dirty="0"/>
              <a:t>Line 34</a:t>
            </a:r>
            <a:r>
              <a:rPr lang="en-US" dirty="0"/>
              <a:t> is an example of the kind of code that can be used for a  preexisting condition. When the CSV data finds an override that is to be kept, the statement assigns the value of variable named ‘asterisk’ to comment out the DELETE statement. The entry remains in the output for reporting only and not subject to an actual delete. </a:t>
            </a:r>
          </a:p>
          <a:p>
            <a:r>
              <a:rPr lang="en-US" dirty="0"/>
              <a:t> </a:t>
            </a:r>
          </a:p>
          <a:p>
            <a:r>
              <a:rPr lang="en-US" dirty="0"/>
              <a:t>In the MODEL,  each detail line of the model is </a:t>
            </a:r>
            <a:r>
              <a:rPr lang="en-US" dirty="0" err="1"/>
              <a:t>preceeded</a:t>
            </a:r>
            <a:r>
              <a:rPr lang="en-US" dirty="0"/>
              <a:t> with the Asterisk variable. When a keeper is identified by an OPTIONS statement, then entire statement for that entry appears only as commented SCL in the output. The method allows administrators to review the results.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38</a:t>
            </a:fld>
            <a:endParaRPr lang="en-US"/>
          </a:p>
        </p:txBody>
      </p:sp>
    </p:spTree>
    <p:extLst>
      <p:ext uri="{BB962C8B-B14F-4D97-AF65-F5344CB8AC3E}">
        <p14:creationId xmlns:p14="http://schemas.microsoft.com/office/powerpoint/2010/main" val="3873113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dirty="0"/>
          </a:p>
          <a:p>
            <a:r>
              <a:rPr lang="en-US" dirty="0"/>
              <a:t>the CSV variable names for this kind of CSV extract</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39</a:t>
            </a:fld>
            <a:endParaRPr lang="en-US"/>
          </a:p>
        </p:txBody>
      </p:sp>
    </p:spTree>
    <p:extLst>
      <p:ext uri="{BB962C8B-B14F-4D97-AF65-F5344CB8AC3E}">
        <p14:creationId xmlns:p14="http://schemas.microsoft.com/office/powerpoint/2010/main" val="4167413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4</a:t>
            </a:fld>
            <a:endParaRPr lang="en-US"/>
          </a:p>
        </p:txBody>
      </p:sp>
    </p:spTree>
    <p:extLst>
      <p:ext uri="{BB962C8B-B14F-4D97-AF65-F5344CB8AC3E}">
        <p14:creationId xmlns:p14="http://schemas.microsoft.com/office/powerpoint/2010/main" val="1139561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40</a:t>
            </a:fld>
            <a:endParaRPr lang="en-US"/>
          </a:p>
        </p:txBody>
      </p:sp>
    </p:spTree>
    <p:extLst>
      <p:ext uri="{BB962C8B-B14F-4D97-AF65-F5344CB8AC3E}">
        <p14:creationId xmlns:p14="http://schemas.microsoft.com/office/powerpoint/2010/main" val="252621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Rather than maintaining a REXX  program as a separate member in  another dataset,</a:t>
            </a:r>
            <a:r>
              <a:rPr lang="en-US" baseline="0" dirty="0" smtClean="0"/>
              <a:t> you can use Rexx statements </a:t>
            </a:r>
            <a:r>
              <a:rPr lang="en-US" dirty="0" smtClean="0"/>
              <a:t>in-stream</a:t>
            </a:r>
            <a:r>
              <a:rPr lang="en-US" baseline="0" dirty="0" smtClean="0"/>
              <a:t>  to the  job step.</a:t>
            </a:r>
          </a:p>
          <a:p>
            <a:endParaRPr lang="en-US" baseline="0" dirty="0" smtClean="0"/>
          </a:p>
          <a:p>
            <a:r>
              <a:rPr lang="en-US" baseline="0" dirty="0" smtClean="0"/>
              <a:t>You no longer need to swap back and forth between two or more screens to follow the processing. Instead, everything that runs is present in one display.</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41</a:t>
            </a:fld>
            <a:endParaRPr lang="en-US"/>
          </a:p>
        </p:txBody>
      </p:sp>
    </p:spTree>
    <p:extLst>
      <p:ext uri="{BB962C8B-B14F-4D97-AF65-F5344CB8AC3E}">
        <p14:creationId xmlns:p14="http://schemas.microsoft.com/office/powerpoint/2010/main" val="682169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example has nothing to do with Endevor, and uses another kind of TABLE input. </a:t>
            </a:r>
          </a:p>
          <a:p>
            <a:r>
              <a:rPr lang="en-US" dirty="0"/>
              <a:t>Not using CSV input this time.</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42</a:t>
            </a:fld>
            <a:endParaRPr lang="en-US"/>
          </a:p>
        </p:txBody>
      </p:sp>
    </p:spTree>
    <p:extLst>
      <p:ext uri="{BB962C8B-B14F-4D97-AF65-F5344CB8AC3E}">
        <p14:creationId xmlns:p14="http://schemas.microsoft.com/office/powerpoint/2010/main" val="2853795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SYSDE32.NDVR.TEAM.JCL(LISTDSNS)</a:t>
            </a:r>
          </a:p>
          <a:p>
            <a:endParaRPr lang="en-US" dirty="0"/>
          </a:p>
          <a:p>
            <a:r>
              <a:rPr lang="en-US" dirty="0"/>
              <a:t>In this example, we are reporting a list of datasets given a common high-level qualifier.</a:t>
            </a:r>
          </a:p>
          <a:p>
            <a:r>
              <a:rPr lang="en-US" dirty="0"/>
              <a:t>For each dataset is reported the name and attribute information, including the number of members.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43</a:t>
            </a:fld>
            <a:endParaRPr lang="en-US"/>
          </a:p>
        </p:txBody>
      </p:sp>
    </p:spTree>
    <p:extLst>
      <p:ext uri="{BB962C8B-B14F-4D97-AF65-F5344CB8AC3E}">
        <p14:creationId xmlns:p14="http://schemas.microsoft.com/office/powerpoint/2010/main" val="3255720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SYSDE32.NDVR.TEAM.JCL(LISTDSNS)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What produces a report like this?</a:t>
            </a:r>
          </a:p>
          <a:p>
            <a:r>
              <a:rPr lang="en-US" dirty="0"/>
              <a:t>36 lines of JCL, using IDCAMS and a Table tool step.</a:t>
            </a:r>
          </a:p>
          <a:p>
            <a:r>
              <a:rPr lang="en-US" dirty="0"/>
              <a:t>Only the High-level qualifier is necessary as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FF0A437-926C-4CA3-A06C-CCC97DC4BFA4}" type="slidenum">
              <a:rPr lang="en-US" smtClean="0"/>
              <a:pPr/>
              <a:t>44</a:t>
            </a:fld>
            <a:endParaRPr lang="en-US"/>
          </a:p>
        </p:txBody>
      </p:sp>
    </p:spTree>
    <p:extLst>
      <p:ext uri="{BB962C8B-B14F-4D97-AF65-F5344CB8AC3E}">
        <p14:creationId xmlns:p14="http://schemas.microsoft.com/office/powerpoint/2010/main" val="1870872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SYSDE32.NDVR.TEAM.JCL(LISTDSNS)</a:t>
            </a:r>
          </a:p>
          <a:p>
            <a:endParaRPr lang="en-US" dirty="0"/>
          </a:p>
          <a:p>
            <a:r>
              <a:rPr lang="en-US" dirty="0"/>
              <a:t>IDCAMS example output for a specified HLQ.</a:t>
            </a:r>
          </a:p>
          <a:p>
            <a:r>
              <a:rPr lang="en-US" dirty="0"/>
              <a:t> </a:t>
            </a:r>
          </a:p>
          <a:p>
            <a:r>
              <a:rPr lang="en-US" dirty="0"/>
              <a:t>There is no heading. So there is nothing that has field definitions. </a:t>
            </a:r>
          </a:p>
          <a:p>
            <a:r>
              <a:rPr lang="en-US" dirty="0"/>
              <a:t>However, you can see that every line that has the text ‘NONVSAM’ in position 2, also has a dataset name.</a:t>
            </a:r>
          </a:p>
        </p:txBody>
      </p:sp>
      <p:sp>
        <p:nvSpPr>
          <p:cNvPr id="4" name="Slide Number Placeholder 3"/>
          <p:cNvSpPr>
            <a:spLocks noGrp="1"/>
          </p:cNvSpPr>
          <p:nvPr>
            <p:ph type="sldNum" sz="quarter" idx="10"/>
          </p:nvPr>
        </p:nvSpPr>
        <p:spPr/>
        <p:txBody>
          <a:bodyPr/>
          <a:lstStyle/>
          <a:p>
            <a:fld id="{4FF0A437-926C-4CA3-A06C-CCC97DC4BFA4}" type="slidenum">
              <a:rPr lang="en-US" smtClean="0"/>
              <a:pPr/>
              <a:t>45</a:t>
            </a:fld>
            <a:endParaRPr lang="en-US"/>
          </a:p>
        </p:txBody>
      </p:sp>
    </p:spTree>
    <p:extLst>
      <p:ext uri="{BB962C8B-B14F-4D97-AF65-F5344CB8AC3E}">
        <p14:creationId xmlns:p14="http://schemas.microsoft.com/office/powerpoint/2010/main" val="2884747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SYSDE32.NDVR.TEAM.JCL(LISTDSNS)</a:t>
            </a:r>
          </a:p>
          <a:p>
            <a:endParaRPr lang="en-US" dirty="0"/>
          </a:p>
          <a:p>
            <a:r>
              <a:rPr lang="en-US" dirty="0"/>
              <a:t>Here is what you would see if you only looked at the lines that have the text string ‘NONVSAM’ in column 2.</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46</a:t>
            </a:fld>
            <a:endParaRPr lang="en-US"/>
          </a:p>
        </p:txBody>
      </p:sp>
    </p:spTree>
    <p:extLst>
      <p:ext uri="{BB962C8B-B14F-4D97-AF65-F5344CB8AC3E}">
        <p14:creationId xmlns:p14="http://schemas.microsoft.com/office/powerpoint/2010/main" val="1538133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SYSDE32.NDVR.TEAM.JCL(LISTDSNS)</a:t>
            </a:r>
          </a:p>
          <a:p>
            <a:endParaRPr lang="en-US" dirty="0"/>
          </a:p>
          <a:p>
            <a:r>
              <a:rPr lang="en-US" dirty="0"/>
              <a:t>Here are the two steps in the JCL that produces this report.</a:t>
            </a:r>
          </a:p>
          <a:p>
            <a:r>
              <a:rPr lang="en-US" dirty="0"/>
              <a:t> </a:t>
            </a:r>
          </a:p>
          <a:p>
            <a:r>
              <a:rPr lang="en-US" u="sng" dirty="0"/>
              <a:t>Line 7</a:t>
            </a:r>
            <a:r>
              <a:rPr lang="en-US" dirty="0"/>
              <a:t> is the input to the IDCAMS step</a:t>
            </a:r>
          </a:p>
          <a:p>
            <a:r>
              <a:rPr lang="en-US" dirty="0"/>
              <a:t> </a:t>
            </a:r>
          </a:p>
          <a:p>
            <a:r>
              <a:rPr lang="en-US" dirty="0"/>
              <a:t>Since the Table is not CSV, and does not contain any kind of heading, the Position data is used on the Table Tool step to define variable names and their positions. You can name the variables whatever you want. Just use the same names in your OPTIONS and MODEL as needed.</a:t>
            </a:r>
          </a:p>
          <a:p>
            <a:r>
              <a:rPr lang="en-US" dirty="0"/>
              <a:t> </a:t>
            </a:r>
          </a:p>
          <a:p>
            <a:r>
              <a:rPr lang="en-US" u="sng" dirty="0"/>
              <a:t>Line 19</a:t>
            </a:r>
            <a:r>
              <a:rPr lang="en-US" dirty="0"/>
              <a:t> writes the heading</a:t>
            </a:r>
          </a:p>
          <a:p>
            <a:r>
              <a:rPr lang="en-US" u="sng" dirty="0"/>
              <a:t>Line 20 </a:t>
            </a:r>
            <a:r>
              <a:rPr lang="en-US" dirty="0"/>
              <a:t>selects only those lines from the IDCAMS output that have the literal ‘NONVSAM’ and a dataset name.</a:t>
            </a:r>
          </a:p>
          <a:p>
            <a:r>
              <a:rPr lang="en-US" dirty="0"/>
              <a:t> </a:t>
            </a:r>
          </a:p>
          <a:p>
            <a:r>
              <a:rPr lang="en-US" u="sng" dirty="0"/>
              <a:t>Line 21</a:t>
            </a:r>
            <a:r>
              <a:rPr lang="en-US" dirty="0"/>
              <a:t> shows a REXX execution of IBM’s LISTDSI command. LISTDSI gives you back a list of variables with values for a dataset name. In Rexx, you can use a variable for the dataset name. </a:t>
            </a:r>
          </a:p>
          <a:p>
            <a:r>
              <a:rPr lang="en-US" dirty="0"/>
              <a:t> </a:t>
            </a:r>
          </a:p>
          <a:p>
            <a:r>
              <a:rPr lang="en-US" u="sng" dirty="0"/>
              <a:t>Lines 22 -25</a:t>
            </a:r>
            <a:r>
              <a:rPr lang="en-US" dirty="0"/>
              <a:t> are using REXX statements to shift left or right the non-blank characters within variable values to improve formatting.</a:t>
            </a:r>
          </a:p>
          <a:p>
            <a:r>
              <a:rPr lang="en-US" dirty="0"/>
              <a:t> </a:t>
            </a:r>
          </a:p>
          <a:p>
            <a:r>
              <a:rPr lang="en-US" u="sng" dirty="0"/>
              <a:t>Lines 30 + 31</a:t>
            </a:r>
            <a:r>
              <a:rPr lang="en-US" dirty="0"/>
              <a:t> contain the MODEL – painted output</a:t>
            </a:r>
          </a:p>
          <a:p>
            <a:r>
              <a:rPr lang="en-US" dirty="0"/>
              <a:t> </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47</a:t>
            </a:fld>
            <a:endParaRPr lang="en-US"/>
          </a:p>
        </p:txBody>
      </p:sp>
    </p:spTree>
    <p:extLst>
      <p:ext uri="{BB962C8B-B14F-4D97-AF65-F5344CB8AC3E}">
        <p14:creationId xmlns:p14="http://schemas.microsoft.com/office/powerpoint/2010/main" val="24484597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660" y="4445953"/>
            <a:ext cx="5669280" cy="4211955"/>
          </a:xfrm>
        </p:spPr>
        <p:txBody>
          <a:bodyPr/>
          <a:lstStyle/>
          <a:p>
            <a:r>
              <a:rPr lang="en-US" baseline="0" dirty="0" smtClean="0"/>
              <a:t>SYSDE32.NDVR.TEAM.JCL(LISTDSNS)</a:t>
            </a:r>
          </a:p>
          <a:p>
            <a:endParaRPr lang="en-US" dirty="0"/>
          </a:p>
          <a:p>
            <a:r>
              <a:rPr lang="en-US" dirty="0"/>
              <a:t>A final look at the example report.</a:t>
            </a:r>
          </a:p>
          <a:p>
            <a:r>
              <a:rPr lang="en-US" dirty="0"/>
              <a:t>You can see the effects of the LEFT and RIGHT commands in the OPTIONS.</a:t>
            </a:r>
          </a:p>
          <a:p>
            <a:r>
              <a:rPr lang="en-US" dirty="0"/>
              <a:t>Dataset name is shifted LEFT</a:t>
            </a:r>
          </a:p>
          <a:p>
            <a:r>
              <a:rPr lang="en-US" dirty="0"/>
              <a:t>All the remaining items are shifted to the Right</a:t>
            </a:r>
          </a:p>
          <a:p>
            <a:r>
              <a:rPr lang="en-US" dirty="0"/>
              <a:t> </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48</a:t>
            </a:fld>
            <a:endParaRPr lang="en-US"/>
          </a:p>
        </p:txBody>
      </p:sp>
    </p:spTree>
    <p:extLst>
      <p:ext uri="{BB962C8B-B14F-4D97-AF65-F5344CB8AC3E}">
        <p14:creationId xmlns:p14="http://schemas.microsoft.com/office/powerpoint/2010/main" val="29094600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SYSDE32.NDVR.TEAM.JCL(LISTDSNS)</a:t>
            </a:r>
            <a:endParaRPr lang="en-US" dirty="0" smtClean="0"/>
          </a:p>
        </p:txBody>
      </p:sp>
      <p:sp>
        <p:nvSpPr>
          <p:cNvPr id="4" name="Slide Number Placeholder 3"/>
          <p:cNvSpPr>
            <a:spLocks noGrp="1"/>
          </p:cNvSpPr>
          <p:nvPr>
            <p:ph type="sldNum" sz="quarter" idx="10"/>
          </p:nvPr>
        </p:nvSpPr>
        <p:spPr/>
        <p:txBody>
          <a:bodyPr/>
          <a:lstStyle/>
          <a:p>
            <a:fld id="{4FF0A437-926C-4CA3-A06C-CCC97DC4BFA4}" type="slidenum">
              <a:rPr lang="en-US" smtClean="0"/>
              <a:pPr/>
              <a:t>49</a:t>
            </a:fld>
            <a:endParaRPr lang="en-US"/>
          </a:p>
        </p:txBody>
      </p:sp>
    </p:spTree>
    <p:extLst>
      <p:ext uri="{BB962C8B-B14F-4D97-AF65-F5344CB8AC3E}">
        <p14:creationId xmlns:p14="http://schemas.microsoft.com/office/powerpoint/2010/main" val="235983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Tool has features similar to those of some 4GL languages and a feature similar to IBM’s file tailoring. It optionally uses REXX to provide additional functionality.</a:t>
            </a:r>
          </a:p>
          <a:p>
            <a:r>
              <a:rPr lang="en-US" dirty="0"/>
              <a:t> </a:t>
            </a:r>
          </a:p>
          <a:p>
            <a:r>
              <a:rPr lang="en-US" dirty="0"/>
              <a:t>REXX is big on the mainframe. </a:t>
            </a:r>
          </a:p>
          <a:p>
            <a:r>
              <a:rPr lang="en-US" dirty="0"/>
              <a:t>IBM allows you to code embedded REXX statements into your panels and skeletons. You run REXX in batch and do things that can be done in </a:t>
            </a:r>
            <a:r>
              <a:rPr lang="en-US" dirty="0" err="1"/>
              <a:t>compilable</a:t>
            </a:r>
            <a:r>
              <a:rPr lang="en-US" dirty="0"/>
              <a:t> languages, including making Restful API calls. Broadcom has several products that have a REXX interface, including </a:t>
            </a:r>
            <a:r>
              <a:rPr lang="en-US" dirty="0" err="1"/>
              <a:t>JCLCheck</a:t>
            </a:r>
            <a:r>
              <a:rPr lang="en-US" dirty="0"/>
              <a:t> and OPS/MVS. REXX comfortably runs in Endevor processors and sometimes as Endevor exits.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a:t>
            </a:fld>
            <a:endParaRPr lang="en-US"/>
          </a:p>
        </p:txBody>
      </p:sp>
    </p:spTree>
    <p:extLst>
      <p:ext uri="{BB962C8B-B14F-4D97-AF65-F5344CB8AC3E}">
        <p14:creationId xmlns:p14="http://schemas.microsoft.com/office/powerpoint/2010/main" val="3709900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50</a:t>
            </a:fld>
            <a:endParaRPr lang="en-US"/>
          </a:p>
        </p:txBody>
      </p:sp>
    </p:spTree>
    <p:extLst>
      <p:ext uri="{BB962C8B-B14F-4D97-AF65-F5344CB8AC3E}">
        <p14:creationId xmlns:p14="http://schemas.microsoft.com/office/powerpoint/2010/main" val="3964513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SYSDE32.NDVR.TEAM.JCL.CSV(PKGEMNTR)</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51</a:t>
            </a:fld>
            <a:endParaRPr lang="en-US"/>
          </a:p>
        </p:txBody>
      </p:sp>
    </p:spTree>
    <p:extLst>
      <p:ext uri="{BB962C8B-B14F-4D97-AF65-F5344CB8AC3E}">
        <p14:creationId xmlns:p14="http://schemas.microsoft.com/office/powerpoint/2010/main" val="18161776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Rather than maintaining a REXX  program as a separate member in  another dataset,</a:t>
            </a:r>
            <a:r>
              <a:rPr lang="en-US" baseline="0" dirty="0" smtClean="0"/>
              <a:t> you can use Rexx statements </a:t>
            </a:r>
            <a:r>
              <a:rPr lang="en-US" dirty="0" smtClean="0"/>
              <a:t>in-stream</a:t>
            </a:r>
            <a:r>
              <a:rPr lang="en-US" baseline="0" dirty="0" smtClean="0"/>
              <a:t>  to the  job step.</a:t>
            </a:r>
          </a:p>
          <a:p>
            <a:endParaRPr lang="en-US" baseline="0" dirty="0" smtClean="0"/>
          </a:p>
          <a:p>
            <a:r>
              <a:rPr lang="en-US" baseline="0" dirty="0" smtClean="0"/>
              <a:t>You no longer need to swap back and forth between two or more screens to follow the processing. Instead, everything that runs is present in one display.</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52</a:t>
            </a:fld>
            <a:endParaRPr lang="en-US"/>
          </a:p>
        </p:txBody>
      </p:sp>
    </p:spTree>
    <p:extLst>
      <p:ext uri="{BB962C8B-B14F-4D97-AF65-F5344CB8AC3E}">
        <p14:creationId xmlns:p14="http://schemas.microsoft.com/office/powerpoint/2010/main" val="23561350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SYSDE32.NDVR.TEAM.JCL.CSV(PKGEMNTR)</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53</a:t>
            </a:fld>
            <a:endParaRPr lang="en-US"/>
          </a:p>
        </p:txBody>
      </p:sp>
    </p:spTree>
    <p:extLst>
      <p:ext uri="{BB962C8B-B14F-4D97-AF65-F5344CB8AC3E}">
        <p14:creationId xmlns:p14="http://schemas.microsoft.com/office/powerpoint/2010/main" val="18606305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SYSDE32.NDVR.TEAM.JCL.CSV(PKGEMNTR)</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54</a:t>
            </a:fld>
            <a:endParaRPr lang="en-US"/>
          </a:p>
        </p:txBody>
      </p:sp>
    </p:spTree>
    <p:extLst>
      <p:ext uri="{BB962C8B-B14F-4D97-AF65-F5344CB8AC3E}">
        <p14:creationId xmlns:p14="http://schemas.microsoft.com/office/powerpoint/2010/main" val="33335430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SYSDE32.NDVR.TEAM.JCL.CSV(PKGEMNTR)</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55</a:t>
            </a:fld>
            <a:endParaRPr lang="en-US"/>
          </a:p>
        </p:txBody>
      </p:sp>
    </p:spTree>
    <p:extLst>
      <p:ext uri="{BB962C8B-B14F-4D97-AF65-F5344CB8AC3E}">
        <p14:creationId xmlns:p14="http://schemas.microsoft.com/office/powerpoint/2010/main" val="1940821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SYSDE32.NDVR.TEAM.JCL.CSV(PKGEMNTR)</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56</a:t>
            </a:fld>
            <a:endParaRPr lang="en-US"/>
          </a:p>
        </p:txBody>
      </p:sp>
    </p:spTree>
    <p:extLst>
      <p:ext uri="{BB962C8B-B14F-4D97-AF65-F5344CB8AC3E}">
        <p14:creationId xmlns:p14="http://schemas.microsoft.com/office/powerpoint/2010/main" val="8215901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Rather than maintaining a REXX  program as a separate member in  another dataset,</a:t>
            </a:r>
            <a:r>
              <a:rPr lang="en-US" baseline="0" dirty="0" smtClean="0"/>
              <a:t> you can use Rexx statements </a:t>
            </a:r>
            <a:r>
              <a:rPr lang="en-US" dirty="0" smtClean="0"/>
              <a:t>in-stream</a:t>
            </a:r>
            <a:r>
              <a:rPr lang="en-US" baseline="0" dirty="0" smtClean="0"/>
              <a:t>  to the  job step.</a:t>
            </a:r>
          </a:p>
          <a:p>
            <a:endParaRPr lang="en-US" baseline="0" dirty="0" smtClean="0"/>
          </a:p>
          <a:p>
            <a:r>
              <a:rPr lang="en-US" baseline="0" dirty="0" smtClean="0"/>
              <a:t>You no longer need to swap back and forth between two or more screens to follow the processing. Instead, everything that runs is present in one display.</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57</a:t>
            </a:fld>
            <a:endParaRPr lang="en-US"/>
          </a:p>
        </p:txBody>
      </p:sp>
    </p:spTree>
    <p:extLst>
      <p:ext uri="{BB962C8B-B14F-4D97-AF65-F5344CB8AC3E}">
        <p14:creationId xmlns:p14="http://schemas.microsoft.com/office/powerpoint/2010/main" val="13055820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58</a:t>
            </a:fld>
            <a:endParaRPr lang="en-US"/>
          </a:p>
        </p:txBody>
      </p:sp>
    </p:spTree>
    <p:extLst>
      <p:ext uri="{BB962C8B-B14F-4D97-AF65-F5344CB8AC3E}">
        <p14:creationId xmlns:p14="http://schemas.microsoft.com/office/powerpoint/2010/main" val="2737635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59</a:t>
            </a:fld>
            <a:endParaRPr lang="en-US"/>
          </a:p>
        </p:txBody>
      </p:sp>
    </p:spTree>
    <p:extLst>
      <p:ext uri="{BB962C8B-B14F-4D97-AF65-F5344CB8AC3E}">
        <p14:creationId xmlns:p14="http://schemas.microsoft.com/office/powerpoint/2010/main" val="229424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DDnames for a Table Tool step</a:t>
            </a:r>
          </a:p>
          <a:p>
            <a:r>
              <a:rPr lang="en-US" dirty="0"/>
              <a:t> </a:t>
            </a:r>
          </a:p>
          <a:p>
            <a:r>
              <a:rPr lang="en-US" dirty="0"/>
              <a:t>TABLE is the input file. In most of our examples today these are the files in the Comma Separated Value format.</a:t>
            </a:r>
          </a:p>
          <a:p>
            <a:r>
              <a:rPr lang="en-US" dirty="0"/>
              <a:t> </a:t>
            </a:r>
          </a:p>
          <a:p>
            <a:r>
              <a:rPr lang="en-US" dirty="0"/>
              <a:t>MODEL is the painted output. MODELs are very much like IBM “skeletons”</a:t>
            </a:r>
          </a:p>
          <a:p>
            <a:r>
              <a:rPr lang="en-US" dirty="0"/>
              <a:t> </a:t>
            </a:r>
          </a:p>
          <a:p>
            <a:r>
              <a:rPr lang="en-US" dirty="0"/>
              <a:t>TBLOUT is the output produced from a Table Tool step</a:t>
            </a:r>
          </a:p>
          <a:p>
            <a:r>
              <a:rPr lang="en-US" dirty="0"/>
              <a:t> </a:t>
            </a:r>
          </a:p>
          <a:p>
            <a:r>
              <a:rPr lang="en-US" dirty="0"/>
              <a:t>OPTIONS are REXX statements executed once at initialization, and again after each read of the Table. Within OPTIONS, You can use variables to provide specialized processing.</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6</a:t>
            </a:fld>
            <a:endParaRPr lang="en-US"/>
          </a:p>
        </p:txBody>
      </p:sp>
    </p:spTree>
    <p:extLst>
      <p:ext uri="{BB962C8B-B14F-4D97-AF65-F5344CB8AC3E}">
        <p14:creationId xmlns:p14="http://schemas.microsoft.com/office/powerpoint/2010/main" val="31414095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60</a:t>
            </a:fld>
            <a:endParaRPr lang="en-US"/>
          </a:p>
        </p:txBody>
      </p:sp>
    </p:spTree>
    <p:extLst>
      <p:ext uri="{BB962C8B-B14F-4D97-AF65-F5344CB8AC3E}">
        <p14:creationId xmlns:p14="http://schemas.microsoft.com/office/powerpoint/2010/main" val="1542232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61</a:t>
            </a:fld>
            <a:endParaRPr lang="en-US"/>
          </a:p>
        </p:txBody>
      </p:sp>
    </p:spTree>
    <p:extLst>
      <p:ext uri="{BB962C8B-B14F-4D97-AF65-F5344CB8AC3E}">
        <p14:creationId xmlns:p14="http://schemas.microsoft.com/office/powerpoint/2010/main" val="3412332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62</a:t>
            </a:fld>
            <a:endParaRPr lang="en-US"/>
          </a:p>
        </p:txBody>
      </p:sp>
    </p:spTree>
    <p:extLst>
      <p:ext uri="{BB962C8B-B14F-4D97-AF65-F5344CB8AC3E}">
        <p14:creationId xmlns:p14="http://schemas.microsoft.com/office/powerpoint/2010/main" val="2621730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63</a:t>
            </a:fld>
            <a:endParaRPr lang="en-US"/>
          </a:p>
        </p:txBody>
      </p:sp>
    </p:spTree>
    <p:extLst>
      <p:ext uri="{BB962C8B-B14F-4D97-AF65-F5344CB8AC3E}">
        <p14:creationId xmlns:p14="http://schemas.microsoft.com/office/powerpoint/2010/main" val="2633145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SYSDE32.NDVR.TEAM.JCL.CSV(CLEANOVR)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64</a:t>
            </a:fld>
            <a:endParaRPr lang="en-US"/>
          </a:p>
        </p:txBody>
      </p:sp>
    </p:spTree>
    <p:extLst>
      <p:ext uri="{BB962C8B-B14F-4D97-AF65-F5344CB8AC3E}">
        <p14:creationId xmlns:p14="http://schemas.microsoft.com/office/powerpoint/2010/main" val="11911438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Rather than maintaining a REXX  program as a separate member in  another dataset,</a:t>
            </a:r>
            <a:r>
              <a:rPr lang="en-US" baseline="0" dirty="0" smtClean="0"/>
              <a:t> you can use Rexx statements </a:t>
            </a:r>
            <a:r>
              <a:rPr lang="en-US" dirty="0" smtClean="0"/>
              <a:t>in-stream</a:t>
            </a:r>
            <a:r>
              <a:rPr lang="en-US" baseline="0" dirty="0" smtClean="0"/>
              <a:t>  to the  job step.</a:t>
            </a:r>
          </a:p>
          <a:p>
            <a:endParaRPr lang="en-US" baseline="0" dirty="0" smtClean="0"/>
          </a:p>
          <a:p>
            <a:r>
              <a:rPr lang="en-US" baseline="0" dirty="0" smtClean="0"/>
              <a:t>You no longer need to swap back and forth between two or more screens to follow the processing. Instead, everything that runs is present in one display.</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65</a:t>
            </a:fld>
            <a:endParaRPr lang="en-US"/>
          </a:p>
        </p:txBody>
      </p:sp>
    </p:spTree>
    <p:extLst>
      <p:ext uri="{BB962C8B-B14F-4D97-AF65-F5344CB8AC3E}">
        <p14:creationId xmlns:p14="http://schemas.microsoft.com/office/powerpoint/2010/main" val="3243642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Rather than maintaining a REXX  program as a separate member in  another dataset,</a:t>
            </a:r>
            <a:r>
              <a:rPr lang="en-US" baseline="0" dirty="0" smtClean="0"/>
              <a:t> you can use Rexx statements </a:t>
            </a:r>
            <a:r>
              <a:rPr lang="en-US" dirty="0" smtClean="0"/>
              <a:t>in-stream</a:t>
            </a:r>
            <a:r>
              <a:rPr lang="en-US" baseline="0" dirty="0" smtClean="0"/>
              <a:t>  to the  job step.</a:t>
            </a:r>
          </a:p>
          <a:p>
            <a:endParaRPr lang="en-US" baseline="0" dirty="0" smtClean="0"/>
          </a:p>
          <a:p>
            <a:r>
              <a:rPr lang="en-US" baseline="0" dirty="0" smtClean="0"/>
              <a:t>You no longer need to swap back and forth between two or more screens to follow the processing. Instead, everything that runs is present in one display.</a:t>
            </a: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66</a:t>
            </a:fld>
            <a:endParaRPr lang="en-US"/>
          </a:p>
        </p:txBody>
      </p:sp>
    </p:spTree>
    <p:extLst>
      <p:ext uri="{BB962C8B-B14F-4D97-AF65-F5344CB8AC3E}">
        <p14:creationId xmlns:p14="http://schemas.microsoft.com/office/powerpoint/2010/main" val="5453002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67</a:t>
            </a:fld>
            <a:endParaRPr lang="en-US"/>
          </a:p>
        </p:txBody>
      </p:sp>
    </p:spTree>
    <p:extLst>
      <p:ext uri="{BB962C8B-B14F-4D97-AF65-F5344CB8AC3E}">
        <p14:creationId xmlns:p14="http://schemas.microsoft.com/office/powerpoint/2010/main" val="2016288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68</a:t>
            </a:fld>
            <a:endParaRPr lang="en-US"/>
          </a:p>
        </p:txBody>
      </p:sp>
    </p:spTree>
    <p:extLst>
      <p:ext uri="{BB962C8B-B14F-4D97-AF65-F5344CB8AC3E}">
        <p14:creationId xmlns:p14="http://schemas.microsoft.com/office/powerpoint/2010/main" val="296001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Tool has its own internal variables. Most begin with a dollar sign.</a:t>
            </a:r>
          </a:p>
          <a:p>
            <a:r>
              <a:rPr lang="en-US" b="1" dirty="0"/>
              <a:t>$row#  </a:t>
            </a:r>
            <a:r>
              <a:rPr lang="en-US" dirty="0"/>
              <a:t>tells you what row number from the table was the last one read.</a:t>
            </a:r>
          </a:p>
          <a:p>
            <a:r>
              <a:rPr lang="en-US" b="1" dirty="0"/>
              <a:t>$</a:t>
            </a:r>
            <a:r>
              <a:rPr lang="en-US" b="1" dirty="0" err="1"/>
              <a:t>SkipRow</a:t>
            </a:r>
            <a:r>
              <a:rPr lang="en-US" dirty="0"/>
              <a:t>. You can set to a value of ‘Y’ to skip a row</a:t>
            </a:r>
          </a:p>
          <a:p>
            <a:r>
              <a:rPr lang="en-US" b="1" dirty="0"/>
              <a:t>$</a:t>
            </a:r>
            <a:r>
              <a:rPr lang="en-US" b="1" dirty="0" err="1"/>
              <a:t>StripData</a:t>
            </a:r>
            <a:r>
              <a:rPr lang="en-US" b="1" dirty="0"/>
              <a:t> </a:t>
            </a:r>
            <a:r>
              <a:rPr lang="en-US" dirty="0"/>
              <a:t>is ‘on’ by default, but you can change in order to keep spaces for formatting. </a:t>
            </a:r>
          </a:p>
          <a:p>
            <a:r>
              <a:rPr lang="en-US" b="1" dirty="0" err="1"/>
              <a:t>BuildFromModel</a:t>
            </a:r>
            <a:r>
              <a:rPr lang="en-US" b="1" dirty="0"/>
              <a:t>  </a:t>
            </a:r>
            <a:r>
              <a:rPr lang="en-US" dirty="0"/>
              <a:t>tells Table tool to write output now from the named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7</a:t>
            </a:fld>
            <a:endParaRPr lang="en-US"/>
          </a:p>
        </p:txBody>
      </p:sp>
    </p:spTree>
    <p:extLst>
      <p:ext uri="{BB962C8B-B14F-4D97-AF65-F5344CB8AC3E}">
        <p14:creationId xmlns:p14="http://schemas.microsoft.com/office/powerpoint/2010/main" val="224437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8</a:t>
            </a:fld>
            <a:endParaRPr lang="en-US"/>
          </a:p>
        </p:txBody>
      </p:sp>
    </p:spTree>
    <p:extLst>
      <p:ext uri="{BB962C8B-B14F-4D97-AF65-F5344CB8AC3E}">
        <p14:creationId xmlns:p14="http://schemas.microsoft.com/office/powerpoint/2010/main" val="1502978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9</a:t>
            </a:fld>
            <a:endParaRPr lang="en-US"/>
          </a:p>
        </p:txBody>
      </p:sp>
    </p:spTree>
    <p:extLst>
      <p:ext uri="{BB962C8B-B14F-4D97-AF65-F5344CB8AC3E}">
        <p14:creationId xmlns:p14="http://schemas.microsoft.com/office/powerpoint/2010/main" val="4047714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ark Cover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2D3F84-BD95-4F43-A77E-56DA9239AD1A}"/>
              </a:ext>
            </a:extLst>
          </p:cNvPr>
          <p:cNvSpPr/>
          <p:nvPr userDrawn="1"/>
        </p:nvSpPr>
        <p:spPr>
          <a:xfrm>
            <a:off x="0" y="88901"/>
            <a:ext cx="12192000" cy="67690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A64E7A-9EA7-9149-A03B-173D0A2150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29" t="5843" r="24779" b="26363"/>
          <a:stretch/>
        </p:blipFill>
        <p:spPr>
          <a:xfrm>
            <a:off x="4381500" y="92075"/>
            <a:ext cx="7810500" cy="6769100"/>
          </a:xfrm>
          <a:prstGeom prst="rect">
            <a:avLst/>
          </a:prstGeom>
        </p:spPr>
      </p:pic>
      <p:pic>
        <p:nvPicPr>
          <p:cNvPr id="9" name="Picture 8">
            <a:extLst>
              <a:ext uri="{FF2B5EF4-FFF2-40B4-BE49-F238E27FC236}">
                <a16:creationId xmlns:a16="http://schemas.microsoft.com/office/drawing/2014/main" id="{FDDFB179-363E-4B48-AAB6-57247EC6891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8161" y="705916"/>
            <a:ext cx="3374036" cy="917874"/>
          </a:xfrm>
          <a:prstGeom prst="rect">
            <a:avLst/>
          </a:prstGeom>
        </p:spPr>
      </p:pic>
      <p:sp>
        <p:nvSpPr>
          <p:cNvPr id="11" name="Subtitle 6">
            <a:extLst>
              <a:ext uri="{FF2B5EF4-FFF2-40B4-BE49-F238E27FC236}">
                <a16:creationId xmlns:a16="http://schemas.microsoft.com/office/drawing/2014/main" id="{9501DF62-4C58-1E4C-9BCF-2E38829E9AE3}"/>
              </a:ext>
            </a:extLst>
          </p:cNvPr>
          <p:cNvSpPr>
            <a:spLocks noGrp="1"/>
          </p:cNvSpPr>
          <p:nvPr>
            <p:ph type="subTitle" idx="1" hasCustomPrompt="1"/>
          </p:nvPr>
        </p:nvSpPr>
        <p:spPr>
          <a:xfrm>
            <a:off x="1402996" y="4497865"/>
            <a:ext cx="4054534" cy="369332"/>
          </a:xfrm>
        </p:spPr>
        <p:txBody>
          <a:bodyPr/>
          <a:lstStyle>
            <a:lvl1pPr>
              <a:defRPr sz="2400">
                <a:solidFill>
                  <a:schemeClr val="bg2"/>
                </a:solidFill>
              </a:defRPr>
            </a:lvl1pPr>
          </a:lstStyle>
          <a:p>
            <a:r>
              <a:rPr lang="en-US" dirty="0"/>
              <a:t>Name</a:t>
            </a:r>
          </a:p>
        </p:txBody>
      </p:sp>
      <p:sp>
        <p:nvSpPr>
          <p:cNvPr id="12" name="Text Placeholder 7">
            <a:extLst>
              <a:ext uri="{FF2B5EF4-FFF2-40B4-BE49-F238E27FC236}">
                <a16:creationId xmlns:a16="http://schemas.microsoft.com/office/drawing/2014/main" id="{B1362690-9076-5044-BCD3-4B37F7EB481D}"/>
              </a:ext>
            </a:extLst>
          </p:cNvPr>
          <p:cNvSpPr>
            <a:spLocks noGrp="1"/>
          </p:cNvSpPr>
          <p:nvPr>
            <p:ph type="body" idx="13" hasCustomPrompt="1"/>
          </p:nvPr>
        </p:nvSpPr>
        <p:spPr>
          <a:xfrm>
            <a:off x="1402996" y="5059393"/>
            <a:ext cx="4069057" cy="246221"/>
          </a:xfrm>
        </p:spPr>
        <p:txBody>
          <a:bodyPr/>
          <a:lstStyle>
            <a:lvl1pPr>
              <a:defRPr>
                <a:solidFill>
                  <a:schemeClr val="bg1"/>
                </a:solidFill>
              </a:defRPr>
            </a:lvl1pPr>
          </a:lstStyle>
          <a:p>
            <a:r>
              <a:rPr lang="en-US" dirty="0"/>
              <a:t>Title</a:t>
            </a:r>
          </a:p>
        </p:txBody>
      </p:sp>
      <p:sp>
        <p:nvSpPr>
          <p:cNvPr id="14" name="TextBox 13">
            <a:extLst>
              <a:ext uri="{FF2B5EF4-FFF2-40B4-BE49-F238E27FC236}">
                <a16:creationId xmlns:a16="http://schemas.microsoft.com/office/drawing/2014/main" id="{2719653B-8E6D-8B4D-B55A-04B98801E4F7}"/>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a:t>
            </a:r>
            <a:r>
              <a:rPr lang="en-US" sz="600" b="0" i="0" kern="1200" dirty="0" smtClean="0">
                <a:solidFill>
                  <a:schemeClr val="bg1"/>
                </a:solidFill>
                <a:effectLst/>
                <a:latin typeface="+mn-lt"/>
                <a:ea typeface="+mn-ea"/>
                <a:cs typeface="+mn-cs"/>
              </a:rPr>
              <a:t>2023 </a:t>
            </a:r>
            <a:r>
              <a:rPr lang="en-US" sz="600" b="0" i="0" kern="1200" dirty="0">
                <a:solidFill>
                  <a:schemeClr val="bg1"/>
                </a:solidFill>
                <a:effectLst/>
                <a:latin typeface="+mn-lt"/>
                <a:ea typeface="+mn-ea"/>
                <a:cs typeface="+mn-cs"/>
              </a:rPr>
              <a:t>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207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urity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5"/>
                </a:solidFill>
              </a:defRPr>
            </a:lvl1pPr>
          </a:lstStyle>
          <a:p>
            <a:endParaRPr lang="en-US" dirty="0"/>
          </a:p>
        </p:txBody>
      </p:sp>
    </p:spTree>
    <p:extLst>
      <p:ext uri="{BB962C8B-B14F-4D97-AF65-F5344CB8AC3E}">
        <p14:creationId xmlns:p14="http://schemas.microsoft.com/office/powerpoint/2010/main" val="47147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urity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5"/>
                </a:solidFill>
              </a:defRPr>
            </a:lvl1pPr>
          </a:lstStyle>
          <a:p>
            <a:endParaRPr lang="en-US" dirty="0"/>
          </a:p>
        </p:txBody>
      </p:sp>
    </p:spTree>
    <p:extLst>
      <p:ext uri="{BB962C8B-B14F-4D97-AF65-F5344CB8AC3E}">
        <p14:creationId xmlns:p14="http://schemas.microsoft.com/office/powerpoint/2010/main" val="94481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urity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5"/>
                </a:solidFill>
              </a:defRPr>
            </a:lvl1pPr>
          </a:lstStyle>
          <a:p>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3352466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IOps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3"/>
                </a:solidFill>
              </a:defRPr>
            </a:lvl1pPr>
          </a:lstStyle>
          <a:p>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3167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IOps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3"/>
                </a:solidFill>
              </a:defRPr>
            </a:lvl1pPr>
          </a:lstStyle>
          <a:p>
            <a:endParaRPr lang="en-US" dirty="0"/>
          </a:p>
        </p:txBody>
      </p:sp>
    </p:spTree>
    <p:extLst>
      <p:ext uri="{BB962C8B-B14F-4D97-AF65-F5344CB8AC3E}">
        <p14:creationId xmlns:p14="http://schemas.microsoft.com/office/powerpoint/2010/main" val="286400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Ops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3"/>
                </a:solidFill>
              </a:defRPr>
            </a:lvl1pPr>
          </a:lstStyle>
          <a:p>
            <a:endParaRPr lang="en-US" dirty="0"/>
          </a:p>
        </p:txBody>
      </p:sp>
    </p:spTree>
    <p:extLst>
      <p:ext uri="{BB962C8B-B14F-4D97-AF65-F5344CB8AC3E}">
        <p14:creationId xmlns:p14="http://schemas.microsoft.com/office/powerpoint/2010/main" val="185476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IOps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3"/>
                </a:solidFill>
              </a:defRPr>
            </a:lvl1pPr>
          </a:lstStyle>
          <a:p>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1133488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frastructure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6"/>
                </a:solidFill>
              </a:defRPr>
            </a:lvl1pPr>
          </a:lstStyle>
          <a:p>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234011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rastructure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6"/>
                </a:solidFill>
              </a:defRPr>
            </a:lvl1pPr>
          </a:lstStyle>
          <a:p>
            <a:endParaRPr lang="en-US" dirty="0"/>
          </a:p>
        </p:txBody>
      </p:sp>
    </p:spTree>
    <p:extLst>
      <p:ext uri="{BB962C8B-B14F-4D97-AF65-F5344CB8AC3E}">
        <p14:creationId xmlns:p14="http://schemas.microsoft.com/office/powerpoint/2010/main" val="253681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rastructure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6"/>
                </a:solidFill>
              </a:defRPr>
            </a:lvl1pPr>
          </a:lstStyle>
          <a:p>
            <a:endParaRPr lang="en-US" dirty="0"/>
          </a:p>
        </p:txBody>
      </p:sp>
    </p:spTree>
    <p:extLst>
      <p:ext uri="{BB962C8B-B14F-4D97-AF65-F5344CB8AC3E}">
        <p14:creationId xmlns:p14="http://schemas.microsoft.com/office/powerpoint/2010/main" val="34232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Cover 2">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6D4038-0BDF-9745-BBF6-9C096C59E2EB}"/>
              </a:ext>
            </a:extLst>
          </p:cNvPr>
          <p:cNvSpPr/>
          <p:nvPr userDrawn="1"/>
        </p:nvSpPr>
        <p:spPr>
          <a:xfrm>
            <a:off x="0" y="6337300"/>
            <a:ext cx="12179300"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dots&#10;&#10;Description automatically generated with medium confidence">
            <a:extLst>
              <a:ext uri="{FF2B5EF4-FFF2-40B4-BE49-F238E27FC236}">
                <a16:creationId xmlns:a16="http://schemas.microsoft.com/office/drawing/2014/main" id="{19153141-0E8C-7448-85A4-57AA89E7E77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87B53DC-D5BE-7B4E-83FF-B3A6A800440D}"/>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76D9DBD-DB1F-7641-8B00-AFA1292120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8160" y="705916"/>
            <a:ext cx="3374036" cy="917874"/>
          </a:xfrm>
          <a:prstGeom prst="rect">
            <a:avLst/>
          </a:prstGeom>
        </p:spPr>
      </p:pic>
      <p:sp>
        <p:nvSpPr>
          <p:cNvPr id="11" name="Subtitle 6">
            <a:extLst>
              <a:ext uri="{FF2B5EF4-FFF2-40B4-BE49-F238E27FC236}">
                <a16:creationId xmlns:a16="http://schemas.microsoft.com/office/drawing/2014/main" id="{17F4DCBA-7713-8447-AAAE-73A5E07A5860}"/>
              </a:ext>
            </a:extLst>
          </p:cNvPr>
          <p:cNvSpPr>
            <a:spLocks noGrp="1"/>
          </p:cNvSpPr>
          <p:nvPr>
            <p:ph type="subTitle" idx="1" hasCustomPrompt="1"/>
          </p:nvPr>
        </p:nvSpPr>
        <p:spPr>
          <a:xfrm>
            <a:off x="1402995" y="4497865"/>
            <a:ext cx="4054534" cy="369332"/>
          </a:xfrm>
        </p:spPr>
        <p:txBody>
          <a:bodyPr/>
          <a:lstStyle>
            <a:lvl1pPr>
              <a:defRPr sz="2400">
                <a:solidFill>
                  <a:schemeClr val="bg2"/>
                </a:solidFill>
              </a:defRPr>
            </a:lvl1pPr>
          </a:lstStyle>
          <a:p>
            <a:r>
              <a:rPr lang="en-US" dirty="0"/>
              <a:t>Name</a:t>
            </a:r>
          </a:p>
        </p:txBody>
      </p:sp>
      <p:sp>
        <p:nvSpPr>
          <p:cNvPr id="16" name="Text Placeholder 7">
            <a:extLst>
              <a:ext uri="{FF2B5EF4-FFF2-40B4-BE49-F238E27FC236}">
                <a16:creationId xmlns:a16="http://schemas.microsoft.com/office/drawing/2014/main" id="{78C083AD-00A0-2F44-9775-3D49B064D1AB}"/>
              </a:ext>
            </a:extLst>
          </p:cNvPr>
          <p:cNvSpPr>
            <a:spLocks noGrp="1"/>
          </p:cNvSpPr>
          <p:nvPr>
            <p:ph type="body" idx="13" hasCustomPrompt="1"/>
          </p:nvPr>
        </p:nvSpPr>
        <p:spPr>
          <a:xfrm>
            <a:off x="1402995" y="5059393"/>
            <a:ext cx="4069057" cy="246221"/>
          </a:xfrm>
        </p:spPr>
        <p:txBody>
          <a:bodyPr/>
          <a:lstStyle>
            <a:lvl1pPr>
              <a:defRPr>
                <a:solidFill>
                  <a:schemeClr val="bg1"/>
                </a:solidFill>
              </a:defRPr>
            </a:lvl1pPr>
          </a:lstStyle>
          <a:p>
            <a:r>
              <a:rPr lang="en-US"/>
              <a:t>Title</a:t>
            </a:r>
          </a:p>
        </p:txBody>
      </p:sp>
    </p:spTree>
    <p:extLst>
      <p:ext uri="{BB962C8B-B14F-4D97-AF65-F5344CB8AC3E}">
        <p14:creationId xmlns:p14="http://schemas.microsoft.com/office/powerpoint/2010/main" val="395705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frastructure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6"/>
                </a:solidFill>
              </a:defRPr>
            </a:lvl1pPr>
          </a:lstStyle>
          <a:p>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471825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Mgmt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2"/>
                </a:solidFill>
              </a:defRPr>
            </a:lvl1pPr>
          </a:lstStyle>
          <a:p>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299020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ta Mgmt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2"/>
                </a:solidFill>
              </a:defRPr>
            </a:lvl1pPr>
          </a:lstStyle>
          <a:p>
            <a:endParaRPr lang="en-US" dirty="0"/>
          </a:p>
        </p:txBody>
      </p:sp>
    </p:spTree>
    <p:extLst>
      <p:ext uri="{BB962C8B-B14F-4D97-AF65-F5344CB8AC3E}">
        <p14:creationId xmlns:p14="http://schemas.microsoft.com/office/powerpoint/2010/main" val="34017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ta Mgmt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2"/>
                </a:solidFill>
              </a:defRPr>
            </a:lvl1pPr>
          </a:lstStyle>
          <a:p>
            <a:endParaRPr lang="en-US" dirty="0"/>
          </a:p>
        </p:txBody>
      </p:sp>
    </p:spTree>
    <p:extLst>
      <p:ext uri="{BB962C8B-B14F-4D97-AF65-F5344CB8AC3E}">
        <p14:creationId xmlns:p14="http://schemas.microsoft.com/office/powerpoint/2010/main" val="82303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ta Mgmt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2"/>
                </a:solidFill>
              </a:defRPr>
            </a:lvl1pPr>
          </a:lstStyle>
          <a:p>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3620982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Halftone 1">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C1FC4D5-FF64-8643-9FBD-F47CCA184DA2}"/>
              </a:ext>
            </a:extLst>
          </p:cNvPr>
          <p:cNvSpPr>
            <a:spLocks noGrp="1"/>
          </p:cNvSpPr>
          <p:nvPr>
            <p:ph type="body" idx="11" hasCustomPrompt="1"/>
          </p:nvPr>
        </p:nvSpPr>
        <p:spPr>
          <a:xfrm>
            <a:off x="6170280" y="533400"/>
            <a:ext cx="5463348" cy="1733390"/>
          </a:xfrm>
          <a:prstGeom prst="rect">
            <a:avLst/>
          </a:prstGeom>
        </p:spPr>
        <p:txBody>
          <a:bodyPr>
            <a:noAutofit/>
          </a:bodyPr>
          <a:lstStyle>
            <a:lvl1pPr marL="0" indent="0">
              <a:lnSpc>
                <a:spcPct val="100000"/>
              </a:lnSpc>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body text</a:t>
            </a:r>
          </a:p>
        </p:txBody>
      </p:sp>
      <p:sp>
        <p:nvSpPr>
          <p:cNvPr id="10" name="Slide Number Placeholder 5">
            <a:extLst>
              <a:ext uri="{FF2B5EF4-FFF2-40B4-BE49-F238E27FC236}">
                <a16:creationId xmlns:a16="http://schemas.microsoft.com/office/drawing/2014/main" id="{7BA38BDA-78B7-164E-82CA-F34FDE5584A6}"/>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8" name="Picture Placeholder 7">
            <a:extLst>
              <a:ext uri="{FF2B5EF4-FFF2-40B4-BE49-F238E27FC236}">
                <a16:creationId xmlns:a16="http://schemas.microsoft.com/office/drawing/2014/main" id="{A84AD247-2444-FC43-9C0B-E0B279BE620E}"/>
              </a:ext>
            </a:extLst>
          </p:cNvPr>
          <p:cNvSpPr>
            <a:spLocks noGrp="1"/>
          </p:cNvSpPr>
          <p:nvPr>
            <p:ph type="pic" sz="quarter" idx="13"/>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endParaRPr lang="en-US" dirty="0"/>
          </a:p>
        </p:txBody>
      </p:sp>
      <p:sp>
        <p:nvSpPr>
          <p:cNvPr id="11" name="Subtitle 8">
            <a:extLst>
              <a:ext uri="{FF2B5EF4-FFF2-40B4-BE49-F238E27FC236}">
                <a16:creationId xmlns:a16="http://schemas.microsoft.com/office/drawing/2014/main" id="{44D12E27-D892-694C-BEDF-048F7CB41A77}"/>
              </a:ext>
            </a:extLst>
          </p:cNvPr>
          <p:cNvSpPr>
            <a:spLocks noGrp="1"/>
          </p:cNvSpPr>
          <p:nvPr>
            <p:ph type="subTitle" idx="1"/>
          </p:nvPr>
        </p:nvSpPr>
        <p:spPr>
          <a:xfrm>
            <a:off x="1076405" y="2361573"/>
            <a:ext cx="4845492" cy="368522"/>
          </a:xfrm>
        </p:spPr>
        <p:txBody>
          <a:bodyPr/>
          <a:lstStyle>
            <a:lvl1pPr>
              <a:defRPr sz="2400" b="1">
                <a:solidFill>
                  <a:schemeClr val="bg2"/>
                </a:solidFill>
              </a:defRPr>
            </a:lvl1pPr>
          </a:lstStyle>
          <a:p>
            <a:endParaRPr lang="en-US" dirty="0"/>
          </a:p>
        </p:txBody>
      </p:sp>
    </p:spTree>
    <p:extLst>
      <p:ext uri="{BB962C8B-B14F-4D97-AF65-F5344CB8AC3E}">
        <p14:creationId xmlns:p14="http://schemas.microsoft.com/office/powerpoint/2010/main" val="235044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Halftone 2">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21" name="TextBox 20">
            <a:extLst>
              <a:ext uri="{FF2B5EF4-FFF2-40B4-BE49-F238E27FC236}">
                <a16:creationId xmlns:a16="http://schemas.microsoft.com/office/drawing/2014/main" id="{BF2E9D88-BCBD-4E48-B34B-E2121E6BF6E5}"/>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Broadcom Proprietary and Confidential - 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sp>
        <p:nvSpPr>
          <p:cNvPr id="33" name="Title Placeholder 4">
            <a:extLst>
              <a:ext uri="{FF2B5EF4-FFF2-40B4-BE49-F238E27FC236}">
                <a16:creationId xmlns:a16="http://schemas.microsoft.com/office/drawing/2014/main" id="{66256C82-EC1D-8346-889C-56CD53E0BEC0}"/>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sp>
        <p:nvSpPr>
          <p:cNvPr id="35" name="Text Placeholder 3">
            <a:extLst>
              <a:ext uri="{FF2B5EF4-FFF2-40B4-BE49-F238E27FC236}">
                <a16:creationId xmlns:a16="http://schemas.microsoft.com/office/drawing/2014/main" id="{669BFCC0-70A5-BB44-BCBE-50D1DAB19556}"/>
              </a:ext>
            </a:extLst>
          </p:cNvPr>
          <p:cNvSpPr>
            <a:spLocks noGrp="1"/>
          </p:cNvSpPr>
          <p:nvPr>
            <p:ph type="body" sz="quarter" idx="10"/>
          </p:nvPr>
        </p:nvSpPr>
        <p:spPr>
          <a:xfrm>
            <a:off x="838200" y="1384301"/>
            <a:ext cx="10515600" cy="1410938"/>
          </a:xfrm>
        </p:spPr>
        <p:txBody>
          <a:bodyPr/>
          <a:lstStyle>
            <a:lvl1pPr>
              <a:lnSpc>
                <a:spcPct val="100000"/>
              </a:lnSpc>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7">
            <a:extLst>
              <a:ext uri="{FF2B5EF4-FFF2-40B4-BE49-F238E27FC236}">
                <a16:creationId xmlns:a16="http://schemas.microsoft.com/office/drawing/2014/main" id="{DD85D203-0F08-634E-A86C-EA876AE50BC8}"/>
              </a:ext>
            </a:extLst>
          </p:cNvPr>
          <p:cNvSpPr>
            <a:spLocks noGrp="1"/>
          </p:cNvSpPr>
          <p:nvPr>
            <p:ph type="pic" sz="quarter" idx="11"/>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endParaRPr lang="en-US" dirty="0"/>
          </a:p>
        </p:txBody>
      </p:sp>
      <p:cxnSp>
        <p:nvCxnSpPr>
          <p:cNvPr id="20" name="Straight Connector 19">
            <a:extLst>
              <a:ext uri="{FF2B5EF4-FFF2-40B4-BE49-F238E27FC236}">
                <a16:creationId xmlns:a16="http://schemas.microsoft.com/office/drawing/2014/main" id="{5F172674-E688-D546-A05F-C9414EB0A082}"/>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38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Halftone 1">
    <p:bg>
      <p:bgPr>
        <a:solidFill>
          <a:schemeClr val="tx2"/>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C1FC4D5-FF64-8643-9FBD-F47CCA184DA2}"/>
              </a:ext>
            </a:extLst>
          </p:cNvPr>
          <p:cNvSpPr>
            <a:spLocks noGrp="1"/>
          </p:cNvSpPr>
          <p:nvPr>
            <p:ph type="body" idx="11" hasCustomPrompt="1"/>
          </p:nvPr>
        </p:nvSpPr>
        <p:spPr>
          <a:xfrm>
            <a:off x="6170280" y="533400"/>
            <a:ext cx="5463348" cy="1733390"/>
          </a:xfrm>
          <a:prstGeom prst="rect">
            <a:avLst/>
          </a:prstGeom>
        </p:spPr>
        <p:txBody>
          <a:bodyPr>
            <a:noAutofit/>
          </a:bodyPr>
          <a:lstStyle>
            <a:lvl1pPr marL="0" indent="0">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body text</a:t>
            </a:r>
          </a:p>
        </p:txBody>
      </p:sp>
      <p:sp>
        <p:nvSpPr>
          <p:cNvPr id="10" name="Slide Number Placeholder 5">
            <a:extLst>
              <a:ext uri="{FF2B5EF4-FFF2-40B4-BE49-F238E27FC236}">
                <a16:creationId xmlns:a16="http://schemas.microsoft.com/office/drawing/2014/main" id="{7BA38BDA-78B7-164E-82CA-F34FDE5584A6}"/>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8" name="Picture Placeholder 7">
            <a:extLst>
              <a:ext uri="{FF2B5EF4-FFF2-40B4-BE49-F238E27FC236}">
                <a16:creationId xmlns:a16="http://schemas.microsoft.com/office/drawing/2014/main" id="{A84AD247-2444-FC43-9C0B-E0B279BE620E}"/>
              </a:ext>
            </a:extLst>
          </p:cNvPr>
          <p:cNvSpPr>
            <a:spLocks noGrp="1"/>
          </p:cNvSpPr>
          <p:nvPr>
            <p:ph type="pic" sz="quarter" idx="13"/>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endParaRPr lang="en-US" dirty="0"/>
          </a:p>
        </p:txBody>
      </p:sp>
      <p:sp>
        <p:nvSpPr>
          <p:cNvPr id="11" name="Subtitle 8">
            <a:extLst>
              <a:ext uri="{FF2B5EF4-FFF2-40B4-BE49-F238E27FC236}">
                <a16:creationId xmlns:a16="http://schemas.microsoft.com/office/drawing/2014/main" id="{58EBA22C-BBF5-3344-B76F-AE68A5165649}"/>
              </a:ext>
            </a:extLst>
          </p:cNvPr>
          <p:cNvSpPr>
            <a:spLocks noGrp="1"/>
          </p:cNvSpPr>
          <p:nvPr>
            <p:ph type="subTitle" idx="1"/>
          </p:nvPr>
        </p:nvSpPr>
        <p:spPr>
          <a:xfrm>
            <a:off x="1076405" y="2361573"/>
            <a:ext cx="4845492" cy="368522"/>
          </a:xfrm>
        </p:spPr>
        <p:txBody>
          <a:bodyPr/>
          <a:lstStyle>
            <a:lvl1pPr>
              <a:defRPr sz="2400" b="1">
                <a:solidFill>
                  <a:schemeClr val="bg2"/>
                </a:solidFill>
              </a:defRPr>
            </a:lvl1pPr>
          </a:lstStyle>
          <a:p>
            <a:endParaRPr lang="en-US" dirty="0"/>
          </a:p>
        </p:txBody>
      </p:sp>
    </p:spTree>
    <p:extLst>
      <p:ext uri="{BB962C8B-B14F-4D97-AF65-F5344CB8AC3E}">
        <p14:creationId xmlns:p14="http://schemas.microsoft.com/office/powerpoint/2010/main" val="139571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Hafltone 2">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21" name="TextBox 20">
            <a:extLst>
              <a:ext uri="{FF2B5EF4-FFF2-40B4-BE49-F238E27FC236}">
                <a16:creationId xmlns:a16="http://schemas.microsoft.com/office/drawing/2014/main" id="{BF2E9D88-BCBD-4E48-B34B-E2121E6BF6E5}"/>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Broadcom Proprietary and Confidential - 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sp>
        <p:nvSpPr>
          <p:cNvPr id="35" name="Text Placeholder 3">
            <a:extLst>
              <a:ext uri="{FF2B5EF4-FFF2-40B4-BE49-F238E27FC236}">
                <a16:creationId xmlns:a16="http://schemas.microsoft.com/office/drawing/2014/main" id="{669BFCC0-70A5-BB44-BCBE-50D1DAB19556}"/>
              </a:ext>
            </a:extLst>
          </p:cNvPr>
          <p:cNvSpPr>
            <a:spLocks noGrp="1"/>
          </p:cNvSpPr>
          <p:nvPr>
            <p:ph type="body" sz="quarter" idx="10"/>
          </p:nvPr>
        </p:nvSpPr>
        <p:spPr>
          <a:xfrm>
            <a:off x="838200" y="1384301"/>
            <a:ext cx="10515600" cy="1410938"/>
          </a:xfrm>
        </p:spPr>
        <p:txBody>
          <a:bodyPr/>
          <a:lstStyle>
            <a:lvl1pPr>
              <a:lnSpc>
                <a:spcPct val="100000"/>
              </a:lnSpc>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7">
            <a:extLst>
              <a:ext uri="{FF2B5EF4-FFF2-40B4-BE49-F238E27FC236}">
                <a16:creationId xmlns:a16="http://schemas.microsoft.com/office/drawing/2014/main" id="{DD85D203-0F08-634E-A86C-EA876AE50BC8}"/>
              </a:ext>
            </a:extLst>
          </p:cNvPr>
          <p:cNvSpPr>
            <a:spLocks noGrp="1"/>
          </p:cNvSpPr>
          <p:nvPr>
            <p:ph type="pic" sz="quarter" idx="11"/>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endParaRPr lang="en-US" dirty="0"/>
          </a:p>
        </p:txBody>
      </p:sp>
      <p:sp>
        <p:nvSpPr>
          <p:cNvPr id="8" name="Title Placeholder 4">
            <a:extLst>
              <a:ext uri="{FF2B5EF4-FFF2-40B4-BE49-F238E27FC236}">
                <a16:creationId xmlns:a16="http://schemas.microsoft.com/office/drawing/2014/main" id="{593E51A4-2771-FF45-A8A7-D53020C8818C}"/>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bg1"/>
                </a:solidFill>
              </a:defRPr>
            </a:lvl1pPr>
          </a:lstStyle>
          <a:p>
            <a:r>
              <a:rPr lang="en-US" dirty="0"/>
              <a:t>One Line Header</a:t>
            </a:r>
          </a:p>
        </p:txBody>
      </p:sp>
      <p:cxnSp>
        <p:nvCxnSpPr>
          <p:cNvPr id="9" name="Straight Connector 8">
            <a:extLst>
              <a:ext uri="{FF2B5EF4-FFF2-40B4-BE49-F238E27FC236}">
                <a16:creationId xmlns:a16="http://schemas.microsoft.com/office/drawing/2014/main" id="{98F79FEA-B1EA-9546-BBCD-4E9045FB5011}"/>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90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Halftone 3">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8" name="Subtitle 8">
            <a:extLst>
              <a:ext uri="{FF2B5EF4-FFF2-40B4-BE49-F238E27FC236}">
                <a16:creationId xmlns:a16="http://schemas.microsoft.com/office/drawing/2014/main" id="{C9AF27C0-14B1-5D4A-B21B-9DA6A62A43CB}"/>
              </a:ext>
            </a:extLst>
          </p:cNvPr>
          <p:cNvSpPr>
            <a:spLocks noGrp="1"/>
          </p:cNvSpPr>
          <p:nvPr>
            <p:ph type="subTitle" idx="1"/>
          </p:nvPr>
        </p:nvSpPr>
        <p:spPr>
          <a:xfrm>
            <a:off x="1354736" y="4385996"/>
            <a:ext cx="4647877" cy="368522"/>
          </a:xfrm>
        </p:spPr>
        <p:txBody>
          <a:bodyPr/>
          <a:lstStyle>
            <a:lvl1pPr>
              <a:defRPr sz="2400" b="1">
                <a:solidFill>
                  <a:schemeClr val="bg2"/>
                </a:solidFill>
              </a:defRPr>
            </a:lvl1pPr>
          </a:lstStyle>
          <a:p>
            <a:endParaRPr lang="en-US" dirty="0"/>
          </a:p>
        </p:txBody>
      </p:sp>
      <p:sp>
        <p:nvSpPr>
          <p:cNvPr id="9" name="Picture Placeholder 454">
            <a:extLst>
              <a:ext uri="{FF2B5EF4-FFF2-40B4-BE49-F238E27FC236}">
                <a16:creationId xmlns:a16="http://schemas.microsoft.com/office/drawing/2014/main" id="{CD48B11E-4C4B-8148-B5B9-A3E2B44B609D}"/>
              </a:ext>
            </a:extLst>
          </p:cNvPr>
          <p:cNvSpPr>
            <a:spLocks noGrp="1"/>
          </p:cNvSpPr>
          <p:nvPr>
            <p:ph type="pic" sz="quarter" idx="10"/>
          </p:nvPr>
        </p:nvSpPr>
        <p:spPr>
          <a:xfrm>
            <a:off x="6882937" y="11331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tx1"/>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303670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Cover 1">
    <p:spTree>
      <p:nvGrpSpPr>
        <p:cNvPr id="1" name=""/>
        <p:cNvGrpSpPr/>
        <p:nvPr/>
      </p:nvGrpSpPr>
      <p:grpSpPr>
        <a:xfrm>
          <a:off x="0" y="0"/>
          <a:ext cx="0" cy="0"/>
          <a:chOff x="0" y="0"/>
          <a:chExt cx="0" cy="0"/>
        </a:xfrm>
      </p:grpSpPr>
      <p:pic>
        <p:nvPicPr>
          <p:cNvPr id="4" name="Picture 3" descr="A picture containing sky, outdoor, scene, stage&#10;&#10;Description automatically generated">
            <a:extLst>
              <a:ext uri="{FF2B5EF4-FFF2-40B4-BE49-F238E27FC236}">
                <a16:creationId xmlns:a16="http://schemas.microsoft.com/office/drawing/2014/main" id="{932F4024-174F-1041-8AD5-DB5B87620B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90700"/>
            <a:ext cx="12192000" cy="5067300"/>
          </a:xfrm>
          <a:prstGeom prst="rect">
            <a:avLst/>
          </a:prstGeom>
        </p:spPr>
      </p:pic>
      <p:sp>
        <p:nvSpPr>
          <p:cNvPr id="15" name="TextBox 14">
            <a:extLst>
              <a:ext uri="{FF2B5EF4-FFF2-40B4-BE49-F238E27FC236}">
                <a16:creationId xmlns:a16="http://schemas.microsoft.com/office/drawing/2014/main" id="{685CB6CF-D4A7-EA4F-8E7F-80246C5C77AA}"/>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CD33E77C-06A1-5A4B-A47C-130A44B76625}"/>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90703"/>
            <a:ext cx="12192000" cy="6858000"/>
          </a:xfrm>
          <a:prstGeom prst="rect">
            <a:avLst/>
          </a:prstGeom>
        </p:spPr>
      </p:pic>
      <p:pic>
        <p:nvPicPr>
          <p:cNvPr id="13" name="Picture 12">
            <a:extLst>
              <a:ext uri="{FF2B5EF4-FFF2-40B4-BE49-F238E27FC236}">
                <a16:creationId xmlns:a16="http://schemas.microsoft.com/office/drawing/2014/main" id="{3FDC2D9B-4942-694B-A638-1544D701E7F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57925" y="487715"/>
            <a:ext cx="3099710" cy="843245"/>
          </a:xfrm>
          <a:prstGeom prst="rect">
            <a:avLst/>
          </a:prstGeom>
        </p:spPr>
      </p:pic>
      <p:sp>
        <p:nvSpPr>
          <p:cNvPr id="16" name="Text Placeholder 7">
            <a:extLst>
              <a:ext uri="{FF2B5EF4-FFF2-40B4-BE49-F238E27FC236}">
                <a16:creationId xmlns:a16="http://schemas.microsoft.com/office/drawing/2014/main" id="{53FD82FF-A178-6149-BEE6-4A5E38F6C612}"/>
              </a:ext>
            </a:extLst>
          </p:cNvPr>
          <p:cNvSpPr>
            <a:spLocks noGrp="1"/>
          </p:cNvSpPr>
          <p:nvPr>
            <p:ph type="body" idx="14" hasCustomPrompt="1"/>
          </p:nvPr>
        </p:nvSpPr>
        <p:spPr>
          <a:xfrm>
            <a:off x="1100820" y="3805862"/>
            <a:ext cx="4069057" cy="246221"/>
          </a:xfrm>
        </p:spPr>
        <p:txBody>
          <a:bodyPr/>
          <a:lstStyle>
            <a:lvl1pPr>
              <a:defRPr>
                <a:solidFill>
                  <a:schemeClr val="tx2"/>
                </a:solidFill>
              </a:defRPr>
            </a:lvl1pPr>
          </a:lstStyle>
          <a:p>
            <a:r>
              <a:rPr lang="en-US" dirty="0"/>
              <a:t>Title</a:t>
            </a:r>
          </a:p>
        </p:txBody>
      </p:sp>
      <p:sp>
        <p:nvSpPr>
          <p:cNvPr id="19" name="Subtitle 6">
            <a:extLst>
              <a:ext uri="{FF2B5EF4-FFF2-40B4-BE49-F238E27FC236}">
                <a16:creationId xmlns:a16="http://schemas.microsoft.com/office/drawing/2014/main" id="{119D9239-9E6C-B04D-856A-BC342CDF84E2}"/>
              </a:ext>
            </a:extLst>
          </p:cNvPr>
          <p:cNvSpPr>
            <a:spLocks noGrp="1"/>
          </p:cNvSpPr>
          <p:nvPr>
            <p:ph type="subTitle" idx="1" hasCustomPrompt="1"/>
          </p:nvPr>
        </p:nvSpPr>
        <p:spPr>
          <a:xfrm>
            <a:off x="1100820" y="3234907"/>
            <a:ext cx="4054534" cy="369332"/>
          </a:xfrm>
        </p:spPr>
        <p:txBody>
          <a:bodyPr/>
          <a:lstStyle>
            <a:lvl1pPr>
              <a:defRPr sz="2400">
                <a:solidFill>
                  <a:schemeClr val="bg2"/>
                </a:solidFill>
              </a:defRPr>
            </a:lvl1pPr>
          </a:lstStyle>
          <a:p>
            <a:r>
              <a:rPr lang="en-US" dirty="0"/>
              <a:t>Name</a:t>
            </a:r>
          </a:p>
        </p:txBody>
      </p:sp>
    </p:spTree>
    <p:extLst>
      <p:ext uri="{BB962C8B-B14F-4D97-AF65-F5344CB8AC3E}">
        <p14:creationId xmlns:p14="http://schemas.microsoft.com/office/powerpoint/2010/main" val="331172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Line Whit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D45484-9E8F-BB49-AC3C-AA36FDFD29F7}"/>
              </a:ext>
            </a:extLst>
          </p:cNvPr>
          <p:cNvSpPr>
            <a:spLocks noGrp="1"/>
          </p:cNvSpPr>
          <p:nvPr>
            <p:ph type="body" sz="quarter" idx="10"/>
          </p:nvPr>
        </p:nvSpPr>
        <p:spPr>
          <a:xfrm>
            <a:off x="838200" y="1384300"/>
            <a:ext cx="10956925" cy="4371975"/>
          </a:xfrm>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4">
            <a:extLst>
              <a:ext uri="{FF2B5EF4-FFF2-40B4-BE49-F238E27FC236}">
                <a16:creationId xmlns:a16="http://schemas.microsoft.com/office/drawing/2014/main" id="{042DFAE9-6E3F-7E4C-B711-0DAF6D841EB9}"/>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7" name="Straight Connector 6">
            <a:extLst>
              <a:ext uri="{FF2B5EF4-FFF2-40B4-BE49-F238E27FC236}">
                <a16:creationId xmlns:a16="http://schemas.microsoft.com/office/drawing/2014/main" id="{76890D62-2DC1-CD4F-AA6D-3A92C8E9E2A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23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Line White 2">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11" name="Subtitle 2">
            <a:extLst>
              <a:ext uri="{FF2B5EF4-FFF2-40B4-BE49-F238E27FC236}">
                <a16:creationId xmlns:a16="http://schemas.microsoft.com/office/drawing/2014/main" id="{988EA061-9C31-1145-9DE2-6F81398D02A1}"/>
              </a:ext>
            </a:extLst>
          </p:cNvPr>
          <p:cNvSpPr>
            <a:spLocks noGrp="1"/>
          </p:cNvSpPr>
          <p:nvPr>
            <p:ph type="subTitle" idx="1" hasCustomPrompt="1"/>
          </p:nvPr>
        </p:nvSpPr>
        <p:spPr>
          <a:xfrm>
            <a:off x="838200" y="1132533"/>
            <a:ext cx="10640772"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4" name="Text Placeholder 3">
            <a:extLst>
              <a:ext uri="{FF2B5EF4-FFF2-40B4-BE49-F238E27FC236}">
                <a16:creationId xmlns:a16="http://schemas.microsoft.com/office/drawing/2014/main" id="{B091DC6E-381A-AD43-A785-A9D8357E368E}"/>
              </a:ext>
            </a:extLst>
          </p:cNvPr>
          <p:cNvSpPr>
            <a:spLocks noGrp="1"/>
          </p:cNvSpPr>
          <p:nvPr>
            <p:ph type="body" sz="quarter" idx="11"/>
          </p:nvPr>
        </p:nvSpPr>
        <p:spPr>
          <a:xfrm>
            <a:off x="838200" y="1819860"/>
            <a:ext cx="11353800" cy="3984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4">
            <a:extLst>
              <a:ext uri="{FF2B5EF4-FFF2-40B4-BE49-F238E27FC236}">
                <a16:creationId xmlns:a16="http://schemas.microsoft.com/office/drawing/2014/main" id="{56676D5D-F948-864C-A056-8678DEDF55E0}"/>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9" name="Straight Connector 8">
            <a:extLst>
              <a:ext uri="{FF2B5EF4-FFF2-40B4-BE49-F238E27FC236}">
                <a16:creationId xmlns:a16="http://schemas.microsoft.com/office/drawing/2014/main" id="{5F01C72E-2F8C-2349-8C25-723AED84EEE1}"/>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46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LIne White_2 text boxes">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D49C9E4E-B7CA-7048-8DB2-113182C203C6}"/>
              </a:ext>
            </a:extLst>
          </p:cNvPr>
          <p:cNvSpPr>
            <a:spLocks noGrp="1"/>
          </p:cNvSpPr>
          <p:nvPr>
            <p:ph type="body" sz="quarter" idx="10"/>
          </p:nvPr>
        </p:nvSpPr>
        <p:spPr>
          <a:xfrm>
            <a:off x="838200" y="1790700"/>
            <a:ext cx="5066665" cy="37036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9384DE8E-7782-6247-9216-9090331880E9}"/>
              </a:ext>
            </a:extLst>
          </p:cNvPr>
          <p:cNvSpPr>
            <a:spLocks noGrp="1"/>
          </p:cNvSpPr>
          <p:nvPr>
            <p:ph type="body" sz="quarter" idx="11"/>
          </p:nvPr>
        </p:nvSpPr>
        <p:spPr>
          <a:xfrm>
            <a:off x="6431598" y="1790700"/>
            <a:ext cx="5066666" cy="37036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7CAEB3EE-B23F-0F46-B732-3317F3D4435E}"/>
              </a:ext>
            </a:extLst>
          </p:cNvPr>
          <p:cNvSpPr>
            <a:spLocks noGrp="1"/>
          </p:cNvSpPr>
          <p:nvPr>
            <p:ph type="subTitle" idx="1" hasCustomPrompt="1"/>
          </p:nvPr>
        </p:nvSpPr>
        <p:spPr>
          <a:xfrm>
            <a:off x="838200" y="1132533"/>
            <a:ext cx="10640772"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13" name="Title Placeholder 4">
            <a:extLst>
              <a:ext uri="{FF2B5EF4-FFF2-40B4-BE49-F238E27FC236}">
                <a16:creationId xmlns:a16="http://schemas.microsoft.com/office/drawing/2014/main" id="{368AD142-AFD5-5749-B7FB-13A6F7DEE2D2}"/>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4" name="Straight Connector 13">
            <a:extLst>
              <a:ext uri="{FF2B5EF4-FFF2-40B4-BE49-F238E27FC236}">
                <a16:creationId xmlns:a16="http://schemas.microsoft.com/office/drawing/2014/main" id="{F75D5E69-17F3-BD46-8BA8-313E31FF191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86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Line White_five text boxes">
    <p:bg>
      <p:bgPr>
        <a:solidFill>
          <a:schemeClr val="bg1"/>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B47A271D-89BE-8546-809B-3514A29E6DEE}"/>
              </a:ext>
            </a:extLst>
          </p:cNvPr>
          <p:cNvSpPr>
            <a:spLocks noGrp="1"/>
          </p:cNvSpPr>
          <p:nvPr>
            <p:ph type="body" idx="14" hasCustomPrompt="1"/>
          </p:nvPr>
        </p:nvSpPr>
        <p:spPr>
          <a:xfrm>
            <a:off x="874643"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14" name="Text Placeholder 2">
            <a:extLst>
              <a:ext uri="{FF2B5EF4-FFF2-40B4-BE49-F238E27FC236}">
                <a16:creationId xmlns:a16="http://schemas.microsoft.com/office/drawing/2014/main" id="{538B2AD0-13CA-1E44-88A2-E178AF78E549}"/>
              </a:ext>
            </a:extLst>
          </p:cNvPr>
          <p:cNvSpPr>
            <a:spLocks noGrp="1"/>
          </p:cNvSpPr>
          <p:nvPr>
            <p:ph type="body" idx="16" hasCustomPrompt="1"/>
          </p:nvPr>
        </p:nvSpPr>
        <p:spPr>
          <a:xfrm>
            <a:off x="3108045"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2" name="Text Placeholder 2">
            <a:extLst>
              <a:ext uri="{FF2B5EF4-FFF2-40B4-BE49-F238E27FC236}">
                <a16:creationId xmlns:a16="http://schemas.microsoft.com/office/drawing/2014/main" id="{902369D6-F49E-6344-A6F2-88D54B50A88F}"/>
              </a:ext>
            </a:extLst>
          </p:cNvPr>
          <p:cNvSpPr>
            <a:spLocks noGrp="1"/>
          </p:cNvSpPr>
          <p:nvPr>
            <p:ph type="body" idx="18" hasCustomPrompt="1"/>
          </p:nvPr>
        </p:nvSpPr>
        <p:spPr>
          <a:xfrm>
            <a:off x="5341447"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3" name="Text Placeholder 2">
            <a:extLst>
              <a:ext uri="{FF2B5EF4-FFF2-40B4-BE49-F238E27FC236}">
                <a16:creationId xmlns:a16="http://schemas.microsoft.com/office/drawing/2014/main" id="{846A0962-1FA2-D540-8C52-C62861EBBE42}"/>
              </a:ext>
            </a:extLst>
          </p:cNvPr>
          <p:cNvSpPr>
            <a:spLocks noGrp="1"/>
          </p:cNvSpPr>
          <p:nvPr>
            <p:ph type="body" idx="20" hasCustomPrompt="1"/>
          </p:nvPr>
        </p:nvSpPr>
        <p:spPr>
          <a:xfrm>
            <a:off x="7574849"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4" name="Text Placeholder 2">
            <a:extLst>
              <a:ext uri="{FF2B5EF4-FFF2-40B4-BE49-F238E27FC236}">
                <a16:creationId xmlns:a16="http://schemas.microsoft.com/office/drawing/2014/main" id="{9198E593-2C24-5948-AD54-9743233632C1}"/>
              </a:ext>
            </a:extLst>
          </p:cNvPr>
          <p:cNvSpPr>
            <a:spLocks noGrp="1"/>
          </p:cNvSpPr>
          <p:nvPr>
            <p:ph type="body" sz="quarter" idx="21" hasCustomPrompt="1"/>
          </p:nvPr>
        </p:nvSpPr>
        <p:spPr>
          <a:xfrm>
            <a:off x="874644"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dirty="0"/>
              <a:t>First level</a:t>
            </a:r>
          </a:p>
          <a:p>
            <a:pPr lvl="1"/>
            <a:r>
              <a:rPr lang="en-US" dirty="0"/>
              <a:t>Second level</a:t>
            </a:r>
          </a:p>
        </p:txBody>
      </p:sp>
      <p:sp>
        <p:nvSpPr>
          <p:cNvPr id="25" name="Text Placeholder 2">
            <a:extLst>
              <a:ext uri="{FF2B5EF4-FFF2-40B4-BE49-F238E27FC236}">
                <a16:creationId xmlns:a16="http://schemas.microsoft.com/office/drawing/2014/main" id="{50F08F39-0EDD-234B-89F1-F38FC094AACD}"/>
              </a:ext>
            </a:extLst>
          </p:cNvPr>
          <p:cNvSpPr>
            <a:spLocks noGrp="1"/>
          </p:cNvSpPr>
          <p:nvPr>
            <p:ph type="body" sz="quarter" idx="22" hasCustomPrompt="1"/>
          </p:nvPr>
        </p:nvSpPr>
        <p:spPr>
          <a:xfrm>
            <a:off x="3108045"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6" name="Text Placeholder 2">
            <a:extLst>
              <a:ext uri="{FF2B5EF4-FFF2-40B4-BE49-F238E27FC236}">
                <a16:creationId xmlns:a16="http://schemas.microsoft.com/office/drawing/2014/main" id="{D6FB6FDC-D8F1-A540-8F6B-B698E9EF24E3}"/>
              </a:ext>
            </a:extLst>
          </p:cNvPr>
          <p:cNvSpPr>
            <a:spLocks noGrp="1"/>
          </p:cNvSpPr>
          <p:nvPr>
            <p:ph type="body" sz="quarter" idx="23" hasCustomPrompt="1"/>
          </p:nvPr>
        </p:nvSpPr>
        <p:spPr>
          <a:xfrm>
            <a:off x="5375372"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7" name="Text Placeholder 2">
            <a:extLst>
              <a:ext uri="{FF2B5EF4-FFF2-40B4-BE49-F238E27FC236}">
                <a16:creationId xmlns:a16="http://schemas.microsoft.com/office/drawing/2014/main" id="{32BCC972-1801-5644-B314-E4EC38CE6894}"/>
              </a:ext>
            </a:extLst>
          </p:cNvPr>
          <p:cNvSpPr>
            <a:spLocks noGrp="1"/>
          </p:cNvSpPr>
          <p:nvPr>
            <p:ph type="body" sz="quarter" idx="24" hasCustomPrompt="1"/>
          </p:nvPr>
        </p:nvSpPr>
        <p:spPr>
          <a:xfrm>
            <a:off x="757484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8" name="Text Placeholder 2">
            <a:extLst>
              <a:ext uri="{FF2B5EF4-FFF2-40B4-BE49-F238E27FC236}">
                <a16:creationId xmlns:a16="http://schemas.microsoft.com/office/drawing/2014/main" id="{78EA077C-8286-C24C-B917-232BFF0C7C1D}"/>
              </a:ext>
            </a:extLst>
          </p:cNvPr>
          <p:cNvSpPr>
            <a:spLocks noGrp="1"/>
          </p:cNvSpPr>
          <p:nvPr>
            <p:ph type="body" idx="25" hasCustomPrompt="1"/>
          </p:nvPr>
        </p:nvSpPr>
        <p:spPr>
          <a:xfrm>
            <a:off x="9808252"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9" name="Text Placeholder 2">
            <a:extLst>
              <a:ext uri="{FF2B5EF4-FFF2-40B4-BE49-F238E27FC236}">
                <a16:creationId xmlns:a16="http://schemas.microsoft.com/office/drawing/2014/main" id="{9159F74C-CE5F-D74D-86FA-E67EC5A44A69}"/>
              </a:ext>
            </a:extLst>
          </p:cNvPr>
          <p:cNvSpPr>
            <a:spLocks noGrp="1"/>
          </p:cNvSpPr>
          <p:nvPr>
            <p:ph type="body" sz="quarter" idx="26" hasCustomPrompt="1"/>
          </p:nvPr>
        </p:nvSpPr>
        <p:spPr>
          <a:xfrm>
            <a:off x="981370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17" name="Title Placeholder 4">
            <a:extLst>
              <a:ext uri="{FF2B5EF4-FFF2-40B4-BE49-F238E27FC236}">
                <a16:creationId xmlns:a16="http://schemas.microsoft.com/office/drawing/2014/main" id="{BE2A3FF9-BEEF-654D-9CEB-5186A0467943}"/>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8" name="Straight Connector 17">
            <a:extLst>
              <a:ext uri="{FF2B5EF4-FFF2-40B4-BE49-F238E27FC236}">
                <a16:creationId xmlns:a16="http://schemas.microsoft.com/office/drawing/2014/main" id="{C233D931-C7A1-5C4C-865B-1C2F544474D2}"/>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3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Line White">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6F197310-EA7C-D94C-8DA2-42B17E4C83A1}"/>
              </a:ext>
            </a:extLst>
          </p:cNvPr>
          <p:cNvSpPr>
            <a:spLocks noGrp="1"/>
          </p:cNvSpPr>
          <p:nvPr>
            <p:ph type="body" sz="quarter" idx="10"/>
          </p:nvPr>
        </p:nvSpPr>
        <p:spPr>
          <a:xfrm>
            <a:off x="838200" y="1790700"/>
            <a:ext cx="10744200" cy="4137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4">
            <a:extLst>
              <a:ext uri="{FF2B5EF4-FFF2-40B4-BE49-F238E27FC236}">
                <a16:creationId xmlns:a16="http://schemas.microsoft.com/office/drawing/2014/main" id="{F7234353-303A-5448-8E31-A8C48B4A61F6}"/>
              </a:ext>
            </a:extLst>
          </p:cNvPr>
          <p:cNvSpPr>
            <a:spLocks noGrp="1"/>
          </p:cNvSpPr>
          <p:nvPr>
            <p:ph type="title" hasCustomPrompt="1"/>
          </p:nvPr>
        </p:nvSpPr>
        <p:spPr>
          <a:xfrm>
            <a:off x="838200" y="530478"/>
            <a:ext cx="10744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8" name="Straight Connector 7">
            <a:extLst>
              <a:ext uri="{FF2B5EF4-FFF2-40B4-BE49-F238E27FC236}">
                <a16:creationId xmlns:a16="http://schemas.microsoft.com/office/drawing/2014/main" id="{F64BA907-94D6-E849-AE61-E0EA716F8654}"/>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22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Line White_2">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16" name="Subtitle 2">
            <a:extLst>
              <a:ext uri="{FF2B5EF4-FFF2-40B4-BE49-F238E27FC236}">
                <a16:creationId xmlns:a16="http://schemas.microsoft.com/office/drawing/2014/main" id="{58EA6BFD-CE68-BA43-9ED4-E3386D279E99}"/>
              </a:ext>
            </a:extLst>
          </p:cNvPr>
          <p:cNvSpPr>
            <a:spLocks noGrp="1"/>
          </p:cNvSpPr>
          <p:nvPr>
            <p:ph type="subTitle" idx="1" hasCustomPrompt="1"/>
          </p:nvPr>
        </p:nvSpPr>
        <p:spPr>
          <a:xfrm>
            <a:off x="838200" y="1790700"/>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3" name="Text Placeholder 2">
            <a:extLst>
              <a:ext uri="{FF2B5EF4-FFF2-40B4-BE49-F238E27FC236}">
                <a16:creationId xmlns:a16="http://schemas.microsoft.com/office/drawing/2014/main" id="{6F197310-EA7C-D94C-8DA2-42B17E4C83A1}"/>
              </a:ext>
            </a:extLst>
          </p:cNvPr>
          <p:cNvSpPr>
            <a:spLocks noGrp="1"/>
          </p:cNvSpPr>
          <p:nvPr>
            <p:ph type="body" sz="quarter" idx="10"/>
          </p:nvPr>
        </p:nvSpPr>
        <p:spPr>
          <a:xfrm>
            <a:off x="6096000" y="533400"/>
            <a:ext cx="5486400" cy="53943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4">
            <a:extLst>
              <a:ext uri="{FF2B5EF4-FFF2-40B4-BE49-F238E27FC236}">
                <a16:creationId xmlns:a16="http://schemas.microsoft.com/office/drawing/2014/main" id="{80AF8292-6596-6F43-B6FB-C9540AACC8B3}"/>
              </a:ext>
            </a:extLst>
          </p:cNvPr>
          <p:cNvSpPr>
            <a:spLocks noGrp="1"/>
          </p:cNvSpPr>
          <p:nvPr>
            <p:ph type="title" hasCustomPrompt="1"/>
          </p:nvPr>
        </p:nvSpPr>
        <p:spPr>
          <a:xfrm>
            <a:off x="838200" y="530478"/>
            <a:ext cx="4665292"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8" name="Straight Connector 7">
            <a:extLst>
              <a:ext uri="{FF2B5EF4-FFF2-40B4-BE49-F238E27FC236}">
                <a16:creationId xmlns:a16="http://schemas.microsoft.com/office/drawing/2014/main" id="{EC167AF6-A414-8444-8136-317D2DE1A884}"/>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1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Line Whit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F46E52-E3FF-DE41-8C89-ADF63B82753E}"/>
              </a:ext>
            </a:extLst>
          </p:cNvPr>
          <p:cNvSpPr>
            <a:spLocks noGrp="1"/>
          </p:cNvSpPr>
          <p:nvPr>
            <p:ph type="body" sz="quarter" idx="10"/>
          </p:nvPr>
        </p:nvSpPr>
        <p:spPr>
          <a:xfrm>
            <a:off x="838200" y="2352783"/>
            <a:ext cx="10652125" cy="354593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4">
            <a:extLst>
              <a:ext uri="{FF2B5EF4-FFF2-40B4-BE49-F238E27FC236}">
                <a16:creationId xmlns:a16="http://schemas.microsoft.com/office/drawing/2014/main" id="{CC7652A4-488E-9547-A579-498A832E2972}"/>
              </a:ext>
            </a:extLst>
          </p:cNvPr>
          <p:cNvSpPr>
            <a:spLocks noGrp="1"/>
          </p:cNvSpPr>
          <p:nvPr>
            <p:ph type="title" hasCustomPrompt="1"/>
          </p:nvPr>
        </p:nvSpPr>
        <p:spPr>
          <a:xfrm>
            <a:off x="838200" y="530478"/>
            <a:ext cx="10689771"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6" name="Straight Connector 5">
            <a:extLst>
              <a:ext uri="{FF2B5EF4-FFF2-40B4-BE49-F238E27FC236}">
                <a16:creationId xmlns:a16="http://schemas.microsoft.com/office/drawing/2014/main" id="{A18E1760-08C1-4F4C-B314-CF735602331A}"/>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33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Line White_2">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B4CA39-3302-5B40-B686-34A589F93DDF}"/>
              </a:ext>
            </a:extLst>
          </p:cNvPr>
          <p:cNvSpPr>
            <a:spLocks noGrp="1"/>
          </p:cNvSpPr>
          <p:nvPr>
            <p:ph type="body" sz="quarter" idx="10"/>
          </p:nvPr>
        </p:nvSpPr>
        <p:spPr>
          <a:xfrm>
            <a:off x="6096000" y="533400"/>
            <a:ext cx="5494338" cy="5702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4">
            <a:extLst>
              <a:ext uri="{FF2B5EF4-FFF2-40B4-BE49-F238E27FC236}">
                <a16:creationId xmlns:a16="http://schemas.microsoft.com/office/drawing/2014/main" id="{9198954A-9072-6246-A7DA-1FDD2D6973B1}"/>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10" name="Straight Connector 9">
            <a:extLst>
              <a:ext uri="{FF2B5EF4-FFF2-40B4-BE49-F238E27FC236}">
                <a16:creationId xmlns:a16="http://schemas.microsoft.com/office/drawing/2014/main" id="{2B962B56-C94C-C542-8E3C-7ADEF7BE637E}"/>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F9ED2F5B-A5A2-214B-A74E-499BA5B767C8}"/>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261605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Line White_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BA4CF0-0DAF-EE43-BB4F-8B6FE5FDF6CC}"/>
              </a:ext>
            </a:extLst>
          </p:cNvPr>
          <p:cNvSpPr/>
          <p:nvPr userDrawn="1"/>
        </p:nvSpPr>
        <p:spPr>
          <a:xfrm>
            <a:off x="1107583" y="6468920"/>
            <a:ext cx="6651938" cy="303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A373FCF1-F4F8-0443-A144-04D0B755BA2B}"/>
              </a:ext>
            </a:extLst>
          </p:cNvPr>
          <p:cNvSpPr>
            <a:spLocks noGrp="1"/>
          </p:cNvSpPr>
          <p:nvPr>
            <p:ph type="pic" sz="quarter" idx="12" hasCustomPrompt="1"/>
          </p:nvPr>
        </p:nvSpPr>
        <p:spPr>
          <a:xfrm>
            <a:off x="6096000" y="85725"/>
            <a:ext cx="6096000" cy="6772275"/>
          </a:xfrm>
          <a:prstGeom prst="rect">
            <a:avLst/>
          </a:prstGeom>
          <a:noFill/>
        </p:spPr>
        <p:txBody>
          <a:bodyPr anchor="ctr"/>
          <a:lstStyle>
            <a:lvl1pPr marL="0" indent="0" algn="ctr">
              <a:buFontTx/>
              <a:buNone/>
              <a:defRPr/>
            </a:lvl1pPr>
          </a:lstStyle>
          <a:p>
            <a:r>
              <a:rPr lang="en-US"/>
              <a:t>Click to change Picture</a:t>
            </a:r>
          </a:p>
        </p:txBody>
      </p:sp>
      <p:pic>
        <p:nvPicPr>
          <p:cNvPr id="11" name="Picture 10" descr="Graphical user interface&#10;&#10;Description automatically generated with low confidence">
            <a:extLst>
              <a:ext uri="{FF2B5EF4-FFF2-40B4-BE49-F238E27FC236}">
                <a16:creationId xmlns:a16="http://schemas.microsoft.com/office/drawing/2014/main" id="{C4134EB5-235C-8C43-B9AE-FA56571CDA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8460" y="6314916"/>
            <a:ext cx="1485900" cy="404225"/>
          </a:xfrm>
          <a:prstGeom prst="rect">
            <a:avLst/>
          </a:prstGeom>
        </p:spPr>
      </p:pic>
      <p:sp>
        <p:nvSpPr>
          <p:cNvPr id="10" name="Text Placeholder 2">
            <a:extLst>
              <a:ext uri="{FF2B5EF4-FFF2-40B4-BE49-F238E27FC236}">
                <a16:creationId xmlns:a16="http://schemas.microsoft.com/office/drawing/2014/main" id="{ED304134-FDA8-AB4B-8FB2-64D83BF6260B}"/>
              </a:ext>
            </a:extLst>
          </p:cNvPr>
          <p:cNvSpPr>
            <a:spLocks noGrp="1"/>
          </p:cNvSpPr>
          <p:nvPr>
            <p:ph type="body" sz="quarter" idx="10"/>
          </p:nvPr>
        </p:nvSpPr>
        <p:spPr>
          <a:xfrm>
            <a:off x="838200" y="2425700"/>
            <a:ext cx="4860229" cy="3502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81B3E1CE-BDB4-854A-8546-C930A29BD187}"/>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rgbClr val="A7A8AA"/>
                </a:solidFill>
                <a:effectLst/>
                <a:latin typeface="+mn-lt"/>
                <a:ea typeface="+mn-ea"/>
                <a:cs typeface="+mn-cs"/>
              </a:rPr>
              <a:t>Copyright © 2022 Broadcom. All Rights Reserved. The term "Broadcom" refers to Broadcom, Inc. and/or its subsidiaries.</a:t>
            </a:r>
            <a:endParaRPr lang="en-US" sz="600" dirty="0">
              <a:solidFill>
                <a:srgbClr val="A7A8AA"/>
              </a:solidFill>
              <a:effectLst/>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8175C947-509F-BD45-BD6A-A5775011AA43}"/>
              </a:ext>
            </a:extLst>
          </p:cNvPr>
          <p:cNvSpPr>
            <a:spLocks noGrp="1"/>
          </p:cNvSpPr>
          <p:nvPr>
            <p:ph type="subTitle" idx="1" hasCustomPrompt="1"/>
          </p:nvPr>
        </p:nvSpPr>
        <p:spPr>
          <a:xfrm>
            <a:off x="838200" y="1790700"/>
            <a:ext cx="4870391"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13" name="Title Placeholder 4">
            <a:extLst>
              <a:ext uri="{FF2B5EF4-FFF2-40B4-BE49-F238E27FC236}">
                <a16:creationId xmlns:a16="http://schemas.microsoft.com/office/drawing/2014/main" id="{F732D072-5C10-254C-9969-A126B91AF792}"/>
              </a:ext>
            </a:extLst>
          </p:cNvPr>
          <p:cNvSpPr>
            <a:spLocks noGrp="1"/>
          </p:cNvSpPr>
          <p:nvPr>
            <p:ph type="title" hasCustomPrompt="1"/>
          </p:nvPr>
        </p:nvSpPr>
        <p:spPr>
          <a:xfrm>
            <a:off x="838200" y="530478"/>
            <a:ext cx="4896028"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14" name="Straight Connector 13">
            <a:extLst>
              <a:ext uri="{FF2B5EF4-FFF2-40B4-BE49-F238E27FC236}">
                <a16:creationId xmlns:a16="http://schemas.microsoft.com/office/drawing/2014/main" id="{416B57F6-CB7B-F641-8F72-5F84ACC2AAE1}"/>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85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Line Whit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F45D6A-F5D0-1D4B-98C0-5857F8329851}"/>
              </a:ext>
            </a:extLst>
          </p:cNvPr>
          <p:cNvSpPr/>
          <p:nvPr userDrawn="1"/>
        </p:nvSpPr>
        <p:spPr>
          <a:xfrm>
            <a:off x="1107583" y="6468920"/>
            <a:ext cx="6651938" cy="303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3">
            <a:extLst>
              <a:ext uri="{FF2B5EF4-FFF2-40B4-BE49-F238E27FC236}">
                <a16:creationId xmlns:a16="http://schemas.microsoft.com/office/drawing/2014/main" id="{24E573D7-E786-EA41-8F13-D2657A659D3C}"/>
              </a:ext>
            </a:extLst>
          </p:cNvPr>
          <p:cNvSpPr>
            <a:spLocks noGrp="1"/>
          </p:cNvSpPr>
          <p:nvPr>
            <p:ph type="pic" sz="quarter" idx="12" hasCustomPrompt="1"/>
          </p:nvPr>
        </p:nvSpPr>
        <p:spPr>
          <a:xfrm>
            <a:off x="6096000" y="85725"/>
            <a:ext cx="6096000" cy="6772275"/>
          </a:xfrm>
          <a:prstGeom prst="rect">
            <a:avLst/>
          </a:prstGeom>
          <a:noFill/>
        </p:spPr>
        <p:txBody>
          <a:bodyPr anchor="ctr"/>
          <a:lstStyle>
            <a:lvl1pPr marL="0" indent="0" algn="ctr">
              <a:buFontTx/>
              <a:buNone/>
              <a:defRPr/>
            </a:lvl1pPr>
          </a:lstStyle>
          <a:p>
            <a:r>
              <a:rPr lang="en-US" dirty="0"/>
              <a:t>Click to change Picture</a:t>
            </a:r>
          </a:p>
        </p:txBody>
      </p:sp>
      <p:pic>
        <p:nvPicPr>
          <p:cNvPr id="15" name="Picture 14" descr="Graphical user interface&#10;&#10;Description automatically generated with low confidence">
            <a:extLst>
              <a:ext uri="{FF2B5EF4-FFF2-40B4-BE49-F238E27FC236}">
                <a16:creationId xmlns:a16="http://schemas.microsoft.com/office/drawing/2014/main" id="{F101B51F-CF3C-7649-B281-FA2948ECE8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8460" y="6314916"/>
            <a:ext cx="1485900" cy="404225"/>
          </a:xfrm>
          <a:prstGeom prst="rect">
            <a:avLst/>
          </a:prstGeom>
        </p:spPr>
      </p:pic>
      <p:sp>
        <p:nvSpPr>
          <p:cNvPr id="17" name="TextBox 16">
            <a:extLst>
              <a:ext uri="{FF2B5EF4-FFF2-40B4-BE49-F238E27FC236}">
                <a16:creationId xmlns:a16="http://schemas.microsoft.com/office/drawing/2014/main" id="{32D00FD1-20B4-6D44-9B85-0845A34F9E69}"/>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rgbClr val="A7A8AA"/>
                </a:solidFill>
                <a:effectLst/>
                <a:latin typeface="+mn-lt"/>
                <a:ea typeface="+mn-ea"/>
                <a:cs typeface="+mn-cs"/>
              </a:rPr>
              <a:t>Copyright © 2022 Broadcom. All Rights Reserved. The term "Broadcom" refers to Broadcom, Inc. and/or its subsidiaries.</a:t>
            </a:r>
            <a:endParaRPr lang="en-US" sz="600" dirty="0">
              <a:solidFill>
                <a:srgbClr val="A7A8AA"/>
              </a:solidFill>
              <a:effectLst/>
              <a:latin typeface="Arial" panose="020B0604020202020204" pitchFamily="34" charset="0"/>
              <a:cs typeface="Arial" panose="020B0604020202020204" pitchFamily="34" charset="0"/>
            </a:endParaRPr>
          </a:p>
        </p:txBody>
      </p:sp>
      <p:sp>
        <p:nvSpPr>
          <p:cNvPr id="18" name="Title Placeholder 4">
            <a:extLst>
              <a:ext uri="{FF2B5EF4-FFF2-40B4-BE49-F238E27FC236}">
                <a16:creationId xmlns:a16="http://schemas.microsoft.com/office/drawing/2014/main" id="{33539AF6-7B28-9F4E-BA3E-9A0D57D980C4}"/>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19" name="Straight Connector 18">
            <a:extLst>
              <a:ext uri="{FF2B5EF4-FFF2-40B4-BE49-F238E27FC236}">
                <a16:creationId xmlns:a16="http://schemas.microsoft.com/office/drawing/2014/main" id="{FAA7235A-6F2A-1F4C-A534-8C1C89FE4B83}"/>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B3667B45-994F-424F-A0DD-B55680C8A941}"/>
              </a:ext>
            </a:extLst>
          </p:cNvPr>
          <p:cNvSpPr>
            <a:spLocks noGrp="1"/>
          </p:cNvSpPr>
          <p:nvPr>
            <p:ph type="body" sz="quarter" idx="10"/>
          </p:nvPr>
        </p:nvSpPr>
        <p:spPr>
          <a:xfrm>
            <a:off x="838200" y="2898312"/>
            <a:ext cx="4860229" cy="3502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a:extLst>
              <a:ext uri="{FF2B5EF4-FFF2-40B4-BE49-F238E27FC236}">
                <a16:creationId xmlns:a16="http://schemas.microsoft.com/office/drawing/2014/main" id="{BC40E598-ED74-8445-8492-FFA3A86DD050}"/>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202484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Cover 3">
    <p:spTree>
      <p:nvGrpSpPr>
        <p:cNvPr id="1" name=""/>
        <p:cNvGrpSpPr/>
        <p:nvPr/>
      </p:nvGrpSpPr>
      <p:grpSpPr>
        <a:xfrm>
          <a:off x="0" y="0"/>
          <a:ext cx="0" cy="0"/>
          <a:chOff x="0" y="0"/>
          <a:chExt cx="0" cy="0"/>
        </a:xfrm>
      </p:grpSpPr>
      <p:pic>
        <p:nvPicPr>
          <p:cNvPr id="4" name="Picture 3" descr="A picture containing sky, outdoor, scene, stage&#10;&#10;Description automatically generated">
            <a:extLst>
              <a:ext uri="{FF2B5EF4-FFF2-40B4-BE49-F238E27FC236}">
                <a16:creationId xmlns:a16="http://schemas.microsoft.com/office/drawing/2014/main" id="{932F4024-174F-1041-8AD5-DB5B87620B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90700"/>
            <a:ext cx="12192000" cy="5067300"/>
          </a:xfrm>
          <a:prstGeom prst="rect">
            <a:avLst/>
          </a:prstGeom>
        </p:spPr>
      </p:pic>
      <p:sp>
        <p:nvSpPr>
          <p:cNvPr id="15" name="TextBox 14">
            <a:extLst>
              <a:ext uri="{FF2B5EF4-FFF2-40B4-BE49-F238E27FC236}">
                <a16:creationId xmlns:a16="http://schemas.microsoft.com/office/drawing/2014/main" id="{685CB6CF-D4A7-EA4F-8E7F-80246C5C77AA}"/>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DC6F84E8-7DD4-9E4A-B1A8-A3D1DD24A0D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90703"/>
            <a:ext cx="12192000" cy="6858000"/>
          </a:xfrm>
          <a:prstGeom prst="rect">
            <a:avLst/>
          </a:prstGeom>
        </p:spPr>
      </p:pic>
      <p:pic>
        <p:nvPicPr>
          <p:cNvPr id="8" name="Picture 7">
            <a:extLst>
              <a:ext uri="{FF2B5EF4-FFF2-40B4-BE49-F238E27FC236}">
                <a16:creationId xmlns:a16="http://schemas.microsoft.com/office/drawing/2014/main" id="{650D35A4-A56E-D842-AD79-7FAFF75CD73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57925" y="487715"/>
            <a:ext cx="3099710" cy="843246"/>
          </a:xfrm>
          <a:prstGeom prst="rect">
            <a:avLst/>
          </a:prstGeom>
        </p:spPr>
      </p:pic>
      <p:sp>
        <p:nvSpPr>
          <p:cNvPr id="20" name="Text Placeholder 7">
            <a:extLst>
              <a:ext uri="{FF2B5EF4-FFF2-40B4-BE49-F238E27FC236}">
                <a16:creationId xmlns:a16="http://schemas.microsoft.com/office/drawing/2014/main" id="{A1EF30D5-C194-EC48-AD77-974DC17B294B}"/>
              </a:ext>
            </a:extLst>
          </p:cNvPr>
          <p:cNvSpPr>
            <a:spLocks noGrp="1"/>
          </p:cNvSpPr>
          <p:nvPr>
            <p:ph type="body" idx="14" hasCustomPrompt="1"/>
          </p:nvPr>
        </p:nvSpPr>
        <p:spPr>
          <a:xfrm>
            <a:off x="1100820" y="3805862"/>
            <a:ext cx="4069057" cy="246221"/>
          </a:xfrm>
        </p:spPr>
        <p:txBody>
          <a:bodyPr/>
          <a:lstStyle>
            <a:lvl1pPr>
              <a:defRPr>
                <a:solidFill>
                  <a:schemeClr val="bg1"/>
                </a:solidFill>
              </a:defRPr>
            </a:lvl1pPr>
          </a:lstStyle>
          <a:p>
            <a:r>
              <a:rPr lang="en-US" dirty="0"/>
              <a:t>Title</a:t>
            </a:r>
          </a:p>
        </p:txBody>
      </p:sp>
      <p:sp>
        <p:nvSpPr>
          <p:cNvPr id="21" name="Subtitle 6">
            <a:extLst>
              <a:ext uri="{FF2B5EF4-FFF2-40B4-BE49-F238E27FC236}">
                <a16:creationId xmlns:a16="http://schemas.microsoft.com/office/drawing/2014/main" id="{2D7771A5-F1B4-5B42-AC95-8458BC1E6A81}"/>
              </a:ext>
            </a:extLst>
          </p:cNvPr>
          <p:cNvSpPr>
            <a:spLocks noGrp="1"/>
          </p:cNvSpPr>
          <p:nvPr>
            <p:ph type="subTitle" idx="1" hasCustomPrompt="1"/>
          </p:nvPr>
        </p:nvSpPr>
        <p:spPr>
          <a:xfrm>
            <a:off x="1100820" y="3234907"/>
            <a:ext cx="4054534" cy="369332"/>
          </a:xfrm>
        </p:spPr>
        <p:txBody>
          <a:bodyPr/>
          <a:lstStyle>
            <a:lvl1pPr>
              <a:defRPr sz="2400">
                <a:solidFill>
                  <a:schemeClr val="bg2"/>
                </a:solidFill>
              </a:defRPr>
            </a:lvl1pPr>
          </a:lstStyle>
          <a:p>
            <a:r>
              <a:rPr lang="en-US" dirty="0"/>
              <a:t>Name</a:t>
            </a:r>
          </a:p>
        </p:txBody>
      </p:sp>
    </p:spTree>
    <p:extLst>
      <p:ext uri="{BB962C8B-B14F-4D97-AF65-F5344CB8AC3E}">
        <p14:creationId xmlns:p14="http://schemas.microsoft.com/office/powerpoint/2010/main" val="53221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ull Quote_3">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4DBF6B0-C8C5-074B-A02F-DFD8A7B37EF0}"/>
              </a:ext>
            </a:extLst>
          </p:cNvPr>
          <p:cNvSpPr>
            <a:spLocks noGrp="1"/>
          </p:cNvSpPr>
          <p:nvPr>
            <p:ph type="body" idx="12" hasCustomPrompt="1"/>
          </p:nvPr>
        </p:nvSpPr>
        <p:spPr>
          <a:xfrm>
            <a:off x="838200" y="1790700"/>
            <a:ext cx="10494196" cy="1998875"/>
          </a:xfrm>
          <a:prstGeom prst="rect">
            <a:avLst/>
          </a:prstGeom>
        </p:spPr>
        <p:txBody>
          <a:bodyPr>
            <a:noAutofit/>
          </a:bodyPr>
          <a:lstStyle>
            <a:lvl1pPr marL="0" indent="0">
              <a:lnSpc>
                <a:spcPct val="100000"/>
              </a:lnSpc>
              <a:buNone/>
              <a:defRPr sz="3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Pull quote to be set as example shown here.”</a:t>
            </a:r>
          </a:p>
        </p:txBody>
      </p:sp>
      <p:grpSp>
        <p:nvGrpSpPr>
          <p:cNvPr id="7" name="Group 6">
            <a:extLst>
              <a:ext uri="{FF2B5EF4-FFF2-40B4-BE49-F238E27FC236}">
                <a16:creationId xmlns:a16="http://schemas.microsoft.com/office/drawing/2014/main" id="{0EC38590-D386-5F45-8BF9-8D5ADE451158}"/>
              </a:ext>
            </a:extLst>
          </p:cNvPr>
          <p:cNvGrpSpPr/>
          <p:nvPr userDrawn="1"/>
        </p:nvGrpSpPr>
        <p:grpSpPr>
          <a:xfrm>
            <a:off x="899192" y="680178"/>
            <a:ext cx="952500" cy="822878"/>
            <a:chOff x="5473700" y="2889250"/>
            <a:chExt cx="1247354" cy="1077606"/>
          </a:xfrm>
          <a:solidFill>
            <a:schemeClr val="bg2"/>
          </a:solidFill>
        </p:grpSpPr>
        <p:sp>
          <p:nvSpPr>
            <p:cNvPr id="4" name="Graphic 2">
              <a:extLst>
                <a:ext uri="{FF2B5EF4-FFF2-40B4-BE49-F238E27FC236}">
                  <a16:creationId xmlns:a16="http://schemas.microsoft.com/office/drawing/2014/main" id="{60B1B2F8-D0F6-864E-9A60-71AC98E60DDE}"/>
                </a:ext>
              </a:extLst>
            </p:cNvPr>
            <p:cNvSpPr/>
            <p:nvPr/>
          </p:nvSpPr>
          <p:spPr>
            <a:xfrm>
              <a:off x="5473700" y="2889250"/>
              <a:ext cx="540593" cy="1077606"/>
            </a:xfrm>
            <a:custGeom>
              <a:avLst/>
              <a:gdLst>
                <a:gd name="connsiteX0" fmla="*/ 499638 w 540593"/>
                <a:gd name="connsiteY0" fmla="*/ 1077593 h 1077606"/>
                <a:gd name="connsiteX1" fmla="*/ -7 w 540593"/>
                <a:gd name="connsiteY1" fmla="*/ 1077593 h 1077606"/>
                <a:gd name="connsiteX2" fmla="*/ -7 w 540593"/>
                <a:gd name="connsiteY2" fmla="*/ 721358 h 1077606"/>
                <a:gd name="connsiteX3" fmla="*/ 37996 w 540593"/>
                <a:gd name="connsiteY3" fmla="*/ 380463 h 1077606"/>
                <a:gd name="connsiteX4" fmla="*/ 179558 w 540593"/>
                <a:gd name="connsiteY4" fmla="*/ 155946 h 1077606"/>
                <a:gd name="connsiteX5" fmla="*/ 442729 w 540593"/>
                <a:gd name="connsiteY5" fmla="*/ -13 h 1077606"/>
                <a:gd name="connsiteX6" fmla="*/ 540587 w 540593"/>
                <a:gd name="connsiteY6" fmla="*/ 205565 h 1077606"/>
                <a:gd name="connsiteX7" fmla="*/ 326250 w 540593"/>
                <a:gd name="connsiteY7" fmla="*/ 343817 h 1077606"/>
                <a:gd name="connsiteX8" fmla="*/ 257844 w 540593"/>
                <a:gd name="connsiteY8" fmla="*/ 579508 h 1077606"/>
                <a:gd name="connsiteX9" fmla="*/ 499638 w 540593"/>
                <a:gd name="connsiteY9" fmla="*/ 579508 h 10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593" h="1077606">
                  <a:moveTo>
                    <a:pt x="499638" y="1077593"/>
                  </a:moveTo>
                  <a:lnTo>
                    <a:pt x="-7" y="1077593"/>
                  </a:lnTo>
                  <a:lnTo>
                    <a:pt x="-7" y="721358"/>
                  </a:lnTo>
                  <a:cubicBezTo>
                    <a:pt x="-7" y="577172"/>
                    <a:pt x="12661" y="463540"/>
                    <a:pt x="37996" y="380463"/>
                  </a:cubicBezTo>
                  <a:cubicBezTo>
                    <a:pt x="64958" y="294704"/>
                    <a:pt x="113725" y="217358"/>
                    <a:pt x="179558" y="155946"/>
                  </a:cubicBezTo>
                  <a:cubicBezTo>
                    <a:pt x="248343" y="89724"/>
                    <a:pt x="336067" y="37737"/>
                    <a:pt x="442729" y="-13"/>
                  </a:cubicBezTo>
                  <a:lnTo>
                    <a:pt x="540587" y="205565"/>
                  </a:lnTo>
                  <a:cubicBezTo>
                    <a:pt x="440955" y="238644"/>
                    <a:pt x="369510" y="284728"/>
                    <a:pt x="326250" y="343817"/>
                  </a:cubicBezTo>
                  <a:cubicBezTo>
                    <a:pt x="282989" y="402905"/>
                    <a:pt x="260188" y="481469"/>
                    <a:pt x="257844" y="579508"/>
                  </a:cubicBezTo>
                  <a:lnTo>
                    <a:pt x="499638" y="579508"/>
                  </a:lnTo>
                  <a:close/>
                </a:path>
              </a:pathLst>
            </a:custGeom>
            <a:grpFill/>
            <a:ln w="9452"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60B1B2F8-D0F6-864E-9A60-71AC98E60DDE}"/>
                </a:ext>
              </a:extLst>
            </p:cNvPr>
            <p:cNvSpPr/>
            <p:nvPr/>
          </p:nvSpPr>
          <p:spPr>
            <a:xfrm>
              <a:off x="6180461" y="2889250"/>
              <a:ext cx="540593" cy="1077606"/>
            </a:xfrm>
            <a:custGeom>
              <a:avLst/>
              <a:gdLst>
                <a:gd name="connsiteX0" fmla="*/ 499733 w 540593"/>
                <a:gd name="connsiteY0" fmla="*/ 1077593 h 1077606"/>
                <a:gd name="connsiteX1" fmla="*/ -7 w 540593"/>
                <a:gd name="connsiteY1" fmla="*/ 1077593 h 1077606"/>
                <a:gd name="connsiteX2" fmla="*/ -7 w 540593"/>
                <a:gd name="connsiteY2" fmla="*/ 721358 h 1077606"/>
                <a:gd name="connsiteX3" fmla="*/ 37996 w 540593"/>
                <a:gd name="connsiteY3" fmla="*/ 379232 h 1077606"/>
                <a:gd name="connsiteX4" fmla="*/ 180508 w 540593"/>
                <a:gd name="connsiteY4" fmla="*/ 155946 h 1077606"/>
                <a:gd name="connsiteX5" fmla="*/ 442824 w 540593"/>
                <a:gd name="connsiteY5" fmla="*/ -13 h 1077606"/>
                <a:gd name="connsiteX6" fmla="*/ 540587 w 540593"/>
                <a:gd name="connsiteY6" fmla="*/ 205565 h 1077606"/>
                <a:gd name="connsiteX7" fmla="*/ 326345 w 540593"/>
                <a:gd name="connsiteY7" fmla="*/ 343817 h 1077606"/>
                <a:gd name="connsiteX8" fmla="*/ 257844 w 540593"/>
                <a:gd name="connsiteY8" fmla="*/ 579508 h 1077606"/>
                <a:gd name="connsiteX9" fmla="*/ 499733 w 540593"/>
                <a:gd name="connsiteY9" fmla="*/ 579508 h 10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593" h="1077606">
                  <a:moveTo>
                    <a:pt x="499733" y="1077593"/>
                  </a:moveTo>
                  <a:lnTo>
                    <a:pt x="-7" y="1077593"/>
                  </a:lnTo>
                  <a:lnTo>
                    <a:pt x="-7" y="721358"/>
                  </a:lnTo>
                  <a:cubicBezTo>
                    <a:pt x="-7" y="576162"/>
                    <a:pt x="12661" y="462120"/>
                    <a:pt x="37996" y="379232"/>
                  </a:cubicBezTo>
                  <a:cubicBezTo>
                    <a:pt x="65336" y="293777"/>
                    <a:pt x="114438" y="216845"/>
                    <a:pt x="180508" y="155946"/>
                  </a:cubicBezTo>
                  <a:cubicBezTo>
                    <a:pt x="250180" y="89724"/>
                    <a:pt x="337619" y="37737"/>
                    <a:pt x="442824" y="-13"/>
                  </a:cubicBezTo>
                  <a:lnTo>
                    <a:pt x="540587" y="205565"/>
                  </a:lnTo>
                  <a:cubicBezTo>
                    <a:pt x="441019" y="238644"/>
                    <a:pt x="369605" y="284728"/>
                    <a:pt x="326345" y="343817"/>
                  </a:cubicBezTo>
                  <a:cubicBezTo>
                    <a:pt x="283084" y="402905"/>
                    <a:pt x="260251" y="481469"/>
                    <a:pt x="257844" y="579508"/>
                  </a:cubicBezTo>
                  <a:lnTo>
                    <a:pt x="499733" y="579508"/>
                  </a:lnTo>
                  <a:close/>
                </a:path>
              </a:pathLst>
            </a:custGeom>
            <a:grpFill/>
            <a:ln w="9452" cap="flat">
              <a:noFill/>
              <a:prstDash val="solid"/>
              <a:miter/>
            </a:ln>
          </p:spPr>
          <p:txBody>
            <a:bodyPr rtlCol="0" anchor="ctr"/>
            <a:lstStyle/>
            <a:p>
              <a:endParaRPr lang="en-US"/>
            </a:p>
          </p:txBody>
        </p:sp>
      </p:grpSp>
    </p:spTree>
    <p:extLst>
      <p:ext uri="{BB962C8B-B14F-4D97-AF65-F5344CB8AC3E}">
        <p14:creationId xmlns:p14="http://schemas.microsoft.com/office/powerpoint/2010/main" val="153741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 Study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82F065B-6D7B-3649-9B0A-0CE24828B679}"/>
              </a:ext>
            </a:extLst>
          </p:cNvPr>
          <p:cNvSpPr>
            <a:spLocks noGrp="1"/>
          </p:cNvSpPr>
          <p:nvPr>
            <p:ph type="pic" sz="quarter" idx="13" hasCustomPrompt="1"/>
          </p:nvPr>
        </p:nvSpPr>
        <p:spPr>
          <a:xfrm>
            <a:off x="0" y="89194"/>
            <a:ext cx="12192000" cy="6777037"/>
          </a:xfrm>
          <a:noFill/>
        </p:spPr>
        <p:txBody>
          <a:bodyPr anchor="ctr"/>
          <a:lstStyle>
            <a:lvl1pPr algn="ctr">
              <a:defRPr/>
            </a:lvl1pPr>
          </a:lstStyle>
          <a:p>
            <a:r>
              <a:rPr lang="en-US" dirty="0"/>
              <a:t>Insert Photo</a:t>
            </a:r>
          </a:p>
        </p:txBody>
      </p:sp>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9" name="Title Placeholder 1">
            <a:extLst>
              <a:ext uri="{FF2B5EF4-FFF2-40B4-BE49-F238E27FC236}">
                <a16:creationId xmlns:a16="http://schemas.microsoft.com/office/drawing/2014/main" id="{AC578CAC-997C-4140-942C-7B6BFFDA225F}"/>
              </a:ext>
            </a:extLst>
          </p:cNvPr>
          <p:cNvSpPr>
            <a:spLocks noGrp="1"/>
          </p:cNvSpPr>
          <p:nvPr>
            <p:ph type="title" hasCustomPrompt="1"/>
          </p:nvPr>
        </p:nvSpPr>
        <p:spPr>
          <a:xfrm>
            <a:off x="2432430" y="1638340"/>
            <a:ext cx="5517770" cy="929486"/>
          </a:xfrm>
          <a:prstGeom prst="rect">
            <a:avLst/>
          </a:prstGeom>
        </p:spPr>
        <p:txBody>
          <a:bodyPr vert="horz" lIns="0" tIns="0" rIns="0" bIns="0" rtlCol="0" anchor="ctr">
            <a:noAutofit/>
          </a:bodyPr>
          <a:lstStyle>
            <a:lvl1pPr>
              <a:defRPr>
                <a:solidFill>
                  <a:schemeClr val="bg1"/>
                </a:solidFill>
              </a:defRPr>
            </a:lvl1pPr>
          </a:lstStyle>
          <a:p>
            <a:r>
              <a:rPr lang="en-US" dirty="0"/>
              <a:t>Insert</a:t>
            </a:r>
            <a:br>
              <a:rPr lang="en-US" dirty="0"/>
            </a:br>
            <a:r>
              <a:rPr lang="en-US" dirty="0"/>
              <a:t>Headline</a:t>
            </a:r>
          </a:p>
        </p:txBody>
      </p:sp>
      <p:sp>
        <p:nvSpPr>
          <p:cNvPr id="6" name="Subtitle 2">
            <a:extLst>
              <a:ext uri="{FF2B5EF4-FFF2-40B4-BE49-F238E27FC236}">
                <a16:creationId xmlns:a16="http://schemas.microsoft.com/office/drawing/2014/main" id="{AF3021B3-A8E0-9942-A047-9890EAAFF75C}"/>
              </a:ext>
            </a:extLst>
          </p:cNvPr>
          <p:cNvSpPr>
            <a:spLocks noGrp="1"/>
          </p:cNvSpPr>
          <p:nvPr>
            <p:ph type="subTitle" idx="1" hasCustomPrompt="1"/>
          </p:nvPr>
        </p:nvSpPr>
        <p:spPr>
          <a:xfrm>
            <a:off x="2432432" y="985012"/>
            <a:ext cx="4647876" cy="368522"/>
          </a:xfrm>
          <a:prstGeom prst="rect">
            <a:avLst/>
          </a:prstGeom>
        </p:spPr>
        <p:txBody>
          <a:bodyPr anchor="ctr">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Case Study</a:t>
            </a:r>
          </a:p>
        </p:txBody>
      </p:sp>
      <p:sp>
        <p:nvSpPr>
          <p:cNvPr id="13" name="Text Placeholder 2">
            <a:extLst>
              <a:ext uri="{FF2B5EF4-FFF2-40B4-BE49-F238E27FC236}">
                <a16:creationId xmlns:a16="http://schemas.microsoft.com/office/drawing/2014/main" id="{F0299FF2-3284-2141-B362-5CE5CDB55962}"/>
              </a:ext>
            </a:extLst>
          </p:cNvPr>
          <p:cNvSpPr>
            <a:spLocks noGrp="1"/>
          </p:cNvSpPr>
          <p:nvPr>
            <p:ph type="body" idx="10" hasCustomPrompt="1"/>
          </p:nvPr>
        </p:nvSpPr>
        <p:spPr>
          <a:xfrm>
            <a:off x="2442704" y="2938659"/>
            <a:ext cx="5494796" cy="2281041"/>
          </a:xfrm>
          <a:prstGeom prst="rect">
            <a:avLst/>
          </a:prstGeom>
        </p:spPr>
        <p:txBody>
          <a:bodyPr anchor="t">
            <a:noAutofit/>
          </a:bodyPr>
          <a:lstStyle>
            <a:lvl1pPr marL="0" indent="0">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body text</a:t>
            </a:r>
          </a:p>
        </p:txBody>
      </p:sp>
      <p:pic>
        <p:nvPicPr>
          <p:cNvPr id="15" name="Picture 14">
            <a:extLst>
              <a:ext uri="{FF2B5EF4-FFF2-40B4-BE49-F238E27FC236}">
                <a16:creationId xmlns:a16="http://schemas.microsoft.com/office/drawing/2014/main" id="{26A60474-D8A0-C245-A2E4-F668645836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Tree>
    <p:extLst>
      <p:ext uri="{BB962C8B-B14F-4D97-AF65-F5344CB8AC3E}">
        <p14:creationId xmlns:p14="http://schemas.microsoft.com/office/powerpoint/2010/main" val="20527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Line_halftone_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D45484-9E8F-BB49-AC3C-AA36FDFD29F7}"/>
              </a:ext>
            </a:extLst>
          </p:cNvPr>
          <p:cNvSpPr>
            <a:spLocks noGrp="1"/>
          </p:cNvSpPr>
          <p:nvPr>
            <p:ph type="body" sz="quarter" idx="10"/>
          </p:nvPr>
        </p:nvSpPr>
        <p:spPr>
          <a:xfrm>
            <a:off x="838200" y="1384300"/>
            <a:ext cx="10956925" cy="4371975"/>
          </a:xfrm>
        </p:spPr>
        <p:txBody>
          <a:bodyPr/>
          <a:lstStyle>
            <a:lvl1pPr>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a:extLst>
              <a:ext uri="{FF2B5EF4-FFF2-40B4-BE49-F238E27FC236}">
                <a16:creationId xmlns:a16="http://schemas.microsoft.com/office/drawing/2014/main" id="{6F686B6A-486E-3A46-B4BA-5F35B8AD226D}"/>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8" name="Straight Connector 7">
            <a:extLst>
              <a:ext uri="{FF2B5EF4-FFF2-40B4-BE49-F238E27FC236}">
                <a16:creationId xmlns:a16="http://schemas.microsoft.com/office/drawing/2014/main" id="{F61B7144-E5B8-FD4E-8F11-257F673189D8}"/>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8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Line_halftone_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838200" y="1384300"/>
            <a:ext cx="10956925" cy="4371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4">
            <a:extLst>
              <a:ext uri="{FF2B5EF4-FFF2-40B4-BE49-F238E27FC236}">
                <a16:creationId xmlns:a16="http://schemas.microsoft.com/office/drawing/2014/main" id="{BC7C8709-DF69-3042-BDEA-487147565717}"/>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9" name="Straight Connector 8">
            <a:extLst>
              <a:ext uri="{FF2B5EF4-FFF2-40B4-BE49-F238E27FC236}">
                <a16:creationId xmlns:a16="http://schemas.microsoft.com/office/drawing/2014/main" id="{2E3C37CE-AD21-F345-8363-6A89C06A54D6}"/>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64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Line_halftone_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4" name="Text Placeholder 3">
            <a:extLst>
              <a:ext uri="{FF2B5EF4-FFF2-40B4-BE49-F238E27FC236}">
                <a16:creationId xmlns:a16="http://schemas.microsoft.com/office/drawing/2014/main" id="{B091DC6E-381A-AD43-A785-A9D8357E368E}"/>
              </a:ext>
            </a:extLst>
          </p:cNvPr>
          <p:cNvSpPr>
            <a:spLocks noGrp="1"/>
          </p:cNvSpPr>
          <p:nvPr>
            <p:ph type="body" sz="quarter" idx="11"/>
          </p:nvPr>
        </p:nvSpPr>
        <p:spPr>
          <a:xfrm>
            <a:off x="838200" y="1819860"/>
            <a:ext cx="10758443" cy="3984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EAC4923D-32D2-1E42-A880-28D3F017BACF}"/>
              </a:ext>
            </a:extLst>
          </p:cNvPr>
          <p:cNvSpPr>
            <a:spLocks noGrp="1"/>
          </p:cNvSpPr>
          <p:nvPr>
            <p:ph type="subTitle" idx="1" hasCustomPrompt="1"/>
          </p:nvPr>
        </p:nvSpPr>
        <p:spPr>
          <a:xfrm>
            <a:off x="838199" y="1132533"/>
            <a:ext cx="10766989"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10" name="Title Placeholder 4">
            <a:extLst>
              <a:ext uri="{FF2B5EF4-FFF2-40B4-BE49-F238E27FC236}">
                <a16:creationId xmlns:a16="http://schemas.microsoft.com/office/drawing/2014/main" id="{2FF36E74-94A0-E24A-87BB-DF09643EA283}"/>
              </a:ext>
            </a:extLst>
          </p:cNvPr>
          <p:cNvSpPr>
            <a:spLocks noGrp="1"/>
          </p:cNvSpPr>
          <p:nvPr>
            <p:ph type="title" hasCustomPrompt="1"/>
          </p:nvPr>
        </p:nvSpPr>
        <p:spPr>
          <a:xfrm>
            <a:off x="838199" y="530479"/>
            <a:ext cx="10775535"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2" name="Straight Connector 11">
            <a:extLst>
              <a:ext uri="{FF2B5EF4-FFF2-40B4-BE49-F238E27FC236}">
                <a16:creationId xmlns:a16="http://schemas.microsoft.com/office/drawing/2014/main" id="{3A177A69-3567-B74D-98B0-7AF934DAB5D1}"/>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96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Line Halftone_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D49C9E4E-B7CA-7048-8DB2-113182C203C6}"/>
              </a:ext>
            </a:extLst>
          </p:cNvPr>
          <p:cNvSpPr>
            <a:spLocks noGrp="1"/>
          </p:cNvSpPr>
          <p:nvPr>
            <p:ph type="body" sz="quarter" idx="10"/>
          </p:nvPr>
        </p:nvSpPr>
        <p:spPr>
          <a:xfrm>
            <a:off x="838200" y="1790700"/>
            <a:ext cx="5066665" cy="37036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384DE8E-7782-6247-9216-9090331880E9}"/>
              </a:ext>
            </a:extLst>
          </p:cNvPr>
          <p:cNvSpPr>
            <a:spLocks noGrp="1"/>
          </p:cNvSpPr>
          <p:nvPr>
            <p:ph type="body" sz="quarter" idx="11"/>
          </p:nvPr>
        </p:nvSpPr>
        <p:spPr>
          <a:xfrm>
            <a:off x="6431598" y="1790700"/>
            <a:ext cx="5066666" cy="37036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092AA777-CA46-FB45-878F-DCF22CE686F0}"/>
              </a:ext>
            </a:extLst>
          </p:cNvPr>
          <p:cNvSpPr>
            <a:spLocks noGrp="1"/>
          </p:cNvSpPr>
          <p:nvPr>
            <p:ph type="subTitle" idx="1" hasCustomPrompt="1"/>
          </p:nvPr>
        </p:nvSpPr>
        <p:spPr>
          <a:xfrm>
            <a:off x="838200" y="1132533"/>
            <a:ext cx="10640772"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9" name="Title Placeholder 4">
            <a:extLst>
              <a:ext uri="{FF2B5EF4-FFF2-40B4-BE49-F238E27FC236}">
                <a16:creationId xmlns:a16="http://schemas.microsoft.com/office/drawing/2014/main" id="{7204DDA3-3B55-1848-9988-D0E2F7B83687}"/>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4" name="Straight Connector 13">
            <a:extLst>
              <a:ext uri="{FF2B5EF4-FFF2-40B4-BE49-F238E27FC236}">
                <a16:creationId xmlns:a16="http://schemas.microsoft.com/office/drawing/2014/main" id="{15FE3E4A-C36F-6445-AEA7-0B4AD4B2E7C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84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Line_halftone_5 text box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B47A271D-89BE-8546-809B-3514A29E6DEE}"/>
              </a:ext>
            </a:extLst>
          </p:cNvPr>
          <p:cNvSpPr>
            <a:spLocks noGrp="1"/>
          </p:cNvSpPr>
          <p:nvPr>
            <p:ph type="body" idx="14" hasCustomPrompt="1"/>
          </p:nvPr>
        </p:nvSpPr>
        <p:spPr>
          <a:xfrm>
            <a:off x="874643"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 text</a:t>
            </a:r>
          </a:p>
        </p:txBody>
      </p:sp>
      <p:sp>
        <p:nvSpPr>
          <p:cNvPr id="14" name="Text Placeholder 2">
            <a:extLst>
              <a:ext uri="{FF2B5EF4-FFF2-40B4-BE49-F238E27FC236}">
                <a16:creationId xmlns:a16="http://schemas.microsoft.com/office/drawing/2014/main" id="{538B2AD0-13CA-1E44-88A2-E178AF78E549}"/>
              </a:ext>
            </a:extLst>
          </p:cNvPr>
          <p:cNvSpPr>
            <a:spLocks noGrp="1"/>
          </p:cNvSpPr>
          <p:nvPr>
            <p:ph type="body" idx="16" hasCustomPrompt="1"/>
          </p:nvPr>
        </p:nvSpPr>
        <p:spPr>
          <a:xfrm>
            <a:off x="3108045"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2" name="Text Placeholder 2">
            <a:extLst>
              <a:ext uri="{FF2B5EF4-FFF2-40B4-BE49-F238E27FC236}">
                <a16:creationId xmlns:a16="http://schemas.microsoft.com/office/drawing/2014/main" id="{902369D6-F49E-6344-A6F2-88D54B50A88F}"/>
              </a:ext>
            </a:extLst>
          </p:cNvPr>
          <p:cNvSpPr>
            <a:spLocks noGrp="1"/>
          </p:cNvSpPr>
          <p:nvPr>
            <p:ph type="body" idx="18" hasCustomPrompt="1"/>
          </p:nvPr>
        </p:nvSpPr>
        <p:spPr>
          <a:xfrm>
            <a:off x="5341447"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3" name="Text Placeholder 2">
            <a:extLst>
              <a:ext uri="{FF2B5EF4-FFF2-40B4-BE49-F238E27FC236}">
                <a16:creationId xmlns:a16="http://schemas.microsoft.com/office/drawing/2014/main" id="{846A0962-1FA2-D540-8C52-C62861EBBE42}"/>
              </a:ext>
            </a:extLst>
          </p:cNvPr>
          <p:cNvSpPr>
            <a:spLocks noGrp="1"/>
          </p:cNvSpPr>
          <p:nvPr>
            <p:ph type="body" idx="20" hasCustomPrompt="1"/>
          </p:nvPr>
        </p:nvSpPr>
        <p:spPr>
          <a:xfrm>
            <a:off x="7574849"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4" name="Text Placeholder 2">
            <a:extLst>
              <a:ext uri="{FF2B5EF4-FFF2-40B4-BE49-F238E27FC236}">
                <a16:creationId xmlns:a16="http://schemas.microsoft.com/office/drawing/2014/main" id="{9198E593-2C24-5948-AD54-9743233632C1}"/>
              </a:ext>
            </a:extLst>
          </p:cNvPr>
          <p:cNvSpPr>
            <a:spLocks noGrp="1"/>
          </p:cNvSpPr>
          <p:nvPr>
            <p:ph type="body" sz="quarter" idx="21" hasCustomPrompt="1"/>
          </p:nvPr>
        </p:nvSpPr>
        <p:spPr>
          <a:xfrm>
            <a:off x="874644"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dirty="0"/>
              <a:t>First level</a:t>
            </a:r>
          </a:p>
          <a:p>
            <a:pPr lvl="1"/>
            <a:r>
              <a:rPr lang="en-US" dirty="0"/>
              <a:t>Second level</a:t>
            </a:r>
          </a:p>
        </p:txBody>
      </p:sp>
      <p:sp>
        <p:nvSpPr>
          <p:cNvPr id="25" name="Text Placeholder 2">
            <a:extLst>
              <a:ext uri="{FF2B5EF4-FFF2-40B4-BE49-F238E27FC236}">
                <a16:creationId xmlns:a16="http://schemas.microsoft.com/office/drawing/2014/main" id="{50F08F39-0EDD-234B-89F1-F38FC094AACD}"/>
              </a:ext>
            </a:extLst>
          </p:cNvPr>
          <p:cNvSpPr>
            <a:spLocks noGrp="1"/>
          </p:cNvSpPr>
          <p:nvPr>
            <p:ph type="body" sz="quarter" idx="22" hasCustomPrompt="1"/>
          </p:nvPr>
        </p:nvSpPr>
        <p:spPr>
          <a:xfrm>
            <a:off x="3108045"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6" name="Text Placeholder 2">
            <a:extLst>
              <a:ext uri="{FF2B5EF4-FFF2-40B4-BE49-F238E27FC236}">
                <a16:creationId xmlns:a16="http://schemas.microsoft.com/office/drawing/2014/main" id="{D6FB6FDC-D8F1-A540-8F6B-B698E9EF24E3}"/>
              </a:ext>
            </a:extLst>
          </p:cNvPr>
          <p:cNvSpPr>
            <a:spLocks noGrp="1"/>
          </p:cNvSpPr>
          <p:nvPr>
            <p:ph type="body" sz="quarter" idx="23" hasCustomPrompt="1"/>
          </p:nvPr>
        </p:nvSpPr>
        <p:spPr>
          <a:xfrm>
            <a:off x="5375372"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7" name="Text Placeholder 2">
            <a:extLst>
              <a:ext uri="{FF2B5EF4-FFF2-40B4-BE49-F238E27FC236}">
                <a16:creationId xmlns:a16="http://schemas.microsoft.com/office/drawing/2014/main" id="{32BCC972-1801-5644-B314-E4EC38CE6894}"/>
              </a:ext>
            </a:extLst>
          </p:cNvPr>
          <p:cNvSpPr>
            <a:spLocks noGrp="1"/>
          </p:cNvSpPr>
          <p:nvPr>
            <p:ph type="body" sz="quarter" idx="24" hasCustomPrompt="1"/>
          </p:nvPr>
        </p:nvSpPr>
        <p:spPr>
          <a:xfrm>
            <a:off x="757484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8" name="Text Placeholder 2">
            <a:extLst>
              <a:ext uri="{FF2B5EF4-FFF2-40B4-BE49-F238E27FC236}">
                <a16:creationId xmlns:a16="http://schemas.microsoft.com/office/drawing/2014/main" id="{78EA077C-8286-C24C-B917-232BFF0C7C1D}"/>
              </a:ext>
            </a:extLst>
          </p:cNvPr>
          <p:cNvSpPr>
            <a:spLocks noGrp="1"/>
          </p:cNvSpPr>
          <p:nvPr>
            <p:ph type="body" idx="25" hasCustomPrompt="1"/>
          </p:nvPr>
        </p:nvSpPr>
        <p:spPr>
          <a:xfrm>
            <a:off x="9808252"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9" name="Text Placeholder 2">
            <a:extLst>
              <a:ext uri="{FF2B5EF4-FFF2-40B4-BE49-F238E27FC236}">
                <a16:creationId xmlns:a16="http://schemas.microsoft.com/office/drawing/2014/main" id="{9159F74C-CE5F-D74D-86FA-E67EC5A44A69}"/>
              </a:ext>
            </a:extLst>
          </p:cNvPr>
          <p:cNvSpPr>
            <a:spLocks noGrp="1"/>
          </p:cNvSpPr>
          <p:nvPr>
            <p:ph type="body" sz="quarter" idx="26" hasCustomPrompt="1"/>
          </p:nvPr>
        </p:nvSpPr>
        <p:spPr>
          <a:xfrm>
            <a:off x="981370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17" name="Title Placeholder 4">
            <a:extLst>
              <a:ext uri="{FF2B5EF4-FFF2-40B4-BE49-F238E27FC236}">
                <a16:creationId xmlns:a16="http://schemas.microsoft.com/office/drawing/2014/main" id="{1CBDAD65-D1F3-E94F-83CC-A9FC3A7EF66F}"/>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8" name="Straight Connector 17">
            <a:extLst>
              <a:ext uri="{FF2B5EF4-FFF2-40B4-BE49-F238E27FC236}">
                <a16:creationId xmlns:a16="http://schemas.microsoft.com/office/drawing/2014/main" id="{AC67AED4-13E9-9D4C-9CFC-0FB89044BF72}"/>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52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line-textured-subhead-right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6F197310-EA7C-D94C-8DA2-42B17E4C83A1}"/>
              </a:ext>
            </a:extLst>
          </p:cNvPr>
          <p:cNvSpPr>
            <a:spLocks noGrp="1"/>
          </p:cNvSpPr>
          <p:nvPr>
            <p:ph type="body" sz="quarter" idx="10"/>
          </p:nvPr>
        </p:nvSpPr>
        <p:spPr>
          <a:xfrm>
            <a:off x="6096000" y="533400"/>
            <a:ext cx="5486400" cy="53943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DFACDDE3-8BFB-E34E-A3BE-3B7D02AD5B37}"/>
              </a:ext>
            </a:extLst>
          </p:cNvPr>
          <p:cNvSpPr>
            <a:spLocks noGrp="1"/>
          </p:cNvSpPr>
          <p:nvPr>
            <p:ph type="subTitle" idx="1" hasCustomPrompt="1"/>
          </p:nvPr>
        </p:nvSpPr>
        <p:spPr>
          <a:xfrm>
            <a:off x="838200" y="1790700"/>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8" name="Title Placeholder 4">
            <a:extLst>
              <a:ext uri="{FF2B5EF4-FFF2-40B4-BE49-F238E27FC236}">
                <a16:creationId xmlns:a16="http://schemas.microsoft.com/office/drawing/2014/main" id="{6441F72C-6AA2-784F-A9EE-E107882AEEB3}"/>
              </a:ext>
            </a:extLst>
          </p:cNvPr>
          <p:cNvSpPr>
            <a:spLocks noGrp="1"/>
          </p:cNvSpPr>
          <p:nvPr>
            <p:ph type="title" hasCustomPrompt="1"/>
          </p:nvPr>
        </p:nvSpPr>
        <p:spPr>
          <a:xfrm>
            <a:off x="838200" y="530478"/>
            <a:ext cx="4648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12" name="Straight Connector 11">
            <a:extLst>
              <a:ext uri="{FF2B5EF4-FFF2-40B4-BE49-F238E27FC236}">
                <a16:creationId xmlns:a16="http://schemas.microsoft.com/office/drawing/2014/main" id="{F75C45A2-6B41-1349-8469-0ADB86D81FB6}"/>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00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line-textured-left text-right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0AD39790-E356-3C4B-860F-FB3048DCF1EA}"/>
              </a:ext>
            </a:extLst>
          </p:cNvPr>
          <p:cNvSpPr>
            <a:spLocks noGrp="1"/>
          </p:cNvSpPr>
          <p:nvPr>
            <p:ph type="body" sz="quarter" idx="10"/>
          </p:nvPr>
        </p:nvSpPr>
        <p:spPr>
          <a:xfrm>
            <a:off x="838200" y="1790700"/>
            <a:ext cx="10744200" cy="41370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4">
            <a:extLst>
              <a:ext uri="{FF2B5EF4-FFF2-40B4-BE49-F238E27FC236}">
                <a16:creationId xmlns:a16="http://schemas.microsoft.com/office/drawing/2014/main" id="{281AADFE-19ED-8C4F-8F6E-7E9732C04237}"/>
              </a:ext>
            </a:extLst>
          </p:cNvPr>
          <p:cNvSpPr>
            <a:spLocks noGrp="1"/>
          </p:cNvSpPr>
          <p:nvPr>
            <p:ph type="title" hasCustomPrompt="1"/>
          </p:nvPr>
        </p:nvSpPr>
        <p:spPr>
          <a:xfrm>
            <a:off x="838200" y="530478"/>
            <a:ext cx="10744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9" name="Straight Connector 8">
            <a:extLst>
              <a:ext uri="{FF2B5EF4-FFF2-40B4-BE49-F238E27FC236}">
                <a16:creationId xmlns:a16="http://schemas.microsoft.com/office/drawing/2014/main" id="{DF634DC7-1DC7-1C42-91C7-09F1067505BA}"/>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97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Line_halftone_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CFBAB1E-27A3-F84D-8F0A-73BA51205BF1}"/>
              </a:ext>
            </a:extLst>
          </p:cNvPr>
          <p:cNvSpPr>
            <a:spLocks noGrp="1"/>
          </p:cNvSpPr>
          <p:nvPr>
            <p:ph type="body" sz="quarter" idx="10"/>
          </p:nvPr>
        </p:nvSpPr>
        <p:spPr>
          <a:xfrm>
            <a:off x="838200" y="2352783"/>
            <a:ext cx="10652125" cy="354593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4">
            <a:extLst>
              <a:ext uri="{FF2B5EF4-FFF2-40B4-BE49-F238E27FC236}">
                <a16:creationId xmlns:a16="http://schemas.microsoft.com/office/drawing/2014/main" id="{66E3BA40-CAD2-8F44-AD58-C0C20FA43405}"/>
              </a:ext>
            </a:extLst>
          </p:cNvPr>
          <p:cNvSpPr>
            <a:spLocks noGrp="1"/>
          </p:cNvSpPr>
          <p:nvPr>
            <p:ph type="title" hasCustomPrompt="1"/>
          </p:nvPr>
        </p:nvSpPr>
        <p:spPr>
          <a:xfrm>
            <a:off x="838200" y="530478"/>
            <a:ext cx="10689771"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9" name="Straight Connector 8">
            <a:extLst>
              <a:ext uri="{FF2B5EF4-FFF2-40B4-BE49-F238E27FC236}">
                <a16:creationId xmlns:a16="http://schemas.microsoft.com/office/drawing/2014/main" id="{DEAE95B4-10D9-DF44-A4DB-3794FC9767CF}"/>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52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vOps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4"/>
                </a:solidFill>
              </a:defRPr>
            </a:lvl1pPr>
          </a:lstStyle>
          <a:p>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9061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Line_halftone_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B4CA39-3302-5B40-B686-34A589F93DDF}"/>
              </a:ext>
            </a:extLst>
          </p:cNvPr>
          <p:cNvSpPr>
            <a:spLocks noGrp="1"/>
          </p:cNvSpPr>
          <p:nvPr>
            <p:ph type="body" sz="quarter" idx="10"/>
          </p:nvPr>
        </p:nvSpPr>
        <p:spPr>
          <a:xfrm>
            <a:off x="6096000" y="533400"/>
            <a:ext cx="5494338" cy="5702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4">
            <a:extLst>
              <a:ext uri="{FF2B5EF4-FFF2-40B4-BE49-F238E27FC236}">
                <a16:creationId xmlns:a16="http://schemas.microsoft.com/office/drawing/2014/main" id="{FFDF29F4-BFEA-3244-8209-55278D62AEFF}"/>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9" name="Straight Connector 8">
            <a:extLst>
              <a:ext uri="{FF2B5EF4-FFF2-40B4-BE49-F238E27FC236}">
                <a16:creationId xmlns:a16="http://schemas.microsoft.com/office/drawing/2014/main" id="{F409B4B0-1AF2-234B-8ACB-E9531F3276BD}"/>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90785AB5-93F9-004E-BE18-08DBC84DAA70}"/>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211394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Line_gray texture_1">
    <p:bg>
      <p:bgPr>
        <a:blipFill dpi="0" rotWithShape="1">
          <a:blip r:embed="rId2" cstate="screen">
            <a:alphaModFix amt="69598"/>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838200" y="1384300"/>
            <a:ext cx="10956925" cy="4371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a:extLst>
              <a:ext uri="{FF2B5EF4-FFF2-40B4-BE49-F238E27FC236}">
                <a16:creationId xmlns:a16="http://schemas.microsoft.com/office/drawing/2014/main" id="{11FFAA94-9D18-6948-9344-E9805BF0B32F}"/>
              </a:ext>
            </a:extLst>
          </p:cNvPr>
          <p:cNvSpPr>
            <a:spLocks noGrp="1"/>
          </p:cNvSpPr>
          <p:nvPr>
            <p:ph type="title" hasCustomPrompt="1"/>
          </p:nvPr>
        </p:nvSpPr>
        <p:spPr>
          <a:xfrm>
            <a:off x="838200" y="530479"/>
            <a:ext cx="10515600" cy="368479"/>
          </a:xfrm>
          <a:prstGeom prst="rect">
            <a:avLst/>
          </a:prstGeom>
        </p:spPr>
        <p:txBody>
          <a:bodyPr vert="horz" lIns="0" tIns="0" rIns="0" bIns="0" rtlCol="0" anchor="ctr">
            <a:noAutofit/>
          </a:bodyPr>
          <a:lstStyle>
            <a:lvl1pPr>
              <a:lnSpc>
                <a:spcPct val="100000"/>
              </a:lnSpc>
              <a:defRPr/>
            </a:lvl1pPr>
          </a:lstStyle>
          <a:p>
            <a:r>
              <a:rPr lang="en-US" dirty="0"/>
              <a:t>One Line Header</a:t>
            </a:r>
          </a:p>
        </p:txBody>
      </p:sp>
      <p:cxnSp>
        <p:nvCxnSpPr>
          <p:cNvPr id="6" name="Straight Connector 5">
            <a:extLst>
              <a:ext uri="{FF2B5EF4-FFF2-40B4-BE49-F238E27FC236}">
                <a16:creationId xmlns:a16="http://schemas.microsoft.com/office/drawing/2014/main" id="{53D41EF3-F620-8342-8365-FC6DDAE2662C}"/>
              </a:ext>
            </a:extLst>
          </p:cNvPr>
          <p:cNvCxnSpPr>
            <a:cxnSpLocks/>
          </p:cNvCxnSpPr>
          <p:nvPr userDrawn="1"/>
        </p:nvCxnSpPr>
        <p:spPr>
          <a:xfrm>
            <a:off x="544743" y="533400"/>
            <a:ext cx="0" cy="37490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52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Line_gray textur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0AD39790-E356-3C4B-860F-FB3048DCF1EA}"/>
              </a:ext>
            </a:extLst>
          </p:cNvPr>
          <p:cNvSpPr>
            <a:spLocks noGrp="1"/>
          </p:cNvSpPr>
          <p:nvPr>
            <p:ph type="body" sz="quarter" idx="10"/>
          </p:nvPr>
        </p:nvSpPr>
        <p:spPr>
          <a:xfrm>
            <a:off x="838200" y="1790700"/>
            <a:ext cx="10744200" cy="4137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4">
            <a:extLst>
              <a:ext uri="{FF2B5EF4-FFF2-40B4-BE49-F238E27FC236}">
                <a16:creationId xmlns:a16="http://schemas.microsoft.com/office/drawing/2014/main" id="{D6EC16E9-43B8-244D-9A38-70858E0AD561}"/>
              </a:ext>
            </a:extLst>
          </p:cNvPr>
          <p:cNvSpPr>
            <a:spLocks noGrp="1"/>
          </p:cNvSpPr>
          <p:nvPr>
            <p:ph type="title" hasCustomPrompt="1"/>
          </p:nvPr>
        </p:nvSpPr>
        <p:spPr>
          <a:xfrm>
            <a:off x="838200" y="530478"/>
            <a:ext cx="10744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9" name="Straight Connector 8">
            <a:extLst>
              <a:ext uri="{FF2B5EF4-FFF2-40B4-BE49-F238E27FC236}">
                <a16:creationId xmlns:a16="http://schemas.microsoft.com/office/drawing/2014/main" id="{6D7B52BF-6374-C84F-A749-8772809AF848}"/>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2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Line_gray textur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C57EA90-7869-4940-8D6D-E2AE5DB41253}"/>
              </a:ext>
            </a:extLst>
          </p:cNvPr>
          <p:cNvSpPr>
            <a:spLocks noGrp="1"/>
          </p:cNvSpPr>
          <p:nvPr>
            <p:ph type="body" sz="quarter" idx="10"/>
          </p:nvPr>
        </p:nvSpPr>
        <p:spPr>
          <a:xfrm>
            <a:off x="838200" y="2352783"/>
            <a:ext cx="10652125" cy="354593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4">
            <a:extLst>
              <a:ext uri="{FF2B5EF4-FFF2-40B4-BE49-F238E27FC236}">
                <a16:creationId xmlns:a16="http://schemas.microsoft.com/office/drawing/2014/main" id="{85A6CD6A-9E3C-184E-AD1C-2171CF5BCBE8}"/>
              </a:ext>
            </a:extLst>
          </p:cNvPr>
          <p:cNvSpPr>
            <a:spLocks noGrp="1"/>
          </p:cNvSpPr>
          <p:nvPr>
            <p:ph type="title" hasCustomPrompt="1"/>
          </p:nvPr>
        </p:nvSpPr>
        <p:spPr>
          <a:xfrm>
            <a:off x="838200" y="530478"/>
            <a:ext cx="10689771"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9" name="Straight Connector 8">
            <a:extLst>
              <a:ext uri="{FF2B5EF4-FFF2-40B4-BE49-F238E27FC236}">
                <a16:creationId xmlns:a16="http://schemas.microsoft.com/office/drawing/2014/main" id="{D8DEDF24-02E8-3742-8F30-558FA53BDFA6}"/>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27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_2">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1181101" y="3429000"/>
            <a:ext cx="2794000" cy="1714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4">
            <a:extLst>
              <a:ext uri="{FF2B5EF4-FFF2-40B4-BE49-F238E27FC236}">
                <a16:creationId xmlns:a16="http://schemas.microsoft.com/office/drawing/2014/main" id="{0886D6C5-29C9-A547-82D1-A8DDE2D0C85E}"/>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7" name="Straight Connector 6">
            <a:extLst>
              <a:ext uri="{FF2B5EF4-FFF2-40B4-BE49-F238E27FC236}">
                <a16:creationId xmlns:a16="http://schemas.microsoft.com/office/drawing/2014/main" id="{A013A48A-7E23-6345-BB23-1369D774E8D9}"/>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8">
            <a:extLst>
              <a:ext uri="{FF2B5EF4-FFF2-40B4-BE49-F238E27FC236}">
                <a16:creationId xmlns:a16="http://schemas.microsoft.com/office/drawing/2014/main" id="{646631CA-AB36-FE4E-B707-15E446B6A059}"/>
              </a:ext>
            </a:extLst>
          </p:cNvPr>
          <p:cNvSpPr>
            <a:spLocks noGrp="1"/>
          </p:cNvSpPr>
          <p:nvPr>
            <p:ph type="subTitle" idx="1" hasCustomPrompt="1"/>
          </p:nvPr>
        </p:nvSpPr>
        <p:spPr>
          <a:xfrm>
            <a:off x="927101" y="2806700"/>
            <a:ext cx="3302000" cy="368522"/>
          </a:xfrm>
        </p:spPr>
        <p:txBody>
          <a:bodyPr/>
          <a:lstStyle>
            <a:lvl1pPr algn="ctr">
              <a:defRPr sz="2400" b="1">
                <a:solidFill>
                  <a:schemeClr val="bg2"/>
                </a:solidFill>
              </a:defRPr>
            </a:lvl1pPr>
          </a:lstStyle>
          <a:p>
            <a:r>
              <a:rPr lang="en-US" dirty="0"/>
              <a:t>Click to edit text</a:t>
            </a:r>
          </a:p>
        </p:txBody>
      </p:sp>
      <p:sp>
        <p:nvSpPr>
          <p:cNvPr id="14" name="Text Placeholder 3">
            <a:extLst>
              <a:ext uri="{FF2B5EF4-FFF2-40B4-BE49-F238E27FC236}">
                <a16:creationId xmlns:a16="http://schemas.microsoft.com/office/drawing/2014/main" id="{FCFDA566-3605-934F-8B43-8069B514DA9F}"/>
              </a:ext>
            </a:extLst>
          </p:cNvPr>
          <p:cNvSpPr>
            <a:spLocks noGrp="1"/>
          </p:cNvSpPr>
          <p:nvPr>
            <p:ph type="body" sz="quarter" idx="11"/>
          </p:nvPr>
        </p:nvSpPr>
        <p:spPr>
          <a:xfrm>
            <a:off x="4699001" y="3429000"/>
            <a:ext cx="2794000" cy="1714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420298E2-968E-AC43-B61E-0D8A5CFAA462}"/>
              </a:ext>
            </a:extLst>
          </p:cNvPr>
          <p:cNvSpPr>
            <a:spLocks noGrp="1"/>
          </p:cNvSpPr>
          <p:nvPr>
            <p:ph type="body" sz="quarter" idx="12"/>
          </p:nvPr>
        </p:nvSpPr>
        <p:spPr>
          <a:xfrm>
            <a:off x="8242301" y="3429000"/>
            <a:ext cx="27940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66D75412-B0E0-1B4F-A354-272697393404}"/>
              </a:ext>
            </a:extLst>
          </p:cNvPr>
          <p:cNvSpPr>
            <a:spLocks noGrp="1"/>
          </p:cNvSpPr>
          <p:nvPr>
            <p:ph type="body" sz="quarter" idx="13" hasCustomPrompt="1"/>
          </p:nvPr>
        </p:nvSpPr>
        <p:spPr>
          <a:xfrm>
            <a:off x="4508500" y="2806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sp>
        <p:nvSpPr>
          <p:cNvPr id="17" name="Text Placeholder 15">
            <a:extLst>
              <a:ext uri="{FF2B5EF4-FFF2-40B4-BE49-F238E27FC236}">
                <a16:creationId xmlns:a16="http://schemas.microsoft.com/office/drawing/2014/main" id="{662F1C0D-83AE-AC4D-8979-588B5D0FD4F7}"/>
              </a:ext>
            </a:extLst>
          </p:cNvPr>
          <p:cNvSpPr>
            <a:spLocks noGrp="1"/>
          </p:cNvSpPr>
          <p:nvPr>
            <p:ph type="body" sz="quarter" idx="14" hasCustomPrompt="1"/>
          </p:nvPr>
        </p:nvSpPr>
        <p:spPr>
          <a:xfrm>
            <a:off x="8077200" y="2806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pic>
        <p:nvPicPr>
          <p:cNvPr id="8" name="Graphic 7">
            <a:extLst>
              <a:ext uri="{FF2B5EF4-FFF2-40B4-BE49-F238E27FC236}">
                <a16:creationId xmlns:a16="http://schemas.microsoft.com/office/drawing/2014/main" id="{085AF065-761E-394E-B5C4-952F4B2632C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6228" y="-67112"/>
            <a:ext cx="12866848" cy="7237602"/>
          </a:xfrm>
          <a:prstGeom prst="rect">
            <a:avLst/>
          </a:prstGeom>
        </p:spPr>
      </p:pic>
    </p:spTree>
    <p:extLst>
      <p:ext uri="{BB962C8B-B14F-4D97-AF65-F5344CB8AC3E}">
        <p14:creationId xmlns:p14="http://schemas.microsoft.com/office/powerpoint/2010/main" val="165368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 study_3">
    <p:bg>
      <p:bgPr>
        <a:solidFill>
          <a:schemeClr val="tx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FC340D3-3C56-7C40-9962-F77B29A41BD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36178"/>
            <a:ext cx="12256316" cy="6894178"/>
          </a:xfrm>
          <a:prstGeom prst="rect">
            <a:avLst/>
          </a:prstGeom>
        </p:spPr>
      </p:pic>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952500" y="2413000"/>
            <a:ext cx="3327400" cy="23241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4">
            <a:extLst>
              <a:ext uri="{FF2B5EF4-FFF2-40B4-BE49-F238E27FC236}">
                <a16:creationId xmlns:a16="http://schemas.microsoft.com/office/drawing/2014/main" id="{0886D6C5-29C9-A547-82D1-A8DDE2D0C85E}"/>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bg1"/>
                </a:solidFill>
              </a:defRPr>
            </a:lvl1pPr>
          </a:lstStyle>
          <a:p>
            <a:r>
              <a:rPr lang="en-US" dirty="0"/>
              <a:t>One Line Header</a:t>
            </a:r>
          </a:p>
        </p:txBody>
      </p:sp>
      <p:cxnSp>
        <p:nvCxnSpPr>
          <p:cNvPr id="7" name="Straight Connector 6">
            <a:extLst>
              <a:ext uri="{FF2B5EF4-FFF2-40B4-BE49-F238E27FC236}">
                <a16:creationId xmlns:a16="http://schemas.microsoft.com/office/drawing/2014/main" id="{A013A48A-7E23-6345-BB23-1369D774E8D9}"/>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8">
            <a:extLst>
              <a:ext uri="{FF2B5EF4-FFF2-40B4-BE49-F238E27FC236}">
                <a16:creationId xmlns:a16="http://schemas.microsoft.com/office/drawing/2014/main" id="{646631CA-AB36-FE4E-B707-15E446B6A059}"/>
              </a:ext>
            </a:extLst>
          </p:cNvPr>
          <p:cNvSpPr>
            <a:spLocks noGrp="1"/>
          </p:cNvSpPr>
          <p:nvPr>
            <p:ph type="subTitle" idx="1" hasCustomPrompt="1"/>
          </p:nvPr>
        </p:nvSpPr>
        <p:spPr>
          <a:xfrm>
            <a:off x="927101" y="1790700"/>
            <a:ext cx="3302000" cy="368522"/>
          </a:xfrm>
        </p:spPr>
        <p:txBody>
          <a:bodyPr/>
          <a:lstStyle>
            <a:lvl1pPr algn="ctr">
              <a:defRPr sz="2400" b="1">
                <a:solidFill>
                  <a:schemeClr val="bg2"/>
                </a:solidFill>
              </a:defRPr>
            </a:lvl1pPr>
          </a:lstStyle>
          <a:p>
            <a:r>
              <a:rPr lang="en-US" dirty="0"/>
              <a:t>Click to edit text</a:t>
            </a:r>
          </a:p>
        </p:txBody>
      </p:sp>
      <p:sp>
        <p:nvSpPr>
          <p:cNvPr id="14" name="Text Placeholder 3">
            <a:extLst>
              <a:ext uri="{FF2B5EF4-FFF2-40B4-BE49-F238E27FC236}">
                <a16:creationId xmlns:a16="http://schemas.microsoft.com/office/drawing/2014/main" id="{FCFDA566-3605-934F-8B43-8069B514DA9F}"/>
              </a:ext>
            </a:extLst>
          </p:cNvPr>
          <p:cNvSpPr>
            <a:spLocks noGrp="1"/>
          </p:cNvSpPr>
          <p:nvPr>
            <p:ph type="body" sz="quarter" idx="11"/>
          </p:nvPr>
        </p:nvSpPr>
        <p:spPr>
          <a:xfrm>
            <a:off x="4851400" y="2413000"/>
            <a:ext cx="3098800" cy="23241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420298E2-968E-AC43-B61E-0D8A5CFAA462}"/>
              </a:ext>
            </a:extLst>
          </p:cNvPr>
          <p:cNvSpPr>
            <a:spLocks noGrp="1"/>
          </p:cNvSpPr>
          <p:nvPr>
            <p:ph type="body" sz="quarter" idx="12"/>
          </p:nvPr>
        </p:nvSpPr>
        <p:spPr>
          <a:xfrm>
            <a:off x="8623300" y="2413000"/>
            <a:ext cx="3098800" cy="23241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66D75412-B0E0-1B4F-A354-272697393404}"/>
              </a:ext>
            </a:extLst>
          </p:cNvPr>
          <p:cNvSpPr>
            <a:spLocks noGrp="1"/>
          </p:cNvSpPr>
          <p:nvPr>
            <p:ph type="body" sz="quarter" idx="13" hasCustomPrompt="1"/>
          </p:nvPr>
        </p:nvSpPr>
        <p:spPr>
          <a:xfrm>
            <a:off x="4826000" y="1790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sp>
        <p:nvSpPr>
          <p:cNvPr id="17" name="Text Placeholder 15">
            <a:extLst>
              <a:ext uri="{FF2B5EF4-FFF2-40B4-BE49-F238E27FC236}">
                <a16:creationId xmlns:a16="http://schemas.microsoft.com/office/drawing/2014/main" id="{662F1C0D-83AE-AC4D-8979-588B5D0FD4F7}"/>
              </a:ext>
            </a:extLst>
          </p:cNvPr>
          <p:cNvSpPr>
            <a:spLocks noGrp="1"/>
          </p:cNvSpPr>
          <p:nvPr>
            <p:ph type="body" sz="quarter" idx="14" hasCustomPrompt="1"/>
          </p:nvPr>
        </p:nvSpPr>
        <p:spPr>
          <a:xfrm>
            <a:off x="8597900" y="1790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sp>
        <p:nvSpPr>
          <p:cNvPr id="18" name="TextBox 17">
            <a:extLst>
              <a:ext uri="{FF2B5EF4-FFF2-40B4-BE49-F238E27FC236}">
                <a16:creationId xmlns:a16="http://schemas.microsoft.com/office/drawing/2014/main" id="{1D93C250-49AE-5B40-BC57-36BE09565531}"/>
              </a:ext>
            </a:extLst>
          </p:cNvPr>
          <p:cNvSpPr txBox="1"/>
          <p:nvPr userDrawn="1"/>
        </p:nvSpPr>
        <p:spPr>
          <a:xfrm>
            <a:off x="1214836" y="6555994"/>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1D30FDD-FB6A-D540-9510-DDA01FCE3E0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Tree>
    <p:extLst>
      <p:ext uri="{BB962C8B-B14F-4D97-AF65-F5344CB8AC3E}">
        <p14:creationId xmlns:p14="http://schemas.microsoft.com/office/powerpoint/2010/main" val="207501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6D4038-0BDF-9745-BBF6-9C096C59E2EB}"/>
              </a:ext>
            </a:extLst>
          </p:cNvPr>
          <p:cNvSpPr/>
          <p:nvPr userDrawn="1"/>
        </p:nvSpPr>
        <p:spPr>
          <a:xfrm>
            <a:off x="0" y="6337300"/>
            <a:ext cx="12179300"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dots&#10;&#10;Description automatically generated with medium confidence">
            <a:extLst>
              <a:ext uri="{FF2B5EF4-FFF2-40B4-BE49-F238E27FC236}">
                <a16:creationId xmlns:a16="http://schemas.microsoft.com/office/drawing/2014/main" id="{19153141-0E8C-7448-85A4-57AA89E7E77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87B53DC-D5BE-7B4E-83FF-B3A6A800440D}"/>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76D9DBD-DB1F-7641-8B00-AFA1292120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8160" y="705916"/>
            <a:ext cx="3374036" cy="917874"/>
          </a:xfrm>
          <a:prstGeom prst="rect">
            <a:avLst/>
          </a:prstGeom>
        </p:spPr>
      </p:pic>
      <p:sp>
        <p:nvSpPr>
          <p:cNvPr id="8" name="Title Placeholder 1">
            <a:extLst>
              <a:ext uri="{FF2B5EF4-FFF2-40B4-BE49-F238E27FC236}">
                <a16:creationId xmlns:a16="http://schemas.microsoft.com/office/drawing/2014/main" id="{87B2D249-D37F-1B4D-9D82-77A5F9B721EF}"/>
              </a:ext>
            </a:extLst>
          </p:cNvPr>
          <p:cNvSpPr>
            <a:spLocks noGrp="1"/>
          </p:cNvSpPr>
          <p:nvPr>
            <p:ph type="title" hasCustomPrompt="1"/>
          </p:nvPr>
        </p:nvSpPr>
        <p:spPr>
          <a:xfrm>
            <a:off x="1404257" y="2727018"/>
            <a:ext cx="3824483" cy="778969"/>
          </a:xfrm>
          <a:prstGeom prst="rect">
            <a:avLst/>
          </a:prstGeom>
        </p:spPr>
        <p:txBody>
          <a:bodyPr vert="horz" lIns="0" tIns="0" rIns="0" bIns="0" rtlCol="0" anchor="ctr">
            <a:no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Thank You</a:t>
            </a:r>
          </a:p>
        </p:txBody>
      </p:sp>
      <p:cxnSp>
        <p:nvCxnSpPr>
          <p:cNvPr id="9" name="Straight Connector 8">
            <a:extLst>
              <a:ext uri="{FF2B5EF4-FFF2-40B4-BE49-F238E27FC236}">
                <a16:creationId xmlns:a16="http://schemas.microsoft.com/office/drawing/2014/main" id="{B2CDE719-78C7-7F40-B33C-472AB7881183}"/>
              </a:ext>
            </a:extLst>
          </p:cNvPr>
          <p:cNvCxnSpPr>
            <a:cxnSpLocks/>
          </p:cNvCxnSpPr>
          <p:nvPr userDrawn="1"/>
        </p:nvCxnSpPr>
        <p:spPr>
          <a:xfrm>
            <a:off x="882200" y="2808161"/>
            <a:ext cx="0" cy="59491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7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vOps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4"/>
                </a:solidFill>
              </a:defRPr>
            </a:lvl1pPr>
          </a:lstStyle>
          <a:p>
            <a:endParaRPr lang="en-US" dirty="0"/>
          </a:p>
        </p:txBody>
      </p:sp>
    </p:spTree>
    <p:extLst>
      <p:ext uri="{BB962C8B-B14F-4D97-AF65-F5344CB8AC3E}">
        <p14:creationId xmlns:p14="http://schemas.microsoft.com/office/powerpoint/2010/main" val="124136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vOps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4"/>
                </a:solidFill>
              </a:defRPr>
            </a:lvl1pPr>
          </a:lstStyle>
          <a:p>
            <a:endParaRPr lang="en-US" dirty="0"/>
          </a:p>
        </p:txBody>
      </p:sp>
    </p:spTree>
    <p:extLst>
      <p:ext uri="{BB962C8B-B14F-4D97-AF65-F5344CB8AC3E}">
        <p14:creationId xmlns:p14="http://schemas.microsoft.com/office/powerpoint/2010/main" val="274784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Ops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4"/>
                </a:solidFill>
              </a:defRPr>
            </a:lvl1pPr>
          </a:lstStyle>
          <a:p>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3504331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urity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5"/>
                </a:solidFill>
              </a:defRPr>
            </a:lvl1pPr>
          </a:lstStyle>
          <a:p>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404814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9EF2419-A954-9D48-AF09-A15898927486}"/>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53565A"/>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53565A"/>
              </a:solidFill>
              <a:latin typeface="Arial" panose="020B0604020202020204" pitchFamily="34" charset="0"/>
              <a:ea typeface="IBM Plex Sans" charset="0"/>
              <a:cs typeface="Arial" panose="020B0604020202020204" pitchFamily="34" charset="0"/>
            </a:endParaRPr>
          </a:p>
        </p:txBody>
      </p:sp>
      <p:pic>
        <p:nvPicPr>
          <p:cNvPr id="12" name="Picture 11">
            <a:extLst>
              <a:ext uri="{FF2B5EF4-FFF2-40B4-BE49-F238E27FC236}">
                <a16:creationId xmlns:a16="http://schemas.microsoft.com/office/drawing/2014/main" id="{1AF23C5C-188C-454C-BD7E-525CB670D018}"/>
              </a:ext>
            </a:extLst>
          </p:cNvPr>
          <p:cNvPicPr>
            <a:picLocks noChangeAspect="1"/>
          </p:cNvPicPr>
          <p:nvPr userDrawn="1"/>
        </p:nvPicPr>
        <p:blipFill>
          <a:blip r:embed="rId58" cstate="screen">
            <a:extLst>
              <a:ext uri="{28A0092B-C50C-407E-A947-70E740481C1C}">
                <a14:useLocalDpi xmlns:a14="http://schemas.microsoft.com/office/drawing/2010/main"/>
              </a:ext>
            </a:extLst>
          </a:blip>
          <a:srcRect/>
          <a:stretch/>
        </p:blipFill>
        <p:spPr>
          <a:xfrm>
            <a:off x="10535134" y="6314468"/>
            <a:ext cx="1489226" cy="405130"/>
          </a:xfrm>
          <a:prstGeom prst="rect">
            <a:avLst/>
          </a:prstGeom>
        </p:spPr>
      </p:pic>
      <p:sp>
        <p:nvSpPr>
          <p:cNvPr id="13" name="TextBox 12">
            <a:extLst>
              <a:ext uri="{FF2B5EF4-FFF2-40B4-BE49-F238E27FC236}">
                <a16:creationId xmlns:a16="http://schemas.microsoft.com/office/drawing/2014/main" id="{8C924780-0CC4-4B42-BC89-9892FD1DAB9F}"/>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rgbClr val="A7A8AA"/>
                </a:solidFill>
                <a:effectLst/>
                <a:latin typeface="+mn-lt"/>
                <a:ea typeface="+mn-ea"/>
                <a:cs typeface="+mn-cs"/>
              </a:rPr>
              <a:t>Copyright © </a:t>
            </a:r>
            <a:r>
              <a:rPr lang="en-US" sz="600" b="0" i="0" kern="1200" dirty="0" smtClean="0">
                <a:solidFill>
                  <a:srgbClr val="A7A8AA"/>
                </a:solidFill>
                <a:effectLst/>
                <a:latin typeface="+mn-lt"/>
                <a:ea typeface="+mn-ea"/>
                <a:cs typeface="+mn-cs"/>
              </a:rPr>
              <a:t>2023 </a:t>
            </a:r>
            <a:r>
              <a:rPr lang="en-US" sz="600" b="0" i="0" kern="1200" dirty="0">
                <a:solidFill>
                  <a:srgbClr val="A7A8AA"/>
                </a:solidFill>
                <a:effectLst/>
                <a:latin typeface="+mn-lt"/>
                <a:ea typeface="+mn-ea"/>
                <a:cs typeface="+mn-cs"/>
              </a:rPr>
              <a:t>Broadcom. All Rights Reserved. The term "Broadcom" refers to Broadcom, Inc. and/or its subsidiaries.</a:t>
            </a:r>
            <a:endParaRPr lang="en-US" sz="600" dirty="0">
              <a:solidFill>
                <a:srgbClr val="A7A8AA"/>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66901C3-303C-3446-B018-1D6E41CD9B5A}"/>
              </a:ext>
            </a:extLst>
          </p:cNvPr>
          <p:cNvSpPr/>
          <p:nvPr userDrawn="1"/>
        </p:nvSpPr>
        <p:spPr>
          <a:xfrm>
            <a:off x="0" y="0"/>
            <a:ext cx="9865489" cy="88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466650-798F-0F42-A692-3F6AD639C0EF}"/>
              </a:ext>
            </a:extLst>
          </p:cNvPr>
          <p:cNvSpPr/>
          <p:nvPr userDrawn="1"/>
        </p:nvSpPr>
        <p:spPr>
          <a:xfrm>
            <a:off x="9865489" y="0"/>
            <a:ext cx="2326511" cy="8819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4">
            <a:extLst>
              <a:ext uri="{FF2B5EF4-FFF2-40B4-BE49-F238E27FC236}">
                <a16:creationId xmlns:a16="http://schemas.microsoft.com/office/drawing/2014/main" id="{2C0E7FC0-2834-BC40-B931-85D3E2114DC4}"/>
              </a:ext>
            </a:extLst>
          </p:cNvPr>
          <p:cNvSpPr>
            <a:spLocks noGrp="1"/>
          </p:cNvSpPr>
          <p:nvPr>
            <p:ph type="title"/>
          </p:nvPr>
        </p:nvSpPr>
        <p:spPr>
          <a:xfrm>
            <a:off x="838200" y="545921"/>
            <a:ext cx="10515600" cy="518381"/>
          </a:xfrm>
          <a:prstGeom prst="rect">
            <a:avLst/>
          </a:prstGeom>
        </p:spPr>
        <p:txBody>
          <a:bodyPr vert="horz" lIns="0" tIns="0" rIns="0" bIns="0" rtlCol="0" anchor="ctr">
            <a:noAutofit/>
          </a:bodyPr>
          <a:lstStyle/>
          <a:p>
            <a:r>
              <a:rPr lang="en-US" dirty="0"/>
              <a:t>Click to edit Master title style</a:t>
            </a:r>
          </a:p>
        </p:txBody>
      </p:sp>
      <p:sp>
        <p:nvSpPr>
          <p:cNvPr id="15" name="Text Placeholder 2">
            <a:extLst>
              <a:ext uri="{FF2B5EF4-FFF2-40B4-BE49-F238E27FC236}">
                <a16:creationId xmlns:a16="http://schemas.microsoft.com/office/drawing/2014/main" id="{9C0B16A3-7FC3-3547-B076-7B3DEAA569F8}"/>
              </a:ext>
            </a:extLst>
          </p:cNvPr>
          <p:cNvSpPr>
            <a:spLocks noGrp="1"/>
          </p:cNvSpPr>
          <p:nvPr>
            <p:ph type="body" idx="1"/>
          </p:nvPr>
        </p:nvSpPr>
        <p:spPr>
          <a:xfrm>
            <a:off x="838200" y="1807029"/>
            <a:ext cx="10515600" cy="4343400"/>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918103"/>
      </p:ext>
    </p:extLst>
  </p:cSld>
  <p:clrMap bg1="lt1" tx1="dk1" bg2="lt2" tx2="dk2" accent1="accent1" accent2="accent2" accent3="accent3" accent4="accent4" accent5="accent5" accent6="accent6" hlink="hlink" folHlink="folHlink"/>
  <p:sldLayoutIdLst>
    <p:sldLayoutId id="2147484200" r:id="rId1"/>
    <p:sldLayoutId id="2147484169" r:id="rId2"/>
    <p:sldLayoutId id="2147484117" r:id="rId3"/>
    <p:sldLayoutId id="2147484202" r:id="rId4"/>
    <p:sldLayoutId id="2147484187" r:id="rId5"/>
    <p:sldLayoutId id="2147484211" r:id="rId6"/>
    <p:sldLayoutId id="2147484203" r:id="rId7"/>
    <p:sldLayoutId id="2147484238" r:id="rId8"/>
    <p:sldLayoutId id="2147484212" r:id="rId9"/>
    <p:sldLayoutId id="2147484213" r:id="rId10"/>
    <p:sldLayoutId id="2147484214" r:id="rId11"/>
    <p:sldLayoutId id="2147484239" r:id="rId12"/>
    <p:sldLayoutId id="2147484215" r:id="rId13"/>
    <p:sldLayoutId id="2147484216" r:id="rId14"/>
    <p:sldLayoutId id="2147484217" r:id="rId15"/>
    <p:sldLayoutId id="2147484242" r:id="rId16"/>
    <p:sldLayoutId id="2147484218" r:id="rId17"/>
    <p:sldLayoutId id="2147484219" r:id="rId18"/>
    <p:sldLayoutId id="2147484220" r:id="rId19"/>
    <p:sldLayoutId id="2147484240" r:id="rId20"/>
    <p:sldLayoutId id="2147484221" r:id="rId21"/>
    <p:sldLayoutId id="2147484222" r:id="rId22"/>
    <p:sldLayoutId id="2147484223" r:id="rId23"/>
    <p:sldLayoutId id="2147484241" r:id="rId24"/>
    <p:sldLayoutId id="2147484146" r:id="rId25"/>
    <p:sldLayoutId id="2147484199" r:id="rId26"/>
    <p:sldLayoutId id="2147484232" r:id="rId27"/>
    <p:sldLayoutId id="2147484233" r:id="rId28"/>
    <p:sldLayoutId id="2147484198" r:id="rId29"/>
    <p:sldLayoutId id="2147484189" r:id="rId30"/>
    <p:sldLayoutId id="2147484191" r:id="rId31"/>
    <p:sldLayoutId id="2147484192" r:id="rId32"/>
    <p:sldLayoutId id="2147484193" r:id="rId33"/>
    <p:sldLayoutId id="2147484194" r:id="rId34"/>
    <p:sldLayoutId id="2147484197" r:id="rId35"/>
    <p:sldLayoutId id="2147484195" r:id="rId36"/>
    <p:sldLayoutId id="2147484196" r:id="rId37"/>
    <p:sldLayoutId id="2147484141" r:id="rId38"/>
    <p:sldLayoutId id="2147484142" r:id="rId39"/>
    <p:sldLayoutId id="2147484159" r:id="rId40"/>
    <p:sldLayoutId id="2147484147" r:id="rId41"/>
    <p:sldLayoutId id="2147484164" r:id="rId42"/>
    <p:sldLayoutId id="2147484165" r:id="rId43"/>
    <p:sldLayoutId id="2147484150" r:id="rId44"/>
    <p:sldLayoutId id="2147484151" r:id="rId45"/>
    <p:sldLayoutId id="2147484153" r:id="rId46"/>
    <p:sldLayoutId id="2147484148" r:id="rId47"/>
    <p:sldLayoutId id="2147484149" r:id="rId48"/>
    <p:sldLayoutId id="2147484166" r:id="rId49"/>
    <p:sldLayoutId id="2147484167" r:id="rId50"/>
    <p:sldLayoutId id="2147484224" r:id="rId51"/>
    <p:sldLayoutId id="2147484225" r:id="rId52"/>
    <p:sldLayoutId id="2147484226" r:id="rId53"/>
    <p:sldLayoutId id="2147484190" r:id="rId54"/>
    <p:sldLayoutId id="2147484237" r:id="rId55"/>
    <p:sldLayoutId id="2147484227"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800" b="1" kern="1200">
          <a:solidFill>
            <a:schemeClr val="tx2"/>
          </a:solidFill>
          <a:latin typeface="+mj-lt"/>
          <a:ea typeface="+mj-ea"/>
          <a:cs typeface="Arial" panose="020B0604020202020204" pitchFamily="34" charset="0"/>
        </a:defRPr>
      </a:lvl1pPr>
    </p:titleStyle>
    <p:bodyStyle>
      <a:lvl1pPr marL="0" indent="0" algn="l" defTabSz="914400" rtl="0" eaLnBrk="1" latinLnBrk="0" hangingPunct="1">
        <a:lnSpc>
          <a:spcPct val="100000"/>
        </a:lnSpc>
        <a:spcBef>
          <a:spcPts val="1000"/>
        </a:spcBef>
        <a:spcAft>
          <a:spcPts val="0"/>
        </a:spcAft>
        <a:buClr>
          <a:schemeClr val="tx1"/>
        </a:buClr>
        <a:buFontTx/>
        <a:buNone/>
        <a:tabLst/>
        <a:defRPr sz="1600" kern="1200">
          <a:solidFill>
            <a:schemeClr val="tx2"/>
          </a:solidFill>
          <a:latin typeface="+mn-lt"/>
          <a:ea typeface="+mn-ea"/>
          <a:cs typeface="Arial" panose="020B0604020202020204" pitchFamily="34" charset="0"/>
        </a:defRPr>
      </a:lvl1pPr>
      <a:lvl2pPr marL="461963" marR="0" indent="-174625" algn="l" defTabSz="9144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sz="1400" kern="1200">
          <a:solidFill>
            <a:schemeClr val="tx2"/>
          </a:solidFill>
          <a:latin typeface="+mn-lt"/>
          <a:ea typeface="+mn-ea"/>
          <a:cs typeface="Arial" panose="020B0604020202020204" pitchFamily="34" charset="0"/>
        </a:defRPr>
      </a:lvl2pPr>
      <a:lvl3pPr marL="685800" marR="0" indent="-171450" algn="l" defTabSz="914400" rtl="0" eaLnBrk="1" fontAlgn="auto" latinLnBrk="0" hangingPunct="1">
        <a:lnSpc>
          <a:spcPct val="100000"/>
        </a:lnSpc>
        <a:spcBef>
          <a:spcPts val="300"/>
        </a:spcBef>
        <a:spcAft>
          <a:spcPts val="0"/>
        </a:spcAft>
        <a:buClr>
          <a:schemeClr val="tx1"/>
        </a:buClr>
        <a:buSzPct val="100000"/>
        <a:buFont typeface="System Font Regular"/>
        <a:buChar char="-"/>
        <a:tabLst/>
        <a:defRPr sz="1200" kern="1200">
          <a:solidFill>
            <a:schemeClr val="tx2"/>
          </a:solidFill>
          <a:latin typeface="+mn-lt"/>
          <a:ea typeface="+mn-ea"/>
          <a:cs typeface="Arial" panose="020B0604020202020204" pitchFamily="34" charset="0"/>
        </a:defRPr>
      </a:lvl3pPr>
      <a:lvl4pPr marL="919163" indent="-177800" algn="l" defTabSz="914400" rtl="0" eaLnBrk="1" latinLnBrk="0" hangingPunct="1">
        <a:lnSpc>
          <a:spcPct val="100000"/>
        </a:lnSpc>
        <a:spcBef>
          <a:spcPts val="300"/>
        </a:spcBef>
        <a:spcAft>
          <a:spcPts val="0"/>
        </a:spcAft>
        <a:buClr>
          <a:schemeClr val="tx1"/>
        </a:buClr>
        <a:buSzPct val="80000"/>
        <a:buFont typeface="Courier New" panose="02070309020205020404" pitchFamily="49" charset="0"/>
        <a:buChar char="o"/>
        <a:tabLst/>
        <a:defRPr sz="1200" kern="1200">
          <a:solidFill>
            <a:schemeClr val="tx2"/>
          </a:solidFill>
          <a:latin typeface="Arial" panose="020B0604020202020204" pitchFamily="34" charset="0"/>
          <a:ea typeface="+mn-ea"/>
          <a:cs typeface="Arial" panose="020B0604020202020204" pitchFamily="34" charset="0"/>
        </a:defRPr>
      </a:lvl4pPr>
      <a:lvl5pPr marL="1090613" marR="0" indent="-165100" algn="l" defTabSz="914400" rtl="0" eaLnBrk="1" fontAlgn="auto" latinLnBrk="0" hangingPunct="1">
        <a:lnSpc>
          <a:spcPct val="100000"/>
        </a:lnSpc>
        <a:spcBef>
          <a:spcPts val="300"/>
        </a:spcBef>
        <a:spcAft>
          <a:spcPts val="0"/>
        </a:spcAft>
        <a:buClr>
          <a:schemeClr val="tx1"/>
        </a:buClr>
        <a:buSzPct val="80000"/>
        <a:buFont typeface="Arial" panose="020B0604020202020204" pitchFamily="34" charset="0"/>
        <a:buChar char="•"/>
        <a:tabLst/>
        <a:defRPr sz="1200" kern="1200">
          <a:solidFill>
            <a:schemeClr val="tx2"/>
          </a:solidFill>
          <a:latin typeface="+mn-lt"/>
          <a:ea typeface="+mn-ea"/>
          <a:cs typeface="Arial" panose="020B0604020202020204" pitchFamily="34" charset="0"/>
        </a:defRPr>
      </a:lvl5pPr>
      <a:lvl6pPr marL="1604963" marR="0" indent="-228600" algn="l" defTabSz="914400" rtl="0" eaLnBrk="1" fontAlgn="auto" latinLnBrk="0" hangingPunct="1">
        <a:lnSpc>
          <a:spcPct val="100000"/>
        </a:lnSpc>
        <a:spcBef>
          <a:spcPts val="0"/>
        </a:spcBef>
        <a:spcAft>
          <a:spcPts val="600"/>
        </a:spcAft>
        <a:buClr>
          <a:schemeClr val="tx2"/>
        </a:buClr>
        <a:buSzTx/>
        <a:buFontTx/>
        <a:buChar char="‒"/>
        <a:tabLst/>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 pos="528" userDrawn="1">
          <p15:clr>
            <a:srgbClr val="F26B43"/>
          </p15:clr>
        </p15:guide>
        <p15:guide id="5" pos="336" userDrawn="1">
          <p15:clr>
            <a:srgbClr val="F26B43"/>
          </p15:clr>
        </p15:guide>
        <p15:guide id="7" orient="horz" pos="336" userDrawn="1">
          <p15:clr>
            <a:srgbClr val="F26B43"/>
          </p15:clr>
        </p15:guide>
        <p15:guide id="12"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mailto:joseph.walther@broadcom.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microsoft.com/office/2007/relationships/hdphoto" Target="../media/hdphoto13.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microsoft.com/office/2007/relationships/hdphoto" Target="../media/hdphoto14.wdp"/></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microsoft.com/office/2007/relationships/hdphoto" Target="../media/hdphoto15.wdp"/></Relationships>
</file>

<file path=ppt/slides/_rels/slide4.xml.rels><?xml version="1.0" encoding="UTF-8" standalone="yes"?>
<Relationships xmlns="http://schemas.openxmlformats.org/package/2006/relationships"><Relationship Id="rId3" Type="http://schemas.openxmlformats.org/officeDocument/2006/relationships/hyperlink" Target="https://github.com/BroadcomMFD/broadcom-product-scripts" TargetMode="External"/><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microsoft.com/office/2007/relationships/hdphoto" Target="../media/hdphoto13.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microsoft.com/office/2007/relationships/hdphoto" Target="../media/hdphoto16.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30.xml"/><Relationship Id="rId4" Type="http://schemas.microsoft.com/office/2007/relationships/hdphoto" Target="../media/hdphoto17.wdp"/></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microsoft.com/office/2007/relationships/hdphoto" Target="../media/hdphoto18.wdp"/></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30.xml"/><Relationship Id="rId4" Type="http://schemas.microsoft.com/office/2007/relationships/hdphoto" Target="../media/hdphoto19.wdp"/></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microsoft.com/office/2007/relationships/hdphoto" Target="../media/hdphoto16.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microsoft.com/office/2007/relationships/hdphoto" Target="../media/hdphoto20.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microsoft.com/office/2007/relationships/hdphoto" Target="../media/hdphoto21.wdp"/></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30.xml"/><Relationship Id="rId4" Type="http://schemas.microsoft.com/office/2007/relationships/hdphoto" Target="../media/hdphoto22.wdp"/></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microsoft.com/office/2007/relationships/hdphoto" Target="../media/hdphoto23.wdp"/></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30.xml"/><Relationship Id="rId4" Type="http://schemas.microsoft.com/office/2007/relationships/hdphoto" Target="../media/hdphoto20.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30.xml"/><Relationship Id="rId4" Type="http://schemas.microsoft.com/office/2007/relationships/hdphoto" Target="../media/hdphoto24.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hyperlink" Target="https://techdocs.broadcom.com/us/en/ca-mainframe-software/devops/ca-endevor-software-change-manager/18-1/administrating/table-tool.html" TargetMode="External"/><Relationship Id="rId2" Type="http://schemas.openxmlformats.org/officeDocument/2006/relationships/notesSlide" Target="../notesSlides/notesSlide68.xml"/><Relationship Id="rId1" Type="http://schemas.openxmlformats.org/officeDocument/2006/relationships/slideLayout" Target="../slideLayouts/slideLayout31.xml"/><Relationship Id="rId5" Type="http://schemas.openxmlformats.org/officeDocument/2006/relationships/hyperlink" Target="https://gateway.on24.com/wcc/eh/3686843/lp/3895281/cim14-s-a-general-and-versatile-utility-for-endevor-users" TargetMode="External"/><Relationship Id="rId4" Type="http://schemas.openxmlformats.org/officeDocument/2006/relationships/hyperlink" Target="https://community.broadcom.com/mainframesoftware/viewdocument/table-tool-examples-2020-june?CommunityKey=592eb6c9-73f7-460f-9aa9-e5194cdafcd2&amp;tab=librarydocuments&amp;LibraryFolderKey=&amp;DefaultView=folder"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 descr="A picture containing blur&#10;&#10;Description automatically generated">
            <a:extLst>
              <a:ext uri="{FF2B5EF4-FFF2-40B4-BE49-F238E27FC236}">
                <a16:creationId xmlns:a16="http://schemas.microsoft.com/office/drawing/2014/main" id="{A2F9E683-99CA-8A40-A11B-462B3C20EAB4}"/>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5622" r="15622"/>
          <a:stretch/>
        </p:blipFill>
        <p:spPr>
          <a:xfrm>
            <a:off x="6882937" y="99566"/>
            <a:ext cx="5277789" cy="5117011"/>
          </a:xfrm>
        </p:spPr>
      </p:pic>
      <p:sp>
        <p:nvSpPr>
          <p:cNvPr id="8" name="Subtitle 2">
            <a:extLst>
              <a:ext uri="{FF2B5EF4-FFF2-40B4-BE49-F238E27FC236}">
                <a16:creationId xmlns:a16="http://schemas.microsoft.com/office/drawing/2014/main" id="{B2335855-25C5-DFE2-3D68-B3D1DA1A0CA2}"/>
              </a:ext>
            </a:extLst>
          </p:cNvPr>
          <p:cNvSpPr>
            <a:spLocks noGrp="1"/>
          </p:cNvSpPr>
          <p:nvPr>
            <p:ph type="subTitle" idx="1"/>
          </p:nvPr>
        </p:nvSpPr>
        <p:spPr>
          <a:xfrm>
            <a:off x="1354736" y="4128655"/>
            <a:ext cx="8066355" cy="1087922"/>
          </a:xfrm>
        </p:spPr>
        <p:txBody>
          <a:bodyPr/>
          <a:lstStyle/>
          <a:p>
            <a:r>
              <a:rPr lang="en-US" b="0" dirty="0"/>
              <a:t>Dan Walther, Client Services </a:t>
            </a:r>
            <a:r>
              <a:rPr lang="en-US" b="0" dirty="0" smtClean="0"/>
              <a:t>Consultant</a:t>
            </a:r>
          </a:p>
          <a:p>
            <a:endParaRPr lang="en-US" b="0" dirty="0"/>
          </a:p>
        </p:txBody>
      </p:sp>
      <p:graphicFrame>
        <p:nvGraphicFramePr>
          <p:cNvPr id="9" name="Table 8">
            <a:extLst>
              <a:ext uri="{FF2B5EF4-FFF2-40B4-BE49-F238E27FC236}">
                <a16:creationId xmlns:a16="http://schemas.microsoft.com/office/drawing/2014/main" id="{16255608-81ED-2C7B-7DF1-231539940FCE}"/>
              </a:ext>
            </a:extLst>
          </p:cNvPr>
          <p:cNvGraphicFramePr>
            <a:graphicFrameLocks noGrp="1"/>
          </p:cNvGraphicFramePr>
          <p:nvPr>
            <p:extLst>
              <p:ext uri="{D42A27DB-BD31-4B8C-83A1-F6EECF244321}">
                <p14:modId xmlns:p14="http://schemas.microsoft.com/office/powerpoint/2010/main" val="3201132932"/>
              </p:ext>
            </p:extLst>
          </p:nvPr>
        </p:nvGraphicFramePr>
        <p:xfrm>
          <a:off x="0" y="207766"/>
          <a:ext cx="6744129" cy="5616631"/>
        </p:xfrm>
        <a:graphic>
          <a:graphicData uri="http://schemas.openxmlformats.org/drawingml/2006/table">
            <a:tbl>
              <a:tblPr>
                <a:noFill/>
              </a:tblPr>
              <a:tblGrid>
                <a:gridCol w="6744129">
                  <a:extLst>
                    <a:ext uri="{9D8B030D-6E8A-4147-A177-3AD203B41FA5}">
                      <a16:colId xmlns:a16="http://schemas.microsoft.com/office/drawing/2014/main" val="262792795"/>
                    </a:ext>
                  </a:extLst>
                </a:gridCol>
              </a:tblGrid>
              <a:tr h="4760565">
                <a:tc>
                  <a:txBody>
                    <a:bodyPr/>
                    <a:lstStyle/>
                    <a:p>
                      <a:pPr marL="520700" indent="0" algn="ctr">
                        <a:tabLst/>
                      </a:pPr>
                      <a:r>
                        <a:rPr lang="en-US" sz="3200" b="0" i="0" kern="1200" dirty="0" smtClean="0">
                          <a:solidFill>
                            <a:schemeClr val="tx1"/>
                          </a:solidFill>
                          <a:effectLst/>
                          <a:latin typeface="+mn-lt"/>
                          <a:ea typeface="+mn-ea"/>
                          <a:cs typeface="+mn-cs"/>
                        </a:rPr>
                        <a:t>Programming Results Without Writing Code</a:t>
                      </a:r>
                    </a:p>
                    <a:p>
                      <a:pPr algn="ctr"/>
                      <a:endParaRPr lang="en-US" sz="1800" b="0" i="0" kern="1200" dirty="0" smtClean="0">
                        <a:solidFill>
                          <a:schemeClr val="tx1"/>
                        </a:solidFill>
                        <a:effectLst/>
                        <a:latin typeface="+mn-lt"/>
                        <a:ea typeface="+mn-ea"/>
                        <a:cs typeface="+mn-cs"/>
                      </a:endParaRPr>
                    </a:p>
                    <a:p>
                      <a:pPr algn="ctr"/>
                      <a:r>
                        <a:rPr lang="en-US" sz="1800" b="0" i="0" kern="1200" dirty="0" smtClean="0">
                          <a:solidFill>
                            <a:schemeClr val="tx1"/>
                          </a:solidFill>
                          <a:effectLst/>
                          <a:latin typeface="+mn-lt"/>
                          <a:ea typeface="+mn-ea"/>
                          <a:cs typeface="+mn-cs"/>
                        </a:rPr>
                        <a:t>the Endevor Table Tool Demystified</a:t>
                      </a:r>
                    </a:p>
                    <a:p>
                      <a:r>
                        <a:rPr lang="en-US" sz="1800" b="0" i="0" kern="1200" dirty="0" smtClean="0">
                          <a:solidFill>
                            <a:schemeClr val="tx1"/>
                          </a:solidFill>
                          <a:effectLst/>
                          <a:latin typeface="+mn-lt"/>
                          <a:ea typeface="+mn-ea"/>
                          <a:cs typeface="+mn-cs"/>
                        </a:rPr>
                        <a:t/>
                      </a:r>
                      <a:br>
                        <a:rPr lang="en-US" sz="1800" b="0" i="0" kern="1200" dirty="0" smtClean="0">
                          <a:solidFill>
                            <a:schemeClr val="tx1"/>
                          </a:solidFill>
                          <a:effectLst/>
                          <a:latin typeface="+mn-lt"/>
                          <a:ea typeface="+mn-ea"/>
                          <a:cs typeface="+mn-cs"/>
                        </a:rPr>
                      </a:br>
                      <a:endParaRPr lang="en-US" sz="2400" b="1" i="0" dirty="0" smtClean="0">
                        <a:solidFill>
                          <a:schemeClr val="tx1"/>
                        </a:solidFill>
                        <a:latin typeface="Arial" panose="020B0604020202020204" pitchFamily="34" charset="0"/>
                        <a:cs typeface="Arial" panose="020B0604020202020204" pitchFamily="34" charset="0"/>
                      </a:endParaRPr>
                    </a:p>
                  </a:txBody>
                  <a:tcPr marL="0" marR="0" marT="0" marB="0" anchor="ctr">
                    <a:lnL w="38100"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79320794"/>
                  </a:ext>
                </a:extLst>
              </a:tr>
              <a:tr h="856066">
                <a:tc>
                  <a:txBody>
                    <a:bodyPr/>
                    <a:lstStyle/>
                    <a:p>
                      <a:pPr marL="233363" indent="0">
                        <a:tabLst/>
                      </a:pPr>
                      <a:endParaRPr lang="en-US" sz="2000" b="1" dirty="0">
                        <a:solidFill>
                          <a:schemeClr val="tx1"/>
                        </a:solidFill>
                      </a:endParaRPr>
                    </a:p>
                  </a:txBody>
                  <a:tcPr marL="274320" marT="274320">
                    <a:lnL w="381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2242693776"/>
                  </a:ext>
                </a:extLst>
              </a:tr>
            </a:tbl>
          </a:graphicData>
        </a:graphic>
      </p:graphicFrame>
      <p:sp>
        <p:nvSpPr>
          <p:cNvPr id="10" name="Text Placeholder 10">
            <a:extLst>
              <a:ext uri="{FF2B5EF4-FFF2-40B4-BE49-F238E27FC236}">
                <a16:creationId xmlns:a16="http://schemas.microsoft.com/office/drawing/2014/main" id="{194B6059-594A-9E97-A73E-52A165550589}"/>
              </a:ext>
            </a:extLst>
          </p:cNvPr>
          <p:cNvSpPr txBox="1">
            <a:spLocks/>
          </p:cNvSpPr>
          <p:nvPr/>
        </p:nvSpPr>
        <p:spPr>
          <a:xfrm>
            <a:off x="1268311" y="5155969"/>
            <a:ext cx="7889544" cy="926176"/>
          </a:xfrm>
          <a:prstGeom prst="rect">
            <a:avLst/>
          </a:prstGeom>
        </p:spPr>
        <p:txBody>
          <a:bodyPr/>
          <a:lstStyle>
            <a:lvl1pPr marL="0" indent="0" algn="l" defTabSz="914400" rtl="0" eaLnBrk="1" latinLnBrk="0" hangingPunct="1">
              <a:lnSpc>
                <a:spcPct val="100000"/>
              </a:lnSpc>
              <a:spcBef>
                <a:spcPts val="1000"/>
              </a:spcBef>
              <a:spcAft>
                <a:spcPts val="0"/>
              </a:spcAft>
              <a:buClr>
                <a:schemeClr val="tx1"/>
              </a:buClr>
              <a:buFontTx/>
              <a:buNone/>
              <a:tabLst/>
              <a:defRPr sz="1600" kern="1200">
                <a:solidFill>
                  <a:schemeClr val="tx2"/>
                </a:solidFill>
                <a:latin typeface="+mn-lt"/>
                <a:ea typeface="+mn-ea"/>
                <a:cs typeface="Arial" panose="020B0604020202020204" pitchFamily="34" charset="0"/>
              </a:defRPr>
            </a:lvl1pPr>
            <a:lvl2pPr marL="461963" marR="0" indent="-174625" algn="l" defTabSz="9144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sz="1400" kern="1200">
                <a:solidFill>
                  <a:schemeClr val="tx2"/>
                </a:solidFill>
                <a:latin typeface="+mn-lt"/>
                <a:ea typeface="+mn-ea"/>
                <a:cs typeface="Arial" panose="020B0604020202020204" pitchFamily="34" charset="0"/>
              </a:defRPr>
            </a:lvl2pPr>
            <a:lvl3pPr marL="685800" marR="0" indent="-171450" algn="l" defTabSz="914400" rtl="0" eaLnBrk="1" fontAlgn="auto" latinLnBrk="0" hangingPunct="1">
              <a:lnSpc>
                <a:spcPct val="100000"/>
              </a:lnSpc>
              <a:spcBef>
                <a:spcPts val="300"/>
              </a:spcBef>
              <a:spcAft>
                <a:spcPts val="0"/>
              </a:spcAft>
              <a:buClr>
                <a:schemeClr val="tx1"/>
              </a:buClr>
              <a:buSzPct val="100000"/>
              <a:buFont typeface="System Font Regular"/>
              <a:buChar char="-"/>
              <a:tabLst/>
              <a:defRPr sz="1200" kern="1200">
                <a:solidFill>
                  <a:schemeClr val="tx2"/>
                </a:solidFill>
                <a:latin typeface="+mn-lt"/>
                <a:ea typeface="+mn-ea"/>
                <a:cs typeface="Arial" panose="020B0604020202020204" pitchFamily="34" charset="0"/>
              </a:defRPr>
            </a:lvl3pPr>
            <a:lvl4pPr marL="919163" indent="-177800" algn="l" defTabSz="914400" rtl="0" eaLnBrk="1" latinLnBrk="0" hangingPunct="1">
              <a:lnSpc>
                <a:spcPct val="100000"/>
              </a:lnSpc>
              <a:spcBef>
                <a:spcPts val="300"/>
              </a:spcBef>
              <a:spcAft>
                <a:spcPts val="0"/>
              </a:spcAft>
              <a:buClr>
                <a:schemeClr val="tx1"/>
              </a:buClr>
              <a:buSzPct val="80000"/>
              <a:buFont typeface="Courier New" panose="02070309020205020404" pitchFamily="49" charset="0"/>
              <a:buChar char="o"/>
              <a:tabLst/>
              <a:defRPr sz="1200" kern="1200">
                <a:solidFill>
                  <a:schemeClr val="tx2"/>
                </a:solidFill>
                <a:latin typeface="Arial" panose="020B0604020202020204" pitchFamily="34" charset="0"/>
                <a:ea typeface="+mn-ea"/>
                <a:cs typeface="Arial" panose="020B0604020202020204" pitchFamily="34" charset="0"/>
              </a:defRPr>
            </a:lvl4pPr>
            <a:lvl5pPr marL="1090613" marR="0" indent="-165100" algn="l" defTabSz="914400" rtl="0" eaLnBrk="1" fontAlgn="auto" latinLnBrk="0" hangingPunct="1">
              <a:lnSpc>
                <a:spcPct val="100000"/>
              </a:lnSpc>
              <a:spcBef>
                <a:spcPts val="300"/>
              </a:spcBef>
              <a:spcAft>
                <a:spcPts val="0"/>
              </a:spcAft>
              <a:buClr>
                <a:schemeClr val="tx1"/>
              </a:buClr>
              <a:buSzPct val="80000"/>
              <a:buFont typeface="Arial" panose="020B0604020202020204" pitchFamily="34" charset="0"/>
              <a:buChar char="•"/>
              <a:tabLst/>
              <a:defRPr sz="1200" kern="1200">
                <a:solidFill>
                  <a:schemeClr val="tx2"/>
                </a:solidFill>
                <a:latin typeface="+mn-lt"/>
                <a:ea typeface="+mn-ea"/>
                <a:cs typeface="Arial" panose="020B0604020202020204" pitchFamily="34" charset="0"/>
              </a:defRPr>
            </a:lvl5pPr>
            <a:lvl6pPr marL="1604963" marR="0" indent="-228600" algn="l" defTabSz="914400" rtl="0" eaLnBrk="1" fontAlgn="auto" latinLnBrk="0" hangingPunct="1">
              <a:lnSpc>
                <a:spcPct val="100000"/>
              </a:lnSpc>
              <a:spcBef>
                <a:spcPts val="0"/>
              </a:spcBef>
              <a:spcAft>
                <a:spcPts val="600"/>
              </a:spcAft>
              <a:buClr>
                <a:schemeClr val="tx2"/>
              </a:buClr>
              <a:buSzTx/>
              <a:buFontTx/>
              <a:buChar char="‒"/>
              <a:tabLst/>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tx1"/>
                </a:solidFill>
                <a:hlinkClick r:id="rId4"/>
              </a:rPr>
              <a:t>joseph.walther@broadcom.com</a:t>
            </a:r>
            <a:endParaRPr lang="en-US" dirty="0">
              <a:solidFill>
                <a:schemeClr val="tx1"/>
              </a:solidFill>
            </a:endParaRPr>
          </a:p>
          <a:p>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52711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report image</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smtClean="0"/>
              <a:t>List Elements </a:t>
            </a:r>
            <a:r>
              <a:rPr lang="en-US" sz="3600" dirty="0"/>
              <a:t>Last touched by user</a:t>
            </a:r>
            <a:r>
              <a:rPr lang="en-US" sz="3600" dirty="0" smtClean="0"/>
              <a:t/>
            </a:r>
            <a:br>
              <a:rPr lang="en-US" sz="3600" dirty="0" smtClean="0"/>
            </a:br>
            <a:r>
              <a:rPr lang="en-US" sz="2400" dirty="0" smtClean="0"/>
              <a:t>Example</a:t>
            </a:r>
            <a:r>
              <a:rPr lang="en-US" sz="4000" dirty="0"/>
              <a:t/>
            </a:r>
            <a:br>
              <a:rPr lang="en-US" sz="4000" dirty="0"/>
            </a:br>
            <a:endParaRPr lang="en-US" sz="4000"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399" y="1733550"/>
            <a:ext cx="11315701" cy="4089400"/>
          </a:xfrm>
          <a:prstGeom prst="rect">
            <a:avLst/>
          </a:prstGeom>
        </p:spPr>
      </p:pic>
    </p:spTree>
    <p:extLst>
      <p:ext uri="{BB962C8B-B14F-4D97-AF65-F5344CB8AC3E}">
        <p14:creationId xmlns:p14="http://schemas.microsoft.com/office/powerpoint/2010/main" val="25838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384301"/>
            <a:ext cx="10956925" cy="3854450"/>
          </a:xfrm>
        </p:spPr>
        <p:txBody>
          <a:bodyPr/>
          <a:lstStyle/>
          <a:p>
            <a:pPr marL="457200" indent="-457200">
              <a:lnSpc>
                <a:spcPts val="3400"/>
              </a:lnSpc>
              <a:buFont typeface="Arial" panose="020B0604020202020204" pitchFamily="34" charset="0"/>
              <a:buChar char="•"/>
            </a:pPr>
            <a:endParaRPr lang="en-US" sz="3400" dirty="0" smtClean="0"/>
          </a:p>
          <a:p>
            <a:pPr marL="457200" indent="-457200">
              <a:lnSpc>
                <a:spcPts val="3400"/>
              </a:lnSpc>
              <a:buFont typeface="Arial" panose="020B0604020202020204" pitchFamily="34" charset="0"/>
              <a:buChar char="•"/>
            </a:pPr>
            <a:r>
              <a:rPr lang="en-US" sz="3400" dirty="0" smtClean="0"/>
              <a:t>Two steps in </a:t>
            </a:r>
            <a:r>
              <a:rPr lang="en-US" sz="3400" u="sng" dirty="0" smtClean="0"/>
              <a:t>34 lines of JCL</a:t>
            </a:r>
          </a:p>
          <a:p>
            <a:pPr marL="976313" lvl="1" indent="-514350">
              <a:lnSpc>
                <a:spcPts val="3400"/>
              </a:lnSpc>
              <a:buFont typeface="+mj-lt"/>
              <a:buAutoNum type="arabicPeriod"/>
            </a:pPr>
            <a:r>
              <a:rPr lang="en-US" sz="3200" dirty="0" smtClean="0"/>
              <a:t>CSV step </a:t>
            </a:r>
          </a:p>
          <a:p>
            <a:pPr marL="976313" lvl="1" indent="-514350">
              <a:lnSpc>
                <a:spcPts val="3400"/>
              </a:lnSpc>
              <a:buFont typeface="+mj-lt"/>
              <a:buAutoNum type="arabicPeriod"/>
            </a:pPr>
            <a:r>
              <a:rPr lang="en-US" sz="3200" dirty="0" err="1" smtClean="0"/>
              <a:t>TableTool</a:t>
            </a:r>
            <a:r>
              <a:rPr lang="en-US" sz="3200" dirty="0" smtClean="0"/>
              <a:t> step</a:t>
            </a:r>
          </a:p>
          <a:p>
            <a:pPr marL="457200" indent="-457200">
              <a:lnSpc>
                <a:spcPts val="3400"/>
              </a:lnSpc>
              <a:buFont typeface="Arial" panose="020B0604020202020204" pitchFamily="34" charset="0"/>
              <a:buChar char="•"/>
            </a:pPr>
            <a:endParaRPr lang="en-US" sz="3400" u="sng" dirty="0" smtClean="0"/>
          </a:p>
          <a:p>
            <a:pPr marL="457200" indent="-457200">
              <a:lnSpc>
                <a:spcPts val="3400"/>
              </a:lnSpc>
              <a:buFont typeface="Arial" panose="020B0604020202020204" pitchFamily="34" charset="0"/>
              <a:buChar char="•"/>
            </a:pPr>
            <a:r>
              <a:rPr lang="en-US" sz="3400" dirty="0" smtClean="0"/>
              <a:t>OPTION statement devoted to selecting records</a:t>
            </a:r>
            <a:endParaRPr lang="en-US" sz="3200" dirty="0" smtClean="0"/>
          </a:p>
          <a:p>
            <a:endParaRPr lang="en-US" sz="3200" dirty="0" smtClean="0"/>
          </a:p>
          <a:p>
            <a:endParaRPr lang="en-US" sz="3200" dirty="0" smtClean="0"/>
          </a:p>
          <a:p>
            <a:endParaRPr lang="en-US" sz="3200" dirty="0"/>
          </a:p>
          <a:p>
            <a:endParaRPr lang="en-US" sz="3200" dirty="0"/>
          </a:p>
        </p:txBody>
      </p:sp>
      <p:sp>
        <p:nvSpPr>
          <p:cNvPr id="5"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smtClean="0"/>
              <a:t>List </a:t>
            </a:r>
            <a:r>
              <a:rPr lang="en-US" sz="3600" dirty="0"/>
              <a:t>Elements </a:t>
            </a:r>
            <a:r>
              <a:rPr lang="en-US" sz="3600" dirty="0" smtClean="0"/>
              <a:t>Last touched by user</a:t>
            </a:r>
            <a:r>
              <a:rPr lang="en-US" sz="3600" dirty="0"/>
              <a:t/>
            </a:r>
            <a:br>
              <a:rPr lang="en-US" sz="3600" dirty="0"/>
            </a:br>
            <a:r>
              <a:rPr lang="en-US" sz="2400" dirty="0" smtClean="0"/>
              <a:t>Example</a:t>
            </a:r>
            <a:r>
              <a:rPr lang="en-US" sz="4000" dirty="0"/>
              <a:t/>
            </a:r>
            <a:br>
              <a:rPr lang="en-US" sz="4000" dirty="0"/>
            </a:br>
            <a:endParaRPr lang="en-US" sz="4000" dirty="0"/>
          </a:p>
        </p:txBody>
      </p:sp>
    </p:spTree>
    <p:extLst>
      <p:ext uri="{BB962C8B-B14F-4D97-AF65-F5344CB8AC3E}">
        <p14:creationId xmlns:p14="http://schemas.microsoft.com/office/powerpoint/2010/main" val="250412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the </a:t>
            </a:r>
            <a:r>
              <a:rPr lang="en-US" dirty="0" err="1" smtClean="0"/>
              <a:t>ttool</a:t>
            </a:r>
            <a:r>
              <a:rPr lang="en-US" dirty="0" smtClean="0"/>
              <a:t> step in the JCL</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smtClean="0"/>
              <a:t>List Elements </a:t>
            </a:r>
            <a:r>
              <a:rPr lang="en-US" sz="3600" dirty="0"/>
              <a:t>Last touched by user</a:t>
            </a:r>
            <a:r>
              <a:rPr lang="en-US" sz="4000" dirty="0"/>
              <a:t/>
            </a:r>
            <a:br>
              <a:rPr lang="en-US" sz="4000" dirty="0"/>
            </a:br>
            <a:r>
              <a:rPr lang="en-US" sz="2400" dirty="0" smtClean="0"/>
              <a:t>Example</a:t>
            </a:r>
            <a:r>
              <a:rPr lang="en-US" sz="4000" dirty="0"/>
              <a:t/>
            </a:r>
            <a:br>
              <a:rPr lang="en-US" sz="4000" dirty="0"/>
            </a:br>
            <a:endParaRPr lang="en-US" sz="40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69040" cy="4089400"/>
          </a:xfrm>
          <a:prstGeom prst="rect">
            <a:avLst/>
          </a:prstGeom>
        </p:spPr>
      </p:pic>
      <p:sp>
        <p:nvSpPr>
          <p:cNvPr id="7" name="Rectangle 6"/>
          <p:cNvSpPr/>
          <p:nvPr/>
        </p:nvSpPr>
        <p:spPr>
          <a:xfrm>
            <a:off x="8072437" y="3052763"/>
            <a:ext cx="804863" cy="223837"/>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779015" y="3273724"/>
            <a:ext cx="1505053" cy="223837"/>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76275" y="1949721"/>
            <a:ext cx="11226165" cy="207692"/>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17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the </a:t>
            </a:r>
            <a:r>
              <a:rPr lang="en-US" dirty="0" err="1" smtClean="0"/>
              <a:t>ttool</a:t>
            </a:r>
            <a:r>
              <a:rPr lang="en-US" dirty="0" smtClean="0"/>
              <a:t> step in the JCL</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smtClean="0"/>
              <a:t>List Elements </a:t>
            </a:r>
            <a:r>
              <a:rPr lang="en-US" sz="3600" dirty="0"/>
              <a:t>Last touched by user</a:t>
            </a:r>
            <a:r>
              <a:rPr lang="en-US" sz="4000" dirty="0"/>
              <a:t/>
            </a:r>
            <a:br>
              <a:rPr lang="en-US" sz="4000" dirty="0"/>
            </a:br>
            <a:r>
              <a:rPr lang="en-US" sz="2400" dirty="0" smtClean="0"/>
              <a:t>Example</a:t>
            </a:r>
            <a:r>
              <a:rPr lang="en-US" sz="4000" dirty="0"/>
              <a:t/>
            </a:r>
            <a:br>
              <a:rPr lang="en-US" sz="4000" dirty="0"/>
            </a:br>
            <a:endParaRPr lang="en-US" sz="40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Tree>
    <p:extLst>
      <p:ext uri="{BB962C8B-B14F-4D97-AF65-F5344CB8AC3E}">
        <p14:creationId xmlns:p14="http://schemas.microsoft.com/office/powerpoint/2010/main" val="418491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report image</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smtClean="0"/>
              <a:t>List </a:t>
            </a:r>
            <a:r>
              <a:rPr lang="en-US" sz="3600" dirty="0"/>
              <a:t>Elements Last touched by user</a:t>
            </a:r>
            <a:r>
              <a:rPr lang="en-US" sz="4000" dirty="0"/>
              <a:t/>
            </a:r>
            <a:br>
              <a:rPr lang="en-US" sz="4000" dirty="0"/>
            </a:br>
            <a:r>
              <a:rPr lang="en-US" sz="2400" dirty="0" smtClean="0"/>
              <a:t>Example</a:t>
            </a:r>
            <a:endParaRPr lang="en-US" sz="4000" dirty="0"/>
          </a:p>
        </p:txBody>
      </p:sp>
      <p:sp>
        <p:nvSpPr>
          <p:cNvPr id="7" name="Rounded Rectangular Callout 6"/>
          <p:cNvSpPr/>
          <p:nvPr/>
        </p:nvSpPr>
        <p:spPr>
          <a:xfrm>
            <a:off x="7690757" y="2628900"/>
            <a:ext cx="3568132" cy="1609370"/>
          </a:xfrm>
          <a:prstGeom prst="wedgeRoundRectCallout">
            <a:avLst>
              <a:gd name="adj1" fmla="val -21394"/>
              <a:gd name="adj2" fmla="val 45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Consolas" panose="020B0609020204030204" pitchFamily="49" charset="0"/>
              </a:rPr>
              <a:t>A Table Tool output shows all the </a:t>
            </a:r>
            <a:r>
              <a:rPr lang="en-US" dirty="0" err="1" smtClean="0">
                <a:latin typeface="Consolas" panose="020B0609020204030204" pitchFamily="49" charset="0"/>
              </a:rPr>
              <a:t>varaiable</a:t>
            </a:r>
            <a:r>
              <a:rPr lang="en-US" dirty="0" smtClean="0">
                <a:latin typeface="Consolas" panose="020B0609020204030204" pitchFamily="49" charset="0"/>
              </a:rPr>
              <a:t> names found in a CSV </a:t>
            </a:r>
            <a:r>
              <a:rPr lang="en-US" dirty="0" err="1" smtClean="0">
                <a:latin typeface="Consolas" panose="020B0609020204030204" pitchFamily="49" charset="0"/>
              </a:rPr>
              <a:t>intput</a:t>
            </a:r>
            <a:r>
              <a:rPr lang="en-US" dirty="0" smtClean="0">
                <a:latin typeface="Consolas" panose="020B0609020204030204" pitchFamily="49" charset="0"/>
              </a:rPr>
              <a:t>.</a:t>
            </a:r>
            <a:endParaRPr lang="en-US" dirty="0">
              <a:latin typeface="Consolas" panose="020B0609020204030204" pitchFamily="49" charset="0"/>
            </a:endParaRPr>
          </a:p>
        </p:txBody>
      </p:sp>
      <p:pic>
        <p:nvPicPr>
          <p:cNvPr id="4" name="Picture 3"/>
          <p:cNvPicPr>
            <a:picLocks noChangeAspect="1"/>
          </p:cNvPicPr>
          <p:nvPr/>
        </p:nvPicPr>
        <p:blipFill>
          <a:blip r:embed="rId3"/>
          <a:stretch>
            <a:fillRect/>
          </a:stretch>
        </p:blipFill>
        <p:spPr>
          <a:xfrm>
            <a:off x="533400" y="1733549"/>
            <a:ext cx="11360150" cy="4089401"/>
          </a:xfrm>
          <a:prstGeom prst="rect">
            <a:avLst/>
          </a:prstGeom>
        </p:spPr>
      </p:pic>
      <p:sp>
        <p:nvSpPr>
          <p:cNvPr id="8" name="Rounded Rectangular Callout 7"/>
          <p:cNvSpPr/>
          <p:nvPr/>
        </p:nvSpPr>
        <p:spPr>
          <a:xfrm>
            <a:off x="8004474" y="2628899"/>
            <a:ext cx="3559215" cy="2226681"/>
          </a:xfrm>
          <a:prstGeom prst="wedgeRoundRectCallout">
            <a:avLst>
              <a:gd name="adj1" fmla="val -21394"/>
              <a:gd name="adj2" fmla="val 45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Consolas" panose="020B0609020204030204" pitchFamily="49" charset="0"/>
              </a:rPr>
              <a:t>54</a:t>
            </a:r>
            <a:r>
              <a:rPr lang="en-US" dirty="0" smtClean="0">
                <a:latin typeface="Consolas" panose="020B0609020204030204" pitchFamily="49" charset="0"/>
              </a:rPr>
              <a:t> total variables</a:t>
            </a:r>
          </a:p>
          <a:p>
            <a:endParaRPr lang="en-US" dirty="0">
              <a:latin typeface="Consolas" panose="020B0609020204030204" pitchFamily="49" charset="0"/>
            </a:endParaRPr>
          </a:p>
          <a:p>
            <a:r>
              <a:rPr lang="en-US" dirty="0" smtClean="0">
                <a:latin typeface="Consolas" panose="020B0609020204030204" pitchFamily="49" charset="0"/>
              </a:rPr>
              <a:t>Four Userid fields:</a:t>
            </a:r>
          </a:p>
          <a:p>
            <a:pPr marL="742950" lvl="1" indent="-285750">
              <a:buFont typeface="Arial" panose="020B0604020202020204" pitchFamily="34" charset="0"/>
              <a:buChar char="•"/>
            </a:pPr>
            <a:r>
              <a:rPr lang="en-US" sz="1600" b="1" dirty="0" smtClean="0">
                <a:latin typeface="Consolas" panose="020B0609020204030204" pitchFamily="49" charset="0"/>
              </a:rPr>
              <a:t>SIGNOUT_ID        </a:t>
            </a:r>
            <a:endParaRPr lang="en-US" sz="1600" b="1" dirty="0">
              <a:latin typeface="Consolas" panose="020B0609020204030204" pitchFamily="49" charset="0"/>
            </a:endParaRPr>
          </a:p>
          <a:p>
            <a:pPr marL="742950" lvl="1" indent="-285750">
              <a:buFont typeface="Arial" panose="020B0604020202020204" pitchFamily="34" charset="0"/>
              <a:buChar char="•"/>
            </a:pPr>
            <a:r>
              <a:rPr lang="en-US" sz="1600" b="1" dirty="0">
                <a:latin typeface="Consolas" panose="020B0609020204030204" pitchFamily="49" charset="0"/>
              </a:rPr>
              <a:t>LAST_ACT_USRID    </a:t>
            </a:r>
          </a:p>
          <a:p>
            <a:pPr marL="742950" lvl="1" indent="-285750">
              <a:buFont typeface="Arial" panose="020B0604020202020204" pitchFamily="34" charset="0"/>
              <a:buChar char="•"/>
            </a:pPr>
            <a:r>
              <a:rPr lang="en-US" sz="1600" b="1" dirty="0">
                <a:latin typeface="Consolas" panose="020B0609020204030204" pitchFamily="49" charset="0"/>
              </a:rPr>
              <a:t>BASE_USRID        </a:t>
            </a:r>
          </a:p>
          <a:p>
            <a:pPr marL="742950" lvl="1" indent="-285750">
              <a:buFont typeface="Arial" panose="020B0604020202020204" pitchFamily="34" charset="0"/>
              <a:buChar char="•"/>
            </a:pPr>
            <a:r>
              <a:rPr lang="en-US" sz="1600" b="1" dirty="0">
                <a:latin typeface="Consolas" panose="020B0609020204030204" pitchFamily="49" charset="0"/>
              </a:rPr>
              <a:t>ELM_LAST_LL_USRID </a:t>
            </a:r>
          </a:p>
        </p:txBody>
      </p:sp>
    </p:spTree>
    <p:extLst>
      <p:ext uri="{BB962C8B-B14F-4D97-AF65-F5344CB8AC3E}">
        <p14:creationId xmlns:p14="http://schemas.microsoft.com/office/powerpoint/2010/main" val="70210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report image</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smtClean="0"/>
              <a:t>List Elements </a:t>
            </a:r>
            <a:r>
              <a:rPr lang="en-US" sz="3600" dirty="0"/>
              <a:t>Last touched by user</a:t>
            </a:r>
            <a:r>
              <a:rPr lang="en-US" sz="3600" dirty="0" smtClean="0"/>
              <a:t/>
            </a:r>
            <a:br>
              <a:rPr lang="en-US" sz="3600" dirty="0" smtClean="0"/>
            </a:br>
            <a:r>
              <a:rPr lang="en-US" sz="2400" dirty="0" smtClean="0"/>
              <a:t>Example</a:t>
            </a:r>
            <a:r>
              <a:rPr lang="en-US" sz="4000" dirty="0"/>
              <a:t/>
            </a:r>
            <a:br>
              <a:rPr lang="en-US" sz="4000" dirty="0"/>
            </a:br>
            <a:endParaRPr lang="en-US" sz="40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Tree>
    <p:extLst>
      <p:ext uri="{BB962C8B-B14F-4D97-AF65-F5344CB8AC3E}">
        <p14:creationId xmlns:p14="http://schemas.microsoft.com/office/powerpoint/2010/main" val="345164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3600" dirty="0"/>
              <a:t>Report of </a:t>
            </a:r>
            <a:r>
              <a:rPr lang="en-US" sz="3600" dirty="0" smtClean="0"/>
              <a:t>Inactive Elements</a:t>
            </a:r>
            <a:br>
              <a:rPr lang="en-US" sz="3600" dirty="0" smtClean="0"/>
            </a:br>
            <a:r>
              <a:rPr lang="en-US" sz="2800" dirty="0" smtClean="0"/>
              <a:t>Example</a:t>
            </a:r>
            <a:endParaRPr lang="en-US" sz="3200" dirty="0"/>
          </a:p>
        </p:txBody>
      </p:sp>
      <p:sp>
        <p:nvSpPr>
          <p:cNvPr id="6" name="Rectangle 5"/>
          <p:cNvSpPr/>
          <p:nvPr/>
        </p:nvSpPr>
        <p:spPr>
          <a:xfrm>
            <a:off x="3840480" y="1520190"/>
            <a:ext cx="5703570" cy="3785652"/>
          </a:xfrm>
          <a:prstGeom prst="rect">
            <a:avLst/>
          </a:prstGeom>
        </p:spPr>
        <p:txBody>
          <a:bodyPr wrap="square">
            <a:spAutoFit/>
          </a:bodyPr>
          <a:lstStyle/>
          <a:p>
            <a:pPr algn="ctr"/>
            <a:r>
              <a:rPr lang="en-US" sz="12000" dirty="0" smtClean="0">
                <a:solidFill>
                  <a:srgbClr val="C00000"/>
                </a:solidFill>
                <a:latin typeface="Showcard Gothic" panose="04020904020102020604" pitchFamily="82" charset="0"/>
              </a:rPr>
              <a:t>Table Tool</a:t>
            </a:r>
            <a:endParaRPr lang="en-US" sz="12000" dirty="0">
              <a:solidFill>
                <a:srgbClr val="C00000"/>
              </a:solidFill>
              <a:latin typeface="Showcard Gothic" panose="04020904020102020604" pitchFamily="82" charset="0"/>
            </a:endParaRPr>
          </a:p>
        </p:txBody>
      </p:sp>
    </p:spTree>
    <p:extLst>
      <p:ext uri="{BB962C8B-B14F-4D97-AF65-F5344CB8AC3E}">
        <p14:creationId xmlns:p14="http://schemas.microsoft.com/office/powerpoint/2010/main" val="175557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report image</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Inactive Elements</a:t>
            </a:r>
            <a:r>
              <a:rPr lang="en-US" sz="3600" dirty="0" smtClean="0"/>
              <a:t/>
            </a:r>
            <a:br>
              <a:rPr lang="en-US" sz="3600" dirty="0" smtClean="0"/>
            </a:br>
            <a:r>
              <a:rPr lang="en-US" sz="2400" dirty="0" smtClean="0"/>
              <a:t>Example</a:t>
            </a:r>
            <a:r>
              <a:rPr lang="en-US" sz="4000" dirty="0"/>
              <a:t/>
            </a:r>
            <a:br>
              <a:rPr lang="en-US" sz="4000" dirty="0"/>
            </a:br>
            <a:endParaRPr lang="en-US" sz="40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Tree>
    <p:extLst>
      <p:ext uri="{BB962C8B-B14F-4D97-AF65-F5344CB8AC3E}">
        <p14:creationId xmlns:p14="http://schemas.microsoft.com/office/powerpoint/2010/main" val="364785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384301"/>
            <a:ext cx="10956925" cy="3854450"/>
          </a:xfrm>
        </p:spPr>
        <p:txBody>
          <a:bodyPr/>
          <a:lstStyle/>
          <a:p>
            <a:pPr marL="457200" indent="-457200">
              <a:lnSpc>
                <a:spcPts val="3400"/>
              </a:lnSpc>
              <a:buFont typeface="Arial" panose="020B0604020202020204" pitchFamily="34" charset="0"/>
              <a:buChar char="•"/>
            </a:pPr>
            <a:endParaRPr lang="en-US" sz="3400" dirty="0" smtClean="0"/>
          </a:p>
          <a:p>
            <a:pPr marL="457200" indent="-457200">
              <a:lnSpc>
                <a:spcPts val="3400"/>
              </a:lnSpc>
              <a:buFont typeface="Arial" panose="020B0604020202020204" pitchFamily="34" charset="0"/>
              <a:buChar char="•"/>
            </a:pPr>
            <a:r>
              <a:rPr lang="en-US" sz="3400" dirty="0" smtClean="0"/>
              <a:t>Two steps in </a:t>
            </a:r>
            <a:r>
              <a:rPr lang="en-US" sz="3400" u="sng" dirty="0" smtClean="0"/>
              <a:t>40 lines of JCL</a:t>
            </a:r>
          </a:p>
          <a:p>
            <a:pPr marL="976313" lvl="1" indent="-514350">
              <a:lnSpc>
                <a:spcPts val="3400"/>
              </a:lnSpc>
              <a:buFont typeface="+mj-lt"/>
              <a:buAutoNum type="arabicPeriod"/>
            </a:pPr>
            <a:r>
              <a:rPr lang="en-US" sz="3200" dirty="0" smtClean="0"/>
              <a:t>CSV step </a:t>
            </a:r>
          </a:p>
          <a:p>
            <a:pPr marL="976313" lvl="1" indent="-514350">
              <a:lnSpc>
                <a:spcPts val="3400"/>
              </a:lnSpc>
              <a:buFont typeface="+mj-lt"/>
              <a:buAutoNum type="arabicPeriod"/>
            </a:pPr>
            <a:r>
              <a:rPr lang="en-US" sz="3200" dirty="0" err="1" smtClean="0"/>
              <a:t>TableTool</a:t>
            </a:r>
            <a:r>
              <a:rPr lang="en-US" sz="3200" dirty="0" smtClean="0"/>
              <a:t> step</a:t>
            </a:r>
          </a:p>
          <a:p>
            <a:pPr marL="457200" indent="-457200">
              <a:lnSpc>
                <a:spcPts val="3400"/>
              </a:lnSpc>
              <a:buFont typeface="Arial" panose="020B0604020202020204" pitchFamily="34" charset="0"/>
              <a:buChar char="•"/>
            </a:pPr>
            <a:endParaRPr lang="en-US" sz="3400" u="sng" dirty="0" smtClean="0"/>
          </a:p>
          <a:p>
            <a:pPr marL="457200" indent="-457200">
              <a:lnSpc>
                <a:spcPts val="3400"/>
              </a:lnSpc>
              <a:buFont typeface="Arial" panose="020B0604020202020204" pitchFamily="34" charset="0"/>
              <a:buChar char="•"/>
            </a:pPr>
            <a:r>
              <a:rPr lang="en-US" sz="3400" dirty="0" smtClean="0"/>
              <a:t>OPTION statements devoted to selecting records and formatting</a:t>
            </a:r>
            <a:endParaRPr lang="en-US" sz="3200" dirty="0" smtClean="0"/>
          </a:p>
          <a:p>
            <a:endParaRPr lang="en-US" sz="3200" dirty="0" smtClean="0"/>
          </a:p>
          <a:p>
            <a:endParaRPr lang="en-US" sz="3200" dirty="0"/>
          </a:p>
          <a:p>
            <a:endParaRPr lang="en-US" sz="3200" dirty="0"/>
          </a:p>
        </p:txBody>
      </p:sp>
      <p:sp>
        <p:nvSpPr>
          <p:cNvPr id="5"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Inactive Elements</a:t>
            </a:r>
            <a:br>
              <a:rPr lang="en-US" sz="3600" dirty="0"/>
            </a:br>
            <a:r>
              <a:rPr lang="en-US" sz="2400" dirty="0" smtClean="0"/>
              <a:t>Example</a:t>
            </a:r>
            <a:r>
              <a:rPr lang="en-US" sz="4000" dirty="0"/>
              <a:t/>
            </a:r>
            <a:br>
              <a:rPr lang="en-US" sz="4000" dirty="0"/>
            </a:br>
            <a:endParaRPr lang="en-US" sz="4000" dirty="0"/>
          </a:p>
        </p:txBody>
      </p:sp>
    </p:spTree>
    <p:extLst>
      <p:ext uri="{BB962C8B-B14F-4D97-AF65-F5344CB8AC3E}">
        <p14:creationId xmlns:p14="http://schemas.microsoft.com/office/powerpoint/2010/main" val="105513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the </a:t>
            </a:r>
            <a:r>
              <a:rPr lang="en-US" dirty="0" err="1" smtClean="0"/>
              <a:t>ttool</a:t>
            </a:r>
            <a:r>
              <a:rPr lang="en-US" dirty="0" smtClean="0"/>
              <a:t> step in the JCL</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Inactive </a:t>
            </a:r>
            <a:r>
              <a:rPr lang="en-US" sz="3600" dirty="0" smtClean="0"/>
              <a:t>Elements</a:t>
            </a:r>
            <a:br>
              <a:rPr lang="en-US" sz="3600" dirty="0" smtClean="0"/>
            </a:br>
            <a:r>
              <a:rPr lang="en-US" sz="2400" dirty="0" smtClean="0"/>
              <a:t>Example</a:t>
            </a:r>
            <a:r>
              <a:rPr lang="en-US" sz="4000" dirty="0"/>
              <a:t/>
            </a:r>
            <a:br>
              <a:rPr lang="en-US" sz="4000" dirty="0"/>
            </a:br>
            <a:endParaRPr lang="en-US" sz="40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59243" cy="4089400"/>
          </a:xfrm>
          <a:prstGeom prst="rect">
            <a:avLst/>
          </a:prstGeom>
        </p:spPr>
      </p:pic>
    </p:spTree>
    <p:extLst>
      <p:ext uri="{BB962C8B-B14F-4D97-AF65-F5344CB8AC3E}">
        <p14:creationId xmlns:p14="http://schemas.microsoft.com/office/powerpoint/2010/main" val="86702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pPr lvl="0">
              <a:lnSpc>
                <a:spcPct val="110000"/>
              </a:lnSpc>
              <a:spcBef>
                <a:spcPts val="0"/>
              </a:spcBef>
              <a:buSzPct val="100000"/>
            </a:pPr>
            <a:r>
              <a:rPr lang="en-US" sz="1400" dirty="0">
                <a:solidFill>
                  <a:schemeClr val="tx1"/>
                </a:solidFill>
              </a:rPr>
              <a:t>Certain information in this presentation may outline Broadcom’s general product direction.  This presentation shall not serve to (</a:t>
            </a:r>
            <a:r>
              <a:rPr lang="en-US" sz="1400" dirty="0" err="1">
                <a:solidFill>
                  <a:schemeClr val="tx1"/>
                </a:solidFill>
              </a:rPr>
              <a:t>i</a:t>
            </a:r>
            <a:r>
              <a:rPr lang="en-US" sz="1400" dirty="0">
                <a:solidFill>
                  <a:schemeClr val="tx1"/>
                </a:solidFill>
              </a:rPr>
              <a:t>) affect the rights and/or obligations of Broadcom or its licensees under any existing or future license agreement or services agreement relating to any Broadcom software product; or (ii) amend any product documentation or specifications for any Broadcom software product. This presentation is based on current information and resource allocations as of </a:t>
            </a:r>
            <a:r>
              <a:rPr lang="en-US" sz="1400" dirty="0" smtClean="0">
                <a:solidFill>
                  <a:schemeClr val="tx1"/>
                </a:solidFill>
              </a:rPr>
              <a:t>May 22, 2023, </a:t>
            </a:r>
            <a:r>
              <a:rPr lang="en-US" sz="1400" dirty="0">
                <a:solidFill>
                  <a:schemeClr val="tx1"/>
                </a:solidFill>
              </a:rPr>
              <a:t>and is </a:t>
            </a:r>
            <a:r>
              <a:rPr lang="en-US" sz="1400" b="1" dirty="0">
                <a:solidFill>
                  <a:schemeClr val="tx1"/>
                </a:solidFill>
              </a:rPr>
              <a:t>subject to change or withdrawal by Broadcom at any time without notice</a:t>
            </a:r>
            <a:r>
              <a:rPr lang="en-US" sz="1400" dirty="0">
                <a:solidFill>
                  <a:schemeClr val="tx1"/>
                </a:solidFill>
              </a:rPr>
              <a:t>.  </a:t>
            </a:r>
            <a:r>
              <a:rPr lang="en-US" sz="1400" b="1" dirty="0">
                <a:solidFill>
                  <a:schemeClr val="tx1"/>
                </a:solidFill>
              </a:rPr>
              <a:t>The development, release and timing of any features or functionality described in this presentation remain at Broadcom’s sole discretion</a:t>
            </a:r>
            <a:r>
              <a:rPr lang="en-US" sz="1400" dirty="0">
                <a:solidFill>
                  <a:schemeClr val="tx1"/>
                </a:solidFill>
              </a:rPr>
              <a:t>. </a:t>
            </a:r>
          </a:p>
          <a:p>
            <a:pPr lvl="0">
              <a:lnSpc>
                <a:spcPct val="110000"/>
              </a:lnSpc>
              <a:spcBef>
                <a:spcPts val="0"/>
              </a:spcBef>
              <a:buClr>
                <a:schemeClr val="accent1"/>
              </a:buClr>
              <a:buSzPct val="100000"/>
            </a:pPr>
            <a:endParaRPr lang="en-US" sz="1400" dirty="0">
              <a:solidFill>
                <a:schemeClr val="tx1"/>
              </a:solidFill>
            </a:endParaRPr>
          </a:p>
          <a:p>
            <a:pPr lvl="0">
              <a:lnSpc>
                <a:spcPct val="110000"/>
              </a:lnSpc>
              <a:spcBef>
                <a:spcPts val="0"/>
              </a:spcBef>
              <a:buSzPct val="100000"/>
            </a:pPr>
            <a:r>
              <a:rPr lang="en-US" sz="1400" dirty="0">
                <a:solidFill>
                  <a:schemeClr val="tx1"/>
                </a:solidFill>
              </a:rPr>
              <a:t>Notwithstanding anything in this presentation to the contrary, upon the general availability of any future Broadcom product</a:t>
            </a:r>
            <a:r>
              <a:rPr lang="en-US" sz="1400" b="1" dirty="0">
                <a:solidFill>
                  <a:schemeClr val="tx1"/>
                </a:solidFill>
              </a:rPr>
              <a:t> </a:t>
            </a:r>
            <a:r>
              <a:rPr lang="en-US" sz="1400" dirty="0">
                <a:solidFill>
                  <a:schemeClr val="tx1"/>
                </a:solidFill>
              </a:rPr>
              <a:t>release referenced in this presentation, Broadcom may make such release available to new licensees in the form of a regularly scheduled major product release. Such release may be made available to licensees of the product who are active subscribers to Broadcom maintenance and support, on a when and if-available basis. The information in this presentation is not deemed to be incorporated into any contract.</a:t>
            </a:r>
          </a:p>
          <a:p>
            <a:pPr lvl="0">
              <a:lnSpc>
                <a:spcPct val="110000"/>
              </a:lnSpc>
              <a:spcBef>
                <a:spcPts val="0"/>
              </a:spcBef>
              <a:buClr>
                <a:schemeClr val="accent1"/>
              </a:buClr>
              <a:buSzPct val="100000"/>
            </a:pPr>
            <a:endParaRPr lang="en-US" sz="1400" dirty="0">
              <a:solidFill>
                <a:schemeClr val="tx1"/>
              </a:solidFill>
            </a:endParaRPr>
          </a:p>
          <a:p>
            <a:pPr lvl="0">
              <a:lnSpc>
                <a:spcPct val="110000"/>
              </a:lnSpc>
              <a:spcBef>
                <a:spcPts val="0"/>
              </a:spcBef>
              <a:buClr>
                <a:schemeClr val="accent1"/>
              </a:buClr>
              <a:buSzPct val="100000"/>
            </a:pPr>
            <a:r>
              <a:rPr lang="en-US" sz="1400" dirty="0"/>
              <a:t>Copyright © </a:t>
            </a:r>
            <a:r>
              <a:rPr lang="en-US" sz="1400" dirty="0" smtClean="0"/>
              <a:t>2023 </a:t>
            </a:r>
            <a:r>
              <a:rPr lang="en-US" sz="1400" dirty="0"/>
              <a:t>Broadcom. All rights reserved. The term “Broadcom” refers to Broadcom Inc. and/or it’s subsidiaries. Broadcom, the pulse logo, Connecting everything, CA Technologies and the CA Technologies logo are among the trademarks of Broadcom.</a:t>
            </a:r>
            <a:r>
              <a:rPr lang="en-US" sz="1400" dirty="0">
                <a:solidFill>
                  <a:srgbClr val="BD66A9"/>
                </a:solidFill>
              </a:rPr>
              <a:t> </a:t>
            </a:r>
          </a:p>
          <a:p>
            <a:pPr lvl="0">
              <a:lnSpc>
                <a:spcPct val="110000"/>
              </a:lnSpc>
              <a:spcBef>
                <a:spcPts val="0"/>
              </a:spcBef>
              <a:buClr>
                <a:schemeClr val="accent1"/>
              </a:buClr>
              <a:buSzPct val="100000"/>
            </a:pPr>
            <a:endParaRPr lang="en-US" sz="1400" dirty="0">
              <a:solidFill>
                <a:schemeClr val="accent2"/>
              </a:solidFill>
            </a:endParaRPr>
          </a:p>
          <a:p>
            <a:pPr lvl="0">
              <a:lnSpc>
                <a:spcPct val="110000"/>
              </a:lnSpc>
              <a:spcBef>
                <a:spcPts val="0"/>
              </a:spcBef>
              <a:buClr>
                <a:schemeClr val="accent1"/>
              </a:buClr>
              <a:buSzPct val="100000"/>
            </a:pPr>
            <a:r>
              <a:rPr lang="en-US" sz="1400" b="1" dirty="0"/>
              <a:t>THIS PRESENTATION IS FOR YOUR INFORMATIONAL PURPOSES ONLY</a:t>
            </a:r>
            <a:r>
              <a:rPr lang="en-US" sz="1400" dirty="0"/>
              <a:t>. Broadcom assumes no responsibility for the accuracy or completeness of the information. TO THE EXTENT PERMITTED BY APPLICABLE LAW, BROADCOM PROVIDES THIS DOCUMENT “AS IS” WITHOUT WARRANTY OF ANY KIND, INCLUDING, WITHOUT LIMITATION, ANY IMPLIED WARRANTIES OF MERCHANTABILITY, FITNESS FOR A PARTICULAR PURPOSE, OR NONINFRINGEMENT.  </a:t>
            </a:r>
            <a:r>
              <a:rPr lang="en-US" sz="1400" b="1" dirty="0"/>
              <a:t>In n</a:t>
            </a:r>
            <a:r>
              <a:rPr lang="en-US" sz="1400" dirty="0"/>
              <a:t>o event will Broadcom be liable for any loss or damage, direct or indirect, in connection with this presentation, including, without limitation, lost profits, lost investment, business interruption, goodwill, or lost data, even if Broadcom is expressly advised in advance of the possibility of such damages.</a:t>
            </a:r>
          </a:p>
          <a:p>
            <a:endParaRPr lang="en-US" sz="14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r>
              <a:rPr lang="en-US" dirty="0"/>
              <a:t>Disclaimer</a:t>
            </a:r>
          </a:p>
        </p:txBody>
      </p:sp>
    </p:spTree>
    <p:extLst>
      <p:ext uri="{BB962C8B-B14F-4D97-AF65-F5344CB8AC3E}">
        <p14:creationId xmlns:p14="http://schemas.microsoft.com/office/powerpoint/2010/main" val="321426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report image</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Inactive Elements</a:t>
            </a:r>
            <a:r>
              <a:rPr lang="en-US" sz="3600" dirty="0" smtClean="0"/>
              <a:t/>
            </a:r>
            <a:br>
              <a:rPr lang="en-US" sz="3600" dirty="0" smtClean="0"/>
            </a:br>
            <a:r>
              <a:rPr lang="en-US" sz="2400" dirty="0" smtClean="0"/>
              <a:t>Example</a:t>
            </a:r>
            <a:r>
              <a:rPr lang="en-US" sz="4000" dirty="0"/>
              <a:t/>
            </a:r>
            <a:br>
              <a:rPr lang="en-US" sz="4000" dirty="0"/>
            </a:br>
            <a:endParaRPr lang="en-US" sz="40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46100" y="1731963"/>
            <a:ext cx="11315700" cy="4089400"/>
          </a:xfrm>
          <a:prstGeom prst="rect">
            <a:avLst/>
          </a:prstGeom>
        </p:spPr>
      </p:pic>
    </p:spTree>
    <p:extLst>
      <p:ext uri="{BB962C8B-B14F-4D97-AF65-F5344CB8AC3E}">
        <p14:creationId xmlns:p14="http://schemas.microsoft.com/office/powerpoint/2010/main" val="112660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3600" dirty="0" smtClean="0"/>
              <a:t>Report of Elements in DEV</a:t>
            </a:r>
            <a:br>
              <a:rPr lang="en-US" sz="3600" dirty="0" smtClean="0"/>
            </a:br>
            <a:r>
              <a:rPr lang="en-US" sz="2400" dirty="0" smtClean="0"/>
              <a:t>Example</a:t>
            </a:r>
            <a:endParaRPr lang="en-US" sz="2800" dirty="0"/>
          </a:p>
        </p:txBody>
      </p:sp>
      <p:sp>
        <p:nvSpPr>
          <p:cNvPr id="6" name="Rectangle 5"/>
          <p:cNvSpPr/>
          <p:nvPr/>
        </p:nvSpPr>
        <p:spPr>
          <a:xfrm>
            <a:off x="3840480" y="1520190"/>
            <a:ext cx="5703570" cy="3785652"/>
          </a:xfrm>
          <a:prstGeom prst="rect">
            <a:avLst/>
          </a:prstGeom>
        </p:spPr>
        <p:txBody>
          <a:bodyPr wrap="square">
            <a:spAutoFit/>
          </a:bodyPr>
          <a:lstStyle/>
          <a:p>
            <a:pPr algn="ctr"/>
            <a:r>
              <a:rPr lang="en-US" sz="12000" dirty="0" smtClean="0">
                <a:solidFill>
                  <a:srgbClr val="C00000"/>
                </a:solidFill>
                <a:latin typeface="Showcard Gothic" panose="04020904020102020604" pitchFamily="82" charset="0"/>
              </a:rPr>
              <a:t>Table Tool</a:t>
            </a:r>
            <a:endParaRPr lang="en-US" sz="12000" dirty="0">
              <a:solidFill>
                <a:srgbClr val="C00000"/>
              </a:solidFill>
              <a:latin typeface="Showcard Gothic" panose="04020904020102020604" pitchFamily="82" charset="0"/>
            </a:endParaRPr>
          </a:p>
        </p:txBody>
      </p:sp>
    </p:spTree>
    <p:extLst>
      <p:ext uri="{BB962C8B-B14F-4D97-AF65-F5344CB8AC3E}">
        <p14:creationId xmlns:p14="http://schemas.microsoft.com/office/powerpoint/2010/main" val="207342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report image</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Elements in DEV</a:t>
            </a:r>
            <a:r>
              <a:rPr lang="en-US" sz="4000" dirty="0"/>
              <a:t/>
            </a:r>
            <a:br>
              <a:rPr lang="en-US" sz="4000" dirty="0"/>
            </a:br>
            <a:r>
              <a:rPr lang="en-US" sz="2400" dirty="0" smtClean="0"/>
              <a:t>Example</a:t>
            </a:r>
            <a:r>
              <a:rPr lang="en-US" sz="4000" dirty="0"/>
              <a:t/>
            </a:r>
            <a:br>
              <a:rPr lang="en-US" sz="4000" dirty="0"/>
            </a:br>
            <a:endParaRPr lang="en-US" sz="4000"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Tree>
    <p:extLst>
      <p:ext uri="{BB962C8B-B14F-4D97-AF65-F5344CB8AC3E}">
        <p14:creationId xmlns:p14="http://schemas.microsoft.com/office/powerpoint/2010/main" val="22932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report image</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Elements in DEV</a:t>
            </a:r>
            <a:r>
              <a:rPr lang="en-US" sz="4000" dirty="0"/>
              <a:t/>
            </a:r>
            <a:br>
              <a:rPr lang="en-US" sz="4000" dirty="0"/>
            </a:br>
            <a:r>
              <a:rPr lang="en-US" sz="2400" dirty="0" smtClean="0"/>
              <a:t>Example</a:t>
            </a:r>
            <a:r>
              <a:rPr lang="en-US" sz="4000" dirty="0"/>
              <a:t/>
            </a:r>
            <a:br>
              <a:rPr lang="en-US" sz="4000" dirty="0"/>
            </a:br>
            <a:endParaRPr lang="en-US" sz="40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Tree>
    <p:extLst>
      <p:ext uri="{BB962C8B-B14F-4D97-AF65-F5344CB8AC3E}">
        <p14:creationId xmlns:p14="http://schemas.microsoft.com/office/powerpoint/2010/main" val="216858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384301"/>
            <a:ext cx="10956925" cy="3854450"/>
          </a:xfrm>
        </p:spPr>
        <p:txBody>
          <a:bodyPr/>
          <a:lstStyle/>
          <a:p>
            <a:pPr marL="457200" indent="-457200">
              <a:lnSpc>
                <a:spcPts val="3400"/>
              </a:lnSpc>
              <a:buFont typeface="Arial" panose="020B0604020202020204" pitchFamily="34" charset="0"/>
              <a:buChar char="•"/>
            </a:pPr>
            <a:endParaRPr lang="en-US" sz="3400" dirty="0" smtClean="0"/>
          </a:p>
          <a:p>
            <a:pPr marL="457200" indent="-457200">
              <a:lnSpc>
                <a:spcPts val="3400"/>
              </a:lnSpc>
              <a:buFont typeface="Arial" panose="020B0604020202020204" pitchFamily="34" charset="0"/>
              <a:buChar char="•"/>
            </a:pPr>
            <a:r>
              <a:rPr lang="en-US" sz="3400" dirty="0" smtClean="0"/>
              <a:t>Three steps in </a:t>
            </a:r>
            <a:r>
              <a:rPr lang="en-US" sz="3400" u="sng" dirty="0" smtClean="0"/>
              <a:t>58 lines of JCL</a:t>
            </a:r>
          </a:p>
          <a:p>
            <a:pPr marL="976313" lvl="1" indent="-514350">
              <a:lnSpc>
                <a:spcPts val="3400"/>
              </a:lnSpc>
              <a:buFont typeface="+mj-lt"/>
              <a:buAutoNum type="arabicPeriod"/>
            </a:pPr>
            <a:r>
              <a:rPr lang="en-US" sz="3200" dirty="0" smtClean="0"/>
              <a:t>CSV step – with the </a:t>
            </a:r>
            <a:r>
              <a:rPr lang="en-US" sz="3200" u="sng" dirty="0" smtClean="0"/>
              <a:t>NOCSV</a:t>
            </a:r>
            <a:r>
              <a:rPr lang="en-US" sz="3200" dirty="0" smtClean="0"/>
              <a:t> option</a:t>
            </a:r>
          </a:p>
          <a:p>
            <a:pPr marL="976313" lvl="1" indent="-514350">
              <a:lnSpc>
                <a:spcPts val="3400"/>
              </a:lnSpc>
              <a:buFont typeface="+mj-lt"/>
              <a:buAutoNum type="arabicPeriod"/>
            </a:pPr>
            <a:r>
              <a:rPr lang="en-US" sz="3200" dirty="0" smtClean="0"/>
              <a:t>Sort step </a:t>
            </a:r>
          </a:p>
          <a:p>
            <a:pPr marL="976313" lvl="1" indent="-514350">
              <a:lnSpc>
                <a:spcPts val="3400"/>
              </a:lnSpc>
              <a:buFont typeface="+mj-lt"/>
              <a:buAutoNum type="arabicPeriod"/>
            </a:pPr>
            <a:r>
              <a:rPr lang="en-US" sz="3200" dirty="0" err="1" smtClean="0"/>
              <a:t>TableTool</a:t>
            </a:r>
            <a:r>
              <a:rPr lang="en-US" sz="3200" dirty="0" smtClean="0"/>
              <a:t> step</a:t>
            </a:r>
          </a:p>
          <a:p>
            <a:pPr marL="457200" indent="-457200">
              <a:lnSpc>
                <a:spcPts val="3400"/>
              </a:lnSpc>
              <a:buFont typeface="Arial" panose="020B0604020202020204" pitchFamily="34" charset="0"/>
              <a:buChar char="•"/>
            </a:pPr>
            <a:endParaRPr lang="en-US" sz="3400" u="sng" dirty="0" smtClean="0"/>
          </a:p>
          <a:p>
            <a:pPr marL="457200" indent="-457200">
              <a:lnSpc>
                <a:spcPts val="3400"/>
              </a:lnSpc>
              <a:buFont typeface="Arial" panose="020B0604020202020204" pitchFamily="34" charset="0"/>
              <a:buChar char="•"/>
            </a:pPr>
            <a:r>
              <a:rPr lang="en-US" sz="3400" dirty="0" smtClean="0"/>
              <a:t>OPTIONS devoted to formatting and assigning a value for the Dup variable </a:t>
            </a:r>
            <a:endParaRPr lang="en-US" sz="3200" dirty="0" smtClean="0"/>
          </a:p>
          <a:p>
            <a:endParaRPr lang="en-US" sz="3200" dirty="0" smtClean="0"/>
          </a:p>
          <a:p>
            <a:endParaRPr lang="en-US" sz="3200" dirty="0"/>
          </a:p>
          <a:p>
            <a:endParaRPr lang="en-US" sz="3200" dirty="0" smtClean="0"/>
          </a:p>
          <a:p>
            <a:endParaRPr lang="en-US" sz="3200" dirty="0"/>
          </a:p>
          <a:p>
            <a:endParaRPr lang="en-US" sz="3200" dirty="0"/>
          </a:p>
        </p:txBody>
      </p:sp>
      <p:sp>
        <p:nvSpPr>
          <p:cNvPr id="5"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Elements in DEV</a:t>
            </a:r>
            <a:br>
              <a:rPr lang="en-US" sz="3600" dirty="0"/>
            </a:br>
            <a:r>
              <a:rPr lang="en-US" sz="2400" dirty="0" smtClean="0"/>
              <a:t>Example</a:t>
            </a:r>
            <a:r>
              <a:rPr lang="en-US" sz="4000" dirty="0"/>
              <a:t/>
            </a:r>
            <a:br>
              <a:rPr lang="en-US" sz="4000" dirty="0"/>
            </a:br>
            <a:endParaRPr lang="en-US" sz="4000" dirty="0"/>
          </a:p>
        </p:txBody>
      </p:sp>
    </p:spTree>
    <p:extLst>
      <p:ext uri="{BB962C8B-B14F-4D97-AF65-F5344CB8AC3E}">
        <p14:creationId xmlns:p14="http://schemas.microsoft.com/office/powerpoint/2010/main" val="191125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the sorted CSV output (</a:t>
            </a:r>
            <a:r>
              <a:rPr lang="en-US" dirty="0" err="1" smtClean="0"/>
              <a:t>usning</a:t>
            </a:r>
            <a:r>
              <a:rPr lang="en-US" dirty="0" smtClean="0"/>
              <a:t> the NOCSV option) sorted.</a:t>
            </a:r>
          </a:p>
          <a:p>
            <a:pPr algn="ctr"/>
            <a:r>
              <a:rPr lang="en-US" dirty="0" smtClean="0"/>
              <a:t>Show Cols and how POSITION is created. </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Elements in DEV</a:t>
            </a:r>
            <a:r>
              <a:rPr lang="en-US" sz="4000" dirty="0"/>
              <a:t/>
            </a:r>
            <a:br>
              <a:rPr lang="en-US" sz="4000" dirty="0"/>
            </a:br>
            <a:r>
              <a:rPr lang="en-US" sz="2400" dirty="0" smtClean="0"/>
              <a:t>Example</a:t>
            </a:r>
            <a:r>
              <a:rPr lang="en-US" sz="4000" dirty="0"/>
              <a:t/>
            </a:r>
            <a:br>
              <a:rPr lang="en-US" sz="4000" dirty="0"/>
            </a:br>
            <a:endParaRPr lang="en-US" sz="4000"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1"/>
            <a:ext cx="11315700" cy="4089400"/>
          </a:xfrm>
          <a:prstGeom prst="rect">
            <a:avLst/>
          </a:prstGeom>
        </p:spPr>
      </p:pic>
      <p:sp>
        <p:nvSpPr>
          <p:cNvPr id="7" name="Rounded Rectangular Callout 6"/>
          <p:cNvSpPr/>
          <p:nvPr/>
        </p:nvSpPr>
        <p:spPr>
          <a:xfrm>
            <a:off x="8839200" y="1853845"/>
            <a:ext cx="2955925" cy="2260600"/>
          </a:xfrm>
          <a:prstGeom prst="wedgeRoundRectCallout">
            <a:avLst>
              <a:gd name="adj1" fmla="val -21394"/>
              <a:gd name="adj2" fmla="val 45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onsolas" panose="020B0609020204030204" pitchFamily="49" charset="0"/>
              </a:rPr>
              <a:t>//POSITION DD *         </a:t>
            </a:r>
          </a:p>
          <a:p>
            <a:r>
              <a:rPr lang="en-US" dirty="0">
                <a:latin typeface="Consolas" panose="020B0609020204030204" pitchFamily="49" charset="0"/>
              </a:rPr>
              <a:t>  System      23 30     </a:t>
            </a:r>
          </a:p>
          <a:p>
            <a:r>
              <a:rPr lang="en-US" dirty="0">
                <a:latin typeface="Consolas" panose="020B0609020204030204" pitchFamily="49" charset="0"/>
              </a:rPr>
              <a:t>  </a:t>
            </a:r>
            <a:r>
              <a:rPr lang="en-US" dirty="0" err="1">
                <a:latin typeface="Consolas" panose="020B0609020204030204" pitchFamily="49" charset="0"/>
              </a:rPr>
              <a:t>Subsys</a:t>
            </a:r>
            <a:r>
              <a:rPr lang="en-US" dirty="0">
                <a:latin typeface="Consolas" panose="020B0609020204030204" pitchFamily="49" charset="0"/>
              </a:rPr>
              <a:t>      31 38     </a:t>
            </a:r>
          </a:p>
          <a:p>
            <a:r>
              <a:rPr lang="en-US" dirty="0">
                <a:latin typeface="Consolas" panose="020B0609020204030204" pitchFamily="49" charset="0"/>
              </a:rPr>
              <a:t>  Element     39 46     </a:t>
            </a:r>
          </a:p>
          <a:p>
            <a:r>
              <a:rPr lang="en-US" dirty="0">
                <a:latin typeface="Consolas" panose="020B0609020204030204" pitchFamily="49" charset="0"/>
              </a:rPr>
              <a:t>  Type        49 56     </a:t>
            </a:r>
          </a:p>
          <a:p>
            <a:r>
              <a:rPr lang="en-US" dirty="0">
                <a:latin typeface="Consolas" panose="020B0609020204030204" pitchFamily="49" charset="0"/>
              </a:rPr>
              <a:t>  Userid      95 102    </a:t>
            </a:r>
          </a:p>
          <a:p>
            <a:r>
              <a:rPr lang="en-US" dirty="0">
                <a:latin typeface="Consolas" panose="020B0609020204030204" pitchFamily="49" charset="0"/>
              </a:rPr>
              <a:t>  Date        79 86 </a:t>
            </a:r>
          </a:p>
        </p:txBody>
      </p:sp>
      <p:sp>
        <p:nvSpPr>
          <p:cNvPr id="9" name="Rounded Rectangular Callout 8"/>
          <p:cNvSpPr/>
          <p:nvPr/>
        </p:nvSpPr>
        <p:spPr>
          <a:xfrm>
            <a:off x="4836319" y="4521200"/>
            <a:ext cx="6781800" cy="635000"/>
          </a:xfrm>
          <a:prstGeom prst="wedgeRoundRectCallout">
            <a:avLst>
              <a:gd name="adj1" fmla="val -21394"/>
              <a:gd name="adj2" fmla="val 45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onsolas" panose="020B0609020204030204" pitchFamily="49" charset="0"/>
              </a:rPr>
              <a:t>//SYSIN    DD *  / sort by </a:t>
            </a:r>
            <a:r>
              <a:rPr lang="en-US" dirty="0" err="1">
                <a:latin typeface="Consolas" panose="020B0609020204030204" pitchFamily="49" charset="0"/>
              </a:rPr>
              <a:t>ele</a:t>
            </a:r>
            <a:r>
              <a:rPr lang="en-US" dirty="0">
                <a:latin typeface="Consolas" panose="020B0609020204030204" pitchFamily="49" charset="0"/>
              </a:rPr>
              <a:t>, </a:t>
            </a:r>
            <a:r>
              <a:rPr lang="en-US" dirty="0" err="1">
                <a:latin typeface="Consolas" panose="020B0609020204030204" pitchFamily="49" charset="0"/>
              </a:rPr>
              <a:t>typ</a:t>
            </a:r>
            <a:r>
              <a:rPr lang="en-US" dirty="0">
                <a:latin typeface="Consolas" panose="020B0609020204030204" pitchFamily="49" charset="0"/>
              </a:rPr>
              <a:t>, sys, sub  </a:t>
            </a:r>
          </a:p>
          <a:p>
            <a:r>
              <a:rPr lang="en-US" dirty="0">
                <a:latin typeface="Consolas" panose="020B0609020204030204" pitchFamily="49" charset="0"/>
              </a:rPr>
              <a:t> SORT FIELDS=(39,08,CH,A,49,08,CH,A,23,16,CH,A)</a:t>
            </a:r>
          </a:p>
        </p:txBody>
      </p:sp>
    </p:spTree>
    <p:extLst>
      <p:ext uri="{BB962C8B-B14F-4D97-AF65-F5344CB8AC3E}">
        <p14:creationId xmlns:p14="http://schemas.microsoft.com/office/powerpoint/2010/main" val="169702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500"/>
                            </p:stCondLst>
                            <p:childTnLst>
                              <p:par>
                                <p:cTn id="11" presetID="53" presetClass="entr" presetSubtype="16" fill="hold" grpId="0" nodeType="afterEffect">
                                  <p:stCondLst>
                                    <p:cond delay="50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the </a:t>
            </a:r>
            <a:r>
              <a:rPr lang="en-US" dirty="0" err="1" smtClean="0"/>
              <a:t>ttool</a:t>
            </a:r>
            <a:r>
              <a:rPr lang="en-US" dirty="0" smtClean="0"/>
              <a:t> step in the JCL</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Elements in DEV</a:t>
            </a:r>
            <a:r>
              <a:rPr lang="en-US" sz="4000" dirty="0"/>
              <a:t/>
            </a:r>
            <a:br>
              <a:rPr lang="en-US" sz="4000" dirty="0"/>
            </a:br>
            <a:r>
              <a:rPr lang="en-US" sz="2400" dirty="0" smtClean="0"/>
              <a:t>Example</a:t>
            </a:r>
            <a:r>
              <a:rPr lang="en-US" sz="4000" dirty="0"/>
              <a:t/>
            </a:r>
            <a:br>
              <a:rPr lang="en-US" sz="4000" dirty="0"/>
            </a:br>
            <a:endParaRPr lang="en-US" sz="40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
        <p:nvSpPr>
          <p:cNvPr id="7" name="Rounded Rectangular Callout 6"/>
          <p:cNvSpPr/>
          <p:nvPr/>
        </p:nvSpPr>
        <p:spPr>
          <a:xfrm>
            <a:off x="5653700" y="4438650"/>
            <a:ext cx="6208100" cy="691748"/>
          </a:xfrm>
          <a:prstGeom prst="wedgeRoundRectCallout">
            <a:avLst>
              <a:gd name="adj1" fmla="val -21394"/>
              <a:gd name="adj2" fmla="val 45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onsolas" panose="020B0609020204030204" pitchFamily="49" charset="0"/>
              </a:rPr>
              <a:t>//SYSIN    DD *  / sort by </a:t>
            </a:r>
            <a:r>
              <a:rPr lang="en-US" dirty="0" err="1">
                <a:latin typeface="Consolas" panose="020B0609020204030204" pitchFamily="49" charset="0"/>
              </a:rPr>
              <a:t>ele</a:t>
            </a:r>
            <a:r>
              <a:rPr lang="en-US" dirty="0">
                <a:latin typeface="Consolas" panose="020B0609020204030204" pitchFamily="49" charset="0"/>
              </a:rPr>
              <a:t>, </a:t>
            </a:r>
            <a:r>
              <a:rPr lang="en-US" dirty="0" err="1">
                <a:latin typeface="Consolas" panose="020B0609020204030204" pitchFamily="49" charset="0"/>
              </a:rPr>
              <a:t>typ</a:t>
            </a:r>
            <a:r>
              <a:rPr lang="en-US" dirty="0">
                <a:latin typeface="Consolas" panose="020B0609020204030204" pitchFamily="49" charset="0"/>
              </a:rPr>
              <a:t>, sys, sub  </a:t>
            </a:r>
          </a:p>
          <a:p>
            <a:r>
              <a:rPr lang="en-US" dirty="0">
                <a:latin typeface="Consolas" panose="020B0609020204030204" pitchFamily="49" charset="0"/>
              </a:rPr>
              <a:t> SORT FIELDS=(39,08,CH,A,49,08,CH,A,23,16,CH,A)</a:t>
            </a:r>
          </a:p>
        </p:txBody>
      </p:sp>
    </p:spTree>
    <p:extLst>
      <p:ext uri="{BB962C8B-B14F-4D97-AF65-F5344CB8AC3E}">
        <p14:creationId xmlns:p14="http://schemas.microsoft.com/office/powerpoint/2010/main" val="266754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the </a:t>
            </a:r>
            <a:r>
              <a:rPr lang="en-US" dirty="0" err="1" smtClean="0"/>
              <a:t>ttool</a:t>
            </a:r>
            <a:r>
              <a:rPr lang="en-US" dirty="0" smtClean="0"/>
              <a:t> step in the JCL</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Elements in DEV</a:t>
            </a:r>
            <a:r>
              <a:rPr lang="en-US" sz="4000" dirty="0"/>
              <a:t/>
            </a:r>
            <a:br>
              <a:rPr lang="en-US" sz="4000" dirty="0"/>
            </a:br>
            <a:r>
              <a:rPr lang="en-US" sz="2400" dirty="0" smtClean="0"/>
              <a:t>Example</a:t>
            </a:r>
            <a:r>
              <a:rPr lang="en-US" sz="4000" dirty="0"/>
              <a:t/>
            </a:r>
            <a:br>
              <a:rPr lang="en-US" sz="4000" dirty="0"/>
            </a:br>
            <a:endParaRPr lang="en-US" sz="40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1"/>
            <a:ext cx="11315700" cy="4089400"/>
          </a:xfrm>
          <a:prstGeom prst="rect">
            <a:avLst/>
          </a:prstGeom>
        </p:spPr>
      </p:pic>
      <p:sp>
        <p:nvSpPr>
          <p:cNvPr id="7" name="Rounded Rectangular Callout 6"/>
          <p:cNvSpPr/>
          <p:nvPr/>
        </p:nvSpPr>
        <p:spPr>
          <a:xfrm>
            <a:off x="8839200" y="1853845"/>
            <a:ext cx="2955925" cy="2260600"/>
          </a:xfrm>
          <a:prstGeom prst="wedgeRoundRectCallout">
            <a:avLst>
              <a:gd name="adj1" fmla="val -21394"/>
              <a:gd name="adj2" fmla="val 45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onsolas" panose="020B0609020204030204" pitchFamily="49" charset="0"/>
              </a:rPr>
              <a:t>//POSITION DD *         </a:t>
            </a:r>
          </a:p>
          <a:p>
            <a:r>
              <a:rPr lang="en-US" dirty="0">
                <a:latin typeface="Consolas" panose="020B0609020204030204" pitchFamily="49" charset="0"/>
              </a:rPr>
              <a:t>  System      23 30     </a:t>
            </a:r>
          </a:p>
          <a:p>
            <a:r>
              <a:rPr lang="en-US" dirty="0">
                <a:latin typeface="Consolas" panose="020B0609020204030204" pitchFamily="49" charset="0"/>
              </a:rPr>
              <a:t>  </a:t>
            </a:r>
            <a:r>
              <a:rPr lang="en-US" dirty="0" err="1">
                <a:latin typeface="Consolas" panose="020B0609020204030204" pitchFamily="49" charset="0"/>
              </a:rPr>
              <a:t>Subsys</a:t>
            </a:r>
            <a:r>
              <a:rPr lang="en-US" dirty="0">
                <a:latin typeface="Consolas" panose="020B0609020204030204" pitchFamily="49" charset="0"/>
              </a:rPr>
              <a:t>      31 38     </a:t>
            </a:r>
          </a:p>
          <a:p>
            <a:r>
              <a:rPr lang="en-US" dirty="0">
                <a:latin typeface="Consolas" panose="020B0609020204030204" pitchFamily="49" charset="0"/>
              </a:rPr>
              <a:t>  Element     39 46     </a:t>
            </a:r>
          </a:p>
          <a:p>
            <a:r>
              <a:rPr lang="en-US" dirty="0">
                <a:latin typeface="Consolas" panose="020B0609020204030204" pitchFamily="49" charset="0"/>
              </a:rPr>
              <a:t>  Type        49 56     </a:t>
            </a:r>
          </a:p>
          <a:p>
            <a:r>
              <a:rPr lang="en-US" dirty="0">
                <a:latin typeface="Consolas" panose="020B0609020204030204" pitchFamily="49" charset="0"/>
              </a:rPr>
              <a:t>  Userid      95 102    </a:t>
            </a:r>
          </a:p>
          <a:p>
            <a:r>
              <a:rPr lang="en-US" dirty="0">
                <a:latin typeface="Consolas" panose="020B0609020204030204" pitchFamily="49" charset="0"/>
              </a:rPr>
              <a:t>  Date        79 86 </a:t>
            </a:r>
          </a:p>
        </p:txBody>
      </p:sp>
      <p:sp>
        <p:nvSpPr>
          <p:cNvPr id="6" name="Rectangle 5"/>
          <p:cNvSpPr/>
          <p:nvPr/>
        </p:nvSpPr>
        <p:spPr>
          <a:xfrm>
            <a:off x="1707266" y="4072890"/>
            <a:ext cx="6742253" cy="7924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2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the </a:t>
            </a:r>
            <a:r>
              <a:rPr lang="en-US" dirty="0" err="1" smtClean="0"/>
              <a:t>ttool</a:t>
            </a:r>
            <a:r>
              <a:rPr lang="en-US" dirty="0" smtClean="0"/>
              <a:t> step in the JCL</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Elements in DEV</a:t>
            </a:r>
            <a:r>
              <a:rPr lang="en-US" sz="4000" dirty="0"/>
              <a:t/>
            </a:r>
            <a:br>
              <a:rPr lang="en-US" sz="4000" dirty="0"/>
            </a:br>
            <a:r>
              <a:rPr lang="en-US" sz="2400" dirty="0" smtClean="0"/>
              <a:t>Example</a:t>
            </a:r>
            <a:r>
              <a:rPr lang="en-US" sz="4000" dirty="0"/>
              <a:t/>
            </a:r>
            <a:br>
              <a:rPr lang="en-US" sz="4000" dirty="0"/>
            </a:br>
            <a:endParaRPr lang="en-US" sz="40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1"/>
            <a:ext cx="11315700" cy="4089400"/>
          </a:xfrm>
          <a:prstGeom prst="rect">
            <a:avLst/>
          </a:prstGeom>
        </p:spPr>
      </p:pic>
      <p:sp>
        <p:nvSpPr>
          <p:cNvPr id="7" name="Rounded Rectangular Callout 6"/>
          <p:cNvSpPr/>
          <p:nvPr/>
        </p:nvSpPr>
        <p:spPr>
          <a:xfrm>
            <a:off x="8839200" y="1853845"/>
            <a:ext cx="2955925" cy="2260600"/>
          </a:xfrm>
          <a:prstGeom prst="wedgeRoundRectCallout">
            <a:avLst>
              <a:gd name="adj1" fmla="val -21394"/>
              <a:gd name="adj2" fmla="val 45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onsolas" panose="020B0609020204030204" pitchFamily="49" charset="0"/>
              </a:rPr>
              <a:t>//POSITION DD *         </a:t>
            </a:r>
          </a:p>
          <a:p>
            <a:r>
              <a:rPr lang="en-US" dirty="0">
                <a:latin typeface="Consolas" panose="020B0609020204030204" pitchFamily="49" charset="0"/>
              </a:rPr>
              <a:t>  System      23 30     </a:t>
            </a:r>
          </a:p>
          <a:p>
            <a:r>
              <a:rPr lang="en-US" dirty="0">
                <a:latin typeface="Consolas" panose="020B0609020204030204" pitchFamily="49" charset="0"/>
              </a:rPr>
              <a:t>  </a:t>
            </a:r>
            <a:r>
              <a:rPr lang="en-US" dirty="0" err="1">
                <a:latin typeface="Consolas" panose="020B0609020204030204" pitchFamily="49" charset="0"/>
              </a:rPr>
              <a:t>Subsys</a:t>
            </a:r>
            <a:r>
              <a:rPr lang="en-US" dirty="0">
                <a:latin typeface="Consolas" panose="020B0609020204030204" pitchFamily="49" charset="0"/>
              </a:rPr>
              <a:t>      31 38     </a:t>
            </a:r>
          </a:p>
          <a:p>
            <a:r>
              <a:rPr lang="en-US" dirty="0">
                <a:latin typeface="Consolas" panose="020B0609020204030204" pitchFamily="49" charset="0"/>
              </a:rPr>
              <a:t>  Element     39 46     </a:t>
            </a:r>
          </a:p>
          <a:p>
            <a:r>
              <a:rPr lang="en-US" dirty="0">
                <a:latin typeface="Consolas" panose="020B0609020204030204" pitchFamily="49" charset="0"/>
              </a:rPr>
              <a:t>  Type        49 56     </a:t>
            </a:r>
          </a:p>
          <a:p>
            <a:r>
              <a:rPr lang="en-US" dirty="0">
                <a:latin typeface="Consolas" panose="020B0609020204030204" pitchFamily="49" charset="0"/>
              </a:rPr>
              <a:t>  Userid      95 102    </a:t>
            </a:r>
          </a:p>
          <a:p>
            <a:r>
              <a:rPr lang="en-US" dirty="0">
                <a:latin typeface="Consolas" panose="020B0609020204030204" pitchFamily="49" charset="0"/>
              </a:rPr>
              <a:t>  Date        79 86 </a:t>
            </a:r>
          </a:p>
        </p:txBody>
      </p:sp>
      <p:sp>
        <p:nvSpPr>
          <p:cNvPr id="8" name="Rounded Rectangular Callout 7"/>
          <p:cNvSpPr/>
          <p:nvPr/>
        </p:nvSpPr>
        <p:spPr>
          <a:xfrm>
            <a:off x="7826827" y="4223656"/>
            <a:ext cx="3326039" cy="581842"/>
          </a:xfrm>
          <a:prstGeom prst="wedgeRoundRectCallout">
            <a:avLst>
              <a:gd name="adj1" fmla="val -21394"/>
              <a:gd name="adj2" fmla="val 45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Consolas" panose="020B0609020204030204" pitchFamily="49" charset="0"/>
              </a:rPr>
              <a:t>Assign a Value for Dup</a:t>
            </a:r>
            <a:endParaRPr lang="en-US" dirty="0">
              <a:latin typeface="Consolas" panose="020B0609020204030204" pitchFamily="49" charset="0"/>
            </a:endParaRPr>
          </a:p>
        </p:txBody>
      </p:sp>
    </p:spTree>
    <p:extLst>
      <p:ext uri="{BB962C8B-B14F-4D97-AF65-F5344CB8AC3E}">
        <p14:creationId xmlns:p14="http://schemas.microsoft.com/office/powerpoint/2010/main" val="30545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Show report image</a:t>
            </a:r>
            <a:endParaRPr lang="en-US" dirty="0"/>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Elements in DEV</a:t>
            </a:r>
            <a:r>
              <a:rPr lang="en-US" sz="4000" dirty="0"/>
              <a:t/>
            </a:r>
            <a:br>
              <a:rPr lang="en-US" sz="4000" dirty="0"/>
            </a:br>
            <a:r>
              <a:rPr lang="en-US" sz="2400" dirty="0" smtClean="0"/>
              <a:t>Example</a:t>
            </a:r>
            <a:r>
              <a:rPr lang="en-US" sz="4000" dirty="0"/>
              <a:t/>
            </a:r>
            <a:br>
              <a:rPr lang="en-US" sz="4000" dirty="0"/>
            </a:br>
            <a:endParaRPr lang="en-US" sz="4000"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Tree>
    <p:extLst>
      <p:ext uri="{BB962C8B-B14F-4D97-AF65-F5344CB8AC3E}">
        <p14:creationId xmlns:p14="http://schemas.microsoft.com/office/powerpoint/2010/main" val="208800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744415" y="1378439"/>
            <a:ext cx="10609385" cy="4371975"/>
          </a:xfrm>
        </p:spPr>
        <p:txBody>
          <a:bodyPr/>
          <a:lstStyle/>
          <a:p>
            <a:r>
              <a:rPr lang="en-US" sz="3600" dirty="0"/>
              <a:t>This presentation </a:t>
            </a:r>
            <a:r>
              <a:rPr lang="en-US" sz="3600" dirty="0" smtClean="0"/>
              <a:t>provides </a:t>
            </a:r>
            <a:r>
              <a:rPr lang="en-US" sz="3600" dirty="0"/>
              <a:t>an overview of Table Tool, a powerful but lesser known tool in the Endevor toolbox.  </a:t>
            </a:r>
            <a:r>
              <a:rPr lang="en-US" sz="3600" dirty="0" smtClean="0"/>
              <a:t>Emphasis </a:t>
            </a:r>
            <a:r>
              <a:rPr lang="en-US" sz="3600" dirty="0"/>
              <a:t>in this </a:t>
            </a:r>
            <a:r>
              <a:rPr lang="en-US" sz="3600" dirty="0" smtClean="0"/>
              <a:t>presentation:  </a:t>
            </a:r>
          </a:p>
          <a:p>
            <a:endParaRPr lang="en-US" sz="1100" dirty="0" smtClean="0"/>
          </a:p>
          <a:p>
            <a:pPr marL="919163" lvl="1" indent="-457200"/>
            <a:r>
              <a:rPr lang="en-US" sz="3200" dirty="0" smtClean="0"/>
              <a:t>Low </a:t>
            </a:r>
            <a:r>
              <a:rPr lang="en-US" sz="3200" dirty="0"/>
              <a:t>levels of effort to gain valuable </a:t>
            </a:r>
            <a:r>
              <a:rPr lang="en-US" sz="3200" dirty="0" smtClean="0"/>
              <a:t>results</a:t>
            </a:r>
          </a:p>
          <a:p>
            <a:pPr marL="919163" lvl="1" indent="-457200"/>
            <a:r>
              <a:rPr lang="en-US" sz="3200" dirty="0" smtClean="0"/>
              <a:t>Building </a:t>
            </a:r>
            <a:r>
              <a:rPr lang="en-US" sz="3200" dirty="0"/>
              <a:t>blocks become job </a:t>
            </a:r>
            <a:r>
              <a:rPr lang="en-US" sz="3200" dirty="0" smtClean="0"/>
              <a:t>steps </a:t>
            </a:r>
          </a:p>
          <a:p>
            <a:pPr marL="919163" lvl="1" indent="-457200"/>
            <a:r>
              <a:rPr lang="en-US" sz="3200" dirty="0"/>
              <a:t>Comma Separated Value inputs</a:t>
            </a:r>
          </a:p>
          <a:p>
            <a:pPr marL="919163" lvl="1" indent="-457200"/>
            <a:r>
              <a:rPr lang="en-US" sz="3200" dirty="0" smtClean="0"/>
              <a:t>Not </a:t>
            </a:r>
            <a:r>
              <a:rPr lang="en-US" sz="3200" dirty="0"/>
              <a:t>just an Endevor utility</a:t>
            </a:r>
            <a:r>
              <a:rPr lang="en-US" sz="3200" dirty="0" smtClean="0"/>
              <a:t>.</a:t>
            </a:r>
            <a:endParaRPr lang="en-US" sz="2800" dirty="0" smtClean="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dirty="0" smtClean="0"/>
              <a:t>EXECUTIVE SUMMARY</a:t>
            </a:r>
            <a:endParaRPr lang="en-US" dirty="0"/>
          </a:p>
        </p:txBody>
      </p:sp>
    </p:spTree>
    <p:extLst>
      <p:ext uri="{BB962C8B-B14F-4D97-AF65-F5344CB8AC3E}">
        <p14:creationId xmlns:p14="http://schemas.microsoft.com/office/powerpoint/2010/main" val="163265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384301"/>
            <a:ext cx="10956925" cy="3854450"/>
          </a:xfrm>
        </p:spPr>
        <p:txBody>
          <a:bodyPr/>
          <a:lstStyle/>
          <a:p>
            <a:pPr marL="457200" indent="-457200">
              <a:lnSpc>
                <a:spcPts val="3400"/>
              </a:lnSpc>
              <a:buFont typeface="Arial" panose="020B0604020202020204" pitchFamily="34" charset="0"/>
              <a:buChar char="•"/>
            </a:pPr>
            <a:endParaRPr lang="en-US" sz="3400" dirty="0" smtClean="0"/>
          </a:p>
          <a:p>
            <a:pPr marL="457200" indent="-457200">
              <a:lnSpc>
                <a:spcPct val="150000"/>
              </a:lnSpc>
              <a:buFont typeface="Arial" panose="020B0604020202020204" pitchFamily="34" charset="0"/>
              <a:buChar char="•"/>
            </a:pPr>
            <a:r>
              <a:rPr lang="en-US" sz="3200" dirty="0" smtClean="0"/>
              <a:t>Report abandoned elements</a:t>
            </a:r>
          </a:p>
          <a:p>
            <a:pPr marL="457200" indent="-457200">
              <a:lnSpc>
                <a:spcPct val="150000"/>
              </a:lnSpc>
              <a:buFont typeface="Arial" panose="020B0604020202020204" pitchFamily="34" charset="0"/>
              <a:buChar char="•"/>
            </a:pPr>
            <a:r>
              <a:rPr lang="en-US" sz="3200" dirty="0" smtClean="0"/>
              <a:t>Report/Count elements by CCID/ Sandbox/ </a:t>
            </a:r>
            <a:r>
              <a:rPr lang="en-US" sz="3200" dirty="0" err="1" smtClean="0"/>
              <a:t>Dyn</a:t>
            </a:r>
            <a:r>
              <a:rPr lang="en-US" sz="3200" dirty="0" smtClean="0"/>
              <a:t> </a:t>
            </a:r>
            <a:r>
              <a:rPr lang="en-US" sz="3200" dirty="0" err="1" smtClean="0"/>
              <a:t>Env</a:t>
            </a:r>
            <a:r>
              <a:rPr lang="en-US" sz="3200" dirty="0" smtClean="0"/>
              <a:t> / </a:t>
            </a:r>
            <a:r>
              <a:rPr lang="en-US" sz="3200" dirty="0" smtClean="0"/>
              <a:t>Userid / Type / Processor Group / . . .</a:t>
            </a:r>
            <a:endParaRPr lang="en-US" sz="3200" dirty="0" smtClean="0"/>
          </a:p>
          <a:p>
            <a:pPr marL="457200" indent="-457200">
              <a:lnSpc>
                <a:spcPct val="150000"/>
              </a:lnSpc>
              <a:buFont typeface="Arial" panose="020B0604020202020204" pitchFamily="34" charset="0"/>
              <a:buChar char="•"/>
            </a:pPr>
            <a:r>
              <a:rPr lang="en-US" sz="3200" dirty="0" smtClean="0"/>
              <a:t>Report anything you see on the Master Display</a:t>
            </a:r>
          </a:p>
          <a:p>
            <a:pPr marL="457200" indent="-457200">
              <a:lnSpc>
                <a:spcPct val="150000"/>
              </a:lnSpc>
              <a:buFont typeface="Arial" panose="020B0604020202020204" pitchFamily="34" charset="0"/>
              <a:buChar char="•"/>
            </a:pPr>
            <a:r>
              <a:rPr lang="en-US" sz="3200" dirty="0" smtClean="0"/>
              <a:t>Report package information</a:t>
            </a:r>
          </a:p>
          <a:p>
            <a:endParaRPr lang="en-US" sz="3200" dirty="0" smtClean="0"/>
          </a:p>
          <a:p>
            <a:endParaRPr lang="en-US" sz="3200" dirty="0"/>
          </a:p>
          <a:p>
            <a:endParaRPr lang="en-US" sz="3200" dirty="0" smtClean="0"/>
          </a:p>
          <a:p>
            <a:endParaRPr lang="en-US" sz="3200" dirty="0"/>
          </a:p>
          <a:p>
            <a:endParaRPr lang="en-US" sz="3200" dirty="0"/>
          </a:p>
        </p:txBody>
      </p:sp>
      <p:sp>
        <p:nvSpPr>
          <p:cNvPr id="5"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Elements in DEV</a:t>
            </a:r>
            <a:br>
              <a:rPr lang="en-US" sz="3600" dirty="0"/>
            </a:br>
            <a:r>
              <a:rPr lang="en-US" sz="2400" dirty="0" smtClean="0"/>
              <a:t>Example opportunities</a:t>
            </a:r>
            <a:r>
              <a:rPr lang="en-US" sz="4000" dirty="0"/>
              <a:t/>
            </a:r>
            <a:br>
              <a:rPr lang="en-US" sz="4000" dirty="0"/>
            </a:br>
            <a:endParaRPr lang="en-US" sz="4000" dirty="0"/>
          </a:p>
        </p:txBody>
      </p:sp>
    </p:spTree>
    <p:extLst>
      <p:ext uri="{BB962C8B-B14F-4D97-AF65-F5344CB8AC3E}">
        <p14:creationId xmlns:p14="http://schemas.microsoft.com/office/powerpoint/2010/main" val="86652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3600" dirty="0" smtClean="0"/>
              <a:t>Report of Element Changes within date range</a:t>
            </a:r>
            <a:br>
              <a:rPr lang="en-US" sz="3600" dirty="0" smtClean="0"/>
            </a:br>
            <a:r>
              <a:rPr lang="en-US" sz="2400" dirty="0" smtClean="0"/>
              <a:t>Example</a:t>
            </a:r>
            <a:endParaRPr lang="en-US" sz="2800" dirty="0"/>
          </a:p>
        </p:txBody>
      </p:sp>
      <p:sp>
        <p:nvSpPr>
          <p:cNvPr id="6" name="Rectangle 5"/>
          <p:cNvSpPr/>
          <p:nvPr/>
        </p:nvSpPr>
        <p:spPr>
          <a:xfrm>
            <a:off x="3840480" y="1520190"/>
            <a:ext cx="5703570" cy="3785652"/>
          </a:xfrm>
          <a:prstGeom prst="rect">
            <a:avLst/>
          </a:prstGeom>
        </p:spPr>
        <p:txBody>
          <a:bodyPr wrap="square">
            <a:spAutoFit/>
          </a:bodyPr>
          <a:lstStyle/>
          <a:p>
            <a:pPr algn="ctr"/>
            <a:r>
              <a:rPr lang="en-US" sz="12000" dirty="0" smtClean="0">
                <a:solidFill>
                  <a:srgbClr val="C00000"/>
                </a:solidFill>
                <a:latin typeface="Showcard Gothic" panose="04020904020102020604" pitchFamily="82" charset="0"/>
              </a:rPr>
              <a:t>Table Tool</a:t>
            </a:r>
            <a:endParaRPr lang="en-US" sz="12000" dirty="0">
              <a:solidFill>
                <a:srgbClr val="C00000"/>
              </a:solidFill>
              <a:latin typeface="Showcard Gothic" panose="04020904020102020604" pitchFamily="82" charset="0"/>
            </a:endParaRPr>
          </a:p>
        </p:txBody>
      </p:sp>
    </p:spTree>
    <p:extLst>
      <p:ext uri="{BB962C8B-B14F-4D97-AF65-F5344CB8AC3E}">
        <p14:creationId xmlns:p14="http://schemas.microsoft.com/office/powerpoint/2010/main" val="215560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 Changes within date range</a:t>
            </a:r>
            <a:r>
              <a:rPr lang="en-US" sz="4000" dirty="0"/>
              <a:t/>
            </a:r>
            <a:br>
              <a:rPr lang="en-US" sz="4000" dirty="0"/>
            </a:br>
            <a:r>
              <a:rPr lang="en-US" sz="2400" dirty="0" smtClean="0"/>
              <a:t>Example</a:t>
            </a:r>
            <a:r>
              <a:rPr lang="en-US" sz="4000" dirty="0"/>
              <a:t/>
            </a:r>
            <a:br>
              <a:rPr lang="en-US" sz="4000" dirty="0"/>
            </a:br>
            <a:endParaRPr lang="en-US" sz="4000" dirty="0"/>
          </a:p>
        </p:txBody>
      </p:sp>
      <p:sp>
        <p:nvSpPr>
          <p:cNvPr id="8" name="TextBox 7"/>
          <p:cNvSpPr txBox="1"/>
          <p:nvPr/>
        </p:nvSpPr>
        <p:spPr>
          <a:xfrm>
            <a:off x="488950" y="1733550"/>
            <a:ext cx="11360150" cy="4278094"/>
          </a:xfrm>
          <a:prstGeom prst="rect">
            <a:avLst/>
          </a:prstGeom>
          <a:solidFill>
            <a:srgbClr val="000000"/>
          </a:solidFill>
        </p:spPr>
        <p:txBody>
          <a:bodyPr wrap="square" rtlCol="0">
            <a:spAutoFit/>
          </a:bodyPr>
          <a:lstStyle/>
          <a:p>
            <a:r>
              <a:rPr lang="en-US" sz="1600" dirty="0">
                <a:solidFill>
                  <a:srgbClr val="A6C4FF"/>
                </a:solidFill>
                <a:latin typeface="Consolas" panose="020B0609020204030204" pitchFamily="49" charset="0"/>
              </a:rPr>
              <a:t> *** Report of Element Changes 2022/08/03 thru 2023/05/10 ******</a:t>
            </a:r>
          </a:p>
          <a:p>
            <a:r>
              <a:rPr lang="en-US" sz="1600" dirty="0">
                <a:solidFill>
                  <a:srgbClr val="A6C4FF"/>
                </a:solidFill>
                <a:latin typeface="Consolas" panose="020B0609020204030204" pitchFamily="49" charset="0"/>
              </a:rPr>
              <a:t>ENV_NAME  ELM_NAME  SYS_NAME  SBS_NAME  TYPE_NAME Date------ Time------- Userid  Package-</a:t>
            </a:r>
            <a:r>
              <a:rPr lang="en-US" sz="1600" dirty="0" smtClean="0">
                <a:solidFill>
                  <a:srgbClr val="A6C4FF"/>
                </a:solidFill>
                <a:latin typeface="Consolas" panose="020B0609020204030204" pitchFamily="49" charset="0"/>
              </a:rPr>
              <a:t>--------</a:t>
            </a:r>
            <a:endParaRPr lang="en-US" sz="1600" dirty="0">
              <a:solidFill>
                <a:srgbClr val="A6C4FF"/>
              </a:solidFill>
              <a:latin typeface="Consolas" panose="020B0609020204030204" pitchFamily="49" charset="0"/>
            </a:endParaRPr>
          </a:p>
          <a:p>
            <a:r>
              <a:rPr lang="en-US" sz="1600" dirty="0">
                <a:solidFill>
                  <a:srgbClr val="A6C4FF"/>
                </a:solidFill>
                <a:latin typeface="Consolas" panose="020B0609020204030204" pitchFamily="49" charset="0"/>
              </a:rPr>
              <a:t>PRD       BINDTEST  FINANCE   ACCTPAY   BIND      2022/08/30 12:50:37:44 WALJO11 2#WH4M0836186932</a:t>
            </a:r>
          </a:p>
          <a:p>
            <a:r>
              <a:rPr lang="en-US" sz="1600" dirty="0">
                <a:solidFill>
                  <a:srgbClr val="A6C4FF"/>
                </a:solidFill>
                <a:latin typeface="Consolas" panose="020B0609020204030204" pitchFamily="49" charset="0"/>
              </a:rPr>
              <a:t>PRD       BINDTST2  FINANCE   ACCTPAY   BIND      2022/08/31 11:49:51:81 WALJO11 2#WH4M0836186932</a:t>
            </a:r>
          </a:p>
          <a:p>
            <a:r>
              <a:rPr lang="en-US" sz="1600" dirty="0">
                <a:solidFill>
                  <a:srgbClr val="A6C4FF"/>
                </a:solidFill>
                <a:latin typeface="Consolas" panose="020B0609020204030204" pitchFamily="49" charset="0"/>
              </a:rPr>
              <a:t>PRD       CICSTEST  FINANCE   ACCTPAY   CICSNEWC  2022/08/31 11:11:46:45 WALJO11 2#WH4M0836186932</a:t>
            </a:r>
          </a:p>
          <a:p>
            <a:r>
              <a:rPr lang="en-US" sz="1600" dirty="0">
                <a:solidFill>
                  <a:srgbClr val="A6C4FF"/>
                </a:solidFill>
                <a:latin typeface="Consolas" panose="020B0609020204030204" pitchFamily="49" charset="0"/>
              </a:rPr>
              <a:t>PRD       FINAPC01  FINANCE   ACCTPAY   COPYBOOK  2022/11/22 18:06:53:46 WALJO11 FINA#XC3N0822297</a:t>
            </a:r>
          </a:p>
          <a:p>
            <a:r>
              <a:rPr lang="en-US" sz="1600" dirty="0">
                <a:solidFill>
                  <a:srgbClr val="A6C4FF"/>
                </a:solidFill>
                <a:latin typeface="Consolas" panose="020B0609020204030204" pitchFamily="49" charset="0"/>
              </a:rPr>
              <a:t>PRD       FNO2OTAA  FINANCE   ACCTPAY   YAMLOPTS  2022/12/14 20:51:21:23 WALJO11 FINA#WLNU1653486</a:t>
            </a:r>
          </a:p>
          <a:p>
            <a:r>
              <a:rPr lang="en-US" sz="1600" dirty="0">
                <a:solidFill>
                  <a:srgbClr val="A6C4FF"/>
                </a:solidFill>
                <a:latin typeface="Consolas" panose="020B0609020204030204" pitchFamily="49" charset="0"/>
              </a:rPr>
              <a:t>PRD       HEADER23  FINANCE   ACCTPAY   COPYBOOK  2022/12/06 16:10:01:64 WALJO11 FINA#WLFP1016782</a:t>
            </a:r>
          </a:p>
          <a:p>
            <a:r>
              <a:rPr lang="en-US" sz="1600" dirty="0">
                <a:solidFill>
                  <a:srgbClr val="A6C4FF"/>
                </a:solidFill>
                <a:latin typeface="Consolas" panose="020B0609020204030204" pitchFamily="49" charset="0"/>
              </a:rPr>
              <a:t>PRD       JOBNUM44  FINANCE   ACCTPAY   YAMLOPTS  2022/12/07 21:07:18:98 WALJO11 FINA#WLNT2322820</a:t>
            </a:r>
          </a:p>
          <a:p>
            <a:r>
              <a:rPr lang="en-US" sz="1600" dirty="0">
                <a:solidFill>
                  <a:srgbClr val="A6C4FF"/>
                </a:solidFill>
                <a:latin typeface="Consolas" panose="020B0609020204030204" pitchFamily="49" charset="0"/>
              </a:rPr>
              <a:t>PRD       PG000004  FINANCE   ACCTPAY   COBOL     2023/03/29 14:44:28:30 WALJO11 FINA#XC5O5806211</a:t>
            </a:r>
          </a:p>
          <a:p>
            <a:r>
              <a:rPr lang="en-US" sz="1600" dirty="0">
                <a:solidFill>
                  <a:srgbClr val="A6C4FF"/>
                </a:solidFill>
                <a:latin typeface="Consolas" panose="020B0609020204030204" pitchFamily="49" charset="0"/>
              </a:rPr>
              <a:t>PRD       PG000005  FINANCE   ACCTPAY   COBOL     2023/03/30 16:59:27:66 WALJO11 FINA#XC4Q0010266</a:t>
            </a:r>
          </a:p>
          <a:p>
            <a:r>
              <a:rPr lang="en-US" sz="1600" dirty="0">
                <a:solidFill>
                  <a:srgbClr val="A6C4FF"/>
                </a:solidFill>
                <a:latin typeface="Consolas" panose="020B0609020204030204" pitchFamily="49" charset="0"/>
              </a:rPr>
              <a:t>PRD       PG000006  FINANCE   ACCTPAY   COBOL     2023/03/30 16:59:46:56 WALJO11 FINA#XC4Q0010266</a:t>
            </a:r>
          </a:p>
          <a:p>
            <a:r>
              <a:rPr lang="en-US" sz="1600" dirty="0">
                <a:solidFill>
                  <a:srgbClr val="A6C4FF"/>
                </a:solidFill>
                <a:latin typeface="Consolas" panose="020B0609020204030204" pitchFamily="49" charset="0"/>
              </a:rPr>
              <a:t>PRD       PG000007  FINANCE   ACCTPAY   COBOL     2023/03/29 14:32:52:06 WALJO11 FINA#XDCN2523026</a:t>
            </a:r>
          </a:p>
          <a:p>
            <a:r>
              <a:rPr lang="en-US" sz="1600" dirty="0">
                <a:solidFill>
                  <a:srgbClr val="A6C4FF"/>
                </a:solidFill>
                <a:latin typeface="Consolas" panose="020B0609020204030204" pitchFamily="49" charset="0"/>
              </a:rPr>
              <a:t>PRD       PG000008  FINANCE   ACCTPAY   COBOL     2023/03/29 14:33:07:18 WALJO11 FINA#XDCN2523026</a:t>
            </a:r>
          </a:p>
          <a:p>
            <a:r>
              <a:rPr lang="en-US" sz="1600" dirty="0">
                <a:solidFill>
                  <a:srgbClr val="A6C4FF"/>
                </a:solidFill>
                <a:latin typeface="Consolas" panose="020B0609020204030204" pitchFamily="49" charset="0"/>
              </a:rPr>
              <a:t>PRD       PG000009  FINANCE   ACCTPAY   COBOL     2023/03/29 14:33:24:87 WALJO11 FINA#XDCN2523026</a:t>
            </a:r>
          </a:p>
          <a:p>
            <a:r>
              <a:rPr lang="en-US" sz="1600" dirty="0">
                <a:solidFill>
                  <a:srgbClr val="A6C4FF"/>
                </a:solidFill>
                <a:latin typeface="Consolas" panose="020B0609020204030204" pitchFamily="49" charset="0"/>
              </a:rPr>
              <a:t>PRD       PG000044  FINANCE   ACCTPAY   COBOL     2023/03/24 08:20:35:66 WALJO11 FINA#XC3P4719913</a:t>
            </a:r>
          </a:p>
          <a:p>
            <a:r>
              <a:rPr lang="en-US" sz="1600" dirty="0">
                <a:solidFill>
                  <a:srgbClr val="A6C4FF"/>
                </a:solidFill>
                <a:latin typeface="Consolas" panose="020B0609020204030204" pitchFamily="49" charset="0"/>
              </a:rPr>
              <a:t>PRD       PG000051  FINANCE   ACCTPAY   COBOL     2023/04/06 12:25:08:55 WALJO11 </a:t>
            </a:r>
            <a:r>
              <a:rPr lang="en-US" sz="1600" dirty="0" smtClean="0">
                <a:solidFill>
                  <a:srgbClr val="A6C4FF"/>
                </a:solidFill>
                <a:latin typeface="Consolas" panose="020B0609020204030204" pitchFamily="49" charset="0"/>
              </a:rPr>
              <a:t>FINA#XDFM1753248</a:t>
            </a:r>
            <a:endParaRPr lang="en-US" sz="1600" dirty="0">
              <a:solidFill>
                <a:srgbClr val="A6C4FF"/>
              </a:solidFill>
              <a:latin typeface="Consolas" panose="020B0609020204030204" pitchFamily="49" charset="0"/>
            </a:endParaRPr>
          </a:p>
        </p:txBody>
      </p:sp>
    </p:spTree>
    <p:extLst>
      <p:ext uri="{BB962C8B-B14F-4D97-AF65-F5344CB8AC3E}">
        <p14:creationId xmlns:p14="http://schemas.microsoft.com/office/powerpoint/2010/main" val="69892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384301"/>
            <a:ext cx="10956925" cy="3854450"/>
          </a:xfrm>
        </p:spPr>
        <p:txBody>
          <a:bodyPr/>
          <a:lstStyle/>
          <a:p>
            <a:pPr marL="457200" indent="-457200">
              <a:lnSpc>
                <a:spcPts val="3400"/>
              </a:lnSpc>
              <a:buFont typeface="Arial" panose="020B0604020202020204" pitchFamily="34" charset="0"/>
              <a:buChar char="•"/>
            </a:pPr>
            <a:endParaRPr lang="en-US" sz="3400" dirty="0" smtClean="0"/>
          </a:p>
          <a:p>
            <a:pPr marL="457200" indent="-457200">
              <a:lnSpc>
                <a:spcPts val="3400"/>
              </a:lnSpc>
              <a:buFont typeface="Arial" panose="020B0604020202020204" pitchFamily="34" charset="0"/>
              <a:buChar char="•"/>
            </a:pPr>
            <a:r>
              <a:rPr lang="en-US" sz="3400" dirty="0" smtClean="0"/>
              <a:t>1 CSV step and 1 </a:t>
            </a:r>
            <a:r>
              <a:rPr lang="en-US" sz="3400" dirty="0" err="1" smtClean="0"/>
              <a:t>TableTool</a:t>
            </a:r>
            <a:r>
              <a:rPr lang="en-US" sz="3400" dirty="0" smtClean="0"/>
              <a:t> step in </a:t>
            </a:r>
            <a:r>
              <a:rPr lang="en-US" sz="3400" u="sng" dirty="0" smtClean="0"/>
              <a:t>76 lines of JCL</a:t>
            </a:r>
          </a:p>
          <a:p>
            <a:pPr marL="457200" indent="-457200">
              <a:lnSpc>
                <a:spcPts val="3400"/>
              </a:lnSpc>
              <a:buFont typeface="Arial" panose="020B0604020202020204" pitchFamily="34" charset="0"/>
              <a:buChar char="•"/>
            </a:pPr>
            <a:endParaRPr lang="en-US" sz="3400" u="sng" dirty="0" smtClean="0"/>
          </a:p>
          <a:p>
            <a:pPr marL="457200" indent="-457200">
              <a:lnSpc>
                <a:spcPts val="3400"/>
              </a:lnSpc>
              <a:buFont typeface="Arial" panose="020B0604020202020204" pitchFamily="34" charset="0"/>
              <a:buChar char="•"/>
            </a:pPr>
            <a:r>
              <a:rPr lang="en-US" sz="3400" dirty="0" smtClean="0"/>
              <a:t>JCL parameters for </a:t>
            </a:r>
          </a:p>
          <a:p>
            <a:pPr marL="919163" lvl="1" indent="-457200">
              <a:lnSpc>
                <a:spcPts val="3400"/>
              </a:lnSpc>
              <a:spcBef>
                <a:spcPts val="600"/>
              </a:spcBef>
              <a:buFont typeface="Courier New" panose="02070309020205020404" pitchFamily="49" charset="0"/>
              <a:buChar char="o"/>
            </a:pPr>
            <a:r>
              <a:rPr lang="en-US" sz="3200" dirty="0" smtClean="0"/>
              <a:t>start and end dates</a:t>
            </a:r>
          </a:p>
          <a:p>
            <a:pPr marL="919163" lvl="1" indent="-457200">
              <a:lnSpc>
                <a:spcPts val="3400"/>
              </a:lnSpc>
              <a:spcBef>
                <a:spcPts val="600"/>
              </a:spcBef>
              <a:buFont typeface="Courier New" panose="02070309020205020404" pitchFamily="49" charset="0"/>
              <a:buChar char="o"/>
            </a:pPr>
            <a:r>
              <a:rPr lang="en-US" sz="3200" dirty="0" smtClean="0"/>
              <a:t>Environment and System (or wild-card)</a:t>
            </a:r>
          </a:p>
          <a:p>
            <a:pPr lvl="1" indent="0">
              <a:lnSpc>
                <a:spcPts val="3400"/>
              </a:lnSpc>
              <a:buNone/>
            </a:pPr>
            <a:endParaRPr lang="en-US" sz="3200" dirty="0" smtClean="0"/>
          </a:p>
          <a:p>
            <a:pPr marL="457200" indent="-457200">
              <a:lnSpc>
                <a:spcPts val="3400"/>
              </a:lnSpc>
              <a:buFont typeface="Arial" panose="020B0604020202020204" pitchFamily="34" charset="0"/>
              <a:buChar char="•"/>
            </a:pPr>
            <a:r>
              <a:rPr lang="en-US" sz="3400" dirty="0" smtClean="0"/>
              <a:t>OPTIONS devoted to formatting of fields</a:t>
            </a:r>
            <a:endParaRPr lang="en-US" sz="3600" dirty="0"/>
          </a:p>
          <a:p>
            <a:pPr marL="457200" indent="-457200">
              <a:lnSpc>
                <a:spcPts val="3400"/>
              </a:lnSpc>
              <a:buFont typeface="Arial" panose="020B0604020202020204" pitchFamily="34" charset="0"/>
              <a:buChar char="•"/>
            </a:pPr>
            <a:endParaRPr lang="en-US" sz="3600" dirty="0" smtClean="0"/>
          </a:p>
          <a:p>
            <a:pPr>
              <a:lnSpc>
                <a:spcPts val="3400"/>
              </a:lnSpc>
            </a:pPr>
            <a:endParaRPr lang="en-US" sz="3200" dirty="0" smtClean="0"/>
          </a:p>
          <a:p>
            <a:endParaRPr lang="en-US" sz="3200" dirty="0" smtClean="0"/>
          </a:p>
          <a:p>
            <a:endParaRPr lang="en-US" sz="3200" dirty="0"/>
          </a:p>
          <a:p>
            <a:endParaRPr lang="en-US" sz="3200" dirty="0" smtClean="0"/>
          </a:p>
          <a:p>
            <a:endParaRPr lang="en-US" sz="3200" dirty="0"/>
          </a:p>
          <a:p>
            <a:endParaRPr lang="en-US" sz="3200" dirty="0"/>
          </a:p>
        </p:txBody>
      </p:sp>
      <p:sp>
        <p:nvSpPr>
          <p:cNvPr id="5"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 Changes within date range</a:t>
            </a:r>
            <a:br>
              <a:rPr lang="en-US" sz="3600" dirty="0"/>
            </a:br>
            <a:r>
              <a:rPr lang="en-US" sz="2400" dirty="0" smtClean="0"/>
              <a:t>Example</a:t>
            </a:r>
            <a:endParaRPr lang="en-US" sz="4000" dirty="0"/>
          </a:p>
        </p:txBody>
      </p:sp>
    </p:spTree>
    <p:extLst>
      <p:ext uri="{BB962C8B-B14F-4D97-AF65-F5344CB8AC3E}">
        <p14:creationId xmlns:p14="http://schemas.microsoft.com/office/powerpoint/2010/main" val="171767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377950"/>
            <a:ext cx="10956925" cy="4371975"/>
          </a:xfrm>
        </p:spPr>
        <p:txBody>
          <a:bodyPr/>
          <a:lstStyle/>
          <a:p>
            <a:endParaRPr lang="en-US" sz="3200" dirty="0"/>
          </a:p>
          <a:p>
            <a:endParaRPr lang="en-US" sz="3200" dirty="0" smtClean="0"/>
          </a:p>
          <a:p>
            <a:endParaRPr lang="en-US" sz="3200" dirty="0"/>
          </a:p>
          <a:p>
            <a:endParaRPr lang="en-US" sz="3200" dirty="0"/>
          </a:p>
        </p:txBody>
      </p:sp>
      <p:sp>
        <p:nvSpPr>
          <p:cNvPr id="7" name="Title 1">
            <a:extLst>
              <a:ext uri="{FF2B5EF4-FFF2-40B4-BE49-F238E27FC236}">
                <a16:creationId xmlns:a16="http://schemas.microsoft.com/office/drawing/2014/main" id="{28D9DDD4-3D7B-6046-9557-3F735D4ED32F}"/>
              </a:ext>
            </a:extLst>
          </p:cNvPr>
          <p:cNvSpPr>
            <a:spLocks noGrp="1"/>
          </p:cNvSpPr>
          <p:nvPr>
            <p:ph type="title"/>
          </p:nvPr>
        </p:nvSpPr>
        <p:spPr>
          <a:xfrm>
            <a:off x="838200" y="605715"/>
            <a:ext cx="11010900" cy="445566"/>
          </a:xfrm>
        </p:spPr>
        <p:txBody>
          <a:bodyPr/>
          <a:lstStyle/>
          <a:p>
            <a:pPr algn="ctr"/>
            <a:r>
              <a:rPr lang="en-US" sz="3600" dirty="0"/>
              <a:t>Report of Element Changes within date range</a:t>
            </a:r>
            <a:r>
              <a:rPr lang="en-US" sz="4000" dirty="0"/>
              <a:t/>
            </a:r>
            <a:br>
              <a:rPr lang="en-US" sz="4000" dirty="0"/>
            </a:br>
            <a:r>
              <a:rPr lang="en-US" sz="2400" dirty="0" smtClean="0"/>
              <a:t>Example</a:t>
            </a:r>
            <a:r>
              <a:rPr lang="en-US" sz="4000" dirty="0"/>
              <a:t/>
            </a:r>
            <a:br>
              <a:rPr lang="en-US" sz="4000" dirty="0"/>
            </a:br>
            <a:endParaRPr lang="en-US" sz="4000" dirty="0"/>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1" y="1722438"/>
            <a:ext cx="11315699" cy="4089400"/>
          </a:xfrm>
          <a:prstGeom prst="rect">
            <a:avLst/>
          </a:prstGeom>
        </p:spPr>
      </p:pic>
    </p:spTree>
    <p:extLst>
      <p:ext uri="{BB962C8B-B14F-4D97-AF65-F5344CB8AC3E}">
        <p14:creationId xmlns:p14="http://schemas.microsoft.com/office/powerpoint/2010/main" val="354516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3600" dirty="0" smtClean="0"/>
              <a:t>Managing processor </a:t>
            </a:r>
            <a:r>
              <a:rPr lang="en-US" sz="3600" dirty="0"/>
              <a:t>group </a:t>
            </a:r>
            <a:r>
              <a:rPr lang="en-US" sz="3600" dirty="0" smtClean="0"/>
              <a:t>overrides</a:t>
            </a:r>
            <a:br>
              <a:rPr lang="en-US" sz="3600" dirty="0" smtClean="0"/>
            </a:br>
            <a:r>
              <a:rPr lang="en-US" sz="2400" dirty="0" smtClean="0"/>
              <a:t>Example</a:t>
            </a:r>
            <a:endParaRPr lang="en-US" sz="2800" dirty="0"/>
          </a:p>
        </p:txBody>
      </p:sp>
      <p:sp>
        <p:nvSpPr>
          <p:cNvPr id="6" name="Rectangle 5"/>
          <p:cNvSpPr/>
          <p:nvPr/>
        </p:nvSpPr>
        <p:spPr>
          <a:xfrm>
            <a:off x="3412219" y="1520190"/>
            <a:ext cx="5703570" cy="3785652"/>
          </a:xfrm>
          <a:prstGeom prst="rect">
            <a:avLst/>
          </a:prstGeom>
        </p:spPr>
        <p:txBody>
          <a:bodyPr wrap="square">
            <a:spAutoFit/>
          </a:bodyPr>
          <a:lstStyle/>
          <a:p>
            <a:pPr algn="ctr"/>
            <a:r>
              <a:rPr lang="en-US" sz="12000" dirty="0" smtClean="0">
                <a:solidFill>
                  <a:srgbClr val="C00000"/>
                </a:solidFill>
                <a:latin typeface="Showcard Gothic" panose="04020904020102020604" pitchFamily="82" charset="0"/>
              </a:rPr>
              <a:t>Table Tool</a:t>
            </a:r>
            <a:endParaRPr lang="en-US" sz="12000" dirty="0">
              <a:solidFill>
                <a:srgbClr val="C00000"/>
              </a:solidFill>
              <a:latin typeface="Showcard Gothic" panose="04020904020102020604" pitchFamily="82" charset="0"/>
            </a:endParaRPr>
          </a:p>
        </p:txBody>
      </p:sp>
    </p:spTree>
    <p:extLst>
      <p:ext uri="{BB962C8B-B14F-4D97-AF65-F5344CB8AC3E}">
        <p14:creationId xmlns:p14="http://schemas.microsoft.com/office/powerpoint/2010/main" val="413215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9"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Managing processor </a:t>
            </a:r>
            <a:r>
              <a:rPr lang="en-US" sz="3600" dirty="0"/>
              <a:t>group overrides</a:t>
            </a:r>
            <a:br>
              <a:rPr lang="en-US" sz="3600" dirty="0"/>
            </a:br>
            <a:r>
              <a:rPr lang="en-US" sz="2400" dirty="0" smtClean="0"/>
              <a:t>Example</a:t>
            </a:r>
            <a:endParaRPr lang="en-US" sz="240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Tree>
    <p:extLst>
      <p:ext uri="{BB962C8B-B14F-4D97-AF65-F5344CB8AC3E}">
        <p14:creationId xmlns:p14="http://schemas.microsoft.com/office/powerpoint/2010/main" val="119064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pPr marL="571500" indent="-571500">
              <a:lnSpc>
                <a:spcPts val="3400"/>
              </a:lnSpc>
              <a:spcBef>
                <a:spcPts val="0"/>
              </a:spcBef>
              <a:buFont typeface="Arial" panose="020B0604020202020204" pitchFamily="34" charset="0"/>
              <a:buChar char="•"/>
            </a:pPr>
            <a:endParaRPr lang="en-US" sz="3600" dirty="0" smtClean="0"/>
          </a:p>
          <a:p>
            <a:pPr marL="571500" indent="-571500">
              <a:lnSpc>
                <a:spcPts val="3400"/>
              </a:lnSpc>
              <a:spcBef>
                <a:spcPts val="0"/>
              </a:spcBef>
              <a:buFont typeface="Arial" panose="020B0604020202020204" pitchFamily="34" charset="0"/>
              <a:buChar char="•"/>
            </a:pPr>
            <a:r>
              <a:rPr lang="en-US" sz="3600" dirty="0" smtClean="0"/>
              <a:t>Two steps </a:t>
            </a:r>
            <a:r>
              <a:rPr lang="en-US" sz="3600" u="sng" dirty="0" smtClean="0"/>
              <a:t>in 47 lines of JCL</a:t>
            </a:r>
          </a:p>
          <a:p>
            <a:pPr marL="1257300" lvl="2" indent="-571500">
              <a:lnSpc>
                <a:spcPts val="3400"/>
              </a:lnSpc>
              <a:spcBef>
                <a:spcPts val="0"/>
              </a:spcBef>
              <a:buFont typeface="Courier New" panose="02070309020205020404" pitchFamily="49" charset="0"/>
              <a:buChar char="o"/>
            </a:pPr>
            <a:r>
              <a:rPr lang="en-US" sz="2800" dirty="0" smtClean="0"/>
              <a:t>1 CSV step</a:t>
            </a:r>
          </a:p>
          <a:p>
            <a:pPr marL="1257300" lvl="2" indent="-571500">
              <a:lnSpc>
                <a:spcPts val="3400"/>
              </a:lnSpc>
              <a:spcBef>
                <a:spcPts val="0"/>
              </a:spcBef>
              <a:buFont typeface="Courier New" panose="02070309020205020404" pitchFamily="49" charset="0"/>
              <a:buChar char="o"/>
            </a:pPr>
            <a:r>
              <a:rPr lang="en-US" sz="2800" dirty="0" smtClean="0"/>
              <a:t>1 Table Tool step</a:t>
            </a:r>
          </a:p>
          <a:p>
            <a:pPr marL="571500" indent="-571500">
              <a:lnSpc>
                <a:spcPts val="3400"/>
              </a:lnSpc>
              <a:spcBef>
                <a:spcPts val="0"/>
              </a:spcBef>
              <a:buFont typeface="Arial" panose="020B0604020202020204" pitchFamily="34" charset="0"/>
              <a:buChar char="•"/>
            </a:pPr>
            <a:endParaRPr lang="en-US" sz="3600" dirty="0"/>
          </a:p>
          <a:p>
            <a:pPr marL="571500" indent="-571500">
              <a:lnSpc>
                <a:spcPts val="3400"/>
              </a:lnSpc>
              <a:spcBef>
                <a:spcPts val="0"/>
              </a:spcBef>
              <a:buFont typeface="Arial" panose="020B0604020202020204" pitchFamily="34" charset="0"/>
              <a:buChar char="•"/>
            </a:pPr>
            <a:r>
              <a:rPr lang="en-US" sz="3600" dirty="0" smtClean="0"/>
              <a:t>Output is generously </a:t>
            </a:r>
            <a:r>
              <a:rPr lang="en-US" sz="3600" dirty="0"/>
              <a:t>commented </a:t>
            </a:r>
            <a:r>
              <a:rPr lang="en-US" sz="3600" dirty="0" smtClean="0"/>
              <a:t>and </a:t>
            </a:r>
            <a:r>
              <a:rPr lang="en-US" sz="3600" dirty="0"/>
              <a:t>formatted for next stop </a:t>
            </a:r>
            <a:r>
              <a:rPr lang="en-US" sz="3200" dirty="0" smtClean="0"/>
              <a:t>- </a:t>
            </a:r>
            <a:r>
              <a:rPr lang="en-US" sz="3200" dirty="0"/>
              <a:t>the Batch Environment Administration facility</a:t>
            </a:r>
            <a:endParaRPr lang="en-US" sz="3600" dirty="0" smtClean="0"/>
          </a:p>
          <a:p>
            <a:pPr marL="571500" indent="-571500">
              <a:lnSpc>
                <a:spcPts val="3400"/>
              </a:lnSpc>
              <a:spcBef>
                <a:spcPts val="0"/>
              </a:spcBef>
              <a:buFont typeface="Arial" panose="020B0604020202020204" pitchFamily="34" charset="0"/>
              <a:buChar char="•"/>
            </a:pPr>
            <a:endParaRPr lang="en-US" sz="3600" dirty="0"/>
          </a:p>
          <a:p>
            <a:pPr marL="571500" indent="-571500">
              <a:lnSpc>
                <a:spcPts val="3400"/>
              </a:lnSpc>
              <a:spcBef>
                <a:spcPts val="0"/>
              </a:spcBef>
              <a:buFont typeface="Arial" panose="020B0604020202020204" pitchFamily="34" charset="0"/>
              <a:buChar char="•"/>
            </a:pPr>
            <a:r>
              <a:rPr lang="en-US" sz="3600" dirty="0" smtClean="0"/>
              <a:t>OPTIONS determine whether to comment entries</a:t>
            </a:r>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3400"/>
            <a:ext cx="10515600" cy="445566"/>
          </a:xfrm>
        </p:spPr>
        <p:txBody>
          <a:bodyPr/>
          <a:lstStyle/>
          <a:p>
            <a:pPr lvl="0" algn="ctr"/>
            <a:r>
              <a:rPr lang="en-US" sz="3600" dirty="0" smtClean="0"/>
              <a:t>Managing processor </a:t>
            </a:r>
            <a:r>
              <a:rPr lang="en-US" sz="3600" dirty="0"/>
              <a:t>group overrides</a:t>
            </a:r>
            <a:br>
              <a:rPr lang="en-US" sz="3600" dirty="0"/>
            </a:br>
            <a:r>
              <a:rPr lang="en-US" sz="2400" dirty="0" smtClean="0"/>
              <a:t>Example</a:t>
            </a:r>
            <a:endParaRPr lang="en-US" sz="3200" dirty="0"/>
          </a:p>
        </p:txBody>
      </p:sp>
    </p:spTree>
    <p:extLst>
      <p:ext uri="{BB962C8B-B14F-4D97-AF65-F5344CB8AC3E}">
        <p14:creationId xmlns:p14="http://schemas.microsoft.com/office/powerpoint/2010/main" val="372600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3600" dirty="0" smtClean="0"/>
              <a:t>Managing </a:t>
            </a:r>
            <a:r>
              <a:rPr lang="en-US" sz="3600" dirty="0"/>
              <a:t>processor group overrides</a:t>
            </a:r>
            <a:br>
              <a:rPr lang="en-US" sz="3600" dirty="0"/>
            </a:br>
            <a:r>
              <a:rPr lang="en-US" sz="2400" dirty="0" smtClean="0"/>
              <a:t>Example</a:t>
            </a:r>
            <a:endParaRPr lang="en-US" sz="3200"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49"/>
            <a:ext cx="11315700" cy="4089401"/>
          </a:xfrm>
          <a:prstGeom prst="rect">
            <a:avLst/>
          </a:prstGeom>
        </p:spPr>
      </p:pic>
    </p:spTree>
    <p:extLst>
      <p:ext uri="{BB962C8B-B14F-4D97-AF65-F5344CB8AC3E}">
        <p14:creationId xmlns:p14="http://schemas.microsoft.com/office/powerpoint/2010/main" val="225664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9"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Managing processor </a:t>
            </a:r>
            <a:r>
              <a:rPr lang="en-US" sz="3600" dirty="0"/>
              <a:t>group overrides</a:t>
            </a:r>
            <a:br>
              <a:rPr lang="en-US" sz="3600" dirty="0"/>
            </a:br>
            <a:r>
              <a:rPr lang="en-US" sz="2400" dirty="0" smtClean="0"/>
              <a:t>Example</a:t>
            </a:r>
            <a:endParaRPr lang="en-US" sz="240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Tree>
    <p:extLst>
      <p:ext uri="{BB962C8B-B14F-4D97-AF65-F5344CB8AC3E}">
        <p14:creationId xmlns:p14="http://schemas.microsoft.com/office/powerpoint/2010/main" val="12490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pPr marL="571500" indent="-571500">
              <a:buFont typeface="Arial" panose="020B0604020202020204" pitchFamily="34" charset="0"/>
              <a:buChar char="•"/>
            </a:pPr>
            <a:r>
              <a:rPr lang="en-US" sz="3600" dirty="0" smtClean="0"/>
              <a:t>Introduction</a:t>
            </a:r>
          </a:p>
          <a:p>
            <a:pPr marL="571500" indent="-571500">
              <a:buFont typeface="Arial" panose="020B0604020202020204" pitchFamily="34" charset="0"/>
              <a:buChar char="•"/>
            </a:pPr>
            <a:r>
              <a:rPr lang="en-US" sz="3600" dirty="0" smtClean="0"/>
              <a:t>Examples: </a:t>
            </a:r>
          </a:p>
          <a:p>
            <a:pPr marL="1200150" lvl="2" indent="-514350">
              <a:buFont typeface="Courier New" panose="02070309020205020404" pitchFamily="49" charset="0"/>
              <a:buChar char="o"/>
            </a:pPr>
            <a:r>
              <a:rPr lang="en-US" sz="3200" dirty="0" smtClean="0"/>
              <a:t>Output </a:t>
            </a:r>
          </a:p>
          <a:p>
            <a:pPr marL="1200150" lvl="2" indent="-514350">
              <a:buFont typeface="Courier New" panose="02070309020205020404" pitchFamily="49" charset="0"/>
              <a:buChar char="o"/>
            </a:pPr>
            <a:r>
              <a:rPr lang="en-US" sz="3200" dirty="0" smtClean="0"/>
              <a:t>Level of Effort involved </a:t>
            </a:r>
          </a:p>
          <a:p>
            <a:pPr marL="1200150" lvl="2" indent="-514350">
              <a:buFont typeface="Courier New" panose="02070309020205020404" pitchFamily="49" charset="0"/>
              <a:buChar char="o"/>
            </a:pPr>
            <a:r>
              <a:rPr lang="en-US" sz="3200" dirty="0" smtClean="0"/>
              <a:t>Variety of Features</a:t>
            </a:r>
          </a:p>
          <a:p>
            <a:pPr lvl="2" indent="0">
              <a:buNone/>
            </a:pPr>
            <a:r>
              <a:rPr lang="en-US" sz="2800" dirty="0">
                <a:hlinkClick r:id="rId3"/>
              </a:rPr>
              <a:t>https://</a:t>
            </a:r>
            <a:r>
              <a:rPr lang="en-US" sz="2800" dirty="0" smtClean="0">
                <a:hlinkClick r:id="rId3"/>
              </a:rPr>
              <a:t>github.com/BroadcomMFD/broadcom-product-scripts</a:t>
            </a:r>
            <a:endParaRPr lang="en-US" sz="2800" dirty="0" smtClean="0"/>
          </a:p>
          <a:p>
            <a:pPr marL="571500" indent="-571500">
              <a:buFont typeface="Arial" panose="020B0604020202020204" pitchFamily="34" charset="0"/>
              <a:buChar char="•"/>
            </a:pPr>
            <a:r>
              <a:rPr lang="en-US" sz="3600" dirty="0" smtClean="0"/>
              <a:t>Other examples beyond these</a:t>
            </a:r>
            <a:endParaRPr lang="en-US" sz="3600" dirty="0"/>
          </a:p>
          <a:p>
            <a:pPr marL="571500" indent="-571500">
              <a:buFont typeface="Arial" panose="020B0604020202020204" pitchFamily="34" charset="0"/>
              <a:buChar char="•"/>
            </a:pPr>
            <a:r>
              <a:rPr lang="en-US" sz="3600" dirty="0" smtClean="0"/>
              <a:t>Where to get more information</a:t>
            </a:r>
            <a:endParaRPr lang="en-US" sz="36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dirty="0" smtClean="0"/>
              <a:t>AGENDA</a:t>
            </a:r>
            <a:endParaRPr lang="en-US" dirty="0"/>
          </a:p>
        </p:txBody>
      </p:sp>
    </p:spTree>
    <p:extLst>
      <p:ext uri="{BB962C8B-B14F-4D97-AF65-F5344CB8AC3E}">
        <p14:creationId xmlns:p14="http://schemas.microsoft.com/office/powerpoint/2010/main" val="185903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9"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Managing processor </a:t>
            </a:r>
            <a:r>
              <a:rPr lang="en-US" sz="3600" dirty="0"/>
              <a:t>group overrides</a:t>
            </a:r>
            <a:br>
              <a:rPr lang="en-US" sz="3600" dirty="0"/>
            </a:br>
            <a:r>
              <a:rPr lang="en-US" sz="2400" dirty="0" smtClean="0"/>
              <a:t>Example</a:t>
            </a:r>
            <a:endParaRPr lang="en-US" sz="24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08000" y="1733550"/>
            <a:ext cx="11315700" cy="4089400"/>
          </a:xfrm>
          <a:prstGeom prst="rect">
            <a:avLst/>
          </a:prstGeom>
        </p:spPr>
      </p:pic>
    </p:spTree>
    <p:extLst>
      <p:ext uri="{BB962C8B-B14F-4D97-AF65-F5344CB8AC3E}">
        <p14:creationId xmlns:p14="http://schemas.microsoft.com/office/powerpoint/2010/main" val="30699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pPr marL="457200" indent="-457200">
              <a:lnSpc>
                <a:spcPts val="3400"/>
              </a:lnSpc>
              <a:buFont typeface="Arial" panose="020B0604020202020204" pitchFamily="34" charset="0"/>
              <a:buChar char="X"/>
            </a:pPr>
            <a:r>
              <a:rPr lang="en-US" sz="3200" strike="sngStrike" dirty="0" smtClean="0"/>
              <a:t>Batch Admin to BUILD SCL, Edit SCL, run DEFINE SCL </a:t>
            </a:r>
          </a:p>
          <a:p>
            <a:pPr marL="457200" indent="-457200">
              <a:lnSpc>
                <a:spcPts val="3400"/>
              </a:lnSpc>
              <a:buFont typeface="Arial" panose="020B0604020202020204" pitchFamily="34" charset="0"/>
              <a:buChar char="X"/>
            </a:pPr>
            <a:r>
              <a:rPr lang="en-US" sz="3200" strike="sngStrike" dirty="0" smtClean="0"/>
              <a:t>Foreground Panels for Type, processor Group, overrides</a:t>
            </a:r>
          </a:p>
          <a:p>
            <a:pPr marL="457200" indent="-457200">
              <a:buFont typeface="Arial" panose="020B0604020202020204" pitchFamily="34" charset="0"/>
              <a:buChar char="•"/>
            </a:pPr>
            <a:r>
              <a:rPr lang="en-US" sz="3200" dirty="0" smtClean="0"/>
              <a:t>Define new Endevor objects from existing objects</a:t>
            </a:r>
          </a:p>
          <a:p>
            <a:pPr marL="457200" indent="-457200">
              <a:buFont typeface="Arial" panose="020B0604020202020204" pitchFamily="34" charset="0"/>
              <a:buChar char="•"/>
            </a:pPr>
            <a:r>
              <a:rPr lang="en-US" sz="3200" dirty="0" smtClean="0"/>
              <a:t>Leverage existing Models in your Endevor CSIQSAMP library - formatted SCL</a:t>
            </a:r>
          </a:p>
          <a:p>
            <a:pPr marL="457200" indent="-457200">
              <a:buFont typeface="Arial" panose="020B0604020202020204" pitchFamily="34" charset="0"/>
              <a:buChar char="•"/>
            </a:pPr>
            <a:r>
              <a:rPr lang="en-US" sz="3200" dirty="0" smtClean="0"/>
              <a:t>Produce outputs that are freely commented and available for review</a:t>
            </a:r>
          </a:p>
          <a:p>
            <a:pPr marL="457200" indent="-457200">
              <a:buFont typeface="Arial" panose="020B0604020202020204" pitchFamily="34" charset="0"/>
              <a:buChar char="•"/>
            </a:pPr>
            <a:r>
              <a:rPr lang="en-US" sz="3200" dirty="0" smtClean="0"/>
              <a:t>Job steps become the building blocks</a:t>
            </a:r>
            <a:endParaRPr lang="en-US" sz="3200" dirty="0"/>
          </a:p>
          <a:p>
            <a:endParaRPr lang="en-US" sz="3200" dirty="0" smtClean="0"/>
          </a:p>
          <a:p>
            <a:endParaRPr lang="en-US" sz="3200" dirty="0"/>
          </a:p>
          <a:p>
            <a:endParaRPr lang="en-US" sz="3200" dirty="0" smtClean="0"/>
          </a:p>
          <a:p>
            <a:endParaRPr lang="en-US" sz="3200" dirty="0"/>
          </a:p>
          <a:p>
            <a:endParaRPr lang="en-US" sz="3200" dirty="0"/>
          </a:p>
        </p:txBody>
      </p:sp>
      <p:sp>
        <p:nvSpPr>
          <p:cNvPr id="5"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Managing processor </a:t>
            </a:r>
            <a:r>
              <a:rPr lang="en-US" sz="3600" dirty="0"/>
              <a:t>group overrides</a:t>
            </a:r>
            <a:br>
              <a:rPr lang="en-US" sz="3600" dirty="0"/>
            </a:br>
            <a:r>
              <a:rPr lang="en-US" sz="2400" dirty="0" smtClean="0"/>
              <a:t>Example opportunities</a:t>
            </a:r>
            <a:endParaRPr lang="en-US" sz="2400" dirty="0"/>
          </a:p>
        </p:txBody>
      </p:sp>
    </p:spTree>
    <p:extLst>
      <p:ext uri="{BB962C8B-B14F-4D97-AF65-F5344CB8AC3E}">
        <p14:creationId xmlns:p14="http://schemas.microsoft.com/office/powerpoint/2010/main" val="248734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500"/>
                                        <p:tgtEl>
                                          <p:spTgt spid="3">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500"/>
                                        <p:tgtEl>
                                          <p:spTgt spid="3">
                                            <p:txEl>
                                              <p:pRg st="4" end="4"/>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3600" dirty="0" smtClean="0"/>
              <a:t>Dataset Reporting</a:t>
            </a:r>
            <a:br>
              <a:rPr lang="en-US" sz="3600" dirty="0" smtClean="0"/>
            </a:br>
            <a:r>
              <a:rPr lang="en-US" sz="2400" dirty="0" smtClean="0"/>
              <a:t>Example</a:t>
            </a:r>
            <a:endParaRPr lang="en-US" sz="3600" dirty="0"/>
          </a:p>
        </p:txBody>
      </p:sp>
      <p:sp>
        <p:nvSpPr>
          <p:cNvPr id="6" name="Rectangle 5"/>
          <p:cNvSpPr/>
          <p:nvPr/>
        </p:nvSpPr>
        <p:spPr>
          <a:xfrm>
            <a:off x="3163359" y="1520190"/>
            <a:ext cx="5703570" cy="3785652"/>
          </a:xfrm>
          <a:prstGeom prst="rect">
            <a:avLst/>
          </a:prstGeom>
        </p:spPr>
        <p:txBody>
          <a:bodyPr wrap="square">
            <a:spAutoFit/>
          </a:bodyPr>
          <a:lstStyle/>
          <a:p>
            <a:pPr algn="ctr"/>
            <a:r>
              <a:rPr lang="en-US" sz="12000" dirty="0" smtClean="0">
                <a:solidFill>
                  <a:srgbClr val="C00000"/>
                </a:solidFill>
                <a:latin typeface="Showcard Gothic" panose="04020904020102020604" pitchFamily="82" charset="0"/>
              </a:rPr>
              <a:t>Table Tool</a:t>
            </a:r>
            <a:endParaRPr lang="en-US" sz="12000" dirty="0">
              <a:solidFill>
                <a:srgbClr val="C00000"/>
              </a:solidFill>
              <a:latin typeface="Showcard Gothic" panose="04020904020102020604" pitchFamily="82" charset="0"/>
            </a:endParaRPr>
          </a:p>
        </p:txBody>
      </p:sp>
    </p:spTree>
    <p:extLst>
      <p:ext uri="{BB962C8B-B14F-4D97-AF65-F5344CB8AC3E}">
        <p14:creationId xmlns:p14="http://schemas.microsoft.com/office/powerpoint/2010/main" val="171709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7"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Dataset Reporting </a:t>
            </a:r>
            <a:br>
              <a:rPr lang="en-US" sz="3600" dirty="0" smtClean="0"/>
            </a:br>
            <a:r>
              <a:rPr lang="en-US" sz="2400" dirty="0" smtClean="0"/>
              <a:t>Example</a:t>
            </a:r>
            <a:endParaRPr lang="en-US" sz="240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Tree>
    <p:extLst>
      <p:ext uri="{BB962C8B-B14F-4D97-AF65-F5344CB8AC3E}">
        <p14:creationId xmlns:p14="http://schemas.microsoft.com/office/powerpoint/2010/main" val="11624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593850"/>
            <a:ext cx="10956925" cy="4162425"/>
          </a:xfrm>
        </p:spPr>
        <p:txBody>
          <a:bodyPr/>
          <a:lstStyle/>
          <a:p>
            <a:pPr marL="571500" indent="-571500">
              <a:buFont typeface="Arial" panose="020B0604020202020204" pitchFamily="34" charset="0"/>
              <a:buChar char="•"/>
            </a:pPr>
            <a:r>
              <a:rPr lang="en-US" sz="3600" dirty="0" smtClean="0"/>
              <a:t>Two steps </a:t>
            </a:r>
            <a:r>
              <a:rPr lang="en-US" sz="3600" u="sng" dirty="0" smtClean="0"/>
              <a:t>in 36 lines</a:t>
            </a:r>
            <a:r>
              <a:rPr lang="en-US" sz="3600" dirty="0" smtClean="0"/>
              <a:t> of JCL</a:t>
            </a:r>
            <a:endParaRPr lang="en-US" sz="3600" u="sng" dirty="0" smtClean="0"/>
          </a:p>
          <a:p>
            <a:pPr marL="1033463" lvl="1" indent="-571500">
              <a:buFont typeface="Courier New" panose="02070309020205020404" pitchFamily="49" charset="0"/>
              <a:buChar char="o"/>
            </a:pPr>
            <a:r>
              <a:rPr lang="en-US" sz="3200" dirty="0" smtClean="0"/>
              <a:t>IDCAMS</a:t>
            </a:r>
          </a:p>
          <a:p>
            <a:pPr marL="1033463" lvl="1" indent="-571500">
              <a:buFont typeface="Courier New" panose="02070309020205020404" pitchFamily="49" charset="0"/>
              <a:buChar char="o"/>
            </a:pPr>
            <a:r>
              <a:rPr lang="en-US" sz="3200" dirty="0" smtClean="0"/>
              <a:t>Table Tool</a:t>
            </a:r>
            <a:endParaRPr lang="en-US" sz="3200" dirty="0"/>
          </a:p>
          <a:p>
            <a:pPr marL="571500" indent="-571500">
              <a:lnSpc>
                <a:spcPts val="3400"/>
              </a:lnSpc>
              <a:spcBef>
                <a:spcPts val="0"/>
              </a:spcBef>
              <a:buFont typeface="Arial" panose="020B0604020202020204" pitchFamily="34" charset="0"/>
              <a:buChar char="•"/>
            </a:pPr>
            <a:endParaRPr lang="en-US" sz="3600" dirty="0" smtClean="0"/>
          </a:p>
          <a:p>
            <a:pPr marL="571500" indent="-571500">
              <a:lnSpc>
                <a:spcPts val="3400"/>
              </a:lnSpc>
              <a:spcBef>
                <a:spcPts val="0"/>
              </a:spcBef>
              <a:buFont typeface="Arial" panose="020B0604020202020204" pitchFamily="34" charset="0"/>
              <a:buChar char="•"/>
            </a:pPr>
            <a:r>
              <a:rPr lang="en-US" sz="3600" dirty="0" smtClean="0"/>
              <a:t>Reports all datasets using a common high level qualifier</a:t>
            </a:r>
            <a:endParaRPr lang="en-US" sz="3400" dirty="0" smtClean="0"/>
          </a:p>
          <a:p>
            <a:pPr marL="571500" indent="-571500">
              <a:lnSpc>
                <a:spcPts val="3400"/>
              </a:lnSpc>
              <a:spcBef>
                <a:spcPts val="0"/>
              </a:spcBef>
              <a:buFont typeface="Arial" panose="020B0604020202020204" pitchFamily="34" charset="0"/>
              <a:buChar char="•"/>
            </a:pPr>
            <a:endParaRPr lang="en-US" sz="3600" dirty="0" smtClean="0"/>
          </a:p>
          <a:p>
            <a:pPr marL="571500" indent="-571500">
              <a:lnSpc>
                <a:spcPts val="3400"/>
              </a:lnSpc>
              <a:spcBef>
                <a:spcPts val="0"/>
              </a:spcBef>
              <a:buFont typeface="Arial" panose="020B0604020202020204" pitchFamily="34" charset="0"/>
              <a:buChar char="•"/>
            </a:pPr>
            <a:r>
              <a:rPr lang="en-US" sz="3600" dirty="0" smtClean="0"/>
              <a:t>OPTIONS execute IBM’s LISTDSI command and provide for formatting </a:t>
            </a:r>
            <a:endParaRPr lang="en-US" sz="3200" dirty="0" smtClean="0"/>
          </a:p>
          <a:p>
            <a:endParaRPr lang="en-US" sz="3200" dirty="0" smtClean="0"/>
          </a:p>
          <a:p>
            <a:endParaRPr lang="en-US" sz="3200" dirty="0"/>
          </a:p>
          <a:p>
            <a:endParaRPr lang="en-US" sz="3200" dirty="0" smtClean="0"/>
          </a:p>
          <a:p>
            <a:endParaRPr lang="en-US" sz="3200" dirty="0"/>
          </a:p>
          <a:p>
            <a:endParaRPr lang="en-US" sz="3200" dirty="0"/>
          </a:p>
        </p:txBody>
      </p:sp>
      <p:sp>
        <p:nvSpPr>
          <p:cNvPr id="5"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Dataset Reporting</a:t>
            </a:r>
            <a:br>
              <a:rPr lang="en-US" sz="3600" dirty="0" smtClean="0"/>
            </a:br>
            <a:r>
              <a:rPr lang="en-US" sz="2400" dirty="0" smtClean="0"/>
              <a:t>Example</a:t>
            </a:r>
            <a:endParaRPr lang="en-US" sz="2400" dirty="0"/>
          </a:p>
        </p:txBody>
      </p:sp>
    </p:spTree>
    <p:extLst>
      <p:ext uri="{BB962C8B-B14F-4D97-AF65-F5344CB8AC3E}">
        <p14:creationId xmlns:p14="http://schemas.microsoft.com/office/powerpoint/2010/main" val="21395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7"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Dataset Reporting </a:t>
            </a:r>
            <a:br>
              <a:rPr lang="en-US" sz="3600" dirty="0" smtClean="0"/>
            </a:br>
            <a:r>
              <a:rPr lang="en-US" sz="2400" dirty="0" smtClean="0"/>
              <a:t>Example</a:t>
            </a:r>
            <a:endParaRPr lang="en-US" sz="240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49"/>
            <a:ext cx="11315700" cy="4089401"/>
          </a:xfrm>
          <a:prstGeom prst="rect">
            <a:avLst/>
          </a:prstGeom>
        </p:spPr>
      </p:pic>
    </p:spTree>
    <p:extLst>
      <p:ext uri="{BB962C8B-B14F-4D97-AF65-F5344CB8AC3E}">
        <p14:creationId xmlns:p14="http://schemas.microsoft.com/office/powerpoint/2010/main" val="405531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7"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Dataset Reporting </a:t>
            </a:r>
            <a:br>
              <a:rPr lang="en-US" sz="3600" dirty="0" smtClean="0"/>
            </a:br>
            <a:r>
              <a:rPr lang="en-US" sz="2400" dirty="0" smtClean="0"/>
              <a:t>Example</a:t>
            </a:r>
            <a:endParaRPr lang="en-US" sz="24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49"/>
            <a:ext cx="11315700" cy="4089401"/>
          </a:xfrm>
          <a:prstGeom prst="rect">
            <a:avLst/>
          </a:prstGeom>
        </p:spPr>
      </p:pic>
      <p:sp>
        <p:nvSpPr>
          <p:cNvPr id="9" name="Rounded Rectangular Callout 8"/>
          <p:cNvSpPr/>
          <p:nvPr/>
        </p:nvSpPr>
        <p:spPr>
          <a:xfrm>
            <a:off x="8161781" y="2117603"/>
            <a:ext cx="2550669" cy="511297"/>
          </a:xfrm>
          <a:prstGeom prst="wedgeRoundRectCallout">
            <a:avLst>
              <a:gd name="adj1" fmla="val -21394"/>
              <a:gd name="adj2" fmla="val 45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onsolas" panose="020B0609020204030204" pitchFamily="49" charset="0"/>
              </a:rPr>
              <a:t>F 'NONVSAM' 2 ALL </a:t>
            </a:r>
          </a:p>
        </p:txBody>
      </p:sp>
    </p:spTree>
    <p:extLst>
      <p:ext uri="{BB962C8B-B14F-4D97-AF65-F5344CB8AC3E}">
        <p14:creationId xmlns:p14="http://schemas.microsoft.com/office/powerpoint/2010/main" val="69205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7"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Dataset Reporting </a:t>
            </a:r>
            <a:br>
              <a:rPr lang="en-US" sz="3600" dirty="0" smtClean="0"/>
            </a:br>
            <a:r>
              <a:rPr lang="en-US" sz="2400" dirty="0" smtClean="0"/>
              <a:t>Example</a:t>
            </a:r>
            <a:endParaRPr lang="en-US" sz="24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89857" y="1733550"/>
            <a:ext cx="11359243" cy="4089400"/>
          </a:xfrm>
          <a:prstGeom prst="rect">
            <a:avLst/>
          </a:prstGeom>
        </p:spPr>
      </p:pic>
    </p:spTree>
    <p:extLst>
      <p:ext uri="{BB962C8B-B14F-4D97-AF65-F5344CB8AC3E}">
        <p14:creationId xmlns:p14="http://schemas.microsoft.com/office/powerpoint/2010/main" val="46383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7"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Dataset Reporting </a:t>
            </a:r>
            <a:br>
              <a:rPr lang="en-US" sz="3600" dirty="0" smtClean="0"/>
            </a:br>
            <a:r>
              <a:rPr lang="en-US" sz="2400" dirty="0" smtClean="0"/>
              <a:t>Example</a:t>
            </a:r>
            <a:endParaRPr lang="en-US" sz="240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0"/>
            <a:ext cx="11315700" cy="4089400"/>
          </a:xfrm>
          <a:prstGeom prst="rect">
            <a:avLst/>
          </a:prstGeom>
        </p:spPr>
      </p:pic>
    </p:spTree>
    <p:extLst>
      <p:ext uri="{BB962C8B-B14F-4D97-AF65-F5344CB8AC3E}">
        <p14:creationId xmlns:p14="http://schemas.microsoft.com/office/powerpoint/2010/main" val="74558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593850"/>
            <a:ext cx="10956925" cy="4162425"/>
          </a:xfrm>
        </p:spPr>
        <p:txBody>
          <a:bodyPr/>
          <a:lstStyle/>
          <a:p>
            <a:pPr marL="571500" indent="-571500">
              <a:spcBef>
                <a:spcPts val="400"/>
              </a:spcBef>
              <a:spcAft>
                <a:spcPts val="600"/>
              </a:spcAft>
              <a:buFont typeface="Arial" panose="020B0604020202020204" pitchFamily="34" charset="0"/>
              <a:buChar char="•"/>
            </a:pPr>
            <a:r>
              <a:rPr lang="en-US" sz="3600" dirty="0" smtClean="0"/>
              <a:t>Find datasets</a:t>
            </a:r>
          </a:p>
          <a:p>
            <a:pPr marL="1033463" lvl="1" indent="-571500">
              <a:lnSpc>
                <a:spcPts val="2800"/>
              </a:lnSpc>
              <a:spcBef>
                <a:spcPts val="0"/>
              </a:spcBef>
              <a:spcAft>
                <a:spcPts val="600"/>
              </a:spcAft>
              <a:buFont typeface="Courier New" panose="02070309020205020404" pitchFamily="49" charset="0"/>
              <a:buChar char="o"/>
            </a:pPr>
            <a:r>
              <a:rPr lang="en-US" sz="2800" dirty="0" smtClean="0"/>
              <a:t>Empty / Not PDS-E / With wrong </a:t>
            </a:r>
            <a:r>
              <a:rPr lang="en-US" sz="2800" dirty="0" err="1" smtClean="0"/>
              <a:t>blocksizes</a:t>
            </a:r>
            <a:endParaRPr lang="en-US" sz="2800" dirty="0" smtClean="0"/>
          </a:p>
          <a:p>
            <a:pPr marL="571500" indent="-571500">
              <a:spcBef>
                <a:spcPts val="400"/>
              </a:spcBef>
              <a:spcAft>
                <a:spcPts val="600"/>
              </a:spcAft>
              <a:buFont typeface="Arial" panose="020B0604020202020204" pitchFamily="34" charset="0"/>
              <a:buChar char="•"/>
            </a:pPr>
            <a:r>
              <a:rPr lang="en-US" sz="3600" dirty="0" smtClean="0"/>
              <a:t>Take Action</a:t>
            </a:r>
          </a:p>
          <a:p>
            <a:pPr marL="1033463" lvl="1" indent="-571500">
              <a:lnSpc>
                <a:spcPts val="2800"/>
              </a:lnSpc>
              <a:spcBef>
                <a:spcPts val="0"/>
              </a:spcBef>
              <a:spcAft>
                <a:spcPts val="600"/>
              </a:spcAft>
              <a:buFont typeface="Courier New" panose="02070309020205020404" pitchFamily="49" charset="0"/>
              <a:buChar char="o"/>
            </a:pPr>
            <a:r>
              <a:rPr lang="en-US" sz="2800" dirty="0"/>
              <a:t>Delete </a:t>
            </a:r>
            <a:r>
              <a:rPr lang="en-US" sz="2800" dirty="0" smtClean="0"/>
              <a:t>/ Rename / Rebuild </a:t>
            </a:r>
            <a:r>
              <a:rPr lang="en-US" sz="2800" dirty="0"/>
              <a:t>datasets</a:t>
            </a:r>
          </a:p>
          <a:p>
            <a:pPr marL="571500" indent="-571500">
              <a:spcBef>
                <a:spcPts val="400"/>
              </a:spcBef>
              <a:spcAft>
                <a:spcPts val="600"/>
              </a:spcAft>
              <a:buFont typeface="Arial" panose="020B0604020202020204" pitchFamily="34" charset="0"/>
              <a:buChar char="•"/>
            </a:pPr>
            <a:r>
              <a:rPr lang="en-US" sz="3600" dirty="0" smtClean="0"/>
              <a:t>Calculate and Report</a:t>
            </a:r>
          </a:p>
          <a:p>
            <a:pPr marL="1033463" lvl="1" indent="-571500">
              <a:spcBef>
                <a:spcPts val="0"/>
              </a:spcBef>
              <a:spcAft>
                <a:spcPts val="600"/>
              </a:spcAft>
              <a:buFont typeface="Courier New" panose="02070309020205020404" pitchFamily="49" charset="0"/>
              <a:buChar char="o"/>
            </a:pPr>
            <a:r>
              <a:rPr lang="en-US" sz="2800" dirty="0" smtClean="0"/>
              <a:t>Counts / Totals / Averages / Smallest values / Largest values </a:t>
            </a:r>
          </a:p>
          <a:p>
            <a:pPr marL="571500" indent="-571500">
              <a:spcBef>
                <a:spcPts val="400"/>
              </a:spcBef>
              <a:spcAft>
                <a:spcPts val="600"/>
              </a:spcAft>
              <a:buFont typeface="Arial" panose="020B0604020202020204" pitchFamily="34" charset="0"/>
              <a:buChar char="•"/>
            </a:pPr>
            <a:r>
              <a:rPr lang="en-US" sz="3600" dirty="0" smtClean="0"/>
              <a:t>Report </a:t>
            </a:r>
            <a:r>
              <a:rPr lang="en-US" sz="3600" dirty="0"/>
              <a:t>from </a:t>
            </a:r>
            <a:r>
              <a:rPr lang="en-US" sz="3600" dirty="0" smtClean="0"/>
              <a:t>almost any </a:t>
            </a:r>
            <a:r>
              <a:rPr lang="en-US" sz="3600" dirty="0"/>
              <a:t>kind of input</a:t>
            </a:r>
          </a:p>
        </p:txBody>
      </p:sp>
      <p:sp>
        <p:nvSpPr>
          <p:cNvPr id="5"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smtClean="0"/>
              <a:t>Dataset Reporting</a:t>
            </a:r>
            <a:br>
              <a:rPr lang="en-US" sz="3600" dirty="0" smtClean="0"/>
            </a:br>
            <a:r>
              <a:rPr lang="en-US" sz="2400" dirty="0" smtClean="0"/>
              <a:t>Example opportunities</a:t>
            </a:r>
            <a:endParaRPr lang="en-US" sz="2800" dirty="0"/>
          </a:p>
        </p:txBody>
      </p:sp>
    </p:spTree>
    <p:extLst>
      <p:ext uri="{BB962C8B-B14F-4D97-AF65-F5344CB8AC3E}">
        <p14:creationId xmlns:p14="http://schemas.microsoft.com/office/powerpoint/2010/main" val="84716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099596"/>
            <a:ext cx="10956925" cy="4656680"/>
          </a:xfrm>
        </p:spPr>
        <p:txBody>
          <a:bodyPr/>
          <a:lstStyle/>
          <a:p>
            <a:endParaRPr lang="en-US" sz="3200" dirty="0" smtClean="0"/>
          </a:p>
          <a:p>
            <a:pPr marL="742950" indent="-742950">
              <a:buFont typeface="Arial" panose="020B0604020202020204" pitchFamily="34" charset="0"/>
              <a:buChar char="•"/>
            </a:pPr>
            <a:r>
              <a:rPr lang="en-US" sz="4000" dirty="0" smtClean="0"/>
              <a:t>Input processing similarities:</a:t>
            </a:r>
          </a:p>
          <a:p>
            <a:pPr marL="1204913" lvl="1" indent="-742950">
              <a:buFont typeface="Courier New" panose="02070309020205020404" pitchFamily="49" charset="0"/>
              <a:buChar char="o"/>
            </a:pPr>
            <a:r>
              <a:rPr lang="en-US" sz="2800" dirty="0" smtClean="0"/>
              <a:t>SAS, RPG, </a:t>
            </a:r>
            <a:r>
              <a:rPr lang="en-US" sz="2800" dirty="0" err="1" smtClean="0"/>
              <a:t>EasyTrieve</a:t>
            </a:r>
            <a:r>
              <a:rPr lang="en-US" sz="2800" dirty="0" smtClean="0"/>
              <a:t>, </a:t>
            </a:r>
            <a:r>
              <a:rPr lang="en-US" sz="2800" dirty="0" err="1" smtClean="0"/>
              <a:t>Telon</a:t>
            </a:r>
            <a:endParaRPr lang="en-US" sz="2800" dirty="0"/>
          </a:p>
          <a:p>
            <a:pPr marL="571500" indent="-571500">
              <a:buFont typeface="Arial" panose="020B0604020202020204" pitchFamily="34" charset="0"/>
              <a:buChar char="•"/>
            </a:pPr>
            <a:r>
              <a:rPr lang="en-US" sz="4000" dirty="0" smtClean="0"/>
              <a:t>Optional Rexx processing</a:t>
            </a:r>
          </a:p>
          <a:p>
            <a:pPr marL="1033463" lvl="1" indent="-571500">
              <a:buFont typeface="Courier New" panose="02070309020205020404" pitchFamily="49" charset="0"/>
              <a:buChar char="o"/>
            </a:pPr>
            <a:r>
              <a:rPr lang="en-US" sz="2800" dirty="0" smtClean="0"/>
              <a:t>Python, java, </a:t>
            </a:r>
            <a:r>
              <a:rPr lang="en-US" sz="2800" dirty="0" err="1" smtClean="0"/>
              <a:t>config</a:t>
            </a:r>
            <a:r>
              <a:rPr lang="en-US" sz="2800" dirty="0" smtClean="0"/>
              <a:t>, JCL</a:t>
            </a:r>
            <a:endParaRPr lang="en-US" sz="2800" dirty="0"/>
          </a:p>
          <a:p>
            <a:pPr marL="571500" lvl="0" indent="-571500">
              <a:buFont typeface="Arial" panose="020B0604020202020204" pitchFamily="34" charset="0"/>
              <a:buChar char="•"/>
            </a:pPr>
            <a:r>
              <a:rPr lang="en-US" sz="4000" dirty="0" smtClean="0"/>
              <a:t>Output processing – IBM’s File Tailoring</a:t>
            </a:r>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4000" dirty="0" smtClean="0"/>
              <a:t>Introduction</a:t>
            </a:r>
            <a:br>
              <a:rPr lang="en-US" sz="4000" dirty="0" smtClean="0"/>
            </a:br>
            <a:r>
              <a:rPr lang="en-US" sz="2400" dirty="0" smtClean="0"/>
              <a:t>Comparison to other technologies</a:t>
            </a:r>
            <a:endParaRPr lang="en-US" sz="2400" dirty="0"/>
          </a:p>
        </p:txBody>
      </p:sp>
    </p:spTree>
    <p:extLst>
      <p:ext uri="{BB962C8B-B14F-4D97-AF65-F5344CB8AC3E}">
        <p14:creationId xmlns:p14="http://schemas.microsoft.com/office/powerpoint/2010/main" val="329644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3600" dirty="0"/>
              <a:t>Package Monitor </a:t>
            </a:r>
            <a:r>
              <a:rPr lang="en-US" sz="3600" dirty="0" smtClean="0"/>
              <a:t>Report</a:t>
            </a:r>
            <a:br>
              <a:rPr lang="en-US" sz="3600" dirty="0" smtClean="0"/>
            </a:br>
            <a:r>
              <a:rPr lang="en-US" sz="2400" dirty="0" smtClean="0"/>
              <a:t>Example</a:t>
            </a:r>
            <a:endParaRPr lang="en-US" sz="3600" dirty="0"/>
          </a:p>
        </p:txBody>
      </p:sp>
      <p:sp>
        <p:nvSpPr>
          <p:cNvPr id="6" name="Rectangle 5"/>
          <p:cNvSpPr/>
          <p:nvPr/>
        </p:nvSpPr>
        <p:spPr>
          <a:xfrm>
            <a:off x="3163359" y="1520190"/>
            <a:ext cx="5703570" cy="3785652"/>
          </a:xfrm>
          <a:prstGeom prst="rect">
            <a:avLst/>
          </a:prstGeom>
        </p:spPr>
        <p:txBody>
          <a:bodyPr wrap="square">
            <a:spAutoFit/>
          </a:bodyPr>
          <a:lstStyle/>
          <a:p>
            <a:pPr algn="ctr"/>
            <a:r>
              <a:rPr lang="en-US" sz="12000" dirty="0" smtClean="0">
                <a:solidFill>
                  <a:srgbClr val="C00000"/>
                </a:solidFill>
                <a:latin typeface="Showcard Gothic" panose="04020904020102020604" pitchFamily="82" charset="0"/>
              </a:rPr>
              <a:t>Table Tool</a:t>
            </a:r>
            <a:endParaRPr lang="en-US" sz="12000" dirty="0">
              <a:solidFill>
                <a:srgbClr val="C00000"/>
              </a:solidFill>
              <a:latin typeface="Showcard Gothic" panose="04020904020102020604" pitchFamily="82" charset="0"/>
            </a:endParaRPr>
          </a:p>
        </p:txBody>
      </p:sp>
    </p:spTree>
    <p:extLst>
      <p:ext uri="{BB962C8B-B14F-4D97-AF65-F5344CB8AC3E}">
        <p14:creationId xmlns:p14="http://schemas.microsoft.com/office/powerpoint/2010/main" val="320925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3000"/>
                    </a14:imgEffect>
                  </a14:imgLayer>
                </a14:imgProps>
              </a:ext>
            </a:extLst>
          </a:blip>
          <a:stretch>
            <a:fillRect/>
          </a:stretch>
        </p:blipFill>
        <p:spPr>
          <a:xfrm>
            <a:off x="533401" y="1733550"/>
            <a:ext cx="11315700" cy="4089400"/>
          </a:xfrm>
          <a:prstGeom prst="rect">
            <a:avLst/>
          </a:prstGeom>
        </p:spPr>
      </p:pic>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3600" dirty="0"/>
              <a:t>Package Monitor </a:t>
            </a:r>
            <a:r>
              <a:rPr lang="en-US" sz="3600" dirty="0" smtClean="0"/>
              <a:t>Report</a:t>
            </a:r>
            <a:br>
              <a:rPr lang="en-US" sz="3600" dirty="0" smtClean="0"/>
            </a:br>
            <a:r>
              <a:rPr lang="en-US" sz="2800" dirty="0" smtClean="0"/>
              <a:t>Example</a:t>
            </a:r>
            <a:endParaRPr lang="en-US" sz="2800" dirty="0"/>
          </a:p>
        </p:txBody>
      </p:sp>
    </p:spTree>
    <p:extLst>
      <p:ext uri="{BB962C8B-B14F-4D97-AF65-F5344CB8AC3E}">
        <p14:creationId xmlns:p14="http://schemas.microsoft.com/office/powerpoint/2010/main" val="324670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593850"/>
            <a:ext cx="10956925" cy="4162425"/>
          </a:xfrm>
        </p:spPr>
        <p:txBody>
          <a:bodyPr/>
          <a:lstStyle/>
          <a:p>
            <a:pPr marL="571500" indent="-571500">
              <a:lnSpc>
                <a:spcPts val="2800"/>
              </a:lnSpc>
              <a:buFont typeface="Arial" panose="020B0604020202020204" pitchFamily="34" charset="0"/>
              <a:buChar char="•"/>
            </a:pPr>
            <a:r>
              <a:rPr lang="en-US" sz="3600" dirty="0" smtClean="0"/>
              <a:t>Multiple </a:t>
            </a:r>
            <a:r>
              <a:rPr lang="en-US" sz="3600" dirty="0"/>
              <a:t>CSV </a:t>
            </a:r>
            <a:r>
              <a:rPr lang="en-US" sz="3600" dirty="0" smtClean="0"/>
              <a:t>and </a:t>
            </a:r>
            <a:r>
              <a:rPr lang="en-US" sz="3600" dirty="0" err="1"/>
              <a:t>TblTool</a:t>
            </a:r>
            <a:r>
              <a:rPr lang="en-US" sz="3600" dirty="0"/>
              <a:t> </a:t>
            </a:r>
            <a:r>
              <a:rPr lang="en-US" sz="3600" dirty="0" smtClean="0"/>
              <a:t>steps </a:t>
            </a:r>
            <a:r>
              <a:rPr lang="en-US" sz="3600" u="sng" dirty="0" smtClean="0"/>
              <a:t>in 172 </a:t>
            </a:r>
            <a:r>
              <a:rPr lang="en-US" sz="3600" u="sng" dirty="0"/>
              <a:t>lines of JCL</a:t>
            </a:r>
          </a:p>
          <a:p>
            <a:pPr>
              <a:lnSpc>
                <a:spcPts val="2800"/>
              </a:lnSpc>
              <a:spcBef>
                <a:spcPts val="0"/>
              </a:spcBef>
            </a:pPr>
            <a:endParaRPr lang="en-US" sz="3600" dirty="0" smtClean="0"/>
          </a:p>
          <a:p>
            <a:pPr marL="571500" indent="-571500">
              <a:lnSpc>
                <a:spcPts val="2800"/>
              </a:lnSpc>
              <a:spcBef>
                <a:spcPts val="600"/>
              </a:spcBef>
              <a:buFont typeface="Arial" panose="020B0604020202020204" pitchFamily="34" charset="0"/>
              <a:buChar char="•"/>
            </a:pPr>
            <a:r>
              <a:rPr lang="en-US" sz="3600" dirty="0" smtClean="0"/>
              <a:t>Reported dates are most appropriate for the package status – date Executed or Window date</a:t>
            </a:r>
          </a:p>
          <a:p>
            <a:pPr marL="571500" indent="-571500">
              <a:lnSpc>
                <a:spcPts val="2800"/>
              </a:lnSpc>
              <a:spcBef>
                <a:spcPts val="0"/>
              </a:spcBef>
              <a:buFont typeface="Arial" panose="020B0604020202020204" pitchFamily="34" charset="0"/>
              <a:buChar char="•"/>
            </a:pPr>
            <a:endParaRPr lang="en-US" sz="3600" dirty="0" smtClean="0"/>
          </a:p>
          <a:p>
            <a:pPr marL="571500" indent="-571500">
              <a:lnSpc>
                <a:spcPts val="2800"/>
              </a:lnSpc>
              <a:spcBef>
                <a:spcPts val="0"/>
              </a:spcBef>
              <a:buFont typeface="Arial" panose="020B0604020202020204" pitchFamily="34" charset="0"/>
              <a:buChar char="•"/>
            </a:pPr>
            <a:r>
              <a:rPr lang="en-US" sz="3600" dirty="0"/>
              <a:t>OPTIONS </a:t>
            </a:r>
            <a:r>
              <a:rPr lang="en-US" sz="3600" dirty="0" smtClean="0"/>
              <a:t>use</a:t>
            </a:r>
          </a:p>
          <a:p>
            <a:pPr marL="1033463" lvl="1" indent="-571500">
              <a:lnSpc>
                <a:spcPts val="2800"/>
              </a:lnSpc>
              <a:spcBef>
                <a:spcPts val="600"/>
              </a:spcBef>
              <a:buFont typeface="Courier New" panose="02070309020205020404" pitchFamily="49" charset="0"/>
              <a:buChar char="o"/>
            </a:pPr>
            <a:r>
              <a:rPr lang="en-US" sz="3200" dirty="0" smtClean="0"/>
              <a:t>REXX stem arrays to merge data from one CSV step into another</a:t>
            </a:r>
          </a:p>
          <a:p>
            <a:pPr marL="1033463" lvl="1" indent="-571500">
              <a:lnSpc>
                <a:spcPts val="2800"/>
              </a:lnSpc>
              <a:spcBef>
                <a:spcPts val="600"/>
              </a:spcBef>
              <a:buFont typeface="Courier New" panose="02070309020205020404" pitchFamily="49" charset="0"/>
              <a:buChar char="o"/>
            </a:pPr>
            <a:r>
              <a:rPr lang="en-US" sz="2800" dirty="0" smtClean="0"/>
              <a:t>REXX Date functions </a:t>
            </a:r>
            <a:endParaRPr lang="en-US" sz="2800" dirty="0"/>
          </a:p>
          <a:p>
            <a:pPr marL="1033463" lvl="1" indent="-571500">
              <a:lnSpc>
                <a:spcPts val="2800"/>
              </a:lnSpc>
              <a:spcBef>
                <a:spcPts val="0"/>
              </a:spcBef>
              <a:buFont typeface="Courier New" panose="02070309020205020404" pitchFamily="49" charset="0"/>
              <a:buChar char="o"/>
            </a:pPr>
            <a:endParaRPr lang="en-US" sz="3000" dirty="0" smtClean="0"/>
          </a:p>
          <a:p>
            <a:endParaRPr lang="en-US" sz="3200" dirty="0"/>
          </a:p>
          <a:p>
            <a:endParaRPr lang="en-US" sz="3200" dirty="0" smtClean="0"/>
          </a:p>
          <a:p>
            <a:endParaRPr lang="en-US" sz="3200" dirty="0"/>
          </a:p>
          <a:p>
            <a:endParaRPr lang="en-US" sz="3200" dirty="0"/>
          </a:p>
        </p:txBody>
      </p:sp>
      <p:sp>
        <p:nvSpPr>
          <p:cNvPr id="5"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a:t>Package Monitor </a:t>
            </a:r>
            <a:r>
              <a:rPr lang="en-US" sz="3600" dirty="0" smtClean="0"/>
              <a:t>Report</a:t>
            </a:r>
            <a:br>
              <a:rPr lang="en-US" sz="3600" dirty="0" smtClean="0"/>
            </a:br>
            <a:r>
              <a:rPr lang="en-US" sz="2800" dirty="0" smtClean="0"/>
              <a:t>Example</a:t>
            </a:r>
            <a:endParaRPr lang="en-US" sz="2800" dirty="0"/>
          </a:p>
        </p:txBody>
      </p:sp>
    </p:spTree>
    <p:extLst>
      <p:ext uri="{BB962C8B-B14F-4D97-AF65-F5344CB8AC3E}">
        <p14:creationId xmlns:p14="http://schemas.microsoft.com/office/powerpoint/2010/main" val="385437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8312"/>
            <a:ext cx="11315700" cy="4084637"/>
          </a:xfrm>
          <a:prstGeom prst="rect">
            <a:avLst/>
          </a:prstGeom>
        </p:spPr>
      </p:pic>
      <p:sp>
        <p:nvSpPr>
          <p:cNvPr id="7"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a:t>Package Monitor </a:t>
            </a:r>
            <a:r>
              <a:rPr lang="en-US" sz="3600" dirty="0" smtClean="0"/>
              <a:t>Report</a:t>
            </a:r>
            <a:br>
              <a:rPr lang="en-US" sz="3600" dirty="0" smtClean="0"/>
            </a:br>
            <a:r>
              <a:rPr lang="en-US" sz="2800" dirty="0" smtClean="0"/>
              <a:t>Example</a:t>
            </a:r>
            <a:endParaRPr lang="en-US" sz="2800" dirty="0"/>
          </a:p>
        </p:txBody>
      </p:sp>
    </p:spTree>
    <p:extLst>
      <p:ext uri="{BB962C8B-B14F-4D97-AF65-F5344CB8AC3E}">
        <p14:creationId xmlns:p14="http://schemas.microsoft.com/office/powerpoint/2010/main" val="19176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7"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a:t>Package Monitor </a:t>
            </a:r>
            <a:r>
              <a:rPr lang="en-US" sz="3600" dirty="0" smtClean="0"/>
              <a:t>Report</a:t>
            </a:r>
            <a:br>
              <a:rPr lang="en-US" sz="3600" dirty="0" smtClean="0"/>
            </a:br>
            <a:r>
              <a:rPr lang="en-US" sz="2800" dirty="0" smtClean="0"/>
              <a:t>Example</a:t>
            </a:r>
            <a:endParaRPr lang="en-US" sz="280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0" y="1733551"/>
            <a:ext cx="11315700" cy="4089400"/>
          </a:xfrm>
          <a:prstGeom prst="rect">
            <a:avLst/>
          </a:prstGeom>
        </p:spPr>
      </p:pic>
    </p:spTree>
    <p:extLst>
      <p:ext uri="{BB962C8B-B14F-4D97-AF65-F5344CB8AC3E}">
        <p14:creationId xmlns:p14="http://schemas.microsoft.com/office/powerpoint/2010/main" val="324113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1" y="1384300"/>
            <a:ext cx="10454640" cy="4371975"/>
          </a:xfrm>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7" name="Title 1">
            <a:extLst>
              <a:ext uri="{FF2B5EF4-FFF2-40B4-BE49-F238E27FC236}">
                <a16:creationId xmlns:a16="http://schemas.microsoft.com/office/drawing/2014/main" id="{28D9DDD4-3D7B-6046-9557-3F735D4ED32F}"/>
              </a:ext>
            </a:extLst>
          </p:cNvPr>
          <p:cNvSpPr>
            <a:spLocks noGrp="1"/>
          </p:cNvSpPr>
          <p:nvPr>
            <p:ph type="title"/>
          </p:nvPr>
        </p:nvSpPr>
        <p:spPr>
          <a:xfrm>
            <a:off x="838200" y="530479"/>
            <a:ext cx="10515600" cy="445566"/>
          </a:xfrm>
        </p:spPr>
        <p:txBody>
          <a:bodyPr/>
          <a:lstStyle/>
          <a:p>
            <a:pPr algn="ctr"/>
            <a:r>
              <a:rPr lang="en-US" sz="3600" dirty="0"/>
              <a:t>Package Monitor </a:t>
            </a:r>
            <a:r>
              <a:rPr lang="en-US" sz="3600" dirty="0" smtClean="0"/>
              <a:t>Report</a:t>
            </a:r>
            <a:br>
              <a:rPr lang="en-US" sz="3600" dirty="0" smtClean="0"/>
            </a:br>
            <a:r>
              <a:rPr lang="en-US" sz="2800" dirty="0" smtClean="0"/>
              <a:t>Example</a:t>
            </a:r>
            <a:endParaRPr lang="en-US" sz="2800"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33401" y="1733550"/>
            <a:ext cx="11315699" cy="4089400"/>
          </a:xfrm>
          <a:prstGeom prst="rect">
            <a:avLst/>
          </a:prstGeom>
        </p:spPr>
      </p:pic>
    </p:spTree>
    <p:extLst>
      <p:ext uri="{BB962C8B-B14F-4D97-AF65-F5344CB8AC3E}">
        <p14:creationId xmlns:p14="http://schemas.microsoft.com/office/powerpoint/2010/main" val="63417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3000"/>
                    </a14:imgEffect>
                  </a14:imgLayer>
                </a14:imgProps>
              </a:ext>
            </a:extLst>
          </a:blip>
          <a:stretch>
            <a:fillRect/>
          </a:stretch>
        </p:blipFill>
        <p:spPr>
          <a:xfrm>
            <a:off x="533401" y="1733550"/>
            <a:ext cx="11315700" cy="4089400"/>
          </a:xfrm>
          <a:prstGeom prst="rect">
            <a:avLst/>
          </a:prstGeom>
        </p:spPr>
      </p:pic>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3600" dirty="0"/>
              <a:t>Package Monitor </a:t>
            </a:r>
            <a:r>
              <a:rPr lang="en-US" sz="3600" dirty="0" smtClean="0"/>
              <a:t>Report</a:t>
            </a:r>
            <a:br>
              <a:rPr lang="en-US" sz="3600" dirty="0" smtClean="0"/>
            </a:br>
            <a:r>
              <a:rPr lang="en-US" sz="2800" dirty="0" smtClean="0"/>
              <a:t>Example</a:t>
            </a:r>
            <a:endParaRPr lang="en-US" sz="2800" dirty="0"/>
          </a:p>
        </p:txBody>
      </p:sp>
    </p:spTree>
    <p:extLst>
      <p:ext uri="{BB962C8B-B14F-4D97-AF65-F5344CB8AC3E}">
        <p14:creationId xmlns:p14="http://schemas.microsoft.com/office/powerpoint/2010/main" val="192153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pPr marL="457200" indent="-457200">
              <a:buFont typeface="Arial" panose="020B0604020202020204" pitchFamily="34" charset="0"/>
              <a:buChar char="•"/>
            </a:pPr>
            <a:endParaRPr lang="en-US" sz="3600" dirty="0" smtClean="0"/>
          </a:p>
          <a:p>
            <a:pPr marL="457200" indent="-457200">
              <a:buFont typeface="Arial" panose="020B0604020202020204" pitchFamily="34" charset="0"/>
              <a:buChar char="•"/>
            </a:pPr>
            <a:r>
              <a:rPr lang="en-US" sz="3600" dirty="0" smtClean="0"/>
              <a:t>PARMLISTS	</a:t>
            </a:r>
          </a:p>
          <a:p>
            <a:pPr marL="919163" lvl="1" indent="-457200">
              <a:buFont typeface="Courier New" panose="02070309020205020404" pitchFamily="49" charset="0"/>
              <a:buChar char="o"/>
            </a:pPr>
            <a:r>
              <a:rPr lang="en-US" sz="2800" dirty="0" smtClean="0"/>
              <a:t>One step to make multiple passes though a table</a:t>
            </a:r>
          </a:p>
          <a:p>
            <a:pPr marL="919163" lvl="1" indent="-457200">
              <a:buFont typeface="Courier New" panose="02070309020205020404" pitchFamily="49" charset="0"/>
              <a:buChar char="o"/>
            </a:pPr>
            <a:r>
              <a:rPr lang="en-US" sz="2800" dirty="0" smtClean="0"/>
              <a:t>Calculating totals, averages, counts </a:t>
            </a:r>
            <a:r>
              <a:rPr lang="en-US" sz="2800" dirty="0" err="1" smtClean="0"/>
              <a:t>etd</a:t>
            </a:r>
            <a:endParaRPr lang="en-US" sz="2800" dirty="0" smtClean="0"/>
          </a:p>
          <a:p>
            <a:pPr marL="919163" lvl="1" indent="-457200">
              <a:buFont typeface="Courier New" panose="02070309020205020404" pitchFamily="49" charset="0"/>
              <a:buChar char="o"/>
            </a:pPr>
            <a:r>
              <a:rPr lang="en-US" sz="2800" dirty="0" smtClean="0"/>
              <a:t>Merging content of one table with another</a:t>
            </a:r>
          </a:p>
          <a:p>
            <a:pPr marL="457200" indent="-457200">
              <a:buFont typeface="Arial" panose="020B0604020202020204" pitchFamily="34" charset="0"/>
              <a:buChar char="•"/>
            </a:pPr>
            <a:r>
              <a:rPr lang="en-US" sz="3600" dirty="0" smtClean="0"/>
              <a:t>Parameter values for testing and Table searching</a:t>
            </a:r>
          </a:p>
          <a:p>
            <a:pPr marL="457200" indent="-457200">
              <a:buFont typeface="Arial" panose="020B0604020202020204" pitchFamily="34" charset="0"/>
              <a:buChar char="•"/>
            </a:pPr>
            <a:r>
              <a:rPr lang="en-US" sz="3600" dirty="0" smtClean="0"/>
              <a:t>Multiple MODELs / Multiple TBLOUTs</a:t>
            </a:r>
          </a:p>
          <a:p>
            <a:pPr marL="457200" indent="-457200">
              <a:buFont typeface="Arial" panose="020B0604020202020204" pitchFamily="34" charset="0"/>
              <a:buChar char="•"/>
            </a:pPr>
            <a:r>
              <a:rPr lang="en-US" sz="3600" dirty="0" smtClean="0"/>
              <a:t>Special considerations for Endevor processors</a:t>
            </a:r>
          </a:p>
          <a:p>
            <a:pPr>
              <a:lnSpc>
                <a:spcPts val="3400"/>
              </a:lnSpc>
            </a:pPr>
            <a:endParaRPr lang="en-US" sz="3200" dirty="0" smtClean="0"/>
          </a:p>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505428"/>
            <a:ext cx="10515600" cy="445566"/>
          </a:xfrm>
        </p:spPr>
        <p:txBody>
          <a:bodyPr/>
          <a:lstStyle/>
          <a:p>
            <a:pPr lvl="0" algn="ctr"/>
            <a:r>
              <a:rPr lang="en-US" sz="3600" dirty="0"/>
              <a:t>Use cases beyond the </a:t>
            </a:r>
            <a:r>
              <a:rPr lang="en-US" sz="3600" dirty="0" smtClean="0"/>
              <a:t>examples</a:t>
            </a:r>
            <a:br>
              <a:rPr lang="en-US" sz="3600" dirty="0" smtClean="0"/>
            </a:br>
            <a:r>
              <a:rPr lang="en-US" sz="2400" dirty="0" err="1" smtClean="0"/>
              <a:t>Additonal</a:t>
            </a:r>
            <a:r>
              <a:rPr lang="en-US" sz="2400" dirty="0" smtClean="0"/>
              <a:t> Table Tool Features</a:t>
            </a:r>
            <a:r>
              <a:rPr lang="en-US" sz="3600" dirty="0" smtClean="0"/>
              <a:t/>
            </a:r>
            <a:br>
              <a:rPr lang="en-US" sz="3600" dirty="0" smtClean="0"/>
            </a:br>
            <a:endParaRPr lang="en-US" sz="3600" dirty="0"/>
          </a:p>
        </p:txBody>
      </p:sp>
    </p:spTree>
    <p:extLst>
      <p:ext uri="{BB962C8B-B14F-4D97-AF65-F5344CB8AC3E}">
        <p14:creationId xmlns:p14="http://schemas.microsoft.com/office/powerpoint/2010/main" val="161711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BE00"/>
                </a:solidFill>
                <a:latin typeface="Consolas" panose="020B0609020204030204" pitchFamily="49" charset="0"/>
              </a:rPr>
              <a:t>//STEP2</a:t>
            </a:r>
            <a:r>
              <a:rPr lang="en-US" dirty="0">
                <a:solidFill>
                  <a:schemeClr val="accent6"/>
                </a:solidFill>
                <a:latin typeface="Consolas" panose="020B0609020204030204" pitchFamily="49" charset="0"/>
              </a:rPr>
              <a:t>  </a:t>
            </a:r>
            <a:r>
              <a:rPr lang="en-US" dirty="0">
                <a:solidFill>
                  <a:srgbClr val="FF0000"/>
                </a:solidFill>
                <a:latin typeface="Consolas" panose="020B0609020204030204" pitchFamily="49" charset="0"/>
              </a:rPr>
              <a:t>EXEC</a:t>
            </a:r>
            <a:r>
              <a:rPr lang="en-US" dirty="0">
                <a:solidFill>
                  <a:schemeClr val="bg1"/>
                </a:solidFill>
                <a:latin typeface="Consolas" panose="020B0609020204030204" pitchFamily="49" charset="0"/>
              </a:rPr>
              <a:t> </a:t>
            </a:r>
            <a:r>
              <a:rPr lang="en-US" dirty="0">
                <a:solidFill>
                  <a:srgbClr val="00BE00"/>
                </a:solidFill>
                <a:latin typeface="Consolas" panose="020B0609020204030204" pitchFamily="49" charset="0"/>
              </a:rPr>
              <a:t>PGM=IRXJCL</a:t>
            </a:r>
            <a:r>
              <a:rPr lang="en-US" dirty="0">
                <a:solidFill>
                  <a:schemeClr val="accent6"/>
                </a:solidFill>
                <a:latin typeface="Consolas" panose="020B0609020204030204" pitchFamily="49" charset="0"/>
              </a:rPr>
              <a:t>,</a:t>
            </a:r>
            <a:r>
              <a:rPr lang="en-US" dirty="0">
                <a:solidFill>
                  <a:srgbClr val="00BE00"/>
                </a:solidFill>
                <a:latin typeface="Consolas" panose="020B0609020204030204" pitchFamily="49" charset="0"/>
              </a:rPr>
              <a:t>PARM</a:t>
            </a:r>
            <a:r>
              <a:rPr lang="en-US" dirty="0">
                <a:solidFill>
                  <a:schemeClr val="bg1"/>
                </a:solidFill>
                <a:latin typeface="Consolas" panose="020B0609020204030204" pitchFamily="49" charset="0"/>
              </a:rPr>
              <a:t>='ENBPIU00 PARMLIST' </a:t>
            </a:r>
            <a:endParaRPr lang="en-US" dirty="0" smtClean="0">
              <a:solidFill>
                <a:schemeClr val="bg1"/>
              </a:solidFill>
              <a:latin typeface="Consolas" panose="020B0609020204030204" pitchFamily="49" charset="0"/>
            </a:endParaRPr>
          </a:p>
          <a:p>
            <a:r>
              <a:rPr lang="en-US" dirty="0">
                <a:solidFill>
                  <a:srgbClr val="00BE00"/>
                </a:solidFill>
                <a:latin typeface="Consolas" panose="020B0609020204030204" pitchFamily="49" charset="0"/>
              </a:rPr>
              <a:t>//PARMLIST    </a:t>
            </a:r>
            <a:r>
              <a:rPr lang="en-US" dirty="0">
                <a:solidFill>
                  <a:srgbClr val="FF0000"/>
                </a:solidFill>
                <a:latin typeface="Consolas" panose="020B0609020204030204" pitchFamily="49" charset="0"/>
              </a:rPr>
              <a:t>DD</a:t>
            </a:r>
            <a:r>
              <a:rPr lang="en-US" dirty="0" smtClean="0">
                <a:solidFill>
                  <a:schemeClr val="bg1"/>
                </a:solidFill>
                <a:latin typeface="Consolas" panose="020B0609020204030204" pitchFamily="49" charset="0"/>
              </a:rPr>
              <a:t>  </a:t>
            </a:r>
            <a:r>
              <a:rPr lang="en-US" dirty="0" smtClean="0">
                <a:solidFill>
                  <a:srgbClr val="00BE00"/>
                </a:solidFill>
                <a:latin typeface="Consolas" panose="020B0609020204030204" pitchFamily="49" charset="0"/>
              </a:rPr>
              <a:t>*</a:t>
            </a:r>
          </a:p>
          <a:p>
            <a:r>
              <a:rPr lang="en-US" i="1" dirty="0" smtClean="0">
                <a:solidFill>
                  <a:schemeClr val="bg1"/>
                </a:solidFill>
                <a:latin typeface="Consolas" panose="020B0609020204030204" pitchFamily="49" charset="0"/>
              </a:rPr>
              <a:t>Model   </a:t>
            </a:r>
            <a:r>
              <a:rPr lang="en-US" i="1" dirty="0" err="1">
                <a:solidFill>
                  <a:schemeClr val="bg1"/>
                </a:solidFill>
                <a:latin typeface="Consolas" panose="020B0609020204030204" pitchFamily="49" charset="0"/>
              </a:rPr>
              <a:t>T</a:t>
            </a:r>
            <a:r>
              <a:rPr lang="en-US" i="1" dirty="0" err="1" smtClean="0">
                <a:solidFill>
                  <a:schemeClr val="bg1"/>
                </a:solidFill>
                <a:latin typeface="Consolas" panose="020B0609020204030204" pitchFamily="49" charset="0"/>
              </a:rPr>
              <a:t>blout</a:t>
            </a:r>
            <a:r>
              <a:rPr lang="en-US" i="1" dirty="0" smtClean="0">
                <a:solidFill>
                  <a:schemeClr val="bg1"/>
                </a:solidFill>
                <a:latin typeface="Consolas" panose="020B0609020204030204" pitchFamily="49" charset="0"/>
              </a:rPr>
              <a:t>   Options   parm</a:t>
            </a:r>
          </a:p>
          <a:p>
            <a:r>
              <a:rPr lang="en-US" i="1" dirty="0" smtClean="0">
                <a:solidFill>
                  <a:schemeClr val="bg1"/>
                </a:solidFill>
                <a:latin typeface="Consolas" panose="020B0609020204030204" pitchFamily="49" charset="0"/>
              </a:rPr>
              <a:t>Model   </a:t>
            </a:r>
            <a:r>
              <a:rPr lang="en-US" i="1" dirty="0" err="1" smtClean="0">
                <a:solidFill>
                  <a:schemeClr val="bg1"/>
                </a:solidFill>
                <a:latin typeface="Consolas" panose="020B0609020204030204" pitchFamily="49" charset="0"/>
              </a:rPr>
              <a:t>Tblout</a:t>
            </a:r>
            <a:r>
              <a:rPr lang="en-US" i="1" dirty="0" smtClean="0">
                <a:solidFill>
                  <a:schemeClr val="bg1"/>
                </a:solidFill>
                <a:latin typeface="Consolas" panose="020B0609020204030204" pitchFamily="49" charset="0"/>
              </a:rPr>
              <a:t>   Options   parm</a:t>
            </a:r>
          </a:p>
          <a:p>
            <a:r>
              <a:rPr lang="en-US" i="1" dirty="0" smtClean="0">
                <a:solidFill>
                  <a:schemeClr val="bg1"/>
                </a:solidFill>
                <a:latin typeface="Consolas" panose="020B0609020204030204" pitchFamily="49" charset="0"/>
              </a:rPr>
              <a:t>Model   </a:t>
            </a:r>
            <a:r>
              <a:rPr lang="en-US" i="1" dirty="0" err="1" smtClean="0">
                <a:solidFill>
                  <a:schemeClr val="bg1"/>
                </a:solidFill>
                <a:latin typeface="Consolas" panose="020B0609020204030204" pitchFamily="49" charset="0"/>
              </a:rPr>
              <a:t>Tblout</a:t>
            </a:r>
            <a:r>
              <a:rPr lang="en-US" i="1" dirty="0" smtClean="0">
                <a:solidFill>
                  <a:schemeClr val="bg1"/>
                </a:solidFill>
                <a:latin typeface="Consolas" panose="020B0609020204030204" pitchFamily="49" charset="0"/>
              </a:rPr>
              <a:t>   Options   parm</a:t>
            </a: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smtClean="0">
              <a:solidFill>
                <a:schemeClr val="bg1"/>
              </a:solidFill>
            </a:endParaRPr>
          </a:p>
          <a:p>
            <a:r>
              <a:rPr lang="en-US" i="1" dirty="0" smtClean="0">
                <a:solidFill>
                  <a:schemeClr val="bg1"/>
                </a:solidFill>
              </a:rPr>
              <a:t> </a:t>
            </a:r>
            <a:endParaRPr lang="en-US" i="1" dirty="0">
              <a:solidFill>
                <a:schemeClr val="bg1"/>
              </a:solidFill>
            </a:endParaRPr>
          </a:p>
        </p:txBody>
      </p:sp>
      <p:sp>
        <p:nvSpPr>
          <p:cNvPr id="8" name="Title 1">
            <a:extLst>
              <a:ext uri="{FF2B5EF4-FFF2-40B4-BE49-F238E27FC236}">
                <a16:creationId xmlns:a16="http://schemas.microsoft.com/office/drawing/2014/main" id="{28D9DDD4-3D7B-6046-9557-3F735D4ED32F}"/>
              </a:ext>
            </a:extLst>
          </p:cNvPr>
          <p:cNvSpPr txBox="1">
            <a:spLocks/>
          </p:cNvSpPr>
          <p:nvPr/>
        </p:nvSpPr>
        <p:spPr>
          <a:xfrm>
            <a:off x="990600" y="682879"/>
            <a:ext cx="10515600" cy="445566"/>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en-US" sz="3600" b="1" dirty="0" smtClean="0"/>
              <a:t>Table TOOL PARMLIST </a:t>
            </a:r>
            <a:br>
              <a:rPr lang="en-US" sz="3600" b="1" dirty="0" smtClean="0"/>
            </a:br>
            <a:r>
              <a:rPr lang="en-US" sz="2400" b="1" dirty="0" smtClean="0"/>
              <a:t>building a Report with Summary</a:t>
            </a:r>
            <a:endParaRPr lang="en-US" sz="3200" b="1" dirty="0"/>
          </a:p>
        </p:txBody>
      </p:sp>
    </p:spTree>
    <p:extLst>
      <p:ext uri="{BB962C8B-B14F-4D97-AF65-F5344CB8AC3E}">
        <p14:creationId xmlns:p14="http://schemas.microsoft.com/office/powerpoint/2010/main" val="150997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BE00"/>
                </a:solidFill>
                <a:latin typeface="Consolas" panose="020B0609020204030204" pitchFamily="49" charset="0"/>
              </a:rPr>
              <a:t>//STEP2</a:t>
            </a:r>
            <a:r>
              <a:rPr lang="en-US" dirty="0">
                <a:solidFill>
                  <a:schemeClr val="accent6"/>
                </a:solidFill>
                <a:latin typeface="Consolas" panose="020B0609020204030204" pitchFamily="49" charset="0"/>
              </a:rPr>
              <a:t>  </a:t>
            </a:r>
            <a:r>
              <a:rPr lang="en-US" dirty="0">
                <a:solidFill>
                  <a:srgbClr val="FF0000"/>
                </a:solidFill>
                <a:latin typeface="Consolas" panose="020B0609020204030204" pitchFamily="49" charset="0"/>
              </a:rPr>
              <a:t>EXEC</a:t>
            </a:r>
            <a:r>
              <a:rPr lang="en-US" dirty="0">
                <a:solidFill>
                  <a:schemeClr val="bg1"/>
                </a:solidFill>
                <a:latin typeface="Consolas" panose="020B0609020204030204" pitchFamily="49" charset="0"/>
              </a:rPr>
              <a:t> </a:t>
            </a:r>
            <a:r>
              <a:rPr lang="en-US" dirty="0">
                <a:solidFill>
                  <a:srgbClr val="00BE00"/>
                </a:solidFill>
                <a:latin typeface="Consolas" panose="020B0609020204030204" pitchFamily="49" charset="0"/>
              </a:rPr>
              <a:t>PGM=IRXJCL</a:t>
            </a:r>
            <a:r>
              <a:rPr lang="en-US" dirty="0">
                <a:solidFill>
                  <a:schemeClr val="accent6"/>
                </a:solidFill>
                <a:latin typeface="Consolas" panose="020B0609020204030204" pitchFamily="49" charset="0"/>
              </a:rPr>
              <a:t>,</a:t>
            </a:r>
            <a:r>
              <a:rPr lang="en-US" dirty="0">
                <a:solidFill>
                  <a:srgbClr val="00BE00"/>
                </a:solidFill>
                <a:latin typeface="Consolas" panose="020B0609020204030204" pitchFamily="49" charset="0"/>
              </a:rPr>
              <a:t>PARM</a:t>
            </a:r>
            <a:r>
              <a:rPr lang="en-US" dirty="0">
                <a:solidFill>
                  <a:schemeClr val="bg1"/>
                </a:solidFill>
                <a:latin typeface="Consolas" panose="020B0609020204030204" pitchFamily="49" charset="0"/>
              </a:rPr>
              <a:t>='ENBPIU00 PARMLIST' </a:t>
            </a:r>
            <a:endParaRPr lang="en-US" dirty="0" smtClean="0">
              <a:solidFill>
                <a:schemeClr val="bg1"/>
              </a:solidFill>
              <a:latin typeface="Consolas" panose="020B0609020204030204" pitchFamily="49" charset="0"/>
            </a:endParaRPr>
          </a:p>
          <a:p>
            <a:r>
              <a:rPr lang="en-US" dirty="0">
                <a:solidFill>
                  <a:srgbClr val="00BE00"/>
                </a:solidFill>
                <a:latin typeface="Consolas" panose="020B0609020204030204" pitchFamily="49" charset="0"/>
              </a:rPr>
              <a:t>//PARMLIST    </a:t>
            </a:r>
            <a:r>
              <a:rPr lang="en-US" dirty="0">
                <a:solidFill>
                  <a:srgbClr val="FF0000"/>
                </a:solidFill>
                <a:latin typeface="Consolas" panose="020B0609020204030204" pitchFamily="49" charset="0"/>
              </a:rPr>
              <a:t>DD</a:t>
            </a:r>
            <a:r>
              <a:rPr lang="en-US" dirty="0" smtClean="0">
                <a:solidFill>
                  <a:schemeClr val="bg1"/>
                </a:solidFill>
                <a:latin typeface="Consolas" panose="020B0609020204030204" pitchFamily="49" charset="0"/>
              </a:rPr>
              <a:t>  </a:t>
            </a:r>
            <a:r>
              <a:rPr lang="en-US" dirty="0" smtClean="0">
                <a:solidFill>
                  <a:srgbClr val="00BE00"/>
                </a:solidFill>
                <a:latin typeface="Consolas" panose="020B0609020204030204" pitchFamily="49" charset="0"/>
              </a:rPr>
              <a:t>*</a:t>
            </a:r>
          </a:p>
          <a:p>
            <a:r>
              <a:rPr lang="en-US" dirty="0" smtClean="0">
                <a:solidFill>
                  <a:schemeClr val="bg1"/>
                </a:solidFill>
                <a:latin typeface="Consolas" panose="020B0609020204030204" pitchFamily="49" charset="0"/>
              </a:rPr>
              <a:t>MODEL1  REPORT1  OPTIONS1  A</a:t>
            </a:r>
          </a:p>
          <a:p>
            <a:r>
              <a:rPr lang="en-US" dirty="0" smtClean="0">
                <a:solidFill>
                  <a:schemeClr val="bg1"/>
                </a:solidFill>
                <a:latin typeface="Consolas" panose="020B0609020204030204" pitchFamily="49" charset="0"/>
              </a:rPr>
              <a:t>MODEL2  REPORT2  OPTIONS2  </a:t>
            </a:r>
            <a:r>
              <a:rPr lang="en-US" dirty="0">
                <a:solidFill>
                  <a:schemeClr val="bg1"/>
                </a:solidFill>
                <a:latin typeface="Consolas" panose="020B0609020204030204" pitchFamily="49" charset="0"/>
              </a:rPr>
              <a:t>A</a:t>
            </a:r>
          </a:p>
          <a:p>
            <a:r>
              <a:rPr lang="en-US" dirty="0" smtClean="0">
                <a:solidFill>
                  <a:schemeClr val="bg1"/>
                </a:solidFill>
                <a:latin typeface="Consolas" panose="020B0609020204030204" pitchFamily="49" charset="0"/>
              </a:rPr>
              <a:t>MODEL3  REPORT3  OPTIONS3  </a:t>
            </a:r>
            <a:r>
              <a:rPr lang="en-US" dirty="0">
                <a:solidFill>
                  <a:schemeClr val="bg1"/>
                </a:solidFill>
                <a:latin typeface="Consolas" panose="020B0609020204030204" pitchFamily="49" charset="0"/>
              </a:rPr>
              <a:t>A</a:t>
            </a: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smtClean="0">
              <a:solidFill>
                <a:schemeClr val="bg1"/>
              </a:solidFill>
            </a:endParaRPr>
          </a:p>
          <a:p>
            <a:r>
              <a:rPr lang="en-US" i="1" dirty="0" smtClean="0">
                <a:solidFill>
                  <a:schemeClr val="bg1"/>
                </a:solidFill>
              </a:rPr>
              <a:t> </a:t>
            </a:r>
            <a:endParaRPr lang="en-US" i="1" dirty="0">
              <a:solidFill>
                <a:schemeClr val="bg1"/>
              </a:solidFill>
            </a:endParaRPr>
          </a:p>
        </p:txBody>
      </p:sp>
      <p:sp>
        <p:nvSpPr>
          <p:cNvPr id="8" name="Title 1">
            <a:extLst>
              <a:ext uri="{FF2B5EF4-FFF2-40B4-BE49-F238E27FC236}">
                <a16:creationId xmlns:a16="http://schemas.microsoft.com/office/drawing/2014/main" id="{28D9DDD4-3D7B-6046-9557-3F735D4ED32F}"/>
              </a:ext>
            </a:extLst>
          </p:cNvPr>
          <p:cNvSpPr txBox="1">
            <a:spLocks/>
          </p:cNvSpPr>
          <p:nvPr/>
        </p:nvSpPr>
        <p:spPr>
          <a:xfrm>
            <a:off x="990600" y="682879"/>
            <a:ext cx="10515600" cy="445566"/>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en-US" sz="3600" b="1" dirty="0" smtClean="0"/>
              <a:t>Table TOOL PARMLIST </a:t>
            </a:r>
            <a:br>
              <a:rPr lang="en-US" sz="3600" b="1" dirty="0" smtClean="0"/>
            </a:br>
            <a:r>
              <a:rPr lang="en-US" sz="2400" b="1" dirty="0" smtClean="0"/>
              <a:t>building a Report with Summary</a:t>
            </a:r>
            <a:endParaRPr lang="en-US" sz="3200" b="1" dirty="0"/>
          </a:p>
        </p:txBody>
      </p:sp>
    </p:spTree>
    <p:extLst>
      <p:ext uri="{BB962C8B-B14F-4D97-AF65-F5344CB8AC3E}">
        <p14:creationId xmlns:p14="http://schemas.microsoft.com/office/powerpoint/2010/main" val="395055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up)">
                                      <p:cBhvr>
                                        <p:cTn id="7" dur="1000"/>
                                        <p:tgtEl>
                                          <p:spTgt spid="5">
                                            <p:txEl>
                                              <p:pRg st="2" end="2"/>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Effect transition="in" filter="wipe(up)">
                                      <p:cBhvr>
                                        <p:cTn id="11" dur="1000"/>
                                        <p:tgtEl>
                                          <p:spTgt spid="5">
                                            <p:txEl>
                                              <p:pRg st="3" end="3"/>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wipe(up)">
                                      <p:cBhvr>
                                        <p:cTn id="15"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099596"/>
            <a:ext cx="10956925" cy="4656680"/>
          </a:xfrm>
        </p:spPr>
        <p:txBody>
          <a:bodyPr/>
          <a:lstStyle/>
          <a:p>
            <a:pPr>
              <a:spcBef>
                <a:spcPts val="0"/>
              </a:spcBef>
            </a:pPr>
            <a:endParaRPr lang="en-US" sz="3200" dirty="0" smtClean="0"/>
          </a:p>
          <a:p>
            <a:pPr marL="571500" indent="-571500">
              <a:spcBef>
                <a:spcPts val="600"/>
              </a:spcBef>
              <a:buFont typeface="Arial" panose="020B0604020202020204" pitchFamily="34" charset="0"/>
              <a:buChar char="•"/>
            </a:pPr>
            <a:r>
              <a:rPr lang="en-US" sz="4000" b="1" dirty="0" smtClean="0"/>
              <a:t>TABLE </a:t>
            </a:r>
            <a:r>
              <a:rPr lang="en-US" sz="4000" dirty="0" smtClean="0"/>
              <a:t>– input </a:t>
            </a:r>
          </a:p>
          <a:p>
            <a:pPr marL="571500" indent="-571500">
              <a:spcBef>
                <a:spcPts val="600"/>
              </a:spcBef>
              <a:buFont typeface="Arial" panose="020B0604020202020204" pitchFamily="34" charset="0"/>
              <a:buChar char="•"/>
            </a:pPr>
            <a:r>
              <a:rPr lang="en-US" sz="4000" b="1" dirty="0" smtClean="0"/>
              <a:t>MODEL </a:t>
            </a:r>
            <a:r>
              <a:rPr lang="en-US" sz="4000" dirty="0" smtClean="0"/>
              <a:t>– painted image for output</a:t>
            </a:r>
          </a:p>
          <a:p>
            <a:pPr marL="571500" indent="-571500">
              <a:spcBef>
                <a:spcPts val="600"/>
              </a:spcBef>
              <a:buFont typeface="Arial" panose="020B0604020202020204" pitchFamily="34" charset="0"/>
              <a:buChar char="•"/>
            </a:pPr>
            <a:r>
              <a:rPr lang="en-US" sz="4000" b="1" dirty="0" smtClean="0"/>
              <a:t>TBLOUT </a:t>
            </a:r>
            <a:r>
              <a:rPr lang="en-US" sz="4000" dirty="0" smtClean="0"/>
              <a:t>– output </a:t>
            </a:r>
            <a:endParaRPr lang="en-US" sz="4000" b="1" dirty="0" smtClean="0"/>
          </a:p>
          <a:p>
            <a:pPr marL="571500" indent="-571500">
              <a:spcBef>
                <a:spcPts val="600"/>
              </a:spcBef>
              <a:buFont typeface="Arial" panose="020B0604020202020204" pitchFamily="34" charset="0"/>
              <a:buChar char="•"/>
            </a:pPr>
            <a:r>
              <a:rPr lang="en-US" sz="4000" b="1" dirty="0" smtClean="0"/>
              <a:t>OPTIONS </a:t>
            </a:r>
            <a:r>
              <a:rPr lang="en-US" sz="4000" dirty="0" smtClean="0"/>
              <a:t>– optional REXX statements</a:t>
            </a:r>
          </a:p>
          <a:p>
            <a:pPr marL="1033463" lvl="1" indent="-571500">
              <a:spcBef>
                <a:spcPts val="600"/>
              </a:spcBef>
              <a:buFont typeface="Courier New" panose="02070309020205020404" pitchFamily="49" charset="0"/>
              <a:buChar char="o"/>
            </a:pPr>
            <a:r>
              <a:rPr lang="en-US" sz="3200" dirty="0" smtClean="0"/>
              <a:t>Executed once at initiation</a:t>
            </a:r>
          </a:p>
          <a:p>
            <a:pPr marL="1033463" lvl="1" indent="-571500">
              <a:spcBef>
                <a:spcPts val="600"/>
              </a:spcBef>
              <a:buFont typeface="Courier New" panose="02070309020205020404" pitchFamily="49" charset="0"/>
              <a:buChar char="o"/>
            </a:pPr>
            <a:r>
              <a:rPr lang="en-US" sz="3200" dirty="0" smtClean="0"/>
              <a:t>Executed after each TABLE row is read</a:t>
            </a:r>
          </a:p>
          <a:p>
            <a:pPr marL="571500" indent="-571500">
              <a:lnSpc>
                <a:spcPct val="150000"/>
              </a:lnSpc>
              <a:spcBef>
                <a:spcPts val="0"/>
              </a:spcBef>
              <a:buFont typeface="Arial" panose="020B0604020202020204" pitchFamily="34" charset="0"/>
              <a:buChar char="•"/>
            </a:pPr>
            <a:endParaRPr lang="en-US" sz="4000" dirty="0" smtClean="0"/>
          </a:p>
          <a:p>
            <a:pPr>
              <a:lnSpc>
                <a:spcPct val="150000"/>
              </a:lnSpc>
              <a:spcBef>
                <a:spcPts val="0"/>
              </a:spcBef>
            </a:pPr>
            <a:endParaRPr lang="en-US" sz="4000" b="1" dirty="0" smtClean="0"/>
          </a:p>
          <a:p>
            <a:pPr>
              <a:spcBef>
                <a:spcPts val="0"/>
              </a:spcBef>
            </a:pPr>
            <a:endParaRPr lang="en-US" sz="3200" dirty="0"/>
          </a:p>
          <a:p>
            <a:pPr>
              <a:spcBef>
                <a:spcPts val="0"/>
              </a:spcBef>
            </a:pPr>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4000" dirty="0" smtClean="0"/>
              <a:t>Introduction </a:t>
            </a:r>
            <a:br>
              <a:rPr lang="en-US" sz="4000" dirty="0" smtClean="0"/>
            </a:br>
            <a:r>
              <a:rPr lang="en-US" sz="2400" dirty="0" smtClean="0"/>
              <a:t>Table Tool reserved words</a:t>
            </a:r>
            <a:endParaRPr lang="en-US" sz="4000" dirty="0"/>
          </a:p>
        </p:txBody>
      </p:sp>
    </p:spTree>
    <p:extLst>
      <p:ext uri="{BB962C8B-B14F-4D97-AF65-F5344CB8AC3E}">
        <p14:creationId xmlns:p14="http://schemas.microsoft.com/office/powerpoint/2010/main" val="169139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315700" cy="40894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BE00"/>
                </a:solidFill>
                <a:latin typeface="Consolas" panose="020B0609020204030204" pitchFamily="49" charset="0"/>
              </a:rPr>
              <a:t>//STEP2</a:t>
            </a:r>
            <a:r>
              <a:rPr lang="en-US" dirty="0">
                <a:solidFill>
                  <a:schemeClr val="accent6"/>
                </a:solidFill>
                <a:latin typeface="Consolas" panose="020B0609020204030204" pitchFamily="49" charset="0"/>
              </a:rPr>
              <a:t>  </a:t>
            </a:r>
            <a:r>
              <a:rPr lang="en-US" dirty="0">
                <a:solidFill>
                  <a:srgbClr val="FF0000"/>
                </a:solidFill>
                <a:latin typeface="Consolas" panose="020B0609020204030204" pitchFamily="49" charset="0"/>
              </a:rPr>
              <a:t>EXEC</a:t>
            </a:r>
            <a:r>
              <a:rPr lang="en-US" dirty="0">
                <a:solidFill>
                  <a:schemeClr val="bg1"/>
                </a:solidFill>
                <a:latin typeface="Consolas" panose="020B0609020204030204" pitchFamily="49" charset="0"/>
              </a:rPr>
              <a:t> </a:t>
            </a:r>
            <a:r>
              <a:rPr lang="en-US" dirty="0">
                <a:solidFill>
                  <a:srgbClr val="00BE00"/>
                </a:solidFill>
                <a:latin typeface="Consolas" panose="020B0609020204030204" pitchFamily="49" charset="0"/>
              </a:rPr>
              <a:t>PGM=IRXJCL</a:t>
            </a:r>
            <a:r>
              <a:rPr lang="en-US" dirty="0">
                <a:solidFill>
                  <a:schemeClr val="accent6"/>
                </a:solidFill>
                <a:latin typeface="Consolas" panose="020B0609020204030204" pitchFamily="49" charset="0"/>
              </a:rPr>
              <a:t>,</a:t>
            </a:r>
            <a:r>
              <a:rPr lang="en-US" dirty="0">
                <a:solidFill>
                  <a:srgbClr val="00BE00"/>
                </a:solidFill>
                <a:latin typeface="Consolas" panose="020B0609020204030204" pitchFamily="49" charset="0"/>
              </a:rPr>
              <a:t>PARM</a:t>
            </a:r>
            <a:r>
              <a:rPr lang="en-US" dirty="0">
                <a:solidFill>
                  <a:schemeClr val="bg1"/>
                </a:solidFill>
                <a:latin typeface="Consolas" panose="020B0609020204030204" pitchFamily="49" charset="0"/>
              </a:rPr>
              <a:t>='ENBPIU00 PARMLIST' </a:t>
            </a:r>
            <a:endParaRPr lang="en-US" dirty="0" smtClean="0">
              <a:solidFill>
                <a:schemeClr val="bg1"/>
              </a:solidFill>
              <a:latin typeface="Consolas" panose="020B0609020204030204" pitchFamily="49" charset="0"/>
            </a:endParaRPr>
          </a:p>
          <a:p>
            <a:r>
              <a:rPr lang="en-US" dirty="0">
                <a:solidFill>
                  <a:srgbClr val="00BE00"/>
                </a:solidFill>
                <a:latin typeface="Consolas" panose="020B0609020204030204" pitchFamily="49" charset="0"/>
              </a:rPr>
              <a:t>//PARMLIST    </a:t>
            </a:r>
            <a:r>
              <a:rPr lang="en-US" dirty="0">
                <a:solidFill>
                  <a:srgbClr val="FF0000"/>
                </a:solidFill>
                <a:latin typeface="Consolas" panose="020B0609020204030204" pitchFamily="49" charset="0"/>
              </a:rPr>
              <a:t>DD</a:t>
            </a:r>
            <a:r>
              <a:rPr lang="en-US" dirty="0" smtClean="0">
                <a:solidFill>
                  <a:schemeClr val="bg1"/>
                </a:solidFill>
                <a:latin typeface="Consolas" panose="020B0609020204030204" pitchFamily="49" charset="0"/>
              </a:rPr>
              <a:t>  </a:t>
            </a:r>
            <a:r>
              <a:rPr lang="en-US" dirty="0" smtClean="0">
                <a:solidFill>
                  <a:srgbClr val="00BE00"/>
                </a:solidFill>
                <a:latin typeface="Consolas" panose="020B0609020204030204" pitchFamily="49" charset="0"/>
              </a:rPr>
              <a:t>*</a:t>
            </a:r>
          </a:p>
          <a:p>
            <a:r>
              <a:rPr lang="en-US" i="1" dirty="0" smtClean="0">
                <a:solidFill>
                  <a:schemeClr val="bg1"/>
                </a:solidFill>
                <a:latin typeface="Consolas" panose="020B0609020204030204" pitchFamily="49" charset="0"/>
              </a:rPr>
              <a:t>Model   </a:t>
            </a:r>
            <a:r>
              <a:rPr lang="en-US" i="1" dirty="0" err="1">
                <a:solidFill>
                  <a:schemeClr val="bg1"/>
                </a:solidFill>
                <a:latin typeface="Consolas" panose="020B0609020204030204" pitchFamily="49" charset="0"/>
              </a:rPr>
              <a:t>T</a:t>
            </a:r>
            <a:r>
              <a:rPr lang="en-US" i="1" dirty="0" err="1" smtClean="0">
                <a:solidFill>
                  <a:schemeClr val="bg1"/>
                </a:solidFill>
                <a:latin typeface="Consolas" panose="020B0609020204030204" pitchFamily="49" charset="0"/>
              </a:rPr>
              <a:t>blout</a:t>
            </a:r>
            <a:r>
              <a:rPr lang="en-US" i="1" dirty="0" smtClean="0">
                <a:solidFill>
                  <a:schemeClr val="bg1"/>
                </a:solidFill>
                <a:latin typeface="Consolas" panose="020B0609020204030204" pitchFamily="49" charset="0"/>
              </a:rPr>
              <a:t>   Options   parm</a:t>
            </a:r>
          </a:p>
          <a:p>
            <a:r>
              <a:rPr lang="en-US" i="1" dirty="0" smtClean="0">
                <a:solidFill>
                  <a:schemeClr val="bg1"/>
                </a:solidFill>
                <a:latin typeface="Consolas" panose="020B0609020204030204" pitchFamily="49" charset="0"/>
              </a:rPr>
              <a:t>Model   </a:t>
            </a:r>
            <a:r>
              <a:rPr lang="en-US" i="1" dirty="0" err="1" smtClean="0">
                <a:solidFill>
                  <a:schemeClr val="bg1"/>
                </a:solidFill>
                <a:latin typeface="Consolas" panose="020B0609020204030204" pitchFamily="49" charset="0"/>
              </a:rPr>
              <a:t>Tblout</a:t>
            </a:r>
            <a:r>
              <a:rPr lang="en-US" i="1" dirty="0" smtClean="0">
                <a:solidFill>
                  <a:schemeClr val="bg1"/>
                </a:solidFill>
                <a:latin typeface="Consolas" panose="020B0609020204030204" pitchFamily="49" charset="0"/>
              </a:rPr>
              <a:t>   Options   parm</a:t>
            </a:r>
          </a:p>
          <a:p>
            <a:r>
              <a:rPr lang="en-US" i="1" dirty="0" smtClean="0">
                <a:solidFill>
                  <a:schemeClr val="bg1"/>
                </a:solidFill>
                <a:latin typeface="Consolas" panose="020B0609020204030204" pitchFamily="49" charset="0"/>
              </a:rPr>
              <a:t>Model   </a:t>
            </a:r>
            <a:r>
              <a:rPr lang="en-US" i="1" dirty="0" err="1" smtClean="0">
                <a:solidFill>
                  <a:schemeClr val="bg1"/>
                </a:solidFill>
                <a:latin typeface="Consolas" panose="020B0609020204030204" pitchFamily="49" charset="0"/>
              </a:rPr>
              <a:t>Tblout</a:t>
            </a:r>
            <a:r>
              <a:rPr lang="en-US" i="1" dirty="0" smtClean="0">
                <a:solidFill>
                  <a:schemeClr val="bg1"/>
                </a:solidFill>
                <a:latin typeface="Consolas" panose="020B0609020204030204" pitchFamily="49" charset="0"/>
              </a:rPr>
              <a:t>   Options   parm</a:t>
            </a: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smtClean="0">
              <a:solidFill>
                <a:schemeClr val="bg1"/>
              </a:solidFill>
            </a:endParaRPr>
          </a:p>
          <a:p>
            <a:r>
              <a:rPr lang="en-US" i="1" dirty="0" smtClean="0">
                <a:solidFill>
                  <a:schemeClr val="bg1"/>
                </a:solidFill>
              </a:rPr>
              <a:t> </a:t>
            </a:r>
            <a:endParaRPr lang="en-US" i="1" dirty="0">
              <a:solidFill>
                <a:schemeClr val="bg1"/>
              </a:solidFill>
            </a:endParaRPr>
          </a:p>
        </p:txBody>
      </p:sp>
      <p:sp>
        <p:nvSpPr>
          <p:cNvPr id="8" name="Title 1">
            <a:extLst>
              <a:ext uri="{FF2B5EF4-FFF2-40B4-BE49-F238E27FC236}">
                <a16:creationId xmlns:a16="http://schemas.microsoft.com/office/drawing/2014/main" id="{28D9DDD4-3D7B-6046-9557-3F735D4ED32F}"/>
              </a:ext>
            </a:extLst>
          </p:cNvPr>
          <p:cNvSpPr txBox="1">
            <a:spLocks/>
          </p:cNvSpPr>
          <p:nvPr/>
        </p:nvSpPr>
        <p:spPr>
          <a:xfrm>
            <a:off x="990600" y="682879"/>
            <a:ext cx="10515600" cy="445566"/>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en-US" sz="3600" b="1" dirty="0" smtClean="0"/>
              <a:t>Table TOOL PARMLIST </a:t>
            </a:r>
            <a:br>
              <a:rPr lang="en-US" sz="3600" b="1" dirty="0" smtClean="0"/>
            </a:br>
            <a:r>
              <a:rPr lang="en-US" sz="2400" b="1" dirty="0" smtClean="0"/>
              <a:t>building a Report with Summary</a:t>
            </a:r>
            <a:endParaRPr lang="en-US" sz="3200" b="1" dirty="0"/>
          </a:p>
        </p:txBody>
      </p:sp>
    </p:spTree>
    <p:extLst>
      <p:ext uri="{BB962C8B-B14F-4D97-AF65-F5344CB8AC3E}">
        <p14:creationId xmlns:p14="http://schemas.microsoft.com/office/powerpoint/2010/main" val="116078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733550"/>
            <a:ext cx="11087100" cy="40894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BE00"/>
                </a:solidFill>
                <a:latin typeface="Consolas" panose="020B0609020204030204" pitchFamily="49" charset="0"/>
              </a:rPr>
              <a:t>//STEP2  </a:t>
            </a:r>
            <a:r>
              <a:rPr lang="en-US" dirty="0">
                <a:solidFill>
                  <a:srgbClr val="FF0000"/>
                </a:solidFill>
                <a:latin typeface="Consolas" panose="020B0609020204030204" pitchFamily="49" charset="0"/>
              </a:rPr>
              <a:t>EXEC</a:t>
            </a:r>
            <a:r>
              <a:rPr lang="en-US" dirty="0">
                <a:solidFill>
                  <a:schemeClr val="bg1"/>
                </a:solidFill>
                <a:latin typeface="Consolas" panose="020B0609020204030204" pitchFamily="49" charset="0"/>
              </a:rPr>
              <a:t> </a:t>
            </a:r>
            <a:r>
              <a:rPr lang="en-US" dirty="0">
                <a:solidFill>
                  <a:srgbClr val="00BE00"/>
                </a:solidFill>
                <a:latin typeface="Consolas" panose="020B0609020204030204" pitchFamily="49" charset="0"/>
              </a:rPr>
              <a:t>PGM=IRXJCL</a:t>
            </a:r>
            <a:r>
              <a:rPr lang="en-US" dirty="0">
                <a:solidFill>
                  <a:schemeClr val="accent6"/>
                </a:solidFill>
                <a:latin typeface="Consolas" panose="020B0609020204030204" pitchFamily="49" charset="0"/>
              </a:rPr>
              <a:t>,</a:t>
            </a:r>
            <a:r>
              <a:rPr lang="en-US" dirty="0">
                <a:solidFill>
                  <a:srgbClr val="00BE00"/>
                </a:solidFill>
                <a:latin typeface="Consolas" panose="020B0609020204030204" pitchFamily="49" charset="0"/>
              </a:rPr>
              <a:t>PARM</a:t>
            </a:r>
            <a:r>
              <a:rPr lang="en-US" dirty="0">
                <a:solidFill>
                  <a:schemeClr val="bg1"/>
                </a:solidFill>
                <a:latin typeface="Consolas" panose="020B0609020204030204" pitchFamily="49" charset="0"/>
              </a:rPr>
              <a:t>='ENBPIU00 PARMLIST' </a:t>
            </a:r>
          </a:p>
          <a:p>
            <a:r>
              <a:rPr lang="en-US" dirty="0">
                <a:solidFill>
                  <a:srgbClr val="00BE00"/>
                </a:solidFill>
                <a:latin typeface="Consolas" panose="020B0609020204030204" pitchFamily="49" charset="0"/>
              </a:rPr>
              <a:t>//PARMLIST    </a:t>
            </a:r>
            <a:r>
              <a:rPr lang="en-US" dirty="0">
                <a:solidFill>
                  <a:srgbClr val="FF0000"/>
                </a:solidFill>
                <a:latin typeface="Consolas" panose="020B0609020204030204" pitchFamily="49" charset="0"/>
              </a:rPr>
              <a:t>DD </a:t>
            </a:r>
            <a:r>
              <a:rPr lang="en-US" dirty="0">
                <a:solidFill>
                  <a:schemeClr val="accent6"/>
                </a:solidFill>
                <a:latin typeface="Consolas" panose="020B0609020204030204" pitchFamily="49" charset="0"/>
              </a:rPr>
              <a:t> </a:t>
            </a:r>
            <a:r>
              <a:rPr lang="en-US" dirty="0">
                <a:solidFill>
                  <a:srgbClr val="00BE00"/>
                </a:solidFill>
                <a:latin typeface="Consolas" panose="020B0609020204030204" pitchFamily="49" charset="0"/>
              </a:rPr>
              <a:t>*</a:t>
            </a:r>
          </a:p>
          <a:p>
            <a:r>
              <a:rPr lang="en-US" dirty="0" smtClean="0">
                <a:solidFill>
                  <a:schemeClr val="bg1"/>
                </a:solidFill>
                <a:latin typeface="Consolas" panose="020B0609020204030204" pitchFamily="49" charset="0"/>
              </a:rPr>
              <a:t>NOTHING </a:t>
            </a:r>
            <a:r>
              <a:rPr lang="en-US" dirty="0" err="1" smtClean="0">
                <a:solidFill>
                  <a:schemeClr val="bg1"/>
                </a:solidFill>
                <a:latin typeface="Consolas" panose="020B0609020204030204" pitchFamily="49" charset="0"/>
              </a:rPr>
              <a:t>NOTHING</a:t>
            </a:r>
            <a:r>
              <a:rPr lang="en-US" dirty="0" smtClean="0">
                <a:solidFill>
                  <a:schemeClr val="bg1"/>
                </a:solidFill>
                <a:latin typeface="Consolas" panose="020B0609020204030204" pitchFamily="49" charset="0"/>
              </a:rPr>
              <a:t>  DEFAULTS  0</a:t>
            </a:r>
          </a:p>
          <a:p>
            <a:r>
              <a:rPr lang="en-US" i="1" dirty="0" smtClean="0">
                <a:solidFill>
                  <a:schemeClr val="bg1"/>
                </a:solidFill>
                <a:latin typeface="Consolas" panose="020B0609020204030204" pitchFamily="49" charset="0"/>
              </a:rPr>
              <a:t>Model   </a:t>
            </a:r>
            <a:r>
              <a:rPr lang="en-US" i="1" dirty="0" err="1" smtClean="0">
                <a:solidFill>
                  <a:schemeClr val="bg1"/>
                </a:solidFill>
                <a:latin typeface="Consolas" panose="020B0609020204030204" pitchFamily="49" charset="0"/>
              </a:rPr>
              <a:t>Tblout</a:t>
            </a:r>
            <a:r>
              <a:rPr lang="en-US" i="1" dirty="0" smtClean="0">
                <a:solidFill>
                  <a:schemeClr val="bg1"/>
                </a:solidFill>
                <a:latin typeface="Consolas" panose="020B0609020204030204" pitchFamily="49" charset="0"/>
              </a:rPr>
              <a:t>   Options   parm</a:t>
            </a:r>
          </a:p>
          <a:p>
            <a:r>
              <a:rPr lang="en-US" i="1" dirty="0" smtClean="0">
                <a:solidFill>
                  <a:schemeClr val="bg1"/>
                </a:solidFill>
                <a:latin typeface="Consolas" panose="020B0609020204030204" pitchFamily="49" charset="0"/>
              </a:rPr>
              <a:t>Model   </a:t>
            </a:r>
            <a:r>
              <a:rPr lang="en-US" i="1" dirty="0" err="1" smtClean="0">
                <a:solidFill>
                  <a:schemeClr val="bg1"/>
                </a:solidFill>
                <a:latin typeface="Consolas" panose="020B0609020204030204" pitchFamily="49" charset="0"/>
              </a:rPr>
              <a:t>Tblout</a:t>
            </a:r>
            <a:r>
              <a:rPr lang="en-US" i="1" dirty="0" smtClean="0">
                <a:solidFill>
                  <a:schemeClr val="bg1"/>
                </a:solidFill>
                <a:latin typeface="Consolas" panose="020B0609020204030204" pitchFamily="49" charset="0"/>
              </a:rPr>
              <a:t>   Options   parm</a:t>
            </a: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endParaRPr lang="en-US" i="1" dirty="0">
              <a:solidFill>
                <a:schemeClr val="bg1"/>
              </a:solidFill>
              <a:latin typeface="Consolas" panose="020B0609020204030204" pitchFamily="49" charset="0"/>
            </a:endParaRPr>
          </a:p>
          <a:p>
            <a:r>
              <a:rPr lang="en-US" dirty="0">
                <a:solidFill>
                  <a:srgbClr val="00BE00"/>
                </a:solidFill>
                <a:latin typeface="Consolas" panose="020B0609020204030204" pitchFamily="49" charset="0"/>
              </a:rPr>
              <a:t>//NOTHING  </a:t>
            </a:r>
            <a:r>
              <a:rPr lang="en-US" dirty="0">
                <a:solidFill>
                  <a:srgbClr val="FF0000"/>
                </a:solidFill>
                <a:latin typeface="Consolas" panose="020B0609020204030204" pitchFamily="49" charset="0"/>
              </a:rPr>
              <a:t>DD </a:t>
            </a:r>
            <a:r>
              <a:rPr lang="en-US" dirty="0">
                <a:solidFill>
                  <a:srgbClr val="00BE00"/>
                </a:solidFill>
                <a:latin typeface="Consolas" panose="020B0609020204030204" pitchFamily="49" charset="0"/>
              </a:rPr>
              <a:t>DUMMY</a:t>
            </a:r>
          </a:p>
          <a:p>
            <a:r>
              <a:rPr lang="en-US" dirty="0">
                <a:solidFill>
                  <a:srgbClr val="00BE00"/>
                </a:solidFill>
                <a:latin typeface="Consolas" panose="020B0609020204030204" pitchFamily="49" charset="0"/>
              </a:rPr>
              <a:t>//DEFAULTS </a:t>
            </a:r>
            <a:r>
              <a:rPr lang="en-US" dirty="0">
                <a:solidFill>
                  <a:srgbClr val="FF0000"/>
                </a:solidFill>
                <a:latin typeface="Consolas" panose="020B0609020204030204" pitchFamily="49" charset="0"/>
              </a:rPr>
              <a:t>DD</a:t>
            </a:r>
            <a:r>
              <a:rPr lang="en-US" dirty="0" smtClean="0">
                <a:solidFill>
                  <a:schemeClr val="bg1"/>
                </a:solidFill>
                <a:latin typeface="Consolas" panose="020B0609020204030204" pitchFamily="49" charset="0"/>
              </a:rPr>
              <a:t> </a:t>
            </a:r>
            <a:r>
              <a:rPr lang="en-US" dirty="0">
                <a:solidFill>
                  <a:srgbClr val="00BE00"/>
                </a:solidFill>
                <a:latin typeface="Consolas" panose="020B0609020204030204" pitchFamily="49" charset="0"/>
              </a:rPr>
              <a:t>*</a:t>
            </a:r>
          </a:p>
          <a:p>
            <a:r>
              <a:rPr lang="en-US" dirty="0">
                <a:solidFill>
                  <a:schemeClr val="bg1"/>
                </a:solidFill>
                <a:latin typeface="Consolas" panose="020B0609020204030204" pitchFamily="49" charset="0"/>
              </a:rPr>
              <a:t> </a:t>
            </a:r>
            <a:r>
              <a:rPr lang="en-US" dirty="0" smtClean="0">
                <a:solidFill>
                  <a:schemeClr val="bg1"/>
                </a:solidFill>
                <a:latin typeface="Consolas" panose="020B0609020204030204" pitchFamily="49" charset="0"/>
              </a:rPr>
              <a:t> </a:t>
            </a:r>
            <a:r>
              <a:rPr lang="en-US" dirty="0" err="1" smtClean="0">
                <a:solidFill>
                  <a:schemeClr val="bg1"/>
                </a:solidFill>
                <a:latin typeface="Consolas" panose="020B0609020204030204" pitchFamily="49" charset="0"/>
              </a:rPr>
              <a:t>myCount</a:t>
            </a:r>
            <a:r>
              <a:rPr lang="en-US" dirty="0" smtClean="0">
                <a:solidFill>
                  <a:schemeClr val="bg1"/>
                </a:solidFill>
                <a:latin typeface="Consolas" panose="020B0609020204030204" pitchFamily="49" charset="0"/>
              </a:rPr>
              <a:t> = 0</a:t>
            </a:r>
          </a:p>
          <a:p>
            <a:r>
              <a:rPr lang="en-US" dirty="0">
                <a:solidFill>
                  <a:schemeClr val="bg1"/>
                </a:solidFill>
                <a:latin typeface="Consolas" panose="020B0609020204030204" pitchFamily="49" charset="0"/>
              </a:rPr>
              <a:t> </a:t>
            </a:r>
            <a:r>
              <a:rPr lang="en-US" dirty="0" smtClean="0">
                <a:solidFill>
                  <a:schemeClr val="bg1"/>
                </a:solidFill>
                <a:latin typeface="Consolas" panose="020B0609020204030204" pitchFamily="49" charset="0"/>
              </a:rPr>
              <a:t> </a:t>
            </a:r>
            <a:r>
              <a:rPr lang="en-US" dirty="0" err="1" smtClean="0">
                <a:solidFill>
                  <a:schemeClr val="bg1"/>
                </a:solidFill>
                <a:latin typeface="Consolas" panose="020B0609020204030204" pitchFamily="49" charset="0"/>
              </a:rPr>
              <a:t>myTotal</a:t>
            </a:r>
            <a:r>
              <a:rPr lang="en-US" dirty="0" smtClean="0">
                <a:solidFill>
                  <a:schemeClr val="bg1"/>
                </a:solidFill>
                <a:latin typeface="Consolas" panose="020B0609020204030204" pitchFamily="49" charset="0"/>
              </a:rPr>
              <a:t> = 0</a:t>
            </a:r>
            <a:endParaRPr lang="en-US" i="1" dirty="0">
              <a:solidFill>
                <a:schemeClr val="bg1"/>
              </a:solidFill>
            </a:endParaRPr>
          </a:p>
          <a:p>
            <a:endParaRPr lang="en-US" i="1" dirty="0" smtClean="0">
              <a:solidFill>
                <a:schemeClr val="bg1"/>
              </a:solidFill>
            </a:endParaRPr>
          </a:p>
          <a:p>
            <a:endParaRPr lang="en-US" i="1" dirty="0" smtClean="0">
              <a:solidFill>
                <a:schemeClr val="bg1"/>
              </a:solidFill>
            </a:endParaRPr>
          </a:p>
          <a:p>
            <a:r>
              <a:rPr lang="en-US" i="1" dirty="0" smtClean="0">
                <a:solidFill>
                  <a:schemeClr val="bg1"/>
                </a:solidFill>
              </a:rPr>
              <a:t> </a:t>
            </a:r>
            <a:endParaRPr lang="en-US" i="1" dirty="0">
              <a:solidFill>
                <a:schemeClr val="bg1"/>
              </a:solidFill>
            </a:endParaRPr>
          </a:p>
        </p:txBody>
      </p:sp>
      <p:sp>
        <p:nvSpPr>
          <p:cNvPr id="6" name="Title 1">
            <a:extLst>
              <a:ext uri="{FF2B5EF4-FFF2-40B4-BE49-F238E27FC236}">
                <a16:creationId xmlns:a16="http://schemas.microsoft.com/office/drawing/2014/main" id="{28D9DDD4-3D7B-6046-9557-3F735D4ED32F}"/>
              </a:ext>
            </a:extLst>
          </p:cNvPr>
          <p:cNvSpPr txBox="1">
            <a:spLocks/>
          </p:cNvSpPr>
          <p:nvPr/>
        </p:nvSpPr>
        <p:spPr>
          <a:xfrm>
            <a:off x="990600" y="682879"/>
            <a:ext cx="10515600" cy="445566"/>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en-US" sz="3600" b="1" dirty="0" smtClean="0"/>
              <a:t>Table TOOL PARMLIST </a:t>
            </a:r>
            <a:br>
              <a:rPr lang="en-US" sz="3600" b="1" dirty="0" smtClean="0"/>
            </a:br>
            <a:r>
              <a:rPr lang="en-US" sz="2400" b="1" dirty="0" smtClean="0"/>
              <a:t>building a Report with Summary</a:t>
            </a:r>
            <a:endParaRPr lang="en-US" sz="3200" b="1" dirty="0"/>
          </a:p>
        </p:txBody>
      </p:sp>
    </p:spTree>
    <p:extLst>
      <p:ext uri="{BB962C8B-B14F-4D97-AF65-F5344CB8AC3E}">
        <p14:creationId xmlns:p14="http://schemas.microsoft.com/office/powerpoint/2010/main" val="147082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399" y="1733550"/>
            <a:ext cx="11070771" cy="40894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BE00"/>
                </a:solidFill>
                <a:latin typeface="Consolas" panose="020B0609020204030204" pitchFamily="49" charset="0"/>
              </a:rPr>
              <a:t>//STEP2  </a:t>
            </a:r>
            <a:r>
              <a:rPr lang="en-US" dirty="0">
                <a:solidFill>
                  <a:srgbClr val="FF0000"/>
                </a:solidFill>
                <a:latin typeface="Consolas" panose="020B0609020204030204" pitchFamily="49" charset="0"/>
              </a:rPr>
              <a:t>EXEC</a:t>
            </a:r>
            <a:r>
              <a:rPr lang="en-US" dirty="0">
                <a:solidFill>
                  <a:schemeClr val="bg1"/>
                </a:solidFill>
                <a:latin typeface="Consolas" panose="020B0609020204030204" pitchFamily="49" charset="0"/>
              </a:rPr>
              <a:t> </a:t>
            </a:r>
            <a:r>
              <a:rPr lang="en-US" dirty="0">
                <a:solidFill>
                  <a:srgbClr val="00BE00"/>
                </a:solidFill>
                <a:latin typeface="Consolas" panose="020B0609020204030204" pitchFamily="49" charset="0"/>
              </a:rPr>
              <a:t>PGM=IRXJCL,PARM</a:t>
            </a:r>
            <a:r>
              <a:rPr lang="en-US" dirty="0">
                <a:solidFill>
                  <a:schemeClr val="bg1"/>
                </a:solidFill>
                <a:latin typeface="Consolas" panose="020B0609020204030204" pitchFamily="49" charset="0"/>
              </a:rPr>
              <a:t>='ENBPIU00 PARMLIST' </a:t>
            </a:r>
          </a:p>
          <a:p>
            <a:r>
              <a:rPr lang="en-US" dirty="0">
                <a:solidFill>
                  <a:srgbClr val="00BE00"/>
                </a:solidFill>
                <a:latin typeface="Consolas" panose="020B0609020204030204" pitchFamily="49" charset="0"/>
              </a:rPr>
              <a:t>//PARMLIST    </a:t>
            </a:r>
            <a:r>
              <a:rPr lang="en-US" dirty="0">
                <a:solidFill>
                  <a:srgbClr val="FF0000"/>
                </a:solidFill>
                <a:latin typeface="Consolas" panose="020B0609020204030204" pitchFamily="49" charset="0"/>
              </a:rPr>
              <a:t>DD </a:t>
            </a:r>
            <a:r>
              <a:rPr lang="en-US" dirty="0">
                <a:solidFill>
                  <a:schemeClr val="bg1"/>
                </a:solidFill>
                <a:latin typeface="Consolas" panose="020B0609020204030204" pitchFamily="49" charset="0"/>
              </a:rPr>
              <a:t> </a:t>
            </a:r>
            <a:r>
              <a:rPr lang="en-US" dirty="0">
                <a:solidFill>
                  <a:srgbClr val="00BE00"/>
                </a:solidFill>
                <a:latin typeface="Consolas" panose="020B0609020204030204" pitchFamily="49" charset="0"/>
              </a:rPr>
              <a:t>*</a:t>
            </a:r>
          </a:p>
          <a:p>
            <a:r>
              <a:rPr lang="en-US" dirty="0" smtClean="0">
                <a:solidFill>
                  <a:schemeClr val="bg1"/>
                </a:solidFill>
                <a:latin typeface="Consolas" panose="020B0609020204030204" pitchFamily="49" charset="0"/>
              </a:rPr>
              <a:t>NOTHING </a:t>
            </a:r>
            <a:r>
              <a:rPr lang="en-US" dirty="0" err="1" smtClean="0">
                <a:solidFill>
                  <a:schemeClr val="bg1"/>
                </a:solidFill>
                <a:latin typeface="Consolas" panose="020B0609020204030204" pitchFamily="49" charset="0"/>
              </a:rPr>
              <a:t>NOTHING</a:t>
            </a:r>
            <a:r>
              <a:rPr lang="en-US" dirty="0" smtClean="0">
                <a:solidFill>
                  <a:schemeClr val="bg1"/>
                </a:solidFill>
                <a:latin typeface="Consolas" panose="020B0609020204030204" pitchFamily="49" charset="0"/>
              </a:rPr>
              <a:t>  DEFAULTS  0</a:t>
            </a:r>
          </a:p>
          <a:p>
            <a:r>
              <a:rPr lang="en-US" dirty="0" smtClean="0">
                <a:solidFill>
                  <a:schemeClr val="bg1"/>
                </a:solidFill>
                <a:latin typeface="Consolas" panose="020B0609020204030204" pitchFamily="49" charset="0"/>
              </a:rPr>
              <a:t>MODEL   REPORT   COUNTEM   A</a:t>
            </a:r>
          </a:p>
          <a:p>
            <a:r>
              <a:rPr lang="en-US" i="1" dirty="0" smtClean="0">
                <a:solidFill>
                  <a:schemeClr val="bg1"/>
                </a:solidFill>
                <a:latin typeface="Consolas" panose="020B0609020204030204" pitchFamily="49" charset="0"/>
              </a:rPr>
              <a:t>Model   </a:t>
            </a:r>
            <a:r>
              <a:rPr lang="en-US" i="1" dirty="0" err="1" smtClean="0">
                <a:solidFill>
                  <a:schemeClr val="bg1"/>
                </a:solidFill>
                <a:latin typeface="Consolas" panose="020B0609020204030204" pitchFamily="49" charset="0"/>
              </a:rPr>
              <a:t>Tblout</a:t>
            </a:r>
            <a:r>
              <a:rPr lang="en-US" i="1" dirty="0" smtClean="0">
                <a:solidFill>
                  <a:schemeClr val="bg1"/>
                </a:solidFill>
                <a:latin typeface="Consolas" panose="020B0609020204030204" pitchFamily="49" charset="0"/>
              </a:rPr>
              <a:t>   Options   parm</a:t>
            </a:r>
          </a:p>
          <a:p>
            <a:endParaRPr lang="en-US" i="1" dirty="0" smtClean="0">
              <a:solidFill>
                <a:schemeClr val="bg1"/>
              </a:solidFill>
              <a:latin typeface="Consolas" panose="020B0609020204030204" pitchFamily="49" charset="0"/>
            </a:endParaRPr>
          </a:p>
          <a:p>
            <a:endParaRPr lang="en-US" i="1" dirty="0" smtClean="0">
              <a:solidFill>
                <a:schemeClr val="bg1"/>
              </a:solidFill>
              <a:latin typeface="Consolas" panose="020B0609020204030204" pitchFamily="49" charset="0"/>
            </a:endParaRPr>
          </a:p>
          <a:p>
            <a:r>
              <a:rPr lang="en-US" dirty="0" smtClean="0">
                <a:solidFill>
                  <a:srgbClr val="00BE00"/>
                </a:solidFill>
                <a:latin typeface="Consolas" panose="020B0609020204030204" pitchFamily="49" charset="0"/>
              </a:rPr>
              <a:t>//</a:t>
            </a:r>
            <a:r>
              <a:rPr lang="en-US" dirty="0">
                <a:solidFill>
                  <a:srgbClr val="00BE00"/>
                </a:solidFill>
                <a:latin typeface="Consolas" panose="020B0609020204030204" pitchFamily="49" charset="0"/>
              </a:rPr>
              <a:t>COUNTEM  </a:t>
            </a:r>
            <a:r>
              <a:rPr lang="en-US" dirty="0">
                <a:solidFill>
                  <a:srgbClr val="FF0000"/>
                </a:solidFill>
                <a:latin typeface="Consolas" panose="020B0609020204030204" pitchFamily="49" charset="0"/>
              </a:rPr>
              <a:t>DD</a:t>
            </a:r>
            <a:r>
              <a:rPr lang="en-US" dirty="0">
                <a:solidFill>
                  <a:srgbClr val="00BE00"/>
                </a:solidFill>
                <a:latin typeface="Consolas" panose="020B0609020204030204" pitchFamily="49" charset="0"/>
              </a:rPr>
              <a:t> </a:t>
            </a:r>
            <a:r>
              <a:rPr lang="en-US" dirty="0" smtClean="0">
                <a:solidFill>
                  <a:srgbClr val="00BE00"/>
                </a:solidFill>
                <a:latin typeface="Consolas" panose="020B0609020204030204" pitchFamily="49" charset="0"/>
              </a:rPr>
              <a:t>*</a:t>
            </a:r>
          </a:p>
          <a:p>
            <a:r>
              <a:rPr lang="en-US" dirty="0">
                <a:solidFill>
                  <a:srgbClr val="00BE00"/>
                </a:solidFill>
                <a:latin typeface="Consolas" panose="020B0609020204030204" pitchFamily="49" charset="0"/>
              </a:rPr>
              <a:t> </a:t>
            </a:r>
            <a:r>
              <a:rPr lang="en-US" dirty="0" smtClean="0">
                <a:solidFill>
                  <a:srgbClr val="00BE00"/>
                </a:solidFill>
                <a:latin typeface="Consolas" panose="020B0609020204030204" pitchFamily="49" charset="0"/>
              </a:rPr>
              <a:t> </a:t>
            </a:r>
            <a:r>
              <a:rPr lang="en-US" dirty="0" smtClean="0">
                <a:solidFill>
                  <a:schemeClr val="bg1"/>
                </a:solidFill>
                <a:latin typeface="Consolas" panose="020B0609020204030204" pitchFamily="49" charset="0"/>
              </a:rPr>
              <a:t>If </a:t>
            </a:r>
            <a:r>
              <a:rPr lang="en-US" dirty="0">
                <a:solidFill>
                  <a:schemeClr val="bg1"/>
                </a:solidFill>
                <a:latin typeface="Consolas" panose="020B0609020204030204" pitchFamily="49" charset="0"/>
              </a:rPr>
              <a:t>$row# = 0 then $</a:t>
            </a:r>
            <a:r>
              <a:rPr lang="en-US" dirty="0" err="1">
                <a:solidFill>
                  <a:schemeClr val="bg1"/>
                </a:solidFill>
                <a:latin typeface="Consolas" panose="020B0609020204030204" pitchFamily="49" charset="0"/>
              </a:rPr>
              <a:t>SkipRow</a:t>
            </a:r>
            <a:r>
              <a:rPr lang="en-US" dirty="0">
                <a:solidFill>
                  <a:schemeClr val="bg1"/>
                </a:solidFill>
                <a:latin typeface="Consolas" panose="020B0609020204030204" pitchFamily="49" charset="0"/>
              </a:rPr>
              <a:t> = 'Y' </a:t>
            </a:r>
            <a:endParaRPr lang="en-US" dirty="0">
              <a:solidFill>
                <a:srgbClr val="00BE00"/>
              </a:solidFill>
              <a:latin typeface="Consolas" panose="020B0609020204030204" pitchFamily="49" charset="0"/>
            </a:endParaRPr>
          </a:p>
          <a:p>
            <a:r>
              <a:rPr lang="en-US" dirty="0">
                <a:solidFill>
                  <a:schemeClr val="bg1"/>
                </a:solidFill>
                <a:latin typeface="Consolas" panose="020B0609020204030204" pitchFamily="49" charset="0"/>
              </a:rPr>
              <a:t> </a:t>
            </a:r>
            <a:r>
              <a:rPr lang="en-US" dirty="0" smtClean="0">
                <a:solidFill>
                  <a:schemeClr val="bg1"/>
                </a:solidFill>
                <a:latin typeface="Consolas" panose="020B0609020204030204" pitchFamily="49" charset="0"/>
              </a:rPr>
              <a:t> </a:t>
            </a:r>
            <a:r>
              <a:rPr lang="en-US" dirty="0" err="1" smtClean="0">
                <a:solidFill>
                  <a:schemeClr val="bg1"/>
                </a:solidFill>
                <a:latin typeface="Consolas" panose="020B0609020204030204" pitchFamily="49" charset="0"/>
              </a:rPr>
              <a:t>myCount</a:t>
            </a:r>
            <a:r>
              <a:rPr lang="en-US" dirty="0" smtClean="0">
                <a:solidFill>
                  <a:schemeClr val="bg1"/>
                </a:solidFill>
                <a:latin typeface="Consolas" panose="020B0609020204030204" pitchFamily="49" charset="0"/>
              </a:rPr>
              <a:t> = </a:t>
            </a:r>
            <a:r>
              <a:rPr lang="en-US" dirty="0" err="1" smtClean="0">
                <a:solidFill>
                  <a:schemeClr val="bg1"/>
                </a:solidFill>
                <a:latin typeface="Consolas" panose="020B0609020204030204" pitchFamily="49" charset="0"/>
              </a:rPr>
              <a:t>myCount</a:t>
            </a:r>
            <a:r>
              <a:rPr lang="en-US" dirty="0" smtClean="0">
                <a:solidFill>
                  <a:schemeClr val="bg1"/>
                </a:solidFill>
                <a:latin typeface="Consolas" panose="020B0609020204030204" pitchFamily="49" charset="0"/>
              </a:rPr>
              <a:t> + 1</a:t>
            </a:r>
          </a:p>
          <a:p>
            <a:r>
              <a:rPr lang="en-US" dirty="0">
                <a:solidFill>
                  <a:schemeClr val="bg1"/>
                </a:solidFill>
                <a:latin typeface="Consolas" panose="020B0609020204030204" pitchFamily="49" charset="0"/>
              </a:rPr>
              <a:t> </a:t>
            </a:r>
            <a:r>
              <a:rPr lang="en-US" dirty="0" smtClean="0">
                <a:solidFill>
                  <a:schemeClr val="bg1"/>
                </a:solidFill>
                <a:latin typeface="Consolas" panose="020B0609020204030204" pitchFamily="49" charset="0"/>
              </a:rPr>
              <a:t> </a:t>
            </a:r>
            <a:r>
              <a:rPr lang="en-US" dirty="0" err="1" smtClean="0">
                <a:solidFill>
                  <a:schemeClr val="bg1"/>
                </a:solidFill>
                <a:latin typeface="Consolas" panose="020B0609020204030204" pitchFamily="49" charset="0"/>
              </a:rPr>
              <a:t>myTotal</a:t>
            </a:r>
            <a:r>
              <a:rPr lang="en-US" dirty="0" smtClean="0">
                <a:solidFill>
                  <a:schemeClr val="bg1"/>
                </a:solidFill>
                <a:latin typeface="Consolas" panose="020B0609020204030204" pitchFamily="49" charset="0"/>
              </a:rPr>
              <a:t> = </a:t>
            </a:r>
            <a:r>
              <a:rPr lang="en-US" dirty="0" err="1" smtClean="0">
                <a:solidFill>
                  <a:schemeClr val="bg1"/>
                </a:solidFill>
                <a:latin typeface="Consolas" panose="020B0609020204030204" pitchFamily="49" charset="0"/>
              </a:rPr>
              <a:t>myTotal</a:t>
            </a:r>
            <a:r>
              <a:rPr lang="en-US" dirty="0" smtClean="0">
                <a:solidFill>
                  <a:schemeClr val="bg1"/>
                </a:solidFill>
                <a:latin typeface="Consolas" panose="020B0609020204030204" pitchFamily="49" charset="0"/>
              </a:rPr>
              <a:t> + </a:t>
            </a:r>
            <a:r>
              <a:rPr lang="en-US" dirty="0" err="1" smtClean="0">
                <a:solidFill>
                  <a:schemeClr val="bg1"/>
                </a:solidFill>
                <a:latin typeface="Consolas" panose="020B0609020204030204" pitchFamily="49" charset="0"/>
              </a:rPr>
              <a:t>somenumber</a:t>
            </a:r>
            <a:endParaRPr lang="en-US" dirty="0" smtClean="0">
              <a:solidFill>
                <a:schemeClr val="bg1"/>
              </a:solidFill>
              <a:latin typeface="Consolas" panose="020B0609020204030204" pitchFamily="49" charset="0"/>
            </a:endParaRPr>
          </a:p>
          <a:p>
            <a:r>
              <a:rPr lang="en-US" dirty="0">
                <a:solidFill>
                  <a:srgbClr val="00BE00"/>
                </a:solidFill>
                <a:latin typeface="Consolas" panose="020B0609020204030204" pitchFamily="49" charset="0"/>
              </a:rPr>
              <a:t>//MODEL  </a:t>
            </a:r>
            <a:r>
              <a:rPr lang="en-US" dirty="0" smtClean="0">
                <a:solidFill>
                  <a:srgbClr val="00BE00"/>
                </a:solidFill>
                <a:latin typeface="Consolas" panose="020B0609020204030204" pitchFamily="49" charset="0"/>
              </a:rPr>
              <a:t>  </a:t>
            </a:r>
            <a:r>
              <a:rPr lang="en-US" dirty="0">
                <a:solidFill>
                  <a:srgbClr val="FF0000"/>
                </a:solidFill>
                <a:latin typeface="Consolas" panose="020B0609020204030204" pitchFamily="49" charset="0"/>
              </a:rPr>
              <a:t>DD </a:t>
            </a:r>
            <a:r>
              <a:rPr lang="en-US" dirty="0">
                <a:solidFill>
                  <a:srgbClr val="00BE00"/>
                </a:solidFill>
                <a:latin typeface="Consolas" panose="020B0609020204030204" pitchFamily="49" charset="0"/>
              </a:rPr>
              <a:t>*</a:t>
            </a:r>
            <a:r>
              <a:rPr lang="en-US" dirty="0" smtClean="0">
                <a:solidFill>
                  <a:schemeClr val="bg1"/>
                </a:solidFill>
                <a:latin typeface="Consolas" panose="020B0609020204030204" pitchFamily="49" charset="0"/>
              </a:rPr>
              <a:t>       &lt;- MODEL for REPORT detail line   </a:t>
            </a:r>
          </a:p>
          <a:p>
            <a:r>
              <a:rPr lang="en-US" dirty="0" smtClean="0">
                <a:solidFill>
                  <a:schemeClr val="bg1"/>
                </a:solidFill>
                <a:latin typeface="Consolas" panose="020B0609020204030204" pitchFamily="49" charset="0"/>
              </a:rPr>
              <a:t>. . .</a:t>
            </a:r>
          </a:p>
          <a:p>
            <a:r>
              <a:rPr lang="en-US" dirty="0">
                <a:solidFill>
                  <a:srgbClr val="00BE00"/>
                </a:solidFill>
                <a:latin typeface="Consolas" panose="020B0609020204030204" pitchFamily="49" charset="0"/>
              </a:rPr>
              <a:t>//REPORT </a:t>
            </a:r>
            <a:r>
              <a:rPr lang="en-US" dirty="0">
                <a:solidFill>
                  <a:schemeClr val="accent6"/>
                </a:solidFill>
                <a:latin typeface="Consolas" panose="020B0609020204030204" pitchFamily="49" charset="0"/>
              </a:rPr>
              <a:t>  </a:t>
            </a:r>
            <a:r>
              <a:rPr lang="en-US" dirty="0">
                <a:solidFill>
                  <a:srgbClr val="FF0000"/>
                </a:solidFill>
                <a:latin typeface="Consolas" panose="020B0609020204030204" pitchFamily="49" charset="0"/>
              </a:rPr>
              <a:t>DD </a:t>
            </a:r>
            <a:r>
              <a:rPr lang="en-US" dirty="0">
                <a:solidFill>
                  <a:srgbClr val="00BE00"/>
                </a:solidFill>
                <a:latin typeface="Consolas" panose="020B0609020204030204" pitchFamily="49" charset="0"/>
              </a:rPr>
              <a:t>SYSOUT</a:t>
            </a:r>
            <a:r>
              <a:rPr lang="en-US" dirty="0">
                <a:solidFill>
                  <a:schemeClr val="bg1"/>
                </a:solidFill>
                <a:latin typeface="Consolas" panose="020B0609020204030204" pitchFamily="49" charset="0"/>
              </a:rPr>
              <a:t>=</a:t>
            </a:r>
            <a:r>
              <a:rPr lang="en-US" dirty="0">
                <a:solidFill>
                  <a:srgbClr val="00BE00"/>
                </a:solidFill>
                <a:latin typeface="Consolas" panose="020B0609020204030204" pitchFamily="49" charset="0"/>
              </a:rPr>
              <a:t>*</a:t>
            </a:r>
          </a:p>
          <a:p>
            <a:r>
              <a:rPr lang="en-US" i="1" dirty="0" smtClean="0">
                <a:solidFill>
                  <a:schemeClr val="bg1"/>
                </a:solidFill>
              </a:rPr>
              <a:t> </a:t>
            </a:r>
            <a:endParaRPr lang="en-US" i="1" dirty="0">
              <a:solidFill>
                <a:schemeClr val="bg1"/>
              </a:solidFill>
            </a:endParaRPr>
          </a:p>
        </p:txBody>
      </p:sp>
      <p:sp>
        <p:nvSpPr>
          <p:cNvPr id="7" name="Title 1">
            <a:extLst>
              <a:ext uri="{FF2B5EF4-FFF2-40B4-BE49-F238E27FC236}">
                <a16:creationId xmlns:a16="http://schemas.microsoft.com/office/drawing/2014/main" id="{28D9DDD4-3D7B-6046-9557-3F735D4ED32F}"/>
              </a:ext>
            </a:extLst>
          </p:cNvPr>
          <p:cNvSpPr txBox="1">
            <a:spLocks/>
          </p:cNvSpPr>
          <p:nvPr/>
        </p:nvSpPr>
        <p:spPr>
          <a:xfrm>
            <a:off x="990600" y="682879"/>
            <a:ext cx="10515600" cy="445566"/>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en-US" sz="3600" b="1" dirty="0" smtClean="0"/>
              <a:t>Table TOOL PARMLIST </a:t>
            </a:r>
            <a:br>
              <a:rPr lang="en-US" sz="3600" b="1" dirty="0" smtClean="0"/>
            </a:br>
            <a:r>
              <a:rPr lang="en-US" sz="2400" b="1" dirty="0" smtClean="0"/>
              <a:t>building a Report with Summary</a:t>
            </a:r>
            <a:endParaRPr lang="en-US" sz="3200" b="1" dirty="0"/>
          </a:p>
        </p:txBody>
      </p:sp>
    </p:spTree>
    <p:extLst>
      <p:ext uri="{BB962C8B-B14F-4D97-AF65-F5344CB8AC3E}">
        <p14:creationId xmlns:p14="http://schemas.microsoft.com/office/powerpoint/2010/main" val="365763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399" y="1733550"/>
            <a:ext cx="11108871" cy="40894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BE00"/>
                </a:solidFill>
                <a:latin typeface="Consolas" panose="020B0609020204030204" pitchFamily="49" charset="0"/>
              </a:rPr>
              <a:t>//STEP2  </a:t>
            </a:r>
            <a:r>
              <a:rPr lang="en-US" dirty="0">
                <a:solidFill>
                  <a:srgbClr val="FF0000"/>
                </a:solidFill>
                <a:latin typeface="Consolas" panose="020B0609020204030204" pitchFamily="49" charset="0"/>
              </a:rPr>
              <a:t>EXEC</a:t>
            </a:r>
            <a:r>
              <a:rPr lang="en-US" dirty="0">
                <a:solidFill>
                  <a:schemeClr val="bg1"/>
                </a:solidFill>
                <a:latin typeface="Consolas" panose="020B0609020204030204" pitchFamily="49" charset="0"/>
              </a:rPr>
              <a:t> </a:t>
            </a:r>
            <a:r>
              <a:rPr lang="en-US" dirty="0">
                <a:solidFill>
                  <a:srgbClr val="00BE00"/>
                </a:solidFill>
                <a:latin typeface="Consolas" panose="020B0609020204030204" pitchFamily="49" charset="0"/>
              </a:rPr>
              <a:t>PGM=IRXJCL</a:t>
            </a:r>
            <a:r>
              <a:rPr lang="en-US" dirty="0">
                <a:solidFill>
                  <a:schemeClr val="accent6"/>
                </a:solidFill>
                <a:latin typeface="Consolas" panose="020B0609020204030204" pitchFamily="49" charset="0"/>
              </a:rPr>
              <a:t>,</a:t>
            </a:r>
            <a:r>
              <a:rPr lang="en-US" dirty="0">
                <a:solidFill>
                  <a:srgbClr val="00BE00"/>
                </a:solidFill>
                <a:latin typeface="Consolas" panose="020B0609020204030204" pitchFamily="49" charset="0"/>
              </a:rPr>
              <a:t>PARM</a:t>
            </a:r>
            <a:r>
              <a:rPr lang="en-US" dirty="0">
                <a:solidFill>
                  <a:schemeClr val="bg1"/>
                </a:solidFill>
                <a:latin typeface="Consolas" panose="020B0609020204030204" pitchFamily="49" charset="0"/>
              </a:rPr>
              <a:t>='ENBPIU00 PARMLIST' </a:t>
            </a:r>
          </a:p>
          <a:p>
            <a:r>
              <a:rPr lang="en-US" dirty="0">
                <a:solidFill>
                  <a:srgbClr val="00BE00"/>
                </a:solidFill>
                <a:latin typeface="Consolas" panose="020B0609020204030204" pitchFamily="49" charset="0"/>
              </a:rPr>
              <a:t>//PARMLIST    </a:t>
            </a:r>
            <a:r>
              <a:rPr lang="en-US" dirty="0">
                <a:solidFill>
                  <a:srgbClr val="FF0000"/>
                </a:solidFill>
                <a:latin typeface="Consolas" panose="020B0609020204030204" pitchFamily="49" charset="0"/>
              </a:rPr>
              <a:t>DD</a:t>
            </a:r>
            <a:r>
              <a:rPr lang="en-US" dirty="0">
                <a:solidFill>
                  <a:schemeClr val="bg1"/>
                </a:solidFill>
                <a:latin typeface="Consolas" panose="020B0609020204030204" pitchFamily="49" charset="0"/>
              </a:rPr>
              <a:t>  </a:t>
            </a:r>
            <a:r>
              <a:rPr lang="en-US" dirty="0">
                <a:solidFill>
                  <a:srgbClr val="00BE00"/>
                </a:solidFill>
                <a:latin typeface="Consolas" panose="020B0609020204030204" pitchFamily="49" charset="0"/>
              </a:rPr>
              <a:t>*</a:t>
            </a:r>
          </a:p>
          <a:p>
            <a:r>
              <a:rPr lang="en-US" dirty="0" smtClean="0">
                <a:solidFill>
                  <a:schemeClr val="bg1"/>
                </a:solidFill>
                <a:latin typeface="Consolas" panose="020B0609020204030204" pitchFamily="49" charset="0"/>
              </a:rPr>
              <a:t>NOTHING </a:t>
            </a:r>
            <a:r>
              <a:rPr lang="en-US" dirty="0" err="1" smtClean="0">
                <a:solidFill>
                  <a:schemeClr val="bg1"/>
                </a:solidFill>
                <a:latin typeface="Consolas" panose="020B0609020204030204" pitchFamily="49" charset="0"/>
              </a:rPr>
              <a:t>NOTHING</a:t>
            </a:r>
            <a:r>
              <a:rPr lang="en-US" dirty="0" smtClean="0">
                <a:solidFill>
                  <a:schemeClr val="bg1"/>
                </a:solidFill>
                <a:latin typeface="Consolas" panose="020B0609020204030204" pitchFamily="49" charset="0"/>
              </a:rPr>
              <a:t>  DEFAULTS  0</a:t>
            </a:r>
          </a:p>
          <a:p>
            <a:r>
              <a:rPr lang="en-US" dirty="0" smtClean="0">
                <a:solidFill>
                  <a:schemeClr val="bg1"/>
                </a:solidFill>
                <a:latin typeface="Consolas" panose="020B0609020204030204" pitchFamily="49" charset="0"/>
              </a:rPr>
              <a:t>MODEL   REPORT   COUNTEM   A</a:t>
            </a:r>
          </a:p>
          <a:p>
            <a:r>
              <a:rPr lang="en-US" dirty="0" smtClean="0">
                <a:solidFill>
                  <a:schemeClr val="bg1"/>
                </a:solidFill>
                <a:latin typeface="Consolas" panose="020B0609020204030204" pitchFamily="49" charset="0"/>
              </a:rPr>
              <a:t>SUMMARY REPORT   CALCS     1</a:t>
            </a:r>
          </a:p>
          <a:p>
            <a:endParaRPr lang="en-US" dirty="0">
              <a:solidFill>
                <a:schemeClr val="bg1"/>
              </a:solidFill>
              <a:latin typeface="Consolas" panose="020B0609020204030204" pitchFamily="49" charset="0"/>
            </a:endParaRPr>
          </a:p>
          <a:p>
            <a:r>
              <a:rPr lang="en-US" dirty="0">
                <a:solidFill>
                  <a:srgbClr val="00BE00"/>
                </a:solidFill>
                <a:latin typeface="Consolas" panose="020B0609020204030204" pitchFamily="49" charset="0"/>
              </a:rPr>
              <a:t>//SUMMARY  </a:t>
            </a:r>
            <a:r>
              <a:rPr lang="en-US" dirty="0">
                <a:solidFill>
                  <a:srgbClr val="FF0000"/>
                </a:solidFill>
                <a:latin typeface="Consolas" panose="020B0609020204030204" pitchFamily="49" charset="0"/>
              </a:rPr>
              <a:t>DD </a:t>
            </a:r>
            <a:r>
              <a:rPr lang="en-US" dirty="0">
                <a:solidFill>
                  <a:srgbClr val="00BE00"/>
                </a:solidFill>
                <a:latin typeface="Consolas" panose="020B0609020204030204" pitchFamily="49" charset="0"/>
              </a:rPr>
              <a:t>*</a:t>
            </a:r>
            <a:r>
              <a:rPr lang="en-US" dirty="0" smtClean="0">
                <a:solidFill>
                  <a:schemeClr val="bg1"/>
                </a:solidFill>
                <a:latin typeface="Consolas" panose="020B0609020204030204" pitchFamily="49" charset="0"/>
              </a:rPr>
              <a:t>        &lt;- MODEL for REPORT Summary</a:t>
            </a:r>
          </a:p>
          <a:p>
            <a:r>
              <a:rPr lang="en-US" dirty="0" smtClean="0">
                <a:solidFill>
                  <a:schemeClr val="bg1"/>
                </a:solidFill>
                <a:latin typeface="Consolas" panose="020B0609020204030204" pitchFamily="49" charset="0"/>
              </a:rPr>
              <a:t>  Count   = &amp;</a:t>
            </a:r>
            <a:r>
              <a:rPr lang="en-US" dirty="0" err="1" smtClean="0">
                <a:solidFill>
                  <a:schemeClr val="bg1"/>
                </a:solidFill>
                <a:latin typeface="Consolas" panose="020B0609020204030204" pitchFamily="49" charset="0"/>
              </a:rPr>
              <a:t>myCount</a:t>
            </a:r>
            <a:r>
              <a:rPr lang="en-US" dirty="0" smtClean="0">
                <a:solidFill>
                  <a:schemeClr val="bg1"/>
                </a:solidFill>
                <a:latin typeface="Consolas" panose="020B0609020204030204" pitchFamily="49" charset="0"/>
              </a:rPr>
              <a:t>      </a:t>
            </a:r>
          </a:p>
          <a:p>
            <a:r>
              <a:rPr lang="en-US" dirty="0">
                <a:solidFill>
                  <a:schemeClr val="bg1"/>
                </a:solidFill>
                <a:latin typeface="Consolas" panose="020B0609020204030204" pitchFamily="49" charset="0"/>
              </a:rPr>
              <a:t> </a:t>
            </a:r>
            <a:r>
              <a:rPr lang="en-US" dirty="0" smtClean="0">
                <a:solidFill>
                  <a:schemeClr val="bg1"/>
                </a:solidFill>
                <a:latin typeface="Consolas" panose="020B0609020204030204" pitchFamily="49" charset="0"/>
              </a:rPr>
              <a:t> Total   = &amp;</a:t>
            </a:r>
            <a:r>
              <a:rPr lang="en-US" dirty="0" err="1" smtClean="0">
                <a:solidFill>
                  <a:schemeClr val="bg1"/>
                </a:solidFill>
                <a:latin typeface="Consolas" panose="020B0609020204030204" pitchFamily="49" charset="0"/>
              </a:rPr>
              <a:t>myTotal</a:t>
            </a:r>
            <a:endParaRPr lang="en-US" dirty="0" smtClean="0">
              <a:solidFill>
                <a:schemeClr val="bg1"/>
              </a:solidFill>
              <a:latin typeface="Consolas" panose="020B0609020204030204" pitchFamily="49" charset="0"/>
            </a:endParaRPr>
          </a:p>
          <a:p>
            <a:r>
              <a:rPr lang="en-US" dirty="0" smtClean="0">
                <a:solidFill>
                  <a:schemeClr val="bg1"/>
                </a:solidFill>
                <a:latin typeface="Consolas" panose="020B0609020204030204" pitchFamily="49" charset="0"/>
              </a:rPr>
              <a:t>  Average = &amp;</a:t>
            </a:r>
            <a:r>
              <a:rPr lang="en-US" dirty="0" err="1" smtClean="0">
                <a:solidFill>
                  <a:schemeClr val="bg1"/>
                </a:solidFill>
                <a:latin typeface="Consolas" panose="020B0609020204030204" pitchFamily="49" charset="0"/>
              </a:rPr>
              <a:t>myAverage</a:t>
            </a:r>
            <a:r>
              <a:rPr lang="en-US" dirty="0" smtClean="0">
                <a:solidFill>
                  <a:schemeClr val="bg1"/>
                </a:solidFill>
                <a:latin typeface="Consolas" panose="020B0609020204030204" pitchFamily="49" charset="0"/>
              </a:rPr>
              <a:t> </a:t>
            </a:r>
          </a:p>
          <a:p>
            <a:r>
              <a:rPr lang="en-US" dirty="0">
                <a:solidFill>
                  <a:srgbClr val="00BE00"/>
                </a:solidFill>
                <a:latin typeface="Consolas" panose="020B0609020204030204" pitchFamily="49" charset="0"/>
              </a:rPr>
              <a:t>//CALCS    </a:t>
            </a:r>
            <a:r>
              <a:rPr lang="en-US" dirty="0">
                <a:solidFill>
                  <a:srgbClr val="FF0000"/>
                </a:solidFill>
                <a:latin typeface="Consolas" panose="020B0609020204030204" pitchFamily="49" charset="0"/>
              </a:rPr>
              <a:t>DD </a:t>
            </a:r>
            <a:r>
              <a:rPr lang="en-US" dirty="0">
                <a:solidFill>
                  <a:srgbClr val="00BE00"/>
                </a:solidFill>
                <a:latin typeface="Consolas" panose="020B0609020204030204" pitchFamily="49" charset="0"/>
              </a:rPr>
              <a:t>*</a:t>
            </a:r>
            <a:r>
              <a:rPr lang="en-US" dirty="0">
                <a:solidFill>
                  <a:schemeClr val="accent6"/>
                </a:solidFill>
                <a:latin typeface="Consolas" panose="020B0609020204030204" pitchFamily="49" charset="0"/>
              </a:rPr>
              <a:t> </a:t>
            </a:r>
          </a:p>
          <a:p>
            <a:r>
              <a:rPr lang="en-US" dirty="0" smtClean="0">
                <a:solidFill>
                  <a:schemeClr val="bg1"/>
                </a:solidFill>
                <a:latin typeface="Consolas" panose="020B0609020204030204" pitchFamily="49" charset="0"/>
              </a:rPr>
              <a:t>  If </a:t>
            </a:r>
            <a:r>
              <a:rPr lang="en-US" dirty="0" err="1" smtClean="0">
                <a:solidFill>
                  <a:schemeClr val="bg1"/>
                </a:solidFill>
                <a:latin typeface="Consolas" panose="020B0609020204030204" pitchFamily="49" charset="0"/>
              </a:rPr>
              <a:t>myCount</a:t>
            </a:r>
            <a:r>
              <a:rPr lang="en-US" dirty="0" smtClean="0">
                <a:solidFill>
                  <a:schemeClr val="bg1"/>
                </a:solidFill>
                <a:latin typeface="Consolas" panose="020B0609020204030204" pitchFamily="49" charset="0"/>
              </a:rPr>
              <a:t> = 0 then Exit(4)</a:t>
            </a:r>
          </a:p>
          <a:p>
            <a:r>
              <a:rPr lang="en-US" dirty="0">
                <a:solidFill>
                  <a:schemeClr val="bg1"/>
                </a:solidFill>
                <a:latin typeface="Consolas" panose="020B0609020204030204" pitchFamily="49" charset="0"/>
              </a:rPr>
              <a:t> </a:t>
            </a:r>
            <a:r>
              <a:rPr lang="en-US" dirty="0" smtClean="0">
                <a:solidFill>
                  <a:schemeClr val="bg1"/>
                </a:solidFill>
                <a:latin typeface="Consolas" panose="020B0609020204030204" pitchFamily="49" charset="0"/>
              </a:rPr>
              <a:t> </a:t>
            </a:r>
            <a:r>
              <a:rPr lang="en-US" dirty="0" err="1" smtClean="0">
                <a:solidFill>
                  <a:schemeClr val="bg1"/>
                </a:solidFill>
                <a:latin typeface="Consolas" panose="020B0609020204030204" pitchFamily="49" charset="0"/>
              </a:rPr>
              <a:t>myAverage</a:t>
            </a:r>
            <a:r>
              <a:rPr lang="en-US" dirty="0" smtClean="0">
                <a:solidFill>
                  <a:schemeClr val="bg1"/>
                </a:solidFill>
                <a:latin typeface="Consolas" panose="020B0609020204030204" pitchFamily="49" charset="0"/>
              </a:rPr>
              <a:t> =  </a:t>
            </a:r>
            <a:r>
              <a:rPr lang="en-US" dirty="0" err="1" smtClean="0">
                <a:solidFill>
                  <a:schemeClr val="bg1"/>
                </a:solidFill>
                <a:latin typeface="Consolas" panose="020B0609020204030204" pitchFamily="49" charset="0"/>
              </a:rPr>
              <a:t>myTotal</a:t>
            </a:r>
            <a:r>
              <a:rPr lang="en-US" dirty="0" smtClean="0">
                <a:solidFill>
                  <a:schemeClr val="bg1"/>
                </a:solidFill>
                <a:latin typeface="Consolas" panose="020B0609020204030204" pitchFamily="49" charset="0"/>
              </a:rPr>
              <a:t> / </a:t>
            </a:r>
            <a:r>
              <a:rPr lang="en-US" dirty="0" err="1" smtClean="0">
                <a:solidFill>
                  <a:schemeClr val="bg1"/>
                </a:solidFill>
                <a:latin typeface="Consolas" panose="020B0609020204030204" pitchFamily="49" charset="0"/>
              </a:rPr>
              <a:t>myCount</a:t>
            </a:r>
            <a:endParaRPr lang="en-US" dirty="0" smtClean="0">
              <a:solidFill>
                <a:schemeClr val="bg1"/>
              </a:solidFill>
              <a:latin typeface="Consolas" panose="020B0609020204030204" pitchFamily="49" charset="0"/>
            </a:endParaRPr>
          </a:p>
          <a:p>
            <a:r>
              <a:rPr lang="en-US" dirty="0">
                <a:solidFill>
                  <a:srgbClr val="00BE00"/>
                </a:solidFill>
                <a:latin typeface="Consolas" panose="020B0609020204030204" pitchFamily="49" charset="0"/>
              </a:rPr>
              <a:t>//REPORT   </a:t>
            </a:r>
            <a:r>
              <a:rPr lang="en-US" dirty="0">
                <a:solidFill>
                  <a:srgbClr val="FF0000"/>
                </a:solidFill>
                <a:latin typeface="Consolas" panose="020B0609020204030204" pitchFamily="49" charset="0"/>
              </a:rPr>
              <a:t>DD</a:t>
            </a:r>
            <a:r>
              <a:rPr lang="en-US" dirty="0" smtClean="0">
                <a:solidFill>
                  <a:schemeClr val="bg1"/>
                </a:solidFill>
                <a:latin typeface="Consolas" panose="020B0609020204030204" pitchFamily="49" charset="0"/>
              </a:rPr>
              <a:t> </a:t>
            </a:r>
            <a:r>
              <a:rPr lang="en-US" dirty="0">
                <a:solidFill>
                  <a:srgbClr val="00BE00"/>
                </a:solidFill>
                <a:latin typeface="Consolas" panose="020B0609020204030204" pitchFamily="49" charset="0"/>
              </a:rPr>
              <a:t>SYSOUT</a:t>
            </a:r>
            <a:r>
              <a:rPr lang="en-US" dirty="0" smtClean="0">
                <a:solidFill>
                  <a:schemeClr val="bg1"/>
                </a:solidFill>
                <a:latin typeface="Consolas" panose="020B0609020204030204" pitchFamily="49" charset="0"/>
              </a:rPr>
              <a:t>=</a:t>
            </a:r>
            <a:r>
              <a:rPr lang="en-US" dirty="0">
                <a:solidFill>
                  <a:srgbClr val="00BE00"/>
                </a:solidFill>
                <a:latin typeface="Consolas" panose="020B0609020204030204" pitchFamily="49" charset="0"/>
              </a:rPr>
              <a:t>*</a:t>
            </a:r>
          </a:p>
          <a:p>
            <a:endParaRPr lang="en-US" i="1" dirty="0" smtClean="0">
              <a:solidFill>
                <a:schemeClr val="bg1"/>
              </a:solidFill>
            </a:endParaRPr>
          </a:p>
        </p:txBody>
      </p:sp>
      <p:sp>
        <p:nvSpPr>
          <p:cNvPr id="7" name="Title 1">
            <a:extLst>
              <a:ext uri="{FF2B5EF4-FFF2-40B4-BE49-F238E27FC236}">
                <a16:creationId xmlns:a16="http://schemas.microsoft.com/office/drawing/2014/main" id="{28D9DDD4-3D7B-6046-9557-3F735D4ED32F}"/>
              </a:ext>
            </a:extLst>
          </p:cNvPr>
          <p:cNvSpPr txBox="1">
            <a:spLocks/>
          </p:cNvSpPr>
          <p:nvPr/>
        </p:nvSpPr>
        <p:spPr>
          <a:xfrm>
            <a:off x="990600" y="682879"/>
            <a:ext cx="10515600" cy="445566"/>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en-US" sz="3600" b="1" dirty="0" smtClean="0"/>
              <a:t>Table TOOL PARMLIST </a:t>
            </a:r>
            <a:br>
              <a:rPr lang="en-US" sz="3600" b="1" dirty="0" smtClean="0"/>
            </a:br>
            <a:r>
              <a:rPr lang="en-US" sz="2800" b="1" dirty="0" smtClean="0"/>
              <a:t>building a Report with Summary</a:t>
            </a:r>
            <a:endParaRPr lang="en-US" sz="3600" b="1" dirty="0"/>
          </a:p>
        </p:txBody>
      </p:sp>
    </p:spTree>
    <p:extLst>
      <p:ext uri="{BB962C8B-B14F-4D97-AF65-F5344CB8AC3E}">
        <p14:creationId xmlns:p14="http://schemas.microsoft.com/office/powerpoint/2010/main" val="212546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D9DDD4-3D7B-6046-9557-3F735D4ED32F}"/>
              </a:ext>
            </a:extLst>
          </p:cNvPr>
          <p:cNvSpPr txBox="1">
            <a:spLocks/>
          </p:cNvSpPr>
          <p:nvPr/>
        </p:nvSpPr>
        <p:spPr>
          <a:xfrm>
            <a:off x="990600" y="682879"/>
            <a:ext cx="10515600" cy="445566"/>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en-US" sz="3600" b="1" dirty="0" smtClean="0"/>
              <a:t>Table TOOL PARMLIST </a:t>
            </a:r>
            <a:br>
              <a:rPr lang="en-US" sz="3600" b="1" dirty="0" smtClean="0"/>
            </a:br>
            <a:r>
              <a:rPr lang="en-US" sz="2800" b="1" dirty="0" smtClean="0"/>
              <a:t>building a Report with Summary</a:t>
            </a:r>
            <a:endParaRPr lang="en-US" sz="3600" b="1"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31371" y="1733552"/>
            <a:ext cx="11010898" cy="2843892"/>
          </a:xfrm>
          <a:prstGeom prst="rect">
            <a:avLst/>
          </a:prstGeom>
        </p:spPr>
      </p:pic>
    </p:spTree>
    <p:extLst>
      <p:ext uri="{BB962C8B-B14F-4D97-AF65-F5344CB8AC3E}">
        <p14:creationId xmlns:p14="http://schemas.microsoft.com/office/powerpoint/2010/main" val="296579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pPr marL="457200" indent="-457200">
              <a:buFont typeface="Arial" panose="020B0604020202020204" pitchFamily="34" charset="0"/>
              <a:buChar char="•"/>
            </a:pPr>
            <a:r>
              <a:rPr lang="en-US" sz="3600" dirty="0" smtClean="0"/>
              <a:t>System </a:t>
            </a:r>
            <a:r>
              <a:rPr lang="en-US" sz="3600" dirty="0"/>
              <a:t>Approver definitions</a:t>
            </a:r>
          </a:p>
          <a:p>
            <a:pPr marL="457200" indent="-457200">
              <a:buFont typeface="Arial" panose="020B0604020202020204" pitchFamily="34" charset="0"/>
              <a:buChar char="•"/>
            </a:pPr>
            <a:r>
              <a:rPr lang="en-US" sz="3600" dirty="0" smtClean="0"/>
              <a:t>Report Systems using the </a:t>
            </a:r>
            <a:r>
              <a:rPr lang="en-US" sz="3600" dirty="0"/>
              <a:t>stage 1 processor </a:t>
            </a:r>
            <a:r>
              <a:rPr lang="en-US" sz="3600" dirty="0" smtClean="0"/>
              <a:t>library</a:t>
            </a:r>
            <a:endParaRPr lang="en-US" sz="3600" dirty="0"/>
          </a:p>
          <a:p>
            <a:pPr marL="457200" indent="-457200">
              <a:buFont typeface="Arial" panose="020B0604020202020204" pitchFamily="34" charset="0"/>
              <a:buChar char="•"/>
            </a:pPr>
            <a:r>
              <a:rPr lang="en-US" sz="3600" dirty="0" smtClean="0"/>
              <a:t>Validate components across a list of packages</a:t>
            </a:r>
          </a:p>
          <a:p>
            <a:pPr marL="457200" indent="-457200">
              <a:buFont typeface="Arial" panose="020B0604020202020204" pitchFamily="34" charset="0"/>
              <a:buChar char="•"/>
            </a:pPr>
            <a:r>
              <a:rPr lang="en-US" sz="3600" dirty="0" smtClean="0"/>
              <a:t>Report unused processors </a:t>
            </a:r>
          </a:p>
          <a:p>
            <a:pPr marL="457200" indent="-457200">
              <a:buFont typeface="Arial" panose="020B0604020202020204" pitchFamily="34" charset="0"/>
              <a:buChar char="•"/>
            </a:pPr>
            <a:r>
              <a:rPr lang="en-US" sz="3600" dirty="0" smtClean="0"/>
              <a:t>Element counts by processor group</a:t>
            </a:r>
          </a:p>
          <a:p>
            <a:pPr marL="457200" indent="-457200">
              <a:buFont typeface="Arial" panose="020B0604020202020204" pitchFamily="34" charset="0"/>
              <a:buChar char="•"/>
            </a:pPr>
            <a:r>
              <a:rPr lang="en-US" sz="3600" dirty="0"/>
              <a:t>Build Site Symbols </a:t>
            </a:r>
            <a:r>
              <a:rPr lang="en-US" sz="3600" dirty="0" smtClean="0"/>
              <a:t>or ESMTPTBL source </a:t>
            </a:r>
            <a:endParaRPr lang="en-US" sz="3600" dirty="0"/>
          </a:p>
          <a:p>
            <a:pPr marL="457200" indent="-457200">
              <a:buFont typeface="Arial" panose="020B0604020202020204" pitchFamily="34" charset="0"/>
              <a:buChar char="•"/>
            </a:pPr>
            <a:r>
              <a:rPr lang="en-US" sz="3600" dirty="0" smtClean="0"/>
              <a:t>Endevor processor examples (next slide)</a:t>
            </a:r>
          </a:p>
          <a:p>
            <a:pPr>
              <a:lnSpc>
                <a:spcPts val="3400"/>
              </a:lnSpc>
            </a:pPr>
            <a:endParaRPr lang="en-US" sz="3200" dirty="0" smtClean="0"/>
          </a:p>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a:xfrm>
            <a:off x="838200" y="505428"/>
            <a:ext cx="10515600" cy="445566"/>
          </a:xfrm>
        </p:spPr>
        <p:txBody>
          <a:bodyPr/>
          <a:lstStyle/>
          <a:p>
            <a:pPr lvl="0" algn="ctr"/>
            <a:r>
              <a:rPr lang="en-US" sz="3600" dirty="0"/>
              <a:t>Use cases beyond the </a:t>
            </a:r>
            <a:r>
              <a:rPr lang="en-US" sz="3600" dirty="0" smtClean="0"/>
              <a:t>examples</a:t>
            </a:r>
            <a:br>
              <a:rPr lang="en-US" sz="3600" dirty="0" smtClean="0"/>
            </a:br>
            <a:r>
              <a:rPr lang="en-US" sz="2400" dirty="0" smtClean="0"/>
              <a:t>Endevor administration</a:t>
            </a:r>
            <a:r>
              <a:rPr lang="en-US" sz="3600" dirty="0" smtClean="0"/>
              <a:t/>
            </a:r>
            <a:br>
              <a:rPr lang="en-US" sz="3600" dirty="0" smtClean="0"/>
            </a:br>
            <a:endParaRPr lang="en-US" sz="3600" dirty="0"/>
          </a:p>
        </p:txBody>
      </p:sp>
    </p:spTree>
    <p:extLst>
      <p:ext uri="{BB962C8B-B14F-4D97-AF65-F5344CB8AC3E}">
        <p14:creationId xmlns:p14="http://schemas.microsoft.com/office/powerpoint/2010/main" val="207416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pPr marL="571500" indent="-571500">
              <a:lnSpc>
                <a:spcPts val="3400"/>
              </a:lnSpc>
              <a:buFont typeface="Arial" panose="020B0604020202020204" pitchFamily="34" charset="0"/>
              <a:buChar char="•"/>
            </a:pPr>
            <a:r>
              <a:rPr lang="en-US" sz="3600" dirty="0" smtClean="0"/>
              <a:t>Move processor to build BSTCOPY commands from the component list</a:t>
            </a:r>
          </a:p>
          <a:p>
            <a:pPr marL="571500" indent="-571500">
              <a:lnSpc>
                <a:spcPts val="3400"/>
              </a:lnSpc>
              <a:buFont typeface="Arial" panose="020B0604020202020204" pitchFamily="34" charset="0"/>
              <a:buChar char="•"/>
            </a:pPr>
            <a:r>
              <a:rPr lang="en-US" sz="3600" dirty="0" smtClean="0"/>
              <a:t>Steps for CICS </a:t>
            </a:r>
            <a:r>
              <a:rPr lang="en-US" sz="3600" dirty="0" err="1" smtClean="0"/>
              <a:t>newcopy</a:t>
            </a:r>
            <a:r>
              <a:rPr lang="en-US" sz="3600" dirty="0" smtClean="0"/>
              <a:t> and DB2 Bind statements </a:t>
            </a:r>
          </a:p>
          <a:p>
            <a:pPr marL="571500" indent="-571500">
              <a:lnSpc>
                <a:spcPts val="3400"/>
              </a:lnSpc>
              <a:buFont typeface="Arial" panose="020B0604020202020204" pitchFamily="34" charset="0"/>
              <a:buChar char="•"/>
            </a:pPr>
            <a:r>
              <a:rPr lang="en-US" sz="3600" dirty="0" smtClean="0"/>
              <a:t>Step to build ACM RELATES from a JCLCHECK “XREF” file.</a:t>
            </a:r>
          </a:p>
          <a:p>
            <a:pPr marL="571500" indent="-571500">
              <a:lnSpc>
                <a:spcPts val="3400"/>
              </a:lnSpc>
              <a:buFont typeface="Arial" panose="020B0604020202020204" pitchFamily="34" charset="0"/>
              <a:buChar char="•"/>
            </a:pPr>
            <a:r>
              <a:rPr lang="en-US" sz="3600" dirty="0"/>
              <a:t>Processor to Append an entry onto the CCID validation file</a:t>
            </a:r>
          </a:p>
          <a:p>
            <a:pPr marL="571500" indent="-571500">
              <a:lnSpc>
                <a:spcPts val="3400"/>
              </a:lnSpc>
              <a:buFont typeface="Arial" panose="020B0604020202020204" pitchFamily="34" charset="0"/>
              <a:buChar char="•"/>
            </a:pPr>
            <a:r>
              <a:rPr lang="en-US" sz="3600" dirty="0" smtClean="0"/>
              <a:t>Automated Testing as a Generate or Move action</a:t>
            </a:r>
          </a:p>
          <a:p>
            <a:pPr marL="571500" indent="-571500">
              <a:lnSpc>
                <a:spcPts val="3400"/>
              </a:lnSpc>
              <a:buFont typeface="Arial" panose="020B0604020202020204" pitchFamily="34" charset="0"/>
              <a:buChar char="•"/>
            </a:pPr>
            <a:endParaRPr lang="en-US" sz="3600" dirty="0"/>
          </a:p>
          <a:p>
            <a:pPr>
              <a:lnSpc>
                <a:spcPts val="3400"/>
              </a:lnSpc>
            </a:pPr>
            <a:endParaRPr lang="en-US" sz="3200" dirty="0" smtClean="0"/>
          </a:p>
          <a:p>
            <a:endParaRPr lang="en-US" sz="3200" dirty="0" smtClean="0"/>
          </a:p>
          <a:p>
            <a:endParaRPr lang="en-US" sz="3200" dirty="0"/>
          </a:p>
          <a:p>
            <a:endParaRPr lang="en-US" sz="3200" dirty="0" smtClean="0"/>
          </a:p>
          <a:p>
            <a:endParaRPr lang="en-US" sz="3200" dirty="0"/>
          </a:p>
          <a:p>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lvl="0" algn="ctr"/>
            <a:r>
              <a:rPr lang="en-US" sz="3600" dirty="0"/>
              <a:t>Use cases beyond the </a:t>
            </a:r>
            <a:r>
              <a:rPr lang="en-US" sz="3600" dirty="0" smtClean="0"/>
              <a:t>examples</a:t>
            </a:r>
            <a:br>
              <a:rPr lang="en-US" sz="3600" dirty="0" smtClean="0"/>
            </a:br>
            <a:r>
              <a:rPr lang="en-US" sz="2400" dirty="0" smtClean="0"/>
              <a:t>Endevor processors</a:t>
            </a:r>
            <a:endParaRPr lang="en-US" sz="2400" dirty="0"/>
          </a:p>
        </p:txBody>
      </p:sp>
    </p:spTree>
    <p:extLst>
      <p:ext uri="{BB962C8B-B14F-4D97-AF65-F5344CB8AC3E}">
        <p14:creationId xmlns:p14="http://schemas.microsoft.com/office/powerpoint/2010/main" val="34148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r>
              <a:rPr lang="en-US" dirty="0"/>
              <a:t>WHERE TO GET MORE INFORMATION</a:t>
            </a:r>
          </a:p>
        </p:txBody>
      </p:sp>
      <p:sp>
        <p:nvSpPr>
          <p:cNvPr id="6" name="Rectangle 5"/>
          <p:cNvSpPr/>
          <p:nvPr/>
        </p:nvSpPr>
        <p:spPr>
          <a:xfrm>
            <a:off x="3383280" y="1980594"/>
            <a:ext cx="6126480" cy="3170099"/>
          </a:xfrm>
          <a:prstGeom prst="rect">
            <a:avLst/>
          </a:prstGeom>
        </p:spPr>
        <p:txBody>
          <a:bodyPr wrap="square">
            <a:spAutoFit/>
          </a:bodyPr>
          <a:lstStyle/>
          <a:p>
            <a:r>
              <a:rPr lang="en-US" sz="20000" dirty="0" smtClean="0">
                <a:solidFill>
                  <a:srgbClr val="C00000"/>
                </a:solidFill>
                <a:latin typeface="Algerian" panose="04020705040A02060702" pitchFamily="82" charset="0"/>
              </a:rPr>
              <a:t>INFO</a:t>
            </a:r>
            <a:endParaRPr lang="en-US" sz="20000"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257943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WHERE TO GET MORE </a:t>
            </a:r>
            <a:r>
              <a:rPr lang="en-US" dirty="0" smtClean="0"/>
              <a:t>INFORMATION</a:t>
            </a:r>
            <a:endParaRPr lang="en-US" dirty="0"/>
          </a:p>
        </p:txBody>
      </p:sp>
      <p:sp>
        <p:nvSpPr>
          <p:cNvPr id="5" name="Text Placeholder 2"/>
          <p:cNvSpPr>
            <a:spLocks noGrp="1"/>
          </p:cNvSpPr>
          <p:nvPr>
            <p:ph type="body" sz="quarter" idx="11"/>
          </p:nvPr>
        </p:nvSpPr>
        <p:spPr>
          <a:xfrm>
            <a:off x="681942" y="1362660"/>
            <a:ext cx="11353800" cy="4708262"/>
          </a:xfrm>
        </p:spPr>
        <p:txBody>
          <a:bodyPr/>
          <a:lstStyle/>
          <a:p>
            <a:pPr marL="457200" indent="-457200">
              <a:buFont typeface="Arial" panose="020B0604020202020204" pitchFamily="34" charset="0"/>
              <a:buChar char="•"/>
            </a:pPr>
            <a:r>
              <a:rPr lang="en-US" sz="3600" dirty="0"/>
              <a:t>Tech Docs Documentation </a:t>
            </a:r>
            <a:r>
              <a:rPr lang="en-US" sz="3600" dirty="0" smtClean="0">
                <a:hlinkClick r:id="rId3"/>
              </a:rPr>
              <a:t> </a:t>
            </a:r>
          </a:p>
          <a:p>
            <a:pPr marL="511175" lvl="2" indent="0">
              <a:buNone/>
            </a:pPr>
            <a:r>
              <a:rPr lang="en-US" sz="1400" u="sng" dirty="0" smtClean="0">
                <a:solidFill>
                  <a:schemeClr val="accent5">
                    <a:lumMod val="40000"/>
                    <a:lumOff val="60000"/>
                  </a:schemeClr>
                </a:solidFill>
                <a:hlinkClick r:id="rId3"/>
              </a:rPr>
              <a:t>https</a:t>
            </a:r>
            <a:r>
              <a:rPr lang="en-US" sz="1400" u="sng" dirty="0">
                <a:solidFill>
                  <a:schemeClr val="accent5">
                    <a:lumMod val="40000"/>
                    <a:lumOff val="60000"/>
                  </a:schemeClr>
                </a:solidFill>
                <a:hlinkClick r:id="rId3"/>
              </a:rPr>
              <a:t>://</a:t>
            </a:r>
            <a:r>
              <a:rPr lang="en-US" sz="1400" u="sng" dirty="0" smtClean="0">
                <a:solidFill>
                  <a:schemeClr val="accent5">
                    <a:lumMod val="40000"/>
                    <a:lumOff val="60000"/>
                  </a:schemeClr>
                </a:solidFill>
                <a:hlinkClick r:id="rId3"/>
              </a:rPr>
              <a:t>techdocs.broadcom.com/us/en/ca-mainframe-software/devops/ca-endevor-software-change-manager/18-1/administrating/table-tool.html</a:t>
            </a:r>
            <a:endParaRPr lang="en-US" sz="1400" u="sng" dirty="0" smtClean="0">
              <a:solidFill>
                <a:schemeClr val="accent5">
                  <a:lumMod val="40000"/>
                  <a:lumOff val="60000"/>
                </a:schemeClr>
              </a:solidFill>
            </a:endParaRPr>
          </a:p>
          <a:p>
            <a:pPr marL="514350" indent="-514350">
              <a:buFont typeface="Arial" panose="020B0604020202020204" pitchFamily="34" charset="0"/>
              <a:buChar char="•"/>
            </a:pPr>
            <a:r>
              <a:rPr lang="en-US" sz="3600" dirty="0"/>
              <a:t>Broadcom Product Scripts (</a:t>
            </a:r>
            <a:r>
              <a:rPr lang="en-US" sz="2800" i="1" dirty="0"/>
              <a:t>watch </a:t>
            </a:r>
            <a:r>
              <a:rPr lang="en-US" sz="2800" i="1" dirty="0" smtClean="0"/>
              <a:t>for </a:t>
            </a:r>
            <a:r>
              <a:rPr lang="en-US" sz="2800" i="1" dirty="0"/>
              <a:t>updates here)</a:t>
            </a:r>
            <a:endParaRPr lang="en-US" sz="3600" i="1" dirty="0"/>
          </a:p>
          <a:p>
            <a:pPr marL="571500" lvl="2" indent="-60325">
              <a:lnSpc>
                <a:spcPts val="1800"/>
              </a:lnSpc>
              <a:spcBef>
                <a:spcPts val="0"/>
              </a:spcBef>
              <a:buNone/>
            </a:pPr>
            <a:r>
              <a:rPr lang="en-US" sz="1400" u="sng" dirty="0">
                <a:solidFill>
                  <a:schemeClr val="accent5">
                    <a:lumMod val="40000"/>
                    <a:lumOff val="60000"/>
                  </a:schemeClr>
                </a:solidFill>
              </a:rPr>
              <a:t>https://github.com/BroadcomMFD/broadcom-product-scripts</a:t>
            </a:r>
          </a:p>
          <a:p>
            <a:pPr marL="511175" lvl="2" indent="0">
              <a:buNone/>
            </a:pPr>
            <a:endParaRPr lang="en-US" sz="1400" u="sng" dirty="0">
              <a:solidFill>
                <a:schemeClr val="accent5">
                  <a:lumMod val="40000"/>
                  <a:lumOff val="60000"/>
                </a:schemeClr>
              </a:solidFill>
            </a:endParaRPr>
          </a:p>
          <a:p>
            <a:pPr marL="457200" indent="-457200">
              <a:buFont typeface="Arial" panose="020B0604020202020204" pitchFamily="34" charset="0"/>
              <a:buChar char="•"/>
            </a:pPr>
            <a:r>
              <a:rPr lang="en-US" sz="3600" dirty="0" smtClean="0"/>
              <a:t>Table Tool Examples  </a:t>
            </a:r>
            <a:r>
              <a:rPr lang="en-US" sz="2800" i="1" dirty="0" smtClean="0"/>
              <a:t>(Endevor community site)</a:t>
            </a:r>
            <a:endParaRPr lang="en-US" sz="2800" i="1" dirty="0"/>
          </a:p>
          <a:p>
            <a:pPr marL="511175" lvl="2" indent="0">
              <a:buNone/>
            </a:pPr>
            <a:r>
              <a:rPr lang="en-US" sz="1400" u="sng" dirty="0">
                <a:solidFill>
                  <a:schemeClr val="accent5">
                    <a:lumMod val="40000"/>
                    <a:lumOff val="60000"/>
                  </a:schemeClr>
                </a:solidFill>
                <a:hlinkClick r:id="rId4"/>
              </a:rPr>
              <a:t>https://community.broadcom.com/mainframesoftware/viewdocument/table-tool-examples-2020-june?CommunityKey=592eb6c9-73f7-460f-9aa9-e5194cdafcd2&amp;tab=librarydocuments&amp;LibraryFolderKey=&amp;DefaultView=folder</a:t>
            </a:r>
            <a:endParaRPr lang="en-US" sz="1400" u="sng" dirty="0">
              <a:solidFill>
                <a:schemeClr val="accent5">
                  <a:lumMod val="40000"/>
                  <a:lumOff val="60000"/>
                </a:schemeClr>
              </a:solidFill>
            </a:endParaRPr>
          </a:p>
          <a:p>
            <a:pPr marL="514350" indent="-514350">
              <a:buFont typeface="Arial" panose="020B0604020202020204" pitchFamily="34" charset="0"/>
              <a:buChar char="•"/>
            </a:pPr>
            <a:r>
              <a:rPr lang="en-US" sz="3600" dirty="0" smtClean="0"/>
              <a:t>Mainframe </a:t>
            </a:r>
            <a:r>
              <a:rPr lang="en-US" sz="3600" dirty="0"/>
              <a:t>Tech </a:t>
            </a:r>
            <a:r>
              <a:rPr lang="en-US" sz="3600" dirty="0" smtClean="0"/>
              <a:t>Exchange </a:t>
            </a:r>
            <a:r>
              <a:rPr lang="en-US" sz="2800" i="1" dirty="0" smtClean="0"/>
              <a:t>(2022)</a:t>
            </a:r>
            <a:r>
              <a:rPr lang="en-US" dirty="0"/>
              <a:t/>
            </a:r>
            <a:br>
              <a:rPr lang="en-US" dirty="0"/>
            </a:br>
            <a:r>
              <a:rPr lang="en-US" u="sng" dirty="0" smtClean="0">
                <a:hlinkClick r:id="rId5"/>
              </a:rPr>
              <a:t>https</a:t>
            </a:r>
            <a:r>
              <a:rPr lang="en-US" u="sng" dirty="0">
                <a:hlinkClick r:id="rId5"/>
              </a:rPr>
              <a:t>://</a:t>
            </a:r>
            <a:r>
              <a:rPr lang="en-US" u="sng" dirty="0" smtClean="0">
                <a:hlinkClick r:id="rId5"/>
              </a:rPr>
              <a:t>gateway.on24.com/wcc/eh/3686843/lp/3895281/cim14-s-a-general-and-versatile-utility-for-endevor-users</a:t>
            </a:r>
            <a:endParaRPr lang="en-US" u="sng" dirty="0" smtClean="0"/>
          </a:p>
        </p:txBody>
      </p:sp>
    </p:spTree>
    <p:extLst>
      <p:ext uri="{BB962C8B-B14F-4D97-AF65-F5344CB8AC3E}">
        <p14:creationId xmlns:p14="http://schemas.microsoft.com/office/powerpoint/2010/main" val="404441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r>
              <a:rPr lang="en-US" sz="4000" dirty="0" smtClean="0"/>
              <a:t>Questions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8175" y="1781175"/>
            <a:ext cx="3295650" cy="3295650"/>
          </a:xfrm>
          <a:prstGeom prst="rect">
            <a:avLst/>
          </a:prstGeom>
        </p:spPr>
      </p:pic>
    </p:spTree>
    <p:extLst>
      <p:ext uri="{BB962C8B-B14F-4D97-AF65-F5344CB8AC3E}">
        <p14:creationId xmlns:p14="http://schemas.microsoft.com/office/powerpoint/2010/main" val="425678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a:xfrm>
            <a:off x="838200" y="1099596"/>
            <a:ext cx="10956925" cy="4656680"/>
          </a:xfrm>
        </p:spPr>
        <p:txBody>
          <a:bodyPr/>
          <a:lstStyle/>
          <a:p>
            <a:pPr>
              <a:spcBef>
                <a:spcPts val="0"/>
              </a:spcBef>
            </a:pPr>
            <a:endParaRPr lang="en-US" sz="3200" dirty="0" smtClean="0"/>
          </a:p>
          <a:p>
            <a:pPr>
              <a:spcBef>
                <a:spcPts val="0"/>
              </a:spcBef>
            </a:pPr>
            <a:r>
              <a:rPr lang="en-US" sz="4000" b="1" dirty="0" smtClean="0"/>
              <a:t>OPTIONS</a:t>
            </a:r>
          </a:p>
          <a:p>
            <a:pPr marL="919163" lvl="1" indent="-457200">
              <a:spcBef>
                <a:spcPts val="600"/>
              </a:spcBef>
              <a:buFont typeface="Courier New" panose="02070309020205020404" pitchFamily="49" charset="0"/>
              <a:buChar char="o"/>
            </a:pPr>
            <a:r>
              <a:rPr lang="en-US" sz="3000" b="1" dirty="0" smtClean="0"/>
              <a:t>$</a:t>
            </a:r>
            <a:r>
              <a:rPr lang="en-US" sz="3000" b="1" dirty="0" err="1" smtClean="0"/>
              <a:t>Table_Type</a:t>
            </a:r>
            <a:r>
              <a:rPr lang="en-US" sz="3000" b="1" dirty="0"/>
              <a:t> </a:t>
            </a:r>
            <a:r>
              <a:rPr lang="en-US" sz="3000" dirty="0" smtClean="0"/>
              <a:t>- “CSV” or ”Standard“ or "positions”</a:t>
            </a:r>
          </a:p>
          <a:p>
            <a:pPr marL="919163" lvl="1" indent="-457200">
              <a:spcBef>
                <a:spcPts val="600"/>
              </a:spcBef>
              <a:buFont typeface="Courier New" panose="02070309020205020404" pitchFamily="49" charset="0"/>
              <a:buChar char="o"/>
            </a:pPr>
            <a:r>
              <a:rPr lang="en-US" sz="3000" b="1" dirty="0" smtClean="0"/>
              <a:t>$</a:t>
            </a:r>
            <a:r>
              <a:rPr lang="en-US" sz="3000" b="1" dirty="0"/>
              <a:t>row# </a:t>
            </a:r>
            <a:r>
              <a:rPr lang="en-US" sz="3000" dirty="0" smtClean="0"/>
              <a:t>- last </a:t>
            </a:r>
            <a:r>
              <a:rPr lang="en-US" sz="3000" dirty="0"/>
              <a:t>row number </a:t>
            </a:r>
            <a:r>
              <a:rPr lang="en-US" sz="3000" dirty="0" smtClean="0"/>
              <a:t>read from </a:t>
            </a:r>
            <a:r>
              <a:rPr lang="en-US" sz="3000" dirty="0"/>
              <a:t>the </a:t>
            </a:r>
            <a:r>
              <a:rPr lang="en-US" sz="3000" dirty="0" smtClean="0"/>
              <a:t>TABLE</a:t>
            </a:r>
            <a:endParaRPr lang="en-US" sz="3000" dirty="0"/>
          </a:p>
          <a:p>
            <a:pPr marL="919163" lvl="1" indent="-457200">
              <a:spcBef>
                <a:spcPts val="600"/>
              </a:spcBef>
              <a:buFont typeface="Courier New" panose="02070309020205020404" pitchFamily="49" charset="0"/>
              <a:buChar char="o"/>
            </a:pPr>
            <a:r>
              <a:rPr lang="en-US" sz="3000" b="1" dirty="0"/>
              <a:t>$</a:t>
            </a:r>
            <a:r>
              <a:rPr lang="en-US" sz="3000" b="1" dirty="0" err="1"/>
              <a:t>SkipRow</a:t>
            </a:r>
            <a:r>
              <a:rPr lang="en-US" sz="3000" b="1" dirty="0"/>
              <a:t> </a:t>
            </a:r>
            <a:r>
              <a:rPr lang="en-US" sz="3000" dirty="0" smtClean="0"/>
              <a:t>- set </a:t>
            </a:r>
            <a:r>
              <a:rPr lang="en-US" sz="3000" dirty="0"/>
              <a:t>to </a:t>
            </a:r>
            <a:r>
              <a:rPr lang="en-US" sz="3000" dirty="0" smtClean="0"/>
              <a:t>‘</a:t>
            </a:r>
            <a:r>
              <a:rPr lang="en-US" sz="3000" dirty="0"/>
              <a:t>Y’ to skip a </a:t>
            </a:r>
            <a:r>
              <a:rPr lang="en-US" sz="3000" dirty="0" smtClean="0"/>
              <a:t>row (do not write output)</a:t>
            </a:r>
            <a:endParaRPr lang="en-US" sz="3000" dirty="0"/>
          </a:p>
          <a:p>
            <a:pPr marL="919163" lvl="1" indent="-457200">
              <a:spcBef>
                <a:spcPts val="600"/>
              </a:spcBef>
              <a:buFont typeface="Courier New" panose="02070309020205020404" pitchFamily="49" charset="0"/>
              <a:buChar char="o"/>
            </a:pPr>
            <a:r>
              <a:rPr lang="en-US" sz="3000" b="1" dirty="0"/>
              <a:t>$</a:t>
            </a:r>
            <a:r>
              <a:rPr lang="en-US" sz="3000" b="1" dirty="0" err="1"/>
              <a:t>StripData</a:t>
            </a:r>
            <a:r>
              <a:rPr lang="en-US" sz="3000" b="1" dirty="0"/>
              <a:t> </a:t>
            </a:r>
            <a:r>
              <a:rPr lang="en-US" sz="3000" b="1" dirty="0" smtClean="0"/>
              <a:t>- </a:t>
            </a:r>
            <a:r>
              <a:rPr lang="en-US" sz="3000" dirty="0" smtClean="0">
                <a:solidFill>
                  <a:schemeClr val="tx1"/>
                </a:solidFill>
                <a:latin typeface="Arial" panose="020B0604020202020204" pitchFamily="34" charset="0"/>
              </a:rPr>
              <a:t>set to ‘N’ to </a:t>
            </a:r>
            <a:r>
              <a:rPr lang="en-US" sz="3000" dirty="0">
                <a:solidFill>
                  <a:schemeClr val="tx1"/>
                </a:solidFill>
                <a:latin typeface="Arial" panose="020B0604020202020204" pitchFamily="34" charset="0"/>
              </a:rPr>
              <a:t>keep spaces for </a:t>
            </a:r>
            <a:r>
              <a:rPr lang="en-US" sz="3000" dirty="0" smtClean="0">
                <a:solidFill>
                  <a:schemeClr val="tx1"/>
                </a:solidFill>
                <a:latin typeface="Arial" panose="020B0604020202020204" pitchFamily="34" charset="0"/>
              </a:rPr>
              <a:t>formatting</a:t>
            </a:r>
          </a:p>
          <a:p>
            <a:pPr marL="919163" lvl="1" indent="-457200">
              <a:spcBef>
                <a:spcPts val="600"/>
              </a:spcBef>
              <a:buFont typeface="Courier New" panose="02070309020205020404" pitchFamily="49" charset="0"/>
              <a:buChar char="o"/>
            </a:pPr>
            <a:r>
              <a:rPr lang="en-US" sz="3000" b="1" dirty="0" err="1" smtClean="0"/>
              <a:t>BuildFromModel</a:t>
            </a:r>
            <a:r>
              <a:rPr lang="en-US" sz="3000" dirty="0" smtClean="0"/>
              <a:t> - use to produce immediate output </a:t>
            </a:r>
          </a:p>
          <a:p>
            <a:pPr marL="919163" lvl="1" indent="-457200">
              <a:spcBef>
                <a:spcPts val="600"/>
              </a:spcBef>
              <a:buFont typeface="Courier New" panose="02070309020205020404" pitchFamily="49" charset="0"/>
              <a:buChar char="o"/>
            </a:pPr>
            <a:r>
              <a:rPr lang="en-US" sz="3000" dirty="0" smtClean="0"/>
              <a:t>&lt;</a:t>
            </a:r>
            <a:r>
              <a:rPr lang="en-US" sz="3000" i="1" dirty="0" smtClean="0"/>
              <a:t>your variables</a:t>
            </a:r>
            <a:r>
              <a:rPr lang="en-US" sz="3000" dirty="0" smtClean="0"/>
              <a:t>&gt; make your own variables</a:t>
            </a:r>
          </a:p>
          <a:p>
            <a:pPr marL="919163" lvl="1" indent="-457200">
              <a:spcBef>
                <a:spcPts val="600"/>
              </a:spcBef>
              <a:buFont typeface="Courier New" panose="02070309020205020404" pitchFamily="49" charset="0"/>
              <a:buChar char="o"/>
            </a:pPr>
            <a:r>
              <a:rPr lang="en-US" sz="3000" dirty="0" smtClean="0">
                <a:solidFill>
                  <a:schemeClr val="tx1"/>
                </a:solidFill>
              </a:rPr>
              <a:t>&lt;</a:t>
            </a:r>
            <a:r>
              <a:rPr lang="en-US" sz="3000" i="1" dirty="0" smtClean="0">
                <a:solidFill>
                  <a:schemeClr val="tx1"/>
                </a:solidFill>
              </a:rPr>
              <a:t>Rexx Statements</a:t>
            </a:r>
            <a:r>
              <a:rPr lang="en-US" sz="3000" dirty="0" smtClean="0">
                <a:solidFill>
                  <a:schemeClr val="tx1"/>
                </a:solidFill>
              </a:rPr>
              <a:t>&gt; to do almost anything</a:t>
            </a:r>
            <a:endParaRPr lang="en-US" sz="3000" dirty="0">
              <a:solidFill>
                <a:schemeClr val="tx1"/>
              </a:solidFill>
            </a:endParaRPr>
          </a:p>
          <a:p>
            <a:pPr>
              <a:spcBef>
                <a:spcPts val="0"/>
              </a:spcBef>
            </a:pPr>
            <a:endParaRPr lang="en-US" sz="3200" dirty="0"/>
          </a:p>
          <a:p>
            <a:pPr>
              <a:spcBef>
                <a:spcPts val="0"/>
              </a:spcBef>
            </a:pPr>
            <a:endParaRPr lang="en-US" sz="32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4000" dirty="0" smtClean="0"/>
              <a:t>Introduction </a:t>
            </a:r>
            <a:br>
              <a:rPr lang="en-US" sz="4000" dirty="0" smtClean="0"/>
            </a:br>
            <a:r>
              <a:rPr lang="en-US" sz="2400" dirty="0" smtClean="0"/>
              <a:t>Table Tool reserved words and more</a:t>
            </a:r>
            <a:endParaRPr lang="en-US" sz="4000" dirty="0"/>
          </a:p>
        </p:txBody>
      </p:sp>
    </p:spTree>
    <p:extLst>
      <p:ext uri="{BB962C8B-B14F-4D97-AF65-F5344CB8AC3E}">
        <p14:creationId xmlns:p14="http://schemas.microsoft.com/office/powerpoint/2010/main" val="238343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r>
              <a:rPr lang="en-US" dirty="0" smtClean="0"/>
              <a:t>Examples…..</a:t>
            </a:r>
            <a:endParaRPr lang="en-US" dirty="0"/>
          </a:p>
        </p:txBody>
      </p:sp>
      <p:sp>
        <p:nvSpPr>
          <p:cNvPr id="6" name="Rectangle 5"/>
          <p:cNvSpPr/>
          <p:nvPr/>
        </p:nvSpPr>
        <p:spPr>
          <a:xfrm>
            <a:off x="3840480" y="1520190"/>
            <a:ext cx="5703570" cy="3785652"/>
          </a:xfrm>
          <a:prstGeom prst="rect">
            <a:avLst/>
          </a:prstGeom>
        </p:spPr>
        <p:txBody>
          <a:bodyPr wrap="square">
            <a:spAutoFit/>
          </a:bodyPr>
          <a:lstStyle/>
          <a:p>
            <a:pPr algn="ctr"/>
            <a:r>
              <a:rPr lang="en-US" sz="12000" dirty="0" smtClean="0">
                <a:solidFill>
                  <a:srgbClr val="C00000"/>
                </a:solidFill>
                <a:latin typeface="Showcard Gothic" panose="04020904020102020604" pitchFamily="82" charset="0"/>
              </a:rPr>
              <a:t>Table Tool</a:t>
            </a:r>
            <a:endParaRPr lang="en-US" sz="12000" dirty="0">
              <a:solidFill>
                <a:srgbClr val="C00000"/>
              </a:solidFill>
              <a:latin typeface="Showcard Gothic" panose="04020904020102020604" pitchFamily="82" charset="0"/>
            </a:endParaRPr>
          </a:p>
        </p:txBody>
      </p:sp>
    </p:spTree>
    <p:extLst>
      <p:ext uri="{BB962C8B-B14F-4D97-AF65-F5344CB8AC3E}">
        <p14:creationId xmlns:p14="http://schemas.microsoft.com/office/powerpoint/2010/main" val="74328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pPr algn="ctr"/>
            <a:r>
              <a:rPr lang="en-US" sz="3600" dirty="0" smtClean="0"/>
              <a:t>List Elements </a:t>
            </a:r>
            <a:r>
              <a:rPr lang="en-US" sz="3600" dirty="0"/>
              <a:t>Last touched by user </a:t>
            </a:r>
            <a:r>
              <a:rPr lang="en-US" sz="3600" dirty="0" smtClean="0"/>
              <a:t/>
            </a:r>
            <a:br>
              <a:rPr lang="en-US" sz="3600" dirty="0" smtClean="0"/>
            </a:br>
            <a:r>
              <a:rPr lang="en-US" sz="2800" dirty="0" smtClean="0"/>
              <a:t>Example</a:t>
            </a:r>
            <a:endParaRPr lang="en-US" sz="3200" dirty="0"/>
          </a:p>
        </p:txBody>
      </p:sp>
      <p:sp>
        <p:nvSpPr>
          <p:cNvPr id="6" name="Rectangle 5"/>
          <p:cNvSpPr/>
          <p:nvPr/>
        </p:nvSpPr>
        <p:spPr>
          <a:xfrm>
            <a:off x="3840480" y="1520190"/>
            <a:ext cx="5703570" cy="3785652"/>
          </a:xfrm>
          <a:prstGeom prst="rect">
            <a:avLst/>
          </a:prstGeom>
        </p:spPr>
        <p:txBody>
          <a:bodyPr wrap="square">
            <a:spAutoFit/>
          </a:bodyPr>
          <a:lstStyle/>
          <a:p>
            <a:pPr algn="ctr"/>
            <a:r>
              <a:rPr lang="en-US" sz="12000" dirty="0" smtClean="0">
                <a:solidFill>
                  <a:srgbClr val="C00000"/>
                </a:solidFill>
                <a:latin typeface="Showcard Gothic" panose="04020904020102020604" pitchFamily="82" charset="0"/>
              </a:rPr>
              <a:t>Table Tool</a:t>
            </a:r>
            <a:endParaRPr lang="en-US" sz="12000" dirty="0">
              <a:solidFill>
                <a:srgbClr val="C00000"/>
              </a:solidFill>
              <a:latin typeface="Showcard Gothic" panose="04020904020102020604" pitchFamily="82" charset="0"/>
            </a:endParaRPr>
          </a:p>
        </p:txBody>
      </p:sp>
    </p:spTree>
    <p:extLst>
      <p:ext uri="{BB962C8B-B14F-4D97-AF65-F5344CB8AC3E}">
        <p14:creationId xmlns:p14="http://schemas.microsoft.com/office/powerpoint/2010/main" val="316806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hite Background">
  <a:themeElements>
    <a:clrScheme name="Broadcom Mainframe">
      <a:dk1>
        <a:srgbClr val="53565A"/>
      </a:dk1>
      <a:lt1>
        <a:srgbClr val="FFFFFF"/>
      </a:lt1>
      <a:dk2>
        <a:srgbClr val="111820"/>
      </a:dk2>
      <a:lt2>
        <a:srgbClr val="0098C7"/>
      </a:lt2>
      <a:accent1>
        <a:srgbClr val="CC092F"/>
      </a:accent1>
      <a:accent2>
        <a:srgbClr val="E68C28"/>
      </a:accent2>
      <a:accent3>
        <a:srgbClr val="007B8B"/>
      </a:accent3>
      <a:accent4>
        <a:srgbClr val="6C4B94"/>
      </a:accent4>
      <a:accent5>
        <a:srgbClr val="005B8A"/>
      </a:accent5>
      <a:accent6>
        <a:srgbClr val="F3BA16"/>
      </a:accent6>
      <a:hlink>
        <a:srgbClr val="0098C7"/>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rvice xmlns="1980a0f6-d8bc-4ba0-a269-067b28ec2aee"/>
    <Client xmlns="1980a0f6-d8bc-4ba0-a269-067b28ec2aee">Enter Choice #1</Client>
    <AE xmlns="1980a0f6-d8bc-4ba0-a269-067b28ec2aee" xsi:nil="true"/>
    <Document_x0020_Type xmlns="1980a0f6-d8bc-4ba0-a269-067b28ec2aee" xsi:nil="true"/>
    <Industry xmlns="1980a0f6-d8bc-4ba0-a269-067b28ec2aee"/>
    <ValueProposition xmlns="1980a0f6-d8bc-4ba0-a269-067b28ec2aee"/>
    <DateDelivered xmlns="1980a0f6-d8bc-4ba0-a269-067b28ec2aee" xsi:nil="true"/>
    <SharedWithUsers xmlns="f117bbf7-a402-42ed-814c-2def9418f98a">
      <UserInfo>
        <DisplayName>Fleming, Anne</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B6F176F28AFA4F8B70D4E438318186" ma:contentTypeVersion="27" ma:contentTypeDescription="Create a new document." ma:contentTypeScope="" ma:versionID="ac4ddbdf4748204943b606592f5a0424">
  <xsd:schema xmlns:xsd="http://www.w3.org/2001/XMLSchema" xmlns:xs="http://www.w3.org/2001/XMLSchema" xmlns:p="http://schemas.microsoft.com/office/2006/metadata/properties" xmlns:ns2="1980a0f6-d8bc-4ba0-a269-067b28ec2aee" xmlns:ns3="f117bbf7-a402-42ed-814c-2def9418f98a" targetNamespace="http://schemas.microsoft.com/office/2006/metadata/properties" ma:root="true" ma:fieldsID="48cafa8adda270d656c54b925032d3e1" ns2:_="" ns3:_="">
    <xsd:import namespace="1980a0f6-d8bc-4ba0-a269-067b28ec2aee"/>
    <xsd:import namespace="f117bbf7-a402-42ed-814c-2def9418f9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Client" minOccurs="0"/>
                <xsd:element ref="ns2:DateDelivered" minOccurs="0"/>
                <xsd:element ref="ns2:AE" minOccurs="0"/>
                <xsd:element ref="ns2:Service" minOccurs="0"/>
                <xsd:element ref="ns2:ValueProposition" minOccurs="0"/>
                <xsd:element ref="ns2:Industry"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Document_x0020_Typ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0a0f6-d8bc-4ba0-a269-067b28ec2a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Client" ma:index="12" nillable="true" ma:displayName="Client" ma:default="Enter Choice #1" ma:format="Dropdown" ma:internalName="Client">
      <xsd:simpleType>
        <xsd:restriction base="dms:Text">
          <xsd:maxLength value="255"/>
        </xsd:restriction>
      </xsd:simpleType>
    </xsd:element>
    <xsd:element name="DateDelivered" ma:index="13" nillable="true" ma:displayName="Date Delivered" ma:format="DateOnly" ma:internalName="DateDelivered">
      <xsd:simpleType>
        <xsd:restriction base="dms:DateTime"/>
      </xsd:simpleType>
    </xsd:element>
    <xsd:element name="AE" ma:index="14" nillable="true" ma:displayName="AE" ma:format="Dropdown" ma:internalName="AE">
      <xsd:simpleType>
        <xsd:restriction base="dms:Choice">
          <xsd:enumeration value="Alan Kroske"/>
          <xsd:enumeration value="Anette Falkner"/>
          <xsd:enumeration value="Brad Kurusz"/>
          <xsd:enumeration value="Bruce Borrman"/>
          <xsd:enumeration value="Charlie Ferbet"/>
          <xsd:enumeration value="Chris Haenni"/>
          <xsd:enumeration value="Christine Presti"/>
          <xsd:enumeration value="Cindy Yorke"/>
          <xsd:enumeration value="Corey Terman"/>
          <xsd:enumeration value="Dave Caldwell"/>
          <xsd:enumeration value="Dave Oler"/>
          <xsd:enumeration value="David Schulze"/>
          <xsd:enumeration value="Dick O'Connor"/>
          <xsd:enumeration value="Dixie Anderson"/>
          <xsd:enumeration value="Elliott Ballmann"/>
          <xsd:enumeration value="Jan Martemucci"/>
          <xsd:enumeration value="Janet Weiner"/>
          <xsd:enumeration value="Jill Steckel"/>
          <xsd:enumeration value="Joe Bierowski"/>
          <xsd:enumeration value="Joe Lodes"/>
          <xsd:enumeration value="Jordan Wood"/>
          <xsd:enumeration value="Justin Aarsvold"/>
          <xsd:enumeration value="Kate Walsh"/>
          <xsd:enumeration value="Kelly Cross"/>
          <xsd:enumeration value="Kelly Whitney"/>
          <xsd:enumeration value="Kristin Fahey"/>
          <xsd:enumeration value="Lin Campanile"/>
          <xsd:enumeration value="Lynne Halligan"/>
          <xsd:enumeration value="Mark Houska"/>
          <xsd:enumeration value="Mark Stried"/>
          <xsd:enumeration value="Mary Casey"/>
          <xsd:enumeration value="Maureen Merli"/>
          <xsd:enumeration value="Michael Bauer"/>
          <xsd:enumeration value="Michelle Novoa"/>
          <xsd:enumeration value="Mike McClernon"/>
          <xsd:enumeration value="Moira FitzPatrick"/>
          <xsd:enumeration value="Nancy Casazza"/>
          <xsd:enumeration value="Nicky Truong"/>
          <xsd:enumeration value="Nicole Anderson"/>
          <xsd:enumeration value="Noelle Boesenberg"/>
          <xsd:enumeration value="Paul Rich"/>
          <xsd:enumeration value="Peggy Garcia"/>
          <xsd:enumeration value="Peggy Jordan"/>
          <xsd:enumeration value="Reista Schad"/>
          <xsd:enumeration value="Sam Carrow"/>
          <xsd:enumeration value="Scott Oliker"/>
          <xsd:enumeration value="Sern Andersen"/>
          <xsd:enumeration value="Sharon Altsheler"/>
          <xsd:enumeration value="Steve Asher"/>
          <xsd:enumeration value="Steve McKee"/>
          <xsd:enumeration value="Terry Purcell"/>
          <xsd:enumeration value="Tim Bruins"/>
          <xsd:enumeration value="Tom O'Rourke"/>
          <xsd:enumeration value="Tom Ryder"/>
          <xsd:enumeration value="Tom Wilson"/>
        </xsd:restriction>
      </xsd:simpleType>
    </xsd:element>
    <xsd:element name="Service" ma:index="15" nillable="true" ma:displayName="Service" ma:format="Dropdown" ma:internalName="Service">
      <xsd:complexType>
        <xsd:complexContent>
          <xsd:extension base="dms:MultiChoice">
            <xsd:sequence>
              <xsd:element name="Value" maxOccurs="unbounded" minOccurs="0" nillable="true">
                <xsd:simpleType>
                  <xsd:restriction base="dms:Choice">
                    <xsd:enumeration value="Design Studio"/>
                    <xsd:enumeration value="Sourcing"/>
                    <xsd:enumeration value="Event Management"/>
                    <xsd:enumeration value="Creative Communications"/>
                    <xsd:enumeration value="Production"/>
                    <xsd:enumeration value="Air Ticketing &amp; Guest Services"/>
                    <xsd:enumeration value="Registration &amp; Housing"/>
                    <xsd:enumeration value="Event Technology"/>
                    <xsd:enumeration value="On-Site Support"/>
                    <xsd:enumeration value="Billing &amp; Reconciliation"/>
                    <xsd:enumeration value="Data Analysis &amp; Reporting"/>
                    <xsd:enumeration value="SMM"/>
                    <xsd:enumeration value="Global Meetings"/>
                  </xsd:restriction>
                </xsd:simpleType>
              </xsd:element>
            </xsd:sequence>
          </xsd:extension>
        </xsd:complexContent>
      </xsd:complexType>
    </xsd:element>
    <xsd:element name="ValueProposition" ma:index="16" nillable="true" ma:displayName="Value Proposition" ma:format="Dropdown" ma:internalName="ValueProposition">
      <xsd:complexType>
        <xsd:complexContent>
          <xsd:extension base="dms:MultiChoice">
            <xsd:sequence>
              <xsd:element name="Value" maxOccurs="unbounded" minOccurs="0" nillable="true">
                <xsd:simpleType>
                  <xsd:restriction base="dms:Choice">
                    <xsd:enumeration value="Behavioral Science &amp; Innovation"/>
                    <xsd:enumeration value="Buying Power &amp; Cost Savings"/>
                    <xsd:enumeration value="Data-Driven Insights"/>
                    <xsd:enumeration value="Destination Knowledge"/>
                    <xsd:enumeration value="Experience Design"/>
                    <xsd:enumeration value="Integrated Technology"/>
                    <xsd:enumeration value="Our People"/>
                    <xsd:enumeration value="Risk Mitigation &amp; Emergency Preparedness"/>
                    <xsd:enumeration value="Scalability &amp; Flexibility"/>
                  </xsd:restriction>
                </xsd:simpleType>
              </xsd:element>
            </xsd:sequence>
          </xsd:extension>
        </xsd:complexContent>
      </xsd:complexType>
    </xsd:element>
    <xsd:element name="Industry" ma:index="17" nillable="true" ma:displayName="Industry" ma:format="Dropdown" ma:internalName="Industry">
      <xsd:complexType>
        <xsd:complexContent>
          <xsd:extension base="dms:MultiChoice">
            <xsd:sequence>
              <xsd:element name="Value" maxOccurs="unbounded" minOccurs="0" nillable="true">
                <xsd:simpleType>
                  <xsd:restriction base="dms:Choice">
                    <xsd:enumeration value="Automotive"/>
                    <xsd:enumeration value="Financial/Insurance"/>
                    <xsd:enumeration value="Pharmaceutical"/>
                    <xsd:enumeration value="Technology"/>
                    <xsd:enumeration value="Diversified"/>
                    <xsd:enumeration value="Manufacturing"/>
                    <xsd:enumeration value="Multiple"/>
                  </xsd:restriction>
                </xsd:simpleType>
              </xsd:element>
            </xsd:sequence>
          </xsd:extension>
        </xsd:complexContent>
      </xsd:complex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Document_x0020_Type" ma:index="25" nillable="true" ma:displayName="Presentation_Type" ma:format="Dropdown" ma:internalName="Document_x0020_Type">
      <xsd:simpleType>
        <xsd:restriction base="dms:Choice">
          <xsd:enumeration value="Template"/>
          <xsd:enumeration value="Master"/>
          <xsd:enumeration value="Specialty"/>
          <xsd:enumeration value="Ebook"/>
          <xsd:enumeration value="InfoSheet"/>
          <xsd:enumeration value="StandUp"/>
          <xsd:enumeration value="LeaveBehind"/>
          <xsd:enumeration value="RFP_Response"/>
          <xsd:enumeration value="Schematic"/>
        </xsd:restriction>
      </xsd:simpleType>
    </xsd:element>
    <xsd:element name="MediaServiceLocation" ma:index="26" nillable="true" ma:displayName="Location" ma:internalName="MediaServiceLocation" ma:readOnly="true">
      <xsd:simpleType>
        <xsd:restriction base="dms:Text"/>
      </xsd:simpleType>
    </xsd:element>
    <xsd:element name="MediaLengthInSeconds" ma:index="2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17bbf7-a402-42ed-814c-2def9418f98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1F84D3-BCA8-441E-8E5F-CD49F016CD6D}">
  <ds:schemaRef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dcmitype/"/>
    <ds:schemaRef ds:uri="1980a0f6-d8bc-4ba0-a269-067b28ec2aee"/>
    <ds:schemaRef ds:uri="http://schemas.openxmlformats.org/package/2006/metadata/core-properties"/>
    <ds:schemaRef ds:uri="f117bbf7-a402-42ed-814c-2def9418f98a"/>
    <ds:schemaRef ds:uri="http://www.w3.org/XML/1998/namespace"/>
    <ds:schemaRef ds:uri="http://purl.org/dc/terms/"/>
  </ds:schemaRefs>
</ds:datastoreItem>
</file>

<file path=customXml/itemProps2.xml><?xml version="1.0" encoding="utf-8"?>
<ds:datastoreItem xmlns:ds="http://schemas.openxmlformats.org/officeDocument/2006/customXml" ds:itemID="{AA44B142-3B7A-4904-B5A2-0A1865D592A1}">
  <ds:schemaRefs>
    <ds:schemaRef ds:uri="http://schemas.microsoft.com/sharepoint/v3/contenttype/forms"/>
  </ds:schemaRefs>
</ds:datastoreItem>
</file>

<file path=customXml/itemProps3.xml><?xml version="1.0" encoding="utf-8"?>
<ds:datastoreItem xmlns:ds="http://schemas.openxmlformats.org/officeDocument/2006/customXml" ds:itemID="{87FA35EC-5041-4935-8B94-19C410F89B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80a0f6-d8bc-4ba0-a269-067b28ec2aee"/>
    <ds:schemaRef ds:uri="f117bbf7-a402-42ed-814c-2def9418f9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20210</TotalTime>
  <Words>6111</Words>
  <Application>Microsoft Office PowerPoint</Application>
  <PresentationFormat>Widescreen</PresentationFormat>
  <Paragraphs>880</Paragraphs>
  <Slides>69</Slides>
  <Notes>68</Notes>
  <HiddenSlides>17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Algerian</vt:lpstr>
      <vt:lpstr>Arial</vt:lpstr>
      <vt:lpstr>Consolas</vt:lpstr>
      <vt:lpstr>Courier New</vt:lpstr>
      <vt:lpstr>IBM Plex Sans</vt:lpstr>
      <vt:lpstr>Showcard Gothic</vt:lpstr>
      <vt:lpstr>System Font Regular</vt:lpstr>
      <vt:lpstr>White Background</vt:lpstr>
      <vt:lpstr>PowerPoint Presentation</vt:lpstr>
      <vt:lpstr>Disclaimer</vt:lpstr>
      <vt:lpstr>EXECUTIVE SUMMARY</vt:lpstr>
      <vt:lpstr>AGENDA</vt:lpstr>
      <vt:lpstr>Introduction Comparison to other technologies</vt:lpstr>
      <vt:lpstr>Introduction  Table Tool reserved words</vt:lpstr>
      <vt:lpstr>Introduction  Table Tool reserved words and more</vt:lpstr>
      <vt:lpstr>Examples…..</vt:lpstr>
      <vt:lpstr>List Elements Last touched by user  Example</vt:lpstr>
      <vt:lpstr>List Elements Last touched by user Example </vt:lpstr>
      <vt:lpstr>List Elements Last touched by user Example </vt:lpstr>
      <vt:lpstr>List Elements Last touched by user Example </vt:lpstr>
      <vt:lpstr>List Elements Last touched by user Example </vt:lpstr>
      <vt:lpstr>List Elements Last touched by user Example</vt:lpstr>
      <vt:lpstr>List Elements Last touched by user Example </vt:lpstr>
      <vt:lpstr>Report of Inactive Elements Example</vt:lpstr>
      <vt:lpstr>Report of Inactive Elements Example </vt:lpstr>
      <vt:lpstr>Report of Inactive Elements Example </vt:lpstr>
      <vt:lpstr>Report of Inactive Elements Example </vt:lpstr>
      <vt:lpstr>Report of Inactive Elements Example </vt:lpstr>
      <vt:lpstr>Report of Elements in DEV Example</vt:lpstr>
      <vt:lpstr>Report of Elements in DEV Example </vt:lpstr>
      <vt:lpstr>Report of Elements in DEV Example </vt:lpstr>
      <vt:lpstr>Report of Elements in DEV Example </vt:lpstr>
      <vt:lpstr>Report of Elements in DEV Example </vt:lpstr>
      <vt:lpstr>Report of Elements in DEV Example </vt:lpstr>
      <vt:lpstr>Report of Elements in DEV Example </vt:lpstr>
      <vt:lpstr>Report of Elements in DEV Example </vt:lpstr>
      <vt:lpstr>Report of Elements in DEV Example </vt:lpstr>
      <vt:lpstr>Report of Elements in DEV Example opportunities </vt:lpstr>
      <vt:lpstr>Report of Element Changes within date range Example</vt:lpstr>
      <vt:lpstr>Report of Element Changes within date range Example </vt:lpstr>
      <vt:lpstr>Report of Element Changes within date range Example</vt:lpstr>
      <vt:lpstr>Report of Element Changes within date range Example </vt:lpstr>
      <vt:lpstr>Managing processor group overrides Example</vt:lpstr>
      <vt:lpstr>Managing processor group overrides Example</vt:lpstr>
      <vt:lpstr>Managing processor group overrides Example</vt:lpstr>
      <vt:lpstr>Managing processor group overrides Example</vt:lpstr>
      <vt:lpstr>Managing processor group overrides Example</vt:lpstr>
      <vt:lpstr>Managing processor group overrides Example</vt:lpstr>
      <vt:lpstr>Managing processor group overrides Example opportunities</vt:lpstr>
      <vt:lpstr>Dataset Reporting Example</vt:lpstr>
      <vt:lpstr>Dataset Reporting  Example</vt:lpstr>
      <vt:lpstr>Dataset Reporting Example</vt:lpstr>
      <vt:lpstr>Dataset Reporting  Example</vt:lpstr>
      <vt:lpstr>Dataset Reporting  Example</vt:lpstr>
      <vt:lpstr>Dataset Reporting  Example</vt:lpstr>
      <vt:lpstr>Dataset Reporting  Example</vt:lpstr>
      <vt:lpstr>Dataset Reporting Example opportunities</vt:lpstr>
      <vt:lpstr>Package Monitor Report Example</vt:lpstr>
      <vt:lpstr>Package Monitor Report Example</vt:lpstr>
      <vt:lpstr>Package Monitor Report Example</vt:lpstr>
      <vt:lpstr>Package Monitor Report Example</vt:lpstr>
      <vt:lpstr>Package Monitor Report Example</vt:lpstr>
      <vt:lpstr>Package Monitor Report Example</vt:lpstr>
      <vt:lpstr>Package Monitor Report Example</vt:lpstr>
      <vt:lpstr>Use cases beyond the examples Additonal Table Tool Features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cases beyond the examples Endevor administration </vt:lpstr>
      <vt:lpstr>Use cases beyond the examples Endevor processors</vt:lpstr>
      <vt:lpstr>WHERE TO GET MORE INFORMATION</vt:lpstr>
      <vt:lpstr>WHERE TO GET MORE INFORMATION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Template</dc:subject>
  <dc:creator>Ginny Redgate</dc:creator>
  <cp:keywords>Broadcom</cp:keywords>
  <cp:lastModifiedBy>Joseph Walther</cp:lastModifiedBy>
  <cp:revision>799</cp:revision>
  <dcterms:created xsi:type="dcterms:W3CDTF">2021-01-12T18:27:50Z</dcterms:created>
  <dcterms:modified xsi:type="dcterms:W3CDTF">2023-06-22T15:59:19Z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0x01010024B6F176F28AFA4F8B70D4E438318186</vt:lpwstr>
  </property>
</Properties>
</file>