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64" r:id="rId6"/>
    <p:sldId id="265" r:id="rId7"/>
    <p:sldId id="266" r:id="rId8"/>
    <p:sldId id="267" r:id="rId9"/>
  </p:sldIdLst>
  <p:sldSz cx="9144000" cy="6858000" type="screen4x3"/>
  <p:notesSz cx="6858000" cy="9144000"/>
  <p:embeddedFontLst>
    <p:embeddedFont>
      <p:font typeface="Consolas" panose="020B0609020204030204" pitchFamily="49" charset="0"/>
      <p:regular r:id="rId12"/>
      <p:bold r:id="rId13"/>
      <p:italic r:id="rId14"/>
      <p:boldItalic r:id="rId15"/>
    </p:embeddedFont>
    <p:embeddedFont>
      <p:font typeface="Helvetica" panose="020B0604020202020204" pitchFamily="34" charset="0"/>
      <p:regular r:id="rId16"/>
      <p:bold r:id="rId17"/>
      <p:italic r:id="rId18"/>
      <p:boldItalic r:id="rId19"/>
    </p:embeddedFont>
    <p:embeddedFont>
      <p:font typeface="SwissReSans" panose="020B0604020202020204" pitchFamily="34" charset="0"/>
      <p:regular r:id="rId20"/>
      <p:bold r:id="rId21"/>
      <p:italic r:id="rId22"/>
      <p:boldItalic r:id="rId23"/>
    </p:embeddedFont>
  </p:embeddedFontLst>
  <p:custDataLst>
    <p:tags r:id="rId2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3793">
          <p15:clr>
            <a:srgbClr val="A4A3A4"/>
          </p15:clr>
        </p15:guide>
        <p15:guide id="5" pos="431">
          <p15:clr>
            <a:srgbClr val="A4A3A4"/>
          </p15:clr>
        </p15:guide>
        <p15:guide id="6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FE5"/>
    <a:srgbClr val="CCFFCC"/>
    <a:srgbClr val="3399FF"/>
    <a:srgbClr val="FFCCFF"/>
    <a:srgbClr val="66CCFF"/>
    <a:srgbClr val="99CCFF"/>
    <a:srgbClr val="CCECFF"/>
    <a:srgbClr val="199CFF"/>
    <a:srgbClr val="FFFFCC"/>
    <a:srgbClr val="FFA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D8D4B6-7B88-4F28-8AA8-66BA8B0C213C}" v="32" dt="2023-03-12T19:24:48.775"/>
  </p1510:revLst>
</p1510:revInfo>
</file>

<file path=ppt/tableStyles.xml><?xml version="1.0" encoding="utf-8"?>
<a:tblStyleLst xmlns:a="http://schemas.openxmlformats.org/drawingml/2006/main" def="{4F870FC3-41F4-4639-9F92-194A608F593C}">
  <a:tblStyle styleId="{4F870FC3-41F4-4639-9F92-194A608F593C}" styleName="Swiss Re - Table 1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1">
              <a:tint val="36000"/>
            </a:schemeClr>
          </a:solidFill>
        </a:fill>
      </a:tcStyle>
    </a:band2H>
    <a:band1V>
      <a:tcStyle>
        <a:tcBdr/>
        <a:fill>
          <a:solidFill>
            <a:schemeClr val="accent1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6E6707-7832-46BE-A3A0-E36881F78559}" styleName="Swiss Re - Table 2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5">
              <a:tint val="36000"/>
            </a:schemeClr>
          </a:solidFill>
        </a:fill>
      </a:tcStyle>
    </a:band2H>
    <a:band1V>
      <a:tcStyle>
        <a:tcBdr/>
        <a:fill>
          <a:solidFill>
            <a:schemeClr val="accent5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BE75E58-984F-4F72-8EDD-5C9A88DD35F0}" styleName="Swiss Re - Table 3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3">
              <a:tint val="36000"/>
            </a:schemeClr>
          </a:solidFill>
        </a:fill>
      </a:tcStyle>
    </a:band2H>
    <a:band1V>
      <a:tcStyle>
        <a:tcBdr/>
        <a:fill>
          <a:solidFill>
            <a:schemeClr val="accent3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0DF0198-80C8-49AA-8D90-CB580F7814A3}" styleName="Swiss Re - Table 4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879B2AA-A785-4C12-A31E-098CB692474E}" styleName="Swiss Re - Table 5">
    <a:wholeTbl>
      <a:tcTxStyle>
        <a:fontRef idx="minor">
          <a:scrgbClr r="40" g="62" b="54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2" autoAdjust="0"/>
    <p:restoredTop sz="97338" autoAdjust="0"/>
  </p:normalViewPr>
  <p:slideViewPr>
    <p:cSldViewPr showGuides="1">
      <p:cViewPr varScale="1">
        <p:scale>
          <a:sx n="121" d="100"/>
          <a:sy n="121" d="100"/>
        </p:scale>
        <p:origin x="1084" y="96"/>
      </p:cViewPr>
      <p:guideLst>
        <p:guide orient="horz" pos="164"/>
        <p:guide orient="horz" pos="436"/>
        <p:guide orient="horz" pos="1026"/>
        <p:guide orient="horz" pos="3793"/>
        <p:guide pos="431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277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10.fntdata"/><Relationship Id="rId7" Type="http://schemas.openxmlformats.org/officeDocument/2006/relationships/slide" Target="slides/slide2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24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Lowry" userId="49eebb70-6580-414b-b89d-82ca7d2d347f" providerId="ADAL" clId="{DCD8D4B6-7B88-4F28-8AA8-66BA8B0C213C}"/>
    <pc:docChg chg="undo custSel modSld sldOrd">
      <pc:chgData name="Michael Lowry" userId="49eebb70-6580-414b-b89d-82ca7d2d347f" providerId="ADAL" clId="{DCD8D4B6-7B88-4F28-8AA8-66BA8B0C213C}" dt="2023-03-12T19:25:06.386" v="207" actId="207"/>
      <pc:docMkLst>
        <pc:docMk/>
      </pc:docMkLst>
      <pc:sldChg chg="delSp modSp mod">
        <pc:chgData name="Michael Lowry" userId="49eebb70-6580-414b-b89d-82ca7d2d347f" providerId="ADAL" clId="{DCD8D4B6-7B88-4F28-8AA8-66BA8B0C213C}" dt="2023-03-12T19:25:06.386" v="207" actId="207"/>
        <pc:sldMkLst>
          <pc:docMk/>
          <pc:sldMk cId="2301058944" sldId="266"/>
        </pc:sldMkLst>
        <pc:spChg chg="del mod">
          <ac:chgData name="Michael Lowry" userId="49eebb70-6580-414b-b89d-82ca7d2d347f" providerId="ADAL" clId="{DCD8D4B6-7B88-4F28-8AA8-66BA8B0C213C}" dt="2023-03-11T10:11:34.112" v="1" actId="478"/>
          <ac:spMkLst>
            <pc:docMk/>
            <pc:sldMk cId="2301058944" sldId="266"/>
            <ac:spMk id="4" creationId="{3963244A-BCDE-4D50-A8BB-640EBFDDD98D}"/>
          </ac:spMkLst>
        </pc:spChg>
        <pc:graphicFrameChg chg="mod modGraphic">
          <ac:chgData name="Michael Lowry" userId="49eebb70-6580-414b-b89d-82ca7d2d347f" providerId="ADAL" clId="{DCD8D4B6-7B88-4F28-8AA8-66BA8B0C213C}" dt="2023-03-12T19:25:06.386" v="207" actId="207"/>
          <ac:graphicFrameMkLst>
            <pc:docMk/>
            <pc:sldMk cId="2301058944" sldId="266"/>
            <ac:graphicFrameMk id="6" creationId="{61094A8D-D77B-4875-B01A-266665E45395}"/>
          </ac:graphicFrameMkLst>
        </pc:graphicFrameChg>
        <pc:cxnChg chg="mod">
          <ac:chgData name="Michael Lowry" userId="49eebb70-6580-414b-b89d-82ca7d2d347f" providerId="ADAL" clId="{DCD8D4B6-7B88-4F28-8AA8-66BA8B0C213C}" dt="2023-03-11T10:12:07.263" v="7" actId="1035"/>
          <ac:cxnSpMkLst>
            <pc:docMk/>
            <pc:sldMk cId="2301058944" sldId="266"/>
            <ac:cxnSpMk id="9" creationId="{27CE3F22-27BE-4254-B77F-20760E6E742E}"/>
          </ac:cxnSpMkLst>
        </pc:cxnChg>
      </pc:sldChg>
      <pc:sldChg chg="delSp modSp mod ord">
        <pc:chgData name="Michael Lowry" userId="49eebb70-6580-414b-b89d-82ca7d2d347f" providerId="ADAL" clId="{DCD8D4B6-7B88-4F28-8AA8-66BA8B0C213C}" dt="2023-03-11T10:38:24.778" v="201"/>
        <pc:sldMkLst>
          <pc:docMk/>
          <pc:sldMk cId="1823273148" sldId="267"/>
        </pc:sldMkLst>
        <pc:spChg chg="del">
          <ac:chgData name="Michael Lowry" userId="49eebb70-6580-414b-b89d-82ca7d2d347f" providerId="ADAL" clId="{DCD8D4B6-7B88-4F28-8AA8-66BA8B0C213C}" dt="2023-03-11T10:11:38.781" v="2" actId="478"/>
          <ac:spMkLst>
            <pc:docMk/>
            <pc:sldMk cId="1823273148" sldId="267"/>
            <ac:spMk id="4" creationId="{3963244A-BCDE-4D50-A8BB-640EBFDDD98D}"/>
          </ac:spMkLst>
        </pc:spChg>
        <pc:graphicFrameChg chg="modGraphic">
          <ac:chgData name="Michael Lowry" userId="49eebb70-6580-414b-b89d-82ca7d2d347f" providerId="ADAL" clId="{DCD8D4B6-7B88-4F28-8AA8-66BA8B0C213C}" dt="2023-03-11T10:38:18.795" v="199" actId="20577"/>
          <ac:graphicFrameMkLst>
            <pc:docMk/>
            <pc:sldMk cId="1823273148" sldId="267"/>
            <ac:graphicFrameMk id="6" creationId="{61094A8D-D77B-4875-B01A-266665E4539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C786-A259-4FDD-A4C0-BD83D19C2427}" type="datetimeFigureOut">
              <a:rPr lang="en-GB" smtClean="0">
                <a:latin typeface="SwissReSans" pitchFamily="34" charset="0"/>
              </a:rPr>
              <a:pPr/>
              <a:t>12/03/2023</a:t>
            </a:fld>
            <a:endParaRPr lang="en-GB" dirty="0">
              <a:latin typeface="SwissRe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DD15C-2E90-415F-B376-5831ACCDAAD0}" type="slidenum">
              <a:rPr lang="en-GB" smtClean="0">
                <a:latin typeface="SwissReSans" pitchFamily="34" charset="0"/>
              </a:rPr>
              <a:pPr/>
              <a:t>‹#›</a:t>
            </a:fld>
            <a:endParaRPr lang="en-GB" dirty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3A1CEC75-F9BB-42F0-8E1C-193797F4D4D6}" type="datetimeFigureOut">
              <a:rPr lang="de-DE" smtClean="0"/>
              <a:pPr/>
              <a:t>12.03.2023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CF8ED666-4372-485F-9851-ED435EF4AC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7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3492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7175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0668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4351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Types of WP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PWP	Primary work process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DWP	Dialog work process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OWP	O-role work process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RWP	R-role work process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WP	Normal work process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JWP roles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AUT	Authentication: </a:t>
            </a:r>
            <a:r>
              <a:rPr lang="en-US"/>
              <a:t>TLS/SSL agent authentication as well as LDAP, SAML, and Kerberos user authentication</a:t>
            </a:r>
            <a:endParaRPr lang="en-US" b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PER	Periodic: work such as SLA, telemetry, and performance management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UTL	Utility: DB management work, e.g., client copy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/>
              <a:t>IDX	Indexing: Used by Lucene for object indexing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References</a:t>
            </a:r>
            <a:endParaRPr lang="en-US" b="1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https://docs.automic.com/documentation/WEBHELP/English/all/components/DOCU/21.0.5/Automic Automation Guides/Content/AWA/Admin/admin_server_processes.htm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https://docs.automic.com/documentation/WEBHELP/English/all/components/DOCU/21.0.5/Automic%20Automation%20Guides/Content/AWA/Admin/admin_types_of_server_processes.htm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https://docs.automic.com/documentation/WEBHELP/English/all/components/DOCU/21.0.5/Automic%20Automation%20Guides/Content/AWA/Admin/admin_multi_server_operation.htm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https://docs.automic.com/documentation/webhelp/english/ALL/components/DOCU/21/Automic Automation Guides/Content/_Common/Security/Security_Hardening_AEFirewallPorts.htm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https://docs.automic.com/documentation/WEBHELP/English/all/components/DOCU/21.0.4/Automic%20Automation%20Guides/Content/AWA/AdministrationPerspective/AG_JWP_Roles.htm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https://knowledge.broadcom.com/external/article?articleId=257705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66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1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84213" y="1628775"/>
            <a:ext cx="7991475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5E4D2043-7E31-4A53-BD33-72A88E68217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84214" y="692150"/>
            <a:ext cx="7991474" cy="692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4213" y="1628775"/>
            <a:ext cx="7991475" cy="4392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lassification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de-CH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4"/>
            </p:custDataLst>
          </p:nvPr>
        </p:nvSpPr>
        <p:spPr bwMode="black">
          <a:xfrm>
            <a:off x="2340496" y="6505850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de-CH" sz="100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7236296" y="6918846"/>
            <a:ext cx="1367954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755649" y="6918845"/>
            <a:ext cx="6048375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460432" y="6472512"/>
            <a:ext cx="215256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5E4D2043-7E31-4A53-BD33-72A88E68217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SwissReSans" pitchFamily="34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200"/>
        </a:spcBef>
        <a:buClrTx/>
        <a:buSzPct val="100000"/>
        <a:buFont typeface="Arial" pitchFamily="34" charset="0"/>
        <a:buChar char="•"/>
        <a:defRPr sz="18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1pPr>
      <a:lvl2pPr marL="444500" indent="-261938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2pPr>
      <a:lvl3pPr marL="715963" indent="-27146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3pPr>
      <a:lvl4pPr marL="985838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4pPr>
      <a:lvl5pPr marL="1255713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ed Rectangle 7">
            <a:extLst>
              <a:ext uri="{FF2B5EF4-FFF2-40B4-BE49-F238E27FC236}">
                <a16:creationId xmlns:a16="http://schemas.microsoft.com/office/drawing/2014/main" id="{B1F42399-F2C3-4218-8657-3491305696BE}"/>
              </a:ext>
            </a:extLst>
          </p:cNvPr>
          <p:cNvSpPr/>
          <p:nvPr/>
        </p:nvSpPr>
        <p:spPr>
          <a:xfrm>
            <a:off x="2168651" y="258603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106" name="Rounded Rectangle 59">
            <a:extLst>
              <a:ext uri="{FF2B5EF4-FFF2-40B4-BE49-F238E27FC236}">
                <a16:creationId xmlns:a16="http://schemas.microsoft.com/office/drawing/2014/main" id="{8CB1BA47-8CDB-4421-8A22-BD69BDE18A0D}"/>
              </a:ext>
            </a:extLst>
          </p:cNvPr>
          <p:cNvSpPr/>
          <p:nvPr/>
        </p:nvSpPr>
        <p:spPr>
          <a:xfrm>
            <a:off x="2168651" y="327496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114" name="Rounded Rectangle 7">
            <a:extLst>
              <a:ext uri="{FF2B5EF4-FFF2-40B4-BE49-F238E27FC236}">
                <a16:creationId xmlns:a16="http://schemas.microsoft.com/office/drawing/2014/main" id="{878B25D0-C8F9-4EA9-81BD-708ADBDB1223}"/>
              </a:ext>
            </a:extLst>
          </p:cNvPr>
          <p:cNvSpPr/>
          <p:nvPr/>
        </p:nvSpPr>
        <p:spPr>
          <a:xfrm>
            <a:off x="3533927" y="258603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687" y="258603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32687" y="327496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52402" y="1734661"/>
            <a:ext cx="4876795" cy="2057399"/>
          </a:xfrm>
          <a:prstGeom prst="roundRect">
            <a:avLst>
              <a:gd name="adj" fmla="val 5407"/>
            </a:avLst>
          </a:prstGeom>
          <a:noFill/>
          <a:ln w="19050">
            <a:solidFill>
              <a:schemeClr val="bg1">
                <a:lumMod val="50000"/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Automation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Engine</a:t>
            </a:r>
            <a:endParaRPr lang="en-US" sz="1100" dirty="0" err="1">
              <a:solidFill>
                <a:schemeClr val="tx1"/>
              </a:solidFill>
              <a:latin typeface="SwissReSans" pitchFamily="34" charset="0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0A544ED-25D8-49B1-9721-1E52980EF9FD}"/>
              </a:ext>
            </a:extLst>
          </p:cNvPr>
          <p:cNvCxnSpPr>
            <a:cxnSpLocks/>
            <a:stCxn id="77" idx="0"/>
            <a:endCxn id="7" idx="2"/>
          </p:cNvCxnSpPr>
          <p:nvPr/>
        </p:nvCxnSpPr>
        <p:spPr>
          <a:xfrm flipV="1">
            <a:off x="898303" y="3627593"/>
            <a:ext cx="0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A5E66AE-6A9B-4129-9E5C-EF4FB4998FA6}"/>
              </a:ext>
            </a:extLst>
          </p:cNvPr>
          <p:cNvCxnSpPr>
            <a:cxnSpLocks/>
            <a:stCxn id="103" idx="0"/>
            <a:endCxn id="7" idx="2"/>
          </p:cNvCxnSpPr>
          <p:nvPr/>
        </p:nvCxnSpPr>
        <p:spPr>
          <a:xfrm flipH="1" flipV="1">
            <a:off x="898303" y="3627593"/>
            <a:ext cx="671511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041B1987-B660-4AC0-B911-A62FDC597BBB}"/>
              </a:ext>
            </a:extLst>
          </p:cNvPr>
          <p:cNvCxnSpPr>
            <a:cxnSpLocks/>
            <a:stCxn id="62" idx="0"/>
            <a:endCxn id="12" idx="2"/>
          </p:cNvCxnSpPr>
          <p:nvPr/>
        </p:nvCxnSpPr>
        <p:spPr>
          <a:xfrm flipH="1" flipV="1">
            <a:off x="2432305" y="3627593"/>
            <a:ext cx="1367279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686948D-3123-4796-9214-1015DBC9C430}"/>
              </a:ext>
            </a:extLst>
          </p:cNvPr>
          <p:cNvCxnSpPr>
            <a:cxnSpLocks/>
            <a:stCxn id="62" idx="0"/>
            <a:endCxn id="13" idx="2"/>
          </p:cNvCxnSpPr>
          <p:nvPr/>
        </p:nvCxnSpPr>
        <p:spPr>
          <a:xfrm flipV="1">
            <a:off x="3799584" y="3627593"/>
            <a:ext cx="0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B5A1F4C-8F2C-4B47-9F32-802604C11DFB}"/>
              </a:ext>
            </a:extLst>
          </p:cNvPr>
          <p:cNvCxnSpPr>
            <a:cxnSpLocks/>
            <a:stCxn id="83" idx="0"/>
            <a:endCxn id="13" idx="2"/>
          </p:cNvCxnSpPr>
          <p:nvPr/>
        </p:nvCxnSpPr>
        <p:spPr>
          <a:xfrm flipH="1" flipV="1">
            <a:off x="3799584" y="3627593"/>
            <a:ext cx="690121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3DAA674-0801-4743-AD95-905C17861D60}"/>
              </a:ext>
            </a:extLst>
          </p:cNvPr>
          <p:cNvCxnSpPr>
            <a:cxnSpLocks/>
            <a:stCxn id="54" idx="0"/>
            <a:endCxn id="12" idx="2"/>
          </p:cNvCxnSpPr>
          <p:nvPr/>
        </p:nvCxnSpPr>
        <p:spPr>
          <a:xfrm flipH="1" flipV="1">
            <a:off x="2432305" y="3627593"/>
            <a:ext cx="675798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5465A55-80B4-4BFA-A839-D031981572B4}"/>
              </a:ext>
            </a:extLst>
          </p:cNvPr>
          <p:cNvCxnSpPr>
            <a:cxnSpLocks/>
            <a:stCxn id="94" idx="0"/>
            <a:endCxn id="12" idx="2"/>
          </p:cNvCxnSpPr>
          <p:nvPr/>
        </p:nvCxnSpPr>
        <p:spPr>
          <a:xfrm flipV="1">
            <a:off x="2432305" y="3627593"/>
            <a:ext cx="0" cy="30791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4C4223B-13DD-4BC9-AF19-0B5256FAA345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898303" y="2932118"/>
            <a:ext cx="0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749D42-70B4-4A80-B98C-E90D5B56F01F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2432305" y="2932118"/>
            <a:ext cx="0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61179425-B4CC-4A90-9DA4-1B3E67AD66BA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3799584" y="2932118"/>
            <a:ext cx="0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D3AF693-1B2D-47E9-B203-100FD88053A5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898303" y="2932118"/>
            <a:ext cx="1534002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4CD411C5-9A83-4268-BF01-67F498D99147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898303" y="2932118"/>
            <a:ext cx="2901281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502E03D-D914-40F7-84A4-F8A2D47B0DE8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 flipH="1">
            <a:off x="898303" y="2932118"/>
            <a:ext cx="1534002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108F8AE2-855D-4164-9B21-A0E392B7CBB5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>
            <a:off x="2432305" y="2932118"/>
            <a:ext cx="1367279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98BF4CA-FA97-4584-91DA-205354906781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2432305" y="2932118"/>
            <a:ext cx="1367279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3152FF6A-DD98-465B-87BC-EC01A8612C26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 flipH="1">
            <a:off x="898303" y="2932118"/>
            <a:ext cx="2901281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2" idx="0"/>
          </p:cNvCxnSpPr>
          <p:nvPr/>
        </p:nvCxnSpPr>
        <p:spPr>
          <a:xfrm>
            <a:off x="2432305" y="2247157"/>
            <a:ext cx="0" cy="1005298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143602" y="3252455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lumMod val="50000"/>
                  <a:lumOff val="50000"/>
                </a:srgbClr>
              </a:gs>
              <a:gs pos="70000">
                <a:srgbClr val="C4D6EB"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JCP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43602" y="2566358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/>
              </a:gs>
              <a:gs pos="70000">
                <a:srgbClr val="F5E3E3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73" name="Flowchart: Magnetic Disk 72"/>
          <p:cNvSpPr/>
          <p:nvPr/>
        </p:nvSpPr>
        <p:spPr>
          <a:xfrm>
            <a:off x="3239711" y="3532144"/>
            <a:ext cx="329993" cy="176539"/>
          </a:xfrm>
          <a:prstGeom prst="flowChartMagneticDisk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700">
                <a:solidFill>
                  <a:schemeClr val="bg1">
                    <a:lumMod val="50000"/>
                  </a:schemeClr>
                </a:solidFill>
                <a:latin typeface="SwissReSans" pitchFamily="34" charset="0"/>
              </a:rPr>
              <a:t>caches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54417" y="1219206"/>
            <a:ext cx="3527868" cy="3722933"/>
          </a:xfrm>
        </p:spPr>
        <p:txBody>
          <a:bodyPr/>
          <a:lstStyle/>
          <a:p>
            <a:r>
              <a:rPr lang="en-US" sz="1200" b="1"/>
              <a:t>Work process (WP)</a:t>
            </a:r>
          </a:p>
          <a:p>
            <a:pPr marL="182562" lvl="1" indent="0">
              <a:spcBef>
                <a:spcPts val="600"/>
              </a:spcBef>
              <a:buNone/>
            </a:pPr>
            <a:r>
              <a:rPr lang="en-US" sz="1100"/>
              <a:t>Performs most scheduling work, including resolving dependencies, starting tasks, and updating the status of tasks. Also performs most DB activities &amp; almost all DB writes</a:t>
            </a:r>
          </a:p>
          <a:p>
            <a:pPr lvl="1">
              <a:spcBef>
                <a:spcPts val="600"/>
              </a:spcBef>
            </a:pPr>
            <a:r>
              <a:rPr lang="en-US" sz="1100" b="1"/>
              <a:t>Primary work process (PWP)</a:t>
            </a:r>
          </a:p>
          <a:p>
            <a:pPr lvl="1">
              <a:spcBef>
                <a:spcPts val="600"/>
              </a:spcBef>
            </a:pPr>
            <a:r>
              <a:rPr lang="en-US" sz="1100" b="1"/>
              <a:t>Dialog work process (DWP)</a:t>
            </a:r>
          </a:p>
          <a:p>
            <a:pPr lvl="1">
              <a:spcBef>
                <a:spcPts val="600"/>
              </a:spcBef>
            </a:pPr>
            <a:r>
              <a:rPr lang="en-US" sz="1100" b="1"/>
              <a:t>Normal work process (WP)</a:t>
            </a:r>
            <a:endParaRPr lang="en-US" sz="1100"/>
          </a:p>
          <a:p>
            <a:pPr>
              <a:spcBef>
                <a:spcPts val="600"/>
              </a:spcBef>
            </a:pPr>
            <a:r>
              <a:rPr lang="en-US" sz="1200" b="1"/>
              <a:t>Java </a:t>
            </a:r>
            <a:r>
              <a:rPr lang="en-US" sz="1200" b="1" dirty="0"/>
              <a:t>work </a:t>
            </a:r>
            <a:r>
              <a:rPr lang="en-US" sz="1200" b="1"/>
              <a:t>process (JWP)</a:t>
            </a:r>
            <a:br>
              <a:rPr lang="en-US" sz="1200"/>
            </a:br>
            <a:r>
              <a:rPr lang="en-US" sz="1050"/>
              <a:t>specific functions like LDAP, SAML, &amp; Kerberos</a:t>
            </a: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1200" b="1"/>
              <a:t>Communications process (CP)</a:t>
            </a:r>
            <a:br>
              <a:rPr lang="en-US" sz="1200" b="1"/>
            </a:br>
            <a:r>
              <a:rPr lang="en-US" sz="1100"/>
              <a:t>Non-TLS connections, e.g., v12.3 agents &amp; Java APIs</a:t>
            </a:r>
            <a:endParaRPr lang="en-US" sz="1100" b="1"/>
          </a:p>
          <a:p>
            <a:pPr>
              <a:spcBef>
                <a:spcPts val="600"/>
              </a:spcBef>
            </a:pPr>
            <a:r>
              <a:rPr lang="en-US" sz="1200" b="1"/>
              <a:t>Java communications process (JCP)</a:t>
            </a:r>
            <a:br>
              <a:rPr lang="en-US" sz="1200"/>
            </a:br>
            <a:r>
              <a:rPr lang="en-US" sz="1100"/>
              <a:t>TLS-secured connections from AWI, v21 agents, and v21 Java API client applications</a:t>
            </a:r>
          </a:p>
          <a:p>
            <a:pPr>
              <a:spcBef>
                <a:spcPts val="600"/>
              </a:spcBef>
            </a:pPr>
            <a:r>
              <a:rPr lang="en-US" sz="1200" b="1"/>
              <a:t>REST server process</a:t>
            </a:r>
            <a:br>
              <a:rPr lang="en-US" sz="1200" i="1"/>
            </a:br>
            <a:r>
              <a:rPr lang="en-US" sz="1100"/>
              <a:t>REST API requests, including </a:t>
            </a:r>
            <a:r>
              <a:rPr lang="en-US" sz="1100" dirty="0"/>
              <a:t>a subset of AWI functions such as </a:t>
            </a:r>
            <a:r>
              <a:rPr lang="en-US" sz="1100" i="1" dirty="0"/>
              <a:t>advanced </a:t>
            </a:r>
            <a:r>
              <a:rPr lang="en-US" sz="1100" i="1"/>
              <a:t>object search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4214" y="692151"/>
            <a:ext cx="7991474" cy="342034"/>
          </a:xfrm>
        </p:spPr>
        <p:txBody>
          <a:bodyPr/>
          <a:lstStyle/>
          <a:p>
            <a:r>
              <a:rPr lang="en-US" dirty="0"/>
              <a:t>Inter-process communication </a:t>
            </a:r>
            <a:r>
              <a:rPr lang="en-US"/>
              <a:t>in AE v21.0</a:t>
            </a:r>
            <a:endParaRPr lang="en-US" dirty="0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514600" y="2247157"/>
            <a:ext cx="0" cy="319201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11" idx="0"/>
            <a:endCxn id="6" idx="3"/>
          </p:cNvCxnSpPr>
          <p:nvPr/>
        </p:nvCxnSpPr>
        <p:spPr>
          <a:xfrm flipH="1" flipV="1">
            <a:off x="2721008" y="2064277"/>
            <a:ext cx="1078576" cy="502081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10" idx="0"/>
            <a:endCxn id="6" idx="1"/>
          </p:cNvCxnSpPr>
          <p:nvPr/>
        </p:nvCxnSpPr>
        <p:spPr>
          <a:xfrm flipV="1">
            <a:off x="898303" y="2064277"/>
            <a:ext cx="1245299" cy="502081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stCxn id="6" idx="1"/>
            <a:endCxn id="7" idx="0"/>
          </p:cNvCxnSpPr>
          <p:nvPr/>
        </p:nvCxnSpPr>
        <p:spPr>
          <a:xfrm flipH="1">
            <a:off x="898303" y="2064277"/>
            <a:ext cx="1245299" cy="1188178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10" idx="0"/>
            <a:endCxn id="40" idx="3"/>
          </p:cNvCxnSpPr>
          <p:nvPr/>
        </p:nvCxnSpPr>
        <p:spPr>
          <a:xfrm flipV="1">
            <a:off x="898303" y="1568332"/>
            <a:ext cx="1534003" cy="998026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</p:cNvCxnSpPr>
          <p:nvPr/>
        </p:nvCxnSpPr>
        <p:spPr>
          <a:xfrm flipV="1">
            <a:off x="2362200" y="1568332"/>
            <a:ext cx="1" cy="998026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  <a:stCxn id="11" idx="0"/>
            <a:endCxn id="40" idx="3"/>
          </p:cNvCxnSpPr>
          <p:nvPr/>
        </p:nvCxnSpPr>
        <p:spPr>
          <a:xfrm flipH="1" flipV="1">
            <a:off x="2432306" y="1568332"/>
            <a:ext cx="1367278" cy="998026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stCxn id="11" idx="0"/>
            <a:endCxn id="57" idx="3"/>
          </p:cNvCxnSpPr>
          <p:nvPr/>
        </p:nvCxnSpPr>
        <p:spPr>
          <a:xfrm flipV="1">
            <a:off x="3799584" y="1564609"/>
            <a:ext cx="103597" cy="1001749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  <a:stCxn id="62" idx="2"/>
            <a:endCxn id="65" idx="0"/>
          </p:cNvCxnSpPr>
          <p:nvPr/>
        </p:nvCxnSpPr>
        <p:spPr>
          <a:xfrm>
            <a:off x="3799584" y="4310648"/>
            <a:ext cx="0" cy="185152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09600" y="3252455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lumMod val="50000"/>
                  <a:lumOff val="50000"/>
                </a:srgbClr>
              </a:gs>
              <a:gs pos="70000">
                <a:srgbClr val="C4D6EB"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10881" y="3252455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lumMod val="50000"/>
                  <a:lumOff val="50000"/>
                </a:srgbClr>
              </a:gs>
              <a:gs pos="70000">
                <a:srgbClr val="C4D6EB"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REST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566358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/>
              </a:gs>
              <a:gs pos="70000">
                <a:srgbClr val="F5E3E3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DWP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10881" y="2566358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/>
              </a:gs>
              <a:gs pos="70000">
                <a:srgbClr val="F5E3E3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JWP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43602" y="188139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/>
              </a:gs>
              <a:gs pos="70000">
                <a:srgbClr val="F5E3E3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PWP</a:t>
            </a:r>
          </a:p>
        </p:txBody>
      </p:sp>
      <p:sp>
        <p:nvSpPr>
          <p:cNvPr id="50" name="Flowchart: Magnetic Disk 49"/>
          <p:cNvSpPr/>
          <p:nvPr/>
        </p:nvSpPr>
        <p:spPr>
          <a:xfrm>
            <a:off x="2881247" y="1197538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>
              <a:lnSpc>
                <a:spcPts val="600"/>
              </a:lnSpc>
            </a:pPr>
            <a:br>
              <a:rPr lang="en-GB" sz="1100" dirty="0">
                <a:latin typeface="SwissReSans" pitchFamily="34" charset="0"/>
              </a:rPr>
            </a:br>
            <a:r>
              <a:rPr lang="en-GB" sz="1100" dirty="0">
                <a:latin typeface="SwissReSans" pitchFamily="34" charset="0"/>
              </a:rPr>
              <a:t>LDAP</a:t>
            </a:r>
            <a:br>
              <a:rPr lang="en-GB" sz="800" dirty="0">
                <a:latin typeface="SwissReSans" pitchFamily="34" charset="0"/>
              </a:rPr>
            </a:br>
            <a:r>
              <a:rPr lang="en-GB" sz="700" dirty="0">
                <a:latin typeface="SwissReSans" pitchFamily="34" charset="0"/>
              </a:rPr>
              <a:t>(</a:t>
            </a: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SSL)</a:t>
            </a:r>
          </a:p>
        </p:txBody>
      </p:sp>
      <p:sp>
        <p:nvSpPr>
          <p:cNvPr id="57" name="Flowchart: Magnetic Disk 56"/>
          <p:cNvSpPr/>
          <p:nvPr/>
        </p:nvSpPr>
        <p:spPr>
          <a:xfrm>
            <a:off x="3616244" y="1197538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ctr"/>
            <a:r>
              <a:rPr lang="en-GB" sz="1100">
                <a:latin typeface="SwissReSans" pitchFamily="34" charset="0"/>
              </a:rPr>
              <a:t>SAML</a:t>
            </a:r>
            <a:endParaRPr lang="en-GB" sz="1100" dirty="0">
              <a:latin typeface="SwissReSans" pitchFamily="34" charset="0"/>
            </a:endParaRPr>
          </a:p>
        </p:txBody>
      </p:sp>
      <p:sp>
        <p:nvSpPr>
          <p:cNvPr id="40" name="Flowchart: Magnetic Disk 39"/>
          <p:cNvSpPr/>
          <p:nvPr/>
        </p:nvSpPr>
        <p:spPr>
          <a:xfrm>
            <a:off x="2145369" y="1201261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ctr"/>
            <a:r>
              <a:rPr lang="en-GB" sz="1100" dirty="0">
                <a:latin typeface="SwissReSans" pitchFamily="34" charset="0"/>
              </a:rPr>
              <a:t>AE DB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510881" y="393551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AWI</a:t>
            </a:r>
            <a:endParaRPr lang="en-US" sz="7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510881" y="449580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200"/>
              </a:lnSpc>
            </a:pP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Web</a:t>
            </a:r>
            <a:br>
              <a:rPr lang="en-US" sz="9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browser</a:t>
            </a:r>
            <a:endParaRPr lang="en-US" sz="4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09600" y="393551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Agent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(Non-TLS)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819400" y="3935510"/>
            <a:ext cx="577406" cy="550756"/>
            <a:chOff x="2275546" y="4350092"/>
            <a:chExt cx="577406" cy="550756"/>
          </a:xfrm>
        </p:grpSpPr>
        <p:sp>
          <p:nvSpPr>
            <p:cNvPr id="54" name="Rounded Rectangle 53"/>
            <p:cNvSpPr/>
            <p:nvPr/>
          </p:nvSpPr>
          <p:spPr>
            <a:xfrm>
              <a:off x="2275546" y="4350092"/>
              <a:ext cx="577406" cy="5507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t" anchorCtr="0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Java APIs</a:t>
              </a:r>
              <a:br>
                <a:rPr lang="en-US" sz="90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>
                  <a:solidFill>
                    <a:schemeClr val="tx1"/>
                  </a:solidFill>
                  <a:latin typeface="SwissReSans" pitchFamily="34" charset="0"/>
                </a:rPr>
                <a:t>v21</a:t>
              </a:r>
              <a:endParaRPr lang="en-US" sz="900" dirty="0">
                <a:solidFill>
                  <a:schemeClr val="tx1"/>
                </a:solidFill>
                <a:latin typeface="SwissReSans" pitchFamily="34" charset="0"/>
              </a:endParaRPr>
            </a:p>
            <a:p>
              <a:pPr algn="ctr">
                <a:lnSpc>
                  <a:spcPts val="1000"/>
                </a:lnSpc>
              </a:pPr>
              <a:b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Biz app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275546" y="4688961"/>
              <a:ext cx="57740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201002" y="3935510"/>
            <a:ext cx="577406" cy="550756"/>
            <a:chOff x="2275546" y="4350092"/>
            <a:chExt cx="577406" cy="550756"/>
          </a:xfrm>
        </p:grpSpPr>
        <p:sp>
          <p:nvSpPr>
            <p:cNvPr id="83" name="Rounded Rectangle 82"/>
            <p:cNvSpPr/>
            <p:nvPr/>
          </p:nvSpPr>
          <p:spPr>
            <a:xfrm>
              <a:off x="2275546" y="4350092"/>
              <a:ext cx="577406" cy="5507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t" anchorCtr="0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REST APIs</a:t>
              </a:r>
            </a:p>
            <a:p>
              <a:pPr algn="ctr">
                <a:lnSpc>
                  <a:spcPts val="1000"/>
                </a:lnSpc>
              </a:pPr>
              <a:b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Biz app</a:t>
              </a: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2275546" y="4688961"/>
              <a:ext cx="57740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Arrow Connector 80"/>
          <p:cNvCxnSpPr>
            <a:cxnSpLocks/>
            <a:stCxn id="13" idx="1"/>
            <a:endCxn id="73" idx="1"/>
          </p:cNvCxnSpPr>
          <p:nvPr/>
        </p:nvCxnSpPr>
        <p:spPr>
          <a:xfrm rot="10800000" flipV="1">
            <a:off x="3404709" y="3440024"/>
            <a:ext cx="106173" cy="92120"/>
          </a:xfrm>
          <a:prstGeom prst="curvedConnector2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78">
            <a:extLst>
              <a:ext uri="{FF2B5EF4-FFF2-40B4-BE49-F238E27FC236}">
                <a16:creationId xmlns:a16="http://schemas.microsoft.com/office/drawing/2014/main" id="{1ACD1D93-1AC5-4704-B435-49E05E6EEA14}"/>
              </a:ext>
            </a:extLst>
          </p:cNvPr>
          <p:cNvSpPr/>
          <p:nvPr/>
        </p:nvSpPr>
        <p:spPr>
          <a:xfrm>
            <a:off x="3973595" y="3523140"/>
            <a:ext cx="780947" cy="133200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[REST] port</a:t>
            </a:r>
          </a:p>
        </p:txBody>
      </p:sp>
      <p:sp>
        <p:nvSpPr>
          <p:cNvPr id="90" name="Rounded Rectangle 78">
            <a:extLst>
              <a:ext uri="{FF2B5EF4-FFF2-40B4-BE49-F238E27FC236}">
                <a16:creationId xmlns:a16="http://schemas.microsoft.com/office/drawing/2014/main" id="{0BBC9C8E-75C1-478E-908B-451D40CAD36F}"/>
              </a:ext>
            </a:extLst>
          </p:cNvPr>
          <p:cNvSpPr/>
          <p:nvPr/>
        </p:nvSpPr>
        <p:spPr>
          <a:xfrm>
            <a:off x="3973595" y="2487783"/>
            <a:ext cx="979405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JWP.SYNC.PORTS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5357593-C24B-4ECF-802C-7CCFB6752ECF}"/>
              </a:ext>
            </a:extLst>
          </p:cNvPr>
          <p:cNvCxnSpPr>
            <a:cxnSpLocks/>
            <a:stCxn id="11" idx="0"/>
            <a:endCxn id="50" idx="3"/>
          </p:cNvCxnSpPr>
          <p:nvPr/>
        </p:nvCxnSpPr>
        <p:spPr>
          <a:xfrm flipH="1" flipV="1">
            <a:off x="3168184" y="1564609"/>
            <a:ext cx="631400" cy="1001749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A2853A0-60AA-4A24-BE01-C10A124F8B51}"/>
              </a:ext>
            </a:extLst>
          </p:cNvPr>
          <p:cNvCxnSpPr>
            <a:cxnSpLocks/>
            <a:stCxn id="6" idx="0"/>
            <a:endCxn id="40" idx="3"/>
          </p:cNvCxnSpPr>
          <p:nvPr/>
        </p:nvCxnSpPr>
        <p:spPr>
          <a:xfrm flipV="1">
            <a:off x="2432305" y="1568332"/>
            <a:ext cx="1" cy="313065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222DB4A0-3D2C-4B7C-B883-BA53BAAA3897}"/>
              </a:ext>
            </a:extLst>
          </p:cNvPr>
          <p:cNvCxnSpPr>
            <a:cxnSpLocks/>
            <a:stCxn id="6" idx="3"/>
            <a:endCxn id="13" idx="0"/>
          </p:cNvCxnSpPr>
          <p:nvPr/>
        </p:nvCxnSpPr>
        <p:spPr>
          <a:xfrm>
            <a:off x="2721008" y="2064277"/>
            <a:ext cx="1078576" cy="1188178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ounded Rectangle 78">
            <a:extLst>
              <a:ext uri="{FF2B5EF4-FFF2-40B4-BE49-F238E27FC236}">
                <a16:creationId xmlns:a16="http://schemas.microsoft.com/office/drawing/2014/main" id="{90C4D5C0-0B0F-4ED8-9C4E-55D174741EAE}"/>
              </a:ext>
            </a:extLst>
          </p:cNvPr>
          <p:cNvSpPr/>
          <p:nvPr/>
        </p:nvSpPr>
        <p:spPr>
          <a:xfrm>
            <a:off x="2548078" y="2138111"/>
            <a:ext cx="535551" cy="133200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pwpPort</a:t>
            </a:r>
          </a:p>
        </p:txBody>
      </p:sp>
      <p:sp>
        <p:nvSpPr>
          <p:cNvPr id="87" name="Rounded Rectangle 78">
            <a:extLst>
              <a:ext uri="{FF2B5EF4-FFF2-40B4-BE49-F238E27FC236}">
                <a16:creationId xmlns:a16="http://schemas.microsoft.com/office/drawing/2014/main" id="{A85F44D6-2185-46D0-BC3B-8B5412DD7561}"/>
              </a:ext>
            </a:extLst>
          </p:cNvPr>
          <p:cNvSpPr/>
          <p:nvPr/>
        </p:nvSpPr>
        <p:spPr>
          <a:xfrm>
            <a:off x="259936" y="3523781"/>
            <a:ext cx="597399" cy="138421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CP.PORTS</a:t>
            </a:r>
          </a:p>
        </p:txBody>
      </p:sp>
      <p:sp>
        <p:nvSpPr>
          <p:cNvPr id="94" name="Rounded Rectangle 76">
            <a:extLst>
              <a:ext uri="{FF2B5EF4-FFF2-40B4-BE49-F238E27FC236}">
                <a16:creationId xmlns:a16="http://schemas.microsoft.com/office/drawing/2014/main" id="{F1E0C9E7-C892-4C2A-A2B3-2849F7C58816}"/>
              </a:ext>
            </a:extLst>
          </p:cNvPr>
          <p:cNvSpPr/>
          <p:nvPr/>
        </p:nvSpPr>
        <p:spPr>
          <a:xfrm>
            <a:off x="2143602" y="393551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Agent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(TLS)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78EABA-259A-47CF-9A1F-0C9366AB59FD}"/>
              </a:ext>
            </a:extLst>
          </p:cNvPr>
          <p:cNvSpPr txBox="1"/>
          <p:nvPr/>
        </p:nvSpPr>
        <p:spPr>
          <a:xfrm>
            <a:off x="318326" y="4945067"/>
            <a:ext cx="85476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All WPs &amp; CPs use the DB for message queues; these connections are not shown in the diagram. Most other DB activity — i.e., reading &amp; writing data related to objects &amp; tasks — is performed exclusively by 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work processes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.</a:t>
            </a:r>
          </a:p>
          <a:p>
            <a:pPr marL="144000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100">
                <a:solidFill>
                  <a:srgbClr val="283E36"/>
                </a:solidFill>
                <a:latin typeface="SwissReSans" pitchFamily="34" charset="0"/>
              </a:rPr>
              <a:t>The 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primary work process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 is the only WP that opens a listening port.</a:t>
            </a:r>
          </a:p>
          <a:p>
            <a:pPr marL="144000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Every other WP establishes a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E00034">
                    <a:lumMod val="60000"/>
                    <a:lumOff val="40000"/>
                  </a:srgbClr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connection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 with the PWP. </a:t>
            </a:r>
          </a:p>
          <a:p>
            <a:pPr marL="144000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Each work process establishes a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99CFF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connection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 with every 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communications process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.</a:t>
            </a:r>
          </a:p>
          <a:p>
            <a:pPr marL="144000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CPs, JCPs, and the REST server process do not make outbound connections.</a:t>
            </a:r>
          </a:p>
          <a:p>
            <a:pPr marL="144000" marR="0" lvl="0" indent="-1825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Each connection from an 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Agent</a:t>
            </a:r>
            <a:r>
              <a:rPr kumimoji="0" lang="en-US" sz="1100" b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, the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 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AWI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, or a </a:t>
            </a: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Java API-based app</a:t>
            </a:r>
            <a:r>
              <a:rPr lang="en-US" sz="1100">
                <a:solidFill>
                  <a:srgbClr val="283E36"/>
                </a:solidFill>
                <a:latin typeface="SwissReSans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83E36"/>
                </a:solidFill>
                <a:effectLst/>
                <a:uLnTx/>
                <a:uFillTx/>
                <a:latin typeface="SwissReSans" pitchFamily="34" charset="0"/>
                <a:ea typeface="+mn-ea"/>
                <a:cs typeface="+mn-cs"/>
              </a:rPr>
              <a:t>is established with a single CP or JCP.</a:t>
            </a:r>
          </a:p>
        </p:txBody>
      </p:sp>
      <p:sp>
        <p:nvSpPr>
          <p:cNvPr id="100" name="Rounded Rectangle 78">
            <a:extLst>
              <a:ext uri="{FF2B5EF4-FFF2-40B4-BE49-F238E27FC236}">
                <a16:creationId xmlns:a16="http://schemas.microsoft.com/office/drawing/2014/main" id="{FD694721-6358-409C-A0A0-189F4313E6CD}"/>
              </a:ext>
            </a:extLst>
          </p:cNvPr>
          <p:cNvSpPr/>
          <p:nvPr/>
        </p:nvSpPr>
        <p:spPr>
          <a:xfrm>
            <a:off x="2586791" y="3533043"/>
            <a:ext cx="532017" cy="132198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>
                <a:solidFill>
                  <a:schemeClr val="tx1"/>
                </a:solidFill>
                <a:latin typeface="Consolas" panose="020B0609020204030204" pitchFamily="49" charset="0"/>
              </a:rPr>
              <a:t>WS.PORT</a:t>
            </a:r>
            <a:endParaRPr lang="en-US" sz="9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E1EFBE3-3628-4647-922D-9D1E0F8A88EC}"/>
              </a:ext>
            </a:extLst>
          </p:cNvPr>
          <p:cNvGrpSpPr/>
          <p:nvPr/>
        </p:nvGrpSpPr>
        <p:grpSpPr>
          <a:xfrm>
            <a:off x="1281111" y="3935510"/>
            <a:ext cx="577406" cy="550756"/>
            <a:chOff x="2275546" y="4350092"/>
            <a:chExt cx="577406" cy="550756"/>
          </a:xfrm>
        </p:grpSpPr>
        <p:sp>
          <p:nvSpPr>
            <p:cNvPr id="103" name="Rounded Rectangle 53">
              <a:extLst>
                <a:ext uri="{FF2B5EF4-FFF2-40B4-BE49-F238E27FC236}">
                  <a16:creationId xmlns:a16="http://schemas.microsoft.com/office/drawing/2014/main" id="{62817E5E-6A55-4A4C-9725-50E2DCABE207}"/>
                </a:ext>
              </a:extLst>
            </p:cNvPr>
            <p:cNvSpPr/>
            <p:nvPr/>
          </p:nvSpPr>
          <p:spPr>
            <a:xfrm>
              <a:off x="2275546" y="4350092"/>
              <a:ext cx="577406" cy="5507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t" anchorCtr="0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Java APIs</a:t>
              </a:r>
              <a:br>
                <a:rPr lang="en-US" sz="90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>
                  <a:solidFill>
                    <a:schemeClr val="tx1"/>
                  </a:solidFill>
                  <a:latin typeface="SwissReSans" pitchFamily="34" charset="0"/>
                </a:rPr>
                <a:t>v12.3.9</a:t>
              </a:r>
              <a:endParaRPr lang="en-US" sz="900" dirty="0">
                <a:solidFill>
                  <a:schemeClr val="tx1"/>
                </a:solidFill>
                <a:latin typeface="SwissReSans" pitchFamily="34" charset="0"/>
              </a:endParaRPr>
            </a:p>
            <a:p>
              <a:pPr algn="ctr">
                <a:lnSpc>
                  <a:spcPts val="1000"/>
                </a:lnSpc>
              </a:pPr>
              <a:b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Biz app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6AD6DAEB-A28B-460C-9097-CF5F51A319C5}"/>
                </a:ext>
              </a:extLst>
            </p:cNvPr>
            <p:cNvCxnSpPr/>
            <p:nvPr/>
          </p:nvCxnSpPr>
          <p:spPr>
            <a:xfrm>
              <a:off x="2275546" y="4688961"/>
              <a:ext cx="57740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Rounded Rectangle 78">
            <a:extLst>
              <a:ext uri="{FF2B5EF4-FFF2-40B4-BE49-F238E27FC236}">
                <a16:creationId xmlns:a16="http://schemas.microsoft.com/office/drawing/2014/main" id="{4F96DFE5-07D6-4BED-951C-A1AFAC5A893D}"/>
              </a:ext>
            </a:extLst>
          </p:cNvPr>
          <p:cNvSpPr/>
          <p:nvPr/>
        </p:nvSpPr>
        <p:spPr>
          <a:xfrm>
            <a:off x="2777752" y="3224733"/>
            <a:ext cx="684606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JCP.PORTS</a:t>
            </a:r>
          </a:p>
        </p:txBody>
      </p:sp>
      <p:sp>
        <p:nvSpPr>
          <p:cNvPr id="140" name="Flowchart: Magnetic Disk 139">
            <a:extLst>
              <a:ext uri="{FF2B5EF4-FFF2-40B4-BE49-F238E27FC236}">
                <a16:creationId xmlns:a16="http://schemas.microsoft.com/office/drawing/2014/main" id="{B4780130-F282-49B6-AA3A-9A1E278E9D96}"/>
              </a:ext>
            </a:extLst>
          </p:cNvPr>
          <p:cNvSpPr/>
          <p:nvPr/>
        </p:nvSpPr>
        <p:spPr>
          <a:xfrm>
            <a:off x="4345393" y="1197538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ctr"/>
            <a:r>
              <a:rPr lang="en-GB" sz="1100">
                <a:latin typeface="SwissReSans" pitchFamily="34" charset="0"/>
              </a:rPr>
              <a:t>KDC</a:t>
            </a:r>
            <a:endParaRPr lang="en-GB" sz="1100" dirty="0">
              <a:latin typeface="SwissReSans" pitchFamily="34" charset="0"/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901B842F-F72C-442B-A920-17ACACC6B63B}"/>
              </a:ext>
            </a:extLst>
          </p:cNvPr>
          <p:cNvCxnSpPr>
            <a:cxnSpLocks/>
            <a:stCxn id="11" idx="0"/>
            <a:endCxn id="140" idx="3"/>
          </p:cNvCxnSpPr>
          <p:nvPr/>
        </p:nvCxnSpPr>
        <p:spPr>
          <a:xfrm flipV="1">
            <a:off x="3799584" y="1564609"/>
            <a:ext cx="832746" cy="1001749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542746D-3284-432B-BD32-F9D25A906321}"/>
              </a:ext>
            </a:extLst>
          </p:cNvPr>
          <p:cNvGrpSpPr/>
          <p:nvPr/>
        </p:nvGrpSpPr>
        <p:grpSpPr>
          <a:xfrm>
            <a:off x="7315200" y="-2924"/>
            <a:ext cx="1922508" cy="1145923"/>
            <a:chOff x="7315200" y="-2924"/>
            <a:chExt cx="1922508" cy="1145923"/>
          </a:xfrm>
        </p:grpSpPr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4BF402A3-92F4-4698-9FA2-516B73C36A9B}"/>
                </a:ext>
              </a:extLst>
            </p:cNvPr>
            <p:cNvSpPr/>
            <p:nvPr/>
          </p:nvSpPr>
          <p:spPr>
            <a:xfrm rot="16200000">
              <a:off x="7658100" y="-342900"/>
              <a:ext cx="1142999" cy="18288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  <a:effectLst>
              <a:outerShdw blurRad="25400" dist="127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latin typeface="SwissReSans" pitchFamily="34" charset="0"/>
              </a:endParaRPr>
            </a:p>
          </p:txBody>
        </p:sp>
        <p:sp>
          <p:nvSpPr>
            <p:cNvPr id="115" name="Diagonal Stripe 114">
              <a:extLst>
                <a:ext uri="{FF2B5EF4-FFF2-40B4-BE49-F238E27FC236}">
                  <a16:creationId xmlns:a16="http://schemas.microsoft.com/office/drawing/2014/main" id="{0D857F6D-F1F8-47A8-A963-0F39B6E8550D}"/>
                </a:ext>
              </a:extLst>
            </p:cNvPr>
            <p:cNvSpPr/>
            <p:nvPr/>
          </p:nvSpPr>
          <p:spPr>
            <a:xfrm rot="5400000">
              <a:off x="7658100" y="-345824"/>
              <a:ext cx="1143000" cy="1828800"/>
            </a:xfrm>
            <a:prstGeom prst="diagStripe">
              <a:avLst>
                <a:gd name="adj" fmla="val 83405"/>
              </a:avLst>
            </a:prstGeom>
            <a:gradFill flip="none" rotWithShape="1">
              <a:gsLst>
                <a:gs pos="42000">
                  <a:schemeClr val="accent3">
                    <a:lumMod val="20000"/>
                    <a:lumOff val="80000"/>
                    <a:alpha val="0"/>
                  </a:schemeClr>
                </a:gs>
                <a:gs pos="46000">
                  <a:schemeClr val="accent3">
                    <a:lumMod val="20000"/>
                    <a:lumOff val="80000"/>
                    <a:alpha val="66000"/>
                  </a:schemeClr>
                </a:gs>
                <a:gs pos="48000">
                  <a:schemeClr val="accent4">
                    <a:lumMod val="20000"/>
                    <a:lumOff val="80000"/>
                    <a:alpha val="47000"/>
                  </a:schemeClr>
                </a:gs>
                <a:gs pos="49000">
                  <a:schemeClr val="accent4">
                    <a:lumMod val="75000"/>
                    <a:alpha val="22000"/>
                  </a:schemeClr>
                </a:gs>
              </a:gsLst>
              <a:lin ang="1920000" scaled="0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 err="1">
                <a:solidFill>
                  <a:schemeClr val="tx1"/>
                </a:solidFill>
                <a:latin typeface="SwissReSans" pitchFamily="34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77BFD37-5616-484B-9F6D-1BB8E14CD9C4}"/>
                </a:ext>
              </a:extLst>
            </p:cNvPr>
            <p:cNvSpPr txBox="1"/>
            <p:nvPr/>
          </p:nvSpPr>
          <p:spPr>
            <a:xfrm rot="1907780">
              <a:off x="8028189" y="172250"/>
              <a:ext cx="1209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Updated for</a:t>
              </a:r>
              <a:b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</a:br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version 21</a:t>
              </a:r>
              <a:endParaRPr lang="en-GB" sz="1400" b="1" dirty="0" err="1">
                <a:solidFill>
                  <a:schemeClr val="bg1"/>
                </a:solidFill>
                <a:latin typeface="SwissReSans" pitchFamily="34" charset="0"/>
              </a:endParaRPr>
            </a:p>
          </p:txBody>
        </p:sp>
      </p:grpSp>
      <p:sp>
        <p:nvSpPr>
          <p:cNvPr id="118" name="Rounded Rectangle 76">
            <a:extLst>
              <a:ext uri="{FF2B5EF4-FFF2-40B4-BE49-F238E27FC236}">
                <a16:creationId xmlns:a16="http://schemas.microsoft.com/office/drawing/2014/main" id="{81CB5D29-8307-46F9-8621-7AA8B8469F93}"/>
              </a:ext>
            </a:extLst>
          </p:cNvPr>
          <p:cNvSpPr/>
          <p:nvPr/>
        </p:nvSpPr>
        <p:spPr>
          <a:xfrm>
            <a:off x="1370142" y="3415707"/>
            <a:ext cx="485456" cy="304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SwissReSans" pitchFamily="34" charset="0"/>
              </a:rPr>
              <a:t>TLS </a:t>
            </a: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Gateway</a:t>
            </a:r>
            <a:endParaRPr lang="en-US" sz="1000" dirty="0">
              <a:solidFill>
                <a:schemeClr val="tx1"/>
              </a:solidFill>
              <a:latin typeface="SwissReSans" pitchFamily="34" charset="0"/>
            </a:endParaRP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E896F0D3-99AC-4A76-9F82-3687BBECE023}"/>
              </a:ext>
            </a:extLst>
          </p:cNvPr>
          <p:cNvCxnSpPr>
            <a:cxnSpLocks/>
            <a:stCxn id="77" idx="0"/>
            <a:endCxn id="118" idx="2"/>
          </p:cNvCxnSpPr>
          <p:nvPr/>
        </p:nvCxnSpPr>
        <p:spPr>
          <a:xfrm rot="5400000" flipH="1" flipV="1">
            <a:off x="1148085" y="3470726"/>
            <a:ext cx="215003" cy="714567"/>
          </a:xfrm>
          <a:prstGeom prst="curvedConnector3">
            <a:avLst>
              <a:gd name="adj1" fmla="val 50000"/>
            </a:avLst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54AA12CC-6227-46DB-8691-707BCF615E7C}"/>
              </a:ext>
            </a:extLst>
          </p:cNvPr>
          <p:cNvCxnSpPr>
            <a:cxnSpLocks/>
            <a:stCxn id="118" idx="3"/>
            <a:endCxn id="12" idx="1"/>
          </p:cNvCxnSpPr>
          <p:nvPr/>
        </p:nvCxnSpPr>
        <p:spPr>
          <a:xfrm flipV="1">
            <a:off x="1855598" y="3440024"/>
            <a:ext cx="288004" cy="128083"/>
          </a:xfrm>
          <a:prstGeom prst="curvedConnector3">
            <a:avLst>
              <a:gd name="adj1" fmla="val 50000"/>
            </a:avLst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34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>
          <a:xfrm>
            <a:off x="6879721" y="4051952"/>
            <a:ext cx="897744" cy="1967848"/>
          </a:xfrm>
          <a:prstGeom prst="roundRect">
            <a:avLst>
              <a:gd name="adj" fmla="val 5407"/>
            </a:avLst>
          </a:prstGeom>
          <a:solidFill>
            <a:srgbClr val="FFC000">
              <a:alpha val="10000"/>
            </a:srgbClr>
          </a:solidFill>
          <a:ln w="952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6956117" y="5413531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6983447" y="5387261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2368496" y="4051952"/>
            <a:ext cx="1739843" cy="1967848"/>
          </a:xfrm>
          <a:prstGeom prst="roundRect">
            <a:avLst>
              <a:gd name="adj" fmla="val 5407"/>
            </a:avLst>
          </a:prstGeom>
          <a:solidFill>
            <a:srgbClr val="00B050">
              <a:alpha val="10000"/>
            </a:srgbClr>
          </a:solidFill>
          <a:ln w="95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2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3322961" y="490600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352673" y="487735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2417329" y="490600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2447041" y="487735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5055634" y="4057706"/>
            <a:ext cx="1739843" cy="1962094"/>
          </a:xfrm>
          <a:prstGeom prst="roundRect">
            <a:avLst>
              <a:gd name="adj" fmla="val 5407"/>
            </a:avLst>
          </a:prstGeom>
          <a:solidFill>
            <a:srgbClr val="7030A0">
              <a:alpha val="10000"/>
            </a:srgbClr>
          </a:solidFill>
          <a:ln w="9525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3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366528" y="4051952"/>
            <a:ext cx="897744" cy="1967848"/>
          </a:xfrm>
          <a:prstGeom prst="roundRect">
            <a:avLst>
              <a:gd name="adj" fmla="val 5407"/>
            </a:avLst>
          </a:prstGeom>
          <a:solidFill>
            <a:srgbClr val="0070C0">
              <a:alpha val="10000"/>
            </a:srgbClr>
          </a:solidFill>
          <a:ln w="952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1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496669" y="490600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1526381" y="487735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378545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Agents v12.3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6263" y="692150"/>
            <a:ext cx="7991474" cy="692647"/>
          </a:xfrm>
        </p:spPr>
        <p:txBody>
          <a:bodyPr/>
          <a:lstStyle/>
          <a:p>
            <a:pPr algn="ctr"/>
            <a:r>
              <a:rPr lang="en-US"/>
              <a:t>AE v21.0 </a:t>
            </a:r>
            <a:r>
              <a:rPr lang="en-US" dirty="0"/>
              <a:t>inter-process communication with net areas</a:t>
            </a:r>
          </a:p>
        </p:txBody>
      </p:sp>
      <p:cxnSp>
        <p:nvCxnSpPr>
          <p:cNvPr id="18" name="Straight Arrow Connector 17"/>
          <p:cNvCxnSpPr>
            <a:stCxn id="6" idx="1"/>
            <a:endCxn id="9" idx="0"/>
          </p:cNvCxnSpPr>
          <p:nvPr/>
        </p:nvCxnSpPr>
        <p:spPr>
          <a:xfrm flipH="1">
            <a:off x="3665785" y="3073693"/>
            <a:ext cx="617512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1" idx="0"/>
          </p:cNvCxnSpPr>
          <p:nvPr/>
        </p:nvCxnSpPr>
        <p:spPr>
          <a:xfrm>
            <a:off x="4860703" y="3073693"/>
            <a:ext cx="1539830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1"/>
            <a:endCxn id="10" idx="0"/>
          </p:cNvCxnSpPr>
          <p:nvPr/>
        </p:nvCxnSpPr>
        <p:spPr>
          <a:xfrm flipH="1">
            <a:off x="1842745" y="3073693"/>
            <a:ext cx="2440552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2" idx="0"/>
          </p:cNvCxnSpPr>
          <p:nvPr/>
        </p:nvCxnSpPr>
        <p:spPr>
          <a:xfrm flipH="1">
            <a:off x="3665785" y="3256573"/>
            <a:ext cx="906215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4572000" y="3142793"/>
            <a:ext cx="0" cy="103414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2"/>
            <a:endCxn id="7" idx="0"/>
          </p:cNvCxnSpPr>
          <p:nvPr/>
        </p:nvCxnSpPr>
        <p:spPr>
          <a:xfrm flipH="1">
            <a:off x="1842745" y="3256573"/>
            <a:ext cx="2729255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7" idx="0"/>
          </p:cNvCxnSpPr>
          <p:nvPr/>
        </p:nvCxnSpPr>
        <p:spPr>
          <a:xfrm flipH="1">
            <a:off x="1842745" y="3688812"/>
            <a:ext cx="91682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2"/>
            <a:endCxn id="7" idx="0"/>
          </p:cNvCxnSpPr>
          <p:nvPr/>
        </p:nvCxnSpPr>
        <p:spPr>
          <a:xfrm flipH="1">
            <a:off x="1842745" y="3688812"/>
            <a:ext cx="182304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7" idx="0"/>
          </p:cNvCxnSpPr>
          <p:nvPr/>
        </p:nvCxnSpPr>
        <p:spPr>
          <a:xfrm flipH="1">
            <a:off x="1842745" y="3688812"/>
            <a:ext cx="455778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2" idx="0"/>
          </p:cNvCxnSpPr>
          <p:nvPr/>
        </p:nvCxnSpPr>
        <p:spPr>
          <a:xfrm>
            <a:off x="1842745" y="3688812"/>
            <a:ext cx="182304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12" idx="0"/>
          </p:cNvCxnSpPr>
          <p:nvPr/>
        </p:nvCxnSpPr>
        <p:spPr>
          <a:xfrm>
            <a:off x="2759571" y="3688812"/>
            <a:ext cx="90621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2"/>
            <a:endCxn id="12" idx="0"/>
          </p:cNvCxnSpPr>
          <p:nvPr/>
        </p:nvCxnSpPr>
        <p:spPr>
          <a:xfrm>
            <a:off x="3665785" y="3688812"/>
            <a:ext cx="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2"/>
            <a:endCxn id="12" idx="0"/>
          </p:cNvCxnSpPr>
          <p:nvPr/>
        </p:nvCxnSpPr>
        <p:spPr>
          <a:xfrm flipH="1">
            <a:off x="3665785" y="3688812"/>
            <a:ext cx="273474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2"/>
            <a:endCxn id="13" idx="0"/>
          </p:cNvCxnSpPr>
          <p:nvPr/>
        </p:nvCxnSpPr>
        <p:spPr>
          <a:xfrm flipH="1">
            <a:off x="4572000" y="3688812"/>
            <a:ext cx="1828533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0" idx="2"/>
            <a:endCxn id="13" idx="0"/>
          </p:cNvCxnSpPr>
          <p:nvPr/>
        </p:nvCxnSpPr>
        <p:spPr>
          <a:xfrm>
            <a:off x="1842745" y="3688812"/>
            <a:ext cx="272925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2"/>
            <a:endCxn id="13" idx="0"/>
          </p:cNvCxnSpPr>
          <p:nvPr/>
        </p:nvCxnSpPr>
        <p:spPr>
          <a:xfrm>
            <a:off x="2759571" y="3688812"/>
            <a:ext cx="1812429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9" idx="2"/>
            <a:endCxn id="13" idx="0"/>
          </p:cNvCxnSpPr>
          <p:nvPr/>
        </p:nvCxnSpPr>
        <p:spPr>
          <a:xfrm>
            <a:off x="3665785" y="3688812"/>
            <a:ext cx="90621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" idx="2"/>
            <a:endCxn id="7" idx="0"/>
          </p:cNvCxnSpPr>
          <p:nvPr/>
        </p:nvCxnSpPr>
        <p:spPr>
          <a:xfrm>
            <a:off x="1842745" y="3688812"/>
            <a:ext cx="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86" idx="2"/>
            <a:endCxn id="62" idx="0"/>
          </p:cNvCxnSpPr>
          <p:nvPr/>
        </p:nvCxnSpPr>
        <p:spPr>
          <a:xfrm flipH="1">
            <a:off x="7300596" y="4552072"/>
            <a:ext cx="5143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3" idx="2"/>
            <a:endCxn id="83" idx="0"/>
          </p:cNvCxnSpPr>
          <p:nvPr/>
        </p:nvCxnSpPr>
        <p:spPr>
          <a:xfrm>
            <a:off x="4572000" y="4552072"/>
            <a:ext cx="0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2"/>
            <a:endCxn id="77" idx="0"/>
          </p:cNvCxnSpPr>
          <p:nvPr/>
        </p:nvCxnSpPr>
        <p:spPr>
          <a:xfrm>
            <a:off x="1842745" y="4552072"/>
            <a:ext cx="0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3"/>
            <a:endCxn id="10" idx="0"/>
          </p:cNvCxnSpPr>
          <p:nvPr/>
        </p:nvCxnSpPr>
        <p:spPr>
          <a:xfrm flipH="1">
            <a:off x="1842745" y="2514600"/>
            <a:ext cx="2729256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3"/>
            <a:endCxn id="8" idx="0"/>
          </p:cNvCxnSpPr>
          <p:nvPr/>
        </p:nvCxnSpPr>
        <p:spPr>
          <a:xfrm flipH="1">
            <a:off x="2759571" y="2514600"/>
            <a:ext cx="1812430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3"/>
            <a:endCxn id="6" idx="0"/>
          </p:cNvCxnSpPr>
          <p:nvPr/>
        </p:nvCxnSpPr>
        <p:spPr>
          <a:xfrm flipH="1">
            <a:off x="4572000" y="2514600"/>
            <a:ext cx="1" cy="376213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0" idx="3"/>
            <a:endCxn id="9" idx="0"/>
          </p:cNvCxnSpPr>
          <p:nvPr/>
        </p:nvCxnSpPr>
        <p:spPr>
          <a:xfrm flipH="1">
            <a:off x="3665785" y="2514600"/>
            <a:ext cx="906216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3"/>
            <a:endCxn id="11" idx="0"/>
          </p:cNvCxnSpPr>
          <p:nvPr/>
        </p:nvCxnSpPr>
        <p:spPr>
          <a:xfrm>
            <a:off x="4572001" y="2514600"/>
            <a:ext cx="1828532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0" idx="3"/>
            <a:endCxn id="11" idx="0"/>
          </p:cNvCxnSpPr>
          <p:nvPr/>
        </p:nvCxnSpPr>
        <p:spPr>
          <a:xfrm>
            <a:off x="3891093" y="2514600"/>
            <a:ext cx="2509440" cy="808452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3"/>
            <a:endCxn id="11" idx="0"/>
          </p:cNvCxnSpPr>
          <p:nvPr/>
        </p:nvCxnSpPr>
        <p:spPr>
          <a:xfrm>
            <a:off x="5252909" y="2509362"/>
            <a:ext cx="1147624" cy="813690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2"/>
            <a:endCxn id="126" idx="0"/>
          </p:cNvCxnSpPr>
          <p:nvPr/>
        </p:nvCxnSpPr>
        <p:spPr>
          <a:xfrm>
            <a:off x="2759571" y="4552072"/>
            <a:ext cx="2427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2"/>
            <a:endCxn id="65" idx="0"/>
          </p:cNvCxnSpPr>
          <p:nvPr/>
        </p:nvCxnSpPr>
        <p:spPr>
          <a:xfrm>
            <a:off x="7300596" y="5223445"/>
            <a:ext cx="0" cy="1378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2"/>
            <a:endCxn id="60" idx="0"/>
          </p:cNvCxnSpPr>
          <p:nvPr/>
        </p:nvCxnSpPr>
        <p:spPr>
          <a:xfrm flipH="1">
            <a:off x="2759571" y="3256573"/>
            <a:ext cx="1812429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2"/>
            <a:endCxn id="60" idx="0"/>
          </p:cNvCxnSpPr>
          <p:nvPr/>
        </p:nvCxnSpPr>
        <p:spPr>
          <a:xfrm>
            <a:off x="2759571" y="3688812"/>
            <a:ext cx="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0" idx="2"/>
            <a:endCxn id="60" idx="0"/>
          </p:cNvCxnSpPr>
          <p:nvPr/>
        </p:nvCxnSpPr>
        <p:spPr>
          <a:xfrm>
            <a:off x="1842745" y="3688812"/>
            <a:ext cx="91682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9" idx="2"/>
            <a:endCxn id="60" idx="0"/>
          </p:cNvCxnSpPr>
          <p:nvPr/>
        </p:nvCxnSpPr>
        <p:spPr>
          <a:xfrm flipH="1">
            <a:off x="2759571" y="3688812"/>
            <a:ext cx="90621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" idx="2"/>
            <a:endCxn id="60" idx="0"/>
          </p:cNvCxnSpPr>
          <p:nvPr/>
        </p:nvCxnSpPr>
        <p:spPr>
          <a:xfrm flipH="1">
            <a:off x="2759571" y="3688812"/>
            <a:ext cx="3640962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7011893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AWI</a:t>
            </a:r>
            <a:br>
              <a:rPr lang="en-US" sz="11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(tomcat)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011893" y="536127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Web</a:t>
            </a:r>
            <a:br>
              <a:rPr lang="en-US" sz="11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client</a:t>
            </a:r>
            <a:endParaRPr lang="en-US" sz="7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295400" y="2729271"/>
            <a:ext cx="6553200" cy="1904022"/>
          </a:xfrm>
          <a:prstGeom prst="roundRect">
            <a:avLst>
              <a:gd name="adj" fmla="val 540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Automation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Engine</a:t>
            </a:r>
            <a:endParaRPr lang="en-US" sz="1100" dirty="0" err="1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554042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Agents v21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cxnSp>
        <p:nvCxnSpPr>
          <p:cNvPr id="81" name="Straight Arrow Connector 80"/>
          <p:cNvCxnSpPr>
            <a:stCxn id="12" idx="2"/>
            <a:endCxn id="80" idx="0"/>
          </p:cNvCxnSpPr>
          <p:nvPr/>
        </p:nvCxnSpPr>
        <p:spPr>
          <a:xfrm rot="16200000" flipH="1">
            <a:off x="3518399" y="4699457"/>
            <a:ext cx="296235" cy="1463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4283297" y="4848307"/>
            <a:ext cx="577406" cy="5507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REST APIs</a:t>
            </a:r>
          </a:p>
          <a:p>
            <a:pPr algn="ctr">
              <a:lnSpc>
                <a:spcPts val="1000"/>
              </a:lnSpc>
            </a:pP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Biz app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283297" y="5187176"/>
            <a:ext cx="57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1" idx="2"/>
            <a:endCxn id="85" idx="0"/>
          </p:cNvCxnSpPr>
          <p:nvPr/>
        </p:nvCxnSpPr>
        <p:spPr>
          <a:xfrm flipH="1">
            <a:off x="5487086" y="3688812"/>
            <a:ext cx="913447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1" idx="2"/>
            <a:endCxn id="87" idx="0"/>
          </p:cNvCxnSpPr>
          <p:nvPr/>
        </p:nvCxnSpPr>
        <p:spPr>
          <a:xfrm>
            <a:off x="6400533" y="3688812"/>
            <a:ext cx="2953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1" idx="2"/>
            <a:endCxn id="86" idx="0"/>
          </p:cNvCxnSpPr>
          <p:nvPr/>
        </p:nvCxnSpPr>
        <p:spPr>
          <a:xfrm>
            <a:off x="6400533" y="3688812"/>
            <a:ext cx="90520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2"/>
            <a:endCxn id="86" idx="0"/>
          </p:cNvCxnSpPr>
          <p:nvPr/>
        </p:nvCxnSpPr>
        <p:spPr>
          <a:xfrm>
            <a:off x="3665785" y="3688812"/>
            <a:ext cx="363995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" idx="2"/>
            <a:endCxn id="86" idx="0"/>
          </p:cNvCxnSpPr>
          <p:nvPr/>
        </p:nvCxnSpPr>
        <p:spPr>
          <a:xfrm>
            <a:off x="2759571" y="3688812"/>
            <a:ext cx="454616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0" idx="2"/>
            <a:endCxn id="86" idx="0"/>
          </p:cNvCxnSpPr>
          <p:nvPr/>
        </p:nvCxnSpPr>
        <p:spPr>
          <a:xfrm>
            <a:off x="1842745" y="3688812"/>
            <a:ext cx="546299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" idx="2"/>
            <a:endCxn id="87" idx="0"/>
          </p:cNvCxnSpPr>
          <p:nvPr/>
        </p:nvCxnSpPr>
        <p:spPr>
          <a:xfrm>
            <a:off x="3665785" y="3688812"/>
            <a:ext cx="27377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" idx="2"/>
            <a:endCxn id="87" idx="0"/>
          </p:cNvCxnSpPr>
          <p:nvPr/>
        </p:nvCxnSpPr>
        <p:spPr>
          <a:xfrm>
            <a:off x="2759571" y="3688812"/>
            <a:ext cx="364391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0" idx="2"/>
            <a:endCxn id="87" idx="0"/>
          </p:cNvCxnSpPr>
          <p:nvPr/>
        </p:nvCxnSpPr>
        <p:spPr>
          <a:xfrm>
            <a:off x="1842745" y="3688812"/>
            <a:ext cx="456074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" idx="2"/>
            <a:endCxn id="85" idx="0"/>
          </p:cNvCxnSpPr>
          <p:nvPr/>
        </p:nvCxnSpPr>
        <p:spPr>
          <a:xfrm>
            <a:off x="1842745" y="3688812"/>
            <a:ext cx="364434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" idx="2"/>
            <a:endCxn id="85" idx="0"/>
          </p:cNvCxnSpPr>
          <p:nvPr/>
        </p:nvCxnSpPr>
        <p:spPr>
          <a:xfrm>
            <a:off x="2759571" y="3688812"/>
            <a:ext cx="272751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" idx="2"/>
            <a:endCxn id="85" idx="0"/>
          </p:cNvCxnSpPr>
          <p:nvPr/>
        </p:nvCxnSpPr>
        <p:spPr>
          <a:xfrm>
            <a:off x="3665785" y="3688812"/>
            <a:ext cx="18213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6" idx="3"/>
            <a:endCxn id="113" idx="0"/>
          </p:cNvCxnSpPr>
          <p:nvPr/>
        </p:nvCxnSpPr>
        <p:spPr>
          <a:xfrm>
            <a:off x="4860703" y="3073693"/>
            <a:ext cx="2444640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" idx="3"/>
            <a:endCxn id="112" idx="0"/>
          </p:cNvCxnSpPr>
          <p:nvPr/>
        </p:nvCxnSpPr>
        <p:spPr>
          <a:xfrm>
            <a:off x="4860703" y="3073693"/>
            <a:ext cx="621282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6" idx="2"/>
            <a:endCxn id="85" idx="0"/>
          </p:cNvCxnSpPr>
          <p:nvPr/>
        </p:nvCxnSpPr>
        <p:spPr>
          <a:xfrm>
            <a:off x="4572000" y="3256573"/>
            <a:ext cx="915086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6" idx="2"/>
            <a:endCxn id="87" idx="0"/>
          </p:cNvCxnSpPr>
          <p:nvPr/>
        </p:nvCxnSpPr>
        <p:spPr>
          <a:xfrm>
            <a:off x="4572000" y="3256573"/>
            <a:ext cx="1831486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6" idx="2"/>
            <a:endCxn id="86" idx="0"/>
          </p:cNvCxnSpPr>
          <p:nvPr/>
        </p:nvCxnSpPr>
        <p:spPr>
          <a:xfrm>
            <a:off x="4572000" y="3256573"/>
            <a:ext cx="2733739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13" idx="2"/>
            <a:endCxn id="86" idx="0"/>
          </p:cNvCxnSpPr>
          <p:nvPr/>
        </p:nvCxnSpPr>
        <p:spPr>
          <a:xfrm>
            <a:off x="7305343" y="3688812"/>
            <a:ext cx="39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12" idx="2"/>
            <a:endCxn id="87" idx="0"/>
          </p:cNvCxnSpPr>
          <p:nvPr/>
        </p:nvCxnSpPr>
        <p:spPr>
          <a:xfrm>
            <a:off x="5481985" y="3688812"/>
            <a:ext cx="9215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13" idx="2"/>
            <a:endCxn id="87" idx="0"/>
          </p:cNvCxnSpPr>
          <p:nvPr/>
        </p:nvCxnSpPr>
        <p:spPr>
          <a:xfrm flipH="1">
            <a:off x="6403486" y="3688812"/>
            <a:ext cx="901857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12" idx="2"/>
            <a:endCxn id="85" idx="0"/>
          </p:cNvCxnSpPr>
          <p:nvPr/>
        </p:nvCxnSpPr>
        <p:spPr>
          <a:xfrm>
            <a:off x="5481985" y="3688812"/>
            <a:ext cx="51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13" idx="2"/>
            <a:endCxn id="85" idx="0"/>
          </p:cNvCxnSpPr>
          <p:nvPr/>
        </p:nvCxnSpPr>
        <p:spPr>
          <a:xfrm flipH="1">
            <a:off x="5487086" y="3688812"/>
            <a:ext cx="1818257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12" idx="2"/>
            <a:endCxn id="7" idx="0"/>
          </p:cNvCxnSpPr>
          <p:nvPr/>
        </p:nvCxnSpPr>
        <p:spPr>
          <a:xfrm flipH="1">
            <a:off x="1842745" y="3688812"/>
            <a:ext cx="363924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2" idx="2"/>
            <a:endCxn id="60" idx="0"/>
          </p:cNvCxnSpPr>
          <p:nvPr/>
        </p:nvCxnSpPr>
        <p:spPr>
          <a:xfrm flipH="1">
            <a:off x="2759571" y="3688812"/>
            <a:ext cx="272241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12" idx="2"/>
            <a:endCxn id="12" idx="0"/>
          </p:cNvCxnSpPr>
          <p:nvPr/>
        </p:nvCxnSpPr>
        <p:spPr>
          <a:xfrm flipH="1">
            <a:off x="3665785" y="3688812"/>
            <a:ext cx="181620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13" idx="2"/>
            <a:endCxn id="13" idx="0"/>
          </p:cNvCxnSpPr>
          <p:nvPr/>
        </p:nvCxnSpPr>
        <p:spPr>
          <a:xfrm flipH="1">
            <a:off x="4572000" y="3688812"/>
            <a:ext cx="2733343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13" idx="2"/>
            <a:endCxn id="12" idx="0"/>
          </p:cNvCxnSpPr>
          <p:nvPr/>
        </p:nvCxnSpPr>
        <p:spPr>
          <a:xfrm flipH="1">
            <a:off x="3665785" y="3688812"/>
            <a:ext cx="363955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13" idx="2"/>
            <a:endCxn id="60" idx="0"/>
          </p:cNvCxnSpPr>
          <p:nvPr/>
        </p:nvCxnSpPr>
        <p:spPr>
          <a:xfrm flipH="1">
            <a:off x="2759571" y="3688812"/>
            <a:ext cx="4545772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13" idx="2"/>
            <a:endCxn id="7" idx="0"/>
          </p:cNvCxnSpPr>
          <p:nvPr/>
        </p:nvCxnSpPr>
        <p:spPr>
          <a:xfrm flipH="1">
            <a:off x="1842745" y="3688812"/>
            <a:ext cx="546259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12" idx="2"/>
            <a:endCxn id="86" idx="0"/>
          </p:cNvCxnSpPr>
          <p:nvPr/>
        </p:nvCxnSpPr>
        <p:spPr>
          <a:xfrm>
            <a:off x="5481985" y="3688812"/>
            <a:ext cx="182375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6" idx="1"/>
            <a:endCxn id="8" idx="0"/>
          </p:cNvCxnSpPr>
          <p:nvPr/>
        </p:nvCxnSpPr>
        <p:spPr>
          <a:xfrm flipH="1">
            <a:off x="2759571" y="3073693"/>
            <a:ext cx="1523726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57" idx="3"/>
            <a:endCxn id="8" idx="0"/>
          </p:cNvCxnSpPr>
          <p:nvPr/>
        </p:nvCxnSpPr>
        <p:spPr>
          <a:xfrm flipH="1">
            <a:off x="2759571" y="2509362"/>
            <a:ext cx="2493338" cy="813690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50" idx="3"/>
            <a:endCxn id="8" idx="0"/>
          </p:cNvCxnSpPr>
          <p:nvPr/>
        </p:nvCxnSpPr>
        <p:spPr>
          <a:xfrm flipH="1">
            <a:off x="2759571" y="2514600"/>
            <a:ext cx="1131522" cy="808452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0" idx="3"/>
            <a:endCxn id="113" idx="0"/>
          </p:cNvCxnSpPr>
          <p:nvPr/>
        </p:nvCxnSpPr>
        <p:spPr>
          <a:xfrm>
            <a:off x="4572001" y="2514600"/>
            <a:ext cx="2733342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40" idx="3"/>
            <a:endCxn id="112" idx="0"/>
          </p:cNvCxnSpPr>
          <p:nvPr/>
        </p:nvCxnSpPr>
        <p:spPr>
          <a:xfrm>
            <a:off x="4572001" y="2514600"/>
            <a:ext cx="909984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554042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JCP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377082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83297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REST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70868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JCP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5198383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JCP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7017036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JCP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114783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50" name="Flowchart: Magnetic Disk 49"/>
          <p:cNvSpPr/>
          <p:nvPr/>
        </p:nvSpPr>
        <p:spPr>
          <a:xfrm>
            <a:off x="3604156" y="2147529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>
              <a:lnSpc>
                <a:spcPts val="600"/>
              </a:lnSpc>
            </a:pPr>
            <a:br>
              <a:rPr lang="en-GB" sz="1100" dirty="0">
                <a:latin typeface="SwissReSans" pitchFamily="34" charset="0"/>
              </a:rPr>
            </a:br>
            <a:r>
              <a:rPr lang="en-GB" sz="1100" dirty="0">
                <a:latin typeface="SwissReSans" pitchFamily="34" charset="0"/>
              </a:rPr>
              <a:t>LDAP</a:t>
            </a:r>
            <a:br>
              <a:rPr lang="en-GB" sz="800" dirty="0">
                <a:latin typeface="SwissReSans" pitchFamily="34" charset="0"/>
              </a:rPr>
            </a:br>
            <a:r>
              <a:rPr lang="en-GB" sz="700" dirty="0">
                <a:latin typeface="SwissReSans" pitchFamily="34" charset="0"/>
              </a:rPr>
              <a:t>(</a:t>
            </a: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SSL)</a:t>
            </a:r>
          </a:p>
        </p:txBody>
      </p:sp>
      <p:sp>
        <p:nvSpPr>
          <p:cNvPr id="57" name="Flowchart: Magnetic Disk 56"/>
          <p:cNvSpPr/>
          <p:nvPr/>
        </p:nvSpPr>
        <p:spPr>
          <a:xfrm>
            <a:off x="4965972" y="2142291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>
              <a:lnSpc>
                <a:spcPts val="600"/>
              </a:lnSpc>
            </a:pPr>
            <a:r>
              <a:rPr lang="en-GB" sz="1100">
                <a:latin typeface="SwissReSans" pitchFamily="34" charset="0"/>
              </a:rPr>
              <a:t>SAML</a:t>
            </a:r>
            <a:endParaRPr lang="en-GB" sz="1100" dirty="0">
              <a:latin typeface="SwissReSans" pitchFamily="34" charset="0"/>
            </a:endParaRPr>
          </a:p>
        </p:txBody>
      </p:sp>
      <p:sp>
        <p:nvSpPr>
          <p:cNvPr id="40" name="Flowchart: Magnetic Disk 39"/>
          <p:cNvSpPr/>
          <p:nvPr/>
        </p:nvSpPr>
        <p:spPr>
          <a:xfrm>
            <a:off x="4285064" y="2147529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>
              <a:lnSpc>
                <a:spcPts val="600"/>
              </a:lnSpc>
            </a:pPr>
            <a:r>
              <a:rPr lang="en-GB" sz="1100" dirty="0">
                <a:latin typeface="SwissReSans" pitchFamily="34" charset="0"/>
              </a:rPr>
              <a:t>AE DB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54042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DWP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11830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JWP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0868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JWP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77082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016640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DWP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5193282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5196861" y="4848307"/>
            <a:ext cx="577406" cy="5507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Java APIs</a:t>
            </a:r>
            <a:br>
              <a:rPr lang="en-US" sz="9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v21</a:t>
            </a:r>
            <a:endParaRPr lang="en-US" sz="900" dirty="0">
              <a:solidFill>
                <a:schemeClr val="tx1"/>
              </a:solidFill>
              <a:latin typeface="SwissReSans" pitchFamily="34" charset="0"/>
            </a:endParaRPr>
          </a:p>
          <a:p>
            <a:pPr algn="ctr">
              <a:lnSpc>
                <a:spcPts val="1000"/>
              </a:lnSpc>
            </a:pP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Biz app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5196861" y="5187176"/>
            <a:ext cx="57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ounded Rectangle 119"/>
          <p:cNvSpPr/>
          <p:nvPr/>
        </p:nvSpPr>
        <p:spPr>
          <a:xfrm>
            <a:off x="6111830" y="4848307"/>
            <a:ext cx="577406" cy="5507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Java APIs</a:t>
            </a:r>
            <a:br>
              <a:rPr lang="en-US" sz="9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>
                <a:solidFill>
                  <a:schemeClr val="tx1"/>
                </a:solidFill>
                <a:latin typeface="SwissReSans" pitchFamily="34" charset="0"/>
              </a:rPr>
              <a:t>v12.3.9</a:t>
            </a:r>
            <a:endParaRPr lang="en-US" sz="900" dirty="0">
              <a:solidFill>
                <a:schemeClr val="tx1"/>
              </a:solidFill>
              <a:latin typeface="SwissReSans" pitchFamily="34" charset="0"/>
            </a:endParaRPr>
          </a:p>
          <a:p>
            <a:pPr algn="ctr">
              <a:lnSpc>
                <a:spcPts val="1000"/>
              </a:lnSpc>
            </a:pP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Biz app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05159" y="5192222"/>
            <a:ext cx="57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5" idx="2"/>
            <a:endCxn id="115" idx="0"/>
          </p:cNvCxnSpPr>
          <p:nvPr/>
        </p:nvCxnSpPr>
        <p:spPr>
          <a:xfrm flipH="1">
            <a:off x="5485564" y="4552072"/>
            <a:ext cx="1522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87" idx="2"/>
            <a:endCxn id="120" idx="0"/>
          </p:cNvCxnSpPr>
          <p:nvPr/>
        </p:nvCxnSpPr>
        <p:spPr>
          <a:xfrm flipH="1">
            <a:off x="6400533" y="4552072"/>
            <a:ext cx="2953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2473295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Agents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v21</a:t>
            </a:r>
            <a:endParaRPr lang="en-US" sz="1100" dirty="0">
              <a:solidFill>
                <a:schemeClr val="tx1"/>
              </a:solidFill>
              <a:latin typeface="SwissReSans" pitchFamily="34" charset="0"/>
            </a:endParaRPr>
          </a:p>
        </p:txBody>
      </p:sp>
      <p:cxnSp>
        <p:nvCxnSpPr>
          <p:cNvPr id="118" name="Straight Arrow Connector 80"/>
          <p:cNvCxnSpPr>
            <a:stCxn id="13" idx="2"/>
            <a:endCxn id="62" idx="0"/>
          </p:cNvCxnSpPr>
          <p:nvPr/>
        </p:nvCxnSpPr>
        <p:spPr>
          <a:xfrm rot="16200000" flipH="1">
            <a:off x="5788181" y="3335891"/>
            <a:ext cx="296235" cy="2728596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lowchart: Magnetic Disk 155">
            <a:extLst>
              <a:ext uri="{FF2B5EF4-FFF2-40B4-BE49-F238E27FC236}">
                <a16:creationId xmlns:a16="http://schemas.microsoft.com/office/drawing/2014/main" id="{60E36604-9A1B-4FDB-99E2-A7E2E7AB7D54}"/>
              </a:ext>
            </a:extLst>
          </p:cNvPr>
          <p:cNvSpPr/>
          <p:nvPr/>
        </p:nvSpPr>
        <p:spPr>
          <a:xfrm>
            <a:off x="5645114" y="2142290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>
              <a:lnSpc>
                <a:spcPts val="600"/>
              </a:lnSpc>
            </a:pPr>
            <a:r>
              <a:rPr lang="en-GB" sz="1100" dirty="0">
                <a:latin typeface="SwissReSans" pitchFamily="34" charset="0"/>
              </a:rPr>
              <a:t>KDC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50A50BAF-9254-41D3-8F18-48F2854AB994}"/>
              </a:ext>
            </a:extLst>
          </p:cNvPr>
          <p:cNvCxnSpPr>
            <a:cxnSpLocks/>
            <a:stCxn id="156" idx="3"/>
            <a:endCxn id="8" idx="0"/>
          </p:cNvCxnSpPr>
          <p:nvPr/>
        </p:nvCxnSpPr>
        <p:spPr>
          <a:xfrm flipH="1">
            <a:off x="2759571" y="2509361"/>
            <a:ext cx="3172480" cy="813691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9DB500F2-DFE6-4F11-A0AE-E7FA75544130}"/>
              </a:ext>
            </a:extLst>
          </p:cNvPr>
          <p:cNvCxnSpPr>
            <a:cxnSpLocks/>
            <a:stCxn id="156" idx="3"/>
            <a:endCxn id="11" idx="0"/>
          </p:cNvCxnSpPr>
          <p:nvPr/>
        </p:nvCxnSpPr>
        <p:spPr>
          <a:xfrm>
            <a:off x="5932051" y="2509361"/>
            <a:ext cx="468482" cy="813691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283297" y="2890813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PWP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0F4F2FF-B571-4002-B273-9AD901B3F3DA}"/>
              </a:ext>
            </a:extLst>
          </p:cNvPr>
          <p:cNvGrpSpPr/>
          <p:nvPr/>
        </p:nvGrpSpPr>
        <p:grpSpPr>
          <a:xfrm>
            <a:off x="7315200" y="-2924"/>
            <a:ext cx="1922508" cy="1145923"/>
            <a:chOff x="7315200" y="-2924"/>
            <a:chExt cx="1922508" cy="1145923"/>
          </a:xfrm>
        </p:grpSpPr>
        <p:sp>
          <p:nvSpPr>
            <p:cNvPr id="146" name="Isosceles Triangle 145">
              <a:extLst>
                <a:ext uri="{FF2B5EF4-FFF2-40B4-BE49-F238E27FC236}">
                  <a16:creationId xmlns:a16="http://schemas.microsoft.com/office/drawing/2014/main" id="{634930EB-7265-4C40-849D-E99BE35204D8}"/>
                </a:ext>
              </a:extLst>
            </p:cNvPr>
            <p:cNvSpPr/>
            <p:nvPr/>
          </p:nvSpPr>
          <p:spPr>
            <a:xfrm rot="16200000">
              <a:off x="7658100" y="-342900"/>
              <a:ext cx="1142999" cy="18288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  <a:effectLst>
              <a:outerShdw blurRad="25400" dist="127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latin typeface="SwissReSans" pitchFamily="34" charset="0"/>
              </a:endParaRPr>
            </a:p>
          </p:txBody>
        </p:sp>
        <p:sp>
          <p:nvSpPr>
            <p:cNvPr id="147" name="Diagonal Stripe 146">
              <a:extLst>
                <a:ext uri="{FF2B5EF4-FFF2-40B4-BE49-F238E27FC236}">
                  <a16:creationId xmlns:a16="http://schemas.microsoft.com/office/drawing/2014/main" id="{D15E0C0F-6E88-4067-AC8A-1656B0AEB3BD}"/>
                </a:ext>
              </a:extLst>
            </p:cNvPr>
            <p:cNvSpPr/>
            <p:nvPr/>
          </p:nvSpPr>
          <p:spPr>
            <a:xfrm rot="5400000">
              <a:off x="7658100" y="-345824"/>
              <a:ext cx="1143000" cy="1828800"/>
            </a:xfrm>
            <a:prstGeom prst="diagStripe">
              <a:avLst>
                <a:gd name="adj" fmla="val 83405"/>
              </a:avLst>
            </a:prstGeom>
            <a:gradFill flip="none" rotWithShape="1">
              <a:gsLst>
                <a:gs pos="42000">
                  <a:schemeClr val="accent3">
                    <a:lumMod val="20000"/>
                    <a:lumOff val="80000"/>
                    <a:alpha val="0"/>
                  </a:schemeClr>
                </a:gs>
                <a:gs pos="46000">
                  <a:schemeClr val="accent3">
                    <a:lumMod val="20000"/>
                    <a:lumOff val="80000"/>
                    <a:alpha val="66000"/>
                  </a:schemeClr>
                </a:gs>
                <a:gs pos="48000">
                  <a:schemeClr val="accent4">
                    <a:lumMod val="20000"/>
                    <a:lumOff val="80000"/>
                    <a:alpha val="47000"/>
                  </a:schemeClr>
                </a:gs>
                <a:gs pos="49000">
                  <a:schemeClr val="accent4">
                    <a:lumMod val="75000"/>
                    <a:alpha val="22000"/>
                  </a:schemeClr>
                </a:gs>
              </a:gsLst>
              <a:lin ang="1920000" scaled="0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 err="1">
                <a:solidFill>
                  <a:schemeClr val="tx1"/>
                </a:solidFill>
                <a:latin typeface="SwissReSans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3CBA1465-5036-4607-8C3E-E79CC4F37C15}"/>
                </a:ext>
              </a:extLst>
            </p:cNvPr>
            <p:cNvSpPr txBox="1"/>
            <p:nvPr/>
          </p:nvSpPr>
          <p:spPr>
            <a:xfrm rot="1907780">
              <a:off x="8028189" y="172250"/>
              <a:ext cx="1209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Updated for</a:t>
              </a:r>
              <a:b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</a:br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version 21</a:t>
              </a:r>
              <a:endParaRPr lang="en-GB" sz="1400" b="1" dirty="0" err="1">
                <a:solidFill>
                  <a:schemeClr val="bg1"/>
                </a:solidFill>
                <a:latin typeface="SwissReSan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30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2C6E38-B0BA-4480-9E85-E1404EDC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000" y="192690"/>
            <a:ext cx="7991474" cy="374650"/>
          </a:xfrm>
        </p:spPr>
        <p:txBody>
          <a:bodyPr/>
          <a:lstStyle/>
          <a:p>
            <a:r>
              <a:rPr lang="en-GB"/>
              <a:t>AE v21.0 connections incl. agents etc.</a:t>
            </a: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1094A8D-D77B-4875-B01A-266665E45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80892"/>
              </p:ext>
            </p:extLst>
          </p:nvPr>
        </p:nvGraphicFramePr>
        <p:xfrm>
          <a:off x="619000" y="838200"/>
          <a:ext cx="8121902" cy="5638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902">
                  <a:extLst>
                    <a:ext uri="{9D8B030D-6E8A-4147-A177-3AD203B41FA5}">
                      <a16:colId xmlns:a16="http://schemas.microsoft.com/office/drawing/2014/main" val="401562071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100579845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40645453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11037837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306582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59865668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2143388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547416110"/>
                    </a:ext>
                  </a:extLst>
                </a:gridCol>
              </a:tblGrid>
              <a:tr h="762001">
                <a:tc>
                  <a:txBody>
                    <a:bodyPr/>
                    <a:lstStyle/>
                    <a:p>
                      <a:r>
                        <a:rPr lang="en-GB" sz="2000" b="1"/>
                        <a:t>         To   From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PWP</a:t>
                      </a:r>
                      <a:br>
                        <a:rPr lang="en-GB" b="1"/>
                      </a:b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pwpPort</a:t>
                      </a:r>
                      <a:endParaRPr lang="en-GB" b="1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JWP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JWP.SYNC.PORTS</a:t>
                      </a:r>
                      <a:endParaRPr lang="en-GB" b="1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CP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CP.PORTS</a:t>
                      </a:r>
                      <a:endParaRPr lang="en-GB" b="1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JCP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JCP.PORTS</a:t>
                      </a:r>
                      <a:endParaRPr lang="en-GB" b="1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JCP WS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WS.PORT</a:t>
                      </a:r>
                      <a:endParaRPr lang="en-GB" b="1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REST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JCP.PORTS / [REST] port </a:t>
                      </a:r>
                      <a:endParaRPr lang="en-GB" b="1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20406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PWP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PWP	→ JWP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PWP	→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PWP	→ JCP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PWP	→ 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JCP.PORTS</a:t>
                      </a:r>
                      <a:endPara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83E36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6553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	→ PWP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	→ JWP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	→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	→ JCP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WP	→ 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JCP.PORTS</a:t>
                      </a:r>
                      <a:endPara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83E36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189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JWP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	→ PWP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	→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	→ JCP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	→ </a:t>
                      </a:r>
                      <a:r>
                        <a:rPr lang="en-GB" sz="11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JCP.PORTS</a:t>
                      </a: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64496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AWI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372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AWI	→ JCP WS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AWI	→ REST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37139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Agent</a:t>
                      </a:r>
                    </a:p>
                    <a:p>
                      <a:r>
                        <a:rPr lang="en-GB" b="1"/>
                        <a:t>TLS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73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Agent	→ JCP WS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6845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uc4.jar</a:t>
                      </a:r>
                    </a:p>
                    <a:p>
                      <a:r>
                        <a:rPr lang="en-GB" b="1"/>
                        <a:t>v21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7375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APIs	→ JCP WS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6583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Agent</a:t>
                      </a:r>
                    </a:p>
                    <a:p>
                      <a:r>
                        <a:rPr lang="en-GB" b="1"/>
                        <a:t>Non-TLS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0550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Agent	→ CP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0550" algn="l"/>
                        </a:tabLst>
                        <a:defRPr/>
                      </a:pP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402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/>
                        <a:t>uc4.jar</a:t>
                      </a:r>
                    </a:p>
                    <a:p>
                      <a:r>
                        <a:rPr lang="en-GB" b="1"/>
                        <a:t>v12.3.9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0550" algn="l"/>
                        </a:tabLst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APIs	→ CP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0550" algn="l"/>
                        </a:tabLst>
                        <a:defRPr/>
                      </a:pP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84760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CE3F22-27BE-4254-B77F-20760E6E742E}"/>
              </a:ext>
            </a:extLst>
          </p:cNvPr>
          <p:cNvCxnSpPr>
            <a:cxnSpLocks/>
          </p:cNvCxnSpPr>
          <p:nvPr/>
        </p:nvCxnSpPr>
        <p:spPr>
          <a:xfrm flipH="1" flipV="1">
            <a:off x="619000" y="838202"/>
            <a:ext cx="1073322" cy="761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0B0C7BF-4E72-4F58-B2DD-D0CE57531B1D}"/>
              </a:ext>
            </a:extLst>
          </p:cNvPr>
          <p:cNvGrpSpPr/>
          <p:nvPr/>
        </p:nvGrpSpPr>
        <p:grpSpPr>
          <a:xfrm>
            <a:off x="7315200" y="-2924"/>
            <a:ext cx="1922508" cy="1145923"/>
            <a:chOff x="7315200" y="-2924"/>
            <a:chExt cx="1922508" cy="1145923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7676A7B0-E3E6-489D-8163-B8D77B77EB8B}"/>
                </a:ext>
              </a:extLst>
            </p:cNvPr>
            <p:cNvSpPr/>
            <p:nvPr/>
          </p:nvSpPr>
          <p:spPr>
            <a:xfrm rot="16200000">
              <a:off x="7658100" y="-342900"/>
              <a:ext cx="1142999" cy="18288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  <a:effectLst>
              <a:outerShdw blurRad="25400" dist="127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latin typeface="SwissReSans" pitchFamily="34" charset="0"/>
              </a:endParaRPr>
            </a:p>
          </p:txBody>
        </p:sp>
        <p:sp>
          <p:nvSpPr>
            <p:cNvPr id="22" name="Diagonal Stripe 21">
              <a:extLst>
                <a:ext uri="{FF2B5EF4-FFF2-40B4-BE49-F238E27FC236}">
                  <a16:creationId xmlns:a16="http://schemas.microsoft.com/office/drawing/2014/main" id="{1F07659E-1B44-4442-B70C-8F3CC897B76F}"/>
                </a:ext>
              </a:extLst>
            </p:cNvPr>
            <p:cNvSpPr/>
            <p:nvPr/>
          </p:nvSpPr>
          <p:spPr>
            <a:xfrm rot="5400000">
              <a:off x="7658100" y="-345824"/>
              <a:ext cx="1143000" cy="1828800"/>
            </a:xfrm>
            <a:prstGeom prst="diagStripe">
              <a:avLst>
                <a:gd name="adj" fmla="val 83405"/>
              </a:avLst>
            </a:prstGeom>
            <a:gradFill flip="none" rotWithShape="1">
              <a:gsLst>
                <a:gs pos="42000">
                  <a:schemeClr val="accent3">
                    <a:lumMod val="20000"/>
                    <a:lumOff val="80000"/>
                    <a:alpha val="0"/>
                  </a:schemeClr>
                </a:gs>
                <a:gs pos="46000">
                  <a:schemeClr val="accent3">
                    <a:lumMod val="20000"/>
                    <a:lumOff val="80000"/>
                    <a:alpha val="66000"/>
                  </a:schemeClr>
                </a:gs>
                <a:gs pos="48000">
                  <a:schemeClr val="accent4">
                    <a:lumMod val="20000"/>
                    <a:lumOff val="80000"/>
                    <a:alpha val="47000"/>
                  </a:schemeClr>
                </a:gs>
                <a:gs pos="49000">
                  <a:schemeClr val="accent4">
                    <a:lumMod val="75000"/>
                    <a:alpha val="22000"/>
                  </a:schemeClr>
                </a:gs>
              </a:gsLst>
              <a:lin ang="1920000" scaled="0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 err="1">
                <a:solidFill>
                  <a:schemeClr val="tx1"/>
                </a:solidFill>
                <a:latin typeface="SwissReSans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430C7A0-8300-4089-B79A-2517B0E4D0D7}"/>
                </a:ext>
              </a:extLst>
            </p:cNvPr>
            <p:cNvSpPr txBox="1"/>
            <p:nvPr/>
          </p:nvSpPr>
          <p:spPr>
            <a:xfrm rot="1907780">
              <a:off x="8028189" y="172250"/>
              <a:ext cx="1209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Updated for</a:t>
              </a:r>
              <a:b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</a:br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version 21</a:t>
              </a:r>
              <a:endParaRPr lang="en-GB" sz="1400" b="1" dirty="0" err="1">
                <a:solidFill>
                  <a:schemeClr val="bg1"/>
                </a:solidFill>
                <a:latin typeface="SwissReSan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105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2C6E38-B0BA-4480-9E85-E1404EDC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4" y="692151"/>
            <a:ext cx="7991474" cy="374650"/>
          </a:xfrm>
        </p:spPr>
        <p:txBody>
          <a:bodyPr/>
          <a:lstStyle/>
          <a:p>
            <a:r>
              <a:rPr lang="en-GB"/>
              <a:t>AE v21.0 </a:t>
            </a:r>
            <a:r>
              <a:rPr lang="en-GB" dirty="0"/>
              <a:t>connections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1094A8D-D77B-4875-B01A-266665E45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928421"/>
              </p:ext>
            </p:extLst>
          </p:nvPr>
        </p:nvGraphicFramePr>
        <p:xfrm>
          <a:off x="610498" y="1471684"/>
          <a:ext cx="8065192" cy="4653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336">
                  <a:extLst>
                    <a:ext uri="{9D8B030D-6E8A-4147-A177-3AD203B41FA5}">
                      <a16:colId xmlns:a16="http://schemas.microsoft.com/office/drawing/2014/main" val="4015620714"/>
                    </a:ext>
                  </a:extLst>
                </a:gridCol>
                <a:gridCol w="1151976">
                  <a:extLst>
                    <a:ext uri="{9D8B030D-6E8A-4147-A177-3AD203B41FA5}">
                      <a16:colId xmlns:a16="http://schemas.microsoft.com/office/drawing/2014/main" val="3100579845"/>
                    </a:ext>
                  </a:extLst>
                </a:gridCol>
                <a:gridCol w="1151976">
                  <a:extLst>
                    <a:ext uri="{9D8B030D-6E8A-4147-A177-3AD203B41FA5}">
                      <a16:colId xmlns:a16="http://schemas.microsoft.com/office/drawing/2014/main" val="406454537"/>
                    </a:ext>
                  </a:extLst>
                </a:gridCol>
                <a:gridCol w="1151976">
                  <a:extLst>
                    <a:ext uri="{9D8B030D-6E8A-4147-A177-3AD203B41FA5}">
                      <a16:colId xmlns:a16="http://schemas.microsoft.com/office/drawing/2014/main" val="1110378376"/>
                    </a:ext>
                  </a:extLst>
                </a:gridCol>
                <a:gridCol w="1151976">
                  <a:extLst>
                    <a:ext uri="{9D8B030D-6E8A-4147-A177-3AD203B41FA5}">
                      <a16:colId xmlns:a16="http://schemas.microsoft.com/office/drawing/2014/main" val="203065822"/>
                    </a:ext>
                  </a:extLst>
                </a:gridCol>
                <a:gridCol w="1151976">
                  <a:extLst>
                    <a:ext uri="{9D8B030D-6E8A-4147-A177-3AD203B41FA5}">
                      <a16:colId xmlns:a16="http://schemas.microsoft.com/office/drawing/2014/main" val="3359865668"/>
                    </a:ext>
                  </a:extLst>
                </a:gridCol>
                <a:gridCol w="1151976">
                  <a:extLst>
                    <a:ext uri="{9D8B030D-6E8A-4147-A177-3AD203B41FA5}">
                      <a16:colId xmlns:a16="http://schemas.microsoft.com/office/drawing/2014/main" val="2547416110"/>
                    </a:ext>
                  </a:extLst>
                </a:gridCol>
              </a:tblGrid>
              <a:tr h="738116">
                <a:tc>
                  <a:txBody>
                    <a:bodyPr/>
                    <a:lstStyle/>
                    <a:p>
                      <a:r>
                        <a:rPr lang="en-GB" sz="2000" b="1"/>
                        <a:t>          To</a:t>
                      </a:r>
                    </a:p>
                    <a:p>
                      <a:r>
                        <a:rPr lang="en-GB" sz="2000" b="1"/>
                        <a:t>From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PWP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JWP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CP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JCP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REST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204060"/>
                  </a:ext>
                </a:extLst>
              </a:tr>
              <a:tr h="654378">
                <a:tc>
                  <a:txBody>
                    <a:bodyPr/>
                    <a:lstStyle/>
                    <a:p>
                      <a:r>
                        <a:rPr lang="en-GB" b="1"/>
                        <a:t>PWP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PWP → JWP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PWP →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PWP → JCP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PWP → </a:t>
                      </a:r>
                      <a:r>
                        <a:rPr lang="en-GB" sz="11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JCP.PORTS</a:t>
                      </a:r>
                      <a:endParaRPr lang="en-GB" sz="16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65535"/>
                  </a:ext>
                </a:extLst>
              </a:tr>
              <a:tr h="654378">
                <a:tc>
                  <a:txBody>
                    <a:bodyPr/>
                    <a:lstStyle/>
                    <a:p>
                      <a:r>
                        <a:rPr lang="en-GB" b="1"/>
                        <a:t>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 → PWP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 → JWP</a:t>
                      </a:r>
                      <a:endParaRPr lang="en-GB" sz="1600" b="1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 →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 → JCP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WP → 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JCP.PORTS</a:t>
                      </a:r>
                      <a:endPara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83E36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18900"/>
                  </a:ext>
                </a:extLst>
              </a:tr>
              <a:tr h="654378">
                <a:tc>
                  <a:txBody>
                    <a:bodyPr/>
                    <a:lstStyle/>
                    <a:p>
                      <a:r>
                        <a:rPr lang="en-GB" b="1"/>
                        <a:t>JWP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 → PWP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 →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JWP → JCP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JWP → 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E36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JCP.PORTS</a:t>
                      </a:r>
                      <a:endPara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83E36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644961"/>
                  </a:ext>
                </a:extLst>
              </a:tr>
              <a:tr h="650852">
                <a:tc>
                  <a:txBody>
                    <a:bodyPr/>
                    <a:lstStyle/>
                    <a:p>
                      <a:r>
                        <a:rPr lang="en-GB" b="1"/>
                        <a:t>CP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68454"/>
                  </a:ext>
                </a:extLst>
              </a:tr>
              <a:tr h="650852">
                <a:tc>
                  <a:txBody>
                    <a:bodyPr/>
                    <a:lstStyle/>
                    <a:p>
                      <a:r>
                        <a:rPr lang="en-GB" b="1"/>
                        <a:t>JCP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4027"/>
                  </a:ext>
                </a:extLst>
              </a:tr>
              <a:tr h="650852">
                <a:tc>
                  <a:txBody>
                    <a:bodyPr/>
                    <a:lstStyle/>
                    <a:p>
                      <a:r>
                        <a:rPr lang="en-GB" b="1"/>
                        <a:t>REST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2045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CE3F22-27BE-4254-B77F-20760E6E742E}"/>
              </a:ext>
            </a:extLst>
          </p:cNvPr>
          <p:cNvCxnSpPr>
            <a:cxnSpLocks/>
          </p:cNvCxnSpPr>
          <p:nvPr/>
        </p:nvCxnSpPr>
        <p:spPr>
          <a:xfrm flipH="1" flipV="1">
            <a:off x="609600" y="1469412"/>
            <a:ext cx="1155510" cy="741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E8F5A2D-2A2D-4DB8-A82B-54877430C4C4}"/>
              </a:ext>
            </a:extLst>
          </p:cNvPr>
          <p:cNvGrpSpPr/>
          <p:nvPr/>
        </p:nvGrpSpPr>
        <p:grpSpPr>
          <a:xfrm>
            <a:off x="7315200" y="-2924"/>
            <a:ext cx="1922508" cy="1145923"/>
            <a:chOff x="7315200" y="-2924"/>
            <a:chExt cx="1922508" cy="1145923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3534FC0-FC23-4B07-BA37-1EC8D3578510}"/>
                </a:ext>
              </a:extLst>
            </p:cNvPr>
            <p:cNvSpPr/>
            <p:nvPr/>
          </p:nvSpPr>
          <p:spPr>
            <a:xfrm rot="16200000">
              <a:off x="7658100" y="-342900"/>
              <a:ext cx="1142999" cy="18288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  <a:effectLst>
              <a:outerShdw blurRad="25400" dist="127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latin typeface="SwissReSans" pitchFamily="34" charset="0"/>
              </a:endParaRPr>
            </a:p>
          </p:txBody>
        </p:sp>
        <p:sp>
          <p:nvSpPr>
            <p:cNvPr id="20" name="Diagonal Stripe 19">
              <a:extLst>
                <a:ext uri="{FF2B5EF4-FFF2-40B4-BE49-F238E27FC236}">
                  <a16:creationId xmlns:a16="http://schemas.microsoft.com/office/drawing/2014/main" id="{95A92124-FD3C-48D0-BC0E-85954147B56E}"/>
                </a:ext>
              </a:extLst>
            </p:cNvPr>
            <p:cNvSpPr/>
            <p:nvPr/>
          </p:nvSpPr>
          <p:spPr>
            <a:xfrm rot="5400000">
              <a:off x="7658100" y="-345824"/>
              <a:ext cx="1143000" cy="1828800"/>
            </a:xfrm>
            <a:prstGeom prst="diagStripe">
              <a:avLst>
                <a:gd name="adj" fmla="val 83405"/>
              </a:avLst>
            </a:prstGeom>
            <a:gradFill flip="none" rotWithShape="1">
              <a:gsLst>
                <a:gs pos="42000">
                  <a:schemeClr val="accent3">
                    <a:lumMod val="20000"/>
                    <a:lumOff val="80000"/>
                    <a:alpha val="0"/>
                  </a:schemeClr>
                </a:gs>
                <a:gs pos="46000">
                  <a:schemeClr val="accent3">
                    <a:lumMod val="20000"/>
                    <a:lumOff val="80000"/>
                    <a:alpha val="66000"/>
                  </a:schemeClr>
                </a:gs>
                <a:gs pos="48000">
                  <a:schemeClr val="accent4">
                    <a:lumMod val="20000"/>
                    <a:lumOff val="80000"/>
                    <a:alpha val="47000"/>
                  </a:schemeClr>
                </a:gs>
                <a:gs pos="49000">
                  <a:schemeClr val="accent4">
                    <a:lumMod val="75000"/>
                    <a:alpha val="22000"/>
                  </a:schemeClr>
                </a:gs>
              </a:gsLst>
              <a:lin ang="1920000" scaled="0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 err="1">
                <a:solidFill>
                  <a:schemeClr val="tx1"/>
                </a:solidFill>
                <a:latin typeface="SwissReSans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B5A021D-CB69-4367-8222-389A31A97E20}"/>
                </a:ext>
              </a:extLst>
            </p:cNvPr>
            <p:cNvSpPr txBox="1"/>
            <p:nvPr/>
          </p:nvSpPr>
          <p:spPr>
            <a:xfrm rot="1907780">
              <a:off x="8028189" y="172250"/>
              <a:ext cx="1209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Updated for</a:t>
              </a:r>
              <a:b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</a:br>
              <a:r>
                <a:rPr lang="en-GB" sz="1400" b="1">
                  <a:solidFill>
                    <a:schemeClr val="bg1"/>
                  </a:solidFill>
                  <a:latin typeface="SwissReSans" pitchFamily="34" charset="0"/>
                </a:rPr>
                <a:t>version 21</a:t>
              </a:r>
              <a:endParaRPr lang="en-GB" sz="1400" b="1" dirty="0" err="1">
                <a:solidFill>
                  <a:schemeClr val="bg1"/>
                </a:solidFill>
                <a:latin typeface="SwissReSan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32731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SR1102"/>
  <p:tag name="CLASSIFICATION" val="0"/>
  <p:tag name="AIPLABEL" val="Intern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heme/theme1.xml><?xml version="1.0" encoding="utf-8"?>
<a:theme xmlns:a="http://schemas.openxmlformats.org/drawingml/2006/main" name="SwissRe">
  <a:themeElements>
    <a:clrScheme name="SR - SunsetChilli">
      <a:dk1>
        <a:srgbClr val="283E36"/>
      </a:dk1>
      <a:lt1>
        <a:sysClr val="window" lastClr="FFFFFF"/>
      </a:lt1>
      <a:dk2>
        <a:srgbClr val="E00034"/>
      </a:dk2>
      <a:lt2>
        <a:srgbClr val="F87A30"/>
      </a:lt2>
      <a:accent1>
        <a:srgbClr val="627D77"/>
      </a:accent1>
      <a:accent2>
        <a:srgbClr val="A1B1AD"/>
      </a:accent2>
      <a:accent3>
        <a:srgbClr val="E00034"/>
      </a:accent3>
      <a:accent4>
        <a:srgbClr val="EC6685"/>
      </a:accent4>
      <a:accent5>
        <a:srgbClr val="FFA02F"/>
      </a:accent5>
      <a:accent6>
        <a:srgbClr val="FFC682"/>
      </a:accent6>
      <a:hlink>
        <a:srgbClr val="0000FF"/>
      </a:hlink>
      <a:folHlink>
        <a:srgbClr val="800080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FB3A05ADDC3429C7737179DCD3D92" ma:contentTypeVersion="21" ma:contentTypeDescription="Create a new document." ma:contentTypeScope="" ma:versionID="3f60ae283db980d465491a05c5dca2c1">
  <xsd:schema xmlns:xsd="http://www.w3.org/2001/XMLSchema" xmlns:xs="http://www.w3.org/2001/XMLSchema" xmlns:p="http://schemas.microsoft.com/office/2006/metadata/properties" xmlns:ns1="http://schemas.microsoft.com/sharepoint/v3" xmlns:ns2="e6427ce3-7aff-45eb-81b5-60441580fe0d" xmlns:ns3="http://schemas.microsoft.com/sharepoint/v4" xmlns:ns4="6868b4c4-4c11-4c9b-910a-b7ebfb7bdeaa" targetNamespace="http://schemas.microsoft.com/office/2006/metadata/properties" ma:root="true" ma:fieldsID="388aa9724324ae73f95bcc429ba00b23" ns1:_="" ns2:_="" ns3:_="" ns4:_="">
    <xsd:import namespace="http://schemas.microsoft.com/sharepoint/v3"/>
    <xsd:import namespace="e6427ce3-7aff-45eb-81b5-60441580fe0d"/>
    <xsd:import namespace="http://schemas.microsoft.com/sharepoint/v4"/>
    <xsd:import namespace="6868b4c4-4c11-4c9b-910a-b7ebfb7bdea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3:EmailHeaders" minOccurs="0"/>
                <xsd:element ref="ns2:SharedWithUsers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2:SharedWithDetails" minOccurs="0"/>
                <xsd:element ref="ns4:lcf76f155ced4ddcb4097134ff3c332f" minOccurs="0"/>
                <xsd:element ref="ns2:TaxCatchAll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Mail From" ma:hidden="true" ma:internalName="EmailFrom">
      <xsd:simpleType>
        <xsd:restriction base="dms:Text"/>
      </xsd:simpleType>
    </xsd:element>
    <xsd:element name="EmailSubject" ma:index="15" nillable="true" ma:displayName="E-Mail Subject" ma:hidden="true" ma:internalName="EmailSubject">
      <xsd:simpleType>
        <xsd:restriction base="dms:Text"/>
      </xsd:simpleType>
    </xsd:element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27ce3-7aff-45eb-81b5-60441580fe0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930e107-6832-4798-979b-2bd247a4967d}" ma:internalName="TaxCatchAll" ma:showField="CatchAllData" ma:web="e6427ce3-7aff-45eb-81b5-60441580fe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6" nillable="true" ma:displayName="E-Mail Headers" ma:hidden="true" ma:internalName="EmailHeader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8b4c4-4c11-4c9b-910a-b7ebfb7bd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60d9dfe-5618-4a1d-be93-9725741576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  <_dlc_DocId xmlns="e6427ce3-7aff-45eb-81b5-60441580fe0d">CCC@f8a577d9-fc20-4d83-869d-a4dc3b5de34e</_dlc_DocId>
    <_dlc_DocIdUrl xmlns="e6427ce3-7aff-45eb-81b5-60441580fe0d">
      <Url>https://shp.swissre.com/teams/ebm/_layouts/15/DocIdRedir.aspx?ID=CCC%40f8a577d9-fc20-4d83-869d-a4dc3b5de34e</Url>
      <Description>CCC@f8a577d9-fc20-4d83-869d-a4dc3b5de34e</Description>
    </_dlc_DocIdUrl>
    <_ip_UnifiedCompliancePolicyUIAction xmlns="http://schemas.microsoft.com/sharepoint/v3" xsi:nil="true"/>
    <_ip_UnifiedCompliancePolicyProperties xmlns="http://schemas.microsoft.com/sharepoint/v3" xsi:nil="true"/>
    <TaxCatchAll xmlns="e6427ce3-7aff-45eb-81b5-60441580fe0d" xsi:nil="true"/>
    <lcf76f155ced4ddcb4097134ff3c332f xmlns="6868b4c4-4c11-4c9b-910a-b7ebfb7bdeaa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6394CB7-61D5-4D53-9900-36DEC33E63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561703-0034-4FD7-B978-7A0BC1F49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6427ce3-7aff-45eb-81b5-60441580fe0d"/>
    <ds:schemaRef ds:uri="http://schemas.microsoft.com/sharepoint/v4"/>
    <ds:schemaRef ds:uri="6868b4c4-4c11-4c9b-910a-b7ebfb7bde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A0FAA9-A797-482C-A7ED-5ADDC9A5DB30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ad5623d0-93fa-46df-8b25-b831c1e4a75e"/>
    <ds:schemaRef ds:uri="http://schemas.microsoft.com/sharepoint/v4"/>
    <ds:schemaRef ds:uri="http://purl.org/dc/dcmitype/"/>
    <ds:schemaRef ds:uri="http://purl.org/dc/terms/"/>
    <ds:schemaRef ds:uri="http://purl.org/dc/elements/1.1/"/>
    <ds:schemaRef ds:uri="d6b3294d-d0ac-402f-8738-58b01d6ec124"/>
    <ds:schemaRef ds:uri="http://schemas.microsoft.com/sharepoint/v3"/>
    <ds:schemaRef ds:uri="http://schemas.microsoft.com/office/2006/metadata/properties"/>
    <ds:schemaRef ds:uri="e6427ce3-7aff-45eb-81b5-60441580fe0d"/>
    <ds:schemaRef ds:uri="6868b4c4-4c11-4c9b-910a-b7ebfb7bdeaa"/>
  </ds:schemaRefs>
</ds:datastoreItem>
</file>

<file path=customXml/itemProps4.xml><?xml version="1.0" encoding="utf-8"?>
<ds:datastoreItem xmlns:ds="http://schemas.openxmlformats.org/officeDocument/2006/customXml" ds:itemID="{904B4189-19AC-45A0-A0D9-03E648598B6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SwissRe_43</Template>
  <TotalTime>0</TotalTime>
  <Words>945</Words>
  <Application>Microsoft Office PowerPoint</Application>
  <PresentationFormat>On-screen Show (4:3)</PresentationFormat>
  <Paragraphs>180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</vt:lpstr>
      <vt:lpstr>Arial</vt:lpstr>
      <vt:lpstr>Consolas</vt:lpstr>
      <vt:lpstr>SwissReSans</vt:lpstr>
      <vt:lpstr>SwissRe</vt:lpstr>
      <vt:lpstr>Inter-process communication in AE v21.0</vt:lpstr>
      <vt:lpstr>AE v21.0 inter-process communication with net areas</vt:lpstr>
      <vt:lpstr>AE v21.0 connections incl. agents etc.</vt:lpstr>
      <vt:lpstr>AE v21.0 connections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inter-process communication in Automic Workload Automation v12.2</dc:title>
  <dc:creator>Michael A. Lowry</dc:creator>
  <cp:lastModifiedBy>Michael Lowry</cp:lastModifiedBy>
  <cp:revision>88</cp:revision>
  <dcterms:created xsi:type="dcterms:W3CDTF">2016-02-26T14:57:08Z</dcterms:created>
  <dcterms:modified xsi:type="dcterms:W3CDTF">2023-03-12T19:25:17Z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f8a577d9-fc20-4d83-869d-a4dc3b5de34e</vt:lpwstr>
  </property>
  <property fmtid="{D5CDD505-2E9C-101B-9397-08002B2CF9AE}" pid="3" name="MSIP_Label_90c2fedb-0da6-4717-8531-d16a1b9930f4_Enabled">
    <vt:lpwstr>true</vt:lpwstr>
  </property>
  <property fmtid="{D5CDD505-2E9C-101B-9397-08002B2CF9AE}" pid="4" name="MSIP_Label_90c2fedb-0da6-4717-8531-d16a1b9930f4_SetDate">
    <vt:lpwstr>2023-03-10T10:26:11Z</vt:lpwstr>
  </property>
  <property fmtid="{D5CDD505-2E9C-101B-9397-08002B2CF9AE}" pid="5" name="MSIP_Label_90c2fedb-0da6-4717-8531-d16a1b9930f4_Method">
    <vt:lpwstr>Standard</vt:lpwstr>
  </property>
  <property fmtid="{D5CDD505-2E9C-101B-9397-08002B2CF9AE}" pid="6" name="MSIP_Label_90c2fedb-0da6-4717-8531-d16a1b9930f4_Name">
    <vt:lpwstr>90c2fedb-0da6-4717-8531-d16a1b9930f4</vt:lpwstr>
  </property>
  <property fmtid="{D5CDD505-2E9C-101B-9397-08002B2CF9AE}" pid="7" name="MSIP_Label_90c2fedb-0da6-4717-8531-d16a1b9930f4_SiteId">
    <vt:lpwstr>45597f60-6e37-4be7-acfb-4c9e23b261ea</vt:lpwstr>
  </property>
  <property fmtid="{D5CDD505-2E9C-101B-9397-08002B2CF9AE}" pid="8" name="MSIP_Label_90c2fedb-0da6-4717-8531-d16a1b9930f4_ContentBits">
    <vt:lpwstr>0</vt:lpwstr>
  </property>
  <property fmtid="{D5CDD505-2E9C-101B-9397-08002B2CF9AE}" pid="9" name="Sensitivity">
    <vt:lpwstr>Internal</vt:lpwstr>
  </property>
  <property fmtid="{D5CDD505-2E9C-101B-9397-08002B2CF9AE}" pid="10" name="ContentTypeId">
    <vt:lpwstr>0x01010001AFB3A05ADDC3429C7737179DCD3D92</vt:lpwstr>
  </property>
  <property fmtid="{D5CDD505-2E9C-101B-9397-08002B2CF9AE}" pid="11" name="MediaServiceImageTags">
    <vt:lpwstr/>
  </property>
</Properties>
</file>