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9" r:id="rId4"/>
    <p:sldMasterId id="2147483865" r:id="rId5"/>
  </p:sldMasterIdLst>
  <p:notesMasterIdLst>
    <p:notesMasterId r:id="rId61"/>
  </p:notesMasterIdLst>
  <p:handoutMasterIdLst>
    <p:handoutMasterId r:id="rId62"/>
  </p:handoutMasterIdLst>
  <p:sldIdLst>
    <p:sldId id="302" r:id="rId6"/>
    <p:sldId id="400" r:id="rId7"/>
    <p:sldId id="612" r:id="rId8"/>
    <p:sldId id="483" r:id="rId9"/>
    <p:sldId id="484" r:id="rId10"/>
    <p:sldId id="609" r:id="rId11"/>
    <p:sldId id="485" r:id="rId12"/>
    <p:sldId id="607" r:id="rId13"/>
    <p:sldId id="613" r:id="rId14"/>
    <p:sldId id="415" r:id="rId15"/>
    <p:sldId id="614" r:id="rId16"/>
    <p:sldId id="571" r:id="rId17"/>
    <p:sldId id="490" r:id="rId18"/>
    <p:sldId id="489" r:id="rId19"/>
    <p:sldId id="491" r:id="rId20"/>
    <p:sldId id="493" r:id="rId21"/>
    <p:sldId id="566" r:id="rId22"/>
    <p:sldId id="574" r:id="rId23"/>
    <p:sldId id="573" r:id="rId24"/>
    <p:sldId id="575" r:id="rId25"/>
    <p:sldId id="431" r:id="rId26"/>
    <p:sldId id="432" r:id="rId27"/>
    <p:sldId id="433" r:id="rId28"/>
    <p:sldId id="434" r:id="rId29"/>
    <p:sldId id="435" r:id="rId30"/>
    <p:sldId id="436" r:id="rId31"/>
    <p:sldId id="580" r:id="rId32"/>
    <p:sldId id="437" r:id="rId33"/>
    <p:sldId id="577" r:id="rId34"/>
    <p:sldId id="578" r:id="rId35"/>
    <p:sldId id="579" r:id="rId36"/>
    <p:sldId id="567" r:id="rId37"/>
    <p:sldId id="568" r:id="rId38"/>
    <p:sldId id="538" r:id="rId39"/>
    <p:sldId id="539" r:id="rId40"/>
    <p:sldId id="543" r:id="rId41"/>
    <p:sldId id="544" r:id="rId42"/>
    <p:sldId id="456" r:id="rId43"/>
    <p:sldId id="546" r:id="rId44"/>
    <p:sldId id="545" r:id="rId45"/>
    <p:sldId id="602" r:id="rId46"/>
    <p:sldId id="603" r:id="rId47"/>
    <p:sldId id="460" r:id="rId48"/>
    <p:sldId id="510" r:id="rId49"/>
    <p:sldId id="513" r:id="rId50"/>
    <p:sldId id="581" r:id="rId51"/>
    <p:sldId id="515" r:id="rId52"/>
    <p:sldId id="516" r:id="rId53"/>
    <p:sldId id="517" r:id="rId54"/>
    <p:sldId id="482" r:id="rId55"/>
    <p:sldId id="606" r:id="rId56"/>
    <p:sldId id="608" r:id="rId57"/>
    <p:sldId id="610" r:id="rId58"/>
    <p:sldId id="412" r:id="rId59"/>
    <p:sldId id="611"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56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28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00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72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777777"/>
    <a:srgbClr val="C0C0C0"/>
    <a:srgbClr val="EAEAEA"/>
    <a:srgbClr val="969696"/>
    <a:srgbClr val="B2B2B2"/>
    <a:srgbClr val="F8F8F8"/>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4472" autoAdjust="0"/>
  </p:normalViewPr>
  <p:slideViewPr>
    <p:cSldViewPr snapToGrid="0" showGuides="1">
      <p:cViewPr>
        <p:scale>
          <a:sx n="96" d="100"/>
          <a:sy n="96" d="100"/>
        </p:scale>
        <p:origin x="-438" y="522"/>
      </p:cViewPr>
      <p:guideLst>
        <p:guide orient="horz" pos="2158"/>
        <p:guide orient="horz" pos="3888"/>
        <p:guide orient="horz" pos="240"/>
        <p:guide orient="horz" pos="864"/>
        <p:guide pos="2882"/>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4" d="100"/>
        <a:sy n="164" d="100"/>
      </p:scale>
      <p:origin x="0" y="0"/>
    </p:cViewPr>
  </p:sorterViewPr>
  <p:notesViewPr>
    <p:cSldViewPr snapToGrid="0" showGuides="1">
      <p:cViewPr varScale="1">
        <p:scale>
          <a:sx n="95" d="100"/>
          <a:sy n="95" d="100"/>
        </p:scale>
        <p:origin x="-3630" y="-102"/>
      </p:cViewPr>
      <p:guideLst>
        <p:guide orient="horz" pos="2880"/>
        <p:guide orient="horz" pos="179"/>
        <p:guide pos="2160"/>
        <p:guide pos="204"/>
        <p:guide pos="411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erry%20Egan\Local%20Settings\Temporary%20Internet%20Files\Content.Outlook\PMG7947N\201012_Dec_DC.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E:\PM\Tech_Reviewers\AV-TEST-MARX\2010\Amber\Real%20World%20Test%20Dec%202010\Draft%20Results\symc1051_real_worldv2_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M\Tech_Reviewers\AV-TEST-MARX\2010\Amber\Remediation%20Test%20Dec%202010\Draft%20Results\symc1050_remediation_testv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n_schrader\Documents\Competition\Passmark\Amber%20Results\SEP%20Performance%20Clai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areaChart>
        <c:grouping val="standard"/>
        <c:ser>
          <c:idx val="0"/>
          <c:order val="0"/>
          <c:tx>
            <c:strRef>
              <c:f>vw_byCategoryTotal!$B$1</c:f>
              <c:strCache>
                <c:ptCount val="1"/>
                <c:pt idx="0">
                  <c:v>Adware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vw_byCategoryTotal!$B$2:$B$133</c:f>
            </c:numRef>
          </c:val>
        </c:ser>
        <c:ser>
          <c:idx val="1"/>
          <c:order val="1"/>
          <c:tx>
            <c:strRef>
              <c:f>vw_byCategoryTotal!$C$1</c:f>
              <c:strCache>
                <c:ptCount val="1"/>
                <c:pt idx="0">
                  <c:v>Backdoor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vw_byCategoryTotal!$C$2:$C$133</c:f>
            </c:numRef>
          </c:val>
        </c:ser>
        <c:ser>
          <c:idx val="2"/>
          <c:order val="2"/>
          <c:tx>
            <c:strRef>
              <c:f>vw_byCategoryTotal!$D$1</c:f>
              <c:strCache>
                <c:ptCount val="1"/>
                <c:pt idx="0">
                  <c:v>DDoS</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vw_byCategoryTotal!$D$2:$D$133</c:f>
            </c:numRef>
          </c:val>
        </c:ser>
        <c:ser>
          <c:idx val="3"/>
          <c:order val="3"/>
          <c:tx>
            <c:strRef>
              <c:f>vw_byCategoryTotal!$E$1</c:f>
              <c:strCache>
                <c:ptCount val="1"/>
                <c:pt idx="0">
                  <c:v>Dialer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vw_byCategoryTotal!$E$2:$E$133</c:f>
            </c:numRef>
          </c:val>
        </c:ser>
        <c:ser>
          <c:idx val="4"/>
          <c:order val="4"/>
          <c:tx>
            <c:strRef>
              <c:f>vw_byCategoryTotal!$F$1</c:f>
              <c:strCache>
                <c:ptCount val="1"/>
                <c:pt idx="0">
                  <c:v>DoS</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vw_byCategoryTotal!$F$2:$F$133</c:f>
            </c:numRef>
          </c:val>
        </c:ser>
        <c:ser>
          <c:idx val="5"/>
          <c:order val="5"/>
          <c:tx>
            <c:strRef>
              <c:f>vw_byCategoryTotal!$G$1</c:f>
              <c:strCache>
                <c:ptCount val="1"/>
                <c:pt idx="0">
                  <c:v>Downloader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vw_byCategoryTotal!$G$2:$G$133</c:f>
            </c:numRef>
          </c:val>
        </c:ser>
        <c:ser>
          <c:idx val="6"/>
          <c:order val="6"/>
          <c:tx>
            <c:strRef>
              <c:f>vw_byCategoryTotal!$H$1</c:f>
              <c:strCache>
                <c:ptCount val="1"/>
                <c:pt idx="0">
                  <c:v>Dropper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vw_byCategoryTotal!$H$2:$H$133</c:f>
            </c:numRef>
          </c:val>
        </c:ser>
        <c:ser>
          <c:idx val="7"/>
          <c:order val="7"/>
          <c:tx>
            <c:strRef>
              <c:f>vw_byCategoryTotal!$I$1</c:f>
              <c:strCache>
                <c:ptCount val="1"/>
                <c:pt idx="0">
                  <c:v>File Infector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vw_byCategoryTotal!$I$2:$I$133</c:f>
            </c:numRef>
          </c:val>
        </c:ser>
        <c:ser>
          <c:idx val="8"/>
          <c:order val="8"/>
          <c:tx>
            <c:strRef>
              <c:f>vw_byCategoryTotal!$J$1</c:f>
              <c:strCache>
                <c:ptCount val="1"/>
                <c:pt idx="0">
                  <c:v>Hacktool</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vw_byCategoryTotal!$J$2:$J$133</c:f>
            </c:numRef>
          </c:val>
        </c:ser>
        <c:ser>
          <c:idx val="9"/>
          <c:order val="9"/>
          <c:tx>
            <c:strRef>
              <c:f>vw_byCategoryTotal!$K$1</c:f>
              <c:strCache>
                <c:ptCount val="1"/>
                <c:pt idx="0">
                  <c:v>Heuristic</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vw_byCategoryTotal!$K$2:$K$133</c:f>
            </c:numRef>
          </c:val>
        </c:ser>
        <c:ser>
          <c:idx val="10"/>
          <c:order val="10"/>
          <c:tx>
            <c:strRef>
              <c:f>vw_byCategoryTotal!$L$1</c:f>
              <c:strCache>
                <c:ptCount val="1"/>
                <c:pt idx="0">
                  <c:v>Joke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vw_byCategoryTotal!$L$2:$L$133</c:f>
            </c:numRef>
          </c:val>
        </c:ser>
        <c:ser>
          <c:idx val="11"/>
          <c:order val="11"/>
          <c:tx>
            <c:strRef>
              <c:f>vw_byCategoryTotal!$M$1</c:f>
              <c:strCache>
                <c:ptCount val="1"/>
                <c:pt idx="0">
                  <c:v>Keylogger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vw_byCategoryTotal!$M$2:$M$133</c:f>
            </c:numRef>
          </c:val>
        </c:ser>
        <c:ser>
          <c:idx val="12"/>
          <c:order val="12"/>
          <c:tx>
            <c:strRef>
              <c:f>vw_byCategoryTotal!$N$1</c:f>
              <c:strCache>
                <c:ptCount val="1"/>
                <c:pt idx="0">
                  <c:v>Password Stealer</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vw_byCategoryTotal!$N$2:$N$133</c:f>
            </c:numRef>
          </c:val>
        </c:ser>
        <c:ser>
          <c:idx val="13"/>
          <c:order val="13"/>
          <c:tx>
            <c:strRef>
              <c:f>vw_byCategoryTotal!$O$1</c:f>
              <c:strCache>
                <c:ptCount val="1"/>
                <c:pt idx="0">
                  <c:v>Remote Access</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vw_byCategoryTotal!$O$2:$O$133</c:f>
            </c:numRef>
          </c:val>
        </c:ser>
        <c:ser>
          <c:idx val="14"/>
          <c:order val="14"/>
          <c:tx>
            <c:strRef>
              <c:f>vw_byCategoryTotal!$P$1</c:f>
              <c:strCache>
                <c:ptCount val="1"/>
                <c:pt idx="0">
                  <c:v>Security Risk</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vw_byCategoryTotal!$P$2:$P$133</c:f>
            </c:numRef>
          </c:val>
        </c:ser>
        <c:ser>
          <c:idx val="15"/>
          <c:order val="15"/>
          <c:tx>
            <c:strRef>
              <c:f>vw_byCategoryTotal!$Q$1</c:f>
              <c:strCache>
                <c:ptCount val="1"/>
                <c:pt idx="0">
                  <c:v>Spyware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vw_byCategoryTotal!$Q$2:$Q$133</c:f>
            </c:numRef>
          </c:val>
        </c:ser>
        <c:ser>
          <c:idx val="16"/>
          <c:order val="16"/>
          <c:tx>
            <c:strRef>
              <c:f>vw_byCategoryTotal!$R$1</c:f>
              <c:strCache>
                <c:ptCount val="1"/>
                <c:pt idx="0">
                  <c:v>Trackware</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vw_byCategoryTotal!$R$2:$R$133</c:f>
            </c:numRef>
          </c:val>
        </c:ser>
        <c:ser>
          <c:idx val="17"/>
          <c:order val="17"/>
          <c:tx>
            <c:strRef>
              <c:f>vw_byCategoryTotal!$S$1</c:f>
              <c:strCache>
                <c:ptCount val="1"/>
                <c:pt idx="0">
                  <c:v>Trojan</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vw_byCategoryTotal!$S$2:$S$133</c:f>
            </c:numRef>
          </c:val>
        </c:ser>
        <c:ser>
          <c:idx val="18"/>
          <c:order val="18"/>
          <c:tx>
            <c:strRef>
              <c:f>vw_byCategoryTotal!$T$1</c:f>
              <c:strCache>
                <c:ptCount val="1"/>
                <c:pt idx="0">
                  <c:v>Worm</c:v>
                </c:pt>
              </c:strCache>
            </c:strRef>
          </c:tx>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vw_byCategoryTotal!$T$2:$T$133</c:f>
            </c:numRef>
          </c:val>
        </c:ser>
        <c:ser>
          <c:idx val="19"/>
          <c:order val="19"/>
          <c:tx>
            <c:strRef>
              <c:f>vw_byCategoryTotal!$U$1</c:f>
              <c:strCache>
                <c:ptCount val="1"/>
                <c:pt idx="0">
                  <c:v>Total Malware</c:v>
                </c:pt>
              </c:strCache>
            </c:strRef>
          </c:tx>
          <c:spPr>
            <a:solidFill>
              <a:srgbClr val="002060"/>
            </a:solidFill>
          </c:spPr>
          <c:cat>
            <c:numRef>
              <c:f>vw_byCategoryTotal!$A$2:$A$133</c:f>
              <c:numCache>
                <c:formatCode>mmm\-yy</c:formatCode>
                <c:ptCount val="13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numCache>
            </c:numRef>
          </c:cat>
          <c:val>
            <c:numRef>
              <c:f>vw_byCategoryTotal!$U$2:$U$133</c:f>
              <c:numCache>
                <c:formatCode>General</c:formatCode>
                <c:ptCount val="132"/>
                <c:pt idx="0">
                  <c:v>11560</c:v>
                </c:pt>
                <c:pt idx="1">
                  <c:v>11654</c:v>
                </c:pt>
                <c:pt idx="2">
                  <c:v>11798</c:v>
                </c:pt>
                <c:pt idx="3">
                  <c:v>11933</c:v>
                </c:pt>
                <c:pt idx="4">
                  <c:v>12021</c:v>
                </c:pt>
                <c:pt idx="5">
                  <c:v>12177</c:v>
                </c:pt>
                <c:pt idx="6">
                  <c:v>12302</c:v>
                </c:pt>
                <c:pt idx="7">
                  <c:v>12409</c:v>
                </c:pt>
                <c:pt idx="8">
                  <c:v>12568</c:v>
                </c:pt>
                <c:pt idx="9">
                  <c:v>12666</c:v>
                </c:pt>
                <c:pt idx="10">
                  <c:v>12889</c:v>
                </c:pt>
                <c:pt idx="11">
                  <c:v>13054</c:v>
                </c:pt>
                <c:pt idx="12">
                  <c:v>13284</c:v>
                </c:pt>
                <c:pt idx="13">
                  <c:v>13474</c:v>
                </c:pt>
                <c:pt idx="14">
                  <c:v>14043</c:v>
                </c:pt>
                <c:pt idx="15">
                  <c:v>14259</c:v>
                </c:pt>
                <c:pt idx="16">
                  <c:v>14638</c:v>
                </c:pt>
                <c:pt idx="17">
                  <c:v>15186</c:v>
                </c:pt>
                <c:pt idx="18">
                  <c:v>15689</c:v>
                </c:pt>
                <c:pt idx="19">
                  <c:v>29066</c:v>
                </c:pt>
                <c:pt idx="20">
                  <c:v>29630</c:v>
                </c:pt>
                <c:pt idx="21">
                  <c:v>30267</c:v>
                </c:pt>
                <c:pt idx="22">
                  <c:v>31481</c:v>
                </c:pt>
                <c:pt idx="23">
                  <c:v>32099</c:v>
                </c:pt>
                <c:pt idx="24">
                  <c:v>33695</c:v>
                </c:pt>
                <c:pt idx="25">
                  <c:v>34594</c:v>
                </c:pt>
                <c:pt idx="26">
                  <c:v>36019</c:v>
                </c:pt>
                <c:pt idx="27">
                  <c:v>40466</c:v>
                </c:pt>
                <c:pt idx="28">
                  <c:v>41994</c:v>
                </c:pt>
                <c:pt idx="29">
                  <c:v>45582</c:v>
                </c:pt>
                <c:pt idx="30">
                  <c:v>47445</c:v>
                </c:pt>
                <c:pt idx="31">
                  <c:v>48475</c:v>
                </c:pt>
                <c:pt idx="32">
                  <c:v>49412</c:v>
                </c:pt>
                <c:pt idx="33">
                  <c:v>50304</c:v>
                </c:pt>
                <c:pt idx="34">
                  <c:v>51194</c:v>
                </c:pt>
                <c:pt idx="35">
                  <c:v>52028</c:v>
                </c:pt>
                <c:pt idx="36">
                  <c:v>53949</c:v>
                </c:pt>
                <c:pt idx="37">
                  <c:v>55334</c:v>
                </c:pt>
                <c:pt idx="38">
                  <c:v>56864</c:v>
                </c:pt>
                <c:pt idx="39">
                  <c:v>58317</c:v>
                </c:pt>
                <c:pt idx="40">
                  <c:v>59337</c:v>
                </c:pt>
                <c:pt idx="41">
                  <c:v>61431</c:v>
                </c:pt>
                <c:pt idx="42">
                  <c:v>64013</c:v>
                </c:pt>
                <c:pt idx="43">
                  <c:v>65514</c:v>
                </c:pt>
                <c:pt idx="44">
                  <c:v>66757</c:v>
                </c:pt>
                <c:pt idx="45">
                  <c:v>66160</c:v>
                </c:pt>
                <c:pt idx="46">
                  <c:v>69331</c:v>
                </c:pt>
                <c:pt idx="47">
                  <c:v>70855</c:v>
                </c:pt>
                <c:pt idx="48">
                  <c:v>73108</c:v>
                </c:pt>
                <c:pt idx="49">
                  <c:v>76934</c:v>
                </c:pt>
                <c:pt idx="50">
                  <c:v>81050</c:v>
                </c:pt>
                <c:pt idx="51">
                  <c:v>85031</c:v>
                </c:pt>
                <c:pt idx="52">
                  <c:v>88949</c:v>
                </c:pt>
                <c:pt idx="53">
                  <c:v>93015</c:v>
                </c:pt>
                <c:pt idx="54">
                  <c:v>97038</c:v>
                </c:pt>
                <c:pt idx="55">
                  <c:v>100896</c:v>
                </c:pt>
                <c:pt idx="56">
                  <c:v>111726</c:v>
                </c:pt>
                <c:pt idx="57">
                  <c:v>119292</c:v>
                </c:pt>
                <c:pt idx="58">
                  <c:v>127256</c:v>
                </c:pt>
                <c:pt idx="59">
                  <c:v>139962</c:v>
                </c:pt>
                <c:pt idx="60">
                  <c:v>148089</c:v>
                </c:pt>
                <c:pt idx="61">
                  <c:v>159098</c:v>
                </c:pt>
                <c:pt idx="62">
                  <c:v>166527</c:v>
                </c:pt>
                <c:pt idx="63">
                  <c:v>175040</c:v>
                </c:pt>
                <c:pt idx="64">
                  <c:v>184510</c:v>
                </c:pt>
                <c:pt idx="65">
                  <c:v>193737</c:v>
                </c:pt>
                <c:pt idx="66">
                  <c:v>202940</c:v>
                </c:pt>
                <c:pt idx="67">
                  <c:v>216552</c:v>
                </c:pt>
                <c:pt idx="68">
                  <c:v>225931</c:v>
                </c:pt>
                <c:pt idx="69">
                  <c:v>234691</c:v>
                </c:pt>
                <c:pt idx="70">
                  <c:v>244982</c:v>
                </c:pt>
                <c:pt idx="71">
                  <c:v>252987</c:v>
                </c:pt>
                <c:pt idx="72">
                  <c:v>261170</c:v>
                </c:pt>
                <c:pt idx="73">
                  <c:v>274849</c:v>
                </c:pt>
                <c:pt idx="74">
                  <c:v>289737</c:v>
                </c:pt>
                <c:pt idx="75">
                  <c:v>305191</c:v>
                </c:pt>
                <c:pt idx="76">
                  <c:v>293307</c:v>
                </c:pt>
                <c:pt idx="77">
                  <c:v>308888</c:v>
                </c:pt>
                <c:pt idx="78">
                  <c:v>316902</c:v>
                </c:pt>
                <c:pt idx="79">
                  <c:v>341365</c:v>
                </c:pt>
                <c:pt idx="80">
                  <c:v>358069</c:v>
                </c:pt>
                <c:pt idx="81">
                  <c:v>373077</c:v>
                </c:pt>
                <c:pt idx="82">
                  <c:v>385611</c:v>
                </c:pt>
                <c:pt idx="83">
                  <c:v>393677</c:v>
                </c:pt>
                <c:pt idx="84">
                  <c:v>428239</c:v>
                </c:pt>
                <c:pt idx="85">
                  <c:v>477341</c:v>
                </c:pt>
                <c:pt idx="86">
                  <c:v>520145</c:v>
                </c:pt>
                <c:pt idx="87">
                  <c:v>554870</c:v>
                </c:pt>
                <c:pt idx="88">
                  <c:v>597556</c:v>
                </c:pt>
                <c:pt idx="89">
                  <c:v>622500</c:v>
                </c:pt>
                <c:pt idx="90">
                  <c:v>673690</c:v>
                </c:pt>
                <c:pt idx="91">
                  <c:v>752908</c:v>
                </c:pt>
                <c:pt idx="92">
                  <c:v>787333</c:v>
                </c:pt>
                <c:pt idx="93">
                  <c:v>840650</c:v>
                </c:pt>
                <c:pt idx="94">
                  <c:v>864720</c:v>
                </c:pt>
                <c:pt idx="95">
                  <c:v>1017944</c:v>
                </c:pt>
                <c:pt idx="96">
                  <c:v>1136981</c:v>
                </c:pt>
                <c:pt idx="97">
                  <c:v>1347130</c:v>
                </c:pt>
                <c:pt idx="98">
                  <c:v>1387596</c:v>
                </c:pt>
                <c:pt idx="99">
                  <c:v>1449126</c:v>
                </c:pt>
                <c:pt idx="100">
                  <c:v>1630935</c:v>
                </c:pt>
                <c:pt idx="101">
                  <c:v>1748014</c:v>
                </c:pt>
                <c:pt idx="102">
                  <c:v>1877666</c:v>
                </c:pt>
                <c:pt idx="103">
                  <c:v>2050873</c:v>
                </c:pt>
                <c:pt idx="104">
                  <c:v>2065741</c:v>
                </c:pt>
                <c:pt idx="105">
                  <c:v>2244692</c:v>
                </c:pt>
                <c:pt idx="106">
                  <c:v>2481295</c:v>
                </c:pt>
                <c:pt idx="107">
                  <c:v>2674171</c:v>
                </c:pt>
                <c:pt idx="108">
                  <c:v>2828304</c:v>
                </c:pt>
                <c:pt idx="109">
                  <c:v>3216776</c:v>
                </c:pt>
                <c:pt idx="110">
                  <c:v>3248324</c:v>
                </c:pt>
                <c:pt idx="111">
                  <c:v>3504293</c:v>
                </c:pt>
                <c:pt idx="112">
                  <c:v>3836656</c:v>
                </c:pt>
                <c:pt idx="113">
                  <c:v>4068969</c:v>
                </c:pt>
                <c:pt idx="114">
                  <c:v>4295009</c:v>
                </c:pt>
                <c:pt idx="115">
                  <c:v>4171331</c:v>
                </c:pt>
                <c:pt idx="116">
                  <c:v>4493203</c:v>
                </c:pt>
                <c:pt idx="117">
                  <c:v>4662476</c:v>
                </c:pt>
                <c:pt idx="118">
                  <c:v>5058193</c:v>
                </c:pt>
                <c:pt idx="119">
                  <c:v>5364423</c:v>
                </c:pt>
                <c:pt idx="120">
                  <c:v>5724106</c:v>
                </c:pt>
                <c:pt idx="121">
                  <c:v>6121836</c:v>
                </c:pt>
                <c:pt idx="122">
                  <c:v>6435776</c:v>
                </c:pt>
                <c:pt idx="123">
                  <c:v>6682691</c:v>
                </c:pt>
                <c:pt idx="124">
                  <c:v>7225954</c:v>
                </c:pt>
                <c:pt idx="125">
                  <c:v>7430827</c:v>
                </c:pt>
                <c:pt idx="126">
                  <c:v>7536874</c:v>
                </c:pt>
                <c:pt idx="127">
                  <c:v>7901748</c:v>
                </c:pt>
                <c:pt idx="128">
                  <c:v>8752168</c:v>
                </c:pt>
                <c:pt idx="129">
                  <c:v>9197765</c:v>
                </c:pt>
                <c:pt idx="130">
                  <c:v>9423181</c:v>
                </c:pt>
                <c:pt idx="131">
                  <c:v>10040783</c:v>
                </c:pt>
              </c:numCache>
            </c:numRef>
          </c:val>
        </c:ser>
        <c:axId val="48905600"/>
        <c:axId val="48923776"/>
      </c:areaChart>
      <c:dateAx>
        <c:axId val="48905600"/>
        <c:scaling>
          <c:orientation val="minMax"/>
        </c:scaling>
        <c:axPos val="b"/>
        <c:numFmt formatCode="mmm\-yy" sourceLinked="0"/>
        <c:tickLblPos val="nextTo"/>
        <c:txPr>
          <a:bodyPr/>
          <a:lstStyle/>
          <a:p>
            <a:pPr>
              <a:defRPr sz="1100" b="1"/>
            </a:pPr>
            <a:endParaRPr lang="en-US"/>
          </a:p>
        </c:txPr>
        <c:crossAx val="48923776"/>
        <c:crosses val="autoZero"/>
        <c:auto val="1"/>
        <c:lblOffset val="100"/>
        <c:baseTimeUnit val="months"/>
        <c:majorUnit val="6"/>
        <c:majorTimeUnit val="months"/>
      </c:dateAx>
      <c:valAx>
        <c:axId val="48923776"/>
        <c:scaling>
          <c:orientation val="minMax"/>
          <c:max val="10000000"/>
          <c:min val="0"/>
        </c:scaling>
        <c:axPos val="l"/>
        <c:majorGridlines/>
        <c:numFmt formatCode="#,##0" sourceLinked="0"/>
        <c:tickLblPos val="nextTo"/>
        <c:txPr>
          <a:bodyPr/>
          <a:lstStyle/>
          <a:p>
            <a:pPr>
              <a:defRPr sz="1400"/>
            </a:pPr>
            <a:endParaRPr lang="en-US"/>
          </a:p>
        </c:txPr>
        <c:crossAx val="48905600"/>
        <c:crosses val="autoZero"/>
        <c:crossBetween val="midCat"/>
        <c:majorUnit val="2000000"/>
      </c:valAx>
      <c:spPr>
        <a:solidFill>
          <a:srgbClr val="8E9300">
            <a:lumMod val="60000"/>
            <a:lumOff val="40000"/>
            <a:alpha val="31000"/>
          </a:srgbClr>
        </a:solidFill>
      </c:spPr>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plotArea>
      <c:layout/>
      <c:barChart>
        <c:barDir val="bar"/>
        <c:grouping val="percentStacked"/>
        <c:ser>
          <c:idx val="0"/>
          <c:order val="0"/>
          <c:tx>
            <c:strRef>
              <c:f>Sheet1!$B$1</c:f>
              <c:strCache>
                <c:ptCount val="1"/>
                <c:pt idx="0">
                  <c:v>AV Detection</c:v>
                </c:pt>
              </c:strCache>
            </c:strRef>
          </c:tx>
          <c:dLbls>
            <c:delete val="1"/>
          </c:dLbls>
          <c:cat>
            <c:numRef>
              <c:f>Sheet1!$A$2:$A$3</c:f>
              <c:numCache>
                <c:formatCode>General</c:formatCode>
                <c:ptCount val="2"/>
                <c:pt idx="0">
                  <c:v>2010</c:v>
                </c:pt>
                <c:pt idx="1">
                  <c:v>2009</c:v>
                </c:pt>
              </c:numCache>
            </c:numRef>
          </c:cat>
          <c:val>
            <c:numRef>
              <c:f>Sheet1!$B$2:$B$3</c:f>
              <c:numCache>
                <c:formatCode>General</c:formatCode>
                <c:ptCount val="2"/>
                <c:pt idx="0">
                  <c:v>50</c:v>
                </c:pt>
                <c:pt idx="1">
                  <c:v>66.5</c:v>
                </c:pt>
              </c:numCache>
            </c:numRef>
          </c:val>
        </c:ser>
        <c:ser>
          <c:idx val="1"/>
          <c:order val="1"/>
          <c:tx>
            <c:strRef>
              <c:f>Sheet1!$C$1</c:f>
              <c:strCache>
                <c:ptCount val="1"/>
                <c:pt idx="0">
                  <c:v>IPS Dections</c:v>
                </c:pt>
              </c:strCache>
            </c:strRef>
          </c:tx>
          <c:dLbls>
            <c:dLbl>
              <c:idx val="0"/>
              <c:layout/>
              <c:tx>
                <c:rich>
                  <a:bodyPr/>
                  <a:lstStyle/>
                  <a:p>
                    <a:r>
                      <a:rPr lang="en-US" smtClean="0"/>
                      <a:t>50%</a:t>
                    </a:r>
                    <a:endParaRPr lang="en-US"/>
                  </a:p>
                </c:rich>
              </c:tx>
              <c:showVal val="1"/>
            </c:dLbl>
            <c:dLbl>
              <c:idx val="1"/>
              <c:layout/>
              <c:tx>
                <c:rich>
                  <a:bodyPr/>
                  <a:lstStyle/>
                  <a:p>
                    <a:r>
                      <a:rPr lang="en-US" dirty="0" smtClean="0"/>
                      <a:t>33%</a:t>
                    </a:r>
                    <a:endParaRPr lang="en-US" dirty="0"/>
                  </a:p>
                </c:rich>
              </c:tx>
              <c:showVal val="1"/>
            </c:dLbl>
            <c:showVal val="1"/>
          </c:dLbls>
          <c:cat>
            <c:numRef>
              <c:f>Sheet1!$A$2:$A$3</c:f>
              <c:numCache>
                <c:formatCode>General</c:formatCode>
                <c:ptCount val="2"/>
                <c:pt idx="0">
                  <c:v>2010</c:v>
                </c:pt>
                <c:pt idx="1">
                  <c:v>2009</c:v>
                </c:pt>
              </c:numCache>
            </c:numRef>
          </c:cat>
          <c:val>
            <c:numRef>
              <c:f>Sheet1!$C$2:$C$3</c:f>
              <c:numCache>
                <c:formatCode>General</c:formatCode>
                <c:ptCount val="2"/>
                <c:pt idx="0">
                  <c:v>50</c:v>
                </c:pt>
                <c:pt idx="1">
                  <c:v>33.5</c:v>
                </c:pt>
              </c:numCache>
            </c:numRef>
          </c:val>
        </c:ser>
        <c:dLbls>
          <c:showVal val="1"/>
        </c:dLbls>
        <c:gapWidth val="75"/>
        <c:overlap val="100"/>
        <c:axId val="94386048"/>
        <c:axId val="94387584"/>
      </c:barChart>
      <c:catAx>
        <c:axId val="94386048"/>
        <c:scaling>
          <c:orientation val="minMax"/>
        </c:scaling>
        <c:axPos val="l"/>
        <c:numFmt formatCode="General" sourceLinked="1"/>
        <c:majorTickMark val="none"/>
        <c:tickLblPos val="nextTo"/>
        <c:crossAx val="94387584"/>
        <c:crosses val="autoZero"/>
        <c:auto val="1"/>
        <c:lblAlgn val="ctr"/>
        <c:lblOffset val="100"/>
      </c:catAx>
      <c:valAx>
        <c:axId val="94387584"/>
        <c:scaling>
          <c:orientation val="minMax"/>
        </c:scaling>
        <c:delete val="1"/>
        <c:axPos val="b"/>
        <c:numFmt formatCode="0%" sourceLinked="1"/>
        <c:majorTickMark val="none"/>
        <c:tickLblPos val="none"/>
        <c:crossAx val="94386048"/>
        <c:crosses val="autoZero"/>
        <c:crossBetween val="between"/>
      </c:valAx>
    </c:plotArea>
    <c:legend>
      <c:legendPos val="b"/>
      <c:layout/>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6.9569633746831436E-2"/>
          <c:y val="0.1437676657993544"/>
          <c:w val="0.91372029566658286"/>
          <c:h val="0.80635420973530936"/>
        </c:manualLayout>
      </c:layout>
      <c:barChart>
        <c:barDir val="col"/>
        <c:grouping val="stacked"/>
        <c:ser>
          <c:idx val="0"/>
          <c:order val="0"/>
          <c:tx>
            <c:strRef>
              <c:f>SYMC1051!$Y$58</c:f>
              <c:strCache>
                <c:ptCount val="1"/>
                <c:pt idx="0">
                  <c:v>Blocked</c:v>
                </c:pt>
              </c:strCache>
            </c:strRef>
          </c:tx>
          <c:spPr>
            <a:solidFill>
              <a:srgbClr val="00B050"/>
            </a:solidFill>
          </c:spPr>
          <c:dLbls>
            <c:dLbl>
              <c:idx val="0"/>
              <c:layout>
                <c:manualLayout>
                  <c:x val="0"/>
                  <c:y val="-0.15846126945748507"/>
                </c:manualLayout>
              </c:layout>
              <c:showVal val="1"/>
            </c:dLbl>
            <c:dLbl>
              <c:idx val="1"/>
              <c:layout>
                <c:manualLayout>
                  <c:x val="0"/>
                  <c:y val="-0.15629056713614844"/>
                </c:manualLayout>
              </c:layout>
              <c:showVal val="1"/>
            </c:dLbl>
            <c:dLbl>
              <c:idx val="2"/>
              <c:layout>
                <c:manualLayout>
                  <c:x val="-5.5699591842202588E-17"/>
                  <c:y val="-0.11287652070944021"/>
                </c:manualLayout>
              </c:layout>
              <c:showVal val="1"/>
            </c:dLbl>
            <c:dLbl>
              <c:idx val="3"/>
              <c:layout>
                <c:manualLayout>
                  <c:x val="0"/>
                  <c:y val="-7.8145283568073987E-2"/>
                </c:manualLayout>
              </c:layout>
              <c:showVal val="1"/>
            </c:dLbl>
            <c:dLbl>
              <c:idx val="4"/>
              <c:layout>
                <c:manualLayout>
                  <c:x val="0"/>
                  <c:y val="-6.2950367318726511E-2"/>
                </c:manualLayout>
              </c:layout>
              <c:showVal val="1"/>
            </c:dLbl>
            <c:dLbl>
              <c:idx val="5"/>
              <c:layout>
                <c:manualLayout>
                  <c:x val="0"/>
                  <c:y val="-5.2096855712049334E-2"/>
                </c:manualLayout>
              </c:layout>
              <c:showVal val="1"/>
            </c:dLbl>
            <c:numFmt formatCode="0.0%" sourceLinked="0"/>
            <c:txPr>
              <a:bodyPr/>
              <a:lstStyle/>
              <a:p>
                <a:pPr>
                  <a:defRPr sz="1400" b="1">
                    <a:solidFill>
                      <a:schemeClr val="tx1"/>
                    </a:solidFill>
                  </a:defRPr>
                </a:pPr>
                <a:endParaRPr lang="en-US"/>
              </a:p>
            </c:txPr>
            <c:showVal val="1"/>
          </c:dLbls>
          <c:cat>
            <c:strRef>
              <c:f>SYMC1051!$X$59:$X$64</c:f>
              <c:strCache>
                <c:ptCount val="6"/>
                <c:pt idx="0">
                  <c:v>Symantec</c:v>
                </c:pt>
                <c:pt idx="1">
                  <c:v>Sophos</c:v>
                </c:pt>
                <c:pt idx="2">
                  <c:v>Kaspersky</c:v>
                </c:pt>
                <c:pt idx="3">
                  <c:v>Trend Micro</c:v>
                </c:pt>
                <c:pt idx="4">
                  <c:v>Microsoft</c:v>
                </c:pt>
                <c:pt idx="5">
                  <c:v>McAfee</c:v>
                </c:pt>
              </c:strCache>
            </c:strRef>
          </c:cat>
          <c:val>
            <c:numRef>
              <c:f>SYMC1051!$Y$59:$Y$64</c:f>
              <c:numCache>
                <c:formatCode>0.00%</c:formatCode>
                <c:ptCount val="6"/>
                <c:pt idx="0">
                  <c:v>0.9807692307692305</c:v>
                </c:pt>
                <c:pt idx="1">
                  <c:v>0.82692307692308442</c:v>
                </c:pt>
                <c:pt idx="2">
                  <c:v>0.63461538461538991</c:v>
                </c:pt>
                <c:pt idx="3">
                  <c:v>0.57692307692308442</c:v>
                </c:pt>
                <c:pt idx="4">
                  <c:v>0.53846153846153844</c:v>
                </c:pt>
                <c:pt idx="5">
                  <c:v>0.51923076923076328</c:v>
                </c:pt>
              </c:numCache>
            </c:numRef>
          </c:val>
        </c:ser>
        <c:ser>
          <c:idx val="1"/>
          <c:order val="1"/>
          <c:tx>
            <c:strRef>
              <c:f>SYMC1051!$Z$58</c:f>
              <c:strCache>
                <c:ptCount val="1"/>
                <c:pt idx="0">
                  <c:v>Partial</c:v>
                </c:pt>
              </c:strCache>
            </c:strRef>
          </c:tx>
          <c:dLbls>
            <c:dLbl>
              <c:idx val="0"/>
              <c:delete val="1"/>
            </c:dLbl>
            <c:numFmt formatCode="0.0%" sourceLinked="0"/>
            <c:txPr>
              <a:bodyPr/>
              <a:lstStyle/>
              <a:p>
                <a:pPr>
                  <a:defRPr sz="1000" b="1">
                    <a:solidFill>
                      <a:schemeClr val="bg1"/>
                    </a:solidFill>
                  </a:defRPr>
                </a:pPr>
                <a:endParaRPr lang="en-US"/>
              </a:p>
            </c:txPr>
            <c:showVal val="1"/>
          </c:dLbls>
          <c:cat>
            <c:strRef>
              <c:f>SYMC1051!$X$59:$X$64</c:f>
              <c:strCache>
                <c:ptCount val="6"/>
                <c:pt idx="0">
                  <c:v>Symantec</c:v>
                </c:pt>
                <c:pt idx="1">
                  <c:v>Sophos</c:v>
                </c:pt>
                <c:pt idx="2">
                  <c:v>Kaspersky</c:v>
                </c:pt>
                <c:pt idx="3">
                  <c:v>Trend Micro</c:v>
                </c:pt>
                <c:pt idx="4">
                  <c:v>Microsoft</c:v>
                </c:pt>
                <c:pt idx="5">
                  <c:v>McAfee</c:v>
                </c:pt>
              </c:strCache>
            </c:strRef>
          </c:cat>
          <c:val>
            <c:numRef>
              <c:f>SYMC1051!$Z$59:$Z$64</c:f>
              <c:numCache>
                <c:formatCode>0.00%</c:formatCode>
                <c:ptCount val="6"/>
                <c:pt idx="0">
                  <c:v>0</c:v>
                </c:pt>
                <c:pt idx="1">
                  <c:v>3.8461538461538484E-2</c:v>
                </c:pt>
                <c:pt idx="2">
                  <c:v>3.8461538461538484E-2</c:v>
                </c:pt>
                <c:pt idx="3">
                  <c:v>0.15384615384615558</c:v>
                </c:pt>
                <c:pt idx="4">
                  <c:v>5.7692307692307834E-2</c:v>
                </c:pt>
                <c:pt idx="5">
                  <c:v>3.8461538461538484E-2</c:v>
                </c:pt>
              </c:numCache>
            </c:numRef>
          </c:val>
        </c:ser>
        <c:ser>
          <c:idx val="2"/>
          <c:order val="2"/>
          <c:tx>
            <c:strRef>
              <c:f>SYMC1051!$AA$58</c:f>
              <c:strCache>
                <c:ptCount val="1"/>
                <c:pt idx="0">
                  <c:v>Infected</c:v>
                </c:pt>
              </c:strCache>
            </c:strRef>
          </c:tx>
          <c:spPr>
            <a:solidFill>
              <a:schemeClr val="accent4"/>
            </a:solidFill>
          </c:spPr>
          <c:dLbls>
            <c:dLbl>
              <c:idx val="0"/>
              <c:layout>
                <c:manualLayout>
                  <c:x val="-1.5190973260537984E-3"/>
                  <c:y val="3.6641542045352263E-2"/>
                </c:manualLayout>
              </c:layout>
              <c:showVal val="1"/>
            </c:dLbl>
            <c:numFmt formatCode="0.0%" sourceLinked="0"/>
            <c:txPr>
              <a:bodyPr/>
              <a:lstStyle/>
              <a:p>
                <a:pPr>
                  <a:defRPr sz="1400" b="1">
                    <a:solidFill>
                      <a:schemeClr val="tx1"/>
                    </a:solidFill>
                  </a:defRPr>
                </a:pPr>
                <a:endParaRPr lang="en-US"/>
              </a:p>
            </c:txPr>
            <c:showVal val="1"/>
          </c:dLbls>
          <c:cat>
            <c:strRef>
              <c:f>SYMC1051!$X$59:$X$64</c:f>
              <c:strCache>
                <c:ptCount val="6"/>
                <c:pt idx="0">
                  <c:v>Symantec</c:v>
                </c:pt>
                <c:pt idx="1">
                  <c:v>Sophos</c:v>
                </c:pt>
                <c:pt idx="2">
                  <c:v>Kaspersky</c:v>
                </c:pt>
                <c:pt idx="3">
                  <c:v>Trend Micro</c:v>
                </c:pt>
                <c:pt idx="4">
                  <c:v>Microsoft</c:v>
                </c:pt>
                <c:pt idx="5">
                  <c:v>McAfee</c:v>
                </c:pt>
              </c:strCache>
            </c:strRef>
          </c:cat>
          <c:val>
            <c:numRef>
              <c:f>SYMC1051!$AA$59:$AA$64</c:f>
              <c:numCache>
                <c:formatCode>0.00%</c:formatCode>
                <c:ptCount val="6"/>
                <c:pt idx="0">
                  <c:v>1.9230769230769395E-2</c:v>
                </c:pt>
                <c:pt idx="1">
                  <c:v>0.13461538461538491</c:v>
                </c:pt>
                <c:pt idx="2">
                  <c:v>0.32692307692308048</c:v>
                </c:pt>
                <c:pt idx="3">
                  <c:v>0.26923076923076938</c:v>
                </c:pt>
                <c:pt idx="4">
                  <c:v>0.40384615384615385</c:v>
                </c:pt>
                <c:pt idx="5">
                  <c:v>0.44230769230769545</c:v>
                </c:pt>
              </c:numCache>
            </c:numRef>
          </c:val>
        </c:ser>
        <c:gapWidth val="76"/>
        <c:overlap val="100"/>
        <c:axId val="49407488"/>
        <c:axId val="49409024"/>
      </c:barChart>
      <c:catAx>
        <c:axId val="49407488"/>
        <c:scaling>
          <c:orientation val="minMax"/>
        </c:scaling>
        <c:delete val="1"/>
        <c:axPos val="b"/>
        <c:numFmt formatCode="General" sourceLinked="1"/>
        <c:tickLblPos val="none"/>
        <c:crossAx val="49409024"/>
        <c:crosses val="autoZero"/>
        <c:auto val="1"/>
        <c:lblAlgn val="ctr"/>
        <c:lblOffset val="100"/>
      </c:catAx>
      <c:valAx>
        <c:axId val="49409024"/>
        <c:scaling>
          <c:orientation val="minMax"/>
          <c:max val="1"/>
        </c:scaling>
        <c:axPos val="l"/>
        <c:majorGridlines/>
        <c:numFmt formatCode="0%" sourceLinked="0"/>
        <c:tickLblPos val="nextTo"/>
        <c:crossAx val="49407488"/>
        <c:crosses val="autoZero"/>
        <c:crossBetween val="between"/>
        <c:majorUnit val="0.1"/>
      </c:valAx>
    </c:plotArea>
    <c:legend>
      <c:legendPos val="t"/>
      <c:layout>
        <c:manualLayout>
          <c:xMode val="edge"/>
          <c:yMode val="edge"/>
          <c:x val="0.49947644968534627"/>
          <c:y val="5.3169045921634905E-2"/>
          <c:w val="0.49215930474623421"/>
          <c:h val="4.9750275226252992E-2"/>
        </c:manualLayout>
      </c:layout>
      <c:overlay val="1"/>
      <c:txPr>
        <a:bodyPr/>
        <a:lstStyle/>
        <a:p>
          <a:pPr>
            <a:defRPr sz="1400"/>
          </a:pPr>
          <a:endParaRPr lang="en-US"/>
        </a:p>
      </c:txPr>
    </c:legend>
    <c:plotVisOnly val="1"/>
    <c:dispBlanksAs val="gap"/>
  </c:chart>
  <c:txPr>
    <a:bodyPr/>
    <a:lstStyle/>
    <a:p>
      <a:pPr>
        <a:defRPr sz="11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1902107668762786E-2"/>
          <c:y val="2.852364131281335E-2"/>
          <c:w val="0.89376207185188217"/>
          <c:h val="0.87396916820172932"/>
        </c:manualLayout>
      </c:layout>
      <c:barChart>
        <c:barDir val="col"/>
        <c:grouping val="stacked"/>
        <c:ser>
          <c:idx val="0"/>
          <c:order val="0"/>
          <c:tx>
            <c:strRef>
              <c:f>Graphs!$A$2</c:f>
              <c:strCache>
                <c:ptCount val="1"/>
                <c:pt idx="0">
                  <c:v>Overall Removal Score</c:v>
                </c:pt>
              </c:strCache>
            </c:strRef>
          </c:tx>
          <c:spPr>
            <a:solidFill>
              <a:schemeClr val="accent3"/>
            </a:solidFill>
            <a:ln w="25400" cap="flat" cmpd="sng" algn="ctr">
              <a:solidFill>
                <a:schemeClr val="accent3">
                  <a:shade val="50000"/>
                </a:schemeClr>
              </a:solidFill>
              <a:prstDash val="solid"/>
            </a:ln>
            <a:effectLst/>
          </c:spPr>
          <c:dLbls>
            <c:dLbl>
              <c:idx val="0"/>
              <c:layout>
                <c:manualLayout>
                  <c:x val="0"/>
                  <c:y val="-0.45189637200565674"/>
                </c:manualLayout>
              </c:layout>
              <c:dLblPos val="ctr"/>
              <c:showVal val="1"/>
            </c:dLbl>
            <c:dLbl>
              <c:idx val="1"/>
              <c:layout>
                <c:manualLayout>
                  <c:x val="-2.4774410412387601E-7"/>
                  <c:y val="-0.43485488912237991"/>
                </c:manualLayout>
              </c:layout>
              <c:dLblPos val="ctr"/>
              <c:showVal val="1"/>
            </c:dLbl>
            <c:dLbl>
              <c:idx val="2"/>
              <c:layout>
                <c:manualLayout>
                  <c:x val="0"/>
                  <c:y val="-0.39603555973150195"/>
                </c:manualLayout>
              </c:layout>
              <c:dLblPos val="ctr"/>
              <c:showVal val="1"/>
            </c:dLbl>
            <c:dLbl>
              <c:idx val="3"/>
              <c:layout>
                <c:manualLayout>
                  <c:x val="-1.2387205206193803E-7"/>
                  <c:y val="-0.38511086248078263"/>
                </c:manualLayout>
              </c:layout>
              <c:dLblPos val="ctr"/>
              <c:showVal val="1"/>
            </c:dLbl>
            <c:dLbl>
              <c:idx val="4"/>
              <c:layout>
                <c:manualLayout>
                  <c:x val="0"/>
                  <c:y val="-0.33405796182479497"/>
                </c:manualLayout>
              </c:layout>
              <c:dLblPos val="ctr"/>
              <c:showVal val="1"/>
            </c:dLbl>
            <c:dLbl>
              <c:idx val="5"/>
              <c:layout>
                <c:manualLayout>
                  <c:x val="0"/>
                  <c:y val="-0.30980489543488243"/>
                </c:manualLayout>
              </c:layout>
              <c:dLblPos val="ctr"/>
              <c:showVal val="1"/>
            </c:dLbl>
            <c:dLbl>
              <c:idx val="6"/>
              <c:layout>
                <c:manualLayout>
                  <c:x val="0"/>
                  <c:y val="-0.12903699618051059"/>
                </c:manualLayout>
              </c:layout>
              <c:dLblPos val="ctr"/>
              <c:showVal val="1"/>
            </c:dLbl>
            <c:spPr>
              <a:solidFill>
                <a:schemeClr val="lt1"/>
              </a:solidFill>
              <a:ln w="25400" cap="flat" cmpd="sng" algn="ctr">
                <a:solidFill>
                  <a:schemeClr val="accent2"/>
                </a:solidFill>
                <a:prstDash val="solid"/>
              </a:ln>
              <a:effectLst/>
            </c:spPr>
            <c:txPr>
              <a:bodyPr/>
              <a:lstStyle/>
              <a:p>
                <a:pPr>
                  <a:defRPr sz="2000" b="1">
                    <a:solidFill>
                      <a:schemeClr val="dk1"/>
                    </a:solidFill>
                    <a:latin typeface="+mn-lt"/>
                    <a:ea typeface="+mn-ea"/>
                    <a:cs typeface="+mn-cs"/>
                  </a:defRPr>
                </a:pPr>
                <a:endParaRPr lang="en-US"/>
              </a:p>
            </c:txPr>
            <c:dLblPos val="inEnd"/>
            <c:showVal val="1"/>
          </c:dLbls>
          <c:cat>
            <c:strRef>
              <c:f>Graphs!$B$1:$H$1</c:f>
              <c:strCache>
                <c:ptCount val="7"/>
                <c:pt idx="0">
                  <c:v>Symantec  </c:v>
                </c:pt>
                <c:pt idx="1">
                  <c:v>Kaspersky</c:v>
                </c:pt>
                <c:pt idx="2">
                  <c:v>Microsoft  </c:v>
                </c:pt>
                <c:pt idx="3">
                  <c:v>Sophos</c:v>
                </c:pt>
                <c:pt idx="4">
                  <c:v>Malwarebytes</c:v>
                </c:pt>
                <c:pt idx="5">
                  <c:v>McAfee</c:v>
                </c:pt>
                <c:pt idx="6">
                  <c:v>Trend Micro</c:v>
                </c:pt>
              </c:strCache>
            </c:strRef>
          </c:cat>
          <c:val>
            <c:numRef>
              <c:f>Graphs!$B$2:$H$2</c:f>
              <c:numCache>
                <c:formatCode>General</c:formatCode>
                <c:ptCount val="7"/>
                <c:pt idx="0">
                  <c:v>114</c:v>
                </c:pt>
                <c:pt idx="1">
                  <c:v>108</c:v>
                </c:pt>
                <c:pt idx="2">
                  <c:v>98</c:v>
                </c:pt>
                <c:pt idx="3">
                  <c:v>95</c:v>
                </c:pt>
                <c:pt idx="4">
                  <c:v>79</c:v>
                </c:pt>
                <c:pt idx="5">
                  <c:v>73</c:v>
                </c:pt>
                <c:pt idx="6">
                  <c:v>26</c:v>
                </c:pt>
              </c:numCache>
            </c:numRef>
          </c:val>
        </c:ser>
        <c:gapWidth val="77"/>
        <c:overlap val="100"/>
        <c:axId val="65347584"/>
        <c:axId val="65349120"/>
      </c:barChart>
      <c:catAx>
        <c:axId val="65347584"/>
        <c:scaling>
          <c:orientation val="minMax"/>
        </c:scaling>
        <c:delete val="1"/>
        <c:axPos val="b"/>
        <c:numFmt formatCode="General" sourceLinked="1"/>
        <c:tickLblPos val="none"/>
        <c:crossAx val="65349120"/>
        <c:crosses val="autoZero"/>
        <c:auto val="1"/>
        <c:lblAlgn val="ctr"/>
        <c:lblOffset val="100"/>
      </c:catAx>
      <c:valAx>
        <c:axId val="65349120"/>
        <c:scaling>
          <c:orientation val="minMax"/>
        </c:scaling>
        <c:axPos val="l"/>
        <c:majorGridlines/>
        <c:numFmt formatCode="General" sourceLinked="1"/>
        <c:tickLblPos val="nextTo"/>
        <c:crossAx val="65347584"/>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clustered"/>
        <c:ser>
          <c:idx val="0"/>
          <c:order val="0"/>
          <c:dPt>
            <c:idx val="0"/>
            <c:spPr>
              <a:solidFill>
                <a:srgbClr val="FF9900"/>
              </a:solidFill>
            </c:spPr>
          </c:dPt>
          <c:dPt>
            <c:idx val="1"/>
            <c:spPr>
              <a:solidFill>
                <a:schemeClr val="accent5">
                  <a:lumMod val="75000"/>
                </a:schemeClr>
              </a:solidFill>
            </c:spPr>
          </c:dPt>
          <c:dPt>
            <c:idx val="2"/>
            <c:spPr>
              <a:solidFill>
                <a:schemeClr val="accent2">
                  <a:lumMod val="60000"/>
                  <a:lumOff val="40000"/>
                </a:schemeClr>
              </a:solidFill>
            </c:spPr>
          </c:dPt>
          <c:cat>
            <c:strRef>
              <c:f>'Scan Speed'!$B$2:$B$8</c:f>
              <c:strCache>
                <c:ptCount val="7"/>
                <c:pt idx="0">
                  <c:v>Symantec</c:v>
                </c:pt>
                <c:pt idx="1">
                  <c:v>Kaspersky</c:v>
                </c:pt>
                <c:pt idx="2">
                  <c:v>Trend Micro</c:v>
                </c:pt>
                <c:pt idx="3">
                  <c:v>Microsoft</c:v>
                </c:pt>
                <c:pt idx="4">
                  <c:v>Sophos</c:v>
                </c:pt>
                <c:pt idx="5">
                  <c:v>McAfee</c:v>
                </c:pt>
                <c:pt idx="6">
                  <c:v>Average</c:v>
                </c:pt>
              </c:strCache>
            </c:strRef>
          </c:cat>
          <c:val>
            <c:numRef>
              <c:f>'Scan Speed'!$C$2:$C$8</c:f>
              <c:numCache>
                <c:formatCode>General</c:formatCode>
                <c:ptCount val="7"/>
                <c:pt idx="0">
                  <c:v>44</c:v>
                </c:pt>
                <c:pt idx="1">
                  <c:v>61.8</c:v>
                </c:pt>
                <c:pt idx="2">
                  <c:v>94.2</c:v>
                </c:pt>
                <c:pt idx="3">
                  <c:v>107.696</c:v>
                </c:pt>
                <c:pt idx="4">
                  <c:v>111.55999999999999</c:v>
                </c:pt>
                <c:pt idx="5">
                  <c:v>152.4</c:v>
                </c:pt>
                <c:pt idx="6" formatCode="#,##0.00">
                  <c:v>95.27600000000001</c:v>
                </c:pt>
              </c:numCache>
            </c:numRef>
          </c:val>
        </c:ser>
        <c:shape val="box"/>
        <c:axId val="65417984"/>
        <c:axId val="65419520"/>
        <c:axId val="0"/>
      </c:bar3DChart>
      <c:catAx>
        <c:axId val="65417984"/>
        <c:scaling>
          <c:orientation val="minMax"/>
        </c:scaling>
        <c:axPos val="b"/>
        <c:tickLblPos val="nextTo"/>
        <c:crossAx val="65419520"/>
        <c:crosses val="autoZero"/>
        <c:auto val="1"/>
        <c:lblAlgn val="ctr"/>
        <c:lblOffset val="100"/>
      </c:catAx>
      <c:valAx>
        <c:axId val="65419520"/>
        <c:scaling>
          <c:orientation val="minMax"/>
        </c:scaling>
        <c:axPos val="l"/>
        <c:majorGridlines/>
        <c:numFmt formatCode="General" sourceLinked="1"/>
        <c:tickLblPos val="nextTo"/>
        <c:crossAx val="65417984"/>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3E51F-DF09-4073-A6F9-4B6E963DF526}" type="doc">
      <dgm:prSet loTypeId="urn:microsoft.com/office/officeart/2005/8/layout/vList5" loCatId="list" qsTypeId="urn:microsoft.com/office/officeart/2005/8/quickstyle/simple4" qsCatId="simple" csTypeId="urn:microsoft.com/office/officeart/2005/8/colors/accent6_2" csCatId="accent6" phldr="1"/>
      <dgm:spPr/>
      <dgm:t>
        <a:bodyPr/>
        <a:lstStyle/>
        <a:p>
          <a:endParaRPr lang="en-US"/>
        </a:p>
      </dgm:t>
    </dgm:pt>
    <dgm:pt modelId="{324844C7-FC3E-4AB8-9877-520C0C97094E}">
      <dgm:prSet phldrT="[Text]"/>
      <dgm:spPr/>
      <dgm:t>
        <a:bodyPr/>
        <a:lstStyle/>
        <a:p>
          <a:r>
            <a:rPr lang="en-US" dirty="0" smtClean="0"/>
            <a:t>10 Years Ago</a:t>
          </a:r>
          <a:endParaRPr lang="en-US" dirty="0"/>
        </a:p>
      </dgm:t>
    </dgm:pt>
    <dgm:pt modelId="{5AD3C8FA-0CB0-4E6D-9E0D-6262CD9A3FDE}" type="parTrans" cxnId="{6AC7B535-BDE3-4AFB-8462-099FDD580E94}">
      <dgm:prSet/>
      <dgm:spPr/>
      <dgm:t>
        <a:bodyPr/>
        <a:lstStyle/>
        <a:p>
          <a:endParaRPr lang="en-US"/>
        </a:p>
      </dgm:t>
    </dgm:pt>
    <dgm:pt modelId="{FC83A51F-9699-43F9-8AF9-F7BFE14B65B8}" type="sibTrans" cxnId="{6AC7B535-BDE3-4AFB-8462-099FDD580E94}">
      <dgm:prSet/>
      <dgm:spPr/>
      <dgm:t>
        <a:bodyPr/>
        <a:lstStyle/>
        <a:p>
          <a:endParaRPr lang="en-US"/>
        </a:p>
      </dgm:t>
    </dgm:pt>
    <dgm:pt modelId="{F1D50A13-2F1F-4815-944A-197F7D260511}">
      <dgm:prSet phldrT="[Text]"/>
      <dgm:spPr/>
      <dgm:t>
        <a:bodyPr/>
        <a:lstStyle/>
        <a:p>
          <a:r>
            <a:rPr lang="en-US" dirty="0" smtClean="0"/>
            <a:t>Trojan viruses</a:t>
          </a:r>
          <a:endParaRPr lang="en-US" dirty="0"/>
        </a:p>
      </dgm:t>
    </dgm:pt>
    <dgm:pt modelId="{87A9E31E-4CCB-4C7B-B993-7ABDC95204B0}" type="parTrans" cxnId="{F33D963D-3614-4E20-8D87-DA259DE6DB4A}">
      <dgm:prSet/>
      <dgm:spPr/>
      <dgm:t>
        <a:bodyPr/>
        <a:lstStyle/>
        <a:p>
          <a:endParaRPr lang="en-US"/>
        </a:p>
      </dgm:t>
    </dgm:pt>
    <dgm:pt modelId="{DDCB006B-4791-4E4D-A0B5-F177F2F6DA07}" type="sibTrans" cxnId="{F33D963D-3614-4E20-8D87-DA259DE6DB4A}">
      <dgm:prSet/>
      <dgm:spPr/>
      <dgm:t>
        <a:bodyPr/>
        <a:lstStyle/>
        <a:p>
          <a:endParaRPr lang="en-US"/>
        </a:p>
      </dgm:t>
    </dgm:pt>
    <dgm:pt modelId="{59BDA136-8C27-4117-AFA5-985272749638}">
      <dgm:prSet/>
      <dgm:spPr/>
      <dgm:t>
        <a:bodyPr/>
        <a:lstStyle/>
        <a:p>
          <a:r>
            <a:rPr lang="en-US" dirty="0" smtClean="0"/>
            <a:t>Script kiddies</a:t>
          </a:r>
          <a:endParaRPr lang="en-US" dirty="0"/>
        </a:p>
      </dgm:t>
    </dgm:pt>
    <dgm:pt modelId="{2BCC7A13-68B1-4B20-AC82-A8542DDEE74B}" type="parTrans" cxnId="{D1DCB47E-2DB7-4500-89C8-1C93A43CAC9D}">
      <dgm:prSet/>
      <dgm:spPr/>
      <dgm:t>
        <a:bodyPr/>
        <a:lstStyle/>
        <a:p>
          <a:endParaRPr lang="en-US"/>
        </a:p>
      </dgm:t>
    </dgm:pt>
    <dgm:pt modelId="{C4F0C205-2E08-4426-A9C1-5BC70220D9D8}" type="sibTrans" cxnId="{D1DCB47E-2DB7-4500-89C8-1C93A43CAC9D}">
      <dgm:prSet/>
      <dgm:spPr/>
      <dgm:t>
        <a:bodyPr/>
        <a:lstStyle/>
        <a:p>
          <a:endParaRPr lang="en-US"/>
        </a:p>
      </dgm:t>
    </dgm:pt>
    <dgm:pt modelId="{B1A18DAC-A0EE-4FDD-84EA-4301DB6272EC}">
      <dgm:prSet phldrT="[Text]"/>
      <dgm:spPr/>
      <dgm:t>
        <a:bodyPr/>
        <a:lstStyle/>
        <a:p>
          <a:r>
            <a:rPr lang="en-US" dirty="0" smtClean="0"/>
            <a:t>Mass mailer worms</a:t>
          </a:r>
          <a:endParaRPr lang="en-US" dirty="0"/>
        </a:p>
      </dgm:t>
    </dgm:pt>
    <dgm:pt modelId="{2E882E8C-F16D-48CB-85CF-5A49195CB337}" type="parTrans" cxnId="{1D9685DF-D42B-4CED-88FE-C9EA95972645}">
      <dgm:prSet/>
      <dgm:spPr/>
      <dgm:t>
        <a:bodyPr/>
        <a:lstStyle/>
        <a:p>
          <a:endParaRPr lang="en-US"/>
        </a:p>
      </dgm:t>
    </dgm:pt>
    <dgm:pt modelId="{DBA649F9-90A8-4ECC-ADCD-447DBA6FFCCF}" type="sibTrans" cxnId="{1D9685DF-D42B-4CED-88FE-C9EA95972645}">
      <dgm:prSet/>
      <dgm:spPr/>
      <dgm:t>
        <a:bodyPr/>
        <a:lstStyle/>
        <a:p>
          <a:endParaRPr lang="en-US"/>
        </a:p>
      </dgm:t>
    </dgm:pt>
    <dgm:pt modelId="{75B2756C-9FBA-4431-BEB7-D7441FD9D44A}" type="pres">
      <dgm:prSet presAssocID="{9233E51F-DF09-4073-A6F9-4B6E963DF526}" presName="Name0" presStyleCnt="0">
        <dgm:presLayoutVars>
          <dgm:dir/>
          <dgm:animLvl val="lvl"/>
          <dgm:resizeHandles val="exact"/>
        </dgm:presLayoutVars>
      </dgm:prSet>
      <dgm:spPr/>
      <dgm:t>
        <a:bodyPr/>
        <a:lstStyle/>
        <a:p>
          <a:endParaRPr lang="en-US"/>
        </a:p>
      </dgm:t>
    </dgm:pt>
    <dgm:pt modelId="{67005AFD-C6A7-40B3-847A-87B33B479496}" type="pres">
      <dgm:prSet presAssocID="{324844C7-FC3E-4AB8-9877-520C0C97094E}" presName="linNode" presStyleCnt="0"/>
      <dgm:spPr/>
      <dgm:t>
        <a:bodyPr/>
        <a:lstStyle/>
        <a:p>
          <a:endParaRPr lang="en-US"/>
        </a:p>
      </dgm:t>
    </dgm:pt>
    <dgm:pt modelId="{462C09B6-EC37-427E-A706-01A81FE9BAAE}" type="pres">
      <dgm:prSet presAssocID="{324844C7-FC3E-4AB8-9877-520C0C97094E}" presName="parentText" presStyleLbl="node1" presStyleIdx="0" presStyleCnt="1" custLinFactNeighborY="-10000">
        <dgm:presLayoutVars>
          <dgm:chMax val="1"/>
          <dgm:bulletEnabled val="1"/>
        </dgm:presLayoutVars>
      </dgm:prSet>
      <dgm:spPr/>
      <dgm:t>
        <a:bodyPr/>
        <a:lstStyle/>
        <a:p>
          <a:endParaRPr lang="en-US"/>
        </a:p>
      </dgm:t>
    </dgm:pt>
    <dgm:pt modelId="{E73AEC3C-08C8-4CA3-9252-BF62DCF4B72E}" type="pres">
      <dgm:prSet presAssocID="{324844C7-FC3E-4AB8-9877-520C0C97094E}" presName="descendantText" presStyleLbl="alignAccFollowNode1" presStyleIdx="0" presStyleCnt="1">
        <dgm:presLayoutVars>
          <dgm:bulletEnabled val="1"/>
        </dgm:presLayoutVars>
      </dgm:prSet>
      <dgm:spPr/>
      <dgm:t>
        <a:bodyPr/>
        <a:lstStyle/>
        <a:p>
          <a:endParaRPr lang="en-US"/>
        </a:p>
      </dgm:t>
    </dgm:pt>
  </dgm:ptLst>
  <dgm:cxnLst>
    <dgm:cxn modelId="{F760F720-8D37-4BF4-BE74-EF9FEF7CA51A}" type="presOf" srcId="{59BDA136-8C27-4117-AFA5-985272749638}" destId="{E73AEC3C-08C8-4CA3-9252-BF62DCF4B72E}" srcOrd="0" destOrd="2" presId="urn:microsoft.com/office/officeart/2005/8/layout/vList5"/>
    <dgm:cxn modelId="{46AE60D8-4610-4E8E-B90E-B7AC1D0E5F21}" type="presOf" srcId="{324844C7-FC3E-4AB8-9877-520C0C97094E}" destId="{462C09B6-EC37-427E-A706-01A81FE9BAAE}" srcOrd="0" destOrd="0" presId="urn:microsoft.com/office/officeart/2005/8/layout/vList5"/>
    <dgm:cxn modelId="{6AC7B535-BDE3-4AFB-8462-099FDD580E94}" srcId="{9233E51F-DF09-4073-A6F9-4B6E963DF526}" destId="{324844C7-FC3E-4AB8-9877-520C0C97094E}" srcOrd="0" destOrd="0" parTransId="{5AD3C8FA-0CB0-4E6D-9E0D-6262CD9A3FDE}" sibTransId="{FC83A51F-9699-43F9-8AF9-F7BFE14B65B8}"/>
    <dgm:cxn modelId="{F55D40CD-7906-45B6-8192-9B59743660B1}" type="presOf" srcId="{9233E51F-DF09-4073-A6F9-4B6E963DF526}" destId="{75B2756C-9FBA-4431-BEB7-D7441FD9D44A}" srcOrd="0" destOrd="0" presId="urn:microsoft.com/office/officeart/2005/8/layout/vList5"/>
    <dgm:cxn modelId="{87F2FF15-3B1B-44C1-A26F-61764C32808D}" type="presOf" srcId="{F1D50A13-2F1F-4815-944A-197F7D260511}" destId="{E73AEC3C-08C8-4CA3-9252-BF62DCF4B72E}" srcOrd="0" destOrd="0" presId="urn:microsoft.com/office/officeart/2005/8/layout/vList5"/>
    <dgm:cxn modelId="{F33D963D-3614-4E20-8D87-DA259DE6DB4A}" srcId="{324844C7-FC3E-4AB8-9877-520C0C97094E}" destId="{F1D50A13-2F1F-4815-944A-197F7D260511}" srcOrd="0" destOrd="0" parTransId="{87A9E31E-4CCB-4C7B-B993-7ABDC95204B0}" sibTransId="{DDCB006B-4791-4E4D-A0B5-F177F2F6DA07}"/>
    <dgm:cxn modelId="{282ED2CF-B7C0-40F1-889A-9B7439B8335B}" type="presOf" srcId="{B1A18DAC-A0EE-4FDD-84EA-4301DB6272EC}" destId="{E73AEC3C-08C8-4CA3-9252-BF62DCF4B72E}" srcOrd="0" destOrd="1" presId="urn:microsoft.com/office/officeart/2005/8/layout/vList5"/>
    <dgm:cxn modelId="{D1DCB47E-2DB7-4500-89C8-1C93A43CAC9D}" srcId="{324844C7-FC3E-4AB8-9877-520C0C97094E}" destId="{59BDA136-8C27-4117-AFA5-985272749638}" srcOrd="2" destOrd="0" parTransId="{2BCC7A13-68B1-4B20-AC82-A8542DDEE74B}" sibTransId="{C4F0C205-2E08-4426-A9C1-5BC70220D9D8}"/>
    <dgm:cxn modelId="{1D9685DF-D42B-4CED-88FE-C9EA95972645}" srcId="{324844C7-FC3E-4AB8-9877-520C0C97094E}" destId="{B1A18DAC-A0EE-4FDD-84EA-4301DB6272EC}" srcOrd="1" destOrd="0" parTransId="{2E882E8C-F16D-48CB-85CF-5A49195CB337}" sibTransId="{DBA649F9-90A8-4ECC-ADCD-447DBA6FFCCF}"/>
    <dgm:cxn modelId="{9F01D9F7-03B8-4FE2-83FB-DA1E746692CD}" type="presParOf" srcId="{75B2756C-9FBA-4431-BEB7-D7441FD9D44A}" destId="{67005AFD-C6A7-40B3-847A-87B33B479496}" srcOrd="0" destOrd="0" presId="urn:microsoft.com/office/officeart/2005/8/layout/vList5"/>
    <dgm:cxn modelId="{74ACE839-70E4-42EB-B1E2-91EB9C98165D}" type="presParOf" srcId="{67005AFD-C6A7-40B3-847A-87B33B479496}" destId="{462C09B6-EC37-427E-A706-01A81FE9BAAE}" srcOrd="0" destOrd="0" presId="urn:microsoft.com/office/officeart/2005/8/layout/vList5"/>
    <dgm:cxn modelId="{1EA31A85-0DE9-4487-8491-6D92025E7499}" type="presParOf" srcId="{67005AFD-C6A7-40B3-847A-87B33B479496}" destId="{E73AEC3C-08C8-4CA3-9252-BF62DCF4B72E}"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3E51F-DF09-4073-A6F9-4B6E963DF526}"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324844C7-FC3E-4AB8-9877-520C0C97094E}">
      <dgm:prSet phldrT="[Text]"/>
      <dgm:spPr/>
      <dgm:t>
        <a:bodyPr/>
        <a:lstStyle/>
        <a:p>
          <a:r>
            <a:rPr lang="en-US" dirty="0" smtClean="0"/>
            <a:t>4 Years Ago</a:t>
          </a:r>
          <a:endParaRPr lang="en-US" dirty="0"/>
        </a:p>
      </dgm:t>
    </dgm:pt>
    <dgm:pt modelId="{5AD3C8FA-0CB0-4E6D-9E0D-6262CD9A3FDE}" type="parTrans" cxnId="{6AC7B535-BDE3-4AFB-8462-099FDD580E94}">
      <dgm:prSet/>
      <dgm:spPr/>
      <dgm:t>
        <a:bodyPr/>
        <a:lstStyle/>
        <a:p>
          <a:endParaRPr lang="en-US"/>
        </a:p>
      </dgm:t>
    </dgm:pt>
    <dgm:pt modelId="{FC83A51F-9699-43F9-8AF9-F7BFE14B65B8}" type="sibTrans" cxnId="{6AC7B535-BDE3-4AFB-8462-099FDD580E94}">
      <dgm:prSet/>
      <dgm:spPr/>
      <dgm:t>
        <a:bodyPr/>
        <a:lstStyle/>
        <a:p>
          <a:endParaRPr lang="en-US"/>
        </a:p>
      </dgm:t>
    </dgm:pt>
    <dgm:pt modelId="{F1D50A13-2F1F-4815-944A-197F7D260511}">
      <dgm:prSet phldrT="[Text]"/>
      <dgm:spPr/>
      <dgm:t>
        <a:bodyPr/>
        <a:lstStyle/>
        <a:p>
          <a:r>
            <a:rPr lang="en-US" dirty="0" err="1" smtClean="0"/>
            <a:t>Botnets</a:t>
          </a:r>
          <a:endParaRPr lang="en-US" dirty="0"/>
        </a:p>
      </dgm:t>
    </dgm:pt>
    <dgm:pt modelId="{87A9E31E-4CCB-4C7B-B993-7ABDC95204B0}" type="parTrans" cxnId="{F33D963D-3614-4E20-8D87-DA259DE6DB4A}">
      <dgm:prSet/>
      <dgm:spPr/>
      <dgm:t>
        <a:bodyPr/>
        <a:lstStyle/>
        <a:p>
          <a:endParaRPr lang="en-US"/>
        </a:p>
      </dgm:t>
    </dgm:pt>
    <dgm:pt modelId="{DDCB006B-4791-4E4D-A0B5-F177F2F6DA07}" type="sibTrans" cxnId="{F33D963D-3614-4E20-8D87-DA259DE6DB4A}">
      <dgm:prSet/>
      <dgm:spPr/>
      <dgm:t>
        <a:bodyPr/>
        <a:lstStyle/>
        <a:p>
          <a:endParaRPr lang="en-US"/>
        </a:p>
      </dgm:t>
    </dgm:pt>
    <dgm:pt modelId="{59BDA136-8C27-4117-AFA5-985272749638}">
      <dgm:prSet/>
      <dgm:spPr/>
      <dgm:t>
        <a:bodyPr/>
        <a:lstStyle/>
        <a:p>
          <a:r>
            <a:rPr lang="en-US" dirty="0" smtClean="0"/>
            <a:t>Financial incentives</a:t>
          </a:r>
          <a:endParaRPr lang="en-US" dirty="0"/>
        </a:p>
      </dgm:t>
    </dgm:pt>
    <dgm:pt modelId="{2BCC7A13-68B1-4B20-AC82-A8542DDEE74B}" type="parTrans" cxnId="{D1DCB47E-2DB7-4500-89C8-1C93A43CAC9D}">
      <dgm:prSet/>
      <dgm:spPr/>
      <dgm:t>
        <a:bodyPr/>
        <a:lstStyle/>
        <a:p>
          <a:endParaRPr lang="en-US"/>
        </a:p>
      </dgm:t>
    </dgm:pt>
    <dgm:pt modelId="{C4F0C205-2E08-4426-A9C1-5BC70220D9D8}" type="sibTrans" cxnId="{D1DCB47E-2DB7-4500-89C8-1C93A43CAC9D}">
      <dgm:prSet/>
      <dgm:spPr/>
      <dgm:t>
        <a:bodyPr/>
        <a:lstStyle/>
        <a:p>
          <a:endParaRPr lang="en-US"/>
        </a:p>
      </dgm:t>
    </dgm:pt>
    <dgm:pt modelId="{B1A18DAC-A0EE-4FDD-84EA-4301DB6272EC}">
      <dgm:prSet phldrT="[Text]"/>
      <dgm:spPr/>
      <dgm:t>
        <a:bodyPr/>
        <a:lstStyle/>
        <a:p>
          <a:r>
            <a:rPr lang="en-US" dirty="0" smtClean="0"/>
            <a:t>First attack kits</a:t>
          </a:r>
          <a:endParaRPr lang="en-US" dirty="0"/>
        </a:p>
      </dgm:t>
    </dgm:pt>
    <dgm:pt modelId="{2E882E8C-F16D-48CB-85CF-5A49195CB337}" type="parTrans" cxnId="{1D9685DF-D42B-4CED-88FE-C9EA95972645}">
      <dgm:prSet/>
      <dgm:spPr/>
      <dgm:t>
        <a:bodyPr/>
        <a:lstStyle/>
        <a:p>
          <a:endParaRPr lang="en-US"/>
        </a:p>
      </dgm:t>
    </dgm:pt>
    <dgm:pt modelId="{DBA649F9-90A8-4ECC-ADCD-447DBA6FFCCF}" type="sibTrans" cxnId="{1D9685DF-D42B-4CED-88FE-C9EA95972645}">
      <dgm:prSet/>
      <dgm:spPr/>
      <dgm:t>
        <a:bodyPr/>
        <a:lstStyle/>
        <a:p>
          <a:endParaRPr lang="en-US"/>
        </a:p>
      </dgm:t>
    </dgm:pt>
    <dgm:pt modelId="{75B2756C-9FBA-4431-BEB7-D7441FD9D44A}" type="pres">
      <dgm:prSet presAssocID="{9233E51F-DF09-4073-A6F9-4B6E963DF526}" presName="Name0" presStyleCnt="0">
        <dgm:presLayoutVars>
          <dgm:dir/>
          <dgm:animLvl val="lvl"/>
          <dgm:resizeHandles val="exact"/>
        </dgm:presLayoutVars>
      </dgm:prSet>
      <dgm:spPr/>
      <dgm:t>
        <a:bodyPr/>
        <a:lstStyle/>
        <a:p>
          <a:endParaRPr lang="en-US"/>
        </a:p>
      </dgm:t>
    </dgm:pt>
    <dgm:pt modelId="{67005AFD-C6A7-40B3-847A-87B33B479496}" type="pres">
      <dgm:prSet presAssocID="{324844C7-FC3E-4AB8-9877-520C0C97094E}" presName="linNode" presStyleCnt="0"/>
      <dgm:spPr/>
      <dgm:t>
        <a:bodyPr/>
        <a:lstStyle/>
        <a:p>
          <a:endParaRPr lang="en-US"/>
        </a:p>
      </dgm:t>
    </dgm:pt>
    <dgm:pt modelId="{462C09B6-EC37-427E-A706-01A81FE9BAAE}" type="pres">
      <dgm:prSet presAssocID="{324844C7-FC3E-4AB8-9877-520C0C97094E}" presName="parentText" presStyleLbl="node1" presStyleIdx="0" presStyleCnt="1" custLinFactNeighborX="-5040">
        <dgm:presLayoutVars>
          <dgm:chMax val="1"/>
          <dgm:bulletEnabled val="1"/>
        </dgm:presLayoutVars>
      </dgm:prSet>
      <dgm:spPr/>
      <dgm:t>
        <a:bodyPr/>
        <a:lstStyle/>
        <a:p>
          <a:endParaRPr lang="en-US"/>
        </a:p>
      </dgm:t>
    </dgm:pt>
    <dgm:pt modelId="{E73AEC3C-08C8-4CA3-9252-BF62DCF4B72E}" type="pres">
      <dgm:prSet presAssocID="{324844C7-FC3E-4AB8-9877-520C0C97094E}" presName="descendantText" presStyleLbl="alignAccFollowNode1" presStyleIdx="0" presStyleCnt="1">
        <dgm:presLayoutVars>
          <dgm:bulletEnabled val="1"/>
        </dgm:presLayoutVars>
      </dgm:prSet>
      <dgm:spPr/>
      <dgm:t>
        <a:bodyPr/>
        <a:lstStyle/>
        <a:p>
          <a:endParaRPr lang="en-US"/>
        </a:p>
      </dgm:t>
    </dgm:pt>
  </dgm:ptLst>
  <dgm:cxnLst>
    <dgm:cxn modelId="{6B72CD02-5EF0-4F6E-AB75-1544611CC18D}" type="presOf" srcId="{324844C7-FC3E-4AB8-9877-520C0C97094E}" destId="{462C09B6-EC37-427E-A706-01A81FE9BAAE}" srcOrd="0" destOrd="0" presId="urn:microsoft.com/office/officeart/2005/8/layout/vList5"/>
    <dgm:cxn modelId="{D25E456F-0AB9-4834-AFBB-84239E0E427D}" type="presOf" srcId="{B1A18DAC-A0EE-4FDD-84EA-4301DB6272EC}" destId="{E73AEC3C-08C8-4CA3-9252-BF62DCF4B72E}" srcOrd="0" destOrd="1" presId="urn:microsoft.com/office/officeart/2005/8/layout/vList5"/>
    <dgm:cxn modelId="{6AC7B535-BDE3-4AFB-8462-099FDD580E94}" srcId="{9233E51F-DF09-4073-A6F9-4B6E963DF526}" destId="{324844C7-FC3E-4AB8-9877-520C0C97094E}" srcOrd="0" destOrd="0" parTransId="{5AD3C8FA-0CB0-4E6D-9E0D-6262CD9A3FDE}" sibTransId="{FC83A51F-9699-43F9-8AF9-F7BFE14B65B8}"/>
    <dgm:cxn modelId="{B52A34AE-ACF7-4A13-9F08-A141BB6EFC80}" type="presOf" srcId="{59BDA136-8C27-4117-AFA5-985272749638}" destId="{E73AEC3C-08C8-4CA3-9252-BF62DCF4B72E}" srcOrd="0" destOrd="2" presId="urn:microsoft.com/office/officeart/2005/8/layout/vList5"/>
    <dgm:cxn modelId="{51DC8A47-8DA4-4709-A13F-96F98035BC79}" type="presOf" srcId="{9233E51F-DF09-4073-A6F9-4B6E963DF526}" destId="{75B2756C-9FBA-4431-BEB7-D7441FD9D44A}" srcOrd="0" destOrd="0" presId="urn:microsoft.com/office/officeart/2005/8/layout/vList5"/>
    <dgm:cxn modelId="{2C4FDFDE-E8B8-479B-8EF1-A5C28E1D2D47}" type="presOf" srcId="{F1D50A13-2F1F-4815-944A-197F7D260511}" destId="{E73AEC3C-08C8-4CA3-9252-BF62DCF4B72E}" srcOrd="0" destOrd="0" presId="urn:microsoft.com/office/officeart/2005/8/layout/vList5"/>
    <dgm:cxn modelId="{F33D963D-3614-4E20-8D87-DA259DE6DB4A}" srcId="{324844C7-FC3E-4AB8-9877-520C0C97094E}" destId="{F1D50A13-2F1F-4815-944A-197F7D260511}" srcOrd="0" destOrd="0" parTransId="{87A9E31E-4CCB-4C7B-B993-7ABDC95204B0}" sibTransId="{DDCB006B-4791-4E4D-A0B5-F177F2F6DA07}"/>
    <dgm:cxn modelId="{D1DCB47E-2DB7-4500-89C8-1C93A43CAC9D}" srcId="{324844C7-FC3E-4AB8-9877-520C0C97094E}" destId="{59BDA136-8C27-4117-AFA5-985272749638}" srcOrd="2" destOrd="0" parTransId="{2BCC7A13-68B1-4B20-AC82-A8542DDEE74B}" sibTransId="{C4F0C205-2E08-4426-A9C1-5BC70220D9D8}"/>
    <dgm:cxn modelId="{1D9685DF-D42B-4CED-88FE-C9EA95972645}" srcId="{324844C7-FC3E-4AB8-9877-520C0C97094E}" destId="{B1A18DAC-A0EE-4FDD-84EA-4301DB6272EC}" srcOrd="1" destOrd="0" parTransId="{2E882E8C-F16D-48CB-85CF-5A49195CB337}" sibTransId="{DBA649F9-90A8-4ECC-ADCD-447DBA6FFCCF}"/>
    <dgm:cxn modelId="{204AAF3B-5FB1-4DB3-A910-0FBD1488BECD}" type="presParOf" srcId="{75B2756C-9FBA-4431-BEB7-D7441FD9D44A}" destId="{67005AFD-C6A7-40B3-847A-87B33B479496}" srcOrd="0" destOrd="0" presId="urn:microsoft.com/office/officeart/2005/8/layout/vList5"/>
    <dgm:cxn modelId="{491BD013-5591-4A71-AC6C-457F556897D5}" type="presParOf" srcId="{67005AFD-C6A7-40B3-847A-87B33B479496}" destId="{462C09B6-EC37-427E-A706-01A81FE9BAAE}" srcOrd="0" destOrd="0" presId="urn:microsoft.com/office/officeart/2005/8/layout/vList5"/>
    <dgm:cxn modelId="{CCEA849D-0F7A-4124-AC0F-91BF465FEF44}" type="presParOf" srcId="{67005AFD-C6A7-40B3-847A-87B33B479496}" destId="{E73AEC3C-08C8-4CA3-9252-BF62DCF4B72E}" srcOrd="1" destOrd="0" presId="urn:microsoft.com/office/officeart/2005/8/layout/vList5"/>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3E51F-DF09-4073-A6F9-4B6E963DF526}"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324844C7-FC3E-4AB8-9877-520C0C97094E}">
      <dgm:prSet phldrT="[Text]"/>
      <dgm:spPr/>
      <dgm:t>
        <a:bodyPr/>
        <a:lstStyle/>
        <a:p>
          <a:r>
            <a:rPr lang="en-US" dirty="0" smtClean="0"/>
            <a:t>Today</a:t>
          </a:r>
          <a:endParaRPr lang="en-US" dirty="0"/>
        </a:p>
      </dgm:t>
    </dgm:pt>
    <dgm:pt modelId="{5AD3C8FA-0CB0-4E6D-9E0D-6262CD9A3FDE}" type="parTrans" cxnId="{6AC7B535-BDE3-4AFB-8462-099FDD580E94}">
      <dgm:prSet/>
      <dgm:spPr/>
      <dgm:t>
        <a:bodyPr/>
        <a:lstStyle/>
        <a:p>
          <a:endParaRPr lang="en-US"/>
        </a:p>
      </dgm:t>
    </dgm:pt>
    <dgm:pt modelId="{FC83A51F-9699-43F9-8AF9-F7BFE14B65B8}" type="sibTrans" cxnId="{6AC7B535-BDE3-4AFB-8462-099FDD580E94}">
      <dgm:prSet/>
      <dgm:spPr/>
      <dgm:t>
        <a:bodyPr/>
        <a:lstStyle/>
        <a:p>
          <a:endParaRPr lang="en-US"/>
        </a:p>
      </dgm:t>
    </dgm:pt>
    <dgm:pt modelId="{F1D50A13-2F1F-4815-944A-197F7D260511}">
      <dgm:prSet phldrT="[Text]"/>
      <dgm:spPr/>
      <dgm:t>
        <a:bodyPr/>
        <a:lstStyle/>
        <a:p>
          <a:r>
            <a:rPr lang="en-US" dirty="0" smtClean="0"/>
            <a:t> Mutating files</a:t>
          </a:r>
          <a:endParaRPr lang="en-US" dirty="0"/>
        </a:p>
      </dgm:t>
    </dgm:pt>
    <dgm:pt modelId="{87A9E31E-4CCB-4C7B-B993-7ABDC95204B0}" type="parTrans" cxnId="{F33D963D-3614-4E20-8D87-DA259DE6DB4A}">
      <dgm:prSet/>
      <dgm:spPr/>
      <dgm:t>
        <a:bodyPr/>
        <a:lstStyle/>
        <a:p>
          <a:endParaRPr lang="en-US"/>
        </a:p>
      </dgm:t>
    </dgm:pt>
    <dgm:pt modelId="{DDCB006B-4791-4E4D-A0B5-F177F2F6DA07}" type="sibTrans" cxnId="{F33D963D-3614-4E20-8D87-DA259DE6DB4A}">
      <dgm:prSet/>
      <dgm:spPr/>
      <dgm:t>
        <a:bodyPr/>
        <a:lstStyle/>
        <a:p>
          <a:endParaRPr lang="en-US"/>
        </a:p>
      </dgm:t>
    </dgm:pt>
    <dgm:pt modelId="{59BDA136-8C27-4117-AFA5-985272749638}">
      <dgm:prSet/>
      <dgm:spPr/>
      <dgm:t>
        <a:bodyPr/>
        <a:lstStyle/>
        <a:p>
          <a:r>
            <a:rPr lang="en-US" dirty="0" smtClean="0"/>
            <a:t> Criminal underground</a:t>
          </a:r>
          <a:endParaRPr lang="en-US" dirty="0"/>
        </a:p>
      </dgm:t>
    </dgm:pt>
    <dgm:pt modelId="{2BCC7A13-68B1-4B20-AC82-A8542DDEE74B}" type="parTrans" cxnId="{D1DCB47E-2DB7-4500-89C8-1C93A43CAC9D}">
      <dgm:prSet/>
      <dgm:spPr/>
      <dgm:t>
        <a:bodyPr/>
        <a:lstStyle/>
        <a:p>
          <a:endParaRPr lang="en-US"/>
        </a:p>
      </dgm:t>
    </dgm:pt>
    <dgm:pt modelId="{C4F0C205-2E08-4426-A9C1-5BC70220D9D8}" type="sibTrans" cxnId="{D1DCB47E-2DB7-4500-89C8-1C93A43CAC9D}">
      <dgm:prSet/>
      <dgm:spPr/>
      <dgm:t>
        <a:bodyPr/>
        <a:lstStyle/>
        <a:p>
          <a:endParaRPr lang="en-US"/>
        </a:p>
      </dgm:t>
    </dgm:pt>
    <dgm:pt modelId="{B1A18DAC-A0EE-4FDD-84EA-4301DB6272EC}">
      <dgm:prSet phldrT="[Text]"/>
      <dgm:spPr/>
      <dgm:t>
        <a:bodyPr/>
        <a:lstStyle/>
        <a:p>
          <a:r>
            <a:rPr lang="en-US" dirty="0" smtClean="0"/>
            <a:t> </a:t>
          </a:r>
          <a:r>
            <a:rPr lang="en-US" dirty="0" err="1" smtClean="0"/>
            <a:t>Scamware</a:t>
          </a:r>
          <a:r>
            <a:rPr lang="en-US" dirty="0" smtClean="0"/>
            <a:t>, </a:t>
          </a:r>
          <a:r>
            <a:rPr lang="en-US" dirty="0" err="1" smtClean="0"/>
            <a:t>Rogueware</a:t>
          </a:r>
          <a:endParaRPr lang="en-US" dirty="0"/>
        </a:p>
      </dgm:t>
    </dgm:pt>
    <dgm:pt modelId="{2E882E8C-F16D-48CB-85CF-5A49195CB337}" type="parTrans" cxnId="{1D9685DF-D42B-4CED-88FE-C9EA95972645}">
      <dgm:prSet/>
      <dgm:spPr/>
      <dgm:t>
        <a:bodyPr/>
        <a:lstStyle/>
        <a:p>
          <a:endParaRPr lang="en-US"/>
        </a:p>
      </dgm:t>
    </dgm:pt>
    <dgm:pt modelId="{DBA649F9-90A8-4ECC-ADCD-447DBA6FFCCF}" type="sibTrans" cxnId="{1D9685DF-D42B-4CED-88FE-C9EA95972645}">
      <dgm:prSet/>
      <dgm:spPr/>
      <dgm:t>
        <a:bodyPr/>
        <a:lstStyle/>
        <a:p>
          <a:endParaRPr lang="en-US"/>
        </a:p>
      </dgm:t>
    </dgm:pt>
    <dgm:pt modelId="{75B2756C-9FBA-4431-BEB7-D7441FD9D44A}" type="pres">
      <dgm:prSet presAssocID="{9233E51F-DF09-4073-A6F9-4B6E963DF526}" presName="Name0" presStyleCnt="0">
        <dgm:presLayoutVars>
          <dgm:dir/>
          <dgm:animLvl val="lvl"/>
          <dgm:resizeHandles val="exact"/>
        </dgm:presLayoutVars>
      </dgm:prSet>
      <dgm:spPr/>
      <dgm:t>
        <a:bodyPr/>
        <a:lstStyle/>
        <a:p>
          <a:endParaRPr lang="en-US"/>
        </a:p>
      </dgm:t>
    </dgm:pt>
    <dgm:pt modelId="{67005AFD-C6A7-40B3-847A-87B33B479496}" type="pres">
      <dgm:prSet presAssocID="{324844C7-FC3E-4AB8-9877-520C0C97094E}" presName="linNode" presStyleCnt="0"/>
      <dgm:spPr/>
      <dgm:t>
        <a:bodyPr/>
        <a:lstStyle/>
        <a:p>
          <a:endParaRPr lang="en-US"/>
        </a:p>
      </dgm:t>
    </dgm:pt>
    <dgm:pt modelId="{462C09B6-EC37-427E-A706-01A81FE9BAAE}" type="pres">
      <dgm:prSet presAssocID="{324844C7-FC3E-4AB8-9877-520C0C97094E}" presName="parentText" presStyleLbl="node1" presStyleIdx="0" presStyleCnt="1" custLinFactNeighborX="-5040">
        <dgm:presLayoutVars>
          <dgm:chMax val="1"/>
          <dgm:bulletEnabled val="1"/>
        </dgm:presLayoutVars>
      </dgm:prSet>
      <dgm:spPr/>
      <dgm:t>
        <a:bodyPr/>
        <a:lstStyle/>
        <a:p>
          <a:endParaRPr lang="en-US"/>
        </a:p>
      </dgm:t>
    </dgm:pt>
    <dgm:pt modelId="{E73AEC3C-08C8-4CA3-9252-BF62DCF4B72E}" type="pres">
      <dgm:prSet presAssocID="{324844C7-FC3E-4AB8-9877-520C0C97094E}" presName="descendantText" presStyleLbl="alignAccFollowNode1" presStyleIdx="0" presStyleCnt="1">
        <dgm:presLayoutVars>
          <dgm:bulletEnabled val="1"/>
        </dgm:presLayoutVars>
      </dgm:prSet>
      <dgm:spPr/>
      <dgm:t>
        <a:bodyPr/>
        <a:lstStyle/>
        <a:p>
          <a:endParaRPr lang="en-US"/>
        </a:p>
      </dgm:t>
    </dgm:pt>
  </dgm:ptLst>
  <dgm:cxnLst>
    <dgm:cxn modelId="{E3DFE147-857E-452F-B853-D49504547F0B}" type="presOf" srcId="{B1A18DAC-A0EE-4FDD-84EA-4301DB6272EC}" destId="{E73AEC3C-08C8-4CA3-9252-BF62DCF4B72E}" srcOrd="0" destOrd="1" presId="urn:microsoft.com/office/officeart/2005/8/layout/vList5"/>
    <dgm:cxn modelId="{6AC7B535-BDE3-4AFB-8462-099FDD580E94}" srcId="{9233E51F-DF09-4073-A6F9-4B6E963DF526}" destId="{324844C7-FC3E-4AB8-9877-520C0C97094E}" srcOrd="0" destOrd="0" parTransId="{5AD3C8FA-0CB0-4E6D-9E0D-6262CD9A3FDE}" sibTransId="{FC83A51F-9699-43F9-8AF9-F7BFE14B65B8}"/>
    <dgm:cxn modelId="{80B6FD28-E0FA-4645-B099-D95BD9E6DA07}" type="presOf" srcId="{F1D50A13-2F1F-4815-944A-197F7D260511}" destId="{E73AEC3C-08C8-4CA3-9252-BF62DCF4B72E}" srcOrd="0" destOrd="0" presId="urn:microsoft.com/office/officeart/2005/8/layout/vList5"/>
    <dgm:cxn modelId="{F33D963D-3614-4E20-8D87-DA259DE6DB4A}" srcId="{324844C7-FC3E-4AB8-9877-520C0C97094E}" destId="{F1D50A13-2F1F-4815-944A-197F7D260511}" srcOrd="0" destOrd="0" parTransId="{87A9E31E-4CCB-4C7B-B993-7ABDC95204B0}" sibTransId="{DDCB006B-4791-4E4D-A0B5-F177F2F6DA07}"/>
    <dgm:cxn modelId="{D1DCB47E-2DB7-4500-89C8-1C93A43CAC9D}" srcId="{324844C7-FC3E-4AB8-9877-520C0C97094E}" destId="{59BDA136-8C27-4117-AFA5-985272749638}" srcOrd="2" destOrd="0" parTransId="{2BCC7A13-68B1-4B20-AC82-A8542DDEE74B}" sibTransId="{C4F0C205-2E08-4426-A9C1-5BC70220D9D8}"/>
    <dgm:cxn modelId="{5B7E8927-A30D-4011-A71E-10B2B4F7271B}" type="presOf" srcId="{59BDA136-8C27-4117-AFA5-985272749638}" destId="{E73AEC3C-08C8-4CA3-9252-BF62DCF4B72E}" srcOrd="0" destOrd="2" presId="urn:microsoft.com/office/officeart/2005/8/layout/vList5"/>
    <dgm:cxn modelId="{1D9685DF-D42B-4CED-88FE-C9EA95972645}" srcId="{324844C7-FC3E-4AB8-9877-520C0C97094E}" destId="{B1A18DAC-A0EE-4FDD-84EA-4301DB6272EC}" srcOrd="1" destOrd="0" parTransId="{2E882E8C-F16D-48CB-85CF-5A49195CB337}" sibTransId="{DBA649F9-90A8-4ECC-ADCD-447DBA6FFCCF}"/>
    <dgm:cxn modelId="{F76CC6B4-1FD5-4A7A-8C6D-EFAE5F0DA2B9}" type="presOf" srcId="{324844C7-FC3E-4AB8-9877-520C0C97094E}" destId="{462C09B6-EC37-427E-A706-01A81FE9BAAE}" srcOrd="0" destOrd="0" presId="urn:microsoft.com/office/officeart/2005/8/layout/vList5"/>
    <dgm:cxn modelId="{7A44624C-8CAF-4E1C-BE24-87588B5CB539}" type="presOf" srcId="{9233E51F-DF09-4073-A6F9-4B6E963DF526}" destId="{75B2756C-9FBA-4431-BEB7-D7441FD9D44A}" srcOrd="0" destOrd="0" presId="urn:microsoft.com/office/officeart/2005/8/layout/vList5"/>
    <dgm:cxn modelId="{7ED5F90F-71F1-4BEA-9D15-3D62A9EA2378}" type="presParOf" srcId="{75B2756C-9FBA-4431-BEB7-D7441FD9D44A}" destId="{67005AFD-C6A7-40B3-847A-87B33B479496}" srcOrd="0" destOrd="0" presId="urn:microsoft.com/office/officeart/2005/8/layout/vList5"/>
    <dgm:cxn modelId="{3BA32CA2-B720-4A86-86F6-628697E4EA94}" type="presParOf" srcId="{67005AFD-C6A7-40B3-847A-87B33B479496}" destId="{462C09B6-EC37-427E-A706-01A81FE9BAAE}" srcOrd="0" destOrd="0" presId="urn:microsoft.com/office/officeart/2005/8/layout/vList5"/>
    <dgm:cxn modelId="{C8CBA465-150D-4787-8FC5-6493B2765D0F}" type="presParOf" srcId="{67005AFD-C6A7-40B3-847A-87B33B479496}" destId="{E73AEC3C-08C8-4CA3-9252-BF62DCF4B72E}" srcOrd="1" destOrd="0" presId="urn:microsoft.com/office/officeart/2005/8/layout/vList5"/>
  </dgm:cxnLst>
  <dgm:bg/>
  <dgm:whole/>
  <dgm:extLst>
    <a:ext uri="http://schemas.microsoft.com/office/drawing/2008/diagram">
      <dsp:dataModelExt xmlns=""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E78F9-FB4C-49D2-8424-B38323ABA756}" type="doc">
      <dgm:prSet loTypeId="urn:microsoft.com/office/officeart/2005/8/layout/hProcess11" loCatId="process" qsTypeId="urn:microsoft.com/office/officeart/2005/8/quickstyle/simple1" qsCatId="simple" csTypeId="urn:microsoft.com/office/officeart/2005/8/colors/accent4_1" csCatId="accent4" phldr="1"/>
      <dgm:spPr/>
    </dgm:pt>
    <dgm:pt modelId="{1087F31B-845F-47C5-B1DA-5B3ECB3333A4}">
      <dgm:prSet phldrT="[Text]"/>
      <dgm:spPr/>
      <dgm:t>
        <a:bodyPr/>
        <a:lstStyle/>
        <a:p>
          <a:r>
            <a:rPr lang="en-US" dirty="0" smtClean="0"/>
            <a:t>Antivirus</a:t>
          </a:r>
          <a:endParaRPr lang="en-US" dirty="0"/>
        </a:p>
      </dgm:t>
    </dgm:pt>
    <dgm:pt modelId="{73DBCFBC-0F93-47AD-B863-C27ECBC7DD34}" type="parTrans" cxnId="{7476C4C7-F843-474C-9A52-CE0F70662111}">
      <dgm:prSet/>
      <dgm:spPr/>
      <dgm:t>
        <a:bodyPr/>
        <a:lstStyle/>
        <a:p>
          <a:endParaRPr lang="en-US"/>
        </a:p>
      </dgm:t>
    </dgm:pt>
    <dgm:pt modelId="{A7A931C4-4D27-470C-A752-B15D44F74B49}" type="sibTrans" cxnId="{7476C4C7-F843-474C-9A52-CE0F70662111}">
      <dgm:prSet/>
      <dgm:spPr/>
      <dgm:t>
        <a:bodyPr/>
        <a:lstStyle/>
        <a:p>
          <a:endParaRPr lang="en-US"/>
        </a:p>
      </dgm:t>
    </dgm:pt>
    <dgm:pt modelId="{CCFF0239-7F1A-4952-915A-E3905E250CC7}">
      <dgm:prSet phldrT="[Text]"/>
      <dgm:spPr/>
      <dgm:t>
        <a:bodyPr/>
        <a:lstStyle/>
        <a:p>
          <a:r>
            <a:rPr lang="en-US" dirty="0" smtClean="0"/>
            <a:t>Intrusion Prevention</a:t>
          </a:r>
          <a:endParaRPr lang="en-US" dirty="0"/>
        </a:p>
      </dgm:t>
    </dgm:pt>
    <dgm:pt modelId="{3920D20D-1015-4FB1-960A-51637F864C16}" type="parTrans" cxnId="{04827FA6-7994-418C-AD54-F7154A17DD1E}">
      <dgm:prSet/>
      <dgm:spPr/>
      <dgm:t>
        <a:bodyPr/>
        <a:lstStyle/>
        <a:p>
          <a:endParaRPr lang="en-US"/>
        </a:p>
      </dgm:t>
    </dgm:pt>
    <dgm:pt modelId="{563248FD-3D31-4B08-BC71-2A2B6D74B2A4}" type="sibTrans" cxnId="{04827FA6-7994-418C-AD54-F7154A17DD1E}">
      <dgm:prSet/>
      <dgm:spPr/>
      <dgm:t>
        <a:bodyPr/>
        <a:lstStyle/>
        <a:p>
          <a:endParaRPr lang="en-US"/>
        </a:p>
      </dgm:t>
    </dgm:pt>
    <dgm:pt modelId="{925FBC2D-D8A0-46B7-8C2D-C5859003BDAB}">
      <dgm:prSet phldrT="[Text]"/>
      <dgm:spPr/>
      <dgm:t>
        <a:bodyPr/>
        <a:lstStyle/>
        <a:p>
          <a:r>
            <a:rPr lang="en-US" dirty="0" smtClean="0"/>
            <a:t>File Reputation</a:t>
          </a:r>
          <a:endParaRPr lang="en-US" dirty="0"/>
        </a:p>
      </dgm:t>
    </dgm:pt>
    <dgm:pt modelId="{42B10A59-7FDD-4EB9-8234-86810FEEF037}" type="parTrans" cxnId="{9AFA1A8D-331C-4A22-91EB-9CCFD2B210BC}">
      <dgm:prSet/>
      <dgm:spPr/>
      <dgm:t>
        <a:bodyPr/>
        <a:lstStyle/>
        <a:p>
          <a:endParaRPr lang="en-US"/>
        </a:p>
      </dgm:t>
    </dgm:pt>
    <dgm:pt modelId="{7CE691FB-7B24-403C-A9E2-FD57A196F31E}" type="sibTrans" cxnId="{9AFA1A8D-331C-4A22-91EB-9CCFD2B210BC}">
      <dgm:prSet/>
      <dgm:spPr/>
      <dgm:t>
        <a:bodyPr/>
        <a:lstStyle/>
        <a:p>
          <a:endParaRPr lang="en-US"/>
        </a:p>
      </dgm:t>
    </dgm:pt>
    <dgm:pt modelId="{5086E742-DC76-4A2F-BD44-78324CF4DB1A}" type="pres">
      <dgm:prSet presAssocID="{C20E78F9-FB4C-49D2-8424-B38323ABA756}" presName="Name0" presStyleCnt="0">
        <dgm:presLayoutVars>
          <dgm:dir/>
          <dgm:resizeHandles val="exact"/>
        </dgm:presLayoutVars>
      </dgm:prSet>
      <dgm:spPr/>
    </dgm:pt>
    <dgm:pt modelId="{2CC268D1-8127-43FD-BEAA-A7F0DC479CDC}" type="pres">
      <dgm:prSet presAssocID="{C20E78F9-FB4C-49D2-8424-B38323ABA756}" presName="arrow" presStyleLbl="bgShp" presStyleIdx="0" presStyleCnt="1"/>
      <dgm:spPr/>
    </dgm:pt>
    <dgm:pt modelId="{4A4A4C5E-B1DF-4FD1-A556-9C5B6C0D7C69}" type="pres">
      <dgm:prSet presAssocID="{C20E78F9-FB4C-49D2-8424-B38323ABA756}" presName="points" presStyleCnt="0"/>
      <dgm:spPr/>
    </dgm:pt>
    <dgm:pt modelId="{45941F6F-9687-4AE3-A312-E659D6680239}" type="pres">
      <dgm:prSet presAssocID="{1087F31B-845F-47C5-B1DA-5B3ECB3333A4}" presName="compositeA" presStyleCnt="0"/>
      <dgm:spPr/>
    </dgm:pt>
    <dgm:pt modelId="{EDD3F178-3846-4428-A1B5-97C52A58FF02}" type="pres">
      <dgm:prSet presAssocID="{1087F31B-845F-47C5-B1DA-5B3ECB3333A4}" presName="textA" presStyleLbl="revTx" presStyleIdx="0" presStyleCnt="3" custLinFactNeighborX="-151" custLinFactNeighborY="22727">
        <dgm:presLayoutVars>
          <dgm:bulletEnabled val="1"/>
        </dgm:presLayoutVars>
      </dgm:prSet>
      <dgm:spPr/>
      <dgm:t>
        <a:bodyPr/>
        <a:lstStyle/>
        <a:p>
          <a:endParaRPr lang="en-US"/>
        </a:p>
      </dgm:t>
    </dgm:pt>
    <dgm:pt modelId="{A3293121-1DB7-4B7A-B0DA-3AEB9D985F96}" type="pres">
      <dgm:prSet presAssocID="{1087F31B-845F-47C5-B1DA-5B3ECB3333A4}" presName="circleA" presStyleLbl="node1" presStyleIdx="0" presStyleCnt="3"/>
      <dgm:spPr/>
    </dgm:pt>
    <dgm:pt modelId="{2A8F2D9E-2EDB-4719-8122-91E075BAE09E}" type="pres">
      <dgm:prSet presAssocID="{1087F31B-845F-47C5-B1DA-5B3ECB3333A4}" presName="spaceA" presStyleCnt="0"/>
      <dgm:spPr/>
    </dgm:pt>
    <dgm:pt modelId="{FB455C02-0C89-4787-95AE-A9EE57EB70D3}" type="pres">
      <dgm:prSet presAssocID="{A7A931C4-4D27-470C-A752-B15D44F74B49}" presName="space" presStyleCnt="0"/>
      <dgm:spPr/>
    </dgm:pt>
    <dgm:pt modelId="{4E980B86-70C6-4E3F-9C58-1DA77140152D}" type="pres">
      <dgm:prSet presAssocID="{CCFF0239-7F1A-4952-915A-E3905E250CC7}" presName="compositeB" presStyleCnt="0"/>
      <dgm:spPr/>
    </dgm:pt>
    <dgm:pt modelId="{EB7EB3DA-3D4B-4F54-B0EE-0FB64A49DE8C}" type="pres">
      <dgm:prSet presAssocID="{CCFF0239-7F1A-4952-915A-E3905E250CC7}" presName="textB" presStyleLbl="revTx" presStyleIdx="1" presStyleCnt="3" custLinFactY="-27273" custLinFactNeighborX="10793" custLinFactNeighborY="-100000">
        <dgm:presLayoutVars>
          <dgm:bulletEnabled val="1"/>
        </dgm:presLayoutVars>
      </dgm:prSet>
      <dgm:spPr/>
      <dgm:t>
        <a:bodyPr/>
        <a:lstStyle/>
        <a:p>
          <a:endParaRPr lang="en-US"/>
        </a:p>
      </dgm:t>
    </dgm:pt>
    <dgm:pt modelId="{66812220-CFB1-48CE-8868-36863047DB40}" type="pres">
      <dgm:prSet presAssocID="{CCFF0239-7F1A-4952-915A-E3905E250CC7}" presName="circleB" presStyleLbl="node1" presStyleIdx="1" presStyleCnt="3" custLinFactX="124825" custLinFactNeighborX="200000"/>
      <dgm:spPr/>
    </dgm:pt>
    <dgm:pt modelId="{77E16832-47FE-4694-B9E1-B108F2E71871}" type="pres">
      <dgm:prSet presAssocID="{CCFF0239-7F1A-4952-915A-E3905E250CC7}" presName="spaceB" presStyleCnt="0"/>
      <dgm:spPr/>
    </dgm:pt>
    <dgm:pt modelId="{8116EBF2-5C11-451D-B58E-4B233442CFC7}" type="pres">
      <dgm:prSet presAssocID="{563248FD-3D31-4B08-BC71-2A2B6D74B2A4}" presName="space" presStyleCnt="0"/>
      <dgm:spPr/>
    </dgm:pt>
    <dgm:pt modelId="{11E6AD23-7875-4805-B2B7-27B76C98A41C}" type="pres">
      <dgm:prSet presAssocID="{925FBC2D-D8A0-46B7-8C2D-C5859003BDAB}" presName="compositeA" presStyleCnt="0"/>
      <dgm:spPr/>
    </dgm:pt>
    <dgm:pt modelId="{9760554A-F28D-41C8-8237-3763698535BB}" type="pres">
      <dgm:prSet presAssocID="{925FBC2D-D8A0-46B7-8C2D-C5859003BDAB}" presName="textA" presStyleLbl="revTx" presStyleIdx="2" presStyleCnt="3" custLinFactNeighborX="33941" custLinFactNeighborY="22727">
        <dgm:presLayoutVars>
          <dgm:bulletEnabled val="1"/>
        </dgm:presLayoutVars>
      </dgm:prSet>
      <dgm:spPr/>
      <dgm:t>
        <a:bodyPr/>
        <a:lstStyle/>
        <a:p>
          <a:endParaRPr lang="en-US"/>
        </a:p>
      </dgm:t>
    </dgm:pt>
    <dgm:pt modelId="{03F35296-F750-4BED-B039-3A266C1D7E20}" type="pres">
      <dgm:prSet presAssocID="{925FBC2D-D8A0-46B7-8C2D-C5859003BDAB}" presName="circleA" presStyleLbl="node1" presStyleIdx="2" presStyleCnt="3" custLinFactX="500000" custLinFactNeighborX="561617"/>
      <dgm:spPr/>
    </dgm:pt>
    <dgm:pt modelId="{C8D25084-4D99-473C-A0A2-A6DF93F74F13}" type="pres">
      <dgm:prSet presAssocID="{925FBC2D-D8A0-46B7-8C2D-C5859003BDAB}" presName="spaceA" presStyleCnt="0"/>
      <dgm:spPr/>
    </dgm:pt>
  </dgm:ptLst>
  <dgm:cxnLst>
    <dgm:cxn modelId="{9AFA1A8D-331C-4A22-91EB-9CCFD2B210BC}" srcId="{C20E78F9-FB4C-49D2-8424-B38323ABA756}" destId="{925FBC2D-D8A0-46B7-8C2D-C5859003BDAB}" srcOrd="2" destOrd="0" parTransId="{42B10A59-7FDD-4EB9-8234-86810FEEF037}" sibTransId="{7CE691FB-7B24-403C-A9E2-FD57A196F31E}"/>
    <dgm:cxn modelId="{606DA579-CC03-4A00-A671-232F8F0383B8}" type="presOf" srcId="{1087F31B-845F-47C5-B1DA-5B3ECB3333A4}" destId="{EDD3F178-3846-4428-A1B5-97C52A58FF02}" srcOrd="0" destOrd="0" presId="urn:microsoft.com/office/officeart/2005/8/layout/hProcess11"/>
    <dgm:cxn modelId="{A89755E3-4557-48D6-9D3A-F4B507495846}" type="presOf" srcId="{925FBC2D-D8A0-46B7-8C2D-C5859003BDAB}" destId="{9760554A-F28D-41C8-8237-3763698535BB}" srcOrd="0" destOrd="0" presId="urn:microsoft.com/office/officeart/2005/8/layout/hProcess11"/>
    <dgm:cxn modelId="{04827FA6-7994-418C-AD54-F7154A17DD1E}" srcId="{C20E78F9-FB4C-49D2-8424-B38323ABA756}" destId="{CCFF0239-7F1A-4952-915A-E3905E250CC7}" srcOrd="1" destOrd="0" parTransId="{3920D20D-1015-4FB1-960A-51637F864C16}" sibTransId="{563248FD-3D31-4B08-BC71-2A2B6D74B2A4}"/>
    <dgm:cxn modelId="{FAD93D5E-522D-4CD3-93EB-808874E58BC9}" type="presOf" srcId="{C20E78F9-FB4C-49D2-8424-B38323ABA756}" destId="{5086E742-DC76-4A2F-BD44-78324CF4DB1A}" srcOrd="0" destOrd="0" presId="urn:microsoft.com/office/officeart/2005/8/layout/hProcess11"/>
    <dgm:cxn modelId="{7476C4C7-F843-474C-9A52-CE0F70662111}" srcId="{C20E78F9-FB4C-49D2-8424-B38323ABA756}" destId="{1087F31B-845F-47C5-B1DA-5B3ECB3333A4}" srcOrd="0" destOrd="0" parTransId="{73DBCFBC-0F93-47AD-B863-C27ECBC7DD34}" sibTransId="{A7A931C4-4D27-470C-A752-B15D44F74B49}"/>
    <dgm:cxn modelId="{6596F093-3A74-4067-AA4C-464D008C05F0}" type="presOf" srcId="{CCFF0239-7F1A-4952-915A-E3905E250CC7}" destId="{EB7EB3DA-3D4B-4F54-B0EE-0FB64A49DE8C}" srcOrd="0" destOrd="0" presId="urn:microsoft.com/office/officeart/2005/8/layout/hProcess11"/>
    <dgm:cxn modelId="{12F9AC3B-4C4B-4A4F-AE38-9AAE9FD171E3}" type="presParOf" srcId="{5086E742-DC76-4A2F-BD44-78324CF4DB1A}" destId="{2CC268D1-8127-43FD-BEAA-A7F0DC479CDC}" srcOrd="0" destOrd="0" presId="urn:microsoft.com/office/officeart/2005/8/layout/hProcess11"/>
    <dgm:cxn modelId="{4A9AFEC7-EC04-439A-AB7F-8821295E11C6}" type="presParOf" srcId="{5086E742-DC76-4A2F-BD44-78324CF4DB1A}" destId="{4A4A4C5E-B1DF-4FD1-A556-9C5B6C0D7C69}" srcOrd="1" destOrd="0" presId="urn:microsoft.com/office/officeart/2005/8/layout/hProcess11"/>
    <dgm:cxn modelId="{4B15471A-233E-4044-8D5D-890029B3A455}" type="presParOf" srcId="{4A4A4C5E-B1DF-4FD1-A556-9C5B6C0D7C69}" destId="{45941F6F-9687-4AE3-A312-E659D6680239}" srcOrd="0" destOrd="0" presId="urn:microsoft.com/office/officeart/2005/8/layout/hProcess11"/>
    <dgm:cxn modelId="{00C7980A-8A33-4902-B467-28888E553AB2}" type="presParOf" srcId="{45941F6F-9687-4AE3-A312-E659D6680239}" destId="{EDD3F178-3846-4428-A1B5-97C52A58FF02}" srcOrd="0" destOrd="0" presId="urn:microsoft.com/office/officeart/2005/8/layout/hProcess11"/>
    <dgm:cxn modelId="{C71FCCCA-DE8F-4556-B18F-9FE810CDCAD1}" type="presParOf" srcId="{45941F6F-9687-4AE3-A312-E659D6680239}" destId="{A3293121-1DB7-4B7A-B0DA-3AEB9D985F96}" srcOrd="1" destOrd="0" presId="urn:microsoft.com/office/officeart/2005/8/layout/hProcess11"/>
    <dgm:cxn modelId="{01CF20F7-3F5D-488A-B286-82790044E932}" type="presParOf" srcId="{45941F6F-9687-4AE3-A312-E659D6680239}" destId="{2A8F2D9E-2EDB-4719-8122-91E075BAE09E}" srcOrd="2" destOrd="0" presId="urn:microsoft.com/office/officeart/2005/8/layout/hProcess11"/>
    <dgm:cxn modelId="{0CC19939-C6F8-4F01-92A7-A0341CCF3BBF}" type="presParOf" srcId="{4A4A4C5E-B1DF-4FD1-A556-9C5B6C0D7C69}" destId="{FB455C02-0C89-4787-95AE-A9EE57EB70D3}" srcOrd="1" destOrd="0" presId="urn:microsoft.com/office/officeart/2005/8/layout/hProcess11"/>
    <dgm:cxn modelId="{8DD27276-5281-4E6E-B531-448A6E73F27F}" type="presParOf" srcId="{4A4A4C5E-B1DF-4FD1-A556-9C5B6C0D7C69}" destId="{4E980B86-70C6-4E3F-9C58-1DA77140152D}" srcOrd="2" destOrd="0" presId="urn:microsoft.com/office/officeart/2005/8/layout/hProcess11"/>
    <dgm:cxn modelId="{AD22FDCE-8E3D-4489-842E-88CBD8B83D6F}" type="presParOf" srcId="{4E980B86-70C6-4E3F-9C58-1DA77140152D}" destId="{EB7EB3DA-3D4B-4F54-B0EE-0FB64A49DE8C}" srcOrd="0" destOrd="0" presId="urn:microsoft.com/office/officeart/2005/8/layout/hProcess11"/>
    <dgm:cxn modelId="{A1FC2BF2-BD8A-42F3-918A-5BB9B427BDFF}" type="presParOf" srcId="{4E980B86-70C6-4E3F-9C58-1DA77140152D}" destId="{66812220-CFB1-48CE-8868-36863047DB40}" srcOrd="1" destOrd="0" presId="urn:microsoft.com/office/officeart/2005/8/layout/hProcess11"/>
    <dgm:cxn modelId="{9B35074D-1EFD-4ADF-B1C2-5319716C64B7}" type="presParOf" srcId="{4E980B86-70C6-4E3F-9C58-1DA77140152D}" destId="{77E16832-47FE-4694-B9E1-B108F2E71871}" srcOrd="2" destOrd="0" presId="urn:microsoft.com/office/officeart/2005/8/layout/hProcess11"/>
    <dgm:cxn modelId="{40D7C94C-407E-4E99-8F48-0B1C762CE26E}" type="presParOf" srcId="{4A4A4C5E-B1DF-4FD1-A556-9C5B6C0D7C69}" destId="{8116EBF2-5C11-451D-B58E-4B233442CFC7}" srcOrd="3" destOrd="0" presId="urn:microsoft.com/office/officeart/2005/8/layout/hProcess11"/>
    <dgm:cxn modelId="{3BE5C38A-F075-4C91-BE2E-9479F83E4C11}" type="presParOf" srcId="{4A4A4C5E-B1DF-4FD1-A556-9C5B6C0D7C69}" destId="{11E6AD23-7875-4805-B2B7-27B76C98A41C}" srcOrd="4" destOrd="0" presId="urn:microsoft.com/office/officeart/2005/8/layout/hProcess11"/>
    <dgm:cxn modelId="{D848226E-857C-4560-BA78-290552D936C7}" type="presParOf" srcId="{11E6AD23-7875-4805-B2B7-27B76C98A41C}" destId="{9760554A-F28D-41C8-8237-3763698535BB}" srcOrd="0" destOrd="0" presId="urn:microsoft.com/office/officeart/2005/8/layout/hProcess11"/>
    <dgm:cxn modelId="{F4826EBD-F81F-4C99-A851-BB2218C79918}" type="presParOf" srcId="{11E6AD23-7875-4805-B2B7-27B76C98A41C}" destId="{03F35296-F750-4BED-B039-3A266C1D7E20}" srcOrd="1" destOrd="0" presId="urn:microsoft.com/office/officeart/2005/8/layout/hProcess11"/>
    <dgm:cxn modelId="{64C4774C-C8AE-47D8-828C-2527AF69BEEB}" type="presParOf" srcId="{11E6AD23-7875-4805-B2B7-27B76C98A41C}" destId="{C8D25084-4D99-473C-A0A2-A6DF93F74F13}" srcOrd="2" destOrd="0" presId="urn:microsoft.com/office/officeart/2005/8/layout/hProcess11"/>
  </dgm:cxnLst>
  <dgm:bg/>
  <dgm:whole/>
  <dgm:extLst>
    <a:ext uri="http://schemas.microsoft.com/office/drawing/2008/diagram">
      <dsp:dataModelExt xmlns=""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C51E1A-D8A5-4D32-9176-68D6BEC0D6CF}" type="doc">
      <dgm:prSet loTypeId="urn:microsoft.com/office/officeart/2005/8/layout/radial1" loCatId="relationship" qsTypeId="urn:microsoft.com/office/officeart/2005/8/quickstyle/simple5" qsCatId="simple" csTypeId="urn:microsoft.com/office/officeart/2005/8/colors/colorful3" csCatId="colorful" phldr="1"/>
      <dgm:spPr/>
      <dgm:t>
        <a:bodyPr/>
        <a:lstStyle/>
        <a:p>
          <a:endParaRPr lang="en-IE"/>
        </a:p>
      </dgm:t>
    </dgm:pt>
    <dgm:pt modelId="{8E7238A1-B55A-419C-879F-F684A8D4F33D}">
      <dgm:prSet phldrT="[Text]" custT="1"/>
      <dgm:spPr/>
      <dgm:t>
        <a:bodyPr/>
        <a:lstStyle/>
        <a:p>
          <a:r>
            <a:rPr kumimoji="0" lang="en-US" sz="1500" b="1" i="0" u="none" strike="noStrike" cap="none" normalizeH="0" baseline="0" dirty="0" smtClean="0">
              <a:ln/>
              <a:effectLst/>
              <a:latin typeface="+mn-lt"/>
            </a:rPr>
            <a:t>Antispyware</a:t>
          </a:r>
          <a:endParaRPr lang="en-IE" sz="1500" dirty="0"/>
        </a:p>
      </dgm:t>
    </dgm:pt>
    <dgm:pt modelId="{517855C3-9417-4A52-9B01-48AEE4A0D7CC}" type="parTrans" cxnId="{B51AE288-D8E7-4265-BEAA-C713974D0442}">
      <dgm:prSet custT="1"/>
      <dgm:spPr/>
      <dgm:t>
        <a:bodyPr/>
        <a:lstStyle/>
        <a:p>
          <a:endParaRPr lang="en-IE" sz="400"/>
        </a:p>
      </dgm:t>
    </dgm:pt>
    <dgm:pt modelId="{72C95B09-6D24-4426-924C-59F18301DD4D}" type="sibTrans" cxnId="{B51AE288-D8E7-4265-BEAA-C713974D0442}">
      <dgm:prSet/>
      <dgm:spPr/>
      <dgm:t>
        <a:bodyPr/>
        <a:lstStyle/>
        <a:p>
          <a:endParaRPr lang="en-IE"/>
        </a:p>
      </dgm:t>
    </dgm:pt>
    <dgm:pt modelId="{5D8439B1-B57A-4493-9AE1-AC58EBFBF2B4}">
      <dgm:prSet phldrT="[Text]" custT="1"/>
      <dgm:spPr/>
      <dgm:t>
        <a:bodyPr/>
        <a:lstStyle/>
        <a:p>
          <a:pPr rtl="0"/>
          <a:r>
            <a:rPr kumimoji="0" lang="en-US" sz="1800" b="1" i="0" u="none" strike="noStrike" cap="none" normalizeH="0" baseline="0" dirty="0" smtClean="0">
              <a:ln/>
              <a:effectLst/>
              <a:latin typeface="+mn-lt"/>
            </a:rPr>
            <a:t>Antivirus</a:t>
          </a:r>
          <a:endParaRPr lang="en-IE" sz="1800" dirty="0"/>
        </a:p>
      </dgm:t>
    </dgm:pt>
    <dgm:pt modelId="{24A7FC12-C1B2-4A66-A89A-8C787CC89542}" type="parTrans" cxnId="{5995964E-744C-4DBA-B81C-C813151EDAC9}">
      <dgm:prSet custT="1"/>
      <dgm:spPr/>
      <dgm:t>
        <a:bodyPr/>
        <a:lstStyle/>
        <a:p>
          <a:endParaRPr lang="en-IE" sz="400"/>
        </a:p>
      </dgm:t>
    </dgm:pt>
    <dgm:pt modelId="{3156F730-1923-4FE9-9AF0-F3016F96CD04}" type="sibTrans" cxnId="{5995964E-744C-4DBA-B81C-C813151EDAC9}">
      <dgm:prSet/>
      <dgm:spPr/>
      <dgm:t>
        <a:bodyPr/>
        <a:lstStyle/>
        <a:p>
          <a:endParaRPr lang="en-IE"/>
        </a:p>
      </dgm:t>
    </dgm:pt>
    <dgm:pt modelId="{F226FC5F-BDA4-4EB0-8F63-3C95434E793A}">
      <dgm:prSet phldrT="[Text]" custT="1"/>
      <dgm:spPr/>
      <dgm:t>
        <a:bodyPr/>
        <a:lstStyle/>
        <a:p>
          <a:endParaRPr lang="en-IE" sz="2000" dirty="0"/>
        </a:p>
      </dgm:t>
    </dgm:pt>
    <dgm:pt modelId="{62CF6BDB-2CD5-46F1-BA73-3CE44197D375}" type="sibTrans" cxnId="{22809C60-F86E-4B90-87B3-83A6367A60C8}">
      <dgm:prSet/>
      <dgm:spPr/>
      <dgm:t>
        <a:bodyPr/>
        <a:lstStyle/>
        <a:p>
          <a:endParaRPr lang="en-IE"/>
        </a:p>
      </dgm:t>
    </dgm:pt>
    <dgm:pt modelId="{EBB135AE-6A3B-4D32-AE66-AD186CA14CB7}" type="parTrans" cxnId="{22809C60-F86E-4B90-87B3-83A6367A60C8}">
      <dgm:prSet/>
      <dgm:spPr/>
      <dgm:t>
        <a:bodyPr/>
        <a:lstStyle/>
        <a:p>
          <a:endParaRPr lang="en-IE"/>
        </a:p>
      </dgm:t>
    </dgm:pt>
    <dgm:pt modelId="{61F181C8-7ED2-427E-A2D5-C94FF2B6EB90}">
      <dgm:prSet phldrT="[Text]" custT="1"/>
      <dgm:spPr/>
      <dgm:t>
        <a:bodyPr tIns="0"/>
        <a:lstStyle/>
        <a:p>
          <a:pPr>
            <a:spcAft>
              <a:spcPct val="15000"/>
            </a:spcAft>
          </a:pPr>
          <a:r>
            <a:rPr lang="en-IE" sz="1800" b="1" dirty="0" smtClean="0"/>
            <a:t>Firewall</a:t>
          </a:r>
          <a:endParaRPr lang="en-IE" sz="1800" b="1" dirty="0"/>
        </a:p>
      </dgm:t>
    </dgm:pt>
    <dgm:pt modelId="{BBC0C398-BDBC-4648-B16F-7522A5207EA0}" type="parTrans" cxnId="{33F1DEFF-8832-499B-8E11-B33C2A42F111}">
      <dgm:prSet custT="1"/>
      <dgm:spPr/>
      <dgm:t>
        <a:bodyPr/>
        <a:lstStyle/>
        <a:p>
          <a:endParaRPr lang="en-US" sz="400"/>
        </a:p>
      </dgm:t>
    </dgm:pt>
    <dgm:pt modelId="{EB9A85A1-8042-440B-A05D-2818B5F0CDC9}" type="sibTrans" cxnId="{33F1DEFF-8832-499B-8E11-B33C2A42F111}">
      <dgm:prSet/>
      <dgm:spPr/>
      <dgm:t>
        <a:bodyPr/>
        <a:lstStyle/>
        <a:p>
          <a:endParaRPr lang="en-US"/>
        </a:p>
      </dgm:t>
    </dgm:pt>
    <dgm:pt modelId="{71FB555E-FD5D-406F-B0FF-C3C11AFC20AB}">
      <dgm:prSet phldrT="[Text]" custT="1"/>
      <dgm:spPr/>
      <dgm:t>
        <a:bodyPr tIns="0"/>
        <a:lstStyle/>
        <a:p>
          <a:pPr>
            <a:spcAft>
              <a:spcPct val="15000"/>
            </a:spcAft>
          </a:pPr>
          <a:r>
            <a:rPr lang="en-IE" sz="1700" b="1" dirty="0" smtClean="0"/>
            <a:t>Intrusion Prevention</a:t>
          </a:r>
        </a:p>
      </dgm:t>
    </dgm:pt>
    <dgm:pt modelId="{8C197547-804E-4567-B3EC-6358799B0EFA}" type="parTrans" cxnId="{FC3CFA91-FA7D-45F5-A546-D9EFEF59858B}">
      <dgm:prSet custT="1"/>
      <dgm:spPr/>
      <dgm:t>
        <a:bodyPr/>
        <a:lstStyle/>
        <a:p>
          <a:endParaRPr lang="en-US" sz="400"/>
        </a:p>
      </dgm:t>
    </dgm:pt>
    <dgm:pt modelId="{B04E998B-106B-4CF2-9418-F593E9552152}" type="sibTrans" cxnId="{FC3CFA91-FA7D-45F5-A546-D9EFEF59858B}">
      <dgm:prSet/>
      <dgm:spPr/>
      <dgm:t>
        <a:bodyPr/>
        <a:lstStyle/>
        <a:p>
          <a:endParaRPr lang="en-US"/>
        </a:p>
      </dgm:t>
    </dgm:pt>
    <dgm:pt modelId="{96D6016C-F10D-47EA-8759-383BDD140C6C}">
      <dgm:prSet phldrT="[Text]" custT="1"/>
      <dgm:spPr/>
      <dgm:t>
        <a:bodyPr tIns="0"/>
        <a:lstStyle/>
        <a:p>
          <a:pPr>
            <a:spcAft>
              <a:spcPct val="15000"/>
            </a:spcAft>
          </a:pPr>
          <a:r>
            <a:rPr lang="en-IE" sz="1800" b="1" dirty="0" smtClean="0"/>
            <a:t>Device Control</a:t>
          </a:r>
        </a:p>
      </dgm:t>
    </dgm:pt>
    <dgm:pt modelId="{9FF256BC-1369-4E3E-96CD-C8F9B8D0DB6D}" type="parTrans" cxnId="{9AB77AAF-B8ED-41EE-AE86-AD68E3680D81}">
      <dgm:prSet custT="1"/>
      <dgm:spPr/>
      <dgm:t>
        <a:bodyPr/>
        <a:lstStyle/>
        <a:p>
          <a:endParaRPr lang="en-US" sz="400"/>
        </a:p>
      </dgm:t>
    </dgm:pt>
    <dgm:pt modelId="{321269E2-189C-4A16-8BAB-D967E9F55CF3}" type="sibTrans" cxnId="{9AB77AAF-B8ED-41EE-AE86-AD68E3680D81}">
      <dgm:prSet/>
      <dgm:spPr/>
      <dgm:t>
        <a:bodyPr/>
        <a:lstStyle/>
        <a:p>
          <a:endParaRPr lang="en-US"/>
        </a:p>
      </dgm:t>
    </dgm:pt>
    <dgm:pt modelId="{010258C2-0C4D-4D87-84BA-55F118EDF54D}">
      <dgm:prSet phldrT="[Text]" custT="1"/>
      <dgm:spPr/>
      <dgm:t>
        <a:bodyPr tIns="0"/>
        <a:lstStyle/>
        <a:p>
          <a:pPr>
            <a:spcAft>
              <a:spcPct val="15000"/>
            </a:spcAft>
          </a:pPr>
          <a:r>
            <a:rPr lang="en-IE" sz="1600" b="1" dirty="0" smtClean="0"/>
            <a:t>Application Control</a:t>
          </a:r>
        </a:p>
      </dgm:t>
    </dgm:pt>
    <dgm:pt modelId="{BB663CED-C0C4-4ADD-9E0F-47AB921481B2}" type="parTrans" cxnId="{A2BAFB48-ACFD-42B1-9D59-6433359F5223}">
      <dgm:prSet custT="1"/>
      <dgm:spPr/>
      <dgm:t>
        <a:bodyPr/>
        <a:lstStyle/>
        <a:p>
          <a:endParaRPr lang="en-US" sz="400"/>
        </a:p>
      </dgm:t>
    </dgm:pt>
    <dgm:pt modelId="{678CBEED-5EE9-4219-B698-604A4AC968DF}" type="sibTrans" cxnId="{A2BAFB48-ACFD-42B1-9D59-6433359F5223}">
      <dgm:prSet/>
      <dgm:spPr/>
      <dgm:t>
        <a:bodyPr/>
        <a:lstStyle/>
        <a:p>
          <a:endParaRPr lang="en-US"/>
        </a:p>
      </dgm:t>
    </dgm:pt>
    <dgm:pt modelId="{47352E29-6697-4F95-9EE8-4C61D48839DC}">
      <dgm:prSet phldrT="[Text]" custT="1"/>
      <dgm:spPr/>
      <dgm:t>
        <a:bodyPr tIns="0"/>
        <a:lstStyle/>
        <a:p>
          <a:pPr>
            <a:spcAft>
              <a:spcPct val="15000"/>
            </a:spcAft>
          </a:pPr>
          <a:r>
            <a:rPr lang="en-IE" sz="1800" b="1" dirty="0" smtClean="0"/>
            <a:t>Network Access Control</a:t>
          </a:r>
        </a:p>
      </dgm:t>
    </dgm:pt>
    <dgm:pt modelId="{77BD4067-2C45-41EE-9693-105383B91FA7}" type="parTrans" cxnId="{CEAEDF59-2317-4480-8850-3E148441D916}">
      <dgm:prSet custT="1"/>
      <dgm:spPr/>
      <dgm:t>
        <a:bodyPr/>
        <a:lstStyle/>
        <a:p>
          <a:endParaRPr lang="en-US" sz="400"/>
        </a:p>
      </dgm:t>
    </dgm:pt>
    <dgm:pt modelId="{DE82112F-7ABC-443F-B18A-D3EBF6470B86}" type="sibTrans" cxnId="{CEAEDF59-2317-4480-8850-3E148441D916}">
      <dgm:prSet/>
      <dgm:spPr/>
      <dgm:t>
        <a:bodyPr/>
        <a:lstStyle/>
        <a:p>
          <a:endParaRPr lang="en-US"/>
        </a:p>
      </dgm:t>
    </dgm:pt>
    <dgm:pt modelId="{C1457ACE-C21A-4A0D-A364-DD7556F775F2}" type="pres">
      <dgm:prSet presAssocID="{49C51E1A-D8A5-4D32-9176-68D6BEC0D6CF}" presName="cycle" presStyleCnt="0">
        <dgm:presLayoutVars>
          <dgm:chMax val="1"/>
          <dgm:dir/>
          <dgm:animLvl val="ctr"/>
          <dgm:resizeHandles val="exact"/>
        </dgm:presLayoutVars>
      </dgm:prSet>
      <dgm:spPr/>
      <dgm:t>
        <a:bodyPr/>
        <a:lstStyle/>
        <a:p>
          <a:endParaRPr lang="en-US"/>
        </a:p>
      </dgm:t>
    </dgm:pt>
    <dgm:pt modelId="{38716934-4383-4065-80C1-E53A8947CC2B}" type="pres">
      <dgm:prSet presAssocID="{F226FC5F-BDA4-4EB0-8F63-3C95434E793A}" presName="centerShape" presStyleLbl="node0" presStyleIdx="0" presStyleCnt="1" custScaleX="56664" custScaleY="62647"/>
      <dgm:spPr/>
      <dgm:t>
        <a:bodyPr/>
        <a:lstStyle/>
        <a:p>
          <a:endParaRPr lang="en-US"/>
        </a:p>
      </dgm:t>
    </dgm:pt>
    <dgm:pt modelId="{BADAD066-3590-4DDF-8CBA-FF2FDE986CE7}" type="pres">
      <dgm:prSet presAssocID="{24A7FC12-C1B2-4A66-A89A-8C787CC89542}" presName="Name9" presStyleLbl="parChTrans1D2" presStyleIdx="0" presStyleCnt="7"/>
      <dgm:spPr/>
      <dgm:t>
        <a:bodyPr/>
        <a:lstStyle/>
        <a:p>
          <a:endParaRPr lang="en-US"/>
        </a:p>
      </dgm:t>
    </dgm:pt>
    <dgm:pt modelId="{4B9B1064-7DE9-4EA9-AFDC-C17837754EA0}" type="pres">
      <dgm:prSet presAssocID="{24A7FC12-C1B2-4A66-A89A-8C787CC89542}" presName="connTx" presStyleLbl="parChTrans1D2" presStyleIdx="0" presStyleCnt="7"/>
      <dgm:spPr/>
      <dgm:t>
        <a:bodyPr/>
        <a:lstStyle/>
        <a:p>
          <a:endParaRPr lang="en-US"/>
        </a:p>
      </dgm:t>
    </dgm:pt>
    <dgm:pt modelId="{12B823EC-41C0-4202-B3CB-D8EB521E92B0}" type="pres">
      <dgm:prSet presAssocID="{5D8439B1-B57A-4493-9AE1-AC58EBFBF2B4}" presName="node" presStyleLbl="node1" presStyleIdx="0" presStyleCnt="7">
        <dgm:presLayoutVars>
          <dgm:bulletEnabled val="1"/>
        </dgm:presLayoutVars>
      </dgm:prSet>
      <dgm:spPr/>
      <dgm:t>
        <a:bodyPr/>
        <a:lstStyle/>
        <a:p>
          <a:endParaRPr lang="en-US"/>
        </a:p>
      </dgm:t>
    </dgm:pt>
    <dgm:pt modelId="{0E8F664B-5F00-44EC-867C-44CECE85E02C}" type="pres">
      <dgm:prSet presAssocID="{517855C3-9417-4A52-9B01-48AEE4A0D7CC}" presName="Name9" presStyleLbl="parChTrans1D2" presStyleIdx="1" presStyleCnt="7"/>
      <dgm:spPr/>
      <dgm:t>
        <a:bodyPr/>
        <a:lstStyle/>
        <a:p>
          <a:endParaRPr lang="en-US"/>
        </a:p>
      </dgm:t>
    </dgm:pt>
    <dgm:pt modelId="{B2D348DD-D548-4DF0-9449-E67E88898B9A}" type="pres">
      <dgm:prSet presAssocID="{517855C3-9417-4A52-9B01-48AEE4A0D7CC}" presName="connTx" presStyleLbl="parChTrans1D2" presStyleIdx="1" presStyleCnt="7"/>
      <dgm:spPr/>
      <dgm:t>
        <a:bodyPr/>
        <a:lstStyle/>
        <a:p>
          <a:endParaRPr lang="en-US"/>
        </a:p>
      </dgm:t>
    </dgm:pt>
    <dgm:pt modelId="{2925DDFC-3228-45A3-A66A-12DAF969AE6A}" type="pres">
      <dgm:prSet presAssocID="{8E7238A1-B55A-419C-879F-F684A8D4F33D}" presName="node" presStyleLbl="node1" presStyleIdx="1" presStyleCnt="7">
        <dgm:presLayoutVars>
          <dgm:bulletEnabled val="1"/>
        </dgm:presLayoutVars>
      </dgm:prSet>
      <dgm:spPr/>
      <dgm:t>
        <a:bodyPr/>
        <a:lstStyle/>
        <a:p>
          <a:endParaRPr lang="en-US"/>
        </a:p>
      </dgm:t>
    </dgm:pt>
    <dgm:pt modelId="{89CF7804-64EF-4C7B-9B94-F2CBCE7ABCFE}" type="pres">
      <dgm:prSet presAssocID="{BBC0C398-BDBC-4648-B16F-7522A5207EA0}" presName="Name9" presStyleLbl="parChTrans1D2" presStyleIdx="2" presStyleCnt="7"/>
      <dgm:spPr/>
      <dgm:t>
        <a:bodyPr/>
        <a:lstStyle/>
        <a:p>
          <a:endParaRPr lang="en-US"/>
        </a:p>
      </dgm:t>
    </dgm:pt>
    <dgm:pt modelId="{33743D95-2FB0-478A-98FD-C95B93598B41}" type="pres">
      <dgm:prSet presAssocID="{BBC0C398-BDBC-4648-B16F-7522A5207EA0}" presName="connTx" presStyleLbl="parChTrans1D2" presStyleIdx="2" presStyleCnt="7"/>
      <dgm:spPr/>
      <dgm:t>
        <a:bodyPr/>
        <a:lstStyle/>
        <a:p>
          <a:endParaRPr lang="en-US"/>
        </a:p>
      </dgm:t>
    </dgm:pt>
    <dgm:pt modelId="{522F2E21-87E2-4F17-87C7-2C845BA3646B}" type="pres">
      <dgm:prSet presAssocID="{61F181C8-7ED2-427E-A2D5-C94FF2B6EB90}" presName="node" presStyleLbl="node1" presStyleIdx="2" presStyleCnt="7">
        <dgm:presLayoutVars>
          <dgm:bulletEnabled val="1"/>
        </dgm:presLayoutVars>
      </dgm:prSet>
      <dgm:spPr/>
      <dgm:t>
        <a:bodyPr/>
        <a:lstStyle/>
        <a:p>
          <a:endParaRPr lang="en-US"/>
        </a:p>
      </dgm:t>
    </dgm:pt>
    <dgm:pt modelId="{CF77B8B2-494D-43F2-8B7E-B120D15458F6}" type="pres">
      <dgm:prSet presAssocID="{8C197547-804E-4567-B3EC-6358799B0EFA}" presName="Name9" presStyleLbl="parChTrans1D2" presStyleIdx="3" presStyleCnt="7"/>
      <dgm:spPr/>
      <dgm:t>
        <a:bodyPr/>
        <a:lstStyle/>
        <a:p>
          <a:endParaRPr lang="en-US"/>
        </a:p>
      </dgm:t>
    </dgm:pt>
    <dgm:pt modelId="{6EA9C1D8-5E39-440A-B306-B8779C88DB45}" type="pres">
      <dgm:prSet presAssocID="{8C197547-804E-4567-B3EC-6358799B0EFA}" presName="connTx" presStyleLbl="parChTrans1D2" presStyleIdx="3" presStyleCnt="7"/>
      <dgm:spPr/>
      <dgm:t>
        <a:bodyPr/>
        <a:lstStyle/>
        <a:p>
          <a:endParaRPr lang="en-US"/>
        </a:p>
      </dgm:t>
    </dgm:pt>
    <dgm:pt modelId="{2230C73E-1ACC-41CA-ABB7-1C1BF3385BDA}" type="pres">
      <dgm:prSet presAssocID="{71FB555E-FD5D-406F-B0FF-C3C11AFC20AB}" presName="node" presStyleLbl="node1" presStyleIdx="3" presStyleCnt="7">
        <dgm:presLayoutVars>
          <dgm:bulletEnabled val="1"/>
        </dgm:presLayoutVars>
      </dgm:prSet>
      <dgm:spPr/>
      <dgm:t>
        <a:bodyPr/>
        <a:lstStyle/>
        <a:p>
          <a:endParaRPr lang="en-US"/>
        </a:p>
      </dgm:t>
    </dgm:pt>
    <dgm:pt modelId="{5D1C0A35-29CA-4A64-AB5F-B1EC647480C6}" type="pres">
      <dgm:prSet presAssocID="{9FF256BC-1369-4E3E-96CD-C8F9B8D0DB6D}" presName="Name9" presStyleLbl="parChTrans1D2" presStyleIdx="4" presStyleCnt="7"/>
      <dgm:spPr/>
      <dgm:t>
        <a:bodyPr/>
        <a:lstStyle/>
        <a:p>
          <a:endParaRPr lang="en-US"/>
        </a:p>
      </dgm:t>
    </dgm:pt>
    <dgm:pt modelId="{694FF844-3A8A-4A08-88EC-153C272361B8}" type="pres">
      <dgm:prSet presAssocID="{9FF256BC-1369-4E3E-96CD-C8F9B8D0DB6D}" presName="connTx" presStyleLbl="parChTrans1D2" presStyleIdx="4" presStyleCnt="7"/>
      <dgm:spPr/>
      <dgm:t>
        <a:bodyPr/>
        <a:lstStyle/>
        <a:p>
          <a:endParaRPr lang="en-US"/>
        </a:p>
      </dgm:t>
    </dgm:pt>
    <dgm:pt modelId="{C0D64BCC-F6DC-46C8-9601-792C27B3A742}" type="pres">
      <dgm:prSet presAssocID="{96D6016C-F10D-47EA-8759-383BDD140C6C}" presName="node" presStyleLbl="node1" presStyleIdx="4" presStyleCnt="7">
        <dgm:presLayoutVars>
          <dgm:bulletEnabled val="1"/>
        </dgm:presLayoutVars>
      </dgm:prSet>
      <dgm:spPr/>
      <dgm:t>
        <a:bodyPr/>
        <a:lstStyle/>
        <a:p>
          <a:endParaRPr lang="en-US"/>
        </a:p>
      </dgm:t>
    </dgm:pt>
    <dgm:pt modelId="{6A40D4DE-7121-4CFA-9DBE-9D6A96F96720}" type="pres">
      <dgm:prSet presAssocID="{BB663CED-C0C4-4ADD-9E0F-47AB921481B2}" presName="Name9" presStyleLbl="parChTrans1D2" presStyleIdx="5" presStyleCnt="7"/>
      <dgm:spPr/>
      <dgm:t>
        <a:bodyPr/>
        <a:lstStyle/>
        <a:p>
          <a:endParaRPr lang="en-US"/>
        </a:p>
      </dgm:t>
    </dgm:pt>
    <dgm:pt modelId="{7C1D1877-57CE-46D3-BA0C-91B3E213BC56}" type="pres">
      <dgm:prSet presAssocID="{BB663CED-C0C4-4ADD-9E0F-47AB921481B2}" presName="connTx" presStyleLbl="parChTrans1D2" presStyleIdx="5" presStyleCnt="7"/>
      <dgm:spPr/>
      <dgm:t>
        <a:bodyPr/>
        <a:lstStyle/>
        <a:p>
          <a:endParaRPr lang="en-US"/>
        </a:p>
      </dgm:t>
    </dgm:pt>
    <dgm:pt modelId="{6A00AA9D-0C36-40AF-B75C-D912C32F4032}" type="pres">
      <dgm:prSet presAssocID="{010258C2-0C4D-4D87-84BA-55F118EDF54D}" presName="node" presStyleLbl="node1" presStyleIdx="5" presStyleCnt="7">
        <dgm:presLayoutVars>
          <dgm:bulletEnabled val="1"/>
        </dgm:presLayoutVars>
      </dgm:prSet>
      <dgm:spPr/>
      <dgm:t>
        <a:bodyPr/>
        <a:lstStyle/>
        <a:p>
          <a:endParaRPr lang="en-US"/>
        </a:p>
      </dgm:t>
    </dgm:pt>
    <dgm:pt modelId="{3823B183-68ED-4C7F-83A1-56FEED6977A8}" type="pres">
      <dgm:prSet presAssocID="{77BD4067-2C45-41EE-9693-105383B91FA7}" presName="Name9" presStyleLbl="parChTrans1D2" presStyleIdx="6" presStyleCnt="7"/>
      <dgm:spPr/>
      <dgm:t>
        <a:bodyPr/>
        <a:lstStyle/>
        <a:p>
          <a:endParaRPr lang="en-US"/>
        </a:p>
      </dgm:t>
    </dgm:pt>
    <dgm:pt modelId="{94952A43-85C4-4A52-A02A-E556F177C17A}" type="pres">
      <dgm:prSet presAssocID="{77BD4067-2C45-41EE-9693-105383B91FA7}" presName="connTx" presStyleLbl="parChTrans1D2" presStyleIdx="6" presStyleCnt="7"/>
      <dgm:spPr/>
      <dgm:t>
        <a:bodyPr/>
        <a:lstStyle/>
        <a:p>
          <a:endParaRPr lang="en-US"/>
        </a:p>
      </dgm:t>
    </dgm:pt>
    <dgm:pt modelId="{CCBE51D4-E170-4547-AC11-DC98B3B7B6EE}" type="pres">
      <dgm:prSet presAssocID="{47352E29-6697-4F95-9EE8-4C61D48839DC}" presName="node" presStyleLbl="node1" presStyleIdx="6" presStyleCnt="7">
        <dgm:presLayoutVars>
          <dgm:bulletEnabled val="1"/>
        </dgm:presLayoutVars>
      </dgm:prSet>
      <dgm:spPr/>
      <dgm:t>
        <a:bodyPr/>
        <a:lstStyle/>
        <a:p>
          <a:endParaRPr lang="en-US"/>
        </a:p>
      </dgm:t>
    </dgm:pt>
  </dgm:ptLst>
  <dgm:cxnLst>
    <dgm:cxn modelId="{26E50370-0218-4E79-AF64-90E206C2CB2C}" type="presOf" srcId="{517855C3-9417-4A52-9B01-48AEE4A0D7CC}" destId="{B2D348DD-D548-4DF0-9449-E67E88898B9A}" srcOrd="1" destOrd="0" presId="urn:microsoft.com/office/officeart/2005/8/layout/radial1"/>
    <dgm:cxn modelId="{CCF8F34A-63B8-4804-864E-106C7EE603EC}" type="presOf" srcId="{8C197547-804E-4567-B3EC-6358799B0EFA}" destId="{CF77B8B2-494D-43F2-8B7E-B120D15458F6}" srcOrd="0" destOrd="0" presId="urn:microsoft.com/office/officeart/2005/8/layout/radial1"/>
    <dgm:cxn modelId="{674F20CD-F1F7-4943-8CE7-A4A9FA90CD09}" type="presOf" srcId="{5D8439B1-B57A-4493-9AE1-AC58EBFBF2B4}" destId="{12B823EC-41C0-4202-B3CB-D8EB521E92B0}" srcOrd="0" destOrd="0" presId="urn:microsoft.com/office/officeart/2005/8/layout/radial1"/>
    <dgm:cxn modelId="{5995964E-744C-4DBA-B81C-C813151EDAC9}" srcId="{F226FC5F-BDA4-4EB0-8F63-3C95434E793A}" destId="{5D8439B1-B57A-4493-9AE1-AC58EBFBF2B4}" srcOrd="0" destOrd="0" parTransId="{24A7FC12-C1B2-4A66-A89A-8C787CC89542}" sibTransId="{3156F730-1923-4FE9-9AF0-F3016F96CD04}"/>
    <dgm:cxn modelId="{F8E863D4-68BA-4B70-8029-59D7227A8FB6}" type="presOf" srcId="{BBC0C398-BDBC-4648-B16F-7522A5207EA0}" destId="{89CF7804-64EF-4C7B-9B94-F2CBCE7ABCFE}" srcOrd="0" destOrd="0" presId="urn:microsoft.com/office/officeart/2005/8/layout/radial1"/>
    <dgm:cxn modelId="{00823C1C-3F97-42E5-9611-223D288F6C22}" type="presOf" srcId="{96D6016C-F10D-47EA-8759-383BDD140C6C}" destId="{C0D64BCC-F6DC-46C8-9601-792C27B3A742}" srcOrd="0" destOrd="0" presId="urn:microsoft.com/office/officeart/2005/8/layout/radial1"/>
    <dgm:cxn modelId="{98015259-6C54-495C-AF84-AC92858B477B}" type="presOf" srcId="{517855C3-9417-4A52-9B01-48AEE4A0D7CC}" destId="{0E8F664B-5F00-44EC-867C-44CECE85E02C}" srcOrd="0" destOrd="0" presId="urn:microsoft.com/office/officeart/2005/8/layout/radial1"/>
    <dgm:cxn modelId="{9AB77AAF-B8ED-41EE-AE86-AD68E3680D81}" srcId="{F226FC5F-BDA4-4EB0-8F63-3C95434E793A}" destId="{96D6016C-F10D-47EA-8759-383BDD140C6C}" srcOrd="4" destOrd="0" parTransId="{9FF256BC-1369-4E3E-96CD-C8F9B8D0DB6D}" sibTransId="{321269E2-189C-4A16-8BAB-D967E9F55CF3}"/>
    <dgm:cxn modelId="{B38A4E7F-47DD-4177-B0BF-B592D91317E9}" type="presOf" srcId="{49C51E1A-D8A5-4D32-9176-68D6BEC0D6CF}" destId="{C1457ACE-C21A-4A0D-A364-DD7556F775F2}" srcOrd="0" destOrd="0" presId="urn:microsoft.com/office/officeart/2005/8/layout/radial1"/>
    <dgm:cxn modelId="{A2BAFB48-ACFD-42B1-9D59-6433359F5223}" srcId="{F226FC5F-BDA4-4EB0-8F63-3C95434E793A}" destId="{010258C2-0C4D-4D87-84BA-55F118EDF54D}" srcOrd="5" destOrd="0" parTransId="{BB663CED-C0C4-4ADD-9E0F-47AB921481B2}" sibTransId="{678CBEED-5EE9-4219-B698-604A4AC968DF}"/>
    <dgm:cxn modelId="{FC3CFA91-FA7D-45F5-A546-D9EFEF59858B}" srcId="{F226FC5F-BDA4-4EB0-8F63-3C95434E793A}" destId="{71FB555E-FD5D-406F-B0FF-C3C11AFC20AB}" srcOrd="3" destOrd="0" parTransId="{8C197547-804E-4567-B3EC-6358799B0EFA}" sibTransId="{B04E998B-106B-4CF2-9418-F593E9552152}"/>
    <dgm:cxn modelId="{22809C60-F86E-4B90-87B3-83A6367A60C8}" srcId="{49C51E1A-D8A5-4D32-9176-68D6BEC0D6CF}" destId="{F226FC5F-BDA4-4EB0-8F63-3C95434E793A}" srcOrd="0" destOrd="0" parTransId="{EBB135AE-6A3B-4D32-AE66-AD186CA14CB7}" sibTransId="{62CF6BDB-2CD5-46F1-BA73-3CE44197D375}"/>
    <dgm:cxn modelId="{3464FAE9-9263-4FEE-91DC-E43F45E4DB80}" type="presOf" srcId="{61F181C8-7ED2-427E-A2D5-C94FF2B6EB90}" destId="{522F2E21-87E2-4F17-87C7-2C845BA3646B}" srcOrd="0" destOrd="0" presId="urn:microsoft.com/office/officeart/2005/8/layout/radial1"/>
    <dgm:cxn modelId="{B51AE288-D8E7-4265-BEAA-C713974D0442}" srcId="{F226FC5F-BDA4-4EB0-8F63-3C95434E793A}" destId="{8E7238A1-B55A-419C-879F-F684A8D4F33D}" srcOrd="1" destOrd="0" parTransId="{517855C3-9417-4A52-9B01-48AEE4A0D7CC}" sibTransId="{72C95B09-6D24-4426-924C-59F18301DD4D}"/>
    <dgm:cxn modelId="{55A876F6-B2C1-4F2C-BE57-4B4CC5ECA21B}" type="presOf" srcId="{77BD4067-2C45-41EE-9693-105383B91FA7}" destId="{94952A43-85C4-4A52-A02A-E556F177C17A}" srcOrd="1" destOrd="0" presId="urn:microsoft.com/office/officeart/2005/8/layout/radial1"/>
    <dgm:cxn modelId="{833A8174-DD22-4334-BB2E-601D037FC2BE}" type="presOf" srcId="{47352E29-6697-4F95-9EE8-4C61D48839DC}" destId="{CCBE51D4-E170-4547-AC11-DC98B3B7B6EE}" srcOrd="0" destOrd="0" presId="urn:microsoft.com/office/officeart/2005/8/layout/radial1"/>
    <dgm:cxn modelId="{89A3901C-55C6-4609-B7E2-7D9CAF89F7AB}" type="presOf" srcId="{77BD4067-2C45-41EE-9693-105383B91FA7}" destId="{3823B183-68ED-4C7F-83A1-56FEED6977A8}" srcOrd="0" destOrd="0" presId="urn:microsoft.com/office/officeart/2005/8/layout/radial1"/>
    <dgm:cxn modelId="{CDDF6C5D-19CC-4827-BD2B-1E4EB9334B7D}" type="presOf" srcId="{010258C2-0C4D-4D87-84BA-55F118EDF54D}" destId="{6A00AA9D-0C36-40AF-B75C-D912C32F4032}" srcOrd="0" destOrd="0" presId="urn:microsoft.com/office/officeart/2005/8/layout/radial1"/>
    <dgm:cxn modelId="{C4FE1635-15F3-45BD-9E06-4407FE977392}" type="presOf" srcId="{24A7FC12-C1B2-4A66-A89A-8C787CC89542}" destId="{4B9B1064-7DE9-4EA9-AFDC-C17837754EA0}" srcOrd="1" destOrd="0" presId="urn:microsoft.com/office/officeart/2005/8/layout/radial1"/>
    <dgm:cxn modelId="{AD6BCD07-0D6D-4EAD-BCD7-74D387878EAF}" type="presOf" srcId="{BB663CED-C0C4-4ADD-9E0F-47AB921481B2}" destId="{7C1D1877-57CE-46D3-BA0C-91B3E213BC56}" srcOrd="1" destOrd="0" presId="urn:microsoft.com/office/officeart/2005/8/layout/radial1"/>
    <dgm:cxn modelId="{654852E1-D14A-48D7-8631-3FD81B321C9B}" type="presOf" srcId="{BBC0C398-BDBC-4648-B16F-7522A5207EA0}" destId="{33743D95-2FB0-478A-98FD-C95B93598B41}" srcOrd="1" destOrd="0" presId="urn:microsoft.com/office/officeart/2005/8/layout/radial1"/>
    <dgm:cxn modelId="{33F1DEFF-8832-499B-8E11-B33C2A42F111}" srcId="{F226FC5F-BDA4-4EB0-8F63-3C95434E793A}" destId="{61F181C8-7ED2-427E-A2D5-C94FF2B6EB90}" srcOrd="2" destOrd="0" parTransId="{BBC0C398-BDBC-4648-B16F-7522A5207EA0}" sibTransId="{EB9A85A1-8042-440B-A05D-2818B5F0CDC9}"/>
    <dgm:cxn modelId="{3A6F17F1-EEAF-4F46-BA5B-9D77CAA9B8B2}" type="presOf" srcId="{F226FC5F-BDA4-4EB0-8F63-3C95434E793A}" destId="{38716934-4383-4065-80C1-E53A8947CC2B}" srcOrd="0" destOrd="0" presId="urn:microsoft.com/office/officeart/2005/8/layout/radial1"/>
    <dgm:cxn modelId="{1192DC50-2B23-4755-B234-EB9CED0FD9DB}" type="presOf" srcId="{BB663CED-C0C4-4ADD-9E0F-47AB921481B2}" destId="{6A40D4DE-7121-4CFA-9DBE-9D6A96F96720}" srcOrd="0" destOrd="0" presId="urn:microsoft.com/office/officeart/2005/8/layout/radial1"/>
    <dgm:cxn modelId="{3A883CF0-D47E-473D-8A67-328C94C93834}" type="presOf" srcId="{8C197547-804E-4567-B3EC-6358799B0EFA}" destId="{6EA9C1D8-5E39-440A-B306-B8779C88DB45}" srcOrd="1" destOrd="0" presId="urn:microsoft.com/office/officeart/2005/8/layout/radial1"/>
    <dgm:cxn modelId="{118AE7A9-DDBD-433E-A734-4DA82D054869}" type="presOf" srcId="{24A7FC12-C1B2-4A66-A89A-8C787CC89542}" destId="{BADAD066-3590-4DDF-8CBA-FF2FDE986CE7}" srcOrd="0" destOrd="0" presId="urn:microsoft.com/office/officeart/2005/8/layout/radial1"/>
    <dgm:cxn modelId="{1B90DB4F-606D-431E-9196-28E0FB5E0C9C}" type="presOf" srcId="{9FF256BC-1369-4E3E-96CD-C8F9B8D0DB6D}" destId="{5D1C0A35-29CA-4A64-AB5F-B1EC647480C6}" srcOrd="0" destOrd="0" presId="urn:microsoft.com/office/officeart/2005/8/layout/radial1"/>
    <dgm:cxn modelId="{08E3542A-947D-4965-B01D-568F9F746D27}" type="presOf" srcId="{9FF256BC-1369-4E3E-96CD-C8F9B8D0DB6D}" destId="{694FF844-3A8A-4A08-88EC-153C272361B8}" srcOrd="1" destOrd="0" presId="urn:microsoft.com/office/officeart/2005/8/layout/radial1"/>
    <dgm:cxn modelId="{CEAEDF59-2317-4480-8850-3E148441D916}" srcId="{F226FC5F-BDA4-4EB0-8F63-3C95434E793A}" destId="{47352E29-6697-4F95-9EE8-4C61D48839DC}" srcOrd="6" destOrd="0" parTransId="{77BD4067-2C45-41EE-9693-105383B91FA7}" sibTransId="{DE82112F-7ABC-443F-B18A-D3EBF6470B86}"/>
    <dgm:cxn modelId="{90C72694-8CB2-4362-8F5B-5F72775E4137}" type="presOf" srcId="{71FB555E-FD5D-406F-B0FF-C3C11AFC20AB}" destId="{2230C73E-1ACC-41CA-ABB7-1C1BF3385BDA}" srcOrd="0" destOrd="0" presId="urn:microsoft.com/office/officeart/2005/8/layout/radial1"/>
    <dgm:cxn modelId="{5FD68351-D875-47A4-A27D-61EF64B0621A}" type="presOf" srcId="{8E7238A1-B55A-419C-879F-F684A8D4F33D}" destId="{2925DDFC-3228-45A3-A66A-12DAF969AE6A}" srcOrd="0" destOrd="0" presId="urn:microsoft.com/office/officeart/2005/8/layout/radial1"/>
    <dgm:cxn modelId="{2464C4F3-661A-4D8E-884B-D06F31C87D45}" type="presParOf" srcId="{C1457ACE-C21A-4A0D-A364-DD7556F775F2}" destId="{38716934-4383-4065-80C1-E53A8947CC2B}" srcOrd="0" destOrd="0" presId="urn:microsoft.com/office/officeart/2005/8/layout/radial1"/>
    <dgm:cxn modelId="{D2E4110B-9B59-448A-8C35-318E734EFAFF}" type="presParOf" srcId="{C1457ACE-C21A-4A0D-A364-DD7556F775F2}" destId="{BADAD066-3590-4DDF-8CBA-FF2FDE986CE7}" srcOrd="1" destOrd="0" presId="urn:microsoft.com/office/officeart/2005/8/layout/radial1"/>
    <dgm:cxn modelId="{BDA5FBED-E76B-484B-A011-5A1C73E1AA4A}" type="presParOf" srcId="{BADAD066-3590-4DDF-8CBA-FF2FDE986CE7}" destId="{4B9B1064-7DE9-4EA9-AFDC-C17837754EA0}" srcOrd="0" destOrd="0" presId="urn:microsoft.com/office/officeart/2005/8/layout/radial1"/>
    <dgm:cxn modelId="{DCBCDA77-56C3-48DD-ABDB-F3D83186ED94}" type="presParOf" srcId="{C1457ACE-C21A-4A0D-A364-DD7556F775F2}" destId="{12B823EC-41C0-4202-B3CB-D8EB521E92B0}" srcOrd="2" destOrd="0" presId="urn:microsoft.com/office/officeart/2005/8/layout/radial1"/>
    <dgm:cxn modelId="{5105FE7D-7C1B-4C9D-B70C-42D3A12307FD}" type="presParOf" srcId="{C1457ACE-C21A-4A0D-A364-DD7556F775F2}" destId="{0E8F664B-5F00-44EC-867C-44CECE85E02C}" srcOrd="3" destOrd="0" presId="urn:microsoft.com/office/officeart/2005/8/layout/radial1"/>
    <dgm:cxn modelId="{54AA708C-C6FC-4989-843C-AA3A585D710C}" type="presParOf" srcId="{0E8F664B-5F00-44EC-867C-44CECE85E02C}" destId="{B2D348DD-D548-4DF0-9449-E67E88898B9A}" srcOrd="0" destOrd="0" presId="urn:microsoft.com/office/officeart/2005/8/layout/radial1"/>
    <dgm:cxn modelId="{6937EBD1-E925-4898-82E3-C1FA40B9EC63}" type="presParOf" srcId="{C1457ACE-C21A-4A0D-A364-DD7556F775F2}" destId="{2925DDFC-3228-45A3-A66A-12DAF969AE6A}" srcOrd="4" destOrd="0" presId="urn:microsoft.com/office/officeart/2005/8/layout/radial1"/>
    <dgm:cxn modelId="{2EAF3B2E-4B65-4DC6-8BDD-A7826D8C1C0E}" type="presParOf" srcId="{C1457ACE-C21A-4A0D-A364-DD7556F775F2}" destId="{89CF7804-64EF-4C7B-9B94-F2CBCE7ABCFE}" srcOrd="5" destOrd="0" presId="urn:microsoft.com/office/officeart/2005/8/layout/radial1"/>
    <dgm:cxn modelId="{5CF61E35-ACAC-4735-97EF-D4FF8A8C428F}" type="presParOf" srcId="{89CF7804-64EF-4C7B-9B94-F2CBCE7ABCFE}" destId="{33743D95-2FB0-478A-98FD-C95B93598B41}" srcOrd="0" destOrd="0" presId="urn:microsoft.com/office/officeart/2005/8/layout/radial1"/>
    <dgm:cxn modelId="{BF8EFA35-CE02-435D-996B-C2A21D482470}" type="presParOf" srcId="{C1457ACE-C21A-4A0D-A364-DD7556F775F2}" destId="{522F2E21-87E2-4F17-87C7-2C845BA3646B}" srcOrd="6" destOrd="0" presId="urn:microsoft.com/office/officeart/2005/8/layout/radial1"/>
    <dgm:cxn modelId="{A1847F1D-E280-46FF-873E-E84CA3931036}" type="presParOf" srcId="{C1457ACE-C21A-4A0D-A364-DD7556F775F2}" destId="{CF77B8B2-494D-43F2-8B7E-B120D15458F6}" srcOrd="7" destOrd="0" presId="urn:microsoft.com/office/officeart/2005/8/layout/radial1"/>
    <dgm:cxn modelId="{99D517CA-929C-443C-9D5E-D64AF6B93D5B}" type="presParOf" srcId="{CF77B8B2-494D-43F2-8B7E-B120D15458F6}" destId="{6EA9C1D8-5E39-440A-B306-B8779C88DB45}" srcOrd="0" destOrd="0" presId="urn:microsoft.com/office/officeart/2005/8/layout/radial1"/>
    <dgm:cxn modelId="{1647D807-F386-4DE8-BA8A-981326057EBD}" type="presParOf" srcId="{C1457ACE-C21A-4A0D-A364-DD7556F775F2}" destId="{2230C73E-1ACC-41CA-ABB7-1C1BF3385BDA}" srcOrd="8" destOrd="0" presId="urn:microsoft.com/office/officeart/2005/8/layout/radial1"/>
    <dgm:cxn modelId="{3123B927-DAEC-40EC-8C50-F370F11D36C8}" type="presParOf" srcId="{C1457ACE-C21A-4A0D-A364-DD7556F775F2}" destId="{5D1C0A35-29CA-4A64-AB5F-B1EC647480C6}" srcOrd="9" destOrd="0" presId="urn:microsoft.com/office/officeart/2005/8/layout/radial1"/>
    <dgm:cxn modelId="{5C572053-55C2-45A0-9C2B-8C518A4DAEDF}" type="presParOf" srcId="{5D1C0A35-29CA-4A64-AB5F-B1EC647480C6}" destId="{694FF844-3A8A-4A08-88EC-153C272361B8}" srcOrd="0" destOrd="0" presId="urn:microsoft.com/office/officeart/2005/8/layout/radial1"/>
    <dgm:cxn modelId="{21777B4F-273E-40BA-9AC3-188944F35EC8}" type="presParOf" srcId="{C1457ACE-C21A-4A0D-A364-DD7556F775F2}" destId="{C0D64BCC-F6DC-46C8-9601-792C27B3A742}" srcOrd="10" destOrd="0" presId="urn:microsoft.com/office/officeart/2005/8/layout/radial1"/>
    <dgm:cxn modelId="{74E2B475-71CF-4F1E-96B9-61CD517A681A}" type="presParOf" srcId="{C1457ACE-C21A-4A0D-A364-DD7556F775F2}" destId="{6A40D4DE-7121-4CFA-9DBE-9D6A96F96720}" srcOrd="11" destOrd="0" presId="urn:microsoft.com/office/officeart/2005/8/layout/radial1"/>
    <dgm:cxn modelId="{F8A3DC1E-3E42-4F26-A103-8E802F7F29F8}" type="presParOf" srcId="{6A40D4DE-7121-4CFA-9DBE-9D6A96F96720}" destId="{7C1D1877-57CE-46D3-BA0C-91B3E213BC56}" srcOrd="0" destOrd="0" presId="urn:microsoft.com/office/officeart/2005/8/layout/radial1"/>
    <dgm:cxn modelId="{8428F8C3-5CA7-441D-BADA-A3C666D7BCDB}" type="presParOf" srcId="{C1457ACE-C21A-4A0D-A364-DD7556F775F2}" destId="{6A00AA9D-0C36-40AF-B75C-D912C32F4032}" srcOrd="12" destOrd="0" presId="urn:microsoft.com/office/officeart/2005/8/layout/radial1"/>
    <dgm:cxn modelId="{5FB6579B-50BA-4C77-B905-3495448DEF9A}" type="presParOf" srcId="{C1457ACE-C21A-4A0D-A364-DD7556F775F2}" destId="{3823B183-68ED-4C7F-83A1-56FEED6977A8}" srcOrd="13" destOrd="0" presId="urn:microsoft.com/office/officeart/2005/8/layout/radial1"/>
    <dgm:cxn modelId="{A2BE2557-A45E-48B5-94AE-D91711027EA7}" type="presParOf" srcId="{3823B183-68ED-4C7F-83A1-56FEED6977A8}" destId="{94952A43-85C4-4A52-A02A-E556F177C17A}" srcOrd="0" destOrd="0" presId="urn:microsoft.com/office/officeart/2005/8/layout/radial1"/>
    <dgm:cxn modelId="{0DF3A2CF-DD46-488F-B34A-1D6DB3AB6211}" type="presParOf" srcId="{C1457ACE-C21A-4A0D-A364-DD7556F775F2}" destId="{CCBE51D4-E170-4547-AC11-DC98B3B7B6EE}" srcOrd="14" destOrd="0" presId="urn:microsoft.com/office/officeart/2005/8/layout/radia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83E5CA-6F55-4409-B535-66156A87C6A0}"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43D2D59A-62AA-4CA3-A6FB-6D52CD879995}">
      <dgm:prSet phldrT="[Text]" custT="1"/>
      <dgm:spPr/>
      <dgm:t>
        <a:bodyPr anchor="ctr"/>
        <a:lstStyle/>
        <a:p>
          <a:r>
            <a:rPr lang="en-US" sz="1200" b="1" dirty="0" smtClean="0"/>
            <a:t>Control Compliance     Suite</a:t>
          </a:r>
          <a:endParaRPr lang="en-US" sz="1200" dirty="0"/>
        </a:p>
      </dgm:t>
    </dgm:pt>
    <dgm:pt modelId="{ED5EFBD0-ABDD-40C6-9F1B-835CD5CFF3A8}" type="parTrans" cxnId="{6424F2B9-4106-4864-89A5-B5A5163FC37B}">
      <dgm:prSet/>
      <dgm:spPr/>
      <dgm:t>
        <a:bodyPr/>
        <a:lstStyle/>
        <a:p>
          <a:endParaRPr lang="en-US" sz="2000"/>
        </a:p>
      </dgm:t>
    </dgm:pt>
    <dgm:pt modelId="{140A289E-A1F4-470A-8748-9C02249C32AC}" type="sibTrans" cxnId="{6424F2B9-4106-4864-89A5-B5A5163FC37B}">
      <dgm:prSet/>
      <dgm:spPr/>
      <dgm:t>
        <a:bodyPr/>
        <a:lstStyle/>
        <a:p>
          <a:endParaRPr lang="en-US" sz="2000"/>
        </a:p>
      </dgm:t>
    </dgm:pt>
    <dgm:pt modelId="{A3C1D4F1-A398-462C-9FB9-68C649D94DC7}">
      <dgm:prSet phldrT="[Text]" custT="1"/>
      <dgm:spPr/>
      <dgm:t>
        <a:bodyPr anchor="t"/>
        <a:lstStyle/>
        <a:p>
          <a:r>
            <a:rPr lang="en-US" sz="1200" b="1" dirty="0" smtClean="0"/>
            <a:t>Data Loss Prevention Suite &amp; Encryption</a:t>
          </a:r>
          <a:endParaRPr lang="en-US" sz="1200" dirty="0"/>
        </a:p>
      </dgm:t>
    </dgm:pt>
    <dgm:pt modelId="{D4BCEE37-281C-4313-AA0A-9B3040885A3D}" type="parTrans" cxnId="{260E77AC-9E40-4C7A-9FBC-89CEA5BDDCF5}">
      <dgm:prSet/>
      <dgm:spPr/>
      <dgm:t>
        <a:bodyPr/>
        <a:lstStyle/>
        <a:p>
          <a:endParaRPr lang="en-US" sz="2000"/>
        </a:p>
      </dgm:t>
    </dgm:pt>
    <dgm:pt modelId="{EC32F604-C04E-4596-A769-78454D70F1F5}" type="sibTrans" cxnId="{260E77AC-9E40-4C7A-9FBC-89CEA5BDDCF5}">
      <dgm:prSet/>
      <dgm:spPr/>
      <dgm:t>
        <a:bodyPr/>
        <a:lstStyle/>
        <a:p>
          <a:endParaRPr lang="en-US" sz="2000"/>
        </a:p>
      </dgm:t>
    </dgm:pt>
    <dgm:pt modelId="{42151D97-8D62-4628-AB29-239335246D85}">
      <dgm:prSet phldrT="[Text]" custT="1"/>
      <dgm:spPr/>
      <dgm:t>
        <a:bodyPr anchor="ctr"/>
        <a:lstStyle/>
        <a:p>
          <a:r>
            <a:rPr lang="en-US" sz="1200" b="1" dirty="0" smtClean="0"/>
            <a:t>VeriSign Identity &amp; Authentication</a:t>
          </a:r>
          <a:endParaRPr lang="en-US" sz="1200" dirty="0"/>
        </a:p>
      </dgm:t>
    </dgm:pt>
    <dgm:pt modelId="{C7142C11-F363-4744-A928-66B42EE0D3CE}" type="parTrans" cxnId="{53A08ECA-761F-484F-B5D3-85FC6D33398F}">
      <dgm:prSet/>
      <dgm:spPr/>
      <dgm:t>
        <a:bodyPr/>
        <a:lstStyle/>
        <a:p>
          <a:endParaRPr lang="en-US" sz="2000"/>
        </a:p>
      </dgm:t>
    </dgm:pt>
    <dgm:pt modelId="{FEDF6E2D-9679-4A57-BB06-FEB9CBA960EE}" type="sibTrans" cxnId="{53A08ECA-761F-484F-B5D3-85FC6D33398F}">
      <dgm:prSet/>
      <dgm:spPr/>
      <dgm:t>
        <a:bodyPr/>
        <a:lstStyle/>
        <a:p>
          <a:endParaRPr lang="en-US" sz="2000"/>
        </a:p>
      </dgm:t>
    </dgm:pt>
    <dgm:pt modelId="{D3FD5EBF-FDF1-4D9B-93CA-E946BFACA644}">
      <dgm:prSet phldrT="[Text]" custT="1"/>
      <dgm:spPr/>
      <dgm:t>
        <a:bodyPr anchor="ctr"/>
        <a:lstStyle/>
        <a:p>
          <a:r>
            <a:rPr lang="en-US" sz="1200" b="1" dirty="0" smtClean="0"/>
            <a:t>IT Management Suite</a:t>
          </a:r>
          <a:endParaRPr lang="en-US" sz="1200" dirty="0"/>
        </a:p>
      </dgm:t>
    </dgm:pt>
    <dgm:pt modelId="{D2A8CD6D-A6C8-489F-B5B7-45CBBE9DECBA}" type="parTrans" cxnId="{7C297285-13BD-4509-B7F6-A4235D268D8D}">
      <dgm:prSet/>
      <dgm:spPr/>
      <dgm:t>
        <a:bodyPr/>
        <a:lstStyle/>
        <a:p>
          <a:endParaRPr lang="en-US" sz="2000"/>
        </a:p>
      </dgm:t>
    </dgm:pt>
    <dgm:pt modelId="{47C98147-F982-4197-8278-EFFF0DCAA6C5}" type="sibTrans" cxnId="{7C297285-13BD-4509-B7F6-A4235D268D8D}">
      <dgm:prSet/>
      <dgm:spPr/>
      <dgm:t>
        <a:bodyPr/>
        <a:lstStyle/>
        <a:p>
          <a:endParaRPr lang="en-US" sz="2000"/>
        </a:p>
      </dgm:t>
    </dgm:pt>
    <dgm:pt modelId="{C5575CC5-0E8C-4358-BCEA-E46C97D076C1}">
      <dgm:prSet phldrT="[Text]" custT="1"/>
      <dgm:spPr/>
      <dgm:t>
        <a:bodyPr anchor="ctr"/>
        <a:lstStyle/>
        <a:p>
          <a:r>
            <a:rPr lang="en-US" sz="1200" b="1" dirty="0" smtClean="0"/>
            <a:t>Symantec Protection Suites</a:t>
          </a:r>
          <a:endParaRPr lang="en-US" sz="1200" dirty="0"/>
        </a:p>
      </dgm:t>
    </dgm:pt>
    <dgm:pt modelId="{1BEFA2E3-7E22-4414-922C-BEE884E72D50}" type="parTrans" cxnId="{EB7B4E00-5BC3-41DB-A6CB-0623971732F6}">
      <dgm:prSet/>
      <dgm:spPr/>
      <dgm:t>
        <a:bodyPr/>
        <a:lstStyle/>
        <a:p>
          <a:endParaRPr lang="en-US" sz="2000"/>
        </a:p>
      </dgm:t>
    </dgm:pt>
    <dgm:pt modelId="{B335978B-1210-4C65-BA4E-363AE6547F62}" type="sibTrans" cxnId="{EB7B4E00-5BC3-41DB-A6CB-0623971732F6}">
      <dgm:prSet/>
      <dgm:spPr/>
      <dgm:t>
        <a:bodyPr/>
        <a:lstStyle/>
        <a:p>
          <a:endParaRPr lang="en-US" sz="2000"/>
        </a:p>
      </dgm:t>
    </dgm:pt>
    <dgm:pt modelId="{2804B069-2DB9-40CB-B343-1B31E2C25900}">
      <dgm:prSet phldrT="[Text]"/>
      <dgm:spPr/>
      <dgm:t>
        <a:bodyPr anchor="ctr"/>
        <a:lstStyle/>
        <a:p>
          <a:r>
            <a:rPr lang="en-US" b="1" dirty="0" smtClean="0"/>
            <a:t>Symantec MSS &amp; </a:t>
          </a:r>
          <a:r>
            <a:rPr lang="en-US" b="1" dirty="0" err="1" smtClean="0"/>
            <a:t>Symantec.cloud</a:t>
          </a:r>
          <a:endParaRPr lang="en-US" dirty="0"/>
        </a:p>
      </dgm:t>
    </dgm:pt>
    <dgm:pt modelId="{0FB2600B-2D55-4FB3-A43A-90AA1516DB67}" type="parTrans" cxnId="{0ACE4ABE-A6FD-4188-8B6D-1A1D5C757D7B}">
      <dgm:prSet/>
      <dgm:spPr/>
      <dgm:t>
        <a:bodyPr/>
        <a:lstStyle/>
        <a:p>
          <a:endParaRPr lang="en-US"/>
        </a:p>
      </dgm:t>
    </dgm:pt>
    <dgm:pt modelId="{07741644-3228-417A-A044-48991C9F62EB}" type="sibTrans" cxnId="{0ACE4ABE-A6FD-4188-8B6D-1A1D5C757D7B}">
      <dgm:prSet/>
      <dgm:spPr/>
      <dgm:t>
        <a:bodyPr/>
        <a:lstStyle/>
        <a:p>
          <a:endParaRPr lang="en-US"/>
        </a:p>
      </dgm:t>
    </dgm:pt>
    <dgm:pt modelId="{9D1A3529-4A41-422E-A090-4114DFAD7921}" type="pres">
      <dgm:prSet presAssocID="{1883E5CA-6F55-4409-B535-66156A87C6A0}" presName="Name0" presStyleCnt="0">
        <dgm:presLayoutVars>
          <dgm:dir/>
          <dgm:resizeHandles val="exact"/>
        </dgm:presLayoutVars>
      </dgm:prSet>
      <dgm:spPr/>
      <dgm:t>
        <a:bodyPr/>
        <a:lstStyle/>
        <a:p>
          <a:endParaRPr lang="en-US"/>
        </a:p>
      </dgm:t>
    </dgm:pt>
    <dgm:pt modelId="{EF74B846-6215-469A-BF22-FE503A2864CA}" type="pres">
      <dgm:prSet presAssocID="{1883E5CA-6F55-4409-B535-66156A87C6A0}" presName="cycle" presStyleCnt="0"/>
      <dgm:spPr/>
      <dgm:t>
        <a:bodyPr/>
        <a:lstStyle/>
        <a:p>
          <a:endParaRPr lang="en-US"/>
        </a:p>
      </dgm:t>
    </dgm:pt>
    <dgm:pt modelId="{1F526B38-B73C-41C0-90B8-11AA50D36F58}" type="pres">
      <dgm:prSet presAssocID="{43D2D59A-62AA-4CA3-A6FB-6D52CD879995}" presName="nodeFirstNode" presStyleLbl="node1" presStyleIdx="0" presStyleCnt="6">
        <dgm:presLayoutVars>
          <dgm:bulletEnabled val="1"/>
        </dgm:presLayoutVars>
      </dgm:prSet>
      <dgm:spPr/>
      <dgm:t>
        <a:bodyPr/>
        <a:lstStyle/>
        <a:p>
          <a:endParaRPr lang="en-US"/>
        </a:p>
      </dgm:t>
    </dgm:pt>
    <dgm:pt modelId="{4ACEAE67-1A3F-4648-AF70-06DC8D6FCBAC}" type="pres">
      <dgm:prSet presAssocID="{140A289E-A1F4-470A-8748-9C02249C32AC}" presName="sibTransFirstNode" presStyleLbl="bgShp" presStyleIdx="0" presStyleCnt="1"/>
      <dgm:spPr/>
      <dgm:t>
        <a:bodyPr/>
        <a:lstStyle/>
        <a:p>
          <a:endParaRPr lang="en-US"/>
        </a:p>
      </dgm:t>
    </dgm:pt>
    <dgm:pt modelId="{EF2535E8-318F-4E16-B6F0-48393E6FFFBE}" type="pres">
      <dgm:prSet presAssocID="{A3C1D4F1-A398-462C-9FB9-68C649D94DC7}" presName="nodeFollowingNodes" presStyleLbl="node1" presStyleIdx="1" presStyleCnt="6">
        <dgm:presLayoutVars>
          <dgm:bulletEnabled val="1"/>
        </dgm:presLayoutVars>
      </dgm:prSet>
      <dgm:spPr/>
      <dgm:t>
        <a:bodyPr/>
        <a:lstStyle/>
        <a:p>
          <a:endParaRPr lang="en-US"/>
        </a:p>
      </dgm:t>
    </dgm:pt>
    <dgm:pt modelId="{786C6F06-0265-4E4C-A304-F143CA6A56DA}" type="pres">
      <dgm:prSet presAssocID="{42151D97-8D62-4628-AB29-239335246D85}" presName="nodeFollowingNodes" presStyleLbl="node1" presStyleIdx="2" presStyleCnt="6">
        <dgm:presLayoutVars>
          <dgm:bulletEnabled val="1"/>
        </dgm:presLayoutVars>
      </dgm:prSet>
      <dgm:spPr/>
      <dgm:t>
        <a:bodyPr/>
        <a:lstStyle/>
        <a:p>
          <a:endParaRPr lang="en-US"/>
        </a:p>
      </dgm:t>
    </dgm:pt>
    <dgm:pt modelId="{2783ED2F-2D45-46E5-99A0-11143797C625}" type="pres">
      <dgm:prSet presAssocID="{D3FD5EBF-FDF1-4D9B-93CA-E946BFACA644}" presName="nodeFollowingNodes" presStyleLbl="node1" presStyleIdx="3" presStyleCnt="6">
        <dgm:presLayoutVars>
          <dgm:bulletEnabled val="1"/>
        </dgm:presLayoutVars>
      </dgm:prSet>
      <dgm:spPr/>
      <dgm:t>
        <a:bodyPr/>
        <a:lstStyle/>
        <a:p>
          <a:endParaRPr lang="en-US"/>
        </a:p>
      </dgm:t>
    </dgm:pt>
    <dgm:pt modelId="{15436BC0-42DC-4207-BE34-1EA90337C1AA}" type="pres">
      <dgm:prSet presAssocID="{C5575CC5-0E8C-4358-BCEA-E46C97D076C1}" presName="nodeFollowingNodes" presStyleLbl="node1" presStyleIdx="4" presStyleCnt="6">
        <dgm:presLayoutVars>
          <dgm:bulletEnabled val="1"/>
        </dgm:presLayoutVars>
      </dgm:prSet>
      <dgm:spPr/>
      <dgm:t>
        <a:bodyPr/>
        <a:lstStyle/>
        <a:p>
          <a:endParaRPr lang="en-US"/>
        </a:p>
      </dgm:t>
    </dgm:pt>
    <dgm:pt modelId="{87D3A3F3-FD9F-4D22-92F3-6E1F260C3499}" type="pres">
      <dgm:prSet presAssocID="{2804B069-2DB9-40CB-B343-1B31E2C25900}" presName="nodeFollowingNodes" presStyleLbl="node1" presStyleIdx="5" presStyleCnt="6">
        <dgm:presLayoutVars>
          <dgm:bulletEnabled val="1"/>
        </dgm:presLayoutVars>
      </dgm:prSet>
      <dgm:spPr/>
      <dgm:t>
        <a:bodyPr/>
        <a:lstStyle/>
        <a:p>
          <a:endParaRPr lang="en-US"/>
        </a:p>
      </dgm:t>
    </dgm:pt>
  </dgm:ptLst>
  <dgm:cxnLst>
    <dgm:cxn modelId="{65D0C6EB-8E67-4228-A63F-EA1168F63367}" type="presOf" srcId="{2804B069-2DB9-40CB-B343-1B31E2C25900}" destId="{87D3A3F3-FD9F-4D22-92F3-6E1F260C3499}" srcOrd="0" destOrd="0" presId="urn:microsoft.com/office/officeart/2005/8/layout/cycle3"/>
    <dgm:cxn modelId="{260E77AC-9E40-4C7A-9FBC-89CEA5BDDCF5}" srcId="{1883E5CA-6F55-4409-B535-66156A87C6A0}" destId="{A3C1D4F1-A398-462C-9FB9-68C649D94DC7}" srcOrd="1" destOrd="0" parTransId="{D4BCEE37-281C-4313-AA0A-9B3040885A3D}" sibTransId="{EC32F604-C04E-4596-A769-78454D70F1F5}"/>
    <dgm:cxn modelId="{6424F2B9-4106-4864-89A5-B5A5163FC37B}" srcId="{1883E5CA-6F55-4409-B535-66156A87C6A0}" destId="{43D2D59A-62AA-4CA3-A6FB-6D52CD879995}" srcOrd="0" destOrd="0" parTransId="{ED5EFBD0-ABDD-40C6-9F1B-835CD5CFF3A8}" sibTransId="{140A289E-A1F4-470A-8748-9C02249C32AC}"/>
    <dgm:cxn modelId="{EB7B4E00-5BC3-41DB-A6CB-0623971732F6}" srcId="{1883E5CA-6F55-4409-B535-66156A87C6A0}" destId="{C5575CC5-0E8C-4358-BCEA-E46C97D076C1}" srcOrd="4" destOrd="0" parTransId="{1BEFA2E3-7E22-4414-922C-BEE884E72D50}" sibTransId="{B335978B-1210-4C65-BA4E-363AE6547F62}"/>
    <dgm:cxn modelId="{A750E7DF-F706-454D-BDE0-C6F43396EFF4}" type="presOf" srcId="{C5575CC5-0E8C-4358-BCEA-E46C97D076C1}" destId="{15436BC0-42DC-4207-BE34-1EA90337C1AA}" srcOrd="0" destOrd="0" presId="urn:microsoft.com/office/officeart/2005/8/layout/cycle3"/>
    <dgm:cxn modelId="{7C297285-13BD-4509-B7F6-A4235D268D8D}" srcId="{1883E5CA-6F55-4409-B535-66156A87C6A0}" destId="{D3FD5EBF-FDF1-4D9B-93CA-E946BFACA644}" srcOrd="3" destOrd="0" parTransId="{D2A8CD6D-A6C8-489F-B5B7-45CBBE9DECBA}" sibTransId="{47C98147-F982-4197-8278-EFFF0DCAA6C5}"/>
    <dgm:cxn modelId="{0ACE4ABE-A6FD-4188-8B6D-1A1D5C757D7B}" srcId="{1883E5CA-6F55-4409-B535-66156A87C6A0}" destId="{2804B069-2DB9-40CB-B343-1B31E2C25900}" srcOrd="5" destOrd="0" parTransId="{0FB2600B-2D55-4FB3-A43A-90AA1516DB67}" sibTransId="{07741644-3228-417A-A044-48991C9F62EB}"/>
    <dgm:cxn modelId="{9BD83C89-120D-4425-9377-CD9CD9134803}" type="presOf" srcId="{1883E5CA-6F55-4409-B535-66156A87C6A0}" destId="{9D1A3529-4A41-422E-A090-4114DFAD7921}" srcOrd="0" destOrd="0" presId="urn:microsoft.com/office/officeart/2005/8/layout/cycle3"/>
    <dgm:cxn modelId="{481EC8CE-5B04-4614-96D3-C65170A83693}" type="presOf" srcId="{43D2D59A-62AA-4CA3-A6FB-6D52CD879995}" destId="{1F526B38-B73C-41C0-90B8-11AA50D36F58}" srcOrd="0" destOrd="0" presId="urn:microsoft.com/office/officeart/2005/8/layout/cycle3"/>
    <dgm:cxn modelId="{53A08ECA-761F-484F-B5D3-85FC6D33398F}" srcId="{1883E5CA-6F55-4409-B535-66156A87C6A0}" destId="{42151D97-8D62-4628-AB29-239335246D85}" srcOrd="2" destOrd="0" parTransId="{C7142C11-F363-4744-A928-66B42EE0D3CE}" sibTransId="{FEDF6E2D-9679-4A57-BB06-FEB9CBA960EE}"/>
    <dgm:cxn modelId="{945FD500-0D92-42DA-9B70-2CB8FF22B379}" type="presOf" srcId="{D3FD5EBF-FDF1-4D9B-93CA-E946BFACA644}" destId="{2783ED2F-2D45-46E5-99A0-11143797C625}" srcOrd="0" destOrd="0" presId="urn:microsoft.com/office/officeart/2005/8/layout/cycle3"/>
    <dgm:cxn modelId="{165572CB-D643-434C-8789-5E786E2C8C63}" type="presOf" srcId="{42151D97-8D62-4628-AB29-239335246D85}" destId="{786C6F06-0265-4E4C-A304-F143CA6A56DA}" srcOrd="0" destOrd="0" presId="urn:microsoft.com/office/officeart/2005/8/layout/cycle3"/>
    <dgm:cxn modelId="{10C2D397-3F45-414D-A503-1933927E4939}" type="presOf" srcId="{A3C1D4F1-A398-462C-9FB9-68C649D94DC7}" destId="{EF2535E8-318F-4E16-B6F0-48393E6FFFBE}" srcOrd="0" destOrd="0" presId="urn:microsoft.com/office/officeart/2005/8/layout/cycle3"/>
    <dgm:cxn modelId="{62C8E441-E616-4F66-A463-893507AEB9C0}" type="presOf" srcId="{140A289E-A1F4-470A-8748-9C02249C32AC}" destId="{4ACEAE67-1A3F-4648-AF70-06DC8D6FCBAC}" srcOrd="0" destOrd="0" presId="urn:microsoft.com/office/officeart/2005/8/layout/cycle3"/>
    <dgm:cxn modelId="{4BD80980-9BDC-4E59-B062-851ED8E78059}" type="presParOf" srcId="{9D1A3529-4A41-422E-A090-4114DFAD7921}" destId="{EF74B846-6215-469A-BF22-FE503A2864CA}" srcOrd="0" destOrd="0" presId="urn:microsoft.com/office/officeart/2005/8/layout/cycle3"/>
    <dgm:cxn modelId="{4EB65270-A658-4B7F-A715-4DF7235EAF9F}" type="presParOf" srcId="{EF74B846-6215-469A-BF22-FE503A2864CA}" destId="{1F526B38-B73C-41C0-90B8-11AA50D36F58}" srcOrd="0" destOrd="0" presId="urn:microsoft.com/office/officeart/2005/8/layout/cycle3"/>
    <dgm:cxn modelId="{9F0DE00A-A89B-489B-9454-7DB0993464BB}" type="presParOf" srcId="{EF74B846-6215-469A-BF22-FE503A2864CA}" destId="{4ACEAE67-1A3F-4648-AF70-06DC8D6FCBAC}" srcOrd="1" destOrd="0" presId="urn:microsoft.com/office/officeart/2005/8/layout/cycle3"/>
    <dgm:cxn modelId="{CC91A711-AB6C-4585-BE08-4DB9D55A03FA}" type="presParOf" srcId="{EF74B846-6215-469A-BF22-FE503A2864CA}" destId="{EF2535E8-318F-4E16-B6F0-48393E6FFFBE}" srcOrd="2" destOrd="0" presId="urn:microsoft.com/office/officeart/2005/8/layout/cycle3"/>
    <dgm:cxn modelId="{483DF2A9-A8CD-40EC-9A74-EB0E819EEF2D}" type="presParOf" srcId="{EF74B846-6215-469A-BF22-FE503A2864CA}" destId="{786C6F06-0265-4E4C-A304-F143CA6A56DA}" srcOrd="3" destOrd="0" presId="urn:microsoft.com/office/officeart/2005/8/layout/cycle3"/>
    <dgm:cxn modelId="{F37EEE72-A254-4012-AEF9-D5613BFBB13E}" type="presParOf" srcId="{EF74B846-6215-469A-BF22-FE503A2864CA}" destId="{2783ED2F-2D45-46E5-99A0-11143797C625}" srcOrd="4" destOrd="0" presId="urn:microsoft.com/office/officeart/2005/8/layout/cycle3"/>
    <dgm:cxn modelId="{74F85B09-98BB-4EF9-BDD7-639B632EC1A9}" type="presParOf" srcId="{EF74B846-6215-469A-BF22-FE503A2864CA}" destId="{15436BC0-42DC-4207-BE34-1EA90337C1AA}" srcOrd="5" destOrd="0" presId="urn:microsoft.com/office/officeart/2005/8/layout/cycle3"/>
    <dgm:cxn modelId="{622B15EE-B78C-4E5A-91E2-AF4C79F7AE6D}" type="presParOf" srcId="{EF74B846-6215-469A-BF22-FE503A2864CA}" destId="{87D3A3F3-FD9F-4D22-92F3-6E1F260C3499}" srcOrd="6" destOrd="0" presId="urn:microsoft.com/office/officeart/2005/8/layout/cycle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Calibri" pitchFamily="34"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ea typeface="+mn-ea"/>
                <a:cs typeface="+mn-cs"/>
              </a:defRPr>
            </a:lvl1pPr>
          </a:lstStyle>
          <a:p>
            <a:pPr>
              <a:defRPr/>
            </a:pPr>
            <a:fld id="{8B10D3AB-32C4-5C47-8087-DF38F2990283}" type="datetime1">
              <a:rPr lang="en-US"/>
              <a:pPr>
                <a:defRPr/>
              </a:pPr>
              <a:t>9/1/2011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Calibri" pitchFamily="34"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Calibri" pitchFamily="34" charset="0"/>
                <a:ea typeface="+mn-ea"/>
                <a:cs typeface="+mn-cs"/>
              </a:defRPr>
            </a:lvl1pPr>
          </a:lstStyle>
          <a:p>
            <a:pPr>
              <a:defRPr/>
            </a:pPr>
            <a:fld id="{2E01EDE1-DE20-134F-82DD-DA0E4118C670}" type="slidenum">
              <a:rPr lang="en-US"/>
              <a:pPr>
                <a:defRPr/>
              </a:pPr>
              <a:t>‹#›</a:t>
            </a:fld>
            <a:endParaRPr lang="en-US" dirty="0"/>
          </a:p>
        </p:txBody>
      </p:sp>
    </p:spTree>
    <p:extLst>
      <p:ext uri="{BB962C8B-B14F-4D97-AF65-F5344CB8AC3E}">
        <p14:creationId xmlns="" xmlns:p14="http://schemas.microsoft.com/office/powerpoint/2010/main" val="275600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0" y="3200400"/>
            <a:ext cx="6210300" cy="523081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1001713" y="8591550"/>
            <a:ext cx="3535362"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dirty="0">
                <a:latin typeface="Calibri" pitchFamily="34" charset="0"/>
                <a:ea typeface="+mn-ea"/>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23850" y="8591550"/>
            <a:ext cx="52705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Calibri" pitchFamily="34" charset="0"/>
                <a:ea typeface="+mn-ea"/>
                <a:cs typeface="+mn-cs"/>
              </a:defRPr>
            </a:lvl1pPr>
          </a:lstStyle>
          <a:p>
            <a:pPr>
              <a:defRPr/>
            </a:pPr>
            <a:fld id="{3BBDB385-C14E-114A-9C75-2669E4756250}" type="slidenum">
              <a:rPr lang="en-US"/>
              <a:pPr>
                <a:defRPr/>
              </a:pPr>
              <a:t>‹#›</a:t>
            </a:fld>
            <a:endParaRPr lang="en-US" dirty="0"/>
          </a:p>
        </p:txBody>
      </p:sp>
      <p:sp>
        <p:nvSpPr>
          <p:cNvPr id="8" name="Slide Image Placeholder 7"/>
          <p:cNvSpPr>
            <a:spLocks noGrp="1" noRot="1" noChangeAspect="1"/>
          </p:cNvSpPr>
          <p:nvPr>
            <p:ph type="sldImg" idx="2"/>
          </p:nvPr>
        </p:nvSpPr>
        <p:spPr>
          <a:xfrm>
            <a:off x="1558925" y="284163"/>
            <a:ext cx="3740150" cy="2805112"/>
          </a:xfrm>
          <a:prstGeom prst="rect">
            <a:avLst/>
          </a:prstGeom>
          <a:noFill/>
          <a:ln w="12700">
            <a:solidFill>
              <a:prstClr val="black"/>
            </a:solidFill>
          </a:ln>
        </p:spPr>
        <p:txBody>
          <a:bodyPr vert="horz" lIns="91440" tIns="45720" rIns="91440" bIns="45720" rtlCol="0" anchor="ctr"/>
          <a:lstStyle/>
          <a:p>
            <a:pPr lvl="0"/>
            <a:endParaRPr lang="en-US" noProof="0" dirty="0"/>
          </a:p>
        </p:txBody>
      </p:sp>
      <p:pic>
        <p:nvPicPr>
          <p:cNvPr id="18438" name="Picture 9" descr="Symantec.jpg"/>
          <p:cNvPicPr>
            <a:picLocks noChangeAspect="1"/>
          </p:cNvPicPr>
          <p:nvPr/>
        </p:nvPicPr>
        <p:blipFill>
          <a:blip r:embed="rId2">
            <a:grayscl/>
          </a:blip>
          <a:srcRect/>
          <a:stretch>
            <a:fillRect/>
          </a:stretch>
        </p:blipFill>
        <p:spPr bwMode="auto">
          <a:xfrm>
            <a:off x="5295900" y="8545513"/>
            <a:ext cx="1238250" cy="339725"/>
          </a:xfrm>
          <a:prstGeom prst="rect">
            <a:avLst/>
          </a:prstGeom>
          <a:noFill/>
          <a:ln w="9525">
            <a:noFill/>
            <a:miter lim="800000"/>
            <a:headEnd/>
            <a:tailEnd/>
          </a:ln>
        </p:spPr>
      </p:pic>
    </p:spTree>
    <p:extLst>
      <p:ext uri="{BB962C8B-B14F-4D97-AF65-F5344CB8AC3E}">
        <p14:creationId xmlns="" xmlns:p14="http://schemas.microsoft.com/office/powerpoint/2010/main" val="189218513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ＭＳ Ｐゴシック" pitchFamily="-106" charset="-128"/>
      </a:defRPr>
    </a:lvl1pPr>
    <a:lvl2pPr marL="37931725" indent="-37474525"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2pPr>
    <a:lvl3pPr marL="914192"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3pPr>
    <a:lvl4pPr marL="1371288"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4pPr>
    <a:lvl5pPr marL="1828385"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ytimes.com/2011/06/18/technology/18security.html?_r=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a:noFill/>
          <a:ln/>
        </p:spPr>
        <p:txBody>
          <a:bodyPr/>
          <a:lstStyle/>
          <a:p>
            <a:endParaRPr lang="en-US" dirty="0">
              <a:latin typeface="Calibri" pitchFamily="-106" charset="0"/>
            </a:endParaRPr>
          </a:p>
        </p:txBody>
      </p:sp>
      <p:sp>
        <p:nvSpPr>
          <p:cNvPr id="20484" name="Slide Number Placeholder 3"/>
          <p:cNvSpPr>
            <a:spLocks noGrp="1"/>
          </p:cNvSpPr>
          <p:nvPr>
            <p:ph type="sldNum" sz="quarter" idx="5"/>
          </p:nvPr>
        </p:nvSpPr>
        <p:spPr>
          <a:noFill/>
        </p:spPr>
        <p:txBody>
          <a:bodyPr/>
          <a:lstStyle/>
          <a:p>
            <a:fld id="{3C6C128E-4E93-7E4E-871E-7E93744E63E4}" type="slidenum">
              <a:rPr lang="en-US">
                <a:latin typeface="Calibri" pitchFamily="-106" charset="0"/>
                <a:ea typeface="ＭＳ Ｐゴシック" pitchFamily="-106" charset="-128"/>
                <a:cs typeface="ＭＳ Ｐゴシック" pitchFamily="-106" charset="-128"/>
              </a:rPr>
              <a:pPr/>
              <a:t>1</a:t>
            </a:fld>
            <a:endParaRPr lang="en-US" dirty="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E97FB5-565B-49FD-80E7-6610390A733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a:noFill/>
          <a:ln/>
        </p:spPr>
        <p:txBody>
          <a:bodyPr/>
          <a:lstStyle/>
          <a:p>
            <a:endParaRPr lang="en-US" dirty="0">
              <a:latin typeface="Calibri" pitchFamily="-106" charset="0"/>
            </a:endParaRPr>
          </a:p>
        </p:txBody>
      </p:sp>
      <p:sp>
        <p:nvSpPr>
          <p:cNvPr id="20484" name="Slide Number Placeholder 3"/>
          <p:cNvSpPr>
            <a:spLocks noGrp="1"/>
          </p:cNvSpPr>
          <p:nvPr>
            <p:ph type="sldNum" sz="quarter" idx="5"/>
          </p:nvPr>
        </p:nvSpPr>
        <p:spPr>
          <a:noFill/>
        </p:spPr>
        <p:txBody>
          <a:bodyPr/>
          <a:lstStyle/>
          <a:p>
            <a:fld id="{3C6C128E-4E93-7E4E-871E-7E93744E63E4}" type="slidenum">
              <a:rPr lang="en-US">
                <a:latin typeface="Calibri" pitchFamily="-106" charset="0"/>
                <a:ea typeface="ＭＳ Ｐゴシック" pitchFamily="-106" charset="-128"/>
                <a:cs typeface="ＭＳ Ｐゴシック" pitchFamily="-106" charset="-128"/>
              </a:rPr>
              <a:pPr/>
              <a:t>12</a:t>
            </a:fld>
            <a:endParaRPr lang="en-US" dirty="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22583" y="8591804"/>
            <a:ext cx="527300" cy="268299"/>
          </a:xfrm>
          <a:prstGeom prst="rect">
            <a:avLst/>
          </a:prstGeom>
          <a:noFill/>
          <a:ln>
            <a:miter lim="800000"/>
            <a:headEnd/>
            <a:tailEnd/>
          </a:ln>
        </p:spPr>
        <p:txBody>
          <a:bodyPr lIns="0" tIns="0" rIns="0" bIns="0"/>
          <a:lstStyle/>
          <a:p>
            <a:pPr>
              <a:defRPr/>
            </a:pPr>
            <a:fld id="{4BF2D473-0638-4526-B62E-DCD1BF0481F2}" type="slidenum">
              <a:rPr lang="en-US" sz="1000" baseline="0">
                <a:solidFill>
                  <a:prstClr val="black"/>
                </a:solidFill>
                <a:latin typeface="Arial" pitchFamily="34" charset="0"/>
                <a:cs typeface="Arial" charset="0"/>
              </a:rPr>
              <a:pPr>
                <a:defRPr/>
              </a:pPr>
              <a:t>13</a:t>
            </a:fld>
            <a:endParaRPr lang="en-US" sz="1000" baseline="0" dirty="0">
              <a:solidFill>
                <a:prstClr val="black"/>
              </a:solidFill>
              <a:latin typeface="Arial" pitchFamily="34" charset="0"/>
              <a:cs typeface="Arial" charset="0"/>
            </a:endParaRPr>
          </a:p>
        </p:txBody>
      </p:sp>
      <p:sp>
        <p:nvSpPr>
          <p:cNvPr id="305155" name="Slide Image Placeholder 5"/>
          <p:cNvSpPr>
            <a:spLocks noGrp="1" noRot="1" noChangeAspect="1" noTextEdit="1"/>
          </p:cNvSpPr>
          <p:nvPr>
            <p:ph type="sldImg"/>
          </p:nvPr>
        </p:nvSpPr>
        <p:spPr>
          <a:xfrm>
            <a:off x="1558925" y="284163"/>
            <a:ext cx="3741738" cy="2805112"/>
          </a:xfrm>
          <a:ln/>
        </p:spPr>
      </p:sp>
      <p:sp>
        <p:nvSpPr>
          <p:cNvPr id="305156" name="Notes Placeholder 6"/>
          <p:cNvSpPr>
            <a:spLocks noGrp="1"/>
          </p:cNvSpPr>
          <p:nvPr>
            <p:ph type="body" idx="1"/>
          </p:nvPr>
        </p:nvSpPr>
        <p:spPr>
          <a:xfrm>
            <a:off x="322585" y="3200868"/>
            <a:ext cx="6212833" cy="5231828"/>
          </a:xfrm>
          <a:noFill/>
          <a:ln/>
        </p:spPr>
        <p:txBody>
          <a:bodyPr lIns="0" tIns="0" rIns="0" bIns="0"/>
          <a:lstStyle/>
          <a:p>
            <a:pPr marL="1556" indent="-1556">
              <a:lnSpc>
                <a:spcPct val="100000"/>
              </a:lnSpc>
              <a:spcBef>
                <a:spcPct val="0"/>
              </a:spcBef>
              <a:spcAft>
                <a:spcPct val="0"/>
              </a:spcAft>
              <a:buClr>
                <a:schemeClr val="bg2"/>
              </a:buCl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558925" y="284163"/>
            <a:ext cx="3740150" cy="2805112"/>
          </a:xfrm>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7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05654-B2D9-4B77-87B1-65943AFBE938}"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D10055C-C2BD-5D48-8C56-6C67D1ACF5C5}" type="slidenum">
              <a:rPr lang="en-US">
                <a:latin typeface="Calibri" pitchFamily="-106" charset="0"/>
                <a:ea typeface="ＭＳ Ｐゴシック" pitchFamily="-106" charset="-128"/>
                <a:cs typeface="ＭＳ Ｐゴシック" pitchFamily="-106" charset="-128"/>
              </a:rPr>
              <a:pPr/>
              <a:t>2</a:t>
            </a:fld>
            <a:endParaRPr lang="en-US" dirty="0">
              <a:latin typeface="Calibri" pitchFamily="-106" charset="0"/>
              <a:ea typeface="ＭＳ Ｐゴシック" pitchFamily="-106" charset="-128"/>
              <a:cs typeface="ＭＳ Ｐゴシック" pitchFamily="-106" charset="-128"/>
            </a:endParaRPr>
          </a:p>
        </p:txBody>
      </p:sp>
      <p:sp>
        <p:nvSpPr>
          <p:cNvPr id="63491" name="Notes Placeholder 4"/>
          <p:cNvSpPr>
            <a:spLocks noGrp="1"/>
          </p:cNvSpPr>
          <p:nvPr>
            <p:ph type="body" sz="quarter" idx="10"/>
          </p:nvPr>
        </p:nvSpPr>
        <p:spPr>
          <a:noFill/>
          <a:ln/>
        </p:spPr>
        <p:txBody>
          <a:bodyPr/>
          <a:lstStyle/>
          <a:p>
            <a:r>
              <a:rPr lang="en-US" sz="1000" dirty="0" smtClean="0">
                <a:latin typeface="Calibri" pitchFamily="-106" charset="0"/>
              </a:rPr>
              <a:t>This is a sample </a:t>
            </a:r>
            <a:r>
              <a:rPr lang="en-US" sz="1000" b="1" dirty="0" smtClean="0">
                <a:latin typeface="Calibri" pitchFamily="-106" charset="0"/>
              </a:rPr>
              <a:t>Agenda/Preview</a:t>
            </a:r>
            <a:r>
              <a:rPr lang="en-US" sz="1000" dirty="0" smtClean="0">
                <a:latin typeface="Calibri" pitchFamily="-106" charset="0"/>
              </a:rPr>
              <a:t> slide. This slide is ideal for </a:t>
            </a:r>
            <a:r>
              <a:rPr lang="en-US" sz="1000" i="1" dirty="0" smtClean="0">
                <a:latin typeface="Calibri" pitchFamily="-106" charset="0"/>
              </a:rPr>
              <a:t>setting the scene </a:t>
            </a:r>
            <a:r>
              <a:rPr lang="en-US" sz="1000" dirty="0" smtClean="0">
                <a:latin typeface="Calibri" pitchFamily="-106" charset="0"/>
              </a:rPr>
              <a:t>at the beginning of your presentation by providing a big picture overview of what you plan to cover. </a:t>
            </a:r>
          </a:p>
          <a:p>
            <a:endParaRPr lang="en-US" sz="1000" b="1" dirty="0" smtClean="0">
              <a:latin typeface="Calibri" pitchFamily="-106" charset="0"/>
            </a:endParaRPr>
          </a:p>
          <a:p>
            <a:r>
              <a:rPr lang="en-US" sz="1000" b="1" dirty="0" smtClean="0">
                <a:latin typeface="Calibri" pitchFamily="-106" charset="0"/>
              </a:rPr>
              <a:t>To Change Titles in Shapes (i.e.: “Text here”):</a:t>
            </a:r>
          </a:p>
          <a:p>
            <a:r>
              <a:rPr lang="en-US" sz="1000" dirty="0" smtClean="0">
                <a:latin typeface="Calibri" pitchFamily="-106" charset="0"/>
              </a:rPr>
              <a:t>Select text. (Optional: Press </a:t>
            </a:r>
            <a:r>
              <a:rPr lang="en-US" sz="1000" i="1" dirty="0" smtClean="0">
                <a:latin typeface="Calibri" pitchFamily="-106" charset="0"/>
              </a:rPr>
              <a:t>Delete</a:t>
            </a:r>
            <a:r>
              <a:rPr lang="en-US" sz="1000" dirty="0" smtClean="0">
                <a:latin typeface="Calibri" pitchFamily="-106" charset="0"/>
              </a:rPr>
              <a:t>.) Begin typing desired text.</a:t>
            </a:r>
          </a:p>
          <a:p>
            <a:endParaRPr lang="en-US" sz="1000" dirty="0" smtClean="0">
              <a:latin typeface="Calibri" pitchFamily="-106" charset="0"/>
            </a:endParaRPr>
          </a:p>
          <a:p>
            <a:r>
              <a:rPr lang="en-US" sz="1000" b="1" dirty="0" smtClean="0">
                <a:solidFill>
                  <a:srgbClr val="000000"/>
                </a:solidFill>
                <a:latin typeface="Calibri" pitchFamily="-106" charset="0"/>
              </a:rPr>
              <a:t>To Change Font Color/Size: </a:t>
            </a:r>
            <a:endParaRPr lang="en-US" sz="1000" dirty="0" smtClean="0">
              <a:solidFill>
                <a:srgbClr val="000000"/>
              </a:solidFill>
              <a:latin typeface="Calibri" pitchFamily="-106" charset="0"/>
            </a:endParaRPr>
          </a:p>
          <a:p>
            <a:r>
              <a:rPr lang="en-US" sz="1000" dirty="0" smtClean="0">
                <a:solidFill>
                  <a:srgbClr val="000000"/>
                </a:solidFill>
                <a:latin typeface="Calibri" pitchFamily="-106" charset="0"/>
              </a:rPr>
              <a:t>Select text, right-click and adjust the font setting on the </a:t>
            </a:r>
            <a:r>
              <a:rPr lang="en-US" sz="1000" i="1" dirty="0" smtClean="0">
                <a:solidFill>
                  <a:srgbClr val="000000"/>
                </a:solidFill>
                <a:latin typeface="Calibri" pitchFamily="-106" charset="0"/>
              </a:rPr>
              <a:t>Mini toolbar</a:t>
            </a:r>
            <a:r>
              <a:rPr lang="en-US" sz="1000" dirty="0" smtClean="0">
                <a:solidFill>
                  <a:srgbClr val="000000"/>
                </a:solidFill>
                <a:latin typeface="Calibri" pitchFamily="-106" charset="0"/>
              </a:rPr>
              <a:t>.  Select desired attributes to change: font, size, boldness, color, etc.  Note: many of the same commands can also be accessed from the </a:t>
            </a:r>
            <a:r>
              <a:rPr lang="en-US" sz="1000" i="1" dirty="0" smtClean="0">
                <a:solidFill>
                  <a:srgbClr val="000000"/>
                </a:solidFill>
                <a:latin typeface="Calibri" pitchFamily="-106" charset="0"/>
              </a:rPr>
              <a:t>Font</a:t>
            </a:r>
            <a:r>
              <a:rPr lang="en-US" sz="1000" dirty="0" smtClean="0">
                <a:solidFill>
                  <a:srgbClr val="000000"/>
                </a:solidFill>
                <a:latin typeface="Calibri" pitchFamily="-106" charset="0"/>
              </a:rPr>
              <a:t> group of the </a:t>
            </a:r>
            <a:r>
              <a:rPr lang="en-US" sz="1000" i="1" dirty="0" smtClean="0">
                <a:solidFill>
                  <a:srgbClr val="000000"/>
                </a:solidFill>
                <a:latin typeface="Calibri" pitchFamily="-106" charset="0"/>
              </a:rPr>
              <a:t>Home</a:t>
            </a:r>
            <a:r>
              <a:rPr lang="en-US" sz="1000" dirty="0" smtClean="0">
                <a:solidFill>
                  <a:srgbClr val="000000"/>
                </a:solidFill>
                <a:latin typeface="Calibri" pitchFamily="-106" charset="0"/>
              </a:rPr>
              <a:t> tab.</a:t>
            </a:r>
          </a:p>
          <a:p>
            <a:endParaRPr lang="en-US" sz="1000" b="1" dirty="0" smtClean="0">
              <a:latin typeface="Calibri" pitchFamily="-106" charset="0"/>
            </a:endParaRPr>
          </a:p>
          <a:p>
            <a:r>
              <a:rPr lang="en-US" sz="1000" b="1" dirty="0" smtClean="0">
                <a:latin typeface="Calibri" pitchFamily="-106" charset="0"/>
              </a:rPr>
              <a:t>To Change a Shape’s Fill Color:</a:t>
            </a:r>
          </a:p>
          <a:p>
            <a:pPr eaLnBrk="1" hangingPunct="1"/>
            <a:r>
              <a:rPr lang="en-US" sz="1000" dirty="0" smtClean="0">
                <a:latin typeface="Calibri" pitchFamily="-106" charset="0"/>
              </a:rPr>
              <a:t>Select the desired object by clicking once on its edge. On the </a:t>
            </a:r>
            <a:r>
              <a:rPr lang="en-US" sz="1000" i="1" dirty="0" smtClean="0">
                <a:latin typeface="Calibri" pitchFamily="-106" charset="0"/>
              </a:rPr>
              <a:t>Home</a:t>
            </a:r>
            <a:r>
              <a:rPr lang="en-US" sz="1000" dirty="0" smtClean="0">
                <a:latin typeface="Calibri" pitchFamily="-106" charset="0"/>
              </a:rPr>
              <a:t> tab, click the </a:t>
            </a:r>
            <a:r>
              <a:rPr lang="en-US" sz="1000" i="1" dirty="0" smtClean="0">
                <a:latin typeface="Calibri" pitchFamily="-106" charset="0"/>
              </a:rPr>
              <a:t>Shape Fill </a:t>
            </a:r>
            <a:r>
              <a:rPr lang="en-US" sz="1000" dirty="0" smtClean="0">
                <a:latin typeface="Calibri" pitchFamily="-106" charset="0"/>
              </a:rPr>
              <a:t>button within the </a:t>
            </a:r>
            <a:r>
              <a:rPr lang="en-US" sz="1000" i="1" dirty="0" smtClean="0">
                <a:latin typeface="Calibri" pitchFamily="-106" charset="0"/>
              </a:rPr>
              <a:t>Drawing</a:t>
            </a:r>
            <a:r>
              <a:rPr lang="en-US" sz="1000" dirty="0" smtClean="0">
                <a:latin typeface="Calibri" pitchFamily="-106" charset="0"/>
              </a:rPr>
              <a:t> group to select a theme color from the Symantec color palette. </a:t>
            </a:r>
          </a:p>
          <a:p>
            <a:pPr eaLnBrk="1" hangingPunct="1"/>
            <a:endParaRPr lang="en-US" sz="1000" dirty="0" smtClean="0">
              <a:latin typeface="Calibri" pitchFamily="-106" charset="0"/>
            </a:endParaRPr>
          </a:p>
          <a:p>
            <a:endParaRPr lang="en-US" sz="1000" dirty="0" smtClean="0">
              <a:latin typeface="Calibri" pitchFamily="-106" charset="0"/>
            </a:endParaRPr>
          </a:p>
          <a:p>
            <a:r>
              <a:rPr lang="en-US" sz="1000" b="1" dirty="0" smtClean="0">
                <a:latin typeface="Calibri" pitchFamily="-106" charset="0"/>
              </a:rPr>
              <a:t>To Delete a Shape:</a:t>
            </a:r>
          </a:p>
          <a:p>
            <a:r>
              <a:rPr lang="en-US" sz="1000" dirty="0" smtClean="0">
                <a:latin typeface="Calibri" pitchFamily="-106" charset="0"/>
              </a:rPr>
              <a:t>Select the desired object by clicking once on its edge. Press the </a:t>
            </a:r>
            <a:r>
              <a:rPr lang="en-US" sz="1000" i="1" dirty="0" smtClean="0">
                <a:latin typeface="Calibri" pitchFamily="-106" charset="0"/>
              </a:rPr>
              <a:t>Delete</a:t>
            </a:r>
            <a:r>
              <a:rPr lang="en-US" sz="1000" dirty="0" smtClean="0">
                <a:latin typeface="Calibri" pitchFamily="-106" charset="0"/>
              </a:rPr>
              <a:t> key on your keyboard.</a:t>
            </a:r>
          </a:p>
          <a:p>
            <a:endParaRPr lang="en-US" sz="1000" dirty="0" smtClean="0">
              <a:latin typeface="Calibri" pitchFamily="-106" charset="0"/>
            </a:endParaRPr>
          </a:p>
          <a:p>
            <a:r>
              <a:rPr lang="en-US" sz="1000" b="1" dirty="0" smtClean="0">
                <a:latin typeface="Calibri" pitchFamily="-106" charset="0"/>
              </a:rPr>
              <a:t>To Copy a Text Box or Shape:</a:t>
            </a:r>
          </a:p>
          <a:p>
            <a:r>
              <a:rPr lang="en-US" sz="1000" dirty="0" smtClean="0">
                <a:latin typeface="Calibri" pitchFamily="-106" charset="0"/>
              </a:rPr>
              <a:t>Select the text box or shape. Note: Make sure to select the entire object, not just the text, by clicking the edge of the text box or shape.</a:t>
            </a:r>
          </a:p>
          <a:p>
            <a:r>
              <a:rPr lang="en-US" sz="1000" dirty="0" smtClean="0">
                <a:latin typeface="Calibri" pitchFamily="-106" charset="0"/>
              </a:rPr>
              <a:t>Type </a:t>
            </a:r>
            <a:r>
              <a:rPr lang="en-US" sz="1000" i="1" dirty="0" smtClean="0">
                <a:latin typeface="Calibri" pitchFamily="-106" charset="0"/>
              </a:rPr>
              <a:t>Ctrl C </a:t>
            </a:r>
            <a:r>
              <a:rPr lang="en-US" sz="1000" dirty="0" smtClean="0">
                <a:latin typeface="Calibri" pitchFamily="-106" charset="0"/>
              </a:rPr>
              <a:t>(copy), click outside object, then type </a:t>
            </a:r>
            <a:r>
              <a:rPr lang="en-US" sz="1000" i="1" dirty="0" smtClean="0">
                <a:latin typeface="Calibri" pitchFamily="-106" charset="0"/>
              </a:rPr>
              <a:t>Ctrl V</a:t>
            </a:r>
            <a:r>
              <a:rPr lang="en-US" sz="1000" dirty="0" smtClean="0">
                <a:latin typeface="Calibri" pitchFamily="-106" charset="0"/>
              </a:rPr>
              <a:t> (paste) to place the object. Click and drag the pasted object to desired location.</a:t>
            </a:r>
          </a:p>
        </p:txBody>
      </p:sp>
      <p:sp>
        <p:nvSpPr>
          <p:cNvPr id="63492" name="Slide Image Placeholder 5"/>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Behavior-Based Protection</a:t>
            </a:r>
          </a:p>
          <a:p>
            <a:r>
              <a:rPr lang="en-US" dirty="0" smtClean="0"/>
              <a:t>Behavior-based protection technology provides an effective and non-invasive protection from previously unseen zero-day computer threats. The Symantec Online Network for Advanced Response (SONAR) is the main engine of our behavior-based technology and features: a classification engine based in artificial intelligence, human-authored behavioral signatures, and a behavioral policy lockdown engine. Together these components combine to provide industry-leading security protection against threats that are most often social engineered and targeted attacks.</a:t>
            </a:r>
          </a:p>
          <a:p>
            <a:r>
              <a:rPr lang="en-US" dirty="0" smtClean="0"/>
              <a:t>These three components form the core of our behavior-based protection technology:</a:t>
            </a:r>
          </a:p>
          <a:p>
            <a:endParaRPr lang="en-US" b="1" dirty="0" smtClean="0"/>
          </a:p>
          <a:p>
            <a:r>
              <a:rPr lang="en-US" b="1" dirty="0" smtClean="0"/>
              <a:t>Classification Engine Based in Artificial Intelligence</a:t>
            </a:r>
            <a:endParaRPr lang="en-US" dirty="0" smtClean="0"/>
          </a:p>
          <a:p>
            <a:r>
              <a:rPr lang="en-US" dirty="0" smtClean="0"/>
              <a:t>By anonymously collecting attributes of running applications from the members of the Norton Community Watch program, SONAR has built up one of the world’s largest databases of behavioral profiles on nearly 200 million application instances. Relying on almost 400 different behavioral attributes, the SONAR classification engine is quickly able to spot malicious behaviors and take action to remove bad applications before they do damage</a:t>
            </a:r>
          </a:p>
          <a:p>
            <a:endParaRPr lang="en-US" b="1" dirty="0" smtClean="0"/>
          </a:p>
          <a:p>
            <a:r>
              <a:rPr lang="en-US" b="1" dirty="0" smtClean="0"/>
              <a:t>Behavioral Signatures</a:t>
            </a:r>
            <a:endParaRPr lang="en-US" dirty="0" smtClean="0"/>
          </a:p>
          <a:p>
            <a:r>
              <a:rPr lang="en-US" dirty="0" smtClean="0"/>
              <a:t>To complement the classification engine, SONAR includes the ability to process behavioral signatures. These signatures are fast to write, test, and deploy and they give SONAR the flexibility and adaptability to respond to certain classes of emerging threats with a very low false-positive rate. </a:t>
            </a:r>
          </a:p>
          <a:p>
            <a:r>
              <a:rPr lang="en-US" b="1" dirty="0" smtClean="0"/>
              <a:t>Behavioral Policy Lockdown</a:t>
            </a:r>
            <a:endParaRPr lang="en-US" dirty="0" smtClean="0"/>
          </a:p>
          <a:p>
            <a:r>
              <a:rPr lang="en-US" dirty="0" smtClean="0"/>
              <a:t>In some cases, malware threats get deeply entrenched in various legitimate applications or operating system files. In such cases, it can be dangerous to remove them. SONAR has the ability to implement a virtual sandbox around the infected but legitimate application and by doing so can prevent the infected application from taking any malicious actions that might harm a user’s computer. </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1775" lvl="1" indent="-231775">
              <a:spcAft>
                <a:spcPts val="1200"/>
              </a:spcAft>
              <a:defRPr/>
            </a:pPr>
            <a:r>
              <a:rPr lang="en-US" sz="2200" dirty="0" smtClean="0">
                <a:cs typeface="Arial" pitchFamily="34" charset="0"/>
              </a:rPr>
              <a:t>In the past: Mass distribution – one worm hits millions of PCs (</a:t>
            </a:r>
            <a:r>
              <a:rPr lang="en-US" sz="1800" dirty="0" smtClean="0">
                <a:cs typeface="Arial" pitchFamily="34" charset="0"/>
              </a:rPr>
              <a:t>Storm made its way onto millions of machines across the globe)</a:t>
            </a:r>
          </a:p>
          <a:p>
            <a:pPr marL="233310" indent="-233310" eaLnBrk="1" hangingPunct="1">
              <a:spcBef>
                <a:spcPct val="0"/>
              </a:spcBef>
              <a:spcAft>
                <a:spcPts val="1200"/>
              </a:spcAft>
              <a:buClr>
                <a:schemeClr val="tx1"/>
              </a:buClr>
              <a:defRPr/>
            </a:pPr>
            <a:r>
              <a:rPr lang="en-US" dirty="0" smtClean="0"/>
              <a:t>Today: </a:t>
            </a:r>
            <a:r>
              <a:rPr lang="en-US" sz="2400" kern="0" dirty="0" smtClean="0">
                <a:cs typeface="Arial" pitchFamily="34" charset="0"/>
              </a:rPr>
              <a:t>A micro distribution model. (</a:t>
            </a:r>
            <a:r>
              <a:rPr lang="en-US" sz="1900" kern="0" dirty="0" smtClean="0">
                <a:cs typeface="Arial" pitchFamily="34" charset="0"/>
              </a:rPr>
              <a:t>Hacked web site builds a </a:t>
            </a:r>
            <a:r>
              <a:rPr lang="en-US" sz="1900" kern="0" dirty="0" err="1" smtClean="0">
                <a:cs typeface="Arial" pitchFamily="34" charset="0"/>
              </a:rPr>
              <a:t>trojan</a:t>
            </a:r>
            <a:r>
              <a:rPr lang="en-US" sz="1900" kern="0" dirty="0" smtClean="0">
                <a:cs typeface="Arial" pitchFamily="34" charset="0"/>
              </a:rPr>
              <a:t> for each visitor, The average</a:t>
            </a:r>
            <a:r>
              <a:rPr lang="en-US" sz="1900" kern="0" dirty="0" smtClean="0">
                <a:solidFill>
                  <a:srgbClr val="FFC000"/>
                </a:solidFill>
                <a:cs typeface="Arial" pitchFamily="34" charset="0"/>
              </a:rPr>
              <a:t> </a:t>
            </a:r>
            <a:r>
              <a:rPr lang="en-US" sz="1900" kern="0" dirty="0" err="1" smtClean="0">
                <a:solidFill>
                  <a:srgbClr val="FF0000"/>
                </a:solidFill>
                <a:cs typeface="Arial" pitchFamily="34" charset="0"/>
              </a:rPr>
              <a:t>Harakit</a:t>
            </a:r>
            <a:r>
              <a:rPr lang="en-US" sz="1900" kern="0" dirty="0" smtClean="0">
                <a:solidFill>
                  <a:srgbClr val="FFC000"/>
                </a:solidFill>
                <a:cs typeface="Arial" pitchFamily="34" charset="0"/>
              </a:rPr>
              <a:t> </a:t>
            </a:r>
            <a:r>
              <a:rPr lang="en-US" sz="1900" kern="0" dirty="0" smtClean="0">
                <a:cs typeface="Arial" pitchFamily="34" charset="0"/>
              </a:rPr>
              <a:t>variant is distributed to 1.6 users!)</a:t>
            </a:r>
          </a:p>
          <a:p>
            <a:pPr>
              <a:defRPr/>
            </a:pPr>
            <a:r>
              <a:rPr lang="en-US" dirty="0" smtClean="0"/>
              <a:t>Current method of creating signatures and storing them in the cloud are not sufficient</a:t>
            </a:r>
          </a:p>
          <a:p>
            <a:pPr>
              <a:defRPr/>
            </a:pPr>
            <a:r>
              <a:rPr lang="en-US" dirty="0" smtClean="0"/>
              <a:t>Such detection methods can't adequately protect against this level of malware variant proliferation.</a:t>
            </a:r>
          </a:p>
          <a:p>
            <a:pPr>
              <a:defRPr/>
            </a:pPr>
            <a:endParaRPr lang="en-US" b="1" dirty="0" smtClean="0"/>
          </a:p>
          <a:p>
            <a:pPr>
              <a:defRPr/>
            </a:pPr>
            <a:r>
              <a:rPr lang="en-US" b="1" dirty="0" smtClean="0"/>
              <a:t>What's Insight?</a:t>
            </a:r>
          </a:p>
          <a:p>
            <a:pPr>
              <a:defRPr/>
            </a:pPr>
            <a:endParaRPr lang="en-US" b="1" dirty="0" smtClean="0"/>
          </a:p>
          <a:p>
            <a:pPr>
              <a:defRPr/>
            </a:pPr>
            <a:r>
              <a:rPr lang="en-US" dirty="0" smtClean="0"/>
              <a:t>Symantec Endpoint Protection 12 is built around an idea; that the context of a threat is as important as its content. Powered by Insight, the new Symantec Endpoint Protection uses age, frequency and source of files, along with other security metrics, to expose new and highly targeted threats. Symantec Endpoint Protection features: </a:t>
            </a:r>
          </a:p>
          <a:p>
            <a:pPr>
              <a:defRPr/>
            </a:pPr>
            <a:endParaRPr lang="en-US" b="1" dirty="0" smtClean="0"/>
          </a:p>
          <a:p>
            <a:pPr>
              <a:defRPr/>
            </a:pPr>
            <a:r>
              <a:rPr lang="en-US" dirty="0" smtClean="0"/>
              <a:t>Symantec Endpoint Protection is powered by Symantec Insight - security technology that puts files in context, using their age, frequency, location and more to expose threats otherwise missed. Built on contributions from over 170 million systems in over 200 countries, Symantec Insight has the power to examine and track the context of files. Insight detects new and unknown threats that are missed by other approaches. </a:t>
            </a:r>
          </a:p>
          <a:p>
            <a:pPr>
              <a:defRPr/>
            </a:pPr>
            <a:endParaRPr lang="en-US" dirty="0" smtClean="0"/>
          </a:p>
          <a:p>
            <a:pPr>
              <a:defRPr/>
            </a:pPr>
            <a:r>
              <a:rPr lang="en-US" dirty="0" smtClean="0"/>
              <a:t>Black-listing and white-listing only work when there are thousands of copies of a known file. But majority of malware today mutate to hide from black lists and white lists </a:t>
            </a:r>
          </a:p>
          <a:p>
            <a:pPr>
              <a:defRPr/>
            </a:pPr>
            <a:r>
              <a:rPr lang="en-US" dirty="0" smtClean="0"/>
              <a:t>Insight correlates tens of billions of linkages between users, files, and websites to identify rapidly mutating threats that may only exist on a few systems </a:t>
            </a:r>
          </a:p>
          <a:p>
            <a:pPr>
              <a:defRPr/>
            </a:pPr>
            <a:r>
              <a:rPr lang="en-US" dirty="0" smtClean="0"/>
              <a:t>Reduces scan overhead by as much as 70% by scanning only files at risk </a:t>
            </a:r>
          </a:p>
          <a:p>
            <a:pPr>
              <a:defRPr/>
            </a:pPr>
            <a:r>
              <a:rPr lang="en-US" dirty="0" smtClean="0"/>
              <a:t>Can’t be evaded or coded around by self-mutating and encrypting malware </a:t>
            </a:r>
          </a:p>
          <a:p>
            <a:pPr>
              <a:defRPr/>
            </a:pPr>
            <a:r>
              <a:rPr lang="en-US" dirty="0" smtClean="0"/>
              <a:t>With Insight malware creators are caught in a Catch-22 – mutate too little and get caught by signature based AV, mutate too much and get caught by Insight </a:t>
            </a:r>
          </a:p>
          <a:p>
            <a:pPr>
              <a:defRPr/>
            </a:pPr>
            <a:endParaRPr lang="en-US" dirty="0" smtClean="0"/>
          </a:p>
          <a:p>
            <a:pPr>
              <a:defRPr/>
            </a:pPr>
            <a:r>
              <a:rPr lang="en-US" dirty="0" smtClean="0"/>
              <a:t>Insight data:¾ of threats steal e-mail addresses, user and system info, logins/password and leave a backdoor</a:t>
            </a:r>
          </a:p>
          <a:p>
            <a:pPr>
              <a:defRPr/>
            </a:pPr>
            <a:r>
              <a:rPr lang="en-US" dirty="0" smtClean="0"/>
              <a:t>Highlights the trend toward high-impact, low-distribution, targeted threats and shows the need for file reputation technology. </a:t>
            </a:r>
          </a:p>
          <a:p>
            <a:pPr marL="231775" lvl="1" indent="-231775">
              <a:spcAft>
                <a:spcPts val="1200"/>
              </a:spcAft>
              <a:defRPr/>
            </a:pPr>
            <a:r>
              <a:rPr lang="en-US" sz="2200" dirty="0" smtClean="0">
                <a:cs typeface="Arial" pitchFamily="34" charset="0"/>
              </a:rPr>
              <a:t>Recent high profile breaches have been the result of targeted attacks.</a:t>
            </a:r>
          </a:p>
          <a:p>
            <a:pPr>
              <a:defRPr/>
            </a:pPr>
            <a:endParaRPr lang="en-US" dirty="0" smtClean="0"/>
          </a:p>
          <a:p>
            <a:pPr>
              <a:defRPr/>
            </a:pPr>
            <a:r>
              <a:rPr lang="en-US" dirty="0" smtClean="0"/>
              <a:t>Our advantage: With Insight, we can examine the usage patterns across millions of computers to spot dangers that traditional security products typically miss.</a:t>
            </a:r>
          </a:p>
          <a:p>
            <a:pPr>
              <a:defRPr/>
            </a:pPr>
            <a:endParaRPr lang="en-US" dirty="0" smtClean="0"/>
          </a:p>
          <a:p>
            <a:pPr>
              <a:defRPr/>
            </a:pPr>
            <a:r>
              <a:rPr lang="en-US" dirty="0" smtClean="0"/>
              <a:t>Optional:</a:t>
            </a:r>
          </a:p>
          <a:p>
            <a:pPr>
              <a:defRPr/>
            </a:pPr>
            <a:r>
              <a:rPr lang="en-US" dirty="0" smtClean="0"/>
              <a:t>(Some Insight Stats…</a:t>
            </a:r>
          </a:p>
          <a:p>
            <a:pPr>
              <a:defRPr/>
            </a:pPr>
            <a:r>
              <a:rPr lang="en-US" dirty="0" smtClean="0"/>
              <a:t>175 million participating customer computers.</a:t>
            </a:r>
          </a:p>
          <a:p>
            <a:pPr>
              <a:defRPr/>
            </a:pPr>
            <a:r>
              <a:rPr lang="en-US" dirty="0" smtClean="0"/>
              <a:t>2.5 billion good and bad executable files characterized.</a:t>
            </a:r>
          </a:p>
          <a:p>
            <a:pPr>
              <a:defRPr/>
            </a:pPr>
            <a:r>
              <a:rPr lang="en-US" dirty="0" smtClean="0"/>
              <a:t>Adding at the rate of 31 million new files each week.</a:t>
            </a:r>
          </a:p>
          <a:p>
            <a:pPr>
              <a:defRPr/>
            </a:pPr>
            <a:r>
              <a:rPr lang="en-US" dirty="0" smtClean="0"/>
              <a:t>Serving over 45 billion application safety ratings every month.</a:t>
            </a:r>
          </a:p>
          <a:p>
            <a:pPr>
              <a:defRPr/>
            </a:pPr>
            <a:r>
              <a:rPr lang="en-US" dirty="0" smtClean="0"/>
              <a:t>Serving over 2 billion web site reputation lookups per day.)</a:t>
            </a:r>
          </a:p>
          <a:p>
            <a:pPr>
              <a:defRPr/>
            </a:pPr>
            <a:endParaRPr lang="en-US" dirty="0" smtClean="0"/>
          </a:p>
          <a:p>
            <a:pPr>
              <a:defRPr/>
            </a:pPr>
            <a:r>
              <a:rPr lang="en-US" dirty="0" smtClean="0"/>
              <a:t>Insight also helps in the following ways:</a:t>
            </a:r>
          </a:p>
          <a:p>
            <a:pPr>
              <a:defRPr/>
            </a:pPr>
            <a:r>
              <a:rPr lang="en-US" dirty="0" smtClean="0"/>
              <a:t>Increase performance due to our ability to skip large portions of files that have good reputations</a:t>
            </a:r>
          </a:p>
          <a:p>
            <a:pPr>
              <a:defRPr/>
            </a:pPr>
            <a:r>
              <a:rPr lang="en-US" dirty="0" smtClean="0"/>
              <a:t>Insight reputation allows us to increase the depth of our other protection technologies because we are ensured that the safe files are already excluded, meaning fewer false positives and more effective malware detection</a:t>
            </a:r>
            <a:endParaRPr lang="en-US" dirty="0"/>
          </a:p>
        </p:txBody>
      </p:sp>
      <p:sp>
        <p:nvSpPr>
          <p:cNvPr id="4" name="Slide Number Placeholder 3"/>
          <p:cNvSpPr>
            <a:spLocks noGrp="1"/>
          </p:cNvSpPr>
          <p:nvPr>
            <p:ph type="sldNum" sz="quarter" idx="5"/>
          </p:nvPr>
        </p:nvSpPr>
        <p:spPr/>
        <p:txBody>
          <a:bodyPr/>
          <a:lstStyle/>
          <a:p>
            <a:pPr>
              <a:defRPr/>
            </a:pPr>
            <a:fld id="{772D4408-C30E-4966-B9DA-A85D06B2D7A7}" type="slidenum">
              <a:rPr lang="en-US"/>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557338" y="284163"/>
            <a:ext cx="3743325" cy="2806700"/>
          </a:xfrm>
          <a:ln/>
        </p:spPr>
      </p:sp>
      <p:sp>
        <p:nvSpPr>
          <p:cNvPr id="35843" name="Rectangle 3"/>
          <p:cNvSpPr>
            <a:spLocks noGrp="1" noChangeArrowheads="1"/>
          </p:cNvSpPr>
          <p:nvPr>
            <p:ph type="body" idx="1"/>
          </p:nvPr>
        </p:nvSpPr>
        <p:spPr>
          <a:noFill/>
          <a:ln/>
        </p:spPr>
        <p:txBody>
          <a:bodyPr/>
          <a:lstStyle/>
          <a:p>
            <a:endParaRPr lang="en-US" baseline="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284163"/>
            <a:ext cx="3743325" cy="2806700"/>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112F17E-A162-43B2-AA8C-3AEB5F22F100}"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D6FE06-97E0-48AF-9815-33E890D474EB}"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Virtual Image Exception</a:t>
            </a:r>
          </a:p>
          <a:p>
            <a:r>
              <a:rPr lang="en-US" dirty="0" smtClean="0"/>
              <a:t>Used on cloned images</a:t>
            </a:r>
          </a:p>
          <a:p>
            <a:r>
              <a:rPr lang="en-US" dirty="0" smtClean="0"/>
              <a:t>Excludes all files</a:t>
            </a:r>
          </a:p>
          <a:p>
            <a:r>
              <a:rPr lang="en-US" dirty="0" smtClean="0"/>
              <a:t>Reduces scan impact</a:t>
            </a:r>
          </a:p>
          <a:p>
            <a:endParaRPr lang="en-US" dirty="0" smtClean="0"/>
          </a:p>
          <a:p>
            <a:r>
              <a:rPr lang="en-US" dirty="0" smtClean="0"/>
              <a:t>Shared Insight Cache</a:t>
            </a:r>
          </a:p>
          <a:p>
            <a:r>
              <a:rPr lang="en-US" dirty="0" smtClean="0"/>
              <a:t>Clients share scan results</a:t>
            </a:r>
          </a:p>
          <a:p>
            <a:r>
              <a:rPr lang="en-US" dirty="0" smtClean="0"/>
              <a:t>Scan files once</a:t>
            </a:r>
          </a:p>
          <a:p>
            <a:r>
              <a:rPr lang="en-US" dirty="0" smtClean="0"/>
              <a:t>Leverages Insight</a:t>
            </a:r>
          </a:p>
          <a:p>
            <a:endParaRPr lang="en-US" dirty="0" smtClean="0"/>
          </a:p>
          <a:p>
            <a:r>
              <a:rPr lang="en-US" dirty="0" smtClean="0"/>
              <a:t>Offline Image Scanning</a:t>
            </a:r>
          </a:p>
          <a:p>
            <a:r>
              <a:rPr lang="en-US" dirty="0" smtClean="0"/>
              <a:t>Finds threats in offline scans</a:t>
            </a:r>
          </a:p>
          <a:p>
            <a:endParaRPr lang="en-US" dirty="0" smtClean="0"/>
          </a:p>
          <a:p>
            <a:r>
              <a:rPr lang="en-US" dirty="0" smtClean="0"/>
              <a:t>Virtual Client Tagging</a:t>
            </a:r>
          </a:p>
          <a:p>
            <a:r>
              <a:rPr lang="en-US" dirty="0" smtClean="0"/>
              <a:t>Identifies hypervisor</a:t>
            </a:r>
          </a:p>
          <a:p>
            <a:r>
              <a:rPr lang="en-US" dirty="0" smtClean="0"/>
              <a:t>Set group specific policy</a:t>
            </a:r>
          </a:p>
          <a:p>
            <a:r>
              <a:rPr lang="en-US" dirty="0" smtClean="0"/>
              <a:t>Search for virtual clients</a:t>
            </a:r>
          </a:p>
          <a:p>
            <a:endParaRPr lang="en-US" dirty="0" smtClean="0"/>
          </a:p>
          <a:p>
            <a:r>
              <a:rPr lang="en-US" dirty="0" smtClean="0"/>
              <a:t>Resource Leveling</a:t>
            </a:r>
          </a:p>
          <a:p>
            <a:r>
              <a:rPr lang="en-US" dirty="0" smtClean="0"/>
              <a:t>Used for all virtual systems</a:t>
            </a:r>
          </a:p>
          <a:p>
            <a:r>
              <a:rPr lang="en-US" dirty="0" smtClean="0"/>
              <a:t>Reduce overlap of events</a:t>
            </a:r>
          </a:p>
          <a:p>
            <a:r>
              <a:rPr lang="en-US" dirty="0" smtClean="0"/>
              <a:t>Scans and </a:t>
            </a:r>
            <a:r>
              <a:rPr lang="en-US" dirty="0" err="1" smtClean="0"/>
              <a:t>def</a:t>
            </a:r>
            <a:r>
              <a:rPr lang="en-US" dirty="0" smtClean="0"/>
              <a:t> updates</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25EE7150-CF14-4D15-8CB5-0E7823B53739}" type="slidenum">
              <a:rPr lang="en-US" smtClean="0"/>
              <a:pPr>
                <a:defRPr/>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effectLst/>
                <a:latin typeface="Calibri" pitchFamily="34" charset="0"/>
                <a:ea typeface="ＭＳ Ｐゴシック" pitchFamily="-106" charset="-128"/>
                <a:cs typeface="ＭＳ Ｐゴシック" pitchFamily="-106" charset="-128"/>
                <a:hlinkClick r:id="rId3"/>
              </a:rPr>
              <a:t>http://www.nytimes.com/2011/06/18/technology/18security.html?_r=1</a:t>
            </a:r>
            <a:r>
              <a:rPr lang="en-US" sz="1200" kern="1200" dirty="0" smtClean="0">
                <a:solidFill>
                  <a:schemeClr val="tx1"/>
                </a:solidFill>
                <a:effectLst/>
                <a:latin typeface="Calibri" pitchFamily="34" charset="0"/>
                <a:ea typeface="ＭＳ Ｐゴシック" pitchFamily="-106" charset="-128"/>
                <a:cs typeface="ＭＳ Ｐゴシック" pitchFamily="-106" charset="-128"/>
              </a:rPr>
              <a:t> </a:t>
            </a:r>
          </a:p>
          <a:p>
            <a:r>
              <a:rPr lang="en-US" sz="1200" kern="1200" dirty="0" smtClean="0">
                <a:solidFill>
                  <a:schemeClr val="tx1"/>
                </a:solidFill>
                <a:effectLst/>
                <a:latin typeface="Calibri" pitchFamily="34" charset="0"/>
                <a:ea typeface="ＭＳ Ｐゴシック" pitchFamily="-106" charset="-128"/>
                <a:cs typeface="ＭＳ Ｐゴシック" pitchFamily="-106" charset="-128"/>
              </a:rPr>
              <a:t> </a:t>
            </a:r>
          </a:p>
          <a:p>
            <a:r>
              <a:rPr lang="en-US" sz="1200" kern="1200" dirty="0" smtClean="0">
                <a:solidFill>
                  <a:schemeClr val="tx1"/>
                </a:solidFill>
                <a:effectLst/>
                <a:latin typeface="Calibri" pitchFamily="34" charset="0"/>
                <a:ea typeface="ＭＳ Ｐゴシック" pitchFamily="-106" charset="-128"/>
                <a:cs typeface="ＭＳ Ｐゴシック" pitchFamily="-106" charset="-128"/>
              </a:rPr>
              <a:t>One paragraph of note is: (nine per second/new and unique: WOW!)</a:t>
            </a:r>
          </a:p>
          <a:p>
            <a:r>
              <a:rPr lang="en-US" sz="1200" kern="1200" dirty="0" smtClean="0">
                <a:solidFill>
                  <a:schemeClr val="tx1"/>
                </a:solidFill>
                <a:effectLst/>
                <a:latin typeface="Calibri" pitchFamily="34" charset="0"/>
                <a:ea typeface="ＭＳ Ｐゴシック" pitchFamily="-106" charset="-128"/>
                <a:cs typeface="ＭＳ Ｐゴシック" pitchFamily="-106" charset="-128"/>
              </a:rPr>
              <a:t>Last year, Symantec discovered 286 million new and unique threats from malicious software, or about nine per second, up from 240 million in 2009. </a:t>
            </a:r>
            <a:r>
              <a:rPr lang="en-US" sz="1200" kern="1200" smtClean="0">
                <a:solidFill>
                  <a:schemeClr val="tx1"/>
                </a:solidFill>
                <a:effectLst/>
                <a:latin typeface="Calibri" pitchFamily="34" charset="0"/>
                <a:ea typeface="ＭＳ Ｐゴシック" pitchFamily="-106" charset="-128"/>
                <a:cs typeface="ＭＳ Ｐゴシック" pitchFamily="-106" charset="-128"/>
              </a:rPr>
              <a:t>The company said that the amount of harmful software in the world passed the amount of beneficial software in 2007, and as many as one of every 10 downloads from the Web includes harmful programs.</a:t>
            </a:r>
            <a:endParaRPr lang="en-US" sz="1200" kern="1200">
              <a:solidFill>
                <a:schemeClr val="tx1"/>
              </a:solidFill>
              <a:effectLst/>
              <a:latin typeface="Calibri" pitchFamily="34"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r>
              <a:rPr lang="en-US" dirty="0" smtClean="0"/>
              <a:t>X-</a:t>
            </a:r>
            <a:fld id="{CF30D23A-C127-4A28-8B5D-3F5ED7D80F74}" type="slidenum">
              <a:rPr lang="en-US" smtClean="0"/>
              <a:pPr/>
              <a:t>54</a:t>
            </a:fld>
            <a:endParaRPr lang="en-US" dirty="0"/>
          </a:p>
        </p:txBody>
      </p:sp>
      <p:sp>
        <p:nvSpPr>
          <p:cNvPr id="7" name="Footer Placeholder 6"/>
          <p:cNvSpPr>
            <a:spLocks noGrp="1"/>
          </p:cNvSpPr>
          <p:nvPr>
            <p:ph type="ftr" sz="quarter" idx="11"/>
          </p:nvPr>
        </p:nvSpPr>
        <p:spPr/>
        <p:txBody>
          <a:bodyPr/>
          <a:lstStyle/>
          <a:p>
            <a:r>
              <a:rPr lang="en-US" dirty="0" smtClean="0"/>
              <a:t>Insert Course Title</a:t>
            </a:r>
            <a:endParaRPr lang="en-US" dirty="0"/>
          </a:p>
        </p:txBody>
      </p:sp>
      <p:sp>
        <p:nvSpPr>
          <p:cNvPr id="12" name="Slide Image Placeholder 11"/>
          <p:cNvSpPr>
            <a:spLocks noGrp="1" noRot="1" noChangeAspect="1"/>
          </p:cNvSpPr>
          <p:nvPr>
            <p:ph type="sldImg"/>
          </p:nvPr>
        </p:nvSpPr>
        <p:spPr>
          <a:xfrm>
            <a:off x="690563" y="134938"/>
            <a:ext cx="5349875" cy="4011612"/>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We are living through a quiet</a:t>
            </a:r>
            <a:r>
              <a:rPr lang="en-US" baseline="0" dirty="0" smtClean="0"/>
              <a:t> little </a:t>
            </a:r>
            <a:r>
              <a:rPr lang="en-US" dirty="0" smtClean="0"/>
              <a:t>security catastrophe.</a:t>
            </a:r>
          </a:p>
          <a:p>
            <a:endParaRPr lang="en-US" dirty="0" smtClean="0"/>
          </a:p>
          <a:p>
            <a:r>
              <a:rPr lang="en-US" dirty="0" smtClean="0"/>
              <a:t>By the end of</a:t>
            </a:r>
            <a:r>
              <a:rPr lang="en-US" baseline="0" dirty="0" smtClean="0"/>
              <a:t> next year we will have 10-15 million viruses.  This can’t go on, it’s not sustainable.  Imagine your virus scanner scanning for 10 million viruses every time you open, close or even go near a file.</a:t>
            </a:r>
          </a:p>
          <a:p>
            <a:endParaRPr lang="en-US" baseline="0" dirty="0" smtClean="0"/>
          </a:p>
          <a:p>
            <a:r>
              <a:rPr lang="en-US" baseline="0" dirty="0" smtClean="0"/>
              <a:t>We need a new model, a new approach</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dirty="0" smtClean="0">
                <a:solidFill>
                  <a:schemeClr val="bg2">
                    <a:lumMod val="50000"/>
                  </a:schemeClr>
                </a:solidFill>
                <a:latin typeface="Calibri" pitchFamily="34" charset="0"/>
              </a:rPr>
              <a:t>How</a:t>
            </a:r>
            <a:r>
              <a:rPr lang="en-US" sz="1200" baseline="0" dirty="0" smtClean="0">
                <a:solidFill>
                  <a:schemeClr val="bg2">
                    <a:lumMod val="50000"/>
                  </a:schemeClr>
                </a:solidFill>
                <a:latin typeface="Calibri" pitchFamily="34" charset="0"/>
              </a:rPr>
              <a:t> a piece of malware gets blocked is also an interesting reflection of what is happening on the threat landscape. For example consider network intrusion prevention. Our client IPS inspects network traffic as it enters a machine before a malicious file even has a chance to take up residency. By blocking attacks at this earlier point it means that the malware never has a chance to establish itself and download even more malware.  </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baseline="0" dirty="0" smtClean="0">
              <a:solidFill>
                <a:schemeClr val="bg2">
                  <a:lumMod val="50000"/>
                </a:schemeClr>
              </a:solidFill>
              <a:latin typeface="Calibri" pitchFamily="34" charset="0"/>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baseline="0" dirty="0" smtClean="0">
                <a:solidFill>
                  <a:schemeClr val="bg2">
                    <a:lumMod val="50000"/>
                  </a:schemeClr>
                </a:solidFill>
                <a:latin typeface="Calibri" pitchFamily="34" charset="0"/>
              </a:rPr>
              <a:t>We saw the increase in web based attacks in 2010 reflected in where our protection kicked in. Web based attacks can be effectively blocked at the network layer and so we saw a significant increase in the number of IPS detections. Correspondingly by blocking malware at this early point, subsequent malware never gets a chance to even get downloaded to the machine (where traditional AV would detect it). As such we saw a shift in detections from AV to IPS.</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baseline="0" dirty="0" smtClean="0">
              <a:solidFill>
                <a:schemeClr val="bg2">
                  <a:lumMod val="50000"/>
                </a:schemeClr>
              </a:solidFill>
              <a:latin typeface="Calibri" pitchFamily="34" charset="0"/>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baseline="0" dirty="0" smtClean="0">
                <a:solidFill>
                  <a:schemeClr val="bg2">
                    <a:lumMod val="50000"/>
                  </a:schemeClr>
                </a:solidFill>
                <a:latin typeface="Calibri" pitchFamily="34" charset="0"/>
              </a:rPr>
              <a:t>This really reinforces the need for multiple detection layers and in particular IPS to help protect against web based attacks. </a:t>
            </a:r>
          </a:p>
          <a:p>
            <a:endParaRPr lang="en-US" dirty="0"/>
          </a:p>
        </p:txBody>
      </p:sp>
      <p:sp>
        <p:nvSpPr>
          <p:cNvPr id="4" name="Slide Number Placeholder 3"/>
          <p:cNvSpPr>
            <a:spLocks noGrp="1"/>
          </p:cNvSpPr>
          <p:nvPr>
            <p:ph type="sldNum" sz="quarter" idx="10"/>
          </p:nvPr>
        </p:nvSpPr>
        <p:spPr/>
        <p:txBody>
          <a:bodyPr/>
          <a:lstStyle/>
          <a:p>
            <a:fld id="{DBD6FE06-97E0-48AF-9815-33E890D474E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E97FB5-565B-49FD-80E7-6610390A733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pic>
        <p:nvPicPr>
          <p:cNvPr id="6" name="Picture 12"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8"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17"/>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18"/>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1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7" name="Picture 2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8" name="Picture 2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9" name="Picture 2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gray">
          <a:xfrm>
            <a:off x="685800" y="5181600"/>
            <a:ext cx="6172200" cy="381000"/>
          </a:xfrm>
        </p:spPr>
        <p:txBody>
          <a:bodyPr/>
          <a:lstStyle>
            <a:lvl1pPr marL="0" indent="0">
              <a:buFontTx/>
              <a:buNone/>
              <a:defRPr sz="24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5600075"/>
            <a:ext cx="6172200" cy="381000"/>
          </a:xfrm>
          <a:noFill/>
          <a:ln w="9525">
            <a:noFill/>
            <a:miter lim="800000"/>
            <a:headEnd/>
            <a:tailEnd/>
          </a:ln>
        </p:spPr>
        <p:txBody>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30" name="Rectangle 5"/>
          <p:cNvSpPr>
            <a:spLocks noGrp="1" noChangeArrowheads="1"/>
          </p:cNvSpPr>
          <p:nvPr>
            <p:ph type="ftr" sz="quarter" idx="11"/>
          </p:nvPr>
        </p:nvSpPr>
        <p:spPr/>
        <p:txBody>
          <a:bodyPr/>
          <a:lstStyle>
            <a:lvl1pPr>
              <a:defRPr/>
            </a:lvl1pPr>
          </a:lstStyle>
          <a:p>
            <a:endParaRPr lang="en-US" dirty="0"/>
          </a:p>
        </p:txBody>
      </p:sp>
      <p:sp>
        <p:nvSpPr>
          <p:cNvPr id="31" name="Rectangle 6"/>
          <p:cNvSpPr>
            <a:spLocks noGrp="1" noChangeArrowheads="1"/>
          </p:cNvSpPr>
          <p:nvPr>
            <p:ph type="sldNum" sz="quarter" idx="12"/>
          </p:nvPr>
        </p:nvSpPr>
        <p:spPr/>
        <p:txBody>
          <a:bodyPr/>
          <a:lstStyle>
            <a:lvl1pPr>
              <a:defRPr/>
            </a:lvl1pPr>
          </a:lstStyle>
          <a:p>
            <a:fld id="{F5155972-5660-3C47-9A5B-2E8EC19B8917}" type="slidenum">
              <a:rPr lang="en-US"/>
              <a:pPr/>
              <a:t>‹#›</a:t>
            </a:fld>
            <a:endParaRPr lang="en-US" dirty="0"/>
          </a:p>
        </p:txBody>
      </p:sp>
      <p:sp>
        <p:nvSpPr>
          <p:cNvPr id="32" name="Date Placeholder 3"/>
          <p:cNvSpPr>
            <a:spLocks noGrp="1"/>
          </p:cNvSpPr>
          <p:nvPr>
            <p:ph type="dt" sz="half" idx="13"/>
          </p:nvPr>
        </p:nvSpPr>
        <p:spPr>
          <a:xfrm>
            <a:off x="7224713" y="5181600"/>
            <a:ext cx="1219200" cy="3048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200"/>
              </a:spcAft>
              <a:buClr>
                <a:schemeClr val="bg2">
                  <a:lumMod val="50000"/>
                </a:schemeClr>
              </a:buClr>
              <a:defRPr lang="en-US" sz="1600" b="0" baseline="0" dirty="0">
                <a:solidFill>
                  <a:schemeClr val="bg2">
                    <a:lumMod val="50000"/>
                  </a:schemeClr>
                </a:solidFill>
                <a:latin typeface="+mn-lt"/>
                <a:ea typeface="+mn-ea"/>
                <a:cs typeface="+mn-cs"/>
              </a:defRPr>
            </a:lvl1pPr>
          </a:lstStyle>
          <a:p>
            <a:pPr>
              <a:defRPr/>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endParaRPr lang="en-US" dirty="0"/>
          </a:p>
        </p:txBody>
      </p:sp>
      <p:sp>
        <p:nvSpPr>
          <p:cNvPr id="4" name="Rectangle 6"/>
          <p:cNvSpPr>
            <a:spLocks noGrp="1" noChangeArrowheads="1"/>
          </p:cNvSpPr>
          <p:nvPr>
            <p:ph type="sldNum" sz="quarter" idx="11"/>
          </p:nvPr>
        </p:nvSpPr>
        <p:spPr>
          <a:ln/>
        </p:spPr>
        <p:txBody>
          <a:bodyPr/>
          <a:lstStyle>
            <a:lvl1pPr>
              <a:defRPr/>
            </a:lvl1pPr>
          </a:lstStyle>
          <a:p>
            <a:fld id="{033B193C-9945-6349-96A0-4C354687EFF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endParaRPr lang="en-US" dirty="0"/>
          </a:p>
        </p:txBody>
      </p:sp>
      <p:sp>
        <p:nvSpPr>
          <p:cNvPr id="5" name="Rectangle 6"/>
          <p:cNvSpPr>
            <a:spLocks noGrp="1" noChangeArrowheads="1"/>
          </p:cNvSpPr>
          <p:nvPr>
            <p:ph type="sldNum" sz="quarter" idx="15"/>
          </p:nvPr>
        </p:nvSpPr>
        <p:spPr>
          <a:ln/>
        </p:spPr>
        <p:txBody>
          <a:bodyPr/>
          <a:lstStyle>
            <a:lvl1pPr>
              <a:defRPr/>
            </a:lvl1pPr>
          </a:lstStyle>
          <a:p>
            <a:fld id="{407B536D-06BD-8241-A724-9F9C3B16B341}"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1130451"/>
            <a:ext cx="7058026" cy="3033903"/>
          </a:xfrm>
        </p:spPr>
        <p:txBody>
          <a:bodyPr/>
          <a:lstStyle>
            <a:lvl1pPr marL="0" indent="0">
              <a:lnSpc>
                <a:spcPct val="120000"/>
              </a:lnSpc>
              <a:spcAft>
                <a:spcPts val="0"/>
              </a:spcAft>
              <a:buNone/>
              <a:defRPr sz="3200"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25" name="Text Placeholder 24"/>
          <p:cNvSpPr>
            <a:spLocks noGrp="1"/>
          </p:cNvSpPr>
          <p:nvPr>
            <p:ph type="body" sz="quarter" idx="15"/>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endParaRPr lang="en-US" dirty="0"/>
          </a:p>
        </p:txBody>
      </p:sp>
      <p:sp>
        <p:nvSpPr>
          <p:cNvPr id="7" name="Rectangle 6"/>
          <p:cNvSpPr>
            <a:spLocks noGrp="1" noChangeArrowheads="1"/>
          </p:cNvSpPr>
          <p:nvPr>
            <p:ph type="sldNum" sz="quarter" idx="20"/>
          </p:nvPr>
        </p:nvSpPr>
        <p:spPr>
          <a:ln/>
        </p:spPr>
        <p:txBody>
          <a:bodyPr/>
          <a:lstStyle>
            <a:lvl1pPr>
              <a:defRPr/>
            </a:lvl1pPr>
          </a:lstStyle>
          <a:p>
            <a:fld id="{FDE50433-49FD-F64C-9EF8-85A115123F01}"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1162050"/>
            <a:ext cx="4238625" cy="3886200"/>
          </a:xfrm>
        </p:spPr>
        <p:txBody>
          <a:bodyPr/>
          <a:lstStyle>
            <a:lvl1pPr marL="0" indent="0">
              <a:lnSpc>
                <a:spcPct val="120000"/>
              </a:lnSpc>
              <a:spcAft>
                <a:spcPts val="0"/>
              </a:spcAft>
              <a:buNone/>
              <a:defRPr sz="30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371600"/>
            <a:ext cx="2290482" cy="26670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dirty="0" smtClean="0"/>
              <a:t>Click icon to add picture</a:t>
            </a:r>
            <a:endParaRPr lang="en-US" noProof="0" dirty="0"/>
          </a:p>
        </p:txBody>
      </p:sp>
      <p:sp>
        <p:nvSpPr>
          <p:cNvPr id="9" name="Text Placeholder 8"/>
          <p:cNvSpPr>
            <a:spLocks noGrp="1" noChangeAspect="1"/>
          </p:cNvSpPr>
          <p:nvPr>
            <p:ph type="body" sz="quarter" idx="17"/>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endParaRPr lang="en-US" dirty="0"/>
          </a:p>
        </p:txBody>
      </p:sp>
      <p:sp>
        <p:nvSpPr>
          <p:cNvPr id="8" name="Rectangle 6"/>
          <p:cNvSpPr>
            <a:spLocks noGrp="1" noChangeArrowheads="1"/>
          </p:cNvSpPr>
          <p:nvPr>
            <p:ph type="sldNum" sz="quarter" idx="20"/>
          </p:nvPr>
        </p:nvSpPr>
        <p:spPr>
          <a:ln/>
        </p:spPr>
        <p:txBody>
          <a:bodyPr/>
          <a:lstStyle>
            <a:lvl1pPr>
              <a:defRPr/>
            </a:lvl1pPr>
          </a:lstStyle>
          <a:p>
            <a:fld id="{5406E264-9EAD-6C43-B399-9E9EBDDE7B0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prstTxWarp prst="textNoShape">
              <a:avLst/>
            </a:prstTxWarp>
          </a:bodyPr>
          <a:lstStyle/>
          <a:p>
            <a:pPr>
              <a:lnSpc>
                <a:spcPct val="90000"/>
              </a:lnSpc>
            </a:pPr>
            <a:r>
              <a:rPr lang="en-US" sz="3400" b="1" dirty="0">
                <a:latin typeface="Calibri" pitchFamily="-106" charset="0"/>
              </a:rPr>
              <a:t>Thank you!</a:t>
            </a:r>
          </a:p>
        </p:txBody>
      </p:sp>
      <p:pic>
        <p:nvPicPr>
          <p:cNvPr id="4" name="Picture 12"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5" name="Rectangle 6"/>
          <p:cNvSpPr>
            <a:spLocks noChangeArrowheads="1"/>
          </p:cNvSpPr>
          <p:nvPr userDrawn="1"/>
        </p:nvSpPr>
        <p:spPr bwMode="auto">
          <a:xfrm>
            <a:off x="685800" y="5562600"/>
            <a:ext cx="7659688" cy="7159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ea typeface="+mn-ea"/>
                <a:cs typeface="+mn-cs"/>
              </a:rPr>
              <a:t>Copyright © 2011 Symantec Corporation. All rights reserved. </a:t>
            </a:r>
            <a:r>
              <a:rPr lang="en-US" sz="800" dirty="0">
                <a:latin typeface="Calibri" pitchFamily="34" charset="0"/>
                <a:ea typeface="+mn-ea"/>
                <a:cs typeface="+mn-cs"/>
              </a:rPr>
              <a:t>Symantec and the Symantec Logo are trademarks or registered trademarks of Symantec Corporation or its affiliates in the U.S. and other countries.  Other names may be trademarks of their respective owners.</a:t>
            </a:r>
          </a:p>
          <a:p>
            <a:pPr>
              <a:lnSpc>
                <a:spcPct val="90000"/>
              </a:lnSpc>
              <a:defRPr/>
            </a:pPr>
            <a:endParaRPr lang="en-US" sz="800" dirty="0">
              <a:latin typeface="Calibri" pitchFamily="34" charset="0"/>
              <a:ea typeface="+mn-ea"/>
              <a:cs typeface="+mn-cs"/>
            </a:endParaRPr>
          </a:p>
          <a:p>
            <a:pPr>
              <a:lnSpc>
                <a:spcPct val="90000"/>
              </a:lnSpc>
              <a:defRPr/>
            </a:pPr>
            <a:r>
              <a:rPr lang="en-US" sz="800" dirty="0">
                <a:latin typeface="Calibri" pitchFamily="34" charset="0"/>
                <a:ea typeface="+mn-ea"/>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6" name="Picture 14"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7" name="Picture 15" descr="fast_forward_ppt.jpg"/>
          <p:cNvPicPr>
            <a:picLocks noChangeAspect="1"/>
          </p:cNvPicPr>
          <p:nvPr userDrawn="1"/>
        </p:nvPicPr>
        <p:blipFill>
          <a:blip r:embed="rId4" cstate="print"/>
          <a:srcRect/>
          <a:stretch>
            <a:fillRect/>
          </a:stretch>
        </p:blipFill>
        <p:spPr bwMode="auto">
          <a:xfrm>
            <a:off x="5454650" y="627063"/>
            <a:ext cx="2906713" cy="1489075"/>
          </a:xfrm>
          <a:prstGeom prst="rect">
            <a:avLst/>
          </a:prstGeom>
          <a:noFill/>
          <a:ln w="9525">
            <a:noFill/>
            <a:miter lim="800000"/>
            <a:headEnd/>
            <a:tailEnd/>
          </a:ln>
        </p:spPr>
      </p:pic>
      <p:pic>
        <p:nvPicPr>
          <p:cNvPr id="8" name="Picture 6"/>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4" name="Picture 1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5" name="Picture 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9" name="Picture 1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0" name="Picture 2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1" name="Picture 2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2" name="Picture 2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3" name="Picture 29"/>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4" name="Picture 30"/>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5" name="Picture 31"/>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6" name="Picture 32"/>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7" name="Picture 33"/>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8" name="Picture 34"/>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9" name="Rectangle 5"/>
          <p:cNvSpPr>
            <a:spLocks noGrp="1" noChangeArrowheads="1"/>
          </p:cNvSpPr>
          <p:nvPr>
            <p:ph type="ftr" sz="quarter" idx="10"/>
          </p:nvPr>
        </p:nvSpPr>
        <p:spPr/>
        <p:txBody>
          <a:bodyPr/>
          <a:lstStyle>
            <a:lvl1pPr>
              <a:defRPr/>
            </a:lvl1pPr>
          </a:lstStyle>
          <a:p>
            <a:endParaRPr lang="en-US" dirty="0"/>
          </a:p>
        </p:txBody>
      </p:sp>
      <p:sp>
        <p:nvSpPr>
          <p:cNvPr id="30" name="Rectangle 6"/>
          <p:cNvSpPr>
            <a:spLocks noGrp="1" noChangeArrowheads="1"/>
          </p:cNvSpPr>
          <p:nvPr>
            <p:ph type="sldNum" sz="quarter" idx="11"/>
          </p:nvPr>
        </p:nvSpPr>
        <p:spPr/>
        <p:txBody>
          <a:bodyPr/>
          <a:lstStyle>
            <a:lvl1pPr>
              <a:defRPr/>
            </a:lvl1pPr>
          </a:lstStyle>
          <a:p>
            <a:fld id="{9564F6EE-727A-2A4D-8828-63C9B99607DF}"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In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prstTxWarp prst="textNoShape">
              <a:avLst/>
            </a:prstTxWarp>
          </a:bodyPr>
          <a:lstStyle/>
          <a:p>
            <a:pPr>
              <a:lnSpc>
                <a:spcPct val="90000"/>
              </a:lnSpc>
            </a:pPr>
            <a:r>
              <a:rPr lang="en-US" sz="3400" b="1" dirty="0">
                <a:latin typeface="Calibri" pitchFamily="-106" charset="0"/>
              </a:rPr>
              <a:t>Thank you!</a:t>
            </a:r>
          </a:p>
        </p:txBody>
      </p:sp>
      <p:pic>
        <p:nvPicPr>
          <p:cNvPr id="4" name="Picture 12"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5" name="Rectangle 6"/>
          <p:cNvSpPr>
            <a:spLocks noChangeArrowheads="1"/>
          </p:cNvSpPr>
          <p:nvPr userDrawn="1"/>
        </p:nvSpPr>
        <p:spPr bwMode="auto">
          <a:xfrm>
            <a:off x="685800" y="5867400"/>
            <a:ext cx="7659688" cy="4111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ea typeface="+mn-ea"/>
                <a:cs typeface="+mn-cs"/>
              </a:rPr>
              <a:t>SYMANTEC PROPRIETARY/CONFIDENTIAL – INTERNAL USE ONLY</a:t>
            </a:r>
            <a:br>
              <a:rPr lang="en-US" sz="800" b="1" dirty="0">
                <a:latin typeface="Calibri" pitchFamily="34" charset="0"/>
                <a:ea typeface="+mn-ea"/>
                <a:cs typeface="+mn-cs"/>
              </a:rPr>
            </a:br>
            <a:r>
              <a:rPr lang="en-US" sz="800" dirty="0">
                <a:latin typeface="Calibri" pitchFamily="34" charset="0"/>
                <a:ea typeface="+mn-ea"/>
                <a:cs typeface="+mn-cs"/>
              </a:rPr>
              <a:t>Copyright © 2011 Symantec Corporation. All rights reserved.</a:t>
            </a:r>
          </a:p>
        </p:txBody>
      </p:sp>
      <p:pic>
        <p:nvPicPr>
          <p:cNvPr id="6" name="Picture 14"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7" name="Picture 15" descr="fast_forward_ppt.jpg"/>
          <p:cNvPicPr>
            <a:picLocks noChangeAspect="1"/>
          </p:cNvPicPr>
          <p:nvPr userDrawn="1"/>
        </p:nvPicPr>
        <p:blipFill>
          <a:blip r:embed="rId4" cstate="print"/>
          <a:srcRect/>
          <a:stretch>
            <a:fillRect/>
          </a:stretch>
        </p:blipFill>
        <p:spPr bwMode="auto">
          <a:xfrm>
            <a:off x="5454650" y="627063"/>
            <a:ext cx="2906713" cy="1489075"/>
          </a:xfrm>
          <a:prstGeom prst="rect">
            <a:avLst/>
          </a:prstGeom>
          <a:noFill/>
          <a:ln w="9525">
            <a:noFill/>
            <a:miter lim="800000"/>
            <a:headEnd/>
            <a:tailEnd/>
          </a:ln>
        </p:spPr>
      </p:pic>
      <p:pic>
        <p:nvPicPr>
          <p:cNvPr id="8" name="Picture 6"/>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4" name="Picture 1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5" name="Picture 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19" name="Picture 19"/>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0" name="Picture 20"/>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1" name="Picture 21"/>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2" name="Picture 22"/>
          <p:cNvPicPr>
            <a:picLocks noChangeAspect="1" noChangeArrowheads="1"/>
          </p:cNvPicPr>
          <p:nvPr/>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3" name="Picture 29"/>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4" name="Picture 30"/>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5" name="Picture 31"/>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6" name="Picture 32"/>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7" name="Picture 33"/>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pic>
        <p:nvPicPr>
          <p:cNvPr id="28" name="Picture 34"/>
          <p:cNvPicPr>
            <a:picLocks noChangeAspect="1" noChangeArrowheads="1"/>
          </p:cNvPicPr>
          <p:nvPr userDrawn="1"/>
        </p:nvPicPr>
        <p:blipFill>
          <a:blip r:embed="rId5"/>
          <a:srcRect/>
          <a:stretch>
            <a:fillRect/>
          </a:stretch>
        </p:blipFill>
        <p:spPr bwMode="gray">
          <a:xfrm>
            <a:off x="0" y="3175"/>
            <a:ext cx="1588" cy="1588"/>
          </a:xfrm>
          <a:prstGeom prst="rect">
            <a:avLst/>
          </a:prstGeom>
          <a:noFill/>
          <a:ln w="12700">
            <a:miter lim="800000"/>
            <a:headEnd/>
            <a:tailEnd/>
          </a:ln>
          <a:effec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9" name="Rectangle 5"/>
          <p:cNvSpPr>
            <a:spLocks noGrp="1" noChangeArrowheads="1"/>
          </p:cNvSpPr>
          <p:nvPr>
            <p:ph type="ftr" sz="quarter" idx="10"/>
          </p:nvPr>
        </p:nvSpPr>
        <p:spPr/>
        <p:txBody>
          <a:bodyPr/>
          <a:lstStyle>
            <a:lvl1pPr>
              <a:defRPr/>
            </a:lvl1pPr>
          </a:lstStyle>
          <a:p>
            <a:endParaRPr lang="en-US" dirty="0"/>
          </a:p>
        </p:txBody>
      </p:sp>
      <p:sp>
        <p:nvSpPr>
          <p:cNvPr id="30" name="Rectangle 6"/>
          <p:cNvSpPr>
            <a:spLocks noGrp="1" noChangeArrowheads="1"/>
          </p:cNvSpPr>
          <p:nvPr>
            <p:ph type="sldNum" sz="quarter" idx="11"/>
          </p:nvPr>
        </p:nvSpPr>
        <p:spPr/>
        <p:txBody>
          <a:bodyPr/>
          <a:lstStyle>
            <a:lvl1pPr>
              <a:defRPr/>
            </a:lvl1pPr>
          </a:lstStyle>
          <a:p>
            <a:fld id="{960BEE7F-1626-D147-919E-485364F27E0A}"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6"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2" name="Title 1"/>
          <p:cNvSpPr>
            <a:spLocks noGrp="1"/>
          </p:cNvSpPr>
          <p:nvPr>
            <p:ph type="ctrTitle"/>
          </p:nvPr>
        </p:nvSpPr>
        <p:spPr>
          <a:xfrm>
            <a:off x="292353" y="245537"/>
            <a:ext cx="8419848" cy="1066800"/>
          </a:xfrm>
          <a:prstGeom prst="rect">
            <a:avLst/>
          </a:prstGeom>
        </p:spPr>
        <p:txBody>
          <a:bodyPr anchor="t">
            <a:normAutofit/>
          </a:bodyPr>
          <a:lstStyle>
            <a:lvl1pPr algn="l">
              <a:defRPr sz="2800" b="0">
                <a:solidFill>
                  <a:srgbClr val="FFCC00"/>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p:nvPr>
        </p:nvSpPr>
        <p:spPr>
          <a:xfrm>
            <a:off x="5029200" y="2514600"/>
            <a:ext cx="3157538" cy="1828800"/>
          </a:xfrm>
          <a:prstGeom prst="rect">
            <a:avLst/>
          </a:prstGeom>
        </p:spPr>
        <p:txBody>
          <a:bodyPr vert="horz"/>
          <a:lstStyle>
            <a:lvl1pPr>
              <a:buClr>
                <a:srgbClr val="FFCC00"/>
              </a:buClr>
              <a:defRPr sz="2400">
                <a:solidFill>
                  <a:schemeClr val="bg1"/>
                </a:solidFill>
              </a:defRPr>
            </a:lvl1pPr>
            <a:lvl2pPr>
              <a:buClr>
                <a:srgbClr val="FFCC00"/>
              </a:buClr>
              <a:defRPr sz="2400">
                <a:solidFill>
                  <a:schemeClr val="bg1"/>
                </a:solidFill>
              </a:defRPr>
            </a:lvl2pPr>
            <a:lvl3pPr>
              <a:buClr>
                <a:srgbClr val="FFCC00"/>
              </a:buClr>
              <a:defRPr>
                <a:solidFill>
                  <a:schemeClr val="bg1"/>
                </a:solidFill>
              </a:defRPr>
            </a:lvl3pPr>
            <a:lvl4pPr>
              <a:buClr>
                <a:srgbClr val="FFCC00"/>
              </a:buClr>
              <a:defRPr>
                <a:solidFill>
                  <a:schemeClr val="bg1"/>
                </a:solidFill>
              </a:defRPr>
            </a:lvl4pPr>
            <a:lvl5pPr>
              <a:buClr>
                <a:srgbClr val="FFCC00"/>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noChangeArrowheads="1"/>
          </p:cNvSpPr>
          <p:nvPr>
            <p:ph type="sldNum" sz="quarter" idx="12"/>
          </p:nvPr>
        </p:nvSpPr>
        <p:spPr bwMode="white">
          <a:xfrm>
            <a:off x="8548688" y="6397625"/>
            <a:ext cx="153987" cy="153988"/>
          </a:xfrm>
          <a:prstGeom prst="rect">
            <a:avLst/>
          </a:prstGeom>
          <a:ln algn="ctr">
            <a:miter lim="800000"/>
            <a:headEnd/>
            <a:tailEnd/>
          </a:ln>
        </p:spPr>
        <p:txBody>
          <a:bodyPr vert="horz" wrap="none" lIns="91440" tIns="91440" rIns="91440" bIns="91440" numCol="1" anchor="ctr" anchorCtr="0" compatLnSpc="1">
            <a:prstTxWarp prst="textNoShape">
              <a:avLst/>
            </a:prstTxWarp>
            <a:noAutofit/>
          </a:bodyPr>
          <a:lstStyle>
            <a:lvl1pPr algn="l" eaLnBrk="0" fontAlgn="auto" hangingPunct="0">
              <a:spcBef>
                <a:spcPts val="0"/>
              </a:spcBef>
              <a:spcAft>
                <a:spcPts val="0"/>
              </a:spcAft>
              <a:defRPr sz="1000" b="1">
                <a:solidFill>
                  <a:schemeClr val="bg1"/>
                </a:solidFill>
                <a:latin typeface="Calibri" pitchFamily="34" charset="0"/>
                <a:cs typeface="Calibri" pitchFamily="34" charset="0"/>
              </a:defRPr>
            </a:lvl1pPr>
          </a:lstStyle>
          <a:p>
            <a:pPr>
              <a:defRPr/>
            </a:pPr>
            <a:fld id="{9CC2E795-B102-4F44-829E-6BB72B9DCF0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33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466C7E4-A6FB-4C02-A1F6-15BD52D8CC43}" type="slidenum">
              <a:rPr lang="en-US">
                <a:solidFill>
                  <a:prstClr val="white"/>
                </a:solidFill>
              </a:rPr>
              <a:pPr>
                <a:defRPr/>
              </a:pPr>
              <a:t>‹#›</a:t>
            </a:fld>
            <a:endParaRPr lang="en-US" dirty="0">
              <a:solidFill>
                <a:prstClr val="white"/>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17" name="Group 16"/>
          <p:cNvGrpSpPr/>
          <p:nvPr userDrawn="1"/>
        </p:nvGrpSpPr>
        <p:grpSpPr>
          <a:xfrm>
            <a:off x="227015" y="6323678"/>
            <a:ext cx="8691371" cy="301752"/>
            <a:chOff x="227015" y="6323678"/>
            <a:chExt cx="8691371" cy="301752"/>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20" name="Round Same Side Corner Rectangle 19"/>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gr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black">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rgbClr val="9A918C">
                  <a:lumMod val="50000"/>
                </a:srgbClr>
              </a:buClr>
            </a:pPr>
            <a:endParaRPr dirty="0">
              <a:solidFill>
                <a:srgbClr val="9A918C">
                  <a:lumMod val="50000"/>
                </a:srgbClr>
              </a:solidFill>
            </a:endParaRP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pic>
        <p:nvPicPr>
          <p:cNvPr id="106498"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10649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1"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2"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3" name="Picture 1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4"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5"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6"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7" name="Picture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8" name="Picture 1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09" name="Picture 1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0" name="Picture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1" name="Picture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2" name="Picture 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3" name="Picture 2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4" name="Picture 3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5" name="Picture 3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6" name="Picture 3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7" name="Picture 3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8" name="Picture 3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19" name="Picture 23"/>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20" name="Picture 24"/>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21" name="Picture 25"/>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22" name="Picture 2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23" name="Picture 27"/>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524" name="Picture 28"/>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4096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750086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9AEC9F62-968E-AE4A-8826-A0B7A51B156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00200"/>
            <a:ext cx="8382000" cy="45720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7" name="Text Placeholder 6"/>
          <p:cNvSpPr>
            <a:spLocks noGrp="1"/>
          </p:cNvSpPr>
          <p:nvPr>
            <p:ph type="body" sz="quarter" idx="12" hasCustomPrompt="1"/>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extLst>
      <p:ext uri="{BB962C8B-B14F-4D97-AF65-F5344CB8AC3E}">
        <p14:creationId xmlns="" xmlns:p14="http://schemas.microsoft.com/office/powerpoint/2010/main" val="32354831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76400"/>
            <a:ext cx="407670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6" name="Content Placeholder 2"/>
          <p:cNvSpPr>
            <a:spLocks noGrp="1"/>
          </p:cNvSpPr>
          <p:nvPr>
            <p:ph idx="12" hasCustomPrompt="1"/>
          </p:nvPr>
        </p:nvSpPr>
        <p:spPr>
          <a:xfrm>
            <a:off x="4701540" y="1676400"/>
            <a:ext cx="406146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219200"/>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219200"/>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extLst>
      <p:ext uri="{BB962C8B-B14F-4D97-AF65-F5344CB8AC3E}">
        <p14:creationId xmlns="" xmlns:p14="http://schemas.microsoft.com/office/powerpoint/2010/main" val="47843730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14" name="Round Same Side Corner Rectangle 13"/>
          <p:cNvSpPr/>
          <p:nvPr userDrawn="1"/>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7" name="Round Same Side Corner Rectangle 16"/>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5" name="Rectangle 3"/>
          <p:cNvSpPr>
            <a:spLocks noGrp="1" noChangeArrowheads="1"/>
          </p:cNvSpPr>
          <p:nvPr userDrawn="1">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userDrawn="1">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pic>
        <p:nvPicPr>
          <p:cNvPr id="10" name="Picture 9" descr="SYM_Horiz_RGB.png"/>
          <p:cNvPicPr>
            <a:picLocks noChangeAspect="1"/>
          </p:cNvPicPr>
          <p:nvPr userDrawn="1"/>
        </p:nvPicPr>
        <p:blipFill>
          <a:blip r:embed="rId2" cstate="print"/>
          <a:stretch>
            <a:fillRect/>
          </a:stretch>
        </p:blipFill>
        <p:spPr>
          <a:xfrm>
            <a:off x="7016496" y="6311302"/>
            <a:ext cx="1207008" cy="317873"/>
          </a:xfrm>
          <a:prstGeom prst="rect">
            <a:avLst/>
          </a:prstGeom>
        </p:spPr>
      </p:pic>
      <p:pic>
        <p:nvPicPr>
          <p:cNvPr id="107522"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10752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25"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26"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27" name="Picture 1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28"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0"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1" name="Picture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2" name="Picture 1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3" name="Picture 1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4" name="Picture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5" name="Picture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6" name="Picture 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7" name="Picture 2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8" name="Picture 3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39" name="Picture 3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0" name="Picture 3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1" name="Picture 3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2" name="Picture 3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3" name="Picture 23"/>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4" name="Picture 24"/>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5" name="Picture 25"/>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6" name="Picture 2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7" name="Picture 27"/>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548" name="Picture 28"/>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24377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11" name="Round Same Side Corner Rectangle 10"/>
          <p:cNvSpPr/>
          <p:nvPr userDrawn="1"/>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2" name="Round Same Side Corner Rectangle 11"/>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pic>
        <p:nvPicPr>
          <p:cNvPr id="13" name="Picture 12" descr="SYM_Horiz_RGB.png"/>
          <p:cNvPicPr>
            <a:picLocks noChangeAspect="1"/>
          </p:cNvPicPr>
          <p:nvPr/>
        </p:nvPicPr>
        <p:blipFill>
          <a:blip r:embed="rId4" cstate="print"/>
          <a:stretch>
            <a:fillRect/>
          </a:stretch>
        </p:blipFill>
        <p:spPr>
          <a:xfrm>
            <a:off x="7016496" y="6311302"/>
            <a:ext cx="1207008" cy="317873"/>
          </a:xfrm>
          <a:prstGeom prst="rect">
            <a:avLst/>
          </a:prstGeom>
        </p:spPr>
      </p:pic>
    </p:spTree>
    <p:extLst>
      <p:ext uri="{BB962C8B-B14F-4D97-AF65-F5344CB8AC3E}">
        <p14:creationId xmlns="" xmlns:p14="http://schemas.microsoft.com/office/powerpoint/2010/main" val="20903909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219201"/>
            <a:ext cx="8382001" cy="4953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23113323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600200"/>
            <a:ext cx="8382001" cy="4572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7"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extLst>
      <p:ext uri="{BB962C8B-B14F-4D97-AF65-F5344CB8AC3E}">
        <p14:creationId xmlns="" xmlns:p14="http://schemas.microsoft.com/office/powerpoint/2010/main" val="18941552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smtClean="0"/>
              <a:t>Click icon to add table</a:t>
            </a:r>
            <a:endParaRPr lang="en-US"/>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14352646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6214316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Presentation Identifier Goes Here</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
        <p:nvSpPr>
          <p:cNvPr id="6"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extLst>
      <p:ext uri="{BB962C8B-B14F-4D97-AF65-F5344CB8AC3E}">
        <p14:creationId xmlns="" xmlns:p14="http://schemas.microsoft.com/office/powerpoint/2010/main" val="4722410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a:solidFill>
                  <a:srgbClr val="9A918C">
                    <a:lumMod val="50000"/>
                  </a:srgbClr>
                </a:solidFill>
              </a:rPr>
              <a:t>Presentation Identifier Goes Here</a:t>
            </a:r>
            <a:endParaRPr dirty="0">
              <a:solidFill>
                <a:srgbClr val="9A918C">
                  <a:lumMod val="50000"/>
                </a:srgbClr>
              </a:solidFill>
            </a:endParaRPr>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solidFill>
                  <a:prstClr val="white"/>
                </a:solidFill>
              </a:rPr>
              <a:pPr>
                <a:defRPr/>
              </a:pPr>
              <a:t>‹#›</a:t>
            </a:fld>
            <a:endParaRPr lang="en-US" dirty="0">
              <a:solidFill>
                <a:prstClr val="white"/>
              </a:solidFill>
            </a:endParaRPr>
          </a:p>
        </p:txBody>
      </p:sp>
      <p:sp>
        <p:nvSpPr>
          <p:cNvPr id="9" name="Text Placeholder 8"/>
          <p:cNvSpPr>
            <a:spLocks noGrp="1" noChangeAspect="1"/>
          </p:cNvSpPr>
          <p:nvPr>
            <p:ph type="body" sz="quarter" idx="16" hasCustomPrompt="1"/>
          </p:nvPr>
        </p:nvSpPr>
        <p:spPr>
          <a:xfrm>
            <a:off x="5410200" y="2957960"/>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extLst>
      <p:ext uri="{BB962C8B-B14F-4D97-AF65-F5344CB8AC3E}">
        <p14:creationId xmlns="" xmlns:p14="http://schemas.microsoft.com/office/powerpoint/2010/main" val="251574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828800"/>
            <a:ext cx="8382000" cy="43434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endParaRPr lang="en-US" dirty="0"/>
          </a:p>
        </p:txBody>
      </p:sp>
      <p:sp>
        <p:nvSpPr>
          <p:cNvPr id="6" name="Rectangle 6"/>
          <p:cNvSpPr>
            <a:spLocks noGrp="1" noChangeArrowheads="1"/>
          </p:cNvSpPr>
          <p:nvPr>
            <p:ph type="sldNum" sz="quarter" idx="14"/>
          </p:nvPr>
        </p:nvSpPr>
        <p:spPr>
          <a:ln/>
        </p:spPr>
        <p:txBody>
          <a:bodyPr/>
          <a:lstStyle>
            <a:lvl1pPr>
              <a:defRPr/>
            </a:lvl1pPr>
          </a:lstStyle>
          <a:p>
            <a:fld id="{43F43A7D-8C68-0C4E-9C12-9AE05EA1622D}"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a:solidFill>
                  <a:srgbClr val="9A918C">
                    <a:lumMod val="50000"/>
                  </a:srgbClr>
                </a:solidFill>
              </a:rPr>
              <a:t>Presentation Identifier Goes Here</a:t>
            </a:r>
            <a:endParaRPr dirty="0">
              <a:solidFill>
                <a:srgbClr val="9A918C">
                  <a:lumMod val="50000"/>
                </a:srgbClr>
              </a:solidFill>
            </a:endParaRPr>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solidFill>
                  <a:prstClr val="white"/>
                </a:solidFill>
              </a:rPr>
              <a:pPr>
                <a:defRPr/>
              </a:pPr>
              <a:t>‹#›</a:t>
            </a:fld>
            <a:endParaRPr lang="en-US" dirty="0">
              <a:solidFill>
                <a:prstClr val="white"/>
              </a:solidFill>
            </a:endParaRPr>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Tree>
    <p:extLst>
      <p:ext uri="{BB962C8B-B14F-4D97-AF65-F5344CB8AC3E}">
        <p14:creationId xmlns="" xmlns:p14="http://schemas.microsoft.com/office/powerpoint/2010/main" val="42572011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9" name="Round Same Side Corner Rectangle 18"/>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6" name="Rectangle 4"/>
          <p:cNvSpPr>
            <a:spLocks noGrp="1" noChangeArrowheads="1"/>
          </p:cNvSpPr>
          <p:nvPr userDrawn="1">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a:lnSpc>
                <a:spcPct val="90000"/>
              </a:lnSpc>
            </a:pPr>
            <a:r>
              <a:rPr lang="en-US" sz="800" b="1" dirty="0" smtClean="0">
                <a:solidFill>
                  <a:prstClr val="black"/>
                </a:solidFill>
                <a:latin typeface="Calibri" pitchFamily="34" charset="0"/>
                <a:ea typeface="+mn-ea"/>
                <a:cs typeface="+mn-cs"/>
              </a:rPr>
              <a:t>Copyright © 2010 Symantec Corporation. All rights reserved. </a:t>
            </a:r>
            <a:r>
              <a:rPr lang="en-US" sz="800" dirty="0" smtClean="0">
                <a:solidFill>
                  <a:prstClr val="black"/>
                </a:solidFill>
                <a:latin typeface="Calibri" pitchFamily="34" charset="0"/>
                <a:ea typeface="+mn-ea"/>
                <a:cs typeface="+mn-cs"/>
              </a:rPr>
              <a:t>Symantec and the Symantec Logo are trademarks or registered trademarks of Symantec Corporation or its affiliates in the U.S. and other countries.  Other names may be trademarks of their respective owners.</a:t>
            </a:r>
          </a:p>
          <a:p>
            <a:pPr>
              <a:lnSpc>
                <a:spcPct val="90000"/>
              </a:lnSpc>
            </a:pPr>
            <a:endParaRPr lang="en-US" sz="800" dirty="0" smtClean="0">
              <a:solidFill>
                <a:prstClr val="black"/>
              </a:solidFill>
              <a:latin typeface="Calibri" pitchFamily="34" charset="0"/>
              <a:ea typeface="+mn-ea"/>
              <a:cs typeface="+mn-cs"/>
            </a:endParaRPr>
          </a:p>
          <a:p>
            <a:pPr>
              <a:lnSpc>
                <a:spcPct val="90000"/>
              </a:lnSpc>
            </a:pPr>
            <a:r>
              <a:rPr lang="en-US" sz="800" dirty="0" smtClean="0">
                <a:solidFill>
                  <a:prstClr val="black"/>
                </a:solidFill>
                <a:latin typeface="Calibri" pitchFamily="34" charset="0"/>
                <a:ea typeface="+mn-ea"/>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14" name="Picture 13" descr="SYM_Horiz_RGB.png"/>
          <p:cNvPicPr>
            <a:picLocks noChangeAspect="1"/>
          </p:cNvPicPr>
          <p:nvPr userDrawn="1"/>
        </p:nvPicPr>
        <p:blipFill>
          <a:blip r:embed="rId2" cstate="print"/>
          <a:stretch>
            <a:fillRect/>
          </a:stretch>
        </p:blipFill>
        <p:spPr>
          <a:xfrm>
            <a:off x="807190" y="762000"/>
            <a:ext cx="2430467" cy="640080"/>
          </a:xfrm>
          <a:prstGeom prst="rect">
            <a:avLst/>
          </a:prstGeom>
        </p:spPr>
      </p:pic>
      <p:sp>
        <p:nvSpPr>
          <p:cNvPr id="2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pic>
        <p:nvPicPr>
          <p:cNvPr id="108546"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10854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4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49"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0"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1" name="Picture 1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2"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3"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4"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5" name="Picture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6" name="Picture 1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7" name="Picture 1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8" name="Picture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59" name="Picture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0" name="Picture 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1" name="Picture 2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2" name="Picture 3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3" name="Picture 3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4" name="Picture 3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5" name="Picture 3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6" name="Picture 3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7" name="Picture 23"/>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8" name="Picture 24"/>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69" name="Picture 25"/>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70" name="Picture 2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71" name="Picture 27"/>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72" name="Picture 28"/>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4639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18" name="Round Same Side Corner Rectangle 17"/>
          <p:cNvSpPr/>
          <p:nvPr userDrawn="1"/>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9" name="Round Same Side Corner Rectangle 18"/>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sp>
        <p:nvSpPr>
          <p:cNvPr id="15" name="Rectangle 5"/>
          <p:cNvSpPr>
            <a:spLocks noGrp="1" noChangeArrowheads="1"/>
          </p:cNvSpPr>
          <p:nvPr userDrawn="1">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Presentation Identifier Goes Here</a:t>
            </a:r>
            <a:endParaRPr lang="en-US" dirty="0">
              <a:solidFill>
                <a:srgbClr val="9A918C">
                  <a:lumMod val="50000"/>
                </a:srgbClr>
              </a:solidFill>
            </a:endParaRPr>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solidFill>
                  <a:prstClr val="white"/>
                </a:solidFill>
              </a:rPr>
              <a:pPr>
                <a:defRPr/>
              </a:pPr>
              <a:t>‹#›</a:t>
            </a:fld>
            <a:endParaRPr lang="en-US" dirty="0">
              <a:solidFill>
                <a:prstClr val="white"/>
              </a:solidFill>
            </a:endParaRPr>
          </a:p>
        </p:txBody>
      </p:sp>
      <p:sp>
        <p:nvSpPr>
          <p:cNvPr id="3076" name="Rectangle 4"/>
          <p:cNvSpPr>
            <a:spLocks noGrp="1" noChangeArrowheads="1"/>
          </p:cNvSpPr>
          <p:nvPr userDrawn="1">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a:lnSpc>
                <a:spcPct val="90000"/>
              </a:lnSpc>
            </a:pPr>
            <a:r>
              <a:rPr lang="en-US" sz="800" b="1" dirty="0" smtClean="0">
                <a:solidFill>
                  <a:prstClr val="black"/>
                </a:solidFill>
                <a:latin typeface="Calibri" pitchFamily="34" charset="0"/>
                <a:ea typeface="+mn-ea"/>
                <a:cs typeface="+mn-cs"/>
              </a:rPr>
              <a:t>SYMANTEC PROPRIETARY/CONFIDENTIAL – INTERNAL USE ONLY</a:t>
            </a:r>
            <a:br>
              <a:rPr lang="en-US" sz="800" b="1" dirty="0" smtClean="0">
                <a:solidFill>
                  <a:prstClr val="black"/>
                </a:solidFill>
                <a:latin typeface="Calibri" pitchFamily="34" charset="0"/>
                <a:ea typeface="+mn-ea"/>
                <a:cs typeface="+mn-cs"/>
              </a:rPr>
            </a:br>
            <a:r>
              <a:rPr lang="en-US" sz="800" dirty="0" smtClean="0">
                <a:solidFill>
                  <a:prstClr val="black"/>
                </a:solidFill>
                <a:latin typeface="Calibri" pitchFamily="34" charset="0"/>
                <a:ea typeface="+mn-ea"/>
                <a:cs typeface="+mn-cs"/>
              </a:rPr>
              <a:t>Copyright © 2010 Symantec Corporation. All rights reserved.</a:t>
            </a:r>
          </a:p>
        </p:txBody>
      </p:sp>
      <p:pic>
        <p:nvPicPr>
          <p:cNvPr id="14" name="Picture 13" descr="SYM_Horiz_RGB.png"/>
          <p:cNvPicPr>
            <a:picLocks noChangeAspect="1"/>
          </p:cNvPicPr>
          <p:nvPr userDrawn="1"/>
        </p:nvPicPr>
        <p:blipFill>
          <a:blip r:embed="rId2" cstate="print"/>
          <a:stretch>
            <a:fillRect/>
          </a:stretch>
        </p:blipFill>
        <p:spPr>
          <a:xfrm>
            <a:off x="807190" y="762000"/>
            <a:ext cx="2430467" cy="640080"/>
          </a:xfrm>
          <a:prstGeom prst="rect">
            <a:avLst/>
          </a:prstGeom>
        </p:spPr>
      </p:pic>
      <p:sp>
        <p:nvSpPr>
          <p:cNvPr id="2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a:lnSpc>
                <a:spcPct val="90000"/>
              </a:lnSpc>
              <a:defRPr/>
            </a:pPr>
            <a:r>
              <a:rPr lang="en-US" b="1" kern="0" dirty="0" smtClean="0">
                <a:solidFill>
                  <a:prstClr val="black"/>
                </a:solidFill>
                <a:latin typeface="Calibri"/>
                <a:ea typeface="+mn-ea"/>
                <a:cs typeface="+mn-cs"/>
              </a:rPr>
              <a:t>Thank you!</a:t>
            </a:r>
            <a:endParaRPr lang="en-US" b="1" kern="0" dirty="0">
              <a:solidFill>
                <a:prstClr val="black"/>
              </a:solidFill>
              <a:latin typeface="Calibri"/>
              <a:ea typeface="+mn-ea"/>
              <a:cs typeface="+mn-cs"/>
            </a:endParaRPr>
          </a:p>
        </p:txBody>
      </p:sp>
      <p:pic>
        <p:nvPicPr>
          <p:cNvPr id="109570"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10957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3"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4"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5" name="Picture 1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6"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7"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8"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79" name="Picture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0" name="Picture 1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1" name="Picture 1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2" name="Picture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3" name="Picture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4" name="Picture 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5" name="Picture 2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6" name="Picture 3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7" name="Picture 3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8" name="Picture 3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89" name="Picture 3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90" name="Picture 3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91" name="Picture 23"/>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92" name="Picture 24"/>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93" name="Picture 25"/>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94" name="Picture 2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95" name="Picture 27"/>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596" name="Picture 28"/>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21944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33875"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6196085" y="6643688"/>
            <a:ext cx="1803378" cy="153888"/>
          </a:xfrm>
          <a:ln/>
        </p:spPr>
        <p:txBody>
          <a:bodyPr/>
          <a:lstStyle>
            <a:lvl1pPr>
              <a:defRPr/>
            </a:lvl1pPr>
          </a:lstStyle>
          <a:p>
            <a:pPr>
              <a:defRPr/>
            </a:pPr>
            <a:r>
              <a:rPr lang="en-US" smtClean="0">
                <a:solidFill>
                  <a:srgbClr val="9A918C">
                    <a:lumMod val="50000"/>
                  </a:srgbClr>
                </a:solidFill>
              </a:rPr>
              <a:t>Amber Planning Checkpoint                           Symantec Confidential</a:t>
            </a:r>
            <a:endParaRPr lang="en-US" dirty="0" smtClean="0">
              <a:solidFill>
                <a:srgbClr val="9A918C">
                  <a:lumMod val="50000"/>
                </a:srgbClr>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466C7E4-A6FB-4C02-A1F6-15BD52D8CC43}" type="slidenum">
              <a:rPr lang="en-US">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54020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2353" y="245537"/>
            <a:ext cx="8419848" cy="1066800"/>
          </a:xfrm>
          <a:prstGeom prst="rect">
            <a:avLst/>
          </a:prstGeom>
        </p:spPr>
        <p:txBody>
          <a:bodyPr anchor="t">
            <a:normAutofit/>
          </a:bodyPr>
          <a:lstStyle>
            <a:lvl1pPr algn="l">
              <a:defRPr sz="2800" b="0">
                <a:solidFill>
                  <a:srgbClr val="FFCC00"/>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p:nvPr>
        </p:nvSpPr>
        <p:spPr>
          <a:xfrm>
            <a:off x="5029200" y="2514600"/>
            <a:ext cx="3157538" cy="1828800"/>
          </a:xfrm>
          <a:prstGeom prst="rect">
            <a:avLst/>
          </a:prstGeom>
        </p:spPr>
        <p:txBody>
          <a:bodyPr/>
          <a:lstStyle>
            <a:lvl1pPr>
              <a:buClr>
                <a:srgbClr val="FFCC00"/>
              </a:buClr>
              <a:defRPr sz="2400">
                <a:solidFill>
                  <a:schemeClr val="bg1"/>
                </a:solidFill>
              </a:defRPr>
            </a:lvl1pPr>
            <a:lvl2pPr>
              <a:buClr>
                <a:srgbClr val="FFCC00"/>
              </a:buClr>
              <a:defRPr sz="2400">
                <a:solidFill>
                  <a:schemeClr val="bg1"/>
                </a:solidFill>
              </a:defRPr>
            </a:lvl2pPr>
            <a:lvl3pPr>
              <a:buClr>
                <a:srgbClr val="FFCC00"/>
              </a:buClr>
              <a:defRPr>
                <a:solidFill>
                  <a:schemeClr val="bg1"/>
                </a:solidFill>
              </a:defRPr>
            </a:lvl3pPr>
            <a:lvl4pPr>
              <a:buClr>
                <a:srgbClr val="FFCC00"/>
              </a:buClr>
              <a:defRPr>
                <a:solidFill>
                  <a:schemeClr val="bg1"/>
                </a:solidFill>
              </a:defRPr>
            </a:lvl4pPr>
            <a:lvl5pPr>
              <a:buClr>
                <a:srgbClr val="FFCC00"/>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62931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cSld name="Yellow Bar Top - no logo">
    <p:spTree>
      <p:nvGrpSpPr>
        <p:cNvPr id="1" name=""/>
        <p:cNvGrpSpPr/>
        <p:nvPr/>
      </p:nvGrpSpPr>
      <p:grpSpPr>
        <a:xfrm>
          <a:off x="0" y="0"/>
          <a:ext cx="0" cy="0"/>
          <a:chOff x="0" y="0"/>
          <a:chExt cx="0" cy="0"/>
        </a:xfrm>
      </p:grpSpPr>
      <p:sp>
        <p:nvSpPr>
          <p:cNvPr id="5" name="Slide Number Placeholder 10"/>
          <p:cNvSpPr>
            <a:spLocks noGrp="1"/>
          </p:cNvSpPr>
          <p:nvPr>
            <p:ph type="sldNum" sz="quarter" idx="4"/>
          </p:nvPr>
        </p:nvSpPr>
        <p:spPr>
          <a:xfrm>
            <a:off x="6934200" y="6356537"/>
            <a:ext cx="2133600" cy="365592"/>
          </a:xfrm>
          <a:prstGeom prst="rect">
            <a:avLst/>
          </a:prstGeom>
        </p:spPr>
        <p:txBody>
          <a:bodyPr vert="horz" lIns="91440" tIns="45720" rIns="91440" bIns="45720" rtlCol="0" anchor="ctr"/>
          <a:lstStyle>
            <a:lvl1pPr algn="r">
              <a:defRPr sz="1200">
                <a:solidFill>
                  <a:schemeClr val="tx1">
                    <a:tint val="75000"/>
                  </a:schemeClr>
                </a:solidFill>
              </a:defRPr>
            </a:lvl1pPr>
          </a:lstStyle>
          <a:p>
            <a:fld id="{A9338057-1588-43CE-9EE0-11168B361B3D}"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7"/>
          <p:cNvSpPr>
            <a:spLocks noGrp="1"/>
          </p:cNvSpPr>
          <p:nvPr>
            <p:ph type="ftr" sz="quarter" idx="3"/>
          </p:nvPr>
        </p:nvSpPr>
        <p:spPr>
          <a:xfrm>
            <a:off x="79932" y="6356537"/>
            <a:ext cx="2520538" cy="365592"/>
          </a:xfrm>
          <a:prstGeom prst="rect">
            <a:avLst/>
          </a:prstGeom>
        </p:spPr>
        <p:txBody>
          <a:bodyPr vert="horz" lIns="91440" tIns="45720" rIns="91440" bIns="45720" rtlCol="0" anchor="ctr"/>
          <a:lstStyle>
            <a:lvl1pPr algn="l">
              <a:defRPr sz="1200" i="0">
                <a:solidFill>
                  <a:schemeClr val="tx1">
                    <a:tint val="75000"/>
                  </a:schemeClr>
                </a:solidFill>
              </a:defRPr>
            </a:lvl1pPr>
          </a:lstStyle>
          <a:p>
            <a:r>
              <a:rPr lang="en-US" dirty="0" smtClean="0">
                <a:solidFill>
                  <a:prstClr val="black">
                    <a:tint val="75000"/>
                  </a:prstClr>
                </a:solidFill>
              </a:rPr>
              <a:t>Symantec Confidential</a:t>
            </a:r>
          </a:p>
        </p:txBody>
      </p:sp>
    </p:spTree>
    <p:extLst>
      <p:ext uri="{BB962C8B-B14F-4D97-AF65-F5344CB8AC3E}">
        <p14:creationId xmlns="" xmlns:p14="http://schemas.microsoft.com/office/powerpoint/2010/main" val="2761880168"/>
      </p:ext>
    </p:extLst>
  </p:cSld>
  <p:clrMapOvr>
    <a:masterClrMapping/>
  </p:clrMapOvr>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926236"/>
            <a:ext cx="407670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926236"/>
            <a:ext cx="406146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a:ln/>
        </p:spPr>
        <p:txBody>
          <a:bodyPr/>
          <a:lstStyle>
            <a:lvl1pPr>
              <a:defRPr/>
            </a:lvl1pPr>
          </a:lstStyle>
          <a:p>
            <a:endParaRPr lang="en-US" dirty="0"/>
          </a:p>
        </p:txBody>
      </p:sp>
      <p:sp>
        <p:nvSpPr>
          <p:cNvPr id="10" name="Rectangle 6"/>
          <p:cNvSpPr>
            <a:spLocks noGrp="1" noChangeArrowheads="1"/>
          </p:cNvSpPr>
          <p:nvPr>
            <p:ph type="sldNum" sz="quarter" idx="16"/>
          </p:nvPr>
        </p:nvSpPr>
        <p:spPr>
          <a:ln/>
        </p:spPr>
        <p:txBody>
          <a:bodyPr/>
          <a:lstStyle>
            <a:lvl1pPr>
              <a:defRPr/>
            </a:lvl1pPr>
          </a:lstStyle>
          <a:p>
            <a:fld id="{AE733887-8D33-1347-A5EB-E5A4325DCB5A}" type="slidenum">
              <a:rPr lang="en-US"/>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3" name="Picture 9"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4" name="TextBox 3"/>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prstTxWarp prst="textNoShape">
              <a:avLst/>
            </a:prstTxWarp>
          </a:bodyPr>
          <a:lstStyle/>
          <a:p>
            <a:pPr algn="r" eaLnBrk="0" hangingPunct="0">
              <a:lnSpc>
                <a:spcPct val="90000"/>
              </a:lnSpc>
              <a:defRPr/>
            </a:pPr>
            <a:r>
              <a:rPr lang="en-US" sz="1200" dirty="0">
                <a:solidFill>
                  <a:schemeClr val="bg2">
                    <a:lumMod val="50000"/>
                  </a:schemeClr>
                </a:solidFill>
                <a:latin typeface="Calibri" pitchFamily="34" charset="0"/>
                <a:ea typeface="+mn-ea"/>
                <a:cs typeface="Calibri" pitchFamily="34" charset="0"/>
              </a:rPr>
              <a:t>2011 WORLDWIDE SALES &amp; MARKETING CONFERENCE</a:t>
            </a:r>
          </a:p>
        </p:txBody>
      </p:sp>
      <p:pic>
        <p:nvPicPr>
          <p:cNvPr id="5" name="Picture 13" descr="SYM_Horiz_1.2.jpg"/>
          <p:cNvPicPr>
            <a:picLocks noChangeAspect="1"/>
          </p:cNvPicPr>
          <p:nvPr userDrawn="1"/>
        </p:nvPicPr>
        <p:blipFill>
          <a:blip r:embed="rId3" cstate="print"/>
          <a:srcRect/>
          <a:stretch>
            <a:fillRect/>
          </a:stretch>
        </p:blipFill>
        <p:spPr bwMode="auto">
          <a:xfrm>
            <a:off x="6959600" y="6284913"/>
            <a:ext cx="1343025" cy="355600"/>
          </a:xfrm>
          <a:prstGeom prst="rect">
            <a:avLst/>
          </a:prstGeom>
          <a:noFill/>
          <a:ln w="9525">
            <a:noFill/>
            <a:miter lim="800000"/>
            <a:headEnd/>
            <a:tailEnd/>
          </a:ln>
        </p:spPr>
      </p:pic>
      <p:pic>
        <p:nvPicPr>
          <p:cNvPr id="6"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7"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8"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9"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baseline="0">
                <a:solidFill>
                  <a:schemeClr val="tx1"/>
                </a:solidFill>
              </a:defRPr>
            </a:lvl1pPr>
          </a:lstStyle>
          <a:p>
            <a:r>
              <a:rPr lang="en-US" smtClean="0"/>
              <a:t>Click to edit Master title style</a:t>
            </a:r>
            <a:endParaRPr lang="en-US" dirty="0"/>
          </a:p>
        </p:txBody>
      </p:sp>
      <p:sp>
        <p:nvSpPr>
          <p:cNvPr id="27" name="Rectangle 5"/>
          <p:cNvSpPr>
            <a:spLocks noGrp="1" noChangeArrowheads="1"/>
          </p:cNvSpPr>
          <p:nvPr>
            <p:ph type="ftr" sz="quarter" idx="10"/>
          </p:nvPr>
        </p:nvSpPr>
        <p:spPr/>
        <p:txBody>
          <a:bodyPr/>
          <a:lstStyle>
            <a:lvl1pPr>
              <a:defRPr/>
            </a:lvl1pPr>
          </a:lstStyle>
          <a:p>
            <a:endParaRPr lang="en-US" dirty="0"/>
          </a:p>
        </p:txBody>
      </p:sp>
      <p:sp>
        <p:nvSpPr>
          <p:cNvPr id="28" name="Rectangle 6"/>
          <p:cNvSpPr>
            <a:spLocks noGrp="1" noChangeArrowheads="1"/>
          </p:cNvSpPr>
          <p:nvPr>
            <p:ph type="sldNum" sz="quarter" idx="11"/>
          </p:nvPr>
        </p:nvSpPr>
        <p:spPr/>
        <p:txBody>
          <a:bodyPr/>
          <a:lstStyle>
            <a:lvl1pPr>
              <a:defRPr/>
            </a:lvl1pPr>
          </a:lstStyle>
          <a:p>
            <a:fld id="{F476DCA1-2181-3D44-8F3A-0BE131671B9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3" cstate="print"/>
          <a:srcRect/>
          <a:stretch>
            <a:fillRect/>
          </a:stretch>
        </p:blipFill>
        <p:spPr bwMode="auto">
          <a:xfrm>
            <a:off x="0" y="5300663"/>
            <a:ext cx="9156700" cy="1566862"/>
          </a:xfrm>
          <a:prstGeom prst="rect">
            <a:avLst/>
          </a:prstGeom>
          <a:noFill/>
          <a:ln w="9525">
            <a:noFill/>
            <a:miter lim="800000"/>
            <a:headEnd/>
            <a:tailEnd/>
          </a:ln>
        </p:spPr>
      </p:pic>
      <p:pic>
        <p:nvPicPr>
          <p:cNvPr id="4" name="Picture 12" descr="SBD.004_simple_bar.png"/>
          <p:cNvPicPr>
            <a:picLocks noChangeAspect="1"/>
          </p:cNvPicPr>
          <p:nvPr userDrawn="1"/>
        </p:nvPicPr>
        <p:blipFill>
          <a:blip r:embed="rId4" cstate="print"/>
          <a:srcRect/>
          <a:stretch>
            <a:fillRect/>
          </a:stretch>
        </p:blipFill>
        <p:spPr bwMode="auto">
          <a:xfrm>
            <a:off x="228600" y="6330950"/>
            <a:ext cx="8686800" cy="298450"/>
          </a:xfrm>
          <a:prstGeom prst="rect">
            <a:avLst/>
          </a:prstGeom>
          <a:noFill/>
          <a:ln w="9525">
            <a:noFill/>
            <a:miter lim="800000"/>
            <a:headEnd/>
            <a:tailEnd/>
          </a:ln>
        </p:spPr>
      </p:pic>
      <p:sp>
        <p:nvSpPr>
          <p:cNvPr id="5" name="TextBox 4"/>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prstTxWarp prst="textNoShape">
              <a:avLst/>
            </a:prstTxWarp>
          </a:bodyPr>
          <a:lstStyle/>
          <a:p>
            <a:pPr algn="r" eaLnBrk="0" hangingPunct="0">
              <a:lnSpc>
                <a:spcPct val="90000"/>
              </a:lnSpc>
              <a:defRPr/>
            </a:pPr>
            <a:r>
              <a:rPr lang="en-US" sz="1200" dirty="0">
                <a:solidFill>
                  <a:schemeClr val="bg2">
                    <a:lumMod val="50000"/>
                  </a:schemeClr>
                </a:solidFill>
                <a:latin typeface="Calibri" pitchFamily="34" charset="0"/>
                <a:ea typeface="+mn-ea"/>
                <a:cs typeface="Calibri" pitchFamily="34" charset="0"/>
              </a:rPr>
              <a:t>2011 WORLDWIDE SALES &amp; MARKETING CONFERENCE</a:t>
            </a:r>
          </a:p>
        </p:txBody>
      </p:sp>
      <p:pic>
        <p:nvPicPr>
          <p:cNvPr id="6" name="Picture 14" descr="SYM_Horiz_1.2.jpg"/>
          <p:cNvPicPr>
            <a:picLocks noChangeAspect="1"/>
          </p:cNvPicPr>
          <p:nvPr userDrawn="1"/>
        </p:nvPicPr>
        <p:blipFill>
          <a:blip r:embed="rId5" cstate="print"/>
          <a:srcRect/>
          <a:stretch>
            <a:fillRect/>
          </a:stretch>
        </p:blipFill>
        <p:spPr bwMode="auto">
          <a:xfrm>
            <a:off x="6959600" y="6284913"/>
            <a:ext cx="1343025" cy="355600"/>
          </a:xfrm>
          <a:prstGeom prst="rect">
            <a:avLst/>
          </a:prstGeom>
          <a:noFill/>
          <a:ln w="9525">
            <a:noFill/>
            <a:miter lim="800000"/>
            <a:headEnd/>
            <a:tailEnd/>
          </a:ln>
        </p:spPr>
      </p:pic>
      <p:sp>
        <p:nvSpPr>
          <p:cNvPr id="2" name="Title 1"/>
          <p:cNvSpPr>
            <a:spLocks noGrp="1"/>
          </p:cNvSpPr>
          <p:nvPr>
            <p:ph type="title"/>
          </p:nvPr>
        </p:nvSpPr>
        <p:spPr>
          <a:xfrm>
            <a:off x="381000" y="5334000"/>
            <a:ext cx="8382000" cy="838200"/>
          </a:xfrm>
        </p:spPr>
        <p:txBody>
          <a:bodyPr/>
          <a:lstStyle>
            <a:lvl1pPr>
              <a:defRPr sz="24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endParaRPr lang="en-US" dirty="0"/>
          </a:p>
        </p:txBody>
      </p:sp>
      <p:sp>
        <p:nvSpPr>
          <p:cNvPr id="8" name="Rectangle 6"/>
          <p:cNvSpPr>
            <a:spLocks noGrp="1" noChangeArrowheads="1"/>
          </p:cNvSpPr>
          <p:nvPr>
            <p:ph type="sldNum" sz="quarter" idx="11"/>
          </p:nvPr>
        </p:nvSpPr>
        <p:spPr/>
        <p:txBody>
          <a:bodyPr/>
          <a:lstStyle>
            <a:lvl1pPr>
              <a:defRPr/>
            </a:lvl1pPr>
          </a:lstStyle>
          <a:p>
            <a:fld id="{55B5EF04-23FF-1543-9AD9-06AF2117B8D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endParaRPr lang="en-US" dirty="0"/>
          </a:p>
        </p:txBody>
      </p:sp>
      <p:sp>
        <p:nvSpPr>
          <p:cNvPr id="5" name="Rectangle 6"/>
          <p:cNvSpPr>
            <a:spLocks noGrp="1" noChangeArrowheads="1"/>
          </p:cNvSpPr>
          <p:nvPr>
            <p:ph type="sldNum" sz="quarter" idx="14"/>
          </p:nvPr>
        </p:nvSpPr>
        <p:spPr>
          <a:ln/>
        </p:spPr>
        <p:txBody>
          <a:bodyPr/>
          <a:lstStyle>
            <a:lvl1pPr>
              <a:defRPr/>
            </a:lvl1pPr>
          </a:lstStyle>
          <a:p>
            <a:fld id="{4AE30311-75F5-214B-B7CE-909CAC0B81F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endParaRPr lang="en-US" dirty="0"/>
          </a:p>
        </p:txBody>
      </p:sp>
      <p:sp>
        <p:nvSpPr>
          <p:cNvPr id="8" name="Rectangle 6"/>
          <p:cNvSpPr>
            <a:spLocks noGrp="1" noChangeArrowheads="1"/>
          </p:cNvSpPr>
          <p:nvPr>
            <p:ph type="sldNum" sz="quarter" idx="15"/>
          </p:nvPr>
        </p:nvSpPr>
        <p:spPr>
          <a:ln/>
        </p:spPr>
        <p:txBody>
          <a:bodyPr/>
          <a:lstStyle>
            <a:lvl1pPr>
              <a:defRPr/>
            </a:lvl1pPr>
          </a:lstStyle>
          <a:p>
            <a:fld id="{2BFAD579-40CB-5244-82EB-E2D63F490D3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endParaRPr lang="en-US" noProof="0"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endParaRPr lang="en-US" dirty="0"/>
          </a:p>
        </p:txBody>
      </p:sp>
      <p:sp>
        <p:nvSpPr>
          <p:cNvPr id="5" name="Rectangle 6"/>
          <p:cNvSpPr>
            <a:spLocks noGrp="1" noChangeArrowheads="1"/>
          </p:cNvSpPr>
          <p:nvPr>
            <p:ph type="sldNum" sz="quarter" idx="15"/>
          </p:nvPr>
        </p:nvSpPr>
        <p:spPr>
          <a:ln/>
        </p:spPr>
        <p:txBody>
          <a:bodyPr/>
          <a:lstStyle>
            <a:lvl1pPr>
              <a:defRPr/>
            </a:lvl1pPr>
          </a:lstStyle>
          <a:p>
            <a:fld id="{2584AC67-C1B2-9448-B98C-942BD4DAB82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11" descr="SBD.004_simple_bar.png"/>
          <p:cNvPicPr>
            <a:picLocks noChangeAspect="1"/>
          </p:cNvPicPr>
          <p:nvPr/>
        </p:nvPicPr>
        <p:blipFill>
          <a:blip r:embed="rId19" cstate="print"/>
          <a:srcRect/>
          <a:stretch>
            <a:fillRect/>
          </a:stretch>
        </p:blipFill>
        <p:spPr bwMode="auto">
          <a:xfrm>
            <a:off x="228600" y="6330950"/>
            <a:ext cx="8686800" cy="298450"/>
          </a:xfrm>
          <a:prstGeom prst="rect">
            <a:avLst/>
          </a:prstGeom>
          <a:noFill/>
          <a:ln w="9525">
            <a:noFill/>
            <a:miter lim="800000"/>
            <a:headEnd/>
            <a:tailEnd/>
          </a:ln>
        </p:spPr>
      </p:pic>
      <p:sp>
        <p:nvSpPr>
          <p:cNvPr id="1027"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a:t>Click to add title</a:t>
            </a:r>
            <a:br>
              <a:rPr lang="en-US"/>
            </a:br>
            <a:r>
              <a:rPr lang="en-US"/>
              <a:t>two-line title wraps upward</a:t>
            </a:r>
          </a:p>
        </p:txBody>
      </p:sp>
      <p:sp>
        <p:nvSpPr>
          <p:cNvPr id="1028"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200">
                <a:solidFill>
                  <a:srgbClr val="4E4845"/>
                </a:solidFill>
                <a:latin typeface="Calibri" pitchFamily="-106" charset="0"/>
                <a:ea typeface="Calibri" pitchFamily="-106" charset="0"/>
                <a:cs typeface="Calibri" pitchFamily="-106" charset="0"/>
              </a:defRPr>
            </a:lvl1pPr>
          </a:lstStyle>
          <a:p>
            <a:endParaRPr lang="en-US" dirty="0"/>
          </a:p>
        </p:txBody>
      </p:sp>
      <p:sp>
        <p:nvSpPr>
          <p:cNvPr id="1030" name="Rectangle 6"/>
          <p:cNvSpPr>
            <a:spLocks noGrp="1" noChangeArrowheads="1"/>
          </p:cNvSpPr>
          <p:nvPr>
            <p:ph type="sldNum" sz="quarter" idx="4"/>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1000" b="1">
                <a:solidFill>
                  <a:schemeClr val="bg1"/>
                </a:solidFill>
                <a:latin typeface="Calibri" pitchFamily="-106" charset="0"/>
                <a:ea typeface="Calibri" pitchFamily="-106" charset="0"/>
                <a:cs typeface="Calibri" pitchFamily="-106" charset="0"/>
              </a:defRPr>
            </a:lvl1pPr>
          </a:lstStyle>
          <a:p>
            <a:fld id="{0FDDF920-D48C-1D40-B0A8-4D1135BFF017}" type="slidenum">
              <a:rPr lang="en-US"/>
              <a:pPr/>
              <a:t>‹#›</a:t>
            </a:fld>
            <a:endParaRPr lang="en-US" dirty="0"/>
          </a:p>
        </p:txBody>
      </p:sp>
      <p:sp>
        <p:nvSpPr>
          <p:cNvPr id="11" name="TextBox 10"/>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prstTxWarp prst="textNoShape">
              <a:avLst/>
            </a:prstTxWarp>
          </a:bodyPr>
          <a:lstStyle/>
          <a:p>
            <a:pPr algn="r" eaLnBrk="0" hangingPunct="0">
              <a:lnSpc>
                <a:spcPct val="90000"/>
              </a:lnSpc>
              <a:defRPr/>
            </a:pPr>
            <a:r>
              <a:rPr lang="en-US" sz="1200" dirty="0" smtClean="0">
                <a:solidFill>
                  <a:schemeClr val="bg2">
                    <a:lumMod val="50000"/>
                  </a:schemeClr>
                </a:solidFill>
                <a:latin typeface="Calibri" pitchFamily="34" charset="0"/>
                <a:ea typeface="+mn-ea"/>
                <a:cs typeface="Calibri" pitchFamily="34" charset="0"/>
              </a:rPr>
              <a:t>SEP</a:t>
            </a:r>
            <a:r>
              <a:rPr lang="en-US" sz="1200" baseline="0" dirty="0" smtClean="0">
                <a:solidFill>
                  <a:schemeClr val="bg2">
                    <a:lumMod val="50000"/>
                  </a:schemeClr>
                </a:solidFill>
                <a:latin typeface="Calibri" pitchFamily="34" charset="0"/>
                <a:ea typeface="+mn-ea"/>
                <a:cs typeface="Calibri" pitchFamily="34" charset="0"/>
              </a:rPr>
              <a:t> 12.1 Advanced Features</a:t>
            </a:r>
            <a:endParaRPr lang="en-US" sz="1200" dirty="0">
              <a:solidFill>
                <a:schemeClr val="bg2">
                  <a:lumMod val="50000"/>
                </a:schemeClr>
              </a:solidFill>
              <a:latin typeface="Calibri" pitchFamily="34" charset="0"/>
              <a:ea typeface="+mn-ea"/>
              <a:cs typeface="Calibri" pitchFamily="34" charset="0"/>
            </a:endParaRPr>
          </a:p>
        </p:txBody>
      </p:sp>
      <p:pic>
        <p:nvPicPr>
          <p:cNvPr id="1032" name="Picture 8" descr="SYM_Horiz_1.2.jpg"/>
          <p:cNvPicPr>
            <a:picLocks noChangeAspect="1"/>
          </p:cNvPicPr>
          <p:nvPr userDrawn="1"/>
        </p:nvPicPr>
        <p:blipFill>
          <a:blip r:embed="rId20" cstate="print"/>
          <a:srcRect/>
          <a:stretch>
            <a:fillRect/>
          </a:stretch>
        </p:blipFill>
        <p:spPr bwMode="auto">
          <a:xfrm>
            <a:off x="6959600" y="6284913"/>
            <a:ext cx="1343025" cy="355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845" r:id="rId2"/>
    <p:sldLayoutId id="2147483846" r:id="rId3"/>
    <p:sldLayoutId id="2147483847" r:id="rId4"/>
    <p:sldLayoutId id="2147483856" r:id="rId5"/>
    <p:sldLayoutId id="2147483857" r:id="rId6"/>
    <p:sldLayoutId id="2147483848" r:id="rId7"/>
    <p:sldLayoutId id="2147483849" r:id="rId8"/>
    <p:sldLayoutId id="2147483850" r:id="rId9"/>
    <p:sldLayoutId id="2147483851" r:id="rId10"/>
    <p:sldLayoutId id="2147483852" r:id="rId11"/>
    <p:sldLayoutId id="2147483853" r:id="rId12"/>
    <p:sldLayoutId id="2147483854" r:id="rId13"/>
    <p:sldLayoutId id="2147483858" r:id="rId14"/>
    <p:sldLayoutId id="2147483859" r:id="rId15"/>
    <p:sldLayoutId id="2147483860" r:id="rId16"/>
    <p:sldLayoutId id="2147483864" r:id="rId17"/>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chemeClr val="tx1"/>
          </a:solidFill>
          <a:latin typeface="+mj-lt"/>
          <a:ea typeface="ＭＳ Ｐゴシック" pitchFamily="-106" charset="-128"/>
          <a:cs typeface="ＭＳ Ｐゴシック" pitchFamily="-106" charset="-128"/>
        </a:defRPr>
      </a:lvl1pPr>
      <a:lvl2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2pPr>
      <a:lvl3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3pPr>
      <a:lvl4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4pPr>
      <a:lvl5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1775" indent="-231775" algn="l" rtl="0" fontAlgn="base">
        <a:lnSpc>
          <a:spcPct val="90000"/>
        </a:lnSpc>
        <a:spcBef>
          <a:spcPct val="0"/>
        </a:spcBef>
        <a:spcAft>
          <a:spcPts val="1200"/>
        </a:spcAft>
        <a:buClr>
          <a:srgbClr val="4E4845"/>
        </a:buClr>
        <a:buChar char="•"/>
        <a:defRPr sz="2400">
          <a:solidFill>
            <a:srgbClr val="4E4845"/>
          </a:solidFill>
          <a:latin typeface="+mn-lt"/>
          <a:ea typeface="ＭＳ Ｐゴシック" pitchFamily="-106" charset="-128"/>
          <a:cs typeface="ＭＳ Ｐゴシック" pitchFamily="-106" charset="-128"/>
        </a:defRPr>
      </a:lvl1pPr>
      <a:lvl2pPr marL="517525" indent="-233363" algn="l" rtl="0" fontAlgn="base">
        <a:lnSpc>
          <a:spcPct val="90000"/>
        </a:lnSpc>
        <a:spcBef>
          <a:spcPct val="0"/>
        </a:spcBef>
        <a:spcAft>
          <a:spcPts val="1000"/>
        </a:spcAft>
        <a:buClr>
          <a:srgbClr val="4E4845"/>
        </a:buClr>
        <a:buFont typeface="Arial" pitchFamily="-106" charset="0"/>
        <a:buChar char="–"/>
        <a:defRPr sz="2000">
          <a:solidFill>
            <a:srgbClr val="4E4845"/>
          </a:solidFill>
          <a:latin typeface="+mn-lt"/>
          <a:ea typeface="ＭＳ Ｐゴシック" pitchFamily="-106" charset="-128"/>
        </a:defRPr>
      </a:lvl2pPr>
      <a:lvl3pPr marL="688975" indent="-171450" algn="l" rtl="0" fontAlgn="base">
        <a:lnSpc>
          <a:spcPct val="90000"/>
        </a:lnSpc>
        <a:spcBef>
          <a:spcPct val="0"/>
        </a:spcBef>
        <a:spcAft>
          <a:spcPts val="800"/>
        </a:spcAft>
        <a:buClr>
          <a:srgbClr val="4E4845"/>
        </a:buClr>
        <a:buChar char="•"/>
        <a:defRPr sz="1600">
          <a:solidFill>
            <a:srgbClr val="4E4845"/>
          </a:solidFill>
          <a:latin typeface="+mn-lt"/>
          <a:ea typeface="ＭＳ Ｐゴシック" pitchFamily="-106" charset="-128"/>
        </a:defRPr>
      </a:lvl3pPr>
      <a:lvl4pPr marL="854075" indent="-165100" algn="l" rtl="0" fontAlgn="base">
        <a:lnSpc>
          <a:spcPct val="90000"/>
        </a:lnSpc>
        <a:spcBef>
          <a:spcPct val="0"/>
        </a:spcBef>
        <a:spcAft>
          <a:spcPts val="600"/>
        </a:spcAft>
        <a:buClr>
          <a:srgbClr val="4E4845"/>
        </a:buClr>
        <a:buChar char="–"/>
        <a:defRPr sz="1400">
          <a:solidFill>
            <a:srgbClr val="4E4845"/>
          </a:solidFill>
          <a:latin typeface="+mn-lt"/>
          <a:ea typeface="ＭＳ Ｐゴシック" pitchFamily="-106" charset="-128"/>
        </a:defRPr>
      </a:lvl4pPr>
      <a:lvl5pPr marL="974725" indent="-120650" algn="l" rtl="0" fontAlgn="base">
        <a:lnSpc>
          <a:spcPct val="90000"/>
        </a:lnSpc>
        <a:spcBef>
          <a:spcPct val="0"/>
        </a:spcBef>
        <a:spcAft>
          <a:spcPts val="600"/>
        </a:spcAft>
        <a:buClr>
          <a:srgbClr val="4E4845"/>
        </a:buClr>
        <a:buFont typeface="Arial" pitchFamily="-106" charset="0"/>
        <a:buChar char="•"/>
        <a:defRPr sz="1200">
          <a:solidFill>
            <a:srgbClr val="4E4845"/>
          </a:solidFill>
          <a:latin typeface="+mn-lt"/>
          <a:ea typeface="ＭＳ Ｐゴシック" pitchFamily="-106"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userDrawn="1"/>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0" name="Round Same Side Corner Rectangle 9"/>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ea typeface="+mn-ea"/>
              <a:cs typeface="+mn-cs"/>
            </a:endParaRPr>
          </a:p>
        </p:txBody>
      </p:sp>
      <p:sp>
        <p:nvSpPr>
          <p:cNvPr id="12293" name="Rectangle 2"/>
          <p:cNvSpPr>
            <a:spLocks noGrp="1" noChangeArrowheads="1"/>
          </p:cNvSpPr>
          <p:nvPr>
            <p:ph type="title"/>
          </p:nvPr>
        </p:nvSpPr>
        <p:spPr bwMode="black">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ea typeface="+mn-ea"/>
              </a:rPr>
              <a:t>Presentation Identifier Goes Here</a:t>
            </a:r>
            <a:endParaRPr lang="en-US" dirty="0">
              <a:solidFill>
                <a:srgbClr val="9A918C">
                  <a:lumMod val="50000"/>
                </a:srgbClr>
              </a:solidFill>
              <a:ea typeface="+mn-ea"/>
            </a:endParaRPr>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lgn="ctr">
              <a:defRPr/>
            </a:pPr>
            <a:fld id="{46082381-925A-4C25-AB18-0C99AD89CFC0}" type="slidenum">
              <a:rPr lang="en-US" smtClean="0">
                <a:solidFill>
                  <a:prstClr val="white"/>
                </a:solidFill>
                <a:ea typeface="+mn-ea"/>
              </a:rPr>
              <a:pPr algn="ctr">
                <a:defRPr/>
              </a:pPr>
              <a:t>‹#›</a:t>
            </a:fld>
            <a:endParaRPr lang="en-US" dirty="0">
              <a:solidFill>
                <a:prstClr val="white"/>
              </a:solidFill>
              <a:ea typeface="+mn-ea"/>
            </a:endParaRPr>
          </a:p>
        </p:txBody>
      </p:sp>
      <p:pic>
        <p:nvPicPr>
          <p:cNvPr id="11" name="Picture 10" descr="SYM_Horiz_RGB.png"/>
          <p:cNvPicPr>
            <a:picLocks noChangeAspect="1"/>
          </p:cNvPicPr>
          <p:nvPr userDrawn="1"/>
        </p:nvPicPr>
        <p:blipFill>
          <a:blip r:embed="rId20" cstate="print"/>
          <a:stretch>
            <a:fillRect/>
          </a:stretch>
        </p:blipFill>
        <p:spPr>
          <a:xfrm>
            <a:off x="7016496" y="6311302"/>
            <a:ext cx="1207008" cy="317873"/>
          </a:xfrm>
          <a:prstGeom prst="rect">
            <a:avLst/>
          </a:prstGeom>
        </p:spPr>
      </p:pic>
    </p:spTree>
    <p:extLst>
      <p:ext uri="{BB962C8B-B14F-4D97-AF65-F5344CB8AC3E}">
        <p14:creationId xmlns="" xmlns:p14="http://schemas.microsoft.com/office/powerpoint/2010/main" val="197302015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andaffio@symante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5.xml"/><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1.jpe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6.png"/><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2.jpeg"/><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wmf"/><Relationship Id="rId7"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22.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Layout" Target="../diagrams/layout3.xml"/><Relationship Id="rId18" Type="http://schemas.openxmlformats.org/officeDocument/2006/relationships/diagramQuickStyle" Target="../diagrams/quickStyle4.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Data" Target="../diagrams/data3.xml"/><Relationship Id="rId17" Type="http://schemas.openxmlformats.org/officeDocument/2006/relationships/diagramLayout" Target="../diagrams/layout4.xml"/><Relationship Id="rId2" Type="http://schemas.openxmlformats.org/officeDocument/2006/relationships/notesSlide" Target="../notesSlides/notesSlide3.xml"/><Relationship Id="rId16" Type="http://schemas.openxmlformats.org/officeDocument/2006/relationships/diagramData" Target="../diagrams/data4.xml"/><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5" Type="http://schemas.openxmlformats.org/officeDocument/2006/relationships/diagramColors" Target="../diagrams/colors3.xml"/><Relationship Id="rId10" Type="http://schemas.openxmlformats.org/officeDocument/2006/relationships/diagramQuickStyle" Target="../diagrams/quickStyle2.xml"/><Relationship Id="rId19" Type="http://schemas.openxmlformats.org/officeDocument/2006/relationships/diagramColors" Target="../diagrams/colors4.xml"/><Relationship Id="rId4" Type="http://schemas.openxmlformats.org/officeDocument/2006/relationships/diagramData" Target="../diagrams/data1.xml"/><Relationship Id="rId9" Type="http://schemas.openxmlformats.org/officeDocument/2006/relationships/diagramLayout" Target="../diagrams/layout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80.png"/><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92.png"/><Relationship Id="rId4" Type="http://schemas.openxmlformats.org/officeDocument/2006/relationships/image" Target="../media/image91.png"/></Relationships>
</file>

<file path=ppt/slides/_rels/slide3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diagramData" Target="../diagrams/data6.xml"/><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97.png"/><Relationship Id="rId5" Type="http://schemas.openxmlformats.org/officeDocument/2006/relationships/diagramQuickStyle" Target="../diagrams/quickStyle6.xml"/><Relationship Id="rId10" Type="http://schemas.openxmlformats.org/officeDocument/2006/relationships/image" Target="../media/image96.png"/><Relationship Id="rId4" Type="http://schemas.openxmlformats.org/officeDocument/2006/relationships/diagramLayout" Target="../diagrams/layout6.xml"/><Relationship Id="rId9"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gif"/><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10.png"/></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13.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0.xml"/><Relationship Id="rId5" Type="http://schemas.openxmlformats.org/officeDocument/2006/relationships/image" Target="../media/image120.png"/><Relationship Id="rId4" Type="http://schemas.openxmlformats.org/officeDocument/2006/relationships/image" Target="../media/image119.png"/></Relationships>
</file>

<file path=ppt/slides/_rels/slide5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ctrTitle"/>
          </p:nvPr>
        </p:nvSpPr>
        <p:spPr/>
        <p:txBody>
          <a:bodyPr/>
          <a:lstStyle/>
          <a:p>
            <a:r>
              <a:rPr lang="en-US" dirty="0" smtClean="0"/>
              <a:t>Symantec Endpoint Protection SEP 12.1 </a:t>
            </a:r>
            <a:br>
              <a:rPr lang="en-US" dirty="0" smtClean="0"/>
            </a:br>
            <a:r>
              <a:rPr lang="en-US" dirty="0" smtClean="0"/>
              <a:t>Advanced Features &amp; Virtualization</a:t>
            </a:r>
          </a:p>
        </p:txBody>
      </p:sp>
      <p:sp>
        <p:nvSpPr>
          <p:cNvPr id="19460" name="Subtitle 3"/>
          <p:cNvSpPr>
            <a:spLocks noGrp="1"/>
          </p:cNvSpPr>
          <p:nvPr>
            <p:ph type="subTitle" idx="1"/>
          </p:nvPr>
        </p:nvSpPr>
        <p:spPr/>
        <p:txBody>
          <a:bodyPr/>
          <a:lstStyle/>
          <a:p>
            <a:r>
              <a:rPr lang="en-US" dirty="0" smtClean="0"/>
              <a:t>Chris Candaffio, CISSP</a:t>
            </a:r>
          </a:p>
        </p:txBody>
      </p:sp>
      <p:sp>
        <p:nvSpPr>
          <p:cNvPr id="19461" name="Text Placeholder 4"/>
          <p:cNvSpPr>
            <a:spLocks noGrp="1"/>
          </p:cNvSpPr>
          <p:nvPr>
            <p:ph type="body" sz="quarter" idx="10"/>
          </p:nvPr>
        </p:nvSpPr>
        <p:spPr>
          <a:xfrm>
            <a:off x="685800" y="5600700"/>
            <a:ext cx="6172200" cy="381000"/>
          </a:xfrm>
        </p:spPr>
        <p:txBody>
          <a:bodyPr/>
          <a:lstStyle/>
          <a:p>
            <a:pPr>
              <a:buClr>
                <a:srgbClr val="4E4845"/>
              </a:buClr>
            </a:pPr>
            <a:r>
              <a:rPr smtClean="0">
                <a:solidFill>
                  <a:srgbClr val="4E4845"/>
                </a:solidFill>
                <a:ea typeface="ＭＳ Ｐゴシック" pitchFamily="-106" charset="-128"/>
                <a:cs typeface="ＭＳ Ｐゴシック" pitchFamily="-106" charset="-128"/>
              </a:rPr>
              <a:t>Principal Systems Engineer</a:t>
            </a:r>
            <a:br>
              <a:rPr smtClean="0">
                <a:solidFill>
                  <a:srgbClr val="4E4845"/>
                </a:solidFill>
                <a:ea typeface="ＭＳ Ｐゴシック" pitchFamily="-106" charset="-128"/>
                <a:cs typeface="ＭＳ Ｐゴシック" pitchFamily="-106" charset="-128"/>
              </a:rPr>
            </a:br>
            <a:r>
              <a:rPr sz="1800" smtClean="0">
                <a:solidFill>
                  <a:srgbClr val="4E4845"/>
                </a:solidFill>
                <a:ea typeface="ＭＳ Ｐゴシック" pitchFamily="-106" charset="-128"/>
                <a:cs typeface="ＭＳ Ｐゴシック" pitchFamily="-106" charset="-128"/>
                <a:hlinkClick r:id="rId3"/>
              </a:rPr>
              <a:t>ccandaffio@symantec.com</a:t>
            </a:r>
            <a:endParaRPr sz="1800" dirty="0" smtClean="0">
              <a:solidFill>
                <a:srgbClr val="4E4845"/>
              </a:solidFill>
              <a:ea typeface="ＭＳ Ｐゴシック" pitchFamily="-106" charset="-128"/>
              <a:cs typeface="ＭＳ Ｐゴシック" pitchFamily="-106" charset="-128"/>
            </a:endParaRPr>
          </a:p>
          <a:p>
            <a:pPr>
              <a:buClr>
                <a:srgbClr val="4E4845"/>
              </a:buClr>
            </a:pPr>
            <a:endParaRPr dirty="0">
              <a:solidFill>
                <a:srgbClr val="4E4845"/>
              </a:solidFill>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1193800" y="4302125"/>
            <a:ext cx="407988" cy="344488"/>
            <a:chOff x="4333" y="1727"/>
            <a:chExt cx="987" cy="836"/>
          </a:xfrm>
        </p:grpSpPr>
        <p:sp>
          <p:nvSpPr>
            <p:cNvPr id="28760" name="AutoShape 146"/>
            <p:cNvSpPr>
              <a:spLocks noChangeAspect="1" noChangeArrowheads="1" noTextEdit="1"/>
            </p:cNvSpPr>
            <p:nvPr/>
          </p:nvSpPr>
          <p:spPr bwMode="auto">
            <a:xfrm>
              <a:off x="4335" y="1727"/>
              <a:ext cx="985" cy="836"/>
            </a:xfrm>
            <a:prstGeom prst="rect">
              <a:avLst/>
            </a:prstGeom>
            <a:noFill/>
            <a:ln w="9525">
              <a:noFill/>
              <a:miter lim="800000"/>
              <a:headEnd/>
              <a:tailEnd/>
            </a:ln>
          </p:spPr>
          <p:txBody>
            <a:bodyPr/>
            <a:lstStyle/>
            <a:p>
              <a:endParaRPr lang="en-US"/>
            </a:p>
          </p:txBody>
        </p:sp>
        <p:sp>
          <p:nvSpPr>
            <p:cNvPr id="28761" name="Freeform 147"/>
            <p:cNvSpPr>
              <a:spLocks/>
            </p:cNvSpPr>
            <p:nvPr/>
          </p:nvSpPr>
          <p:spPr bwMode="auto">
            <a:xfrm>
              <a:off x="4340" y="1734"/>
              <a:ext cx="406" cy="496"/>
            </a:xfrm>
            <a:custGeom>
              <a:avLst/>
              <a:gdLst>
                <a:gd name="T0" fmla="*/ 28660011 w 172"/>
                <a:gd name="T1" fmla="*/ 11087444 h 210"/>
                <a:gd name="T2" fmla="*/ 10535087 w 172"/>
                <a:gd name="T3" fmla="*/ 150841 h 210"/>
                <a:gd name="T4" fmla="*/ 9327717 w 172"/>
                <a:gd name="T5" fmla="*/ 0 h 210"/>
                <a:gd name="T6" fmla="*/ 5359805 w 172"/>
                <a:gd name="T7" fmla="*/ 10401670 h 210"/>
                <a:gd name="T8" fmla="*/ 3801357 w 172"/>
                <a:gd name="T9" fmla="*/ 9612447 h 210"/>
                <a:gd name="T10" fmla="*/ 2964636 w 172"/>
                <a:gd name="T11" fmla="*/ 9763259 h 210"/>
                <a:gd name="T12" fmla="*/ 2179134 w 172"/>
                <a:gd name="T13" fmla="*/ 10605086 h 210"/>
                <a:gd name="T14" fmla="*/ 1826306 w 172"/>
                <a:gd name="T15" fmla="*/ 11750808 h 210"/>
                <a:gd name="T16" fmla="*/ 2179134 w 172"/>
                <a:gd name="T17" fmla="*/ 12441382 h 210"/>
                <a:gd name="T18" fmla="*/ 4156977 w 172"/>
                <a:gd name="T19" fmla="*/ 13588256 h 210"/>
                <a:gd name="T20" fmla="*/ 0 w 172"/>
                <a:gd name="T21" fmla="*/ 24350031 h 210"/>
                <a:gd name="T22" fmla="*/ 18645595 w 172"/>
                <a:gd name="T23" fmla="*/ 35324193 h 210"/>
                <a:gd name="T24" fmla="*/ 19723940 w 172"/>
                <a:gd name="T25" fmla="*/ 35167968 h 210"/>
                <a:gd name="T26" fmla="*/ 23514652 w 172"/>
                <a:gd name="T27" fmla="*/ 24922387 h 210"/>
                <a:gd name="T28" fmla="*/ 24347160 w 172"/>
                <a:gd name="T29" fmla="*/ 25409487 h 210"/>
                <a:gd name="T30" fmla="*/ 25996218 w 172"/>
                <a:gd name="T31" fmla="*/ 22486602 h 210"/>
                <a:gd name="T32" fmla="*/ 24653699 w 172"/>
                <a:gd name="T33" fmla="*/ 21707986 h 210"/>
                <a:gd name="T34" fmla="*/ 28660011 w 172"/>
                <a:gd name="T35" fmla="*/ 11087444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2"/>
                <a:gd name="T55" fmla="*/ 0 h 210"/>
                <a:gd name="T56" fmla="*/ 172 w 172"/>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2" h="210">
                  <a:moveTo>
                    <a:pt x="172" y="66"/>
                  </a:moveTo>
                  <a:cubicBezTo>
                    <a:pt x="63" y="1"/>
                    <a:pt x="63" y="1"/>
                    <a:pt x="63" y="1"/>
                  </a:cubicBezTo>
                  <a:cubicBezTo>
                    <a:pt x="56" y="0"/>
                    <a:pt x="56" y="0"/>
                    <a:pt x="56" y="0"/>
                  </a:cubicBezTo>
                  <a:cubicBezTo>
                    <a:pt x="32" y="62"/>
                    <a:pt x="32" y="62"/>
                    <a:pt x="32" y="62"/>
                  </a:cubicBezTo>
                  <a:cubicBezTo>
                    <a:pt x="23" y="57"/>
                    <a:pt x="23" y="57"/>
                    <a:pt x="23" y="57"/>
                  </a:cubicBezTo>
                  <a:cubicBezTo>
                    <a:pt x="21" y="56"/>
                    <a:pt x="20" y="56"/>
                    <a:pt x="18" y="58"/>
                  </a:cubicBezTo>
                  <a:cubicBezTo>
                    <a:pt x="16" y="59"/>
                    <a:pt x="14" y="61"/>
                    <a:pt x="13" y="63"/>
                  </a:cubicBezTo>
                  <a:cubicBezTo>
                    <a:pt x="12" y="65"/>
                    <a:pt x="11" y="67"/>
                    <a:pt x="11" y="70"/>
                  </a:cubicBezTo>
                  <a:cubicBezTo>
                    <a:pt x="11" y="72"/>
                    <a:pt x="12" y="73"/>
                    <a:pt x="13" y="74"/>
                  </a:cubicBezTo>
                  <a:cubicBezTo>
                    <a:pt x="25" y="81"/>
                    <a:pt x="25" y="81"/>
                    <a:pt x="25" y="81"/>
                  </a:cubicBezTo>
                  <a:cubicBezTo>
                    <a:pt x="0" y="145"/>
                    <a:pt x="0" y="145"/>
                    <a:pt x="0" y="145"/>
                  </a:cubicBezTo>
                  <a:cubicBezTo>
                    <a:pt x="112" y="210"/>
                    <a:pt x="112" y="210"/>
                    <a:pt x="112" y="210"/>
                  </a:cubicBezTo>
                  <a:cubicBezTo>
                    <a:pt x="118" y="209"/>
                    <a:pt x="118" y="209"/>
                    <a:pt x="118" y="209"/>
                  </a:cubicBezTo>
                  <a:cubicBezTo>
                    <a:pt x="141" y="148"/>
                    <a:pt x="141" y="148"/>
                    <a:pt x="141" y="148"/>
                  </a:cubicBezTo>
                  <a:cubicBezTo>
                    <a:pt x="146" y="151"/>
                    <a:pt x="146" y="151"/>
                    <a:pt x="146" y="151"/>
                  </a:cubicBezTo>
                  <a:cubicBezTo>
                    <a:pt x="156" y="134"/>
                    <a:pt x="156" y="134"/>
                    <a:pt x="156" y="134"/>
                  </a:cubicBezTo>
                  <a:cubicBezTo>
                    <a:pt x="148" y="129"/>
                    <a:pt x="148" y="129"/>
                    <a:pt x="148" y="129"/>
                  </a:cubicBezTo>
                  <a:lnTo>
                    <a:pt x="172" y="66"/>
                  </a:lnTo>
                  <a:close/>
                </a:path>
              </a:pathLst>
            </a:custGeom>
            <a:solidFill>
              <a:srgbClr val="A30609"/>
            </a:solidFill>
            <a:ln w="23813">
              <a:solidFill>
                <a:srgbClr val="333333"/>
              </a:solidFill>
              <a:round/>
              <a:headEnd/>
              <a:tailEnd/>
            </a:ln>
          </p:spPr>
          <p:txBody>
            <a:bodyPr/>
            <a:lstStyle/>
            <a:p>
              <a:endParaRPr lang="en-US">
                <a:latin typeface="Calibri" pitchFamily="34" charset="0"/>
              </a:endParaRPr>
            </a:p>
          </p:txBody>
        </p:sp>
        <p:pic>
          <p:nvPicPr>
            <p:cNvPr id="28762" name="Picture 148"/>
            <p:cNvPicPr>
              <a:picLocks noChangeAspect="1" noChangeArrowheads="1"/>
            </p:cNvPicPr>
            <p:nvPr/>
          </p:nvPicPr>
          <p:blipFill>
            <a:blip r:embed="rId3" cstate="print"/>
            <a:srcRect/>
            <a:stretch>
              <a:fillRect/>
            </a:stretch>
          </p:blipFill>
          <p:spPr bwMode="auto">
            <a:xfrm>
              <a:off x="4333" y="1728"/>
              <a:ext cx="411" cy="510"/>
            </a:xfrm>
            <a:prstGeom prst="rect">
              <a:avLst/>
            </a:prstGeom>
            <a:solidFill>
              <a:srgbClr val="A30609"/>
            </a:solidFill>
            <a:ln w="9525">
              <a:noFill/>
              <a:miter lim="800000"/>
              <a:headEnd/>
              <a:tailEnd/>
            </a:ln>
          </p:spPr>
        </p:pic>
        <p:sp>
          <p:nvSpPr>
            <p:cNvPr id="28763" name="Freeform 149"/>
            <p:cNvSpPr>
              <a:spLocks/>
            </p:cNvSpPr>
            <p:nvPr/>
          </p:nvSpPr>
          <p:spPr bwMode="auto">
            <a:xfrm>
              <a:off x="4460" y="1758"/>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4" name="Freeform 150"/>
            <p:cNvSpPr>
              <a:spLocks/>
            </p:cNvSpPr>
            <p:nvPr/>
          </p:nvSpPr>
          <p:spPr bwMode="auto">
            <a:xfrm>
              <a:off x="4510" y="1789"/>
              <a:ext cx="56" cy="70"/>
            </a:xfrm>
            <a:custGeom>
              <a:avLst/>
              <a:gdLst>
                <a:gd name="T0" fmla="*/ 19 w 56"/>
                <a:gd name="T1" fmla="*/ 0 h 70"/>
                <a:gd name="T2" fmla="*/ 0 w 56"/>
                <a:gd name="T3" fmla="*/ 47 h 70"/>
                <a:gd name="T4" fmla="*/ 38 w 56"/>
                <a:gd name="T5" fmla="*/ 70 h 70"/>
                <a:gd name="T6" fmla="*/ 56 w 56"/>
                <a:gd name="T7" fmla="*/ 21 h 70"/>
                <a:gd name="T8" fmla="*/ 19 w 56"/>
                <a:gd name="T9" fmla="*/ 0 h 70"/>
                <a:gd name="T10" fmla="*/ 0 60000 65536"/>
                <a:gd name="T11" fmla="*/ 0 60000 65536"/>
                <a:gd name="T12" fmla="*/ 0 60000 65536"/>
                <a:gd name="T13" fmla="*/ 0 60000 65536"/>
                <a:gd name="T14" fmla="*/ 0 60000 65536"/>
                <a:gd name="T15" fmla="*/ 0 w 56"/>
                <a:gd name="T16" fmla="*/ 0 h 70"/>
                <a:gd name="T17" fmla="*/ 56 w 56"/>
                <a:gd name="T18" fmla="*/ 70 h 70"/>
              </a:gdLst>
              <a:ahLst/>
              <a:cxnLst>
                <a:cxn ang="T10">
                  <a:pos x="T0" y="T1"/>
                </a:cxn>
                <a:cxn ang="T11">
                  <a:pos x="T2" y="T3"/>
                </a:cxn>
                <a:cxn ang="T12">
                  <a:pos x="T4" y="T5"/>
                </a:cxn>
                <a:cxn ang="T13">
                  <a:pos x="T6" y="T7"/>
                </a:cxn>
                <a:cxn ang="T14">
                  <a:pos x="T8" y="T9"/>
                </a:cxn>
              </a:cxnLst>
              <a:rect l="T15" t="T16" r="T17" b="T18"/>
              <a:pathLst>
                <a:path w="56" h="70">
                  <a:moveTo>
                    <a:pt x="19" y="0"/>
                  </a:moveTo>
                  <a:lnTo>
                    <a:pt x="0" y="47"/>
                  </a:lnTo>
                  <a:lnTo>
                    <a:pt x="38" y="70"/>
                  </a:lnTo>
                  <a:lnTo>
                    <a:pt x="56"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5" name="Freeform 151"/>
            <p:cNvSpPr>
              <a:spLocks/>
            </p:cNvSpPr>
            <p:nvPr/>
          </p:nvSpPr>
          <p:spPr bwMode="auto">
            <a:xfrm>
              <a:off x="4559" y="1817"/>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6" name="Freeform 152"/>
            <p:cNvSpPr>
              <a:spLocks/>
            </p:cNvSpPr>
            <p:nvPr/>
          </p:nvSpPr>
          <p:spPr bwMode="auto">
            <a:xfrm>
              <a:off x="4609" y="1845"/>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7" name="Freeform 153"/>
            <p:cNvSpPr>
              <a:spLocks/>
            </p:cNvSpPr>
            <p:nvPr/>
          </p:nvSpPr>
          <p:spPr bwMode="auto">
            <a:xfrm>
              <a:off x="4659" y="1874"/>
              <a:ext cx="56" cy="70"/>
            </a:xfrm>
            <a:custGeom>
              <a:avLst/>
              <a:gdLst>
                <a:gd name="T0" fmla="*/ 18 w 56"/>
                <a:gd name="T1" fmla="*/ 0 h 70"/>
                <a:gd name="T2" fmla="*/ 0 w 56"/>
                <a:gd name="T3" fmla="*/ 49 h 70"/>
                <a:gd name="T4" fmla="*/ 37 w 56"/>
                <a:gd name="T5" fmla="*/ 70 h 70"/>
                <a:gd name="T6" fmla="*/ 56 w 56"/>
                <a:gd name="T7" fmla="*/ 21 h 70"/>
                <a:gd name="T8" fmla="*/ 18 w 56"/>
                <a:gd name="T9" fmla="*/ 0 h 70"/>
                <a:gd name="T10" fmla="*/ 0 60000 65536"/>
                <a:gd name="T11" fmla="*/ 0 60000 65536"/>
                <a:gd name="T12" fmla="*/ 0 60000 65536"/>
                <a:gd name="T13" fmla="*/ 0 60000 65536"/>
                <a:gd name="T14" fmla="*/ 0 60000 65536"/>
                <a:gd name="T15" fmla="*/ 0 w 56"/>
                <a:gd name="T16" fmla="*/ 0 h 70"/>
                <a:gd name="T17" fmla="*/ 56 w 56"/>
                <a:gd name="T18" fmla="*/ 70 h 70"/>
              </a:gdLst>
              <a:ahLst/>
              <a:cxnLst>
                <a:cxn ang="T10">
                  <a:pos x="T0" y="T1"/>
                </a:cxn>
                <a:cxn ang="T11">
                  <a:pos x="T2" y="T3"/>
                </a:cxn>
                <a:cxn ang="T12">
                  <a:pos x="T4" y="T5"/>
                </a:cxn>
                <a:cxn ang="T13">
                  <a:pos x="T6" y="T7"/>
                </a:cxn>
                <a:cxn ang="T14">
                  <a:pos x="T8" y="T9"/>
                </a:cxn>
              </a:cxnLst>
              <a:rect l="T15" t="T16" r="T17" b="T18"/>
              <a:pathLst>
                <a:path w="56" h="70">
                  <a:moveTo>
                    <a:pt x="18" y="0"/>
                  </a:moveTo>
                  <a:lnTo>
                    <a:pt x="0" y="49"/>
                  </a:lnTo>
                  <a:lnTo>
                    <a:pt x="37" y="70"/>
                  </a:lnTo>
                  <a:lnTo>
                    <a:pt x="56" y="21"/>
                  </a:lnTo>
                  <a:lnTo>
                    <a:pt x="18"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8" name="Freeform 154"/>
            <p:cNvSpPr>
              <a:spLocks/>
            </p:cNvSpPr>
            <p:nvPr/>
          </p:nvSpPr>
          <p:spPr bwMode="auto">
            <a:xfrm>
              <a:off x="4436" y="1824"/>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69" name="Freeform 155"/>
            <p:cNvSpPr>
              <a:spLocks/>
            </p:cNvSpPr>
            <p:nvPr/>
          </p:nvSpPr>
          <p:spPr bwMode="auto">
            <a:xfrm>
              <a:off x="4486" y="1852"/>
              <a:ext cx="57" cy="71"/>
            </a:xfrm>
            <a:custGeom>
              <a:avLst/>
              <a:gdLst>
                <a:gd name="T0" fmla="*/ 19 w 57"/>
                <a:gd name="T1" fmla="*/ 0 h 71"/>
                <a:gd name="T2" fmla="*/ 0 w 57"/>
                <a:gd name="T3" fmla="*/ 48 h 71"/>
                <a:gd name="T4" fmla="*/ 38 w 57"/>
                <a:gd name="T5" fmla="*/ 71 h 71"/>
                <a:gd name="T6" fmla="*/ 57 w 57"/>
                <a:gd name="T7" fmla="*/ 22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8"/>
                  </a:lnTo>
                  <a:lnTo>
                    <a:pt x="38" y="71"/>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0" name="Freeform 156"/>
            <p:cNvSpPr>
              <a:spLocks/>
            </p:cNvSpPr>
            <p:nvPr/>
          </p:nvSpPr>
          <p:spPr bwMode="auto">
            <a:xfrm>
              <a:off x="4536" y="1881"/>
              <a:ext cx="56" cy="70"/>
            </a:xfrm>
            <a:custGeom>
              <a:avLst/>
              <a:gdLst>
                <a:gd name="T0" fmla="*/ 19 w 56"/>
                <a:gd name="T1" fmla="*/ 0 h 70"/>
                <a:gd name="T2" fmla="*/ 0 w 56"/>
                <a:gd name="T3" fmla="*/ 49 h 70"/>
                <a:gd name="T4" fmla="*/ 37 w 56"/>
                <a:gd name="T5" fmla="*/ 70 h 70"/>
                <a:gd name="T6" fmla="*/ 56 w 56"/>
                <a:gd name="T7" fmla="*/ 21 h 70"/>
                <a:gd name="T8" fmla="*/ 19 w 56"/>
                <a:gd name="T9" fmla="*/ 0 h 70"/>
                <a:gd name="T10" fmla="*/ 0 60000 65536"/>
                <a:gd name="T11" fmla="*/ 0 60000 65536"/>
                <a:gd name="T12" fmla="*/ 0 60000 65536"/>
                <a:gd name="T13" fmla="*/ 0 60000 65536"/>
                <a:gd name="T14" fmla="*/ 0 60000 65536"/>
                <a:gd name="T15" fmla="*/ 0 w 56"/>
                <a:gd name="T16" fmla="*/ 0 h 70"/>
                <a:gd name="T17" fmla="*/ 56 w 56"/>
                <a:gd name="T18" fmla="*/ 70 h 70"/>
              </a:gdLst>
              <a:ahLst/>
              <a:cxnLst>
                <a:cxn ang="T10">
                  <a:pos x="T0" y="T1"/>
                </a:cxn>
                <a:cxn ang="T11">
                  <a:pos x="T2" y="T3"/>
                </a:cxn>
                <a:cxn ang="T12">
                  <a:pos x="T4" y="T5"/>
                </a:cxn>
                <a:cxn ang="T13">
                  <a:pos x="T6" y="T7"/>
                </a:cxn>
                <a:cxn ang="T14">
                  <a:pos x="T8" y="T9"/>
                </a:cxn>
              </a:cxnLst>
              <a:rect l="T15" t="T16" r="T17" b="T18"/>
              <a:pathLst>
                <a:path w="56" h="70">
                  <a:moveTo>
                    <a:pt x="19" y="0"/>
                  </a:moveTo>
                  <a:lnTo>
                    <a:pt x="0" y="49"/>
                  </a:lnTo>
                  <a:lnTo>
                    <a:pt x="37" y="70"/>
                  </a:lnTo>
                  <a:lnTo>
                    <a:pt x="56"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1" name="Freeform 157"/>
            <p:cNvSpPr>
              <a:spLocks/>
            </p:cNvSpPr>
            <p:nvPr/>
          </p:nvSpPr>
          <p:spPr bwMode="auto">
            <a:xfrm>
              <a:off x="4585" y="1909"/>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2" name="Freeform 158"/>
            <p:cNvSpPr>
              <a:spLocks/>
            </p:cNvSpPr>
            <p:nvPr/>
          </p:nvSpPr>
          <p:spPr bwMode="auto">
            <a:xfrm>
              <a:off x="4635" y="1937"/>
              <a:ext cx="54" cy="71"/>
            </a:xfrm>
            <a:custGeom>
              <a:avLst/>
              <a:gdLst>
                <a:gd name="T0" fmla="*/ 19 w 54"/>
                <a:gd name="T1" fmla="*/ 0 h 71"/>
                <a:gd name="T2" fmla="*/ 0 w 54"/>
                <a:gd name="T3" fmla="*/ 50 h 71"/>
                <a:gd name="T4" fmla="*/ 38 w 54"/>
                <a:gd name="T5" fmla="*/ 71 h 71"/>
                <a:gd name="T6" fmla="*/ 54 w 54"/>
                <a:gd name="T7" fmla="*/ 22 h 71"/>
                <a:gd name="T8" fmla="*/ 19 w 54"/>
                <a:gd name="T9" fmla="*/ 0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19" y="0"/>
                  </a:moveTo>
                  <a:lnTo>
                    <a:pt x="0" y="50"/>
                  </a:lnTo>
                  <a:lnTo>
                    <a:pt x="38" y="71"/>
                  </a:lnTo>
                  <a:lnTo>
                    <a:pt x="54"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3" name="Freeform 159"/>
            <p:cNvSpPr>
              <a:spLocks/>
            </p:cNvSpPr>
            <p:nvPr/>
          </p:nvSpPr>
          <p:spPr bwMode="auto">
            <a:xfrm>
              <a:off x="4387" y="1951"/>
              <a:ext cx="57" cy="71"/>
            </a:xfrm>
            <a:custGeom>
              <a:avLst/>
              <a:gdLst>
                <a:gd name="T0" fmla="*/ 19 w 57"/>
                <a:gd name="T1" fmla="*/ 0 h 71"/>
                <a:gd name="T2" fmla="*/ 0 w 57"/>
                <a:gd name="T3" fmla="*/ 50 h 71"/>
                <a:gd name="T4" fmla="*/ 38 w 57"/>
                <a:gd name="T5" fmla="*/ 71 h 71"/>
                <a:gd name="T6" fmla="*/ 57 w 57"/>
                <a:gd name="T7" fmla="*/ 22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4" name="Freeform 160"/>
            <p:cNvSpPr>
              <a:spLocks/>
            </p:cNvSpPr>
            <p:nvPr/>
          </p:nvSpPr>
          <p:spPr bwMode="auto">
            <a:xfrm>
              <a:off x="4436" y="1980"/>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5" name="Freeform 161"/>
            <p:cNvSpPr>
              <a:spLocks/>
            </p:cNvSpPr>
            <p:nvPr/>
          </p:nvSpPr>
          <p:spPr bwMode="auto">
            <a:xfrm>
              <a:off x="4486" y="2008"/>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6" name="Freeform 162"/>
            <p:cNvSpPr>
              <a:spLocks/>
            </p:cNvSpPr>
            <p:nvPr/>
          </p:nvSpPr>
          <p:spPr bwMode="auto">
            <a:xfrm>
              <a:off x="4536" y="2036"/>
              <a:ext cx="56" cy="71"/>
            </a:xfrm>
            <a:custGeom>
              <a:avLst/>
              <a:gdLst>
                <a:gd name="T0" fmla="*/ 19 w 56"/>
                <a:gd name="T1" fmla="*/ 0 h 71"/>
                <a:gd name="T2" fmla="*/ 0 w 56"/>
                <a:gd name="T3" fmla="*/ 50 h 71"/>
                <a:gd name="T4" fmla="*/ 37 w 56"/>
                <a:gd name="T5" fmla="*/ 71 h 71"/>
                <a:gd name="T6" fmla="*/ 56 w 56"/>
                <a:gd name="T7" fmla="*/ 24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7" y="71"/>
                  </a:lnTo>
                  <a:lnTo>
                    <a:pt x="56" y="24"/>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7" name="Freeform 163"/>
            <p:cNvSpPr>
              <a:spLocks/>
            </p:cNvSpPr>
            <p:nvPr/>
          </p:nvSpPr>
          <p:spPr bwMode="auto">
            <a:xfrm>
              <a:off x="4585" y="2065"/>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8" name="Freeform 164"/>
            <p:cNvSpPr>
              <a:spLocks/>
            </p:cNvSpPr>
            <p:nvPr/>
          </p:nvSpPr>
          <p:spPr bwMode="auto">
            <a:xfrm>
              <a:off x="4361" y="2015"/>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79" name="Freeform 165"/>
            <p:cNvSpPr>
              <a:spLocks/>
            </p:cNvSpPr>
            <p:nvPr/>
          </p:nvSpPr>
          <p:spPr bwMode="auto">
            <a:xfrm>
              <a:off x="4410" y="2044"/>
              <a:ext cx="57" cy="70"/>
            </a:xfrm>
            <a:custGeom>
              <a:avLst/>
              <a:gdLst>
                <a:gd name="T0" fmla="*/ 19 w 57"/>
                <a:gd name="T1" fmla="*/ 0 h 70"/>
                <a:gd name="T2" fmla="*/ 0 w 57"/>
                <a:gd name="T3" fmla="*/ 49 h 70"/>
                <a:gd name="T4" fmla="*/ 38 w 57"/>
                <a:gd name="T5" fmla="*/ 70 h 70"/>
                <a:gd name="T6" fmla="*/ 57 w 57"/>
                <a:gd name="T7" fmla="*/ 21 h 70"/>
                <a:gd name="T8" fmla="*/ 19 w 57"/>
                <a:gd name="T9" fmla="*/ 0 h 70"/>
                <a:gd name="T10" fmla="*/ 0 60000 65536"/>
                <a:gd name="T11" fmla="*/ 0 60000 65536"/>
                <a:gd name="T12" fmla="*/ 0 60000 65536"/>
                <a:gd name="T13" fmla="*/ 0 60000 65536"/>
                <a:gd name="T14" fmla="*/ 0 60000 65536"/>
                <a:gd name="T15" fmla="*/ 0 w 57"/>
                <a:gd name="T16" fmla="*/ 0 h 70"/>
                <a:gd name="T17" fmla="*/ 57 w 57"/>
                <a:gd name="T18" fmla="*/ 70 h 70"/>
              </a:gdLst>
              <a:ahLst/>
              <a:cxnLst>
                <a:cxn ang="T10">
                  <a:pos x="T0" y="T1"/>
                </a:cxn>
                <a:cxn ang="T11">
                  <a:pos x="T2" y="T3"/>
                </a:cxn>
                <a:cxn ang="T12">
                  <a:pos x="T4" y="T5"/>
                </a:cxn>
                <a:cxn ang="T13">
                  <a:pos x="T6" y="T7"/>
                </a:cxn>
                <a:cxn ang="T14">
                  <a:pos x="T8" y="T9"/>
                </a:cxn>
              </a:cxnLst>
              <a:rect l="T15" t="T16" r="T17" b="T18"/>
              <a:pathLst>
                <a:path w="57" h="70">
                  <a:moveTo>
                    <a:pt x="19" y="0"/>
                  </a:moveTo>
                  <a:lnTo>
                    <a:pt x="0" y="49"/>
                  </a:lnTo>
                  <a:lnTo>
                    <a:pt x="38" y="70"/>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0" name="Freeform 166"/>
            <p:cNvSpPr>
              <a:spLocks/>
            </p:cNvSpPr>
            <p:nvPr/>
          </p:nvSpPr>
          <p:spPr bwMode="auto">
            <a:xfrm>
              <a:off x="4460" y="2072"/>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1" name="Freeform 167"/>
            <p:cNvSpPr>
              <a:spLocks/>
            </p:cNvSpPr>
            <p:nvPr/>
          </p:nvSpPr>
          <p:spPr bwMode="auto">
            <a:xfrm>
              <a:off x="4510" y="2100"/>
              <a:ext cx="56" cy="71"/>
            </a:xfrm>
            <a:custGeom>
              <a:avLst/>
              <a:gdLst>
                <a:gd name="T0" fmla="*/ 19 w 56"/>
                <a:gd name="T1" fmla="*/ 0 h 71"/>
                <a:gd name="T2" fmla="*/ 0 w 56"/>
                <a:gd name="T3" fmla="*/ 50 h 71"/>
                <a:gd name="T4" fmla="*/ 38 w 56"/>
                <a:gd name="T5" fmla="*/ 71 h 71"/>
                <a:gd name="T6" fmla="*/ 56 w 56"/>
                <a:gd name="T7" fmla="*/ 24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4"/>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2" name="Freeform 168"/>
            <p:cNvSpPr>
              <a:spLocks/>
            </p:cNvSpPr>
            <p:nvPr/>
          </p:nvSpPr>
          <p:spPr bwMode="auto">
            <a:xfrm>
              <a:off x="4559" y="2131"/>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3" name="Freeform 169"/>
            <p:cNvSpPr>
              <a:spLocks/>
            </p:cNvSpPr>
            <p:nvPr/>
          </p:nvSpPr>
          <p:spPr bwMode="auto">
            <a:xfrm>
              <a:off x="4472" y="1734"/>
              <a:ext cx="274" cy="156"/>
            </a:xfrm>
            <a:custGeom>
              <a:avLst/>
              <a:gdLst>
                <a:gd name="T0" fmla="*/ 0 w 274"/>
                <a:gd name="T1" fmla="*/ 0 h 156"/>
                <a:gd name="T2" fmla="*/ 16 w 274"/>
                <a:gd name="T3" fmla="*/ 3 h 156"/>
                <a:gd name="T4" fmla="*/ 274 w 274"/>
                <a:gd name="T5" fmla="*/ 156 h 156"/>
                <a:gd name="T6" fmla="*/ 262 w 274"/>
                <a:gd name="T7" fmla="*/ 156 h 156"/>
                <a:gd name="T8" fmla="*/ 0 w 274"/>
                <a:gd name="T9" fmla="*/ 0 h 156"/>
                <a:gd name="T10" fmla="*/ 0 60000 65536"/>
                <a:gd name="T11" fmla="*/ 0 60000 65536"/>
                <a:gd name="T12" fmla="*/ 0 60000 65536"/>
                <a:gd name="T13" fmla="*/ 0 60000 65536"/>
                <a:gd name="T14" fmla="*/ 0 60000 65536"/>
                <a:gd name="T15" fmla="*/ 0 w 274"/>
                <a:gd name="T16" fmla="*/ 0 h 156"/>
                <a:gd name="T17" fmla="*/ 274 w 274"/>
                <a:gd name="T18" fmla="*/ 156 h 156"/>
              </a:gdLst>
              <a:ahLst/>
              <a:cxnLst>
                <a:cxn ang="T10">
                  <a:pos x="T0" y="T1"/>
                </a:cxn>
                <a:cxn ang="T11">
                  <a:pos x="T2" y="T3"/>
                </a:cxn>
                <a:cxn ang="T12">
                  <a:pos x="T4" y="T5"/>
                </a:cxn>
                <a:cxn ang="T13">
                  <a:pos x="T6" y="T7"/>
                </a:cxn>
                <a:cxn ang="T14">
                  <a:pos x="T8" y="T9"/>
                </a:cxn>
              </a:cxnLst>
              <a:rect l="T15" t="T16" r="T17" b="T18"/>
              <a:pathLst>
                <a:path w="274" h="156">
                  <a:moveTo>
                    <a:pt x="0" y="0"/>
                  </a:moveTo>
                  <a:lnTo>
                    <a:pt x="16" y="3"/>
                  </a:lnTo>
                  <a:lnTo>
                    <a:pt x="274" y="156"/>
                  </a:lnTo>
                  <a:lnTo>
                    <a:pt x="262" y="156"/>
                  </a:lnTo>
                  <a:lnTo>
                    <a:pt x="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4" name="Freeform 170"/>
            <p:cNvSpPr>
              <a:spLocks/>
            </p:cNvSpPr>
            <p:nvPr/>
          </p:nvSpPr>
          <p:spPr bwMode="auto">
            <a:xfrm>
              <a:off x="4604" y="1890"/>
              <a:ext cx="142" cy="340"/>
            </a:xfrm>
            <a:custGeom>
              <a:avLst/>
              <a:gdLst>
                <a:gd name="T0" fmla="*/ 130 w 142"/>
                <a:gd name="T1" fmla="*/ 0 h 340"/>
                <a:gd name="T2" fmla="*/ 0 w 142"/>
                <a:gd name="T3" fmla="*/ 340 h 340"/>
                <a:gd name="T4" fmla="*/ 14 w 142"/>
                <a:gd name="T5" fmla="*/ 338 h 340"/>
                <a:gd name="T6" fmla="*/ 142 w 142"/>
                <a:gd name="T7" fmla="*/ 0 h 340"/>
                <a:gd name="T8" fmla="*/ 130 w 142"/>
                <a:gd name="T9" fmla="*/ 0 h 340"/>
                <a:gd name="T10" fmla="*/ 0 60000 65536"/>
                <a:gd name="T11" fmla="*/ 0 60000 65536"/>
                <a:gd name="T12" fmla="*/ 0 60000 65536"/>
                <a:gd name="T13" fmla="*/ 0 60000 65536"/>
                <a:gd name="T14" fmla="*/ 0 60000 65536"/>
                <a:gd name="T15" fmla="*/ 0 w 142"/>
                <a:gd name="T16" fmla="*/ 0 h 340"/>
                <a:gd name="T17" fmla="*/ 142 w 142"/>
                <a:gd name="T18" fmla="*/ 340 h 340"/>
              </a:gdLst>
              <a:ahLst/>
              <a:cxnLst>
                <a:cxn ang="T10">
                  <a:pos x="T0" y="T1"/>
                </a:cxn>
                <a:cxn ang="T11">
                  <a:pos x="T2" y="T3"/>
                </a:cxn>
                <a:cxn ang="T12">
                  <a:pos x="T4" y="T5"/>
                </a:cxn>
                <a:cxn ang="T13">
                  <a:pos x="T6" y="T7"/>
                </a:cxn>
                <a:cxn ang="T14">
                  <a:pos x="T8" y="T9"/>
                </a:cxn>
              </a:cxnLst>
              <a:rect l="T15" t="T16" r="T17" b="T18"/>
              <a:pathLst>
                <a:path w="142" h="340">
                  <a:moveTo>
                    <a:pt x="130" y="0"/>
                  </a:moveTo>
                  <a:lnTo>
                    <a:pt x="0" y="340"/>
                  </a:lnTo>
                  <a:lnTo>
                    <a:pt x="14" y="338"/>
                  </a:lnTo>
                  <a:lnTo>
                    <a:pt x="142" y="0"/>
                  </a:lnTo>
                  <a:lnTo>
                    <a:pt x="13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85" name="Freeform 171"/>
            <p:cNvSpPr>
              <a:spLocks/>
            </p:cNvSpPr>
            <p:nvPr/>
          </p:nvSpPr>
          <p:spPr bwMode="auto">
            <a:xfrm>
              <a:off x="4366" y="1866"/>
              <a:ext cx="342" cy="225"/>
            </a:xfrm>
            <a:custGeom>
              <a:avLst/>
              <a:gdLst>
                <a:gd name="T0" fmla="*/ 1960495 w 145"/>
                <a:gd name="T1" fmla="*/ 154269 h 95"/>
                <a:gd name="T2" fmla="*/ 1183664 w 145"/>
                <a:gd name="T3" fmla="*/ 365374 h 95"/>
                <a:gd name="T4" fmla="*/ 352411 w 145"/>
                <a:gd name="T5" fmla="*/ 1249470 h 95"/>
                <a:gd name="T6" fmla="*/ 0 w 145"/>
                <a:gd name="T7" fmla="*/ 2431717 h 95"/>
                <a:gd name="T8" fmla="*/ 352411 w 145"/>
                <a:gd name="T9" fmla="*/ 3182016 h 95"/>
                <a:gd name="T10" fmla="*/ 22228925 w 145"/>
                <a:gd name="T11" fmla="*/ 16599779 h 95"/>
                <a:gd name="T12" fmla="*/ 23911696 w 145"/>
                <a:gd name="T13" fmla="*/ 13640514 h 95"/>
                <a:gd name="T14" fmla="*/ 1960495 w 145"/>
                <a:gd name="T15" fmla="*/ 154269 h 95"/>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95"/>
                <a:gd name="T26" fmla="*/ 145 w 145"/>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95">
                  <a:moveTo>
                    <a:pt x="12" y="1"/>
                  </a:moveTo>
                  <a:cubicBezTo>
                    <a:pt x="10" y="0"/>
                    <a:pt x="9" y="0"/>
                    <a:pt x="7" y="2"/>
                  </a:cubicBezTo>
                  <a:cubicBezTo>
                    <a:pt x="5" y="3"/>
                    <a:pt x="3" y="5"/>
                    <a:pt x="2" y="7"/>
                  </a:cubicBezTo>
                  <a:cubicBezTo>
                    <a:pt x="1" y="9"/>
                    <a:pt x="0" y="11"/>
                    <a:pt x="0" y="14"/>
                  </a:cubicBezTo>
                  <a:cubicBezTo>
                    <a:pt x="0" y="16"/>
                    <a:pt x="1" y="17"/>
                    <a:pt x="2" y="18"/>
                  </a:cubicBezTo>
                  <a:cubicBezTo>
                    <a:pt x="135" y="95"/>
                    <a:pt x="135" y="95"/>
                    <a:pt x="135" y="95"/>
                  </a:cubicBezTo>
                  <a:cubicBezTo>
                    <a:pt x="145" y="78"/>
                    <a:pt x="145" y="78"/>
                    <a:pt x="145" y="78"/>
                  </a:cubicBezTo>
                  <a:lnTo>
                    <a:pt x="12" y="1"/>
                  </a:lnTo>
                  <a:close/>
                </a:path>
              </a:pathLst>
            </a:custGeom>
            <a:solidFill>
              <a:srgbClr val="F2F2F2"/>
            </a:solidFill>
            <a:ln w="9525">
              <a:noFill/>
              <a:round/>
              <a:headEnd/>
              <a:tailEnd/>
            </a:ln>
          </p:spPr>
          <p:txBody>
            <a:bodyPr/>
            <a:lstStyle/>
            <a:p>
              <a:endParaRPr lang="en-US">
                <a:latin typeface="Calibri" pitchFamily="34" charset="0"/>
              </a:endParaRPr>
            </a:p>
          </p:txBody>
        </p:sp>
        <p:sp>
          <p:nvSpPr>
            <p:cNvPr id="28786" name="Freeform 172"/>
            <p:cNvSpPr>
              <a:spLocks/>
            </p:cNvSpPr>
            <p:nvPr/>
          </p:nvSpPr>
          <p:spPr bwMode="auto">
            <a:xfrm>
              <a:off x="4644" y="1963"/>
              <a:ext cx="669" cy="593"/>
            </a:xfrm>
            <a:custGeom>
              <a:avLst/>
              <a:gdLst>
                <a:gd name="T0" fmla="*/ 45442867 w 283"/>
                <a:gd name="T1" fmla="*/ 29514373 h 251"/>
                <a:gd name="T2" fmla="*/ 44073550 w 283"/>
                <a:gd name="T3" fmla="*/ 28849608 h 251"/>
                <a:gd name="T4" fmla="*/ 48145039 w 283"/>
                <a:gd name="T5" fmla="*/ 18083599 h 251"/>
                <a:gd name="T6" fmla="*/ 29452828 w 283"/>
                <a:gd name="T7" fmla="*/ 7073711 h 251"/>
                <a:gd name="T8" fmla="*/ 28225821 w 283"/>
                <a:gd name="T9" fmla="*/ 7073711 h 251"/>
                <a:gd name="T10" fmla="*/ 24182472 w 283"/>
                <a:gd name="T11" fmla="*/ 17575160 h 251"/>
                <a:gd name="T12" fmla="*/ 23822262 w 283"/>
                <a:gd name="T13" fmla="*/ 17200431 h 251"/>
                <a:gd name="T14" fmla="*/ 23822262 w 283"/>
                <a:gd name="T15" fmla="*/ 16577209 h 251"/>
                <a:gd name="T16" fmla="*/ 23822262 w 283"/>
                <a:gd name="T17" fmla="*/ 16357076 h 251"/>
                <a:gd name="T18" fmla="*/ 24493625 w 283"/>
                <a:gd name="T19" fmla="*/ 12492598 h 251"/>
                <a:gd name="T20" fmla="*/ 14468998 w 283"/>
                <a:gd name="T21" fmla="*/ 513550 h 251"/>
                <a:gd name="T22" fmla="*/ 12239588 w 283"/>
                <a:gd name="T23" fmla="*/ 0 h 251"/>
                <a:gd name="T24" fmla="*/ 10021620 w 283"/>
                <a:gd name="T25" fmla="*/ 513550 h 251"/>
                <a:gd name="T26" fmla="*/ 0 w 283"/>
                <a:gd name="T27" fmla="*/ 12492598 h 251"/>
                <a:gd name="T28" fmla="*/ 643604 w 283"/>
                <a:gd name="T29" fmla="*/ 16577209 h 251"/>
                <a:gd name="T30" fmla="*/ 643604 w 283"/>
                <a:gd name="T31" fmla="*/ 16577209 h 251"/>
                <a:gd name="T32" fmla="*/ 2900335 w 283"/>
                <a:gd name="T33" fmla="*/ 20441107 h 251"/>
                <a:gd name="T34" fmla="*/ 12239588 w 283"/>
                <a:gd name="T35" fmla="*/ 24640188 h 251"/>
                <a:gd name="T36" fmla="*/ 21441152 w 283"/>
                <a:gd name="T37" fmla="*/ 20441107 h 251"/>
                <a:gd name="T38" fmla="*/ 21592956 w 283"/>
                <a:gd name="T39" fmla="*/ 20441107 h 251"/>
                <a:gd name="T40" fmla="*/ 22111797 w 283"/>
                <a:gd name="T41" fmla="*/ 20083228 h 251"/>
                <a:gd name="T42" fmla="*/ 22960477 w 283"/>
                <a:gd name="T43" fmla="*/ 20571368 h 251"/>
                <a:gd name="T44" fmla="*/ 18846620 w 283"/>
                <a:gd name="T45" fmla="*/ 31357029 h 251"/>
                <a:gd name="T46" fmla="*/ 37943120 w 283"/>
                <a:gd name="T47" fmla="*/ 42365781 h 251"/>
                <a:gd name="T48" fmla="*/ 38803335 w 283"/>
                <a:gd name="T49" fmla="*/ 42214162 h 251"/>
                <a:gd name="T50" fmla="*/ 42694550 w 283"/>
                <a:gd name="T51" fmla="*/ 31936213 h 251"/>
                <a:gd name="T52" fmla="*/ 43764685 w 283"/>
                <a:gd name="T53" fmla="*/ 32560398 h 251"/>
                <a:gd name="T54" fmla="*/ 44552582 w 283"/>
                <a:gd name="T55" fmla="*/ 32445541 h 251"/>
                <a:gd name="T56" fmla="*/ 45442867 w 283"/>
                <a:gd name="T57" fmla="*/ 31574232 h 251"/>
                <a:gd name="T58" fmla="*/ 45774615 w 283"/>
                <a:gd name="T59" fmla="*/ 30361073 h 251"/>
                <a:gd name="T60" fmla="*/ 45442867 w 283"/>
                <a:gd name="T61" fmla="*/ 29514373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251"/>
                <a:gd name="T95" fmla="*/ 283 w 283"/>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251">
                  <a:moveTo>
                    <a:pt x="267" y="175"/>
                  </a:moveTo>
                  <a:cubicBezTo>
                    <a:pt x="259" y="171"/>
                    <a:pt x="259" y="171"/>
                    <a:pt x="259" y="171"/>
                  </a:cubicBezTo>
                  <a:cubicBezTo>
                    <a:pt x="283" y="107"/>
                    <a:pt x="283" y="107"/>
                    <a:pt x="283" y="107"/>
                  </a:cubicBezTo>
                  <a:cubicBezTo>
                    <a:pt x="173" y="42"/>
                    <a:pt x="173" y="42"/>
                    <a:pt x="173" y="42"/>
                  </a:cubicBezTo>
                  <a:cubicBezTo>
                    <a:pt x="166" y="42"/>
                    <a:pt x="166" y="42"/>
                    <a:pt x="166" y="42"/>
                  </a:cubicBezTo>
                  <a:cubicBezTo>
                    <a:pt x="142" y="104"/>
                    <a:pt x="142" y="104"/>
                    <a:pt x="142" y="104"/>
                  </a:cubicBezTo>
                  <a:cubicBezTo>
                    <a:pt x="140" y="102"/>
                    <a:pt x="140" y="102"/>
                    <a:pt x="140" y="102"/>
                  </a:cubicBezTo>
                  <a:cubicBezTo>
                    <a:pt x="140" y="101"/>
                    <a:pt x="140" y="99"/>
                    <a:pt x="140" y="98"/>
                  </a:cubicBezTo>
                  <a:cubicBezTo>
                    <a:pt x="140" y="98"/>
                    <a:pt x="140" y="97"/>
                    <a:pt x="140" y="97"/>
                  </a:cubicBezTo>
                  <a:cubicBezTo>
                    <a:pt x="142" y="90"/>
                    <a:pt x="144" y="82"/>
                    <a:pt x="144" y="74"/>
                  </a:cubicBezTo>
                  <a:cubicBezTo>
                    <a:pt x="144" y="39"/>
                    <a:pt x="118" y="10"/>
                    <a:pt x="85" y="3"/>
                  </a:cubicBezTo>
                  <a:cubicBezTo>
                    <a:pt x="81" y="1"/>
                    <a:pt x="77" y="0"/>
                    <a:pt x="72" y="0"/>
                  </a:cubicBezTo>
                  <a:cubicBezTo>
                    <a:pt x="67" y="0"/>
                    <a:pt x="62" y="1"/>
                    <a:pt x="59" y="3"/>
                  </a:cubicBezTo>
                  <a:cubicBezTo>
                    <a:pt x="25" y="10"/>
                    <a:pt x="0" y="39"/>
                    <a:pt x="0" y="74"/>
                  </a:cubicBezTo>
                  <a:cubicBezTo>
                    <a:pt x="0" y="82"/>
                    <a:pt x="1" y="90"/>
                    <a:pt x="4" y="98"/>
                  </a:cubicBezTo>
                  <a:cubicBezTo>
                    <a:pt x="4" y="98"/>
                    <a:pt x="4" y="98"/>
                    <a:pt x="4" y="98"/>
                  </a:cubicBezTo>
                  <a:cubicBezTo>
                    <a:pt x="4" y="106"/>
                    <a:pt x="10" y="117"/>
                    <a:pt x="17" y="121"/>
                  </a:cubicBezTo>
                  <a:cubicBezTo>
                    <a:pt x="30" y="136"/>
                    <a:pt x="50" y="146"/>
                    <a:pt x="72" y="146"/>
                  </a:cubicBezTo>
                  <a:cubicBezTo>
                    <a:pt x="93" y="146"/>
                    <a:pt x="113" y="136"/>
                    <a:pt x="126" y="121"/>
                  </a:cubicBezTo>
                  <a:cubicBezTo>
                    <a:pt x="126" y="121"/>
                    <a:pt x="126" y="121"/>
                    <a:pt x="127" y="121"/>
                  </a:cubicBezTo>
                  <a:cubicBezTo>
                    <a:pt x="128" y="121"/>
                    <a:pt x="129" y="120"/>
                    <a:pt x="130" y="119"/>
                  </a:cubicBezTo>
                  <a:cubicBezTo>
                    <a:pt x="135" y="122"/>
                    <a:pt x="135" y="122"/>
                    <a:pt x="135" y="122"/>
                  </a:cubicBezTo>
                  <a:cubicBezTo>
                    <a:pt x="111" y="186"/>
                    <a:pt x="111" y="186"/>
                    <a:pt x="111" y="186"/>
                  </a:cubicBezTo>
                  <a:cubicBezTo>
                    <a:pt x="223" y="251"/>
                    <a:pt x="223" y="251"/>
                    <a:pt x="223" y="251"/>
                  </a:cubicBezTo>
                  <a:cubicBezTo>
                    <a:pt x="228" y="250"/>
                    <a:pt x="228" y="250"/>
                    <a:pt x="228" y="250"/>
                  </a:cubicBezTo>
                  <a:cubicBezTo>
                    <a:pt x="251" y="189"/>
                    <a:pt x="251" y="189"/>
                    <a:pt x="251" y="189"/>
                  </a:cubicBezTo>
                  <a:cubicBezTo>
                    <a:pt x="257" y="193"/>
                    <a:pt x="257" y="193"/>
                    <a:pt x="257" y="193"/>
                  </a:cubicBezTo>
                  <a:cubicBezTo>
                    <a:pt x="258" y="193"/>
                    <a:pt x="260" y="193"/>
                    <a:pt x="262" y="192"/>
                  </a:cubicBezTo>
                  <a:cubicBezTo>
                    <a:pt x="264" y="191"/>
                    <a:pt x="265" y="189"/>
                    <a:pt x="267" y="187"/>
                  </a:cubicBezTo>
                  <a:cubicBezTo>
                    <a:pt x="268" y="185"/>
                    <a:pt x="269" y="182"/>
                    <a:pt x="269" y="180"/>
                  </a:cubicBezTo>
                  <a:cubicBezTo>
                    <a:pt x="269" y="178"/>
                    <a:pt x="268" y="176"/>
                    <a:pt x="267" y="175"/>
                  </a:cubicBezTo>
                  <a:close/>
                </a:path>
              </a:pathLst>
            </a:custGeom>
            <a:noFill/>
            <a:ln w="23813">
              <a:solidFill>
                <a:srgbClr val="333333"/>
              </a:solidFill>
              <a:round/>
              <a:headEnd/>
              <a:tailEnd/>
            </a:ln>
          </p:spPr>
          <p:txBody>
            <a:bodyPr/>
            <a:lstStyle/>
            <a:p>
              <a:endParaRPr lang="en-US">
                <a:latin typeface="Calibri" pitchFamily="34" charset="0"/>
              </a:endParaRPr>
            </a:p>
          </p:txBody>
        </p:sp>
        <p:sp>
          <p:nvSpPr>
            <p:cNvPr id="28787" name="Oval 173"/>
            <p:cNvSpPr>
              <a:spLocks noChangeArrowheads="1"/>
            </p:cNvSpPr>
            <p:nvPr/>
          </p:nvSpPr>
          <p:spPr bwMode="auto">
            <a:xfrm>
              <a:off x="4644" y="1968"/>
              <a:ext cx="341" cy="340"/>
            </a:xfrm>
            <a:prstGeom prst="ellipse">
              <a:avLst/>
            </a:prstGeom>
            <a:solidFill>
              <a:srgbClr val="A30609"/>
            </a:solidFill>
            <a:ln w="9525">
              <a:noFill/>
              <a:round/>
              <a:headEnd/>
              <a:tailEnd/>
            </a:ln>
          </p:spPr>
          <p:txBody>
            <a:bodyPr/>
            <a:lstStyle/>
            <a:p>
              <a:endParaRPr lang="en-US">
                <a:latin typeface="Calibri" pitchFamily="34" charset="0"/>
              </a:endParaRPr>
            </a:p>
          </p:txBody>
        </p:sp>
        <p:sp>
          <p:nvSpPr>
            <p:cNvPr id="28788" name="Freeform 174"/>
            <p:cNvSpPr>
              <a:spLocks/>
            </p:cNvSpPr>
            <p:nvPr/>
          </p:nvSpPr>
          <p:spPr bwMode="auto">
            <a:xfrm>
              <a:off x="4869" y="2206"/>
              <a:ext cx="66" cy="24"/>
            </a:xfrm>
            <a:custGeom>
              <a:avLst/>
              <a:gdLst>
                <a:gd name="T0" fmla="*/ 0 w 28"/>
                <a:gd name="T1" fmla="*/ 2118914 h 10"/>
                <a:gd name="T2" fmla="*/ 4591618 w 28"/>
                <a:gd name="T3" fmla="*/ 0 h 10"/>
                <a:gd name="T4" fmla="*/ 0 60000 65536"/>
                <a:gd name="T5" fmla="*/ 0 60000 65536"/>
                <a:gd name="T6" fmla="*/ 0 w 28"/>
                <a:gd name="T7" fmla="*/ 0 h 10"/>
                <a:gd name="T8" fmla="*/ 28 w 28"/>
                <a:gd name="T9" fmla="*/ 10 h 10"/>
              </a:gdLst>
              <a:ahLst/>
              <a:cxnLst>
                <a:cxn ang="T4">
                  <a:pos x="T0" y="T1"/>
                </a:cxn>
                <a:cxn ang="T5">
                  <a:pos x="T2" y="T3"/>
                </a:cxn>
              </a:cxnLst>
              <a:rect l="T6" t="T7" r="T8" b="T9"/>
              <a:pathLst>
                <a:path w="28" h="10">
                  <a:moveTo>
                    <a:pt x="0" y="10"/>
                  </a:moveTo>
                  <a:cubicBezTo>
                    <a:pt x="11" y="8"/>
                    <a:pt x="20" y="4"/>
                    <a:pt x="28"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89" name="Freeform 175"/>
            <p:cNvSpPr>
              <a:spLocks/>
            </p:cNvSpPr>
            <p:nvPr/>
          </p:nvSpPr>
          <p:spPr bwMode="auto">
            <a:xfrm>
              <a:off x="4694" y="2206"/>
              <a:ext cx="66" cy="24"/>
            </a:xfrm>
            <a:custGeom>
              <a:avLst/>
              <a:gdLst>
                <a:gd name="T0" fmla="*/ 4591618 w 28"/>
                <a:gd name="T1" fmla="*/ 2118914 h 10"/>
                <a:gd name="T2" fmla="*/ 0 w 28"/>
                <a:gd name="T3" fmla="*/ 0 h 10"/>
                <a:gd name="T4" fmla="*/ 0 w 28"/>
                <a:gd name="T5" fmla="*/ 0 h 10"/>
                <a:gd name="T6" fmla="*/ 0 60000 65536"/>
                <a:gd name="T7" fmla="*/ 0 60000 65536"/>
                <a:gd name="T8" fmla="*/ 0 60000 65536"/>
                <a:gd name="T9" fmla="*/ 0 w 28"/>
                <a:gd name="T10" fmla="*/ 0 h 10"/>
                <a:gd name="T11" fmla="*/ 28 w 28"/>
                <a:gd name="T12" fmla="*/ 10 h 10"/>
              </a:gdLst>
              <a:ahLst/>
              <a:cxnLst>
                <a:cxn ang="T6">
                  <a:pos x="T0" y="T1"/>
                </a:cxn>
                <a:cxn ang="T7">
                  <a:pos x="T2" y="T3"/>
                </a:cxn>
                <a:cxn ang="T8">
                  <a:pos x="T4" y="T5"/>
                </a:cxn>
              </a:cxnLst>
              <a:rect l="T9" t="T10" r="T11" b="T12"/>
              <a:pathLst>
                <a:path w="28" h="10">
                  <a:moveTo>
                    <a:pt x="28" y="10"/>
                  </a:moveTo>
                  <a:cubicBezTo>
                    <a:pt x="18" y="8"/>
                    <a:pt x="8" y="4"/>
                    <a:pt x="0" y="0"/>
                  </a:cubicBezTo>
                  <a:cubicBezTo>
                    <a:pt x="0" y="0"/>
                    <a:pt x="0" y="0"/>
                    <a:pt x="0"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0" name="Freeform 176"/>
            <p:cNvSpPr>
              <a:spLocks/>
            </p:cNvSpPr>
            <p:nvPr/>
          </p:nvSpPr>
          <p:spPr bwMode="auto">
            <a:xfrm>
              <a:off x="4760" y="2230"/>
              <a:ext cx="109" cy="7"/>
            </a:xfrm>
            <a:custGeom>
              <a:avLst/>
              <a:gdLst>
                <a:gd name="T0" fmla="*/ 0 w 46"/>
                <a:gd name="T1" fmla="*/ 0 h 3"/>
                <a:gd name="T2" fmla="*/ 8080786 w 46"/>
                <a:gd name="T3" fmla="*/ 0 h 3"/>
                <a:gd name="T4" fmla="*/ 0 60000 65536"/>
                <a:gd name="T5" fmla="*/ 0 60000 65536"/>
                <a:gd name="T6" fmla="*/ 0 w 46"/>
                <a:gd name="T7" fmla="*/ 0 h 3"/>
                <a:gd name="T8" fmla="*/ 46 w 46"/>
                <a:gd name="T9" fmla="*/ 3 h 3"/>
              </a:gdLst>
              <a:ahLst/>
              <a:cxnLst>
                <a:cxn ang="T4">
                  <a:pos x="T0" y="T1"/>
                </a:cxn>
                <a:cxn ang="T5">
                  <a:pos x="T2" y="T3"/>
                </a:cxn>
              </a:cxnLst>
              <a:rect l="T6" t="T7" r="T8" b="T9"/>
              <a:pathLst>
                <a:path w="46" h="3">
                  <a:moveTo>
                    <a:pt x="0" y="0"/>
                  </a:moveTo>
                  <a:cubicBezTo>
                    <a:pt x="15" y="3"/>
                    <a:pt x="31" y="3"/>
                    <a:pt x="46"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1" name="Freeform 177"/>
            <p:cNvSpPr>
              <a:spLocks/>
            </p:cNvSpPr>
            <p:nvPr/>
          </p:nvSpPr>
          <p:spPr bwMode="auto">
            <a:xfrm>
              <a:off x="4814" y="1996"/>
              <a:ext cx="55" cy="48"/>
            </a:xfrm>
            <a:custGeom>
              <a:avLst/>
              <a:gdLst>
                <a:gd name="T0" fmla="*/ 0 w 23"/>
                <a:gd name="T1" fmla="*/ 0 h 20"/>
                <a:gd name="T2" fmla="*/ 4622458 w 23"/>
                <a:gd name="T3" fmla="*/ 4198526 h 20"/>
                <a:gd name="T4" fmla="*/ 0 60000 65536"/>
                <a:gd name="T5" fmla="*/ 0 60000 65536"/>
                <a:gd name="T6" fmla="*/ 0 w 23"/>
                <a:gd name="T7" fmla="*/ 0 h 20"/>
                <a:gd name="T8" fmla="*/ 23 w 23"/>
                <a:gd name="T9" fmla="*/ 20 h 20"/>
              </a:gdLst>
              <a:ahLst/>
              <a:cxnLst>
                <a:cxn ang="T4">
                  <a:pos x="T0" y="T1"/>
                </a:cxn>
                <a:cxn ang="T5">
                  <a:pos x="T2" y="T3"/>
                </a:cxn>
              </a:cxnLst>
              <a:rect l="T6" t="T7" r="T8" b="T9"/>
              <a:pathLst>
                <a:path w="23" h="20">
                  <a:moveTo>
                    <a:pt x="0" y="0"/>
                  </a:moveTo>
                  <a:cubicBezTo>
                    <a:pt x="9" y="5"/>
                    <a:pt x="16" y="12"/>
                    <a:pt x="23" y="2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2" name="Freeform 178"/>
            <p:cNvSpPr>
              <a:spLocks/>
            </p:cNvSpPr>
            <p:nvPr/>
          </p:nvSpPr>
          <p:spPr bwMode="auto">
            <a:xfrm>
              <a:off x="4869" y="2044"/>
              <a:ext cx="54" cy="92"/>
            </a:xfrm>
            <a:custGeom>
              <a:avLst/>
              <a:gdLst>
                <a:gd name="T0" fmla="*/ 0 w 23"/>
                <a:gd name="T1" fmla="*/ 0 h 39"/>
                <a:gd name="T2" fmla="*/ 3561197 w 23"/>
                <a:gd name="T3" fmla="*/ 6446747 h 39"/>
                <a:gd name="T4" fmla="*/ 0 60000 65536"/>
                <a:gd name="T5" fmla="*/ 0 60000 65536"/>
                <a:gd name="T6" fmla="*/ 0 w 23"/>
                <a:gd name="T7" fmla="*/ 0 h 39"/>
                <a:gd name="T8" fmla="*/ 23 w 23"/>
                <a:gd name="T9" fmla="*/ 39 h 39"/>
              </a:gdLst>
              <a:ahLst/>
              <a:cxnLst>
                <a:cxn ang="T4">
                  <a:pos x="T0" y="T1"/>
                </a:cxn>
                <a:cxn ang="T5">
                  <a:pos x="T2" y="T3"/>
                </a:cxn>
              </a:cxnLst>
              <a:rect l="T6" t="T7" r="T8" b="T9"/>
              <a:pathLst>
                <a:path w="23" h="39">
                  <a:moveTo>
                    <a:pt x="0" y="0"/>
                  </a:moveTo>
                  <a:cubicBezTo>
                    <a:pt x="10" y="11"/>
                    <a:pt x="18" y="25"/>
                    <a:pt x="23" y="39"/>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3" name="Freeform 179"/>
            <p:cNvSpPr>
              <a:spLocks/>
            </p:cNvSpPr>
            <p:nvPr/>
          </p:nvSpPr>
          <p:spPr bwMode="auto">
            <a:xfrm>
              <a:off x="4923" y="2136"/>
              <a:ext cx="12" cy="70"/>
            </a:xfrm>
            <a:custGeom>
              <a:avLst/>
              <a:gdLst>
                <a:gd name="T0" fmla="*/ 0 w 5"/>
                <a:gd name="T1" fmla="*/ 0 h 30"/>
                <a:gd name="T2" fmla="*/ 1064436 w 5"/>
                <a:gd name="T3" fmla="*/ 4243927 h 30"/>
                <a:gd name="T4" fmla="*/ 0 60000 65536"/>
                <a:gd name="T5" fmla="*/ 0 60000 65536"/>
                <a:gd name="T6" fmla="*/ 0 w 5"/>
                <a:gd name="T7" fmla="*/ 0 h 30"/>
                <a:gd name="T8" fmla="*/ 5 w 5"/>
                <a:gd name="T9" fmla="*/ 30 h 30"/>
              </a:gdLst>
              <a:ahLst/>
              <a:cxnLst>
                <a:cxn ang="T4">
                  <a:pos x="T0" y="T1"/>
                </a:cxn>
                <a:cxn ang="T5">
                  <a:pos x="T2" y="T3"/>
                </a:cxn>
              </a:cxnLst>
              <a:rect l="T6" t="T7" r="T8" b="T9"/>
              <a:pathLst>
                <a:path w="5" h="30">
                  <a:moveTo>
                    <a:pt x="0" y="0"/>
                  </a:moveTo>
                  <a:cubicBezTo>
                    <a:pt x="3" y="10"/>
                    <a:pt x="5" y="20"/>
                    <a:pt x="5" y="3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4" name="Freeform 180"/>
            <p:cNvSpPr>
              <a:spLocks/>
            </p:cNvSpPr>
            <p:nvPr/>
          </p:nvSpPr>
          <p:spPr bwMode="auto">
            <a:xfrm>
              <a:off x="4708" y="2044"/>
              <a:ext cx="52" cy="92"/>
            </a:xfrm>
            <a:custGeom>
              <a:avLst/>
              <a:gdLst>
                <a:gd name="T0" fmla="*/ 0 w 22"/>
                <a:gd name="T1" fmla="*/ 6446747 h 39"/>
                <a:gd name="T2" fmla="*/ 3743676 w 22"/>
                <a:gd name="T3" fmla="*/ 0 h 39"/>
                <a:gd name="T4" fmla="*/ 0 60000 65536"/>
                <a:gd name="T5" fmla="*/ 0 60000 65536"/>
                <a:gd name="T6" fmla="*/ 0 w 22"/>
                <a:gd name="T7" fmla="*/ 0 h 39"/>
                <a:gd name="T8" fmla="*/ 22 w 22"/>
                <a:gd name="T9" fmla="*/ 39 h 39"/>
              </a:gdLst>
              <a:ahLst/>
              <a:cxnLst>
                <a:cxn ang="T4">
                  <a:pos x="T0" y="T1"/>
                </a:cxn>
                <a:cxn ang="T5">
                  <a:pos x="T2" y="T3"/>
                </a:cxn>
              </a:cxnLst>
              <a:rect l="T6" t="T7" r="T8" b="T9"/>
              <a:pathLst>
                <a:path w="22" h="39">
                  <a:moveTo>
                    <a:pt x="0" y="39"/>
                  </a:moveTo>
                  <a:cubicBezTo>
                    <a:pt x="5" y="25"/>
                    <a:pt x="13" y="11"/>
                    <a:pt x="22"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5" name="Freeform 181"/>
            <p:cNvSpPr>
              <a:spLocks/>
            </p:cNvSpPr>
            <p:nvPr/>
          </p:nvSpPr>
          <p:spPr bwMode="auto">
            <a:xfrm>
              <a:off x="4760" y="1996"/>
              <a:ext cx="54" cy="48"/>
            </a:xfrm>
            <a:custGeom>
              <a:avLst/>
              <a:gdLst>
                <a:gd name="T0" fmla="*/ 0 w 23"/>
                <a:gd name="T1" fmla="*/ 4198526 h 20"/>
                <a:gd name="T2" fmla="*/ 3561197 w 23"/>
                <a:gd name="T3" fmla="*/ 0 h 20"/>
                <a:gd name="T4" fmla="*/ 3561197 w 23"/>
                <a:gd name="T5" fmla="*/ 0 h 20"/>
                <a:gd name="T6" fmla="*/ 0 60000 65536"/>
                <a:gd name="T7" fmla="*/ 0 60000 65536"/>
                <a:gd name="T8" fmla="*/ 0 60000 65536"/>
                <a:gd name="T9" fmla="*/ 0 w 23"/>
                <a:gd name="T10" fmla="*/ 0 h 20"/>
                <a:gd name="T11" fmla="*/ 23 w 23"/>
                <a:gd name="T12" fmla="*/ 20 h 20"/>
              </a:gdLst>
              <a:ahLst/>
              <a:cxnLst>
                <a:cxn ang="T6">
                  <a:pos x="T0" y="T1"/>
                </a:cxn>
                <a:cxn ang="T7">
                  <a:pos x="T2" y="T3"/>
                </a:cxn>
                <a:cxn ang="T8">
                  <a:pos x="T4" y="T5"/>
                </a:cxn>
              </a:cxnLst>
              <a:rect l="T9" t="T10" r="T11" b="T12"/>
              <a:pathLst>
                <a:path w="23" h="20">
                  <a:moveTo>
                    <a:pt x="0" y="20"/>
                  </a:moveTo>
                  <a:cubicBezTo>
                    <a:pt x="7" y="12"/>
                    <a:pt x="15" y="5"/>
                    <a:pt x="23" y="0"/>
                  </a:cubicBezTo>
                  <a:cubicBezTo>
                    <a:pt x="23" y="0"/>
                    <a:pt x="23" y="0"/>
                    <a:pt x="23" y="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6" name="Freeform 182"/>
            <p:cNvSpPr>
              <a:spLocks/>
            </p:cNvSpPr>
            <p:nvPr/>
          </p:nvSpPr>
          <p:spPr bwMode="auto">
            <a:xfrm>
              <a:off x="4694" y="2136"/>
              <a:ext cx="14" cy="70"/>
            </a:xfrm>
            <a:custGeom>
              <a:avLst/>
              <a:gdLst>
                <a:gd name="T0" fmla="*/ 861159 w 6"/>
                <a:gd name="T1" fmla="*/ 0 h 30"/>
                <a:gd name="T2" fmla="*/ 0 w 6"/>
                <a:gd name="T3" fmla="*/ 4243927 h 30"/>
                <a:gd name="T4" fmla="*/ 0 w 6"/>
                <a:gd name="T5" fmla="*/ 4243927 h 30"/>
                <a:gd name="T6" fmla="*/ 0 60000 65536"/>
                <a:gd name="T7" fmla="*/ 0 60000 65536"/>
                <a:gd name="T8" fmla="*/ 0 60000 65536"/>
                <a:gd name="T9" fmla="*/ 0 w 6"/>
                <a:gd name="T10" fmla="*/ 0 h 30"/>
                <a:gd name="T11" fmla="*/ 6 w 6"/>
                <a:gd name="T12" fmla="*/ 30 h 30"/>
              </a:gdLst>
              <a:ahLst/>
              <a:cxnLst>
                <a:cxn ang="T6">
                  <a:pos x="T0" y="T1"/>
                </a:cxn>
                <a:cxn ang="T7">
                  <a:pos x="T2" y="T3"/>
                </a:cxn>
                <a:cxn ang="T8">
                  <a:pos x="T4" y="T5"/>
                </a:cxn>
              </a:cxnLst>
              <a:rect l="T9" t="T10" r="T11" b="T12"/>
              <a:pathLst>
                <a:path w="6" h="30">
                  <a:moveTo>
                    <a:pt x="6" y="0"/>
                  </a:moveTo>
                  <a:cubicBezTo>
                    <a:pt x="2" y="10"/>
                    <a:pt x="0" y="20"/>
                    <a:pt x="0" y="30"/>
                  </a:cubicBezTo>
                  <a:cubicBezTo>
                    <a:pt x="0" y="30"/>
                    <a:pt x="0" y="30"/>
                    <a:pt x="0" y="30"/>
                  </a:cubicBezTo>
                </a:path>
              </a:pathLst>
            </a:custGeom>
            <a:solidFill>
              <a:srgbClr val="A30609"/>
            </a:solidFill>
            <a:ln w="7938">
              <a:solidFill>
                <a:srgbClr val="000000"/>
              </a:solidFill>
              <a:miter lim="800000"/>
              <a:headEnd/>
              <a:tailEnd/>
            </a:ln>
          </p:spPr>
          <p:txBody>
            <a:bodyPr/>
            <a:lstStyle/>
            <a:p>
              <a:endParaRPr lang="en-US">
                <a:latin typeface="Calibri" pitchFamily="34" charset="0"/>
              </a:endParaRPr>
            </a:p>
          </p:txBody>
        </p:sp>
        <p:sp>
          <p:nvSpPr>
            <p:cNvPr id="28797" name="Freeform 183"/>
            <p:cNvSpPr>
              <a:spLocks/>
            </p:cNvSpPr>
            <p:nvPr/>
          </p:nvSpPr>
          <p:spPr bwMode="auto">
            <a:xfrm>
              <a:off x="4694" y="2211"/>
              <a:ext cx="241" cy="31"/>
            </a:xfrm>
            <a:custGeom>
              <a:avLst/>
              <a:gdLst>
                <a:gd name="T0" fmla="*/ 0 w 102"/>
                <a:gd name="T1" fmla="*/ 0 h 13"/>
                <a:gd name="T2" fmla="*/ 0 w 102"/>
                <a:gd name="T3" fmla="*/ 0 h 13"/>
                <a:gd name="T4" fmla="*/ 4726858 w 102"/>
                <a:gd name="T5" fmla="*/ 1926977 h 13"/>
                <a:gd name="T6" fmla="*/ 12501909 w 102"/>
                <a:gd name="T7" fmla="*/ 1926977 h 13"/>
                <a:gd name="T8" fmla="*/ 17220300 w 102"/>
                <a:gd name="T9" fmla="*/ 0 h 13"/>
                <a:gd name="T10" fmla="*/ 0 60000 65536"/>
                <a:gd name="T11" fmla="*/ 0 60000 65536"/>
                <a:gd name="T12" fmla="*/ 0 60000 65536"/>
                <a:gd name="T13" fmla="*/ 0 60000 65536"/>
                <a:gd name="T14" fmla="*/ 0 60000 65536"/>
                <a:gd name="T15" fmla="*/ 0 w 102"/>
                <a:gd name="T16" fmla="*/ 0 h 13"/>
                <a:gd name="T17" fmla="*/ 102 w 102"/>
                <a:gd name="T18" fmla="*/ 13 h 13"/>
              </a:gdLst>
              <a:ahLst/>
              <a:cxnLst>
                <a:cxn ang="T10">
                  <a:pos x="T0" y="T1"/>
                </a:cxn>
                <a:cxn ang="T11">
                  <a:pos x="T2" y="T3"/>
                </a:cxn>
                <a:cxn ang="T12">
                  <a:pos x="T4" y="T5"/>
                </a:cxn>
                <a:cxn ang="T13">
                  <a:pos x="T6" y="T7"/>
                </a:cxn>
                <a:cxn ang="T14">
                  <a:pos x="T8" y="T9"/>
                </a:cxn>
              </a:cxnLst>
              <a:rect l="T15" t="T16" r="T17" b="T18"/>
              <a:pathLst>
                <a:path w="102" h="13">
                  <a:moveTo>
                    <a:pt x="0" y="0"/>
                  </a:moveTo>
                  <a:cubicBezTo>
                    <a:pt x="0" y="0"/>
                    <a:pt x="0" y="0"/>
                    <a:pt x="0" y="0"/>
                  </a:cubicBezTo>
                  <a:cubicBezTo>
                    <a:pt x="8" y="4"/>
                    <a:pt x="18" y="8"/>
                    <a:pt x="28" y="10"/>
                  </a:cubicBezTo>
                  <a:cubicBezTo>
                    <a:pt x="43" y="13"/>
                    <a:pt x="59" y="13"/>
                    <a:pt x="74" y="10"/>
                  </a:cubicBezTo>
                  <a:cubicBezTo>
                    <a:pt x="85" y="8"/>
                    <a:pt x="94" y="4"/>
                    <a:pt x="102" y="0"/>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98" name="Freeform 184"/>
            <p:cNvSpPr>
              <a:spLocks/>
            </p:cNvSpPr>
            <p:nvPr/>
          </p:nvSpPr>
          <p:spPr bwMode="auto">
            <a:xfrm>
              <a:off x="4817" y="1994"/>
              <a:ext cx="123" cy="208"/>
            </a:xfrm>
            <a:custGeom>
              <a:avLst/>
              <a:gdLst>
                <a:gd name="T0" fmla="*/ 0 w 52"/>
                <a:gd name="T1" fmla="*/ 0 h 88"/>
                <a:gd name="T2" fmla="*/ 3931749 w 52"/>
                <a:gd name="T3" fmla="*/ 3228359 h 88"/>
                <a:gd name="T4" fmla="*/ 7911346 w 52"/>
                <a:gd name="T5" fmla="*/ 10009642 h 88"/>
                <a:gd name="T6" fmla="*/ 8919875 w 52"/>
                <a:gd name="T7" fmla="*/ 14962621 h 88"/>
                <a:gd name="T8" fmla="*/ 0 60000 65536"/>
                <a:gd name="T9" fmla="*/ 0 60000 65536"/>
                <a:gd name="T10" fmla="*/ 0 60000 65536"/>
                <a:gd name="T11" fmla="*/ 0 60000 65536"/>
                <a:gd name="T12" fmla="*/ 0 w 52"/>
                <a:gd name="T13" fmla="*/ 0 h 88"/>
                <a:gd name="T14" fmla="*/ 52 w 52"/>
                <a:gd name="T15" fmla="*/ 88 h 88"/>
              </a:gdLst>
              <a:ahLst/>
              <a:cxnLst>
                <a:cxn ang="T8">
                  <a:pos x="T0" y="T1"/>
                </a:cxn>
                <a:cxn ang="T9">
                  <a:pos x="T2" y="T3"/>
                </a:cxn>
                <a:cxn ang="T10">
                  <a:pos x="T4" y="T5"/>
                </a:cxn>
                <a:cxn ang="T11">
                  <a:pos x="T6" y="T7"/>
                </a:cxn>
              </a:cxnLst>
              <a:rect l="T12" t="T13" r="T14" b="T15"/>
              <a:pathLst>
                <a:path w="52" h="88">
                  <a:moveTo>
                    <a:pt x="0" y="0"/>
                  </a:moveTo>
                  <a:cubicBezTo>
                    <a:pt x="9" y="4"/>
                    <a:pt x="16" y="11"/>
                    <a:pt x="23" y="19"/>
                  </a:cubicBezTo>
                  <a:cubicBezTo>
                    <a:pt x="33" y="30"/>
                    <a:pt x="41" y="44"/>
                    <a:pt x="46" y="59"/>
                  </a:cubicBezTo>
                  <a:cubicBezTo>
                    <a:pt x="50" y="68"/>
                    <a:pt x="52" y="79"/>
                    <a:pt x="52" y="88"/>
                  </a:cubicBezTo>
                </a:path>
              </a:pathLst>
            </a:custGeom>
            <a:solidFill>
              <a:srgbClr val="A30609"/>
            </a:solidFill>
            <a:ln w="7938">
              <a:solidFill>
                <a:srgbClr val="CB4738"/>
              </a:solidFill>
              <a:miter lim="800000"/>
              <a:headEnd/>
              <a:tailEnd/>
            </a:ln>
          </p:spPr>
          <p:txBody>
            <a:bodyPr/>
            <a:lstStyle/>
            <a:p>
              <a:endParaRPr lang="en-US">
                <a:latin typeface="Calibri" pitchFamily="34" charset="0"/>
              </a:endParaRPr>
            </a:p>
          </p:txBody>
        </p:sp>
        <p:sp>
          <p:nvSpPr>
            <p:cNvPr id="28799" name="Line 185"/>
            <p:cNvSpPr>
              <a:spLocks noChangeShapeType="1"/>
            </p:cNvSpPr>
            <p:nvPr/>
          </p:nvSpPr>
          <p:spPr bwMode="auto">
            <a:xfrm>
              <a:off x="4694" y="2209"/>
              <a:ext cx="1" cy="1"/>
            </a:xfrm>
            <a:prstGeom prst="line">
              <a:avLst/>
            </a:prstGeom>
            <a:noFill/>
            <a:ln w="4763">
              <a:solidFill>
                <a:srgbClr val="E6E6E6"/>
              </a:solidFill>
              <a:miter lim="800000"/>
              <a:headEnd/>
              <a:tailEnd/>
            </a:ln>
          </p:spPr>
          <p:txBody>
            <a:bodyPr/>
            <a:lstStyle/>
            <a:p>
              <a:endParaRPr lang="en-US"/>
            </a:p>
          </p:txBody>
        </p:sp>
        <p:sp>
          <p:nvSpPr>
            <p:cNvPr id="28800" name="Freeform 186"/>
            <p:cNvSpPr>
              <a:spLocks/>
            </p:cNvSpPr>
            <p:nvPr/>
          </p:nvSpPr>
          <p:spPr bwMode="auto">
            <a:xfrm>
              <a:off x="4699" y="1999"/>
              <a:ext cx="120" cy="210"/>
            </a:xfrm>
            <a:custGeom>
              <a:avLst/>
              <a:gdLst>
                <a:gd name="T0" fmla="*/ 0 w 51"/>
                <a:gd name="T1" fmla="*/ 14769389 h 89"/>
                <a:gd name="T2" fmla="*/ 957381 w 51"/>
                <a:gd name="T3" fmla="*/ 9768737 h 89"/>
                <a:gd name="T4" fmla="*/ 4602397 w 51"/>
                <a:gd name="T5" fmla="*/ 3305129 h 89"/>
                <a:gd name="T6" fmla="*/ 8123741 w 51"/>
                <a:gd name="T7" fmla="*/ 0 h 89"/>
                <a:gd name="T8" fmla="*/ 0 60000 65536"/>
                <a:gd name="T9" fmla="*/ 0 60000 65536"/>
                <a:gd name="T10" fmla="*/ 0 60000 65536"/>
                <a:gd name="T11" fmla="*/ 0 60000 65536"/>
                <a:gd name="T12" fmla="*/ 0 w 51"/>
                <a:gd name="T13" fmla="*/ 0 h 89"/>
                <a:gd name="T14" fmla="*/ 51 w 51"/>
                <a:gd name="T15" fmla="*/ 89 h 89"/>
              </a:gdLst>
              <a:ahLst/>
              <a:cxnLst>
                <a:cxn ang="T8">
                  <a:pos x="T0" y="T1"/>
                </a:cxn>
                <a:cxn ang="T9">
                  <a:pos x="T2" y="T3"/>
                </a:cxn>
                <a:cxn ang="T10">
                  <a:pos x="T4" y="T5"/>
                </a:cxn>
                <a:cxn ang="T11">
                  <a:pos x="T6" y="T7"/>
                </a:cxn>
              </a:cxnLst>
              <a:rect l="T12" t="T13" r="T14" b="T15"/>
              <a:pathLst>
                <a:path w="51" h="89">
                  <a:moveTo>
                    <a:pt x="0" y="89"/>
                  </a:moveTo>
                  <a:cubicBezTo>
                    <a:pt x="0" y="79"/>
                    <a:pt x="2" y="69"/>
                    <a:pt x="6" y="59"/>
                  </a:cubicBezTo>
                  <a:cubicBezTo>
                    <a:pt x="11" y="45"/>
                    <a:pt x="19" y="31"/>
                    <a:pt x="29" y="20"/>
                  </a:cubicBezTo>
                  <a:cubicBezTo>
                    <a:pt x="35" y="12"/>
                    <a:pt x="43" y="5"/>
                    <a:pt x="51" y="0"/>
                  </a:cubicBezTo>
                </a:path>
              </a:pathLst>
            </a:custGeom>
            <a:solidFill>
              <a:srgbClr val="A30609"/>
            </a:solidFill>
            <a:ln w="7938">
              <a:solidFill>
                <a:srgbClr val="CB4738"/>
              </a:solidFill>
              <a:miter lim="800000"/>
              <a:headEnd/>
              <a:tailEnd/>
            </a:ln>
          </p:spPr>
          <p:txBody>
            <a:bodyPr/>
            <a:lstStyle/>
            <a:p>
              <a:endParaRPr lang="en-US">
                <a:latin typeface="Calibri" pitchFamily="34" charset="0"/>
              </a:endParaRPr>
            </a:p>
          </p:txBody>
        </p:sp>
        <p:sp>
          <p:nvSpPr>
            <p:cNvPr id="28801" name="Freeform 187"/>
            <p:cNvSpPr>
              <a:spLocks/>
            </p:cNvSpPr>
            <p:nvPr/>
          </p:nvSpPr>
          <p:spPr bwMode="auto">
            <a:xfrm>
              <a:off x="4661" y="2162"/>
              <a:ext cx="61" cy="94"/>
            </a:xfrm>
            <a:custGeom>
              <a:avLst/>
              <a:gdLst>
                <a:gd name="T0" fmla="*/ 3982512 w 26"/>
                <a:gd name="T1" fmla="*/ 4391010 h 40"/>
                <a:gd name="T2" fmla="*/ 2026866 w 26"/>
                <a:gd name="T3" fmla="*/ 5479425 h 40"/>
                <a:gd name="T4" fmla="*/ 0 w 26"/>
                <a:gd name="T5" fmla="*/ 1868515 h 40"/>
                <a:gd name="T6" fmla="*/ 2026866 w 26"/>
                <a:gd name="T7" fmla="*/ 795113 h 40"/>
                <a:gd name="T8" fmla="*/ 3982512 w 26"/>
                <a:gd name="T9" fmla="*/ 4391010 h 40"/>
                <a:gd name="T10" fmla="*/ 0 60000 65536"/>
                <a:gd name="T11" fmla="*/ 0 60000 65536"/>
                <a:gd name="T12" fmla="*/ 0 60000 65536"/>
                <a:gd name="T13" fmla="*/ 0 60000 65536"/>
                <a:gd name="T14" fmla="*/ 0 60000 65536"/>
                <a:gd name="T15" fmla="*/ 0 w 26"/>
                <a:gd name="T16" fmla="*/ 0 h 40"/>
                <a:gd name="T17" fmla="*/ 26 w 26"/>
                <a:gd name="T18" fmla="*/ 40 h 40"/>
              </a:gdLst>
              <a:ahLst/>
              <a:cxnLst>
                <a:cxn ang="T10">
                  <a:pos x="T0" y="T1"/>
                </a:cxn>
                <a:cxn ang="T11">
                  <a:pos x="T2" y="T3"/>
                </a:cxn>
                <a:cxn ang="T12">
                  <a:pos x="T4" y="T5"/>
                </a:cxn>
                <a:cxn ang="T13">
                  <a:pos x="T6" y="T7"/>
                </a:cxn>
                <a:cxn ang="T14">
                  <a:pos x="T8" y="T9"/>
                </a:cxn>
              </a:cxnLst>
              <a:rect l="T15" t="T16" r="T17" b="T18"/>
              <a:pathLst>
                <a:path w="26" h="40">
                  <a:moveTo>
                    <a:pt x="26" y="28"/>
                  </a:moveTo>
                  <a:cubicBezTo>
                    <a:pt x="26" y="36"/>
                    <a:pt x="20" y="40"/>
                    <a:pt x="13" y="35"/>
                  </a:cubicBezTo>
                  <a:cubicBezTo>
                    <a:pt x="6" y="31"/>
                    <a:pt x="0" y="21"/>
                    <a:pt x="0" y="12"/>
                  </a:cubicBezTo>
                  <a:cubicBezTo>
                    <a:pt x="0" y="4"/>
                    <a:pt x="6" y="0"/>
                    <a:pt x="13" y="5"/>
                  </a:cubicBezTo>
                  <a:cubicBezTo>
                    <a:pt x="20" y="9"/>
                    <a:pt x="26" y="19"/>
                    <a:pt x="26" y="28"/>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2" name="Freeform 188"/>
            <p:cNvSpPr>
              <a:spLocks/>
            </p:cNvSpPr>
            <p:nvPr/>
          </p:nvSpPr>
          <p:spPr bwMode="auto">
            <a:xfrm>
              <a:off x="4907" y="2162"/>
              <a:ext cx="61" cy="94"/>
            </a:xfrm>
            <a:custGeom>
              <a:avLst/>
              <a:gdLst>
                <a:gd name="T0" fmla="*/ 3982512 w 26"/>
                <a:gd name="T1" fmla="*/ 1868515 h 40"/>
                <a:gd name="T2" fmla="*/ 2026866 w 26"/>
                <a:gd name="T3" fmla="*/ 5479425 h 40"/>
                <a:gd name="T4" fmla="*/ 0 w 26"/>
                <a:gd name="T5" fmla="*/ 4391010 h 40"/>
                <a:gd name="T6" fmla="*/ 2026866 w 26"/>
                <a:gd name="T7" fmla="*/ 795113 h 40"/>
                <a:gd name="T8" fmla="*/ 3982512 w 26"/>
                <a:gd name="T9" fmla="*/ 1868515 h 40"/>
                <a:gd name="T10" fmla="*/ 0 60000 65536"/>
                <a:gd name="T11" fmla="*/ 0 60000 65536"/>
                <a:gd name="T12" fmla="*/ 0 60000 65536"/>
                <a:gd name="T13" fmla="*/ 0 60000 65536"/>
                <a:gd name="T14" fmla="*/ 0 60000 65536"/>
                <a:gd name="T15" fmla="*/ 0 w 26"/>
                <a:gd name="T16" fmla="*/ 0 h 40"/>
                <a:gd name="T17" fmla="*/ 26 w 26"/>
                <a:gd name="T18" fmla="*/ 40 h 40"/>
              </a:gdLst>
              <a:ahLst/>
              <a:cxnLst>
                <a:cxn ang="T10">
                  <a:pos x="T0" y="T1"/>
                </a:cxn>
                <a:cxn ang="T11">
                  <a:pos x="T2" y="T3"/>
                </a:cxn>
                <a:cxn ang="T12">
                  <a:pos x="T4" y="T5"/>
                </a:cxn>
                <a:cxn ang="T13">
                  <a:pos x="T6" y="T7"/>
                </a:cxn>
                <a:cxn ang="T14">
                  <a:pos x="T8" y="T9"/>
                </a:cxn>
              </a:cxnLst>
              <a:rect l="T15" t="T16" r="T17" b="T18"/>
              <a:pathLst>
                <a:path w="26" h="40">
                  <a:moveTo>
                    <a:pt x="26" y="12"/>
                  </a:moveTo>
                  <a:cubicBezTo>
                    <a:pt x="26" y="21"/>
                    <a:pt x="20" y="31"/>
                    <a:pt x="13" y="35"/>
                  </a:cubicBezTo>
                  <a:cubicBezTo>
                    <a:pt x="6" y="40"/>
                    <a:pt x="0" y="36"/>
                    <a:pt x="0" y="28"/>
                  </a:cubicBezTo>
                  <a:cubicBezTo>
                    <a:pt x="0" y="19"/>
                    <a:pt x="6" y="9"/>
                    <a:pt x="13" y="5"/>
                  </a:cubicBezTo>
                  <a:cubicBezTo>
                    <a:pt x="20" y="0"/>
                    <a:pt x="26" y="4"/>
                    <a:pt x="26" y="12"/>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3" name="Freeform 189"/>
            <p:cNvSpPr>
              <a:spLocks/>
            </p:cNvSpPr>
            <p:nvPr/>
          </p:nvSpPr>
          <p:spPr bwMode="auto">
            <a:xfrm>
              <a:off x="4911" y="2166"/>
              <a:ext cx="64" cy="92"/>
            </a:xfrm>
            <a:custGeom>
              <a:avLst/>
              <a:gdLst>
                <a:gd name="T0" fmla="*/ 4776751 w 27"/>
                <a:gd name="T1" fmla="*/ 1963775 h 39"/>
                <a:gd name="T2" fmla="*/ 2459691 w 27"/>
                <a:gd name="T3" fmla="*/ 5815830 h 39"/>
                <a:gd name="T4" fmla="*/ 0 w 27"/>
                <a:gd name="T5" fmla="*/ 4482964 h 39"/>
                <a:gd name="T6" fmla="*/ 2459691 w 27"/>
                <a:gd name="T7" fmla="*/ 628801 h 39"/>
                <a:gd name="T8" fmla="*/ 4776751 w 27"/>
                <a:gd name="T9" fmla="*/ 1963775 h 39"/>
                <a:gd name="T10" fmla="*/ 0 60000 65536"/>
                <a:gd name="T11" fmla="*/ 0 60000 65536"/>
                <a:gd name="T12" fmla="*/ 0 60000 65536"/>
                <a:gd name="T13" fmla="*/ 0 60000 65536"/>
                <a:gd name="T14" fmla="*/ 0 60000 65536"/>
                <a:gd name="T15" fmla="*/ 0 w 27"/>
                <a:gd name="T16" fmla="*/ 0 h 39"/>
                <a:gd name="T17" fmla="*/ 27 w 27"/>
                <a:gd name="T18" fmla="*/ 39 h 39"/>
              </a:gdLst>
              <a:ahLst/>
              <a:cxnLst>
                <a:cxn ang="T10">
                  <a:pos x="T0" y="T1"/>
                </a:cxn>
                <a:cxn ang="T11">
                  <a:pos x="T2" y="T3"/>
                </a:cxn>
                <a:cxn ang="T12">
                  <a:pos x="T4" y="T5"/>
                </a:cxn>
                <a:cxn ang="T13">
                  <a:pos x="T6" y="T7"/>
                </a:cxn>
                <a:cxn ang="T14">
                  <a:pos x="T8" y="T9"/>
                </a:cxn>
              </a:cxnLst>
              <a:rect l="T15" t="T16" r="T17" b="T18"/>
              <a:pathLst>
                <a:path w="27" h="39">
                  <a:moveTo>
                    <a:pt x="27" y="12"/>
                  </a:moveTo>
                  <a:cubicBezTo>
                    <a:pt x="27" y="21"/>
                    <a:pt x="21" y="31"/>
                    <a:pt x="14" y="35"/>
                  </a:cubicBezTo>
                  <a:cubicBezTo>
                    <a:pt x="6" y="39"/>
                    <a:pt x="0" y="36"/>
                    <a:pt x="0" y="27"/>
                  </a:cubicBezTo>
                  <a:cubicBezTo>
                    <a:pt x="0" y="19"/>
                    <a:pt x="6" y="9"/>
                    <a:pt x="14" y="4"/>
                  </a:cubicBezTo>
                  <a:cubicBezTo>
                    <a:pt x="21" y="0"/>
                    <a:pt x="27" y="4"/>
                    <a:pt x="27" y="12"/>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4" name="Freeform 190"/>
            <p:cNvSpPr>
              <a:spLocks/>
            </p:cNvSpPr>
            <p:nvPr/>
          </p:nvSpPr>
          <p:spPr bwMode="auto">
            <a:xfrm>
              <a:off x="4654" y="2166"/>
              <a:ext cx="64" cy="92"/>
            </a:xfrm>
            <a:custGeom>
              <a:avLst/>
              <a:gdLst>
                <a:gd name="T0" fmla="*/ 4776751 w 27"/>
                <a:gd name="T1" fmla="*/ 4482964 h 39"/>
                <a:gd name="T2" fmla="*/ 2296102 w 27"/>
                <a:gd name="T3" fmla="*/ 5815830 h 39"/>
                <a:gd name="T4" fmla="*/ 0 w 27"/>
                <a:gd name="T5" fmla="*/ 1963775 h 39"/>
                <a:gd name="T6" fmla="*/ 2296102 w 27"/>
                <a:gd name="T7" fmla="*/ 628801 h 39"/>
                <a:gd name="T8" fmla="*/ 4776751 w 27"/>
                <a:gd name="T9" fmla="*/ 4482964 h 39"/>
                <a:gd name="T10" fmla="*/ 0 60000 65536"/>
                <a:gd name="T11" fmla="*/ 0 60000 65536"/>
                <a:gd name="T12" fmla="*/ 0 60000 65536"/>
                <a:gd name="T13" fmla="*/ 0 60000 65536"/>
                <a:gd name="T14" fmla="*/ 0 60000 65536"/>
                <a:gd name="T15" fmla="*/ 0 w 27"/>
                <a:gd name="T16" fmla="*/ 0 h 39"/>
                <a:gd name="T17" fmla="*/ 27 w 27"/>
                <a:gd name="T18" fmla="*/ 39 h 39"/>
              </a:gdLst>
              <a:ahLst/>
              <a:cxnLst>
                <a:cxn ang="T10">
                  <a:pos x="T0" y="T1"/>
                </a:cxn>
                <a:cxn ang="T11">
                  <a:pos x="T2" y="T3"/>
                </a:cxn>
                <a:cxn ang="T12">
                  <a:pos x="T4" y="T5"/>
                </a:cxn>
                <a:cxn ang="T13">
                  <a:pos x="T6" y="T7"/>
                </a:cxn>
                <a:cxn ang="T14">
                  <a:pos x="T8" y="T9"/>
                </a:cxn>
              </a:cxnLst>
              <a:rect l="T15" t="T16" r="T17" b="T18"/>
              <a:pathLst>
                <a:path w="27" h="39">
                  <a:moveTo>
                    <a:pt x="27" y="27"/>
                  </a:moveTo>
                  <a:cubicBezTo>
                    <a:pt x="27" y="36"/>
                    <a:pt x="21" y="39"/>
                    <a:pt x="13" y="35"/>
                  </a:cubicBezTo>
                  <a:cubicBezTo>
                    <a:pt x="6" y="31"/>
                    <a:pt x="0" y="20"/>
                    <a:pt x="0" y="12"/>
                  </a:cubicBezTo>
                  <a:cubicBezTo>
                    <a:pt x="0" y="3"/>
                    <a:pt x="6" y="0"/>
                    <a:pt x="13" y="4"/>
                  </a:cubicBezTo>
                  <a:cubicBezTo>
                    <a:pt x="21" y="8"/>
                    <a:pt x="27" y="19"/>
                    <a:pt x="27" y="27"/>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5" name="Freeform 191"/>
            <p:cNvSpPr>
              <a:spLocks/>
            </p:cNvSpPr>
            <p:nvPr/>
          </p:nvSpPr>
          <p:spPr bwMode="auto">
            <a:xfrm>
              <a:off x="4770" y="1989"/>
              <a:ext cx="89" cy="31"/>
            </a:xfrm>
            <a:custGeom>
              <a:avLst/>
              <a:gdLst>
                <a:gd name="T0" fmla="*/ 5562116 w 38"/>
                <a:gd name="T1" fmla="*/ 0 h 13"/>
                <a:gd name="T2" fmla="*/ 140306 w 38"/>
                <a:gd name="T3" fmla="*/ 0 h 13"/>
                <a:gd name="T4" fmla="*/ 0 w 38"/>
                <a:gd name="T5" fmla="*/ 0 h 13"/>
                <a:gd name="T6" fmla="*/ 0 w 38"/>
                <a:gd name="T7" fmla="*/ 583618 h 13"/>
                <a:gd name="T8" fmla="*/ 769642 w 38"/>
                <a:gd name="T9" fmla="*/ 1926977 h 13"/>
                <a:gd name="T10" fmla="*/ 2860282 w 38"/>
                <a:gd name="T11" fmla="*/ 2497889 h 13"/>
                <a:gd name="T12" fmla="*/ 4792467 w 38"/>
                <a:gd name="T13" fmla="*/ 1926977 h 13"/>
                <a:gd name="T14" fmla="*/ 5666138 w 38"/>
                <a:gd name="T15" fmla="*/ 583618 h 13"/>
                <a:gd name="T16" fmla="*/ 5666138 w 38"/>
                <a:gd name="T17" fmla="*/ 0 h 13"/>
                <a:gd name="T18" fmla="*/ 5562116 w 38"/>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3"/>
                <a:gd name="T32" fmla="*/ 38 w 3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3">
                  <a:moveTo>
                    <a:pt x="37" y="0"/>
                  </a:moveTo>
                  <a:cubicBezTo>
                    <a:pt x="1" y="0"/>
                    <a:pt x="1" y="0"/>
                    <a:pt x="1" y="0"/>
                  </a:cubicBezTo>
                  <a:cubicBezTo>
                    <a:pt x="0" y="0"/>
                    <a:pt x="0" y="0"/>
                    <a:pt x="0" y="0"/>
                  </a:cubicBezTo>
                  <a:cubicBezTo>
                    <a:pt x="0" y="3"/>
                    <a:pt x="0" y="3"/>
                    <a:pt x="0" y="3"/>
                  </a:cubicBezTo>
                  <a:cubicBezTo>
                    <a:pt x="0" y="5"/>
                    <a:pt x="2" y="8"/>
                    <a:pt x="5" y="10"/>
                  </a:cubicBezTo>
                  <a:cubicBezTo>
                    <a:pt x="9" y="12"/>
                    <a:pt x="14" y="13"/>
                    <a:pt x="19" y="13"/>
                  </a:cubicBezTo>
                  <a:cubicBezTo>
                    <a:pt x="24" y="13"/>
                    <a:pt x="28" y="12"/>
                    <a:pt x="32" y="10"/>
                  </a:cubicBezTo>
                  <a:cubicBezTo>
                    <a:pt x="36" y="8"/>
                    <a:pt x="38" y="5"/>
                    <a:pt x="38" y="3"/>
                  </a:cubicBezTo>
                  <a:cubicBezTo>
                    <a:pt x="38" y="0"/>
                    <a:pt x="38" y="0"/>
                    <a:pt x="38" y="0"/>
                  </a:cubicBezTo>
                  <a:lnTo>
                    <a:pt x="37"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06" name="Freeform 192"/>
            <p:cNvSpPr>
              <a:spLocks/>
            </p:cNvSpPr>
            <p:nvPr/>
          </p:nvSpPr>
          <p:spPr bwMode="auto">
            <a:xfrm>
              <a:off x="4770" y="1963"/>
              <a:ext cx="89" cy="52"/>
            </a:xfrm>
            <a:custGeom>
              <a:avLst/>
              <a:gdLst>
                <a:gd name="T0" fmla="*/ 4792467 w 38"/>
                <a:gd name="T1" fmla="*/ 3228359 h 22"/>
                <a:gd name="T2" fmla="*/ 2860282 w 38"/>
                <a:gd name="T3" fmla="*/ 3743676 h 22"/>
                <a:gd name="T4" fmla="*/ 769642 w 38"/>
                <a:gd name="T5" fmla="*/ 3228359 h 22"/>
                <a:gd name="T6" fmla="*/ 0 w 38"/>
                <a:gd name="T7" fmla="*/ 1850999 h 22"/>
                <a:gd name="T8" fmla="*/ 769642 w 38"/>
                <a:gd name="T9" fmla="*/ 518022 h 22"/>
                <a:gd name="T10" fmla="*/ 2860282 w 38"/>
                <a:gd name="T11" fmla="*/ 0 h 22"/>
                <a:gd name="T12" fmla="*/ 4792467 w 38"/>
                <a:gd name="T13" fmla="*/ 518022 h 22"/>
                <a:gd name="T14" fmla="*/ 5666138 w 38"/>
                <a:gd name="T15" fmla="*/ 1850999 h 22"/>
                <a:gd name="T16" fmla="*/ 4792467 w 38"/>
                <a:gd name="T17" fmla="*/ 322835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2"/>
                <a:gd name="T29" fmla="*/ 38 w 38"/>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2">
                  <a:moveTo>
                    <a:pt x="32" y="19"/>
                  </a:moveTo>
                  <a:cubicBezTo>
                    <a:pt x="28" y="21"/>
                    <a:pt x="24" y="22"/>
                    <a:pt x="19" y="22"/>
                  </a:cubicBezTo>
                  <a:cubicBezTo>
                    <a:pt x="14" y="22"/>
                    <a:pt x="9" y="21"/>
                    <a:pt x="5" y="19"/>
                  </a:cubicBezTo>
                  <a:cubicBezTo>
                    <a:pt x="2" y="17"/>
                    <a:pt x="0" y="14"/>
                    <a:pt x="0" y="11"/>
                  </a:cubicBezTo>
                  <a:cubicBezTo>
                    <a:pt x="0" y="8"/>
                    <a:pt x="2" y="5"/>
                    <a:pt x="5" y="3"/>
                  </a:cubicBezTo>
                  <a:cubicBezTo>
                    <a:pt x="9" y="1"/>
                    <a:pt x="14" y="0"/>
                    <a:pt x="19" y="0"/>
                  </a:cubicBezTo>
                  <a:cubicBezTo>
                    <a:pt x="24" y="0"/>
                    <a:pt x="28" y="1"/>
                    <a:pt x="32" y="3"/>
                  </a:cubicBezTo>
                  <a:cubicBezTo>
                    <a:pt x="36" y="5"/>
                    <a:pt x="38" y="8"/>
                    <a:pt x="38" y="11"/>
                  </a:cubicBezTo>
                  <a:cubicBezTo>
                    <a:pt x="38" y="14"/>
                    <a:pt x="36" y="17"/>
                    <a:pt x="32" y="19"/>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7" name="Freeform 193"/>
            <p:cNvSpPr>
              <a:spLocks/>
            </p:cNvSpPr>
            <p:nvPr/>
          </p:nvSpPr>
          <p:spPr bwMode="auto">
            <a:xfrm>
              <a:off x="4663" y="2190"/>
              <a:ext cx="36" cy="50"/>
            </a:xfrm>
            <a:custGeom>
              <a:avLst/>
              <a:gdLst>
                <a:gd name="T0" fmla="*/ 3132560 w 15"/>
                <a:gd name="T1" fmla="*/ 2857738 h 21"/>
                <a:gd name="T2" fmla="*/ 1675399 w 15"/>
                <a:gd name="T3" fmla="*/ 3552557 h 21"/>
                <a:gd name="T4" fmla="*/ 0 w 15"/>
                <a:gd name="T5" fmla="*/ 1101836 h 21"/>
                <a:gd name="T6" fmla="*/ 1675399 w 15"/>
                <a:gd name="T7" fmla="*/ 402993 h 21"/>
                <a:gd name="T8" fmla="*/ 3132560 w 15"/>
                <a:gd name="T9" fmla="*/ 2857738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5"/>
                  </a:moveTo>
                  <a:cubicBezTo>
                    <a:pt x="15" y="19"/>
                    <a:pt x="12" y="21"/>
                    <a:pt x="8" y="19"/>
                  </a:cubicBezTo>
                  <a:cubicBezTo>
                    <a:pt x="3" y="17"/>
                    <a:pt x="0" y="11"/>
                    <a:pt x="0" y="6"/>
                  </a:cubicBezTo>
                  <a:cubicBezTo>
                    <a:pt x="0" y="1"/>
                    <a:pt x="3" y="0"/>
                    <a:pt x="8" y="2"/>
                  </a:cubicBezTo>
                  <a:cubicBezTo>
                    <a:pt x="12" y="4"/>
                    <a:pt x="15" y="10"/>
                    <a:pt x="15" y="15"/>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8" name="Freeform 194"/>
            <p:cNvSpPr>
              <a:spLocks/>
            </p:cNvSpPr>
            <p:nvPr/>
          </p:nvSpPr>
          <p:spPr bwMode="auto">
            <a:xfrm>
              <a:off x="4663" y="2192"/>
              <a:ext cx="33" cy="48"/>
            </a:xfrm>
            <a:custGeom>
              <a:avLst/>
              <a:gdLst>
                <a:gd name="T0" fmla="*/ 1947959 w 14"/>
                <a:gd name="T1" fmla="*/ 3315629 h 20"/>
                <a:gd name="T2" fmla="*/ 624197 w 14"/>
                <a:gd name="T3" fmla="*/ 621084 h 20"/>
                <a:gd name="T4" fmla="*/ 826407 w 14"/>
                <a:gd name="T5" fmla="*/ 0 h 20"/>
                <a:gd name="T6" fmla="*/ 0 w 14"/>
                <a:gd name="T7" fmla="*/ 1064436 h 20"/>
                <a:gd name="T8" fmla="*/ 1322951 w 14"/>
                <a:gd name="T9" fmla="*/ 3758993 h 20"/>
                <a:gd name="T10" fmla="*/ 2297663 w 14"/>
                <a:gd name="T11" fmla="*/ 3577445 h 20"/>
                <a:gd name="T12" fmla="*/ 1947959 w 14"/>
                <a:gd name="T13" fmla="*/ 3315629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12" y="16"/>
                  </a:moveTo>
                  <a:cubicBezTo>
                    <a:pt x="8" y="13"/>
                    <a:pt x="4" y="8"/>
                    <a:pt x="4" y="3"/>
                  </a:cubicBezTo>
                  <a:cubicBezTo>
                    <a:pt x="4" y="2"/>
                    <a:pt x="4" y="1"/>
                    <a:pt x="5" y="0"/>
                  </a:cubicBezTo>
                  <a:cubicBezTo>
                    <a:pt x="2" y="0"/>
                    <a:pt x="0" y="2"/>
                    <a:pt x="0" y="5"/>
                  </a:cubicBezTo>
                  <a:cubicBezTo>
                    <a:pt x="0" y="10"/>
                    <a:pt x="3" y="16"/>
                    <a:pt x="8" y="18"/>
                  </a:cubicBezTo>
                  <a:cubicBezTo>
                    <a:pt x="11" y="20"/>
                    <a:pt x="13" y="19"/>
                    <a:pt x="14" y="17"/>
                  </a:cubicBezTo>
                  <a:cubicBezTo>
                    <a:pt x="14" y="16"/>
                    <a:pt x="13" y="16"/>
                    <a:pt x="12" y="16"/>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09" name="Freeform 195"/>
            <p:cNvSpPr>
              <a:spLocks/>
            </p:cNvSpPr>
            <p:nvPr/>
          </p:nvSpPr>
          <p:spPr bwMode="auto">
            <a:xfrm>
              <a:off x="4788" y="1970"/>
              <a:ext cx="50" cy="29"/>
            </a:xfrm>
            <a:custGeom>
              <a:avLst/>
              <a:gdLst>
                <a:gd name="T0" fmla="*/ 3390755 w 21"/>
                <a:gd name="T1" fmla="*/ 2576099 h 12"/>
                <a:gd name="T2" fmla="*/ 2060521 w 21"/>
                <a:gd name="T3" fmla="*/ 2772543 h 12"/>
                <a:gd name="T4" fmla="*/ 555652 w 21"/>
                <a:gd name="T5" fmla="*/ 2576099 h 12"/>
                <a:gd name="T6" fmla="*/ 0 w 21"/>
                <a:gd name="T7" fmla="*/ 1424893 h 12"/>
                <a:gd name="T8" fmla="*/ 555652 w 21"/>
                <a:gd name="T9" fmla="*/ 474728 h 12"/>
                <a:gd name="T10" fmla="*/ 2060521 w 21"/>
                <a:gd name="T11" fmla="*/ 0 h 12"/>
                <a:gd name="T12" fmla="*/ 3390755 w 21"/>
                <a:gd name="T13" fmla="*/ 474728 h 12"/>
                <a:gd name="T14" fmla="*/ 3946400 w 21"/>
                <a:gd name="T15" fmla="*/ 1424893 h 12"/>
                <a:gd name="T16" fmla="*/ 3390755 w 21"/>
                <a:gd name="T17" fmla="*/ 257609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
                <a:gd name="T29" fmla="*/ 21 w 2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
                  <a:moveTo>
                    <a:pt x="18" y="11"/>
                  </a:moveTo>
                  <a:cubicBezTo>
                    <a:pt x="16" y="12"/>
                    <a:pt x="13" y="12"/>
                    <a:pt x="11" y="12"/>
                  </a:cubicBezTo>
                  <a:cubicBezTo>
                    <a:pt x="8" y="12"/>
                    <a:pt x="5" y="12"/>
                    <a:pt x="3" y="11"/>
                  </a:cubicBezTo>
                  <a:cubicBezTo>
                    <a:pt x="1" y="9"/>
                    <a:pt x="0" y="8"/>
                    <a:pt x="0" y="6"/>
                  </a:cubicBezTo>
                  <a:cubicBezTo>
                    <a:pt x="0" y="5"/>
                    <a:pt x="1" y="3"/>
                    <a:pt x="3" y="2"/>
                  </a:cubicBezTo>
                  <a:cubicBezTo>
                    <a:pt x="5" y="1"/>
                    <a:pt x="8" y="0"/>
                    <a:pt x="11" y="0"/>
                  </a:cubicBezTo>
                  <a:cubicBezTo>
                    <a:pt x="13" y="0"/>
                    <a:pt x="16" y="1"/>
                    <a:pt x="18" y="2"/>
                  </a:cubicBezTo>
                  <a:cubicBezTo>
                    <a:pt x="20" y="3"/>
                    <a:pt x="21" y="5"/>
                    <a:pt x="21" y="6"/>
                  </a:cubicBezTo>
                  <a:cubicBezTo>
                    <a:pt x="21" y="8"/>
                    <a:pt x="20" y="9"/>
                    <a:pt x="18" y="11"/>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0" name="Freeform 196"/>
            <p:cNvSpPr>
              <a:spLocks/>
            </p:cNvSpPr>
            <p:nvPr/>
          </p:nvSpPr>
          <p:spPr bwMode="auto">
            <a:xfrm>
              <a:off x="4788" y="1970"/>
              <a:ext cx="50" cy="19"/>
            </a:xfrm>
            <a:custGeom>
              <a:avLst/>
              <a:gdLst>
                <a:gd name="T0" fmla="*/ 555652 w 21"/>
                <a:gd name="T1" fmla="*/ 1055778 h 8"/>
                <a:gd name="T2" fmla="*/ 2060521 w 21"/>
                <a:gd name="T3" fmla="*/ 771519 h 8"/>
                <a:gd name="T4" fmla="*/ 3390755 w 21"/>
                <a:gd name="T5" fmla="*/ 1055778 h 8"/>
                <a:gd name="T6" fmla="*/ 3946400 w 21"/>
                <a:gd name="T7" fmla="*/ 1449567 h 8"/>
                <a:gd name="T8" fmla="*/ 3946400 w 21"/>
                <a:gd name="T9" fmla="*/ 1055778 h 8"/>
                <a:gd name="T10" fmla="*/ 3390755 w 21"/>
                <a:gd name="T11" fmla="*/ 377594 h 8"/>
                <a:gd name="T12" fmla="*/ 2060521 w 21"/>
                <a:gd name="T13" fmla="*/ 0 h 8"/>
                <a:gd name="T14" fmla="*/ 555652 w 21"/>
                <a:gd name="T15" fmla="*/ 377594 h 8"/>
                <a:gd name="T16" fmla="*/ 0 w 21"/>
                <a:gd name="T17" fmla="*/ 1055778 h 8"/>
                <a:gd name="T18" fmla="*/ 169257 w 21"/>
                <a:gd name="T19" fmla="*/ 1449567 h 8"/>
                <a:gd name="T20" fmla="*/ 555652 w 21"/>
                <a:gd name="T21" fmla="*/ 105577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8"/>
                <a:gd name="T35" fmla="*/ 21 w 2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8">
                  <a:moveTo>
                    <a:pt x="3" y="6"/>
                  </a:moveTo>
                  <a:cubicBezTo>
                    <a:pt x="5" y="5"/>
                    <a:pt x="8" y="4"/>
                    <a:pt x="11" y="4"/>
                  </a:cubicBezTo>
                  <a:cubicBezTo>
                    <a:pt x="13" y="4"/>
                    <a:pt x="16" y="5"/>
                    <a:pt x="18" y="6"/>
                  </a:cubicBezTo>
                  <a:cubicBezTo>
                    <a:pt x="19" y="7"/>
                    <a:pt x="20" y="7"/>
                    <a:pt x="21" y="8"/>
                  </a:cubicBezTo>
                  <a:cubicBezTo>
                    <a:pt x="21" y="8"/>
                    <a:pt x="21" y="7"/>
                    <a:pt x="21" y="6"/>
                  </a:cubicBezTo>
                  <a:cubicBezTo>
                    <a:pt x="21" y="5"/>
                    <a:pt x="20" y="3"/>
                    <a:pt x="18" y="2"/>
                  </a:cubicBezTo>
                  <a:cubicBezTo>
                    <a:pt x="16" y="1"/>
                    <a:pt x="13" y="0"/>
                    <a:pt x="11" y="0"/>
                  </a:cubicBezTo>
                  <a:cubicBezTo>
                    <a:pt x="8" y="0"/>
                    <a:pt x="5" y="1"/>
                    <a:pt x="3" y="2"/>
                  </a:cubicBezTo>
                  <a:cubicBezTo>
                    <a:pt x="1" y="3"/>
                    <a:pt x="0" y="5"/>
                    <a:pt x="0" y="6"/>
                  </a:cubicBezTo>
                  <a:cubicBezTo>
                    <a:pt x="0" y="7"/>
                    <a:pt x="1" y="8"/>
                    <a:pt x="1" y="8"/>
                  </a:cubicBezTo>
                  <a:cubicBezTo>
                    <a:pt x="1" y="7"/>
                    <a:pt x="2" y="7"/>
                    <a:pt x="3" y="6"/>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1" name="Freeform 197"/>
            <p:cNvSpPr>
              <a:spLocks/>
            </p:cNvSpPr>
            <p:nvPr/>
          </p:nvSpPr>
          <p:spPr bwMode="auto">
            <a:xfrm>
              <a:off x="4933" y="2192"/>
              <a:ext cx="33" cy="48"/>
            </a:xfrm>
            <a:custGeom>
              <a:avLst/>
              <a:gdLst>
                <a:gd name="T0" fmla="*/ 1471322 w 14"/>
                <a:gd name="T1" fmla="*/ 0 h 20"/>
                <a:gd name="T2" fmla="*/ 1673338 w 14"/>
                <a:gd name="T3" fmla="*/ 621084 h 20"/>
                <a:gd name="T4" fmla="*/ 498430 w 14"/>
                <a:gd name="T5" fmla="*/ 3315629 h 20"/>
                <a:gd name="T6" fmla="*/ 0 w 14"/>
                <a:gd name="T7" fmla="*/ 3577445 h 20"/>
                <a:gd name="T8" fmla="*/ 974766 w 14"/>
                <a:gd name="T9" fmla="*/ 3758993 h 20"/>
                <a:gd name="T10" fmla="*/ 2297663 w 14"/>
                <a:gd name="T11" fmla="*/ 1064436 h 20"/>
                <a:gd name="T12" fmla="*/ 1471322 w 14"/>
                <a:gd name="T13" fmla="*/ 0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9" y="0"/>
                  </a:moveTo>
                  <a:cubicBezTo>
                    <a:pt x="10" y="1"/>
                    <a:pt x="10" y="2"/>
                    <a:pt x="10" y="3"/>
                  </a:cubicBezTo>
                  <a:cubicBezTo>
                    <a:pt x="10" y="8"/>
                    <a:pt x="7" y="14"/>
                    <a:pt x="3" y="16"/>
                  </a:cubicBezTo>
                  <a:cubicBezTo>
                    <a:pt x="1" y="17"/>
                    <a:pt x="0" y="17"/>
                    <a:pt x="0" y="17"/>
                  </a:cubicBezTo>
                  <a:cubicBezTo>
                    <a:pt x="1" y="19"/>
                    <a:pt x="3" y="20"/>
                    <a:pt x="6" y="18"/>
                  </a:cubicBezTo>
                  <a:cubicBezTo>
                    <a:pt x="10" y="16"/>
                    <a:pt x="14" y="10"/>
                    <a:pt x="14" y="5"/>
                  </a:cubicBezTo>
                  <a:cubicBezTo>
                    <a:pt x="14" y="2"/>
                    <a:pt x="12" y="0"/>
                    <a:pt x="9" y="0"/>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2" name="Freeform 198"/>
            <p:cNvSpPr>
              <a:spLocks/>
            </p:cNvSpPr>
            <p:nvPr/>
          </p:nvSpPr>
          <p:spPr bwMode="auto">
            <a:xfrm>
              <a:off x="4930" y="2192"/>
              <a:ext cx="26" cy="40"/>
            </a:xfrm>
            <a:custGeom>
              <a:avLst/>
              <a:gdLst>
                <a:gd name="T0" fmla="*/ 642188 w 11"/>
                <a:gd name="T1" fmla="*/ 2560181 h 17"/>
                <a:gd name="T2" fmla="*/ 1850999 w 11"/>
                <a:gd name="T3" fmla="*/ 462433 h 17"/>
                <a:gd name="T4" fmla="*/ 1736051 w 11"/>
                <a:gd name="T5" fmla="*/ 0 h 17"/>
                <a:gd name="T6" fmla="*/ 1224416 w 11"/>
                <a:gd name="T7" fmla="*/ 145744 h 17"/>
                <a:gd name="T8" fmla="*/ 0 w 11"/>
                <a:gd name="T9" fmla="*/ 2252661 h 17"/>
                <a:gd name="T10" fmla="*/ 152034 w 11"/>
                <a:gd name="T11" fmla="*/ 2705583 h 17"/>
                <a:gd name="T12" fmla="*/ 642188 w 11"/>
                <a:gd name="T13" fmla="*/ 2560181 h 17"/>
                <a:gd name="T14" fmla="*/ 0 60000 65536"/>
                <a:gd name="T15" fmla="*/ 0 60000 65536"/>
                <a:gd name="T16" fmla="*/ 0 60000 65536"/>
                <a:gd name="T17" fmla="*/ 0 60000 65536"/>
                <a:gd name="T18" fmla="*/ 0 60000 65536"/>
                <a:gd name="T19" fmla="*/ 0 60000 65536"/>
                <a:gd name="T20" fmla="*/ 0 60000 65536"/>
                <a:gd name="T21" fmla="*/ 0 w 11"/>
                <a:gd name="T22" fmla="*/ 0 h 17"/>
                <a:gd name="T23" fmla="*/ 11 w 1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7">
                  <a:moveTo>
                    <a:pt x="4" y="16"/>
                  </a:moveTo>
                  <a:cubicBezTo>
                    <a:pt x="8" y="14"/>
                    <a:pt x="11" y="8"/>
                    <a:pt x="11" y="3"/>
                  </a:cubicBezTo>
                  <a:cubicBezTo>
                    <a:pt x="11" y="2"/>
                    <a:pt x="11" y="1"/>
                    <a:pt x="10" y="0"/>
                  </a:cubicBezTo>
                  <a:cubicBezTo>
                    <a:pt x="9" y="0"/>
                    <a:pt x="8" y="0"/>
                    <a:pt x="7" y="1"/>
                  </a:cubicBezTo>
                  <a:cubicBezTo>
                    <a:pt x="3" y="3"/>
                    <a:pt x="0" y="9"/>
                    <a:pt x="0" y="14"/>
                  </a:cubicBezTo>
                  <a:cubicBezTo>
                    <a:pt x="0" y="15"/>
                    <a:pt x="0" y="16"/>
                    <a:pt x="1" y="17"/>
                  </a:cubicBezTo>
                  <a:cubicBezTo>
                    <a:pt x="1" y="17"/>
                    <a:pt x="2" y="17"/>
                    <a:pt x="4" y="16"/>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813" name="Freeform 199"/>
            <p:cNvSpPr>
              <a:spLocks/>
            </p:cNvSpPr>
            <p:nvPr/>
          </p:nvSpPr>
          <p:spPr bwMode="auto">
            <a:xfrm>
              <a:off x="4907" y="2062"/>
              <a:ext cx="394" cy="494"/>
            </a:xfrm>
            <a:custGeom>
              <a:avLst/>
              <a:gdLst>
                <a:gd name="T0" fmla="*/ 130 w 394"/>
                <a:gd name="T1" fmla="*/ 0 h 494"/>
                <a:gd name="T2" fmla="*/ 0 w 394"/>
                <a:gd name="T3" fmla="*/ 340 h 494"/>
                <a:gd name="T4" fmla="*/ 264 w 394"/>
                <a:gd name="T5" fmla="*/ 494 h 494"/>
                <a:gd name="T6" fmla="*/ 394 w 394"/>
                <a:gd name="T7" fmla="*/ 152 h 494"/>
                <a:gd name="T8" fmla="*/ 130 w 394"/>
                <a:gd name="T9" fmla="*/ 0 h 494"/>
                <a:gd name="T10" fmla="*/ 0 60000 65536"/>
                <a:gd name="T11" fmla="*/ 0 60000 65536"/>
                <a:gd name="T12" fmla="*/ 0 60000 65536"/>
                <a:gd name="T13" fmla="*/ 0 60000 65536"/>
                <a:gd name="T14" fmla="*/ 0 60000 65536"/>
                <a:gd name="T15" fmla="*/ 0 w 394"/>
                <a:gd name="T16" fmla="*/ 0 h 494"/>
                <a:gd name="T17" fmla="*/ 394 w 394"/>
                <a:gd name="T18" fmla="*/ 494 h 494"/>
              </a:gdLst>
              <a:ahLst/>
              <a:cxnLst>
                <a:cxn ang="T10">
                  <a:pos x="T0" y="T1"/>
                </a:cxn>
                <a:cxn ang="T11">
                  <a:pos x="T2" y="T3"/>
                </a:cxn>
                <a:cxn ang="T12">
                  <a:pos x="T4" y="T5"/>
                </a:cxn>
                <a:cxn ang="T13">
                  <a:pos x="T6" y="T7"/>
                </a:cxn>
                <a:cxn ang="T14">
                  <a:pos x="T8" y="T9"/>
                </a:cxn>
              </a:cxnLst>
              <a:rect l="T15" t="T16" r="T17" b="T18"/>
              <a:pathLst>
                <a:path w="394" h="494">
                  <a:moveTo>
                    <a:pt x="130" y="0"/>
                  </a:moveTo>
                  <a:lnTo>
                    <a:pt x="0" y="340"/>
                  </a:lnTo>
                  <a:lnTo>
                    <a:pt x="264" y="494"/>
                  </a:lnTo>
                  <a:lnTo>
                    <a:pt x="394" y="152"/>
                  </a:lnTo>
                  <a:lnTo>
                    <a:pt x="130" y="0"/>
                  </a:lnTo>
                  <a:close/>
                </a:path>
              </a:pathLst>
            </a:custGeom>
            <a:solidFill>
              <a:srgbClr val="D0D0D0"/>
            </a:solidFill>
            <a:ln w="9525">
              <a:noFill/>
              <a:round/>
              <a:headEnd/>
              <a:tailEnd/>
            </a:ln>
          </p:spPr>
          <p:txBody>
            <a:bodyPr/>
            <a:lstStyle/>
            <a:p>
              <a:endParaRPr lang="en-US">
                <a:latin typeface="Calibri" pitchFamily="34" charset="0"/>
              </a:endParaRPr>
            </a:p>
          </p:txBody>
        </p:sp>
        <p:sp>
          <p:nvSpPr>
            <p:cNvPr id="28814" name="Freeform 200"/>
            <p:cNvSpPr>
              <a:spLocks/>
            </p:cNvSpPr>
            <p:nvPr/>
          </p:nvSpPr>
          <p:spPr bwMode="auto">
            <a:xfrm>
              <a:off x="5027" y="2086"/>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5" name="Freeform 201"/>
            <p:cNvSpPr>
              <a:spLocks/>
            </p:cNvSpPr>
            <p:nvPr/>
          </p:nvSpPr>
          <p:spPr bwMode="auto">
            <a:xfrm>
              <a:off x="5077" y="2114"/>
              <a:ext cx="56" cy="71"/>
            </a:xfrm>
            <a:custGeom>
              <a:avLst/>
              <a:gdLst>
                <a:gd name="T0" fmla="*/ 19 w 56"/>
                <a:gd name="T1" fmla="*/ 0 h 71"/>
                <a:gd name="T2" fmla="*/ 0 w 56"/>
                <a:gd name="T3" fmla="*/ 50 h 71"/>
                <a:gd name="T4" fmla="*/ 38 w 56"/>
                <a:gd name="T5" fmla="*/ 71 h 71"/>
                <a:gd name="T6" fmla="*/ 56 w 56"/>
                <a:gd name="T7" fmla="*/ 22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6" name="Freeform 202"/>
            <p:cNvSpPr>
              <a:spLocks/>
            </p:cNvSpPr>
            <p:nvPr/>
          </p:nvSpPr>
          <p:spPr bwMode="auto">
            <a:xfrm>
              <a:off x="5126" y="2143"/>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7" name="Freeform 203"/>
            <p:cNvSpPr>
              <a:spLocks/>
            </p:cNvSpPr>
            <p:nvPr/>
          </p:nvSpPr>
          <p:spPr bwMode="auto">
            <a:xfrm>
              <a:off x="5176" y="2171"/>
              <a:ext cx="57" cy="71"/>
            </a:xfrm>
            <a:custGeom>
              <a:avLst/>
              <a:gdLst>
                <a:gd name="T0" fmla="*/ 19 w 57"/>
                <a:gd name="T1" fmla="*/ 0 h 71"/>
                <a:gd name="T2" fmla="*/ 0 w 57"/>
                <a:gd name="T3" fmla="*/ 50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8" name="Freeform 204"/>
            <p:cNvSpPr>
              <a:spLocks/>
            </p:cNvSpPr>
            <p:nvPr/>
          </p:nvSpPr>
          <p:spPr bwMode="auto">
            <a:xfrm>
              <a:off x="5226" y="2199"/>
              <a:ext cx="56" cy="71"/>
            </a:xfrm>
            <a:custGeom>
              <a:avLst/>
              <a:gdLst>
                <a:gd name="T0" fmla="*/ 18 w 56"/>
                <a:gd name="T1" fmla="*/ 0 h 71"/>
                <a:gd name="T2" fmla="*/ 0 w 56"/>
                <a:gd name="T3" fmla="*/ 50 h 71"/>
                <a:gd name="T4" fmla="*/ 37 w 56"/>
                <a:gd name="T5" fmla="*/ 71 h 71"/>
                <a:gd name="T6" fmla="*/ 56 w 56"/>
                <a:gd name="T7" fmla="*/ 22 h 71"/>
                <a:gd name="T8" fmla="*/ 18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8" y="0"/>
                  </a:moveTo>
                  <a:lnTo>
                    <a:pt x="0" y="50"/>
                  </a:lnTo>
                  <a:lnTo>
                    <a:pt x="37" y="71"/>
                  </a:lnTo>
                  <a:lnTo>
                    <a:pt x="56" y="22"/>
                  </a:lnTo>
                  <a:lnTo>
                    <a:pt x="18"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19" name="Freeform 205"/>
            <p:cNvSpPr>
              <a:spLocks/>
            </p:cNvSpPr>
            <p:nvPr/>
          </p:nvSpPr>
          <p:spPr bwMode="auto">
            <a:xfrm>
              <a:off x="5001" y="2150"/>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0" name="Freeform 206"/>
            <p:cNvSpPr>
              <a:spLocks/>
            </p:cNvSpPr>
            <p:nvPr/>
          </p:nvSpPr>
          <p:spPr bwMode="auto">
            <a:xfrm>
              <a:off x="5051" y="2178"/>
              <a:ext cx="56" cy="71"/>
            </a:xfrm>
            <a:custGeom>
              <a:avLst/>
              <a:gdLst>
                <a:gd name="T0" fmla="*/ 19 w 56"/>
                <a:gd name="T1" fmla="*/ 0 h 71"/>
                <a:gd name="T2" fmla="*/ 0 w 56"/>
                <a:gd name="T3" fmla="*/ 50 h 71"/>
                <a:gd name="T4" fmla="*/ 38 w 56"/>
                <a:gd name="T5" fmla="*/ 71 h 71"/>
                <a:gd name="T6" fmla="*/ 56 w 56"/>
                <a:gd name="T7" fmla="*/ 21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1" name="Freeform 207"/>
            <p:cNvSpPr>
              <a:spLocks/>
            </p:cNvSpPr>
            <p:nvPr/>
          </p:nvSpPr>
          <p:spPr bwMode="auto">
            <a:xfrm>
              <a:off x="5100" y="2206"/>
              <a:ext cx="57" cy="71"/>
            </a:xfrm>
            <a:custGeom>
              <a:avLst/>
              <a:gdLst>
                <a:gd name="T0" fmla="*/ 19 w 57"/>
                <a:gd name="T1" fmla="*/ 0 h 71"/>
                <a:gd name="T2" fmla="*/ 0 w 57"/>
                <a:gd name="T3" fmla="*/ 50 h 71"/>
                <a:gd name="T4" fmla="*/ 38 w 57"/>
                <a:gd name="T5" fmla="*/ 71 h 71"/>
                <a:gd name="T6" fmla="*/ 57 w 57"/>
                <a:gd name="T7" fmla="*/ 22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2" name="Freeform 208"/>
            <p:cNvSpPr>
              <a:spLocks/>
            </p:cNvSpPr>
            <p:nvPr/>
          </p:nvSpPr>
          <p:spPr bwMode="auto">
            <a:xfrm>
              <a:off x="5150" y="2235"/>
              <a:ext cx="57" cy="71"/>
            </a:xfrm>
            <a:custGeom>
              <a:avLst/>
              <a:gdLst>
                <a:gd name="T0" fmla="*/ 19 w 57"/>
                <a:gd name="T1" fmla="*/ 0 h 71"/>
                <a:gd name="T2" fmla="*/ 0 w 57"/>
                <a:gd name="T3" fmla="*/ 49 h 71"/>
                <a:gd name="T4" fmla="*/ 38 w 57"/>
                <a:gd name="T5" fmla="*/ 71 h 71"/>
                <a:gd name="T6" fmla="*/ 57 w 57"/>
                <a:gd name="T7" fmla="*/ 23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3" name="Freeform 209"/>
            <p:cNvSpPr>
              <a:spLocks/>
            </p:cNvSpPr>
            <p:nvPr/>
          </p:nvSpPr>
          <p:spPr bwMode="auto">
            <a:xfrm>
              <a:off x="5200" y="2263"/>
              <a:ext cx="56" cy="71"/>
            </a:xfrm>
            <a:custGeom>
              <a:avLst/>
              <a:gdLst>
                <a:gd name="T0" fmla="*/ 18 w 56"/>
                <a:gd name="T1" fmla="*/ 0 h 71"/>
                <a:gd name="T2" fmla="*/ 0 w 56"/>
                <a:gd name="T3" fmla="*/ 50 h 71"/>
                <a:gd name="T4" fmla="*/ 37 w 56"/>
                <a:gd name="T5" fmla="*/ 71 h 71"/>
                <a:gd name="T6" fmla="*/ 56 w 56"/>
                <a:gd name="T7" fmla="*/ 24 h 71"/>
                <a:gd name="T8" fmla="*/ 18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8" y="0"/>
                  </a:moveTo>
                  <a:lnTo>
                    <a:pt x="0" y="50"/>
                  </a:lnTo>
                  <a:lnTo>
                    <a:pt x="37" y="71"/>
                  </a:lnTo>
                  <a:lnTo>
                    <a:pt x="56" y="24"/>
                  </a:lnTo>
                  <a:lnTo>
                    <a:pt x="18"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4" name="Freeform 210"/>
            <p:cNvSpPr>
              <a:spLocks/>
            </p:cNvSpPr>
            <p:nvPr/>
          </p:nvSpPr>
          <p:spPr bwMode="auto">
            <a:xfrm>
              <a:off x="4951" y="2277"/>
              <a:ext cx="57" cy="71"/>
            </a:xfrm>
            <a:custGeom>
              <a:avLst/>
              <a:gdLst>
                <a:gd name="T0" fmla="*/ 19 w 57"/>
                <a:gd name="T1" fmla="*/ 0 h 71"/>
                <a:gd name="T2" fmla="*/ 0 w 57"/>
                <a:gd name="T3" fmla="*/ 50 h 71"/>
                <a:gd name="T4" fmla="*/ 38 w 57"/>
                <a:gd name="T5" fmla="*/ 71 h 71"/>
                <a:gd name="T6" fmla="*/ 57 w 57"/>
                <a:gd name="T7" fmla="*/ 24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50"/>
                  </a:lnTo>
                  <a:lnTo>
                    <a:pt x="38" y="71"/>
                  </a:lnTo>
                  <a:lnTo>
                    <a:pt x="57" y="24"/>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5" name="Freeform 211"/>
            <p:cNvSpPr>
              <a:spLocks/>
            </p:cNvSpPr>
            <p:nvPr/>
          </p:nvSpPr>
          <p:spPr bwMode="auto">
            <a:xfrm>
              <a:off x="5001" y="2306"/>
              <a:ext cx="57" cy="70"/>
            </a:xfrm>
            <a:custGeom>
              <a:avLst/>
              <a:gdLst>
                <a:gd name="T0" fmla="*/ 19 w 57"/>
                <a:gd name="T1" fmla="*/ 0 h 70"/>
                <a:gd name="T2" fmla="*/ 0 w 57"/>
                <a:gd name="T3" fmla="*/ 49 h 70"/>
                <a:gd name="T4" fmla="*/ 38 w 57"/>
                <a:gd name="T5" fmla="*/ 70 h 70"/>
                <a:gd name="T6" fmla="*/ 57 w 57"/>
                <a:gd name="T7" fmla="*/ 23 h 70"/>
                <a:gd name="T8" fmla="*/ 19 w 57"/>
                <a:gd name="T9" fmla="*/ 0 h 70"/>
                <a:gd name="T10" fmla="*/ 0 60000 65536"/>
                <a:gd name="T11" fmla="*/ 0 60000 65536"/>
                <a:gd name="T12" fmla="*/ 0 60000 65536"/>
                <a:gd name="T13" fmla="*/ 0 60000 65536"/>
                <a:gd name="T14" fmla="*/ 0 60000 65536"/>
                <a:gd name="T15" fmla="*/ 0 w 57"/>
                <a:gd name="T16" fmla="*/ 0 h 70"/>
                <a:gd name="T17" fmla="*/ 57 w 57"/>
                <a:gd name="T18" fmla="*/ 70 h 70"/>
              </a:gdLst>
              <a:ahLst/>
              <a:cxnLst>
                <a:cxn ang="T10">
                  <a:pos x="T0" y="T1"/>
                </a:cxn>
                <a:cxn ang="T11">
                  <a:pos x="T2" y="T3"/>
                </a:cxn>
                <a:cxn ang="T12">
                  <a:pos x="T4" y="T5"/>
                </a:cxn>
                <a:cxn ang="T13">
                  <a:pos x="T6" y="T7"/>
                </a:cxn>
                <a:cxn ang="T14">
                  <a:pos x="T8" y="T9"/>
                </a:cxn>
              </a:cxnLst>
              <a:rect l="T15" t="T16" r="T17" b="T18"/>
              <a:pathLst>
                <a:path w="57" h="70">
                  <a:moveTo>
                    <a:pt x="19" y="0"/>
                  </a:moveTo>
                  <a:lnTo>
                    <a:pt x="0" y="49"/>
                  </a:lnTo>
                  <a:lnTo>
                    <a:pt x="38" y="70"/>
                  </a:lnTo>
                  <a:lnTo>
                    <a:pt x="57" y="23"/>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6" name="Freeform 212"/>
            <p:cNvSpPr>
              <a:spLocks/>
            </p:cNvSpPr>
            <p:nvPr/>
          </p:nvSpPr>
          <p:spPr bwMode="auto">
            <a:xfrm>
              <a:off x="5051" y="2336"/>
              <a:ext cx="56" cy="69"/>
            </a:xfrm>
            <a:custGeom>
              <a:avLst/>
              <a:gdLst>
                <a:gd name="T0" fmla="*/ 19 w 56"/>
                <a:gd name="T1" fmla="*/ 0 h 69"/>
                <a:gd name="T2" fmla="*/ 0 w 56"/>
                <a:gd name="T3" fmla="*/ 48 h 69"/>
                <a:gd name="T4" fmla="*/ 38 w 56"/>
                <a:gd name="T5" fmla="*/ 69 h 69"/>
                <a:gd name="T6" fmla="*/ 56 w 56"/>
                <a:gd name="T7" fmla="*/ 22 h 69"/>
                <a:gd name="T8" fmla="*/ 19 w 56"/>
                <a:gd name="T9" fmla="*/ 0 h 69"/>
                <a:gd name="T10" fmla="*/ 0 60000 65536"/>
                <a:gd name="T11" fmla="*/ 0 60000 65536"/>
                <a:gd name="T12" fmla="*/ 0 60000 65536"/>
                <a:gd name="T13" fmla="*/ 0 60000 65536"/>
                <a:gd name="T14" fmla="*/ 0 60000 65536"/>
                <a:gd name="T15" fmla="*/ 0 w 56"/>
                <a:gd name="T16" fmla="*/ 0 h 69"/>
                <a:gd name="T17" fmla="*/ 56 w 56"/>
                <a:gd name="T18" fmla="*/ 69 h 69"/>
              </a:gdLst>
              <a:ahLst/>
              <a:cxnLst>
                <a:cxn ang="T10">
                  <a:pos x="T0" y="T1"/>
                </a:cxn>
                <a:cxn ang="T11">
                  <a:pos x="T2" y="T3"/>
                </a:cxn>
                <a:cxn ang="T12">
                  <a:pos x="T4" y="T5"/>
                </a:cxn>
                <a:cxn ang="T13">
                  <a:pos x="T6" y="T7"/>
                </a:cxn>
                <a:cxn ang="T14">
                  <a:pos x="T8" y="T9"/>
                </a:cxn>
              </a:cxnLst>
              <a:rect l="T15" t="T16" r="T17" b="T18"/>
              <a:pathLst>
                <a:path w="56" h="69">
                  <a:moveTo>
                    <a:pt x="19" y="0"/>
                  </a:moveTo>
                  <a:lnTo>
                    <a:pt x="0" y="48"/>
                  </a:lnTo>
                  <a:lnTo>
                    <a:pt x="38" y="69"/>
                  </a:lnTo>
                  <a:lnTo>
                    <a:pt x="56"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7" name="Freeform 213"/>
            <p:cNvSpPr>
              <a:spLocks/>
            </p:cNvSpPr>
            <p:nvPr/>
          </p:nvSpPr>
          <p:spPr bwMode="auto">
            <a:xfrm>
              <a:off x="5100" y="2365"/>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8" name="Freeform 214"/>
            <p:cNvSpPr>
              <a:spLocks/>
            </p:cNvSpPr>
            <p:nvPr/>
          </p:nvSpPr>
          <p:spPr bwMode="auto">
            <a:xfrm>
              <a:off x="5150" y="2393"/>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29" name="Freeform 215"/>
            <p:cNvSpPr>
              <a:spLocks/>
            </p:cNvSpPr>
            <p:nvPr/>
          </p:nvSpPr>
          <p:spPr bwMode="auto">
            <a:xfrm>
              <a:off x="4928" y="2343"/>
              <a:ext cx="57" cy="69"/>
            </a:xfrm>
            <a:custGeom>
              <a:avLst/>
              <a:gdLst>
                <a:gd name="T0" fmla="*/ 19 w 57"/>
                <a:gd name="T1" fmla="*/ 0 h 69"/>
                <a:gd name="T2" fmla="*/ 0 w 57"/>
                <a:gd name="T3" fmla="*/ 48 h 69"/>
                <a:gd name="T4" fmla="*/ 38 w 57"/>
                <a:gd name="T5" fmla="*/ 69 h 69"/>
                <a:gd name="T6" fmla="*/ 57 w 57"/>
                <a:gd name="T7" fmla="*/ 22 h 69"/>
                <a:gd name="T8" fmla="*/ 19 w 57"/>
                <a:gd name="T9" fmla="*/ 0 h 69"/>
                <a:gd name="T10" fmla="*/ 0 60000 65536"/>
                <a:gd name="T11" fmla="*/ 0 60000 65536"/>
                <a:gd name="T12" fmla="*/ 0 60000 65536"/>
                <a:gd name="T13" fmla="*/ 0 60000 65536"/>
                <a:gd name="T14" fmla="*/ 0 60000 65536"/>
                <a:gd name="T15" fmla="*/ 0 w 57"/>
                <a:gd name="T16" fmla="*/ 0 h 69"/>
                <a:gd name="T17" fmla="*/ 57 w 57"/>
                <a:gd name="T18" fmla="*/ 69 h 69"/>
              </a:gdLst>
              <a:ahLst/>
              <a:cxnLst>
                <a:cxn ang="T10">
                  <a:pos x="T0" y="T1"/>
                </a:cxn>
                <a:cxn ang="T11">
                  <a:pos x="T2" y="T3"/>
                </a:cxn>
                <a:cxn ang="T12">
                  <a:pos x="T4" y="T5"/>
                </a:cxn>
                <a:cxn ang="T13">
                  <a:pos x="T6" y="T7"/>
                </a:cxn>
                <a:cxn ang="T14">
                  <a:pos x="T8" y="T9"/>
                </a:cxn>
              </a:cxnLst>
              <a:rect l="T15" t="T16" r="T17" b="T18"/>
              <a:pathLst>
                <a:path w="57" h="69">
                  <a:moveTo>
                    <a:pt x="19" y="0"/>
                  </a:moveTo>
                  <a:lnTo>
                    <a:pt x="0" y="48"/>
                  </a:lnTo>
                  <a:lnTo>
                    <a:pt x="38" y="69"/>
                  </a:lnTo>
                  <a:lnTo>
                    <a:pt x="57"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0" name="Freeform 216"/>
            <p:cNvSpPr>
              <a:spLocks/>
            </p:cNvSpPr>
            <p:nvPr/>
          </p:nvSpPr>
          <p:spPr bwMode="auto">
            <a:xfrm>
              <a:off x="4977" y="2372"/>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1" name="Freeform 217"/>
            <p:cNvSpPr>
              <a:spLocks/>
            </p:cNvSpPr>
            <p:nvPr/>
          </p:nvSpPr>
          <p:spPr bwMode="auto">
            <a:xfrm>
              <a:off x="5027" y="2400"/>
              <a:ext cx="57" cy="71"/>
            </a:xfrm>
            <a:custGeom>
              <a:avLst/>
              <a:gdLst>
                <a:gd name="T0" fmla="*/ 19 w 57"/>
                <a:gd name="T1" fmla="*/ 0 h 71"/>
                <a:gd name="T2" fmla="*/ 0 w 57"/>
                <a:gd name="T3" fmla="*/ 47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7"/>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2" name="Freeform 218"/>
            <p:cNvSpPr>
              <a:spLocks/>
            </p:cNvSpPr>
            <p:nvPr/>
          </p:nvSpPr>
          <p:spPr bwMode="auto">
            <a:xfrm>
              <a:off x="5077" y="2428"/>
              <a:ext cx="56" cy="71"/>
            </a:xfrm>
            <a:custGeom>
              <a:avLst/>
              <a:gdLst>
                <a:gd name="T0" fmla="*/ 19 w 56"/>
                <a:gd name="T1" fmla="*/ 0 h 71"/>
                <a:gd name="T2" fmla="*/ 0 w 56"/>
                <a:gd name="T3" fmla="*/ 50 h 71"/>
                <a:gd name="T4" fmla="*/ 38 w 56"/>
                <a:gd name="T5" fmla="*/ 71 h 71"/>
                <a:gd name="T6" fmla="*/ 56 w 56"/>
                <a:gd name="T7" fmla="*/ 22 h 71"/>
                <a:gd name="T8" fmla="*/ 19 w 56"/>
                <a:gd name="T9" fmla="*/ 0 h 71"/>
                <a:gd name="T10" fmla="*/ 0 60000 65536"/>
                <a:gd name="T11" fmla="*/ 0 60000 65536"/>
                <a:gd name="T12" fmla="*/ 0 60000 65536"/>
                <a:gd name="T13" fmla="*/ 0 60000 65536"/>
                <a:gd name="T14" fmla="*/ 0 60000 65536"/>
                <a:gd name="T15" fmla="*/ 0 w 56"/>
                <a:gd name="T16" fmla="*/ 0 h 71"/>
                <a:gd name="T17" fmla="*/ 56 w 56"/>
                <a:gd name="T18" fmla="*/ 71 h 71"/>
              </a:gdLst>
              <a:ahLst/>
              <a:cxnLst>
                <a:cxn ang="T10">
                  <a:pos x="T0" y="T1"/>
                </a:cxn>
                <a:cxn ang="T11">
                  <a:pos x="T2" y="T3"/>
                </a:cxn>
                <a:cxn ang="T12">
                  <a:pos x="T4" y="T5"/>
                </a:cxn>
                <a:cxn ang="T13">
                  <a:pos x="T6" y="T7"/>
                </a:cxn>
                <a:cxn ang="T14">
                  <a:pos x="T8" y="T9"/>
                </a:cxn>
              </a:cxnLst>
              <a:rect l="T15" t="T16" r="T17" b="T18"/>
              <a:pathLst>
                <a:path w="56" h="71">
                  <a:moveTo>
                    <a:pt x="19" y="0"/>
                  </a:moveTo>
                  <a:lnTo>
                    <a:pt x="0" y="50"/>
                  </a:lnTo>
                  <a:lnTo>
                    <a:pt x="38" y="71"/>
                  </a:lnTo>
                  <a:lnTo>
                    <a:pt x="56" y="22"/>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3" name="Freeform 219"/>
            <p:cNvSpPr>
              <a:spLocks/>
            </p:cNvSpPr>
            <p:nvPr/>
          </p:nvSpPr>
          <p:spPr bwMode="auto">
            <a:xfrm>
              <a:off x="5126" y="2457"/>
              <a:ext cx="57" cy="71"/>
            </a:xfrm>
            <a:custGeom>
              <a:avLst/>
              <a:gdLst>
                <a:gd name="T0" fmla="*/ 19 w 57"/>
                <a:gd name="T1" fmla="*/ 0 h 71"/>
                <a:gd name="T2" fmla="*/ 0 w 57"/>
                <a:gd name="T3" fmla="*/ 49 h 71"/>
                <a:gd name="T4" fmla="*/ 38 w 57"/>
                <a:gd name="T5" fmla="*/ 71 h 71"/>
                <a:gd name="T6" fmla="*/ 57 w 57"/>
                <a:gd name="T7" fmla="*/ 21 h 71"/>
                <a:gd name="T8" fmla="*/ 19 w 57"/>
                <a:gd name="T9" fmla="*/ 0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19" y="0"/>
                  </a:moveTo>
                  <a:lnTo>
                    <a:pt x="0" y="49"/>
                  </a:lnTo>
                  <a:lnTo>
                    <a:pt x="38" y="71"/>
                  </a:lnTo>
                  <a:lnTo>
                    <a:pt x="57" y="21"/>
                  </a:lnTo>
                  <a:lnTo>
                    <a:pt x="19"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4" name="Freeform 220"/>
            <p:cNvSpPr>
              <a:spLocks/>
            </p:cNvSpPr>
            <p:nvPr/>
          </p:nvSpPr>
          <p:spPr bwMode="auto">
            <a:xfrm>
              <a:off x="5037" y="2062"/>
              <a:ext cx="276" cy="154"/>
            </a:xfrm>
            <a:custGeom>
              <a:avLst/>
              <a:gdLst>
                <a:gd name="T0" fmla="*/ 0 w 276"/>
                <a:gd name="T1" fmla="*/ 0 h 154"/>
                <a:gd name="T2" fmla="*/ 16 w 276"/>
                <a:gd name="T3" fmla="*/ 0 h 154"/>
                <a:gd name="T4" fmla="*/ 276 w 276"/>
                <a:gd name="T5" fmla="*/ 154 h 154"/>
                <a:gd name="T6" fmla="*/ 264 w 276"/>
                <a:gd name="T7" fmla="*/ 154 h 154"/>
                <a:gd name="T8" fmla="*/ 0 w 276"/>
                <a:gd name="T9" fmla="*/ 0 h 154"/>
                <a:gd name="T10" fmla="*/ 0 60000 65536"/>
                <a:gd name="T11" fmla="*/ 0 60000 65536"/>
                <a:gd name="T12" fmla="*/ 0 60000 65536"/>
                <a:gd name="T13" fmla="*/ 0 60000 65536"/>
                <a:gd name="T14" fmla="*/ 0 60000 65536"/>
                <a:gd name="T15" fmla="*/ 0 w 276"/>
                <a:gd name="T16" fmla="*/ 0 h 154"/>
                <a:gd name="T17" fmla="*/ 276 w 276"/>
                <a:gd name="T18" fmla="*/ 154 h 154"/>
              </a:gdLst>
              <a:ahLst/>
              <a:cxnLst>
                <a:cxn ang="T10">
                  <a:pos x="T0" y="T1"/>
                </a:cxn>
                <a:cxn ang="T11">
                  <a:pos x="T2" y="T3"/>
                </a:cxn>
                <a:cxn ang="T12">
                  <a:pos x="T4" y="T5"/>
                </a:cxn>
                <a:cxn ang="T13">
                  <a:pos x="T6" y="T7"/>
                </a:cxn>
                <a:cxn ang="T14">
                  <a:pos x="T8" y="T9"/>
                </a:cxn>
              </a:cxnLst>
              <a:rect l="T15" t="T16" r="T17" b="T18"/>
              <a:pathLst>
                <a:path w="276" h="154">
                  <a:moveTo>
                    <a:pt x="0" y="0"/>
                  </a:moveTo>
                  <a:lnTo>
                    <a:pt x="16" y="0"/>
                  </a:lnTo>
                  <a:lnTo>
                    <a:pt x="276" y="154"/>
                  </a:lnTo>
                  <a:lnTo>
                    <a:pt x="264" y="154"/>
                  </a:lnTo>
                  <a:lnTo>
                    <a:pt x="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5" name="Freeform 221"/>
            <p:cNvSpPr>
              <a:spLocks/>
            </p:cNvSpPr>
            <p:nvPr/>
          </p:nvSpPr>
          <p:spPr bwMode="auto">
            <a:xfrm>
              <a:off x="5171" y="2216"/>
              <a:ext cx="142" cy="340"/>
            </a:xfrm>
            <a:custGeom>
              <a:avLst/>
              <a:gdLst>
                <a:gd name="T0" fmla="*/ 130 w 142"/>
                <a:gd name="T1" fmla="*/ 0 h 340"/>
                <a:gd name="T2" fmla="*/ 0 w 142"/>
                <a:gd name="T3" fmla="*/ 340 h 340"/>
                <a:gd name="T4" fmla="*/ 12 w 142"/>
                <a:gd name="T5" fmla="*/ 338 h 340"/>
                <a:gd name="T6" fmla="*/ 142 w 142"/>
                <a:gd name="T7" fmla="*/ 0 h 340"/>
                <a:gd name="T8" fmla="*/ 130 w 142"/>
                <a:gd name="T9" fmla="*/ 0 h 340"/>
                <a:gd name="T10" fmla="*/ 0 60000 65536"/>
                <a:gd name="T11" fmla="*/ 0 60000 65536"/>
                <a:gd name="T12" fmla="*/ 0 60000 65536"/>
                <a:gd name="T13" fmla="*/ 0 60000 65536"/>
                <a:gd name="T14" fmla="*/ 0 60000 65536"/>
                <a:gd name="T15" fmla="*/ 0 w 142"/>
                <a:gd name="T16" fmla="*/ 0 h 340"/>
                <a:gd name="T17" fmla="*/ 142 w 142"/>
                <a:gd name="T18" fmla="*/ 340 h 340"/>
              </a:gdLst>
              <a:ahLst/>
              <a:cxnLst>
                <a:cxn ang="T10">
                  <a:pos x="T0" y="T1"/>
                </a:cxn>
                <a:cxn ang="T11">
                  <a:pos x="T2" y="T3"/>
                </a:cxn>
                <a:cxn ang="T12">
                  <a:pos x="T4" y="T5"/>
                </a:cxn>
                <a:cxn ang="T13">
                  <a:pos x="T6" y="T7"/>
                </a:cxn>
                <a:cxn ang="T14">
                  <a:pos x="T8" y="T9"/>
                </a:cxn>
              </a:cxnLst>
              <a:rect l="T15" t="T16" r="T17" b="T18"/>
              <a:pathLst>
                <a:path w="142" h="340">
                  <a:moveTo>
                    <a:pt x="130" y="0"/>
                  </a:moveTo>
                  <a:lnTo>
                    <a:pt x="0" y="340"/>
                  </a:lnTo>
                  <a:lnTo>
                    <a:pt x="12" y="338"/>
                  </a:lnTo>
                  <a:lnTo>
                    <a:pt x="142" y="0"/>
                  </a:lnTo>
                  <a:lnTo>
                    <a:pt x="130" y="0"/>
                  </a:lnTo>
                  <a:close/>
                </a:path>
              </a:pathLst>
            </a:custGeom>
            <a:solidFill>
              <a:srgbClr val="A30609"/>
            </a:solidFill>
            <a:ln w="9525">
              <a:noFill/>
              <a:round/>
              <a:headEnd/>
              <a:tailEnd/>
            </a:ln>
          </p:spPr>
          <p:txBody>
            <a:bodyPr/>
            <a:lstStyle/>
            <a:p>
              <a:endParaRPr lang="en-US">
                <a:latin typeface="Calibri" pitchFamily="34" charset="0"/>
              </a:endParaRPr>
            </a:p>
          </p:txBody>
        </p:sp>
        <p:sp>
          <p:nvSpPr>
            <p:cNvPr id="28836" name="Freeform 222"/>
            <p:cNvSpPr>
              <a:spLocks/>
            </p:cNvSpPr>
            <p:nvPr/>
          </p:nvSpPr>
          <p:spPr bwMode="auto">
            <a:xfrm>
              <a:off x="4930" y="2195"/>
              <a:ext cx="345" cy="224"/>
            </a:xfrm>
            <a:custGeom>
              <a:avLst/>
              <a:gdLst>
                <a:gd name="T0" fmla="*/ 2003573 w 146"/>
                <a:gd name="T1" fmla="*/ 0 h 95"/>
                <a:gd name="T2" fmla="*/ 1215243 w 146"/>
                <a:gd name="T3" fmla="*/ 149210 h 95"/>
                <a:gd name="T4" fmla="*/ 358817 w 146"/>
                <a:gd name="T5" fmla="*/ 977284 h 95"/>
                <a:gd name="T6" fmla="*/ 0 w 146"/>
                <a:gd name="T7" fmla="*/ 2156528 h 95"/>
                <a:gd name="T8" fmla="*/ 358817 w 146"/>
                <a:gd name="T9" fmla="*/ 2915084 h 95"/>
                <a:gd name="T10" fmla="*/ 23010725 w 146"/>
                <a:gd name="T11" fmla="*/ 15596144 h 95"/>
                <a:gd name="T12" fmla="*/ 24704192 w 146"/>
                <a:gd name="T13" fmla="*/ 12674713 h 95"/>
                <a:gd name="T14" fmla="*/ 2003573 w 146"/>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95"/>
                <a:gd name="T26" fmla="*/ 146 w 14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95">
                  <a:moveTo>
                    <a:pt x="12" y="0"/>
                  </a:moveTo>
                  <a:cubicBezTo>
                    <a:pt x="11" y="0"/>
                    <a:pt x="9" y="0"/>
                    <a:pt x="7" y="1"/>
                  </a:cubicBezTo>
                  <a:cubicBezTo>
                    <a:pt x="5" y="2"/>
                    <a:pt x="4" y="4"/>
                    <a:pt x="2" y="6"/>
                  </a:cubicBezTo>
                  <a:cubicBezTo>
                    <a:pt x="1" y="8"/>
                    <a:pt x="0" y="11"/>
                    <a:pt x="0" y="13"/>
                  </a:cubicBezTo>
                  <a:cubicBezTo>
                    <a:pt x="0" y="15"/>
                    <a:pt x="1" y="17"/>
                    <a:pt x="2" y="18"/>
                  </a:cubicBezTo>
                  <a:cubicBezTo>
                    <a:pt x="136" y="95"/>
                    <a:pt x="136" y="95"/>
                    <a:pt x="136" y="95"/>
                  </a:cubicBezTo>
                  <a:cubicBezTo>
                    <a:pt x="146" y="77"/>
                    <a:pt x="146" y="77"/>
                    <a:pt x="146" y="77"/>
                  </a:cubicBezTo>
                  <a:lnTo>
                    <a:pt x="12" y="0"/>
                  </a:lnTo>
                  <a:close/>
                </a:path>
              </a:pathLst>
            </a:custGeom>
            <a:solidFill>
              <a:srgbClr val="F2F2F2"/>
            </a:solidFill>
            <a:ln w="9525">
              <a:noFill/>
              <a:round/>
              <a:headEnd/>
              <a:tailEnd/>
            </a:ln>
          </p:spPr>
          <p:txBody>
            <a:bodyPr/>
            <a:lstStyle/>
            <a:p>
              <a:endParaRPr lang="en-US">
                <a:latin typeface="Calibri" pitchFamily="34" charset="0"/>
              </a:endParaRPr>
            </a:p>
          </p:txBody>
        </p:sp>
        <p:sp>
          <p:nvSpPr>
            <p:cNvPr id="28837" name="Freeform 223"/>
            <p:cNvSpPr>
              <a:spLocks/>
            </p:cNvSpPr>
            <p:nvPr/>
          </p:nvSpPr>
          <p:spPr bwMode="auto">
            <a:xfrm>
              <a:off x="5247" y="2376"/>
              <a:ext cx="33" cy="43"/>
            </a:xfrm>
            <a:custGeom>
              <a:avLst/>
              <a:gdLst>
                <a:gd name="T0" fmla="*/ 2297663 w 14"/>
                <a:gd name="T1" fmla="*/ 998020 h 18"/>
                <a:gd name="T2" fmla="*/ 1947959 w 14"/>
                <a:gd name="T3" fmla="*/ 2384158 h 18"/>
                <a:gd name="T4" fmla="*/ 1174871 w 14"/>
                <a:gd name="T5" fmla="*/ 3382358 h 18"/>
                <a:gd name="T6" fmla="*/ 350597 w 14"/>
                <a:gd name="T7" fmla="*/ 3559490 h 18"/>
                <a:gd name="T8" fmla="*/ 0 w 14"/>
                <a:gd name="T9" fmla="*/ 2559250 h 18"/>
                <a:gd name="T10" fmla="*/ 350597 w 14"/>
                <a:gd name="T11" fmla="*/ 1142398 h 18"/>
                <a:gd name="T12" fmla="*/ 1174871 w 14"/>
                <a:gd name="T13" fmla="*/ 174883 h 18"/>
                <a:gd name="T14" fmla="*/ 1947959 w 14"/>
                <a:gd name="T15" fmla="*/ 0 h 18"/>
                <a:gd name="T16" fmla="*/ 2297663 w 14"/>
                <a:gd name="T17" fmla="*/ 99802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8"/>
                <a:gd name="T29" fmla="*/ 14 w 1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8">
                  <a:moveTo>
                    <a:pt x="14" y="5"/>
                  </a:moveTo>
                  <a:cubicBezTo>
                    <a:pt x="14" y="7"/>
                    <a:pt x="13" y="10"/>
                    <a:pt x="12" y="12"/>
                  </a:cubicBezTo>
                  <a:cubicBezTo>
                    <a:pt x="10" y="14"/>
                    <a:pt x="9" y="16"/>
                    <a:pt x="7" y="17"/>
                  </a:cubicBezTo>
                  <a:cubicBezTo>
                    <a:pt x="5" y="18"/>
                    <a:pt x="3" y="18"/>
                    <a:pt x="2" y="18"/>
                  </a:cubicBezTo>
                  <a:cubicBezTo>
                    <a:pt x="1" y="17"/>
                    <a:pt x="0" y="15"/>
                    <a:pt x="0" y="13"/>
                  </a:cubicBezTo>
                  <a:cubicBezTo>
                    <a:pt x="0" y="11"/>
                    <a:pt x="1" y="8"/>
                    <a:pt x="2" y="6"/>
                  </a:cubicBezTo>
                  <a:cubicBezTo>
                    <a:pt x="3" y="4"/>
                    <a:pt x="5" y="2"/>
                    <a:pt x="7" y="1"/>
                  </a:cubicBezTo>
                  <a:cubicBezTo>
                    <a:pt x="9" y="0"/>
                    <a:pt x="10" y="0"/>
                    <a:pt x="12" y="0"/>
                  </a:cubicBezTo>
                  <a:cubicBezTo>
                    <a:pt x="13" y="1"/>
                    <a:pt x="14" y="3"/>
                    <a:pt x="14" y="5"/>
                  </a:cubicBezTo>
                  <a:close/>
                </a:path>
              </a:pathLst>
            </a:custGeom>
            <a:solidFill>
              <a:srgbClr val="666666"/>
            </a:solidFill>
            <a:ln w="9525">
              <a:noFill/>
              <a:round/>
              <a:headEnd/>
              <a:tailEnd/>
            </a:ln>
          </p:spPr>
          <p:txBody>
            <a:bodyPr/>
            <a:lstStyle/>
            <a:p>
              <a:endParaRPr lang="en-US">
                <a:latin typeface="Calibri" pitchFamily="34" charset="0"/>
              </a:endParaRPr>
            </a:p>
          </p:txBody>
        </p:sp>
      </p:grpSp>
      <p:sp>
        <p:nvSpPr>
          <p:cNvPr id="227" name="Rounded Rectangle 226"/>
          <p:cNvSpPr/>
          <p:nvPr/>
        </p:nvSpPr>
        <p:spPr bwMode="auto">
          <a:xfrm>
            <a:off x="901700" y="3765550"/>
            <a:ext cx="5775325" cy="288925"/>
          </a:xfrm>
          <a:prstGeom prst="roundRect">
            <a:avLst/>
          </a:prstGeom>
          <a:solidFill>
            <a:srgbClr val="FFFFB3"/>
          </a:solidFill>
          <a:ln>
            <a:solidFill>
              <a:srgbClr val="FFFFB3"/>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defTabSz="914400">
              <a:defRPr/>
            </a:pPr>
            <a:endParaRPr lang="en-US" sz="2400">
              <a:solidFill>
                <a:schemeClr val="tx1"/>
              </a:solidFill>
              <a:latin typeface="Arial" charset="0"/>
            </a:endParaRPr>
          </a:p>
        </p:txBody>
      </p:sp>
      <p:sp>
        <p:nvSpPr>
          <p:cNvPr id="197" name="Rounded Rectangular Callout 196"/>
          <p:cNvSpPr/>
          <p:nvPr/>
        </p:nvSpPr>
        <p:spPr bwMode="auto">
          <a:xfrm>
            <a:off x="2327275" y="1870075"/>
            <a:ext cx="3460750" cy="1660525"/>
          </a:xfrm>
          <a:prstGeom prst="wedgeRoundRectCallout">
            <a:avLst>
              <a:gd name="adj1" fmla="val -16801"/>
              <a:gd name="adj2" fmla="val 65570"/>
              <a:gd name="adj3" fmla="val 16667"/>
            </a:avLst>
          </a:prstGeom>
          <a:solidFill>
            <a:srgbClr val="FFFFB3"/>
          </a:solidFill>
          <a:ln>
            <a:solidFill>
              <a:srgbClr val="FFFFB3"/>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600" dirty="0">
                <a:solidFill>
                  <a:schemeClr val="tx1"/>
                </a:solidFill>
                <a:latin typeface="+mj-lt"/>
              </a:rPr>
              <a:t>Unfortunately neither technique works well for the tens of millions of files with low prevalence.</a:t>
            </a:r>
          </a:p>
          <a:p>
            <a:pPr algn="ctr" fontAlgn="auto">
              <a:spcBef>
                <a:spcPts val="0"/>
              </a:spcBef>
              <a:spcAft>
                <a:spcPts val="0"/>
              </a:spcAft>
              <a:defRPr/>
            </a:pPr>
            <a:endParaRPr lang="en-US" sz="800" dirty="0">
              <a:solidFill>
                <a:schemeClr val="tx1"/>
              </a:solidFill>
              <a:latin typeface="+mj-lt"/>
            </a:endParaRPr>
          </a:p>
          <a:p>
            <a:pPr algn="ctr" fontAlgn="auto">
              <a:spcBef>
                <a:spcPts val="0"/>
              </a:spcBef>
              <a:spcAft>
                <a:spcPts val="0"/>
              </a:spcAft>
              <a:defRPr/>
            </a:pPr>
            <a:r>
              <a:rPr lang="en-US" sz="1600" dirty="0">
                <a:solidFill>
                  <a:schemeClr val="tx1"/>
                </a:solidFill>
                <a:latin typeface="+mj-lt"/>
              </a:rPr>
              <a:t>(But this is precisely where the majority of today’s malware falls)</a:t>
            </a:r>
          </a:p>
          <a:p>
            <a:pPr algn="ctr" fontAlgn="auto">
              <a:spcBef>
                <a:spcPts val="0"/>
              </a:spcBef>
              <a:spcAft>
                <a:spcPts val="0"/>
              </a:spcAft>
              <a:defRPr/>
            </a:pPr>
            <a:endParaRPr lang="en-US" sz="1600" dirty="0">
              <a:solidFill>
                <a:schemeClr val="tx1"/>
              </a:solidFill>
            </a:endParaRPr>
          </a:p>
        </p:txBody>
      </p:sp>
      <p:sp>
        <p:nvSpPr>
          <p:cNvPr id="206" name="Rounded Rectangle 205"/>
          <p:cNvSpPr/>
          <p:nvPr/>
        </p:nvSpPr>
        <p:spPr bwMode="auto">
          <a:xfrm rot="16200000">
            <a:off x="6288088" y="2687638"/>
            <a:ext cx="1782762" cy="963612"/>
          </a:xfrm>
          <a:prstGeom prst="roundRect">
            <a:avLst/>
          </a:prstGeom>
          <a:solidFill>
            <a:srgbClr val="B7E7BC">
              <a:alpha val="76863"/>
            </a:srgbClr>
          </a:solidFill>
          <a:ln>
            <a:solidFill>
              <a:srgbClr val="008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endParaRPr lang="en-US" sz="2400">
              <a:solidFill>
                <a:schemeClr val="tx1"/>
              </a:solidFill>
              <a:latin typeface="Arial" charset="0"/>
            </a:endParaRPr>
          </a:p>
        </p:txBody>
      </p:sp>
      <p:sp>
        <p:nvSpPr>
          <p:cNvPr id="205" name="Rounded Rectangle 204"/>
          <p:cNvSpPr/>
          <p:nvPr/>
        </p:nvSpPr>
        <p:spPr bwMode="auto">
          <a:xfrm rot="16200000">
            <a:off x="-150812" y="2998788"/>
            <a:ext cx="1746250" cy="36195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endParaRPr lang="en-US" sz="2400">
              <a:solidFill>
                <a:schemeClr val="tx1"/>
              </a:solidFill>
              <a:latin typeface="Arial" charset="0"/>
            </a:endParaRPr>
          </a:p>
        </p:txBody>
      </p:sp>
      <p:grpSp>
        <p:nvGrpSpPr>
          <p:cNvPr id="3" name="Group 4"/>
          <p:cNvGrpSpPr>
            <a:grpSpLocks noChangeAspect="1"/>
          </p:cNvGrpSpPr>
          <p:nvPr/>
        </p:nvGrpSpPr>
        <p:grpSpPr bwMode="auto">
          <a:xfrm>
            <a:off x="968375" y="4081463"/>
            <a:ext cx="368300" cy="414337"/>
            <a:chOff x="575" y="1847"/>
            <a:chExt cx="638" cy="716"/>
          </a:xfrm>
        </p:grpSpPr>
        <p:sp>
          <p:nvSpPr>
            <p:cNvPr id="28717" name="AutoShape 5"/>
            <p:cNvSpPr>
              <a:spLocks noChangeAspect="1" noChangeArrowheads="1" noTextEdit="1"/>
            </p:cNvSpPr>
            <p:nvPr/>
          </p:nvSpPr>
          <p:spPr bwMode="auto">
            <a:xfrm>
              <a:off x="575" y="1847"/>
              <a:ext cx="638" cy="716"/>
            </a:xfrm>
            <a:prstGeom prst="rect">
              <a:avLst/>
            </a:prstGeom>
            <a:noFill/>
            <a:ln w="9525">
              <a:noFill/>
              <a:miter lim="800000"/>
              <a:headEnd/>
              <a:tailEnd/>
            </a:ln>
          </p:spPr>
          <p:txBody>
            <a:bodyPr/>
            <a:lstStyle/>
            <a:p>
              <a:endParaRPr lang="en-US"/>
            </a:p>
          </p:txBody>
        </p:sp>
        <p:sp>
          <p:nvSpPr>
            <p:cNvPr id="28718" name="Freeform 6"/>
            <p:cNvSpPr>
              <a:spLocks/>
            </p:cNvSpPr>
            <p:nvPr/>
          </p:nvSpPr>
          <p:spPr bwMode="auto">
            <a:xfrm>
              <a:off x="584" y="1849"/>
              <a:ext cx="624" cy="707"/>
            </a:xfrm>
            <a:custGeom>
              <a:avLst/>
              <a:gdLst>
                <a:gd name="T0" fmla="*/ 14808785 w 264"/>
                <a:gd name="T1" fmla="*/ 26663177 h 299"/>
                <a:gd name="T2" fmla="*/ 24442627 w 264"/>
                <a:gd name="T3" fmla="*/ 38798111 h 299"/>
                <a:gd name="T4" fmla="*/ 23771921 w 264"/>
                <a:gd name="T5" fmla="*/ 42670530 h 299"/>
                <a:gd name="T6" fmla="*/ 23771921 w 264"/>
                <a:gd name="T7" fmla="*/ 42917994 h 299"/>
                <a:gd name="T8" fmla="*/ 23771921 w 264"/>
                <a:gd name="T9" fmla="*/ 43562740 h 299"/>
                <a:gd name="T10" fmla="*/ 22924719 w 264"/>
                <a:gd name="T11" fmla="*/ 45305128 h 299"/>
                <a:gd name="T12" fmla="*/ 21557044 w 264"/>
                <a:gd name="T13" fmla="*/ 46790404 h 299"/>
                <a:gd name="T14" fmla="*/ 21404996 w 264"/>
                <a:gd name="T15" fmla="*/ 46790404 h 299"/>
                <a:gd name="T16" fmla="*/ 12217172 w 264"/>
                <a:gd name="T17" fmla="*/ 51079315 h 299"/>
                <a:gd name="T18" fmla="*/ 2894072 w 264"/>
                <a:gd name="T19" fmla="*/ 46649893 h 299"/>
                <a:gd name="T20" fmla="*/ 642188 w 264"/>
                <a:gd name="T21" fmla="*/ 42670530 h 299"/>
                <a:gd name="T22" fmla="*/ 642188 w 264"/>
                <a:gd name="T23" fmla="*/ 42670530 h 299"/>
                <a:gd name="T24" fmla="*/ 0 w 264"/>
                <a:gd name="T25" fmla="*/ 38798111 h 299"/>
                <a:gd name="T26" fmla="*/ 9698924 w 264"/>
                <a:gd name="T27" fmla="*/ 26663177 h 299"/>
                <a:gd name="T28" fmla="*/ 10548417 w 264"/>
                <a:gd name="T29" fmla="*/ 26149919 h 299"/>
                <a:gd name="T30" fmla="*/ 10548417 w 264"/>
                <a:gd name="T31" fmla="*/ 14506702 h 299"/>
                <a:gd name="T32" fmla="*/ 10341117 w 264"/>
                <a:gd name="T33" fmla="*/ 14145891 h 299"/>
                <a:gd name="T34" fmla="*/ 10341117 w 264"/>
                <a:gd name="T35" fmla="*/ 1229591 h 299"/>
                <a:gd name="T36" fmla="*/ 12217172 w 264"/>
                <a:gd name="T37" fmla="*/ 152554 h 299"/>
                <a:gd name="T38" fmla="*/ 13960958 w 264"/>
                <a:gd name="T39" fmla="*/ 1005491 h 299"/>
                <a:gd name="T40" fmla="*/ 30413207 w 264"/>
                <a:gd name="T41" fmla="*/ 7147188 h 299"/>
                <a:gd name="T42" fmla="*/ 30772952 w 264"/>
                <a:gd name="T43" fmla="*/ 12495258 h 299"/>
                <a:gd name="T44" fmla="*/ 44846197 w 264"/>
                <a:gd name="T45" fmla="*/ 20648392 h 299"/>
                <a:gd name="T46" fmla="*/ 38583008 w 264"/>
                <a:gd name="T47" fmla="*/ 24920846 h 299"/>
                <a:gd name="T48" fmla="*/ 38583008 w 264"/>
                <a:gd name="T49" fmla="*/ 31924030 h 299"/>
                <a:gd name="T50" fmla="*/ 27404035 w 264"/>
                <a:gd name="T51" fmla="*/ 25789505 h 299"/>
                <a:gd name="T52" fmla="*/ 22407347 w 264"/>
                <a:gd name="T53" fmla="*/ 23034656 h 299"/>
                <a:gd name="T54" fmla="*/ 21557044 w 264"/>
                <a:gd name="T55" fmla="*/ 20648392 h 299"/>
                <a:gd name="T56" fmla="*/ 21557044 w 264"/>
                <a:gd name="T57" fmla="*/ 18938186 h 299"/>
                <a:gd name="T58" fmla="*/ 21557044 w 264"/>
                <a:gd name="T59" fmla="*/ 17905437 h 299"/>
                <a:gd name="T60" fmla="*/ 13960958 w 264"/>
                <a:gd name="T61" fmla="*/ 14506702 h 299"/>
                <a:gd name="T62" fmla="*/ 13960958 w 264"/>
                <a:gd name="T63" fmla="*/ 26149919 h 299"/>
                <a:gd name="T64" fmla="*/ 14808785 w 264"/>
                <a:gd name="T65" fmla="*/ 26663177 h 2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99"/>
                <a:gd name="T101" fmla="*/ 264 w 264"/>
                <a:gd name="T102" fmla="*/ 299 h 2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99">
                  <a:moveTo>
                    <a:pt x="87" y="156"/>
                  </a:moveTo>
                  <a:cubicBezTo>
                    <a:pt x="118" y="162"/>
                    <a:pt x="144" y="191"/>
                    <a:pt x="144" y="227"/>
                  </a:cubicBezTo>
                  <a:cubicBezTo>
                    <a:pt x="144" y="235"/>
                    <a:pt x="142" y="242"/>
                    <a:pt x="140" y="250"/>
                  </a:cubicBezTo>
                  <a:cubicBezTo>
                    <a:pt x="140" y="250"/>
                    <a:pt x="140" y="250"/>
                    <a:pt x="140" y="251"/>
                  </a:cubicBezTo>
                  <a:cubicBezTo>
                    <a:pt x="140" y="252"/>
                    <a:pt x="140" y="253"/>
                    <a:pt x="140" y="255"/>
                  </a:cubicBezTo>
                  <a:cubicBezTo>
                    <a:pt x="140" y="255"/>
                    <a:pt x="139" y="259"/>
                    <a:pt x="135" y="265"/>
                  </a:cubicBezTo>
                  <a:cubicBezTo>
                    <a:pt x="131" y="271"/>
                    <a:pt x="128" y="273"/>
                    <a:pt x="127" y="274"/>
                  </a:cubicBezTo>
                  <a:cubicBezTo>
                    <a:pt x="126" y="274"/>
                    <a:pt x="126" y="274"/>
                    <a:pt x="126" y="274"/>
                  </a:cubicBezTo>
                  <a:cubicBezTo>
                    <a:pt x="113" y="289"/>
                    <a:pt x="93" y="299"/>
                    <a:pt x="72" y="299"/>
                  </a:cubicBezTo>
                  <a:cubicBezTo>
                    <a:pt x="50" y="299"/>
                    <a:pt x="30" y="289"/>
                    <a:pt x="17" y="273"/>
                  </a:cubicBezTo>
                  <a:cubicBezTo>
                    <a:pt x="10" y="269"/>
                    <a:pt x="4" y="259"/>
                    <a:pt x="4" y="250"/>
                  </a:cubicBezTo>
                  <a:cubicBezTo>
                    <a:pt x="4" y="250"/>
                    <a:pt x="4" y="250"/>
                    <a:pt x="4" y="250"/>
                  </a:cubicBezTo>
                  <a:cubicBezTo>
                    <a:pt x="1" y="243"/>
                    <a:pt x="0" y="235"/>
                    <a:pt x="0" y="227"/>
                  </a:cubicBezTo>
                  <a:cubicBezTo>
                    <a:pt x="0" y="191"/>
                    <a:pt x="25" y="162"/>
                    <a:pt x="57" y="156"/>
                  </a:cubicBezTo>
                  <a:cubicBezTo>
                    <a:pt x="62" y="153"/>
                    <a:pt x="62" y="153"/>
                    <a:pt x="62" y="153"/>
                  </a:cubicBezTo>
                  <a:cubicBezTo>
                    <a:pt x="62" y="85"/>
                    <a:pt x="62" y="85"/>
                    <a:pt x="62" y="85"/>
                  </a:cubicBezTo>
                  <a:cubicBezTo>
                    <a:pt x="61" y="83"/>
                    <a:pt x="61" y="83"/>
                    <a:pt x="61" y="83"/>
                  </a:cubicBezTo>
                  <a:cubicBezTo>
                    <a:pt x="61" y="7"/>
                    <a:pt x="61" y="7"/>
                    <a:pt x="61" y="7"/>
                  </a:cubicBezTo>
                  <a:cubicBezTo>
                    <a:pt x="61" y="7"/>
                    <a:pt x="62" y="0"/>
                    <a:pt x="72" y="1"/>
                  </a:cubicBezTo>
                  <a:cubicBezTo>
                    <a:pt x="82" y="1"/>
                    <a:pt x="82" y="6"/>
                    <a:pt x="82" y="6"/>
                  </a:cubicBezTo>
                  <a:cubicBezTo>
                    <a:pt x="82" y="6"/>
                    <a:pt x="162" y="27"/>
                    <a:pt x="179" y="42"/>
                  </a:cubicBezTo>
                  <a:cubicBezTo>
                    <a:pt x="186" y="49"/>
                    <a:pt x="181" y="73"/>
                    <a:pt x="181" y="73"/>
                  </a:cubicBezTo>
                  <a:cubicBezTo>
                    <a:pt x="264" y="121"/>
                    <a:pt x="264" y="121"/>
                    <a:pt x="264" y="121"/>
                  </a:cubicBezTo>
                  <a:cubicBezTo>
                    <a:pt x="227" y="146"/>
                    <a:pt x="227" y="146"/>
                    <a:pt x="227" y="146"/>
                  </a:cubicBezTo>
                  <a:cubicBezTo>
                    <a:pt x="227" y="187"/>
                    <a:pt x="227" y="187"/>
                    <a:pt x="227" y="187"/>
                  </a:cubicBezTo>
                  <a:cubicBezTo>
                    <a:pt x="227" y="187"/>
                    <a:pt x="190" y="166"/>
                    <a:pt x="161" y="151"/>
                  </a:cubicBezTo>
                  <a:cubicBezTo>
                    <a:pt x="148" y="144"/>
                    <a:pt x="136" y="137"/>
                    <a:pt x="132" y="135"/>
                  </a:cubicBezTo>
                  <a:cubicBezTo>
                    <a:pt x="126" y="130"/>
                    <a:pt x="127" y="125"/>
                    <a:pt x="127" y="121"/>
                  </a:cubicBezTo>
                  <a:cubicBezTo>
                    <a:pt x="127" y="118"/>
                    <a:pt x="127" y="112"/>
                    <a:pt x="127" y="111"/>
                  </a:cubicBezTo>
                  <a:cubicBezTo>
                    <a:pt x="127" y="108"/>
                    <a:pt x="127" y="105"/>
                    <a:pt x="127" y="105"/>
                  </a:cubicBezTo>
                  <a:cubicBezTo>
                    <a:pt x="82" y="85"/>
                    <a:pt x="82" y="85"/>
                    <a:pt x="82" y="85"/>
                  </a:cubicBezTo>
                  <a:cubicBezTo>
                    <a:pt x="82" y="153"/>
                    <a:pt x="82" y="153"/>
                    <a:pt x="82" y="153"/>
                  </a:cubicBezTo>
                  <a:lnTo>
                    <a:pt x="87" y="156"/>
                  </a:lnTo>
                  <a:close/>
                </a:path>
              </a:pathLst>
            </a:custGeom>
            <a:noFill/>
            <a:ln w="22225">
              <a:solidFill>
                <a:srgbClr val="333333"/>
              </a:solidFill>
              <a:round/>
              <a:headEnd/>
              <a:tailEnd/>
            </a:ln>
          </p:spPr>
          <p:txBody>
            <a:bodyPr/>
            <a:lstStyle/>
            <a:p>
              <a:endParaRPr lang="en-US">
                <a:latin typeface="Calibri" pitchFamily="34" charset="0"/>
              </a:endParaRPr>
            </a:p>
          </p:txBody>
        </p:sp>
        <p:sp>
          <p:nvSpPr>
            <p:cNvPr id="28719" name="Oval 7"/>
            <p:cNvSpPr>
              <a:spLocks noChangeArrowheads="1"/>
            </p:cNvSpPr>
            <p:nvPr/>
          </p:nvSpPr>
          <p:spPr bwMode="auto">
            <a:xfrm>
              <a:off x="584" y="2216"/>
              <a:ext cx="341" cy="340"/>
            </a:xfrm>
            <a:prstGeom prst="ellipse">
              <a:avLst/>
            </a:prstGeom>
            <a:solidFill>
              <a:srgbClr val="A30609"/>
            </a:solidFill>
            <a:ln w="9525">
              <a:noFill/>
              <a:round/>
              <a:headEnd/>
              <a:tailEnd/>
            </a:ln>
          </p:spPr>
          <p:txBody>
            <a:bodyPr/>
            <a:lstStyle/>
            <a:p>
              <a:endParaRPr lang="en-US">
                <a:latin typeface="Calibri" pitchFamily="34" charset="0"/>
              </a:endParaRPr>
            </a:p>
          </p:txBody>
        </p:sp>
        <p:sp>
          <p:nvSpPr>
            <p:cNvPr id="28720" name="Freeform 8"/>
            <p:cNvSpPr>
              <a:spLocks/>
            </p:cNvSpPr>
            <p:nvPr/>
          </p:nvSpPr>
          <p:spPr bwMode="auto">
            <a:xfrm>
              <a:off x="809" y="2452"/>
              <a:ext cx="68" cy="24"/>
            </a:xfrm>
            <a:custGeom>
              <a:avLst/>
              <a:gdLst>
                <a:gd name="T0" fmla="*/ 0 w 29"/>
                <a:gd name="T1" fmla="*/ 2118914 h 10"/>
                <a:gd name="T2" fmla="*/ 4397497 w 29"/>
                <a:gd name="T3" fmla="*/ 0 h 10"/>
                <a:gd name="T4" fmla="*/ 0 60000 65536"/>
                <a:gd name="T5" fmla="*/ 0 60000 65536"/>
                <a:gd name="T6" fmla="*/ 0 w 29"/>
                <a:gd name="T7" fmla="*/ 0 h 10"/>
                <a:gd name="T8" fmla="*/ 29 w 29"/>
                <a:gd name="T9" fmla="*/ 10 h 10"/>
              </a:gdLst>
              <a:ahLst/>
              <a:cxnLst>
                <a:cxn ang="T4">
                  <a:pos x="T0" y="T1"/>
                </a:cxn>
                <a:cxn ang="T5">
                  <a:pos x="T2" y="T3"/>
                </a:cxn>
              </a:cxnLst>
              <a:rect l="T6" t="T7" r="T8" b="T9"/>
              <a:pathLst>
                <a:path w="29" h="10">
                  <a:moveTo>
                    <a:pt x="0" y="10"/>
                  </a:moveTo>
                  <a:cubicBezTo>
                    <a:pt x="11" y="8"/>
                    <a:pt x="20" y="5"/>
                    <a:pt x="29"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1" name="Freeform 9"/>
            <p:cNvSpPr>
              <a:spLocks/>
            </p:cNvSpPr>
            <p:nvPr/>
          </p:nvSpPr>
          <p:spPr bwMode="auto">
            <a:xfrm>
              <a:off x="634" y="2452"/>
              <a:ext cx="69" cy="24"/>
            </a:xfrm>
            <a:custGeom>
              <a:avLst/>
              <a:gdLst>
                <a:gd name="T0" fmla="*/ 5396415 w 29"/>
                <a:gd name="T1" fmla="*/ 2118914 h 10"/>
                <a:gd name="T2" fmla="*/ 0 w 29"/>
                <a:gd name="T3" fmla="*/ 0 h 10"/>
                <a:gd name="T4" fmla="*/ 0 w 29"/>
                <a:gd name="T5" fmla="*/ 0 h 10"/>
                <a:gd name="T6" fmla="*/ 0 60000 65536"/>
                <a:gd name="T7" fmla="*/ 0 60000 65536"/>
                <a:gd name="T8" fmla="*/ 0 60000 65536"/>
                <a:gd name="T9" fmla="*/ 0 w 29"/>
                <a:gd name="T10" fmla="*/ 0 h 10"/>
                <a:gd name="T11" fmla="*/ 29 w 29"/>
                <a:gd name="T12" fmla="*/ 10 h 10"/>
              </a:gdLst>
              <a:ahLst/>
              <a:cxnLst>
                <a:cxn ang="T6">
                  <a:pos x="T0" y="T1"/>
                </a:cxn>
                <a:cxn ang="T7">
                  <a:pos x="T2" y="T3"/>
                </a:cxn>
                <a:cxn ang="T8">
                  <a:pos x="T4" y="T5"/>
                </a:cxn>
              </a:cxnLst>
              <a:rect l="T9" t="T10" r="T11" b="T12"/>
              <a:pathLst>
                <a:path w="29" h="10">
                  <a:moveTo>
                    <a:pt x="29" y="10"/>
                  </a:moveTo>
                  <a:cubicBezTo>
                    <a:pt x="18" y="8"/>
                    <a:pt x="9" y="5"/>
                    <a:pt x="0" y="0"/>
                  </a:cubicBezTo>
                  <a:cubicBezTo>
                    <a:pt x="0" y="0"/>
                    <a:pt x="0" y="0"/>
                    <a:pt x="0"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2" name="Freeform 10"/>
            <p:cNvSpPr>
              <a:spLocks/>
            </p:cNvSpPr>
            <p:nvPr/>
          </p:nvSpPr>
          <p:spPr bwMode="auto">
            <a:xfrm>
              <a:off x="703" y="2476"/>
              <a:ext cx="106" cy="7"/>
            </a:xfrm>
            <a:custGeom>
              <a:avLst/>
              <a:gdLst>
                <a:gd name="T0" fmla="*/ 0 w 45"/>
                <a:gd name="T1" fmla="*/ 0 h 3"/>
                <a:gd name="T2" fmla="*/ 7294717 w 45"/>
                <a:gd name="T3" fmla="*/ 0 h 3"/>
                <a:gd name="T4" fmla="*/ 0 60000 65536"/>
                <a:gd name="T5" fmla="*/ 0 60000 65536"/>
                <a:gd name="T6" fmla="*/ 0 w 45"/>
                <a:gd name="T7" fmla="*/ 0 h 3"/>
                <a:gd name="T8" fmla="*/ 45 w 45"/>
                <a:gd name="T9" fmla="*/ 3 h 3"/>
              </a:gdLst>
              <a:ahLst/>
              <a:cxnLst>
                <a:cxn ang="T4">
                  <a:pos x="T0" y="T1"/>
                </a:cxn>
                <a:cxn ang="T5">
                  <a:pos x="T2" y="T3"/>
                </a:cxn>
              </a:cxnLst>
              <a:rect l="T6" t="T7" r="T8" b="T9"/>
              <a:pathLst>
                <a:path w="45" h="3">
                  <a:moveTo>
                    <a:pt x="0" y="0"/>
                  </a:moveTo>
                  <a:cubicBezTo>
                    <a:pt x="14" y="3"/>
                    <a:pt x="30" y="3"/>
                    <a:pt x="45"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3" name="Freeform 11"/>
            <p:cNvSpPr>
              <a:spLocks/>
            </p:cNvSpPr>
            <p:nvPr/>
          </p:nvSpPr>
          <p:spPr bwMode="auto">
            <a:xfrm>
              <a:off x="755" y="2244"/>
              <a:ext cx="54" cy="45"/>
            </a:xfrm>
            <a:custGeom>
              <a:avLst/>
              <a:gdLst>
                <a:gd name="T0" fmla="*/ 0 w 23"/>
                <a:gd name="T1" fmla="*/ 0 h 19"/>
                <a:gd name="T2" fmla="*/ 3561197 w 23"/>
                <a:gd name="T3" fmla="*/ 3327636 h 19"/>
                <a:gd name="T4" fmla="*/ 0 60000 65536"/>
                <a:gd name="T5" fmla="*/ 0 60000 65536"/>
                <a:gd name="T6" fmla="*/ 0 w 23"/>
                <a:gd name="T7" fmla="*/ 0 h 19"/>
                <a:gd name="T8" fmla="*/ 23 w 23"/>
                <a:gd name="T9" fmla="*/ 19 h 19"/>
              </a:gdLst>
              <a:ahLst/>
              <a:cxnLst>
                <a:cxn ang="T4">
                  <a:pos x="T0" y="T1"/>
                </a:cxn>
                <a:cxn ang="T5">
                  <a:pos x="T2" y="T3"/>
                </a:cxn>
              </a:cxnLst>
              <a:rect l="T6" t="T7" r="T8" b="T9"/>
              <a:pathLst>
                <a:path w="23" h="19">
                  <a:moveTo>
                    <a:pt x="0" y="0"/>
                  </a:moveTo>
                  <a:cubicBezTo>
                    <a:pt x="9" y="4"/>
                    <a:pt x="16" y="11"/>
                    <a:pt x="23" y="19"/>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4" name="Freeform 12"/>
            <p:cNvSpPr>
              <a:spLocks/>
            </p:cNvSpPr>
            <p:nvPr/>
          </p:nvSpPr>
          <p:spPr bwMode="auto">
            <a:xfrm>
              <a:off x="809" y="2289"/>
              <a:ext cx="54" cy="94"/>
            </a:xfrm>
            <a:custGeom>
              <a:avLst/>
              <a:gdLst>
                <a:gd name="T0" fmla="*/ 0 w 23"/>
                <a:gd name="T1" fmla="*/ 0 h 40"/>
                <a:gd name="T2" fmla="*/ 3561197 w 23"/>
                <a:gd name="T3" fmla="*/ 6266275 h 40"/>
                <a:gd name="T4" fmla="*/ 0 60000 65536"/>
                <a:gd name="T5" fmla="*/ 0 60000 65536"/>
                <a:gd name="T6" fmla="*/ 0 w 23"/>
                <a:gd name="T7" fmla="*/ 0 h 40"/>
                <a:gd name="T8" fmla="*/ 23 w 23"/>
                <a:gd name="T9" fmla="*/ 40 h 40"/>
              </a:gdLst>
              <a:ahLst/>
              <a:cxnLst>
                <a:cxn ang="T4">
                  <a:pos x="T0" y="T1"/>
                </a:cxn>
                <a:cxn ang="T5">
                  <a:pos x="T2" y="T3"/>
                </a:cxn>
              </a:cxnLst>
              <a:rect l="T6" t="T7" r="T8" b="T9"/>
              <a:pathLst>
                <a:path w="23" h="40">
                  <a:moveTo>
                    <a:pt x="0" y="0"/>
                  </a:moveTo>
                  <a:cubicBezTo>
                    <a:pt x="10" y="11"/>
                    <a:pt x="18" y="25"/>
                    <a:pt x="23" y="4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5" name="Freeform 13"/>
            <p:cNvSpPr>
              <a:spLocks/>
            </p:cNvSpPr>
            <p:nvPr/>
          </p:nvSpPr>
          <p:spPr bwMode="auto">
            <a:xfrm>
              <a:off x="863" y="2383"/>
              <a:ext cx="14" cy="69"/>
            </a:xfrm>
            <a:custGeom>
              <a:avLst/>
              <a:gdLst>
                <a:gd name="T0" fmla="*/ 0 w 6"/>
                <a:gd name="T1" fmla="*/ 0 h 29"/>
                <a:gd name="T2" fmla="*/ 861159 w 6"/>
                <a:gd name="T3" fmla="*/ 5396415 h 29"/>
                <a:gd name="T4" fmla="*/ 0 60000 65536"/>
                <a:gd name="T5" fmla="*/ 0 60000 65536"/>
                <a:gd name="T6" fmla="*/ 0 w 6"/>
                <a:gd name="T7" fmla="*/ 0 h 29"/>
                <a:gd name="T8" fmla="*/ 6 w 6"/>
                <a:gd name="T9" fmla="*/ 29 h 29"/>
              </a:gdLst>
              <a:ahLst/>
              <a:cxnLst>
                <a:cxn ang="T4">
                  <a:pos x="T0" y="T1"/>
                </a:cxn>
                <a:cxn ang="T5">
                  <a:pos x="T2" y="T3"/>
                </a:cxn>
              </a:cxnLst>
              <a:rect l="T6" t="T7" r="T8" b="T9"/>
              <a:pathLst>
                <a:path w="6" h="29">
                  <a:moveTo>
                    <a:pt x="0" y="0"/>
                  </a:moveTo>
                  <a:cubicBezTo>
                    <a:pt x="4" y="10"/>
                    <a:pt x="6" y="20"/>
                    <a:pt x="6" y="29"/>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6" name="Freeform 14"/>
            <p:cNvSpPr>
              <a:spLocks/>
            </p:cNvSpPr>
            <p:nvPr/>
          </p:nvSpPr>
          <p:spPr bwMode="auto">
            <a:xfrm>
              <a:off x="648" y="2289"/>
              <a:ext cx="55" cy="94"/>
            </a:xfrm>
            <a:custGeom>
              <a:avLst/>
              <a:gdLst>
                <a:gd name="T0" fmla="*/ 0 w 23"/>
                <a:gd name="T1" fmla="*/ 6266275 h 40"/>
                <a:gd name="T2" fmla="*/ 4622458 w 23"/>
                <a:gd name="T3" fmla="*/ 0 h 40"/>
                <a:gd name="T4" fmla="*/ 0 60000 65536"/>
                <a:gd name="T5" fmla="*/ 0 60000 65536"/>
                <a:gd name="T6" fmla="*/ 0 w 23"/>
                <a:gd name="T7" fmla="*/ 0 h 40"/>
                <a:gd name="T8" fmla="*/ 23 w 23"/>
                <a:gd name="T9" fmla="*/ 40 h 40"/>
              </a:gdLst>
              <a:ahLst/>
              <a:cxnLst>
                <a:cxn ang="T4">
                  <a:pos x="T0" y="T1"/>
                </a:cxn>
                <a:cxn ang="T5">
                  <a:pos x="T2" y="T3"/>
                </a:cxn>
              </a:cxnLst>
              <a:rect l="T6" t="T7" r="T8" b="T9"/>
              <a:pathLst>
                <a:path w="23" h="40">
                  <a:moveTo>
                    <a:pt x="0" y="40"/>
                  </a:moveTo>
                  <a:cubicBezTo>
                    <a:pt x="5" y="25"/>
                    <a:pt x="13" y="11"/>
                    <a:pt x="23"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7" name="Freeform 15"/>
            <p:cNvSpPr>
              <a:spLocks/>
            </p:cNvSpPr>
            <p:nvPr/>
          </p:nvSpPr>
          <p:spPr bwMode="auto">
            <a:xfrm>
              <a:off x="703" y="2244"/>
              <a:ext cx="52" cy="45"/>
            </a:xfrm>
            <a:custGeom>
              <a:avLst/>
              <a:gdLst>
                <a:gd name="T0" fmla="*/ 0 w 22"/>
                <a:gd name="T1" fmla="*/ 3327636 h 19"/>
                <a:gd name="T2" fmla="*/ 3743676 w 22"/>
                <a:gd name="T3" fmla="*/ 0 h 19"/>
                <a:gd name="T4" fmla="*/ 3743676 w 22"/>
                <a:gd name="T5" fmla="*/ 0 h 19"/>
                <a:gd name="T6" fmla="*/ 0 60000 65536"/>
                <a:gd name="T7" fmla="*/ 0 60000 65536"/>
                <a:gd name="T8" fmla="*/ 0 60000 65536"/>
                <a:gd name="T9" fmla="*/ 0 w 22"/>
                <a:gd name="T10" fmla="*/ 0 h 19"/>
                <a:gd name="T11" fmla="*/ 22 w 22"/>
                <a:gd name="T12" fmla="*/ 19 h 19"/>
              </a:gdLst>
              <a:ahLst/>
              <a:cxnLst>
                <a:cxn ang="T6">
                  <a:pos x="T0" y="T1"/>
                </a:cxn>
                <a:cxn ang="T7">
                  <a:pos x="T2" y="T3"/>
                </a:cxn>
                <a:cxn ang="T8">
                  <a:pos x="T4" y="T5"/>
                </a:cxn>
              </a:cxnLst>
              <a:rect l="T9" t="T10" r="T11" b="T12"/>
              <a:pathLst>
                <a:path w="22" h="19">
                  <a:moveTo>
                    <a:pt x="0" y="19"/>
                  </a:moveTo>
                  <a:cubicBezTo>
                    <a:pt x="6" y="11"/>
                    <a:pt x="14" y="4"/>
                    <a:pt x="22" y="0"/>
                  </a:cubicBezTo>
                  <a:cubicBezTo>
                    <a:pt x="22" y="0"/>
                    <a:pt x="22" y="0"/>
                    <a:pt x="22" y="0"/>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8" name="Freeform 16"/>
            <p:cNvSpPr>
              <a:spLocks/>
            </p:cNvSpPr>
            <p:nvPr/>
          </p:nvSpPr>
          <p:spPr bwMode="auto">
            <a:xfrm>
              <a:off x="634" y="2383"/>
              <a:ext cx="14" cy="69"/>
            </a:xfrm>
            <a:custGeom>
              <a:avLst/>
              <a:gdLst>
                <a:gd name="T0" fmla="*/ 861159 w 6"/>
                <a:gd name="T1" fmla="*/ 0 h 29"/>
                <a:gd name="T2" fmla="*/ 0 w 6"/>
                <a:gd name="T3" fmla="*/ 5396415 h 29"/>
                <a:gd name="T4" fmla="*/ 0 w 6"/>
                <a:gd name="T5" fmla="*/ 5396415 h 29"/>
                <a:gd name="T6" fmla="*/ 0 60000 65536"/>
                <a:gd name="T7" fmla="*/ 0 60000 65536"/>
                <a:gd name="T8" fmla="*/ 0 60000 65536"/>
                <a:gd name="T9" fmla="*/ 0 w 6"/>
                <a:gd name="T10" fmla="*/ 0 h 29"/>
                <a:gd name="T11" fmla="*/ 6 w 6"/>
                <a:gd name="T12" fmla="*/ 29 h 29"/>
              </a:gdLst>
              <a:ahLst/>
              <a:cxnLst>
                <a:cxn ang="T6">
                  <a:pos x="T0" y="T1"/>
                </a:cxn>
                <a:cxn ang="T7">
                  <a:pos x="T2" y="T3"/>
                </a:cxn>
                <a:cxn ang="T8">
                  <a:pos x="T4" y="T5"/>
                </a:cxn>
              </a:cxnLst>
              <a:rect l="T9" t="T10" r="T11" b="T12"/>
              <a:pathLst>
                <a:path w="6" h="29">
                  <a:moveTo>
                    <a:pt x="6" y="0"/>
                  </a:moveTo>
                  <a:cubicBezTo>
                    <a:pt x="2" y="10"/>
                    <a:pt x="0" y="20"/>
                    <a:pt x="0" y="29"/>
                  </a:cubicBezTo>
                  <a:cubicBezTo>
                    <a:pt x="0" y="29"/>
                    <a:pt x="0" y="29"/>
                    <a:pt x="0" y="29"/>
                  </a:cubicBezTo>
                </a:path>
              </a:pathLst>
            </a:custGeom>
            <a:noFill/>
            <a:ln w="7938">
              <a:solidFill>
                <a:srgbClr val="000000"/>
              </a:solidFill>
              <a:miter lim="800000"/>
              <a:headEnd/>
              <a:tailEnd/>
            </a:ln>
          </p:spPr>
          <p:txBody>
            <a:bodyPr/>
            <a:lstStyle/>
            <a:p>
              <a:endParaRPr lang="en-US">
                <a:latin typeface="Calibri" pitchFamily="34" charset="0"/>
              </a:endParaRPr>
            </a:p>
          </p:txBody>
        </p:sp>
        <p:sp>
          <p:nvSpPr>
            <p:cNvPr id="28729" name="Freeform 17"/>
            <p:cNvSpPr>
              <a:spLocks/>
            </p:cNvSpPr>
            <p:nvPr/>
          </p:nvSpPr>
          <p:spPr bwMode="auto">
            <a:xfrm>
              <a:off x="634" y="2457"/>
              <a:ext cx="243" cy="30"/>
            </a:xfrm>
            <a:custGeom>
              <a:avLst/>
              <a:gdLst>
                <a:gd name="T0" fmla="*/ 0 w 103"/>
                <a:gd name="T1" fmla="*/ 0 h 13"/>
                <a:gd name="T2" fmla="*/ 0 w 103"/>
                <a:gd name="T3" fmla="*/ 0 h 13"/>
                <a:gd name="T4" fmla="*/ 4747720 w 103"/>
                <a:gd name="T5" fmla="*/ 1207959 h 13"/>
                <a:gd name="T6" fmla="*/ 12273945 w 103"/>
                <a:gd name="T7" fmla="*/ 1207959 h 13"/>
                <a:gd name="T8" fmla="*/ 17040934 w 103"/>
                <a:gd name="T9" fmla="*/ 0 h 13"/>
                <a:gd name="T10" fmla="*/ 0 60000 65536"/>
                <a:gd name="T11" fmla="*/ 0 60000 65536"/>
                <a:gd name="T12" fmla="*/ 0 60000 65536"/>
                <a:gd name="T13" fmla="*/ 0 60000 65536"/>
                <a:gd name="T14" fmla="*/ 0 60000 65536"/>
                <a:gd name="T15" fmla="*/ 0 w 103"/>
                <a:gd name="T16" fmla="*/ 0 h 13"/>
                <a:gd name="T17" fmla="*/ 103 w 103"/>
                <a:gd name="T18" fmla="*/ 13 h 13"/>
              </a:gdLst>
              <a:ahLst/>
              <a:cxnLst>
                <a:cxn ang="T10">
                  <a:pos x="T0" y="T1"/>
                </a:cxn>
                <a:cxn ang="T11">
                  <a:pos x="T2" y="T3"/>
                </a:cxn>
                <a:cxn ang="T12">
                  <a:pos x="T4" y="T5"/>
                </a:cxn>
                <a:cxn ang="T13">
                  <a:pos x="T6" y="T7"/>
                </a:cxn>
                <a:cxn ang="T14">
                  <a:pos x="T8" y="T9"/>
                </a:cxn>
              </a:cxnLst>
              <a:rect l="T15" t="T16" r="T17" b="T18"/>
              <a:pathLst>
                <a:path w="103" h="13">
                  <a:moveTo>
                    <a:pt x="0" y="0"/>
                  </a:moveTo>
                  <a:cubicBezTo>
                    <a:pt x="0" y="0"/>
                    <a:pt x="0" y="0"/>
                    <a:pt x="0" y="0"/>
                  </a:cubicBezTo>
                  <a:cubicBezTo>
                    <a:pt x="9" y="5"/>
                    <a:pt x="18" y="8"/>
                    <a:pt x="29" y="10"/>
                  </a:cubicBezTo>
                  <a:cubicBezTo>
                    <a:pt x="43" y="13"/>
                    <a:pt x="59" y="13"/>
                    <a:pt x="74" y="10"/>
                  </a:cubicBezTo>
                  <a:cubicBezTo>
                    <a:pt x="85" y="8"/>
                    <a:pt x="94" y="5"/>
                    <a:pt x="103" y="0"/>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30" name="Freeform 18"/>
            <p:cNvSpPr>
              <a:spLocks/>
            </p:cNvSpPr>
            <p:nvPr/>
          </p:nvSpPr>
          <p:spPr bwMode="auto">
            <a:xfrm>
              <a:off x="759" y="2239"/>
              <a:ext cx="121" cy="211"/>
            </a:xfrm>
            <a:custGeom>
              <a:avLst/>
              <a:gdLst>
                <a:gd name="T0" fmla="*/ 0 w 51"/>
                <a:gd name="T1" fmla="*/ 0 h 89"/>
                <a:gd name="T2" fmla="*/ 3915503 w 51"/>
                <a:gd name="T3" fmla="*/ 3499105 h 89"/>
                <a:gd name="T4" fmla="*/ 8087061 w 51"/>
                <a:gd name="T5" fmla="*/ 10467393 h 89"/>
                <a:gd name="T6" fmla="*/ 9132240 w 51"/>
                <a:gd name="T7" fmla="*/ 15757565 h 89"/>
                <a:gd name="T8" fmla="*/ 0 60000 65536"/>
                <a:gd name="T9" fmla="*/ 0 60000 65536"/>
                <a:gd name="T10" fmla="*/ 0 60000 65536"/>
                <a:gd name="T11" fmla="*/ 0 60000 65536"/>
                <a:gd name="T12" fmla="*/ 0 w 51"/>
                <a:gd name="T13" fmla="*/ 0 h 89"/>
                <a:gd name="T14" fmla="*/ 51 w 51"/>
                <a:gd name="T15" fmla="*/ 89 h 89"/>
              </a:gdLst>
              <a:ahLst/>
              <a:cxnLst>
                <a:cxn ang="T8">
                  <a:pos x="T0" y="T1"/>
                </a:cxn>
                <a:cxn ang="T9">
                  <a:pos x="T2" y="T3"/>
                </a:cxn>
                <a:cxn ang="T10">
                  <a:pos x="T4" y="T5"/>
                </a:cxn>
                <a:cxn ang="T11">
                  <a:pos x="T6" y="T7"/>
                </a:cxn>
              </a:cxnLst>
              <a:rect l="T12" t="T13" r="T14" b="T15"/>
              <a:pathLst>
                <a:path w="51" h="89">
                  <a:moveTo>
                    <a:pt x="0" y="0"/>
                  </a:moveTo>
                  <a:cubicBezTo>
                    <a:pt x="8" y="5"/>
                    <a:pt x="16" y="12"/>
                    <a:pt x="22" y="20"/>
                  </a:cubicBezTo>
                  <a:cubicBezTo>
                    <a:pt x="32" y="31"/>
                    <a:pt x="40" y="45"/>
                    <a:pt x="45" y="59"/>
                  </a:cubicBezTo>
                  <a:cubicBezTo>
                    <a:pt x="49" y="69"/>
                    <a:pt x="51" y="79"/>
                    <a:pt x="51" y="89"/>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31" name="Line 19"/>
            <p:cNvSpPr>
              <a:spLocks noChangeShapeType="1"/>
            </p:cNvSpPr>
            <p:nvPr/>
          </p:nvSpPr>
          <p:spPr bwMode="auto">
            <a:xfrm>
              <a:off x="634" y="2454"/>
              <a:ext cx="1" cy="1"/>
            </a:xfrm>
            <a:prstGeom prst="line">
              <a:avLst/>
            </a:prstGeom>
            <a:noFill/>
            <a:ln w="3175">
              <a:solidFill>
                <a:srgbClr val="E6E6E6"/>
              </a:solidFill>
              <a:miter lim="800000"/>
              <a:headEnd/>
              <a:tailEnd/>
            </a:ln>
          </p:spPr>
          <p:txBody>
            <a:bodyPr/>
            <a:lstStyle/>
            <a:p>
              <a:endParaRPr lang="en-US"/>
            </a:p>
          </p:txBody>
        </p:sp>
        <p:sp>
          <p:nvSpPr>
            <p:cNvPr id="28732" name="Freeform 20"/>
            <p:cNvSpPr>
              <a:spLocks/>
            </p:cNvSpPr>
            <p:nvPr/>
          </p:nvSpPr>
          <p:spPr bwMode="auto">
            <a:xfrm>
              <a:off x="639" y="2246"/>
              <a:ext cx="123" cy="208"/>
            </a:xfrm>
            <a:custGeom>
              <a:avLst/>
              <a:gdLst>
                <a:gd name="T0" fmla="*/ 0 w 52"/>
                <a:gd name="T1" fmla="*/ 14962621 h 88"/>
                <a:gd name="T2" fmla="*/ 1015545 w 52"/>
                <a:gd name="T3" fmla="*/ 10009642 h 88"/>
                <a:gd name="T4" fmla="*/ 5006848 w 52"/>
                <a:gd name="T5" fmla="*/ 3228359 h 88"/>
                <a:gd name="T6" fmla="*/ 8919875 w 52"/>
                <a:gd name="T7" fmla="*/ 0 h 88"/>
                <a:gd name="T8" fmla="*/ 0 60000 65536"/>
                <a:gd name="T9" fmla="*/ 0 60000 65536"/>
                <a:gd name="T10" fmla="*/ 0 60000 65536"/>
                <a:gd name="T11" fmla="*/ 0 60000 65536"/>
                <a:gd name="T12" fmla="*/ 0 w 52"/>
                <a:gd name="T13" fmla="*/ 0 h 88"/>
                <a:gd name="T14" fmla="*/ 52 w 52"/>
                <a:gd name="T15" fmla="*/ 88 h 88"/>
              </a:gdLst>
              <a:ahLst/>
              <a:cxnLst>
                <a:cxn ang="T8">
                  <a:pos x="T0" y="T1"/>
                </a:cxn>
                <a:cxn ang="T9">
                  <a:pos x="T2" y="T3"/>
                </a:cxn>
                <a:cxn ang="T10">
                  <a:pos x="T4" y="T5"/>
                </a:cxn>
                <a:cxn ang="T11">
                  <a:pos x="T6" y="T7"/>
                </a:cxn>
              </a:cxnLst>
              <a:rect l="T12" t="T13" r="T14" b="T15"/>
              <a:pathLst>
                <a:path w="52" h="88">
                  <a:moveTo>
                    <a:pt x="0" y="88"/>
                  </a:moveTo>
                  <a:cubicBezTo>
                    <a:pt x="0" y="79"/>
                    <a:pt x="2" y="69"/>
                    <a:pt x="6" y="59"/>
                  </a:cubicBezTo>
                  <a:cubicBezTo>
                    <a:pt x="11" y="45"/>
                    <a:pt x="19" y="31"/>
                    <a:pt x="29" y="19"/>
                  </a:cubicBezTo>
                  <a:cubicBezTo>
                    <a:pt x="36" y="11"/>
                    <a:pt x="43" y="4"/>
                    <a:pt x="52" y="0"/>
                  </a:cubicBezTo>
                </a:path>
              </a:pathLst>
            </a:custGeom>
            <a:noFill/>
            <a:ln w="7938">
              <a:solidFill>
                <a:srgbClr val="CB4738"/>
              </a:solidFill>
              <a:miter lim="800000"/>
              <a:headEnd/>
              <a:tailEnd/>
            </a:ln>
          </p:spPr>
          <p:txBody>
            <a:bodyPr/>
            <a:lstStyle/>
            <a:p>
              <a:endParaRPr lang="en-US">
                <a:latin typeface="Calibri" pitchFamily="34" charset="0"/>
              </a:endParaRPr>
            </a:p>
          </p:txBody>
        </p:sp>
        <p:sp>
          <p:nvSpPr>
            <p:cNvPr id="28733" name="Freeform 21"/>
            <p:cNvSpPr>
              <a:spLocks/>
            </p:cNvSpPr>
            <p:nvPr/>
          </p:nvSpPr>
          <p:spPr bwMode="auto">
            <a:xfrm>
              <a:off x="601" y="2409"/>
              <a:ext cx="61" cy="93"/>
            </a:xfrm>
            <a:custGeom>
              <a:avLst/>
              <a:gdLst>
                <a:gd name="T0" fmla="*/ 3982512 w 26"/>
                <a:gd name="T1" fmla="*/ 5173381 h 39"/>
                <a:gd name="T2" fmla="*/ 2026866 w 26"/>
                <a:gd name="T3" fmla="*/ 6694865 h 39"/>
                <a:gd name="T4" fmla="*/ 0 w 26"/>
                <a:gd name="T5" fmla="*/ 2335723 h 39"/>
                <a:gd name="T6" fmla="*/ 2026866 w 26"/>
                <a:gd name="T7" fmla="*/ 808087 h 39"/>
                <a:gd name="T8" fmla="*/ 3982512 w 26"/>
                <a:gd name="T9" fmla="*/ 5173381 h 39"/>
                <a:gd name="T10" fmla="*/ 0 60000 65536"/>
                <a:gd name="T11" fmla="*/ 0 60000 65536"/>
                <a:gd name="T12" fmla="*/ 0 60000 65536"/>
                <a:gd name="T13" fmla="*/ 0 60000 65536"/>
                <a:gd name="T14" fmla="*/ 0 60000 65536"/>
                <a:gd name="T15" fmla="*/ 0 w 26"/>
                <a:gd name="T16" fmla="*/ 0 h 39"/>
                <a:gd name="T17" fmla="*/ 26 w 26"/>
                <a:gd name="T18" fmla="*/ 39 h 39"/>
              </a:gdLst>
              <a:ahLst/>
              <a:cxnLst>
                <a:cxn ang="T10">
                  <a:pos x="T0" y="T1"/>
                </a:cxn>
                <a:cxn ang="T11">
                  <a:pos x="T2" y="T3"/>
                </a:cxn>
                <a:cxn ang="T12">
                  <a:pos x="T4" y="T5"/>
                </a:cxn>
                <a:cxn ang="T13">
                  <a:pos x="T6" y="T7"/>
                </a:cxn>
                <a:cxn ang="T14">
                  <a:pos x="T8" y="T9"/>
                </a:cxn>
              </a:cxnLst>
              <a:rect l="T15" t="T16" r="T17" b="T18"/>
              <a:pathLst>
                <a:path w="26" h="39">
                  <a:moveTo>
                    <a:pt x="26" y="27"/>
                  </a:moveTo>
                  <a:cubicBezTo>
                    <a:pt x="26" y="36"/>
                    <a:pt x="20" y="39"/>
                    <a:pt x="13" y="35"/>
                  </a:cubicBezTo>
                  <a:cubicBezTo>
                    <a:pt x="6" y="31"/>
                    <a:pt x="0" y="20"/>
                    <a:pt x="0" y="12"/>
                  </a:cubicBezTo>
                  <a:cubicBezTo>
                    <a:pt x="0" y="3"/>
                    <a:pt x="6" y="0"/>
                    <a:pt x="13" y="4"/>
                  </a:cubicBezTo>
                  <a:cubicBezTo>
                    <a:pt x="20" y="8"/>
                    <a:pt x="26" y="19"/>
                    <a:pt x="26" y="27"/>
                  </a:cubicBezTo>
                  <a:close/>
                </a:path>
              </a:pathLst>
            </a:custGeom>
            <a:solidFill>
              <a:srgbClr val="FFFFFF"/>
            </a:solidFill>
            <a:ln w="9525">
              <a:noFill/>
              <a:round/>
              <a:headEnd/>
              <a:tailEnd/>
            </a:ln>
          </p:spPr>
          <p:txBody>
            <a:bodyPr/>
            <a:lstStyle/>
            <a:p>
              <a:endParaRPr lang="en-US">
                <a:latin typeface="Calibri" pitchFamily="34" charset="0"/>
              </a:endParaRPr>
            </a:p>
          </p:txBody>
        </p:sp>
        <p:sp>
          <p:nvSpPr>
            <p:cNvPr id="28734" name="Freeform 22"/>
            <p:cNvSpPr>
              <a:spLocks/>
            </p:cNvSpPr>
            <p:nvPr/>
          </p:nvSpPr>
          <p:spPr bwMode="auto">
            <a:xfrm>
              <a:off x="594" y="2412"/>
              <a:ext cx="64" cy="94"/>
            </a:xfrm>
            <a:custGeom>
              <a:avLst/>
              <a:gdLst>
                <a:gd name="T0" fmla="*/ 4776751 w 27"/>
                <a:gd name="T1" fmla="*/ 4391010 h 40"/>
                <a:gd name="T2" fmla="*/ 2296102 w 27"/>
                <a:gd name="T3" fmla="*/ 5479425 h 40"/>
                <a:gd name="T4" fmla="*/ 0 w 27"/>
                <a:gd name="T5" fmla="*/ 1868515 h 40"/>
                <a:gd name="T6" fmla="*/ 2296102 w 27"/>
                <a:gd name="T7" fmla="*/ 795113 h 40"/>
                <a:gd name="T8" fmla="*/ 4776751 w 27"/>
                <a:gd name="T9" fmla="*/ 439101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27" y="28"/>
                  </a:moveTo>
                  <a:cubicBezTo>
                    <a:pt x="27" y="36"/>
                    <a:pt x="21" y="40"/>
                    <a:pt x="13" y="35"/>
                  </a:cubicBezTo>
                  <a:cubicBezTo>
                    <a:pt x="6" y="31"/>
                    <a:pt x="0" y="21"/>
                    <a:pt x="0" y="12"/>
                  </a:cubicBezTo>
                  <a:cubicBezTo>
                    <a:pt x="0" y="4"/>
                    <a:pt x="6" y="0"/>
                    <a:pt x="13" y="5"/>
                  </a:cubicBezTo>
                  <a:cubicBezTo>
                    <a:pt x="21" y="9"/>
                    <a:pt x="27" y="19"/>
                    <a:pt x="27" y="28"/>
                  </a:cubicBezTo>
                  <a:close/>
                </a:path>
              </a:pathLst>
            </a:custGeom>
            <a:solidFill>
              <a:srgbClr val="CCCCCC"/>
            </a:solidFill>
            <a:ln w="9525">
              <a:noFill/>
              <a:round/>
              <a:headEnd/>
              <a:tailEnd/>
            </a:ln>
          </p:spPr>
          <p:txBody>
            <a:bodyPr/>
            <a:lstStyle/>
            <a:p>
              <a:endParaRPr lang="en-US">
                <a:latin typeface="Calibri" pitchFamily="34" charset="0"/>
              </a:endParaRPr>
            </a:p>
          </p:txBody>
        </p:sp>
        <p:pic>
          <p:nvPicPr>
            <p:cNvPr id="28735" name="Picture 23"/>
            <p:cNvPicPr>
              <a:picLocks noChangeAspect="1" noChangeArrowheads="1"/>
            </p:cNvPicPr>
            <p:nvPr/>
          </p:nvPicPr>
          <p:blipFill>
            <a:blip r:embed="rId4" cstate="print"/>
            <a:srcRect/>
            <a:stretch>
              <a:fillRect/>
            </a:stretch>
          </p:blipFill>
          <p:spPr bwMode="auto">
            <a:xfrm>
              <a:off x="700" y="2227"/>
              <a:ext cx="107" cy="50"/>
            </a:xfrm>
            <a:prstGeom prst="rect">
              <a:avLst/>
            </a:prstGeom>
            <a:noFill/>
            <a:ln w="9525">
              <a:noFill/>
              <a:miter lim="800000"/>
              <a:headEnd/>
              <a:tailEnd/>
            </a:ln>
          </p:spPr>
        </p:pic>
        <p:pic>
          <p:nvPicPr>
            <p:cNvPr id="28736" name="Picture 24"/>
            <p:cNvPicPr>
              <a:picLocks noChangeAspect="1" noChangeArrowheads="1"/>
            </p:cNvPicPr>
            <p:nvPr/>
          </p:nvPicPr>
          <p:blipFill>
            <a:blip r:embed="rId5" cstate="print"/>
            <a:srcRect/>
            <a:stretch>
              <a:fillRect/>
            </a:stretch>
          </p:blipFill>
          <p:spPr bwMode="auto">
            <a:xfrm>
              <a:off x="700" y="2200"/>
              <a:ext cx="107" cy="71"/>
            </a:xfrm>
            <a:prstGeom prst="rect">
              <a:avLst/>
            </a:prstGeom>
            <a:noFill/>
            <a:ln w="9525">
              <a:noFill/>
              <a:miter lim="800000"/>
              <a:headEnd/>
              <a:tailEnd/>
            </a:ln>
          </p:spPr>
        </p:pic>
        <p:sp>
          <p:nvSpPr>
            <p:cNvPr id="28737" name="Freeform 25"/>
            <p:cNvSpPr>
              <a:spLocks/>
            </p:cNvSpPr>
            <p:nvPr/>
          </p:nvSpPr>
          <p:spPr bwMode="auto">
            <a:xfrm>
              <a:off x="603" y="2435"/>
              <a:ext cx="36" cy="52"/>
            </a:xfrm>
            <a:custGeom>
              <a:avLst/>
              <a:gdLst>
                <a:gd name="T0" fmla="*/ 3132560 w 15"/>
                <a:gd name="T1" fmla="*/ 2519150 h 22"/>
                <a:gd name="T2" fmla="*/ 1675399 w 15"/>
                <a:gd name="T3" fmla="*/ 3368598 h 22"/>
                <a:gd name="T4" fmla="*/ 0 w 15"/>
                <a:gd name="T5" fmla="*/ 1224416 h 22"/>
                <a:gd name="T6" fmla="*/ 1675399 w 15"/>
                <a:gd name="T7" fmla="*/ 359353 h 22"/>
                <a:gd name="T8" fmla="*/ 3132560 w 15"/>
                <a:gd name="T9" fmla="*/ 251915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15" y="15"/>
                  </a:moveTo>
                  <a:cubicBezTo>
                    <a:pt x="15" y="20"/>
                    <a:pt x="12" y="22"/>
                    <a:pt x="8" y="20"/>
                  </a:cubicBezTo>
                  <a:cubicBezTo>
                    <a:pt x="4" y="17"/>
                    <a:pt x="0" y="11"/>
                    <a:pt x="0" y="7"/>
                  </a:cubicBezTo>
                  <a:cubicBezTo>
                    <a:pt x="0" y="2"/>
                    <a:pt x="4" y="0"/>
                    <a:pt x="8" y="2"/>
                  </a:cubicBezTo>
                  <a:cubicBezTo>
                    <a:pt x="12" y="5"/>
                    <a:pt x="15" y="11"/>
                    <a:pt x="15" y="15"/>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38" name="Freeform 26"/>
            <p:cNvSpPr>
              <a:spLocks/>
            </p:cNvSpPr>
            <p:nvPr/>
          </p:nvSpPr>
          <p:spPr bwMode="auto">
            <a:xfrm>
              <a:off x="603" y="2438"/>
              <a:ext cx="33" cy="47"/>
            </a:xfrm>
            <a:custGeom>
              <a:avLst/>
              <a:gdLst>
                <a:gd name="T0" fmla="*/ 1947959 w 14"/>
                <a:gd name="T1" fmla="*/ 2522523 h 20"/>
                <a:gd name="T2" fmla="*/ 624197 w 14"/>
                <a:gd name="T3" fmla="*/ 456772 h 20"/>
                <a:gd name="T4" fmla="*/ 826407 w 14"/>
                <a:gd name="T5" fmla="*/ 0 h 20"/>
                <a:gd name="T6" fmla="*/ 0 w 14"/>
                <a:gd name="T7" fmla="*/ 939311 h 20"/>
                <a:gd name="T8" fmla="*/ 1322951 w 14"/>
                <a:gd name="T9" fmla="*/ 3005366 h 20"/>
                <a:gd name="T10" fmla="*/ 2297663 w 14"/>
                <a:gd name="T11" fmla="*/ 2666501 h 20"/>
                <a:gd name="T12" fmla="*/ 1947959 w 14"/>
                <a:gd name="T13" fmla="*/ 2522523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12" y="16"/>
                  </a:moveTo>
                  <a:cubicBezTo>
                    <a:pt x="8" y="14"/>
                    <a:pt x="4" y="8"/>
                    <a:pt x="4" y="3"/>
                  </a:cubicBezTo>
                  <a:cubicBezTo>
                    <a:pt x="4" y="2"/>
                    <a:pt x="5" y="1"/>
                    <a:pt x="5" y="0"/>
                  </a:cubicBezTo>
                  <a:cubicBezTo>
                    <a:pt x="2" y="0"/>
                    <a:pt x="0" y="2"/>
                    <a:pt x="0" y="6"/>
                  </a:cubicBezTo>
                  <a:cubicBezTo>
                    <a:pt x="0" y="10"/>
                    <a:pt x="4" y="16"/>
                    <a:pt x="8" y="19"/>
                  </a:cubicBezTo>
                  <a:cubicBezTo>
                    <a:pt x="11" y="20"/>
                    <a:pt x="13" y="20"/>
                    <a:pt x="14" y="17"/>
                  </a:cubicBezTo>
                  <a:cubicBezTo>
                    <a:pt x="14" y="17"/>
                    <a:pt x="13" y="17"/>
                    <a:pt x="12" y="16"/>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39" name="Freeform 27"/>
            <p:cNvSpPr>
              <a:spLocks/>
            </p:cNvSpPr>
            <p:nvPr/>
          </p:nvSpPr>
          <p:spPr bwMode="auto">
            <a:xfrm>
              <a:off x="729" y="2218"/>
              <a:ext cx="49" cy="28"/>
            </a:xfrm>
            <a:custGeom>
              <a:avLst/>
              <a:gdLst>
                <a:gd name="T0" fmla="*/ 2554244 w 21"/>
                <a:gd name="T1" fmla="*/ 1406806 h 12"/>
                <a:gd name="T2" fmla="*/ 1582345 w 21"/>
                <a:gd name="T3" fmla="*/ 1697572 h 12"/>
                <a:gd name="T4" fmla="*/ 412020 w 21"/>
                <a:gd name="T5" fmla="*/ 1406806 h 12"/>
                <a:gd name="T6" fmla="*/ 0 w 21"/>
                <a:gd name="T7" fmla="*/ 861159 h 12"/>
                <a:gd name="T8" fmla="*/ 412020 w 21"/>
                <a:gd name="T9" fmla="*/ 311799 h 12"/>
                <a:gd name="T10" fmla="*/ 1582345 w 21"/>
                <a:gd name="T11" fmla="*/ 0 h 12"/>
                <a:gd name="T12" fmla="*/ 2554244 w 21"/>
                <a:gd name="T13" fmla="*/ 311799 h 12"/>
                <a:gd name="T14" fmla="*/ 2970751 w 21"/>
                <a:gd name="T15" fmla="*/ 861159 h 12"/>
                <a:gd name="T16" fmla="*/ 2554244 w 21"/>
                <a:gd name="T17" fmla="*/ 140680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
                <a:gd name="T29" fmla="*/ 21 w 2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
                  <a:moveTo>
                    <a:pt x="18" y="10"/>
                  </a:moveTo>
                  <a:cubicBezTo>
                    <a:pt x="16" y="11"/>
                    <a:pt x="14" y="12"/>
                    <a:pt x="11" y="12"/>
                  </a:cubicBezTo>
                  <a:cubicBezTo>
                    <a:pt x="8" y="12"/>
                    <a:pt x="6" y="11"/>
                    <a:pt x="3" y="10"/>
                  </a:cubicBezTo>
                  <a:cubicBezTo>
                    <a:pt x="1" y="9"/>
                    <a:pt x="0" y="7"/>
                    <a:pt x="0" y="6"/>
                  </a:cubicBezTo>
                  <a:cubicBezTo>
                    <a:pt x="0" y="4"/>
                    <a:pt x="1" y="3"/>
                    <a:pt x="3" y="2"/>
                  </a:cubicBezTo>
                  <a:cubicBezTo>
                    <a:pt x="6" y="0"/>
                    <a:pt x="8" y="0"/>
                    <a:pt x="11" y="0"/>
                  </a:cubicBezTo>
                  <a:cubicBezTo>
                    <a:pt x="14" y="0"/>
                    <a:pt x="16" y="0"/>
                    <a:pt x="18" y="2"/>
                  </a:cubicBezTo>
                  <a:cubicBezTo>
                    <a:pt x="20" y="3"/>
                    <a:pt x="21" y="4"/>
                    <a:pt x="21" y="6"/>
                  </a:cubicBezTo>
                  <a:cubicBezTo>
                    <a:pt x="21" y="7"/>
                    <a:pt x="20" y="9"/>
                    <a:pt x="18" y="10"/>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40" name="Freeform 28"/>
            <p:cNvSpPr>
              <a:spLocks/>
            </p:cNvSpPr>
            <p:nvPr/>
          </p:nvSpPr>
          <p:spPr bwMode="auto">
            <a:xfrm>
              <a:off x="729" y="2218"/>
              <a:ext cx="49" cy="19"/>
            </a:xfrm>
            <a:custGeom>
              <a:avLst/>
              <a:gdLst>
                <a:gd name="T0" fmla="*/ 412020 w 21"/>
                <a:gd name="T1" fmla="*/ 896786 h 8"/>
                <a:gd name="T2" fmla="*/ 1582345 w 21"/>
                <a:gd name="T3" fmla="*/ 771519 h 8"/>
                <a:gd name="T4" fmla="*/ 2554244 w 21"/>
                <a:gd name="T5" fmla="*/ 896786 h 8"/>
                <a:gd name="T6" fmla="*/ 2970751 w 21"/>
                <a:gd name="T7" fmla="*/ 1449567 h 8"/>
                <a:gd name="T8" fmla="*/ 2970751 w 21"/>
                <a:gd name="T9" fmla="*/ 1055778 h 8"/>
                <a:gd name="T10" fmla="*/ 2554244 w 21"/>
                <a:gd name="T11" fmla="*/ 377594 h 8"/>
                <a:gd name="T12" fmla="*/ 1582345 w 21"/>
                <a:gd name="T13" fmla="*/ 0 h 8"/>
                <a:gd name="T14" fmla="*/ 412020 w 21"/>
                <a:gd name="T15" fmla="*/ 377594 h 8"/>
                <a:gd name="T16" fmla="*/ 0 w 21"/>
                <a:gd name="T17" fmla="*/ 1055778 h 8"/>
                <a:gd name="T18" fmla="*/ 133628 w 21"/>
                <a:gd name="T19" fmla="*/ 1449567 h 8"/>
                <a:gd name="T20" fmla="*/ 412020 w 21"/>
                <a:gd name="T21" fmla="*/ 89678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8"/>
                <a:gd name="T35" fmla="*/ 21 w 2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8">
                  <a:moveTo>
                    <a:pt x="3" y="5"/>
                  </a:moveTo>
                  <a:cubicBezTo>
                    <a:pt x="6" y="4"/>
                    <a:pt x="8" y="4"/>
                    <a:pt x="11" y="4"/>
                  </a:cubicBezTo>
                  <a:cubicBezTo>
                    <a:pt x="14" y="4"/>
                    <a:pt x="16" y="4"/>
                    <a:pt x="18" y="5"/>
                  </a:cubicBezTo>
                  <a:cubicBezTo>
                    <a:pt x="19" y="6"/>
                    <a:pt x="20" y="7"/>
                    <a:pt x="21" y="8"/>
                  </a:cubicBezTo>
                  <a:cubicBezTo>
                    <a:pt x="21" y="7"/>
                    <a:pt x="21" y="7"/>
                    <a:pt x="21" y="6"/>
                  </a:cubicBezTo>
                  <a:cubicBezTo>
                    <a:pt x="21" y="4"/>
                    <a:pt x="20" y="3"/>
                    <a:pt x="18" y="2"/>
                  </a:cubicBezTo>
                  <a:cubicBezTo>
                    <a:pt x="16" y="0"/>
                    <a:pt x="14" y="0"/>
                    <a:pt x="11" y="0"/>
                  </a:cubicBezTo>
                  <a:cubicBezTo>
                    <a:pt x="8" y="0"/>
                    <a:pt x="6" y="0"/>
                    <a:pt x="3" y="2"/>
                  </a:cubicBezTo>
                  <a:cubicBezTo>
                    <a:pt x="1" y="3"/>
                    <a:pt x="0" y="4"/>
                    <a:pt x="0" y="6"/>
                  </a:cubicBezTo>
                  <a:cubicBezTo>
                    <a:pt x="0" y="7"/>
                    <a:pt x="1" y="7"/>
                    <a:pt x="1" y="8"/>
                  </a:cubicBezTo>
                  <a:cubicBezTo>
                    <a:pt x="1" y="7"/>
                    <a:pt x="2" y="6"/>
                    <a:pt x="3" y="5"/>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1" name="Freeform 29"/>
            <p:cNvSpPr>
              <a:spLocks/>
            </p:cNvSpPr>
            <p:nvPr/>
          </p:nvSpPr>
          <p:spPr bwMode="auto">
            <a:xfrm>
              <a:off x="873" y="2438"/>
              <a:ext cx="33" cy="47"/>
            </a:xfrm>
            <a:custGeom>
              <a:avLst/>
              <a:gdLst>
                <a:gd name="T0" fmla="*/ 1471322 w 14"/>
                <a:gd name="T1" fmla="*/ 143977 h 20"/>
                <a:gd name="T2" fmla="*/ 1673338 w 14"/>
                <a:gd name="T3" fmla="*/ 590503 h 20"/>
                <a:gd name="T4" fmla="*/ 498430 w 14"/>
                <a:gd name="T5" fmla="*/ 2666501 h 20"/>
                <a:gd name="T6" fmla="*/ 0 w 14"/>
                <a:gd name="T7" fmla="*/ 2815420 h 20"/>
                <a:gd name="T8" fmla="*/ 974766 w 14"/>
                <a:gd name="T9" fmla="*/ 3005366 h 20"/>
                <a:gd name="T10" fmla="*/ 2297663 w 14"/>
                <a:gd name="T11" fmla="*/ 939311 h 20"/>
                <a:gd name="T12" fmla="*/ 1471322 w 14"/>
                <a:gd name="T13" fmla="*/ 143977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9" y="1"/>
                  </a:moveTo>
                  <a:cubicBezTo>
                    <a:pt x="10" y="1"/>
                    <a:pt x="10" y="2"/>
                    <a:pt x="10" y="4"/>
                  </a:cubicBezTo>
                  <a:cubicBezTo>
                    <a:pt x="10" y="8"/>
                    <a:pt x="7" y="14"/>
                    <a:pt x="3" y="17"/>
                  </a:cubicBezTo>
                  <a:cubicBezTo>
                    <a:pt x="2" y="17"/>
                    <a:pt x="1" y="17"/>
                    <a:pt x="0" y="18"/>
                  </a:cubicBezTo>
                  <a:cubicBezTo>
                    <a:pt x="1" y="20"/>
                    <a:pt x="3" y="20"/>
                    <a:pt x="6" y="19"/>
                  </a:cubicBezTo>
                  <a:cubicBezTo>
                    <a:pt x="11" y="16"/>
                    <a:pt x="14" y="11"/>
                    <a:pt x="14" y="6"/>
                  </a:cubicBezTo>
                  <a:cubicBezTo>
                    <a:pt x="14" y="2"/>
                    <a:pt x="12" y="0"/>
                    <a:pt x="9" y="1"/>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2" name="Freeform 30"/>
            <p:cNvSpPr>
              <a:spLocks/>
            </p:cNvSpPr>
            <p:nvPr/>
          </p:nvSpPr>
          <p:spPr bwMode="auto">
            <a:xfrm>
              <a:off x="870" y="2440"/>
              <a:ext cx="26" cy="40"/>
            </a:xfrm>
            <a:custGeom>
              <a:avLst/>
              <a:gdLst>
                <a:gd name="T0" fmla="*/ 642188 w 11"/>
                <a:gd name="T1" fmla="*/ 2560181 h 17"/>
                <a:gd name="T2" fmla="*/ 1850999 w 11"/>
                <a:gd name="T3" fmla="*/ 462433 h 17"/>
                <a:gd name="T4" fmla="*/ 1736051 w 11"/>
                <a:gd name="T5" fmla="*/ 0 h 17"/>
                <a:gd name="T6" fmla="*/ 1224416 w 11"/>
                <a:gd name="T7" fmla="*/ 145744 h 17"/>
                <a:gd name="T8" fmla="*/ 0 w 11"/>
                <a:gd name="T9" fmla="*/ 2106270 h 17"/>
                <a:gd name="T10" fmla="*/ 152034 w 11"/>
                <a:gd name="T11" fmla="*/ 2705583 h 17"/>
                <a:gd name="T12" fmla="*/ 642188 w 11"/>
                <a:gd name="T13" fmla="*/ 2560181 h 17"/>
                <a:gd name="T14" fmla="*/ 0 60000 65536"/>
                <a:gd name="T15" fmla="*/ 0 60000 65536"/>
                <a:gd name="T16" fmla="*/ 0 60000 65536"/>
                <a:gd name="T17" fmla="*/ 0 60000 65536"/>
                <a:gd name="T18" fmla="*/ 0 60000 65536"/>
                <a:gd name="T19" fmla="*/ 0 60000 65536"/>
                <a:gd name="T20" fmla="*/ 0 60000 65536"/>
                <a:gd name="T21" fmla="*/ 0 w 11"/>
                <a:gd name="T22" fmla="*/ 0 h 17"/>
                <a:gd name="T23" fmla="*/ 11 w 1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7">
                  <a:moveTo>
                    <a:pt x="4" y="16"/>
                  </a:moveTo>
                  <a:cubicBezTo>
                    <a:pt x="8" y="13"/>
                    <a:pt x="11" y="7"/>
                    <a:pt x="11" y="3"/>
                  </a:cubicBezTo>
                  <a:cubicBezTo>
                    <a:pt x="11" y="1"/>
                    <a:pt x="11" y="0"/>
                    <a:pt x="10" y="0"/>
                  </a:cubicBezTo>
                  <a:cubicBezTo>
                    <a:pt x="9" y="0"/>
                    <a:pt x="8" y="0"/>
                    <a:pt x="7" y="1"/>
                  </a:cubicBezTo>
                  <a:cubicBezTo>
                    <a:pt x="3" y="3"/>
                    <a:pt x="0" y="9"/>
                    <a:pt x="0" y="13"/>
                  </a:cubicBezTo>
                  <a:cubicBezTo>
                    <a:pt x="0" y="15"/>
                    <a:pt x="0" y="16"/>
                    <a:pt x="1" y="17"/>
                  </a:cubicBezTo>
                  <a:cubicBezTo>
                    <a:pt x="2" y="16"/>
                    <a:pt x="3" y="16"/>
                    <a:pt x="4" y="16"/>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43" name="Freeform 31"/>
            <p:cNvSpPr>
              <a:spLocks/>
            </p:cNvSpPr>
            <p:nvPr/>
          </p:nvSpPr>
          <p:spPr bwMode="auto">
            <a:xfrm>
              <a:off x="847" y="2409"/>
              <a:ext cx="61" cy="93"/>
            </a:xfrm>
            <a:custGeom>
              <a:avLst/>
              <a:gdLst>
                <a:gd name="T0" fmla="*/ 3982512 w 26"/>
                <a:gd name="T1" fmla="*/ 2335723 h 39"/>
                <a:gd name="T2" fmla="*/ 2026866 w 26"/>
                <a:gd name="T3" fmla="*/ 6694865 h 39"/>
                <a:gd name="T4" fmla="*/ 0 w 26"/>
                <a:gd name="T5" fmla="*/ 5173381 h 39"/>
                <a:gd name="T6" fmla="*/ 2026866 w 26"/>
                <a:gd name="T7" fmla="*/ 808087 h 39"/>
                <a:gd name="T8" fmla="*/ 3982512 w 26"/>
                <a:gd name="T9" fmla="*/ 2335723 h 39"/>
                <a:gd name="T10" fmla="*/ 0 60000 65536"/>
                <a:gd name="T11" fmla="*/ 0 60000 65536"/>
                <a:gd name="T12" fmla="*/ 0 60000 65536"/>
                <a:gd name="T13" fmla="*/ 0 60000 65536"/>
                <a:gd name="T14" fmla="*/ 0 60000 65536"/>
                <a:gd name="T15" fmla="*/ 0 w 26"/>
                <a:gd name="T16" fmla="*/ 0 h 39"/>
                <a:gd name="T17" fmla="*/ 26 w 26"/>
                <a:gd name="T18" fmla="*/ 39 h 39"/>
              </a:gdLst>
              <a:ahLst/>
              <a:cxnLst>
                <a:cxn ang="T10">
                  <a:pos x="T0" y="T1"/>
                </a:cxn>
                <a:cxn ang="T11">
                  <a:pos x="T2" y="T3"/>
                </a:cxn>
                <a:cxn ang="T12">
                  <a:pos x="T4" y="T5"/>
                </a:cxn>
                <a:cxn ang="T13">
                  <a:pos x="T6" y="T7"/>
                </a:cxn>
                <a:cxn ang="T14">
                  <a:pos x="T8" y="T9"/>
                </a:cxn>
              </a:cxnLst>
              <a:rect l="T15" t="T16" r="T17" b="T18"/>
              <a:pathLst>
                <a:path w="26" h="39">
                  <a:moveTo>
                    <a:pt x="26" y="12"/>
                  </a:moveTo>
                  <a:cubicBezTo>
                    <a:pt x="26" y="20"/>
                    <a:pt x="20" y="31"/>
                    <a:pt x="13" y="35"/>
                  </a:cubicBezTo>
                  <a:cubicBezTo>
                    <a:pt x="6" y="39"/>
                    <a:pt x="0" y="36"/>
                    <a:pt x="0" y="27"/>
                  </a:cubicBezTo>
                  <a:cubicBezTo>
                    <a:pt x="0" y="19"/>
                    <a:pt x="6" y="8"/>
                    <a:pt x="13" y="4"/>
                  </a:cubicBezTo>
                  <a:cubicBezTo>
                    <a:pt x="20" y="0"/>
                    <a:pt x="26" y="3"/>
                    <a:pt x="26" y="12"/>
                  </a:cubicBezTo>
                  <a:close/>
                </a:path>
              </a:pathLst>
            </a:custGeom>
            <a:solidFill>
              <a:srgbClr val="FFFFFF"/>
            </a:solidFill>
            <a:ln w="9525">
              <a:noFill/>
              <a:round/>
              <a:headEnd/>
              <a:tailEnd/>
            </a:ln>
          </p:spPr>
          <p:txBody>
            <a:bodyPr/>
            <a:lstStyle/>
            <a:p>
              <a:endParaRPr lang="en-US">
                <a:latin typeface="Calibri" pitchFamily="34" charset="0"/>
              </a:endParaRPr>
            </a:p>
          </p:txBody>
        </p:sp>
        <p:sp>
          <p:nvSpPr>
            <p:cNvPr id="28744" name="Freeform 32"/>
            <p:cNvSpPr>
              <a:spLocks/>
            </p:cNvSpPr>
            <p:nvPr/>
          </p:nvSpPr>
          <p:spPr bwMode="auto">
            <a:xfrm>
              <a:off x="851" y="2414"/>
              <a:ext cx="64" cy="92"/>
            </a:xfrm>
            <a:custGeom>
              <a:avLst/>
              <a:gdLst>
                <a:gd name="T0" fmla="*/ 4776751 w 27"/>
                <a:gd name="T1" fmla="*/ 1963775 h 39"/>
                <a:gd name="T2" fmla="*/ 2459691 w 27"/>
                <a:gd name="T3" fmla="*/ 5815830 h 39"/>
                <a:gd name="T4" fmla="*/ 0 w 27"/>
                <a:gd name="T5" fmla="*/ 4482964 h 39"/>
                <a:gd name="T6" fmla="*/ 2459691 w 27"/>
                <a:gd name="T7" fmla="*/ 628801 h 39"/>
                <a:gd name="T8" fmla="*/ 4776751 w 27"/>
                <a:gd name="T9" fmla="*/ 1963775 h 39"/>
                <a:gd name="T10" fmla="*/ 0 60000 65536"/>
                <a:gd name="T11" fmla="*/ 0 60000 65536"/>
                <a:gd name="T12" fmla="*/ 0 60000 65536"/>
                <a:gd name="T13" fmla="*/ 0 60000 65536"/>
                <a:gd name="T14" fmla="*/ 0 60000 65536"/>
                <a:gd name="T15" fmla="*/ 0 w 27"/>
                <a:gd name="T16" fmla="*/ 0 h 39"/>
                <a:gd name="T17" fmla="*/ 27 w 27"/>
                <a:gd name="T18" fmla="*/ 39 h 39"/>
              </a:gdLst>
              <a:ahLst/>
              <a:cxnLst>
                <a:cxn ang="T10">
                  <a:pos x="T0" y="T1"/>
                </a:cxn>
                <a:cxn ang="T11">
                  <a:pos x="T2" y="T3"/>
                </a:cxn>
                <a:cxn ang="T12">
                  <a:pos x="T4" y="T5"/>
                </a:cxn>
                <a:cxn ang="T13">
                  <a:pos x="T6" y="T7"/>
                </a:cxn>
                <a:cxn ang="T14">
                  <a:pos x="T8" y="T9"/>
                </a:cxn>
              </a:cxnLst>
              <a:rect l="T15" t="T16" r="T17" b="T18"/>
              <a:pathLst>
                <a:path w="27" h="39">
                  <a:moveTo>
                    <a:pt x="27" y="12"/>
                  </a:moveTo>
                  <a:cubicBezTo>
                    <a:pt x="27" y="20"/>
                    <a:pt x="21" y="30"/>
                    <a:pt x="14" y="35"/>
                  </a:cubicBezTo>
                  <a:cubicBezTo>
                    <a:pt x="6" y="39"/>
                    <a:pt x="0" y="35"/>
                    <a:pt x="0" y="27"/>
                  </a:cubicBezTo>
                  <a:cubicBezTo>
                    <a:pt x="0" y="18"/>
                    <a:pt x="6" y="8"/>
                    <a:pt x="14" y="4"/>
                  </a:cubicBezTo>
                  <a:cubicBezTo>
                    <a:pt x="21" y="0"/>
                    <a:pt x="27" y="3"/>
                    <a:pt x="27" y="12"/>
                  </a:cubicBezTo>
                  <a:close/>
                </a:path>
              </a:pathLst>
            </a:custGeom>
            <a:solidFill>
              <a:srgbClr val="CCCCCC"/>
            </a:solidFill>
            <a:ln w="9525">
              <a:noFill/>
              <a:round/>
              <a:headEnd/>
              <a:tailEnd/>
            </a:ln>
          </p:spPr>
          <p:txBody>
            <a:bodyPr/>
            <a:lstStyle/>
            <a:p>
              <a:endParaRPr lang="en-US">
                <a:latin typeface="Calibri" pitchFamily="34" charset="0"/>
              </a:endParaRPr>
            </a:p>
          </p:txBody>
        </p:sp>
        <p:sp>
          <p:nvSpPr>
            <p:cNvPr id="28745" name="Freeform 33"/>
            <p:cNvSpPr>
              <a:spLocks/>
            </p:cNvSpPr>
            <p:nvPr/>
          </p:nvSpPr>
          <p:spPr bwMode="auto">
            <a:xfrm>
              <a:off x="870" y="2435"/>
              <a:ext cx="33" cy="52"/>
            </a:xfrm>
            <a:custGeom>
              <a:avLst/>
              <a:gdLst>
                <a:gd name="T0" fmla="*/ 0 w 14"/>
                <a:gd name="T1" fmla="*/ 2519150 h 22"/>
                <a:gd name="T2" fmla="*/ 1174871 w 14"/>
                <a:gd name="T3" fmla="*/ 3368598 h 22"/>
                <a:gd name="T4" fmla="*/ 2297663 w 14"/>
                <a:gd name="T5" fmla="*/ 1224416 h 22"/>
                <a:gd name="T6" fmla="*/ 1174871 w 14"/>
                <a:gd name="T7" fmla="*/ 359353 h 22"/>
                <a:gd name="T8" fmla="*/ 0 w 14"/>
                <a:gd name="T9" fmla="*/ 251915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15"/>
                  </a:moveTo>
                  <a:cubicBezTo>
                    <a:pt x="0" y="20"/>
                    <a:pt x="3" y="22"/>
                    <a:pt x="7" y="20"/>
                  </a:cubicBezTo>
                  <a:cubicBezTo>
                    <a:pt x="11" y="17"/>
                    <a:pt x="14" y="11"/>
                    <a:pt x="14" y="7"/>
                  </a:cubicBezTo>
                  <a:cubicBezTo>
                    <a:pt x="14" y="2"/>
                    <a:pt x="11" y="0"/>
                    <a:pt x="7" y="2"/>
                  </a:cubicBezTo>
                  <a:cubicBezTo>
                    <a:pt x="3" y="5"/>
                    <a:pt x="0" y="11"/>
                    <a:pt x="0" y="15"/>
                  </a:cubicBezTo>
                  <a:close/>
                </a:path>
              </a:pathLst>
            </a:custGeom>
            <a:solidFill>
              <a:srgbClr val="000000"/>
            </a:solidFill>
            <a:ln w="9525">
              <a:noFill/>
              <a:round/>
              <a:headEnd/>
              <a:tailEnd/>
            </a:ln>
          </p:spPr>
          <p:txBody>
            <a:bodyPr/>
            <a:lstStyle/>
            <a:p>
              <a:endParaRPr lang="en-US">
                <a:latin typeface="Calibri" pitchFamily="34" charset="0"/>
              </a:endParaRPr>
            </a:p>
          </p:txBody>
        </p:sp>
        <p:sp>
          <p:nvSpPr>
            <p:cNvPr id="28746" name="Freeform 34"/>
            <p:cNvSpPr>
              <a:spLocks/>
            </p:cNvSpPr>
            <p:nvPr/>
          </p:nvSpPr>
          <p:spPr bwMode="auto">
            <a:xfrm>
              <a:off x="870" y="2438"/>
              <a:ext cx="33" cy="47"/>
            </a:xfrm>
            <a:custGeom>
              <a:avLst/>
              <a:gdLst>
                <a:gd name="T0" fmla="*/ 498430 w 14"/>
                <a:gd name="T1" fmla="*/ 2522523 h 20"/>
                <a:gd name="T2" fmla="*/ 1673338 w 14"/>
                <a:gd name="T3" fmla="*/ 456772 h 20"/>
                <a:gd name="T4" fmla="*/ 1673338 w 14"/>
                <a:gd name="T5" fmla="*/ 0 h 20"/>
                <a:gd name="T6" fmla="*/ 2297663 w 14"/>
                <a:gd name="T7" fmla="*/ 939311 h 20"/>
                <a:gd name="T8" fmla="*/ 1174871 w 14"/>
                <a:gd name="T9" fmla="*/ 3005366 h 20"/>
                <a:gd name="T10" fmla="*/ 0 w 14"/>
                <a:gd name="T11" fmla="*/ 2666501 h 20"/>
                <a:gd name="T12" fmla="*/ 498430 w 14"/>
                <a:gd name="T13" fmla="*/ 2522523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3" y="16"/>
                  </a:moveTo>
                  <a:cubicBezTo>
                    <a:pt x="7" y="14"/>
                    <a:pt x="10" y="8"/>
                    <a:pt x="10" y="3"/>
                  </a:cubicBezTo>
                  <a:cubicBezTo>
                    <a:pt x="10" y="2"/>
                    <a:pt x="10" y="1"/>
                    <a:pt x="10" y="0"/>
                  </a:cubicBezTo>
                  <a:cubicBezTo>
                    <a:pt x="12" y="0"/>
                    <a:pt x="14" y="2"/>
                    <a:pt x="14" y="6"/>
                  </a:cubicBezTo>
                  <a:cubicBezTo>
                    <a:pt x="14" y="10"/>
                    <a:pt x="11" y="16"/>
                    <a:pt x="7" y="19"/>
                  </a:cubicBezTo>
                  <a:cubicBezTo>
                    <a:pt x="4" y="20"/>
                    <a:pt x="1" y="20"/>
                    <a:pt x="0" y="17"/>
                  </a:cubicBezTo>
                  <a:cubicBezTo>
                    <a:pt x="1" y="17"/>
                    <a:pt x="2" y="17"/>
                    <a:pt x="3" y="16"/>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7" name="Freeform 35"/>
            <p:cNvSpPr>
              <a:spLocks/>
            </p:cNvSpPr>
            <p:nvPr/>
          </p:nvSpPr>
          <p:spPr bwMode="auto">
            <a:xfrm>
              <a:off x="705" y="2213"/>
              <a:ext cx="99" cy="57"/>
            </a:xfrm>
            <a:custGeom>
              <a:avLst/>
              <a:gdLst>
                <a:gd name="T0" fmla="*/ 1322951 w 42"/>
                <a:gd name="T1" fmla="*/ 771519 h 24"/>
                <a:gd name="T2" fmla="*/ 5555055 w 42"/>
                <a:gd name="T3" fmla="*/ 771519 h 24"/>
                <a:gd name="T4" fmla="*/ 5555055 w 42"/>
                <a:gd name="T5" fmla="*/ 3442722 h 24"/>
                <a:gd name="T6" fmla="*/ 1322951 w 42"/>
                <a:gd name="T7" fmla="*/ 3442722 h 24"/>
                <a:gd name="T8" fmla="*/ 1322951 w 42"/>
                <a:gd name="T9" fmla="*/ 771519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8" y="4"/>
                  </a:moveTo>
                  <a:cubicBezTo>
                    <a:pt x="15" y="0"/>
                    <a:pt x="27" y="0"/>
                    <a:pt x="34" y="4"/>
                  </a:cubicBezTo>
                  <a:cubicBezTo>
                    <a:pt x="42" y="8"/>
                    <a:pt x="42" y="15"/>
                    <a:pt x="34" y="19"/>
                  </a:cubicBezTo>
                  <a:cubicBezTo>
                    <a:pt x="27" y="24"/>
                    <a:pt x="15" y="24"/>
                    <a:pt x="8" y="19"/>
                  </a:cubicBezTo>
                  <a:cubicBezTo>
                    <a:pt x="0" y="15"/>
                    <a:pt x="0" y="8"/>
                    <a:pt x="8" y="4"/>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48" name="Freeform 36"/>
            <p:cNvSpPr>
              <a:spLocks/>
            </p:cNvSpPr>
            <p:nvPr/>
          </p:nvSpPr>
          <p:spPr bwMode="auto">
            <a:xfrm>
              <a:off x="705" y="2206"/>
              <a:ext cx="99" cy="55"/>
            </a:xfrm>
            <a:custGeom>
              <a:avLst/>
              <a:gdLst>
                <a:gd name="T0" fmla="*/ 1322951 w 42"/>
                <a:gd name="T1" fmla="*/ 830823 h 23"/>
                <a:gd name="T2" fmla="*/ 5555055 w 42"/>
                <a:gd name="T3" fmla="*/ 830823 h 23"/>
                <a:gd name="T4" fmla="*/ 5555055 w 42"/>
                <a:gd name="T5" fmla="*/ 3771151 h 23"/>
                <a:gd name="T6" fmla="*/ 1322951 w 42"/>
                <a:gd name="T7" fmla="*/ 3771151 h 23"/>
                <a:gd name="T8" fmla="*/ 1322951 w 42"/>
                <a:gd name="T9" fmla="*/ 830823 h 23"/>
                <a:gd name="T10" fmla="*/ 0 60000 65536"/>
                <a:gd name="T11" fmla="*/ 0 60000 65536"/>
                <a:gd name="T12" fmla="*/ 0 60000 65536"/>
                <a:gd name="T13" fmla="*/ 0 60000 65536"/>
                <a:gd name="T14" fmla="*/ 0 60000 65536"/>
                <a:gd name="T15" fmla="*/ 0 w 42"/>
                <a:gd name="T16" fmla="*/ 0 h 23"/>
                <a:gd name="T17" fmla="*/ 42 w 42"/>
                <a:gd name="T18" fmla="*/ 23 h 23"/>
              </a:gdLst>
              <a:ahLst/>
              <a:cxnLst>
                <a:cxn ang="T10">
                  <a:pos x="T0" y="T1"/>
                </a:cxn>
                <a:cxn ang="T11">
                  <a:pos x="T2" y="T3"/>
                </a:cxn>
                <a:cxn ang="T12">
                  <a:pos x="T4" y="T5"/>
                </a:cxn>
                <a:cxn ang="T13">
                  <a:pos x="T6" y="T7"/>
                </a:cxn>
                <a:cxn ang="T14">
                  <a:pos x="T8" y="T9"/>
                </a:cxn>
              </a:cxnLst>
              <a:rect l="T15" t="T16" r="T17" b="T18"/>
              <a:pathLst>
                <a:path w="42" h="23">
                  <a:moveTo>
                    <a:pt x="8" y="4"/>
                  </a:moveTo>
                  <a:cubicBezTo>
                    <a:pt x="15" y="0"/>
                    <a:pt x="27" y="0"/>
                    <a:pt x="34" y="4"/>
                  </a:cubicBezTo>
                  <a:cubicBezTo>
                    <a:pt x="42" y="8"/>
                    <a:pt x="42" y="15"/>
                    <a:pt x="34" y="19"/>
                  </a:cubicBezTo>
                  <a:cubicBezTo>
                    <a:pt x="27" y="23"/>
                    <a:pt x="15" y="23"/>
                    <a:pt x="8" y="19"/>
                  </a:cubicBezTo>
                  <a:cubicBezTo>
                    <a:pt x="0" y="15"/>
                    <a:pt x="0" y="8"/>
                    <a:pt x="8" y="4"/>
                  </a:cubicBezTo>
                  <a:close/>
                </a:path>
              </a:pathLst>
            </a:custGeom>
            <a:solidFill>
              <a:srgbClr val="E5E5E5"/>
            </a:solidFill>
            <a:ln w="9525">
              <a:noFill/>
              <a:round/>
              <a:headEnd/>
              <a:tailEnd/>
            </a:ln>
          </p:spPr>
          <p:txBody>
            <a:bodyPr/>
            <a:lstStyle/>
            <a:p>
              <a:endParaRPr lang="en-US">
                <a:latin typeface="Calibri" pitchFamily="34" charset="0"/>
              </a:endParaRPr>
            </a:p>
          </p:txBody>
        </p:sp>
        <p:sp>
          <p:nvSpPr>
            <p:cNvPr id="28749" name="Freeform 37"/>
            <p:cNvSpPr>
              <a:spLocks/>
            </p:cNvSpPr>
            <p:nvPr/>
          </p:nvSpPr>
          <p:spPr bwMode="auto">
            <a:xfrm>
              <a:off x="731" y="1866"/>
              <a:ext cx="47" cy="376"/>
            </a:xfrm>
            <a:custGeom>
              <a:avLst/>
              <a:gdLst>
                <a:gd name="T0" fmla="*/ 0 w 20"/>
                <a:gd name="T1" fmla="*/ 26331899 h 159"/>
                <a:gd name="T2" fmla="*/ 456772 w 20"/>
                <a:gd name="T3" fmla="*/ 27027976 h 159"/>
                <a:gd name="T4" fmla="*/ 1593462 w 20"/>
                <a:gd name="T5" fmla="*/ 27185490 h 159"/>
                <a:gd name="T6" fmla="*/ 2666501 w 20"/>
                <a:gd name="T7" fmla="*/ 27027976 h 159"/>
                <a:gd name="T8" fmla="*/ 3112133 w 20"/>
                <a:gd name="T9" fmla="*/ 26331899 h 159"/>
                <a:gd name="T10" fmla="*/ 3112133 w 20"/>
                <a:gd name="T11" fmla="*/ 0 h 159"/>
                <a:gd name="T12" fmla="*/ 0 w 20"/>
                <a:gd name="T13" fmla="*/ 0 h 159"/>
                <a:gd name="T14" fmla="*/ 0 w 20"/>
                <a:gd name="T15" fmla="*/ 26331899 h 15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59"/>
                <a:gd name="T26" fmla="*/ 20 w 2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59">
                  <a:moveTo>
                    <a:pt x="0" y="154"/>
                  </a:moveTo>
                  <a:cubicBezTo>
                    <a:pt x="0" y="155"/>
                    <a:pt x="1" y="157"/>
                    <a:pt x="3" y="158"/>
                  </a:cubicBezTo>
                  <a:cubicBezTo>
                    <a:pt x="5" y="159"/>
                    <a:pt x="7" y="159"/>
                    <a:pt x="10" y="159"/>
                  </a:cubicBezTo>
                  <a:cubicBezTo>
                    <a:pt x="12" y="159"/>
                    <a:pt x="15" y="159"/>
                    <a:pt x="17" y="158"/>
                  </a:cubicBezTo>
                  <a:cubicBezTo>
                    <a:pt x="19" y="157"/>
                    <a:pt x="20" y="155"/>
                    <a:pt x="20" y="154"/>
                  </a:cubicBezTo>
                  <a:cubicBezTo>
                    <a:pt x="20" y="0"/>
                    <a:pt x="20" y="0"/>
                    <a:pt x="20" y="0"/>
                  </a:cubicBezTo>
                  <a:cubicBezTo>
                    <a:pt x="0" y="0"/>
                    <a:pt x="0" y="0"/>
                    <a:pt x="0" y="0"/>
                  </a:cubicBezTo>
                  <a:lnTo>
                    <a:pt x="0" y="154"/>
                  </a:lnTo>
                  <a:close/>
                </a:path>
              </a:pathLst>
            </a:custGeom>
            <a:solidFill>
              <a:srgbClr val="F2F2F2"/>
            </a:solidFill>
            <a:ln w="9525">
              <a:noFill/>
              <a:round/>
              <a:headEnd/>
              <a:tailEnd/>
            </a:ln>
          </p:spPr>
          <p:txBody>
            <a:bodyPr/>
            <a:lstStyle/>
            <a:p>
              <a:endParaRPr lang="en-US">
                <a:latin typeface="Calibri" pitchFamily="34" charset="0"/>
              </a:endParaRPr>
            </a:p>
          </p:txBody>
        </p:sp>
        <p:sp>
          <p:nvSpPr>
            <p:cNvPr id="28750" name="Freeform 38"/>
            <p:cNvSpPr>
              <a:spLocks/>
            </p:cNvSpPr>
            <p:nvPr/>
          </p:nvSpPr>
          <p:spPr bwMode="auto">
            <a:xfrm>
              <a:off x="733" y="2048"/>
              <a:ext cx="45" cy="12"/>
            </a:xfrm>
            <a:custGeom>
              <a:avLst/>
              <a:gdLst>
                <a:gd name="T0" fmla="*/ 0 w 19"/>
                <a:gd name="T1" fmla="*/ 0 h 5"/>
                <a:gd name="T2" fmla="*/ 1550399 w 19"/>
                <a:gd name="T3" fmla="*/ 1064436 h 5"/>
                <a:gd name="T4" fmla="*/ 3327636 w 19"/>
                <a:gd name="T5" fmla="*/ 0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0" y="0"/>
                  </a:moveTo>
                  <a:cubicBezTo>
                    <a:pt x="0" y="0"/>
                    <a:pt x="2" y="5"/>
                    <a:pt x="9" y="5"/>
                  </a:cubicBezTo>
                  <a:cubicBezTo>
                    <a:pt x="17" y="5"/>
                    <a:pt x="19" y="0"/>
                    <a:pt x="19" y="0"/>
                  </a:cubicBezTo>
                </a:path>
              </a:pathLst>
            </a:custGeom>
            <a:noFill/>
            <a:ln w="7938">
              <a:solidFill>
                <a:srgbClr val="666666"/>
              </a:solidFill>
              <a:miter lim="800000"/>
              <a:headEnd/>
              <a:tailEnd/>
            </a:ln>
          </p:spPr>
          <p:txBody>
            <a:bodyPr/>
            <a:lstStyle/>
            <a:p>
              <a:endParaRPr lang="en-US">
                <a:latin typeface="Calibri" pitchFamily="34" charset="0"/>
              </a:endParaRPr>
            </a:p>
          </p:txBody>
        </p:sp>
        <p:sp>
          <p:nvSpPr>
            <p:cNvPr id="28751" name="Freeform 39"/>
            <p:cNvSpPr>
              <a:spLocks/>
            </p:cNvSpPr>
            <p:nvPr/>
          </p:nvSpPr>
          <p:spPr bwMode="auto">
            <a:xfrm>
              <a:off x="729" y="1863"/>
              <a:ext cx="49" cy="197"/>
            </a:xfrm>
            <a:custGeom>
              <a:avLst/>
              <a:gdLst>
                <a:gd name="T0" fmla="*/ 2970751 w 21"/>
                <a:gd name="T1" fmla="*/ 158272 h 83"/>
                <a:gd name="T2" fmla="*/ 1697572 w 21"/>
                <a:gd name="T3" fmla="*/ 1049447 h 83"/>
                <a:gd name="T4" fmla="*/ 0 w 21"/>
                <a:gd name="T5" fmla="*/ 0 h 83"/>
                <a:gd name="T6" fmla="*/ 0 w 21"/>
                <a:gd name="T7" fmla="*/ 13871809 h 83"/>
                <a:gd name="T8" fmla="*/ 1582345 w 21"/>
                <a:gd name="T9" fmla="*/ 14962762 h 83"/>
                <a:gd name="T10" fmla="*/ 2970751 w 21"/>
                <a:gd name="T11" fmla="*/ 14264641 h 83"/>
                <a:gd name="T12" fmla="*/ 2970751 w 21"/>
                <a:gd name="T13" fmla="*/ 158272 h 83"/>
                <a:gd name="T14" fmla="*/ 0 60000 65536"/>
                <a:gd name="T15" fmla="*/ 0 60000 65536"/>
                <a:gd name="T16" fmla="*/ 0 60000 65536"/>
                <a:gd name="T17" fmla="*/ 0 60000 65536"/>
                <a:gd name="T18" fmla="*/ 0 60000 65536"/>
                <a:gd name="T19" fmla="*/ 0 60000 65536"/>
                <a:gd name="T20" fmla="*/ 0 60000 65536"/>
                <a:gd name="T21" fmla="*/ 0 w 21"/>
                <a:gd name="T22" fmla="*/ 0 h 83"/>
                <a:gd name="T23" fmla="*/ 21 w 21"/>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83">
                  <a:moveTo>
                    <a:pt x="21" y="1"/>
                  </a:moveTo>
                  <a:cubicBezTo>
                    <a:pt x="21" y="1"/>
                    <a:pt x="18" y="6"/>
                    <a:pt x="12" y="6"/>
                  </a:cubicBezTo>
                  <a:cubicBezTo>
                    <a:pt x="1" y="6"/>
                    <a:pt x="0" y="0"/>
                    <a:pt x="0" y="0"/>
                  </a:cubicBezTo>
                  <a:cubicBezTo>
                    <a:pt x="0" y="77"/>
                    <a:pt x="0" y="77"/>
                    <a:pt x="0" y="77"/>
                  </a:cubicBezTo>
                  <a:cubicBezTo>
                    <a:pt x="0" y="77"/>
                    <a:pt x="4" y="83"/>
                    <a:pt x="11" y="83"/>
                  </a:cubicBezTo>
                  <a:cubicBezTo>
                    <a:pt x="19" y="83"/>
                    <a:pt x="21" y="79"/>
                    <a:pt x="21" y="79"/>
                  </a:cubicBezTo>
                  <a:lnTo>
                    <a:pt x="21" y="1"/>
                  </a:lnTo>
                  <a:close/>
                </a:path>
              </a:pathLst>
            </a:custGeom>
            <a:solidFill>
              <a:srgbClr val="A30609"/>
            </a:solidFill>
            <a:ln w="9525">
              <a:noFill/>
              <a:round/>
              <a:headEnd/>
              <a:tailEnd/>
            </a:ln>
          </p:spPr>
          <p:txBody>
            <a:bodyPr/>
            <a:lstStyle/>
            <a:p>
              <a:endParaRPr lang="en-US">
                <a:latin typeface="Calibri" pitchFamily="34" charset="0"/>
              </a:endParaRPr>
            </a:p>
          </p:txBody>
        </p:sp>
        <p:sp>
          <p:nvSpPr>
            <p:cNvPr id="28752" name="Freeform 40"/>
            <p:cNvSpPr>
              <a:spLocks/>
            </p:cNvSpPr>
            <p:nvPr/>
          </p:nvSpPr>
          <p:spPr bwMode="auto">
            <a:xfrm>
              <a:off x="729" y="1852"/>
              <a:ext cx="49" cy="28"/>
            </a:xfrm>
            <a:custGeom>
              <a:avLst/>
              <a:gdLst>
                <a:gd name="T0" fmla="*/ 412020 w 21"/>
                <a:gd name="T1" fmla="*/ 133628 h 12"/>
                <a:gd name="T2" fmla="*/ 1406806 w 21"/>
                <a:gd name="T3" fmla="*/ 0 h 12"/>
                <a:gd name="T4" fmla="*/ 2554244 w 21"/>
                <a:gd name="T5" fmla="*/ 133628 h 12"/>
                <a:gd name="T6" fmla="*/ 2970751 w 21"/>
                <a:gd name="T7" fmla="*/ 861159 h 12"/>
                <a:gd name="T8" fmla="*/ 2554244 w 21"/>
                <a:gd name="T9" fmla="*/ 1406806 h 12"/>
                <a:gd name="T10" fmla="*/ 1406806 w 21"/>
                <a:gd name="T11" fmla="*/ 1697572 h 12"/>
                <a:gd name="T12" fmla="*/ 412020 w 21"/>
                <a:gd name="T13" fmla="*/ 1406806 h 12"/>
                <a:gd name="T14" fmla="*/ 0 w 21"/>
                <a:gd name="T15" fmla="*/ 861159 h 12"/>
                <a:gd name="T16" fmla="*/ 412020 w 21"/>
                <a:gd name="T17" fmla="*/ 13362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
                <a:gd name="T29" fmla="*/ 21 w 2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
                  <a:moveTo>
                    <a:pt x="3" y="1"/>
                  </a:moveTo>
                  <a:cubicBezTo>
                    <a:pt x="5" y="0"/>
                    <a:pt x="8" y="0"/>
                    <a:pt x="10" y="0"/>
                  </a:cubicBezTo>
                  <a:cubicBezTo>
                    <a:pt x="13" y="0"/>
                    <a:pt x="16" y="0"/>
                    <a:pt x="18" y="1"/>
                  </a:cubicBezTo>
                  <a:cubicBezTo>
                    <a:pt x="20" y="3"/>
                    <a:pt x="21" y="4"/>
                    <a:pt x="21" y="6"/>
                  </a:cubicBezTo>
                  <a:cubicBezTo>
                    <a:pt x="21" y="7"/>
                    <a:pt x="20" y="9"/>
                    <a:pt x="18" y="10"/>
                  </a:cubicBezTo>
                  <a:cubicBezTo>
                    <a:pt x="16" y="11"/>
                    <a:pt x="13" y="12"/>
                    <a:pt x="10" y="12"/>
                  </a:cubicBezTo>
                  <a:cubicBezTo>
                    <a:pt x="8" y="12"/>
                    <a:pt x="5" y="11"/>
                    <a:pt x="3" y="10"/>
                  </a:cubicBezTo>
                  <a:cubicBezTo>
                    <a:pt x="1" y="9"/>
                    <a:pt x="0" y="7"/>
                    <a:pt x="0" y="6"/>
                  </a:cubicBezTo>
                  <a:cubicBezTo>
                    <a:pt x="0" y="4"/>
                    <a:pt x="1" y="3"/>
                    <a:pt x="3" y="1"/>
                  </a:cubicBezTo>
                  <a:close/>
                </a:path>
              </a:pathLst>
            </a:custGeom>
            <a:solidFill>
              <a:srgbClr val="666666"/>
            </a:solidFill>
            <a:ln w="9525">
              <a:noFill/>
              <a:round/>
              <a:headEnd/>
              <a:tailEnd/>
            </a:ln>
          </p:spPr>
          <p:txBody>
            <a:bodyPr/>
            <a:lstStyle/>
            <a:p>
              <a:endParaRPr lang="en-US">
                <a:latin typeface="Calibri" pitchFamily="34" charset="0"/>
              </a:endParaRPr>
            </a:p>
          </p:txBody>
        </p:sp>
        <p:sp>
          <p:nvSpPr>
            <p:cNvPr id="28753" name="Freeform 41"/>
            <p:cNvSpPr>
              <a:spLocks/>
            </p:cNvSpPr>
            <p:nvPr/>
          </p:nvSpPr>
          <p:spPr bwMode="auto">
            <a:xfrm>
              <a:off x="778" y="1863"/>
              <a:ext cx="248" cy="251"/>
            </a:xfrm>
            <a:custGeom>
              <a:avLst/>
              <a:gdLst>
                <a:gd name="T0" fmla="*/ 0 w 105"/>
                <a:gd name="T1" fmla="*/ 0 h 106"/>
                <a:gd name="T2" fmla="*/ 0 w 105"/>
                <a:gd name="T3" fmla="*/ 13766555 h 106"/>
                <a:gd name="T4" fmla="*/ 10250442 w 105"/>
                <a:gd name="T5" fmla="*/ 18466761 h 106"/>
                <a:gd name="T6" fmla="*/ 16666913 w 105"/>
                <a:gd name="T7" fmla="*/ 6993121 h 106"/>
                <a:gd name="T8" fmla="*/ 0 w 105"/>
                <a:gd name="T9" fmla="*/ 0 h 106"/>
                <a:gd name="T10" fmla="*/ 0 60000 65536"/>
                <a:gd name="T11" fmla="*/ 0 60000 65536"/>
                <a:gd name="T12" fmla="*/ 0 60000 65536"/>
                <a:gd name="T13" fmla="*/ 0 60000 65536"/>
                <a:gd name="T14" fmla="*/ 0 60000 65536"/>
                <a:gd name="T15" fmla="*/ 0 w 105"/>
                <a:gd name="T16" fmla="*/ 0 h 106"/>
                <a:gd name="T17" fmla="*/ 105 w 105"/>
                <a:gd name="T18" fmla="*/ 106 h 106"/>
              </a:gdLst>
              <a:ahLst/>
              <a:cxnLst>
                <a:cxn ang="T10">
                  <a:pos x="T0" y="T1"/>
                </a:cxn>
                <a:cxn ang="T11">
                  <a:pos x="T2" y="T3"/>
                </a:cxn>
                <a:cxn ang="T12">
                  <a:pos x="T4" y="T5"/>
                </a:cxn>
                <a:cxn ang="T13">
                  <a:pos x="T6" y="T7"/>
                </a:cxn>
                <a:cxn ang="T14">
                  <a:pos x="T8" y="T9"/>
                </a:cxn>
              </a:cxnLst>
              <a:rect l="T15" t="T16" r="T17" b="T18"/>
              <a:pathLst>
                <a:path w="105" h="106">
                  <a:moveTo>
                    <a:pt x="0" y="0"/>
                  </a:moveTo>
                  <a:cubicBezTo>
                    <a:pt x="0" y="79"/>
                    <a:pt x="0" y="79"/>
                    <a:pt x="0" y="79"/>
                  </a:cubicBezTo>
                  <a:cubicBezTo>
                    <a:pt x="61" y="106"/>
                    <a:pt x="61" y="106"/>
                    <a:pt x="61" y="106"/>
                  </a:cubicBezTo>
                  <a:cubicBezTo>
                    <a:pt x="61" y="106"/>
                    <a:pt x="105" y="69"/>
                    <a:pt x="99" y="40"/>
                  </a:cubicBezTo>
                  <a:cubicBezTo>
                    <a:pt x="96" y="25"/>
                    <a:pt x="0" y="0"/>
                    <a:pt x="0" y="0"/>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754" name="Freeform 42"/>
            <p:cNvSpPr>
              <a:spLocks/>
            </p:cNvSpPr>
            <p:nvPr/>
          </p:nvSpPr>
          <p:spPr bwMode="auto">
            <a:xfrm>
              <a:off x="792" y="1941"/>
              <a:ext cx="152" cy="109"/>
            </a:xfrm>
            <a:custGeom>
              <a:avLst/>
              <a:gdLst>
                <a:gd name="T0" fmla="*/ 9625996 w 64"/>
                <a:gd name="T1" fmla="*/ 8080786 h 46"/>
                <a:gd name="T2" fmla="*/ 3283667 w 64"/>
                <a:gd name="T3" fmla="*/ 5793355 h 46"/>
                <a:gd name="T4" fmla="*/ 771519 w 64"/>
                <a:gd name="T5" fmla="*/ 2065424 h 46"/>
                <a:gd name="T6" fmla="*/ 3442721 w 64"/>
                <a:gd name="T7" fmla="*/ 871647 h 46"/>
                <a:gd name="T8" fmla="*/ 11618946 w 64"/>
                <a:gd name="T9" fmla="*/ 4230119 h 46"/>
                <a:gd name="T10" fmla="*/ 9625996 w 64"/>
                <a:gd name="T11" fmla="*/ 8080786 h 46"/>
                <a:gd name="T12" fmla="*/ 0 60000 65536"/>
                <a:gd name="T13" fmla="*/ 0 60000 65536"/>
                <a:gd name="T14" fmla="*/ 0 60000 65536"/>
                <a:gd name="T15" fmla="*/ 0 60000 65536"/>
                <a:gd name="T16" fmla="*/ 0 60000 65536"/>
                <a:gd name="T17" fmla="*/ 0 60000 65536"/>
                <a:gd name="T18" fmla="*/ 0 w 64"/>
                <a:gd name="T19" fmla="*/ 0 h 46"/>
                <a:gd name="T20" fmla="*/ 64 w 6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64" h="46">
                  <a:moveTo>
                    <a:pt x="53" y="46"/>
                  </a:moveTo>
                  <a:cubicBezTo>
                    <a:pt x="18" y="33"/>
                    <a:pt x="18" y="33"/>
                    <a:pt x="18" y="33"/>
                  </a:cubicBezTo>
                  <a:cubicBezTo>
                    <a:pt x="18" y="33"/>
                    <a:pt x="0" y="27"/>
                    <a:pt x="4" y="12"/>
                  </a:cubicBezTo>
                  <a:cubicBezTo>
                    <a:pt x="6" y="0"/>
                    <a:pt x="19" y="5"/>
                    <a:pt x="19" y="5"/>
                  </a:cubicBezTo>
                  <a:cubicBezTo>
                    <a:pt x="64" y="24"/>
                    <a:pt x="64" y="24"/>
                    <a:pt x="64" y="24"/>
                  </a:cubicBezTo>
                  <a:lnTo>
                    <a:pt x="53" y="46"/>
                  </a:lnTo>
                  <a:close/>
                </a:path>
              </a:pathLst>
            </a:custGeom>
            <a:solidFill>
              <a:srgbClr val="808080"/>
            </a:solidFill>
            <a:ln w="9525">
              <a:noFill/>
              <a:round/>
              <a:headEnd/>
              <a:tailEnd/>
            </a:ln>
          </p:spPr>
          <p:txBody>
            <a:bodyPr/>
            <a:lstStyle/>
            <a:p>
              <a:endParaRPr lang="en-US">
                <a:latin typeface="Calibri" pitchFamily="34" charset="0"/>
              </a:endParaRPr>
            </a:p>
          </p:txBody>
        </p:sp>
        <p:sp>
          <p:nvSpPr>
            <p:cNvPr id="28755" name="Freeform 43"/>
            <p:cNvSpPr>
              <a:spLocks/>
            </p:cNvSpPr>
            <p:nvPr/>
          </p:nvSpPr>
          <p:spPr bwMode="auto">
            <a:xfrm>
              <a:off x="882" y="1951"/>
              <a:ext cx="326" cy="340"/>
            </a:xfrm>
            <a:custGeom>
              <a:avLst/>
              <a:gdLst>
                <a:gd name="T0" fmla="*/ 23257066 w 138"/>
                <a:gd name="T1" fmla="*/ 13031094 h 144"/>
                <a:gd name="T2" fmla="*/ 17071644 w 138"/>
                <a:gd name="T3" fmla="*/ 17224992 h 144"/>
                <a:gd name="T4" fmla="*/ 17071644 w 138"/>
                <a:gd name="T5" fmla="*/ 24107926 h 144"/>
                <a:gd name="T6" fmla="*/ 1200922 w 138"/>
                <a:gd name="T7" fmla="*/ 15373042 h 144"/>
                <a:gd name="T8" fmla="*/ 151540 w 138"/>
                <a:gd name="T9" fmla="*/ 13898226 h 144"/>
                <a:gd name="T10" fmla="*/ 357986 w 138"/>
                <a:gd name="T11" fmla="*/ 3813444 h 144"/>
                <a:gd name="T12" fmla="*/ 996837 w 138"/>
                <a:gd name="T13" fmla="*/ 2493027 h 144"/>
                <a:gd name="T14" fmla="*/ 7762805 w 138"/>
                <a:gd name="T15" fmla="*/ 1717326 h 144"/>
                <a:gd name="T16" fmla="*/ 8914667 w 138"/>
                <a:gd name="T17" fmla="*/ 0 h 144"/>
                <a:gd name="T18" fmla="*/ 9271996 w 138"/>
                <a:gd name="T19" fmla="*/ 636591 h 144"/>
                <a:gd name="T20" fmla="*/ 9271996 w 138"/>
                <a:gd name="T21" fmla="*/ 5044783 h 144"/>
                <a:gd name="T22" fmla="*/ 9271996 w 138"/>
                <a:gd name="T23" fmla="*/ 5044783 h 144"/>
                <a:gd name="T24" fmla="*/ 23257066 w 138"/>
                <a:gd name="T25" fmla="*/ 1303109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44"/>
                <a:gd name="T41" fmla="*/ 138 w 13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44">
                  <a:moveTo>
                    <a:pt x="138" y="78"/>
                  </a:moveTo>
                  <a:cubicBezTo>
                    <a:pt x="101" y="103"/>
                    <a:pt x="101" y="103"/>
                    <a:pt x="101" y="103"/>
                  </a:cubicBezTo>
                  <a:cubicBezTo>
                    <a:pt x="101" y="144"/>
                    <a:pt x="101" y="144"/>
                    <a:pt x="101" y="144"/>
                  </a:cubicBezTo>
                  <a:cubicBezTo>
                    <a:pt x="101" y="144"/>
                    <a:pt x="14" y="96"/>
                    <a:pt x="7" y="92"/>
                  </a:cubicBezTo>
                  <a:cubicBezTo>
                    <a:pt x="1" y="88"/>
                    <a:pt x="1" y="83"/>
                    <a:pt x="1" y="83"/>
                  </a:cubicBezTo>
                  <a:cubicBezTo>
                    <a:pt x="1" y="83"/>
                    <a:pt x="0" y="32"/>
                    <a:pt x="2" y="23"/>
                  </a:cubicBezTo>
                  <a:cubicBezTo>
                    <a:pt x="2" y="19"/>
                    <a:pt x="3" y="16"/>
                    <a:pt x="6" y="15"/>
                  </a:cubicBezTo>
                  <a:cubicBezTo>
                    <a:pt x="11" y="12"/>
                    <a:pt x="33" y="13"/>
                    <a:pt x="46" y="10"/>
                  </a:cubicBezTo>
                  <a:cubicBezTo>
                    <a:pt x="55" y="8"/>
                    <a:pt x="53" y="0"/>
                    <a:pt x="53" y="0"/>
                  </a:cubicBezTo>
                  <a:cubicBezTo>
                    <a:pt x="55" y="2"/>
                    <a:pt x="55" y="4"/>
                    <a:pt x="55" y="4"/>
                  </a:cubicBezTo>
                  <a:cubicBezTo>
                    <a:pt x="56" y="9"/>
                    <a:pt x="57" y="16"/>
                    <a:pt x="55" y="30"/>
                  </a:cubicBezTo>
                  <a:cubicBezTo>
                    <a:pt x="55" y="30"/>
                    <a:pt x="55" y="30"/>
                    <a:pt x="55" y="30"/>
                  </a:cubicBezTo>
                  <a:cubicBezTo>
                    <a:pt x="55" y="30"/>
                    <a:pt x="120" y="69"/>
                    <a:pt x="138" y="78"/>
                  </a:cubicBezTo>
                  <a:close/>
                </a:path>
              </a:pathLst>
            </a:custGeom>
            <a:solidFill>
              <a:srgbClr val="A30609"/>
            </a:solidFill>
            <a:ln w="9525">
              <a:noFill/>
              <a:round/>
              <a:headEnd/>
              <a:tailEnd/>
            </a:ln>
          </p:spPr>
          <p:txBody>
            <a:bodyPr/>
            <a:lstStyle/>
            <a:p>
              <a:endParaRPr lang="en-US">
                <a:latin typeface="Calibri" pitchFamily="34" charset="0"/>
              </a:endParaRPr>
            </a:p>
          </p:txBody>
        </p:sp>
        <p:sp>
          <p:nvSpPr>
            <p:cNvPr id="28756" name="Freeform 44"/>
            <p:cNvSpPr>
              <a:spLocks/>
            </p:cNvSpPr>
            <p:nvPr/>
          </p:nvSpPr>
          <p:spPr bwMode="auto">
            <a:xfrm>
              <a:off x="939" y="1953"/>
              <a:ext cx="78" cy="69"/>
            </a:xfrm>
            <a:custGeom>
              <a:avLst/>
              <a:gdLst>
                <a:gd name="T0" fmla="*/ 5263695 w 33"/>
                <a:gd name="T1" fmla="*/ 5396415 h 29"/>
                <a:gd name="T2" fmla="*/ 0 w 33"/>
                <a:gd name="T3" fmla="*/ 2436442 h 29"/>
                <a:gd name="T4" fmla="*/ 1736051 w 33"/>
                <a:gd name="T5" fmla="*/ 2436442 h 29"/>
                <a:gd name="T6" fmla="*/ 5263695 w 33"/>
                <a:gd name="T7" fmla="*/ 168384 h 29"/>
                <a:gd name="T8" fmla="*/ 5468944 w 33"/>
                <a:gd name="T9" fmla="*/ 3128358 h 29"/>
                <a:gd name="T10" fmla="*/ 5263695 w 33"/>
                <a:gd name="T11" fmla="*/ 5396415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31" y="29"/>
                  </a:moveTo>
                  <a:cubicBezTo>
                    <a:pt x="0" y="13"/>
                    <a:pt x="0" y="13"/>
                    <a:pt x="0" y="13"/>
                  </a:cubicBezTo>
                  <a:cubicBezTo>
                    <a:pt x="0" y="13"/>
                    <a:pt x="5" y="13"/>
                    <a:pt x="10" y="13"/>
                  </a:cubicBezTo>
                  <a:cubicBezTo>
                    <a:pt x="15" y="13"/>
                    <a:pt x="31" y="12"/>
                    <a:pt x="31" y="1"/>
                  </a:cubicBezTo>
                  <a:cubicBezTo>
                    <a:pt x="31" y="0"/>
                    <a:pt x="33" y="11"/>
                    <a:pt x="32" y="17"/>
                  </a:cubicBezTo>
                  <a:cubicBezTo>
                    <a:pt x="32" y="22"/>
                    <a:pt x="31" y="29"/>
                    <a:pt x="31" y="29"/>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57" name="Freeform 45"/>
            <p:cNvSpPr>
              <a:spLocks/>
            </p:cNvSpPr>
            <p:nvPr/>
          </p:nvSpPr>
          <p:spPr bwMode="auto">
            <a:xfrm>
              <a:off x="882" y="2027"/>
              <a:ext cx="182" cy="153"/>
            </a:xfrm>
            <a:custGeom>
              <a:avLst/>
              <a:gdLst>
                <a:gd name="T0" fmla="*/ 152034 w 77"/>
                <a:gd name="T1" fmla="*/ 2260765 h 65"/>
                <a:gd name="T2" fmla="*/ 152034 w 77"/>
                <a:gd name="T3" fmla="*/ 0 h 65"/>
                <a:gd name="T4" fmla="*/ 10548437 w 77"/>
                <a:gd name="T5" fmla="*/ 4975645 h 65"/>
                <a:gd name="T6" fmla="*/ 12708459 w 77"/>
                <a:gd name="T7" fmla="*/ 8307009 h 65"/>
                <a:gd name="T8" fmla="*/ 9857884 w 77"/>
                <a:gd name="T9" fmla="*/ 9596078 h 65"/>
                <a:gd name="T10" fmla="*/ 152034 w 77"/>
                <a:gd name="T11" fmla="*/ 4631794 h 65"/>
                <a:gd name="T12" fmla="*/ 152034 w 77"/>
                <a:gd name="T13" fmla="*/ 2260765 h 65"/>
                <a:gd name="T14" fmla="*/ 0 60000 65536"/>
                <a:gd name="T15" fmla="*/ 0 60000 65536"/>
                <a:gd name="T16" fmla="*/ 0 60000 65536"/>
                <a:gd name="T17" fmla="*/ 0 60000 65536"/>
                <a:gd name="T18" fmla="*/ 0 60000 65536"/>
                <a:gd name="T19" fmla="*/ 0 60000 65536"/>
                <a:gd name="T20" fmla="*/ 0 60000 65536"/>
                <a:gd name="T21" fmla="*/ 0 w 77"/>
                <a:gd name="T22" fmla="*/ 0 h 65"/>
                <a:gd name="T23" fmla="*/ 77 w 7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5">
                  <a:moveTo>
                    <a:pt x="1" y="14"/>
                  </a:moveTo>
                  <a:cubicBezTo>
                    <a:pt x="1" y="8"/>
                    <a:pt x="1" y="0"/>
                    <a:pt x="1" y="0"/>
                  </a:cubicBezTo>
                  <a:cubicBezTo>
                    <a:pt x="62" y="31"/>
                    <a:pt x="62" y="31"/>
                    <a:pt x="62" y="31"/>
                  </a:cubicBezTo>
                  <a:cubicBezTo>
                    <a:pt x="62" y="31"/>
                    <a:pt x="77" y="38"/>
                    <a:pt x="75" y="52"/>
                  </a:cubicBezTo>
                  <a:cubicBezTo>
                    <a:pt x="73" y="65"/>
                    <a:pt x="58" y="60"/>
                    <a:pt x="58" y="60"/>
                  </a:cubicBezTo>
                  <a:cubicBezTo>
                    <a:pt x="1" y="29"/>
                    <a:pt x="1" y="29"/>
                    <a:pt x="1" y="29"/>
                  </a:cubicBezTo>
                  <a:cubicBezTo>
                    <a:pt x="1" y="29"/>
                    <a:pt x="0" y="20"/>
                    <a:pt x="1" y="14"/>
                  </a:cubicBezTo>
                  <a:close/>
                </a:path>
              </a:pathLst>
            </a:custGeom>
            <a:solidFill>
              <a:srgbClr val="CCCCCC"/>
            </a:solidFill>
            <a:ln w="9525">
              <a:noFill/>
              <a:round/>
              <a:headEnd/>
              <a:tailEnd/>
            </a:ln>
          </p:spPr>
          <p:txBody>
            <a:bodyPr/>
            <a:lstStyle/>
            <a:p>
              <a:endParaRPr lang="en-US">
                <a:latin typeface="Calibri" pitchFamily="34" charset="0"/>
              </a:endParaRPr>
            </a:p>
          </p:txBody>
        </p:sp>
        <p:sp>
          <p:nvSpPr>
            <p:cNvPr id="28758" name="Freeform 46"/>
            <p:cNvSpPr>
              <a:spLocks/>
            </p:cNvSpPr>
            <p:nvPr/>
          </p:nvSpPr>
          <p:spPr bwMode="auto">
            <a:xfrm>
              <a:off x="981" y="2105"/>
              <a:ext cx="147" cy="118"/>
            </a:xfrm>
            <a:custGeom>
              <a:avLst/>
              <a:gdLst>
                <a:gd name="T0" fmla="*/ 93 w 147"/>
                <a:gd name="T1" fmla="*/ 54 h 118"/>
                <a:gd name="T2" fmla="*/ 93 w 147"/>
                <a:gd name="T3" fmla="*/ 118 h 118"/>
                <a:gd name="T4" fmla="*/ 0 w 147"/>
                <a:gd name="T5" fmla="*/ 0 h 118"/>
                <a:gd name="T6" fmla="*/ 147 w 147"/>
                <a:gd name="T7" fmla="*/ 30 h 118"/>
                <a:gd name="T8" fmla="*/ 93 w 147"/>
                <a:gd name="T9" fmla="*/ 54 h 118"/>
                <a:gd name="T10" fmla="*/ 0 60000 65536"/>
                <a:gd name="T11" fmla="*/ 0 60000 65536"/>
                <a:gd name="T12" fmla="*/ 0 60000 65536"/>
                <a:gd name="T13" fmla="*/ 0 60000 65536"/>
                <a:gd name="T14" fmla="*/ 0 60000 65536"/>
                <a:gd name="T15" fmla="*/ 0 w 147"/>
                <a:gd name="T16" fmla="*/ 0 h 118"/>
                <a:gd name="T17" fmla="*/ 147 w 147"/>
                <a:gd name="T18" fmla="*/ 118 h 118"/>
              </a:gdLst>
              <a:ahLst/>
              <a:cxnLst>
                <a:cxn ang="T10">
                  <a:pos x="T0" y="T1"/>
                </a:cxn>
                <a:cxn ang="T11">
                  <a:pos x="T2" y="T3"/>
                </a:cxn>
                <a:cxn ang="T12">
                  <a:pos x="T4" y="T5"/>
                </a:cxn>
                <a:cxn ang="T13">
                  <a:pos x="T6" y="T7"/>
                </a:cxn>
                <a:cxn ang="T14">
                  <a:pos x="T8" y="T9"/>
                </a:cxn>
              </a:cxnLst>
              <a:rect l="T15" t="T16" r="T17" b="T18"/>
              <a:pathLst>
                <a:path w="147" h="118">
                  <a:moveTo>
                    <a:pt x="93" y="54"/>
                  </a:moveTo>
                  <a:lnTo>
                    <a:pt x="93" y="118"/>
                  </a:lnTo>
                  <a:lnTo>
                    <a:pt x="0" y="0"/>
                  </a:lnTo>
                  <a:lnTo>
                    <a:pt x="147" y="30"/>
                  </a:lnTo>
                  <a:lnTo>
                    <a:pt x="93" y="54"/>
                  </a:lnTo>
                  <a:close/>
                </a:path>
              </a:pathLst>
            </a:custGeom>
            <a:solidFill>
              <a:srgbClr val="CCCCCC"/>
            </a:solidFill>
            <a:ln w="11113">
              <a:solidFill>
                <a:srgbClr val="970F00"/>
              </a:solidFill>
              <a:miter lim="800000"/>
              <a:headEnd/>
              <a:tailEnd/>
            </a:ln>
          </p:spPr>
          <p:txBody>
            <a:bodyPr/>
            <a:lstStyle/>
            <a:p>
              <a:endParaRPr lang="en-US">
                <a:latin typeface="Calibri" pitchFamily="34" charset="0"/>
              </a:endParaRPr>
            </a:p>
          </p:txBody>
        </p:sp>
        <p:sp>
          <p:nvSpPr>
            <p:cNvPr id="28759" name="Freeform 47"/>
            <p:cNvSpPr>
              <a:spLocks/>
            </p:cNvSpPr>
            <p:nvPr/>
          </p:nvSpPr>
          <p:spPr bwMode="auto">
            <a:xfrm>
              <a:off x="729" y="2225"/>
              <a:ext cx="52" cy="19"/>
            </a:xfrm>
            <a:custGeom>
              <a:avLst/>
              <a:gdLst>
                <a:gd name="T0" fmla="*/ 3587761 w 22"/>
                <a:gd name="T1" fmla="*/ 0 h 8"/>
                <a:gd name="T2" fmla="*/ 3587761 w 22"/>
                <a:gd name="T3" fmla="*/ 158987 h 8"/>
                <a:gd name="T4" fmla="*/ 3101984 w 22"/>
                <a:gd name="T5" fmla="*/ 1055778 h 8"/>
                <a:gd name="T6" fmla="*/ 1850999 w 22"/>
                <a:gd name="T7" fmla="*/ 1290575 h 8"/>
                <a:gd name="T8" fmla="*/ 642188 w 22"/>
                <a:gd name="T9" fmla="*/ 1055778 h 8"/>
                <a:gd name="T10" fmla="*/ 152034 w 22"/>
                <a:gd name="T11" fmla="*/ 158987 h 8"/>
                <a:gd name="T12" fmla="*/ 152034 w 22"/>
                <a:gd name="T13" fmla="*/ 0 h 8"/>
                <a:gd name="T14" fmla="*/ 0 w 22"/>
                <a:gd name="T15" fmla="*/ 377594 h 8"/>
                <a:gd name="T16" fmla="*/ 518022 w 22"/>
                <a:gd name="T17" fmla="*/ 1055778 h 8"/>
                <a:gd name="T18" fmla="*/ 1850999 w 22"/>
                <a:gd name="T19" fmla="*/ 1449567 h 8"/>
                <a:gd name="T20" fmla="*/ 3101984 w 22"/>
                <a:gd name="T21" fmla="*/ 1055778 h 8"/>
                <a:gd name="T22" fmla="*/ 3743676 w 22"/>
                <a:gd name="T23" fmla="*/ 377594 h 8"/>
                <a:gd name="T24" fmla="*/ 3587761 w 2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
                <a:gd name="T41" fmla="*/ 22 w 22"/>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
                  <a:moveTo>
                    <a:pt x="21" y="0"/>
                  </a:moveTo>
                  <a:cubicBezTo>
                    <a:pt x="21" y="1"/>
                    <a:pt x="21" y="1"/>
                    <a:pt x="21" y="1"/>
                  </a:cubicBezTo>
                  <a:cubicBezTo>
                    <a:pt x="21" y="3"/>
                    <a:pt x="20" y="4"/>
                    <a:pt x="18" y="6"/>
                  </a:cubicBezTo>
                  <a:cubicBezTo>
                    <a:pt x="16" y="7"/>
                    <a:pt x="14" y="7"/>
                    <a:pt x="11" y="7"/>
                  </a:cubicBezTo>
                  <a:cubicBezTo>
                    <a:pt x="8" y="7"/>
                    <a:pt x="6" y="7"/>
                    <a:pt x="4" y="6"/>
                  </a:cubicBezTo>
                  <a:cubicBezTo>
                    <a:pt x="2" y="4"/>
                    <a:pt x="1" y="3"/>
                    <a:pt x="1" y="1"/>
                  </a:cubicBezTo>
                  <a:cubicBezTo>
                    <a:pt x="1" y="0"/>
                    <a:pt x="1" y="0"/>
                    <a:pt x="1" y="0"/>
                  </a:cubicBezTo>
                  <a:cubicBezTo>
                    <a:pt x="1" y="1"/>
                    <a:pt x="0" y="1"/>
                    <a:pt x="0" y="2"/>
                  </a:cubicBezTo>
                  <a:cubicBezTo>
                    <a:pt x="0" y="3"/>
                    <a:pt x="1" y="5"/>
                    <a:pt x="3" y="6"/>
                  </a:cubicBezTo>
                  <a:cubicBezTo>
                    <a:pt x="6" y="7"/>
                    <a:pt x="8" y="8"/>
                    <a:pt x="11" y="8"/>
                  </a:cubicBezTo>
                  <a:cubicBezTo>
                    <a:pt x="14" y="8"/>
                    <a:pt x="16" y="7"/>
                    <a:pt x="18" y="6"/>
                  </a:cubicBezTo>
                  <a:cubicBezTo>
                    <a:pt x="21" y="5"/>
                    <a:pt x="22" y="3"/>
                    <a:pt x="22" y="2"/>
                  </a:cubicBezTo>
                  <a:cubicBezTo>
                    <a:pt x="22" y="1"/>
                    <a:pt x="21" y="1"/>
                    <a:pt x="21" y="0"/>
                  </a:cubicBezTo>
                  <a:close/>
                </a:path>
              </a:pathLst>
            </a:custGeom>
            <a:solidFill>
              <a:srgbClr val="000000"/>
            </a:solidFill>
            <a:ln w="9525">
              <a:noFill/>
              <a:round/>
              <a:headEnd/>
              <a:tailEnd/>
            </a:ln>
          </p:spPr>
          <p:txBody>
            <a:bodyPr/>
            <a:lstStyle/>
            <a:p>
              <a:endParaRPr lang="en-US">
                <a:latin typeface="Calibri" pitchFamily="34" charset="0"/>
              </a:endParaRPr>
            </a:p>
          </p:txBody>
        </p:sp>
      </p:grpSp>
      <p:sp>
        <p:nvSpPr>
          <p:cNvPr id="28679" name="TextBox 20"/>
          <p:cNvSpPr txBox="1">
            <a:spLocks noChangeArrowheads="1"/>
          </p:cNvSpPr>
          <p:nvPr/>
        </p:nvSpPr>
        <p:spPr bwMode="auto">
          <a:xfrm>
            <a:off x="387350" y="1198563"/>
            <a:ext cx="8112125"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Today, both good and bad software obey a long-tail distribution. </a:t>
            </a:r>
            <a:endParaRPr lang="en-US" b="1">
              <a:solidFill>
                <a:srgbClr val="FF00FF"/>
              </a:solidFill>
              <a:latin typeface="Calibri" pitchFamily="34" charset="0"/>
            </a:endParaRPr>
          </a:p>
        </p:txBody>
      </p:sp>
      <p:sp>
        <p:nvSpPr>
          <p:cNvPr id="28680" name="TextBox 21"/>
          <p:cNvSpPr txBox="1">
            <a:spLocks noChangeArrowheads="1"/>
          </p:cNvSpPr>
          <p:nvPr/>
        </p:nvSpPr>
        <p:spPr bwMode="auto">
          <a:xfrm>
            <a:off x="544513" y="1863725"/>
            <a:ext cx="1028700" cy="368300"/>
          </a:xfrm>
          <a:prstGeom prst="rect">
            <a:avLst/>
          </a:prstGeom>
          <a:noFill/>
          <a:ln w="9525">
            <a:noFill/>
            <a:miter lim="800000"/>
            <a:headEnd/>
            <a:tailEnd/>
          </a:ln>
        </p:spPr>
        <p:txBody>
          <a:bodyPr wrap="none">
            <a:spAutoFit/>
          </a:bodyPr>
          <a:lstStyle/>
          <a:p>
            <a:r>
              <a:rPr lang="en-US" b="1">
                <a:solidFill>
                  <a:srgbClr val="FFCC00"/>
                </a:solidFill>
                <a:latin typeface="Calibri" pitchFamily="34" charset="0"/>
              </a:rPr>
              <a:t>Bad Files</a:t>
            </a:r>
          </a:p>
        </p:txBody>
      </p:sp>
      <p:sp>
        <p:nvSpPr>
          <p:cNvPr id="28681" name="TextBox 215"/>
          <p:cNvSpPr txBox="1">
            <a:spLocks noChangeArrowheads="1"/>
          </p:cNvSpPr>
          <p:nvPr/>
        </p:nvSpPr>
        <p:spPr bwMode="auto">
          <a:xfrm>
            <a:off x="6553200" y="1833563"/>
            <a:ext cx="1179513" cy="368300"/>
          </a:xfrm>
          <a:prstGeom prst="rect">
            <a:avLst/>
          </a:prstGeom>
          <a:noFill/>
          <a:ln w="9525">
            <a:noFill/>
            <a:miter lim="800000"/>
            <a:headEnd/>
            <a:tailEnd/>
          </a:ln>
        </p:spPr>
        <p:txBody>
          <a:bodyPr wrap="none">
            <a:spAutoFit/>
          </a:bodyPr>
          <a:lstStyle/>
          <a:p>
            <a:r>
              <a:rPr lang="en-US" b="1">
                <a:solidFill>
                  <a:srgbClr val="FFCC00"/>
                </a:solidFill>
                <a:latin typeface="Calibri" pitchFamily="34" charset="0"/>
              </a:rPr>
              <a:t>Good Files</a:t>
            </a:r>
          </a:p>
        </p:txBody>
      </p:sp>
      <p:sp>
        <p:nvSpPr>
          <p:cNvPr id="218" name="Up Arrow 217"/>
          <p:cNvSpPr/>
          <p:nvPr/>
        </p:nvSpPr>
        <p:spPr bwMode="auto">
          <a:xfrm>
            <a:off x="7712215" y="2383318"/>
            <a:ext cx="202825" cy="1613140"/>
          </a:xfrm>
          <a:prstGeom prst="upArrow">
            <a:avLst>
              <a:gd name="adj1" fmla="val 31250"/>
              <a:gd name="adj2" fmla="val 71875"/>
            </a:avLst>
          </a:prstGeom>
          <a:solidFill>
            <a:srgbClr val="FFCC00"/>
          </a:solidFill>
          <a:ln>
            <a:solidFill>
              <a:srgbClr val="FFCC00"/>
            </a:solidFill>
            <a:headEnd type="none" w="med" len="med"/>
            <a:tailEnd type="none" w="med" len="med"/>
          </a:ln>
          <a:scene3d>
            <a:camera prst="orthographicFront">
              <a:rot lat="0" lon="0" rev="0"/>
            </a:camera>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anchor="ctr"/>
          <a:lstStyle/>
          <a:p>
            <a:pPr algn="ctr" defTabSz="914400">
              <a:defRPr/>
            </a:pPr>
            <a:endParaRPr lang="en-US" sz="2400">
              <a:solidFill>
                <a:schemeClr val="tx1"/>
              </a:solidFill>
              <a:latin typeface="Arial" charset="0"/>
            </a:endParaRPr>
          </a:p>
        </p:txBody>
      </p:sp>
      <p:sp>
        <p:nvSpPr>
          <p:cNvPr id="28685" name="TextBox 218"/>
          <p:cNvSpPr txBox="1">
            <a:spLocks noChangeArrowheads="1"/>
          </p:cNvSpPr>
          <p:nvPr/>
        </p:nvSpPr>
        <p:spPr bwMode="auto">
          <a:xfrm rot="-5400000">
            <a:off x="7496175" y="3054351"/>
            <a:ext cx="1209675" cy="368300"/>
          </a:xfrm>
          <a:prstGeom prst="rect">
            <a:avLst/>
          </a:prstGeom>
          <a:noFill/>
          <a:ln w="9525">
            <a:noFill/>
            <a:miter lim="800000"/>
            <a:headEnd/>
            <a:tailEnd/>
          </a:ln>
        </p:spPr>
        <p:txBody>
          <a:bodyPr wrap="none">
            <a:spAutoFit/>
          </a:bodyPr>
          <a:lstStyle/>
          <a:p>
            <a:r>
              <a:rPr lang="en-US">
                <a:solidFill>
                  <a:srgbClr val="FFCC00"/>
                </a:solidFill>
                <a:latin typeface="Calibri" pitchFamily="34" charset="0"/>
              </a:rPr>
              <a:t>Prevalence</a:t>
            </a:r>
          </a:p>
        </p:txBody>
      </p:sp>
      <p:sp>
        <p:nvSpPr>
          <p:cNvPr id="223" name="Rounded Rectangular Callout 222"/>
          <p:cNvSpPr/>
          <p:nvPr/>
        </p:nvSpPr>
        <p:spPr bwMode="auto">
          <a:xfrm>
            <a:off x="6380163" y="5164138"/>
            <a:ext cx="2349500" cy="849312"/>
          </a:xfrm>
          <a:prstGeom prst="wedgeRoundRectCallout">
            <a:avLst>
              <a:gd name="adj1" fmla="val 4089"/>
              <a:gd name="adj2" fmla="val -179366"/>
              <a:gd name="adj3" fmla="val 16667"/>
            </a:avLst>
          </a:prstGeom>
          <a:solidFill>
            <a:srgbClr val="B7E7BC"/>
          </a:solidFill>
          <a:ln>
            <a:solidFill>
              <a:srgbClr val="008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r>
              <a:rPr lang="en-US" sz="2000" dirty="0" err="1">
                <a:solidFill>
                  <a:schemeClr val="tx1"/>
                </a:solidFill>
                <a:latin typeface="Arial" charset="0"/>
              </a:rPr>
              <a:t>Whitelisting</a:t>
            </a:r>
            <a:r>
              <a:rPr lang="en-US" sz="2000" dirty="0">
                <a:solidFill>
                  <a:schemeClr val="tx1"/>
                </a:solidFill>
                <a:latin typeface="Arial" charset="0"/>
              </a:rPr>
              <a:t> works well here.</a:t>
            </a:r>
          </a:p>
        </p:txBody>
      </p:sp>
      <p:sp>
        <p:nvSpPr>
          <p:cNvPr id="224" name="Rounded Rectangular Callout 223"/>
          <p:cNvSpPr/>
          <p:nvPr/>
        </p:nvSpPr>
        <p:spPr bwMode="auto">
          <a:xfrm>
            <a:off x="3167063" y="5164138"/>
            <a:ext cx="3033712" cy="860425"/>
          </a:xfrm>
          <a:prstGeom prst="wedgeRoundRectCallout">
            <a:avLst>
              <a:gd name="adj1" fmla="val -14908"/>
              <a:gd name="adj2" fmla="val -172912"/>
              <a:gd name="adj3" fmla="val 16667"/>
            </a:avLst>
          </a:prstGeom>
          <a:solidFill>
            <a:srgbClr val="FFFFB3"/>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n-US" sz="2000" dirty="0">
                <a:solidFill>
                  <a:schemeClr val="tx1"/>
                </a:solidFill>
                <a:latin typeface="Arial" charset="0"/>
              </a:rPr>
              <a:t>For this long tail a new technique is needed. </a:t>
            </a:r>
          </a:p>
        </p:txBody>
      </p:sp>
      <p:sp>
        <p:nvSpPr>
          <p:cNvPr id="222" name="Rounded Rectangular Callout 221"/>
          <p:cNvSpPr/>
          <p:nvPr/>
        </p:nvSpPr>
        <p:spPr bwMode="auto">
          <a:xfrm>
            <a:off x="396875" y="5176838"/>
            <a:ext cx="2414588" cy="847725"/>
          </a:xfrm>
          <a:prstGeom prst="wedgeRoundRectCallout">
            <a:avLst>
              <a:gd name="adj1" fmla="val -39730"/>
              <a:gd name="adj2" fmla="val -180127"/>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a:defRPr/>
            </a:pPr>
            <a:r>
              <a:rPr lang="en-US" sz="2000" dirty="0">
                <a:solidFill>
                  <a:schemeClr val="tx1"/>
                </a:solidFill>
                <a:latin typeface="Arial" charset="0"/>
              </a:rPr>
              <a:t>Blacklisting works well here.</a:t>
            </a:r>
          </a:p>
        </p:txBody>
      </p:sp>
      <p:grpSp>
        <p:nvGrpSpPr>
          <p:cNvPr id="4" name="Group 329"/>
          <p:cNvGrpSpPr>
            <a:grpSpLocks noChangeAspect="1"/>
          </p:cNvGrpSpPr>
          <p:nvPr/>
        </p:nvGrpSpPr>
        <p:grpSpPr bwMode="auto">
          <a:xfrm>
            <a:off x="1509713" y="4111625"/>
            <a:ext cx="315912" cy="312738"/>
            <a:chOff x="1550" y="1805"/>
            <a:chExt cx="564" cy="558"/>
          </a:xfrm>
        </p:grpSpPr>
        <p:sp>
          <p:nvSpPr>
            <p:cNvPr id="28710" name="AutoShape 330"/>
            <p:cNvSpPr>
              <a:spLocks noChangeAspect="1" noChangeArrowheads="1" noTextEdit="1"/>
            </p:cNvSpPr>
            <p:nvPr/>
          </p:nvSpPr>
          <p:spPr bwMode="auto">
            <a:xfrm>
              <a:off x="1550" y="1805"/>
              <a:ext cx="564" cy="558"/>
            </a:xfrm>
            <a:prstGeom prst="rect">
              <a:avLst/>
            </a:prstGeom>
            <a:noFill/>
            <a:ln w="9525">
              <a:noFill/>
              <a:miter lim="800000"/>
              <a:headEnd/>
              <a:tailEnd/>
            </a:ln>
          </p:spPr>
          <p:txBody>
            <a:bodyPr/>
            <a:lstStyle/>
            <a:p>
              <a:endParaRPr lang="en-US"/>
            </a:p>
          </p:txBody>
        </p:sp>
        <p:sp>
          <p:nvSpPr>
            <p:cNvPr id="28711" name="Freeform 331"/>
            <p:cNvSpPr>
              <a:spLocks noEditPoints="1"/>
            </p:cNvSpPr>
            <p:nvPr/>
          </p:nvSpPr>
          <p:spPr bwMode="auto">
            <a:xfrm>
              <a:off x="1553" y="1808"/>
              <a:ext cx="561" cy="550"/>
            </a:xfrm>
            <a:custGeom>
              <a:avLst/>
              <a:gdLst>
                <a:gd name="T0" fmla="*/ 60045 w 364"/>
                <a:gd name="T1" fmla="*/ 113896 h 358"/>
                <a:gd name="T2" fmla="*/ 153574 w 364"/>
                <a:gd name="T3" fmla="*/ 43203 h 358"/>
                <a:gd name="T4" fmla="*/ 121534 w 364"/>
                <a:gd name="T5" fmla="*/ 41614 h 358"/>
                <a:gd name="T6" fmla="*/ 119761 w 364"/>
                <a:gd name="T7" fmla="*/ 35109 h 358"/>
                <a:gd name="T8" fmla="*/ 127460 w 364"/>
                <a:gd name="T9" fmla="*/ 26076 h 358"/>
                <a:gd name="T10" fmla="*/ 110942 w 364"/>
                <a:gd name="T11" fmla="*/ 31290 h 358"/>
                <a:gd name="T12" fmla="*/ 107442 w 364"/>
                <a:gd name="T13" fmla="*/ 12970 h 358"/>
                <a:gd name="T14" fmla="*/ 97694 w 364"/>
                <a:gd name="T15" fmla="*/ 18044 h 358"/>
                <a:gd name="T16" fmla="*/ 100185 w 364"/>
                <a:gd name="T17" fmla="*/ 0 h 358"/>
                <a:gd name="T18" fmla="*/ 80348 w 364"/>
                <a:gd name="T19" fmla="*/ 17431 h 358"/>
                <a:gd name="T20" fmla="*/ 68453 w 364"/>
                <a:gd name="T21" fmla="*/ 17431 h 358"/>
                <a:gd name="T22" fmla="*/ 52776 w 364"/>
                <a:gd name="T23" fmla="*/ 15395 h 358"/>
                <a:gd name="T24" fmla="*/ 50689 w 364"/>
                <a:gd name="T25" fmla="*/ 15174 h 358"/>
                <a:gd name="T26" fmla="*/ 34642 w 364"/>
                <a:gd name="T27" fmla="*/ 21252 h 358"/>
                <a:gd name="T28" fmla="*/ 14928 w 364"/>
                <a:gd name="T29" fmla="*/ 9004 h 358"/>
                <a:gd name="T30" fmla="*/ 34642 w 364"/>
                <a:gd name="T31" fmla="*/ 39053 h 358"/>
                <a:gd name="T32" fmla="*/ 13304 w 364"/>
                <a:gd name="T33" fmla="*/ 50967 h 358"/>
                <a:gd name="T34" fmla="*/ 25179 w 364"/>
                <a:gd name="T35" fmla="*/ 63205 h 358"/>
                <a:gd name="T36" fmla="*/ 5601 w 364"/>
                <a:gd name="T37" fmla="*/ 82217 h 358"/>
                <a:gd name="T38" fmla="*/ 0 w 364"/>
                <a:gd name="T39" fmla="*/ 84533 h 358"/>
                <a:gd name="T40" fmla="*/ 26000 w 364"/>
                <a:gd name="T41" fmla="*/ 84533 h 358"/>
                <a:gd name="T42" fmla="*/ 24582 w 364"/>
                <a:gd name="T43" fmla="*/ 95473 h 358"/>
                <a:gd name="T44" fmla="*/ 32889 w 364"/>
                <a:gd name="T45" fmla="*/ 93528 h 358"/>
                <a:gd name="T46" fmla="*/ 24468 w 364"/>
                <a:gd name="T47" fmla="*/ 121873 h 358"/>
                <a:gd name="T48" fmla="*/ 48704 w 364"/>
                <a:gd name="T49" fmla="*/ 123765 h 358"/>
                <a:gd name="T50" fmla="*/ 56183 w 364"/>
                <a:gd name="T51" fmla="*/ 113896 h 358"/>
                <a:gd name="T52" fmla="*/ 73055 w 364"/>
                <a:gd name="T53" fmla="*/ 115820 h 358"/>
                <a:gd name="T54" fmla="*/ 89991 w 364"/>
                <a:gd name="T55" fmla="*/ 144738 h 358"/>
                <a:gd name="T56" fmla="*/ 95182 w 364"/>
                <a:gd name="T57" fmla="*/ 113460 h 358"/>
                <a:gd name="T58" fmla="*/ 110942 w 364"/>
                <a:gd name="T59" fmla="*/ 111005 h 358"/>
                <a:gd name="T60" fmla="*/ 113470 w 364"/>
                <a:gd name="T61" fmla="*/ 102836 h 358"/>
                <a:gd name="T62" fmla="*/ 132428 w 364"/>
                <a:gd name="T63" fmla="*/ 109370 h 358"/>
                <a:gd name="T64" fmla="*/ 122819 w 364"/>
                <a:gd name="T65" fmla="*/ 88200 h 358"/>
                <a:gd name="T66" fmla="*/ 136514 w 364"/>
                <a:gd name="T67" fmla="*/ 86058 h 358"/>
                <a:gd name="T68" fmla="*/ 148381 w 364"/>
                <a:gd name="T69" fmla="*/ 85189 h 358"/>
                <a:gd name="T70" fmla="*/ 131448 w 364"/>
                <a:gd name="T71" fmla="*/ 68990 h 358"/>
                <a:gd name="T72" fmla="*/ 142064 w 364"/>
                <a:gd name="T73" fmla="*/ 67307 h 358"/>
                <a:gd name="T74" fmla="*/ 139581 w 364"/>
                <a:gd name="T75" fmla="*/ 52437 h 358"/>
                <a:gd name="T76" fmla="*/ 99184 w 364"/>
                <a:gd name="T77" fmla="*/ 6864 h 358"/>
                <a:gd name="T78" fmla="*/ 97694 w 364"/>
                <a:gd name="T79" fmla="*/ 14489 h 358"/>
                <a:gd name="T80" fmla="*/ 49763 w 364"/>
                <a:gd name="T81" fmla="*/ 10928 h 358"/>
                <a:gd name="T82" fmla="*/ 30756 w 364"/>
                <a:gd name="T83" fmla="*/ 108613 h 358"/>
                <a:gd name="T84" fmla="*/ 54650 w 364"/>
                <a:gd name="T85" fmla="*/ 18044 h 358"/>
                <a:gd name="T86" fmla="*/ 97694 w 364"/>
                <a:gd name="T87" fmla="*/ 20719 h 358"/>
                <a:gd name="T88" fmla="*/ 121215 w 364"/>
                <a:gd name="T89" fmla="*/ 96001 h 358"/>
                <a:gd name="T90" fmla="*/ 120748 w 364"/>
                <a:gd name="T91" fmla="*/ 93528 h 358"/>
                <a:gd name="T92" fmla="*/ 138000 w 364"/>
                <a:gd name="T93" fmla="*/ 86058 h 358"/>
                <a:gd name="T94" fmla="*/ 140134 w 364"/>
                <a:gd name="T95" fmla="*/ 81248 h 358"/>
                <a:gd name="T96" fmla="*/ 142627 w 364"/>
                <a:gd name="T97" fmla="*/ 82234 h 358"/>
                <a:gd name="T98" fmla="*/ 140332 w 364"/>
                <a:gd name="T99" fmla="*/ 81592 h 358"/>
                <a:gd name="T100" fmla="*/ 136514 w 364"/>
                <a:gd name="T101" fmla="*/ 79215 h 358"/>
                <a:gd name="T102" fmla="*/ 143348 w 364"/>
                <a:gd name="T103" fmla="*/ 49694 h 358"/>
                <a:gd name="T104" fmla="*/ 134161 w 364"/>
                <a:gd name="T105" fmla="*/ 44104 h 3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4"/>
                <a:gd name="T160" fmla="*/ 0 h 358"/>
                <a:gd name="T161" fmla="*/ 364 w 364"/>
                <a:gd name="T162" fmla="*/ 358 h 3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4" h="358">
                  <a:moveTo>
                    <a:pt x="230" y="28"/>
                  </a:moveTo>
                  <a:cubicBezTo>
                    <a:pt x="230" y="28"/>
                    <a:pt x="230" y="29"/>
                    <a:pt x="230" y="28"/>
                  </a:cubicBezTo>
                  <a:moveTo>
                    <a:pt x="142" y="279"/>
                  </a:moveTo>
                  <a:cubicBezTo>
                    <a:pt x="142" y="279"/>
                    <a:pt x="142" y="279"/>
                    <a:pt x="142" y="279"/>
                  </a:cubicBezTo>
                  <a:moveTo>
                    <a:pt x="141" y="279"/>
                  </a:moveTo>
                  <a:cubicBezTo>
                    <a:pt x="141" y="279"/>
                    <a:pt x="141" y="279"/>
                    <a:pt x="141" y="279"/>
                  </a:cubicBezTo>
                  <a:moveTo>
                    <a:pt x="302" y="152"/>
                  </a:moveTo>
                  <a:cubicBezTo>
                    <a:pt x="302" y="152"/>
                    <a:pt x="302" y="152"/>
                    <a:pt x="302" y="152"/>
                  </a:cubicBezTo>
                  <a:moveTo>
                    <a:pt x="364" y="107"/>
                  </a:moveTo>
                  <a:cubicBezTo>
                    <a:pt x="363" y="104"/>
                    <a:pt x="363" y="105"/>
                    <a:pt x="360" y="106"/>
                  </a:cubicBezTo>
                  <a:cubicBezTo>
                    <a:pt x="346" y="109"/>
                    <a:pt x="331" y="109"/>
                    <a:pt x="316" y="108"/>
                  </a:cubicBezTo>
                  <a:cubicBezTo>
                    <a:pt x="317" y="108"/>
                    <a:pt x="318" y="108"/>
                    <a:pt x="319" y="108"/>
                  </a:cubicBezTo>
                  <a:cubicBezTo>
                    <a:pt x="314" y="108"/>
                    <a:pt x="309" y="107"/>
                    <a:pt x="304" y="107"/>
                  </a:cubicBezTo>
                  <a:cubicBezTo>
                    <a:pt x="300" y="106"/>
                    <a:pt x="296" y="105"/>
                    <a:pt x="292" y="105"/>
                  </a:cubicBezTo>
                  <a:cubicBezTo>
                    <a:pt x="289" y="104"/>
                    <a:pt x="287" y="103"/>
                    <a:pt x="285" y="102"/>
                  </a:cubicBezTo>
                  <a:cubicBezTo>
                    <a:pt x="283" y="101"/>
                    <a:pt x="282" y="100"/>
                    <a:pt x="280" y="99"/>
                  </a:cubicBezTo>
                  <a:cubicBezTo>
                    <a:pt x="280" y="99"/>
                    <a:pt x="279" y="99"/>
                    <a:pt x="279" y="98"/>
                  </a:cubicBezTo>
                  <a:cubicBezTo>
                    <a:pt x="277" y="97"/>
                    <a:pt x="277" y="96"/>
                    <a:pt x="276" y="95"/>
                  </a:cubicBezTo>
                  <a:cubicBezTo>
                    <a:pt x="277" y="92"/>
                    <a:pt x="278" y="90"/>
                    <a:pt x="280" y="87"/>
                  </a:cubicBezTo>
                  <a:cubicBezTo>
                    <a:pt x="278" y="90"/>
                    <a:pt x="281" y="86"/>
                    <a:pt x="281" y="86"/>
                  </a:cubicBezTo>
                  <a:cubicBezTo>
                    <a:pt x="281" y="85"/>
                    <a:pt x="284" y="81"/>
                    <a:pt x="282" y="84"/>
                  </a:cubicBezTo>
                  <a:cubicBezTo>
                    <a:pt x="286" y="79"/>
                    <a:pt x="290" y="74"/>
                    <a:pt x="295" y="70"/>
                  </a:cubicBezTo>
                  <a:cubicBezTo>
                    <a:pt x="296" y="69"/>
                    <a:pt x="300" y="66"/>
                    <a:pt x="300" y="65"/>
                  </a:cubicBezTo>
                  <a:cubicBezTo>
                    <a:pt x="300" y="65"/>
                    <a:pt x="300" y="65"/>
                    <a:pt x="300" y="65"/>
                  </a:cubicBezTo>
                  <a:cubicBezTo>
                    <a:pt x="300" y="65"/>
                    <a:pt x="300" y="64"/>
                    <a:pt x="299" y="64"/>
                  </a:cubicBezTo>
                  <a:cubicBezTo>
                    <a:pt x="299" y="64"/>
                    <a:pt x="296" y="66"/>
                    <a:pt x="295" y="66"/>
                  </a:cubicBezTo>
                  <a:cubicBezTo>
                    <a:pt x="290" y="69"/>
                    <a:pt x="284" y="73"/>
                    <a:pt x="277" y="75"/>
                  </a:cubicBezTo>
                  <a:cubicBezTo>
                    <a:pt x="278" y="75"/>
                    <a:pt x="279" y="74"/>
                    <a:pt x="280" y="74"/>
                  </a:cubicBezTo>
                  <a:cubicBezTo>
                    <a:pt x="279" y="74"/>
                    <a:pt x="275" y="76"/>
                    <a:pt x="277" y="75"/>
                  </a:cubicBezTo>
                  <a:cubicBezTo>
                    <a:pt x="274" y="76"/>
                    <a:pt x="264" y="81"/>
                    <a:pt x="260" y="77"/>
                  </a:cubicBezTo>
                  <a:cubicBezTo>
                    <a:pt x="257" y="74"/>
                    <a:pt x="252" y="71"/>
                    <a:pt x="249" y="69"/>
                  </a:cubicBezTo>
                  <a:cubicBezTo>
                    <a:pt x="247" y="67"/>
                    <a:pt x="247" y="66"/>
                    <a:pt x="247" y="63"/>
                  </a:cubicBezTo>
                  <a:cubicBezTo>
                    <a:pt x="247" y="61"/>
                    <a:pt x="248" y="58"/>
                    <a:pt x="248" y="56"/>
                  </a:cubicBezTo>
                  <a:cubicBezTo>
                    <a:pt x="249" y="51"/>
                    <a:pt x="249" y="46"/>
                    <a:pt x="251" y="41"/>
                  </a:cubicBezTo>
                  <a:cubicBezTo>
                    <a:pt x="251" y="39"/>
                    <a:pt x="255" y="32"/>
                    <a:pt x="252" y="32"/>
                  </a:cubicBezTo>
                  <a:cubicBezTo>
                    <a:pt x="251" y="32"/>
                    <a:pt x="251" y="33"/>
                    <a:pt x="251" y="33"/>
                  </a:cubicBezTo>
                  <a:cubicBezTo>
                    <a:pt x="249" y="37"/>
                    <a:pt x="246" y="41"/>
                    <a:pt x="243" y="45"/>
                  </a:cubicBezTo>
                  <a:cubicBezTo>
                    <a:pt x="240" y="49"/>
                    <a:pt x="237" y="53"/>
                    <a:pt x="233" y="57"/>
                  </a:cubicBezTo>
                  <a:cubicBezTo>
                    <a:pt x="231" y="59"/>
                    <a:pt x="230" y="55"/>
                    <a:pt x="230" y="53"/>
                  </a:cubicBezTo>
                  <a:cubicBezTo>
                    <a:pt x="229" y="50"/>
                    <a:pt x="229" y="47"/>
                    <a:pt x="229" y="44"/>
                  </a:cubicBezTo>
                  <a:cubicBezTo>
                    <a:pt x="229" y="44"/>
                    <a:pt x="229" y="44"/>
                    <a:pt x="229" y="44"/>
                  </a:cubicBezTo>
                  <a:cubicBezTo>
                    <a:pt x="229" y="44"/>
                    <a:pt x="229" y="41"/>
                    <a:pt x="229" y="43"/>
                  </a:cubicBezTo>
                  <a:cubicBezTo>
                    <a:pt x="229" y="37"/>
                    <a:pt x="230" y="30"/>
                    <a:pt x="231" y="24"/>
                  </a:cubicBezTo>
                  <a:cubicBezTo>
                    <a:pt x="231" y="20"/>
                    <a:pt x="232" y="16"/>
                    <a:pt x="233" y="12"/>
                  </a:cubicBezTo>
                  <a:cubicBezTo>
                    <a:pt x="234" y="8"/>
                    <a:pt x="235" y="4"/>
                    <a:pt x="235" y="0"/>
                  </a:cubicBezTo>
                  <a:cubicBezTo>
                    <a:pt x="230" y="10"/>
                    <a:pt x="226" y="20"/>
                    <a:pt x="219" y="30"/>
                  </a:cubicBezTo>
                  <a:cubicBezTo>
                    <a:pt x="217" y="34"/>
                    <a:pt x="214" y="38"/>
                    <a:pt x="211" y="42"/>
                  </a:cubicBezTo>
                  <a:cubicBezTo>
                    <a:pt x="209" y="44"/>
                    <a:pt x="207" y="46"/>
                    <a:pt x="205" y="47"/>
                  </a:cubicBezTo>
                  <a:cubicBezTo>
                    <a:pt x="204" y="49"/>
                    <a:pt x="198" y="47"/>
                    <a:pt x="196" y="47"/>
                  </a:cubicBezTo>
                  <a:cubicBezTo>
                    <a:pt x="192" y="46"/>
                    <a:pt x="191" y="45"/>
                    <a:pt x="189" y="43"/>
                  </a:cubicBezTo>
                  <a:cubicBezTo>
                    <a:pt x="187" y="41"/>
                    <a:pt x="186" y="38"/>
                    <a:pt x="184" y="36"/>
                  </a:cubicBezTo>
                  <a:cubicBezTo>
                    <a:pt x="180" y="30"/>
                    <a:pt x="178" y="23"/>
                    <a:pt x="176" y="15"/>
                  </a:cubicBezTo>
                  <a:cubicBezTo>
                    <a:pt x="176" y="14"/>
                    <a:pt x="177" y="8"/>
                    <a:pt x="174" y="10"/>
                  </a:cubicBezTo>
                  <a:cubicBezTo>
                    <a:pt x="173" y="10"/>
                    <a:pt x="172" y="20"/>
                    <a:pt x="171" y="22"/>
                  </a:cubicBezTo>
                  <a:cubicBezTo>
                    <a:pt x="169" y="29"/>
                    <a:pt x="165" y="37"/>
                    <a:pt x="160" y="43"/>
                  </a:cubicBezTo>
                  <a:cubicBezTo>
                    <a:pt x="158" y="45"/>
                    <a:pt x="155" y="46"/>
                    <a:pt x="153" y="48"/>
                  </a:cubicBezTo>
                  <a:cubicBezTo>
                    <a:pt x="151" y="49"/>
                    <a:pt x="148" y="50"/>
                    <a:pt x="146" y="50"/>
                  </a:cubicBezTo>
                  <a:cubicBezTo>
                    <a:pt x="143" y="51"/>
                    <a:pt x="141" y="52"/>
                    <a:pt x="138" y="53"/>
                  </a:cubicBezTo>
                  <a:cubicBezTo>
                    <a:pt x="136" y="54"/>
                    <a:pt x="136" y="53"/>
                    <a:pt x="134" y="51"/>
                  </a:cubicBezTo>
                  <a:cubicBezTo>
                    <a:pt x="130" y="47"/>
                    <a:pt x="127" y="43"/>
                    <a:pt x="124" y="38"/>
                  </a:cubicBezTo>
                  <a:cubicBezTo>
                    <a:pt x="122" y="36"/>
                    <a:pt x="121" y="34"/>
                    <a:pt x="120" y="32"/>
                  </a:cubicBezTo>
                  <a:cubicBezTo>
                    <a:pt x="119" y="31"/>
                    <a:pt x="118" y="27"/>
                    <a:pt x="117" y="27"/>
                  </a:cubicBezTo>
                  <a:cubicBezTo>
                    <a:pt x="117" y="27"/>
                    <a:pt x="117" y="27"/>
                    <a:pt x="117" y="27"/>
                  </a:cubicBezTo>
                  <a:cubicBezTo>
                    <a:pt x="117" y="27"/>
                    <a:pt x="116" y="27"/>
                    <a:pt x="116" y="27"/>
                  </a:cubicBezTo>
                  <a:cubicBezTo>
                    <a:pt x="116" y="30"/>
                    <a:pt x="118" y="34"/>
                    <a:pt x="119" y="37"/>
                  </a:cubicBezTo>
                  <a:cubicBezTo>
                    <a:pt x="120" y="42"/>
                    <a:pt x="121" y="46"/>
                    <a:pt x="121" y="51"/>
                  </a:cubicBezTo>
                  <a:cubicBezTo>
                    <a:pt x="122" y="54"/>
                    <a:pt x="123" y="60"/>
                    <a:pt x="120" y="61"/>
                  </a:cubicBezTo>
                  <a:cubicBezTo>
                    <a:pt x="118" y="62"/>
                    <a:pt x="117" y="63"/>
                    <a:pt x="115" y="64"/>
                  </a:cubicBezTo>
                  <a:cubicBezTo>
                    <a:pt x="113" y="65"/>
                    <a:pt x="112" y="65"/>
                    <a:pt x="110" y="65"/>
                  </a:cubicBezTo>
                  <a:cubicBezTo>
                    <a:pt x="99" y="63"/>
                    <a:pt x="90" y="57"/>
                    <a:pt x="81" y="52"/>
                  </a:cubicBezTo>
                  <a:cubicBezTo>
                    <a:pt x="70" y="46"/>
                    <a:pt x="60" y="39"/>
                    <a:pt x="51" y="32"/>
                  </a:cubicBezTo>
                  <a:cubicBezTo>
                    <a:pt x="47" y="30"/>
                    <a:pt x="43" y="27"/>
                    <a:pt x="40" y="24"/>
                  </a:cubicBezTo>
                  <a:cubicBezTo>
                    <a:pt x="39" y="23"/>
                    <a:pt x="37" y="21"/>
                    <a:pt x="36" y="21"/>
                  </a:cubicBezTo>
                  <a:cubicBezTo>
                    <a:pt x="36" y="21"/>
                    <a:pt x="36" y="21"/>
                    <a:pt x="36" y="21"/>
                  </a:cubicBezTo>
                  <a:cubicBezTo>
                    <a:pt x="36" y="22"/>
                    <a:pt x="35" y="22"/>
                    <a:pt x="35" y="22"/>
                  </a:cubicBezTo>
                  <a:cubicBezTo>
                    <a:pt x="35" y="22"/>
                    <a:pt x="35" y="22"/>
                    <a:pt x="36" y="23"/>
                  </a:cubicBezTo>
                  <a:cubicBezTo>
                    <a:pt x="39" y="26"/>
                    <a:pt x="41" y="29"/>
                    <a:pt x="44" y="33"/>
                  </a:cubicBezTo>
                  <a:cubicBezTo>
                    <a:pt x="57" y="49"/>
                    <a:pt x="69" y="66"/>
                    <a:pt x="78" y="85"/>
                  </a:cubicBezTo>
                  <a:cubicBezTo>
                    <a:pt x="79" y="88"/>
                    <a:pt x="80" y="90"/>
                    <a:pt x="80" y="93"/>
                  </a:cubicBezTo>
                  <a:cubicBezTo>
                    <a:pt x="81" y="94"/>
                    <a:pt x="81" y="95"/>
                    <a:pt x="81" y="96"/>
                  </a:cubicBezTo>
                  <a:cubicBezTo>
                    <a:pt x="80" y="98"/>
                    <a:pt x="80" y="99"/>
                    <a:pt x="79" y="100"/>
                  </a:cubicBezTo>
                  <a:cubicBezTo>
                    <a:pt x="78" y="102"/>
                    <a:pt x="76" y="106"/>
                    <a:pt x="74" y="107"/>
                  </a:cubicBezTo>
                  <a:cubicBezTo>
                    <a:pt x="72" y="108"/>
                    <a:pt x="70" y="111"/>
                    <a:pt x="68" y="112"/>
                  </a:cubicBezTo>
                  <a:cubicBezTo>
                    <a:pt x="61" y="117"/>
                    <a:pt x="52" y="120"/>
                    <a:pt x="44" y="122"/>
                  </a:cubicBezTo>
                  <a:cubicBezTo>
                    <a:pt x="40" y="123"/>
                    <a:pt x="35" y="124"/>
                    <a:pt x="31" y="125"/>
                  </a:cubicBezTo>
                  <a:cubicBezTo>
                    <a:pt x="29" y="125"/>
                    <a:pt x="20" y="124"/>
                    <a:pt x="20" y="125"/>
                  </a:cubicBezTo>
                  <a:cubicBezTo>
                    <a:pt x="20" y="125"/>
                    <a:pt x="19" y="127"/>
                    <a:pt x="20" y="127"/>
                  </a:cubicBezTo>
                  <a:cubicBezTo>
                    <a:pt x="22" y="128"/>
                    <a:pt x="25" y="129"/>
                    <a:pt x="28" y="130"/>
                  </a:cubicBezTo>
                  <a:cubicBezTo>
                    <a:pt x="32" y="132"/>
                    <a:pt x="36" y="135"/>
                    <a:pt x="40" y="138"/>
                  </a:cubicBezTo>
                  <a:cubicBezTo>
                    <a:pt x="47" y="143"/>
                    <a:pt x="53" y="148"/>
                    <a:pt x="59" y="155"/>
                  </a:cubicBezTo>
                  <a:cubicBezTo>
                    <a:pt x="61" y="157"/>
                    <a:pt x="59" y="164"/>
                    <a:pt x="59" y="167"/>
                  </a:cubicBezTo>
                  <a:cubicBezTo>
                    <a:pt x="59" y="167"/>
                    <a:pt x="59" y="169"/>
                    <a:pt x="59" y="170"/>
                  </a:cubicBezTo>
                  <a:cubicBezTo>
                    <a:pt x="58" y="172"/>
                    <a:pt x="57" y="174"/>
                    <a:pt x="56" y="176"/>
                  </a:cubicBezTo>
                  <a:cubicBezTo>
                    <a:pt x="48" y="185"/>
                    <a:pt x="37" y="190"/>
                    <a:pt x="27" y="195"/>
                  </a:cubicBezTo>
                  <a:cubicBezTo>
                    <a:pt x="22" y="197"/>
                    <a:pt x="18" y="199"/>
                    <a:pt x="13" y="201"/>
                  </a:cubicBezTo>
                  <a:cubicBezTo>
                    <a:pt x="10" y="202"/>
                    <a:pt x="8" y="202"/>
                    <a:pt x="5" y="203"/>
                  </a:cubicBezTo>
                  <a:cubicBezTo>
                    <a:pt x="4" y="203"/>
                    <a:pt x="0" y="204"/>
                    <a:pt x="0" y="205"/>
                  </a:cubicBezTo>
                  <a:cubicBezTo>
                    <a:pt x="0" y="205"/>
                    <a:pt x="0" y="206"/>
                    <a:pt x="0" y="206"/>
                  </a:cubicBezTo>
                  <a:cubicBezTo>
                    <a:pt x="0" y="206"/>
                    <a:pt x="0" y="207"/>
                    <a:pt x="0" y="207"/>
                  </a:cubicBezTo>
                  <a:cubicBezTo>
                    <a:pt x="0" y="207"/>
                    <a:pt x="0" y="207"/>
                    <a:pt x="0" y="207"/>
                  </a:cubicBezTo>
                  <a:cubicBezTo>
                    <a:pt x="0" y="207"/>
                    <a:pt x="4" y="207"/>
                    <a:pt x="5" y="206"/>
                  </a:cubicBezTo>
                  <a:cubicBezTo>
                    <a:pt x="8" y="206"/>
                    <a:pt x="10" y="206"/>
                    <a:pt x="13" y="205"/>
                  </a:cubicBezTo>
                  <a:cubicBezTo>
                    <a:pt x="19" y="205"/>
                    <a:pt x="24" y="204"/>
                    <a:pt x="29" y="204"/>
                  </a:cubicBezTo>
                  <a:cubicBezTo>
                    <a:pt x="34" y="203"/>
                    <a:pt x="40" y="203"/>
                    <a:pt x="45" y="204"/>
                  </a:cubicBezTo>
                  <a:cubicBezTo>
                    <a:pt x="50" y="204"/>
                    <a:pt x="56" y="204"/>
                    <a:pt x="61" y="207"/>
                  </a:cubicBezTo>
                  <a:cubicBezTo>
                    <a:pt x="62" y="207"/>
                    <a:pt x="68" y="211"/>
                    <a:pt x="68" y="211"/>
                  </a:cubicBezTo>
                  <a:cubicBezTo>
                    <a:pt x="69" y="213"/>
                    <a:pt x="70" y="216"/>
                    <a:pt x="72" y="218"/>
                  </a:cubicBezTo>
                  <a:cubicBezTo>
                    <a:pt x="73" y="220"/>
                    <a:pt x="73" y="220"/>
                    <a:pt x="72" y="222"/>
                  </a:cubicBezTo>
                  <a:cubicBezTo>
                    <a:pt x="71" y="223"/>
                    <a:pt x="69" y="224"/>
                    <a:pt x="68" y="226"/>
                  </a:cubicBezTo>
                  <a:cubicBezTo>
                    <a:pt x="65" y="229"/>
                    <a:pt x="62" y="232"/>
                    <a:pt x="58" y="234"/>
                  </a:cubicBezTo>
                  <a:cubicBezTo>
                    <a:pt x="58" y="234"/>
                    <a:pt x="58" y="234"/>
                    <a:pt x="58" y="234"/>
                  </a:cubicBezTo>
                  <a:cubicBezTo>
                    <a:pt x="58" y="235"/>
                    <a:pt x="58" y="236"/>
                    <a:pt x="59" y="236"/>
                  </a:cubicBezTo>
                  <a:cubicBezTo>
                    <a:pt x="59" y="236"/>
                    <a:pt x="59" y="236"/>
                    <a:pt x="59" y="236"/>
                  </a:cubicBezTo>
                  <a:cubicBezTo>
                    <a:pt x="60" y="235"/>
                    <a:pt x="63" y="234"/>
                    <a:pt x="64" y="233"/>
                  </a:cubicBezTo>
                  <a:cubicBezTo>
                    <a:pt x="68" y="232"/>
                    <a:pt x="73" y="231"/>
                    <a:pt x="77" y="229"/>
                  </a:cubicBezTo>
                  <a:cubicBezTo>
                    <a:pt x="79" y="229"/>
                    <a:pt x="80" y="233"/>
                    <a:pt x="82" y="234"/>
                  </a:cubicBezTo>
                  <a:cubicBezTo>
                    <a:pt x="83" y="237"/>
                    <a:pt x="84" y="237"/>
                    <a:pt x="83" y="240"/>
                  </a:cubicBezTo>
                  <a:cubicBezTo>
                    <a:pt x="79" y="251"/>
                    <a:pt x="75" y="261"/>
                    <a:pt x="70" y="272"/>
                  </a:cubicBezTo>
                  <a:cubicBezTo>
                    <a:pt x="65" y="281"/>
                    <a:pt x="60" y="291"/>
                    <a:pt x="54" y="299"/>
                  </a:cubicBezTo>
                  <a:cubicBezTo>
                    <a:pt x="54" y="299"/>
                    <a:pt x="56" y="300"/>
                    <a:pt x="57" y="299"/>
                  </a:cubicBezTo>
                  <a:cubicBezTo>
                    <a:pt x="70" y="284"/>
                    <a:pt x="88" y="270"/>
                    <a:pt x="106" y="260"/>
                  </a:cubicBezTo>
                  <a:cubicBezTo>
                    <a:pt x="111" y="263"/>
                    <a:pt x="116" y="267"/>
                    <a:pt x="121" y="270"/>
                  </a:cubicBezTo>
                  <a:cubicBezTo>
                    <a:pt x="124" y="271"/>
                    <a:pt x="121" y="280"/>
                    <a:pt x="121" y="283"/>
                  </a:cubicBezTo>
                  <a:cubicBezTo>
                    <a:pt x="120" y="287"/>
                    <a:pt x="118" y="292"/>
                    <a:pt x="116" y="297"/>
                  </a:cubicBezTo>
                  <a:cubicBezTo>
                    <a:pt x="115" y="298"/>
                    <a:pt x="113" y="302"/>
                    <a:pt x="114" y="303"/>
                  </a:cubicBezTo>
                  <a:cubicBezTo>
                    <a:pt x="114" y="303"/>
                    <a:pt x="115" y="303"/>
                    <a:pt x="115" y="303"/>
                  </a:cubicBezTo>
                  <a:cubicBezTo>
                    <a:pt x="115" y="303"/>
                    <a:pt x="116" y="303"/>
                    <a:pt x="115" y="303"/>
                  </a:cubicBezTo>
                  <a:cubicBezTo>
                    <a:pt x="117" y="302"/>
                    <a:pt x="118" y="298"/>
                    <a:pt x="119" y="297"/>
                  </a:cubicBezTo>
                  <a:cubicBezTo>
                    <a:pt x="121" y="293"/>
                    <a:pt x="123" y="290"/>
                    <a:pt x="125" y="287"/>
                  </a:cubicBezTo>
                  <a:cubicBezTo>
                    <a:pt x="127" y="284"/>
                    <a:pt x="130" y="282"/>
                    <a:pt x="132" y="279"/>
                  </a:cubicBezTo>
                  <a:cubicBezTo>
                    <a:pt x="134" y="278"/>
                    <a:pt x="135" y="276"/>
                    <a:pt x="137" y="277"/>
                  </a:cubicBezTo>
                  <a:cubicBezTo>
                    <a:pt x="138" y="278"/>
                    <a:pt x="140" y="278"/>
                    <a:pt x="141" y="279"/>
                  </a:cubicBezTo>
                  <a:cubicBezTo>
                    <a:pt x="141" y="279"/>
                    <a:pt x="141" y="278"/>
                    <a:pt x="141" y="278"/>
                  </a:cubicBezTo>
                  <a:cubicBezTo>
                    <a:pt x="148" y="282"/>
                    <a:pt x="157" y="283"/>
                    <a:pt x="165" y="284"/>
                  </a:cubicBezTo>
                  <a:cubicBezTo>
                    <a:pt x="167" y="284"/>
                    <a:pt x="169" y="284"/>
                    <a:pt x="171" y="284"/>
                  </a:cubicBezTo>
                  <a:cubicBezTo>
                    <a:pt x="172" y="285"/>
                    <a:pt x="173" y="285"/>
                    <a:pt x="174" y="285"/>
                  </a:cubicBezTo>
                  <a:cubicBezTo>
                    <a:pt x="176" y="285"/>
                    <a:pt x="177" y="287"/>
                    <a:pt x="179" y="288"/>
                  </a:cubicBezTo>
                  <a:cubicBezTo>
                    <a:pt x="186" y="296"/>
                    <a:pt x="191" y="305"/>
                    <a:pt x="196" y="315"/>
                  </a:cubicBezTo>
                  <a:cubicBezTo>
                    <a:pt x="200" y="324"/>
                    <a:pt x="204" y="333"/>
                    <a:pt x="207" y="343"/>
                  </a:cubicBezTo>
                  <a:cubicBezTo>
                    <a:pt x="209" y="347"/>
                    <a:pt x="210" y="351"/>
                    <a:pt x="211" y="355"/>
                  </a:cubicBezTo>
                  <a:cubicBezTo>
                    <a:pt x="211" y="356"/>
                    <a:pt x="212" y="358"/>
                    <a:pt x="212" y="358"/>
                  </a:cubicBezTo>
                  <a:cubicBezTo>
                    <a:pt x="213" y="358"/>
                    <a:pt x="213" y="358"/>
                    <a:pt x="214" y="358"/>
                  </a:cubicBezTo>
                  <a:cubicBezTo>
                    <a:pt x="214" y="358"/>
                    <a:pt x="213" y="342"/>
                    <a:pt x="213" y="340"/>
                  </a:cubicBezTo>
                  <a:cubicBezTo>
                    <a:pt x="213" y="330"/>
                    <a:pt x="214" y="320"/>
                    <a:pt x="215" y="310"/>
                  </a:cubicBezTo>
                  <a:cubicBezTo>
                    <a:pt x="216" y="299"/>
                    <a:pt x="218" y="287"/>
                    <a:pt x="223" y="278"/>
                  </a:cubicBezTo>
                  <a:cubicBezTo>
                    <a:pt x="225" y="275"/>
                    <a:pt x="229" y="274"/>
                    <a:pt x="232" y="272"/>
                  </a:cubicBezTo>
                  <a:cubicBezTo>
                    <a:pt x="237" y="270"/>
                    <a:pt x="241" y="267"/>
                    <a:pt x="246" y="265"/>
                  </a:cubicBezTo>
                  <a:cubicBezTo>
                    <a:pt x="248" y="263"/>
                    <a:pt x="258" y="272"/>
                    <a:pt x="259" y="273"/>
                  </a:cubicBezTo>
                  <a:cubicBezTo>
                    <a:pt x="259" y="274"/>
                    <a:pt x="259" y="273"/>
                    <a:pt x="260" y="273"/>
                  </a:cubicBezTo>
                  <a:cubicBezTo>
                    <a:pt x="260" y="273"/>
                    <a:pt x="260" y="272"/>
                    <a:pt x="260" y="272"/>
                  </a:cubicBezTo>
                  <a:cubicBezTo>
                    <a:pt x="259" y="271"/>
                    <a:pt x="257" y="267"/>
                    <a:pt x="256" y="265"/>
                  </a:cubicBezTo>
                  <a:cubicBezTo>
                    <a:pt x="255" y="263"/>
                    <a:pt x="254" y="261"/>
                    <a:pt x="253" y="259"/>
                  </a:cubicBezTo>
                  <a:cubicBezTo>
                    <a:pt x="254" y="258"/>
                    <a:pt x="256" y="257"/>
                    <a:pt x="258" y="255"/>
                  </a:cubicBezTo>
                  <a:cubicBezTo>
                    <a:pt x="259" y="254"/>
                    <a:pt x="260" y="253"/>
                    <a:pt x="261" y="252"/>
                  </a:cubicBezTo>
                  <a:cubicBezTo>
                    <a:pt x="263" y="252"/>
                    <a:pt x="264" y="252"/>
                    <a:pt x="266" y="252"/>
                  </a:cubicBezTo>
                  <a:cubicBezTo>
                    <a:pt x="268" y="252"/>
                    <a:pt x="270" y="252"/>
                    <a:pt x="273" y="252"/>
                  </a:cubicBezTo>
                  <a:cubicBezTo>
                    <a:pt x="280" y="254"/>
                    <a:pt x="287" y="257"/>
                    <a:pt x="294" y="260"/>
                  </a:cubicBezTo>
                  <a:cubicBezTo>
                    <a:pt x="299" y="262"/>
                    <a:pt x="304" y="265"/>
                    <a:pt x="308" y="268"/>
                  </a:cubicBezTo>
                  <a:cubicBezTo>
                    <a:pt x="310" y="270"/>
                    <a:pt x="309" y="269"/>
                    <a:pt x="310" y="269"/>
                  </a:cubicBezTo>
                  <a:cubicBezTo>
                    <a:pt x="310" y="269"/>
                    <a:pt x="310" y="269"/>
                    <a:pt x="310" y="268"/>
                  </a:cubicBezTo>
                  <a:cubicBezTo>
                    <a:pt x="312" y="267"/>
                    <a:pt x="307" y="265"/>
                    <a:pt x="307" y="264"/>
                  </a:cubicBezTo>
                  <a:cubicBezTo>
                    <a:pt x="299" y="257"/>
                    <a:pt x="292" y="249"/>
                    <a:pt x="287" y="240"/>
                  </a:cubicBezTo>
                  <a:cubicBezTo>
                    <a:pt x="286" y="238"/>
                    <a:pt x="285" y="235"/>
                    <a:pt x="284" y="232"/>
                  </a:cubicBezTo>
                  <a:cubicBezTo>
                    <a:pt x="283" y="231"/>
                    <a:pt x="282" y="227"/>
                    <a:pt x="283" y="225"/>
                  </a:cubicBezTo>
                  <a:cubicBezTo>
                    <a:pt x="284" y="222"/>
                    <a:pt x="286" y="219"/>
                    <a:pt x="288" y="216"/>
                  </a:cubicBezTo>
                  <a:cubicBezTo>
                    <a:pt x="288" y="215"/>
                    <a:pt x="292" y="214"/>
                    <a:pt x="293" y="214"/>
                  </a:cubicBezTo>
                  <a:cubicBezTo>
                    <a:pt x="295" y="213"/>
                    <a:pt x="297" y="213"/>
                    <a:pt x="300" y="212"/>
                  </a:cubicBezTo>
                  <a:cubicBezTo>
                    <a:pt x="306" y="211"/>
                    <a:pt x="312" y="211"/>
                    <a:pt x="319" y="211"/>
                  </a:cubicBezTo>
                  <a:cubicBezTo>
                    <a:pt x="318" y="211"/>
                    <a:pt x="318" y="211"/>
                    <a:pt x="318" y="211"/>
                  </a:cubicBezTo>
                  <a:cubicBezTo>
                    <a:pt x="319" y="211"/>
                    <a:pt x="320" y="211"/>
                    <a:pt x="320" y="211"/>
                  </a:cubicBezTo>
                  <a:cubicBezTo>
                    <a:pt x="320" y="211"/>
                    <a:pt x="319" y="211"/>
                    <a:pt x="319" y="211"/>
                  </a:cubicBezTo>
                  <a:cubicBezTo>
                    <a:pt x="326" y="211"/>
                    <a:pt x="333" y="211"/>
                    <a:pt x="340" y="212"/>
                  </a:cubicBezTo>
                  <a:cubicBezTo>
                    <a:pt x="343" y="212"/>
                    <a:pt x="346" y="212"/>
                    <a:pt x="350" y="213"/>
                  </a:cubicBezTo>
                  <a:cubicBezTo>
                    <a:pt x="353" y="213"/>
                    <a:pt x="361" y="214"/>
                    <a:pt x="361" y="214"/>
                  </a:cubicBezTo>
                  <a:cubicBezTo>
                    <a:pt x="357" y="212"/>
                    <a:pt x="352" y="211"/>
                    <a:pt x="348" y="209"/>
                  </a:cubicBezTo>
                  <a:cubicBezTo>
                    <a:pt x="339" y="205"/>
                    <a:pt x="329" y="200"/>
                    <a:pt x="321" y="195"/>
                  </a:cubicBezTo>
                  <a:cubicBezTo>
                    <a:pt x="313" y="190"/>
                    <a:pt x="303" y="184"/>
                    <a:pt x="298" y="177"/>
                  </a:cubicBezTo>
                  <a:cubicBezTo>
                    <a:pt x="298" y="176"/>
                    <a:pt x="298" y="171"/>
                    <a:pt x="299" y="171"/>
                  </a:cubicBezTo>
                  <a:cubicBezTo>
                    <a:pt x="299" y="170"/>
                    <a:pt x="303" y="170"/>
                    <a:pt x="304" y="169"/>
                  </a:cubicBezTo>
                  <a:cubicBezTo>
                    <a:pt x="305" y="169"/>
                    <a:pt x="306" y="169"/>
                    <a:pt x="308" y="169"/>
                  </a:cubicBezTo>
                  <a:cubicBezTo>
                    <a:pt x="308" y="169"/>
                    <a:pt x="310" y="168"/>
                    <a:pt x="310" y="168"/>
                  </a:cubicBezTo>
                  <a:cubicBezTo>
                    <a:pt x="310" y="168"/>
                    <a:pt x="311" y="168"/>
                    <a:pt x="310" y="168"/>
                  </a:cubicBezTo>
                  <a:cubicBezTo>
                    <a:pt x="312" y="168"/>
                    <a:pt x="333" y="167"/>
                    <a:pt x="333" y="167"/>
                  </a:cubicBezTo>
                  <a:cubicBezTo>
                    <a:pt x="333" y="167"/>
                    <a:pt x="333" y="166"/>
                    <a:pt x="333" y="166"/>
                  </a:cubicBezTo>
                  <a:cubicBezTo>
                    <a:pt x="333" y="166"/>
                    <a:pt x="333" y="165"/>
                    <a:pt x="333" y="165"/>
                  </a:cubicBezTo>
                  <a:cubicBezTo>
                    <a:pt x="325" y="164"/>
                    <a:pt x="318" y="162"/>
                    <a:pt x="311" y="160"/>
                  </a:cubicBezTo>
                  <a:cubicBezTo>
                    <a:pt x="308" y="159"/>
                    <a:pt x="304" y="158"/>
                    <a:pt x="301" y="156"/>
                  </a:cubicBezTo>
                  <a:cubicBezTo>
                    <a:pt x="299" y="155"/>
                    <a:pt x="301" y="153"/>
                    <a:pt x="302" y="152"/>
                  </a:cubicBezTo>
                  <a:cubicBezTo>
                    <a:pt x="302" y="152"/>
                    <a:pt x="303" y="151"/>
                    <a:pt x="302" y="152"/>
                  </a:cubicBezTo>
                  <a:cubicBezTo>
                    <a:pt x="308" y="143"/>
                    <a:pt x="318" y="135"/>
                    <a:pt x="327" y="128"/>
                  </a:cubicBezTo>
                  <a:cubicBezTo>
                    <a:pt x="333" y="124"/>
                    <a:pt x="339" y="120"/>
                    <a:pt x="345" y="116"/>
                  </a:cubicBezTo>
                  <a:cubicBezTo>
                    <a:pt x="347" y="115"/>
                    <a:pt x="364" y="106"/>
                    <a:pt x="364" y="107"/>
                  </a:cubicBezTo>
                  <a:close/>
                  <a:moveTo>
                    <a:pt x="232" y="17"/>
                  </a:moveTo>
                  <a:cubicBezTo>
                    <a:pt x="232" y="17"/>
                    <a:pt x="232" y="17"/>
                    <a:pt x="232" y="17"/>
                  </a:cubicBezTo>
                  <a:cubicBezTo>
                    <a:pt x="232" y="17"/>
                    <a:pt x="232" y="17"/>
                    <a:pt x="232" y="17"/>
                  </a:cubicBezTo>
                  <a:moveTo>
                    <a:pt x="230" y="33"/>
                  </a:moveTo>
                  <a:cubicBezTo>
                    <a:pt x="230" y="32"/>
                    <a:pt x="230" y="32"/>
                    <a:pt x="230" y="31"/>
                  </a:cubicBezTo>
                  <a:cubicBezTo>
                    <a:pt x="230" y="31"/>
                    <a:pt x="230" y="34"/>
                    <a:pt x="230" y="33"/>
                  </a:cubicBezTo>
                  <a:moveTo>
                    <a:pt x="229" y="36"/>
                  </a:moveTo>
                  <a:cubicBezTo>
                    <a:pt x="229" y="35"/>
                    <a:pt x="229" y="36"/>
                    <a:pt x="229" y="36"/>
                  </a:cubicBezTo>
                  <a:moveTo>
                    <a:pt x="229" y="37"/>
                  </a:moveTo>
                  <a:cubicBezTo>
                    <a:pt x="229" y="37"/>
                    <a:pt x="229" y="36"/>
                    <a:pt x="229" y="36"/>
                  </a:cubicBezTo>
                  <a:cubicBezTo>
                    <a:pt x="229" y="37"/>
                    <a:pt x="229" y="37"/>
                    <a:pt x="229" y="38"/>
                  </a:cubicBezTo>
                  <a:cubicBezTo>
                    <a:pt x="229" y="38"/>
                    <a:pt x="229" y="38"/>
                    <a:pt x="229" y="37"/>
                  </a:cubicBezTo>
                  <a:moveTo>
                    <a:pt x="117" y="27"/>
                  </a:moveTo>
                  <a:cubicBezTo>
                    <a:pt x="117" y="27"/>
                    <a:pt x="117" y="27"/>
                    <a:pt x="117" y="27"/>
                  </a:cubicBezTo>
                  <a:moveTo>
                    <a:pt x="120" y="41"/>
                  </a:moveTo>
                  <a:cubicBezTo>
                    <a:pt x="120" y="41"/>
                    <a:pt x="120" y="41"/>
                    <a:pt x="120" y="41"/>
                  </a:cubicBezTo>
                  <a:moveTo>
                    <a:pt x="74" y="262"/>
                  </a:moveTo>
                  <a:cubicBezTo>
                    <a:pt x="74" y="263"/>
                    <a:pt x="73" y="265"/>
                    <a:pt x="72" y="266"/>
                  </a:cubicBezTo>
                  <a:cubicBezTo>
                    <a:pt x="73" y="265"/>
                    <a:pt x="74" y="263"/>
                    <a:pt x="74" y="262"/>
                  </a:cubicBezTo>
                  <a:moveTo>
                    <a:pt x="82" y="242"/>
                  </a:moveTo>
                  <a:cubicBezTo>
                    <a:pt x="82" y="243"/>
                    <a:pt x="82" y="244"/>
                    <a:pt x="81" y="244"/>
                  </a:cubicBezTo>
                  <a:cubicBezTo>
                    <a:pt x="81" y="244"/>
                    <a:pt x="83" y="241"/>
                    <a:pt x="82" y="242"/>
                  </a:cubicBezTo>
                  <a:moveTo>
                    <a:pt x="128" y="44"/>
                  </a:moveTo>
                  <a:cubicBezTo>
                    <a:pt x="127" y="44"/>
                    <a:pt x="128" y="45"/>
                    <a:pt x="128" y="44"/>
                  </a:cubicBezTo>
                  <a:moveTo>
                    <a:pt x="229" y="51"/>
                  </a:moveTo>
                  <a:cubicBezTo>
                    <a:pt x="229" y="51"/>
                    <a:pt x="229" y="51"/>
                    <a:pt x="229" y="50"/>
                  </a:cubicBezTo>
                  <a:cubicBezTo>
                    <a:pt x="229" y="51"/>
                    <a:pt x="230" y="52"/>
                    <a:pt x="230" y="53"/>
                  </a:cubicBezTo>
                  <a:cubicBezTo>
                    <a:pt x="230" y="52"/>
                    <a:pt x="230" y="52"/>
                    <a:pt x="229" y="51"/>
                  </a:cubicBezTo>
                  <a:moveTo>
                    <a:pt x="280" y="99"/>
                  </a:moveTo>
                  <a:cubicBezTo>
                    <a:pt x="280" y="99"/>
                    <a:pt x="280" y="99"/>
                    <a:pt x="280" y="99"/>
                  </a:cubicBezTo>
                  <a:moveTo>
                    <a:pt x="286" y="256"/>
                  </a:moveTo>
                  <a:cubicBezTo>
                    <a:pt x="287" y="257"/>
                    <a:pt x="285" y="256"/>
                    <a:pt x="286" y="256"/>
                  </a:cubicBezTo>
                  <a:moveTo>
                    <a:pt x="284" y="235"/>
                  </a:moveTo>
                  <a:cubicBezTo>
                    <a:pt x="284" y="233"/>
                    <a:pt x="284" y="233"/>
                    <a:pt x="284" y="233"/>
                  </a:cubicBezTo>
                  <a:cubicBezTo>
                    <a:pt x="284" y="233"/>
                    <a:pt x="284" y="233"/>
                    <a:pt x="284" y="232"/>
                  </a:cubicBezTo>
                  <a:cubicBezTo>
                    <a:pt x="284" y="233"/>
                    <a:pt x="284" y="234"/>
                    <a:pt x="284" y="235"/>
                  </a:cubicBezTo>
                  <a:moveTo>
                    <a:pt x="283" y="231"/>
                  </a:moveTo>
                  <a:cubicBezTo>
                    <a:pt x="283" y="231"/>
                    <a:pt x="283" y="230"/>
                    <a:pt x="283" y="229"/>
                  </a:cubicBezTo>
                  <a:cubicBezTo>
                    <a:pt x="283" y="230"/>
                    <a:pt x="283" y="231"/>
                    <a:pt x="283" y="231"/>
                  </a:cubicBezTo>
                  <a:moveTo>
                    <a:pt x="336" y="203"/>
                  </a:moveTo>
                  <a:cubicBezTo>
                    <a:pt x="336" y="203"/>
                    <a:pt x="336" y="203"/>
                    <a:pt x="335" y="203"/>
                  </a:cubicBezTo>
                  <a:cubicBezTo>
                    <a:pt x="336" y="203"/>
                    <a:pt x="336" y="203"/>
                    <a:pt x="336" y="203"/>
                  </a:cubicBezTo>
                  <a:moveTo>
                    <a:pt x="323" y="211"/>
                  </a:moveTo>
                  <a:cubicBezTo>
                    <a:pt x="325" y="211"/>
                    <a:pt x="327" y="211"/>
                    <a:pt x="329" y="211"/>
                  </a:cubicBezTo>
                  <a:cubicBezTo>
                    <a:pt x="327" y="211"/>
                    <a:pt x="325" y="211"/>
                    <a:pt x="323" y="211"/>
                  </a:cubicBezTo>
                  <a:moveTo>
                    <a:pt x="323" y="197"/>
                  </a:moveTo>
                  <a:cubicBezTo>
                    <a:pt x="324" y="197"/>
                    <a:pt x="323" y="197"/>
                    <a:pt x="323" y="197"/>
                  </a:cubicBezTo>
                  <a:moveTo>
                    <a:pt x="328" y="199"/>
                  </a:moveTo>
                  <a:cubicBezTo>
                    <a:pt x="328" y="199"/>
                    <a:pt x="328" y="199"/>
                    <a:pt x="328" y="199"/>
                  </a:cubicBezTo>
                  <a:moveTo>
                    <a:pt x="333" y="202"/>
                  </a:moveTo>
                  <a:cubicBezTo>
                    <a:pt x="332" y="201"/>
                    <a:pt x="332" y="201"/>
                    <a:pt x="333" y="202"/>
                  </a:cubicBezTo>
                  <a:cubicBezTo>
                    <a:pt x="333" y="202"/>
                    <a:pt x="333" y="202"/>
                    <a:pt x="333" y="202"/>
                  </a:cubicBezTo>
                  <a:moveTo>
                    <a:pt x="334" y="202"/>
                  </a:moveTo>
                  <a:cubicBezTo>
                    <a:pt x="333" y="202"/>
                    <a:pt x="332" y="201"/>
                    <a:pt x="330" y="200"/>
                  </a:cubicBezTo>
                  <a:cubicBezTo>
                    <a:pt x="332" y="201"/>
                    <a:pt x="333" y="202"/>
                    <a:pt x="334" y="202"/>
                  </a:cubicBezTo>
                  <a:moveTo>
                    <a:pt x="329" y="200"/>
                  </a:moveTo>
                  <a:cubicBezTo>
                    <a:pt x="328" y="199"/>
                    <a:pt x="327" y="199"/>
                    <a:pt x="326" y="198"/>
                  </a:cubicBezTo>
                  <a:cubicBezTo>
                    <a:pt x="327" y="199"/>
                    <a:pt x="328" y="199"/>
                    <a:pt x="329" y="200"/>
                  </a:cubicBezTo>
                  <a:moveTo>
                    <a:pt x="325" y="198"/>
                  </a:moveTo>
                  <a:cubicBezTo>
                    <a:pt x="324" y="197"/>
                    <a:pt x="323" y="196"/>
                    <a:pt x="322" y="196"/>
                  </a:cubicBezTo>
                  <a:cubicBezTo>
                    <a:pt x="325" y="197"/>
                    <a:pt x="322" y="196"/>
                    <a:pt x="322" y="196"/>
                  </a:cubicBezTo>
                  <a:cubicBezTo>
                    <a:pt x="323" y="196"/>
                    <a:pt x="324" y="197"/>
                    <a:pt x="325" y="198"/>
                  </a:cubicBezTo>
                  <a:moveTo>
                    <a:pt x="320" y="194"/>
                  </a:moveTo>
                  <a:cubicBezTo>
                    <a:pt x="319" y="194"/>
                    <a:pt x="318" y="193"/>
                    <a:pt x="317" y="193"/>
                  </a:cubicBezTo>
                  <a:cubicBezTo>
                    <a:pt x="318" y="193"/>
                    <a:pt x="319" y="194"/>
                    <a:pt x="320" y="194"/>
                  </a:cubicBezTo>
                  <a:moveTo>
                    <a:pt x="336" y="122"/>
                  </a:moveTo>
                  <a:cubicBezTo>
                    <a:pt x="336" y="122"/>
                    <a:pt x="337" y="121"/>
                    <a:pt x="337" y="121"/>
                  </a:cubicBezTo>
                  <a:cubicBezTo>
                    <a:pt x="337" y="121"/>
                    <a:pt x="336" y="122"/>
                    <a:pt x="336" y="122"/>
                  </a:cubicBezTo>
                  <a:moveTo>
                    <a:pt x="343" y="117"/>
                  </a:moveTo>
                  <a:cubicBezTo>
                    <a:pt x="343" y="117"/>
                    <a:pt x="343" y="117"/>
                    <a:pt x="343" y="117"/>
                  </a:cubicBezTo>
                  <a:moveTo>
                    <a:pt x="315" y="108"/>
                  </a:moveTo>
                  <a:cubicBezTo>
                    <a:pt x="316" y="108"/>
                    <a:pt x="316" y="108"/>
                    <a:pt x="316" y="108"/>
                  </a:cubicBezTo>
                  <a:cubicBezTo>
                    <a:pt x="316" y="108"/>
                    <a:pt x="316" y="108"/>
                    <a:pt x="315" y="108"/>
                  </a:cubicBezTo>
                  <a:moveTo>
                    <a:pt x="292" y="105"/>
                  </a:moveTo>
                  <a:cubicBezTo>
                    <a:pt x="292" y="105"/>
                    <a:pt x="292" y="105"/>
                    <a:pt x="292" y="105"/>
                  </a:cubicBezTo>
                  <a:moveTo>
                    <a:pt x="115" y="303"/>
                  </a:moveTo>
                  <a:cubicBezTo>
                    <a:pt x="115" y="303"/>
                    <a:pt x="115" y="303"/>
                    <a:pt x="115" y="303"/>
                  </a:cubicBezTo>
                </a:path>
              </a:pathLst>
            </a:custGeom>
            <a:solidFill>
              <a:srgbClr val="A30609"/>
            </a:solidFill>
            <a:ln w="8001">
              <a:solidFill>
                <a:srgbClr val="3D0709"/>
              </a:solidFill>
              <a:miter lim="800000"/>
              <a:headEnd/>
              <a:tailEnd/>
            </a:ln>
          </p:spPr>
          <p:txBody>
            <a:bodyPr/>
            <a:lstStyle/>
            <a:p>
              <a:endParaRPr lang="en-US">
                <a:latin typeface="Calibri" pitchFamily="34" charset="0"/>
              </a:endParaRPr>
            </a:p>
          </p:txBody>
        </p:sp>
        <p:sp>
          <p:nvSpPr>
            <p:cNvPr id="28712" name="Freeform 332"/>
            <p:cNvSpPr>
              <a:spLocks noEditPoints="1"/>
            </p:cNvSpPr>
            <p:nvPr/>
          </p:nvSpPr>
          <p:spPr bwMode="auto">
            <a:xfrm>
              <a:off x="1553" y="1808"/>
              <a:ext cx="561" cy="550"/>
            </a:xfrm>
            <a:custGeom>
              <a:avLst/>
              <a:gdLst>
                <a:gd name="T0" fmla="*/ 60045 w 364"/>
                <a:gd name="T1" fmla="*/ 113896 h 358"/>
                <a:gd name="T2" fmla="*/ 153574 w 364"/>
                <a:gd name="T3" fmla="*/ 43203 h 358"/>
                <a:gd name="T4" fmla="*/ 121534 w 364"/>
                <a:gd name="T5" fmla="*/ 41614 h 358"/>
                <a:gd name="T6" fmla="*/ 119761 w 364"/>
                <a:gd name="T7" fmla="*/ 35109 h 358"/>
                <a:gd name="T8" fmla="*/ 127460 w 364"/>
                <a:gd name="T9" fmla="*/ 26076 h 358"/>
                <a:gd name="T10" fmla="*/ 110942 w 364"/>
                <a:gd name="T11" fmla="*/ 31290 h 358"/>
                <a:gd name="T12" fmla="*/ 107442 w 364"/>
                <a:gd name="T13" fmla="*/ 12970 h 358"/>
                <a:gd name="T14" fmla="*/ 97694 w 364"/>
                <a:gd name="T15" fmla="*/ 18044 h 358"/>
                <a:gd name="T16" fmla="*/ 100185 w 364"/>
                <a:gd name="T17" fmla="*/ 0 h 358"/>
                <a:gd name="T18" fmla="*/ 80348 w 364"/>
                <a:gd name="T19" fmla="*/ 17431 h 358"/>
                <a:gd name="T20" fmla="*/ 68453 w 364"/>
                <a:gd name="T21" fmla="*/ 17431 h 358"/>
                <a:gd name="T22" fmla="*/ 52776 w 364"/>
                <a:gd name="T23" fmla="*/ 15395 h 358"/>
                <a:gd name="T24" fmla="*/ 50689 w 364"/>
                <a:gd name="T25" fmla="*/ 15174 h 358"/>
                <a:gd name="T26" fmla="*/ 34642 w 364"/>
                <a:gd name="T27" fmla="*/ 21252 h 358"/>
                <a:gd name="T28" fmla="*/ 14928 w 364"/>
                <a:gd name="T29" fmla="*/ 9004 h 358"/>
                <a:gd name="T30" fmla="*/ 34642 w 364"/>
                <a:gd name="T31" fmla="*/ 39053 h 358"/>
                <a:gd name="T32" fmla="*/ 13304 w 364"/>
                <a:gd name="T33" fmla="*/ 50967 h 358"/>
                <a:gd name="T34" fmla="*/ 25179 w 364"/>
                <a:gd name="T35" fmla="*/ 63205 h 358"/>
                <a:gd name="T36" fmla="*/ 5601 w 364"/>
                <a:gd name="T37" fmla="*/ 82217 h 358"/>
                <a:gd name="T38" fmla="*/ 0 w 364"/>
                <a:gd name="T39" fmla="*/ 84533 h 358"/>
                <a:gd name="T40" fmla="*/ 26000 w 364"/>
                <a:gd name="T41" fmla="*/ 84533 h 358"/>
                <a:gd name="T42" fmla="*/ 24582 w 364"/>
                <a:gd name="T43" fmla="*/ 95473 h 358"/>
                <a:gd name="T44" fmla="*/ 32889 w 364"/>
                <a:gd name="T45" fmla="*/ 93528 h 358"/>
                <a:gd name="T46" fmla="*/ 24468 w 364"/>
                <a:gd name="T47" fmla="*/ 121873 h 358"/>
                <a:gd name="T48" fmla="*/ 48704 w 364"/>
                <a:gd name="T49" fmla="*/ 123765 h 358"/>
                <a:gd name="T50" fmla="*/ 56183 w 364"/>
                <a:gd name="T51" fmla="*/ 113896 h 358"/>
                <a:gd name="T52" fmla="*/ 73055 w 364"/>
                <a:gd name="T53" fmla="*/ 115820 h 358"/>
                <a:gd name="T54" fmla="*/ 89991 w 364"/>
                <a:gd name="T55" fmla="*/ 144738 h 358"/>
                <a:gd name="T56" fmla="*/ 95182 w 364"/>
                <a:gd name="T57" fmla="*/ 113460 h 358"/>
                <a:gd name="T58" fmla="*/ 110942 w 364"/>
                <a:gd name="T59" fmla="*/ 111005 h 358"/>
                <a:gd name="T60" fmla="*/ 113470 w 364"/>
                <a:gd name="T61" fmla="*/ 102836 h 358"/>
                <a:gd name="T62" fmla="*/ 132428 w 364"/>
                <a:gd name="T63" fmla="*/ 109370 h 358"/>
                <a:gd name="T64" fmla="*/ 122819 w 364"/>
                <a:gd name="T65" fmla="*/ 88200 h 358"/>
                <a:gd name="T66" fmla="*/ 136514 w 364"/>
                <a:gd name="T67" fmla="*/ 86058 h 358"/>
                <a:gd name="T68" fmla="*/ 148381 w 364"/>
                <a:gd name="T69" fmla="*/ 85189 h 358"/>
                <a:gd name="T70" fmla="*/ 131448 w 364"/>
                <a:gd name="T71" fmla="*/ 68990 h 358"/>
                <a:gd name="T72" fmla="*/ 142064 w 364"/>
                <a:gd name="T73" fmla="*/ 67307 h 358"/>
                <a:gd name="T74" fmla="*/ 139581 w 364"/>
                <a:gd name="T75" fmla="*/ 52437 h 358"/>
                <a:gd name="T76" fmla="*/ 99184 w 364"/>
                <a:gd name="T77" fmla="*/ 6864 h 358"/>
                <a:gd name="T78" fmla="*/ 97694 w 364"/>
                <a:gd name="T79" fmla="*/ 14489 h 358"/>
                <a:gd name="T80" fmla="*/ 49763 w 364"/>
                <a:gd name="T81" fmla="*/ 10928 h 358"/>
                <a:gd name="T82" fmla="*/ 30756 w 364"/>
                <a:gd name="T83" fmla="*/ 108613 h 358"/>
                <a:gd name="T84" fmla="*/ 54650 w 364"/>
                <a:gd name="T85" fmla="*/ 18044 h 358"/>
                <a:gd name="T86" fmla="*/ 97694 w 364"/>
                <a:gd name="T87" fmla="*/ 20719 h 358"/>
                <a:gd name="T88" fmla="*/ 121215 w 364"/>
                <a:gd name="T89" fmla="*/ 96001 h 358"/>
                <a:gd name="T90" fmla="*/ 120748 w 364"/>
                <a:gd name="T91" fmla="*/ 93528 h 358"/>
                <a:gd name="T92" fmla="*/ 138000 w 364"/>
                <a:gd name="T93" fmla="*/ 86058 h 358"/>
                <a:gd name="T94" fmla="*/ 140134 w 364"/>
                <a:gd name="T95" fmla="*/ 81248 h 358"/>
                <a:gd name="T96" fmla="*/ 142627 w 364"/>
                <a:gd name="T97" fmla="*/ 82234 h 358"/>
                <a:gd name="T98" fmla="*/ 140332 w 364"/>
                <a:gd name="T99" fmla="*/ 81592 h 358"/>
                <a:gd name="T100" fmla="*/ 136514 w 364"/>
                <a:gd name="T101" fmla="*/ 79215 h 358"/>
                <a:gd name="T102" fmla="*/ 143348 w 364"/>
                <a:gd name="T103" fmla="*/ 49694 h 358"/>
                <a:gd name="T104" fmla="*/ 134161 w 364"/>
                <a:gd name="T105" fmla="*/ 44104 h 3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4"/>
                <a:gd name="T160" fmla="*/ 0 h 358"/>
                <a:gd name="T161" fmla="*/ 364 w 364"/>
                <a:gd name="T162" fmla="*/ 358 h 3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4" h="358">
                  <a:moveTo>
                    <a:pt x="230" y="28"/>
                  </a:moveTo>
                  <a:cubicBezTo>
                    <a:pt x="230" y="28"/>
                    <a:pt x="230" y="29"/>
                    <a:pt x="230" y="28"/>
                  </a:cubicBezTo>
                  <a:moveTo>
                    <a:pt x="142" y="279"/>
                  </a:moveTo>
                  <a:cubicBezTo>
                    <a:pt x="142" y="279"/>
                    <a:pt x="142" y="279"/>
                    <a:pt x="142" y="279"/>
                  </a:cubicBezTo>
                  <a:moveTo>
                    <a:pt x="141" y="279"/>
                  </a:moveTo>
                  <a:cubicBezTo>
                    <a:pt x="141" y="279"/>
                    <a:pt x="141" y="279"/>
                    <a:pt x="141" y="279"/>
                  </a:cubicBezTo>
                  <a:moveTo>
                    <a:pt x="302" y="152"/>
                  </a:moveTo>
                  <a:cubicBezTo>
                    <a:pt x="302" y="152"/>
                    <a:pt x="302" y="152"/>
                    <a:pt x="302" y="152"/>
                  </a:cubicBezTo>
                  <a:moveTo>
                    <a:pt x="364" y="107"/>
                  </a:moveTo>
                  <a:cubicBezTo>
                    <a:pt x="363" y="104"/>
                    <a:pt x="363" y="105"/>
                    <a:pt x="360" y="106"/>
                  </a:cubicBezTo>
                  <a:cubicBezTo>
                    <a:pt x="346" y="109"/>
                    <a:pt x="331" y="109"/>
                    <a:pt x="316" y="108"/>
                  </a:cubicBezTo>
                  <a:cubicBezTo>
                    <a:pt x="317" y="108"/>
                    <a:pt x="318" y="108"/>
                    <a:pt x="319" y="108"/>
                  </a:cubicBezTo>
                  <a:cubicBezTo>
                    <a:pt x="314" y="108"/>
                    <a:pt x="309" y="107"/>
                    <a:pt x="304" y="107"/>
                  </a:cubicBezTo>
                  <a:cubicBezTo>
                    <a:pt x="300" y="106"/>
                    <a:pt x="296" y="105"/>
                    <a:pt x="292" y="105"/>
                  </a:cubicBezTo>
                  <a:cubicBezTo>
                    <a:pt x="289" y="104"/>
                    <a:pt x="287" y="103"/>
                    <a:pt x="285" y="102"/>
                  </a:cubicBezTo>
                  <a:cubicBezTo>
                    <a:pt x="283" y="101"/>
                    <a:pt x="282" y="100"/>
                    <a:pt x="280" y="99"/>
                  </a:cubicBezTo>
                  <a:cubicBezTo>
                    <a:pt x="280" y="99"/>
                    <a:pt x="279" y="99"/>
                    <a:pt x="279" y="98"/>
                  </a:cubicBezTo>
                  <a:cubicBezTo>
                    <a:pt x="277" y="97"/>
                    <a:pt x="277" y="96"/>
                    <a:pt x="276" y="95"/>
                  </a:cubicBezTo>
                  <a:cubicBezTo>
                    <a:pt x="277" y="92"/>
                    <a:pt x="278" y="90"/>
                    <a:pt x="280" y="87"/>
                  </a:cubicBezTo>
                  <a:cubicBezTo>
                    <a:pt x="278" y="90"/>
                    <a:pt x="281" y="86"/>
                    <a:pt x="281" y="86"/>
                  </a:cubicBezTo>
                  <a:cubicBezTo>
                    <a:pt x="281" y="85"/>
                    <a:pt x="284" y="81"/>
                    <a:pt x="282" y="84"/>
                  </a:cubicBezTo>
                  <a:cubicBezTo>
                    <a:pt x="286" y="79"/>
                    <a:pt x="290" y="74"/>
                    <a:pt x="295" y="70"/>
                  </a:cubicBezTo>
                  <a:cubicBezTo>
                    <a:pt x="296" y="69"/>
                    <a:pt x="300" y="66"/>
                    <a:pt x="300" y="65"/>
                  </a:cubicBezTo>
                  <a:cubicBezTo>
                    <a:pt x="300" y="65"/>
                    <a:pt x="300" y="65"/>
                    <a:pt x="300" y="65"/>
                  </a:cubicBezTo>
                  <a:cubicBezTo>
                    <a:pt x="300" y="65"/>
                    <a:pt x="300" y="64"/>
                    <a:pt x="299" y="64"/>
                  </a:cubicBezTo>
                  <a:cubicBezTo>
                    <a:pt x="299" y="64"/>
                    <a:pt x="296" y="66"/>
                    <a:pt x="295" y="66"/>
                  </a:cubicBezTo>
                  <a:cubicBezTo>
                    <a:pt x="290" y="69"/>
                    <a:pt x="284" y="73"/>
                    <a:pt x="277" y="75"/>
                  </a:cubicBezTo>
                  <a:cubicBezTo>
                    <a:pt x="278" y="75"/>
                    <a:pt x="279" y="74"/>
                    <a:pt x="280" y="74"/>
                  </a:cubicBezTo>
                  <a:cubicBezTo>
                    <a:pt x="279" y="74"/>
                    <a:pt x="275" y="76"/>
                    <a:pt x="277" y="75"/>
                  </a:cubicBezTo>
                  <a:cubicBezTo>
                    <a:pt x="274" y="76"/>
                    <a:pt x="264" y="81"/>
                    <a:pt x="260" y="77"/>
                  </a:cubicBezTo>
                  <a:cubicBezTo>
                    <a:pt x="257" y="74"/>
                    <a:pt x="252" y="71"/>
                    <a:pt x="249" y="69"/>
                  </a:cubicBezTo>
                  <a:cubicBezTo>
                    <a:pt x="247" y="67"/>
                    <a:pt x="247" y="66"/>
                    <a:pt x="247" y="63"/>
                  </a:cubicBezTo>
                  <a:cubicBezTo>
                    <a:pt x="247" y="61"/>
                    <a:pt x="248" y="58"/>
                    <a:pt x="248" y="56"/>
                  </a:cubicBezTo>
                  <a:cubicBezTo>
                    <a:pt x="249" y="51"/>
                    <a:pt x="249" y="46"/>
                    <a:pt x="251" y="41"/>
                  </a:cubicBezTo>
                  <a:cubicBezTo>
                    <a:pt x="251" y="39"/>
                    <a:pt x="255" y="32"/>
                    <a:pt x="252" y="32"/>
                  </a:cubicBezTo>
                  <a:cubicBezTo>
                    <a:pt x="251" y="32"/>
                    <a:pt x="251" y="33"/>
                    <a:pt x="251" y="33"/>
                  </a:cubicBezTo>
                  <a:cubicBezTo>
                    <a:pt x="249" y="37"/>
                    <a:pt x="246" y="41"/>
                    <a:pt x="243" y="45"/>
                  </a:cubicBezTo>
                  <a:cubicBezTo>
                    <a:pt x="240" y="49"/>
                    <a:pt x="237" y="53"/>
                    <a:pt x="233" y="57"/>
                  </a:cubicBezTo>
                  <a:cubicBezTo>
                    <a:pt x="231" y="59"/>
                    <a:pt x="230" y="55"/>
                    <a:pt x="230" y="53"/>
                  </a:cubicBezTo>
                  <a:cubicBezTo>
                    <a:pt x="229" y="50"/>
                    <a:pt x="229" y="47"/>
                    <a:pt x="229" y="44"/>
                  </a:cubicBezTo>
                  <a:cubicBezTo>
                    <a:pt x="229" y="44"/>
                    <a:pt x="229" y="44"/>
                    <a:pt x="229" y="44"/>
                  </a:cubicBezTo>
                  <a:cubicBezTo>
                    <a:pt x="229" y="44"/>
                    <a:pt x="229" y="41"/>
                    <a:pt x="229" y="43"/>
                  </a:cubicBezTo>
                  <a:cubicBezTo>
                    <a:pt x="229" y="37"/>
                    <a:pt x="230" y="30"/>
                    <a:pt x="231" y="24"/>
                  </a:cubicBezTo>
                  <a:cubicBezTo>
                    <a:pt x="231" y="20"/>
                    <a:pt x="232" y="16"/>
                    <a:pt x="233" y="12"/>
                  </a:cubicBezTo>
                  <a:cubicBezTo>
                    <a:pt x="234" y="8"/>
                    <a:pt x="235" y="4"/>
                    <a:pt x="235" y="0"/>
                  </a:cubicBezTo>
                  <a:cubicBezTo>
                    <a:pt x="230" y="10"/>
                    <a:pt x="226" y="20"/>
                    <a:pt x="219" y="30"/>
                  </a:cubicBezTo>
                  <a:cubicBezTo>
                    <a:pt x="217" y="34"/>
                    <a:pt x="214" y="38"/>
                    <a:pt x="211" y="42"/>
                  </a:cubicBezTo>
                  <a:cubicBezTo>
                    <a:pt x="209" y="44"/>
                    <a:pt x="207" y="46"/>
                    <a:pt x="205" y="47"/>
                  </a:cubicBezTo>
                  <a:cubicBezTo>
                    <a:pt x="204" y="49"/>
                    <a:pt x="198" y="47"/>
                    <a:pt x="196" y="47"/>
                  </a:cubicBezTo>
                  <a:cubicBezTo>
                    <a:pt x="192" y="46"/>
                    <a:pt x="191" y="45"/>
                    <a:pt x="189" y="43"/>
                  </a:cubicBezTo>
                  <a:cubicBezTo>
                    <a:pt x="187" y="41"/>
                    <a:pt x="186" y="38"/>
                    <a:pt x="184" y="36"/>
                  </a:cubicBezTo>
                  <a:cubicBezTo>
                    <a:pt x="180" y="30"/>
                    <a:pt x="178" y="23"/>
                    <a:pt x="176" y="15"/>
                  </a:cubicBezTo>
                  <a:cubicBezTo>
                    <a:pt x="176" y="14"/>
                    <a:pt x="177" y="8"/>
                    <a:pt x="174" y="10"/>
                  </a:cubicBezTo>
                  <a:cubicBezTo>
                    <a:pt x="173" y="10"/>
                    <a:pt x="172" y="20"/>
                    <a:pt x="171" y="22"/>
                  </a:cubicBezTo>
                  <a:cubicBezTo>
                    <a:pt x="169" y="29"/>
                    <a:pt x="165" y="37"/>
                    <a:pt x="160" y="43"/>
                  </a:cubicBezTo>
                  <a:cubicBezTo>
                    <a:pt x="158" y="45"/>
                    <a:pt x="155" y="46"/>
                    <a:pt x="153" y="48"/>
                  </a:cubicBezTo>
                  <a:cubicBezTo>
                    <a:pt x="151" y="49"/>
                    <a:pt x="148" y="50"/>
                    <a:pt x="146" y="50"/>
                  </a:cubicBezTo>
                  <a:cubicBezTo>
                    <a:pt x="143" y="51"/>
                    <a:pt x="141" y="52"/>
                    <a:pt x="138" y="53"/>
                  </a:cubicBezTo>
                  <a:cubicBezTo>
                    <a:pt x="136" y="54"/>
                    <a:pt x="136" y="53"/>
                    <a:pt x="134" y="51"/>
                  </a:cubicBezTo>
                  <a:cubicBezTo>
                    <a:pt x="130" y="47"/>
                    <a:pt x="127" y="43"/>
                    <a:pt x="124" y="38"/>
                  </a:cubicBezTo>
                  <a:cubicBezTo>
                    <a:pt x="122" y="36"/>
                    <a:pt x="121" y="34"/>
                    <a:pt x="120" y="32"/>
                  </a:cubicBezTo>
                  <a:cubicBezTo>
                    <a:pt x="119" y="31"/>
                    <a:pt x="118" y="27"/>
                    <a:pt x="117" y="27"/>
                  </a:cubicBezTo>
                  <a:cubicBezTo>
                    <a:pt x="117" y="27"/>
                    <a:pt x="117" y="27"/>
                    <a:pt x="117" y="27"/>
                  </a:cubicBezTo>
                  <a:cubicBezTo>
                    <a:pt x="117" y="27"/>
                    <a:pt x="116" y="27"/>
                    <a:pt x="116" y="27"/>
                  </a:cubicBezTo>
                  <a:cubicBezTo>
                    <a:pt x="116" y="30"/>
                    <a:pt x="118" y="34"/>
                    <a:pt x="119" y="37"/>
                  </a:cubicBezTo>
                  <a:cubicBezTo>
                    <a:pt x="120" y="42"/>
                    <a:pt x="121" y="46"/>
                    <a:pt x="121" y="51"/>
                  </a:cubicBezTo>
                  <a:cubicBezTo>
                    <a:pt x="122" y="54"/>
                    <a:pt x="123" y="60"/>
                    <a:pt x="120" y="61"/>
                  </a:cubicBezTo>
                  <a:cubicBezTo>
                    <a:pt x="118" y="62"/>
                    <a:pt x="117" y="63"/>
                    <a:pt x="115" y="64"/>
                  </a:cubicBezTo>
                  <a:cubicBezTo>
                    <a:pt x="113" y="65"/>
                    <a:pt x="112" y="65"/>
                    <a:pt x="110" y="65"/>
                  </a:cubicBezTo>
                  <a:cubicBezTo>
                    <a:pt x="99" y="63"/>
                    <a:pt x="90" y="57"/>
                    <a:pt x="81" y="52"/>
                  </a:cubicBezTo>
                  <a:cubicBezTo>
                    <a:pt x="70" y="46"/>
                    <a:pt x="60" y="39"/>
                    <a:pt x="51" y="32"/>
                  </a:cubicBezTo>
                  <a:cubicBezTo>
                    <a:pt x="47" y="30"/>
                    <a:pt x="43" y="27"/>
                    <a:pt x="40" y="24"/>
                  </a:cubicBezTo>
                  <a:cubicBezTo>
                    <a:pt x="39" y="23"/>
                    <a:pt x="37" y="21"/>
                    <a:pt x="36" y="21"/>
                  </a:cubicBezTo>
                  <a:cubicBezTo>
                    <a:pt x="36" y="21"/>
                    <a:pt x="36" y="21"/>
                    <a:pt x="36" y="21"/>
                  </a:cubicBezTo>
                  <a:cubicBezTo>
                    <a:pt x="36" y="22"/>
                    <a:pt x="35" y="22"/>
                    <a:pt x="35" y="22"/>
                  </a:cubicBezTo>
                  <a:cubicBezTo>
                    <a:pt x="35" y="22"/>
                    <a:pt x="35" y="22"/>
                    <a:pt x="36" y="23"/>
                  </a:cubicBezTo>
                  <a:cubicBezTo>
                    <a:pt x="39" y="26"/>
                    <a:pt x="41" y="29"/>
                    <a:pt x="44" y="33"/>
                  </a:cubicBezTo>
                  <a:cubicBezTo>
                    <a:pt x="57" y="49"/>
                    <a:pt x="69" y="66"/>
                    <a:pt x="78" y="85"/>
                  </a:cubicBezTo>
                  <a:cubicBezTo>
                    <a:pt x="79" y="88"/>
                    <a:pt x="80" y="90"/>
                    <a:pt x="80" y="93"/>
                  </a:cubicBezTo>
                  <a:cubicBezTo>
                    <a:pt x="81" y="94"/>
                    <a:pt x="81" y="95"/>
                    <a:pt x="81" y="96"/>
                  </a:cubicBezTo>
                  <a:cubicBezTo>
                    <a:pt x="80" y="98"/>
                    <a:pt x="80" y="99"/>
                    <a:pt x="79" y="100"/>
                  </a:cubicBezTo>
                  <a:cubicBezTo>
                    <a:pt x="78" y="102"/>
                    <a:pt x="76" y="106"/>
                    <a:pt x="74" y="107"/>
                  </a:cubicBezTo>
                  <a:cubicBezTo>
                    <a:pt x="72" y="108"/>
                    <a:pt x="70" y="111"/>
                    <a:pt x="68" y="112"/>
                  </a:cubicBezTo>
                  <a:cubicBezTo>
                    <a:pt x="61" y="117"/>
                    <a:pt x="52" y="120"/>
                    <a:pt x="44" y="122"/>
                  </a:cubicBezTo>
                  <a:cubicBezTo>
                    <a:pt x="40" y="123"/>
                    <a:pt x="35" y="124"/>
                    <a:pt x="31" y="125"/>
                  </a:cubicBezTo>
                  <a:cubicBezTo>
                    <a:pt x="29" y="125"/>
                    <a:pt x="20" y="124"/>
                    <a:pt x="20" y="125"/>
                  </a:cubicBezTo>
                  <a:cubicBezTo>
                    <a:pt x="20" y="125"/>
                    <a:pt x="19" y="127"/>
                    <a:pt x="20" y="127"/>
                  </a:cubicBezTo>
                  <a:cubicBezTo>
                    <a:pt x="22" y="128"/>
                    <a:pt x="25" y="129"/>
                    <a:pt x="28" y="130"/>
                  </a:cubicBezTo>
                  <a:cubicBezTo>
                    <a:pt x="32" y="132"/>
                    <a:pt x="36" y="135"/>
                    <a:pt x="40" y="138"/>
                  </a:cubicBezTo>
                  <a:cubicBezTo>
                    <a:pt x="47" y="143"/>
                    <a:pt x="53" y="148"/>
                    <a:pt x="59" y="155"/>
                  </a:cubicBezTo>
                  <a:cubicBezTo>
                    <a:pt x="61" y="157"/>
                    <a:pt x="59" y="164"/>
                    <a:pt x="59" y="167"/>
                  </a:cubicBezTo>
                  <a:cubicBezTo>
                    <a:pt x="59" y="167"/>
                    <a:pt x="59" y="169"/>
                    <a:pt x="59" y="170"/>
                  </a:cubicBezTo>
                  <a:cubicBezTo>
                    <a:pt x="58" y="172"/>
                    <a:pt x="57" y="174"/>
                    <a:pt x="56" y="176"/>
                  </a:cubicBezTo>
                  <a:cubicBezTo>
                    <a:pt x="48" y="185"/>
                    <a:pt x="37" y="190"/>
                    <a:pt x="27" y="195"/>
                  </a:cubicBezTo>
                  <a:cubicBezTo>
                    <a:pt x="22" y="197"/>
                    <a:pt x="18" y="199"/>
                    <a:pt x="13" y="201"/>
                  </a:cubicBezTo>
                  <a:cubicBezTo>
                    <a:pt x="10" y="202"/>
                    <a:pt x="8" y="202"/>
                    <a:pt x="5" y="203"/>
                  </a:cubicBezTo>
                  <a:cubicBezTo>
                    <a:pt x="4" y="203"/>
                    <a:pt x="0" y="204"/>
                    <a:pt x="0" y="205"/>
                  </a:cubicBezTo>
                  <a:cubicBezTo>
                    <a:pt x="0" y="205"/>
                    <a:pt x="0" y="206"/>
                    <a:pt x="0" y="206"/>
                  </a:cubicBezTo>
                  <a:cubicBezTo>
                    <a:pt x="0" y="206"/>
                    <a:pt x="0" y="207"/>
                    <a:pt x="0" y="207"/>
                  </a:cubicBezTo>
                  <a:cubicBezTo>
                    <a:pt x="0" y="207"/>
                    <a:pt x="0" y="207"/>
                    <a:pt x="0" y="207"/>
                  </a:cubicBezTo>
                  <a:cubicBezTo>
                    <a:pt x="0" y="207"/>
                    <a:pt x="4" y="207"/>
                    <a:pt x="5" y="206"/>
                  </a:cubicBezTo>
                  <a:cubicBezTo>
                    <a:pt x="8" y="206"/>
                    <a:pt x="10" y="206"/>
                    <a:pt x="13" y="205"/>
                  </a:cubicBezTo>
                  <a:cubicBezTo>
                    <a:pt x="19" y="205"/>
                    <a:pt x="24" y="204"/>
                    <a:pt x="29" y="204"/>
                  </a:cubicBezTo>
                  <a:cubicBezTo>
                    <a:pt x="34" y="203"/>
                    <a:pt x="40" y="203"/>
                    <a:pt x="45" y="204"/>
                  </a:cubicBezTo>
                  <a:cubicBezTo>
                    <a:pt x="50" y="204"/>
                    <a:pt x="56" y="204"/>
                    <a:pt x="61" y="207"/>
                  </a:cubicBezTo>
                  <a:cubicBezTo>
                    <a:pt x="62" y="207"/>
                    <a:pt x="68" y="211"/>
                    <a:pt x="68" y="211"/>
                  </a:cubicBezTo>
                  <a:cubicBezTo>
                    <a:pt x="69" y="213"/>
                    <a:pt x="70" y="216"/>
                    <a:pt x="72" y="218"/>
                  </a:cubicBezTo>
                  <a:cubicBezTo>
                    <a:pt x="73" y="220"/>
                    <a:pt x="73" y="220"/>
                    <a:pt x="72" y="222"/>
                  </a:cubicBezTo>
                  <a:cubicBezTo>
                    <a:pt x="71" y="223"/>
                    <a:pt x="69" y="224"/>
                    <a:pt x="68" y="226"/>
                  </a:cubicBezTo>
                  <a:cubicBezTo>
                    <a:pt x="65" y="229"/>
                    <a:pt x="62" y="232"/>
                    <a:pt x="58" y="234"/>
                  </a:cubicBezTo>
                  <a:cubicBezTo>
                    <a:pt x="58" y="234"/>
                    <a:pt x="58" y="234"/>
                    <a:pt x="58" y="234"/>
                  </a:cubicBezTo>
                  <a:cubicBezTo>
                    <a:pt x="58" y="235"/>
                    <a:pt x="58" y="236"/>
                    <a:pt x="59" y="236"/>
                  </a:cubicBezTo>
                  <a:cubicBezTo>
                    <a:pt x="59" y="236"/>
                    <a:pt x="59" y="236"/>
                    <a:pt x="59" y="236"/>
                  </a:cubicBezTo>
                  <a:cubicBezTo>
                    <a:pt x="60" y="235"/>
                    <a:pt x="63" y="234"/>
                    <a:pt x="64" y="233"/>
                  </a:cubicBezTo>
                  <a:cubicBezTo>
                    <a:pt x="68" y="232"/>
                    <a:pt x="73" y="231"/>
                    <a:pt x="77" y="229"/>
                  </a:cubicBezTo>
                  <a:cubicBezTo>
                    <a:pt x="79" y="229"/>
                    <a:pt x="80" y="233"/>
                    <a:pt x="82" y="234"/>
                  </a:cubicBezTo>
                  <a:cubicBezTo>
                    <a:pt x="83" y="237"/>
                    <a:pt x="84" y="237"/>
                    <a:pt x="83" y="240"/>
                  </a:cubicBezTo>
                  <a:cubicBezTo>
                    <a:pt x="79" y="251"/>
                    <a:pt x="75" y="261"/>
                    <a:pt x="70" y="272"/>
                  </a:cubicBezTo>
                  <a:cubicBezTo>
                    <a:pt x="65" y="281"/>
                    <a:pt x="60" y="291"/>
                    <a:pt x="54" y="299"/>
                  </a:cubicBezTo>
                  <a:cubicBezTo>
                    <a:pt x="54" y="299"/>
                    <a:pt x="56" y="300"/>
                    <a:pt x="57" y="299"/>
                  </a:cubicBezTo>
                  <a:cubicBezTo>
                    <a:pt x="70" y="284"/>
                    <a:pt x="88" y="270"/>
                    <a:pt x="106" y="260"/>
                  </a:cubicBezTo>
                  <a:cubicBezTo>
                    <a:pt x="111" y="263"/>
                    <a:pt x="116" y="267"/>
                    <a:pt x="121" y="270"/>
                  </a:cubicBezTo>
                  <a:cubicBezTo>
                    <a:pt x="124" y="271"/>
                    <a:pt x="121" y="280"/>
                    <a:pt x="121" y="283"/>
                  </a:cubicBezTo>
                  <a:cubicBezTo>
                    <a:pt x="120" y="287"/>
                    <a:pt x="118" y="292"/>
                    <a:pt x="116" y="297"/>
                  </a:cubicBezTo>
                  <a:cubicBezTo>
                    <a:pt x="115" y="298"/>
                    <a:pt x="113" y="302"/>
                    <a:pt x="114" y="303"/>
                  </a:cubicBezTo>
                  <a:cubicBezTo>
                    <a:pt x="114" y="303"/>
                    <a:pt x="115" y="303"/>
                    <a:pt x="115" y="303"/>
                  </a:cubicBezTo>
                  <a:cubicBezTo>
                    <a:pt x="115" y="303"/>
                    <a:pt x="116" y="303"/>
                    <a:pt x="115" y="303"/>
                  </a:cubicBezTo>
                  <a:cubicBezTo>
                    <a:pt x="117" y="302"/>
                    <a:pt x="118" y="298"/>
                    <a:pt x="119" y="297"/>
                  </a:cubicBezTo>
                  <a:cubicBezTo>
                    <a:pt x="121" y="293"/>
                    <a:pt x="123" y="290"/>
                    <a:pt x="125" y="287"/>
                  </a:cubicBezTo>
                  <a:cubicBezTo>
                    <a:pt x="127" y="284"/>
                    <a:pt x="130" y="282"/>
                    <a:pt x="132" y="279"/>
                  </a:cubicBezTo>
                  <a:cubicBezTo>
                    <a:pt x="134" y="278"/>
                    <a:pt x="135" y="276"/>
                    <a:pt x="137" y="277"/>
                  </a:cubicBezTo>
                  <a:cubicBezTo>
                    <a:pt x="138" y="278"/>
                    <a:pt x="140" y="278"/>
                    <a:pt x="141" y="279"/>
                  </a:cubicBezTo>
                  <a:cubicBezTo>
                    <a:pt x="141" y="279"/>
                    <a:pt x="141" y="278"/>
                    <a:pt x="141" y="278"/>
                  </a:cubicBezTo>
                  <a:cubicBezTo>
                    <a:pt x="148" y="282"/>
                    <a:pt x="157" y="283"/>
                    <a:pt x="165" y="284"/>
                  </a:cubicBezTo>
                  <a:cubicBezTo>
                    <a:pt x="167" y="284"/>
                    <a:pt x="169" y="284"/>
                    <a:pt x="171" y="284"/>
                  </a:cubicBezTo>
                  <a:cubicBezTo>
                    <a:pt x="172" y="285"/>
                    <a:pt x="173" y="285"/>
                    <a:pt x="174" y="285"/>
                  </a:cubicBezTo>
                  <a:cubicBezTo>
                    <a:pt x="176" y="285"/>
                    <a:pt x="177" y="287"/>
                    <a:pt x="179" y="288"/>
                  </a:cubicBezTo>
                  <a:cubicBezTo>
                    <a:pt x="186" y="296"/>
                    <a:pt x="191" y="305"/>
                    <a:pt x="196" y="315"/>
                  </a:cubicBezTo>
                  <a:cubicBezTo>
                    <a:pt x="200" y="324"/>
                    <a:pt x="204" y="333"/>
                    <a:pt x="207" y="343"/>
                  </a:cubicBezTo>
                  <a:cubicBezTo>
                    <a:pt x="209" y="347"/>
                    <a:pt x="210" y="351"/>
                    <a:pt x="211" y="355"/>
                  </a:cubicBezTo>
                  <a:cubicBezTo>
                    <a:pt x="211" y="356"/>
                    <a:pt x="212" y="358"/>
                    <a:pt x="212" y="358"/>
                  </a:cubicBezTo>
                  <a:cubicBezTo>
                    <a:pt x="213" y="358"/>
                    <a:pt x="213" y="358"/>
                    <a:pt x="214" y="358"/>
                  </a:cubicBezTo>
                  <a:cubicBezTo>
                    <a:pt x="214" y="358"/>
                    <a:pt x="213" y="342"/>
                    <a:pt x="213" y="340"/>
                  </a:cubicBezTo>
                  <a:cubicBezTo>
                    <a:pt x="213" y="330"/>
                    <a:pt x="214" y="320"/>
                    <a:pt x="215" y="310"/>
                  </a:cubicBezTo>
                  <a:cubicBezTo>
                    <a:pt x="216" y="299"/>
                    <a:pt x="218" y="287"/>
                    <a:pt x="223" y="278"/>
                  </a:cubicBezTo>
                  <a:cubicBezTo>
                    <a:pt x="225" y="275"/>
                    <a:pt x="229" y="274"/>
                    <a:pt x="232" y="272"/>
                  </a:cubicBezTo>
                  <a:cubicBezTo>
                    <a:pt x="237" y="270"/>
                    <a:pt x="241" y="267"/>
                    <a:pt x="246" y="265"/>
                  </a:cubicBezTo>
                  <a:cubicBezTo>
                    <a:pt x="248" y="263"/>
                    <a:pt x="258" y="272"/>
                    <a:pt x="259" y="273"/>
                  </a:cubicBezTo>
                  <a:cubicBezTo>
                    <a:pt x="259" y="274"/>
                    <a:pt x="259" y="273"/>
                    <a:pt x="260" y="273"/>
                  </a:cubicBezTo>
                  <a:cubicBezTo>
                    <a:pt x="260" y="273"/>
                    <a:pt x="260" y="272"/>
                    <a:pt x="260" y="272"/>
                  </a:cubicBezTo>
                  <a:cubicBezTo>
                    <a:pt x="259" y="271"/>
                    <a:pt x="257" y="267"/>
                    <a:pt x="256" y="265"/>
                  </a:cubicBezTo>
                  <a:cubicBezTo>
                    <a:pt x="255" y="263"/>
                    <a:pt x="254" y="261"/>
                    <a:pt x="253" y="259"/>
                  </a:cubicBezTo>
                  <a:cubicBezTo>
                    <a:pt x="254" y="258"/>
                    <a:pt x="256" y="257"/>
                    <a:pt x="258" y="255"/>
                  </a:cubicBezTo>
                  <a:cubicBezTo>
                    <a:pt x="259" y="254"/>
                    <a:pt x="260" y="253"/>
                    <a:pt x="261" y="252"/>
                  </a:cubicBezTo>
                  <a:cubicBezTo>
                    <a:pt x="263" y="252"/>
                    <a:pt x="264" y="252"/>
                    <a:pt x="266" y="252"/>
                  </a:cubicBezTo>
                  <a:cubicBezTo>
                    <a:pt x="268" y="252"/>
                    <a:pt x="270" y="252"/>
                    <a:pt x="273" y="252"/>
                  </a:cubicBezTo>
                  <a:cubicBezTo>
                    <a:pt x="280" y="254"/>
                    <a:pt x="287" y="257"/>
                    <a:pt x="294" y="260"/>
                  </a:cubicBezTo>
                  <a:cubicBezTo>
                    <a:pt x="299" y="262"/>
                    <a:pt x="304" y="265"/>
                    <a:pt x="308" y="268"/>
                  </a:cubicBezTo>
                  <a:cubicBezTo>
                    <a:pt x="310" y="270"/>
                    <a:pt x="309" y="269"/>
                    <a:pt x="310" y="269"/>
                  </a:cubicBezTo>
                  <a:cubicBezTo>
                    <a:pt x="310" y="269"/>
                    <a:pt x="310" y="269"/>
                    <a:pt x="310" y="268"/>
                  </a:cubicBezTo>
                  <a:cubicBezTo>
                    <a:pt x="312" y="267"/>
                    <a:pt x="307" y="265"/>
                    <a:pt x="307" y="264"/>
                  </a:cubicBezTo>
                  <a:cubicBezTo>
                    <a:pt x="299" y="257"/>
                    <a:pt x="292" y="249"/>
                    <a:pt x="287" y="240"/>
                  </a:cubicBezTo>
                  <a:cubicBezTo>
                    <a:pt x="286" y="238"/>
                    <a:pt x="285" y="235"/>
                    <a:pt x="284" y="232"/>
                  </a:cubicBezTo>
                  <a:cubicBezTo>
                    <a:pt x="283" y="231"/>
                    <a:pt x="282" y="227"/>
                    <a:pt x="283" y="225"/>
                  </a:cubicBezTo>
                  <a:cubicBezTo>
                    <a:pt x="284" y="222"/>
                    <a:pt x="286" y="219"/>
                    <a:pt x="288" y="216"/>
                  </a:cubicBezTo>
                  <a:cubicBezTo>
                    <a:pt x="288" y="215"/>
                    <a:pt x="292" y="214"/>
                    <a:pt x="293" y="214"/>
                  </a:cubicBezTo>
                  <a:cubicBezTo>
                    <a:pt x="295" y="213"/>
                    <a:pt x="297" y="213"/>
                    <a:pt x="300" y="212"/>
                  </a:cubicBezTo>
                  <a:cubicBezTo>
                    <a:pt x="306" y="211"/>
                    <a:pt x="312" y="211"/>
                    <a:pt x="319" y="211"/>
                  </a:cubicBezTo>
                  <a:cubicBezTo>
                    <a:pt x="318" y="211"/>
                    <a:pt x="318" y="211"/>
                    <a:pt x="318" y="211"/>
                  </a:cubicBezTo>
                  <a:cubicBezTo>
                    <a:pt x="319" y="211"/>
                    <a:pt x="320" y="211"/>
                    <a:pt x="320" y="211"/>
                  </a:cubicBezTo>
                  <a:cubicBezTo>
                    <a:pt x="320" y="211"/>
                    <a:pt x="319" y="211"/>
                    <a:pt x="319" y="211"/>
                  </a:cubicBezTo>
                  <a:cubicBezTo>
                    <a:pt x="326" y="211"/>
                    <a:pt x="333" y="211"/>
                    <a:pt x="340" y="212"/>
                  </a:cubicBezTo>
                  <a:cubicBezTo>
                    <a:pt x="343" y="212"/>
                    <a:pt x="346" y="212"/>
                    <a:pt x="350" y="213"/>
                  </a:cubicBezTo>
                  <a:cubicBezTo>
                    <a:pt x="353" y="213"/>
                    <a:pt x="361" y="214"/>
                    <a:pt x="361" y="214"/>
                  </a:cubicBezTo>
                  <a:cubicBezTo>
                    <a:pt x="357" y="212"/>
                    <a:pt x="352" y="211"/>
                    <a:pt x="348" y="209"/>
                  </a:cubicBezTo>
                  <a:cubicBezTo>
                    <a:pt x="339" y="205"/>
                    <a:pt x="329" y="200"/>
                    <a:pt x="321" y="195"/>
                  </a:cubicBezTo>
                  <a:cubicBezTo>
                    <a:pt x="313" y="190"/>
                    <a:pt x="303" y="184"/>
                    <a:pt x="298" y="177"/>
                  </a:cubicBezTo>
                  <a:cubicBezTo>
                    <a:pt x="298" y="176"/>
                    <a:pt x="298" y="171"/>
                    <a:pt x="299" y="171"/>
                  </a:cubicBezTo>
                  <a:cubicBezTo>
                    <a:pt x="299" y="170"/>
                    <a:pt x="303" y="170"/>
                    <a:pt x="304" y="169"/>
                  </a:cubicBezTo>
                  <a:cubicBezTo>
                    <a:pt x="305" y="169"/>
                    <a:pt x="306" y="169"/>
                    <a:pt x="308" y="169"/>
                  </a:cubicBezTo>
                  <a:cubicBezTo>
                    <a:pt x="308" y="169"/>
                    <a:pt x="310" y="168"/>
                    <a:pt x="310" y="168"/>
                  </a:cubicBezTo>
                  <a:cubicBezTo>
                    <a:pt x="310" y="168"/>
                    <a:pt x="311" y="168"/>
                    <a:pt x="310" y="168"/>
                  </a:cubicBezTo>
                  <a:cubicBezTo>
                    <a:pt x="312" y="168"/>
                    <a:pt x="333" y="167"/>
                    <a:pt x="333" y="167"/>
                  </a:cubicBezTo>
                  <a:cubicBezTo>
                    <a:pt x="333" y="167"/>
                    <a:pt x="333" y="166"/>
                    <a:pt x="333" y="166"/>
                  </a:cubicBezTo>
                  <a:cubicBezTo>
                    <a:pt x="333" y="166"/>
                    <a:pt x="333" y="165"/>
                    <a:pt x="333" y="165"/>
                  </a:cubicBezTo>
                  <a:cubicBezTo>
                    <a:pt x="325" y="164"/>
                    <a:pt x="318" y="162"/>
                    <a:pt x="311" y="160"/>
                  </a:cubicBezTo>
                  <a:cubicBezTo>
                    <a:pt x="308" y="159"/>
                    <a:pt x="304" y="158"/>
                    <a:pt x="301" y="156"/>
                  </a:cubicBezTo>
                  <a:cubicBezTo>
                    <a:pt x="299" y="155"/>
                    <a:pt x="301" y="153"/>
                    <a:pt x="302" y="152"/>
                  </a:cubicBezTo>
                  <a:cubicBezTo>
                    <a:pt x="302" y="152"/>
                    <a:pt x="303" y="151"/>
                    <a:pt x="302" y="152"/>
                  </a:cubicBezTo>
                  <a:cubicBezTo>
                    <a:pt x="308" y="143"/>
                    <a:pt x="318" y="135"/>
                    <a:pt x="327" y="128"/>
                  </a:cubicBezTo>
                  <a:cubicBezTo>
                    <a:pt x="333" y="124"/>
                    <a:pt x="339" y="120"/>
                    <a:pt x="345" y="116"/>
                  </a:cubicBezTo>
                  <a:cubicBezTo>
                    <a:pt x="347" y="115"/>
                    <a:pt x="364" y="106"/>
                    <a:pt x="364" y="107"/>
                  </a:cubicBezTo>
                  <a:close/>
                  <a:moveTo>
                    <a:pt x="232" y="17"/>
                  </a:moveTo>
                  <a:cubicBezTo>
                    <a:pt x="232" y="17"/>
                    <a:pt x="232" y="17"/>
                    <a:pt x="232" y="17"/>
                  </a:cubicBezTo>
                  <a:cubicBezTo>
                    <a:pt x="232" y="17"/>
                    <a:pt x="232" y="17"/>
                    <a:pt x="232" y="17"/>
                  </a:cubicBezTo>
                  <a:moveTo>
                    <a:pt x="230" y="33"/>
                  </a:moveTo>
                  <a:cubicBezTo>
                    <a:pt x="230" y="32"/>
                    <a:pt x="230" y="32"/>
                    <a:pt x="230" y="31"/>
                  </a:cubicBezTo>
                  <a:cubicBezTo>
                    <a:pt x="230" y="31"/>
                    <a:pt x="230" y="34"/>
                    <a:pt x="230" y="33"/>
                  </a:cubicBezTo>
                  <a:moveTo>
                    <a:pt x="229" y="36"/>
                  </a:moveTo>
                  <a:cubicBezTo>
                    <a:pt x="229" y="35"/>
                    <a:pt x="229" y="36"/>
                    <a:pt x="229" y="36"/>
                  </a:cubicBezTo>
                  <a:moveTo>
                    <a:pt x="229" y="37"/>
                  </a:moveTo>
                  <a:cubicBezTo>
                    <a:pt x="229" y="37"/>
                    <a:pt x="229" y="36"/>
                    <a:pt x="229" y="36"/>
                  </a:cubicBezTo>
                  <a:cubicBezTo>
                    <a:pt x="229" y="37"/>
                    <a:pt x="229" y="37"/>
                    <a:pt x="229" y="38"/>
                  </a:cubicBezTo>
                  <a:cubicBezTo>
                    <a:pt x="229" y="38"/>
                    <a:pt x="229" y="38"/>
                    <a:pt x="229" y="37"/>
                  </a:cubicBezTo>
                  <a:moveTo>
                    <a:pt x="117" y="27"/>
                  </a:moveTo>
                  <a:cubicBezTo>
                    <a:pt x="117" y="27"/>
                    <a:pt x="117" y="27"/>
                    <a:pt x="117" y="27"/>
                  </a:cubicBezTo>
                  <a:moveTo>
                    <a:pt x="120" y="41"/>
                  </a:moveTo>
                  <a:cubicBezTo>
                    <a:pt x="120" y="41"/>
                    <a:pt x="120" y="41"/>
                    <a:pt x="120" y="41"/>
                  </a:cubicBezTo>
                  <a:moveTo>
                    <a:pt x="74" y="262"/>
                  </a:moveTo>
                  <a:cubicBezTo>
                    <a:pt x="74" y="263"/>
                    <a:pt x="73" y="265"/>
                    <a:pt x="72" y="266"/>
                  </a:cubicBezTo>
                  <a:cubicBezTo>
                    <a:pt x="73" y="265"/>
                    <a:pt x="74" y="263"/>
                    <a:pt x="74" y="262"/>
                  </a:cubicBezTo>
                  <a:moveTo>
                    <a:pt x="82" y="242"/>
                  </a:moveTo>
                  <a:cubicBezTo>
                    <a:pt x="82" y="243"/>
                    <a:pt x="82" y="244"/>
                    <a:pt x="81" y="244"/>
                  </a:cubicBezTo>
                  <a:cubicBezTo>
                    <a:pt x="81" y="244"/>
                    <a:pt x="83" y="241"/>
                    <a:pt x="82" y="242"/>
                  </a:cubicBezTo>
                  <a:moveTo>
                    <a:pt x="128" y="44"/>
                  </a:moveTo>
                  <a:cubicBezTo>
                    <a:pt x="127" y="44"/>
                    <a:pt x="128" y="45"/>
                    <a:pt x="128" y="44"/>
                  </a:cubicBezTo>
                  <a:moveTo>
                    <a:pt x="229" y="51"/>
                  </a:moveTo>
                  <a:cubicBezTo>
                    <a:pt x="229" y="51"/>
                    <a:pt x="229" y="51"/>
                    <a:pt x="229" y="50"/>
                  </a:cubicBezTo>
                  <a:cubicBezTo>
                    <a:pt x="229" y="51"/>
                    <a:pt x="230" y="52"/>
                    <a:pt x="230" y="53"/>
                  </a:cubicBezTo>
                  <a:cubicBezTo>
                    <a:pt x="230" y="52"/>
                    <a:pt x="230" y="52"/>
                    <a:pt x="229" y="51"/>
                  </a:cubicBezTo>
                  <a:moveTo>
                    <a:pt x="280" y="99"/>
                  </a:moveTo>
                  <a:cubicBezTo>
                    <a:pt x="280" y="99"/>
                    <a:pt x="280" y="99"/>
                    <a:pt x="280" y="99"/>
                  </a:cubicBezTo>
                  <a:moveTo>
                    <a:pt x="286" y="256"/>
                  </a:moveTo>
                  <a:cubicBezTo>
                    <a:pt x="287" y="257"/>
                    <a:pt x="285" y="256"/>
                    <a:pt x="286" y="256"/>
                  </a:cubicBezTo>
                  <a:moveTo>
                    <a:pt x="284" y="235"/>
                  </a:moveTo>
                  <a:cubicBezTo>
                    <a:pt x="284" y="233"/>
                    <a:pt x="284" y="233"/>
                    <a:pt x="284" y="233"/>
                  </a:cubicBezTo>
                  <a:cubicBezTo>
                    <a:pt x="284" y="233"/>
                    <a:pt x="284" y="233"/>
                    <a:pt x="284" y="232"/>
                  </a:cubicBezTo>
                  <a:cubicBezTo>
                    <a:pt x="284" y="233"/>
                    <a:pt x="284" y="234"/>
                    <a:pt x="284" y="235"/>
                  </a:cubicBezTo>
                  <a:moveTo>
                    <a:pt x="283" y="231"/>
                  </a:moveTo>
                  <a:cubicBezTo>
                    <a:pt x="283" y="231"/>
                    <a:pt x="283" y="230"/>
                    <a:pt x="283" y="229"/>
                  </a:cubicBezTo>
                  <a:cubicBezTo>
                    <a:pt x="283" y="230"/>
                    <a:pt x="283" y="231"/>
                    <a:pt x="283" y="231"/>
                  </a:cubicBezTo>
                  <a:moveTo>
                    <a:pt x="336" y="203"/>
                  </a:moveTo>
                  <a:cubicBezTo>
                    <a:pt x="336" y="203"/>
                    <a:pt x="336" y="203"/>
                    <a:pt x="335" y="203"/>
                  </a:cubicBezTo>
                  <a:cubicBezTo>
                    <a:pt x="336" y="203"/>
                    <a:pt x="336" y="203"/>
                    <a:pt x="336" y="203"/>
                  </a:cubicBezTo>
                  <a:moveTo>
                    <a:pt x="323" y="211"/>
                  </a:moveTo>
                  <a:cubicBezTo>
                    <a:pt x="325" y="211"/>
                    <a:pt x="327" y="211"/>
                    <a:pt x="329" y="211"/>
                  </a:cubicBezTo>
                  <a:cubicBezTo>
                    <a:pt x="327" y="211"/>
                    <a:pt x="325" y="211"/>
                    <a:pt x="323" y="211"/>
                  </a:cubicBezTo>
                  <a:moveTo>
                    <a:pt x="323" y="197"/>
                  </a:moveTo>
                  <a:cubicBezTo>
                    <a:pt x="324" y="197"/>
                    <a:pt x="323" y="197"/>
                    <a:pt x="323" y="197"/>
                  </a:cubicBezTo>
                  <a:moveTo>
                    <a:pt x="328" y="199"/>
                  </a:moveTo>
                  <a:cubicBezTo>
                    <a:pt x="328" y="199"/>
                    <a:pt x="328" y="199"/>
                    <a:pt x="328" y="199"/>
                  </a:cubicBezTo>
                  <a:moveTo>
                    <a:pt x="333" y="202"/>
                  </a:moveTo>
                  <a:cubicBezTo>
                    <a:pt x="332" y="201"/>
                    <a:pt x="332" y="201"/>
                    <a:pt x="333" y="202"/>
                  </a:cubicBezTo>
                  <a:cubicBezTo>
                    <a:pt x="333" y="202"/>
                    <a:pt x="333" y="202"/>
                    <a:pt x="333" y="202"/>
                  </a:cubicBezTo>
                  <a:moveTo>
                    <a:pt x="334" y="202"/>
                  </a:moveTo>
                  <a:cubicBezTo>
                    <a:pt x="333" y="202"/>
                    <a:pt x="332" y="201"/>
                    <a:pt x="330" y="200"/>
                  </a:cubicBezTo>
                  <a:cubicBezTo>
                    <a:pt x="332" y="201"/>
                    <a:pt x="333" y="202"/>
                    <a:pt x="334" y="202"/>
                  </a:cubicBezTo>
                  <a:moveTo>
                    <a:pt x="329" y="200"/>
                  </a:moveTo>
                  <a:cubicBezTo>
                    <a:pt x="328" y="199"/>
                    <a:pt x="327" y="199"/>
                    <a:pt x="326" y="198"/>
                  </a:cubicBezTo>
                  <a:cubicBezTo>
                    <a:pt x="327" y="199"/>
                    <a:pt x="328" y="199"/>
                    <a:pt x="329" y="200"/>
                  </a:cubicBezTo>
                  <a:moveTo>
                    <a:pt x="325" y="198"/>
                  </a:moveTo>
                  <a:cubicBezTo>
                    <a:pt x="324" y="197"/>
                    <a:pt x="323" y="196"/>
                    <a:pt x="322" y="196"/>
                  </a:cubicBezTo>
                  <a:cubicBezTo>
                    <a:pt x="325" y="197"/>
                    <a:pt x="322" y="196"/>
                    <a:pt x="322" y="196"/>
                  </a:cubicBezTo>
                  <a:cubicBezTo>
                    <a:pt x="323" y="196"/>
                    <a:pt x="324" y="197"/>
                    <a:pt x="325" y="198"/>
                  </a:cubicBezTo>
                  <a:moveTo>
                    <a:pt x="320" y="194"/>
                  </a:moveTo>
                  <a:cubicBezTo>
                    <a:pt x="319" y="194"/>
                    <a:pt x="318" y="193"/>
                    <a:pt x="317" y="193"/>
                  </a:cubicBezTo>
                  <a:cubicBezTo>
                    <a:pt x="318" y="193"/>
                    <a:pt x="319" y="194"/>
                    <a:pt x="320" y="194"/>
                  </a:cubicBezTo>
                  <a:moveTo>
                    <a:pt x="336" y="122"/>
                  </a:moveTo>
                  <a:cubicBezTo>
                    <a:pt x="336" y="122"/>
                    <a:pt x="337" y="121"/>
                    <a:pt x="337" y="121"/>
                  </a:cubicBezTo>
                  <a:cubicBezTo>
                    <a:pt x="337" y="121"/>
                    <a:pt x="336" y="122"/>
                    <a:pt x="336" y="122"/>
                  </a:cubicBezTo>
                  <a:moveTo>
                    <a:pt x="343" y="117"/>
                  </a:moveTo>
                  <a:cubicBezTo>
                    <a:pt x="343" y="117"/>
                    <a:pt x="343" y="117"/>
                    <a:pt x="343" y="117"/>
                  </a:cubicBezTo>
                  <a:moveTo>
                    <a:pt x="315" y="108"/>
                  </a:moveTo>
                  <a:cubicBezTo>
                    <a:pt x="316" y="108"/>
                    <a:pt x="316" y="108"/>
                    <a:pt x="316" y="108"/>
                  </a:cubicBezTo>
                  <a:cubicBezTo>
                    <a:pt x="316" y="108"/>
                    <a:pt x="316" y="108"/>
                    <a:pt x="315" y="108"/>
                  </a:cubicBezTo>
                  <a:moveTo>
                    <a:pt x="292" y="105"/>
                  </a:moveTo>
                  <a:cubicBezTo>
                    <a:pt x="292" y="105"/>
                    <a:pt x="292" y="105"/>
                    <a:pt x="292" y="105"/>
                  </a:cubicBezTo>
                  <a:moveTo>
                    <a:pt x="115" y="303"/>
                  </a:moveTo>
                  <a:cubicBezTo>
                    <a:pt x="115" y="303"/>
                    <a:pt x="115" y="303"/>
                    <a:pt x="115" y="303"/>
                  </a:cubicBezTo>
                </a:path>
              </a:pathLst>
            </a:custGeom>
            <a:noFill/>
            <a:ln w="7938">
              <a:solidFill>
                <a:srgbClr val="3D0709"/>
              </a:solidFill>
              <a:miter lim="800000"/>
              <a:headEnd/>
              <a:tailEnd/>
            </a:ln>
          </p:spPr>
          <p:txBody>
            <a:bodyPr/>
            <a:lstStyle/>
            <a:p>
              <a:endParaRPr lang="en-US">
                <a:latin typeface="Calibri" pitchFamily="34" charset="0"/>
              </a:endParaRPr>
            </a:p>
          </p:txBody>
        </p:sp>
        <p:sp>
          <p:nvSpPr>
            <p:cNvPr id="28713" name="Freeform 333"/>
            <p:cNvSpPr>
              <a:spLocks/>
            </p:cNvSpPr>
            <p:nvPr/>
          </p:nvSpPr>
          <p:spPr bwMode="auto">
            <a:xfrm>
              <a:off x="1830" y="2245"/>
              <a:ext cx="51" cy="113"/>
            </a:xfrm>
            <a:custGeom>
              <a:avLst/>
              <a:gdLst>
                <a:gd name="T0" fmla="*/ 0 w 33"/>
                <a:gd name="T1" fmla="*/ 797 h 74"/>
                <a:gd name="T2" fmla="*/ 9845 w 33"/>
                <a:gd name="T3" fmla="*/ 0 h 74"/>
                <a:gd name="T4" fmla="*/ 14090 w 33"/>
                <a:gd name="T5" fmla="*/ 27763 h 74"/>
                <a:gd name="T6" fmla="*/ 0 w 33"/>
                <a:gd name="T7" fmla="*/ 797 h 74"/>
                <a:gd name="T8" fmla="*/ 0 60000 65536"/>
                <a:gd name="T9" fmla="*/ 0 60000 65536"/>
                <a:gd name="T10" fmla="*/ 0 60000 65536"/>
                <a:gd name="T11" fmla="*/ 0 60000 65536"/>
                <a:gd name="T12" fmla="*/ 0 w 33"/>
                <a:gd name="T13" fmla="*/ 0 h 74"/>
                <a:gd name="T14" fmla="*/ 33 w 33"/>
                <a:gd name="T15" fmla="*/ 74 h 74"/>
              </a:gdLst>
              <a:ahLst/>
              <a:cxnLst>
                <a:cxn ang="T8">
                  <a:pos x="T0" y="T1"/>
                </a:cxn>
                <a:cxn ang="T9">
                  <a:pos x="T2" y="T3"/>
                </a:cxn>
                <a:cxn ang="T10">
                  <a:pos x="T4" y="T5"/>
                </a:cxn>
                <a:cxn ang="T11">
                  <a:pos x="T6" y="T7"/>
                </a:cxn>
              </a:cxnLst>
              <a:rect l="T12" t="T13" r="T14" b="T15"/>
              <a:pathLst>
                <a:path w="33" h="74">
                  <a:moveTo>
                    <a:pt x="0" y="2"/>
                  </a:moveTo>
                  <a:cubicBezTo>
                    <a:pt x="6" y="2"/>
                    <a:pt x="16" y="2"/>
                    <a:pt x="22" y="0"/>
                  </a:cubicBezTo>
                  <a:cubicBezTo>
                    <a:pt x="28" y="35"/>
                    <a:pt x="33" y="71"/>
                    <a:pt x="32" y="74"/>
                  </a:cubicBezTo>
                  <a:cubicBezTo>
                    <a:pt x="27" y="59"/>
                    <a:pt x="15" y="17"/>
                    <a:pt x="0" y="2"/>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14" name="Freeform 334"/>
            <p:cNvSpPr>
              <a:spLocks/>
            </p:cNvSpPr>
            <p:nvPr/>
          </p:nvSpPr>
          <p:spPr bwMode="auto">
            <a:xfrm>
              <a:off x="1619" y="1853"/>
              <a:ext cx="110" cy="77"/>
            </a:xfrm>
            <a:custGeom>
              <a:avLst/>
              <a:gdLst>
                <a:gd name="T0" fmla="*/ 32455 w 71"/>
                <a:gd name="T1" fmla="*/ 16232 h 50"/>
                <a:gd name="T2" fmla="*/ 25822 w 71"/>
                <a:gd name="T3" fmla="*/ 21143 h 50"/>
                <a:gd name="T4" fmla="*/ 0 w 71"/>
                <a:gd name="T5" fmla="*/ 0 h 50"/>
                <a:gd name="T6" fmla="*/ 32455 w 71"/>
                <a:gd name="T7" fmla="*/ 16232 h 50"/>
                <a:gd name="T8" fmla="*/ 0 60000 65536"/>
                <a:gd name="T9" fmla="*/ 0 60000 65536"/>
                <a:gd name="T10" fmla="*/ 0 60000 65536"/>
                <a:gd name="T11" fmla="*/ 0 60000 65536"/>
                <a:gd name="T12" fmla="*/ 0 w 71"/>
                <a:gd name="T13" fmla="*/ 0 h 50"/>
                <a:gd name="T14" fmla="*/ 71 w 71"/>
                <a:gd name="T15" fmla="*/ 50 h 50"/>
              </a:gdLst>
              <a:ahLst/>
              <a:cxnLst>
                <a:cxn ang="T8">
                  <a:pos x="T0" y="T1"/>
                </a:cxn>
                <a:cxn ang="T9">
                  <a:pos x="T2" y="T3"/>
                </a:cxn>
                <a:cxn ang="T10">
                  <a:pos x="T4" y="T5"/>
                </a:cxn>
                <a:cxn ang="T11">
                  <a:pos x="T6" y="T7"/>
                </a:cxn>
              </a:cxnLst>
              <a:rect l="T12" t="T13" r="T14" b="T15"/>
              <a:pathLst>
                <a:path w="71" h="50">
                  <a:moveTo>
                    <a:pt x="71" y="38"/>
                  </a:moveTo>
                  <a:cubicBezTo>
                    <a:pt x="67" y="41"/>
                    <a:pt x="60" y="45"/>
                    <a:pt x="56" y="50"/>
                  </a:cubicBezTo>
                  <a:cubicBezTo>
                    <a:pt x="30" y="26"/>
                    <a:pt x="1" y="2"/>
                    <a:pt x="0" y="0"/>
                  </a:cubicBezTo>
                  <a:cubicBezTo>
                    <a:pt x="13" y="9"/>
                    <a:pt x="49" y="35"/>
                    <a:pt x="71" y="38"/>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15" name="Freeform 335"/>
            <p:cNvSpPr>
              <a:spLocks/>
            </p:cNvSpPr>
            <p:nvPr/>
          </p:nvSpPr>
          <p:spPr bwMode="auto">
            <a:xfrm>
              <a:off x="1592" y="2003"/>
              <a:ext cx="57" cy="45"/>
            </a:xfrm>
            <a:custGeom>
              <a:avLst/>
              <a:gdLst>
                <a:gd name="T0" fmla="*/ 15846 w 37"/>
                <a:gd name="T1" fmla="*/ 2754 h 29"/>
                <a:gd name="T2" fmla="*/ 15204 w 37"/>
                <a:gd name="T3" fmla="*/ 13694 h 29"/>
                <a:gd name="T4" fmla="*/ 0 w 37"/>
                <a:gd name="T5" fmla="*/ 0 h 29"/>
                <a:gd name="T6" fmla="*/ 15846 w 37"/>
                <a:gd name="T7" fmla="*/ 2754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37" y="6"/>
                  </a:moveTo>
                  <a:cubicBezTo>
                    <a:pt x="35" y="15"/>
                    <a:pt x="36" y="22"/>
                    <a:pt x="36" y="29"/>
                  </a:cubicBezTo>
                  <a:cubicBezTo>
                    <a:pt x="29" y="17"/>
                    <a:pt x="3" y="2"/>
                    <a:pt x="0" y="0"/>
                  </a:cubicBezTo>
                  <a:cubicBezTo>
                    <a:pt x="12" y="5"/>
                    <a:pt x="25" y="7"/>
                    <a:pt x="37" y="6"/>
                  </a:cubicBezTo>
                  <a:close/>
                </a:path>
              </a:pathLst>
            </a:custGeom>
            <a:solidFill>
              <a:srgbClr val="770D0A"/>
            </a:solidFill>
            <a:ln w="9525">
              <a:noFill/>
              <a:round/>
              <a:headEnd/>
              <a:tailEnd/>
            </a:ln>
          </p:spPr>
          <p:txBody>
            <a:bodyPr/>
            <a:lstStyle/>
            <a:p>
              <a:endParaRPr lang="en-US">
                <a:latin typeface="Calibri" pitchFamily="34" charset="0"/>
              </a:endParaRPr>
            </a:p>
          </p:txBody>
        </p:sp>
        <p:sp>
          <p:nvSpPr>
            <p:cNvPr id="28716" name="Freeform 336"/>
            <p:cNvSpPr>
              <a:spLocks/>
            </p:cNvSpPr>
            <p:nvPr/>
          </p:nvSpPr>
          <p:spPr bwMode="auto">
            <a:xfrm>
              <a:off x="1644" y="2174"/>
              <a:ext cx="52" cy="86"/>
            </a:xfrm>
            <a:custGeom>
              <a:avLst/>
              <a:gdLst>
                <a:gd name="T0" fmla="*/ 9941 w 34"/>
                <a:gd name="T1" fmla="*/ 0 h 56"/>
                <a:gd name="T2" fmla="*/ 13075 w 34"/>
                <a:gd name="T3" fmla="*/ 4451 h 56"/>
                <a:gd name="T4" fmla="*/ 0 w 34"/>
                <a:gd name="T5" fmla="*/ 22756 h 56"/>
                <a:gd name="T6" fmla="*/ 9941 w 34"/>
                <a:gd name="T7" fmla="*/ 0 h 56"/>
                <a:gd name="T8" fmla="*/ 0 60000 65536"/>
                <a:gd name="T9" fmla="*/ 0 60000 65536"/>
                <a:gd name="T10" fmla="*/ 0 60000 65536"/>
                <a:gd name="T11" fmla="*/ 0 60000 65536"/>
                <a:gd name="T12" fmla="*/ 0 w 34"/>
                <a:gd name="T13" fmla="*/ 0 h 56"/>
                <a:gd name="T14" fmla="*/ 34 w 34"/>
                <a:gd name="T15" fmla="*/ 56 h 56"/>
              </a:gdLst>
              <a:ahLst/>
              <a:cxnLst>
                <a:cxn ang="T8">
                  <a:pos x="T0" y="T1"/>
                </a:cxn>
                <a:cxn ang="T9">
                  <a:pos x="T2" y="T3"/>
                </a:cxn>
                <a:cxn ang="T10">
                  <a:pos x="T4" y="T5"/>
                </a:cxn>
                <a:cxn ang="T11">
                  <a:pos x="T6" y="T7"/>
                </a:cxn>
              </a:cxnLst>
              <a:rect l="T12" t="T13" r="T14" b="T15"/>
              <a:pathLst>
                <a:path w="34" h="56">
                  <a:moveTo>
                    <a:pt x="26" y="0"/>
                  </a:moveTo>
                  <a:cubicBezTo>
                    <a:pt x="28" y="4"/>
                    <a:pt x="32" y="9"/>
                    <a:pt x="34" y="11"/>
                  </a:cubicBezTo>
                  <a:cubicBezTo>
                    <a:pt x="14" y="40"/>
                    <a:pt x="2" y="54"/>
                    <a:pt x="0" y="56"/>
                  </a:cubicBezTo>
                  <a:cubicBezTo>
                    <a:pt x="7" y="42"/>
                    <a:pt x="24" y="15"/>
                    <a:pt x="26" y="0"/>
                  </a:cubicBezTo>
                  <a:close/>
                </a:path>
              </a:pathLst>
            </a:custGeom>
            <a:solidFill>
              <a:srgbClr val="770D0A"/>
            </a:solidFill>
            <a:ln w="9525">
              <a:noFill/>
              <a:round/>
              <a:headEnd/>
              <a:tailEnd/>
            </a:ln>
          </p:spPr>
          <p:txBody>
            <a:bodyPr/>
            <a:lstStyle/>
            <a:p>
              <a:endParaRPr lang="en-US">
                <a:latin typeface="Calibri" pitchFamily="34" charset="0"/>
              </a:endParaRPr>
            </a:p>
          </p:txBody>
        </p:sp>
      </p:grpSp>
      <p:pic>
        <p:nvPicPr>
          <p:cNvPr id="28690" name="Picture 21"/>
          <p:cNvPicPr>
            <a:picLocks noChangeAspect="1" noChangeArrowheads="1"/>
          </p:cNvPicPr>
          <p:nvPr/>
        </p:nvPicPr>
        <p:blipFill>
          <a:blip r:embed="rId6" cstate="print"/>
          <a:srcRect/>
          <a:stretch>
            <a:fillRect/>
          </a:stretch>
        </p:blipFill>
        <p:spPr bwMode="auto">
          <a:xfrm>
            <a:off x="1236663" y="4062413"/>
            <a:ext cx="315912" cy="295275"/>
          </a:xfrm>
          <a:prstGeom prst="rect">
            <a:avLst/>
          </a:prstGeom>
          <a:noFill/>
          <a:ln w="9525">
            <a:noFill/>
            <a:miter lim="800000"/>
            <a:headEnd/>
            <a:tailEnd/>
          </a:ln>
        </p:spPr>
      </p:pic>
      <p:cxnSp>
        <p:nvCxnSpPr>
          <p:cNvPr id="210" name="Straight Connector 209"/>
          <p:cNvCxnSpPr/>
          <p:nvPr/>
        </p:nvCxnSpPr>
        <p:spPr>
          <a:xfrm flipV="1">
            <a:off x="409645" y="4010881"/>
            <a:ext cx="7549286" cy="14630"/>
          </a:xfrm>
          <a:prstGeom prst="line">
            <a:avLst/>
          </a:prstGeom>
          <a:ln>
            <a:solidFill>
              <a:srgbClr val="FFCC0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nvGrpSpPr>
          <p:cNvPr id="5" name="Group 224"/>
          <p:cNvGrpSpPr>
            <a:grpSpLocks/>
          </p:cNvGrpSpPr>
          <p:nvPr/>
        </p:nvGrpSpPr>
        <p:grpSpPr bwMode="auto">
          <a:xfrm>
            <a:off x="6572250" y="4060825"/>
            <a:ext cx="984250" cy="569913"/>
            <a:chOff x="4764989" y="3736340"/>
            <a:chExt cx="1630363" cy="942975"/>
          </a:xfrm>
        </p:grpSpPr>
        <p:pic>
          <p:nvPicPr>
            <p:cNvPr id="28702" name="Picture 1"/>
            <p:cNvPicPr>
              <a:picLocks noChangeArrowheads="1"/>
            </p:cNvPicPr>
            <p:nvPr/>
          </p:nvPicPr>
          <p:blipFill>
            <a:blip r:embed="rId7" cstate="print"/>
            <a:srcRect/>
            <a:stretch>
              <a:fillRect/>
            </a:stretch>
          </p:blipFill>
          <p:spPr bwMode="auto">
            <a:xfrm>
              <a:off x="5088839" y="3736340"/>
              <a:ext cx="381000" cy="368300"/>
            </a:xfrm>
            <a:prstGeom prst="rect">
              <a:avLst/>
            </a:prstGeom>
            <a:noFill/>
            <a:ln w="12700">
              <a:noFill/>
              <a:miter lim="800000"/>
              <a:headEnd/>
              <a:tailEnd/>
            </a:ln>
          </p:spPr>
        </p:pic>
        <p:pic>
          <p:nvPicPr>
            <p:cNvPr id="28703" name="Picture 2"/>
            <p:cNvPicPr>
              <a:picLocks noChangeArrowheads="1"/>
            </p:cNvPicPr>
            <p:nvPr/>
          </p:nvPicPr>
          <p:blipFill>
            <a:blip r:embed="rId8" cstate="print"/>
            <a:srcRect/>
            <a:stretch>
              <a:fillRect/>
            </a:stretch>
          </p:blipFill>
          <p:spPr bwMode="auto">
            <a:xfrm>
              <a:off x="5912752" y="4218940"/>
              <a:ext cx="482600" cy="457200"/>
            </a:xfrm>
            <a:prstGeom prst="rect">
              <a:avLst/>
            </a:prstGeom>
            <a:noFill/>
            <a:ln w="12700">
              <a:noFill/>
              <a:miter lim="800000"/>
              <a:headEnd/>
              <a:tailEnd/>
            </a:ln>
          </p:spPr>
        </p:pic>
        <p:pic>
          <p:nvPicPr>
            <p:cNvPr id="28704" name="Picture 3"/>
            <p:cNvPicPr>
              <a:picLocks noChangeArrowheads="1"/>
            </p:cNvPicPr>
            <p:nvPr/>
          </p:nvPicPr>
          <p:blipFill>
            <a:blip r:embed="rId9" cstate="print"/>
            <a:srcRect/>
            <a:stretch>
              <a:fillRect/>
            </a:stretch>
          </p:blipFill>
          <p:spPr bwMode="auto">
            <a:xfrm>
              <a:off x="5892114" y="3825240"/>
              <a:ext cx="495300" cy="469900"/>
            </a:xfrm>
            <a:prstGeom prst="rect">
              <a:avLst/>
            </a:prstGeom>
            <a:noFill/>
            <a:ln w="12700">
              <a:noFill/>
              <a:miter lim="800000"/>
              <a:headEnd/>
              <a:tailEnd/>
            </a:ln>
          </p:spPr>
        </p:pic>
        <p:pic>
          <p:nvPicPr>
            <p:cNvPr id="28705" name="Picture 4"/>
            <p:cNvPicPr>
              <a:picLocks noChangeArrowheads="1"/>
            </p:cNvPicPr>
            <p:nvPr/>
          </p:nvPicPr>
          <p:blipFill>
            <a:blip r:embed="rId10" cstate="print"/>
            <a:srcRect/>
            <a:stretch>
              <a:fillRect/>
            </a:stretch>
          </p:blipFill>
          <p:spPr bwMode="auto">
            <a:xfrm>
              <a:off x="4785627" y="4231640"/>
              <a:ext cx="431800" cy="419100"/>
            </a:xfrm>
            <a:prstGeom prst="rect">
              <a:avLst/>
            </a:prstGeom>
            <a:noFill/>
            <a:ln w="12700">
              <a:noFill/>
              <a:miter lim="800000"/>
              <a:headEnd/>
              <a:tailEnd/>
            </a:ln>
          </p:spPr>
        </p:pic>
        <p:pic>
          <p:nvPicPr>
            <p:cNvPr id="28706" name="Picture 5"/>
            <p:cNvPicPr>
              <a:picLocks noChangeArrowheads="1"/>
            </p:cNvPicPr>
            <p:nvPr/>
          </p:nvPicPr>
          <p:blipFill>
            <a:blip r:embed="rId11" cstate="print"/>
            <a:srcRect/>
            <a:stretch>
              <a:fillRect/>
            </a:stretch>
          </p:blipFill>
          <p:spPr bwMode="auto">
            <a:xfrm>
              <a:off x="5466664" y="3876040"/>
              <a:ext cx="469900" cy="469900"/>
            </a:xfrm>
            <a:prstGeom prst="rect">
              <a:avLst/>
            </a:prstGeom>
            <a:noFill/>
            <a:ln w="12700">
              <a:noFill/>
              <a:miter lim="800000"/>
              <a:headEnd/>
              <a:tailEnd/>
            </a:ln>
          </p:spPr>
        </p:pic>
        <p:pic>
          <p:nvPicPr>
            <p:cNvPr id="28707" name="Picture 6"/>
            <p:cNvPicPr>
              <a:picLocks noChangeArrowheads="1"/>
            </p:cNvPicPr>
            <p:nvPr/>
          </p:nvPicPr>
          <p:blipFill>
            <a:blip r:embed="rId12" cstate="print"/>
            <a:srcRect/>
            <a:stretch>
              <a:fillRect/>
            </a:stretch>
          </p:blipFill>
          <p:spPr bwMode="auto">
            <a:xfrm>
              <a:off x="5557152" y="4209415"/>
              <a:ext cx="469900" cy="469900"/>
            </a:xfrm>
            <a:prstGeom prst="rect">
              <a:avLst/>
            </a:prstGeom>
            <a:noFill/>
            <a:ln w="12700">
              <a:noFill/>
              <a:miter lim="800000"/>
              <a:headEnd/>
              <a:tailEnd/>
            </a:ln>
          </p:spPr>
        </p:pic>
        <p:pic>
          <p:nvPicPr>
            <p:cNvPr id="28708" name="Picture 7"/>
            <p:cNvPicPr>
              <a:picLocks noChangeArrowheads="1"/>
            </p:cNvPicPr>
            <p:nvPr/>
          </p:nvPicPr>
          <p:blipFill>
            <a:blip r:embed="rId13" cstate="print"/>
            <a:srcRect/>
            <a:stretch>
              <a:fillRect/>
            </a:stretch>
          </p:blipFill>
          <p:spPr bwMode="auto">
            <a:xfrm>
              <a:off x="4764989" y="3828415"/>
              <a:ext cx="431800" cy="444500"/>
            </a:xfrm>
            <a:prstGeom prst="rect">
              <a:avLst/>
            </a:prstGeom>
            <a:noFill/>
            <a:ln w="12700">
              <a:noFill/>
              <a:miter lim="800000"/>
              <a:headEnd/>
              <a:tailEnd/>
            </a:ln>
          </p:spPr>
        </p:pic>
        <p:pic>
          <p:nvPicPr>
            <p:cNvPr id="28709" name="Picture 8"/>
            <p:cNvPicPr>
              <a:picLocks noChangeArrowheads="1"/>
            </p:cNvPicPr>
            <p:nvPr/>
          </p:nvPicPr>
          <p:blipFill>
            <a:blip r:embed="rId14" cstate="print"/>
            <a:srcRect/>
            <a:stretch>
              <a:fillRect/>
            </a:stretch>
          </p:blipFill>
          <p:spPr bwMode="auto">
            <a:xfrm>
              <a:off x="5184089" y="4136390"/>
              <a:ext cx="482600" cy="469900"/>
            </a:xfrm>
            <a:prstGeom prst="rect">
              <a:avLst/>
            </a:prstGeom>
            <a:noFill/>
            <a:ln w="12700">
              <a:noFill/>
              <a:miter lim="800000"/>
              <a:headEnd/>
              <a:tailEnd/>
            </a:ln>
          </p:spPr>
        </p:pic>
      </p:grpSp>
      <p:sp>
        <p:nvSpPr>
          <p:cNvPr id="208" name="Freeform 207"/>
          <p:cNvSpPr/>
          <p:nvPr/>
        </p:nvSpPr>
        <p:spPr bwMode="auto">
          <a:xfrm flipH="1">
            <a:off x="620914" y="2363551"/>
            <a:ext cx="4026029" cy="1620764"/>
          </a:xfrm>
          <a:custGeom>
            <a:avLst/>
            <a:gdLst>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51642 w 4037162"/>
              <a:gd name="connsiteY35" fmla="*/ 85477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34778 w 4037162"/>
              <a:gd name="connsiteY34" fmla="*/ 143662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18817 w 4037162"/>
              <a:gd name="connsiteY33" fmla="*/ 196323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899550 w 4037162"/>
              <a:gd name="connsiteY32" fmla="*/ 256886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877541 w 4037162"/>
              <a:gd name="connsiteY31" fmla="*/ 304989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857550 w 4037162"/>
              <a:gd name="connsiteY30" fmla="*/ 376576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31672 w 4037162"/>
              <a:gd name="connsiteY29" fmla="*/ 456428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03053 w 4037162"/>
              <a:gd name="connsiteY28" fmla="*/ 536100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775160 w 4037162"/>
              <a:gd name="connsiteY27" fmla="*/ 60547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752587 w 4037162"/>
              <a:gd name="connsiteY26" fmla="*/ 686225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12035 w 4037162"/>
              <a:gd name="connsiteY25" fmla="*/ 774163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679546 w 4037162"/>
              <a:gd name="connsiteY24" fmla="*/ 947232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667612 w 4037162"/>
              <a:gd name="connsiteY23" fmla="*/ 1007978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658987 w 4037162"/>
              <a:gd name="connsiteY22" fmla="*/ 1056260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38428 w 4037162"/>
              <a:gd name="connsiteY21" fmla="*/ 1145820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54399 w 4037162"/>
              <a:gd name="connsiteY21" fmla="*/ 1140147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17144 w 4037162"/>
              <a:gd name="connsiteY20" fmla="*/ 1232985 h 1639019"/>
              <a:gd name="connsiteX21" fmla="*/ 3699118 w 4037162"/>
              <a:gd name="connsiteY21" fmla="*/ 1174185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5933 w 4037162"/>
              <a:gd name="connsiteY4" fmla="*/ 1610565 h 1639019"/>
              <a:gd name="connsiteX5" fmla="*/ 1570164 w 4037162"/>
              <a:gd name="connsiteY5" fmla="*/ 1610745 h 1639019"/>
              <a:gd name="connsiteX6" fmla="*/ 1699403 w 4037162"/>
              <a:gd name="connsiteY6" fmla="*/ 1608170 h 1639019"/>
              <a:gd name="connsiteX7" fmla="*/ 2149425 w 4037162"/>
              <a:gd name="connsiteY7" fmla="*/ 1608350 h 1639019"/>
              <a:gd name="connsiteX8" fmla="*/ 2509154 w 4037162"/>
              <a:gd name="connsiteY8" fmla="*/ 1579354 h 1639019"/>
              <a:gd name="connsiteX9" fmla="*/ 2631056 w 4037162"/>
              <a:gd name="connsiteY9" fmla="*/ 1576600 h 1639019"/>
              <a:gd name="connsiteX10" fmla="*/ 2807771 w 4037162"/>
              <a:gd name="connsiteY10" fmla="*/ 1565038 h 1639019"/>
              <a:gd name="connsiteX11" fmla="*/ 2873321 w 4037162"/>
              <a:gd name="connsiteY11" fmla="*/ 1562282 h 1639019"/>
              <a:gd name="connsiteX12" fmla="*/ 2915161 w 4037162"/>
              <a:gd name="connsiteY12" fmla="*/ 1556591 h 1639019"/>
              <a:gd name="connsiteX13" fmla="*/ 2952973 w 4037162"/>
              <a:gd name="connsiteY13" fmla="*/ 1560069 h 1639019"/>
              <a:gd name="connsiteX14" fmla="*/ 3013923 w 4037162"/>
              <a:gd name="connsiteY14" fmla="*/ 1557493 h 1639019"/>
              <a:gd name="connsiteX15" fmla="*/ 3200652 w 4037162"/>
              <a:gd name="connsiteY15" fmla="*/ 1500223 h 1639019"/>
              <a:gd name="connsiteX16" fmla="*/ 3370852 w 4037162"/>
              <a:gd name="connsiteY16" fmla="*/ 1457272 h 1639019"/>
              <a:gd name="connsiteX17" fmla="*/ 3463570 w 4037162"/>
              <a:gd name="connsiteY17" fmla="*/ 1431754 h 1639019"/>
              <a:gd name="connsiteX18" fmla="*/ 3516620 w 4037162"/>
              <a:gd name="connsiteY18" fmla="*/ 1376699 h 1639019"/>
              <a:gd name="connsiteX19" fmla="*/ 3550715 w 4037162"/>
              <a:gd name="connsiteY19" fmla="*/ 1313558 h 1639019"/>
              <a:gd name="connsiteX20" fmla="*/ 3645892 w 4037162"/>
              <a:gd name="connsiteY20" fmla="*/ 1244331 h 1639019"/>
              <a:gd name="connsiteX21" fmla="*/ 3699118 w 4037162"/>
              <a:gd name="connsiteY21" fmla="*/ 1174185 h 1639019"/>
              <a:gd name="connsiteX22" fmla="*/ 3729260 w 4037162"/>
              <a:gd name="connsiteY22" fmla="*/ 1110154 h 1639019"/>
              <a:gd name="connsiteX23" fmla="*/ 3737885 w 4037162"/>
              <a:gd name="connsiteY23" fmla="*/ 1061872 h 1639019"/>
              <a:gd name="connsiteX24" fmla="*/ 3759403 w 4037162"/>
              <a:gd name="connsiteY24" fmla="*/ 958577 h 1639019"/>
              <a:gd name="connsiteX25" fmla="*/ 3798280 w 4037162"/>
              <a:gd name="connsiteY25" fmla="*/ 819548 h 1639019"/>
              <a:gd name="connsiteX26" fmla="*/ 3819665 w 4037162"/>
              <a:gd name="connsiteY26" fmla="*/ 725936 h 1639019"/>
              <a:gd name="connsiteX27" fmla="*/ 3839045 w 4037162"/>
              <a:gd name="connsiteY27" fmla="*/ 662201 h 1639019"/>
              <a:gd name="connsiteX28" fmla="*/ 3857354 w 4037162"/>
              <a:gd name="connsiteY28" fmla="*/ 564465 h 1639019"/>
              <a:gd name="connsiteX29" fmla="*/ 3876391 w 4037162"/>
              <a:gd name="connsiteY29" fmla="*/ 504649 h 1639019"/>
              <a:gd name="connsiteX30" fmla="*/ 3908658 w 4037162"/>
              <a:gd name="connsiteY30" fmla="*/ 399268 h 1639019"/>
              <a:gd name="connsiteX31" fmla="*/ 3931844 w 4037162"/>
              <a:gd name="connsiteY31" fmla="*/ 322008 h 1639019"/>
              <a:gd name="connsiteX32" fmla="*/ 3944268 w 4037162"/>
              <a:gd name="connsiteY32" fmla="*/ 273905 h 1639019"/>
              <a:gd name="connsiteX33" fmla="*/ 3957148 w 4037162"/>
              <a:gd name="connsiteY33" fmla="*/ 244545 h 1639019"/>
              <a:gd name="connsiteX34" fmla="*/ 3973109 w 4037162"/>
              <a:gd name="connsiteY34" fmla="*/ 174864 h 1639019"/>
              <a:gd name="connsiteX35" fmla="*/ 3999556 w 4037162"/>
              <a:gd name="connsiteY35" fmla="*/ 91150 h 1639019"/>
              <a:gd name="connsiteX36" fmla="*/ 4037162 w 4037162"/>
              <a:gd name="connsiteY36" fmla="*/ 0 h 1639019"/>
              <a:gd name="connsiteX37" fmla="*/ 4037162 w 4037162"/>
              <a:gd name="connsiteY37" fmla="*/ 1639019 h 1639019"/>
              <a:gd name="connsiteX38" fmla="*/ 0 w 4037162"/>
              <a:gd name="connsiteY38" fmla="*/ 1639019 h 163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37162" h="1639019">
                <a:moveTo>
                  <a:pt x="0" y="1639019"/>
                </a:moveTo>
                <a:lnTo>
                  <a:pt x="707366" y="1621766"/>
                </a:lnTo>
                <a:cubicBezTo>
                  <a:pt x="727677" y="1620821"/>
                  <a:pt x="747426" y="1613697"/>
                  <a:pt x="767751" y="1613140"/>
                </a:cubicBezTo>
                <a:cubicBezTo>
                  <a:pt x="957483" y="1607942"/>
                  <a:pt x="1147313" y="1607389"/>
                  <a:pt x="1337094" y="1604513"/>
                </a:cubicBezTo>
                <a:lnTo>
                  <a:pt x="1445933" y="1610565"/>
                </a:lnTo>
                <a:cubicBezTo>
                  <a:pt x="1500536" y="1607152"/>
                  <a:pt x="1515745" y="1616375"/>
                  <a:pt x="1570164" y="1610745"/>
                </a:cubicBezTo>
                <a:cubicBezTo>
                  <a:pt x="1599332" y="1607728"/>
                  <a:pt x="1670084" y="1608694"/>
                  <a:pt x="1699403" y="1608170"/>
                </a:cubicBezTo>
                <a:lnTo>
                  <a:pt x="2149425" y="1608350"/>
                </a:lnTo>
                <a:cubicBezTo>
                  <a:pt x="2241147" y="1604822"/>
                  <a:pt x="2406916" y="1587219"/>
                  <a:pt x="2509154" y="1579354"/>
                </a:cubicBezTo>
                <a:cubicBezTo>
                  <a:pt x="2532268" y="1577576"/>
                  <a:pt x="2607911" y="1577923"/>
                  <a:pt x="2631056" y="1576600"/>
                </a:cubicBezTo>
                <a:cubicBezTo>
                  <a:pt x="2708620" y="1572168"/>
                  <a:pt x="2730133" y="1567913"/>
                  <a:pt x="2807771" y="1565038"/>
                </a:cubicBezTo>
                <a:cubicBezTo>
                  <a:pt x="2816398" y="1562162"/>
                  <a:pt x="2864444" y="1564255"/>
                  <a:pt x="2873321" y="1562282"/>
                </a:cubicBezTo>
                <a:cubicBezTo>
                  <a:pt x="2890395" y="1558488"/>
                  <a:pt x="2898921" y="1563087"/>
                  <a:pt x="2915161" y="1556591"/>
                </a:cubicBezTo>
                <a:cubicBezTo>
                  <a:pt x="2928510" y="1551251"/>
                  <a:pt x="2940781" y="1567689"/>
                  <a:pt x="2952973" y="1560069"/>
                </a:cubicBezTo>
                <a:cubicBezTo>
                  <a:pt x="2963878" y="1553254"/>
                  <a:pt x="3003223" y="1564626"/>
                  <a:pt x="3013923" y="1557493"/>
                </a:cubicBezTo>
                <a:cubicBezTo>
                  <a:pt x="3110361" y="1493200"/>
                  <a:pt x="3117257" y="1565086"/>
                  <a:pt x="3200652" y="1500223"/>
                </a:cubicBezTo>
                <a:cubicBezTo>
                  <a:pt x="3275001" y="1442395"/>
                  <a:pt x="3306735" y="1514264"/>
                  <a:pt x="3370852" y="1457272"/>
                </a:cubicBezTo>
                <a:cubicBezTo>
                  <a:pt x="3386049" y="1443764"/>
                  <a:pt x="3448457" y="1445356"/>
                  <a:pt x="3463570" y="1431754"/>
                </a:cubicBezTo>
                <a:cubicBezTo>
                  <a:pt x="3477256" y="1419437"/>
                  <a:pt x="3501578" y="1387317"/>
                  <a:pt x="3516620" y="1376699"/>
                </a:cubicBezTo>
                <a:cubicBezTo>
                  <a:pt x="3550500" y="1352784"/>
                  <a:pt x="3550715" y="1313558"/>
                  <a:pt x="3550715" y="1313558"/>
                </a:cubicBezTo>
                <a:cubicBezTo>
                  <a:pt x="3610673" y="1233613"/>
                  <a:pt x="3540711" y="1339950"/>
                  <a:pt x="3645892" y="1244331"/>
                </a:cubicBezTo>
                <a:cubicBezTo>
                  <a:pt x="3659516" y="1231946"/>
                  <a:pt x="3687616" y="1188562"/>
                  <a:pt x="3699118" y="1174185"/>
                </a:cubicBezTo>
                <a:cubicBezTo>
                  <a:pt x="3709152" y="1144083"/>
                  <a:pt x="3724056" y="1146583"/>
                  <a:pt x="3729260" y="1110154"/>
                </a:cubicBezTo>
                <a:cubicBezTo>
                  <a:pt x="3732942" y="1084377"/>
                  <a:pt x="3734203" y="1087649"/>
                  <a:pt x="3737885" y="1061872"/>
                </a:cubicBezTo>
                <a:cubicBezTo>
                  <a:pt x="3739959" y="1047357"/>
                  <a:pt x="3756780" y="973003"/>
                  <a:pt x="3759403" y="958577"/>
                </a:cubicBezTo>
                <a:cubicBezTo>
                  <a:pt x="3768283" y="909739"/>
                  <a:pt x="3779380" y="865447"/>
                  <a:pt x="3798280" y="819548"/>
                </a:cubicBezTo>
                <a:cubicBezTo>
                  <a:pt x="3818408" y="770665"/>
                  <a:pt x="3800032" y="775020"/>
                  <a:pt x="3819665" y="725936"/>
                </a:cubicBezTo>
                <a:cubicBezTo>
                  <a:pt x="3828789" y="703125"/>
                  <a:pt x="3825417" y="682643"/>
                  <a:pt x="3839045" y="662201"/>
                </a:cubicBezTo>
                <a:cubicBezTo>
                  <a:pt x="3850547" y="644948"/>
                  <a:pt x="3846686" y="582245"/>
                  <a:pt x="3857354" y="564465"/>
                </a:cubicBezTo>
                <a:cubicBezTo>
                  <a:pt x="3874561" y="535787"/>
                  <a:pt x="3870572" y="522105"/>
                  <a:pt x="3876391" y="504649"/>
                </a:cubicBezTo>
                <a:cubicBezTo>
                  <a:pt x="3890484" y="462370"/>
                  <a:pt x="3886531" y="443523"/>
                  <a:pt x="3908658" y="399268"/>
                </a:cubicBezTo>
                <a:cubicBezTo>
                  <a:pt x="3923035" y="370513"/>
                  <a:pt x="3914011" y="348757"/>
                  <a:pt x="3931844" y="322008"/>
                </a:cubicBezTo>
                <a:cubicBezTo>
                  <a:pt x="3953089" y="290140"/>
                  <a:pt x="3924445" y="313550"/>
                  <a:pt x="3944268" y="273905"/>
                </a:cubicBezTo>
                <a:cubicBezTo>
                  <a:pt x="3954687" y="253067"/>
                  <a:pt x="3936545" y="261027"/>
                  <a:pt x="3957148" y="244545"/>
                </a:cubicBezTo>
                <a:cubicBezTo>
                  <a:pt x="3964248" y="238865"/>
                  <a:pt x="3964666" y="178241"/>
                  <a:pt x="3973109" y="174864"/>
                </a:cubicBezTo>
                <a:cubicBezTo>
                  <a:pt x="3979079" y="172476"/>
                  <a:pt x="3993805" y="94026"/>
                  <a:pt x="3999556" y="91150"/>
                </a:cubicBezTo>
                <a:lnTo>
                  <a:pt x="4037162" y="0"/>
                </a:lnTo>
                <a:lnTo>
                  <a:pt x="4037162" y="1639019"/>
                </a:lnTo>
                <a:lnTo>
                  <a:pt x="0" y="1639019"/>
                </a:lnTo>
                <a:close/>
              </a:path>
            </a:pathLst>
          </a:custGeom>
          <a:solidFill>
            <a:srgbClr val="FF0000"/>
          </a:solidFill>
          <a:ln>
            <a:solidFill>
              <a:schemeClr val="accent2">
                <a:lumMod val="75000"/>
              </a:schemeClr>
            </a:solidFill>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defTabSz="914400" fontAlgn="auto">
              <a:spcBef>
                <a:spcPts val="0"/>
              </a:spcBef>
              <a:spcAft>
                <a:spcPts val="0"/>
              </a:spcAft>
              <a:defRPr/>
            </a:pPr>
            <a:endParaRPr lang="en-US" sz="2400">
              <a:solidFill>
                <a:schemeClr val="tx1"/>
              </a:solidFill>
              <a:latin typeface="Arial" charset="0"/>
            </a:endParaRPr>
          </a:p>
        </p:txBody>
      </p:sp>
      <p:sp>
        <p:nvSpPr>
          <p:cNvPr id="209" name="Freeform 208"/>
          <p:cNvSpPr/>
          <p:nvPr/>
        </p:nvSpPr>
        <p:spPr bwMode="auto">
          <a:xfrm>
            <a:off x="4418344" y="2342981"/>
            <a:ext cx="3168239" cy="1639019"/>
          </a:xfrm>
          <a:custGeom>
            <a:avLst/>
            <a:gdLst>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55675 w 4037162"/>
              <a:gd name="connsiteY19" fmla="*/ 1199072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441939 w 4037162"/>
              <a:gd name="connsiteY20" fmla="*/ 1121434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76445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68574 w 4037162"/>
              <a:gd name="connsiteY21" fmla="*/ 107830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93698 w 4037162"/>
              <a:gd name="connsiteY22" fmla="*/ 1009291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502324 w 4037162"/>
              <a:gd name="connsiteY23" fmla="*/ 931653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510951 w 4037162"/>
              <a:gd name="connsiteY24" fmla="*/ 888521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536830 w 4037162"/>
              <a:gd name="connsiteY25" fmla="*/ 741872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97215 w 4037162"/>
              <a:gd name="connsiteY26" fmla="*/ 595223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57600 w 4037162"/>
              <a:gd name="connsiteY28" fmla="*/ 474453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709358 w 4037162"/>
              <a:gd name="connsiteY29" fmla="*/ 353683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35237 w 4037162"/>
              <a:gd name="connsiteY30" fmla="*/ 241540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19495 w 4037162"/>
              <a:gd name="connsiteY30" fmla="*/ 228013 h 1639019"/>
              <a:gd name="connsiteX31" fmla="*/ 3778369 w 4037162"/>
              <a:gd name="connsiteY31" fmla="*/ 155276 h 1639019"/>
              <a:gd name="connsiteX32" fmla="*/ 3830128 w 4037162"/>
              <a:gd name="connsiteY32" fmla="*/ 69011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19495 w 4037162"/>
              <a:gd name="connsiteY30" fmla="*/ 228013 h 1639019"/>
              <a:gd name="connsiteX31" fmla="*/ 3778369 w 4037162"/>
              <a:gd name="connsiteY31" fmla="*/ 155276 h 1639019"/>
              <a:gd name="connsiteX32" fmla="*/ 3840623 w 4037162"/>
              <a:gd name="connsiteY32" fmla="*/ 93359 h 1639019"/>
              <a:gd name="connsiteX33" fmla="*/ 3856007 w 4037162"/>
              <a:gd name="connsiteY33" fmla="*/ 17253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 name="connsiteX0" fmla="*/ 0 w 4037162"/>
              <a:gd name="connsiteY0" fmla="*/ 1639019 h 1639019"/>
              <a:gd name="connsiteX1" fmla="*/ 707366 w 4037162"/>
              <a:gd name="connsiteY1" fmla="*/ 1621766 h 1639019"/>
              <a:gd name="connsiteX2" fmla="*/ 767751 w 4037162"/>
              <a:gd name="connsiteY2" fmla="*/ 1613140 h 1639019"/>
              <a:gd name="connsiteX3" fmla="*/ 1337094 w 4037162"/>
              <a:gd name="connsiteY3" fmla="*/ 1604513 h 1639019"/>
              <a:gd name="connsiteX4" fmla="*/ 1449237 w 4037162"/>
              <a:gd name="connsiteY4" fmla="*/ 1595887 h 1639019"/>
              <a:gd name="connsiteX5" fmla="*/ 1613139 w 4037162"/>
              <a:gd name="connsiteY5" fmla="*/ 1587260 h 1639019"/>
              <a:gd name="connsiteX6" fmla="*/ 1699403 w 4037162"/>
              <a:gd name="connsiteY6" fmla="*/ 1570008 h 1639019"/>
              <a:gd name="connsiteX7" fmla="*/ 2182483 w 4037162"/>
              <a:gd name="connsiteY7" fmla="*/ 1561381 h 1639019"/>
              <a:gd name="connsiteX8" fmla="*/ 2562045 w 4037162"/>
              <a:gd name="connsiteY8" fmla="*/ 1544128 h 1639019"/>
              <a:gd name="connsiteX9" fmla="*/ 2631056 w 4037162"/>
              <a:gd name="connsiteY9" fmla="*/ 1535502 h 1639019"/>
              <a:gd name="connsiteX10" fmla="*/ 2863969 w 4037162"/>
              <a:gd name="connsiteY10" fmla="*/ 1526876 h 1639019"/>
              <a:gd name="connsiteX11" fmla="*/ 2889849 w 4037162"/>
              <a:gd name="connsiteY11" fmla="*/ 1518249 h 1639019"/>
              <a:gd name="connsiteX12" fmla="*/ 2941607 w 4037162"/>
              <a:gd name="connsiteY12" fmla="*/ 1509623 h 1639019"/>
              <a:gd name="connsiteX13" fmla="*/ 2976113 w 4037162"/>
              <a:gd name="connsiteY13" fmla="*/ 1483744 h 1639019"/>
              <a:gd name="connsiteX14" fmla="*/ 3010618 w 4037162"/>
              <a:gd name="connsiteY14" fmla="*/ 1466491 h 1639019"/>
              <a:gd name="connsiteX15" fmla="*/ 3088256 w 4037162"/>
              <a:gd name="connsiteY15" fmla="*/ 1397479 h 1639019"/>
              <a:gd name="connsiteX16" fmla="*/ 3165894 w 4037162"/>
              <a:gd name="connsiteY16" fmla="*/ 1345721 h 1639019"/>
              <a:gd name="connsiteX17" fmla="*/ 3209026 w 4037162"/>
              <a:gd name="connsiteY17" fmla="*/ 1302589 h 1639019"/>
              <a:gd name="connsiteX18" fmla="*/ 3252158 w 4037162"/>
              <a:gd name="connsiteY18" fmla="*/ 1268083 h 1639019"/>
              <a:gd name="connsiteX19" fmla="*/ 3303202 w 4037162"/>
              <a:gd name="connsiteY19" fmla="*/ 1174724 h 1639019"/>
              <a:gd name="connsiteX20" fmla="*/ 3376349 w 4037162"/>
              <a:gd name="connsiteY20" fmla="*/ 1088970 h 1639019"/>
              <a:gd name="connsiteX21" fmla="*/ 3408230 w 4037162"/>
              <a:gd name="connsiteY21" fmla="*/ 1037722 h 1639019"/>
              <a:gd name="connsiteX22" fmla="*/ 3438602 w 4037162"/>
              <a:gd name="connsiteY22" fmla="*/ 979533 h 1639019"/>
              <a:gd name="connsiteX23" fmla="*/ 3462969 w 4037162"/>
              <a:gd name="connsiteY23" fmla="*/ 899189 h 1639019"/>
              <a:gd name="connsiteX24" fmla="*/ 3474221 w 4037162"/>
              <a:gd name="connsiteY24" fmla="*/ 858763 h 1639019"/>
              <a:gd name="connsiteX25" fmla="*/ 3497476 w 4037162"/>
              <a:gd name="connsiteY25" fmla="*/ 690471 h 1639019"/>
              <a:gd name="connsiteX26" fmla="*/ 3576227 w 4037162"/>
              <a:gd name="connsiteY26" fmla="*/ 570875 h 1639019"/>
              <a:gd name="connsiteX27" fmla="*/ 3623094 w 4037162"/>
              <a:gd name="connsiteY27" fmla="*/ 526211 h 1639019"/>
              <a:gd name="connsiteX28" fmla="*/ 3649729 w 4037162"/>
              <a:gd name="connsiteY28" fmla="*/ 431168 h 1639019"/>
              <a:gd name="connsiteX29" fmla="*/ 3675251 w 4037162"/>
              <a:gd name="connsiteY29" fmla="*/ 304988 h 1639019"/>
              <a:gd name="connsiteX30" fmla="*/ 3719495 w 4037162"/>
              <a:gd name="connsiteY30" fmla="*/ 228013 h 1639019"/>
              <a:gd name="connsiteX31" fmla="*/ 3778369 w 4037162"/>
              <a:gd name="connsiteY31" fmla="*/ 155276 h 1639019"/>
              <a:gd name="connsiteX32" fmla="*/ 3840623 w 4037162"/>
              <a:gd name="connsiteY32" fmla="*/ 93359 h 1639019"/>
              <a:gd name="connsiteX33" fmla="*/ 3869125 w 4037162"/>
              <a:gd name="connsiteY33" fmla="*/ 36190 h 1639019"/>
              <a:gd name="connsiteX34" fmla="*/ 3881886 w 4037162"/>
              <a:gd name="connsiteY34" fmla="*/ 8627 h 1639019"/>
              <a:gd name="connsiteX35" fmla="*/ 3899139 w 4037162"/>
              <a:gd name="connsiteY35" fmla="*/ 0 h 1639019"/>
              <a:gd name="connsiteX36" fmla="*/ 4037162 w 4037162"/>
              <a:gd name="connsiteY36" fmla="*/ 0 h 1639019"/>
              <a:gd name="connsiteX37" fmla="*/ 4037162 w 4037162"/>
              <a:gd name="connsiteY37" fmla="*/ 1639019 h 1639019"/>
              <a:gd name="connsiteX38" fmla="*/ 0 w 4037162"/>
              <a:gd name="connsiteY38" fmla="*/ 1639019 h 163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37162" h="1639019">
                <a:moveTo>
                  <a:pt x="0" y="1639019"/>
                </a:moveTo>
                <a:lnTo>
                  <a:pt x="707366" y="1621766"/>
                </a:lnTo>
                <a:cubicBezTo>
                  <a:pt x="727677" y="1620821"/>
                  <a:pt x="747426" y="1613697"/>
                  <a:pt x="767751" y="1613140"/>
                </a:cubicBezTo>
                <a:cubicBezTo>
                  <a:pt x="957483" y="1607942"/>
                  <a:pt x="1147313" y="1607389"/>
                  <a:pt x="1337094" y="1604513"/>
                </a:cubicBezTo>
                <a:lnTo>
                  <a:pt x="1449237" y="1595887"/>
                </a:lnTo>
                <a:cubicBezTo>
                  <a:pt x="1503840" y="1592474"/>
                  <a:pt x="1558720" y="1592890"/>
                  <a:pt x="1613139" y="1587260"/>
                </a:cubicBezTo>
                <a:cubicBezTo>
                  <a:pt x="1642307" y="1584243"/>
                  <a:pt x="1670084" y="1570532"/>
                  <a:pt x="1699403" y="1570008"/>
                </a:cubicBezTo>
                <a:lnTo>
                  <a:pt x="2182483" y="1561381"/>
                </a:lnTo>
                <a:cubicBezTo>
                  <a:pt x="2274205" y="1557853"/>
                  <a:pt x="2459807" y="1551993"/>
                  <a:pt x="2562045" y="1544128"/>
                </a:cubicBezTo>
                <a:cubicBezTo>
                  <a:pt x="2585159" y="1542350"/>
                  <a:pt x="2607911" y="1536825"/>
                  <a:pt x="2631056" y="1535502"/>
                </a:cubicBezTo>
                <a:cubicBezTo>
                  <a:pt x="2708620" y="1531070"/>
                  <a:pt x="2786331" y="1529751"/>
                  <a:pt x="2863969" y="1526876"/>
                </a:cubicBezTo>
                <a:cubicBezTo>
                  <a:pt x="2872596" y="1524000"/>
                  <a:pt x="2880972" y="1520222"/>
                  <a:pt x="2889849" y="1518249"/>
                </a:cubicBezTo>
                <a:cubicBezTo>
                  <a:pt x="2906923" y="1514455"/>
                  <a:pt x="2925367" y="1516119"/>
                  <a:pt x="2941607" y="1509623"/>
                </a:cubicBezTo>
                <a:cubicBezTo>
                  <a:pt x="2954956" y="1504283"/>
                  <a:pt x="2963921" y="1491364"/>
                  <a:pt x="2976113" y="1483744"/>
                </a:cubicBezTo>
                <a:cubicBezTo>
                  <a:pt x="2987018" y="1476929"/>
                  <a:pt x="2999918" y="1473624"/>
                  <a:pt x="3010618" y="1466491"/>
                </a:cubicBezTo>
                <a:cubicBezTo>
                  <a:pt x="3107056" y="1402198"/>
                  <a:pt x="3004861" y="1462342"/>
                  <a:pt x="3088256" y="1397479"/>
                </a:cubicBezTo>
                <a:cubicBezTo>
                  <a:pt x="3162605" y="1339651"/>
                  <a:pt x="3101777" y="1402713"/>
                  <a:pt x="3165894" y="1345721"/>
                </a:cubicBezTo>
                <a:cubicBezTo>
                  <a:pt x="3181091" y="1332213"/>
                  <a:pt x="3193913" y="1316191"/>
                  <a:pt x="3209026" y="1302589"/>
                </a:cubicBezTo>
                <a:cubicBezTo>
                  <a:pt x="3222712" y="1290272"/>
                  <a:pt x="3237116" y="1278701"/>
                  <a:pt x="3252158" y="1268083"/>
                </a:cubicBezTo>
                <a:cubicBezTo>
                  <a:pt x="3286038" y="1244168"/>
                  <a:pt x="3303202" y="1174724"/>
                  <a:pt x="3303202" y="1174724"/>
                </a:cubicBezTo>
                <a:cubicBezTo>
                  <a:pt x="3363160" y="1094779"/>
                  <a:pt x="3271168" y="1184589"/>
                  <a:pt x="3376349" y="1088970"/>
                </a:cubicBezTo>
                <a:cubicBezTo>
                  <a:pt x="3389973" y="1076585"/>
                  <a:pt x="3396728" y="1052099"/>
                  <a:pt x="3408230" y="1037722"/>
                </a:cubicBezTo>
                <a:cubicBezTo>
                  <a:pt x="3418264" y="1007620"/>
                  <a:pt x="3433398" y="1015962"/>
                  <a:pt x="3438602" y="979533"/>
                </a:cubicBezTo>
                <a:cubicBezTo>
                  <a:pt x="3442284" y="953756"/>
                  <a:pt x="3459287" y="924966"/>
                  <a:pt x="3462969" y="899189"/>
                </a:cubicBezTo>
                <a:cubicBezTo>
                  <a:pt x="3465043" y="884674"/>
                  <a:pt x="3471598" y="873189"/>
                  <a:pt x="3474221" y="858763"/>
                </a:cubicBezTo>
                <a:cubicBezTo>
                  <a:pt x="3483101" y="809925"/>
                  <a:pt x="3478576" y="736370"/>
                  <a:pt x="3497476" y="690471"/>
                </a:cubicBezTo>
                <a:cubicBezTo>
                  <a:pt x="3517604" y="641588"/>
                  <a:pt x="3556594" y="619959"/>
                  <a:pt x="3576227" y="570875"/>
                </a:cubicBezTo>
                <a:cubicBezTo>
                  <a:pt x="3585351" y="548064"/>
                  <a:pt x="3609466" y="546653"/>
                  <a:pt x="3623094" y="526211"/>
                </a:cubicBezTo>
                <a:cubicBezTo>
                  <a:pt x="3634596" y="508958"/>
                  <a:pt x="3639061" y="448948"/>
                  <a:pt x="3649729" y="431168"/>
                </a:cubicBezTo>
                <a:cubicBezTo>
                  <a:pt x="3666936" y="402490"/>
                  <a:pt x="3669432" y="322444"/>
                  <a:pt x="3675251" y="304988"/>
                </a:cubicBezTo>
                <a:cubicBezTo>
                  <a:pt x="3689344" y="262709"/>
                  <a:pt x="3697368" y="272268"/>
                  <a:pt x="3719495" y="228013"/>
                </a:cubicBezTo>
                <a:cubicBezTo>
                  <a:pt x="3733872" y="199258"/>
                  <a:pt x="3760536" y="182025"/>
                  <a:pt x="3778369" y="155276"/>
                </a:cubicBezTo>
                <a:cubicBezTo>
                  <a:pt x="3799614" y="123408"/>
                  <a:pt x="3820800" y="133004"/>
                  <a:pt x="3840623" y="93359"/>
                </a:cubicBezTo>
                <a:cubicBezTo>
                  <a:pt x="3851042" y="72521"/>
                  <a:pt x="3848522" y="52672"/>
                  <a:pt x="3869125" y="36190"/>
                </a:cubicBezTo>
                <a:cubicBezTo>
                  <a:pt x="3876225" y="30510"/>
                  <a:pt x="3873443" y="12004"/>
                  <a:pt x="3881886" y="8627"/>
                </a:cubicBezTo>
                <a:cubicBezTo>
                  <a:pt x="3887856" y="6239"/>
                  <a:pt x="3893388" y="2876"/>
                  <a:pt x="3899139" y="0"/>
                </a:cubicBezTo>
                <a:lnTo>
                  <a:pt x="4037162" y="0"/>
                </a:lnTo>
                <a:lnTo>
                  <a:pt x="4037162" y="1639019"/>
                </a:lnTo>
                <a:lnTo>
                  <a:pt x="0" y="1639019"/>
                </a:lnTo>
                <a:close/>
              </a:path>
            </a:pathLst>
          </a:custGeom>
          <a:solidFill>
            <a:srgbClr val="008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defTabSz="914400" fontAlgn="auto">
              <a:spcBef>
                <a:spcPts val="0"/>
              </a:spcBef>
              <a:spcAft>
                <a:spcPts val="0"/>
              </a:spcAft>
              <a:defRPr/>
            </a:pPr>
            <a:endParaRPr lang="en-US" sz="2400">
              <a:solidFill>
                <a:schemeClr val="tx1"/>
              </a:solidFill>
              <a:latin typeface="Arial" charset="0"/>
            </a:endParaRPr>
          </a:p>
        </p:txBody>
      </p:sp>
      <p:sp>
        <p:nvSpPr>
          <p:cNvPr id="28699" name="Slide Number Placeholder 225"/>
          <p:cNvSpPr>
            <a:spLocks noGrp="1"/>
          </p:cNvSpPr>
          <p:nvPr>
            <p:ph type="sldNum" sz="quarter" idx="12"/>
          </p:nvPr>
        </p:nvSpPr>
        <p:spPr>
          <a:noFill/>
        </p:spPr>
        <p:txBody>
          <a:bodyPr/>
          <a:lstStyle/>
          <a:p>
            <a:pPr fontAlgn="base">
              <a:spcBef>
                <a:spcPct val="0"/>
              </a:spcBef>
              <a:spcAft>
                <a:spcPct val="0"/>
              </a:spcAft>
            </a:pPr>
            <a:fld id="{7C3B2E77-257E-42CF-A6EC-5B2D79A31A99}" type="slidenum">
              <a:rPr lang="en-US" smtClean="0">
                <a:cs typeface="Arial" charset="0"/>
              </a:rPr>
              <a:pPr fontAlgn="base">
                <a:spcBef>
                  <a:spcPct val="0"/>
                </a:spcBef>
                <a:spcAft>
                  <a:spcPct val="0"/>
                </a:spcAft>
              </a:pPr>
              <a:t>10</a:t>
            </a:fld>
            <a:endParaRPr lang="en-US" smtClean="0">
              <a:cs typeface="Arial" charset="0"/>
            </a:endParaRPr>
          </a:p>
        </p:txBody>
      </p:sp>
      <p:sp>
        <p:nvSpPr>
          <p:cNvPr id="171" name="Title 1"/>
          <p:cNvSpPr txBox="1">
            <a:spLocks/>
          </p:cNvSpPr>
          <p:nvPr/>
        </p:nvSpPr>
        <p:spPr>
          <a:xfrm>
            <a:off x="381000" y="304800"/>
            <a:ext cx="8382000" cy="838200"/>
          </a:xfrm>
          <a:prstGeom prst="rect">
            <a:avLst/>
          </a:prstGeom>
        </p:spPr>
        <p:txBody>
          <a:bodyPr>
            <a:normAutofit/>
          </a:bodyPr>
          <a:lstStyle/>
          <a:p>
            <a:pPr eaLnBrk="0" hangingPunct="0">
              <a:defRPr/>
            </a:pPr>
            <a:r>
              <a:rPr lang="en-US" sz="2000" b="1" dirty="0">
                <a:latin typeface="+mj-lt"/>
                <a:ea typeface="+mj-ea"/>
                <a:cs typeface="Arial"/>
              </a:rPr>
              <a:t>The Problem</a:t>
            </a:r>
            <a:r>
              <a:rPr lang="en-US" sz="2000" dirty="0">
                <a:latin typeface="+mj-lt"/>
                <a:ea typeface="+mj-ea"/>
                <a:cs typeface="Arial"/>
              </a:rPr>
              <a:t/>
            </a:r>
            <a:br>
              <a:rPr lang="en-US" sz="2000" dirty="0">
                <a:latin typeface="+mj-lt"/>
                <a:ea typeface="+mj-ea"/>
                <a:cs typeface="Arial"/>
              </a:rPr>
            </a:br>
            <a:r>
              <a:rPr lang="en-US" sz="2800" b="1" dirty="0">
                <a:latin typeface="+mj-lt"/>
                <a:ea typeface="+mj-ea"/>
                <a:cs typeface="Arial"/>
              </a:rPr>
              <a:t>No Existing Protection Addresses the “Long 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197" grpId="0" animBg="1"/>
      <p:bldP spid="197" grpId="1" animBg="1"/>
      <p:bldP spid="206" grpId="0" animBg="1"/>
      <p:bldP spid="205" grpId="0" animBg="1"/>
      <p:bldP spid="223" grpId="0" animBg="1"/>
      <p:bldP spid="224" grpId="0" animBg="1"/>
      <p:bldP spid="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000" dirty="0" smtClean="0"/>
              <a:t>Reputation</a:t>
            </a:r>
            <a:r>
              <a:rPr lang="en-US" dirty="0" smtClean="0"/>
              <a:t/>
            </a:r>
            <a:br>
              <a:rPr lang="en-US" dirty="0" smtClean="0"/>
            </a:br>
            <a:r>
              <a:rPr lang="en-US" dirty="0" smtClean="0">
                <a:solidFill>
                  <a:srgbClr val="FFC000"/>
                </a:solidFill>
              </a:rPr>
              <a:t>Our Implementation</a:t>
            </a:r>
          </a:p>
        </p:txBody>
      </p:sp>
      <p:sp>
        <p:nvSpPr>
          <p:cNvPr id="39938" name="Content Placeholder 2"/>
          <p:cNvSpPr>
            <a:spLocks noGrp="1"/>
          </p:cNvSpPr>
          <p:nvPr>
            <p:ph idx="1"/>
          </p:nvPr>
        </p:nvSpPr>
        <p:spPr>
          <a:xfrm>
            <a:off x="381000" y="1371600"/>
            <a:ext cx="8382000" cy="596900"/>
          </a:xfrm>
        </p:spPr>
        <p:txBody>
          <a:bodyPr/>
          <a:lstStyle/>
          <a:p>
            <a:pPr eaLnBrk="1" hangingPunct="1">
              <a:buFontTx/>
              <a:buNone/>
            </a:pPr>
            <a:r>
              <a:rPr lang="en-US" dirty="0" smtClean="0"/>
              <a:t>We constructed a massively-parallel analysis algorithm</a:t>
            </a:r>
          </a:p>
        </p:txBody>
      </p:sp>
      <p:sp>
        <p:nvSpPr>
          <p:cNvPr id="39939" name="Slide Number Placeholder 4"/>
          <p:cNvSpPr>
            <a:spLocks noGrp="1"/>
          </p:cNvSpPr>
          <p:nvPr>
            <p:ph type="sldNum" sz="quarter" idx="11"/>
          </p:nvPr>
        </p:nvSpPr>
        <p:spPr>
          <a:noFill/>
        </p:spPr>
        <p:txBody>
          <a:bodyPr/>
          <a:lstStyle/>
          <a:p>
            <a:pPr fontAlgn="base">
              <a:spcBef>
                <a:spcPct val="0"/>
              </a:spcBef>
              <a:spcAft>
                <a:spcPct val="0"/>
              </a:spcAft>
            </a:pPr>
            <a:fld id="{CE9F5CFC-C566-441D-9687-8558C6B99319}" type="slidenum">
              <a:rPr lang="en-US" smtClean="0">
                <a:cs typeface="Arial" charset="0"/>
              </a:rPr>
              <a:pPr fontAlgn="base">
                <a:spcBef>
                  <a:spcPct val="0"/>
                </a:spcBef>
                <a:spcAft>
                  <a:spcPct val="0"/>
                </a:spcAft>
              </a:pPr>
              <a:t>11</a:t>
            </a:fld>
            <a:endParaRPr lang="en-US" smtClean="0">
              <a:cs typeface="Arial" charset="0"/>
            </a:endParaRPr>
          </a:p>
        </p:txBody>
      </p:sp>
      <p:grpSp>
        <p:nvGrpSpPr>
          <p:cNvPr id="2" name="Group 2818"/>
          <p:cNvGrpSpPr/>
          <p:nvPr/>
        </p:nvGrpSpPr>
        <p:grpSpPr>
          <a:xfrm>
            <a:off x="2684678" y="2399386"/>
            <a:ext cx="4023360" cy="1521562"/>
            <a:chOff x="2757830" y="2121408"/>
            <a:chExt cx="4023360" cy="1521562"/>
          </a:xfrm>
          <a:effectLst>
            <a:reflection blurRad="6350" stA="50000" endA="300" endPos="38500" dist="50800" dir="5400000" sy="-100000" algn="bl" rotWithShape="0"/>
          </a:effectLst>
        </p:grpSpPr>
        <p:sp>
          <p:nvSpPr>
            <p:cNvPr id="2770" name="Rectangle 2769"/>
            <p:cNvSpPr/>
            <p:nvPr/>
          </p:nvSpPr>
          <p:spPr bwMode="auto">
            <a:xfrm>
              <a:off x="2757830" y="2121408"/>
              <a:ext cx="4023360" cy="152156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defTabSz="914400">
                <a:lnSpc>
                  <a:spcPct val="90000"/>
                </a:lnSpc>
                <a:defRPr/>
              </a:pPr>
              <a:endParaRPr lang="en-US" sz="2400" dirty="0" err="1"/>
            </a:p>
          </p:txBody>
        </p:sp>
        <p:grpSp>
          <p:nvGrpSpPr>
            <p:cNvPr id="3" name="Group 33"/>
            <p:cNvGrpSpPr>
              <a:grpSpLocks noChangeAspect="1"/>
            </p:cNvGrpSpPr>
            <p:nvPr/>
          </p:nvGrpSpPr>
          <p:grpSpPr bwMode="auto">
            <a:xfrm>
              <a:off x="2882799" y="2241981"/>
              <a:ext cx="226162" cy="365234"/>
              <a:chOff x="4571" y="1761"/>
              <a:chExt cx="496" cy="801"/>
            </a:xfrm>
          </p:grpSpPr>
          <p:sp>
            <p:nvSpPr>
              <p:cNvPr id="16"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17"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18"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19"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0"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1"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2"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3"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4" name="Group 638"/>
            <p:cNvGrpSpPr/>
            <p:nvPr/>
          </p:nvGrpSpPr>
          <p:grpSpPr>
            <a:xfrm>
              <a:off x="3078989" y="2812504"/>
              <a:ext cx="237934" cy="237934"/>
              <a:chOff x="774700" y="3309938"/>
              <a:chExt cx="889000" cy="889000"/>
            </a:xfrm>
          </p:grpSpPr>
          <p:sp>
            <p:nvSpPr>
              <p:cNvPr id="86"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5" name="Group 73"/>
              <p:cNvGrpSpPr>
                <a:grpSpLocks/>
              </p:cNvGrpSpPr>
              <p:nvPr/>
            </p:nvGrpSpPr>
            <p:grpSpPr bwMode="auto">
              <a:xfrm>
                <a:off x="777875" y="3313113"/>
                <a:ext cx="882650" cy="882650"/>
                <a:chOff x="634" y="2087"/>
                <a:chExt cx="556" cy="556"/>
              </a:xfrm>
            </p:grpSpPr>
            <p:sp>
              <p:nvSpPr>
                <p:cNvPr id="298"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299"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300"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301"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302"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303"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304"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305"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306"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307"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308"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309"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310"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311"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312"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313"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314"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315"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316"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317"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318"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319"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320"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321"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322"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323"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324"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325"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326"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327"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328"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329"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330"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331"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332"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333"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334"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335"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336"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337"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338"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339"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340"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341"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342"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343"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344"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345"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346"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347"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348"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349"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350"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351"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352"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353"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354"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355"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356"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357"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358"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359"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360"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361"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362"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363"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364"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365"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366"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367"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368"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369"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370"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371"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372"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373"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374"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375"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376"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377"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378"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379"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380"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381"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382"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383"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384"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385"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386"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387"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388"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389"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390"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391"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392"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393"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394"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395"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396"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397"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398"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399"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400"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401"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402"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403"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404"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405"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406"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407"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408"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409"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410"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411"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412"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13"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414"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415"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416"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417"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418"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419"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420"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421"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422"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23"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424"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25"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426"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427"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428"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429"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430"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431"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432"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433"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434"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435"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436"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437"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438"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439"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440"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441"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442"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443"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444"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445"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446"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447"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448"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449"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450"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451"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452"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453"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454"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455"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456"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457"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458"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459"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460"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461"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462"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463"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464"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465"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466"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467"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468"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469"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470"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471"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472"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473"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474"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475"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476"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477"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478"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479"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480"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481"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482"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483"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484"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485"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486"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487"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488"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489"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490"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491"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492"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493"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494"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495"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496"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497"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6" name="Group 274"/>
              <p:cNvGrpSpPr>
                <a:grpSpLocks/>
              </p:cNvGrpSpPr>
              <p:nvPr/>
            </p:nvGrpSpPr>
            <p:grpSpPr bwMode="auto">
              <a:xfrm>
                <a:off x="793750" y="3328988"/>
                <a:ext cx="850900" cy="850900"/>
                <a:chOff x="644" y="2097"/>
                <a:chExt cx="536" cy="536"/>
              </a:xfrm>
            </p:grpSpPr>
            <p:sp>
              <p:nvSpPr>
                <p:cNvPr id="98"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99"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0"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01"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02"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03"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04"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05"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06"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07"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08"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09"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10"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11"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12"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13"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14"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15"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16"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17"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18"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19"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20"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1"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2"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23"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24"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25"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26"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27"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28"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9"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30"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31"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32"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3"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34"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35"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36"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37"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38"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39"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40"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41"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42"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43"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44"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45"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46"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47"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48"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49"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50"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51"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52"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53"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54"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55"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56"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57"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58"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59"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60"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61"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62"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63"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64"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65"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66"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67"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68"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69"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70"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71"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72"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73"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74"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75"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76"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77"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78"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79"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80"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81"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82"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83"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84"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85"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86"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87"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88"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89"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90"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91"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92"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93"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94"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95"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6"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97"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98"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99"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00"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201"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202"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203"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204"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5"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206"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207"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208"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09"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210"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211"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212"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213"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214"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215"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216"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17"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218"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19"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20"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221"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222"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23"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224"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225"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226"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227"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28"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229"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230"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231"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232"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233"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234"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235"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36"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237"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38"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239"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40"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241"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42"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3"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244"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45"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46"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7"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8"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249"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50"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251"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52"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3"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4"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255"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256"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257"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258"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259"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260"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261"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62"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263"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4"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265"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66"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267"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68"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9"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70"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271"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272"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273"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74"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75"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76"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77"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78"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79"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80"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81"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282"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83"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84"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85"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286"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87"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288"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89"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90"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91"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92"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293"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94"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295"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96"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297"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89"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90"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91"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92"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93"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94"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95"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96"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97"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7" name="Group 1031"/>
            <p:cNvGrpSpPr>
              <a:grpSpLocks/>
            </p:cNvGrpSpPr>
            <p:nvPr/>
          </p:nvGrpSpPr>
          <p:grpSpPr bwMode="auto">
            <a:xfrm>
              <a:off x="2916251" y="3231287"/>
              <a:ext cx="154468" cy="301954"/>
              <a:chOff x="2138" y="3105"/>
              <a:chExt cx="404" cy="789"/>
            </a:xfrm>
          </p:grpSpPr>
          <p:sp>
            <p:nvSpPr>
              <p:cNvPr id="502"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03"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04"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05"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06"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07"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08"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09"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10"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11"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12"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13"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8" name="Group 1031"/>
            <p:cNvGrpSpPr>
              <a:grpSpLocks/>
            </p:cNvGrpSpPr>
            <p:nvPr/>
          </p:nvGrpSpPr>
          <p:grpSpPr bwMode="auto">
            <a:xfrm>
              <a:off x="3317368" y="3231287"/>
              <a:ext cx="154468" cy="301954"/>
              <a:chOff x="2138" y="3105"/>
              <a:chExt cx="404" cy="789"/>
            </a:xfrm>
          </p:grpSpPr>
          <p:sp>
            <p:nvSpPr>
              <p:cNvPr id="523"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24"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25"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26"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27"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28"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29"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30"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31"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32"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33"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34"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9" name="Group 1031"/>
            <p:cNvGrpSpPr>
              <a:grpSpLocks/>
            </p:cNvGrpSpPr>
            <p:nvPr/>
          </p:nvGrpSpPr>
          <p:grpSpPr bwMode="auto">
            <a:xfrm>
              <a:off x="3718485" y="3231287"/>
              <a:ext cx="154468" cy="301954"/>
              <a:chOff x="2138" y="3105"/>
              <a:chExt cx="404" cy="789"/>
            </a:xfrm>
          </p:grpSpPr>
          <p:sp>
            <p:nvSpPr>
              <p:cNvPr id="536"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37"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38"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39"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40"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41"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42"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43"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44"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45"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46"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47"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0" name="Group 1031"/>
            <p:cNvGrpSpPr>
              <a:grpSpLocks/>
            </p:cNvGrpSpPr>
            <p:nvPr/>
          </p:nvGrpSpPr>
          <p:grpSpPr bwMode="auto">
            <a:xfrm>
              <a:off x="4119602" y="3231287"/>
              <a:ext cx="154468" cy="301954"/>
              <a:chOff x="2138" y="3105"/>
              <a:chExt cx="404" cy="789"/>
            </a:xfrm>
          </p:grpSpPr>
          <p:sp>
            <p:nvSpPr>
              <p:cNvPr id="549"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50"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51"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52"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53"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54"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55"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56"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57"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58"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59"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60"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1" name="Group 1031"/>
            <p:cNvGrpSpPr>
              <a:grpSpLocks/>
            </p:cNvGrpSpPr>
            <p:nvPr/>
          </p:nvGrpSpPr>
          <p:grpSpPr bwMode="auto">
            <a:xfrm>
              <a:off x="4520719" y="3231287"/>
              <a:ext cx="154468" cy="301954"/>
              <a:chOff x="2138" y="3105"/>
              <a:chExt cx="404" cy="789"/>
            </a:xfrm>
          </p:grpSpPr>
          <p:sp>
            <p:nvSpPr>
              <p:cNvPr id="562"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63"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64"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65"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66"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67"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68"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69"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70"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71"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72"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73"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2" name="Group 1031"/>
            <p:cNvGrpSpPr>
              <a:grpSpLocks/>
            </p:cNvGrpSpPr>
            <p:nvPr/>
          </p:nvGrpSpPr>
          <p:grpSpPr bwMode="auto">
            <a:xfrm>
              <a:off x="4921836" y="3231287"/>
              <a:ext cx="154468" cy="301954"/>
              <a:chOff x="2138" y="3105"/>
              <a:chExt cx="404" cy="789"/>
            </a:xfrm>
          </p:grpSpPr>
          <p:sp>
            <p:nvSpPr>
              <p:cNvPr id="575"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76"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77"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78"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79"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80"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81"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82"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83"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84"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85"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86"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3" name="Group 1031"/>
            <p:cNvGrpSpPr>
              <a:grpSpLocks/>
            </p:cNvGrpSpPr>
            <p:nvPr/>
          </p:nvGrpSpPr>
          <p:grpSpPr bwMode="auto">
            <a:xfrm>
              <a:off x="5322953" y="3231287"/>
              <a:ext cx="154468" cy="301954"/>
              <a:chOff x="2138" y="3105"/>
              <a:chExt cx="404" cy="789"/>
            </a:xfrm>
          </p:grpSpPr>
          <p:sp>
            <p:nvSpPr>
              <p:cNvPr id="588"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589"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590"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591"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592"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593"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594"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595"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596"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597"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598"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599"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4" name="Group 1031"/>
            <p:cNvGrpSpPr>
              <a:grpSpLocks/>
            </p:cNvGrpSpPr>
            <p:nvPr/>
          </p:nvGrpSpPr>
          <p:grpSpPr bwMode="auto">
            <a:xfrm>
              <a:off x="5724070" y="3231287"/>
              <a:ext cx="154468" cy="301954"/>
              <a:chOff x="2138" y="3105"/>
              <a:chExt cx="404" cy="789"/>
            </a:xfrm>
          </p:grpSpPr>
          <p:sp>
            <p:nvSpPr>
              <p:cNvPr id="601"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602"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603"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604"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605"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606"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607"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608"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609"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610"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611"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612"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15" name="Group 1031"/>
            <p:cNvGrpSpPr>
              <a:grpSpLocks/>
            </p:cNvGrpSpPr>
            <p:nvPr/>
          </p:nvGrpSpPr>
          <p:grpSpPr bwMode="auto">
            <a:xfrm>
              <a:off x="6125187" y="3231287"/>
              <a:ext cx="154468" cy="301954"/>
              <a:chOff x="2138" y="3105"/>
              <a:chExt cx="404" cy="789"/>
            </a:xfrm>
          </p:grpSpPr>
          <p:sp>
            <p:nvSpPr>
              <p:cNvPr id="614"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615"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616"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617"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618"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619"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620"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621"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622"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623"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624"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625"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24" name="Group 1031"/>
            <p:cNvGrpSpPr>
              <a:grpSpLocks/>
            </p:cNvGrpSpPr>
            <p:nvPr/>
          </p:nvGrpSpPr>
          <p:grpSpPr bwMode="auto">
            <a:xfrm>
              <a:off x="6526304" y="3231287"/>
              <a:ext cx="154468" cy="301954"/>
              <a:chOff x="2138" y="3105"/>
              <a:chExt cx="404" cy="789"/>
            </a:xfrm>
          </p:grpSpPr>
          <p:sp>
            <p:nvSpPr>
              <p:cNvPr id="627" name="Freeform 1032"/>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9525" cap="rnd">
                <a:solidFill>
                  <a:srgbClr val="343434"/>
                </a:solidFill>
                <a:round/>
                <a:headEnd/>
                <a:tailEnd/>
              </a:ln>
            </p:spPr>
            <p:txBody>
              <a:bodyPr/>
              <a:lstStyle/>
              <a:p>
                <a:pPr>
                  <a:defRPr/>
                </a:pPr>
                <a:endParaRPr lang="en-US"/>
              </a:p>
            </p:txBody>
          </p:sp>
          <p:sp>
            <p:nvSpPr>
              <p:cNvPr id="628"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solidFill>
                  <a:schemeClr val="tx1"/>
                </a:solidFill>
                <a:round/>
                <a:headEnd/>
                <a:tailEnd/>
              </a:ln>
            </p:spPr>
            <p:txBody>
              <a:bodyPr/>
              <a:lstStyle/>
              <a:p>
                <a:pPr>
                  <a:defRPr/>
                </a:pPr>
                <a:endParaRPr lang="en-US"/>
              </a:p>
            </p:txBody>
          </p:sp>
          <p:sp>
            <p:nvSpPr>
              <p:cNvPr id="629"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solidFill>
                  <a:schemeClr val="tx1"/>
                </a:solidFill>
                <a:round/>
                <a:headEnd/>
                <a:tailEnd/>
              </a:ln>
            </p:spPr>
            <p:txBody>
              <a:bodyPr/>
              <a:lstStyle/>
              <a:p>
                <a:pPr>
                  <a:defRPr/>
                </a:pPr>
                <a:endParaRPr lang="en-US"/>
              </a:p>
            </p:txBody>
          </p:sp>
          <p:sp>
            <p:nvSpPr>
              <p:cNvPr id="630" name="Freeform 1035"/>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solidFill>
                  <a:schemeClr val="tx1"/>
                </a:solidFill>
                <a:round/>
                <a:headEnd/>
                <a:tailEnd/>
              </a:ln>
            </p:spPr>
            <p:txBody>
              <a:bodyPr/>
              <a:lstStyle/>
              <a:p>
                <a:pPr>
                  <a:defRPr/>
                </a:pPr>
                <a:endParaRPr lang="en-US"/>
              </a:p>
            </p:txBody>
          </p:sp>
          <p:sp>
            <p:nvSpPr>
              <p:cNvPr id="631" name="Freeform 1036"/>
              <p:cNvSpPr>
                <a:spLocks/>
              </p:cNvSpPr>
              <p:nvPr/>
            </p:nvSpPr>
            <p:spPr bwMode="auto">
              <a:xfrm>
                <a:off x="2511" y="3320"/>
                <a:ext cx="31"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solidFill>
                  <a:schemeClr val="tx1"/>
                </a:solidFill>
                <a:round/>
                <a:headEnd/>
                <a:tailEnd/>
              </a:ln>
            </p:spPr>
            <p:txBody>
              <a:bodyPr/>
              <a:lstStyle/>
              <a:p>
                <a:pPr>
                  <a:defRPr/>
                </a:pPr>
                <a:endParaRPr lang="en-US"/>
              </a:p>
            </p:txBody>
          </p:sp>
          <p:sp>
            <p:nvSpPr>
              <p:cNvPr id="632" name="Line 1037"/>
              <p:cNvSpPr>
                <a:spLocks noChangeShapeType="1"/>
              </p:cNvSpPr>
              <p:nvPr/>
            </p:nvSpPr>
            <p:spPr bwMode="auto">
              <a:xfrm>
                <a:off x="2202" y="3447"/>
                <a:ext cx="243" cy="137"/>
              </a:xfrm>
              <a:prstGeom prst="line">
                <a:avLst/>
              </a:prstGeom>
              <a:noFill/>
              <a:ln w="9525" cap="rnd">
                <a:solidFill>
                  <a:srgbClr val="535252"/>
                </a:solidFill>
                <a:round/>
                <a:headEnd/>
                <a:tailEnd/>
              </a:ln>
            </p:spPr>
            <p:txBody>
              <a:bodyPr/>
              <a:lstStyle/>
              <a:p>
                <a:pPr>
                  <a:defRPr/>
                </a:pPr>
                <a:endParaRPr lang="en-US"/>
              </a:p>
            </p:txBody>
          </p:sp>
          <p:sp>
            <p:nvSpPr>
              <p:cNvPr id="633" name="Line 1038"/>
              <p:cNvSpPr>
                <a:spLocks noChangeShapeType="1"/>
              </p:cNvSpPr>
              <p:nvPr/>
            </p:nvSpPr>
            <p:spPr bwMode="auto">
              <a:xfrm>
                <a:off x="2202" y="3511"/>
                <a:ext cx="243" cy="137"/>
              </a:xfrm>
              <a:prstGeom prst="line">
                <a:avLst/>
              </a:prstGeom>
              <a:noFill/>
              <a:ln w="9525" cap="rnd">
                <a:solidFill>
                  <a:srgbClr val="535252"/>
                </a:solidFill>
                <a:round/>
                <a:headEnd/>
                <a:tailEnd/>
              </a:ln>
            </p:spPr>
            <p:txBody>
              <a:bodyPr/>
              <a:lstStyle/>
              <a:p>
                <a:pPr>
                  <a:defRPr/>
                </a:pPr>
                <a:endParaRPr lang="en-US"/>
              </a:p>
            </p:txBody>
          </p:sp>
          <p:sp>
            <p:nvSpPr>
              <p:cNvPr id="634" name="Line 1039"/>
              <p:cNvSpPr>
                <a:spLocks noChangeShapeType="1"/>
              </p:cNvSpPr>
              <p:nvPr/>
            </p:nvSpPr>
            <p:spPr bwMode="auto">
              <a:xfrm>
                <a:off x="2202" y="3381"/>
                <a:ext cx="243" cy="142"/>
              </a:xfrm>
              <a:prstGeom prst="line">
                <a:avLst/>
              </a:prstGeom>
              <a:noFill/>
              <a:ln w="9525" cap="rnd">
                <a:solidFill>
                  <a:srgbClr val="535252"/>
                </a:solidFill>
                <a:round/>
                <a:headEnd/>
                <a:tailEnd/>
              </a:ln>
            </p:spPr>
            <p:txBody>
              <a:bodyPr/>
              <a:lstStyle/>
              <a:p>
                <a:pPr>
                  <a:defRPr/>
                </a:pPr>
                <a:endParaRPr lang="en-US"/>
              </a:p>
            </p:txBody>
          </p:sp>
          <p:sp>
            <p:nvSpPr>
              <p:cNvPr id="635" name="Line 1040"/>
              <p:cNvSpPr>
                <a:spLocks noChangeShapeType="1"/>
              </p:cNvSpPr>
              <p:nvPr/>
            </p:nvSpPr>
            <p:spPr bwMode="auto">
              <a:xfrm>
                <a:off x="2202" y="3317"/>
                <a:ext cx="243" cy="140"/>
              </a:xfrm>
              <a:prstGeom prst="line">
                <a:avLst/>
              </a:prstGeom>
              <a:noFill/>
              <a:ln w="9525" cap="rnd">
                <a:solidFill>
                  <a:srgbClr val="535252"/>
                </a:solidFill>
                <a:round/>
                <a:headEnd/>
                <a:tailEnd/>
              </a:ln>
            </p:spPr>
            <p:txBody>
              <a:bodyPr/>
              <a:lstStyle/>
              <a:p>
                <a:pPr>
                  <a:defRPr/>
                </a:pPr>
                <a:endParaRPr lang="en-US"/>
              </a:p>
            </p:txBody>
          </p:sp>
          <p:sp>
            <p:nvSpPr>
              <p:cNvPr id="636" name="Line 1041"/>
              <p:cNvSpPr>
                <a:spLocks noChangeShapeType="1"/>
              </p:cNvSpPr>
              <p:nvPr/>
            </p:nvSpPr>
            <p:spPr bwMode="auto">
              <a:xfrm>
                <a:off x="2202" y="3254"/>
                <a:ext cx="243" cy="139"/>
              </a:xfrm>
              <a:prstGeom prst="line">
                <a:avLst/>
              </a:prstGeom>
              <a:noFill/>
              <a:ln w="9525" cap="rnd">
                <a:solidFill>
                  <a:srgbClr val="535252"/>
                </a:solidFill>
                <a:round/>
                <a:headEnd/>
                <a:tailEnd/>
              </a:ln>
            </p:spPr>
            <p:txBody>
              <a:bodyPr/>
              <a:lstStyle/>
              <a:p>
                <a:pPr>
                  <a:defRPr/>
                </a:pPr>
                <a:endParaRPr lang="en-US"/>
              </a:p>
            </p:txBody>
          </p:sp>
          <p:sp>
            <p:nvSpPr>
              <p:cNvPr id="637" name="Line 1042"/>
              <p:cNvSpPr>
                <a:spLocks noChangeShapeType="1"/>
              </p:cNvSpPr>
              <p:nvPr/>
            </p:nvSpPr>
            <p:spPr bwMode="auto">
              <a:xfrm>
                <a:off x="2202" y="3575"/>
                <a:ext cx="243" cy="139"/>
              </a:xfrm>
              <a:prstGeom prst="line">
                <a:avLst/>
              </a:prstGeom>
              <a:noFill/>
              <a:ln w="9525" cap="rnd">
                <a:solidFill>
                  <a:srgbClr val="535252"/>
                </a:solidFill>
                <a:round/>
                <a:headEnd/>
                <a:tailEnd/>
              </a:ln>
            </p:spPr>
            <p:txBody>
              <a:bodyPr/>
              <a:lstStyle/>
              <a:p>
                <a:pPr>
                  <a:defRPr/>
                </a:pPr>
                <a:endParaRPr lang="en-US"/>
              </a:p>
            </p:txBody>
          </p:sp>
          <p:sp>
            <p:nvSpPr>
              <p:cNvPr id="638" name="Line 1043"/>
              <p:cNvSpPr>
                <a:spLocks noChangeShapeType="1"/>
              </p:cNvSpPr>
              <p:nvPr/>
            </p:nvSpPr>
            <p:spPr bwMode="auto">
              <a:xfrm>
                <a:off x="2202" y="3639"/>
                <a:ext cx="243" cy="139"/>
              </a:xfrm>
              <a:prstGeom prst="line">
                <a:avLst/>
              </a:prstGeom>
              <a:noFill/>
              <a:ln w="9525" cap="rnd">
                <a:solidFill>
                  <a:srgbClr val="535252"/>
                </a:solidFill>
                <a:round/>
                <a:headEnd/>
                <a:tailEnd/>
              </a:ln>
            </p:spPr>
            <p:txBody>
              <a:bodyPr/>
              <a:lstStyle/>
              <a:p>
                <a:pPr>
                  <a:defRPr/>
                </a:pPr>
                <a:endParaRPr lang="en-US"/>
              </a:p>
            </p:txBody>
          </p:sp>
        </p:grpSp>
        <p:grpSp>
          <p:nvGrpSpPr>
            <p:cNvPr id="25" name="Group 639"/>
            <p:cNvGrpSpPr/>
            <p:nvPr/>
          </p:nvGrpSpPr>
          <p:grpSpPr>
            <a:xfrm>
              <a:off x="3750768" y="2812504"/>
              <a:ext cx="237934" cy="237934"/>
              <a:chOff x="774700" y="3309938"/>
              <a:chExt cx="889000" cy="889000"/>
            </a:xfrm>
          </p:grpSpPr>
          <p:sp>
            <p:nvSpPr>
              <p:cNvPr id="641"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26" name="Group 73"/>
              <p:cNvGrpSpPr>
                <a:grpSpLocks/>
              </p:cNvGrpSpPr>
              <p:nvPr/>
            </p:nvGrpSpPr>
            <p:grpSpPr bwMode="auto">
              <a:xfrm>
                <a:off x="777875" y="3313113"/>
                <a:ext cx="882650" cy="882650"/>
                <a:chOff x="634" y="2087"/>
                <a:chExt cx="556" cy="556"/>
              </a:xfrm>
            </p:grpSpPr>
            <p:sp>
              <p:nvSpPr>
                <p:cNvPr id="853"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854"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855"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856"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857"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858"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859"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860"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861"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862"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863"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864"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65"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866"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867"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868"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869"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870"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871"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872"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873"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874"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875"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876"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877"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878"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879"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880"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881"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82"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883"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884"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885"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886"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887"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888"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889"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890"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891"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892"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893"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894"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895"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896"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897"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98"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99"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900"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901"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902"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903"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904"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905"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906"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907"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908"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909"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910"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911"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912"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913"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914"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915"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916"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917"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918"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919"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920"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921"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922"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923"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924"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925"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926"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927"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928"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929"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930"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931"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932"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933"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934"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935"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936"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937"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938"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939"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940"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941"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942"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943"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944"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945"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946"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947"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948"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949"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950"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951"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952"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953"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954"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955"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956"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957"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958"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959"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960"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961"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962"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963"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964"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965"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966"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967"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68"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969"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970"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971"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972"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973"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974"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975"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976"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977"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78"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979"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80"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981"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982"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983"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984"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985"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986"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987"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988"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989"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990"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991"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992"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993"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994"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995"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996"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997"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998"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999"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1000"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1001"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1002"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003"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004"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1005"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1006"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1007"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1008"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1009"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1010"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11"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012"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1013"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014"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1015"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16"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1017"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1018"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019"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1020"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1021"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1022"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23"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1024"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025"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1026"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1027"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028"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029"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1030"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031"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032"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1033"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1034"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35"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1036"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037"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038"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39"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1040"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1041"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1042"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1043"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1044"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1045"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046"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1047"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1048"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1049"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050"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1051"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1052"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27" name="Group 274"/>
              <p:cNvGrpSpPr>
                <a:grpSpLocks/>
              </p:cNvGrpSpPr>
              <p:nvPr/>
            </p:nvGrpSpPr>
            <p:grpSpPr bwMode="auto">
              <a:xfrm>
                <a:off x="793803" y="3329357"/>
                <a:ext cx="850944" cy="850994"/>
                <a:chOff x="644" y="2097"/>
                <a:chExt cx="536" cy="536"/>
              </a:xfrm>
            </p:grpSpPr>
            <p:sp>
              <p:nvSpPr>
                <p:cNvPr id="653"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654"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655"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656"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657"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658"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659"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660"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661"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662"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663"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664"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665"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666"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667"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668"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669"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670"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671"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672"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673"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674"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675"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676"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677"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678"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679"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680"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681"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682"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683"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684"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685"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686"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687"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688"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689"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690"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691"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692"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693"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694"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695"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696"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697"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698"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699"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700"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701"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702"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703"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704"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705"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706"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707"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708"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709"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710"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711"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712"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713"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714"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715"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716"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717"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718"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719"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720"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721"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722"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723"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724"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725"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726"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727"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728"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729"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730"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731"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732"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733"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734"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735"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736"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737"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738"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739"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740"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741"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742"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743"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744"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745"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746"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747"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748"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749"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750"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751"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752"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753"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754"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755"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756"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757"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758"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759"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760"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761"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762"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763"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764"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765"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766"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767"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768"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769"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770"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771"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772"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773"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774"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775"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776"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777"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778"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779"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780"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781"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782"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783"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784"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785"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786"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787"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788"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789"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790"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791"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792"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793"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794"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795"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796"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797"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798"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799"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800"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801"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802"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803"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804"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805"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806"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807"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08"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09"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810"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811"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812"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813"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814"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815"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816"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817"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818"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19"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820"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21"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822"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823"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24"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825"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826"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827"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828"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29"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0"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831"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832"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3"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834"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835"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6"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837"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38"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839"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40"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841"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842"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843"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844"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845"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846"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847"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848"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849"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850"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851"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852"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644"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645"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646"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647"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648"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649"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650"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651"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652"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28" name="Group 1052"/>
            <p:cNvGrpSpPr/>
            <p:nvPr/>
          </p:nvGrpSpPr>
          <p:grpSpPr>
            <a:xfrm>
              <a:off x="4422547" y="2812504"/>
              <a:ext cx="237934" cy="237934"/>
              <a:chOff x="774700" y="3309938"/>
              <a:chExt cx="889000" cy="889000"/>
            </a:xfrm>
          </p:grpSpPr>
          <p:sp>
            <p:nvSpPr>
              <p:cNvPr id="1054"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29" name="Group 73"/>
              <p:cNvGrpSpPr>
                <a:grpSpLocks/>
              </p:cNvGrpSpPr>
              <p:nvPr/>
            </p:nvGrpSpPr>
            <p:grpSpPr bwMode="auto">
              <a:xfrm>
                <a:off x="777875" y="3313113"/>
                <a:ext cx="882650" cy="882650"/>
                <a:chOff x="634" y="2087"/>
                <a:chExt cx="556" cy="556"/>
              </a:xfrm>
            </p:grpSpPr>
            <p:sp>
              <p:nvSpPr>
                <p:cNvPr id="1266"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1267"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1268"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1269"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1270"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1271"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272"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273"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74"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1275"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276"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277"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78"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1279"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280"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1281"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1282"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283"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1284"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1285"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286"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1287"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1288"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1289"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1290"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291"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1292"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1293"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1294"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95"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296"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1297"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1298"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1299"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1300"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301"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302"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1303"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1304"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1305"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1306"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1307"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1308"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1309"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1310"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11"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312"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1313"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1314"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1315"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1316"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1317"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1318"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1319"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1320"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321"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1322"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323"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1324"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1325"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1326"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327"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1328"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1329"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330"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1331"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1332"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1333"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1334"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1335"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336"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1337"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1338"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1339"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340"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1341"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342"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343"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344"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45"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1346"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347"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1348"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1349"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350"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51"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1352"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1353"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354"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1355"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1356"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357"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1358"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359"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360"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1361"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1362"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1363"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364"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1365"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1366"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67"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368"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1369"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1370"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1371"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1372"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373"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1374"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1375"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376"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1377"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1378"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79"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1380"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81"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382"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1383"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384"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385"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386"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387"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388"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1389"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390"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91"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392"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393"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1394"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1395"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1396"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1397"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1398"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1399"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400"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1401"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402"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1403"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404"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1405"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406"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1407"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1408"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409"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1410"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1411"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412"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1413"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1414"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1415"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416"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417"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1418"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1419"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1420"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1421"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1422"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1423"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24"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425"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1426"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427"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1428"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29"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1430"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1431"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432"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1433"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1434"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1435"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36"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1437"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438"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1439"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1440"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441"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442"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1443"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444"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445"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1446"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1447"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448"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1449"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450"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451"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1452"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1453"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1454"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1455"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1456"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1457"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1458"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459"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1460"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1461"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1462"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463"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1464"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1465"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30" name="Group 274"/>
              <p:cNvGrpSpPr>
                <a:grpSpLocks/>
              </p:cNvGrpSpPr>
              <p:nvPr/>
            </p:nvGrpSpPr>
            <p:grpSpPr bwMode="auto">
              <a:xfrm>
                <a:off x="793803" y="3329358"/>
                <a:ext cx="850944" cy="850994"/>
                <a:chOff x="644" y="2097"/>
                <a:chExt cx="536" cy="536"/>
              </a:xfrm>
            </p:grpSpPr>
            <p:sp>
              <p:nvSpPr>
                <p:cNvPr id="1066"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1067"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68"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069"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070"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071"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072"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073"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074"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075"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076"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077"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078"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079"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080"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081"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082"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083"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084"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085"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086"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087"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088"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089"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090"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091"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092"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093"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094"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095"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096"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097"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098"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099"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100"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101"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102"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103"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104"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105"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106"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107"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108"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109"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110"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111"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112"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113"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114"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115"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116"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117"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118"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119"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120"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121"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122"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123"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124"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125"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126"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127"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128"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129"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130"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131"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132"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133"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134"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135"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136"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137"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138"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139"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140"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141"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142"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143"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144"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145"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146"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147"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148"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149"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150"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151"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152"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153"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154"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155"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156"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157"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158"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159"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160"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161"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162"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163"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164"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165"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166"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167"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168"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1169"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1170"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1171"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1172"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1173"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1174"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1175"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1176"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177"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1178"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1179"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1180"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1181"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1182"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1183"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1184"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185"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1186"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187"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188"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1189"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1190"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191"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1192"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1193"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1194"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1195"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196"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1197"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1198"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1199"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1200"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1201"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1202"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1203"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204"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1205"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206"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1207"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208"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1209"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210"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211"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1212"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213"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214"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215"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216"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1217"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218"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1219"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220"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21"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22"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1223"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1224"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1225"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1226"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1227"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1228"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1229"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230"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1231"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32"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1233"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34"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1235"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236"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37"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238"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1239"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1240"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1241"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2"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3"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244"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245"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6"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247"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248"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49"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1250"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51"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252"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53"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1254"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255"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1256"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57"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258"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259"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260"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1261"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262"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1263"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264"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1265"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1057"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058"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059"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060"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1061"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062"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063"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1064"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1065"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31" name="Group 1465"/>
            <p:cNvGrpSpPr/>
            <p:nvPr/>
          </p:nvGrpSpPr>
          <p:grpSpPr>
            <a:xfrm>
              <a:off x="5094326" y="2812504"/>
              <a:ext cx="237934" cy="237934"/>
              <a:chOff x="774700" y="3309938"/>
              <a:chExt cx="889000" cy="889000"/>
            </a:xfrm>
          </p:grpSpPr>
          <p:sp>
            <p:nvSpPr>
              <p:cNvPr id="1467"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64" name="Group 73"/>
              <p:cNvGrpSpPr>
                <a:grpSpLocks/>
              </p:cNvGrpSpPr>
              <p:nvPr/>
            </p:nvGrpSpPr>
            <p:grpSpPr bwMode="auto">
              <a:xfrm>
                <a:off x="777875" y="3313113"/>
                <a:ext cx="882650" cy="882650"/>
                <a:chOff x="634" y="2087"/>
                <a:chExt cx="556" cy="556"/>
              </a:xfrm>
            </p:grpSpPr>
            <p:sp>
              <p:nvSpPr>
                <p:cNvPr id="1679"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1680"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1681"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1682"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1683"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1684"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685"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686"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87"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1688"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689"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690"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91"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1692"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693"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1694"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1695"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696"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1697"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1698"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699"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1700"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1701"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1702"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1703"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704"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1705"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1706"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1707"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708"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709"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1710"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1711"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1712"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1713"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714"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715"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1716"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1717"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1718"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1719"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1720"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1721"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1722"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1723"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724"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725"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1726"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1727"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1728"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1729"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1730"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1731"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1732"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1733"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734"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1735"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1736"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1737"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1738"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1739"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740"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1741"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1742"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743"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1744"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1745"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1746"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1747"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1748"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749"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1750"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1751"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1752"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753"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1754"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755"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756"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757"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58"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1759"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760"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1761"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1762"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763"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64"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1765"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1766"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767"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1768"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1769"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770"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1771"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772"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773"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1774"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1775"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1776"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1777"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1778"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1779"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80"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781"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1782"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1783"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1784"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1785"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786"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1787"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1788"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789"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1790"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1791"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792"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1793"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794"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795"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1796"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797"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798"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1799"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1800"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801"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1802"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803"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804"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805"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806"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1807"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1808"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1809"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1810"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1811"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1812"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1813"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1814"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815"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1816"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817"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1818"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819"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1820"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1821"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822"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1823"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1824"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825"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1826"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1827"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1828"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829"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830"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1831"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1832"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1833"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1834"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1835"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1836"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1837"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1838"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1839"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840"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1841"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1842"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1843"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1844"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1845"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1846"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1847"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1848"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849"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1850"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851"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1852"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1853"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854"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855"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1856"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857"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1858"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1859"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1860"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861"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1862"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863"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1864"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1865"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1866"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1867"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1868"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1869"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1870"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1871"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1872"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1873"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1874"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1875"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1876"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1877"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1878"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65" name="Group 274"/>
              <p:cNvGrpSpPr>
                <a:grpSpLocks/>
              </p:cNvGrpSpPr>
              <p:nvPr/>
            </p:nvGrpSpPr>
            <p:grpSpPr bwMode="auto">
              <a:xfrm>
                <a:off x="793803" y="3329359"/>
                <a:ext cx="850944" cy="850994"/>
                <a:chOff x="644" y="2097"/>
                <a:chExt cx="536" cy="536"/>
              </a:xfrm>
            </p:grpSpPr>
            <p:sp>
              <p:nvSpPr>
                <p:cNvPr id="1479"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1480"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481"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482"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483"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484"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485"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486"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487"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488"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489"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490"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491"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492"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493"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494"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495"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496"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497"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498"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499"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500"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501"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02"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03"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504"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505"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506"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507"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508"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509"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10"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511"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512"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513"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514"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515"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516"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517"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518"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519"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520"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21"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522"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523"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524"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525"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526"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527"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528"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529"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530"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531"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532"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533"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534"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535"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536"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537"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538"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539"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540"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541"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542"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543"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544"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545"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546"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547"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548"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549"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550"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551"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552"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553"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554"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555"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556"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557"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558"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559"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560"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561"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562"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563"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564"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565"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566"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567"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568"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569"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570"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571"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572"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573"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574"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575"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576"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577"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578"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579"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580"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581"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1582"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1583"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1584"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1585"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1586"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1587"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1588"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1589"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590"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1591"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1592"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1593"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1594"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1595"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1596"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1597"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1598"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1599"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600"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601"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1602"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1603"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604"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1605"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1606"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1607"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1608"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1609"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1610"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1611"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1612"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1613"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1614"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1615"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1616"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617"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1618"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619"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1620"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1621"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1622"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623"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624"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1625"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1626"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1627"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628"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629"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1630"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1631"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1632"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633"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634"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635"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1636"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1637"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1638"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1639"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1640"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1641"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1642"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1643"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1644"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45"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1646"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47"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1648"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649"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0"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1651"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1652"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1653"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1654"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5"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6"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657"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1658"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59"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660"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661"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62"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1663"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64"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665"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66"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1667"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668"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1669"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70"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1671"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672"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673"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1674"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675"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1676"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677"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1678"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1470"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471"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472"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473"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1474"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475"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476"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1477"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1478"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66" name="Group 1878"/>
            <p:cNvGrpSpPr/>
            <p:nvPr/>
          </p:nvGrpSpPr>
          <p:grpSpPr>
            <a:xfrm>
              <a:off x="5766105" y="2812504"/>
              <a:ext cx="237934" cy="237934"/>
              <a:chOff x="774700" y="3309938"/>
              <a:chExt cx="889000" cy="889000"/>
            </a:xfrm>
          </p:grpSpPr>
          <p:sp>
            <p:nvSpPr>
              <p:cNvPr id="1880"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67" name="Group 73"/>
              <p:cNvGrpSpPr>
                <a:grpSpLocks/>
              </p:cNvGrpSpPr>
              <p:nvPr/>
            </p:nvGrpSpPr>
            <p:grpSpPr bwMode="auto">
              <a:xfrm>
                <a:off x="777875" y="3313113"/>
                <a:ext cx="882650" cy="882650"/>
                <a:chOff x="634" y="2087"/>
                <a:chExt cx="556" cy="556"/>
              </a:xfrm>
            </p:grpSpPr>
            <p:sp>
              <p:nvSpPr>
                <p:cNvPr id="2092"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2093"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2094"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2095"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2096"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2097"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098"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099"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00"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2101"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102"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103"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04"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2105"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2106"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2107"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2108"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109"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2110"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2111"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112"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2113"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2114"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2115"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2116"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117"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2118"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2119"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2120"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121"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122"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2123"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2124"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2125"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2126"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127"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128"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2129"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2130"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2131"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2132"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2133"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2134"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2135"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2136"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137"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38"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2139"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2140"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2141"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2142"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2143"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2144"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2145"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2146"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2147"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2148"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149"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2150"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2151"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2152"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153"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2154"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2155"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156"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2157"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2158"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2159"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2160"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2161"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2162"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2163"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2164"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2165"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166"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2167"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168"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169"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170"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71"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2172"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173"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2174"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2175"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176"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77"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2178"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2179"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2180"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2181"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2182"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183"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2184"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2185"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186"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2187"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2188"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2189"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190"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2191"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2192"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93"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194"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2195"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2196"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2197"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2198"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199"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2200"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2201"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2202"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2203"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2204"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05"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2206"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07"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08"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2209"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210"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211"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212"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213"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214"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2215"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216"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17"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218"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19"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2220"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2221"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2222"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2223"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2224"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2225"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226"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2227"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2228"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2229"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230"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2231"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232"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2233"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2234"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235"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2236"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2237"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238"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2239"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2240"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2241"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242"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243"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2244"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2245"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2246"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2247"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2248"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2249"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50"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251"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2252"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253"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2254"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55"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2256"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2257"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258"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2259"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2260"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2261"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262"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2263"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2264"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2265"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2266"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2267"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268"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2269"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270"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271"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2272"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2273"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2274"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2275"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2276"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277"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2278"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2279"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2280"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2281"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2282"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2283"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2284"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285"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2286"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2287"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2288"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289"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2290"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2291"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68" name="Group 274"/>
              <p:cNvGrpSpPr>
                <a:grpSpLocks/>
              </p:cNvGrpSpPr>
              <p:nvPr/>
            </p:nvGrpSpPr>
            <p:grpSpPr bwMode="auto">
              <a:xfrm>
                <a:off x="793803" y="3329360"/>
                <a:ext cx="850944" cy="850994"/>
                <a:chOff x="644" y="2097"/>
                <a:chExt cx="536" cy="536"/>
              </a:xfrm>
            </p:grpSpPr>
            <p:sp>
              <p:nvSpPr>
                <p:cNvPr id="1892"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1893"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1894"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895"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1896"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1897"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1898"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1899"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1900"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1901"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1902"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1903"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1904"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1905"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1906"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1907"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908"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1909"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1910"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1911"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1912"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1913"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1914"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15"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16"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1917"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1918"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1919"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1920"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1921"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1922"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23"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924"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1925"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1926"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1927"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1928"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1929"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1930"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1931"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1932"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1933"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34"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1935"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1936"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1937"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38"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1939"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1940"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1941"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1942"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1943"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1944"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1945"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1946"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1947"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1948"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1949"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1950"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1951"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1952"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1953"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1954"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1955"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1956"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1957"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1958"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1959"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1960"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1961"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62"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1963"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964"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1965"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1966"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1967"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1968"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1969"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1970"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1971"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1972"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1973"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1974"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1975"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1976"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1977"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1978"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1979"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1980"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1981"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1982"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1983"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1984"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1985"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1986"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1987"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1988"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1989"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1990"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1991"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1992"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1993"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1994"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1995"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1996"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1997"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1998"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1999"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2000"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2001"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2002"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003"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2004"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2005"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2006"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2007"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2008"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2009"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2010"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011"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2012"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013"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014"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2015"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2016"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017"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2018"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2019"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2020"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2021"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022"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2023"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2024"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2025"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2026"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2027"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2028"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2029"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030"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2031"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032"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2033"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034"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2035"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036"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037"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2038"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039"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040"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041"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042"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2043"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044"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2045"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046"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047"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048"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2049"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2050"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2051"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2052"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2053"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2054"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2055"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056"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2057"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58"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2059"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60"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2061"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062"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63"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064"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2065"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2066"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2067"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68"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69"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070"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071"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2"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073"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074"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5"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2076"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7"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078"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79"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2080"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081"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2082"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83"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084"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085"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086"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2087"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088"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2089"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090"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2091"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1883"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884"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1885"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1886"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1887"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888"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1889"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1890"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1891"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69" name="Group 2291"/>
            <p:cNvGrpSpPr/>
            <p:nvPr/>
          </p:nvGrpSpPr>
          <p:grpSpPr>
            <a:xfrm>
              <a:off x="6437884" y="2812504"/>
              <a:ext cx="237934" cy="237934"/>
              <a:chOff x="774700" y="3309938"/>
              <a:chExt cx="889000" cy="889000"/>
            </a:xfrm>
          </p:grpSpPr>
          <p:sp>
            <p:nvSpPr>
              <p:cNvPr id="2293" name="AutoShape 72"/>
              <p:cNvSpPr>
                <a:spLocks noChangeAspect="1" noChangeArrowheads="1" noTextEdit="1"/>
              </p:cNvSpPr>
              <p:nvPr/>
            </p:nvSpPr>
            <p:spPr bwMode="auto">
              <a:xfrm>
                <a:off x="774700" y="3309938"/>
                <a:ext cx="889000" cy="889000"/>
              </a:xfrm>
              <a:prstGeom prst="rect">
                <a:avLst/>
              </a:prstGeom>
              <a:noFill/>
              <a:ln w="9525">
                <a:noFill/>
                <a:miter lim="800000"/>
                <a:headEnd/>
                <a:tailEnd/>
              </a:ln>
            </p:spPr>
            <p:txBody>
              <a:bodyPr/>
              <a:lstStyle/>
              <a:p>
                <a:pPr>
                  <a:defRPr/>
                </a:pPr>
                <a:endParaRPr lang="en-US"/>
              </a:p>
            </p:txBody>
          </p:sp>
          <p:grpSp>
            <p:nvGrpSpPr>
              <p:cNvPr id="70" name="Group 73"/>
              <p:cNvGrpSpPr>
                <a:grpSpLocks/>
              </p:cNvGrpSpPr>
              <p:nvPr/>
            </p:nvGrpSpPr>
            <p:grpSpPr bwMode="auto">
              <a:xfrm>
                <a:off x="777875" y="3313113"/>
                <a:ext cx="882650" cy="882650"/>
                <a:chOff x="634" y="2087"/>
                <a:chExt cx="556" cy="556"/>
              </a:xfrm>
            </p:grpSpPr>
            <p:sp>
              <p:nvSpPr>
                <p:cNvPr id="2505" name="Freeform 74"/>
                <p:cNvSpPr>
                  <a:spLocks noEditPoints="1"/>
                </p:cNvSpPr>
                <p:nvPr/>
              </p:nvSpPr>
              <p:spPr bwMode="auto">
                <a:xfrm>
                  <a:off x="634" y="2087"/>
                  <a:ext cx="556" cy="556"/>
                </a:xfrm>
                <a:custGeom>
                  <a:avLst/>
                  <a:gdLst>
                    <a:gd name="T0" fmla="*/ 542 w 235"/>
                    <a:gd name="T1" fmla="*/ 279 h 235"/>
                    <a:gd name="T2" fmla="*/ 466 w 235"/>
                    <a:gd name="T3" fmla="*/ 466 h 235"/>
                    <a:gd name="T4" fmla="*/ 277 w 235"/>
                    <a:gd name="T5" fmla="*/ 544 h 235"/>
                    <a:gd name="T6" fmla="*/ 12 w 235"/>
                    <a:gd name="T7" fmla="*/ 279 h 235"/>
                    <a:gd name="T8" fmla="*/ 277 w 235"/>
                    <a:gd name="T9" fmla="*/ 14 h 235"/>
                    <a:gd name="T10" fmla="*/ 466 w 235"/>
                    <a:gd name="T11" fmla="*/ 92 h 235"/>
                    <a:gd name="T12" fmla="*/ 542 w 235"/>
                    <a:gd name="T13" fmla="*/ 279 h 235"/>
                    <a:gd name="T14" fmla="*/ 277 w 235"/>
                    <a:gd name="T15" fmla="*/ 0 h 235"/>
                    <a:gd name="T16" fmla="*/ 0 w 235"/>
                    <a:gd name="T17" fmla="*/ 279 h 235"/>
                    <a:gd name="T18" fmla="*/ 277 w 235"/>
                    <a:gd name="T19" fmla="*/ 556 h 235"/>
                    <a:gd name="T20" fmla="*/ 473 w 235"/>
                    <a:gd name="T21" fmla="*/ 476 h 235"/>
                    <a:gd name="T22" fmla="*/ 556 w 235"/>
                    <a:gd name="T23" fmla="*/ 279 h 235"/>
                    <a:gd name="T24" fmla="*/ 473 w 235"/>
                    <a:gd name="T25" fmla="*/ 83 h 235"/>
                    <a:gd name="T26" fmla="*/ 277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p:spPr>
              <p:txBody>
                <a:bodyPr/>
                <a:lstStyle/>
                <a:p>
                  <a:pPr>
                    <a:defRPr/>
                  </a:pPr>
                  <a:endParaRPr lang="en-US"/>
                </a:p>
              </p:txBody>
            </p:sp>
            <p:sp>
              <p:nvSpPr>
                <p:cNvPr id="2506"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p:spPr>
              <p:txBody>
                <a:bodyPr/>
                <a:lstStyle/>
                <a:p>
                  <a:pPr>
                    <a:defRPr/>
                  </a:pPr>
                  <a:endParaRPr lang="en-US"/>
                </a:p>
              </p:txBody>
            </p:sp>
            <p:sp>
              <p:nvSpPr>
                <p:cNvPr id="2507" name="Freeform 76"/>
                <p:cNvSpPr>
                  <a:spLocks/>
                </p:cNvSpPr>
                <p:nvPr/>
              </p:nvSpPr>
              <p:spPr bwMode="auto">
                <a:xfrm>
                  <a:off x="1022" y="2572"/>
                  <a:ext cx="54" cy="35"/>
                </a:xfrm>
                <a:custGeom>
                  <a:avLst/>
                  <a:gdLst>
                    <a:gd name="T0" fmla="*/ 2 w 23"/>
                    <a:gd name="T1" fmla="*/ 35 h 15"/>
                    <a:gd name="T2" fmla="*/ 54 w 23"/>
                    <a:gd name="T3" fmla="*/ 5 h 15"/>
                    <a:gd name="T4" fmla="*/ 49 w 23"/>
                    <a:gd name="T5" fmla="*/ 0 h 15"/>
                    <a:gd name="T6" fmla="*/ 0 w 23"/>
                    <a:gd name="T7" fmla="*/ 30 h 15"/>
                    <a:gd name="T8" fmla="*/ 2 w 23"/>
                    <a:gd name="T9" fmla="*/ 35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p:spPr>
              <p:txBody>
                <a:bodyPr/>
                <a:lstStyle/>
                <a:p>
                  <a:pPr>
                    <a:defRPr/>
                  </a:pPr>
                  <a:endParaRPr lang="en-US"/>
                </a:p>
              </p:txBody>
            </p:sp>
            <p:sp>
              <p:nvSpPr>
                <p:cNvPr id="2508" name="Freeform 77"/>
                <p:cNvSpPr>
                  <a:spLocks/>
                </p:cNvSpPr>
                <p:nvPr/>
              </p:nvSpPr>
              <p:spPr bwMode="auto">
                <a:xfrm>
                  <a:off x="1015" y="2603"/>
                  <a:ext cx="9" cy="9"/>
                </a:xfrm>
                <a:custGeom>
                  <a:avLst/>
                  <a:gdLst>
                    <a:gd name="T0" fmla="*/ 0 w 4"/>
                    <a:gd name="T1" fmla="*/ 9 h 4"/>
                    <a:gd name="T2" fmla="*/ 9 w 4"/>
                    <a:gd name="T3" fmla="*/ 5 h 4"/>
                    <a:gd name="T4" fmla="*/ 7 w 4"/>
                    <a:gd name="T5" fmla="*/ 0 h 4"/>
                    <a:gd name="T6" fmla="*/ 0 w 4"/>
                    <a:gd name="T7" fmla="*/ 5 h 4"/>
                    <a:gd name="T8" fmla="*/ 0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p:spPr>
              <p:txBody>
                <a:bodyPr/>
                <a:lstStyle/>
                <a:p>
                  <a:pPr>
                    <a:defRPr/>
                  </a:pPr>
                  <a:endParaRPr lang="en-US"/>
                </a:p>
              </p:txBody>
            </p:sp>
            <p:sp>
              <p:nvSpPr>
                <p:cNvPr id="2509" name="Freeform 78"/>
                <p:cNvSpPr>
                  <a:spLocks/>
                </p:cNvSpPr>
                <p:nvPr/>
              </p:nvSpPr>
              <p:spPr bwMode="auto">
                <a:xfrm>
                  <a:off x="932" y="2626"/>
                  <a:ext cx="7" cy="7"/>
                </a:xfrm>
                <a:custGeom>
                  <a:avLst/>
                  <a:gdLst>
                    <a:gd name="T0" fmla="*/ 7 w 3"/>
                    <a:gd name="T1" fmla="*/ 0 h 3"/>
                    <a:gd name="T2" fmla="*/ 0 w 3"/>
                    <a:gd name="T3" fmla="*/ 2 h 3"/>
                    <a:gd name="T4" fmla="*/ 2 w 3"/>
                    <a:gd name="T5" fmla="*/ 7 h 3"/>
                    <a:gd name="T6" fmla="*/ 7 w 3"/>
                    <a:gd name="T7" fmla="*/ 5 h 3"/>
                    <a:gd name="T8" fmla="*/ 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p:spPr>
              <p:txBody>
                <a:bodyPr/>
                <a:lstStyle/>
                <a:p>
                  <a:pPr>
                    <a:defRPr/>
                  </a:pPr>
                  <a:endParaRPr lang="en-US"/>
                </a:p>
              </p:txBody>
            </p:sp>
            <p:sp>
              <p:nvSpPr>
                <p:cNvPr id="2510" name="Freeform 79"/>
                <p:cNvSpPr>
                  <a:spLocks/>
                </p:cNvSpPr>
                <p:nvPr/>
              </p:nvSpPr>
              <p:spPr bwMode="auto">
                <a:xfrm>
                  <a:off x="1079" y="2562"/>
                  <a:ext cx="4" cy="5"/>
                </a:xfrm>
                <a:custGeom>
                  <a:avLst/>
                  <a:gdLst>
                    <a:gd name="T0" fmla="*/ 4 w 2"/>
                    <a:gd name="T1" fmla="*/ 3 h 2"/>
                    <a:gd name="T2" fmla="*/ 4 w 2"/>
                    <a:gd name="T3" fmla="*/ 5 h 2"/>
                    <a:gd name="T4" fmla="*/ 2 w 2"/>
                    <a:gd name="T5" fmla="*/ 0 h 2"/>
                    <a:gd name="T6" fmla="*/ 2 w 2"/>
                    <a:gd name="T7" fmla="*/ 0 h 2"/>
                    <a:gd name="T8" fmla="*/ 0 w 2"/>
                    <a:gd name="T9" fmla="*/ 0 h 2"/>
                    <a:gd name="T10" fmla="*/ 0 w 2"/>
                    <a:gd name="T11" fmla="*/ 0 h 2"/>
                    <a:gd name="T12" fmla="*/ 4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511" name="Freeform 80"/>
                <p:cNvSpPr>
                  <a:spLocks/>
                </p:cNvSpPr>
                <p:nvPr/>
              </p:nvSpPr>
              <p:spPr bwMode="auto">
                <a:xfrm>
                  <a:off x="899" y="2624"/>
                  <a:ext cx="40" cy="9"/>
                </a:xfrm>
                <a:custGeom>
                  <a:avLst/>
                  <a:gdLst>
                    <a:gd name="T0" fmla="*/ 0 w 17"/>
                    <a:gd name="T1" fmla="*/ 5 h 4"/>
                    <a:gd name="T2" fmla="*/ 40 w 17"/>
                    <a:gd name="T3" fmla="*/ 7 h 4"/>
                    <a:gd name="T4" fmla="*/ 40 w 17"/>
                    <a:gd name="T5" fmla="*/ 2 h 4"/>
                    <a:gd name="T6" fmla="*/ 0 w 17"/>
                    <a:gd name="T7" fmla="*/ 0 h 4"/>
                    <a:gd name="T8" fmla="*/ 0 w 17"/>
                    <a:gd name="T9" fmla="*/ 5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512" name="Freeform 81"/>
                <p:cNvSpPr>
                  <a:spLocks/>
                </p:cNvSpPr>
                <p:nvPr/>
              </p:nvSpPr>
              <p:spPr bwMode="auto">
                <a:xfrm>
                  <a:off x="1020" y="2605"/>
                  <a:ext cx="4" cy="5"/>
                </a:xfrm>
                <a:custGeom>
                  <a:avLst/>
                  <a:gdLst>
                    <a:gd name="T0" fmla="*/ 0 w 2"/>
                    <a:gd name="T1" fmla="*/ 5 h 2"/>
                    <a:gd name="T2" fmla="*/ 4 w 2"/>
                    <a:gd name="T3" fmla="*/ 3 h 2"/>
                    <a:gd name="T4" fmla="*/ 2 w 2"/>
                    <a:gd name="T5" fmla="*/ 0 h 2"/>
                    <a:gd name="T6" fmla="*/ 0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13" name="Freeform 82"/>
                <p:cNvSpPr>
                  <a:spLocks/>
                </p:cNvSpPr>
                <p:nvPr/>
              </p:nvSpPr>
              <p:spPr bwMode="auto">
                <a:xfrm>
                  <a:off x="986" y="2598"/>
                  <a:ext cx="12" cy="9"/>
                </a:xfrm>
                <a:custGeom>
                  <a:avLst/>
                  <a:gdLst>
                    <a:gd name="T0" fmla="*/ 12 w 5"/>
                    <a:gd name="T1" fmla="*/ 5 h 4"/>
                    <a:gd name="T2" fmla="*/ 5 w 5"/>
                    <a:gd name="T3" fmla="*/ 0 h 4"/>
                    <a:gd name="T4" fmla="*/ 0 w 5"/>
                    <a:gd name="T5" fmla="*/ 5 h 4"/>
                    <a:gd name="T6" fmla="*/ 10 w 5"/>
                    <a:gd name="T7" fmla="*/ 9 h 4"/>
                    <a:gd name="T8" fmla="*/ 12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p:spPr>
              <p:txBody>
                <a:bodyPr/>
                <a:lstStyle/>
                <a:p>
                  <a:pPr>
                    <a:defRPr/>
                  </a:pPr>
                  <a:endParaRPr lang="en-US"/>
                </a:p>
              </p:txBody>
            </p:sp>
            <p:sp>
              <p:nvSpPr>
                <p:cNvPr id="2514" name="Freeform 83"/>
                <p:cNvSpPr>
                  <a:spLocks/>
                </p:cNvSpPr>
                <p:nvPr/>
              </p:nvSpPr>
              <p:spPr bwMode="auto">
                <a:xfrm>
                  <a:off x="1015" y="2605"/>
                  <a:ext cx="5" cy="7"/>
                </a:xfrm>
                <a:custGeom>
                  <a:avLst/>
                  <a:gdLst>
                    <a:gd name="T0" fmla="*/ 0 w 2"/>
                    <a:gd name="T1" fmla="*/ 7 h 3"/>
                    <a:gd name="T2" fmla="*/ 5 w 2"/>
                    <a:gd name="T3" fmla="*/ 5 h 3"/>
                    <a:gd name="T4" fmla="*/ 3 w 2"/>
                    <a:gd name="T5" fmla="*/ 0 h 3"/>
                    <a:gd name="T6" fmla="*/ 0 w 2"/>
                    <a:gd name="T7" fmla="*/ 2 h 3"/>
                    <a:gd name="T8" fmla="*/ 0 w 2"/>
                    <a:gd name="T9" fmla="*/ 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515" name="Freeform 84"/>
                <p:cNvSpPr>
                  <a:spLocks/>
                </p:cNvSpPr>
                <p:nvPr/>
              </p:nvSpPr>
              <p:spPr bwMode="auto">
                <a:xfrm>
                  <a:off x="996" y="2603"/>
                  <a:ext cx="12" cy="9"/>
                </a:xfrm>
                <a:custGeom>
                  <a:avLst/>
                  <a:gdLst>
                    <a:gd name="T0" fmla="*/ 0 w 5"/>
                    <a:gd name="T1" fmla="*/ 5 h 4"/>
                    <a:gd name="T2" fmla="*/ 12 w 5"/>
                    <a:gd name="T3" fmla="*/ 9 h 4"/>
                    <a:gd name="T4" fmla="*/ 12 w 5"/>
                    <a:gd name="T5" fmla="*/ 5 h 4"/>
                    <a:gd name="T6" fmla="*/ 2 w 5"/>
                    <a:gd name="T7" fmla="*/ 0 h 4"/>
                    <a:gd name="T8" fmla="*/ 0 w 5"/>
                    <a:gd name="T9" fmla="*/ 5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516" name="Freeform 85"/>
                <p:cNvSpPr>
                  <a:spLocks/>
                </p:cNvSpPr>
                <p:nvPr/>
              </p:nvSpPr>
              <p:spPr bwMode="auto">
                <a:xfrm>
                  <a:off x="1008" y="2607"/>
                  <a:ext cx="7" cy="5"/>
                </a:xfrm>
                <a:custGeom>
                  <a:avLst/>
                  <a:gdLst>
                    <a:gd name="T0" fmla="*/ 0 w 3"/>
                    <a:gd name="T1" fmla="*/ 5 h 2"/>
                    <a:gd name="T2" fmla="*/ 7 w 3"/>
                    <a:gd name="T3" fmla="*/ 5 h 2"/>
                    <a:gd name="T4" fmla="*/ 7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17" name="Freeform 86"/>
                <p:cNvSpPr>
                  <a:spLocks/>
                </p:cNvSpPr>
                <p:nvPr/>
              </p:nvSpPr>
              <p:spPr bwMode="auto">
                <a:xfrm>
                  <a:off x="1074" y="2570"/>
                  <a:ext cx="7" cy="7"/>
                </a:xfrm>
                <a:custGeom>
                  <a:avLst/>
                  <a:gdLst>
                    <a:gd name="T0" fmla="*/ 2 w 3"/>
                    <a:gd name="T1" fmla="*/ 7 h 3"/>
                    <a:gd name="T2" fmla="*/ 7 w 3"/>
                    <a:gd name="T3" fmla="*/ 2 h 3"/>
                    <a:gd name="T4" fmla="*/ 2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p:spPr>
              <p:txBody>
                <a:bodyPr/>
                <a:lstStyle/>
                <a:p>
                  <a:pPr>
                    <a:defRPr/>
                  </a:pPr>
                  <a:endParaRPr lang="en-US"/>
                </a:p>
              </p:txBody>
            </p:sp>
            <p:sp>
              <p:nvSpPr>
                <p:cNvPr id="2518" name="Freeform 87"/>
                <p:cNvSpPr>
                  <a:spLocks/>
                </p:cNvSpPr>
                <p:nvPr/>
              </p:nvSpPr>
              <p:spPr bwMode="auto">
                <a:xfrm>
                  <a:off x="1079" y="2544"/>
                  <a:ext cx="4" cy="2"/>
                </a:xfrm>
                <a:custGeom>
                  <a:avLst/>
                  <a:gdLst>
                    <a:gd name="T0" fmla="*/ 4 w 2"/>
                    <a:gd name="T1" fmla="*/ 2 h 1"/>
                    <a:gd name="T2" fmla="*/ 4 w 2"/>
                    <a:gd name="T3" fmla="*/ 2 h 1"/>
                    <a:gd name="T4" fmla="*/ 4 w 2"/>
                    <a:gd name="T5" fmla="*/ 0 h 1"/>
                    <a:gd name="T6" fmla="*/ 0 w 2"/>
                    <a:gd name="T7" fmla="*/ 0 h 1"/>
                    <a:gd name="T8" fmla="*/ 0 w 2"/>
                    <a:gd name="T9" fmla="*/ 2 h 1"/>
                    <a:gd name="T10" fmla="*/ 0 w 2"/>
                    <a:gd name="T11" fmla="*/ 2 h 1"/>
                    <a:gd name="T12" fmla="*/ 4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2519" name="Freeform 88"/>
                <p:cNvSpPr>
                  <a:spLocks/>
                </p:cNvSpPr>
                <p:nvPr/>
              </p:nvSpPr>
              <p:spPr bwMode="auto">
                <a:xfrm>
                  <a:off x="1079" y="2546"/>
                  <a:ext cx="7" cy="7"/>
                </a:xfrm>
                <a:custGeom>
                  <a:avLst/>
                  <a:gdLst>
                    <a:gd name="T0" fmla="*/ 7 w 3"/>
                    <a:gd name="T1" fmla="*/ 7 h 3"/>
                    <a:gd name="T2" fmla="*/ 5 w 3"/>
                    <a:gd name="T3" fmla="*/ 0 h 3"/>
                    <a:gd name="T4" fmla="*/ 0 w 3"/>
                    <a:gd name="T5" fmla="*/ 0 h 3"/>
                    <a:gd name="T6" fmla="*/ 2 w 3"/>
                    <a:gd name="T7" fmla="*/ 7 h 3"/>
                    <a:gd name="T8" fmla="*/ 7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p:spPr>
              <p:txBody>
                <a:bodyPr/>
                <a:lstStyle/>
                <a:p>
                  <a:pPr>
                    <a:defRPr/>
                  </a:pPr>
                  <a:endParaRPr lang="en-US"/>
                </a:p>
              </p:txBody>
            </p:sp>
            <p:sp>
              <p:nvSpPr>
                <p:cNvPr id="2520" name="Freeform 89"/>
                <p:cNvSpPr>
                  <a:spLocks/>
                </p:cNvSpPr>
                <p:nvPr/>
              </p:nvSpPr>
              <p:spPr bwMode="auto">
                <a:xfrm>
                  <a:off x="1076" y="2565"/>
                  <a:ext cx="7" cy="7"/>
                </a:xfrm>
                <a:custGeom>
                  <a:avLst/>
                  <a:gdLst>
                    <a:gd name="T0" fmla="*/ 2 w 3"/>
                    <a:gd name="T1" fmla="*/ 0 h 3"/>
                    <a:gd name="T2" fmla="*/ 0 w 3"/>
                    <a:gd name="T3" fmla="*/ 5 h 3"/>
                    <a:gd name="T4" fmla="*/ 5 w 3"/>
                    <a:gd name="T5" fmla="*/ 7 h 3"/>
                    <a:gd name="T6" fmla="*/ 7 w 3"/>
                    <a:gd name="T7" fmla="*/ 0 h 3"/>
                    <a:gd name="T8" fmla="*/ 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p:spPr>
              <p:txBody>
                <a:bodyPr/>
                <a:lstStyle/>
                <a:p>
                  <a:pPr>
                    <a:defRPr/>
                  </a:pPr>
                  <a:endParaRPr lang="en-US"/>
                </a:p>
              </p:txBody>
            </p:sp>
            <p:sp>
              <p:nvSpPr>
                <p:cNvPr id="2521" name="Freeform 90"/>
                <p:cNvSpPr>
                  <a:spLocks/>
                </p:cNvSpPr>
                <p:nvPr/>
              </p:nvSpPr>
              <p:spPr bwMode="auto">
                <a:xfrm>
                  <a:off x="1079" y="2553"/>
                  <a:ext cx="7" cy="12"/>
                </a:xfrm>
                <a:custGeom>
                  <a:avLst/>
                  <a:gdLst>
                    <a:gd name="T0" fmla="*/ 2 w 3"/>
                    <a:gd name="T1" fmla="*/ 0 h 5"/>
                    <a:gd name="T2" fmla="*/ 0 w 3"/>
                    <a:gd name="T3" fmla="*/ 12 h 5"/>
                    <a:gd name="T4" fmla="*/ 5 w 3"/>
                    <a:gd name="T5" fmla="*/ 12 h 5"/>
                    <a:gd name="T6" fmla="*/ 7 w 3"/>
                    <a:gd name="T7" fmla="*/ 0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522" name="Freeform 91"/>
                <p:cNvSpPr>
                  <a:spLocks/>
                </p:cNvSpPr>
                <p:nvPr/>
              </p:nvSpPr>
              <p:spPr bwMode="auto">
                <a:xfrm>
                  <a:off x="1072" y="2572"/>
                  <a:ext cx="4" cy="5"/>
                </a:xfrm>
                <a:custGeom>
                  <a:avLst/>
                  <a:gdLst>
                    <a:gd name="T0" fmla="*/ 4 w 2"/>
                    <a:gd name="T1" fmla="*/ 5 h 2"/>
                    <a:gd name="T2" fmla="*/ 4 w 2"/>
                    <a:gd name="T3" fmla="*/ 5 h 2"/>
                    <a:gd name="T4" fmla="*/ 4 w 2"/>
                    <a:gd name="T5" fmla="*/ 5 h 2"/>
                    <a:gd name="T6" fmla="*/ 2 w 2"/>
                    <a:gd name="T7" fmla="*/ 0 h 2"/>
                    <a:gd name="T8" fmla="*/ 2 w 2"/>
                    <a:gd name="T9" fmla="*/ 0 h 2"/>
                    <a:gd name="T10" fmla="*/ 0 w 2"/>
                    <a:gd name="T11" fmla="*/ 0 h 2"/>
                    <a:gd name="T12" fmla="*/ 4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p:spPr>
              <p:txBody>
                <a:bodyPr/>
                <a:lstStyle/>
                <a:p>
                  <a:pPr>
                    <a:defRPr/>
                  </a:pPr>
                  <a:endParaRPr lang="en-US"/>
                </a:p>
              </p:txBody>
            </p:sp>
            <p:sp>
              <p:nvSpPr>
                <p:cNvPr id="2523" name="Freeform 92"/>
                <p:cNvSpPr>
                  <a:spLocks/>
                </p:cNvSpPr>
                <p:nvPr/>
              </p:nvSpPr>
              <p:spPr bwMode="auto">
                <a:xfrm>
                  <a:off x="1072" y="2570"/>
                  <a:ext cx="9" cy="7"/>
                </a:xfrm>
                <a:custGeom>
                  <a:avLst/>
                  <a:gdLst>
                    <a:gd name="T0" fmla="*/ 7 w 4"/>
                    <a:gd name="T1" fmla="*/ 0 h 3"/>
                    <a:gd name="T2" fmla="*/ 0 w 4"/>
                    <a:gd name="T3" fmla="*/ 2 h 3"/>
                    <a:gd name="T4" fmla="*/ 5 w 4"/>
                    <a:gd name="T5" fmla="*/ 7 h 3"/>
                    <a:gd name="T6" fmla="*/ 9 w 4"/>
                    <a:gd name="T7" fmla="*/ 2 h 3"/>
                    <a:gd name="T8" fmla="*/ 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p:spPr>
              <p:txBody>
                <a:bodyPr/>
                <a:lstStyle/>
                <a:p>
                  <a:pPr>
                    <a:defRPr/>
                  </a:pPr>
                  <a:endParaRPr lang="en-US"/>
                </a:p>
              </p:txBody>
            </p:sp>
            <p:sp>
              <p:nvSpPr>
                <p:cNvPr id="2524" name="Freeform 93"/>
                <p:cNvSpPr>
                  <a:spLocks/>
                </p:cNvSpPr>
                <p:nvPr/>
              </p:nvSpPr>
              <p:spPr bwMode="auto">
                <a:xfrm>
                  <a:off x="1133" y="2501"/>
                  <a:ext cx="7" cy="9"/>
                </a:xfrm>
                <a:custGeom>
                  <a:avLst/>
                  <a:gdLst>
                    <a:gd name="T0" fmla="*/ 5 w 3"/>
                    <a:gd name="T1" fmla="*/ 9 h 4"/>
                    <a:gd name="T2" fmla="*/ 7 w 3"/>
                    <a:gd name="T3" fmla="*/ 2 h 4"/>
                    <a:gd name="T4" fmla="*/ 2 w 3"/>
                    <a:gd name="T5" fmla="*/ 0 h 4"/>
                    <a:gd name="T6" fmla="*/ 0 w 3"/>
                    <a:gd name="T7" fmla="*/ 7 h 4"/>
                    <a:gd name="T8" fmla="*/ 5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525" name="Freeform 94"/>
                <p:cNvSpPr>
                  <a:spLocks/>
                </p:cNvSpPr>
                <p:nvPr/>
              </p:nvSpPr>
              <p:spPr bwMode="auto">
                <a:xfrm>
                  <a:off x="1133" y="2473"/>
                  <a:ext cx="17" cy="37"/>
                </a:xfrm>
                <a:custGeom>
                  <a:avLst/>
                  <a:gdLst>
                    <a:gd name="T0" fmla="*/ 15 w 7"/>
                    <a:gd name="T1" fmla="*/ 0 h 16"/>
                    <a:gd name="T2" fmla="*/ 0 w 7"/>
                    <a:gd name="T3" fmla="*/ 35 h 16"/>
                    <a:gd name="T4" fmla="*/ 5 w 7"/>
                    <a:gd name="T5" fmla="*/ 37 h 16"/>
                    <a:gd name="T6" fmla="*/ 17 w 7"/>
                    <a:gd name="T7" fmla="*/ 2 h 16"/>
                    <a:gd name="T8" fmla="*/ 15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p:spPr>
              <p:txBody>
                <a:bodyPr/>
                <a:lstStyle/>
                <a:p>
                  <a:pPr>
                    <a:defRPr/>
                  </a:pPr>
                  <a:endParaRPr lang="en-US"/>
                </a:p>
              </p:txBody>
            </p:sp>
            <p:sp>
              <p:nvSpPr>
                <p:cNvPr id="2526" name="Freeform 95"/>
                <p:cNvSpPr>
                  <a:spLocks/>
                </p:cNvSpPr>
                <p:nvPr/>
              </p:nvSpPr>
              <p:spPr bwMode="auto">
                <a:xfrm>
                  <a:off x="1131" y="2508"/>
                  <a:ext cx="7" cy="5"/>
                </a:xfrm>
                <a:custGeom>
                  <a:avLst/>
                  <a:gdLst>
                    <a:gd name="T0" fmla="*/ 2 w 3"/>
                    <a:gd name="T1" fmla="*/ 0 h 2"/>
                    <a:gd name="T2" fmla="*/ 2 w 3"/>
                    <a:gd name="T3" fmla="*/ 0 h 2"/>
                    <a:gd name="T4" fmla="*/ 0 w 3"/>
                    <a:gd name="T5" fmla="*/ 3 h 2"/>
                    <a:gd name="T6" fmla="*/ 5 w 3"/>
                    <a:gd name="T7" fmla="*/ 5 h 2"/>
                    <a:gd name="T8" fmla="*/ 5 w 3"/>
                    <a:gd name="T9" fmla="*/ 3 h 2"/>
                    <a:gd name="T10" fmla="*/ 7 w 3"/>
                    <a:gd name="T11" fmla="*/ 3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p:spPr>
              <p:txBody>
                <a:bodyPr/>
                <a:lstStyle/>
                <a:p>
                  <a:pPr>
                    <a:defRPr/>
                  </a:pPr>
                  <a:endParaRPr lang="en-US"/>
                </a:p>
              </p:txBody>
            </p:sp>
            <p:sp>
              <p:nvSpPr>
                <p:cNvPr id="2527" name="Freeform 96"/>
                <p:cNvSpPr>
                  <a:spLocks/>
                </p:cNvSpPr>
                <p:nvPr/>
              </p:nvSpPr>
              <p:spPr bwMode="auto">
                <a:xfrm>
                  <a:off x="1147" y="2456"/>
                  <a:ext cx="10" cy="10"/>
                </a:xfrm>
                <a:custGeom>
                  <a:avLst/>
                  <a:gdLst>
                    <a:gd name="T0" fmla="*/ 5 w 4"/>
                    <a:gd name="T1" fmla="*/ 0 h 4"/>
                    <a:gd name="T2" fmla="*/ 0 w 4"/>
                    <a:gd name="T3" fmla="*/ 7 h 4"/>
                    <a:gd name="T4" fmla="*/ 5 w 4"/>
                    <a:gd name="T5" fmla="*/ 10 h 4"/>
                    <a:gd name="T6" fmla="*/ 10 w 4"/>
                    <a:gd name="T7" fmla="*/ 3 h 4"/>
                    <a:gd name="T8" fmla="*/ 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p:spPr>
              <p:txBody>
                <a:bodyPr/>
                <a:lstStyle/>
                <a:p>
                  <a:pPr>
                    <a:defRPr/>
                  </a:pPr>
                  <a:endParaRPr lang="en-US"/>
                </a:p>
              </p:txBody>
            </p:sp>
            <p:sp>
              <p:nvSpPr>
                <p:cNvPr id="2528" name="Freeform 97"/>
                <p:cNvSpPr>
                  <a:spLocks/>
                </p:cNvSpPr>
                <p:nvPr/>
              </p:nvSpPr>
              <p:spPr bwMode="auto">
                <a:xfrm>
                  <a:off x="1124" y="2463"/>
                  <a:ext cx="28" cy="38"/>
                </a:xfrm>
                <a:custGeom>
                  <a:avLst/>
                  <a:gdLst>
                    <a:gd name="T0" fmla="*/ 2 w 12"/>
                    <a:gd name="T1" fmla="*/ 38 h 16"/>
                    <a:gd name="T2" fmla="*/ 28 w 12"/>
                    <a:gd name="T3" fmla="*/ 2 h 16"/>
                    <a:gd name="T4" fmla="*/ 23 w 12"/>
                    <a:gd name="T5" fmla="*/ 0 h 16"/>
                    <a:gd name="T6" fmla="*/ 0 w 12"/>
                    <a:gd name="T7" fmla="*/ 36 h 16"/>
                    <a:gd name="T8" fmla="*/ 2 w 12"/>
                    <a:gd name="T9" fmla="*/ 38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p:spPr>
              <p:txBody>
                <a:bodyPr/>
                <a:lstStyle/>
                <a:p>
                  <a:pPr>
                    <a:defRPr/>
                  </a:pPr>
                  <a:endParaRPr lang="en-US"/>
                </a:p>
              </p:txBody>
            </p:sp>
            <p:sp>
              <p:nvSpPr>
                <p:cNvPr id="2529" name="Freeform 98"/>
                <p:cNvSpPr>
                  <a:spLocks/>
                </p:cNvSpPr>
                <p:nvPr/>
              </p:nvSpPr>
              <p:spPr bwMode="auto">
                <a:xfrm>
                  <a:off x="1171" y="2409"/>
                  <a:ext cx="4" cy="1"/>
                </a:xfrm>
                <a:custGeom>
                  <a:avLst/>
                  <a:gdLst>
                    <a:gd name="T0" fmla="*/ 4 w 2"/>
                    <a:gd name="T1" fmla="*/ 0 h 1"/>
                    <a:gd name="T2" fmla="*/ 4 w 2"/>
                    <a:gd name="T3" fmla="*/ 0 h 1"/>
                    <a:gd name="T4" fmla="*/ 4 w 2"/>
                    <a:gd name="T5" fmla="*/ 0 h 1"/>
                    <a:gd name="T6" fmla="*/ 0 w 2"/>
                    <a:gd name="T7" fmla="*/ 0 h 1"/>
                    <a:gd name="T8" fmla="*/ 0 w 2"/>
                    <a:gd name="T9" fmla="*/ 0 h 1"/>
                    <a:gd name="T10" fmla="*/ 4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530" name="Freeform 99"/>
                <p:cNvSpPr>
                  <a:spLocks/>
                </p:cNvSpPr>
                <p:nvPr/>
              </p:nvSpPr>
              <p:spPr bwMode="auto">
                <a:xfrm>
                  <a:off x="1083" y="2499"/>
                  <a:ext cx="43" cy="40"/>
                </a:xfrm>
                <a:custGeom>
                  <a:avLst/>
                  <a:gdLst>
                    <a:gd name="T0" fmla="*/ 41 w 18"/>
                    <a:gd name="T1" fmla="*/ 0 h 17"/>
                    <a:gd name="T2" fmla="*/ 0 w 18"/>
                    <a:gd name="T3" fmla="*/ 35 h 17"/>
                    <a:gd name="T4" fmla="*/ 2 w 18"/>
                    <a:gd name="T5" fmla="*/ 40 h 17"/>
                    <a:gd name="T6" fmla="*/ 43 w 18"/>
                    <a:gd name="T7" fmla="*/ 2 h 17"/>
                    <a:gd name="T8" fmla="*/ 4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p:spPr>
              <p:txBody>
                <a:bodyPr/>
                <a:lstStyle/>
                <a:p>
                  <a:pPr>
                    <a:defRPr/>
                  </a:pPr>
                  <a:endParaRPr lang="en-US"/>
                </a:p>
              </p:txBody>
            </p:sp>
            <p:sp>
              <p:nvSpPr>
                <p:cNvPr id="2531" name="Freeform 100"/>
                <p:cNvSpPr>
                  <a:spLocks/>
                </p:cNvSpPr>
                <p:nvPr/>
              </p:nvSpPr>
              <p:spPr bwMode="auto">
                <a:xfrm>
                  <a:off x="1152" y="2409"/>
                  <a:ext cx="23" cy="49"/>
                </a:xfrm>
                <a:custGeom>
                  <a:avLst/>
                  <a:gdLst>
                    <a:gd name="T0" fmla="*/ 5 w 10"/>
                    <a:gd name="T1" fmla="*/ 49 h 21"/>
                    <a:gd name="T2" fmla="*/ 23 w 10"/>
                    <a:gd name="T3" fmla="*/ 0 h 21"/>
                    <a:gd name="T4" fmla="*/ 18 w 10"/>
                    <a:gd name="T5" fmla="*/ 0 h 21"/>
                    <a:gd name="T6" fmla="*/ 0 w 10"/>
                    <a:gd name="T7" fmla="*/ 47 h 21"/>
                    <a:gd name="T8" fmla="*/ 5 w 10"/>
                    <a:gd name="T9" fmla="*/ 49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p:spPr>
              <p:txBody>
                <a:bodyPr/>
                <a:lstStyle/>
                <a:p>
                  <a:pPr>
                    <a:defRPr/>
                  </a:pPr>
                  <a:endParaRPr lang="en-US"/>
                </a:p>
              </p:txBody>
            </p:sp>
            <p:sp>
              <p:nvSpPr>
                <p:cNvPr id="2532" name="Freeform 101"/>
                <p:cNvSpPr>
                  <a:spLocks/>
                </p:cNvSpPr>
                <p:nvPr/>
              </p:nvSpPr>
              <p:spPr bwMode="auto">
                <a:xfrm>
                  <a:off x="937" y="2546"/>
                  <a:ext cx="7" cy="5"/>
                </a:xfrm>
                <a:custGeom>
                  <a:avLst/>
                  <a:gdLst>
                    <a:gd name="T0" fmla="*/ 5 w 3"/>
                    <a:gd name="T1" fmla="*/ 5 h 2"/>
                    <a:gd name="T2" fmla="*/ 5 w 3"/>
                    <a:gd name="T3" fmla="*/ 3 h 2"/>
                    <a:gd name="T4" fmla="*/ 7 w 3"/>
                    <a:gd name="T5" fmla="*/ 3 h 2"/>
                    <a:gd name="T6" fmla="*/ 2 w 3"/>
                    <a:gd name="T7" fmla="*/ 0 h 2"/>
                    <a:gd name="T8" fmla="*/ 2 w 3"/>
                    <a:gd name="T9" fmla="*/ 0 h 2"/>
                    <a:gd name="T10" fmla="*/ 0 w 3"/>
                    <a:gd name="T11" fmla="*/ 3 h 2"/>
                    <a:gd name="T12" fmla="*/ 5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p:spPr>
              <p:txBody>
                <a:bodyPr/>
                <a:lstStyle/>
                <a:p>
                  <a:pPr>
                    <a:defRPr/>
                  </a:pPr>
                  <a:endParaRPr lang="en-US"/>
                </a:p>
              </p:txBody>
            </p:sp>
            <p:sp>
              <p:nvSpPr>
                <p:cNvPr id="2533" name="Freeform 102"/>
                <p:cNvSpPr>
                  <a:spLocks/>
                </p:cNvSpPr>
                <p:nvPr/>
              </p:nvSpPr>
              <p:spPr bwMode="auto">
                <a:xfrm>
                  <a:off x="935" y="2612"/>
                  <a:ext cx="2" cy="5"/>
                </a:xfrm>
                <a:custGeom>
                  <a:avLst/>
                  <a:gdLst>
                    <a:gd name="T0" fmla="*/ 2 w 1"/>
                    <a:gd name="T1" fmla="*/ 0 h 2"/>
                    <a:gd name="T2" fmla="*/ 2 w 1"/>
                    <a:gd name="T3" fmla="*/ 0 h 2"/>
                    <a:gd name="T4" fmla="*/ 2 w 1"/>
                    <a:gd name="T5" fmla="*/ 0 h 2"/>
                    <a:gd name="T6" fmla="*/ 2 w 1"/>
                    <a:gd name="T7" fmla="*/ 0 h 2"/>
                    <a:gd name="T8" fmla="*/ 2 w 1"/>
                    <a:gd name="T9" fmla="*/ 5 h 2"/>
                    <a:gd name="T10" fmla="*/ 0 w 1"/>
                    <a:gd name="T11" fmla="*/ 5 h 2"/>
                    <a:gd name="T12" fmla="*/ 0 w 1"/>
                    <a:gd name="T13" fmla="*/ 5 h 2"/>
                    <a:gd name="T14" fmla="*/ 2 w 1"/>
                    <a:gd name="T15" fmla="*/ 5 h 2"/>
                    <a:gd name="T16" fmla="*/ 2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34" name="Freeform 103"/>
                <p:cNvSpPr>
                  <a:spLocks/>
                </p:cNvSpPr>
                <p:nvPr/>
              </p:nvSpPr>
              <p:spPr bwMode="auto">
                <a:xfrm>
                  <a:off x="880" y="2619"/>
                  <a:ext cx="5" cy="5"/>
                </a:xfrm>
                <a:custGeom>
                  <a:avLst/>
                  <a:gdLst>
                    <a:gd name="T0" fmla="*/ 3 w 2"/>
                    <a:gd name="T1" fmla="*/ 5 h 2"/>
                    <a:gd name="T2" fmla="*/ 0 w 2"/>
                    <a:gd name="T3" fmla="*/ 5 h 2"/>
                    <a:gd name="T4" fmla="*/ 5 w 2"/>
                    <a:gd name="T5" fmla="*/ 0 h 2"/>
                    <a:gd name="T6" fmla="*/ 5 w 2"/>
                    <a:gd name="T7" fmla="*/ 3 h 2"/>
                    <a:gd name="T8" fmla="*/ 5 w 2"/>
                    <a:gd name="T9" fmla="*/ 0 h 2"/>
                    <a:gd name="T10" fmla="*/ 5 w 2"/>
                    <a:gd name="T11" fmla="*/ 0 h 2"/>
                    <a:gd name="T12" fmla="*/ 3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535" name="Freeform 104"/>
                <p:cNvSpPr>
                  <a:spLocks/>
                </p:cNvSpPr>
                <p:nvPr/>
              </p:nvSpPr>
              <p:spPr bwMode="auto">
                <a:xfrm>
                  <a:off x="1062" y="2513"/>
                  <a:ext cx="12" cy="9"/>
                </a:xfrm>
                <a:custGeom>
                  <a:avLst/>
                  <a:gdLst>
                    <a:gd name="T0" fmla="*/ 5 w 5"/>
                    <a:gd name="T1" fmla="*/ 9 h 4"/>
                    <a:gd name="T2" fmla="*/ 12 w 5"/>
                    <a:gd name="T3" fmla="*/ 5 h 4"/>
                    <a:gd name="T4" fmla="*/ 7 w 5"/>
                    <a:gd name="T5" fmla="*/ 0 h 4"/>
                    <a:gd name="T6" fmla="*/ 0 w 5"/>
                    <a:gd name="T7" fmla="*/ 5 h 4"/>
                    <a:gd name="T8" fmla="*/ 5 w 5"/>
                    <a:gd name="T9" fmla="*/ 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p:spPr>
              <p:txBody>
                <a:bodyPr/>
                <a:lstStyle/>
                <a:p>
                  <a:pPr>
                    <a:defRPr/>
                  </a:pPr>
                  <a:endParaRPr lang="en-US"/>
                </a:p>
              </p:txBody>
            </p:sp>
            <p:sp>
              <p:nvSpPr>
                <p:cNvPr id="2536" name="Freeform 105"/>
                <p:cNvSpPr>
                  <a:spLocks/>
                </p:cNvSpPr>
                <p:nvPr/>
              </p:nvSpPr>
              <p:spPr bwMode="auto">
                <a:xfrm>
                  <a:off x="982" y="2518"/>
                  <a:ext cx="85" cy="54"/>
                </a:xfrm>
                <a:custGeom>
                  <a:avLst/>
                  <a:gdLst>
                    <a:gd name="T0" fmla="*/ 80 w 36"/>
                    <a:gd name="T1" fmla="*/ 0 h 23"/>
                    <a:gd name="T2" fmla="*/ 0 w 36"/>
                    <a:gd name="T3" fmla="*/ 52 h 23"/>
                    <a:gd name="T4" fmla="*/ 2 w 36"/>
                    <a:gd name="T5" fmla="*/ 54 h 23"/>
                    <a:gd name="T6" fmla="*/ 85 w 36"/>
                    <a:gd name="T7" fmla="*/ 5 h 23"/>
                    <a:gd name="T8" fmla="*/ 8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p:spPr>
              <p:txBody>
                <a:bodyPr/>
                <a:lstStyle/>
                <a:p>
                  <a:pPr>
                    <a:defRPr/>
                  </a:pPr>
                  <a:endParaRPr lang="en-US"/>
                </a:p>
              </p:txBody>
            </p:sp>
            <p:sp>
              <p:nvSpPr>
                <p:cNvPr id="2537" name="Freeform 106"/>
                <p:cNvSpPr>
                  <a:spLocks/>
                </p:cNvSpPr>
                <p:nvPr/>
              </p:nvSpPr>
              <p:spPr bwMode="auto">
                <a:xfrm>
                  <a:off x="1003" y="2536"/>
                  <a:ext cx="78" cy="52"/>
                </a:xfrm>
                <a:custGeom>
                  <a:avLst/>
                  <a:gdLst>
                    <a:gd name="T0" fmla="*/ 2 w 33"/>
                    <a:gd name="T1" fmla="*/ 52 h 22"/>
                    <a:gd name="T2" fmla="*/ 78 w 33"/>
                    <a:gd name="T3" fmla="*/ 5 h 22"/>
                    <a:gd name="T4" fmla="*/ 76 w 33"/>
                    <a:gd name="T5" fmla="*/ 0 h 22"/>
                    <a:gd name="T6" fmla="*/ 0 w 33"/>
                    <a:gd name="T7" fmla="*/ 47 h 22"/>
                    <a:gd name="T8" fmla="*/ 2 w 33"/>
                    <a:gd name="T9" fmla="*/ 5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p:spPr>
              <p:txBody>
                <a:bodyPr/>
                <a:lstStyle/>
                <a:p>
                  <a:pPr>
                    <a:defRPr/>
                  </a:pPr>
                  <a:endParaRPr lang="en-US"/>
                </a:p>
              </p:txBody>
            </p:sp>
            <p:sp>
              <p:nvSpPr>
                <p:cNvPr id="2538"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p:spPr>
              <p:txBody>
                <a:bodyPr/>
                <a:lstStyle/>
                <a:p>
                  <a:pPr>
                    <a:defRPr/>
                  </a:pPr>
                  <a:endParaRPr lang="en-US"/>
                </a:p>
              </p:txBody>
            </p:sp>
            <p:sp>
              <p:nvSpPr>
                <p:cNvPr id="2539" name="Freeform 108"/>
                <p:cNvSpPr>
                  <a:spLocks/>
                </p:cNvSpPr>
                <p:nvPr/>
              </p:nvSpPr>
              <p:spPr bwMode="auto">
                <a:xfrm>
                  <a:off x="781" y="2596"/>
                  <a:ext cx="5" cy="4"/>
                </a:xfrm>
                <a:custGeom>
                  <a:avLst/>
                  <a:gdLst>
                    <a:gd name="T0" fmla="*/ 5 w 2"/>
                    <a:gd name="T1" fmla="*/ 0 h 2"/>
                    <a:gd name="T2" fmla="*/ 5 w 2"/>
                    <a:gd name="T3" fmla="*/ 0 h 2"/>
                    <a:gd name="T4" fmla="*/ 3 w 2"/>
                    <a:gd name="T5" fmla="*/ 0 h 2"/>
                    <a:gd name="T6" fmla="*/ 5 w 2"/>
                    <a:gd name="T7" fmla="*/ 2 h 2"/>
                    <a:gd name="T8" fmla="*/ 0 w 2"/>
                    <a:gd name="T9" fmla="*/ 4 h 2"/>
                    <a:gd name="T10" fmla="*/ 0 w 2"/>
                    <a:gd name="T11" fmla="*/ 4 h 2"/>
                    <a:gd name="T12" fmla="*/ 3 w 2"/>
                    <a:gd name="T13" fmla="*/ 4 h 2"/>
                    <a:gd name="T14" fmla="*/ 0 w 2"/>
                    <a:gd name="T15" fmla="*/ 4 h 2"/>
                    <a:gd name="T16" fmla="*/ 5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540" name="Freeform 109"/>
                <p:cNvSpPr>
                  <a:spLocks/>
                </p:cNvSpPr>
                <p:nvPr/>
              </p:nvSpPr>
              <p:spPr bwMode="auto">
                <a:xfrm>
                  <a:off x="781" y="2596"/>
                  <a:ext cx="2" cy="4"/>
                </a:xfrm>
                <a:custGeom>
                  <a:avLst/>
                  <a:gdLst>
                    <a:gd name="T0" fmla="*/ 2 w 1"/>
                    <a:gd name="T1" fmla="*/ 4 h 2"/>
                    <a:gd name="T2" fmla="*/ 0 w 1"/>
                    <a:gd name="T3" fmla="*/ 4 h 2"/>
                    <a:gd name="T4" fmla="*/ 2 w 1"/>
                    <a:gd name="T5" fmla="*/ 4 h 2"/>
                    <a:gd name="T6" fmla="*/ 2 w 1"/>
                    <a:gd name="T7" fmla="*/ 4 h 2"/>
                    <a:gd name="T8" fmla="*/ 2 w 1"/>
                    <a:gd name="T9" fmla="*/ 0 h 2"/>
                    <a:gd name="T10" fmla="*/ 2 w 1"/>
                    <a:gd name="T11" fmla="*/ 0 h 2"/>
                    <a:gd name="T12" fmla="*/ 2 w 1"/>
                    <a:gd name="T13" fmla="*/ 0 h 2"/>
                    <a:gd name="T14" fmla="*/ 2 w 1"/>
                    <a:gd name="T15" fmla="*/ 0 h 2"/>
                    <a:gd name="T16" fmla="*/ 2 w 1"/>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541" name="Freeform 110"/>
                <p:cNvSpPr>
                  <a:spLocks/>
                </p:cNvSpPr>
                <p:nvPr/>
              </p:nvSpPr>
              <p:spPr bwMode="auto">
                <a:xfrm>
                  <a:off x="781" y="2596"/>
                  <a:ext cx="5" cy="4"/>
                </a:xfrm>
                <a:custGeom>
                  <a:avLst/>
                  <a:gdLst>
                    <a:gd name="T0" fmla="*/ 0 w 2"/>
                    <a:gd name="T1" fmla="*/ 4 h 2"/>
                    <a:gd name="T2" fmla="*/ 3 w 2"/>
                    <a:gd name="T3" fmla="*/ 4 h 2"/>
                    <a:gd name="T4" fmla="*/ 3 w 2"/>
                    <a:gd name="T5" fmla="*/ 4 h 2"/>
                    <a:gd name="T6" fmla="*/ 0 w 2"/>
                    <a:gd name="T7" fmla="*/ 4 h 2"/>
                    <a:gd name="T8" fmla="*/ 5 w 2"/>
                    <a:gd name="T9" fmla="*/ 2 h 2"/>
                    <a:gd name="T10" fmla="*/ 5 w 2"/>
                    <a:gd name="T11" fmla="*/ 0 h 2"/>
                    <a:gd name="T12" fmla="*/ 3 w 2"/>
                    <a:gd name="T13" fmla="*/ 0 h 2"/>
                    <a:gd name="T14" fmla="*/ 5 w 2"/>
                    <a:gd name="T15" fmla="*/ 0 h 2"/>
                    <a:gd name="T16" fmla="*/ 0 w 2"/>
                    <a:gd name="T17" fmla="*/ 4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p:spPr>
              <p:txBody>
                <a:bodyPr/>
                <a:lstStyle/>
                <a:p>
                  <a:pPr>
                    <a:defRPr/>
                  </a:pPr>
                  <a:endParaRPr lang="en-US"/>
                </a:p>
              </p:txBody>
            </p:sp>
            <p:sp>
              <p:nvSpPr>
                <p:cNvPr id="2542" name="Freeform 111"/>
                <p:cNvSpPr>
                  <a:spLocks/>
                </p:cNvSpPr>
                <p:nvPr/>
              </p:nvSpPr>
              <p:spPr bwMode="auto">
                <a:xfrm>
                  <a:off x="783" y="2596"/>
                  <a:ext cx="5" cy="7"/>
                </a:xfrm>
                <a:custGeom>
                  <a:avLst/>
                  <a:gdLst>
                    <a:gd name="T0" fmla="*/ 5 w 2"/>
                    <a:gd name="T1" fmla="*/ 2 h 3"/>
                    <a:gd name="T2" fmla="*/ 3 w 2"/>
                    <a:gd name="T3" fmla="*/ 2 h 3"/>
                    <a:gd name="T4" fmla="*/ 3 w 2"/>
                    <a:gd name="T5" fmla="*/ 0 h 3"/>
                    <a:gd name="T6" fmla="*/ 0 w 2"/>
                    <a:gd name="T7" fmla="*/ 5 h 3"/>
                    <a:gd name="T8" fmla="*/ 0 w 2"/>
                    <a:gd name="T9" fmla="*/ 7 h 3"/>
                    <a:gd name="T10" fmla="*/ 3 w 2"/>
                    <a:gd name="T11" fmla="*/ 7 h 3"/>
                    <a:gd name="T12" fmla="*/ 5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p:spPr>
              <p:txBody>
                <a:bodyPr/>
                <a:lstStyle/>
                <a:p>
                  <a:pPr>
                    <a:defRPr/>
                  </a:pPr>
                  <a:endParaRPr lang="en-US"/>
                </a:p>
              </p:txBody>
            </p:sp>
            <p:sp>
              <p:nvSpPr>
                <p:cNvPr id="2543" name="Freeform 112"/>
                <p:cNvSpPr>
                  <a:spLocks/>
                </p:cNvSpPr>
                <p:nvPr/>
              </p:nvSpPr>
              <p:spPr bwMode="auto">
                <a:xfrm>
                  <a:off x="923" y="2586"/>
                  <a:ext cx="21" cy="12"/>
                </a:xfrm>
                <a:custGeom>
                  <a:avLst/>
                  <a:gdLst>
                    <a:gd name="T0" fmla="*/ 19 w 9"/>
                    <a:gd name="T1" fmla="*/ 0 h 5"/>
                    <a:gd name="T2" fmla="*/ 0 w 9"/>
                    <a:gd name="T3" fmla="*/ 7 h 5"/>
                    <a:gd name="T4" fmla="*/ 0 w 9"/>
                    <a:gd name="T5" fmla="*/ 12 h 5"/>
                    <a:gd name="T6" fmla="*/ 21 w 9"/>
                    <a:gd name="T7" fmla="*/ 5 h 5"/>
                    <a:gd name="T8" fmla="*/ 19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p:spPr>
              <p:txBody>
                <a:bodyPr/>
                <a:lstStyle/>
                <a:p>
                  <a:pPr>
                    <a:defRPr/>
                  </a:pPr>
                  <a:endParaRPr lang="en-US"/>
                </a:p>
              </p:txBody>
            </p:sp>
            <p:sp>
              <p:nvSpPr>
                <p:cNvPr id="2544" name="Freeform 113"/>
                <p:cNvSpPr>
                  <a:spLocks/>
                </p:cNvSpPr>
                <p:nvPr/>
              </p:nvSpPr>
              <p:spPr bwMode="auto">
                <a:xfrm>
                  <a:off x="963" y="2570"/>
                  <a:ext cx="21" cy="11"/>
                </a:xfrm>
                <a:custGeom>
                  <a:avLst/>
                  <a:gdLst>
                    <a:gd name="T0" fmla="*/ 2 w 9"/>
                    <a:gd name="T1" fmla="*/ 11 h 5"/>
                    <a:gd name="T2" fmla="*/ 21 w 9"/>
                    <a:gd name="T3" fmla="*/ 2 h 5"/>
                    <a:gd name="T4" fmla="*/ 19 w 9"/>
                    <a:gd name="T5" fmla="*/ 0 h 5"/>
                    <a:gd name="T6" fmla="*/ 0 w 9"/>
                    <a:gd name="T7" fmla="*/ 7 h 5"/>
                    <a:gd name="T8" fmla="*/ 2 w 9"/>
                    <a:gd name="T9" fmla="*/ 11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p:spPr>
              <p:txBody>
                <a:bodyPr/>
                <a:lstStyle/>
                <a:p>
                  <a:pPr>
                    <a:defRPr/>
                  </a:pPr>
                  <a:endParaRPr lang="en-US"/>
                </a:p>
              </p:txBody>
            </p:sp>
            <p:sp>
              <p:nvSpPr>
                <p:cNvPr id="2545" name="Freeform 114"/>
                <p:cNvSpPr>
                  <a:spLocks/>
                </p:cNvSpPr>
                <p:nvPr/>
              </p:nvSpPr>
              <p:spPr bwMode="auto">
                <a:xfrm>
                  <a:off x="982" y="2584"/>
                  <a:ext cx="23" cy="14"/>
                </a:xfrm>
                <a:custGeom>
                  <a:avLst/>
                  <a:gdLst>
                    <a:gd name="T0" fmla="*/ 2 w 10"/>
                    <a:gd name="T1" fmla="*/ 14 h 6"/>
                    <a:gd name="T2" fmla="*/ 14 w 10"/>
                    <a:gd name="T3" fmla="*/ 9 h 6"/>
                    <a:gd name="T4" fmla="*/ 23 w 10"/>
                    <a:gd name="T5" fmla="*/ 5 h 6"/>
                    <a:gd name="T6" fmla="*/ 21 w 10"/>
                    <a:gd name="T7" fmla="*/ 0 h 6"/>
                    <a:gd name="T8" fmla="*/ 12 w 10"/>
                    <a:gd name="T9" fmla="*/ 5 h 6"/>
                    <a:gd name="T10" fmla="*/ 0 w 10"/>
                    <a:gd name="T11" fmla="*/ 12 h 6"/>
                    <a:gd name="T12" fmla="*/ 2 w 10"/>
                    <a:gd name="T13" fmla="*/ 14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p:spPr>
              <p:txBody>
                <a:bodyPr/>
                <a:lstStyle/>
                <a:p>
                  <a:pPr>
                    <a:defRPr/>
                  </a:pPr>
                  <a:endParaRPr lang="en-US"/>
                </a:p>
              </p:txBody>
            </p:sp>
            <p:sp>
              <p:nvSpPr>
                <p:cNvPr id="2546" name="Freeform 115"/>
                <p:cNvSpPr>
                  <a:spLocks/>
                </p:cNvSpPr>
                <p:nvPr/>
              </p:nvSpPr>
              <p:spPr bwMode="auto">
                <a:xfrm>
                  <a:off x="786" y="2598"/>
                  <a:ext cx="4" cy="7"/>
                </a:xfrm>
                <a:custGeom>
                  <a:avLst/>
                  <a:gdLst>
                    <a:gd name="T0" fmla="*/ 4 w 2"/>
                    <a:gd name="T1" fmla="*/ 2 h 3"/>
                    <a:gd name="T2" fmla="*/ 2 w 2"/>
                    <a:gd name="T3" fmla="*/ 0 h 3"/>
                    <a:gd name="T4" fmla="*/ 0 w 2"/>
                    <a:gd name="T5" fmla="*/ 5 h 3"/>
                    <a:gd name="T6" fmla="*/ 2 w 2"/>
                    <a:gd name="T7" fmla="*/ 7 h 3"/>
                    <a:gd name="T8" fmla="*/ 4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p:spPr>
              <p:txBody>
                <a:bodyPr/>
                <a:lstStyle/>
                <a:p>
                  <a:pPr>
                    <a:defRPr/>
                  </a:pPr>
                  <a:endParaRPr lang="en-US"/>
                </a:p>
              </p:txBody>
            </p:sp>
            <p:sp>
              <p:nvSpPr>
                <p:cNvPr id="2547" name="Freeform 116"/>
                <p:cNvSpPr>
                  <a:spLocks/>
                </p:cNvSpPr>
                <p:nvPr/>
              </p:nvSpPr>
              <p:spPr bwMode="auto">
                <a:xfrm>
                  <a:off x="942" y="2577"/>
                  <a:ext cx="23" cy="14"/>
                </a:xfrm>
                <a:custGeom>
                  <a:avLst/>
                  <a:gdLst>
                    <a:gd name="T0" fmla="*/ 2 w 10"/>
                    <a:gd name="T1" fmla="*/ 14 h 6"/>
                    <a:gd name="T2" fmla="*/ 23 w 10"/>
                    <a:gd name="T3" fmla="*/ 5 h 6"/>
                    <a:gd name="T4" fmla="*/ 21 w 10"/>
                    <a:gd name="T5" fmla="*/ 0 h 6"/>
                    <a:gd name="T6" fmla="*/ 0 w 10"/>
                    <a:gd name="T7" fmla="*/ 9 h 6"/>
                    <a:gd name="T8" fmla="*/ 2 w 10"/>
                    <a:gd name="T9" fmla="*/ 14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p:spPr>
              <p:txBody>
                <a:bodyPr/>
                <a:lstStyle/>
                <a:p>
                  <a:pPr>
                    <a:defRPr/>
                  </a:pPr>
                  <a:endParaRPr lang="en-US"/>
                </a:p>
              </p:txBody>
            </p:sp>
            <p:sp>
              <p:nvSpPr>
                <p:cNvPr id="2548" name="Freeform 117"/>
                <p:cNvSpPr>
                  <a:spLocks/>
                </p:cNvSpPr>
                <p:nvPr/>
              </p:nvSpPr>
              <p:spPr bwMode="auto">
                <a:xfrm>
                  <a:off x="823" y="2607"/>
                  <a:ext cx="38" cy="7"/>
                </a:xfrm>
                <a:custGeom>
                  <a:avLst/>
                  <a:gdLst>
                    <a:gd name="T0" fmla="*/ 38 w 16"/>
                    <a:gd name="T1" fmla="*/ 0 h 3"/>
                    <a:gd name="T2" fmla="*/ 0 w 16"/>
                    <a:gd name="T3" fmla="*/ 0 h 3"/>
                    <a:gd name="T4" fmla="*/ 0 w 16"/>
                    <a:gd name="T5" fmla="*/ 5 h 3"/>
                    <a:gd name="T6" fmla="*/ 38 w 16"/>
                    <a:gd name="T7" fmla="*/ 5 h 3"/>
                    <a:gd name="T8" fmla="*/ 38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p:spPr>
              <p:txBody>
                <a:bodyPr/>
                <a:lstStyle/>
                <a:p>
                  <a:pPr>
                    <a:defRPr/>
                  </a:pPr>
                  <a:endParaRPr lang="en-US"/>
                </a:p>
              </p:txBody>
            </p:sp>
            <p:sp>
              <p:nvSpPr>
                <p:cNvPr id="2549" name="Freeform 118"/>
                <p:cNvSpPr>
                  <a:spLocks/>
                </p:cNvSpPr>
                <p:nvPr/>
              </p:nvSpPr>
              <p:spPr bwMode="auto">
                <a:xfrm>
                  <a:off x="788" y="2600"/>
                  <a:ext cx="5" cy="5"/>
                </a:xfrm>
                <a:custGeom>
                  <a:avLst/>
                  <a:gdLst>
                    <a:gd name="T0" fmla="*/ 0 w 2"/>
                    <a:gd name="T1" fmla="*/ 5 h 2"/>
                    <a:gd name="T2" fmla="*/ 3 w 2"/>
                    <a:gd name="T3" fmla="*/ 5 h 2"/>
                    <a:gd name="T4" fmla="*/ 3 w 2"/>
                    <a:gd name="T5" fmla="*/ 5 h 2"/>
                    <a:gd name="T6" fmla="*/ 5 w 2"/>
                    <a:gd name="T7" fmla="*/ 0 h 2"/>
                    <a:gd name="T8" fmla="*/ 3 w 2"/>
                    <a:gd name="T9" fmla="*/ 0 h 2"/>
                    <a:gd name="T10" fmla="*/ 3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550" name="Freeform 119"/>
                <p:cNvSpPr>
                  <a:spLocks/>
                </p:cNvSpPr>
                <p:nvPr/>
              </p:nvSpPr>
              <p:spPr bwMode="auto">
                <a:xfrm>
                  <a:off x="861" y="2607"/>
                  <a:ext cx="10" cy="5"/>
                </a:xfrm>
                <a:custGeom>
                  <a:avLst/>
                  <a:gdLst>
                    <a:gd name="T0" fmla="*/ 0 w 4"/>
                    <a:gd name="T1" fmla="*/ 5 h 2"/>
                    <a:gd name="T2" fmla="*/ 10 w 4"/>
                    <a:gd name="T3" fmla="*/ 5 h 2"/>
                    <a:gd name="T4" fmla="*/ 7 w 4"/>
                    <a:gd name="T5" fmla="*/ 0 h 2"/>
                    <a:gd name="T6" fmla="*/ 0 w 4"/>
                    <a:gd name="T7" fmla="*/ 0 h 2"/>
                    <a:gd name="T8" fmla="*/ 0 w 4"/>
                    <a:gd name="T9" fmla="*/ 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51" name="Freeform 120"/>
                <p:cNvSpPr>
                  <a:spLocks/>
                </p:cNvSpPr>
                <p:nvPr/>
              </p:nvSpPr>
              <p:spPr bwMode="auto">
                <a:xfrm>
                  <a:off x="868" y="2593"/>
                  <a:ext cx="55" cy="19"/>
                </a:xfrm>
                <a:custGeom>
                  <a:avLst/>
                  <a:gdLst>
                    <a:gd name="T0" fmla="*/ 2 w 23"/>
                    <a:gd name="T1" fmla="*/ 19 h 8"/>
                    <a:gd name="T2" fmla="*/ 55 w 23"/>
                    <a:gd name="T3" fmla="*/ 5 h 8"/>
                    <a:gd name="T4" fmla="*/ 55 w 23"/>
                    <a:gd name="T5" fmla="*/ 0 h 8"/>
                    <a:gd name="T6" fmla="*/ 0 w 23"/>
                    <a:gd name="T7" fmla="*/ 14 h 8"/>
                    <a:gd name="T8" fmla="*/ 2 w 23"/>
                    <a:gd name="T9" fmla="*/ 19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p:spPr>
              <p:txBody>
                <a:bodyPr/>
                <a:lstStyle/>
                <a:p>
                  <a:pPr>
                    <a:defRPr/>
                  </a:pPr>
                  <a:endParaRPr lang="en-US"/>
                </a:p>
              </p:txBody>
            </p:sp>
            <p:sp>
              <p:nvSpPr>
                <p:cNvPr id="2552" name="Freeform 121"/>
                <p:cNvSpPr>
                  <a:spLocks/>
                </p:cNvSpPr>
                <p:nvPr/>
              </p:nvSpPr>
              <p:spPr bwMode="auto">
                <a:xfrm>
                  <a:off x="790" y="2600"/>
                  <a:ext cx="33" cy="12"/>
                </a:xfrm>
                <a:custGeom>
                  <a:avLst/>
                  <a:gdLst>
                    <a:gd name="T0" fmla="*/ 33 w 14"/>
                    <a:gd name="T1" fmla="*/ 7 h 5"/>
                    <a:gd name="T2" fmla="*/ 2 w 14"/>
                    <a:gd name="T3" fmla="*/ 0 h 5"/>
                    <a:gd name="T4" fmla="*/ 0 w 14"/>
                    <a:gd name="T5" fmla="*/ 5 h 5"/>
                    <a:gd name="T6" fmla="*/ 33 w 14"/>
                    <a:gd name="T7" fmla="*/ 12 h 5"/>
                    <a:gd name="T8" fmla="*/ 33 w 14"/>
                    <a:gd name="T9" fmla="*/ 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p:spPr>
              <p:txBody>
                <a:bodyPr/>
                <a:lstStyle/>
                <a:p>
                  <a:pPr>
                    <a:defRPr/>
                  </a:pPr>
                  <a:endParaRPr lang="en-US"/>
                </a:p>
              </p:txBody>
            </p:sp>
            <p:sp>
              <p:nvSpPr>
                <p:cNvPr id="2553" name="Freeform 122"/>
                <p:cNvSpPr>
                  <a:spLocks/>
                </p:cNvSpPr>
                <p:nvPr/>
              </p:nvSpPr>
              <p:spPr bwMode="auto">
                <a:xfrm>
                  <a:off x="741" y="2567"/>
                  <a:ext cx="21" cy="12"/>
                </a:xfrm>
                <a:custGeom>
                  <a:avLst/>
                  <a:gdLst>
                    <a:gd name="T0" fmla="*/ 21 w 9"/>
                    <a:gd name="T1" fmla="*/ 7 h 5"/>
                    <a:gd name="T2" fmla="*/ 2 w 9"/>
                    <a:gd name="T3" fmla="*/ 0 h 5"/>
                    <a:gd name="T4" fmla="*/ 0 w 9"/>
                    <a:gd name="T5" fmla="*/ 2 h 5"/>
                    <a:gd name="T6" fmla="*/ 21 w 9"/>
                    <a:gd name="T7" fmla="*/ 12 h 5"/>
                    <a:gd name="T8" fmla="*/ 21 w 9"/>
                    <a:gd name="T9" fmla="*/ 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p:spPr>
              <p:txBody>
                <a:bodyPr/>
                <a:lstStyle/>
                <a:p>
                  <a:pPr>
                    <a:defRPr/>
                  </a:pPr>
                  <a:endParaRPr lang="en-US"/>
                </a:p>
              </p:txBody>
            </p:sp>
            <p:sp>
              <p:nvSpPr>
                <p:cNvPr id="2554" name="Freeform 123"/>
                <p:cNvSpPr>
                  <a:spLocks/>
                </p:cNvSpPr>
                <p:nvPr/>
              </p:nvSpPr>
              <p:spPr bwMode="auto">
                <a:xfrm>
                  <a:off x="939" y="2522"/>
                  <a:ext cx="45" cy="26"/>
                </a:xfrm>
                <a:custGeom>
                  <a:avLst/>
                  <a:gdLst>
                    <a:gd name="T0" fmla="*/ 43 w 19"/>
                    <a:gd name="T1" fmla="*/ 0 h 11"/>
                    <a:gd name="T2" fmla="*/ 0 w 19"/>
                    <a:gd name="T3" fmla="*/ 21 h 11"/>
                    <a:gd name="T4" fmla="*/ 2 w 19"/>
                    <a:gd name="T5" fmla="*/ 26 h 11"/>
                    <a:gd name="T6" fmla="*/ 45 w 19"/>
                    <a:gd name="T7" fmla="*/ 5 h 11"/>
                    <a:gd name="T8" fmla="*/ 43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p:spPr>
              <p:txBody>
                <a:bodyPr/>
                <a:lstStyle/>
                <a:p>
                  <a:pPr>
                    <a:defRPr/>
                  </a:pPr>
                  <a:endParaRPr lang="en-US"/>
                </a:p>
              </p:txBody>
            </p:sp>
            <p:sp>
              <p:nvSpPr>
                <p:cNvPr id="2555" name="Freeform 124"/>
                <p:cNvSpPr>
                  <a:spLocks/>
                </p:cNvSpPr>
                <p:nvPr/>
              </p:nvSpPr>
              <p:spPr bwMode="auto">
                <a:xfrm>
                  <a:off x="741" y="2567"/>
                  <a:ext cx="2" cy="3"/>
                </a:xfrm>
                <a:custGeom>
                  <a:avLst/>
                  <a:gdLst>
                    <a:gd name="T0" fmla="*/ 2 w 1"/>
                    <a:gd name="T1" fmla="*/ 0 h 1"/>
                    <a:gd name="T2" fmla="*/ 2 w 1"/>
                    <a:gd name="T3" fmla="*/ 0 h 1"/>
                    <a:gd name="T4" fmla="*/ 2 w 1"/>
                    <a:gd name="T5" fmla="*/ 0 h 1"/>
                    <a:gd name="T6" fmla="*/ 2 w 1"/>
                    <a:gd name="T7" fmla="*/ 0 h 1"/>
                    <a:gd name="T8" fmla="*/ 0 w 1"/>
                    <a:gd name="T9" fmla="*/ 3 h 1"/>
                    <a:gd name="T10" fmla="*/ 0 w 1"/>
                    <a:gd name="T11" fmla="*/ 3 h 1"/>
                    <a:gd name="T12" fmla="*/ 0 w 1"/>
                    <a:gd name="T13" fmla="*/ 3 h 1"/>
                    <a:gd name="T14" fmla="*/ 2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p:spPr>
              <p:txBody>
                <a:bodyPr/>
                <a:lstStyle/>
                <a:p>
                  <a:pPr>
                    <a:defRPr/>
                  </a:pPr>
                  <a:endParaRPr lang="en-US"/>
                </a:p>
              </p:txBody>
            </p:sp>
            <p:sp>
              <p:nvSpPr>
                <p:cNvPr id="2556" name="Freeform 125"/>
                <p:cNvSpPr>
                  <a:spLocks/>
                </p:cNvSpPr>
                <p:nvPr/>
              </p:nvSpPr>
              <p:spPr bwMode="auto">
                <a:xfrm>
                  <a:off x="927" y="2546"/>
                  <a:ext cx="12" cy="9"/>
                </a:xfrm>
                <a:custGeom>
                  <a:avLst/>
                  <a:gdLst>
                    <a:gd name="T0" fmla="*/ 10 w 5"/>
                    <a:gd name="T1" fmla="*/ 0 h 4"/>
                    <a:gd name="T2" fmla="*/ 0 w 5"/>
                    <a:gd name="T3" fmla="*/ 5 h 4"/>
                    <a:gd name="T4" fmla="*/ 2 w 5"/>
                    <a:gd name="T5" fmla="*/ 9 h 4"/>
                    <a:gd name="T6" fmla="*/ 12 w 5"/>
                    <a:gd name="T7" fmla="*/ 5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p:spPr>
              <p:txBody>
                <a:bodyPr/>
                <a:lstStyle/>
                <a:p>
                  <a:pPr>
                    <a:defRPr/>
                  </a:pPr>
                  <a:endParaRPr lang="en-US"/>
                </a:p>
              </p:txBody>
            </p:sp>
            <p:sp>
              <p:nvSpPr>
                <p:cNvPr id="2557"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p:spPr>
              <p:txBody>
                <a:bodyPr/>
                <a:lstStyle/>
                <a:p>
                  <a:pPr>
                    <a:defRPr/>
                  </a:pPr>
                  <a:endParaRPr lang="en-US"/>
                </a:p>
              </p:txBody>
            </p:sp>
            <p:sp>
              <p:nvSpPr>
                <p:cNvPr id="2558" name="Freeform 127"/>
                <p:cNvSpPr>
                  <a:spLocks/>
                </p:cNvSpPr>
                <p:nvPr/>
              </p:nvSpPr>
              <p:spPr bwMode="auto">
                <a:xfrm>
                  <a:off x="831" y="2572"/>
                  <a:ext cx="35" cy="9"/>
                </a:xfrm>
                <a:custGeom>
                  <a:avLst/>
                  <a:gdLst>
                    <a:gd name="T0" fmla="*/ 0 w 15"/>
                    <a:gd name="T1" fmla="*/ 9 h 4"/>
                    <a:gd name="T2" fmla="*/ 35 w 15"/>
                    <a:gd name="T3" fmla="*/ 5 h 4"/>
                    <a:gd name="T4" fmla="*/ 33 w 15"/>
                    <a:gd name="T5" fmla="*/ 0 h 4"/>
                    <a:gd name="T6" fmla="*/ 0 w 15"/>
                    <a:gd name="T7" fmla="*/ 5 h 4"/>
                    <a:gd name="T8" fmla="*/ 0 w 15"/>
                    <a:gd name="T9" fmla="*/ 9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p:spPr>
              <p:txBody>
                <a:bodyPr/>
                <a:lstStyle/>
                <a:p>
                  <a:pPr>
                    <a:defRPr/>
                  </a:pPr>
                  <a:endParaRPr lang="en-US"/>
                </a:p>
              </p:txBody>
            </p:sp>
            <p:sp>
              <p:nvSpPr>
                <p:cNvPr id="2559" name="Freeform 128"/>
                <p:cNvSpPr>
                  <a:spLocks/>
                </p:cNvSpPr>
                <p:nvPr/>
              </p:nvSpPr>
              <p:spPr bwMode="auto">
                <a:xfrm>
                  <a:off x="807" y="2579"/>
                  <a:ext cx="19" cy="5"/>
                </a:xfrm>
                <a:custGeom>
                  <a:avLst/>
                  <a:gdLst>
                    <a:gd name="T0" fmla="*/ 0 w 8"/>
                    <a:gd name="T1" fmla="*/ 5 h 2"/>
                    <a:gd name="T2" fmla="*/ 19 w 8"/>
                    <a:gd name="T3" fmla="*/ 5 h 2"/>
                    <a:gd name="T4" fmla="*/ 19 w 8"/>
                    <a:gd name="T5" fmla="*/ 0 h 2"/>
                    <a:gd name="T6" fmla="*/ 0 w 8"/>
                    <a:gd name="T7" fmla="*/ 0 h 2"/>
                    <a:gd name="T8" fmla="*/ 0 w 8"/>
                    <a:gd name="T9" fmla="*/ 5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60" name="Freeform 129"/>
                <p:cNvSpPr>
                  <a:spLocks/>
                </p:cNvSpPr>
                <p:nvPr/>
              </p:nvSpPr>
              <p:spPr bwMode="auto">
                <a:xfrm>
                  <a:off x="982" y="2496"/>
                  <a:ext cx="47" cy="31"/>
                </a:xfrm>
                <a:custGeom>
                  <a:avLst/>
                  <a:gdLst>
                    <a:gd name="T0" fmla="*/ 2 w 20"/>
                    <a:gd name="T1" fmla="*/ 31 h 13"/>
                    <a:gd name="T2" fmla="*/ 47 w 20"/>
                    <a:gd name="T3" fmla="*/ 2 h 13"/>
                    <a:gd name="T4" fmla="*/ 45 w 20"/>
                    <a:gd name="T5" fmla="*/ 0 h 13"/>
                    <a:gd name="T6" fmla="*/ 0 w 20"/>
                    <a:gd name="T7" fmla="*/ 26 h 13"/>
                    <a:gd name="T8" fmla="*/ 2 w 20"/>
                    <a:gd name="T9" fmla="*/ 31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p:spPr>
              <p:txBody>
                <a:bodyPr/>
                <a:lstStyle/>
                <a:p>
                  <a:pPr>
                    <a:defRPr/>
                  </a:pPr>
                  <a:endParaRPr lang="en-US"/>
                </a:p>
              </p:txBody>
            </p:sp>
            <p:sp>
              <p:nvSpPr>
                <p:cNvPr id="2561" name="Freeform 130"/>
                <p:cNvSpPr>
                  <a:spLocks/>
                </p:cNvSpPr>
                <p:nvPr/>
              </p:nvSpPr>
              <p:spPr bwMode="auto">
                <a:xfrm>
                  <a:off x="762" y="2574"/>
                  <a:ext cx="45" cy="10"/>
                </a:xfrm>
                <a:custGeom>
                  <a:avLst/>
                  <a:gdLst>
                    <a:gd name="T0" fmla="*/ 0 w 19"/>
                    <a:gd name="T1" fmla="*/ 5 h 4"/>
                    <a:gd name="T2" fmla="*/ 45 w 19"/>
                    <a:gd name="T3" fmla="*/ 10 h 4"/>
                    <a:gd name="T4" fmla="*/ 45 w 19"/>
                    <a:gd name="T5" fmla="*/ 5 h 4"/>
                    <a:gd name="T6" fmla="*/ 0 w 19"/>
                    <a:gd name="T7" fmla="*/ 0 h 4"/>
                    <a:gd name="T8" fmla="*/ 0 w 19"/>
                    <a:gd name="T9" fmla="*/ 5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p:spPr>
              <p:txBody>
                <a:bodyPr/>
                <a:lstStyle/>
                <a:p>
                  <a:pPr>
                    <a:defRPr/>
                  </a:pPr>
                  <a:endParaRPr lang="en-US"/>
                </a:p>
              </p:txBody>
            </p:sp>
            <p:sp>
              <p:nvSpPr>
                <p:cNvPr id="2562" name="Freeform 131"/>
                <p:cNvSpPr>
                  <a:spLocks/>
                </p:cNvSpPr>
                <p:nvPr/>
              </p:nvSpPr>
              <p:spPr bwMode="auto">
                <a:xfrm>
                  <a:off x="864" y="2551"/>
                  <a:ext cx="66" cy="26"/>
                </a:xfrm>
                <a:custGeom>
                  <a:avLst/>
                  <a:gdLst>
                    <a:gd name="T0" fmla="*/ 2 w 28"/>
                    <a:gd name="T1" fmla="*/ 26 h 11"/>
                    <a:gd name="T2" fmla="*/ 66 w 28"/>
                    <a:gd name="T3" fmla="*/ 5 h 11"/>
                    <a:gd name="T4" fmla="*/ 64 w 28"/>
                    <a:gd name="T5" fmla="*/ 0 h 11"/>
                    <a:gd name="T6" fmla="*/ 0 w 28"/>
                    <a:gd name="T7" fmla="*/ 21 h 11"/>
                    <a:gd name="T8" fmla="*/ 2 w 28"/>
                    <a:gd name="T9" fmla="*/ 26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p:spPr>
              <p:txBody>
                <a:bodyPr/>
                <a:lstStyle/>
                <a:p>
                  <a:pPr>
                    <a:defRPr/>
                  </a:pPr>
                  <a:endParaRPr lang="en-US"/>
                </a:p>
              </p:txBody>
            </p:sp>
            <p:sp>
              <p:nvSpPr>
                <p:cNvPr id="2563"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p:spPr>
              <p:txBody>
                <a:bodyPr/>
                <a:lstStyle/>
                <a:p>
                  <a:pPr>
                    <a:defRPr/>
                  </a:pPr>
                  <a:endParaRPr lang="en-US"/>
                </a:p>
              </p:txBody>
            </p:sp>
            <p:sp>
              <p:nvSpPr>
                <p:cNvPr id="2564" name="Freeform 133"/>
                <p:cNvSpPr>
                  <a:spLocks/>
                </p:cNvSpPr>
                <p:nvPr/>
              </p:nvSpPr>
              <p:spPr bwMode="auto">
                <a:xfrm>
                  <a:off x="1027" y="2475"/>
                  <a:ext cx="28" cy="24"/>
                </a:xfrm>
                <a:custGeom>
                  <a:avLst/>
                  <a:gdLst>
                    <a:gd name="T0" fmla="*/ 26 w 12"/>
                    <a:gd name="T1" fmla="*/ 0 h 10"/>
                    <a:gd name="T2" fmla="*/ 0 w 12"/>
                    <a:gd name="T3" fmla="*/ 22 h 10"/>
                    <a:gd name="T4" fmla="*/ 2 w 12"/>
                    <a:gd name="T5" fmla="*/ 24 h 10"/>
                    <a:gd name="T6" fmla="*/ 28 w 12"/>
                    <a:gd name="T7" fmla="*/ 5 h 10"/>
                    <a:gd name="T8" fmla="*/ 26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p:spPr>
              <p:txBody>
                <a:bodyPr/>
                <a:lstStyle/>
                <a:p>
                  <a:pPr>
                    <a:defRPr/>
                  </a:pPr>
                  <a:endParaRPr lang="en-US"/>
                </a:p>
              </p:txBody>
            </p:sp>
            <p:sp>
              <p:nvSpPr>
                <p:cNvPr id="2565"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5 h 2"/>
                    <a:gd name="T10" fmla="*/ 0 w 1"/>
                    <a:gd name="T11" fmla="*/ 5 h 2"/>
                    <a:gd name="T12" fmla="*/ 0 w 1"/>
                    <a:gd name="T13" fmla="*/ 5 h 2"/>
                    <a:gd name="T14" fmla="*/ 0 w 1"/>
                    <a:gd name="T15" fmla="*/ 5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566" name="Freeform 135"/>
                <p:cNvSpPr>
                  <a:spLocks/>
                </p:cNvSpPr>
                <p:nvPr/>
              </p:nvSpPr>
              <p:spPr bwMode="auto">
                <a:xfrm>
                  <a:off x="793" y="2539"/>
                  <a:ext cx="16" cy="21"/>
                </a:xfrm>
                <a:custGeom>
                  <a:avLst/>
                  <a:gdLst>
                    <a:gd name="T0" fmla="*/ 0 w 7"/>
                    <a:gd name="T1" fmla="*/ 2 h 9"/>
                    <a:gd name="T2" fmla="*/ 14 w 7"/>
                    <a:gd name="T3" fmla="*/ 21 h 9"/>
                    <a:gd name="T4" fmla="*/ 16 w 7"/>
                    <a:gd name="T5" fmla="*/ 19 h 9"/>
                    <a:gd name="T6" fmla="*/ 5 w 7"/>
                    <a:gd name="T7" fmla="*/ 0 h 9"/>
                    <a:gd name="T8" fmla="*/ 0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p:spPr>
              <p:txBody>
                <a:bodyPr/>
                <a:lstStyle/>
                <a:p>
                  <a:pPr>
                    <a:defRPr/>
                  </a:pPr>
                  <a:endParaRPr lang="en-US"/>
                </a:p>
              </p:txBody>
            </p:sp>
            <p:sp>
              <p:nvSpPr>
                <p:cNvPr id="2567" name="Freeform 136"/>
                <p:cNvSpPr>
                  <a:spLocks/>
                </p:cNvSpPr>
                <p:nvPr/>
              </p:nvSpPr>
              <p:spPr bwMode="auto">
                <a:xfrm>
                  <a:off x="807" y="2558"/>
                  <a:ext cx="19" cy="21"/>
                </a:xfrm>
                <a:custGeom>
                  <a:avLst/>
                  <a:gdLst>
                    <a:gd name="T0" fmla="*/ 19 w 8"/>
                    <a:gd name="T1" fmla="*/ 19 h 9"/>
                    <a:gd name="T2" fmla="*/ 2 w 8"/>
                    <a:gd name="T3" fmla="*/ 0 h 9"/>
                    <a:gd name="T4" fmla="*/ 0 w 8"/>
                    <a:gd name="T5" fmla="*/ 2 h 9"/>
                    <a:gd name="T6" fmla="*/ 14 w 8"/>
                    <a:gd name="T7" fmla="*/ 21 h 9"/>
                    <a:gd name="T8" fmla="*/ 19 w 8"/>
                    <a:gd name="T9" fmla="*/ 1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p:spPr>
              <p:txBody>
                <a:bodyPr/>
                <a:lstStyle/>
                <a:p>
                  <a:pPr>
                    <a:defRPr/>
                  </a:pPr>
                  <a:endParaRPr lang="en-US"/>
                </a:p>
              </p:txBody>
            </p:sp>
            <p:sp>
              <p:nvSpPr>
                <p:cNvPr id="2568" name="Freeform 137"/>
                <p:cNvSpPr>
                  <a:spLocks/>
                </p:cNvSpPr>
                <p:nvPr/>
              </p:nvSpPr>
              <p:spPr bwMode="auto">
                <a:xfrm>
                  <a:off x="885" y="2619"/>
                  <a:ext cx="14" cy="10"/>
                </a:xfrm>
                <a:custGeom>
                  <a:avLst/>
                  <a:gdLst>
                    <a:gd name="T0" fmla="*/ 0 w 6"/>
                    <a:gd name="T1" fmla="*/ 5 h 4"/>
                    <a:gd name="T2" fmla="*/ 14 w 6"/>
                    <a:gd name="T3" fmla="*/ 10 h 4"/>
                    <a:gd name="T4" fmla="*/ 14 w 6"/>
                    <a:gd name="T5" fmla="*/ 5 h 4"/>
                    <a:gd name="T6" fmla="*/ 0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569" name="Freeform 138"/>
                <p:cNvSpPr>
                  <a:spLocks/>
                </p:cNvSpPr>
                <p:nvPr/>
              </p:nvSpPr>
              <p:spPr bwMode="auto">
                <a:xfrm>
                  <a:off x="823" y="2579"/>
                  <a:ext cx="41" cy="33"/>
                </a:xfrm>
                <a:custGeom>
                  <a:avLst/>
                  <a:gdLst>
                    <a:gd name="T0" fmla="*/ 41 w 17"/>
                    <a:gd name="T1" fmla="*/ 28 h 14"/>
                    <a:gd name="T2" fmla="*/ 5 w 17"/>
                    <a:gd name="T3" fmla="*/ 0 h 14"/>
                    <a:gd name="T4" fmla="*/ 0 w 17"/>
                    <a:gd name="T5" fmla="*/ 2 h 14"/>
                    <a:gd name="T6" fmla="*/ 39 w 17"/>
                    <a:gd name="T7" fmla="*/ 33 h 14"/>
                    <a:gd name="T8" fmla="*/ 41 w 17"/>
                    <a:gd name="T9" fmla="*/ 2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p:spPr>
              <p:txBody>
                <a:bodyPr/>
                <a:lstStyle/>
                <a:p>
                  <a:pPr>
                    <a:defRPr/>
                  </a:pPr>
                  <a:endParaRPr lang="en-US"/>
                </a:p>
              </p:txBody>
            </p:sp>
            <p:sp>
              <p:nvSpPr>
                <p:cNvPr id="2570" name="Freeform 139"/>
                <p:cNvSpPr>
                  <a:spLocks/>
                </p:cNvSpPr>
                <p:nvPr/>
              </p:nvSpPr>
              <p:spPr bwMode="auto">
                <a:xfrm>
                  <a:off x="861" y="2607"/>
                  <a:ext cx="19" cy="15"/>
                </a:xfrm>
                <a:custGeom>
                  <a:avLst/>
                  <a:gdLst>
                    <a:gd name="T0" fmla="*/ 19 w 8"/>
                    <a:gd name="T1" fmla="*/ 10 h 6"/>
                    <a:gd name="T2" fmla="*/ 2 w 8"/>
                    <a:gd name="T3" fmla="*/ 0 h 6"/>
                    <a:gd name="T4" fmla="*/ 0 w 8"/>
                    <a:gd name="T5" fmla="*/ 5 h 6"/>
                    <a:gd name="T6" fmla="*/ 17 w 8"/>
                    <a:gd name="T7" fmla="*/ 15 h 6"/>
                    <a:gd name="T8" fmla="*/ 19 w 8"/>
                    <a:gd name="T9" fmla="*/ 1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p:spPr>
              <p:txBody>
                <a:bodyPr/>
                <a:lstStyle/>
                <a:p>
                  <a:pPr>
                    <a:defRPr/>
                  </a:pPr>
                  <a:endParaRPr lang="en-US"/>
                </a:p>
              </p:txBody>
            </p:sp>
            <p:sp>
              <p:nvSpPr>
                <p:cNvPr id="2571" name="Freeform 140"/>
                <p:cNvSpPr>
                  <a:spLocks/>
                </p:cNvSpPr>
                <p:nvPr/>
              </p:nvSpPr>
              <p:spPr bwMode="auto">
                <a:xfrm>
                  <a:off x="878" y="2617"/>
                  <a:ext cx="7" cy="7"/>
                </a:xfrm>
                <a:custGeom>
                  <a:avLst/>
                  <a:gdLst>
                    <a:gd name="T0" fmla="*/ 0 w 3"/>
                    <a:gd name="T1" fmla="*/ 5 h 3"/>
                    <a:gd name="T2" fmla="*/ 7 w 3"/>
                    <a:gd name="T3" fmla="*/ 7 h 3"/>
                    <a:gd name="T4" fmla="*/ 7 w 3"/>
                    <a:gd name="T5" fmla="*/ 2 h 3"/>
                    <a:gd name="T6" fmla="*/ 2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p:spPr>
              <p:txBody>
                <a:bodyPr/>
                <a:lstStyle/>
                <a:p>
                  <a:pPr>
                    <a:defRPr/>
                  </a:pPr>
                  <a:endParaRPr lang="en-US"/>
                </a:p>
              </p:txBody>
            </p:sp>
            <p:sp>
              <p:nvSpPr>
                <p:cNvPr id="2572"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p:spPr>
              <p:txBody>
                <a:bodyPr/>
                <a:lstStyle/>
                <a:p>
                  <a:pPr>
                    <a:defRPr/>
                  </a:pPr>
                  <a:endParaRPr lang="en-US"/>
                </a:p>
              </p:txBody>
            </p:sp>
            <p:sp>
              <p:nvSpPr>
                <p:cNvPr id="2573" name="Freeform 142"/>
                <p:cNvSpPr>
                  <a:spLocks/>
                </p:cNvSpPr>
                <p:nvPr/>
              </p:nvSpPr>
              <p:spPr bwMode="auto">
                <a:xfrm>
                  <a:off x="982" y="2596"/>
                  <a:ext cx="9" cy="7"/>
                </a:xfrm>
                <a:custGeom>
                  <a:avLst/>
                  <a:gdLst>
                    <a:gd name="T0" fmla="*/ 9 w 4"/>
                    <a:gd name="T1" fmla="*/ 2 h 3"/>
                    <a:gd name="T2" fmla="*/ 2 w 4"/>
                    <a:gd name="T3" fmla="*/ 0 h 3"/>
                    <a:gd name="T4" fmla="*/ 0 w 4"/>
                    <a:gd name="T5" fmla="*/ 2 h 3"/>
                    <a:gd name="T6" fmla="*/ 5 w 4"/>
                    <a:gd name="T7" fmla="*/ 7 h 3"/>
                    <a:gd name="T8" fmla="*/ 9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p:spPr>
              <p:txBody>
                <a:bodyPr/>
                <a:lstStyle/>
                <a:p>
                  <a:pPr>
                    <a:defRPr/>
                  </a:pPr>
                  <a:endParaRPr lang="en-US"/>
                </a:p>
              </p:txBody>
            </p:sp>
            <p:sp>
              <p:nvSpPr>
                <p:cNvPr id="2574" name="Freeform 143"/>
                <p:cNvSpPr>
                  <a:spLocks/>
                </p:cNvSpPr>
                <p:nvPr/>
              </p:nvSpPr>
              <p:spPr bwMode="auto">
                <a:xfrm>
                  <a:off x="963" y="2579"/>
                  <a:ext cx="9" cy="7"/>
                </a:xfrm>
                <a:custGeom>
                  <a:avLst/>
                  <a:gdLst>
                    <a:gd name="T0" fmla="*/ 0 w 4"/>
                    <a:gd name="T1" fmla="*/ 2 h 3"/>
                    <a:gd name="T2" fmla="*/ 5 w 4"/>
                    <a:gd name="T3" fmla="*/ 7 h 3"/>
                    <a:gd name="T4" fmla="*/ 9 w 4"/>
                    <a:gd name="T5" fmla="*/ 5 h 3"/>
                    <a:gd name="T6" fmla="*/ 5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2575" name="Freeform 144"/>
                <p:cNvSpPr>
                  <a:spLocks/>
                </p:cNvSpPr>
                <p:nvPr/>
              </p:nvSpPr>
              <p:spPr bwMode="auto">
                <a:xfrm>
                  <a:off x="944" y="2555"/>
                  <a:ext cx="24" cy="26"/>
                </a:xfrm>
                <a:custGeom>
                  <a:avLst/>
                  <a:gdLst>
                    <a:gd name="T0" fmla="*/ 24 w 10"/>
                    <a:gd name="T1" fmla="*/ 24 h 11"/>
                    <a:gd name="T2" fmla="*/ 2 w 10"/>
                    <a:gd name="T3" fmla="*/ 0 h 11"/>
                    <a:gd name="T4" fmla="*/ 0 w 10"/>
                    <a:gd name="T5" fmla="*/ 2 h 11"/>
                    <a:gd name="T6" fmla="*/ 19 w 10"/>
                    <a:gd name="T7" fmla="*/ 26 h 11"/>
                    <a:gd name="T8" fmla="*/ 24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p:spPr>
              <p:txBody>
                <a:bodyPr/>
                <a:lstStyle/>
                <a:p>
                  <a:pPr>
                    <a:defRPr/>
                  </a:pPr>
                  <a:endParaRPr lang="en-US"/>
                </a:p>
              </p:txBody>
            </p:sp>
            <p:sp>
              <p:nvSpPr>
                <p:cNvPr id="2576" name="Freeform 145"/>
                <p:cNvSpPr>
                  <a:spLocks/>
                </p:cNvSpPr>
                <p:nvPr/>
              </p:nvSpPr>
              <p:spPr bwMode="auto">
                <a:xfrm>
                  <a:off x="909" y="2506"/>
                  <a:ext cx="30" cy="42"/>
                </a:xfrm>
                <a:custGeom>
                  <a:avLst/>
                  <a:gdLst>
                    <a:gd name="T0" fmla="*/ 30 w 13"/>
                    <a:gd name="T1" fmla="*/ 40 h 18"/>
                    <a:gd name="T2" fmla="*/ 5 w 13"/>
                    <a:gd name="T3" fmla="*/ 0 h 18"/>
                    <a:gd name="T4" fmla="*/ 0 w 13"/>
                    <a:gd name="T5" fmla="*/ 2 h 18"/>
                    <a:gd name="T6" fmla="*/ 28 w 13"/>
                    <a:gd name="T7" fmla="*/ 42 h 18"/>
                    <a:gd name="T8" fmla="*/ 30 w 13"/>
                    <a:gd name="T9" fmla="*/ 4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p:spPr>
              <p:txBody>
                <a:bodyPr/>
                <a:lstStyle/>
                <a:p>
                  <a:pPr>
                    <a:defRPr/>
                  </a:pPr>
                  <a:endParaRPr lang="en-US"/>
                </a:p>
              </p:txBody>
            </p:sp>
            <p:sp>
              <p:nvSpPr>
                <p:cNvPr id="2577" name="Freeform 146"/>
                <p:cNvSpPr>
                  <a:spLocks/>
                </p:cNvSpPr>
                <p:nvPr/>
              </p:nvSpPr>
              <p:spPr bwMode="auto">
                <a:xfrm>
                  <a:off x="968" y="2584"/>
                  <a:ext cx="16" cy="14"/>
                </a:xfrm>
                <a:custGeom>
                  <a:avLst/>
                  <a:gdLst>
                    <a:gd name="T0" fmla="*/ 16 w 7"/>
                    <a:gd name="T1" fmla="*/ 12 h 6"/>
                    <a:gd name="T2" fmla="*/ 5 w 7"/>
                    <a:gd name="T3" fmla="*/ 0 h 6"/>
                    <a:gd name="T4" fmla="*/ 0 w 7"/>
                    <a:gd name="T5" fmla="*/ 2 h 6"/>
                    <a:gd name="T6" fmla="*/ 14 w 7"/>
                    <a:gd name="T7" fmla="*/ 14 h 6"/>
                    <a:gd name="T8" fmla="*/ 16 w 7"/>
                    <a:gd name="T9" fmla="*/ 1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p:spPr>
              <p:txBody>
                <a:bodyPr/>
                <a:lstStyle/>
                <a:p>
                  <a:pPr>
                    <a:defRPr/>
                  </a:pPr>
                  <a:endParaRPr lang="en-US"/>
                </a:p>
              </p:txBody>
            </p:sp>
            <p:sp>
              <p:nvSpPr>
                <p:cNvPr id="2578" name="Freeform 147"/>
                <p:cNvSpPr>
                  <a:spLocks/>
                </p:cNvSpPr>
                <p:nvPr/>
              </p:nvSpPr>
              <p:spPr bwMode="auto">
                <a:xfrm>
                  <a:off x="937" y="2548"/>
                  <a:ext cx="9" cy="10"/>
                </a:xfrm>
                <a:custGeom>
                  <a:avLst/>
                  <a:gdLst>
                    <a:gd name="T0" fmla="*/ 0 w 4"/>
                    <a:gd name="T1" fmla="*/ 3 h 4"/>
                    <a:gd name="T2" fmla="*/ 7 w 4"/>
                    <a:gd name="T3" fmla="*/ 10 h 4"/>
                    <a:gd name="T4" fmla="*/ 9 w 4"/>
                    <a:gd name="T5" fmla="*/ 7 h 4"/>
                    <a:gd name="T6" fmla="*/ 5 w 4"/>
                    <a:gd name="T7" fmla="*/ 0 h 4"/>
                    <a:gd name="T8" fmla="*/ 0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579"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p:spPr>
              <p:txBody>
                <a:bodyPr/>
                <a:lstStyle/>
                <a:p>
                  <a:pPr>
                    <a:defRPr/>
                  </a:pPr>
                  <a:endParaRPr lang="en-US"/>
                </a:p>
              </p:txBody>
            </p:sp>
            <p:sp>
              <p:nvSpPr>
                <p:cNvPr id="2580" name="Freeform 149"/>
                <p:cNvSpPr>
                  <a:spLocks/>
                </p:cNvSpPr>
                <p:nvPr/>
              </p:nvSpPr>
              <p:spPr bwMode="auto">
                <a:xfrm>
                  <a:off x="986" y="2598"/>
                  <a:ext cx="5" cy="5"/>
                </a:xfrm>
                <a:custGeom>
                  <a:avLst/>
                  <a:gdLst>
                    <a:gd name="T0" fmla="*/ 3 w 2"/>
                    <a:gd name="T1" fmla="*/ 0 h 2"/>
                    <a:gd name="T2" fmla="*/ 5 w 2"/>
                    <a:gd name="T3" fmla="*/ 0 h 2"/>
                    <a:gd name="T4" fmla="*/ 3 w 2"/>
                    <a:gd name="T5" fmla="*/ 0 h 2"/>
                    <a:gd name="T6" fmla="*/ 3 w 2"/>
                    <a:gd name="T7" fmla="*/ 0 h 2"/>
                    <a:gd name="T8" fmla="*/ 3 w 2"/>
                    <a:gd name="T9" fmla="*/ 5 h 2"/>
                    <a:gd name="T10" fmla="*/ 0 w 2"/>
                    <a:gd name="T11" fmla="*/ 5 h 2"/>
                    <a:gd name="T12" fmla="*/ 3 w 2"/>
                    <a:gd name="T13" fmla="*/ 5 h 2"/>
                    <a:gd name="T14" fmla="*/ 3 w 2"/>
                    <a:gd name="T15" fmla="*/ 5 h 2"/>
                    <a:gd name="T16" fmla="*/ 3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581" name="Freeform 150"/>
                <p:cNvSpPr>
                  <a:spLocks/>
                </p:cNvSpPr>
                <p:nvPr/>
              </p:nvSpPr>
              <p:spPr bwMode="auto">
                <a:xfrm>
                  <a:off x="1168" y="2409"/>
                  <a:ext cx="7" cy="19"/>
                </a:xfrm>
                <a:custGeom>
                  <a:avLst/>
                  <a:gdLst>
                    <a:gd name="T0" fmla="*/ 2 w 3"/>
                    <a:gd name="T1" fmla="*/ 0 h 8"/>
                    <a:gd name="T2" fmla="*/ 0 w 3"/>
                    <a:gd name="T3" fmla="*/ 19 h 8"/>
                    <a:gd name="T4" fmla="*/ 5 w 3"/>
                    <a:gd name="T5" fmla="*/ 19 h 8"/>
                    <a:gd name="T6" fmla="*/ 7 w 3"/>
                    <a:gd name="T7" fmla="*/ 0 h 8"/>
                    <a:gd name="T8" fmla="*/ 2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582" name="Freeform 151"/>
                <p:cNvSpPr>
                  <a:spLocks/>
                </p:cNvSpPr>
                <p:nvPr/>
              </p:nvSpPr>
              <p:spPr bwMode="auto">
                <a:xfrm>
                  <a:off x="1069" y="2513"/>
                  <a:ext cx="7" cy="9"/>
                </a:xfrm>
                <a:custGeom>
                  <a:avLst/>
                  <a:gdLst>
                    <a:gd name="T0" fmla="*/ 0 w 3"/>
                    <a:gd name="T1" fmla="*/ 2 h 4"/>
                    <a:gd name="T2" fmla="*/ 2 w 3"/>
                    <a:gd name="T3" fmla="*/ 9 h 4"/>
                    <a:gd name="T4" fmla="*/ 7 w 3"/>
                    <a:gd name="T5" fmla="*/ 9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583" name="Freeform 152"/>
                <p:cNvSpPr>
                  <a:spLocks/>
                </p:cNvSpPr>
                <p:nvPr/>
              </p:nvSpPr>
              <p:spPr bwMode="auto">
                <a:xfrm>
                  <a:off x="1079" y="2539"/>
                  <a:ext cx="4" cy="5"/>
                </a:xfrm>
                <a:custGeom>
                  <a:avLst/>
                  <a:gdLst>
                    <a:gd name="T0" fmla="*/ 0 w 2"/>
                    <a:gd name="T1" fmla="*/ 0 h 2"/>
                    <a:gd name="T2" fmla="*/ 0 w 2"/>
                    <a:gd name="T3" fmla="*/ 5 h 2"/>
                    <a:gd name="T4" fmla="*/ 4 w 2"/>
                    <a:gd name="T5" fmla="*/ 5 h 2"/>
                    <a:gd name="T6" fmla="*/ 4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584" name="Freeform 153"/>
                <p:cNvSpPr>
                  <a:spLocks/>
                </p:cNvSpPr>
                <p:nvPr/>
              </p:nvSpPr>
              <p:spPr bwMode="auto">
                <a:xfrm>
                  <a:off x="1072" y="2522"/>
                  <a:ext cx="11" cy="17"/>
                </a:xfrm>
                <a:custGeom>
                  <a:avLst/>
                  <a:gdLst>
                    <a:gd name="T0" fmla="*/ 11 w 5"/>
                    <a:gd name="T1" fmla="*/ 17 h 7"/>
                    <a:gd name="T2" fmla="*/ 4 w 5"/>
                    <a:gd name="T3" fmla="*/ 0 h 7"/>
                    <a:gd name="T4" fmla="*/ 0 w 5"/>
                    <a:gd name="T5" fmla="*/ 0 h 7"/>
                    <a:gd name="T6" fmla="*/ 7 w 5"/>
                    <a:gd name="T7" fmla="*/ 17 h 7"/>
                    <a:gd name="T8" fmla="*/ 11 w 5"/>
                    <a:gd name="T9" fmla="*/ 1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p:spPr>
              <p:txBody>
                <a:bodyPr/>
                <a:lstStyle/>
                <a:p>
                  <a:pPr>
                    <a:defRPr/>
                  </a:pPr>
                  <a:endParaRPr lang="en-US"/>
                </a:p>
              </p:txBody>
            </p:sp>
            <p:sp>
              <p:nvSpPr>
                <p:cNvPr id="2585" name="Freeform 154"/>
                <p:cNvSpPr>
                  <a:spLocks/>
                </p:cNvSpPr>
                <p:nvPr/>
              </p:nvSpPr>
              <p:spPr bwMode="auto">
                <a:xfrm>
                  <a:off x="1062" y="2499"/>
                  <a:ext cx="12" cy="16"/>
                </a:xfrm>
                <a:custGeom>
                  <a:avLst/>
                  <a:gdLst>
                    <a:gd name="T0" fmla="*/ 0 w 5"/>
                    <a:gd name="T1" fmla="*/ 2 h 7"/>
                    <a:gd name="T2" fmla="*/ 7 w 5"/>
                    <a:gd name="T3" fmla="*/ 16 h 7"/>
                    <a:gd name="T4" fmla="*/ 12 w 5"/>
                    <a:gd name="T5" fmla="*/ 14 h 7"/>
                    <a:gd name="T6" fmla="*/ 5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586" name="Freeform 155"/>
                <p:cNvSpPr>
                  <a:spLocks/>
                </p:cNvSpPr>
                <p:nvPr/>
              </p:nvSpPr>
              <p:spPr bwMode="auto">
                <a:xfrm>
                  <a:off x="1027" y="2432"/>
                  <a:ext cx="28" cy="43"/>
                </a:xfrm>
                <a:custGeom>
                  <a:avLst/>
                  <a:gdLst>
                    <a:gd name="T0" fmla="*/ 28 w 12"/>
                    <a:gd name="T1" fmla="*/ 41 h 18"/>
                    <a:gd name="T2" fmla="*/ 5 w 12"/>
                    <a:gd name="T3" fmla="*/ 0 h 18"/>
                    <a:gd name="T4" fmla="*/ 0 w 12"/>
                    <a:gd name="T5" fmla="*/ 2 h 18"/>
                    <a:gd name="T6" fmla="*/ 23 w 12"/>
                    <a:gd name="T7" fmla="*/ 43 h 18"/>
                    <a:gd name="T8" fmla="*/ 28 w 12"/>
                    <a:gd name="T9" fmla="*/ 41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p:spPr>
              <p:txBody>
                <a:bodyPr/>
                <a:lstStyle/>
                <a:p>
                  <a:pPr>
                    <a:defRPr/>
                  </a:pPr>
                  <a:endParaRPr lang="en-US"/>
                </a:p>
              </p:txBody>
            </p:sp>
            <p:sp>
              <p:nvSpPr>
                <p:cNvPr id="2587" name="Freeform 156"/>
                <p:cNvSpPr>
                  <a:spLocks/>
                </p:cNvSpPr>
                <p:nvPr/>
              </p:nvSpPr>
              <p:spPr bwMode="auto">
                <a:xfrm>
                  <a:off x="1053" y="2477"/>
                  <a:ext cx="14" cy="24"/>
                </a:xfrm>
                <a:custGeom>
                  <a:avLst/>
                  <a:gdLst>
                    <a:gd name="T0" fmla="*/ 0 w 6"/>
                    <a:gd name="T1" fmla="*/ 2 h 10"/>
                    <a:gd name="T2" fmla="*/ 9 w 6"/>
                    <a:gd name="T3" fmla="*/ 24 h 10"/>
                    <a:gd name="T4" fmla="*/ 14 w 6"/>
                    <a:gd name="T5" fmla="*/ 22 h 10"/>
                    <a:gd name="T6" fmla="*/ 5 w 6"/>
                    <a:gd name="T7" fmla="*/ 0 h 10"/>
                    <a:gd name="T8" fmla="*/ 0 w 6"/>
                    <a:gd name="T9" fmla="*/ 2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p:spPr>
              <p:txBody>
                <a:bodyPr/>
                <a:lstStyle/>
                <a:p>
                  <a:pPr>
                    <a:defRPr/>
                  </a:pPr>
                  <a:endParaRPr lang="en-US"/>
                </a:p>
              </p:txBody>
            </p:sp>
            <p:sp>
              <p:nvSpPr>
                <p:cNvPr id="2588"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589" name="Freeform 158"/>
                <p:cNvSpPr>
                  <a:spLocks/>
                </p:cNvSpPr>
                <p:nvPr/>
              </p:nvSpPr>
              <p:spPr bwMode="auto">
                <a:xfrm>
                  <a:off x="1173" y="2347"/>
                  <a:ext cx="7" cy="7"/>
                </a:xfrm>
                <a:custGeom>
                  <a:avLst/>
                  <a:gdLst>
                    <a:gd name="T0" fmla="*/ 0 w 3"/>
                    <a:gd name="T1" fmla="*/ 0 h 3"/>
                    <a:gd name="T2" fmla="*/ 2 w 3"/>
                    <a:gd name="T3" fmla="*/ 7 h 3"/>
                    <a:gd name="T4" fmla="*/ 7 w 3"/>
                    <a:gd name="T5" fmla="*/ 7 h 3"/>
                    <a:gd name="T6" fmla="*/ 5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p:spPr>
              <p:txBody>
                <a:bodyPr/>
                <a:lstStyle/>
                <a:p>
                  <a:pPr>
                    <a:defRPr/>
                  </a:pPr>
                  <a:endParaRPr lang="en-US"/>
                </a:p>
              </p:txBody>
            </p:sp>
            <p:sp>
              <p:nvSpPr>
                <p:cNvPr id="2590"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p:spPr>
              <p:txBody>
                <a:bodyPr/>
                <a:lstStyle/>
                <a:p>
                  <a:pPr>
                    <a:defRPr/>
                  </a:pPr>
                  <a:endParaRPr lang="en-US"/>
                </a:p>
              </p:txBody>
            </p:sp>
            <p:sp>
              <p:nvSpPr>
                <p:cNvPr id="2591" name="Freeform 160"/>
                <p:cNvSpPr>
                  <a:spLocks/>
                </p:cNvSpPr>
                <p:nvPr/>
              </p:nvSpPr>
              <p:spPr bwMode="auto">
                <a:xfrm>
                  <a:off x="1168" y="2359"/>
                  <a:ext cx="12" cy="36"/>
                </a:xfrm>
                <a:custGeom>
                  <a:avLst/>
                  <a:gdLst>
                    <a:gd name="T0" fmla="*/ 5 w 5"/>
                    <a:gd name="T1" fmla="*/ 36 h 15"/>
                    <a:gd name="T2" fmla="*/ 12 w 5"/>
                    <a:gd name="T3" fmla="*/ 0 h 15"/>
                    <a:gd name="T4" fmla="*/ 7 w 5"/>
                    <a:gd name="T5" fmla="*/ 0 h 15"/>
                    <a:gd name="T6" fmla="*/ 0 w 5"/>
                    <a:gd name="T7" fmla="*/ 34 h 15"/>
                    <a:gd name="T8" fmla="*/ 5 w 5"/>
                    <a:gd name="T9" fmla="*/ 3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p:spPr>
              <p:txBody>
                <a:bodyPr/>
                <a:lstStyle/>
                <a:p>
                  <a:pPr>
                    <a:defRPr/>
                  </a:pPr>
                  <a:endParaRPr lang="en-US"/>
                </a:p>
              </p:txBody>
            </p:sp>
            <p:sp>
              <p:nvSpPr>
                <p:cNvPr id="2592" name="Freeform 161"/>
                <p:cNvSpPr>
                  <a:spLocks/>
                </p:cNvSpPr>
                <p:nvPr/>
              </p:nvSpPr>
              <p:spPr bwMode="auto">
                <a:xfrm>
                  <a:off x="1175" y="2354"/>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2593" name="Freeform 162"/>
                <p:cNvSpPr>
                  <a:spLocks/>
                </p:cNvSpPr>
                <p:nvPr/>
              </p:nvSpPr>
              <p:spPr bwMode="auto">
                <a:xfrm>
                  <a:off x="1147" y="2392"/>
                  <a:ext cx="26" cy="43"/>
                </a:xfrm>
                <a:custGeom>
                  <a:avLst/>
                  <a:gdLst>
                    <a:gd name="T0" fmla="*/ 21 w 11"/>
                    <a:gd name="T1" fmla="*/ 0 h 18"/>
                    <a:gd name="T2" fmla="*/ 0 w 11"/>
                    <a:gd name="T3" fmla="*/ 41 h 18"/>
                    <a:gd name="T4" fmla="*/ 5 w 11"/>
                    <a:gd name="T5" fmla="*/ 43 h 18"/>
                    <a:gd name="T6" fmla="*/ 26 w 11"/>
                    <a:gd name="T7" fmla="*/ 2 h 18"/>
                    <a:gd name="T8" fmla="*/ 21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p:spPr>
              <p:txBody>
                <a:bodyPr/>
                <a:lstStyle/>
                <a:p>
                  <a:pPr>
                    <a:defRPr/>
                  </a:pPr>
                  <a:endParaRPr lang="en-US"/>
                </a:p>
              </p:txBody>
            </p:sp>
            <p:sp>
              <p:nvSpPr>
                <p:cNvPr id="2594" name="Freeform 163"/>
                <p:cNvSpPr>
                  <a:spLocks/>
                </p:cNvSpPr>
                <p:nvPr/>
              </p:nvSpPr>
              <p:spPr bwMode="auto">
                <a:xfrm>
                  <a:off x="1069" y="2484"/>
                  <a:ext cx="38" cy="34"/>
                </a:xfrm>
                <a:custGeom>
                  <a:avLst/>
                  <a:gdLst>
                    <a:gd name="T0" fmla="*/ 33 w 16"/>
                    <a:gd name="T1" fmla="*/ 0 h 14"/>
                    <a:gd name="T2" fmla="*/ 0 w 16"/>
                    <a:gd name="T3" fmla="*/ 29 h 14"/>
                    <a:gd name="T4" fmla="*/ 5 w 16"/>
                    <a:gd name="T5" fmla="*/ 34 h 14"/>
                    <a:gd name="T6" fmla="*/ 38 w 16"/>
                    <a:gd name="T7" fmla="*/ 2 h 14"/>
                    <a:gd name="T8" fmla="*/ 33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p:spPr>
              <p:txBody>
                <a:bodyPr/>
                <a:lstStyle/>
                <a:p>
                  <a:pPr>
                    <a:defRPr/>
                  </a:pPr>
                  <a:endParaRPr lang="en-US"/>
                </a:p>
              </p:txBody>
            </p:sp>
            <p:sp>
              <p:nvSpPr>
                <p:cNvPr id="2595" name="Freeform 164"/>
                <p:cNvSpPr>
                  <a:spLocks/>
                </p:cNvSpPr>
                <p:nvPr/>
              </p:nvSpPr>
              <p:spPr bwMode="auto">
                <a:xfrm>
                  <a:off x="1102" y="2475"/>
                  <a:ext cx="12" cy="12"/>
                </a:xfrm>
                <a:custGeom>
                  <a:avLst/>
                  <a:gdLst>
                    <a:gd name="T0" fmla="*/ 10 w 5"/>
                    <a:gd name="T1" fmla="*/ 0 h 5"/>
                    <a:gd name="T2" fmla="*/ 0 w 5"/>
                    <a:gd name="T3" fmla="*/ 10 h 5"/>
                    <a:gd name="T4" fmla="*/ 5 w 5"/>
                    <a:gd name="T5" fmla="*/ 12 h 5"/>
                    <a:gd name="T6" fmla="*/ 12 w 5"/>
                    <a:gd name="T7" fmla="*/ 5 h 5"/>
                    <a:gd name="T8" fmla="*/ 1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596" name="Freeform 165"/>
                <p:cNvSpPr>
                  <a:spLocks/>
                </p:cNvSpPr>
                <p:nvPr/>
              </p:nvSpPr>
              <p:spPr bwMode="auto">
                <a:xfrm>
                  <a:off x="1112" y="2432"/>
                  <a:ext cx="38" cy="48"/>
                </a:xfrm>
                <a:custGeom>
                  <a:avLst/>
                  <a:gdLst>
                    <a:gd name="T0" fmla="*/ 36 w 16"/>
                    <a:gd name="T1" fmla="*/ 0 h 20"/>
                    <a:gd name="T2" fmla="*/ 0 w 16"/>
                    <a:gd name="T3" fmla="*/ 43 h 20"/>
                    <a:gd name="T4" fmla="*/ 2 w 16"/>
                    <a:gd name="T5" fmla="*/ 48 h 20"/>
                    <a:gd name="T6" fmla="*/ 38 w 16"/>
                    <a:gd name="T7" fmla="*/ 2 h 20"/>
                    <a:gd name="T8" fmla="*/ 36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p:spPr>
              <p:txBody>
                <a:bodyPr/>
                <a:lstStyle/>
                <a:p>
                  <a:pPr>
                    <a:defRPr/>
                  </a:pPr>
                  <a:endParaRPr lang="en-US"/>
                </a:p>
              </p:txBody>
            </p:sp>
            <p:sp>
              <p:nvSpPr>
                <p:cNvPr id="2597" name="Freeform 166"/>
                <p:cNvSpPr>
                  <a:spLocks/>
                </p:cNvSpPr>
                <p:nvPr/>
              </p:nvSpPr>
              <p:spPr bwMode="auto">
                <a:xfrm>
                  <a:off x="1116" y="2388"/>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2598" name="Freeform 167"/>
                <p:cNvSpPr>
                  <a:spLocks/>
                </p:cNvSpPr>
                <p:nvPr/>
              </p:nvSpPr>
              <p:spPr bwMode="auto">
                <a:xfrm>
                  <a:off x="1150" y="2324"/>
                  <a:ext cx="18" cy="45"/>
                </a:xfrm>
                <a:custGeom>
                  <a:avLst/>
                  <a:gdLst>
                    <a:gd name="T0" fmla="*/ 5 w 8"/>
                    <a:gd name="T1" fmla="*/ 45 h 19"/>
                    <a:gd name="T2" fmla="*/ 18 w 8"/>
                    <a:gd name="T3" fmla="*/ 0 h 19"/>
                    <a:gd name="T4" fmla="*/ 13 w 8"/>
                    <a:gd name="T5" fmla="*/ 0 h 19"/>
                    <a:gd name="T6" fmla="*/ 0 w 8"/>
                    <a:gd name="T7" fmla="*/ 43 h 19"/>
                    <a:gd name="T8" fmla="*/ 5 w 8"/>
                    <a:gd name="T9" fmla="*/ 4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599" name="Freeform 168"/>
                <p:cNvSpPr>
                  <a:spLocks/>
                </p:cNvSpPr>
                <p:nvPr/>
              </p:nvSpPr>
              <p:spPr bwMode="auto">
                <a:xfrm>
                  <a:off x="1138" y="2376"/>
                  <a:ext cx="9" cy="14"/>
                </a:xfrm>
                <a:custGeom>
                  <a:avLst/>
                  <a:gdLst>
                    <a:gd name="T0" fmla="*/ 7 w 4"/>
                    <a:gd name="T1" fmla="*/ 0 h 6"/>
                    <a:gd name="T2" fmla="*/ 0 w 4"/>
                    <a:gd name="T3" fmla="*/ 12 h 6"/>
                    <a:gd name="T4" fmla="*/ 2 w 4"/>
                    <a:gd name="T5" fmla="*/ 14 h 6"/>
                    <a:gd name="T6" fmla="*/ 9 w 4"/>
                    <a:gd name="T7" fmla="*/ 2 h 6"/>
                    <a:gd name="T8" fmla="*/ 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p:spPr>
              <p:txBody>
                <a:bodyPr/>
                <a:lstStyle/>
                <a:p>
                  <a:pPr>
                    <a:defRPr/>
                  </a:pPr>
                  <a:endParaRPr lang="en-US"/>
                </a:p>
              </p:txBody>
            </p:sp>
            <p:sp>
              <p:nvSpPr>
                <p:cNvPr id="2600" name="Freeform 169"/>
                <p:cNvSpPr>
                  <a:spLocks/>
                </p:cNvSpPr>
                <p:nvPr/>
              </p:nvSpPr>
              <p:spPr bwMode="auto">
                <a:xfrm>
                  <a:off x="1053" y="2470"/>
                  <a:ext cx="9" cy="10"/>
                </a:xfrm>
                <a:custGeom>
                  <a:avLst/>
                  <a:gdLst>
                    <a:gd name="T0" fmla="*/ 7 w 4"/>
                    <a:gd name="T1" fmla="*/ 0 h 4"/>
                    <a:gd name="T2" fmla="*/ 7 w 4"/>
                    <a:gd name="T3" fmla="*/ 0 h 4"/>
                    <a:gd name="T4" fmla="*/ 0 w 4"/>
                    <a:gd name="T5" fmla="*/ 5 h 4"/>
                    <a:gd name="T6" fmla="*/ 2 w 4"/>
                    <a:gd name="T7" fmla="*/ 10 h 4"/>
                    <a:gd name="T8" fmla="*/ 9 w 4"/>
                    <a:gd name="T9" fmla="*/ 5 h 4"/>
                    <a:gd name="T10" fmla="*/ 9 w 4"/>
                    <a:gd name="T11" fmla="*/ 3 h 4"/>
                    <a:gd name="T12" fmla="*/ 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p:spPr>
              <p:txBody>
                <a:bodyPr/>
                <a:lstStyle/>
                <a:p>
                  <a:pPr>
                    <a:defRPr/>
                  </a:pPr>
                  <a:endParaRPr lang="en-US"/>
                </a:p>
              </p:txBody>
            </p:sp>
            <p:sp>
              <p:nvSpPr>
                <p:cNvPr id="2601" name="Freeform 170"/>
                <p:cNvSpPr>
                  <a:spLocks/>
                </p:cNvSpPr>
                <p:nvPr/>
              </p:nvSpPr>
              <p:spPr bwMode="auto">
                <a:xfrm>
                  <a:off x="1074" y="2414"/>
                  <a:ext cx="47" cy="47"/>
                </a:xfrm>
                <a:custGeom>
                  <a:avLst/>
                  <a:gdLst>
                    <a:gd name="T0" fmla="*/ 42 w 20"/>
                    <a:gd name="T1" fmla="*/ 0 h 20"/>
                    <a:gd name="T2" fmla="*/ 0 w 20"/>
                    <a:gd name="T3" fmla="*/ 45 h 20"/>
                    <a:gd name="T4" fmla="*/ 2 w 20"/>
                    <a:gd name="T5" fmla="*/ 47 h 20"/>
                    <a:gd name="T6" fmla="*/ 47 w 20"/>
                    <a:gd name="T7" fmla="*/ 2 h 20"/>
                    <a:gd name="T8" fmla="*/ 42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p:spPr>
              <p:txBody>
                <a:bodyPr/>
                <a:lstStyle/>
                <a:p>
                  <a:pPr>
                    <a:defRPr/>
                  </a:pPr>
                  <a:endParaRPr lang="en-US"/>
                </a:p>
              </p:txBody>
            </p:sp>
            <p:sp>
              <p:nvSpPr>
                <p:cNvPr id="2602" name="Freeform 171"/>
                <p:cNvSpPr>
                  <a:spLocks/>
                </p:cNvSpPr>
                <p:nvPr/>
              </p:nvSpPr>
              <p:spPr bwMode="auto">
                <a:xfrm>
                  <a:off x="1164" y="2307"/>
                  <a:ext cx="7" cy="17"/>
                </a:xfrm>
                <a:custGeom>
                  <a:avLst/>
                  <a:gdLst>
                    <a:gd name="T0" fmla="*/ 2 w 3"/>
                    <a:gd name="T1" fmla="*/ 0 h 7"/>
                    <a:gd name="T2" fmla="*/ 0 w 3"/>
                    <a:gd name="T3" fmla="*/ 17 h 7"/>
                    <a:gd name="T4" fmla="*/ 5 w 3"/>
                    <a:gd name="T5" fmla="*/ 17 h 7"/>
                    <a:gd name="T6" fmla="*/ 7 w 3"/>
                    <a:gd name="T7" fmla="*/ 0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p:spPr>
              <p:txBody>
                <a:bodyPr/>
                <a:lstStyle/>
                <a:p>
                  <a:pPr>
                    <a:defRPr/>
                  </a:pPr>
                  <a:endParaRPr lang="en-US"/>
                </a:p>
              </p:txBody>
            </p:sp>
            <p:sp>
              <p:nvSpPr>
                <p:cNvPr id="2603" name="Freeform 172"/>
                <p:cNvSpPr>
                  <a:spLocks/>
                </p:cNvSpPr>
                <p:nvPr/>
              </p:nvSpPr>
              <p:spPr bwMode="auto">
                <a:xfrm>
                  <a:off x="1060" y="2458"/>
                  <a:ext cx="16" cy="15"/>
                </a:xfrm>
                <a:custGeom>
                  <a:avLst/>
                  <a:gdLst>
                    <a:gd name="T0" fmla="*/ 2 w 7"/>
                    <a:gd name="T1" fmla="*/ 15 h 6"/>
                    <a:gd name="T2" fmla="*/ 16 w 7"/>
                    <a:gd name="T3" fmla="*/ 3 h 6"/>
                    <a:gd name="T4" fmla="*/ 14 w 7"/>
                    <a:gd name="T5" fmla="*/ 0 h 6"/>
                    <a:gd name="T6" fmla="*/ 0 w 7"/>
                    <a:gd name="T7" fmla="*/ 13 h 6"/>
                    <a:gd name="T8" fmla="*/ 2 w 7"/>
                    <a:gd name="T9" fmla="*/ 15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p:spPr>
              <p:txBody>
                <a:bodyPr/>
                <a:lstStyle/>
                <a:p>
                  <a:pPr>
                    <a:defRPr/>
                  </a:pPr>
                  <a:endParaRPr lang="en-US"/>
                </a:p>
              </p:txBody>
            </p:sp>
            <p:sp>
              <p:nvSpPr>
                <p:cNvPr id="2604" name="Freeform 173"/>
                <p:cNvSpPr>
                  <a:spLocks/>
                </p:cNvSpPr>
                <p:nvPr/>
              </p:nvSpPr>
              <p:spPr bwMode="auto">
                <a:xfrm>
                  <a:off x="1145" y="2366"/>
                  <a:ext cx="9" cy="12"/>
                </a:xfrm>
                <a:custGeom>
                  <a:avLst/>
                  <a:gdLst>
                    <a:gd name="T0" fmla="*/ 2 w 4"/>
                    <a:gd name="T1" fmla="*/ 12 h 5"/>
                    <a:gd name="T2" fmla="*/ 9 w 4"/>
                    <a:gd name="T3" fmla="*/ 2 h 5"/>
                    <a:gd name="T4" fmla="*/ 5 w 4"/>
                    <a:gd name="T5" fmla="*/ 0 h 5"/>
                    <a:gd name="T6" fmla="*/ 0 w 4"/>
                    <a:gd name="T7" fmla="*/ 10 h 5"/>
                    <a:gd name="T8" fmla="*/ 2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p:spPr>
              <p:txBody>
                <a:bodyPr/>
                <a:lstStyle/>
                <a:p>
                  <a:pPr>
                    <a:defRPr/>
                  </a:pPr>
                  <a:endParaRPr lang="en-US"/>
                </a:p>
              </p:txBody>
            </p:sp>
            <p:sp>
              <p:nvSpPr>
                <p:cNvPr id="2605" name="Freeform 174"/>
                <p:cNvSpPr>
                  <a:spLocks/>
                </p:cNvSpPr>
                <p:nvPr/>
              </p:nvSpPr>
              <p:spPr bwMode="auto">
                <a:xfrm>
                  <a:off x="1147" y="2432"/>
                  <a:ext cx="5" cy="5"/>
                </a:xfrm>
                <a:custGeom>
                  <a:avLst/>
                  <a:gdLst>
                    <a:gd name="T0" fmla="*/ 0 w 2"/>
                    <a:gd name="T1" fmla="*/ 0 h 2"/>
                    <a:gd name="T2" fmla="*/ 0 w 2"/>
                    <a:gd name="T3" fmla="*/ 5 h 2"/>
                    <a:gd name="T4" fmla="*/ 5 w 2"/>
                    <a:gd name="T5" fmla="*/ 5 h 2"/>
                    <a:gd name="T6" fmla="*/ 5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606" name="Freeform 175"/>
                <p:cNvSpPr>
                  <a:spLocks/>
                </p:cNvSpPr>
                <p:nvPr/>
              </p:nvSpPr>
              <p:spPr bwMode="auto">
                <a:xfrm>
                  <a:off x="1114" y="2343"/>
                  <a:ext cx="12" cy="14"/>
                </a:xfrm>
                <a:custGeom>
                  <a:avLst/>
                  <a:gdLst>
                    <a:gd name="T0" fmla="*/ 0 w 5"/>
                    <a:gd name="T1" fmla="*/ 2 h 6"/>
                    <a:gd name="T2" fmla="*/ 7 w 5"/>
                    <a:gd name="T3" fmla="*/ 14 h 6"/>
                    <a:gd name="T4" fmla="*/ 12 w 5"/>
                    <a:gd name="T5" fmla="*/ 12 h 6"/>
                    <a:gd name="T6" fmla="*/ 5 w 5"/>
                    <a:gd name="T7" fmla="*/ 0 h 6"/>
                    <a:gd name="T8" fmla="*/ 0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607" name="Freeform 176"/>
                <p:cNvSpPr>
                  <a:spLocks/>
                </p:cNvSpPr>
                <p:nvPr/>
              </p:nvSpPr>
              <p:spPr bwMode="auto">
                <a:xfrm>
                  <a:off x="1147" y="2437"/>
                  <a:ext cx="7" cy="29"/>
                </a:xfrm>
                <a:custGeom>
                  <a:avLst/>
                  <a:gdLst>
                    <a:gd name="T0" fmla="*/ 5 w 3"/>
                    <a:gd name="T1" fmla="*/ 29 h 12"/>
                    <a:gd name="T2" fmla="*/ 5 w 3"/>
                    <a:gd name="T3" fmla="*/ 0 h 12"/>
                    <a:gd name="T4" fmla="*/ 0 w 3"/>
                    <a:gd name="T5" fmla="*/ 0 h 12"/>
                    <a:gd name="T6" fmla="*/ 0 w 3"/>
                    <a:gd name="T7" fmla="*/ 29 h 12"/>
                    <a:gd name="T8" fmla="*/ 5 w 3"/>
                    <a:gd name="T9" fmla="*/ 29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p:spPr>
              <p:txBody>
                <a:bodyPr/>
                <a:lstStyle/>
                <a:p>
                  <a:pPr>
                    <a:defRPr/>
                  </a:pPr>
                  <a:endParaRPr lang="en-US"/>
                </a:p>
              </p:txBody>
            </p:sp>
            <p:sp>
              <p:nvSpPr>
                <p:cNvPr id="2608" name="Freeform 177"/>
                <p:cNvSpPr>
                  <a:spLocks/>
                </p:cNvSpPr>
                <p:nvPr/>
              </p:nvSpPr>
              <p:spPr bwMode="auto">
                <a:xfrm>
                  <a:off x="1140" y="2397"/>
                  <a:ext cx="12" cy="35"/>
                </a:xfrm>
                <a:custGeom>
                  <a:avLst/>
                  <a:gdLst>
                    <a:gd name="T0" fmla="*/ 0 w 5"/>
                    <a:gd name="T1" fmla="*/ 2 h 15"/>
                    <a:gd name="T2" fmla="*/ 7 w 5"/>
                    <a:gd name="T3" fmla="*/ 35 h 15"/>
                    <a:gd name="T4" fmla="*/ 12 w 5"/>
                    <a:gd name="T5" fmla="*/ 35 h 15"/>
                    <a:gd name="T6" fmla="*/ 5 w 5"/>
                    <a:gd name="T7" fmla="*/ 0 h 15"/>
                    <a:gd name="T8" fmla="*/ 0 w 5"/>
                    <a:gd name="T9" fmla="*/ 2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p:spPr>
              <p:txBody>
                <a:bodyPr/>
                <a:lstStyle/>
                <a:p>
                  <a:pPr>
                    <a:defRPr/>
                  </a:pPr>
                  <a:endParaRPr lang="en-US"/>
                </a:p>
              </p:txBody>
            </p:sp>
            <p:sp>
              <p:nvSpPr>
                <p:cNvPr id="2609" name="Freeform 178"/>
                <p:cNvSpPr>
                  <a:spLocks/>
                </p:cNvSpPr>
                <p:nvPr/>
              </p:nvSpPr>
              <p:spPr bwMode="auto">
                <a:xfrm>
                  <a:off x="1121" y="2354"/>
                  <a:ext cx="19" cy="36"/>
                </a:xfrm>
                <a:custGeom>
                  <a:avLst/>
                  <a:gdLst>
                    <a:gd name="T0" fmla="*/ 19 w 8"/>
                    <a:gd name="T1" fmla="*/ 34 h 15"/>
                    <a:gd name="T2" fmla="*/ 5 w 8"/>
                    <a:gd name="T3" fmla="*/ 0 h 15"/>
                    <a:gd name="T4" fmla="*/ 0 w 8"/>
                    <a:gd name="T5" fmla="*/ 2 h 15"/>
                    <a:gd name="T6" fmla="*/ 14 w 8"/>
                    <a:gd name="T7" fmla="*/ 36 h 15"/>
                    <a:gd name="T8" fmla="*/ 19 w 8"/>
                    <a:gd name="T9" fmla="*/ 34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p:spPr>
              <p:txBody>
                <a:bodyPr/>
                <a:lstStyle/>
                <a:p>
                  <a:pPr>
                    <a:defRPr/>
                  </a:pPr>
                  <a:endParaRPr lang="en-US"/>
                </a:p>
              </p:txBody>
            </p:sp>
            <p:sp>
              <p:nvSpPr>
                <p:cNvPr id="2610" name="Freeform 179"/>
                <p:cNvSpPr>
                  <a:spLocks/>
                </p:cNvSpPr>
                <p:nvPr/>
              </p:nvSpPr>
              <p:spPr bwMode="auto">
                <a:xfrm>
                  <a:off x="1147" y="2473"/>
                  <a:ext cx="5" cy="2"/>
                </a:xfrm>
                <a:custGeom>
                  <a:avLst/>
                  <a:gdLst>
                    <a:gd name="T0" fmla="*/ 3 w 2"/>
                    <a:gd name="T1" fmla="*/ 2 h 1"/>
                    <a:gd name="T2" fmla="*/ 5 w 2"/>
                    <a:gd name="T3" fmla="*/ 2 h 1"/>
                    <a:gd name="T4" fmla="*/ 5 w 2"/>
                    <a:gd name="T5" fmla="*/ 0 h 1"/>
                    <a:gd name="T6" fmla="*/ 0 w 2"/>
                    <a:gd name="T7" fmla="*/ 0 h 1"/>
                    <a:gd name="T8" fmla="*/ 0 w 2"/>
                    <a:gd name="T9" fmla="*/ 0 h 1"/>
                    <a:gd name="T10" fmla="*/ 0 w 2"/>
                    <a:gd name="T11" fmla="*/ 0 h 1"/>
                    <a:gd name="T12" fmla="*/ 3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p:spPr>
              <p:txBody>
                <a:bodyPr/>
                <a:lstStyle/>
                <a:p>
                  <a:pPr>
                    <a:defRPr/>
                  </a:pPr>
                  <a:endParaRPr lang="en-US"/>
                </a:p>
              </p:txBody>
            </p:sp>
            <p:sp>
              <p:nvSpPr>
                <p:cNvPr id="2611" name="Freeform 180"/>
                <p:cNvSpPr>
                  <a:spLocks/>
                </p:cNvSpPr>
                <p:nvPr/>
              </p:nvSpPr>
              <p:spPr bwMode="auto">
                <a:xfrm>
                  <a:off x="1147" y="2466"/>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612" name="Freeform 181"/>
                <p:cNvSpPr>
                  <a:spLocks/>
                </p:cNvSpPr>
                <p:nvPr/>
              </p:nvSpPr>
              <p:spPr bwMode="auto">
                <a:xfrm>
                  <a:off x="1135" y="2388"/>
                  <a:ext cx="10" cy="11"/>
                </a:xfrm>
                <a:custGeom>
                  <a:avLst/>
                  <a:gdLst>
                    <a:gd name="T0" fmla="*/ 10 w 4"/>
                    <a:gd name="T1" fmla="*/ 9 h 5"/>
                    <a:gd name="T2" fmla="*/ 5 w 4"/>
                    <a:gd name="T3" fmla="*/ 0 h 5"/>
                    <a:gd name="T4" fmla="*/ 0 w 4"/>
                    <a:gd name="T5" fmla="*/ 2 h 5"/>
                    <a:gd name="T6" fmla="*/ 5 w 4"/>
                    <a:gd name="T7" fmla="*/ 11 h 5"/>
                    <a:gd name="T8" fmla="*/ 10 w 4"/>
                    <a:gd name="T9" fmla="*/ 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p:spPr>
              <p:txBody>
                <a:bodyPr/>
                <a:lstStyle/>
                <a:p>
                  <a:pPr>
                    <a:defRPr/>
                  </a:pPr>
                  <a:endParaRPr lang="en-US"/>
                </a:p>
              </p:txBody>
            </p:sp>
            <p:sp>
              <p:nvSpPr>
                <p:cNvPr id="2613" name="Freeform 182"/>
                <p:cNvSpPr>
                  <a:spLocks/>
                </p:cNvSpPr>
                <p:nvPr/>
              </p:nvSpPr>
              <p:spPr bwMode="auto">
                <a:xfrm>
                  <a:off x="1145" y="2260"/>
                  <a:ext cx="26" cy="50"/>
                </a:xfrm>
                <a:custGeom>
                  <a:avLst/>
                  <a:gdLst>
                    <a:gd name="T0" fmla="*/ 0 w 11"/>
                    <a:gd name="T1" fmla="*/ 2 h 21"/>
                    <a:gd name="T2" fmla="*/ 21 w 11"/>
                    <a:gd name="T3" fmla="*/ 50 h 21"/>
                    <a:gd name="T4" fmla="*/ 26 w 11"/>
                    <a:gd name="T5" fmla="*/ 48 h 21"/>
                    <a:gd name="T6" fmla="*/ 5 w 11"/>
                    <a:gd name="T7" fmla="*/ 0 h 21"/>
                    <a:gd name="T8" fmla="*/ 0 w 11"/>
                    <a:gd name="T9" fmla="*/ 2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p:spPr>
              <p:txBody>
                <a:bodyPr/>
                <a:lstStyle/>
                <a:p>
                  <a:pPr>
                    <a:defRPr/>
                  </a:pPr>
                  <a:endParaRPr lang="en-US"/>
                </a:p>
              </p:txBody>
            </p:sp>
            <p:sp>
              <p:nvSpPr>
                <p:cNvPr id="2614" name="Freeform 183"/>
                <p:cNvSpPr>
                  <a:spLocks/>
                </p:cNvSpPr>
                <p:nvPr/>
              </p:nvSpPr>
              <p:spPr bwMode="auto">
                <a:xfrm>
                  <a:off x="1166" y="2307"/>
                  <a:ext cx="12" cy="40"/>
                </a:xfrm>
                <a:custGeom>
                  <a:avLst/>
                  <a:gdLst>
                    <a:gd name="T0" fmla="*/ 0 w 5"/>
                    <a:gd name="T1" fmla="*/ 2 h 17"/>
                    <a:gd name="T2" fmla="*/ 7 w 5"/>
                    <a:gd name="T3" fmla="*/ 40 h 17"/>
                    <a:gd name="T4" fmla="*/ 12 w 5"/>
                    <a:gd name="T5" fmla="*/ 40 h 17"/>
                    <a:gd name="T6" fmla="*/ 5 w 5"/>
                    <a:gd name="T7" fmla="*/ 0 h 17"/>
                    <a:gd name="T8" fmla="*/ 0 w 5"/>
                    <a:gd name="T9" fmla="*/ 2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2615" name="Freeform 184"/>
                <p:cNvSpPr>
                  <a:spLocks/>
                </p:cNvSpPr>
                <p:nvPr/>
              </p:nvSpPr>
              <p:spPr bwMode="auto">
                <a:xfrm>
                  <a:off x="1171" y="2359"/>
                  <a:ext cx="9" cy="50"/>
                </a:xfrm>
                <a:custGeom>
                  <a:avLst/>
                  <a:gdLst>
                    <a:gd name="T0" fmla="*/ 5 w 4"/>
                    <a:gd name="T1" fmla="*/ 50 h 21"/>
                    <a:gd name="T2" fmla="*/ 9 w 4"/>
                    <a:gd name="T3" fmla="*/ 0 h 21"/>
                    <a:gd name="T4" fmla="*/ 5 w 4"/>
                    <a:gd name="T5" fmla="*/ 0 h 21"/>
                    <a:gd name="T6" fmla="*/ 0 w 4"/>
                    <a:gd name="T7" fmla="*/ 50 h 21"/>
                    <a:gd name="T8" fmla="*/ 5 w 4"/>
                    <a:gd name="T9" fmla="*/ 50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p:spPr>
              <p:txBody>
                <a:bodyPr/>
                <a:lstStyle/>
                <a:p>
                  <a:pPr>
                    <a:defRPr/>
                  </a:pPr>
                  <a:endParaRPr lang="en-US"/>
                </a:p>
              </p:txBody>
            </p:sp>
            <p:sp>
              <p:nvSpPr>
                <p:cNvPr id="2616" name="Freeform 185"/>
                <p:cNvSpPr>
                  <a:spLocks/>
                </p:cNvSpPr>
                <p:nvPr/>
              </p:nvSpPr>
              <p:spPr bwMode="auto">
                <a:xfrm>
                  <a:off x="1173" y="2347"/>
                  <a:ext cx="7" cy="12"/>
                </a:xfrm>
                <a:custGeom>
                  <a:avLst/>
                  <a:gdLst>
                    <a:gd name="T0" fmla="*/ 7 w 3"/>
                    <a:gd name="T1" fmla="*/ 12 h 5"/>
                    <a:gd name="T2" fmla="*/ 5 w 3"/>
                    <a:gd name="T3" fmla="*/ 0 h 5"/>
                    <a:gd name="T4" fmla="*/ 0 w 3"/>
                    <a:gd name="T5" fmla="*/ 0 h 5"/>
                    <a:gd name="T6" fmla="*/ 2 w 3"/>
                    <a:gd name="T7" fmla="*/ 12 h 5"/>
                    <a:gd name="T8" fmla="*/ 7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p:spPr>
              <p:txBody>
                <a:bodyPr/>
                <a:lstStyle/>
                <a:p>
                  <a:pPr>
                    <a:defRPr/>
                  </a:pPr>
                  <a:endParaRPr lang="en-US"/>
                </a:p>
              </p:txBody>
            </p:sp>
            <p:sp>
              <p:nvSpPr>
                <p:cNvPr id="2617" name="Freeform 186"/>
                <p:cNvSpPr>
                  <a:spLocks/>
                </p:cNvSpPr>
                <p:nvPr/>
              </p:nvSpPr>
              <p:spPr bwMode="auto">
                <a:xfrm>
                  <a:off x="776" y="2593"/>
                  <a:ext cx="7" cy="7"/>
                </a:xfrm>
                <a:custGeom>
                  <a:avLst/>
                  <a:gdLst>
                    <a:gd name="T0" fmla="*/ 0 w 3"/>
                    <a:gd name="T1" fmla="*/ 5 h 3"/>
                    <a:gd name="T2" fmla="*/ 5 w 3"/>
                    <a:gd name="T3" fmla="*/ 7 h 3"/>
                    <a:gd name="T4" fmla="*/ 5 w 3"/>
                    <a:gd name="T5" fmla="*/ 7 h 3"/>
                    <a:gd name="T6" fmla="*/ 7 w 3"/>
                    <a:gd name="T7" fmla="*/ 2 h 3"/>
                    <a:gd name="T8" fmla="*/ 5 w 3"/>
                    <a:gd name="T9" fmla="*/ 2 h 3"/>
                    <a:gd name="T10" fmla="*/ 2 w 3"/>
                    <a:gd name="T11" fmla="*/ 0 h 3"/>
                    <a:gd name="T12" fmla="*/ 0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18" name="Freeform 187"/>
                <p:cNvSpPr>
                  <a:spLocks/>
                </p:cNvSpPr>
                <p:nvPr/>
              </p:nvSpPr>
              <p:spPr bwMode="auto">
                <a:xfrm>
                  <a:off x="741" y="2567"/>
                  <a:ext cx="38" cy="31"/>
                </a:xfrm>
                <a:custGeom>
                  <a:avLst/>
                  <a:gdLst>
                    <a:gd name="T0" fmla="*/ 0 w 16"/>
                    <a:gd name="T1" fmla="*/ 2 h 13"/>
                    <a:gd name="T2" fmla="*/ 36 w 16"/>
                    <a:gd name="T3" fmla="*/ 31 h 13"/>
                    <a:gd name="T4" fmla="*/ 38 w 16"/>
                    <a:gd name="T5" fmla="*/ 26 h 13"/>
                    <a:gd name="T6" fmla="*/ 2 w 16"/>
                    <a:gd name="T7" fmla="*/ 0 h 13"/>
                    <a:gd name="T8" fmla="*/ 0 w 16"/>
                    <a:gd name="T9" fmla="*/ 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p:spPr>
              <p:txBody>
                <a:bodyPr/>
                <a:lstStyle/>
                <a:p>
                  <a:pPr>
                    <a:defRPr/>
                  </a:pPr>
                  <a:endParaRPr lang="en-US"/>
                </a:p>
              </p:txBody>
            </p:sp>
            <p:sp>
              <p:nvSpPr>
                <p:cNvPr id="2619" name="Freeform 188"/>
                <p:cNvSpPr>
                  <a:spLocks/>
                </p:cNvSpPr>
                <p:nvPr/>
              </p:nvSpPr>
              <p:spPr bwMode="auto">
                <a:xfrm>
                  <a:off x="781" y="2596"/>
                  <a:ext cx="5" cy="4"/>
                </a:xfrm>
                <a:custGeom>
                  <a:avLst/>
                  <a:gdLst>
                    <a:gd name="T0" fmla="*/ 0 w 2"/>
                    <a:gd name="T1" fmla="*/ 4 h 2"/>
                    <a:gd name="T2" fmla="*/ 3 w 2"/>
                    <a:gd name="T3" fmla="*/ 4 h 2"/>
                    <a:gd name="T4" fmla="*/ 3 w 2"/>
                    <a:gd name="T5" fmla="*/ 4 h 2"/>
                    <a:gd name="T6" fmla="*/ 5 w 2"/>
                    <a:gd name="T7" fmla="*/ 2 h 2"/>
                    <a:gd name="T8" fmla="*/ 5 w 2"/>
                    <a:gd name="T9" fmla="*/ 0 h 2"/>
                    <a:gd name="T10" fmla="*/ 3 w 2"/>
                    <a:gd name="T11" fmla="*/ 0 h 2"/>
                    <a:gd name="T12" fmla="*/ 0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20" name="Freeform 189"/>
                <p:cNvSpPr>
                  <a:spLocks/>
                </p:cNvSpPr>
                <p:nvPr/>
              </p:nvSpPr>
              <p:spPr bwMode="auto">
                <a:xfrm>
                  <a:off x="783" y="2598"/>
                  <a:ext cx="5" cy="5"/>
                </a:xfrm>
                <a:custGeom>
                  <a:avLst/>
                  <a:gdLst>
                    <a:gd name="T0" fmla="*/ 0 w 2"/>
                    <a:gd name="T1" fmla="*/ 3 h 2"/>
                    <a:gd name="T2" fmla="*/ 0 w 2"/>
                    <a:gd name="T3" fmla="*/ 5 h 2"/>
                    <a:gd name="T4" fmla="*/ 3 w 2"/>
                    <a:gd name="T5" fmla="*/ 5 h 2"/>
                    <a:gd name="T6" fmla="*/ 5 w 2"/>
                    <a:gd name="T7" fmla="*/ 0 h 2"/>
                    <a:gd name="T8" fmla="*/ 3 w 2"/>
                    <a:gd name="T9" fmla="*/ 0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21"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p:spPr>
              <p:txBody>
                <a:bodyPr/>
                <a:lstStyle/>
                <a:p>
                  <a:pPr>
                    <a:defRPr/>
                  </a:pPr>
                  <a:endParaRPr lang="en-US"/>
                </a:p>
              </p:txBody>
            </p:sp>
            <p:sp>
              <p:nvSpPr>
                <p:cNvPr id="2622" name="Freeform 191"/>
                <p:cNvSpPr>
                  <a:spLocks/>
                </p:cNvSpPr>
                <p:nvPr/>
              </p:nvSpPr>
              <p:spPr bwMode="auto">
                <a:xfrm>
                  <a:off x="786" y="2598"/>
                  <a:ext cx="2" cy="5"/>
                </a:xfrm>
                <a:custGeom>
                  <a:avLst/>
                  <a:gdLst>
                    <a:gd name="T0" fmla="*/ 2 w 1"/>
                    <a:gd name="T1" fmla="*/ 0 h 2"/>
                    <a:gd name="T2" fmla="*/ 2 w 1"/>
                    <a:gd name="T3" fmla="*/ 0 h 2"/>
                    <a:gd name="T4" fmla="*/ 2 w 1"/>
                    <a:gd name="T5" fmla="*/ 0 h 2"/>
                    <a:gd name="T6" fmla="*/ 0 w 1"/>
                    <a:gd name="T7" fmla="*/ 5 h 2"/>
                    <a:gd name="T8" fmla="*/ 0 w 1"/>
                    <a:gd name="T9" fmla="*/ 5 h 2"/>
                    <a:gd name="T10" fmla="*/ 0 w 1"/>
                    <a:gd name="T11" fmla="*/ 5 h 2"/>
                    <a:gd name="T12" fmla="*/ 2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623" name="Freeform 192"/>
                <p:cNvSpPr>
                  <a:spLocks/>
                </p:cNvSpPr>
                <p:nvPr/>
              </p:nvSpPr>
              <p:spPr bwMode="auto">
                <a:xfrm>
                  <a:off x="776" y="2593"/>
                  <a:ext cx="5" cy="5"/>
                </a:xfrm>
                <a:custGeom>
                  <a:avLst/>
                  <a:gdLst>
                    <a:gd name="T0" fmla="*/ 5 w 2"/>
                    <a:gd name="T1" fmla="*/ 0 h 2"/>
                    <a:gd name="T2" fmla="*/ 3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624" name="Freeform 193"/>
                <p:cNvSpPr>
                  <a:spLocks/>
                </p:cNvSpPr>
                <p:nvPr/>
              </p:nvSpPr>
              <p:spPr bwMode="auto">
                <a:xfrm>
                  <a:off x="783" y="2598"/>
                  <a:ext cx="5" cy="5"/>
                </a:xfrm>
                <a:custGeom>
                  <a:avLst/>
                  <a:gdLst>
                    <a:gd name="T0" fmla="*/ 5 w 2"/>
                    <a:gd name="T1" fmla="*/ 0 h 2"/>
                    <a:gd name="T2" fmla="*/ 5 w 2"/>
                    <a:gd name="T3" fmla="*/ 0 h 2"/>
                    <a:gd name="T4" fmla="*/ 3 w 2"/>
                    <a:gd name="T5" fmla="*/ 0 h 2"/>
                    <a:gd name="T6" fmla="*/ 3 w 2"/>
                    <a:gd name="T7" fmla="*/ 5 h 2"/>
                    <a:gd name="T8" fmla="*/ 0 w 2"/>
                    <a:gd name="T9" fmla="*/ 5 h 2"/>
                    <a:gd name="T10" fmla="*/ 5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p:spPr>
              <p:txBody>
                <a:bodyPr/>
                <a:lstStyle/>
                <a:p>
                  <a:pPr>
                    <a:defRPr/>
                  </a:pPr>
                  <a:endParaRPr lang="en-US"/>
                </a:p>
              </p:txBody>
            </p:sp>
            <p:sp>
              <p:nvSpPr>
                <p:cNvPr id="2625" name="Freeform 194"/>
                <p:cNvSpPr>
                  <a:spLocks/>
                </p:cNvSpPr>
                <p:nvPr/>
              </p:nvSpPr>
              <p:spPr bwMode="auto">
                <a:xfrm>
                  <a:off x="705" y="2527"/>
                  <a:ext cx="12" cy="12"/>
                </a:xfrm>
                <a:custGeom>
                  <a:avLst/>
                  <a:gdLst>
                    <a:gd name="T0" fmla="*/ 0 w 5"/>
                    <a:gd name="T1" fmla="*/ 2 h 5"/>
                    <a:gd name="T2" fmla="*/ 7 w 5"/>
                    <a:gd name="T3" fmla="*/ 12 h 5"/>
                    <a:gd name="T4" fmla="*/ 12 w 5"/>
                    <a:gd name="T5" fmla="*/ 10 h 5"/>
                    <a:gd name="T6" fmla="*/ 5 w 5"/>
                    <a:gd name="T7" fmla="*/ 0 h 5"/>
                    <a:gd name="T8" fmla="*/ 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p:spPr>
              <p:txBody>
                <a:bodyPr/>
                <a:lstStyle/>
                <a:p>
                  <a:pPr>
                    <a:defRPr/>
                  </a:pPr>
                  <a:endParaRPr lang="en-US"/>
                </a:p>
              </p:txBody>
            </p:sp>
            <p:sp>
              <p:nvSpPr>
                <p:cNvPr id="2626"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627" name="Freeform 196"/>
                <p:cNvSpPr>
                  <a:spLocks/>
                </p:cNvSpPr>
                <p:nvPr/>
              </p:nvSpPr>
              <p:spPr bwMode="auto">
                <a:xfrm>
                  <a:off x="712" y="2536"/>
                  <a:ext cx="31" cy="34"/>
                </a:xfrm>
                <a:custGeom>
                  <a:avLst/>
                  <a:gdLst>
                    <a:gd name="T0" fmla="*/ 31 w 13"/>
                    <a:gd name="T1" fmla="*/ 32 h 14"/>
                    <a:gd name="T2" fmla="*/ 5 w 13"/>
                    <a:gd name="T3" fmla="*/ 0 h 14"/>
                    <a:gd name="T4" fmla="*/ 0 w 13"/>
                    <a:gd name="T5" fmla="*/ 2 h 14"/>
                    <a:gd name="T6" fmla="*/ 29 w 13"/>
                    <a:gd name="T7" fmla="*/ 34 h 14"/>
                    <a:gd name="T8" fmla="*/ 31 w 13"/>
                    <a:gd name="T9" fmla="*/ 3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p:spPr>
              <p:txBody>
                <a:bodyPr/>
                <a:lstStyle/>
                <a:p>
                  <a:pPr>
                    <a:defRPr/>
                  </a:pPr>
                  <a:endParaRPr lang="en-US"/>
                </a:p>
              </p:txBody>
            </p:sp>
            <p:sp>
              <p:nvSpPr>
                <p:cNvPr id="2628" name="Freeform 197"/>
                <p:cNvSpPr>
                  <a:spLocks/>
                </p:cNvSpPr>
                <p:nvPr/>
              </p:nvSpPr>
              <p:spPr bwMode="auto">
                <a:xfrm>
                  <a:off x="769" y="2489"/>
                  <a:ext cx="5" cy="5"/>
                </a:xfrm>
                <a:custGeom>
                  <a:avLst/>
                  <a:gdLst>
                    <a:gd name="T0" fmla="*/ 5 w 2"/>
                    <a:gd name="T1" fmla="*/ 5 h 2"/>
                    <a:gd name="T2" fmla="*/ 5 w 2"/>
                    <a:gd name="T3" fmla="*/ 3 h 2"/>
                    <a:gd name="T4" fmla="*/ 5 w 2"/>
                    <a:gd name="T5" fmla="*/ 3 h 2"/>
                    <a:gd name="T6" fmla="*/ 0 w 2"/>
                    <a:gd name="T7" fmla="*/ 0 h 2"/>
                    <a:gd name="T8" fmla="*/ 0 w 2"/>
                    <a:gd name="T9" fmla="*/ 0 h 2"/>
                    <a:gd name="T10" fmla="*/ 0 w 2"/>
                    <a:gd name="T11" fmla="*/ 3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629" name="Freeform 198"/>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30" name="Freeform 199"/>
                <p:cNvSpPr>
                  <a:spLocks/>
                </p:cNvSpPr>
                <p:nvPr/>
              </p:nvSpPr>
              <p:spPr bwMode="auto">
                <a:xfrm>
                  <a:off x="781" y="2596"/>
                  <a:ext cx="5" cy="4"/>
                </a:xfrm>
                <a:custGeom>
                  <a:avLst/>
                  <a:gdLst>
                    <a:gd name="T0" fmla="*/ 3 w 2"/>
                    <a:gd name="T1" fmla="*/ 0 h 2"/>
                    <a:gd name="T2" fmla="*/ 3 w 2"/>
                    <a:gd name="T3" fmla="*/ 0 h 2"/>
                    <a:gd name="T4" fmla="*/ 5 w 2"/>
                    <a:gd name="T5" fmla="*/ 2 h 2"/>
                    <a:gd name="T6" fmla="*/ 0 w 2"/>
                    <a:gd name="T7" fmla="*/ 4 h 2"/>
                    <a:gd name="T8" fmla="*/ 0 w 2"/>
                    <a:gd name="T9" fmla="*/ 4 h 2"/>
                    <a:gd name="T10" fmla="*/ 3 w 2"/>
                    <a:gd name="T11" fmla="*/ 4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631" name="Freeform 200"/>
                <p:cNvSpPr>
                  <a:spLocks/>
                </p:cNvSpPr>
                <p:nvPr/>
              </p:nvSpPr>
              <p:spPr bwMode="auto">
                <a:xfrm>
                  <a:off x="781" y="2596"/>
                  <a:ext cx="5" cy="4"/>
                </a:xfrm>
                <a:custGeom>
                  <a:avLst/>
                  <a:gdLst>
                    <a:gd name="T0" fmla="*/ 0 w 2"/>
                    <a:gd name="T1" fmla="*/ 4 h 2"/>
                    <a:gd name="T2" fmla="*/ 0 w 2"/>
                    <a:gd name="T3" fmla="*/ 4 h 2"/>
                    <a:gd name="T4" fmla="*/ 5 w 2"/>
                    <a:gd name="T5" fmla="*/ 0 h 2"/>
                    <a:gd name="T6" fmla="*/ 3 w 2"/>
                    <a:gd name="T7" fmla="*/ 0 h 2"/>
                    <a:gd name="T8" fmla="*/ 3 w 2"/>
                    <a:gd name="T9" fmla="*/ 0 h 2"/>
                    <a:gd name="T10" fmla="*/ 0 w 2"/>
                    <a:gd name="T11" fmla="*/ 4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32" name="Freeform 201"/>
                <p:cNvSpPr>
                  <a:spLocks/>
                </p:cNvSpPr>
                <p:nvPr/>
              </p:nvSpPr>
              <p:spPr bwMode="auto">
                <a:xfrm>
                  <a:off x="909" y="2487"/>
                  <a:ext cx="37" cy="21"/>
                </a:xfrm>
                <a:custGeom>
                  <a:avLst/>
                  <a:gdLst>
                    <a:gd name="T0" fmla="*/ 2 w 16"/>
                    <a:gd name="T1" fmla="*/ 21 h 9"/>
                    <a:gd name="T2" fmla="*/ 37 w 16"/>
                    <a:gd name="T3" fmla="*/ 5 h 9"/>
                    <a:gd name="T4" fmla="*/ 35 w 16"/>
                    <a:gd name="T5" fmla="*/ 0 h 9"/>
                    <a:gd name="T6" fmla="*/ 0 w 16"/>
                    <a:gd name="T7" fmla="*/ 19 h 9"/>
                    <a:gd name="T8" fmla="*/ 2 w 16"/>
                    <a:gd name="T9" fmla="*/ 21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p:spPr>
              <p:txBody>
                <a:bodyPr/>
                <a:lstStyle/>
                <a:p>
                  <a:pPr>
                    <a:defRPr/>
                  </a:pPr>
                  <a:endParaRPr lang="en-US"/>
                </a:p>
              </p:txBody>
            </p:sp>
            <p:sp>
              <p:nvSpPr>
                <p:cNvPr id="2633" name="Freeform 202"/>
                <p:cNvSpPr>
                  <a:spLocks/>
                </p:cNvSpPr>
                <p:nvPr/>
              </p:nvSpPr>
              <p:spPr bwMode="auto">
                <a:xfrm>
                  <a:off x="944" y="2444"/>
                  <a:ext cx="71" cy="48"/>
                </a:xfrm>
                <a:custGeom>
                  <a:avLst/>
                  <a:gdLst>
                    <a:gd name="T0" fmla="*/ 69 w 30"/>
                    <a:gd name="T1" fmla="*/ 0 h 20"/>
                    <a:gd name="T2" fmla="*/ 0 w 30"/>
                    <a:gd name="T3" fmla="*/ 43 h 20"/>
                    <a:gd name="T4" fmla="*/ 2 w 30"/>
                    <a:gd name="T5" fmla="*/ 48 h 20"/>
                    <a:gd name="T6" fmla="*/ 71 w 30"/>
                    <a:gd name="T7" fmla="*/ 5 h 20"/>
                    <a:gd name="T8" fmla="*/ 69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p:spPr>
              <p:txBody>
                <a:bodyPr/>
                <a:lstStyle/>
                <a:p>
                  <a:pPr>
                    <a:defRPr/>
                  </a:pPr>
                  <a:endParaRPr lang="en-US"/>
                </a:p>
              </p:txBody>
            </p:sp>
            <p:sp>
              <p:nvSpPr>
                <p:cNvPr id="2634" name="Freeform 203"/>
                <p:cNvSpPr>
                  <a:spLocks/>
                </p:cNvSpPr>
                <p:nvPr/>
              </p:nvSpPr>
              <p:spPr bwMode="auto">
                <a:xfrm>
                  <a:off x="814" y="2522"/>
                  <a:ext cx="50" cy="17"/>
                </a:xfrm>
                <a:custGeom>
                  <a:avLst/>
                  <a:gdLst>
                    <a:gd name="T0" fmla="*/ 48 w 21"/>
                    <a:gd name="T1" fmla="*/ 0 h 7"/>
                    <a:gd name="T2" fmla="*/ 0 w 21"/>
                    <a:gd name="T3" fmla="*/ 12 h 7"/>
                    <a:gd name="T4" fmla="*/ 2 w 21"/>
                    <a:gd name="T5" fmla="*/ 17 h 7"/>
                    <a:gd name="T6" fmla="*/ 50 w 21"/>
                    <a:gd name="T7" fmla="*/ 5 h 7"/>
                    <a:gd name="T8" fmla="*/ 48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p:spPr>
              <p:txBody>
                <a:bodyPr/>
                <a:lstStyle/>
                <a:p>
                  <a:pPr>
                    <a:defRPr/>
                  </a:pPr>
                  <a:endParaRPr lang="en-US"/>
                </a:p>
              </p:txBody>
            </p:sp>
            <p:sp>
              <p:nvSpPr>
                <p:cNvPr id="2635" name="Freeform 204"/>
                <p:cNvSpPr>
                  <a:spLocks/>
                </p:cNvSpPr>
                <p:nvPr/>
              </p:nvSpPr>
              <p:spPr bwMode="auto">
                <a:xfrm>
                  <a:off x="708" y="2525"/>
                  <a:ext cx="4" cy="7"/>
                </a:xfrm>
                <a:custGeom>
                  <a:avLst/>
                  <a:gdLst>
                    <a:gd name="T0" fmla="*/ 4 w 2"/>
                    <a:gd name="T1" fmla="*/ 2 h 3"/>
                    <a:gd name="T2" fmla="*/ 4 w 2"/>
                    <a:gd name="T3" fmla="*/ 2 h 3"/>
                    <a:gd name="T4" fmla="*/ 2 w 2"/>
                    <a:gd name="T5" fmla="*/ 0 h 3"/>
                    <a:gd name="T6" fmla="*/ 0 w 2"/>
                    <a:gd name="T7" fmla="*/ 5 h 3"/>
                    <a:gd name="T8" fmla="*/ 2 w 2"/>
                    <a:gd name="T9" fmla="*/ 7 h 3"/>
                    <a:gd name="T10" fmla="*/ 4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p:spPr>
              <p:txBody>
                <a:bodyPr/>
                <a:lstStyle/>
                <a:p>
                  <a:pPr>
                    <a:defRPr/>
                  </a:pPr>
                  <a:endParaRPr lang="en-US"/>
                </a:p>
              </p:txBody>
            </p:sp>
            <p:sp>
              <p:nvSpPr>
                <p:cNvPr id="2636" name="Freeform 205"/>
                <p:cNvSpPr>
                  <a:spLocks/>
                </p:cNvSpPr>
                <p:nvPr/>
              </p:nvSpPr>
              <p:spPr bwMode="auto">
                <a:xfrm>
                  <a:off x="712" y="2527"/>
                  <a:ext cx="31" cy="14"/>
                </a:xfrm>
                <a:custGeom>
                  <a:avLst/>
                  <a:gdLst>
                    <a:gd name="T0" fmla="*/ 31 w 13"/>
                    <a:gd name="T1" fmla="*/ 9 h 6"/>
                    <a:gd name="T2" fmla="*/ 0 w 13"/>
                    <a:gd name="T3" fmla="*/ 0 h 6"/>
                    <a:gd name="T4" fmla="*/ 0 w 13"/>
                    <a:gd name="T5" fmla="*/ 5 h 6"/>
                    <a:gd name="T6" fmla="*/ 31 w 13"/>
                    <a:gd name="T7" fmla="*/ 14 h 6"/>
                    <a:gd name="T8" fmla="*/ 31 w 13"/>
                    <a:gd name="T9" fmla="*/ 9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p:spPr>
              <p:txBody>
                <a:bodyPr/>
                <a:lstStyle/>
                <a:p>
                  <a:pPr>
                    <a:defRPr/>
                  </a:pPr>
                  <a:endParaRPr lang="en-US"/>
                </a:p>
              </p:txBody>
            </p:sp>
            <p:sp>
              <p:nvSpPr>
                <p:cNvPr id="2637" name="Freeform 206"/>
                <p:cNvSpPr>
                  <a:spLocks/>
                </p:cNvSpPr>
                <p:nvPr/>
              </p:nvSpPr>
              <p:spPr bwMode="auto">
                <a:xfrm>
                  <a:off x="861" y="2508"/>
                  <a:ext cx="43" cy="19"/>
                </a:xfrm>
                <a:custGeom>
                  <a:avLst/>
                  <a:gdLst>
                    <a:gd name="T0" fmla="*/ 41 w 18"/>
                    <a:gd name="T1" fmla="*/ 0 h 8"/>
                    <a:gd name="T2" fmla="*/ 0 w 18"/>
                    <a:gd name="T3" fmla="*/ 14 h 8"/>
                    <a:gd name="T4" fmla="*/ 2 w 18"/>
                    <a:gd name="T5" fmla="*/ 19 h 8"/>
                    <a:gd name="T6" fmla="*/ 43 w 18"/>
                    <a:gd name="T7" fmla="*/ 5 h 8"/>
                    <a:gd name="T8" fmla="*/ 4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p:spPr>
              <p:txBody>
                <a:bodyPr/>
                <a:lstStyle/>
                <a:p>
                  <a:pPr>
                    <a:defRPr/>
                  </a:pPr>
                  <a:endParaRPr lang="en-US"/>
                </a:p>
              </p:txBody>
            </p:sp>
            <p:sp>
              <p:nvSpPr>
                <p:cNvPr id="2638" name="Freeform 207"/>
                <p:cNvSpPr>
                  <a:spLocks/>
                </p:cNvSpPr>
                <p:nvPr/>
              </p:nvSpPr>
              <p:spPr bwMode="auto">
                <a:xfrm>
                  <a:off x="743" y="2536"/>
                  <a:ext cx="12" cy="8"/>
                </a:xfrm>
                <a:custGeom>
                  <a:avLst/>
                  <a:gdLst>
                    <a:gd name="T0" fmla="*/ 0 w 5"/>
                    <a:gd name="T1" fmla="*/ 5 h 3"/>
                    <a:gd name="T2" fmla="*/ 12 w 5"/>
                    <a:gd name="T3" fmla="*/ 8 h 3"/>
                    <a:gd name="T4" fmla="*/ 12 w 5"/>
                    <a:gd name="T5" fmla="*/ 3 h 3"/>
                    <a:gd name="T6" fmla="*/ 0 w 5"/>
                    <a:gd name="T7" fmla="*/ 0 h 3"/>
                    <a:gd name="T8" fmla="*/ 0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p:spPr>
              <p:txBody>
                <a:bodyPr/>
                <a:lstStyle/>
                <a:p>
                  <a:pPr>
                    <a:defRPr/>
                  </a:pPr>
                  <a:endParaRPr lang="en-US"/>
                </a:p>
              </p:txBody>
            </p:sp>
            <p:sp>
              <p:nvSpPr>
                <p:cNvPr id="2639" name="Freeform 208"/>
                <p:cNvSpPr>
                  <a:spLocks/>
                </p:cNvSpPr>
                <p:nvPr/>
              </p:nvSpPr>
              <p:spPr bwMode="auto">
                <a:xfrm>
                  <a:off x="755" y="2539"/>
                  <a:ext cx="40" cy="5"/>
                </a:xfrm>
                <a:custGeom>
                  <a:avLst/>
                  <a:gdLst>
                    <a:gd name="T0" fmla="*/ 40 w 17"/>
                    <a:gd name="T1" fmla="*/ 0 h 2"/>
                    <a:gd name="T2" fmla="*/ 0 w 17"/>
                    <a:gd name="T3" fmla="*/ 0 h 2"/>
                    <a:gd name="T4" fmla="*/ 0 w 17"/>
                    <a:gd name="T5" fmla="*/ 5 h 2"/>
                    <a:gd name="T6" fmla="*/ 40 w 17"/>
                    <a:gd name="T7" fmla="*/ 5 h 2"/>
                    <a:gd name="T8" fmla="*/ 40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p:spPr>
              <p:txBody>
                <a:bodyPr/>
                <a:lstStyle/>
                <a:p>
                  <a:pPr>
                    <a:defRPr/>
                  </a:pPr>
                  <a:endParaRPr lang="en-US"/>
                </a:p>
              </p:txBody>
            </p:sp>
            <p:sp>
              <p:nvSpPr>
                <p:cNvPr id="2640" name="Freeform 209"/>
                <p:cNvSpPr>
                  <a:spLocks/>
                </p:cNvSpPr>
                <p:nvPr/>
              </p:nvSpPr>
              <p:spPr bwMode="auto">
                <a:xfrm>
                  <a:off x="1012" y="2432"/>
                  <a:ext cx="19" cy="17"/>
                </a:xfrm>
                <a:custGeom>
                  <a:avLst/>
                  <a:gdLst>
                    <a:gd name="T0" fmla="*/ 2 w 8"/>
                    <a:gd name="T1" fmla="*/ 17 h 7"/>
                    <a:gd name="T2" fmla="*/ 19 w 8"/>
                    <a:gd name="T3" fmla="*/ 5 h 7"/>
                    <a:gd name="T4" fmla="*/ 14 w 8"/>
                    <a:gd name="T5" fmla="*/ 0 h 7"/>
                    <a:gd name="T6" fmla="*/ 0 w 8"/>
                    <a:gd name="T7" fmla="*/ 12 h 7"/>
                    <a:gd name="T8" fmla="*/ 2 w 8"/>
                    <a:gd name="T9" fmla="*/ 1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2641" name="Freeform 210"/>
                <p:cNvSpPr>
                  <a:spLocks/>
                </p:cNvSpPr>
                <p:nvPr/>
              </p:nvSpPr>
              <p:spPr bwMode="auto">
                <a:xfrm>
                  <a:off x="795" y="2534"/>
                  <a:ext cx="21" cy="10"/>
                </a:xfrm>
                <a:custGeom>
                  <a:avLst/>
                  <a:gdLst>
                    <a:gd name="T0" fmla="*/ 0 w 9"/>
                    <a:gd name="T1" fmla="*/ 10 h 4"/>
                    <a:gd name="T2" fmla="*/ 21 w 9"/>
                    <a:gd name="T3" fmla="*/ 5 h 4"/>
                    <a:gd name="T4" fmla="*/ 19 w 9"/>
                    <a:gd name="T5" fmla="*/ 0 h 4"/>
                    <a:gd name="T6" fmla="*/ 0 w 9"/>
                    <a:gd name="T7" fmla="*/ 5 h 4"/>
                    <a:gd name="T8" fmla="*/ 0 w 9"/>
                    <a:gd name="T9" fmla="*/ 1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p:spPr>
              <p:txBody>
                <a:bodyPr/>
                <a:lstStyle/>
                <a:p>
                  <a:pPr>
                    <a:defRPr/>
                  </a:pPr>
                  <a:endParaRPr lang="en-US"/>
                </a:p>
              </p:txBody>
            </p:sp>
            <p:sp>
              <p:nvSpPr>
                <p:cNvPr id="2642" name="Freeform 211"/>
                <p:cNvSpPr>
                  <a:spLocks/>
                </p:cNvSpPr>
                <p:nvPr/>
              </p:nvSpPr>
              <p:spPr bwMode="auto">
                <a:xfrm>
                  <a:off x="901" y="2506"/>
                  <a:ext cx="10" cy="7"/>
                </a:xfrm>
                <a:custGeom>
                  <a:avLst/>
                  <a:gdLst>
                    <a:gd name="T0" fmla="*/ 3 w 4"/>
                    <a:gd name="T1" fmla="*/ 7 h 3"/>
                    <a:gd name="T2" fmla="*/ 10 w 4"/>
                    <a:gd name="T3" fmla="*/ 2 h 3"/>
                    <a:gd name="T4" fmla="*/ 7 w 4"/>
                    <a:gd name="T5" fmla="*/ 0 h 3"/>
                    <a:gd name="T6" fmla="*/ 0 w 4"/>
                    <a:gd name="T7" fmla="*/ 2 h 3"/>
                    <a:gd name="T8" fmla="*/ 3 w 4"/>
                    <a:gd name="T9" fmla="*/ 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643" name="Freeform 212"/>
                <p:cNvSpPr>
                  <a:spLocks/>
                </p:cNvSpPr>
                <p:nvPr/>
              </p:nvSpPr>
              <p:spPr bwMode="auto">
                <a:xfrm>
                  <a:off x="906" y="2390"/>
                  <a:ext cx="90" cy="59"/>
                </a:xfrm>
                <a:custGeom>
                  <a:avLst/>
                  <a:gdLst>
                    <a:gd name="T0" fmla="*/ 2 w 38"/>
                    <a:gd name="T1" fmla="*/ 59 h 25"/>
                    <a:gd name="T2" fmla="*/ 90 w 38"/>
                    <a:gd name="T3" fmla="*/ 2 h 25"/>
                    <a:gd name="T4" fmla="*/ 88 w 38"/>
                    <a:gd name="T5" fmla="*/ 0 h 25"/>
                    <a:gd name="T6" fmla="*/ 0 w 38"/>
                    <a:gd name="T7" fmla="*/ 54 h 25"/>
                    <a:gd name="T8" fmla="*/ 2 w 38"/>
                    <a:gd name="T9" fmla="*/ 5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p:spPr>
              <p:txBody>
                <a:bodyPr/>
                <a:lstStyle/>
                <a:p>
                  <a:pPr>
                    <a:defRPr/>
                  </a:pPr>
                  <a:endParaRPr lang="en-US"/>
                </a:p>
              </p:txBody>
            </p:sp>
            <p:sp>
              <p:nvSpPr>
                <p:cNvPr id="2644" name="Freeform 213"/>
                <p:cNvSpPr>
                  <a:spLocks/>
                </p:cNvSpPr>
                <p:nvPr/>
              </p:nvSpPr>
              <p:spPr bwMode="auto">
                <a:xfrm>
                  <a:off x="996" y="2385"/>
                  <a:ext cx="5" cy="5"/>
                </a:xfrm>
                <a:custGeom>
                  <a:avLst/>
                  <a:gdLst>
                    <a:gd name="T0" fmla="*/ 3 w 2"/>
                    <a:gd name="T1" fmla="*/ 5 h 2"/>
                    <a:gd name="T2" fmla="*/ 5 w 2"/>
                    <a:gd name="T3" fmla="*/ 5 h 2"/>
                    <a:gd name="T4" fmla="*/ 5 w 2"/>
                    <a:gd name="T5" fmla="*/ 3 h 2"/>
                    <a:gd name="T6" fmla="*/ 0 w 2"/>
                    <a:gd name="T7" fmla="*/ 3 h 2"/>
                    <a:gd name="T8" fmla="*/ 3 w 2"/>
                    <a:gd name="T9" fmla="*/ 0 h 2"/>
                    <a:gd name="T10" fmla="*/ 3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645" name="Freeform 214"/>
                <p:cNvSpPr>
                  <a:spLocks/>
                </p:cNvSpPr>
                <p:nvPr/>
              </p:nvSpPr>
              <p:spPr bwMode="auto">
                <a:xfrm>
                  <a:off x="684" y="2477"/>
                  <a:ext cx="31" cy="15"/>
                </a:xfrm>
                <a:custGeom>
                  <a:avLst/>
                  <a:gdLst>
                    <a:gd name="T0" fmla="*/ 31 w 13"/>
                    <a:gd name="T1" fmla="*/ 10 h 6"/>
                    <a:gd name="T2" fmla="*/ 2 w 13"/>
                    <a:gd name="T3" fmla="*/ 0 h 6"/>
                    <a:gd name="T4" fmla="*/ 0 w 13"/>
                    <a:gd name="T5" fmla="*/ 3 h 6"/>
                    <a:gd name="T6" fmla="*/ 29 w 13"/>
                    <a:gd name="T7" fmla="*/ 15 h 6"/>
                    <a:gd name="T8" fmla="*/ 31 w 13"/>
                    <a:gd name="T9" fmla="*/ 1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p:spPr>
              <p:txBody>
                <a:bodyPr/>
                <a:lstStyle/>
                <a:p>
                  <a:pPr>
                    <a:defRPr/>
                  </a:pPr>
                  <a:endParaRPr lang="en-US"/>
                </a:p>
              </p:txBody>
            </p:sp>
            <p:sp>
              <p:nvSpPr>
                <p:cNvPr id="2646" name="Freeform 215"/>
                <p:cNvSpPr>
                  <a:spLocks/>
                </p:cNvSpPr>
                <p:nvPr/>
              </p:nvSpPr>
              <p:spPr bwMode="auto">
                <a:xfrm>
                  <a:off x="883" y="2444"/>
                  <a:ext cx="26" cy="17"/>
                </a:xfrm>
                <a:custGeom>
                  <a:avLst/>
                  <a:gdLst>
                    <a:gd name="T0" fmla="*/ 0 w 11"/>
                    <a:gd name="T1" fmla="*/ 17 h 7"/>
                    <a:gd name="T2" fmla="*/ 26 w 11"/>
                    <a:gd name="T3" fmla="*/ 5 h 7"/>
                    <a:gd name="T4" fmla="*/ 24 w 11"/>
                    <a:gd name="T5" fmla="*/ 0 h 7"/>
                    <a:gd name="T6" fmla="*/ 0 w 11"/>
                    <a:gd name="T7" fmla="*/ 12 h 7"/>
                    <a:gd name="T8" fmla="*/ 0 w 11"/>
                    <a:gd name="T9" fmla="*/ 17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p:spPr>
              <p:txBody>
                <a:bodyPr/>
                <a:lstStyle/>
                <a:p>
                  <a:pPr>
                    <a:defRPr/>
                  </a:pPr>
                  <a:endParaRPr lang="en-US"/>
                </a:p>
              </p:txBody>
            </p:sp>
            <p:sp>
              <p:nvSpPr>
                <p:cNvPr id="2647" name="Freeform 216"/>
                <p:cNvSpPr>
                  <a:spLocks/>
                </p:cNvSpPr>
                <p:nvPr/>
              </p:nvSpPr>
              <p:spPr bwMode="auto">
                <a:xfrm>
                  <a:off x="684" y="2477"/>
                  <a:ext cx="2" cy="5"/>
                </a:xfrm>
                <a:custGeom>
                  <a:avLst/>
                  <a:gdLst>
                    <a:gd name="T0" fmla="*/ 0 w 1"/>
                    <a:gd name="T1" fmla="*/ 5 h 2"/>
                    <a:gd name="T2" fmla="*/ 0 w 1"/>
                    <a:gd name="T3" fmla="*/ 5 h 2"/>
                    <a:gd name="T4" fmla="*/ 0 w 1"/>
                    <a:gd name="T5" fmla="*/ 5 h 2"/>
                    <a:gd name="T6" fmla="*/ 0 w 1"/>
                    <a:gd name="T7" fmla="*/ 3 h 2"/>
                    <a:gd name="T8" fmla="*/ 2 w 1"/>
                    <a:gd name="T9" fmla="*/ 0 h 2"/>
                    <a:gd name="T10" fmla="*/ 2 w 1"/>
                    <a:gd name="T11" fmla="*/ 0 h 2"/>
                    <a:gd name="T12" fmla="*/ 2 w 1"/>
                    <a:gd name="T13" fmla="*/ 0 h 2"/>
                    <a:gd name="T14" fmla="*/ 0 w 1"/>
                    <a:gd name="T15" fmla="*/ 5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648" name="Freeform 217"/>
                <p:cNvSpPr>
                  <a:spLocks/>
                </p:cNvSpPr>
                <p:nvPr/>
              </p:nvSpPr>
              <p:spPr bwMode="auto">
                <a:xfrm>
                  <a:off x="797" y="2463"/>
                  <a:ext cx="71" cy="26"/>
                </a:xfrm>
                <a:custGeom>
                  <a:avLst/>
                  <a:gdLst>
                    <a:gd name="T0" fmla="*/ 69 w 30"/>
                    <a:gd name="T1" fmla="*/ 0 h 11"/>
                    <a:gd name="T2" fmla="*/ 0 w 30"/>
                    <a:gd name="T3" fmla="*/ 21 h 11"/>
                    <a:gd name="T4" fmla="*/ 2 w 30"/>
                    <a:gd name="T5" fmla="*/ 26 h 11"/>
                    <a:gd name="T6" fmla="*/ 71 w 30"/>
                    <a:gd name="T7" fmla="*/ 5 h 11"/>
                    <a:gd name="T8" fmla="*/ 69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p:spPr>
              <p:txBody>
                <a:bodyPr/>
                <a:lstStyle/>
                <a:p>
                  <a:pPr>
                    <a:defRPr/>
                  </a:pPr>
                  <a:endParaRPr lang="en-US"/>
                </a:p>
              </p:txBody>
            </p:sp>
            <p:sp>
              <p:nvSpPr>
                <p:cNvPr id="2649" name="Freeform 218"/>
                <p:cNvSpPr>
                  <a:spLocks/>
                </p:cNvSpPr>
                <p:nvPr/>
              </p:nvSpPr>
              <p:spPr bwMode="auto">
                <a:xfrm>
                  <a:off x="994" y="2385"/>
                  <a:ext cx="7" cy="7"/>
                </a:xfrm>
                <a:custGeom>
                  <a:avLst/>
                  <a:gdLst>
                    <a:gd name="T0" fmla="*/ 2 w 3"/>
                    <a:gd name="T1" fmla="*/ 0 h 3"/>
                    <a:gd name="T2" fmla="*/ 2 w 3"/>
                    <a:gd name="T3" fmla="*/ 2 h 3"/>
                    <a:gd name="T4" fmla="*/ 0 w 3"/>
                    <a:gd name="T5" fmla="*/ 5 h 3"/>
                    <a:gd name="T6" fmla="*/ 2 w 3"/>
                    <a:gd name="T7" fmla="*/ 7 h 3"/>
                    <a:gd name="T8" fmla="*/ 5 w 3"/>
                    <a:gd name="T9" fmla="*/ 7 h 3"/>
                    <a:gd name="T10" fmla="*/ 7 w 3"/>
                    <a:gd name="T11" fmla="*/ 5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p:spPr>
              <p:txBody>
                <a:bodyPr/>
                <a:lstStyle/>
                <a:p>
                  <a:pPr>
                    <a:defRPr/>
                  </a:pPr>
                  <a:endParaRPr lang="en-US"/>
                </a:p>
              </p:txBody>
            </p:sp>
            <p:sp>
              <p:nvSpPr>
                <p:cNvPr id="2650" name="Freeform 219"/>
                <p:cNvSpPr>
                  <a:spLocks/>
                </p:cNvSpPr>
                <p:nvPr/>
              </p:nvSpPr>
              <p:spPr bwMode="auto">
                <a:xfrm>
                  <a:off x="769" y="2489"/>
                  <a:ext cx="2" cy="5"/>
                </a:xfrm>
                <a:custGeom>
                  <a:avLst/>
                  <a:gdLst>
                    <a:gd name="T0" fmla="*/ 2 w 1"/>
                    <a:gd name="T1" fmla="*/ 5 h 2"/>
                    <a:gd name="T2" fmla="*/ 2 w 1"/>
                    <a:gd name="T3" fmla="*/ 5 h 2"/>
                    <a:gd name="T4" fmla="*/ 2 w 1"/>
                    <a:gd name="T5" fmla="*/ 5 h 2"/>
                    <a:gd name="T6" fmla="*/ 2 w 1"/>
                    <a:gd name="T7" fmla="*/ 0 h 2"/>
                    <a:gd name="T8" fmla="*/ 2 w 1"/>
                    <a:gd name="T9" fmla="*/ 0 h 2"/>
                    <a:gd name="T10" fmla="*/ 0 w 1"/>
                    <a:gd name="T11" fmla="*/ 0 h 2"/>
                    <a:gd name="T12" fmla="*/ 2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651" name="Freeform 220"/>
                <p:cNvSpPr>
                  <a:spLocks/>
                </p:cNvSpPr>
                <p:nvPr/>
              </p:nvSpPr>
              <p:spPr bwMode="auto">
                <a:xfrm>
                  <a:off x="771" y="2484"/>
                  <a:ext cx="29" cy="10"/>
                </a:xfrm>
                <a:custGeom>
                  <a:avLst/>
                  <a:gdLst>
                    <a:gd name="T0" fmla="*/ 0 w 12"/>
                    <a:gd name="T1" fmla="*/ 10 h 4"/>
                    <a:gd name="T2" fmla="*/ 29 w 12"/>
                    <a:gd name="T3" fmla="*/ 5 h 4"/>
                    <a:gd name="T4" fmla="*/ 27 w 12"/>
                    <a:gd name="T5" fmla="*/ 0 h 4"/>
                    <a:gd name="T6" fmla="*/ 0 w 12"/>
                    <a:gd name="T7" fmla="*/ 5 h 4"/>
                    <a:gd name="T8" fmla="*/ 0 w 12"/>
                    <a:gd name="T9" fmla="*/ 10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p:spPr>
              <p:txBody>
                <a:bodyPr/>
                <a:lstStyle/>
                <a:p>
                  <a:pPr>
                    <a:defRPr/>
                  </a:pPr>
                  <a:endParaRPr lang="en-US"/>
                </a:p>
              </p:txBody>
            </p:sp>
            <p:sp>
              <p:nvSpPr>
                <p:cNvPr id="2652" name="Freeform 221"/>
                <p:cNvSpPr>
                  <a:spLocks/>
                </p:cNvSpPr>
                <p:nvPr/>
              </p:nvSpPr>
              <p:spPr bwMode="auto">
                <a:xfrm>
                  <a:off x="712" y="2487"/>
                  <a:ext cx="59" cy="9"/>
                </a:xfrm>
                <a:custGeom>
                  <a:avLst/>
                  <a:gdLst>
                    <a:gd name="T0" fmla="*/ 0 w 25"/>
                    <a:gd name="T1" fmla="*/ 5 h 4"/>
                    <a:gd name="T2" fmla="*/ 59 w 25"/>
                    <a:gd name="T3" fmla="*/ 7 h 4"/>
                    <a:gd name="T4" fmla="*/ 57 w 25"/>
                    <a:gd name="T5" fmla="*/ 2 h 4"/>
                    <a:gd name="T6" fmla="*/ 2 w 25"/>
                    <a:gd name="T7" fmla="*/ 0 h 4"/>
                    <a:gd name="T8" fmla="*/ 0 w 25"/>
                    <a:gd name="T9" fmla="*/ 5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p:spPr>
              <p:txBody>
                <a:bodyPr/>
                <a:lstStyle/>
                <a:p>
                  <a:pPr>
                    <a:defRPr/>
                  </a:pPr>
                  <a:endParaRPr lang="en-US"/>
                </a:p>
              </p:txBody>
            </p:sp>
            <p:sp>
              <p:nvSpPr>
                <p:cNvPr id="2653" name="Freeform 222"/>
                <p:cNvSpPr>
                  <a:spLocks/>
                </p:cNvSpPr>
                <p:nvPr/>
              </p:nvSpPr>
              <p:spPr bwMode="auto">
                <a:xfrm>
                  <a:off x="866" y="2456"/>
                  <a:ext cx="17" cy="12"/>
                </a:xfrm>
                <a:custGeom>
                  <a:avLst/>
                  <a:gdLst>
                    <a:gd name="T0" fmla="*/ 17 w 7"/>
                    <a:gd name="T1" fmla="*/ 0 h 5"/>
                    <a:gd name="T2" fmla="*/ 0 w 7"/>
                    <a:gd name="T3" fmla="*/ 7 h 5"/>
                    <a:gd name="T4" fmla="*/ 2 w 7"/>
                    <a:gd name="T5" fmla="*/ 12 h 5"/>
                    <a:gd name="T6" fmla="*/ 17 w 7"/>
                    <a:gd name="T7" fmla="*/ 5 h 5"/>
                    <a:gd name="T8" fmla="*/ 1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p:spPr>
              <p:txBody>
                <a:bodyPr/>
                <a:lstStyle/>
                <a:p>
                  <a:pPr>
                    <a:defRPr/>
                  </a:pPr>
                  <a:endParaRPr lang="en-US"/>
                </a:p>
              </p:txBody>
            </p:sp>
            <p:sp>
              <p:nvSpPr>
                <p:cNvPr id="2654" name="Freeform 223"/>
                <p:cNvSpPr>
                  <a:spLocks/>
                </p:cNvSpPr>
                <p:nvPr/>
              </p:nvSpPr>
              <p:spPr bwMode="auto">
                <a:xfrm>
                  <a:off x="738" y="2435"/>
                  <a:ext cx="7" cy="5"/>
                </a:xfrm>
                <a:custGeom>
                  <a:avLst/>
                  <a:gdLst>
                    <a:gd name="T0" fmla="*/ 0 w 3"/>
                    <a:gd name="T1" fmla="*/ 5 h 2"/>
                    <a:gd name="T2" fmla="*/ 7 w 3"/>
                    <a:gd name="T3" fmla="*/ 5 h 2"/>
                    <a:gd name="T4" fmla="*/ 5 w 3"/>
                    <a:gd name="T5" fmla="*/ 0 h 2"/>
                    <a:gd name="T6" fmla="*/ 0 w 3"/>
                    <a:gd name="T7" fmla="*/ 0 h 2"/>
                    <a:gd name="T8" fmla="*/ 0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655" name="Freeform 224"/>
                <p:cNvSpPr>
                  <a:spLocks/>
                </p:cNvSpPr>
                <p:nvPr/>
              </p:nvSpPr>
              <p:spPr bwMode="auto">
                <a:xfrm>
                  <a:off x="672" y="2423"/>
                  <a:ext cx="5" cy="5"/>
                </a:xfrm>
                <a:custGeom>
                  <a:avLst/>
                  <a:gdLst>
                    <a:gd name="T0" fmla="*/ 3 w 2"/>
                    <a:gd name="T1" fmla="*/ 5 h 2"/>
                    <a:gd name="T2" fmla="*/ 0 w 2"/>
                    <a:gd name="T3" fmla="*/ 3 h 2"/>
                    <a:gd name="T4" fmla="*/ 0 w 2"/>
                    <a:gd name="T5" fmla="*/ 3 h 2"/>
                    <a:gd name="T6" fmla="*/ 0 w 2"/>
                    <a:gd name="T7" fmla="*/ 3 h 2"/>
                    <a:gd name="T8" fmla="*/ 3 w 2"/>
                    <a:gd name="T9" fmla="*/ 0 h 2"/>
                    <a:gd name="T10" fmla="*/ 5 w 2"/>
                    <a:gd name="T11" fmla="*/ 0 h 2"/>
                    <a:gd name="T12" fmla="*/ 3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656" name="Freeform 225"/>
                <p:cNvSpPr>
                  <a:spLocks/>
                </p:cNvSpPr>
                <p:nvPr/>
              </p:nvSpPr>
              <p:spPr bwMode="auto">
                <a:xfrm>
                  <a:off x="753" y="2414"/>
                  <a:ext cx="80" cy="23"/>
                </a:xfrm>
                <a:custGeom>
                  <a:avLst/>
                  <a:gdLst>
                    <a:gd name="T0" fmla="*/ 0 w 34"/>
                    <a:gd name="T1" fmla="*/ 23 h 10"/>
                    <a:gd name="T2" fmla="*/ 80 w 34"/>
                    <a:gd name="T3" fmla="*/ 5 h 10"/>
                    <a:gd name="T4" fmla="*/ 78 w 34"/>
                    <a:gd name="T5" fmla="*/ 0 h 10"/>
                    <a:gd name="T6" fmla="*/ 0 w 34"/>
                    <a:gd name="T7" fmla="*/ 18 h 10"/>
                    <a:gd name="T8" fmla="*/ 0 w 34"/>
                    <a:gd name="T9" fmla="*/ 2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p:spPr>
              <p:txBody>
                <a:bodyPr/>
                <a:lstStyle/>
                <a:p>
                  <a:pPr>
                    <a:defRPr/>
                  </a:pPr>
                  <a:endParaRPr lang="en-US"/>
                </a:p>
              </p:txBody>
            </p:sp>
            <p:sp>
              <p:nvSpPr>
                <p:cNvPr id="2657" name="Freeform 226"/>
                <p:cNvSpPr>
                  <a:spLocks/>
                </p:cNvSpPr>
                <p:nvPr/>
              </p:nvSpPr>
              <p:spPr bwMode="auto">
                <a:xfrm>
                  <a:off x="831" y="2404"/>
                  <a:ext cx="26" cy="14"/>
                </a:xfrm>
                <a:custGeom>
                  <a:avLst/>
                  <a:gdLst>
                    <a:gd name="T0" fmla="*/ 2 w 11"/>
                    <a:gd name="T1" fmla="*/ 14 h 6"/>
                    <a:gd name="T2" fmla="*/ 26 w 11"/>
                    <a:gd name="T3" fmla="*/ 5 h 6"/>
                    <a:gd name="T4" fmla="*/ 26 w 11"/>
                    <a:gd name="T5" fmla="*/ 0 h 6"/>
                    <a:gd name="T6" fmla="*/ 0 w 11"/>
                    <a:gd name="T7" fmla="*/ 9 h 6"/>
                    <a:gd name="T8" fmla="*/ 2 w 11"/>
                    <a:gd name="T9" fmla="*/ 14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p:spPr>
              <p:txBody>
                <a:bodyPr/>
                <a:lstStyle/>
                <a:p>
                  <a:pPr>
                    <a:defRPr/>
                  </a:pPr>
                  <a:endParaRPr lang="en-US"/>
                </a:p>
              </p:txBody>
            </p:sp>
            <p:sp>
              <p:nvSpPr>
                <p:cNvPr id="2658" name="Freeform 227"/>
                <p:cNvSpPr>
                  <a:spLocks/>
                </p:cNvSpPr>
                <p:nvPr/>
              </p:nvSpPr>
              <p:spPr bwMode="auto">
                <a:xfrm>
                  <a:off x="857" y="2399"/>
                  <a:ext cx="11" cy="10"/>
                </a:xfrm>
                <a:custGeom>
                  <a:avLst/>
                  <a:gdLst>
                    <a:gd name="T0" fmla="*/ 9 w 5"/>
                    <a:gd name="T1" fmla="*/ 0 h 4"/>
                    <a:gd name="T2" fmla="*/ 0 w 5"/>
                    <a:gd name="T3" fmla="*/ 5 h 4"/>
                    <a:gd name="T4" fmla="*/ 0 w 5"/>
                    <a:gd name="T5" fmla="*/ 10 h 4"/>
                    <a:gd name="T6" fmla="*/ 11 w 5"/>
                    <a:gd name="T7" fmla="*/ 3 h 4"/>
                    <a:gd name="T8" fmla="*/ 9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p:spPr>
              <p:txBody>
                <a:bodyPr/>
                <a:lstStyle/>
                <a:p>
                  <a:pPr>
                    <a:defRPr/>
                  </a:pPr>
                  <a:endParaRPr lang="en-US"/>
                </a:p>
              </p:txBody>
            </p:sp>
            <p:sp>
              <p:nvSpPr>
                <p:cNvPr id="2659" name="Freeform 228"/>
                <p:cNvSpPr>
                  <a:spLocks/>
                </p:cNvSpPr>
                <p:nvPr/>
              </p:nvSpPr>
              <p:spPr bwMode="auto">
                <a:xfrm>
                  <a:off x="866" y="2338"/>
                  <a:ext cx="99" cy="64"/>
                </a:xfrm>
                <a:custGeom>
                  <a:avLst/>
                  <a:gdLst>
                    <a:gd name="T0" fmla="*/ 2 w 42"/>
                    <a:gd name="T1" fmla="*/ 64 h 27"/>
                    <a:gd name="T2" fmla="*/ 99 w 42"/>
                    <a:gd name="T3" fmla="*/ 5 h 27"/>
                    <a:gd name="T4" fmla="*/ 94 w 42"/>
                    <a:gd name="T5" fmla="*/ 0 h 27"/>
                    <a:gd name="T6" fmla="*/ 0 w 42"/>
                    <a:gd name="T7" fmla="*/ 62 h 27"/>
                    <a:gd name="T8" fmla="*/ 2 w 42"/>
                    <a:gd name="T9" fmla="*/ 64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p:spPr>
              <p:txBody>
                <a:bodyPr/>
                <a:lstStyle/>
                <a:p>
                  <a:pPr>
                    <a:defRPr/>
                  </a:pPr>
                  <a:endParaRPr lang="en-US"/>
                </a:p>
              </p:txBody>
            </p:sp>
            <p:sp>
              <p:nvSpPr>
                <p:cNvPr id="2660" name="Freeform 229"/>
                <p:cNvSpPr>
                  <a:spLocks/>
                </p:cNvSpPr>
                <p:nvPr/>
              </p:nvSpPr>
              <p:spPr bwMode="auto">
                <a:xfrm>
                  <a:off x="743" y="2432"/>
                  <a:ext cx="10" cy="8"/>
                </a:xfrm>
                <a:custGeom>
                  <a:avLst/>
                  <a:gdLst>
                    <a:gd name="T0" fmla="*/ 10 w 4"/>
                    <a:gd name="T1" fmla="*/ 0 h 3"/>
                    <a:gd name="T2" fmla="*/ 0 w 4"/>
                    <a:gd name="T3" fmla="*/ 3 h 3"/>
                    <a:gd name="T4" fmla="*/ 3 w 4"/>
                    <a:gd name="T5" fmla="*/ 8 h 3"/>
                    <a:gd name="T6" fmla="*/ 10 w 4"/>
                    <a:gd name="T7" fmla="*/ 5 h 3"/>
                    <a:gd name="T8" fmla="*/ 1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p:spPr>
              <p:txBody>
                <a:bodyPr/>
                <a:lstStyle/>
                <a:p>
                  <a:pPr>
                    <a:defRPr/>
                  </a:pPr>
                  <a:endParaRPr lang="en-US"/>
                </a:p>
              </p:txBody>
            </p:sp>
            <p:sp>
              <p:nvSpPr>
                <p:cNvPr id="2661" name="Freeform 230"/>
                <p:cNvSpPr>
                  <a:spLocks/>
                </p:cNvSpPr>
                <p:nvPr/>
              </p:nvSpPr>
              <p:spPr bwMode="auto">
                <a:xfrm>
                  <a:off x="684" y="2428"/>
                  <a:ext cx="54" cy="12"/>
                </a:xfrm>
                <a:custGeom>
                  <a:avLst/>
                  <a:gdLst>
                    <a:gd name="T0" fmla="*/ 54 w 23"/>
                    <a:gd name="T1" fmla="*/ 7 h 5"/>
                    <a:gd name="T2" fmla="*/ 2 w 23"/>
                    <a:gd name="T3" fmla="*/ 0 h 5"/>
                    <a:gd name="T4" fmla="*/ 0 w 23"/>
                    <a:gd name="T5" fmla="*/ 5 h 5"/>
                    <a:gd name="T6" fmla="*/ 54 w 23"/>
                    <a:gd name="T7" fmla="*/ 12 h 5"/>
                    <a:gd name="T8" fmla="*/ 54 w 23"/>
                    <a:gd name="T9" fmla="*/ 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p:spPr>
              <p:txBody>
                <a:bodyPr/>
                <a:lstStyle/>
                <a:p>
                  <a:pPr>
                    <a:defRPr/>
                  </a:pPr>
                  <a:endParaRPr lang="en-US"/>
                </a:p>
              </p:txBody>
            </p:sp>
            <p:sp>
              <p:nvSpPr>
                <p:cNvPr id="2662" name="Freeform 231"/>
                <p:cNvSpPr>
                  <a:spLocks/>
                </p:cNvSpPr>
                <p:nvPr/>
              </p:nvSpPr>
              <p:spPr bwMode="auto">
                <a:xfrm>
                  <a:off x="672" y="2423"/>
                  <a:ext cx="14" cy="9"/>
                </a:xfrm>
                <a:custGeom>
                  <a:avLst/>
                  <a:gdLst>
                    <a:gd name="T0" fmla="*/ 0 w 6"/>
                    <a:gd name="T1" fmla="*/ 2 h 4"/>
                    <a:gd name="T2" fmla="*/ 12 w 6"/>
                    <a:gd name="T3" fmla="*/ 9 h 4"/>
                    <a:gd name="T4" fmla="*/ 14 w 6"/>
                    <a:gd name="T5" fmla="*/ 5 h 4"/>
                    <a:gd name="T6" fmla="*/ 2 w 6"/>
                    <a:gd name="T7" fmla="*/ 0 h 4"/>
                    <a:gd name="T8" fmla="*/ 0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63" name="Freeform 232"/>
                <p:cNvSpPr>
                  <a:spLocks/>
                </p:cNvSpPr>
                <p:nvPr/>
              </p:nvSpPr>
              <p:spPr bwMode="auto">
                <a:xfrm>
                  <a:off x="793" y="2539"/>
                  <a:ext cx="4" cy="5"/>
                </a:xfrm>
                <a:custGeom>
                  <a:avLst/>
                  <a:gdLst>
                    <a:gd name="T0" fmla="*/ 2 w 2"/>
                    <a:gd name="T1" fmla="*/ 5 h 2"/>
                    <a:gd name="T2" fmla="*/ 0 w 2"/>
                    <a:gd name="T3" fmla="*/ 3 h 2"/>
                    <a:gd name="T4" fmla="*/ 4 w 2"/>
                    <a:gd name="T5" fmla="*/ 3 h 2"/>
                    <a:gd name="T6" fmla="*/ 4 w 2"/>
                    <a:gd name="T7" fmla="*/ 0 h 2"/>
                    <a:gd name="T8" fmla="*/ 4 w 2"/>
                    <a:gd name="T9" fmla="*/ 0 h 2"/>
                    <a:gd name="T10" fmla="*/ 2 w 2"/>
                    <a:gd name="T11" fmla="*/ 5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p:spPr>
              <p:txBody>
                <a:bodyPr/>
                <a:lstStyle/>
                <a:p>
                  <a:pPr>
                    <a:defRPr/>
                  </a:pPr>
                  <a:endParaRPr lang="en-US"/>
                </a:p>
              </p:txBody>
            </p:sp>
            <p:sp>
              <p:nvSpPr>
                <p:cNvPr id="2664" name="Freeform 233"/>
                <p:cNvSpPr>
                  <a:spLocks/>
                </p:cNvSpPr>
                <p:nvPr/>
              </p:nvSpPr>
              <p:spPr bwMode="auto">
                <a:xfrm>
                  <a:off x="741" y="2376"/>
                  <a:ext cx="12" cy="45"/>
                </a:xfrm>
                <a:custGeom>
                  <a:avLst/>
                  <a:gdLst>
                    <a:gd name="T0" fmla="*/ 12 w 5"/>
                    <a:gd name="T1" fmla="*/ 43 h 19"/>
                    <a:gd name="T2" fmla="*/ 5 w 5"/>
                    <a:gd name="T3" fmla="*/ 0 h 19"/>
                    <a:gd name="T4" fmla="*/ 0 w 5"/>
                    <a:gd name="T5" fmla="*/ 0 h 19"/>
                    <a:gd name="T6" fmla="*/ 7 w 5"/>
                    <a:gd name="T7" fmla="*/ 45 h 19"/>
                    <a:gd name="T8" fmla="*/ 12 w 5"/>
                    <a:gd name="T9" fmla="*/ 43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p:spPr>
              <p:txBody>
                <a:bodyPr/>
                <a:lstStyle/>
                <a:p>
                  <a:pPr>
                    <a:defRPr/>
                  </a:pPr>
                  <a:endParaRPr lang="en-US"/>
                </a:p>
              </p:txBody>
            </p:sp>
            <p:sp>
              <p:nvSpPr>
                <p:cNvPr id="2665" name="Freeform 234"/>
                <p:cNvSpPr>
                  <a:spLocks/>
                </p:cNvSpPr>
                <p:nvPr/>
              </p:nvSpPr>
              <p:spPr bwMode="auto">
                <a:xfrm>
                  <a:off x="769" y="2492"/>
                  <a:ext cx="28" cy="49"/>
                </a:xfrm>
                <a:custGeom>
                  <a:avLst/>
                  <a:gdLst>
                    <a:gd name="T0" fmla="*/ 0 w 12"/>
                    <a:gd name="T1" fmla="*/ 2 h 21"/>
                    <a:gd name="T2" fmla="*/ 23 w 12"/>
                    <a:gd name="T3" fmla="*/ 49 h 21"/>
                    <a:gd name="T4" fmla="*/ 28 w 12"/>
                    <a:gd name="T5" fmla="*/ 47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666" name="Freeform 235"/>
                <p:cNvSpPr>
                  <a:spLocks/>
                </p:cNvSpPr>
                <p:nvPr/>
              </p:nvSpPr>
              <p:spPr bwMode="auto">
                <a:xfrm>
                  <a:off x="750" y="2435"/>
                  <a:ext cx="10" cy="14"/>
                </a:xfrm>
                <a:custGeom>
                  <a:avLst/>
                  <a:gdLst>
                    <a:gd name="T0" fmla="*/ 10 w 4"/>
                    <a:gd name="T1" fmla="*/ 14 h 6"/>
                    <a:gd name="T2" fmla="*/ 5 w 4"/>
                    <a:gd name="T3" fmla="*/ 0 h 6"/>
                    <a:gd name="T4" fmla="*/ 0 w 4"/>
                    <a:gd name="T5" fmla="*/ 2 h 6"/>
                    <a:gd name="T6" fmla="*/ 5 w 4"/>
                    <a:gd name="T7" fmla="*/ 14 h 6"/>
                    <a:gd name="T8" fmla="*/ 10 w 4"/>
                    <a:gd name="T9" fmla="*/ 1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p:spPr>
              <p:txBody>
                <a:bodyPr/>
                <a:lstStyle/>
                <a:p>
                  <a:pPr>
                    <a:defRPr/>
                  </a:pPr>
                  <a:endParaRPr lang="en-US"/>
                </a:p>
              </p:txBody>
            </p:sp>
            <p:sp>
              <p:nvSpPr>
                <p:cNvPr id="2667" name="Freeform 236"/>
                <p:cNvSpPr>
                  <a:spLocks/>
                </p:cNvSpPr>
                <p:nvPr/>
              </p:nvSpPr>
              <p:spPr bwMode="auto">
                <a:xfrm>
                  <a:off x="769" y="2489"/>
                  <a:ext cx="5" cy="5"/>
                </a:xfrm>
                <a:custGeom>
                  <a:avLst/>
                  <a:gdLst>
                    <a:gd name="T0" fmla="*/ 0 w 2"/>
                    <a:gd name="T1" fmla="*/ 3 h 2"/>
                    <a:gd name="T2" fmla="*/ 0 w 2"/>
                    <a:gd name="T3" fmla="*/ 3 h 2"/>
                    <a:gd name="T4" fmla="*/ 0 w 2"/>
                    <a:gd name="T5" fmla="*/ 5 h 2"/>
                    <a:gd name="T6" fmla="*/ 5 w 2"/>
                    <a:gd name="T7" fmla="*/ 3 h 2"/>
                    <a:gd name="T8" fmla="*/ 5 w 2"/>
                    <a:gd name="T9" fmla="*/ 3 h 2"/>
                    <a:gd name="T10" fmla="*/ 3 w 2"/>
                    <a:gd name="T11" fmla="*/ 0 h 2"/>
                    <a:gd name="T12" fmla="*/ 0 w 2"/>
                    <a:gd name="T13" fmla="*/ 3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68" name="Freeform 237"/>
                <p:cNvSpPr>
                  <a:spLocks/>
                </p:cNvSpPr>
                <p:nvPr/>
              </p:nvSpPr>
              <p:spPr bwMode="auto">
                <a:xfrm>
                  <a:off x="748" y="2418"/>
                  <a:ext cx="7" cy="19"/>
                </a:xfrm>
                <a:custGeom>
                  <a:avLst/>
                  <a:gdLst>
                    <a:gd name="T0" fmla="*/ 7 w 3"/>
                    <a:gd name="T1" fmla="*/ 17 h 8"/>
                    <a:gd name="T2" fmla="*/ 5 w 3"/>
                    <a:gd name="T3" fmla="*/ 0 h 8"/>
                    <a:gd name="T4" fmla="*/ 0 w 3"/>
                    <a:gd name="T5" fmla="*/ 2 h 8"/>
                    <a:gd name="T6" fmla="*/ 2 w 3"/>
                    <a:gd name="T7" fmla="*/ 19 h 8"/>
                    <a:gd name="T8" fmla="*/ 7 w 3"/>
                    <a:gd name="T9" fmla="*/ 1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p:spPr>
              <p:txBody>
                <a:bodyPr/>
                <a:lstStyle/>
                <a:p>
                  <a:pPr>
                    <a:defRPr/>
                  </a:pPr>
                  <a:endParaRPr lang="en-US"/>
                </a:p>
              </p:txBody>
            </p:sp>
            <p:sp>
              <p:nvSpPr>
                <p:cNvPr id="2669" name="Freeform 238"/>
                <p:cNvSpPr>
                  <a:spLocks/>
                </p:cNvSpPr>
                <p:nvPr/>
              </p:nvSpPr>
              <p:spPr bwMode="auto">
                <a:xfrm>
                  <a:off x="755" y="2449"/>
                  <a:ext cx="16" cy="43"/>
                </a:xfrm>
                <a:custGeom>
                  <a:avLst/>
                  <a:gdLst>
                    <a:gd name="T0" fmla="*/ 16 w 7"/>
                    <a:gd name="T1" fmla="*/ 41 h 18"/>
                    <a:gd name="T2" fmla="*/ 5 w 7"/>
                    <a:gd name="T3" fmla="*/ 0 h 18"/>
                    <a:gd name="T4" fmla="*/ 0 w 7"/>
                    <a:gd name="T5" fmla="*/ 0 h 18"/>
                    <a:gd name="T6" fmla="*/ 14 w 7"/>
                    <a:gd name="T7" fmla="*/ 43 h 18"/>
                    <a:gd name="T8" fmla="*/ 16 w 7"/>
                    <a:gd name="T9" fmla="*/ 41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p:spPr>
              <p:txBody>
                <a:bodyPr/>
                <a:lstStyle/>
                <a:p>
                  <a:pPr>
                    <a:defRPr/>
                  </a:pPr>
                  <a:endParaRPr lang="en-US"/>
                </a:p>
              </p:txBody>
            </p:sp>
            <p:sp>
              <p:nvSpPr>
                <p:cNvPr id="2670" name="Freeform 239"/>
                <p:cNvSpPr>
                  <a:spLocks/>
                </p:cNvSpPr>
                <p:nvPr/>
              </p:nvSpPr>
              <p:spPr bwMode="auto">
                <a:xfrm>
                  <a:off x="854" y="2404"/>
                  <a:ext cx="29" cy="50"/>
                </a:xfrm>
                <a:custGeom>
                  <a:avLst/>
                  <a:gdLst>
                    <a:gd name="T0" fmla="*/ 0 w 12"/>
                    <a:gd name="T1" fmla="*/ 2 h 21"/>
                    <a:gd name="T2" fmla="*/ 24 w 12"/>
                    <a:gd name="T3" fmla="*/ 50 h 21"/>
                    <a:gd name="T4" fmla="*/ 29 w 12"/>
                    <a:gd name="T5" fmla="*/ 48 h 21"/>
                    <a:gd name="T6" fmla="*/ 5 w 12"/>
                    <a:gd name="T7" fmla="*/ 0 h 21"/>
                    <a:gd name="T8" fmla="*/ 0 w 12"/>
                    <a:gd name="T9" fmla="*/ 2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p:spPr>
              <p:txBody>
                <a:bodyPr/>
                <a:lstStyle/>
                <a:p>
                  <a:pPr>
                    <a:defRPr/>
                  </a:pPr>
                  <a:endParaRPr lang="en-US"/>
                </a:p>
              </p:txBody>
            </p:sp>
            <p:sp>
              <p:nvSpPr>
                <p:cNvPr id="2671"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p:spPr>
              <p:txBody>
                <a:bodyPr/>
                <a:lstStyle/>
                <a:p>
                  <a:pPr>
                    <a:defRPr/>
                  </a:pPr>
                  <a:endParaRPr lang="en-US"/>
                </a:p>
              </p:txBody>
            </p:sp>
            <p:sp>
              <p:nvSpPr>
                <p:cNvPr id="2672" name="Freeform 241"/>
                <p:cNvSpPr>
                  <a:spLocks/>
                </p:cNvSpPr>
                <p:nvPr/>
              </p:nvSpPr>
              <p:spPr bwMode="auto">
                <a:xfrm>
                  <a:off x="835" y="2359"/>
                  <a:ext cx="19" cy="38"/>
                </a:xfrm>
                <a:custGeom>
                  <a:avLst/>
                  <a:gdLst>
                    <a:gd name="T0" fmla="*/ 0 w 8"/>
                    <a:gd name="T1" fmla="*/ 2 h 16"/>
                    <a:gd name="T2" fmla="*/ 14 w 8"/>
                    <a:gd name="T3" fmla="*/ 38 h 16"/>
                    <a:gd name="T4" fmla="*/ 19 w 8"/>
                    <a:gd name="T5" fmla="*/ 38 h 16"/>
                    <a:gd name="T6" fmla="*/ 2 w 8"/>
                    <a:gd name="T7" fmla="*/ 0 h 16"/>
                    <a:gd name="T8" fmla="*/ 0 w 8"/>
                    <a:gd name="T9" fmla="*/ 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p:spPr>
              <p:txBody>
                <a:bodyPr/>
                <a:lstStyle/>
                <a:p>
                  <a:pPr>
                    <a:defRPr/>
                  </a:pPr>
                  <a:endParaRPr lang="en-US"/>
                </a:p>
              </p:txBody>
            </p:sp>
            <p:sp>
              <p:nvSpPr>
                <p:cNvPr id="2673" name="Freeform 242"/>
                <p:cNvSpPr>
                  <a:spLocks/>
                </p:cNvSpPr>
                <p:nvPr/>
              </p:nvSpPr>
              <p:spPr bwMode="auto">
                <a:xfrm>
                  <a:off x="880" y="2458"/>
                  <a:ext cx="31" cy="48"/>
                </a:xfrm>
                <a:custGeom>
                  <a:avLst/>
                  <a:gdLst>
                    <a:gd name="T0" fmla="*/ 0 w 13"/>
                    <a:gd name="T1" fmla="*/ 0 h 20"/>
                    <a:gd name="T2" fmla="*/ 26 w 13"/>
                    <a:gd name="T3" fmla="*/ 48 h 20"/>
                    <a:gd name="T4" fmla="*/ 31 w 13"/>
                    <a:gd name="T5" fmla="*/ 46 h 20"/>
                    <a:gd name="T6" fmla="*/ 5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p:spPr>
              <p:txBody>
                <a:bodyPr/>
                <a:lstStyle/>
                <a:p>
                  <a:pPr>
                    <a:defRPr/>
                  </a:pPr>
                  <a:endParaRPr lang="en-US"/>
                </a:p>
              </p:txBody>
            </p:sp>
            <p:sp>
              <p:nvSpPr>
                <p:cNvPr id="2674" name="Freeform 243"/>
                <p:cNvSpPr>
                  <a:spLocks/>
                </p:cNvSpPr>
                <p:nvPr/>
              </p:nvSpPr>
              <p:spPr bwMode="auto">
                <a:xfrm>
                  <a:off x="909" y="2506"/>
                  <a:ext cx="4" cy="2"/>
                </a:xfrm>
                <a:custGeom>
                  <a:avLst/>
                  <a:gdLst>
                    <a:gd name="T0" fmla="*/ 0 w 2"/>
                    <a:gd name="T1" fmla="*/ 2 h 1"/>
                    <a:gd name="T2" fmla="*/ 0 w 2"/>
                    <a:gd name="T3" fmla="*/ 2 h 1"/>
                    <a:gd name="T4" fmla="*/ 0 w 2"/>
                    <a:gd name="T5" fmla="*/ 0 h 1"/>
                    <a:gd name="T6" fmla="*/ 4 w 2"/>
                    <a:gd name="T7" fmla="*/ 0 h 1"/>
                    <a:gd name="T8" fmla="*/ 4 w 2"/>
                    <a:gd name="T9" fmla="*/ 0 h 1"/>
                    <a:gd name="T10" fmla="*/ 2 w 2"/>
                    <a:gd name="T11" fmla="*/ 0 h 1"/>
                    <a:gd name="T12" fmla="*/ 0 w 2"/>
                    <a:gd name="T13" fmla="*/ 2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675"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p:spPr>
              <p:txBody>
                <a:bodyPr/>
                <a:lstStyle/>
                <a:p>
                  <a:pPr>
                    <a:defRPr/>
                  </a:pPr>
                  <a:endParaRPr lang="en-US"/>
                </a:p>
              </p:txBody>
            </p:sp>
            <p:sp>
              <p:nvSpPr>
                <p:cNvPr id="2676" name="Freeform 245"/>
                <p:cNvSpPr>
                  <a:spLocks/>
                </p:cNvSpPr>
                <p:nvPr/>
              </p:nvSpPr>
              <p:spPr bwMode="auto">
                <a:xfrm>
                  <a:off x="906" y="2503"/>
                  <a:ext cx="7" cy="5"/>
                </a:xfrm>
                <a:custGeom>
                  <a:avLst/>
                  <a:gdLst>
                    <a:gd name="T0" fmla="*/ 7 w 3"/>
                    <a:gd name="T1" fmla="*/ 3 h 2"/>
                    <a:gd name="T2" fmla="*/ 5 w 3"/>
                    <a:gd name="T3" fmla="*/ 3 h 2"/>
                    <a:gd name="T4" fmla="*/ 5 w 3"/>
                    <a:gd name="T5" fmla="*/ 0 h 2"/>
                    <a:gd name="T6" fmla="*/ 0 w 3"/>
                    <a:gd name="T7" fmla="*/ 3 h 2"/>
                    <a:gd name="T8" fmla="*/ 2 w 3"/>
                    <a:gd name="T9" fmla="*/ 5 h 2"/>
                    <a:gd name="T10" fmla="*/ 2 w 3"/>
                    <a:gd name="T11" fmla="*/ 5 h 2"/>
                    <a:gd name="T12" fmla="*/ 7 w 3"/>
                    <a:gd name="T13" fmla="*/ 3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2677"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p:spPr>
              <p:txBody>
                <a:bodyPr/>
                <a:lstStyle/>
                <a:p>
                  <a:pPr>
                    <a:defRPr/>
                  </a:pPr>
                  <a:endParaRPr lang="en-US"/>
                </a:p>
              </p:txBody>
            </p:sp>
            <p:sp>
              <p:nvSpPr>
                <p:cNvPr id="2678" name="Freeform 247"/>
                <p:cNvSpPr>
                  <a:spLocks/>
                </p:cNvSpPr>
                <p:nvPr/>
              </p:nvSpPr>
              <p:spPr bwMode="auto">
                <a:xfrm>
                  <a:off x="1107" y="2343"/>
                  <a:ext cx="12" cy="11"/>
                </a:xfrm>
                <a:custGeom>
                  <a:avLst/>
                  <a:gdLst>
                    <a:gd name="T0" fmla="*/ 2 w 5"/>
                    <a:gd name="T1" fmla="*/ 11 h 5"/>
                    <a:gd name="T2" fmla="*/ 12 w 5"/>
                    <a:gd name="T3" fmla="*/ 2 h 5"/>
                    <a:gd name="T4" fmla="*/ 7 w 5"/>
                    <a:gd name="T5" fmla="*/ 0 h 5"/>
                    <a:gd name="T6" fmla="*/ 0 w 5"/>
                    <a:gd name="T7" fmla="*/ 9 h 5"/>
                    <a:gd name="T8" fmla="*/ 2 w 5"/>
                    <a:gd name="T9" fmla="*/ 1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p:spPr>
              <p:txBody>
                <a:bodyPr/>
                <a:lstStyle/>
                <a:p>
                  <a:pPr>
                    <a:defRPr/>
                  </a:pPr>
                  <a:endParaRPr lang="en-US"/>
                </a:p>
              </p:txBody>
            </p:sp>
            <p:sp>
              <p:nvSpPr>
                <p:cNvPr id="2679" name="Freeform 248"/>
                <p:cNvSpPr>
                  <a:spLocks/>
                </p:cNvSpPr>
                <p:nvPr/>
              </p:nvSpPr>
              <p:spPr bwMode="auto">
                <a:xfrm>
                  <a:off x="1135" y="2279"/>
                  <a:ext cx="12" cy="23"/>
                </a:xfrm>
                <a:custGeom>
                  <a:avLst/>
                  <a:gdLst>
                    <a:gd name="T0" fmla="*/ 7 w 5"/>
                    <a:gd name="T1" fmla="*/ 0 h 10"/>
                    <a:gd name="T2" fmla="*/ 0 w 5"/>
                    <a:gd name="T3" fmla="*/ 21 h 10"/>
                    <a:gd name="T4" fmla="*/ 5 w 5"/>
                    <a:gd name="T5" fmla="*/ 23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2680" name="Freeform 249"/>
                <p:cNvSpPr>
                  <a:spLocks/>
                </p:cNvSpPr>
                <p:nvPr/>
              </p:nvSpPr>
              <p:spPr bwMode="auto">
                <a:xfrm>
                  <a:off x="1145" y="2260"/>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681" name="Freeform 250"/>
                <p:cNvSpPr>
                  <a:spLocks/>
                </p:cNvSpPr>
                <p:nvPr/>
              </p:nvSpPr>
              <p:spPr bwMode="auto">
                <a:xfrm>
                  <a:off x="1079" y="2352"/>
                  <a:ext cx="30" cy="36"/>
                </a:xfrm>
                <a:custGeom>
                  <a:avLst/>
                  <a:gdLst>
                    <a:gd name="T0" fmla="*/ 28 w 13"/>
                    <a:gd name="T1" fmla="*/ 0 h 15"/>
                    <a:gd name="T2" fmla="*/ 0 w 13"/>
                    <a:gd name="T3" fmla="*/ 34 h 15"/>
                    <a:gd name="T4" fmla="*/ 5 w 13"/>
                    <a:gd name="T5" fmla="*/ 36 h 15"/>
                    <a:gd name="T6" fmla="*/ 30 w 13"/>
                    <a:gd name="T7" fmla="*/ 2 h 15"/>
                    <a:gd name="T8" fmla="*/ 28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p:spPr>
              <p:txBody>
                <a:bodyPr/>
                <a:lstStyle/>
                <a:p>
                  <a:pPr>
                    <a:defRPr/>
                  </a:pPr>
                  <a:endParaRPr lang="en-US"/>
                </a:p>
              </p:txBody>
            </p:sp>
            <p:sp>
              <p:nvSpPr>
                <p:cNvPr id="2682" name="Freeform 251"/>
                <p:cNvSpPr>
                  <a:spLocks/>
                </p:cNvSpPr>
                <p:nvPr/>
              </p:nvSpPr>
              <p:spPr bwMode="auto">
                <a:xfrm>
                  <a:off x="1142" y="2260"/>
                  <a:ext cx="8" cy="19"/>
                </a:xfrm>
                <a:custGeom>
                  <a:avLst/>
                  <a:gdLst>
                    <a:gd name="T0" fmla="*/ 5 w 3"/>
                    <a:gd name="T1" fmla="*/ 19 h 8"/>
                    <a:gd name="T2" fmla="*/ 8 w 3"/>
                    <a:gd name="T3" fmla="*/ 0 h 8"/>
                    <a:gd name="T4" fmla="*/ 3 w 3"/>
                    <a:gd name="T5" fmla="*/ 0 h 8"/>
                    <a:gd name="T6" fmla="*/ 0 w 3"/>
                    <a:gd name="T7" fmla="*/ 19 h 8"/>
                    <a:gd name="T8" fmla="*/ 5 w 3"/>
                    <a:gd name="T9" fmla="*/ 19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683" name="Freeform 252"/>
                <p:cNvSpPr>
                  <a:spLocks/>
                </p:cNvSpPr>
                <p:nvPr/>
              </p:nvSpPr>
              <p:spPr bwMode="auto">
                <a:xfrm>
                  <a:off x="1114" y="2300"/>
                  <a:ext cx="26" cy="45"/>
                </a:xfrm>
                <a:custGeom>
                  <a:avLst/>
                  <a:gdLst>
                    <a:gd name="T0" fmla="*/ 5 w 11"/>
                    <a:gd name="T1" fmla="*/ 45 h 19"/>
                    <a:gd name="T2" fmla="*/ 26 w 11"/>
                    <a:gd name="T3" fmla="*/ 2 h 19"/>
                    <a:gd name="T4" fmla="*/ 21 w 11"/>
                    <a:gd name="T5" fmla="*/ 0 h 19"/>
                    <a:gd name="T6" fmla="*/ 0 w 11"/>
                    <a:gd name="T7" fmla="*/ 43 h 19"/>
                    <a:gd name="T8" fmla="*/ 5 w 11"/>
                    <a:gd name="T9" fmla="*/ 45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p:spPr>
              <p:txBody>
                <a:bodyPr/>
                <a:lstStyle/>
                <a:p>
                  <a:pPr>
                    <a:defRPr/>
                  </a:pPr>
                  <a:endParaRPr lang="en-US"/>
                </a:p>
              </p:txBody>
            </p:sp>
            <p:sp>
              <p:nvSpPr>
                <p:cNvPr id="2684" name="Freeform 253"/>
                <p:cNvSpPr>
                  <a:spLocks/>
                </p:cNvSpPr>
                <p:nvPr/>
              </p:nvSpPr>
              <p:spPr bwMode="auto">
                <a:xfrm>
                  <a:off x="1027" y="2418"/>
                  <a:ext cx="21" cy="19"/>
                </a:xfrm>
                <a:custGeom>
                  <a:avLst/>
                  <a:gdLst>
                    <a:gd name="T0" fmla="*/ 16 w 9"/>
                    <a:gd name="T1" fmla="*/ 0 h 8"/>
                    <a:gd name="T2" fmla="*/ 0 w 9"/>
                    <a:gd name="T3" fmla="*/ 14 h 8"/>
                    <a:gd name="T4" fmla="*/ 5 w 9"/>
                    <a:gd name="T5" fmla="*/ 19 h 8"/>
                    <a:gd name="T6" fmla="*/ 21 w 9"/>
                    <a:gd name="T7" fmla="*/ 5 h 8"/>
                    <a:gd name="T8" fmla="*/ 16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p:spPr>
              <p:txBody>
                <a:bodyPr/>
                <a:lstStyle/>
                <a:p>
                  <a:pPr>
                    <a:defRPr/>
                  </a:pPr>
                  <a:endParaRPr lang="en-US"/>
                </a:p>
              </p:txBody>
            </p:sp>
            <p:sp>
              <p:nvSpPr>
                <p:cNvPr id="2685" name="Freeform 254"/>
                <p:cNvSpPr>
                  <a:spLocks/>
                </p:cNvSpPr>
                <p:nvPr/>
              </p:nvSpPr>
              <p:spPr bwMode="auto">
                <a:xfrm>
                  <a:off x="1043" y="2385"/>
                  <a:ext cx="40" cy="38"/>
                </a:xfrm>
                <a:custGeom>
                  <a:avLst/>
                  <a:gdLst>
                    <a:gd name="T0" fmla="*/ 5 w 17"/>
                    <a:gd name="T1" fmla="*/ 38 h 16"/>
                    <a:gd name="T2" fmla="*/ 40 w 17"/>
                    <a:gd name="T3" fmla="*/ 2 h 16"/>
                    <a:gd name="T4" fmla="*/ 35 w 17"/>
                    <a:gd name="T5" fmla="*/ 0 h 16"/>
                    <a:gd name="T6" fmla="*/ 0 w 17"/>
                    <a:gd name="T7" fmla="*/ 33 h 16"/>
                    <a:gd name="T8" fmla="*/ 5 w 17"/>
                    <a:gd name="T9" fmla="*/ 3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p:spPr>
              <p:txBody>
                <a:bodyPr/>
                <a:lstStyle/>
                <a:p>
                  <a:pPr>
                    <a:defRPr/>
                  </a:pPr>
                  <a:endParaRPr lang="en-US"/>
                </a:p>
              </p:txBody>
            </p:sp>
            <p:sp>
              <p:nvSpPr>
                <p:cNvPr id="2686" name="Freeform 255"/>
                <p:cNvSpPr>
                  <a:spLocks/>
                </p:cNvSpPr>
                <p:nvPr/>
              </p:nvSpPr>
              <p:spPr bwMode="auto">
                <a:xfrm>
                  <a:off x="1135" y="2224"/>
                  <a:ext cx="15" cy="36"/>
                </a:xfrm>
                <a:custGeom>
                  <a:avLst/>
                  <a:gdLst>
                    <a:gd name="T0" fmla="*/ 0 w 6"/>
                    <a:gd name="T1" fmla="*/ 2 h 15"/>
                    <a:gd name="T2" fmla="*/ 10 w 6"/>
                    <a:gd name="T3" fmla="*/ 36 h 15"/>
                    <a:gd name="T4" fmla="*/ 15 w 6"/>
                    <a:gd name="T5" fmla="*/ 36 h 15"/>
                    <a:gd name="T6" fmla="*/ 5 w 6"/>
                    <a:gd name="T7" fmla="*/ 0 h 15"/>
                    <a:gd name="T8" fmla="*/ 0 w 6"/>
                    <a:gd name="T9" fmla="*/ 2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2687"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p:spPr>
              <p:txBody>
                <a:bodyPr/>
                <a:lstStyle/>
                <a:p>
                  <a:pPr>
                    <a:defRPr/>
                  </a:pPr>
                  <a:endParaRPr lang="en-US"/>
                </a:p>
              </p:txBody>
            </p:sp>
            <p:sp>
              <p:nvSpPr>
                <p:cNvPr id="2688" name="Freeform 257"/>
                <p:cNvSpPr>
                  <a:spLocks/>
                </p:cNvSpPr>
                <p:nvPr/>
              </p:nvSpPr>
              <p:spPr bwMode="auto">
                <a:xfrm>
                  <a:off x="996" y="2388"/>
                  <a:ext cx="31" cy="42"/>
                </a:xfrm>
                <a:custGeom>
                  <a:avLst/>
                  <a:gdLst>
                    <a:gd name="T0" fmla="*/ 0 w 13"/>
                    <a:gd name="T1" fmla="*/ 2 h 18"/>
                    <a:gd name="T2" fmla="*/ 29 w 13"/>
                    <a:gd name="T3" fmla="*/ 42 h 18"/>
                    <a:gd name="T4" fmla="*/ 31 w 13"/>
                    <a:gd name="T5" fmla="*/ 40 h 18"/>
                    <a:gd name="T6" fmla="*/ 5 w 13"/>
                    <a:gd name="T7" fmla="*/ 0 h 18"/>
                    <a:gd name="T8" fmla="*/ 0 w 13"/>
                    <a:gd name="T9" fmla="*/ 2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2689"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p:spPr>
              <p:txBody>
                <a:bodyPr/>
                <a:lstStyle/>
                <a:p>
                  <a:pPr>
                    <a:defRPr/>
                  </a:pPr>
                  <a:endParaRPr lang="en-US"/>
                </a:p>
              </p:txBody>
            </p:sp>
            <p:sp>
              <p:nvSpPr>
                <p:cNvPr id="2690" name="Freeform 259"/>
                <p:cNvSpPr>
                  <a:spLocks/>
                </p:cNvSpPr>
                <p:nvPr/>
              </p:nvSpPr>
              <p:spPr bwMode="auto">
                <a:xfrm>
                  <a:off x="960" y="2340"/>
                  <a:ext cx="29" cy="33"/>
                </a:xfrm>
                <a:custGeom>
                  <a:avLst/>
                  <a:gdLst>
                    <a:gd name="T0" fmla="*/ 0 w 12"/>
                    <a:gd name="T1" fmla="*/ 2 h 14"/>
                    <a:gd name="T2" fmla="*/ 24 w 12"/>
                    <a:gd name="T3" fmla="*/ 33 h 14"/>
                    <a:gd name="T4" fmla="*/ 29 w 12"/>
                    <a:gd name="T5" fmla="*/ 31 h 14"/>
                    <a:gd name="T6" fmla="*/ 5 w 12"/>
                    <a:gd name="T7" fmla="*/ 0 h 14"/>
                    <a:gd name="T8" fmla="*/ 0 w 12"/>
                    <a:gd name="T9" fmla="*/ 2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p:spPr>
              <p:txBody>
                <a:bodyPr/>
                <a:lstStyle/>
                <a:p>
                  <a:pPr>
                    <a:defRPr/>
                  </a:pPr>
                  <a:endParaRPr lang="en-US"/>
                </a:p>
              </p:txBody>
            </p:sp>
            <p:sp>
              <p:nvSpPr>
                <p:cNvPr id="2691" name="Freeform 260"/>
                <p:cNvSpPr>
                  <a:spLocks/>
                </p:cNvSpPr>
                <p:nvPr/>
              </p:nvSpPr>
              <p:spPr bwMode="auto">
                <a:xfrm>
                  <a:off x="923" y="2293"/>
                  <a:ext cx="35" cy="40"/>
                </a:xfrm>
                <a:custGeom>
                  <a:avLst/>
                  <a:gdLst>
                    <a:gd name="T0" fmla="*/ 35 w 15"/>
                    <a:gd name="T1" fmla="*/ 38 h 17"/>
                    <a:gd name="T2" fmla="*/ 5 w 15"/>
                    <a:gd name="T3" fmla="*/ 0 h 17"/>
                    <a:gd name="T4" fmla="*/ 0 w 15"/>
                    <a:gd name="T5" fmla="*/ 2 h 17"/>
                    <a:gd name="T6" fmla="*/ 30 w 15"/>
                    <a:gd name="T7" fmla="*/ 40 h 17"/>
                    <a:gd name="T8" fmla="*/ 35 w 15"/>
                    <a:gd name="T9" fmla="*/ 38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p:spPr>
              <p:txBody>
                <a:bodyPr/>
                <a:lstStyle/>
                <a:p>
                  <a:pPr>
                    <a:defRPr/>
                  </a:pPr>
                  <a:endParaRPr lang="en-US"/>
                </a:p>
              </p:txBody>
            </p:sp>
            <p:sp>
              <p:nvSpPr>
                <p:cNvPr id="2692"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p:spPr>
              <p:txBody>
                <a:bodyPr/>
                <a:lstStyle/>
                <a:p>
                  <a:pPr>
                    <a:defRPr/>
                  </a:pPr>
                  <a:endParaRPr lang="en-US"/>
                </a:p>
              </p:txBody>
            </p:sp>
            <p:sp>
              <p:nvSpPr>
                <p:cNvPr id="2693"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p:spPr>
              <p:txBody>
                <a:bodyPr/>
                <a:lstStyle/>
                <a:p>
                  <a:pPr>
                    <a:defRPr/>
                  </a:pPr>
                  <a:endParaRPr lang="en-US"/>
                </a:p>
              </p:txBody>
            </p:sp>
            <p:sp>
              <p:nvSpPr>
                <p:cNvPr id="2694"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p:spPr>
              <p:txBody>
                <a:bodyPr/>
                <a:lstStyle/>
                <a:p>
                  <a:pPr>
                    <a:defRPr/>
                  </a:pPr>
                  <a:endParaRPr lang="en-US"/>
                </a:p>
              </p:txBody>
            </p:sp>
            <p:sp>
              <p:nvSpPr>
                <p:cNvPr id="2695" name="Freeform 264"/>
                <p:cNvSpPr>
                  <a:spLocks/>
                </p:cNvSpPr>
                <p:nvPr/>
              </p:nvSpPr>
              <p:spPr bwMode="auto">
                <a:xfrm>
                  <a:off x="1083" y="2241"/>
                  <a:ext cx="29" cy="54"/>
                </a:xfrm>
                <a:custGeom>
                  <a:avLst/>
                  <a:gdLst>
                    <a:gd name="T0" fmla="*/ 5 w 12"/>
                    <a:gd name="T1" fmla="*/ 54 h 23"/>
                    <a:gd name="T2" fmla="*/ 29 w 12"/>
                    <a:gd name="T3" fmla="*/ 2 h 23"/>
                    <a:gd name="T4" fmla="*/ 24 w 12"/>
                    <a:gd name="T5" fmla="*/ 0 h 23"/>
                    <a:gd name="T6" fmla="*/ 0 w 12"/>
                    <a:gd name="T7" fmla="*/ 52 h 23"/>
                    <a:gd name="T8" fmla="*/ 5 w 12"/>
                    <a:gd name="T9" fmla="*/ 5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p:spPr>
              <p:txBody>
                <a:bodyPr/>
                <a:lstStyle/>
                <a:p>
                  <a:pPr>
                    <a:defRPr/>
                  </a:pPr>
                  <a:endParaRPr lang="en-US"/>
                </a:p>
              </p:txBody>
            </p:sp>
            <p:sp>
              <p:nvSpPr>
                <p:cNvPr id="2696" name="Freeform 265"/>
                <p:cNvSpPr>
                  <a:spLocks/>
                </p:cNvSpPr>
                <p:nvPr/>
              </p:nvSpPr>
              <p:spPr bwMode="auto">
                <a:xfrm>
                  <a:off x="1020" y="2310"/>
                  <a:ext cx="56" cy="61"/>
                </a:xfrm>
                <a:custGeom>
                  <a:avLst/>
                  <a:gdLst>
                    <a:gd name="T0" fmla="*/ 51 w 24"/>
                    <a:gd name="T1" fmla="*/ 0 h 26"/>
                    <a:gd name="T2" fmla="*/ 0 w 24"/>
                    <a:gd name="T3" fmla="*/ 56 h 26"/>
                    <a:gd name="T4" fmla="*/ 2 w 24"/>
                    <a:gd name="T5" fmla="*/ 61 h 26"/>
                    <a:gd name="T6" fmla="*/ 56 w 24"/>
                    <a:gd name="T7" fmla="*/ 5 h 26"/>
                    <a:gd name="T8" fmla="*/ 51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p:spPr>
              <p:txBody>
                <a:bodyPr/>
                <a:lstStyle/>
                <a:p>
                  <a:pPr>
                    <a:defRPr/>
                  </a:pPr>
                  <a:endParaRPr lang="en-US"/>
                </a:p>
              </p:txBody>
            </p:sp>
            <p:sp>
              <p:nvSpPr>
                <p:cNvPr id="2697" name="Freeform 266"/>
                <p:cNvSpPr>
                  <a:spLocks/>
                </p:cNvSpPr>
                <p:nvPr/>
              </p:nvSpPr>
              <p:spPr bwMode="auto">
                <a:xfrm>
                  <a:off x="1107" y="2194"/>
                  <a:ext cx="7" cy="9"/>
                </a:xfrm>
                <a:custGeom>
                  <a:avLst/>
                  <a:gdLst>
                    <a:gd name="T0" fmla="*/ 0 w 3"/>
                    <a:gd name="T1" fmla="*/ 2 h 4"/>
                    <a:gd name="T2" fmla="*/ 2 w 3"/>
                    <a:gd name="T3" fmla="*/ 9 h 4"/>
                    <a:gd name="T4" fmla="*/ 7 w 3"/>
                    <a:gd name="T5" fmla="*/ 7 h 4"/>
                    <a:gd name="T6" fmla="*/ 5 w 3"/>
                    <a:gd name="T7" fmla="*/ 0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p:spPr>
              <p:txBody>
                <a:bodyPr/>
                <a:lstStyle/>
                <a:p>
                  <a:pPr>
                    <a:defRPr/>
                  </a:pPr>
                  <a:endParaRPr lang="en-US"/>
                </a:p>
              </p:txBody>
            </p:sp>
            <p:sp>
              <p:nvSpPr>
                <p:cNvPr id="2698" name="Freeform 267"/>
                <p:cNvSpPr>
                  <a:spLocks/>
                </p:cNvSpPr>
                <p:nvPr/>
              </p:nvSpPr>
              <p:spPr bwMode="auto">
                <a:xfrm>
                  <a:off x="1107" y="2220"/>
                  <a:ext cx="7" cy="23"/>
                </a:xfrm>
                <a:custGeom>
                  <a:avLst/>
                  <a:gdLst>
                    <a:gd name="T0" fmla="*/ 5 w 3"/>
                    <a:gd name="T1" fmla="*/ 23 h 10"/>
                    <a:gd name="T2" fmla="*/ 7 w 3"/>
                    <a:gd name="T3" fmla="*/ 0 h 10"/>
                    <a:gd name="T4" fmla="*/ 2 w 3"/>
                    <a:gd name="T5" fmla="*/ 0 h 10"/>
                    <a:gd name="T6" fmla="*/ 0 w 3"/>
                    <a:gd name="T7" fmla="*/ 21 h 10"/>
                    <a:gd name="T8" fmla="*/ 5 w 3"/>
                    <a:gd name="T9" fmla="*/ 2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p:spPr>
              <p:txBody>
                <a:bodyPr/>
                <a:lstStyle/>
                <a:p>
                  <a:pPr>
                    <a:defRPr/>
                  </a:pPr>
                  <a:endParaRPr lang="en-US"/>
                </a:p>
              </p:txBody>
            </p:sp>
            <p:sp>
              <p:nvSpPr>
                <p:cNvPr id="2699" name="Freeform 268"/>
                <p:cNvSpPr>
                  <a:spLocks/>
                </p:cNvSpPr>
                <p:nvPr/>
              </p:nvSpPr>
              <p:spPr bwMode="auto">
                <a:xfrm>
                  <a:off x="1072" y="2298"/>
                  <a:ext cx="14" cy="16"/>
                </a:xfrm>
                <a:custGeom>
                  <a:avLst/>
                  <a:gdLst>
                    <a:gd name="T0" fmla="*/ 9 w 6"/>
                    <a:gd name="T1" fmla="*/ 0 h 7"/>
                    <a:gd name="T2" fmla="*/ 0 w 6"/>
                    <a:gd name="T3" fmla="*/ 11 h 7"/>
                    <a:gd name="T4" fmla="*/ 5 w 6"/>
                    <a:gd name="T5" fmla="*/ 16 h 7"/>
                    <a:gd name="T6" fmla="*/ 14 w 6"/>
                    <a:gd name="T7" fmla="*/ 2 h 7"/>
                    <a:gd name="T8" fmla="*/ 9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p:spPr>
              <p:txBody>
                <a:bodyPr/>
                <a:lstStyle/>
                <a:p>
                  <a:pPr>
                    <a:defRPr/>
                  </a:pPr>
                  <a:endParaRPr lang="en-US"/>
                </a:p>
              </p:txBody>
            </p:sp>
            <p:sp>
              <p:nvSpPr>
                <p:cNvPr id="2700" name="Freeform 269"/>
                <p:cNvSpPr>
                  <a:spLocks/>
                </p:cNvSpPr>
                <p:nvPr/>
              </p:nvSpPr>
              <p:spPr bwMode="auto">
                <a:xfrm>
                  <a:off x="996" y="2366"/>
                  <a:ext cx="26" cy="24"/>
                </a:xfrm>
                <a:custGeom>
                  <a:avLst/>
                  <a:gdLst>
                    <a:gd name="T0" fmla="*/ 5 w 11"/>
                    <a:gd name="T1" fmla="*/ 24 h 10"/>
                    <a:gd name="T2" fmla="*/ 26 w 11"/>
                    <a:gd name="T3" fmla="*/ 5 h 10"/>
                    <a:gd name="T4" fmla="*/ 24 w 11"/>
                    <a:gd name="T5" fmla="*/ 0 h 10"/>
                    <a:gd name="T6" fmla="*/ 0 w 11"/>
                    <a:gd name="T7" fmla="*/ 19 h 10"/>
                    <a:gd name="T8" fmla="*/ 5 w 11"/>
                    <a:gd name="T9" fmla="*/ 2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p:spPr>
              <p:txBody>
                <a:bodyPr/>
                <a:lstStyle/>
                <a:p>
                  <a:pPr>
                    <a:defRPr/>
                  </a:pPr>
                  <a:endParaRPr lang="en-US"/>
                </a:p>
              </p:txBody>
            </p:sp>
            <p:sp>
              <p:nvSpPr>
                <p:cNvPr id="2701" name="Freeform 270"/>
                <p:cNvSpPr>
                  <a:spLocks/>
                </p:cNvSpPr>
                <p:nvPr/>
              </p:nvSpPr>
              <p:spPr bwMode="auto">
                <a:xfrm>
                  <a:off x="1109" y="2201"/>
                  <a:ext cx="5" cy="19"/>
                </a:xfrm>
                <a:custGeom>
                  <a:avLst/>
                  <a:gdLst>
                    <a:gd name="T0" fmla="*/ 5 w 2"/>
                    <a:gd name="T1" fmla="*/ 19 h 8"/>
                    <a:gd name="T2" fmla="*/ 5 w 2"/>
                    <a:gd name="T3" fmla="*/ 0 h 8"/>
                    <a:gd name="T4" fmla="*/ 0 w 2"/>
                    <a:gd name="T5" fmla="*/ 2 h 8"/>
                    <a:gd name="T6" fmla="*/ 0 w 2"/>
                    <a:gd name="T7" fmla="*/ 19 h 8"/>
                    <a:gd name="T8" fmla="*/ 5 w 2"/>
                    <a:gd name="T9" fmla="*/ 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p:spPr>
              <p:txBody>
                <a:bodyPr/>
                <a:lstStyle/>
                <a:p>
                  <a:pPr>
                    <a:defRPr/>
                  </a:pPr>
                  <a:endParaRPr lang="en-US"/>
                </a:p>
              </p:txBody>
            </p:sp>
            <p:sp>
              <p:nvSpPr>
                <p:cNvPr id="2702" name="Freeform 271"/>
                <p:cNvSpPr>
                  <a:spLocks/>
                </p:cNvSpPr>
                <p:nvPr/>
              </p:nvSpPr>
              <p:spPr bwMode="auto">
                <a:xfrm>
                  <a:off x="1050" y="2191"/>
                  <a:ext cx="22" cy="50"/>
                </a:xfrm>
                <a:custGeom>
                  <a:avLst/>
                  <a:gdLst>
                    <a:gd name="T0" fmla="*/ 17 w 9"/>
                    <a:gd name="T1" fmla="*/ 0 h 21"/>
                    <a:gd name="T2" fmla="*/ 0 w 9"/>
                    <a:gd name="T3" fmla="*/ 48 h 21"/>
                    <a:gd name="T4" fmla="*/ 5 w 9"/>
                    <a:gd name="T5" fmla="*/ 50 h 21"/>
                    <a:gd name="T6" fmla="*/ 22 w 9"/>
                    <a:gd name="T7" fmla="*/ 0 h 21"/>
                    <a:gd name="T8" fmla="*/ 17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p:spPr>
              <p:txBody>
                <a:bodyPr/>
                <a:lstStyle/>
                <a:p>
                  <a:pPr>
                    <a:defRPr/>
                  </a:pPr>
                  <a:endParaRPr lang="en-US"/>
                </a:p>
              </p:txBody>
            </p:sp>
            <p:sp>
              <p:nvSpPr>
                <p:cNvPr id="2703" name="Freeform 272"/>
                <p:cNvSpPr>
                  <a:spLocks/>
                </p:cNvSpPr>
                <p:nvPr/>
              </p:nvSpPr>
              <p:spPr bwMode="auto">
                <a:xfrm>
                  <a:off x="960" y="2333"/>
                  <a:ext cx="12" cy="10"/>
                </a:xfrm>
                <a:custGeom>
                  <a:avLst/>
                  <a:gdLst>
                    <a:gd name="T0" fmla="*/ 10 w 5"/>
                    <a:gd name="T1" fmla="*/ 0 h 4"/>
                    <a:gd name="T2" fmla="*/ 0 w 5"/>
                    <a:gd name="T3" fmla="*/ 5 h 4"/>
                    <a:gd name="T4" fmla="*/ 5 w 5"/>
                    <a:gd name="T5" fmla="*/ 10 h 4"/>
                    <a:gd name="T6" fmla="*/ 12 w 5"/>
                    <a:gd name="T7" fmla="*/ 3 h 4"/>
                    <a:gd name="T8" fmla="*/ 1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p:spPr>
              <p:txBody>
                <a:bodyPr/>
                <a:lstStyle/>
                <a:p>
                  <a:pPr>
                    <a:defRPr/>
                  </a:pPr>
                  <a:endParaRPr lang="en-US"/>
                </a:p>
              </p:txBody>
            </p:sp>
            <p:sp>
              <p:nvSpPr>
                <p:cNvPr id="2704" name="Freeform 273"/>
                <p:cNvSpPr>
                  <a:spLocks/>
                </p:cNvSpPr>
                <p:nvPr/>
              </p:nvSpPr>
              <p:spPr bwMode="auto">
                <a:xfrm>
                  <a:off x="970" y="2314"/>
                  <a:ext cx="24" cy="22"/>
                </a:xfrm>
                <a:custGeom>
                  <a:avLst/>
                  <a:gdLst>
                    <a:gd name="T0" fmla="*/ 22 w 10"/>
                    <a:gd name="T1" fmla="*/ 0 h 9"/>
                    <a:gd name="T2" fmla="*/ 0 w 10"/>
                    <a:gd name="T3" fmla="*/ 20 h 9"/>
                    <a:gd name="T4" fmla="*/ 2 w 10"/>
                    <a:gd name="T5" fmla="*/ 22 h 9"/>
                    <a:gd name="T6" fmla="*/ 24 w 10"/>
                    <a:gd name="T7" fmla="*/ 2 h 9"/>
                    <a:gd name="T8" fmla="*/ 22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p:spPr>
              <p:txBody>
                <a:bodyPr/>
                <a:lstStyle/>
                <a:p>
                  <a:pPr>
                    <a:defRPr/>
                  </a:pPr>
                  <a:endParaRPr lang="en-US"/>
                </a:p>
              </p:txBody>
            </p:sp>
          </p:grpSp>
          <p:grpSp>
            <p:nvGrpSpPr>
              <p:cNvPr id="71" name="Group 274"/>
              <p:cNvGrpSpPr>
                <a:grpSpLocks/>
              </p:cNvGrpSpPr>
              <p:nvPr/>
            </p:nvGrpSpPr>
            <p:grpSpPr bwMode="auto">
              <a:xfrm>
                <a:off x="793803" y="3329361"/>
                <a:ext cx="850944" cy="850994"/>
                <a:chOff x="644" y="2097"/>
                <a:chExt cx="536" cy="536"/>
              </a:xfrm>
            </p:grpSpPr>
            <p:sp>
              <p:nvSpPr>
                <p:cNvPr id="2305" name="Freeform 275"/>
                <p:cNvSpPr>
                  <a:spLocks/>
                </p:cNvSpPr>
                <p:nvPr/>
              </p:nvSpPr>
              <p:spPr bwMode="auto">
                <a:xfrm>
                  <a:off x="1038" y="2132"/>
                  <a:ext cx="5" cy="3"/>
                </a:xfrm>
                <a:custGeom>
                  <a:avLst/>
                  <a:gdLst>
                    <a:gd name="T0" fmla="*/ 5 w 2"/>
                    <a:gd name="T1" fmla="*/ 0 h 1"/>
                    <a:gd name="T2" fmla="*/ 3 w 2"/>
                    <a:gd name="T3" fmla="*/ 0 h 1"/>
                    <a:gd name="T4" fmla="*/ 3 w 2"/>
                    <a:gd name="T5" fmla="*/ 0 h 1"/>
                    <a:gd name="T6" fmla="*/ 0 w 2"/>
                    <a:gd name="T7" fmla="*/ 3 h 1"/>
                    <a:gd name="T8" fmla="*/ 0 w 2"/>
                    <a:gd name="T9" fmla="*/ 3 h 1"/>
                    <a:gd name="T10" fmla="*/ 0 w 2"/>
                    <a:gd name="T11" fmla="*/ 3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p:spPr>
              <p:txBody>
                <a:bodyPr/>
                <a:lstStyle/>
                <a:p>
                  <a:pPr>
                    <a:defRPr/>
                  </a:pPr>
                  <a:endParaRPr lang="en-US"/>
                </a:p>
              </p:txBody>
            </p:sp>
            <p:sp>
              <p:nvSpPr>
                <p:cNvPr id="2306" name="Freeform 276"/>
                <p:cNvSpPr>
                  <a:spLocks/>
                </p:cNvSpPr>
                <p:nvPr/>
              </p:nvSpPr>
              <p:spPr bwMode="auto">
                <a:xfrm>
                  <a:off x="1060" y="2154"/>
                  <a:ext cx="12" cy="30"/>
                </a:xfrm>
                <a:custGeom>
                  <a:avLst/>
                  <a:gdLst>
                    <a:gd name="T0" fmla="*/ 0 w 5"/>
                    <a:gd name="T1" fmla="*/ 2 h 13"/>
                    <a:gd name="T2" fmla="*/ 7 w 5"/>
                    <a:gd name="T3" fmla="*/ 30 h 13"/>
                    <a:gd name="T4" fmla="*/ 12 w 5"/>
                    <a:gd name="T5" fmla="*/ 30 h 13"/>
                    <a:gd name="T6" fmla="*/ 5 w 5"/>
                    <a:gd name="T7" fmla="*/ 0 h 13"/>
                    <a:gd name="T8" fmla="*/ 0 w 5"/>
                    <a:gd name="T9" fmla="*/ 2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p:spPr>
              <p:txBody>
                <a:bodyPr/>
                <a:lstStyle/>
                <a:p>
                  <a:pPr>
                    <a:defRPr/>
                  </a:pPr>
                  <a:endParaRPr lang="en-US"/>
                </a:p>
              </p:txBody>
            </p:sp>
            <p:sp>
              <p:nvSpPr>
                <p:cNvPr id="2307" name="Freeform 277"/>
                <p:cNvSpPr>
                  <a:spLocks/>
                </p:cNvSpPr>
                <p:nvPr/>
              </p:nvSpPr>
              <p:spPr bwMode="auto">
                <a:xfrm>
                  <a:off x="1067" y="2184"/>
                  <a:ext cx="5" cy="7"/>
                </a:xfrm>
                <a:custGeom>
                  <a:avLst/>
                  <a:gdLst>
                    <a:gd name="T0" fmla="*/ 0 w 2"/>
                    <a:gd name="T1" fmla="*/ 0 h 3"/>
                    <a:gd name="T2" fmla="*/ 0 w 2"/>
                    <a:gd name="T3" fmla="*/ 7 h 3"/>
                    <a:gd name="T4" fmla="*/ 5 w 2"/>
                    <a:gd name="T5" fmla="*/ 7 h 3"/>
                    <a:gd name="T6" fmla="*/ 5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308" name="Freeform 278"/>
                <p:cNvSpPr>
                  <a:spLocks/>
                </p:cNvSpPr>
                <p:nvPr/>
              </p:nvSpPr>
              <p:spPr bwMode="auto">
                <a:xfrm>
                  <a:off x="1038" y="2132"/>
                  <a:ext cx="26" cy="24"/>
                </a:xfrm>
                <a:custGeom>
                  <a:avLst/>
                  <a:gdLst>
                    <a:gd name="T0" fmla="*/ 0 w 11"/>
                    <a:gd name="T1" fmla="*/ 2 h 10"/>
                    <a:gd name="T2" fmla="*/ 21 w 11"/>
                    <a:gd name="T3" fmla="*/ 24 h 10"/>
                    <a:gd name="T4" fmla="*/ 26 w 11"/>
                    <a:gd name="T5" fmla="*/ 22 h 10"/>
                    <a:gd name="T6" fmla="*/ 2 w 11"/>
                    <a:gd name="T7" fmla="*/ 0 h 10"/>
                    <a:gd name="T8" fmla="*/ 0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p:spPr>
              <p:txBody>
                <a:bodyPr/>
                <a:lstStyle/>
                <a:p>
                  <a:pPr>
                    <a:defRPr/>
                  </a:pPr>
                  <a:endParaRPr lang="en-US"/>
                </a:p>
              </p:txBody>
            </p:sp>
            <p:sp>
              <p:nvSpPr>
                <p:cNvPr id="2309" name="Freeform 279"/>
                <p:cNvSpPr>
                  <a:spLocks/>
                </p:cNvSpPr>
                <p:nvPr/>
              </p:nvSpPr>
              <p:spPr bwMode="auto">
                <a:xfrm>
                  <a:off x="1038" y="2239"/>
                  <a:ext cx="17" cy="21"/>
                </a:xfrm>
                <a:custGeom>
                  <a:avLst/>
                  <a:gdLst>
                    <a:gd name="T0" fmla="*/ 5 w 7"/>
                    <a:gd name="T1" fmla="*/ 21 h 9"/>
                    <a:gd name="T2" fmla="*/ 17 w 7"/>
                    <a:gd name="T3" fmla="*/ 2 h 9"/>
                    <a:gd name="T4" fmla="*/ 12 w 7"/>
                    <a:gd name="T5" fmla="*/ 0 h 9"/>
                    <a:gd name="T6" fmla="*/ 0 w 7"/>
                    <a:gd name="T7" fmla="*/ 19 h 9"/>
                    <a:gd name="T8" fmla="*/ 5 w 7"/>
                    <a:gd name="T9" fmla="*/ 2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p:spPr>
              <p:txBody>
                <a:bodyPr/>
                <a:lstStyle/>
                <a:p>
                  <a:pPr>
                    <a:defRPr/>
                  </a:pPr>
                  <a:endParaRPr lang="en-US"/>
                </a:p>
              </p:txBody>
            </p:sp>
            <p:sp>
              <p:nvSpPr>
                <p:cNvPr id="2310"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3 w 2"/>
                    <a:gd name="T7" fmla="*/ 2 h 1"/>
                    <a:gd name="T8" fmla="*/ 5 w 2"/>
                    <a:gd name="T9" fmla="*/ 2 h 1"/>
                    <a:gd name="T10" fmla="*/ 5 w 2"/>
                    <a:gd name="T11" fmla="*/ 2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311" name="Freeform 281"/>
                <p:cNvSpPr>
                  <a:spLocks/>
                </p:cNvSpPr>
                <p:nvPr/>
              </p:nvSpPr>
              <p:spPr bwMode="auto">
                <a:xfrm>
                  <a:off x="991" y="2258"/>
                  <a:ext cx="52" cy="59"/>
                </a:xfrm>
                <a:custGeom>
                  <a:avLst/>
                  <a:gdLst>
                    <a:gd name="T0" fmla="*/ 47 w 22"/>
                    <a:gd name="T1" fmla="*/ 0 h 25"/>
                    <a:gd name="T2" fmla="*/ 0 w 22"/>
                    <a:gd name="T3" fmla="*/ 57 h 25"/>
                    <a:gd name="T4" fmla="*/ 2 w 22"/>
                    <a:gd name="T5" fmla="*/ 59 h 25"/>
                    <a:gd name="T6" fmla="*/ 52 w 22"/>
                    <a:gd name="T7" fmla="*/ 2 h 25"/>
                    <a:gd name="T8" fmla="*/ 47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p:spPr>
              <p:txBody>
                <a:bodyPr/>
                <a:lstStyle/>
                <a:p>
                  <a:pPr>
                    <a:defRPr/>
                  </a:pPr>
                  <a:endParaRPr lang="en-US"/>
                </a:p>
              </p:txBody>
            </p:sp>
            <p:sp>
              <p:nvSpPr>
                <p:cNvPr id="2312" name="Freeform 282"/>
                <p:cNvSpPr>
                  <a:spLocks/>
                </p:cNvSpPr>
                <p:nvPr/>
              </p:nvSpPr>
              <p:spPr bwMode="auto">
                <a:xfrm>
                  <a:off x="1038" y="2258"/>
                  <a:ext cx="31" cy="26"/>
                </a:xfrm>
                <a:custGeom>
                  <a:avLst/>
                  <a:gdLst>
                    <a:gd name="T0" fmla="*/ 0 w 13"/>
                    <a:gd name="T1" fmla="*/ 2 h 11"/>
                    <a:gd name="T2" fmla="*/ 26 w 13"/>
                    <a:gd name="T3" fmla="*/ 26 h 11"/>
                    <a:gd name="T4" fmla="*/ 31 w 13"/>
                    <a:gd name="T5" fmla="*/ 24 h 11"/>
                    <a:gd name="T6" fmla="*/ 5 w 13"/>
                    <a:gd name="T7" fmla="*/ 0 h 11"/>
                    <a:gd name="T8" fmla="*/ 0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p:spPr>
              <p:txBody>
                <a:bodyPr/>
                <a:lstStyle/>
                <a:p>
                  <a:pPr>
                    <a:defRPr/>
                  </a:pPr>
                  <a:endParaRPr lang="en-US"/>
                </a:p>
              </p:txBody>
            </p:sp>
            <p:sp>
              <p:nvSpPr>
                <p:cNvPr id="2313" name="Freeform 283"/>
                <p:cNvSpPr>
                  <a:spLocks/>
                </p:cNvSpPr>
                <p:nvPr/>
              </p:nvSpPr>
              <p:spPr bwMode="auto">
                <a:xfrm>
                  <a:off x="1022" y="2243"/>
                  <a:ext cx="21" cy="17"/>
                </a:xfrm>
                <a:custGeom>
                  <a:avLst/>
                  <a:gdLst>
                    <a:gd name="T0" fmla="*/ 0 w 9"/>
                    <a:gd name="T1" fmla="*/ 5 h 7"/>
                    <a:gd name="T2" fmla="*/ 16 w 9"/>
                    <a:gd name="T3" fmla="*/ 17 h 7"/>
                    <a:gd name="T4" fmla="*/ 21 w 9"/>
                    <a:gd name="T5" fmla="*/ 15 h 7"/>
                    <a:gd name="T6" fmla="*/ 5 w 9"/>
                    <a:gd name="T7" fmla="*/ 0 h 7"/>
                    <a:gd name="T8" fmla="*/ 0 w 9"/>
                    <a:gd name="T9" fmla="*/ 5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p:spPr>
              <p:txBody>
                <a:bodyPr/>
                <a:lstStyle/>
                <a:p>
                  <a:pPr>
                    <a:defRPr/>
                  </a:pPr>
                  <a:endParaRPr lang="en-US"/>
                </a:p>
              </p:txBody>
            </p:sp>
            <p:sp>
              <p:nvSpPr>
                <p:cNvPr id="2314" name="Freeform 284"/>
                <p:cNvSpPr>
                  <a:spLocks/>
                </p:cNvSpPr>
                <p:nvPr/>
              </p:nvSpPr>
              <p:spPr bwMode="auto">
                <a:xfrm>
                  <a:off x="1064" y="2281"/>
                  <a:ext cx="17" cy="17"/>
                </a:xfrm>
                <a:custGeom>
                  <a:avLst/>
                  <a:gdLst>
                    <a:gd name="T0" fmla="*/ 17 w 7"/>
                    <a:gd name="T1" fmla="*/ 12 h 7"/>
                    <a:gd name="T2" fmla="*/ 5 w 7"/>
                    <a:gd name="T3" fmla="*/ 0 h 7"/>
                    <a:gd name="T4" fmla="*/ 0 w 7"/>
                    <a:gd name="T5" fmla="*/ 2 h 7"/>
                    <a:gd name="T6" fmla="*/ 12 w 7"/>
                    <a:gd name="T7" fmla="*/ 17 h 7"/>
                    <a:gd name="T8" fmla="*/ 17 w 7"/>
                    <a:gd name="T9" fmla="*/ 1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p:spPr>
              <p:txBody>
                <a:bodyPr/>
                <a:lstStyle/>
                <a:p>
                  <a:pPr>
                    <a:defRPr/>
                  </a:pPr>
                  <a:endParaRPr lang="en-US"/>
                </a:p>
              </p:txBody>
            </p:sp>
            <p:sp>
              <p:nvSpPr>
                <p:cNvPr id="2315" name="Freeform 285"/>
                <p:cNvSpPr>
                  <a:spLocks/>
                </p:cNvSpPr>
                <p:nvPr/>
              </p:nvSpPr>
              <p:spPr bwMode="auto">
                <a:xfrm>
                  <a:off x="1076" y="2293"/>
                  <a:ext cx="7" cy="7"/>
                </a:xfrm>
                <a:custGeom>
                  <a:avLst/>
                  <a:gdLst>
                    <a:gd name="T0" fmla="*/ 7 w 3"/>
                    <a:gd name="T1" fmla="*/ 5 h 3"/>
                    <a:gd name="T2" fmla="*/ 7 w 3"/>
                    <a:gd name="T3" fmla="*/ 5 h 3"/>
                    <a:gd name="T4" fmla="*/ 5 w 3"/>
                    <a:gd name="T5" fmla="*/ 0 h 3"/>
                    <a:gd name="T6" fmla="*/ 0 w 3"/>
                    <a:gd name="T7" fmla="*/ 5 h 3"/>
                    <a:gd name="T8" fmla="*/ 5 w 3"/>
                    <a:gd name="T9" fmla="*/ 7 h 3"/>
                    <a:gd name="T10" fmla="*/ 5 w 3"/>
                    <a:gd name="T11" fmla="*/ 7 h 3"/>
                    <a:gd name="T12" fmla="*/ 7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p:spPr>
              <p:txBody>
                <a:bodyPr/>
                <a:lstStyle/>
                <a:p>
                  <a:pPr>
                    <a:defRPr/>
                  </a:pPr>
                  <a:endParaRPr lang="en-US"/>
                </a:p>
              </p:txBody>
            </p:sp>
            <p:sp>
              <p:nvSpPr>
                <p:cNvPr id="2316" name="Freeform 286"/>
                <p:cNvSpPr>
                  <a:spLocks/>
                </p:cNvSpPr>
                <p:nvPr/>
              </p:nvSpPr>
              <p:spPr bwMode="auto">
                <a:xfrm>
                  <a:off x="991" y="2222"/>
                  <a:ext cx="36" cy="26"/>
                </a:xfrm>
                <a:custGeom>
                  <a:avLst/>
                  <a:gdLst>
                    <a:gd name="T0" fmla="*/ 36 w 15"/>
                    <a:gd name="T1" fmla="*/ 21 h 11"/>
                    <a:gd name="T2" fmla="*/ 2 w 15"/>
                    <a:gd name="T3" fmla="*/ 0 h 11"/>
                    <a:gd name="T4" fmla="*/ 0 w 15"/>
                    <a:gd name="T5" fmla="*/ 2 h 11"/>
                    <a:gd name="T6" fmla="*/ 31 w 15"/>
                    <a:gd name="T7" fmla="*/ 26 h 11"/>
                    <a:gd name="T8" fmla="*/ 36 w 15"/>
                    <a:gd name="T9" fmla="*/ 2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p:spPr>
              <p:txBody>
                <a:bodyPr/>
                <a:lstStyle/>
                <a:p>
                  <a:pPr>
                    <a:defRPr/>
                  </a:pPr>
                  <a:endParaRPr lang="en-US"/>
                </a:p>
              </p:txBody>
            </p:sp>
            <p:sp>
              <p:nvSpPr>
                <p:cNvPr id="2317" name="Freeform 287"/>
                <p:cNvSpPr>
                  <a:spLocks/>
                </p:cNvSpPr>
                <p:nvPr/>
              </p:nvSpPr>
              <p:spPr bwMode="auto">
                <a:xfrm>
                  <a:off x="1081" y="2298"/>
                  <a:ext cx="38" cy="47"/>
                </a:xfrm>
                <a:custGeom>
                  <a:avLst/>
                  <a:gdLst>
                    <a:gd name="T0" fmla="*/ 0 w 16"/>
                    <a:gd name="T1" fmla="*/ 2 h 20"/>
                    <a:gd name="T2" fmla="*/ 33 w 16"/>
                    <a:gd name="T3" fmla="*/ 47 h 20"/>
                    <a:gd name="T4" fmla="*/ 38 w 16"/>
                    <a:gd name="T5" fmla="*/ 45 h 20"/>
                    <a:gd name="T6" fmla="*/ 2 w 16"/>
                    <a:gd name="T7" fmla="*/ 0 h 20"/>
                    <a:gd name="T8" fmla="*/ 0 w 16"/>
                    <a:gd name="T9" fmla="*/ 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p:spPr>
              <p:txBody>
                <a:bodyPr/>
                <a:lstStyle/>
                <a:p>
                  <a:pPr>
                    <a:defRPr/>
                  </a:pPr>
                  <a:endParaRPr lang="en-US"/>
                </a:p>
              </p:txBody>
            </p:sp>
            <p:sp>
              <p:nvSpPr>
                <p:cNvPr id="2318" name="Freeform 288"/>
                <p:cNvSpPr>
                  <a:spLocks/>
                </p:cNvSpPr>
                <p:nvPr/>
              </p:nvSpPr>
              <p:spPr bwMode="auto">
                <a:xfrm>
                  <a:off x="1114" y="2343"/>
                  <a:ext cx="5" cy="2"/>
                </a:xfrm>
                <a:custGeom>
                  <a:avLst/>
                  <a:gdLst>
                    <a:gd name="T0" fmla="*/ 0 w 2"/>
                    <a:gd name="T1" fmla="*/ 2 h 1"/>
                    <a:gd name="T2" fmla="*/ 0 w 2"/>
                    <a:gd name="T3" fmla="*/ 0 h 1"/>
                    <a:gd name="T4" fmla="*/ 5 w 2"/>
                    <a:gd name="T5" fmla="*/ 0 h 1"/>
                    <a:gd name="T6" fmla="*/ 5 w 2"/>
                    <a:gd name="T7" fmla="*/ 0 h 1"/>
                    <a:gd name="T8" fmla="*/ 3 w 2"/>
                    <a:gd name="T9" fmla="*/ 0 h 1"/>
                    <a:gd name="T10" fmla="*/ 0 w 2"/>
                    <a:gd name="T11" fmla="*/ 2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p:spPr>
              <p:txBody>
                <a:bodyPr/>
                <a:lstStyle/>
                <a:p>
                  <a:pPr>
                    <a:defRPr/>
                  </a:pPr>
                  <a:endParaRPr lang="en-US"/>
                </a:p>
              </p:txBody>
            </p:sp>
            <p:sp>
              <p:nvSpPr>
                <p:cNvPr id="2319" name="Freeform 289"/>
                <p:cNvSpPr>
                  <a:spLocks/>
                </p:cNvSpPr>
                <p:nvPr/>
              </p:nvSpPr>
              <p:spPr bwMode="auto">
                <a:xfrm>
                  <a:off x="1112" y="2217"/>
                  <a:ext cx="23" cy="26"/>
                </a:xfrm>
                <a:custGeom>
                  <a:avLst/>
                  <a:gdLst>
                    <a:gd name="T0" fmla="*/ 23 w 10"/>
                    <a:gd name="T1" fmla="*/ 24 h 11"/>
                    <a:gd name="T2" fmla="*/ 2 w 10"/>
                    <a:gd name="T3" fmla="*/ 0 h 11"/>
                    <a:gd name="T4" fmla="*/ 0 w 10"/>
                    <a:gd name="T5" fmla="*/ 2 h 11"/>
                    <a:gd name="T6" fmla="*/ 21 w 10"/>
                    <a:gd name="T7" fmla="*/ 26 h 11"/>
                    <a:gd name="T8" fmla="*/ 23 w 10"/>
                    <a:gd name="T9" fmla="*/ 2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p:spPr>
              <p:txBody>
                <a:bodyPr/>
                <a:lstStyle/>
                <a:p>
                  <a:pPr>
                    <a:defRPr/>
                  </a:pPr>
                  <a:endParaRPr lang="en-US"/>
                </a:p>
              </p:txBody>
            </p:sp>
            <p:sp>
              <p:nvSpPr>
                <p:cNvPr id="2320" name="Freeform 290"/>
                <p:cNvSpPr>
                  <a:spLocks/>
                </p:cNvSpPr>
                <p:nvPr/>
              </p:nvSpPr>
              <p:spPr bwMode="auto">
                <a:xfrm>
                  <a:off x="1067" y="2182"/>
                  <a:ext cx="14" cy="12"/>
                </a:xfrm>
                <a:custGeom>
                  <a:avLst/>
                  <a:gdLst>
                    <a:gd name="T0" fmla="*/ 0 w 6"/>
                    <a:gd name="T1" fmla="*/ 5 h 5"/>
                    <a:gd name="T2" fmla="*/ 12 w 6"/>
                    <a:gd name="T3" fmla="*/ 12 h 5"/>
                    <a:gd name="T4" fmla="*/ 14 w 6"/>
                    <a:gd name="T5" fmla="*/ 7 h 5"/>
                    <a:gd name="T6" fmla="*/ 2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321" name="Freeform 291"/>
                <p:cNvSpPr>
                  <a:spLocks/>
                </p:cNvSpPr>
                <p:nvPr/>
              </p:nvSpPr>
              <p:spPr bwMode="auto">
                <a:xfrm>
                  <a:off x="1133" y="2241"/>
                  <a:ext cx="14" cy="17"/>
                </a:xfrm>
                <a:custGeom>
                  <a:avLst/>
                  <a:gdLst>
                    <a:gd name="T0" fmla="*/ 14 w 6"/>
                    <a:gd name="T1" fmla="*/ 15 h 7"/>
                    <a:gd name="T2" fmla="*/ 2 w 6"/>
                    <a:gd name="T3" fmla="*/ 0 h 7"/>
                    <a:gd name="T4" fmla="*/ 0 w 6"/>
                    <a:gd name="T5" fmla="*/ 2 h 7"/>
                    <a:gd name="T6" fmla="*/ 9 w 6"/>
                    <a:gd name="T7" fmla="*/ 17 h 7"/>
                    <a:gd name="T8" fmla="*/ 14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p:spPr>
              <p:txBody>
                <a:bodyPr/>
                <a:lstStyle/>
                <a:p>
                  <a:pPr>
                    <a:defRPr/>
                  </a:pPr>
                  <a:endParaRPr lang="en-US"/>
                </a:p>
              </p:txBody>
            </p:sp>
            <p:sp>
              <p:nvSpPr>
                <p:cNvPr id="2322" name="Freeform 292"/>
                <p:cNvSpPr>
                  <a:spLocks/>
                </p:cNvSpPr>
                <p:nvPr/>
              </p:nvSpPr>
              <p:spPr bwMode="auto">
                <a:xfrm>
                  <a:off x="1079" y="2189"/>
                  <a:ext cx="35" cy="31"/>
                </a:xfrm>
                <a:custGeom>
                  <a:avLst/>
                  <a:gdLst>
                    <a:gd name="T0" fmla="*/ 0 w 15"/>
                    <a:gd name="T1" fmla="*/ 5 h 13"/>
                    <a:gd name="T2" fmla="*/ 33 w 15"/>
                    <a:gd name="T3" fmla="*/ 31 h 13"/>
                    <a:gd name="T4" fmla="*/ 35 w 15"/>
                    <a:gd name="T5" fmla="*/ 29 h 13"/>
                    <a:gd name="T6" fmla="*/ 2 w 15"/>
                    <a:gd name="T7" fmla="*/ 0 h 13"/>
                    <a:gd name="T8" fmla="*/ 0 w 15"/>
                    <a:gd name="T9" fmla="*/ 5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p:spPr>
              <p:txBody>
                <a:bodyPr/>
                <a:lstStyle/>
                <a:p>
                  <a:pPr>
                    <a:defRPr/>
                  </a:pPr>
                  <a:endParaRPr lang="en-US"/>
                </a:p>
              </p:txBody>
            </p:sp>
            <p:sp>
              <p:nvSpPr>
                <p:cNvPr id="2323" name="Freeform 293"/>
                <p:cNvSpPr>
                  <a:spLocks/>
                </p:cNvSpPr>
                <p:nvPr/>
              </p:nvSpPr>
              <p:spPr bwMode="auto">
                <a:xfrm>
                  <a:off x="1015" y="2156"/>
                  <a:ext cx="54" cy="31"/>
                </a:xfrm>
                <a:custGeom>
                  <a:avLst/>
                  <a:gdLst>
                    <a:gd name="T0" fmla="*/ 54 w 23"/>
                    <a:gd name="T1" fmla="*/ 26 h 13"/>
                    <a:gd name="T2" fmla="*/ 2 w 23"/>
                    <a:gd name="T3" fmla="*/ 0 h 13"/>
                    <a:gd name="T4" fmla="*/ 0 w 23"/>
                    <a:gd name="T5" fmla="*/ 5 h 13"/>
                    <a:gd name="T6" fmla="*/ 52 w 23"/>
                    <a:gd name="T7" fmla="*/ 31 h 13"/>
                    <a:gd name="T8" fmla="*/ 54 w 23"/>
                    <a:gd name="T9" fmla="*/ 26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p:spPr>
              <p:txBody>
                <a:bodyPr/>
                <a:lstStyle/>
                <a:p>
                  <a:pPr>
                    <a:defRPr/>
                  </a:pPr>
                  <a:endParaRPr lang="en-US"/>
                </a:p>
              </p:txBody>
            </p:sp>
            <p:sp>
              <p:nvSpPr>
                <p:cNvPr id="2324" name="Freeform 294"/>
                <p:cNvSpPr>
                  <a:spLocks/>
                </p:cNvSpPr>
                <p:nvPr/>
              </p:nvSpPr>
              <p:spPr bwMode="auto">
                <a:xfrm>
                  <a:off x="1142" y="2255"/>
                  <a:ext cx="8" cy="7"/>
                </a:xfrm>
                <a:custGeom>
                  <a:avLst/>
                  <a:gdLst>
                    <a:gd name="T0" fmla="*/ 8 w 3"/>
                    <a:gd name="T1" fmla="*/ 5 h 3"/>
                    <a:gd name="T2" fmla="*/ 5 w 3"/>
                    <a:gd name="T3" fmla="*/ 2 h 3"/>
                    <a:gd name="T4" fmla="*/ 5 w 3"/>
                    <a:gd name="T5" fmla="*/ 0 h 3"/>
                    <a:gd name="T6" fmla="*/ 0 w 3"/>
                    <a:gd name="T7" fmla="*/ 2 h 3"/>
                    <a:gd name="T8" fmla="*/ 0 w 3"/>
                    <a:gd name="T9" fmla="*/ 5 h 3"/>
                    <a:gd name="T10" fmla="*/ 3 w 3"/>
                    <a:gd name="T11" fmla="*/ 7 h 3"/>
                    <a:gd name="T12" fmla="*/ 8 w 3"/>
                    <a:gd name="T13" fmla="*/ 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p:spPr>
              <p:txBody>
                <a:bodyPr/>
                <a:lstStyle/>
                <a:p>
                  <a:pPr>
                    <a:defRPr/>
                  </a:pPr>
                  <a:endParaRPr lang="en-US"/>
                </a:p>
              </p:txBody>
            </p:sp>
            <p:sp>
              <p:nvSpPr>
                <p:cNvPr id="2325" name="Freeform 295"/>
                <p:cNvSpPr>
                  <a:spLocks/>
                </p:cNvSpPr>
                <p:nvPr/>
              </p:nvSpPr>
              <p:spPr bwMode="auto">
                <a:xfrm>
                  <a:off x="1145" y="2260"/>
                  <a:ext cx="5" cy="2"/>
                </a:xfrm>
                <a:custGeom>
                  <a:avLst/>
                  <a:gdLst>
                    <a:gd name="T0" fmla="*/ 0 w 2"/>
                    <a:gd name="T1" fmla="*/ 2 h 1"/>
                    <a:gd name="T2" fmla="*/ 0 w 2"/>
                    <a:gd name="T3" fmla="*/ 2 h 1"/>
                    <a:gd name="T4" fmla="*/ 0 w 2"/>
                    <a:gd name="T5" fmla="*/ 2 h 1"/>
                    <a:gd name="T6" fmla="*/ 0 w 2"/>
                    <a:gd name="T7" fmla="*/ 2 h 1"/>
                    <a:gd name="T8" fmla="*/ 5 w 2"/>
                    <a:gd name="T9" fmla="*/ 0 h 1"/>
                    <a:gd name="T10" fmla="*/ 5 w 2"/>
                    <a:gd name="T11" fmla="*/ 0 h 1"/>
                    <a:gd name="T12" fmla="*/ 5 w 2"/>
                    <a:gd name="T13" fmla="*/ 0 h 1"/>
                    <a:gd name="T14" fmla="*/ 5 w 2"/>
                    <a:gd name="T15" fmla="*/ 0 h 1"/>
                    <a:gd name="T16" fmla="*/ 0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p:spPr>
              <p:txBody>
                <a:bodyPr/>
                <a:lstStyle/>
                <a:p>
                  <a:pPr>
                    <a:defRPr/>
                  </a:pPr>
                  <a:endParaRPr lang="en-US"/>
                </a:p>
              </p:txBody>
            </p:sp>
            <p:sp>
              <p:nvSpPr>
                <p:cNvPr id="2326" name="Freeform 296"/>
                <p:cNvSpPr>
                  <a:spLocks/>
                </p:cNvSpPr>
                <p:nvPr/>
              </p:nvSpPr>
              <p:spPr bwMode="auto">
                <a:xfrm>
                  <a:off x="991" y="2113"/>
                  <a:ext cx="43" cy="19"/>
                </a:xfrm>
                <a:custGeom>
                  <a:avLst/>
                  <a:gdLst>
                    <a:gd name="T0" fmla="*/ 43 w 18"/>
                    <a:gd name="T1" fmla="*/ 14 h 8"/>
                    <a:gd name="T2" fmla="*/ 0 w 18"/>
                    <a:gd name="T3" fmla="*/ 0 h 8"/>
                    <a:gd name="T4" fmla="*/ 0 w 18"/>
                    <a:gd name="T5" fmla="*/ 5 h 8"/>
                    <a:gd name="T6" fmla="*/ 41 w 18"/>
                    <a:gd name="T7" fmla="*/ 19 h 8"/>
                    <a:gd name="T8" fmla="*/ 43 w 18"/>
                    <a:gd name="T9" fmla="*/ 14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p:spPr>
              <p:txBody>
                <a:bodyPr/>
                <a:lstStyle/>
                <a:p>
                  <a:pPr>
                    <a:defRPr/>
                  </a:pPr>
                  <a:endParaRPr lang="en-US"/>
                </a:p>
              </p:txBody>
            </p:sp>
            <p:sp>
              <p:nvSpPr>
                <p:cNvPr id="2327" name="Freeform 297"/>
                <p:cNvSpPr>
                  <a:spLocks/>
                </p:cNvSpPr>
                <p:nvPr/>
              </p:nvSpPr>
              <p:spPr bwMode="auto">
                <a:xfrm>
                  <a:off x="1031" y="2128"/>
                  <a:ext cx="10" cy="7"/>
                </a:xfrm>
                <a:custGeom>
                  <a:avLst/>
                  <a:gdLst>
                    <a:gd name="T0" fmla="*/ 0 w 4"/>
                    <a:gd name="T1" fmla="*/ 5 h 3"/>
                    <a:gd name="T2" fmla="*/ 7 w 4"/>
                    <a:gd name="T3" fmla="*/ 7 h 3"/>
                    <a:gd name="T4" fmla="*/ 10 w 4"/>
                    <a:gd name="T5" fmla="*/ 5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28" name="Freeform 298"/>
                <p:cNvSpPr>
                  <a:spLocks/>
                </p:cNvSpPr>
                <p:nvPr/>
              </p:nvSpPr>
              <p:spPr bwMode="auto">
                <a:xfrm>
                  <a:off x="1031" y="2128"/>
                  <a:ext cx="10" cy="7"/>
                </a:xfrm>
                <a:custGeom>
                  <a:avLst/>
                  <a:gdLst>
                    <a:gd name="T0" fmla="*/ 0 w 4"/>
                    <a:gd name="T1" fmla="*/ 5 h 3"/>
                    <a:gd name="T2" fmla="*/ 7 w 4"/>
                    <a:gd name="T3" fmla="*/ 7 h 3"/>
                    <a:gd name="T4" fmla="*/ 10 w 4"/>
                    <a:gd name="T5" fmla="*/ 2 h 3"/>
                    <a:gd name="T6" fmla="*/ 3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29" name="Freeform 299"/>
                <p:cNvSpPr>
                  <a:spLocks/>
                </p:cNvSpPr>
                <p:nvPr/>
              </p:nvSpPr>
              <p:spPr bwMode="auto">
                <a:xfrm>
                  <a:off x="686" y="2510"/>
                  <a:ext cx="24" cy="19"/>
                </a:xfrm>
                <a:custGeom>
                  <a:avLst/>
                  <a:gdLst>
                    <a:gd name="T0" fmla="*/ 24 w 10"/>
                    <a:gd name="T1" fmla="*/ 14 h 8"/>
                    <a:gd name="T2" fmla="*/ 5 w 10"/>
                    <a:gd name="T3" fmla="*/ 0 h 8"/>
                    <a:gd name="T4" fmla="*/ 0 w 10"/>
                    <a:gd name="T5" fmla="*/ 2 h 8"/>
                    <a:gd name="T6" fmla="*/ 22 w 10"/>
                    <a:gd name="T7" fmla="*/ 19 h 8"/>
                    <a:gd name="T8" fmla="*/ 24 w 10"/>
                    <a:gd name="T9" fmla="*/ 14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p:spPr>
              <p:txBody>
                <a:bodyPr/>
                <a:lstStyle/>
                <a:p>
                  <a:pPr>
                    <a:defRPr/>
                  </a:pPr>
                  <a:endParaRPr lang="en-US"/>
                </a:p>
              </p:txBody>
            </p:sp>
            <p:sp>
              <p:nvSpPr>
                <p:cNvPr id="2330" name="Freeform 300"/>
                <p:cNvSpPr>
                  <a:spLocks/>
                </p:cNvSpPr>
                <p:nvPr/>
              </p:nvSpPr>
              <p:spPr bwMode="auto">
                <a:xfrm>
                  <a:off x="686" y="2487"/>
                  <a:ext cx="24" cy="42"/>
                </a:xfrm>
                <a:custGeom>
                  <a:avLst/>
                  <a:gdLst>
                    <a:gd name="T0" fmla="*/ 24 w 10"/>
                    <a:gd name="T1" fmla="*/ 40 h 18"/>
                    <a:gd name="T2" fmla="*/ 5 w 10"/>
                    <a:gd name="T3" fmla="*/ 0 h 18"/>
                    <a:gd name="T4" fmla="*/ 0 w 10"/>
                    <a:gd name="T5" fmla="*/ 2 h 18"/>
                    <a:gd name="T6" fmla="*/ 19 w 10"/>
                    <a:gd name="T7" fmla="*/ 42 h 18"/>
                    <a:gd name="T8" fmla="*/ 24 w 10"/>
                    <a:gd name="T9" fmla="*/ 4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p:spPr>
              <p:txBody>
                <a:bodyPr/>
                <a:lstStyle/>
                <a:p>
                  <a:pPr>
                    <a:defRPr/>
                  </a:pPr>
                  <a:endParaRPr lang="en-US"/>
                </a:p>
              </p:txBody>
            </p:sp>
            <p:sp>
              <p:nvSpPr>
                <p:cNvPr id="2331" name="Freeform 301"/>
                <p:cNvSpPr>
                  <a:spLocks/>
                </p:cNvSpPr>
                <p:nvPr/>
              </p:nvSpPr>
              <p:spPr bwMode="auto">
                <a:xfrm>
                  <a:off x="670" y="2366"/>
                  <a:ext cx="7" cy="59"/>
                </a:xfrm>
                <a:custGeom>
                  <a:avLst/>
                  <a:gdLst>
                    <a:gd name="T0" fmla="*/ 2 w 3"/>
                    <a:gd name="T1" fmla="*/ 0 h 25"/>
                    <a:gd name="T2" fmla="*/ 2 w 3"/>
                    <a:gd name="T3" fmla="*/ 59 h 25"/>
                    <a:gd name="T4" fmla="*/ 7 w 3"/>
                    <a:gd name="T5" fmla="*/ 57 h 25"/>
                    <a:gd name="T6" fmla="*/ 7 w 3"/>
                    <a:gd name="T7" fmla="*/ 0 h 25"/>
                    <a:gd name="T8" fmla="*/ 2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p:spPr>
              <p:txBody>
                <a:bodyPr/>
                <a:lstStyle/>
                <a:p>
                  <a:pPr>
                    <a:defRPr/>
                  </a:pPr>
                  <a:endParaRPr lang="en-US"/>
                </a:p>
              </p:txBody>
            </p:sp>
            <p:sp>
              <p:nvSpPr>
                <p:cNvPr id="2332" name="Freeform 302"/>
                <p:cNvSpPr>
                  <a:spLocks/>
                </p:cNvSpPr>
                <p:nvPr/>
              </p:nvSpPr>
              <p:spPr bwMode="auto">
                <a:xfrm>
                  <a:off x="684" y="2477"/>
                  <a:ext cx="7" cy="12"/>
                </a:xfrm>
                <a:custGeom>
                  <a:avLst/>
                  <a:gdLst>
                    <a:gd name="T0" fmla="*/ 0 w 3"/>
                    <a:gd name="T1" fmla="*/ 2 h 5"/>
                    <a:gd name="T2" fmla="*/ 2 w 3"/>
                    <a:gd name="T3" fmla="*/ 12 h 5"/>
                    <a:gd name="T4" fmla="*/ 7 w 3"/>
                    <a:gd name="T5" fmla="*/ 10 h 5"/>
                    <a:gd name="T6" fmla="*/ 5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p:spPr>
              <p:txBody>
                <a:bodyPr/>
                <a:lstStyle/>
                <a:p>
                  <a:pPr>
                    <a:defRPr/>
                  </a:pPr>
                  <a:endParaRPr lang="en-US"/>
                </a:p>
              </p:txBody>
            </p:sp>
            <p:sp>
              <p:nvSpPr>
                <p:cNvPr id="2333" name="Freeform 303"/>
                <p:cNvSpPr>
                  <a:spLocks/>
                </p:cNvSpPr>
                <p:nvPr/>
              </p:nvSpPr>
              <p:spPr bwMode="auto">
                <a:xfrm>
                  <a:off x="677" y="2451"/>
                  <a:ext cx="12" cy="29"/>
                </a:xfrm>
                <a:custGeom>
                  <a:avLst/>
                  <a:gdLst>
                    <a:gd name="T0" fmla="*/ 0 w 5"/>
                    <a:gd name="T1" fmla="*/ 2 h 12"/>
                    <a:gd name="T2" fmla="*/ 7 w 5"/>
                    <a:gd name="T3" fmla="*/ 29 h 12"/>
                    <a:gd name="T4" fmla="*/ 12 w 5"/>
                    <a:gd name="T5" fmla="*/ 27 h 12"/>
                    <a:gd name="T6" fmla="*/ 5 w 5"/>
                    <a:gd name="T7" fmla="*/ 0 h 12"/>
                    <a:gd name="T8" fmla="*/ 0 w 5"/>
                    <a:gd name="T9" fmla="*/ 2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p:spPr>
              <p:txBody>
                <a:bodyPr/>
                <a:lstStyle/>
                <a:p>
                  <a:pPr>
                    <a:defRPr/>
                  </a:pPr>
                  <a:endParaRPr lang="en-US"/>
                </a:p>
              </p:txBody>
            </p:sp>
            <p:sp>
              <p:nvSpPr>
                <p:cNvPr id="2334" name="Freeform 304"/>
                <p:cNvSpPr>
                  <a:spLocks/>
                </p:cNvSpPr>
                <p:nvPr/>
              </p:nvSpPr>
              <p:spPr bwMode="auto">
                <a:xfrm>
                  <a:off x="672" y="2423"/>
                  <a:ext cx="10" cy="31"/>
                </a:xfrm>
                <a:custGeom>
                  <a:avLst/>
                  <a:gdLst>
                    <a:gd name="T0" fmla="*/ 0 w 4"/>
                    <a:gd name="T1" fmla="*/ 2 h 13"/>
                    <a:gd name="T2" fmla="*/ 5 w 4"/>
                    <a:gd name="T3" fmla="*/ 31 h 13"/>
                    <a:gd name="T4" fmla="*/ 10 w 4"/>
                    <a:gd name="T5" fmla="*/ 29 h 13"/>
                    <a:gd name="T6" fmla="*/ 5 w 4"/>
                    <a:gd name="T7" fmla="*/ 0 h 13"/>
                    <a:gd name="T8" fmla="*/ 0 w 4"/>
                    <a:gd name="T9" fmla="*/ 2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p:spPr>
              <p:txBody>
                <a:bodyPr/>
                <a:lstStyle/>
                <a:p>
                  <a:pPr>
                    <a:defRPr/>
                  </a:pPr>
                  <a:endParaRPr lang="en-US"/>
                </a:p>
              </p:txBody>
            </p:sp>
            <p:sp>
              <p:nvSpPr>
                <p:cNvPr id="2335" name="Freeform 305"/>
                <p:cNvSpPr>
                  <a:spLocks/>
                </p:cNvSpPr>
                <p:nvPr/>
              </p:nvSpPr>
              <p:spPr bwMode="auto">
                <a:xfrm>
                  <a:off x="675" y="2470"/>
                  <a:ext cx="4" cy="5"/>
                </a:xfrm>
                <a:custGeom>
                  <a:avLst/>
                  <a:gdLst>
                    <a:gd name="T0" fmla="*/ 0 w 2"/>
                    <a:gd name="T1" fmla="*/ 5 h 2"/>
                    <a:gd name="T2" fmla="*/ 0 w 2"/>
                    <a:gd name="T3" fmla="*/ 5 h 2"/>
                    <a:gd name="T4" fmla="*/ 2 w 2"/>
                    <a:gd name="T5" fmla="*/ 5 h 2"/>
                    <a:gd name="T6" fmla="*/ 4 w 2"/>
                    <a:gd name="T7" fmla="*/ 3 h 2"/>
                    <a:gd name="T8" fmla="*/ 4 w 2"/>
                    <a:gd name="T9" fmla="*/ 0 h 2"/>
                    <a:gd name="T10" fmla="*/ 2 w 2"/>
                    <a:gd name="T11" fmla="*/ 0 h 2"/>
                    <a:gd name="T12" fmla="*/ 0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36" name="Freeform 306"/>
                <p:cNvSpPr>
                  <a:spLocks/>
                </p:cNvSpPr>
                <p:nvPr/>
              </p:nvSpPr>
              <p:spPr bwMode="auto">
                <a:xfrm>
                  <a:off x="677" y="2473"/>
                  <a:ext cx="9" cy="7"/>
                </a:xfrm>
                <a:custGeom>
                  <a:avLst/>
                  <a:gdLst>
                    <a:gd name="T0" fmla="*/ 0 w 4"/>
                    <a:gd name="T1" fmla="*/ 2 h 3"/>
                    <a:gd name="T2" fmla="*/ 7 w 4"/>
                    <a:gd name="T3" fmla="*/ 7 h 3"/>
                    <a:gd name="T4" fmla="*/ 9 w 4"/>
                    <a:gd name="T5" fmla="*/ 5 h 3"/>
                    <a:gd name="T6" fmla="*/ 2 w 4"/>
                    <a:gd name="T7" fmla="*/ 0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2337" name="Freeform 307"/>
                <p:cNvSpPr>
                  <a:spLocks/>
                </p:cNvSpPr>
                <p:nvPr/>
              </p:nvSpPr>
              <p:spPr bwMode="auto">
                <a:xfrm>
                  <a:off x="656" y="2444"/>
                  <a:ext cx="21" cy="31"/>
                </a:xfrm>
                <a:custGeom>
                  <a:avLst/>
                  <a:gdLst>
                    <a:gd name="T0" fmla="*/ 21 w 9"/>
                    <a:gd name="T1" fmla="*/ 26 h 13"/>
                    <a:gd name="T2" fmla="*/ 5 w 9"/>
                    <a:gd name="T3" fmla="*/ 0 h 13"/>
                    <a:gd name="T4" fmla="*/ 0 w 9"/>
                    <a:gd name="T5" fmla="*/ 2 h 13"/>
                    <a:gd name="T6" fmla="*/ 19 w 9"/>
                    <a:gd name="T7" fmla="*/ 31 h 13"/>
                    <a:gd name="T8" fmla="*/ 21 w 9"/>
                    <a:gd name="T9" fmla="*/ 26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p:spPr>
              <p:txBody>
                <a:bodyPr/>
                <a:lstStyle/>
                <a:p>
                  <a:pPr>
                    <a:defRPr/>
                  </a:pPr>
                  <a:endParaRPr lang="en-US"/>
                </a:p>
              </p:txBody>
            </p:sp>
            <p:sp>
              <p:nvSpPr>
                <p:cNvPr id="2338" name="Freeform 308"/>
                <p:cNvSpPr>
                  <a:spLocks/>
                </p:cNvSpPr>
                <p:nvPr/>
              </p:nvSpPr>
              <p:spPr bwMode="auto">
                <a:xfrm>
                  <a:off x="653" y="2406"/>
                  <a:ext cx="22" cy="19"/>
                </a:xfrm>
                <a:custGeom>
                  <a:avLst/>
                  <a:gdLst>
                    <a:gd name="T0" fmla="*/ 22 w 9"/>
                    <a:gd name="T1" fmla="*/ 17 h 8"/>
                    <a:gd name="T2" fmla="*/ 5 w 9"/>
                    <a:gd name="T3" fmla="*/ 0 h 8"/>
                    <a:gd name="T4" fmla="*/ 0 w 9"/>
                    <a:gd name="T5" fmla="*/ 2 h 8"/>
                    <a:gd name="T6" fmla="*/ 20 w 9"/>
                    <a:gd name="T7" fmla="*/ 19 h 8"/>
                    <a:gd name="T8" fmla="*/ 22 w 9"/>
                    <a:gd name="T9" fmla="*/ 1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p:spPr>
              <p:txBody>
                <a:bodyPr/>
                <a:lstStyle/>
                <a:p>
                  <a:pPr>
                    <a:defRPr/>
                  </a:pPr>
                  <a:endParaRPr lang="en-US"/>
                </a:p>
              </p:txBody>
            </p:sp>
            <p:sp>
              <p:nvSpPr>
                <p:cNvPr id="2339" name="Freeform 309"/>
                <p:cNvSpPr>
                  <a:spLocks/>
                </p:cNvSpPr>
                <p:nvPr/>
              </p:nvSpPr>
              <p:spPr bwMode="auto">
                <a:xfrm>
                  <a:off x="644" y="2373"/>
                  <a:ext cx="5" cy="12"/>
                </a:xfrm>
                <a:custGeom>
                  <a:avLst/>
                  <a:gdLst>
                    <a:gd name="T0" fmla="*/ 0 w 2"/>
                    <a:gd name="T1" fmla="*/ 0 h 5"/>
                    <a:gd name="T2" fmla="*/ 0 w 2"/>
                    <a:gd name="T3" fmla="*/ 12 h 5"/>
                    <a:gd name="T4" fmla="*/ 5 w 2"/>
                    <a:gd name="T5" fmla="*/ 10 h 5"/>
                    <a:gd name="T6" fmla="*/ 5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340" name="Freeform 310"/>
                <p:cNvSpPr>
                  <a:spLocks/>
                </p:cNvSpPr>
                <p:nvPr/>
              </p:nvSpPr>
              <p:spPr bwMode="auto">
                <a:xfrm>
                  <a:off x="644" y="2383"/>
                  <a:ext cx="14" cy="26"/>
                </a:xfrm>
                <a:custGeom>
                  <a:avLst/>
                  <a:gdLst>
                    <a:gd name="T0" fmla="*/ 14 w 6"/>
                    <a:gd name="T1" fmla="*/ 24 h 11"/>
                    <a:gd name="T2" fmla="*/ 5 w 6"/>
                    <a:gd name="T3" fmla="*/ 0 h 11"/>
                    <a:gd name="T4" fmla="*/ 0 w 6"/>
                    <a:gd name="T5" fmla="*/ 2 h 11"/>
                    <a:gd name="T6" fmla="*/ 9 w 6"/>
                    <a:gd name="T7" fmla="*/ 26 h 11"/>
                    <a:gd name="T8" fmla="*/ 14 w 6"/>
                    <a:gd name="T9" fmla="*/ 24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p:spPr>
              <p:txBody>
                <a:bodyPr/>
                <a:lstStyle/>
                <a:p>
                  <a:pPr>
                    <a:defRPr/>
                  </a:pPr>
                  <a:endParaRPr lang="en-US"/>
                </a:p>
              </p:txBody>
            </p:sp>
            <p:sp>
              <p:nvSpPr>
                <p:cNvPr id="2341" name="Freeform 311"/>
                <p:cNvSpPr>
                  <a:spLocks/>
                </p:cNvSpPr>
                <p:nvPr/>
              </p:nvSpPr>
              <p:spPr bwMode="auto">
                <a:xfrm>
                  <a:off x="672" y="2258"/>
                  <a:ext cx="5" cy="2"/>
                </a:xfrm>
                <a:custGeom>
                  <a:avLst/>
                  <a:gdLst>
                    <a:gd name="T0" fmla="*/ 5 w 2"/>
                    <a:gd name="T1" fmla="*/ 2 h 1"/>
                    <a:gd name="T2" fmla="*/ 5 w 2"/>
                    <a:gd name="T3" fmla="*/ 2 h 1"/>
                    <a:gd name="T4" fmla="*/ 5 w 2"/>
                    <a:gd name="T5" fmla="*/ 0 h 1"/>
                    <a:gd name="T6" fmla="*/ 0 w 2"/>
                    <a:gd name="T7" fmla="*/ 0 h 1"/>
                    <a:gd name="T8" fmla="*/ 0 w 2"/>
                    <a:gd name="T9" fmla="*/ 0 h 1"/>
                    <a:gd name="T10" fmla="*/ 0 w 2"/>
                    <a:gd name="T11" fmla="*/ 0 h 1"/>
                    <a:gd name="T12" fmla="*/ 0 w 2"/>
                    <a:gd name="T13" fmla="*/ 0 h 1"/>
                    <a:gd name="T14" fmla="*/ 5 w 2"/>
                    <a:gd name="T15" fmla="*/ 2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342" name="Freeform 312"/>
                <p:cNvSpPr>
                  <a:spLocks/>
                </p:cNvSpPr>
                <p:nvPr/>
              </p:nvSpPr>
              <p:spPr bwMode="auto">
                <a:xfrm>
                  <a:off x="644" y="2364"/>
                  <a:ext cx="5" cy="9"/>
                </a:xfrm>
                <a:custGeom>
                  <a:avLst/>
                  <a:gdLst>
                    <a:gd name="T0" fmla="*/ 5 w 2"/>
                    <a:gd name="T1" fmla="*/ 9 h 4"/>
                    <a:gd name="T2" fmla="*/ 5 w 2"/>
                    <a:gd name="T3" fmla="*/ 0 h 4"/>
                    <a:gd name="T4" fmla="*/ 0 w 2"/>
                    <a:gd name="T5" fmla="*/ 0 h 4"/>
                    <a:gd name="T6" fmla="*/ 0 w 2"/>
                    <a:gd name="T7" fmla="*/ 9 h 4"/>
                    <a:gd name="T8" fmla="*/ 5 w 2"/>
                    <a:gd name="T9" fmla="*/ 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p:spPr>
              <p:txBody>
                <a:bodyPr/>
                <a:lstStyle/>
                <a:p>
                  <a:pPr>
                    <a:defRPr/>
                  </a:pPr>
                  <a:endParaRPr lang="en-US"/>
                </a:p>
              </p:txBody>
            </p:sp>
            <p:sp>
              <p:nvSpPr>
                <p:cNvPr id="2343" name="Freeform 313"/>
                <p:cNvSpPr>
                  <a:spLocks/>
                </p:cNvSpPr>
                <p:nvPr/>
              </p:nvSpPr>
              <p:spPr bwMode="auto">
                <a:xfrm>
                  <a:off x="644" y="2373"/>
                  <a:ext cx="5" cy="12"/>
                </a:xfrm>
                <a:custGeom>
                  <a:avLst/>
                  <a:gdLst>
                    <a:gd name="T0" fmla="*/ 5 w 2"/>
                    <a:gd name="T1" fmla="*/ 12 h 5"/>
                    <a:gd name="T2" fmla="*/ 5 w 2"/>
                    <a:gd name="T3" fmla="*/ 0 h 5"/>
                    <a:gd name="T4" fmla="*/ 0 w 2"/>
                    <a:gd name="T5" fmla="*/ 0 h 5"/>
                    <a:gd name="T6" fmla="*/ 0 w 2"/>
                    <a:gd name="T7" fmla="*/ 12 h 5"/>
                    <a:gd name="T8" fmla="*/ 5 w 2"/>
                    <a:gd name="T9" fmla="*/ 1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p:spPr>
              <p:txBody>
                <a:bodyPr/>
                <a:lstStyle/>
                <a:p>
                  <a:pPr>
                    <a:defRPr/>
                  </a:pPr>
                  <a:endParaRPr lang="en-US"/>
                </a:p>
              </p:txBody>
            </p:sp>
            <p:sp>
              <p:nvSpPr>
                <p:cNvPr id="2344" name="Freeform 314"/>
                <p:cNvSpPr>
                  <a:spLocks/>
                </p:cNvSpPr>
                <p:nvPr/>
              </p:nvSpPr>
              <p:spPr bwMode="auto">
                <a:xfrm>
                  <a:off x="644" y="2359"/>
                  <a:ext cx="5" cy="5"/>
                </a:xfrm>
                <a:custGeom>
                  <a:avLst/>
                  <a:gdLst>
                    <a:gd name="T0" fmla="*/ 5 w 2"/>
                    <a:gd name="T1" fmla="*/ 5 h 2"/>
                    <a:gd name="T2" fmla="*/ 5 w 2"/>
                    <a:gd name="T3" fmla="*/ 3 h 2"/>
                    <a:gd name="T4" fmla="*/ 5 w 2"/>
                    <a:gd name="T5" fmla="*/ 0 h 2"/>
                    <a:gd name="T6" fmla="*/ 0 w 2"/>
                    <a:gd name="T7" fmla="*/ 0 h 2"/>
                    <a:gd name="T8" fmla="*/ 0 w 2"/>
                    <a:gd name="T9" fmla="*/ 3 h 2"/>
                    <a:gd name="T10" fmla="*/ 0 w 2"/>
                    <a:gd name="T11" fmla="*/ 5 h 2"/>
                    <a:gd name="T12" fmla="*/ 5 w 2"/>
                    <a:gd name="T13" fmla="*/ 5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p:spPr>
              <p:txBody>
                <a:bodyPr/>
                <a:lstStyle/>
                <a:p>
                  <a:pPr>
                    <a:defRPr/>
                  </a:pPr>
                  <a:endParaRPr lang="en-US"/>
                </a:p>
              </p:txBody>
            </p:sp>
            <p:sp>
              <p:nvSpPr>
                <p:cNvPr id="2345" name="Freeform 315"/>
                <p:cNvSpPr>
                  <a:spLocks/>
                </p:cNvSpPr>
                <p:nvPr/>
              </p:nvSpPr>
              <p:spPr bwMode="auto">
                <a:xfrm>
                  <a:off x="748" y="2208"/>
                  <a:ext cx="12" cy="5"/>
                </a:xfrm>
                <a:custGeom>
                  <a:avLst/>
                  <a:gdLst>
                    <a:gd name="T0" fmla="*/ 12 w 5"/>
                    <a:gd name="T1" fmla="*/ 0 h 2"/>
                    <a:gd name="T2" fmla="*/ 2 w 5"/>
                    <a:gd name="T3" fmla="*/ 0 h 2"/>
                    <a:gd name="T4" fmla="*/ 0 w 5"/>
                    <a:gd name="T5" fmla="*/ 3 h 2"/>
                    <a:gd name="T6" fmla="*/ 12 w 5"/>
                    <a:gd name="T7" fmla="*/ 5 h 2"/>
                    <a:gd name="T8" fmla="*/ 1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346" name="Freeform 316"/>
                <p:cNvSpPr>
                  <a:spLocks/>
                </p:cNvSpPr>
                <p:nvPr/>
              </p:nvSpPr>
              <p:spPr bwMode="auto">
                <a:xfrm>
                  <a:off x="745" y="2206"/>
                  <a:ext cx="5" cy="4"/>
                </a:xfrm>
                <a:custGeom>
                  <a:avLst/>
                  <a:gdLst>
                    <a:gd name="T0" fmla="*/ 0 w 2"/>
                    <a:gd name="T1" fmla="*/ 4 h 2"/>
                    <a:gd name="T2" fmla="*/ 3 w 2"/>
                    <a:gd name="T3" fmla="*/ 4 h 2"/>
                    <a:gd name="T4" fmla="*/ 5 w 2"/>
                    <a:gd name="T5" fmla="*/ 2 h 2"/>
                    <a:gd name="T6" fmla="*/ 3 w 2"/>
                    <a:gd name="T7" fmla="*/ 0 h 2"/>
                    <a:gd name="T8" fmla="*/ 0 w 2"/>
                    <a:gd name="T9" fmla="*/ 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47" name="Freeform 317"/>
                <p:cNvSpPr>
                  <a:spLocks/>
                </p:cNvSpPr>
                <p:nvPr/>
              </p:nvSpPr>
              <p:spPr bwMode="auto">
                <a:xfrm>
                  <a:off x="760" y="2187"/>
                  <a:ext cx="59" cy="26"/>
                </a:xfrm>
                <a:custGeom>
                  <a:avLst/>
                  <a:gdLst>
                    <a:gd name="T0" fmla="*/ 0 w 25"/>
                    <a:gd name="T1" fmla="*/ 26 h 11"/>
                    <a:gd name="T2" fmla="*/ 59 w 25"/>
                    <a:gd name="T3" fmla="*/ 2 h 11"/>
                    <a:gd name="T4" fmla="*/ 57 w 25"/>
                    <a:gd name="T5" fmla="*/ 0 h 11"/>
                    <a:gd name="T6" fmla="*/ 0 w 25"/>
                    <a:gd name="T7" fmla="*/ 21 h 11"/>
                    <a:gd name="T8" fmla="*/ 0 w 25"/>
                    <a:gd name="T9" fmla="*/ 26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p:spPr>
              <p:txBody>
                <a:bodyPr/>
                <a:lstStyle/>
                <a:p>
                  <a:pPr>
                    <a:defRPr/>
                  </a:pPr>
                  <a:endParaRPr lang="en-US"/>
                </a:p>
              </p:txBody>
            </p:sp>
            <p:sp>
              <p:nvSpPr>
                <p:cNvPr id="2348" name="Freeform 318"/>
                <p:cNvSpPr>
                  <a:spLocks/>
                </p:cNvSpPr>
                <p:nvPr/>
              </p:nvSpPr>
              <p:spPr bwMode="auto">
                <a:xfrm>
                  <a:off x="802" y="2350"/>
                  <a:ext cx="29" cy="14"/>
                </a:xfrm>
                <a:custGeom>
                  <a:avLst/>
                  <a:gdLst>
                    <a:gd name="T0" fmla="*/ 0 w 12"/>
                    <a:gd name="T1" fmla="*/ 14 h 6"/>
                    <a:gd name="T2" fmla="*/ 29 w 12"/>
                    <a:gd name="T3" fmla="*/ 5 h 6"/>
                    <a:gd name="T4" fmla="*/ 29 w 12"/>
                    <a:gd name="T5" fmla="*/ 0 h 6"/>
                    <a:gd name="T6" fmla="*/ 0 w 12"/>
                    <a:gd name="T7" fmla="*/ 9 h 6"/>
                    <a:gd name="T8" fmla="*/ 0 w 12"/>
                    <a:gd name="T9" fmla="*/ 1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p:spPr>
              <p:txBody>
                <a:bodyPr/>
                <a:lstStyle/>
                <a:p>
                  <a:pPr>
                    <a:defRPr/>
                  </a:pPr>
                  <a:endParaRPr lang="en-US"/>
                </a:p>
              </p:txBody>
            </p:sp>
            <p:sp>
              <p:nvSpPr>
                <p:cNvPr id="2349" name="Freeform 319"/>
                <p:cNvSpPr>
                  <a:spLocks/>
                </p:cNvSpPr>
                <p:nvPr/>
              </p:nvSpPr>
              <p:spPr bwMode="auto">
                <a:xfrm>
                  <a:off x="831" y="2347"/>
                  <a:ext cx="2" cy="7"/>
                </a:xfrm>
                <a:custGeom>
                  <a:avLst/>
                  <a:gdLst>
                    <a:gd name="T0" fmla="*/ 0 w 1"/>
                    <a:gd name="T1" fmla="*/ 7 h 3"/>
                    <a:gd name="T2" fmla="*/ 2 w 1"/>
                    <a:gd name="T3" fmla="*/ 5 h 3"/>
                    <a:gd name="T4" fmla="*/ 2 w 1"/>
                    <a:gd name="T5" fmla="*/ 0 h 3"/>
                    <a:gd name="T6" fmla="*/ 0 w 1"/>
                    <a:gd name="T7" fmla="*/ 2 h 3"/>
                    <a:gd name="T8" fmla="*/ 0 w 1"/>
                    <a:gd name="T9" fmla="*/ 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350" name="Freeform 320"/>
                <p:cNvSpPr>
                  <a:spLocks/>
                </p:cNvSpPr>
                <p:nvPr/>
              </p:nvSpPr>
              <p:spPr bwMode="auto">
                <a:xfrm>
                  <a:off x="675" y="2364"/>
                  <a:ext cx="26" cy="14"/>
                </a:xfrm>
                <a:custGeom>
                  <a:avLst/>
                  <a:gdLst>
                    <a:gd name="T0" fmla="*/ 0 w 11"/>
                    <a:gd name="T1" fmla="*/ 5 h 6"/>
                    <a:gd name="T2" fmla="*/ 24 w 11"/>
                    <a:gd name="T3" fmla="*/ 14 h 6"/>
                    <a:gd name="T4" fmla="*/ 26 w 11"/>
                    <a:gd name="T5" fmla="*/ 9 h 6"/>
                    <a:gd name="T6" fmla="*/ 2 w 11"/>
                    <a:gd name="T7" fmla="*/ 0 h 6"/>
                    <a:gd name="T8" fmla="*/ 0 w 11"/>
                    <a:gd name="T9" fmla="*/ 5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2351" name="Freeform 321"/>
                <p:cNvSpPr>
                  <a:spLocks/>
                </p:cNvSpPr>
                <p:nvPr/>
              </p:nvSpPr>
              <p:spPr bwMode="auto">
                <a:xfrm>
                  <a:off x="715" y="2373"/>
                  <a:ext cx="28" cy="7"/>
                </a:xfrm>
                <a:custGeom>
                  <a:avLst/>
                  <a:gdLst>
                    <a:gd name="T0" fmla="*/ 28 w 12"/>
                    <a:gd name="T1" fmla="*/ 0 h 3"/>
                    <a:gd name="T2" fmla="*/ 0 w 12"/>
                    <a:gd name="T3" fmla="*/ 2 h 3"/>
                    <a:gd name="T4" fmla="*/ 0 w 12"/>
                    <a:gd name="T5" fmla="*/ 7 h 3"/>
                    <a:gd name="T6" fmla="*/ 28 w 12"/>
                    <a:gd name="T7" fmla="*/ 5 h 3"/>
                    <a:gd name="T8" fmla="*/ 28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p:spPr>
              <p:txBody>
                <a:bodyPr/>
                <a:lstStyle/>
                <a:p>
                  <a:pPr>
                    <a:defRPr/>
                  </a:pPr>
                  <a:endParaRPr lang="en-US"/>
                </a:p>
              </p:txBody>
            </p:sp>
            <p:sp>
              <p:nvSpPr>
                <p:cNvPr id="2352" name="Freeform 322"/>
                <p:cNvSpPr>
                  <a:spLocks/>
                </p:cNvSpPr>
                <p:nvPr/>
              </p:nvSpPr>
              <p:spPr bwMode="auto">
                <a:xfrm>
                  <a:off x="833" y="2293"/>
                  <a:ext cx="94" cy="59"/>
                </a:xfrm>
                <a:custGeom>
                  <a:avLst/>
                  <a:gdLst>
                    <a:gd name="T0" fmla="*/ 0 w 40"/>
                    <a:gd name="T1" fmla="*/ 59 h 25"/>
                    <a:gd name="T2" fmla="*/ 94 w 40"/>
                    <a:gd name="T3" fmla="*/ 2 h 25"/>
                    <a:gd name="T4" fmla="*/ 89 w 40"/>
                    <a:gd name="T5" fmla="*/ 0 h 25"/>
                    <a:gd name="T6" fmla="*/ 0 w 40"/>
                    <a:gd name="T7" fmla="*/ 54 h 25"/>
                    <a:gd name="T8" fmla="*/ 0 w 40"/>
                    <a:gd name="T9" fmla="*/ 5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p:spPr>
              <p:txBody>
                <a:bodyPr/>
                <a:lstStyle/>
                <a:p>
                  <a:pPr>
                    <a:defRPr/>
                  </a:pPr>
                  <a:endParaRPr lang="en-US"/>
                </a:p>
              </p:txBody>
            </p:sp>
            <p:sp>
              <p:nvSpPr>
                <p:cNvPr id="2353" name="Freeform 323"/>
                <p:cNvSpPr>
                  <a:spLocks/>
                </p:cNvSpPr>
                <p:nvPr/>
              </p:nvSpPr>
              <p:spPr bwMode="auto">
                <a:xfrm>
                  <a:off x="698" y="2373"/>
                  <a:ext cx="17" cy="7"/>
                </a:xfrm>
                <a:custGeom>
                  <a:avLst/>
                  <a:gdLst>
                    <a:gd name="T0" fmla="*/ 0 w 7"/>
                    <a:gd name="T1" fmla="*/ 5 h 3"/>
                    <a:gd name="T2" fmla="*/ 17 w 7"/>
                    <a:gd name="T3" fmla="*/ 7 h 3"/>
                    <a:gd name="T4" fmla="*/ 17 w 7"/>
                    <a:gd name="T5" fmla="*/ 2 h 3"/>
                    <a:gd name="T6" fmla="*/ 2 w 7"/>
                    <a:gd name="T7" fmla="*/ 0 h 3"/>
                    <a:gd name="T8" fmla="*/ 0 w 7"/>
                    <a:gd name="T9" fmla="*/ 5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p:spPr>
              <p:txBody>
                <a:bodyPr/>
                <a:lstStyle/>
                <a:p>
                  <a:pPr>
                    <a:defRPr/>
                  </a:pPr>
                  <a:endParaRPr lang="en-US"/>
                </a:p>
              </p:txBody>
            </p:sp>
            <p:sp>
              <p:nvSpPr>
                <p:cNvPr id="2354" name="Freeform 324"/>
                <p:cNvSpPr>
                  <a:spLocks/>
                </p:cNvSpPr>
                <p:nvPr/>
              </p:nvSpPr>
              <p:spPr bwMode="auto">
                <a:xfrm>
                  <a:off x="743" y="2359"/>
                  <a:ext cx="59" cy="19"/>
                </a:xfrm>
                <a:custGeom>
                  <a:avLst/>
                  <a:gdLst>
                    <a:gd name="T0" fmla="*/ 59 w 25"/>
                    <a:gd name="T1" fmla="*/ 0 h 8"/>
                    <a:gd name="T2" fmla="*/ 0 w 25"/>
                    <a:gd name="T3" fmla="*/ 14 h 8"/>
                    <a:gd name="T4" fmla="*/ 0 w 25"/>
                    <a:gd name="T5" fmla="*/ 19 h 8"/>
                    <a:gd name="T6" fmla="*/ 59 w 25"/>
                    <a:gd name="T7" fmla="*/ 5 h 8"/>
                    <a:gd name="T8" fmla="*/ 5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p:spPr>
              <p:txBody>
                <a:bodyPr/>
                <a:lstStyle/>
                <a:p>
                  <a:pPr>
                    <a:defRPr/>
                  </a:pPr>
                  <a:endParaRPr lang="en-US"/>
                </a:p>
              </p:txBody>
            </p:sp>
            <p:sp>
              <p:nvSpPr>
                <p:cNvPr id="2355" name="Freeform 325"/>
                <p:cNvSpPr>
                  <a:spLocks/>
                </p:cNvSpPr>
                <p:nvPr/>
              </p:nvSpPr>
              <p:spPr bwMode="auto">
                <a:xfrm>
                  <a:off x="797" y="2295"/>
                  <a:ext cx="17" cy="10"/>
                </a:xfrm>
                <a:custGeom>
                  <a:avLst/>
                  <a:gdLst>
                    <a:gd name="T0" fmla="*/ 2 w 7"/>
                    <a:gd name="T1" fmla="*/ 10 h 4"/>
                    <a:gd name="T2" fmla="*/ 17 w 7"/>
                    <a:gd name="T3" fmla="*/ 5 h 4"/>
                    <a:gd name="T4" fmla="*/ 15 w 7"/>
                    <a:gd name="T5" fmla="*/ 0 h 4"/>
                    <a:gd name="T6" fmla="*/ 0 w 7"/>
                    <a:gd name="T7" fmla="*/ 5 h 4"/>
                    <a:gd name="T8" fmla="*/ 2 w 7"/>
                    <a:gd name="T9" fmla="*/ 1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p:spPr>
              <p:txBody>
                <a:bodyPr/>
                <a:lstStyle/>
                <a:p>
                  <a:pPr>
                    <a:defRPr/>
                  </a:pPr>
                  <a:endParaRPr lang="en-US"/>
                </a:p>
              </p:txBody>
            </p:sp>
            <p:sp>
              <p:nvSpPr>
                <p:cNvPr id="2356" name="Freeform 326"/>
                <p:cNvSpPr>
                  <a:spLocks/>
                </p:cNvSpPr>
                <p:nvPr/>
              </p:nvSpPr>
              <p:spPr bwMode="auto">
                <a:xfrm>
                  <a:off x="776" y="2300"/>
                  <a:ext cx="24" cy="12"/>
                </a:xfrm>
                <a:custGeom>
                  <a:avLst/>
                  <a:gdLst>
                    <a:gd name="T0" fmla="*/ 22 w 10"/>
                    <a:gd name="T1" fmla="*/ 0 h 5"/>
                    <a:gd name="T2" fmla="*/ 0 w 10"/>
                    <a:gd name="T3" fmla="*/ 7 h 5"/>
                    <a:gd name="T4" fmla="*/ 2 w 10"/>
                    <a:gd name="T5" fmla="*/ 12 h 5"/>
                    <a:gd name="T6" fmla="*/ 24 w 10"/>
                    <a:gd name="T7" fmla="*/ 5 h 5"/>
                    <a:gd name="T8" fmla="*/ 22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p:spPr>
              <p:txBody>
                <a:bodyPr/>
                <a:lstStyle/>
                <a:p>
                  <a:pPr>
                    <a:defRPr/>
                  </a:pPr>
                  <a:endParaRPr lang="en-US"/>
                </a:p>
              </p:txBody>
            </p:sp>
            <p:sp>
              <p:nvSpPr>
                <p:cNvPr id="2357" name="Freeform 327"/>
                <p:cNvSpPr>
                  <a:spLocks/>
                </p:cNvSpPr>
                <p:nvPr/>
              </p:nvSpPr>
              <p:spPr bwMode="auto">
                <a:xfrm>
                  <a:off x="885" y="2250"/>
                  <a:ext cx="5" cy="5"/>
                </a:xfrm>
                <a:custGeom>
                  <a:avLst/>
                  <a:gdLst>
                    <a:gd name="T0" fmla="*/ 3 w 2"/>
                    <a:gd name="T1" fmla="*/ 5 h 2"/>
                    <a:gd name="T2" fmla="*/ 3 w 2"/>
                    <a:gd name="T3" fmla="*/ 5 h 2"/>
                    <a:gd name="T4" fmla="*/ 5 w 2"/>
                    <a:gd name="T5" fmla="*/ 3 h 2"/>
                    <a:gd name="T6" fmla="*/ 3 w 2"/>
                    <a:gd name="T7" fmla="*/ 5 h 2"/>
                    <a:gd name="T8" fmla="*/ 3 w 2"/>
                    <a:gd name="T9" fmla="*/ 0 h 2"/>
                    <a:gd name="T10" fmla="*/ 3 w 2"/>
                    <a:gd name="T11" fmla="*/ 0 h 2"/>
                    <a:gd name="T12" fmla="*/ 0 w 2"/>
                    <a:gd name="T13" fmla="*/ 0 h 2"/>
                    <a:gd name="T14" fmla="*/ 3 w 2"/>
                    <a:gd name="T15" fmla="*/ 0 h 2"/>
                    <a:gd name="T16" fmla="*/ 3 w 2"/>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358" name="Freeform 328"/>
                <p:cNvSpPr>
                  <a:spLocks/>
                </p:cNvSpPr>
                <p:nvPr/>
              </p:nvSpPr>
              <p:spPr bwMode="auto">
                <a:xfrm>
                  <a:off x="703" y="2314"/>
                  <a:ext cx="40" cy="7"/>
                </a:xfrm>
                <a:custGeom>
                  <a:avLst/>
                  <a:gdLst>
                    <a:gd name="T0" fmla="*/ 40 w 17"/>
                    <a:gd name="T1" fmla="*/ 0 h 3"/>
                    <a:gd name="T2" fmla="*/ 2 w 17"/>
                    <a:gd name="T3" fmla="*/ 0 h 3"/>
                    <a:gd name="T4" fmla="*/ 0 w 17"/>
                    <a:gd name="T5" fmla="*/ 5 h 3"/>
                    <a:gd name="T6" fmla="*/ 40 w 17"/>
                    <a:gd name="T7" fmla="*/ 5 h 3"/>
                    <a:gd name="T8" fmla="*/ 4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p:spPr>
              <p:txBody>
                <a:bodyPr/>
                <a:lstStyle/>
                <a:p>
                  <a:pPr>
                    <a:defRPr/>
                  </a:pPr>
                  <a:endParaRPr lang="en-US"/>
                </a:p>
              </p:txBody>
            </p:sp>
            <p:sp>
              <p:nvSpPr>
                <p:cNvPr id="2359" name="Freeform 329"/>
                <p:cNvSpPr>
                  <a:spLocks/>
                </p:cNvSpPr>
                <p:nvPr/>
              </p:nvSpPr>
              <p:spPr bwMode="auto">
                <a:xfrm>
                  <a:off x="743" y="2307"/>
                  <a:ext cx="36" cy="12"/>
                </a:xfrm>
                <a:custGeom>
                  <a:avLst/>
                  <a:gdLst>
                    <a:gd name="T0" fmla="*/ 34 w 15"/>
                    <a:gd name="T1" fmla="*/ 0 h 5"/>
                    <a:gd name="T2" fmla="*/ 0 w 15"/>
                    <a:gd name="T3" fmla="*/ 7 h 5"/>
                    <a:gd name="T4" fmla="*/ 0 w 15"/>
                    <a:gd name="T5" fmla="*/ 12 h 5"/>
                    <a:gd name="T6" fmla="*/ 36 w 15"/>
                    <a:gd name="T7" fmla="*/ 5 h 5"/>
                    <a:gd name="T8" fmla="*/ 34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p:spPr>
              <p:txBody>
                <a:bodyPr/>
                <a:lstStyle/>
                <a:p>
                  <a:pPr>
                    <a:defRPr/>
                  </a:pPr>
                  <a:endParaRPr lang="en-US"/>
                </a:p>
              </p:txBody>
            </p:sp>
            <p:sp>
              <p:nvSpPr>
                <p:cNvPr id="2360" name="Freeform 330"/>
                <p:cNvSpPr>
                  <a:spLocks/>
                </p:cNvSpPr>
                <p:nvPr/>
              </p:nvSpPr>
              <p:spPr bwMode="auto">
                <a:xfrm>
                  <a:off x="686" y="2307"/>
                  <a:ext cx="19" cy="12"/>
                </a:xfrm>
                <a:custGeom>
                  <a:avLst/>
                  <a:gdLst>
                    <a:gd name="T0" fmla="*/ 0 w 8"/>
                    <a:gd name="T1" fmla="*/ 5 h 5"/>
                    <a:gd name="T2" fmla="*/ 17 w 8"/>
                    <a:gd name="T3" fmla="*/ 12 h 5"/>
                    <a:gd name="T4" fmla="*/ 19 w 8"/>
                    <a:gd name="T5" fmla="*/ 7 h 5"/>
                    <a:gd name="T6" fmla="*/ 2 w 8"/>
                    <a:gd name="T7" fmla="*/ 0 h 5"/>
                    <a:gd name="T8" fmla="*/ 0 w 8"/>
                    <a:gd name="T9" fmla="*/ 5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p:spPr>
              <p:txBody>
                <a:bodyPr/>
                <a:lstStyle/>
                <a:p>
                  <a:pPr>
                    <a:defRPr/>
                  </a:pPr>
                  <a:endParaRPr lang="en-US"/>
                </a:p>
              </p:txBody>
            </p:sp>
            <p:sp>
              <p:nvSpPr>
                <p:cNvPr id="2361" name="Freeform 331"/>
                <p:cNvSpPr>
                  <a:spLocks/>
                </p:cNvSpPr>
                <p:nvPr/>
              </p:nvSpPr>
              <p:spPr bwMode="auto">
                <a:xfrm>
                  <a:off x="812" y="2250"/>
                  <a:ext cx="78" cy="50"/>
                </a:xfrm>
                <a:custGeom>
                  <a:avLst/>
                  <a:gdLst>
                    <a:gd name="T0" fmla="*/ 73 w 33"/>
                    <a:gd name="T1" fmla="*/ 0 h 21"/>
                    <a:gd name="T2" fmla="*/ 0 w 33"/>
                    <a:gd name="T3" fmla="*/ 45 h 21"/>
                    <a:gd name="T4" fmla="*/ 2 w 33"/>
                    <a:gd name="T5" fmla="*/ 50 h 21"/>
                    <a:gd name="T6" fmla="*/ 78 w 33"/>
                    <a:gd name="T7" fmla="*/ 5 h 21"/>
                    <a:gd name="T8" fmla="*/ 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p:spPr>
              <p:txBody>
                <a:bodyPr/>
                <a:lstStyle/>
                <a:p>
                  <a:pPr>
                    <a:defRPr/>
                  </a:pPr>
                  <a:endParaRPr lang="en-US"/>
                </a:p>
              </p:txBody>
            </p:sp>
            <p:sp>
              <p:nvSpPr>
                <p:cNvPr id="2362" name="Freeform 332"/>
                <p:cNvSpPr>
                  <a:spLocks/>
                </p:cNvSpPr>
                <p:nvPr/>
              </p:nvSpPr>
              <p:spPr bwMode="auto">
                <a:xfrm>
                  <a:off x="738" y="2345"/>
                  <a:ext cx="7" cy="31"/>
                </a:xfrm>
                <a:custGeom>
                  <a:avLst/>
                  <a:gdLst>
                    <a:gd name="T0" fmla="*/ 0 w 3"/>
                    <a:gd name="T1" fmla="*/ 0 h 13"/>
                    <a:gd name="T2" fmla="*/ 2 w 3"/>
                    <a:gd name="T3" fmla="*/ 31 h 13"/>
                    <a:gd name="T4" fmla="*/ 7 w 3"/>
                    <a:gd name="T5" fmla="*/ 31 h 13"/>
                    <a:gd name="T6" fmla="*/ 5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p:spPr>
              <p:txBody>
                <a:bodyPr/>
                <a:lstStyle/>
                <a:p>
                  <a:pPr>
                    <a:defRPr/>
                  </a:pPr>
                  <a:endParaRPr lang="en-US"/>
                </a:p>
              </p:txBody>
            </p:sp>
            <p:sp>
              <p:nvSpPr>
                <p:cNvPr id="2363" name="Freeform 333"/>
                <p:cNvSpPr>
                  <a:spLocks/>
                </p:cNvSpPr>
                <p:nvPr/>
              </p:nvSpPr>
              <p:spPr bwMode="auto">
                <a:xfrm>
                  <a:off x="738" y="2317"/>
                  <a:ext cx="7" cy="28"/>
                </a:xfrm>
                <a:custGeom>
                  <a:avLst/>
                  <a:gdLst>
                    <a:gd name="T0" fmla="*/ 2 w 3"/>
                    <a:gd name="T1" fmla="*/ 0 h 12"/>
                    <a:gd name="T2" fmla="*/ 0 w 3"/>
                    <a:gd name="T3" fmla="*/ 28 h 12"/>
                    <a:gd name="T4" fmla="*/ 5 w 3"/>
                    <a:gd name="T5" fmla="*/ 28 h 12"/>
                    <a:gd name="T6" fmla="*/ 7 w 3"/>
                    <a:gd name="T7" fmla="*/ 0 h 12"/>
                    <a:gd name="T8" fmla="*/ 2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p:spPr>
              <p:txBody>
                <a:bodyPr/>
                <a:lstStyle/>
                <a:p>
                  <a:pPr>
                    <a:defRPr/>
                  </a:pPr>
                  <a:endParaRPr lang="en-US"/>
                </a:p>
              </p:txBody>
            </p:sp>
            <p:sp>
              <p:nvSpPr>
                <p:cNvPr id="2364" name="Freeform 334"/>
                <p:cNvSpPr>
                  <a:spLocks/>
                </p:cNvSpPr>
                <p:nvPr/>
              </p:nvSpPr>
              <p:spPr bwMode="auto">
                <a:xfrm>
                  <a:off x="755" y="2210"/>
                  <a:ext cx="12" cy="22"/>
                </a:xfrm>
                <a:custGeom>
                  <a:avLst/>
                  <a:gdLst>
                    <a:gd name="T0" fmla="*/ 7 w 5"/>
                    <a:gd name="T1" fmla="*/ 0 h 9"/>
                    <a:gd name="T2" fmla="*/ 0 w 5"/>
                    <a:gd name="T3" fmla="*/ 22 h 9"/>
                    <a:gd name="T4" fmla="*/ 5 w 5"/>
                    <a:gd name="T5" fmla="*/ 22 h 9"/>
                    <a:gd name="T6" fmla="*/ 12 w 5"/>
                    <a:gd name="T7" fmla="*/ 2 h 9"/>
                    <a:gd name="T8" fmla="*/ 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p:spPr>
              <p:txBody>
                <a:bodyPr/>
                <a:lstStyle/>
                <a:p>
                  <a:pPr>
                    <a:defRPr/>
                  </a:pPr>
                  <a:endParaRPr lang="en-US"/>
                </a:p>
              </p:txBody>
            </p:sp>
            <p:sp>
              <p:nvSpPr>
                <p:cNvPr id="2365" name="Freeform 335"/>
                <p:cNvSpPr>
                  <a:spLocks/>
                </p:cNvSpPr>
                <p:nvPr/>
              </p:nvSpPr>
              <p:spPr bwMode="auto">
                <a:xfrm>
                  <a:off x="745" y="2232"/>
                  <a:ext cx="15" cy="40"/>
                </a:xfrm>
                <a:custGeom>
                  <a:avLst/>
                  <a:gdLst>
                    <a:gd name="T0" fmla="*/ 10 w 6"/>
                    <a:gd name="T1" fmla="*/ 0 h 17"/>
                    <a:gd name="T2" fmla="*/ 0 w 6"/>
                    <a:gd name="T3" fmla="*/ 40 h 17"/>
                    <a:gd name="T4" fmla="*/ 5 w 6"/>
                    <a:gd name="T5" fmla="*/ 40 h 17"/>
                    <a:gd name="T6" fmla="*/ 15 w 6"/>
                    <a:gd name="T7" fmla="*/ 0 h 17"/>
                    <a:gd name="T8" fmla="*/ 10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p:spPr>
              <p:txBody>
                <a:bodyPr/>
                <a:lstStyle/>
                <a:p>
                  <a:pPr>
                    <a:defRPr/>
                  </a:pPr>
                  <a:endParaRPr lang="en-US"/>
                </a:p>
              </p:txBody>
            </p:sp>
            <p:sp>
              <p:nvSpPr>
                <p:cNvPr id="2366" name="Freeform 336"/>
                <p:cNvSpPr>
                  <a:spLocks/>
                </p:cNvSpPr>
                <p:nvPr/>
              </p:nvSpPr>
              <p:spPr bwMode="auto">
                <a:xfrm>
                  <a:off x="741" y="2272"/>
                  <a:ext cx="9" cy="45"/>
                </a:xfrm>
                <a:custGeom>
                  <a:avLst/>
                  <a:gdLst>
                    <a:gd name="T0" fmla="*/ 5 w 4"/>
                    <a:gd name="T1" fmla="*/ 45 h 19"/>
                    <a:gd name="T2" fmla="*/ 9 w 4"/>
                    <a:gd name="T3" fmla="*/ 0 h 19"/>
                    <a:gd name="T4" fmla="*/ 5 w 4"/>
                    <a:gd name="T5" fmla="*/ 0 h 19"/>
                    <a:gd name="T6" fmla="*/ 0 w 4"/>
                    <a:gd name="T7" fmla="*/ 45 h 19"/>
                    <a:gd name="T8" fmla="*/ 5 w 4"/>
                    <a:gd name="T9" fmla="*/ 45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367" name="Freeform 337"/>
                <p:cNvSpPr>
                  <a:spLocks/>
                </p:cNvSpPr>
                <p:nvPr/>
              </p:nvSpPr>
              <p:spPr bwMode="auto">
                <a:xfrm>
                  <a:off x="788" y="2203"/>
                  <a:ext cx="9" cy="31"/>
                </a:xfrm>
                <a:custGeom>
                  <a:avLst/>
                  <a:gdLst>
                    <a:gd name="T0" fmla="*/ 9 w 4"/>
                    <a:gd name="T1" fmla="*/ 31 h 13"/>
                    <a:gd name="T2" fmla="*/ 5 w 4"/>
                    <a:gd name="T3" fmla="*/ 0 h 13"/>
                    <a:gd name="T4" fmla="*/ 0 w 4"/>
                    <a:gd name="T5" fmla="*/ 0 h 13"/>
                    <a:gd name="T6" fmla="*/ 5 w 4"/>
                    <a:gd name="T7" fmla="*/ 31 h 13"/>
                    <a:gd name="T8" fmla="*/ 9 w 4"/>
                    <a:gd name="T9" fmla="*/ 31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p:spPr>
              <p:txBody>
                <a:bodyPr/>
                <a:lstStyle/>
                <a:p>
                  <a:pPr>
                    <a:defRPr/>
                  </a:pPr>
                  <a:endParaRPr lang="en-US"/>
                </a:p>
              </p:txBody>
            </p:sp>
            <p:sp>
              <p:nvSpPr>
                <p:cNvPr id="2368" name="Freeform 338"/>
                <p:cNvSpPr>
                  <a:spLocks/>
                </p:cNvSpPr>
                <p:nvPr/>
              </p:nvSpPr>
              <p:spPr bwMode="auto">
                <a:xfrm>
                  <a:off x="831" y="2350"/>
                  <a:ext cx="4" cy="2"/>
                </a:xfrm>
                <a:custGeom>
                  <a:avLst/>
                  <a:gdLst>
                    <a:gd name="T0" fmla="*/ 0 w 2"/>
                    <a:gd name="T1" fmla="*/ 0 h 1"/>
                    <a:gd name="T2" fmla="*/ 0 w 2"/>
                    <a:gd name="T3" fmla="*/ 2 h 1"/>
                    <a:gd name="T4" fmla="*/ 0 w 2"/>
                    <a:gd name="T5" fmla="*/ 2 h 1"/>
                    <a:gd name="T6" fmla="*/ 4 w 2"/>
                    <a:gd name="T7" fmla="*/ 0 h 1"/>
                    <a:gd name="T8" fmla="*/ 4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369" name="Freeform 339"/>
                <p:cNvSpPr>
                  <a:spLocks/>
                </p:cNvSpPr>
                <p:nvPr/>
              </p:nvSpPr>
              <p:spPr bwMode="auto">
                <a:xfrm>
                  <a:off x="793" y="2234"/>
                  <a:ext cx="19" cy="52"/>
                </a:xfrm>
                <a:custGeom>
                  <a:avLst/>
                  <a:gdLst>
                    <a:gd name="T0" fmla="*/ 0 w 8"/>
                    <a:gd name="T1" fmla="*/ 0 h 22"/>
                    <a:gd name="T2" fmla="*/ 14 w 8"/>
                    <a:gd name="T3" fmla="*/ 52 h 22"/>
                    <a:gd name="T4" fmla="*/ 19 w 8"/>
                    <a:gd name="T5" fmla="*/ 50 h 22"/>
                    <a:gd name="T6" fmla="*/ 5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p:spPr>
              <p:txBody>
                <a:bodyPr/>
                <a:lstStyle/>
                <a:p>
                  <a:pPr>
                    <a:defRPr/>
                  </a:pPr>
                  <a:endParaRPr lang="en-US"/>
                </a:p>
              </p:txBody>
            </p:sp>
            <p:sp>
              <p:nvSpPr>
                <p:cNvPr id="2370" name="Freeform 340"/>
                <p:cNvSpPr>
                  <a:spLocks/>
                </p:cNvSpPr>
                <p:nvPr/>
              </p:nvSpPr>
              <p:spPr bwMode="auto">
                <a:xfrm>
                  <a:off x="812" y="2295"/>
                  <a:ext cx="19" cy="45"/>
                </a:xfrm>
                <a:custGeom>
                  <a:avLst/>
                  <a:gdLst>
                    <a:gd name="T0" fmla="*/ 0 w 8"/>
                    <a:gd name="T1" fmla="*/ 2 h 19"/>
                    <a:gd name="T2" fmla="*/ 14 w 8"/>
                    <a:gd name="T3" fmla="*/ 45 h 19"/>
                    <a:gd name="T4" fmla="*/ 19 w 8"/>
                    <a:gd name="T5" fmla="*/ 45 h 19"/>
                    <a:gd name="T6" fmla="*/ 5 w 8"/>
                    <a:gd name="T7" fmla="*/ 0 h 19"/>
                    <a:gd name="T8" fmla="*/ 0 w 8"/>
                    <a:gd name="T9" fmla="*/ 2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p:spPr>
              <p:txBody>
                <a:bodyPr/>
                <a:lstStyle/>
                <a:p>
                  <a:pPr>
                    <a:defRPr/>
                  </a:pPr>
                  <a:endParaRPr lang="en-US"/>
                </a:p>
              </p:txBody>
            </p:sp>
            <p:sp>
              <p:nvSpPr>
                <p:cNvPr id="2371"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p:spPr>
              <p:txBody>
                <a:bodyPr/>
                <a:lstStyle/>
                <a:p>
                  <a:pPr>
                    <a:defRPr/>
                  </a:pPr>
                  <a:endParaRPr lang="en-US"/>
                </a:p>
              </p:txBody>
            </p:sp>
            <p:sp>
              <p:nvSpPr>
                <p:cNvPr id="2372"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p:spPr>
              <p:txBody>
                <a:bodyPr/>
                <a:lstStyle/>
                <a:p>
                  <a:pPr>
                    <a:defRPr/>
                  </a:pPr>
                  <a:endParaRPr lang="en-US"/>
                </a:p>
              </p:txBody>
            </p:sp>
            <p:sp>
              <p:nvSpPr>
                <p:cNvPr id="2373" name="Freeform 343"/>
                <p:cNvSpPr>
                  <a:spLocks/>
                </p:cNvSpPr>
                <p:nvPr/>
              </p:nvSpPr>
              <p:spPr bwMode="auto">
                <a:xfrm>
                  <a:off x="816" y="2161"/>
                  <a:ext cx="26" cy="28"/>
                </a:xfrm>
                <a:custGeom>
                  <a:avLst/>
                  <a:gdLst>
                    <a:gd name="T0" fmla="*/ 21 w 11"/>
                    <a:gd name="T1" fmla="*/ 0 h 12"/>
                    <a:gd name="T2" fmla="*/ 0 w 11"/>
                    <a:gd name="T3" fmla="*/ 26 h 12"/>
                    <a:gd name="T4" fmla="*/ 2 w 11"/>
                    <a:gd name="T5" fmla="*/ 28 h 12"/>
                    <a:gd name="T6" fmla="*/ 26 w 11"/>
                    <a:gd name="T7" fmla="*/ 0 h 12"/>
                    <a:gd name="T8" fmla="*/ 21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p:spPr>
              <p:txBody>
                <a:bodyPr/>
                <a:lstStyle/>
                <a:p>
                  <a:pPr>
                    <a:defRPr/>
                  </a:pPr>
                  <a:endParaRPr lang="en-US"/>
                </a:p>
              </p:txBody>
            </p:sp>
            <p:sp>
              <p:nvSpPr>
                <p:cNvPr id="2374" name="Freeform 344"/>
                <p:cNvSpPr>
                  <a:spLocks/>
                </p:cNvSpPr>
                <p:nvPr/>
              </p:nvSpPr>
              <p:spPr bwMode="auto">
                <a:xfrm>
                  <a:off x="835" y="2135"/>
                  <a:ext cx="12" cy="26"/>
                </a:xfrm>
                <a:custGeom>
                  <a:avLst/>
                  <a:gdLst>
                    <a:gd name="T0" fmla="*/ 0 w 5"/>
                    <a:gd name="T1" fmla="*/ 5 h 11"/>
                    <a:gd name="T2" fmla="*/ 2 w 5"/>
                    <a:gd name="T3" fmla="*/ 26 h 11"/>
                    <a:gd name="T4" fmla="*/ 7 w 5"/>
                    <a:gd name="T5" fmla="*/ 26 h 11"/>
                    <a:gd name="T6" fmla="*/ 2 w 5"/>
                    <a:gd name="T7" fmla="*/ 0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p:spPr>
              <p:txBody>
                <a:bodyPr/>
                <a:lstStyle/>
                <a:p>
                  <a:pPr>
                    <a:defRPr/>
                  </a:pPr>
                  <a:endParaRPr lang="en-US"/>
                </a:p>
              </p:txBody>
            </p:sp>
            <p:sp>
              <p:nvSpPr>
                <p:cNvPr id="2375" name="Freeform 345"/>
                <p:cNvSpPr>
                  <a:spLocks/>
                </p:cNvSpPr>
                <p:nvPr/>
              </p:nvSpPr>
              <p:spPr bwMode="auto">
                <a:xfrm>
                  <a:off x="1012" y="2149"/>
                  <a:ext cx="8" cy="9"/>
                </a:xfrm>
                <a:custGeom>
                  <a:avLst/>
                  <a:gdLst>
                    <a:gd name="T0" fmla="*/ 8 w 3"/>
                    <a:gd name="T1" fmla="*/ 9 h 4"/>
                    <a:gd name="T2" fmla="*/ 5 w 3"/>
                    <a:gd name="T3" fmla="*/ 0 h 4"/>
                    <a:gd name="T4" fmla="*/ 0 w 3"/>
                    <a:gd name="T5" fmla="*/ 0 h 4"/>
                    <a:gd name="T6" fmla="*/ 3 w 3"/>
                    <a:gd name="T7" fmla="*/ 9 h 4"/>
                    <a:gd name="T8" fmla="*/ 8 w 3"/>
                    <a:gd name="T9" fmla="*/ 9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p:spPr>
              <p:txBody>
                <a:bodyPr/>
                <a:lstStyle/>
                <a:p>
                  <a:pPr>
                    <a:defRPr/>
                  </a:pPr>
                  <a:endParaRPr lang="en-US"/>
                </a:p>
              </p:txBody>
            </p:sp>
            <p:sp>
              <p:nvSpPr>
                <p:cNvPr id="2376" name="Freeform 346"/>
                <p:cNvSpPr>
                  <a:spLocks/>
                </p:cNvSpPr>
                <p:nvPr/>
              </p:nvSpPr>
              <p:spPr bwMode="auto">
                <a:xfrm>
                  <a:off x="1012" y="2158"/>
                  <a:ext cx="8" cy="14"/>
                </a:xfrm>
                <a:custGeom>
                  <a:avLst/>
                  <a:gdLst>
                    <a:gd name="T0" fmla="*/ 3 w 3"/>
                    <a:gd name="T1" fmla="*/ 0 h 6"/>
                    <a:gd name="T2" fmla="*/ 0 w 3"/>
                    <a:gd name="T3" fmla="*/ 14 h 6"/>
                    <a:gd name="T4" fmla="*/ 5 w 3"/>
                    <a:gd name="T5" fmla="*/ 14 h 6"/>
                    <a:gd name="T6" fmla="*/ 8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377" name="Freeform 347"/>
                <p:cNvSpPr>
                  <a:spLocks/>
                </p:cNvSpPr>
                <p:nvPr/>
              </p:nvSpPr>
              <p:spPr bwMode="auto">
                <a:xfrm>
                  <a:off x="991" y="2113"/>
                  <a:ext cx="12" cy="10"/>
                </a:xfrm>
                <a:custGeom>
                  <a:avLst/>
                  <a:gdLst>
                    <a:gd name="T0" fmla="*/ 0 w 5"/>
                    <a:gd name="T1" fmla="*/ 3 h 4"/>
                    <a:gd name="T2" fmla="*/ 7 w 5"/>
                    <a:gd name="T3" fmla="*/ 10 h 4"/>
                    <a:gd name="T4" fmla="*/ 12 w 5"/>
                    <a:gd name="T5" fmla="*/ 7 h 4"/>
                    <a:gd name="T6" fmla="*/ 2 w 5"/>
                    <a:gd name="T7" fmla="*/ 0 h 4"/>
                    <a:gd name="T8" fmla="*/ 0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p:spPr>
              <p:txBody>
                <a:bodyPr/>
                <a:lstStyle/>
                <a:p>
                  <a:pPr>
                    <a:defRPr/>
                  </a:pPr>
                  <a:endParaRPr lang="en-US"/>
                </a:p>
              </p:txBody>
            </p:sp>
            <p:sp>
              <p:nvSpPr>
                <p:cNvPr id="2378" name="Freeform 348"/>
                <p:cNvSpPr>
                  <a:spLocks/>
                </p:cNvSpPr>
                <p:nvPr/>
              </p:nvSpPr>
              <p:spPr bwMode="auto">
                <a:xfrm>
                  <a:off x="923" y="2276"/>
                  <a:ext cx="21" cy="19"/>
                </a:xfrm>
                <a:custGeom>
                  <a:avLst/>
                  <a:gdLst>
                    <a:gd name="T0" fmla="*/ 19 w 9"/>
                    <a:gd name="T1" fmla="*/ 0 h 8"/>
                    <a:gd name="T2" fmla="*/ 0 w 9"/>
                    <a:gd name="T3" fmla="*/ 17 h 8"/>
                    <a:gd name="T4" fmla="*/ 5 w 9"/>
                    <a:gd name="T5" fmla="*/ 19 h 8"/>
                    <a:gd name="T6" fmla="*/ 21 w 9"/>
                    <a:gd name="T7" fmla="*/ 5 h 8"/>
                    <a:gd name="T8" fmla="*/ 19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p:spPr>
              <p:txBody>
                <a:bodyPr/>
                <a:lstStyle/>
                <a:p>
                  <a:pPr>
                    <a:defRPr/>
                  </a:pPr>
                  <a:endParaRPr lang="en-US"/>
                </a:p>
              </p:txBody>
            </p:sp>
            <p:sp>
              <p:nvSpPr>
                <p:cNvPr id="2379" name="Freeform 349"/>
                <p:cNvSpPr>
                  <a:spLocks/>
                </p:cNvSpPr>
                <p:nvPr/>
              </p:nvSpPr>
              <p:spPr bwMode="auto">
                <a:xfrm>
                  <a:off x="1005" y="2172"/>
                  <a:ext cx="12" cy="24"/>
                </a:xfrm>
                <a:custGeom>
                  <a:avLst/>
                  <a:gdLst>
                    <a:gd name="T0" fmla="*/ 7 w 5"/>
                    <a:gd name="T1" fmla="*/ 0 h 10"/>
                    <a:gd name="T2" fmla="*/ 0 w 5"/>
                    <a:gd name="T3" fmla="*/ 22 h 10"/>
                    <a:gd name="T4" fmla="*/ 5 w 5"/>
                    <a:gd name="T5" fmla="*/ 24 h 10"/>
                    <a:gd name="T6" fmla="*/ 12 w 5"/>
                    <a:gd name="T7" fmla="*/ 0 h 10"/>
                    <a:gd name="T8" fmla="*/ 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p:spPr>
              <p:txBody>
                <a:bodyPr/>
                <a:lstStyle/>
                <a:p>
                  <a:pPr>
                    <a:defRPr/>
                  </a:pPr>
                  <a:endParaRPr lang="en-US"/>
                </a:p>
              </p:txBody>
            </p:sp>
            <p:sp>
              <p:nvSpPr>
                <p:cNvPr id="2380" name="Freeform 350"/>
                <p:cNvSpPr>
                  <a:spLocks/>
                </p:cNvSpPr>
                <p:nvPr/>
              </p:nvSpPr>
              <p:spPr bwMode="auto">
                <a:xfrm>
                  <a:off x="998" y="2120"/>
                  <a:ext cx="19" cy="29"/>
                </a:xfrm>
                <a:custGeom>
                  <a:avLst/>
                  <a:gdLst>
                    <a:gd name="T0" fmla="*/ 19 w 8"/>
                    <a:gd name="T1" fmla="*/ 29 h 12"/>
                    <a:gd name="T2" fmla="*/ 5 w 8"/>
                    <a:gd name="T3" fmla="*/ 0 h 12"/>
                    <a:gd name="T4" fmla="*/ 0 w 8"/>
                    <a:gd name="T5" fmla="*/ 2 h 12"/>
                    <a:gd name="T6" fmla="*/ 14 w 8"/>
                    <a:gd name="T7" fmla="*/ 29 h 12"/>
                    <a:gd name="T8" fmla="*/ 19 w 8"/>
                    <a:gd name="T9" fmla="*/ 29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p:spPr>
              <p:txBody>
                <a:bodyPr/>
                <a:lstStyle/>
                <a:p>
                  <a:pPr>
                    <a:defRPr/>
                  </a:pPr>
                  <a:endParaRPr lang="en-US"/>
                </a:p>
              </p:txBody>
            </p:sp>
            <p:sp>
              <p:nvSpPr>
                <p:cNvPr id="2381" name="Freeform 351"/>
                <p:cNvSpPr>
                  <a:spLocks/>
                </p:cNvSpPr>
                <p:nvPr/>
              </p:nvSpPr>
              <p:spPr bwMode="auto">
                <a:xfrm>
                  <a:off x="956" y="2222"/>
                  <a:ext cx="38" cy="45"/>
                </a:xfrm>
                <a:custGeom>
                  <a:avLst/>
                  <a:gdLst>
                    <a:gd name="T0" fmla="*/ 2 w 16"/>
                    <a:gd name="T1" fmla="*/ 45 h 19"/>
                    <a:gd name="T2" fmla="*/ 38 w 16"/>
                    <a:gd name="T3" fmla="*/ 2 h 19"/>
                    <a:gd name="T4" fmla="*/ 36 w 16"/>
                    <a:gd name="T5" fmla="*/ 0 h 19"/>
                    <a:gd name="T6" fmla="*/ 0 w 16"/>
                    <a:gd name="T7" fmla="*/ 43 h 19"/>
                    <a:gd name="T8" fmla="*/ 2 w 16"/>
                    <a:gd name="T9" fmla="*/ 4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p:spPr>
              <p:txBody>
                <a:bodyPr/>
                <a:lstStyle/>
                <a:p>
                  <a:pPr>
                    <a:defRPr/>
                  </a:pPr>
                  <a:endParaRPr lang="en-US"/>
                </a:p>
              </p:txBody>
            </p:sp>
            <p:sp>
              <p:nvSpPr>
                <p:cNvPr id="2382" name="Freeform 352"/>
                <p:cNvSpPr>
                  <a:spLocks/>
                </p:cNvSpPr>
                <p:nvPr/>
              </p:nvSpPr>
              <p:spPr bwMode="auto">
                <a:xfrm>
                  <a:off x="942" y="2265"/>
                  <a:ext cx="16" cy="16"/>
                </a:xfrm>
                <a:custGeom>
                  <a:avLst/>
                  <a:gdLst>
                    <a:gd name="T0" fmla="*/ 2 w 7"/>
                    <a:gd name="T1" fmla="*/ 16 h 7"/>
                    <a:gd name="T2" fmla="*/ 16 w 7"/>
                    <a:gd name="T3" fmla="*/ 2 h 7"/>
                    <a:gd name="T4" fmla="*/ 14 w 7"/>
                    <a:gd name="T5" fmla="*/ 0 h 7"/>
                    <a:gd name="T6" fmla="*/ 0 w 7"/>
                    <a:gd name="T7" fmla="*/ 11 h 7"/>
                    <a:gd name="T8" fmla="*/ 2 w 7"/>
                    <a:gd name="T9" fmla="*/ 1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p:spPr>
              <p:txBody>
                <a:bodyPr/>
                <a:lstStyle/>
                <a:p>
                  <a:pPr>
                    <a:defRPr/>
                  </a:pPr>
                  <a:endParaRPr lang="en-US"/>
                </a:p>
              </p:txBody>
            </p:sp>
            <p:sp>
              <p:nvSpPr>
                <p:cNvPr id="2383" name="Freeform 353"/>
                <p:cNvSpPr>
                  <a:spLocks/>
                </p:cNvSpPr>
                <p:nvPr/>
              </p:nvSpPr>
              <p:spPr bwMode="auto">
                <a:xfrm>
                  <a:off x="991" y="2194"/>
                  <a:ext cx="19" cy="30"/>
                </a:xfrm>
                <a:custGeom>
                  <a:avLst/>
                  <a:gdLst>
                    <a:gd name="T0" fmla="*/ 14 w 8"/>
                    <a:gd name="T1" fmla="*/ 0 h 13"/>
                    <a:gd name="T2" fmla="*/ 0 w 8"/>
                    <a:gd name="T3" fmla="*/ 28 h 13"/>
                    <a:gd name="T4" fmla="*/ 2 w 8"/>
                    <a:gd name="T5" fmla="*/ 30 h 13"/>
                    <a:gd name="T6" fmla="*/ 19 w 8"/>
                    <a:gd name="T7" fmla="*/ 2 h 13"/>
                    <a:gd name="T8" fmla="*/ 14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p:spPr>
              <p:txBody>
                <a:bodyPr/>
                <a:lstStyle/>
                <a:p>
                  <a:pPr>
                    <a:defRPr/>
                  </a:pPr>
                  <a:endParaRPr lang="en-US"/>
                </a:p>
              </p:txBody>
            </p:sp>
            <p:sp>
              <p:nvSpPr>
                <p:cNvPr id="2384"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p:spPr>
              <p:txBody>
                <a:bodyPr/>
                <a:lstStyle/>
                <a:p>
                  <a:pPr>
                    <a:defRPr/>
                  </a:pPr>
                  <a:endParaRPr lang="en-US"/>
                </a:p>
              </p:txBody>
            </p:sp>
            <p:sp>
              <p:nvSpPr>
                <p:cNvPr id="2385" name="Freeform 355"/>
                <p:cNvSpPr>
                  <a:spLocks/>
                </p:cNvSpPr>
                <p:nvPr/>
              </p:nvSpPr>
              <p:spPr bwMode="auto">
                <a:xfrm>
                  <a:off x="838" y="2206"/>
                  <a:ext cx="40" cy="37"/>
                </a:xfrm>
                <a:custGeom>
                  <a:avLst/>
                  <a:gdLst>
                    <a:gd name="T0" fmla="*/ 40 w 17"/>
                    <a:gd name="T1" fmla="*/ 35 h 16"/>
                    <a:gd name="T2" fmla="*/ 2 w 17"/>
                    <a:gd name="T3" fmla="*/ 0 h 16"/>
                    <a:gd name="T4" fmla="*/ 0 w 17"/>
                    <a:gd name="T5" fmla="*/ 2 h 16"/>
                    <a:gd name="T6" fmla="*/ 38 w 17"/>
                    <a:gd name="T7" fmla="*/ 37 h 16"/>
                    <a:gd name="T8" fmla="*/ 40 w 17"/>
                    <a:gd name="T9" fmla="*/ 35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p:spPr>
              <p:txBody>
                <a:bodyPr/>
                <a:lstStyle/>
                <a:p>
                  <a:pPr>
                    <a:defRPr/>
                  </a:pPr>
                  <a:endParaRPr lang="en-US"/>
                </a:p>
              </p:txBody>
            </p:sp>
            <p:sp>
              <p:nvSpPr>
                <p:cNvPr id="2386" name="Freeform 356"/>
                <p:cNvSpPr>
                  <a:spLocks/>
                </p:cNvSpPr>
                <p:nvPr/>
              </p:nvSpPr>
              <p:spPr bwMode="auto">
                <a:xfrm>
                  <a:off x="885" y="2250"/>
                  <a:ext cx="33" cy="36"/>
                </a:xfrm>
                <a:custGeom>
                  <a:avLst/>
                  <a:gdLst>
                    <a:gd name="T0" fmla="*/ 0 w 14"/>
                    <a:gd name="T1" fmla="*/ 2 h 15"/>
                    <a:gd name="T2" fmla="*/ 31 w 14"/>
                    <a:gd name="T3" fmla="*/ 36 h 15"/>
                    <a:gd name="T4" fmla="*/ 33 w 14"/>
                    <a:gd name="T5" fmla="*/ 34 h 15"/>
                    <a:gd name="T6" fmla="*/ 5 w 14"/>
                    <a:gd name="T7" fmla="*/ 0 h 15"/>
                    <a:gd name="T8" fmla="*/ 0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p:spPr>
              <p:txBody>
                <a:bodyPr/>
                <a:lstStyle/>
                <a:p>
                  <a:pPr>
                    <a:defRPr/>
                  </a:pPr>
                  <a:endParaRPr lang="en-US"/>
                </a:p>
              </p:txBody>
            </p:sp>
            <p:sp>
              <p:nvSpPr>
                <p:cNvPr id="2387" name="Freeform 357"/>
                <p:cNvSpPr>
                  <a:spLocks/>
                </p:cNvSpPr>
                <p:nvPr/>
              </p:nvSpPr>
              <p:spPr bwMode="auto">
                <a:xfrm>
                  <a:off x="816" y="2187"/>
                  <a:ext cx="24" cy="21"/>
                </a:xfrm>
                <a:custGeom>
                  <a:avLst/>
                  <a:gdLst>
                    <a:gd name="T0" fmla="*/ 24 w 10"/>
                    <a:gd name="T1" fmla="*/ 19 h 9"/>
                    <a:gd name="T2" fmla="*/ 2 w 10"/>
                    <a:gd name="T3" fmla="*/ 0 h 9"/>
                    <a:gd name="T4" fmla="*/ 0 w 10"/>
                    <a:gd name="T5" fmla="*/ 2 h 9"/>
                    <a:gd name="T6" fmla="*/ 22 w 10"/>
                    <a:gd name="T7" fmla="*/ 21 h 9"/>
                    <a:gd name="T8" fmla="*/ 24 w 10"/>
                    <a:gd name="T9" fmla="*/ 1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p:spPr>
              <p:txBody>
                <a:bodyPr/>
                <a:lstStyle/>
                <a:p>
                  <a:pPr>
                    <a:defRPr/>
                  </a:pPr>
                  <a:endParaRPr lang="en-US"/>
                </a:p>
              </p:txBody>
            </p:sp>
            <p:sp>
              <p:nvSpPr>
                <p:cNvPr id="2388"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p:spPr>
              <p:txBody>
                <a:bodyPr/>
                <a:lstStyle/>
                <a:p>
                  <a:pPr>
                    <a:defRPr/>
                  </a:pPr>
                  <a:endParaRPr lang="en-US"/>
                </a:p>
              </p:txBody>
            </p:sp>
            <p:sp>
              <p:nvSpPr>
                <p:cNvPr id="2389" name="Freeform 359"/>
                <p:cNvSpPr>
                  <a:spLocks/>
                </p:cNvSpPr>
                <p:nvPr/>
              </p:nvSpPr>
              <p:spPr bwMode="auto">
                <a:xfrm>
                  <a:off x="885" y="2227"/>
                  <a:ext cx="31" cy="28"/>
                </a:xfrm>
                <a:custGeom>
                  <a:avLst/>
                  <a:gdLst>
                    <a:gd name="T0" fmla="*/ 5 w 13"/>
                    <a:gd name="T1" fmla="*/ 28 h 12"/>
                    <a:gd name="T2" fmla="*/ 31 w 13"/>
                    <a:gd name="T3" fmla="*/ 2 h 12"/>
                    <a:gd name="T4" fmla="*/ 29 w 13"/>
                    <a:gd name="T5" fmla="*/ 0 h 12"/>
                    <a:gd name="T6" fmla="*/ 0 w 13"/>
                    <a:gd name="T7" fmla="*/ 23 h 12"/>
                    <a:gd name="T8" fmla="*/ 5 w 13"/>
                    <a:gd name="T9" fmla="*/ 2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p:spPr>
              <p:txBody>
                <a:bodyPr/>
                <a:lstStyle/>
                <a:p>
                  <a:pPr>
                    <a:defRPr/>
                  </a:pPr>
                  <a:endParaRPr lang="en-US"/>
                </a:p>
              </p:txBody>
            </p:sp>
            <p:sp>
              <p:nvSpPr>
                <p:cNvPr id="2390" name="Freeform 360"/>
                <p:cNvSpPr>
                  <a:spLocks/>
                </p:cNvSpPr>
                <p:nvPr/>
              </p:nvSpPr>
              <p:spPr bwMode="auto">
                <a:xfrm>
                  <a:off x="913" y="2220"/>
                  <a:ext cx="10" cy="9"/>
                </a:xfrm>
                <a:custGeom>
                  <a:avLst/>
                  <a:gdLst>
                    <a:gd name="T0" fmla="*/ 3 w 4"/>
                    <a:gd name="T1" fmla="*/ 9 h 4"/>
                    <a:gd name="T2" fmla="*/ 10 w 4"/>
                    <a:gd name="T3" fmla="*/ 2 h 4"/>
                    <a:gd name="T4" fmla="*/ 5 w 4"/>
                    <a:gd name="T5" fmla="*/ 0 h 4"/>
                    <a:gd name="T6" fmla="*/ 0 w 4"/>
                    <a:gd name="T7" fmla="*/ 7 h 4"/>
                    <a:gd name="T8" fmla="*/ 3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p:spPr>
              <p:txBody>
                <a:bodyPr/>
                <a:lstStyle/>
                <a:p>
                  <a:pPr>
                    <a:defRPr/>
                  </a:pPr>
                  <a:endParaRPr lang="en-US"/>
                </a:p>
              </p:txBody>
            </p:sp>
            <p:sp>
              <p:nvSpPr>
                <p:cNvPr id="2391" name="Freeform 361"/>
                <p:cNvSpPr>
                  <a:spLocks/>
                </p:cNvSpPr>
                <p:nvPr/>
              </p:nvSpPr>
              <p:spPr bwMode="auto">
                <a:xfrm>
                  <a:off x="942" y="2111"/>
                  <a:ext cx="14" cy="14"/>
                </a:xfrm>
                <a:custGeom>
                  <a:avLst/>
                  <a:gdLst>
                    <a:gd name="T0" fmla="*/ 14 w 6"/>
                    <a:gd name="T1" fmla="*/ 9 h 6"/>
                    <a:gd name="T2" fmla="*/ 5 w 6"/>
                    <a:gd name="T3" fmla="*/ 0 h 6"/>
                    <a:gd name="T4" fmla="*/ 0 w 6"/>
                    <a:gd name="T5" fmla="*/ 2 h 6"/>
                    <a:gd name="T6" fmla="*/ 9 w 6"/>
                    <a:gd name="T7" fmla="*/ 14 h 6"/>
                    <a:gd name="T8" fmla="*/ 14 w 6"/>
                    <a:gd name="T9" fmla="*/ 9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p:spPr>
              <p:txBody>
                <a:bodyPr/>
                <a:lstStyle/>
                <a:p>
                  <a:pPr>
                    <a:defRPr/>
                  </a:pPr>
                  <a:endParaRPr lang="en-US"/>
                </a:p>
              </p:txBody>
            </p:sp>
            <p:sp>
              <p:nvSpPr>
                <p:cNvPr id="2392" name="Freeform 362"/>
                <p:cNvSpPr>
                  <a:spLocks/>
                </p:cNvSpPr>
                <p:nvPr/>
              </p:nvSpPr>
              <p:spPr bwMode="auto">
                <a:xfrm>
                  <a:off x="939" y="2109"/>
                  <a:ext cx="7" cy="4"/>
                </a:xfrm>
                <a:custGeom>
                  <a:avLst/>
                  <a:gdLst>
                    <a:gd name="T0" fmla="*/ 7 w 3"/>
                    <a:gd name="T1" fmla="*/ 2 h 2"/>
                    <a:gd name="T2" fmla="*/ 2 w 3"/>
                    <a:gd name="T3" fmla="*/ 0 h 2"/>
                    <a:gd name="T4" fmla="*/ 0 w 3"/>
                    <a:gd name="T5" fmla="*/ 2 h 2"/>
                    <a:gd name="T6" fmla="*/ 2 w 3"/>
                    <a:gd name="T7" fmla="*/ 4 h 2"/>
                    <a:gd name="T8" fmla="*/ 7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p:spPr>
              <p:txBody>
                <a:bodyPr/>
                <a:lstStyle/>
                <a:p>
                  <a:pPr>
                    <a:defRPr/>
                  </a:pPr>
                  <a:endParaRPr lang="en-US"/>
                </a:p>
              </p:txBody>
            </p:sp>
            <p:sp>
              <p:nvSpPr>
                <p:cNvPr id="2393" name="Freeform 363"/>
                <p:cNvSpPr>
                  <a:spLocks/>
                </p:cNvSpPr>
                <p:nvPr/>
              </p:nvSpPr>
              <p:spPr bwMode="auto">
                <a:xfrm>
                  <a:off x="939" y="2106"/>
                  <a:ext cx="3" cy="5"/>
                </a:xfrm>
                <a:custGeom>
                  <a:avLst/>
                  <a:gdLst>
                    <a:gd name="T0" fmla="*/ 3 w 1"/>
                    <a:gd name="T1" fmla="*/ 3 h 2"/>
                    <a:gd name="T2" fmla="*/ 3 w 1"/>
                    <a:gd name="T3" fmla="*/ 3 h 2"/>
                    <a:gd name="T4" fmla="*/ 3 w 1"/>
                    <a:gd name="T5" fmla="*/ 0 h 2"/>
                    <a:gd name="T6" fmla="*/ 0 w 1"/>
                    <a:gd name="T7" fmla="*/ 5 h 2"/>
                    <a:gd name="T8" fmla="*/ 0 w 1"/>
                    <a:gd name="T9" fmla="*/ 5 h 2"/>
                    <a:gd name="T10" fmla="*/ 3 w 1"/>
                    <a:gd name="T11" fmla="*/ 3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394" name="Freeform 364"/>
                <p:cNvSpPr>
                  <a:spLocks/>
                </p:cNvSpPr>
                <p:nvPr/>
              </p:nvSpPr>
              <p:spPr bwMode="auto">
                <a:xfrm>
                  <a:off x="939" y="2158"/>
                  <a:ext cx="21" cy="38"/>
                </a:xfrm>
                <a:custGeom>
                  <a:avLst/>
                  <a:gdLst>
                    <a:gd name="T0" fmla="*/ 16 w 9"/>
                    <a:gd name="T1" fmla="*/ 0 h 16"/>
                    <a:gd name="T2" fmla="*/ 0 w 9"/>
                    <a:gd name="T3" fmla="*/ 36 h 16"/>
                    <a:gd name="T4" fmla="*/ 2 w 9"/>
                    <a:gd name="T5" fmla="*/ 38 h 16"/>
                    <a:gd name="T6" fmla="*/ 21 w 9"/>
                    <a:gd name="T7" fmla="*/ 0 h 16"/>
                    <a:gd name="T8" fmla="*/ 16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p:spPr>
              <p:txBody>
                <a:bodyPr/>
                <a:lstStyle/>
                <a:p>
                  <a:pPr>
                    <a:defRPr/>
                  </a:pPr>
                  <a:endParaRPr lang="en-US"/>
                </a:p>
              </p:txBody>
            </p:sp>
            <p:sp>
              <p:nvSpPr>
                <p:cNvPr id="2395" name="Freeform 365"/>
                <p:cNvSpPr>
                  <a:spLocks/>
                </p:cNvSpPr>
                <p:nvPr/>
              </p:nvSpPr>
              <p:spPr bwMode="auto">
                <a:xfrm>
                  <a:off x="918" y="2194"/>
                  <a:ext cx="24" cy="28"/>
                </a:xfrm>
                <a:custGeom>
                  <a:avLst/>
                  <a:gdLst>
                    <a:gd name="T0" fmla="*/ 5 w 10"/>
                    <a:gd name="T1" fmla="*/ 28 h 12"/>
                    <a:gd name="T2" fmla="*/ 24 w 10"/>
                    <a:gd name="T3" fmla="*/ 2 h 12"/>
                    <a:gd name="T4" fmla="*/ 22 w 10"/>
                    <a:gd name="T5" fmla="*/ 0 h 12"/>
                    <a:gd name="T6" fmla="*/ 0 w 10"/>
                    <a:gd name="T7" fmla="*/ 26 h 12"/>
                    <a:gd name="T8" fmla="*/ 5 w 10"/>
                    <a:gd name="T9" fmla="*/ 2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p:spPr>
              <p:txBody>
                <a:bodyPr/>
                <a:lstStyle/>
                <a:p>
                  <a:pPr>
                    <a:defRPr/>
                  </a:pPr>
                  <a:endParaRPr lang="en-US"/>
                </a:p>
              </p:txBody>
            </p:sp>
            <p:sp>
              <p:nvSpPr>
                <p:cNvPr id="2396" name="Freeform 366"/>
                <p:cNvSpPr>
                  <a:spLocks/>
                </p:cNvSpPr>
                <p:nvPr/>
              </p:nvSpPr>
              <p:spPr bwMode="auto">
                <a:xfrm>
                  <a:off x="956" y="2144"/>
                  <a:ext cx="7" cy="14"/>
                </a:xfrm>
                <a:custGeom>
                  <a:avLst/>
                  <a:gdLst>
                    <a:gd name="T0" fmla="*/ 2 w 3"/>
                    <a:gd name="T1" fmla="*/ 0 h 6"/>
                    <a:gd name="T2" fmla="*/ 0 w 3"/>
                    <a:gd name="T3" fmla="*/ 14 h 6"/>
                    <a:gd name="T4" fmla="*/ 5 w 3"/>
                    <a:gd name="T5" fmla="*/ 14 h 6"/>
                    <a:gd name="T6" fmla="*/ 7 w 3"/>
                    <a:gd name="T7" fmla="*/ 0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p:spPr>
              <p:txBody>
                <a:bodyPr/>
                <a:lstStyle/>
                <a:p>
                  <a:pPr>
                    <a:defRPr/>
                  </a:pPr>
                  <a:endParaRPr lang="en-US"/>
                </a:p>
              </p:txBody>
            </p:sp>
            <p:sp>
              <p:nvSpPr>
                <p:cNvPr id="2397" name="Freeform 367"/>
                <p:cNvSpPr>
                  <a:spLocks/>
                </p:cNvSpPr>
                <p:nvPr/>
              </p:nvSpPr>
              <p:spPr bwMode="auto">
                <a:xfrm>
                  <a:off x="951" y="2120"/>
                  <a:ext cx="12" cy="24"/>
                </a:xfrm>
                <a:custGeom>
                  <a:avLst/>
                  <a:gdLst>
                    <a:gd name="T0" fmla="*/ 12 w 5"/>
                    <a:gd name="T1" fmla="*/ 24 h 10"/>
                    <a:gd name="T2" fmla="*/ 5 w 5"/>
                    <a:gd name="T3" fmla="*/ 0 h 10"/>
                    <a:gd name="T4" fmla="*/ 0 w 5"/>
                    <a:gd name="T5" fmla="*/ 5 h 10"/>
                    <a:gd name="T6" fmla="*/ 7 w 5"/>
                    <a:gd name="T7" fmla="*/ 24 h 10"/>
                    <a:gd name="T8" fmla="*/ 12 w 5"/>
                    <a:gd name="T9" fmla="*/ 24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p:spPr>
              <p:txBody>
                <a:bodyPr/>
                <a:lstStyle/>
                <a:p>
                  <a:pPr>
                    <a:defRPr/>
                  </a:pPr>
                  <a:endParaRPr lang="en-US"/>
                </a:p>
              </p:txBody>
            </p:sp>
            <p:sp>
              <p:nvSpPr>
                <p:cNvPr id="2398" name="Freeform 368"/>
                <p:cNvSpPr>
                  <a:spLocks/>
                </p:cNvSpPr>
                <p:nvPr/>
              </p:nvSpPr>
              <p:spPr bwMode="auto">
                <a:xfrm>
                  <a:off x="960" y="2203"/>
                  <a:ext cx="34" cy="21"/>
                </a:xfrm>
                <a:custGeom>
                  <a:avLst/>
                  <a:gdLst>
                    <a:gd name="T0" fmla="*/ 0 w 14"/>
                    <a:gd name="T1" fmla="*/ 5 h 9"/>
                    <a:gd name="T2" fmla="*/ 32 w 14"/>
                    <a:gd name="T3" fmla="*/ 21 h 9"/>
                    <a:gd name="T4" fmla="*/ 34 w 14"/>
                    <a:gd name="T5" fmla="*/ 19 h 9"/>
                    <a:gd name="T6" fmla="*/ 2 w 14"/>
                    <a:gd name="T7" fmla="*/ 0 h 9"/>
                    <a:gd name="T8" fmla="*/ 0 w 14"/>
                    <a:gd name="T9" fmla="*/ 5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p:spPr>
              <p:txBody>
                <a:bodyPr/>
                <a:lstStyle/>
                <a:p>
                  <a:pPr>
                    <a:defRPr/>
                  </a:pPr>
                  <a:endParaRPr lang="en-US"/>
                </a:p>
              </p:txBody>
            </p:sp>
            <p:sp>
              <p:nvSpPr>
                <p:cNvPr id="2399" name="Freeform 369"/>
                <p:cNvSpPr>
                  <a:spLocks/>
                </p:cNvSpPr>
                <p:nvPr/>
              </p:nvSpPr>
              <p:spPr bwMode="auto">
                <a:xfrm>
                  <a:off x="835" y="2165"/>
                  <a:ext cx="43" cy="12"/>
                </a:xfrm>
                <a:custGeom>
                  <a:avLst/>
                  <a:gdLst>
                    <a:gd name="T0" fmla="*/ 43 w 18"/>
                    <a:gd name="T1" fmla="*/ 7 h 5"/>
                    <a:gd name="T2" fmla="*/ 0 w 18"/>
                    <a:gd name="T3" fmla="*/ 0 h 5"/>
                    <a:gd name="T4" fmla="*/ 0 w 18"/>
                    <a:gd name="T5" fmla="*/ 5 h 5"/>
                    <a:gd name="T6" fmla="*/ 43 w 18"/>
                    <a:gd name="T7" fmla="*/ 12 h 5"/>
                    <a:gd name="T8" fmla="*/ 43 w 18"/>
                    <a:gd name="T9" fmla="*/ 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p:spPr>
              <p:txBody>
                <a:bodyPr/>
                <a:lstStyle/>
                <a:p>
                  <a:pPr>
                    <a:defRPr/>
                  </a:pPr>
                  <a:endParaRPr lang="en-US"/>
                </a:p>
              </p:txBody>
            </p:sp>
            <p:sp>
              <p:nvSpPr>
                <p:cNvPr id="2400" name="Freeform 370"/>
                <p:cNvSpPr>
                  <a:spLocks/>
                </p:cNvSpPr>
                <p:nvPr/>
              </p:nvSpPr>
              <p:spPr bwMode="auto">
                <a:xfrm>
                  <a:off x="939" y="2194"/>
                  <a:ext cx="24" cy="14"/>
                </a:xfrm>
                <a:custGeom>
                  <a:avLst/>
                  <a:gdLst>
                    <a:gd name="T0" fmla="*/ 24 w 10"/>
                    <a:gd name="T1" fmla="*/ 9 h 6"/>
                    <a:gd name="T2" fmla="*/ 2 w 10"/>
                    <a:gd name="T3" fmla="*/ 0 h 6"/>
                    <a:gd name="T4" fmla="*/ 0 w 10"/>
                    <a:gd name="T5" fmla="*/ 5 h 6"/>
                    <a:gd name="T6" fmla="*/ 22 w 10"/>
                    <a:gd name="T7" fmla="*/ 14 h 6"/>
                    <a:gd name="T8" fmla="*/ 24 w 10"/>
                    <a:gd name="T9" fmla="*/ 9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p:spPr>
              <p:txBody>
                <a:bodyPr/>
                <a:lstStyle/>
                <a:p>
                  <a:pPr>
                    <a:defRPr/>
                  </a:pPr>
                  <a:endParaRPr lang="en-US"/>
                </a:p>
              </p:txBody>
            </p:sp>
            <p:sp>
              <p:nvSpPr>
                <p:cNvPr id="2401" name="Freeform 371"/>
                <p:cNvSpPr>
                  <a:spLocks/>
                </p:cNvSpPr>
                <p:nvPr/>
              </p:nvSpPr>
              <p:spPr bwMode="auto">
                <a:xfrm>
                  <a:off x="878" y="2172"/>
                  <a:ext cx="19" cy="10"/>
                </a:xfrm>
                <a:custGeom>
                  <a:avLst/>
                  <a:gdLst>
                    <a:gd name="T0" fmla="*/ 0 w 8"/>
                    <a:gd name="T1" fmla="*/ 5 h 4"/>
                    <a:gd name="T2" fmla="*/ 17 w 8"/>
                    <a:gd name="T3" fmla="*/ 10 h 4"/>
                    <a:gd name="T4" fmla="*/ 19 w 8"/>
                    <a:gd name="T5" fmla="*/ 5 h 4"/>
                    <a:gd name="T6" fmla="*/ 0 w 8"/>
                    <a:gd name="T7" fmla="*/ 0 h 4"/>
                    <a:gd name="T8" fmla="*/ 0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02" name="Freeform 372"/>
                <p:cNvSpPr>
                  <a:spLocks/>
                </p:cNvSpPr>
                <p:nvPr/>
              </p:nvSpPr>
              <p:spPr bwMode="auto">
                <a:xfrm>
                  <a:off x="894" y="2177"/>
                  <a:ext cx="48" cy="21"/>
                </a:xfrm>
                <a:custGeom>
                  <a:avLst/>
                  <a:gdLst>
                    <a:gd name="T0" fmla="*/ 0 w 20"/>
                    <a:gd name="T1" fmla="*/ 5 h 9"/>
                    <a:gd name="T2" fmla="*/ 46 w 20"/>
                    <a:gd name="T3" fmla="*/ 21 h 9"/>
                    <a:gd name="T4" fmla="*/ 48 w 20"/>
                    <a:gd name="T5" fmla="*/ 16 h 9"/>
                    <a:gd name="T6" fmla="*/ 2 w 20"/>
                    <a:gd name="T7" fmla="*/ 0 h 9"/>
                    <a:gd name="T8" fmla="*/ 0 w 20"/>
                    <a:gd name="T9" fmla="*/ 5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p:spPr>
              <p:txBody>
                <a:bodyPr/>
                <a:lstStyle/>
                <a:p>
                  <a:pPr>
                    <a:defRPr/>
                  </a:pPr>
                  <a:endParaRPr lang="en-US"/>
                </a:p>
              </p:txBody>
            </p:sp>
            <p:sp>
              <p:nvSpPr>
                <p:cNvPr id="2403" name="Freeform 373"/>
                <p:cNvSpPr>
                  <a:spLocks/>
                </p:cNvSpPr>
                <p:nvPr/>
              </p:nvSpPr>
              <p:spPr bwMode="auto">
                <a:xfrm>
                  <a:off x="991" y="2222"/>
                  <a:ext cx="5" cy="2"/>
                </a:xfrm>
                <a:custGeom>
                  <a:avLst/>
                  <a:gdLst>
                    <a:gd name="T0" fmla="*/ 5 w 2"/>
                    <a:gd name="T1" fmla="*/ 2 h 1"/>
                    <a:gd name="T2" fmla="*/ 5 w 2"/>
                    <a:gd name="T3" fmla="*/ 0 h 1"/>
                    <a:gd name="T4" fmla="*/ 3 w 2"/>
                    <a:gd name="T5" fmla="*/ 0 h 1"/>
                    <a:gd name="T6" fmla="*/ 5 w 2"/>
                    <a:gd name="T7" fmla="*/ 2 h 1"/>
                    <a:gd name="T8" fmla="*/ 0 w 2"/>
                    <a:gd name="T9" fmla="*/ 2 h 1"/>
                    <a:gd name="T10" fmla="*/ 0 w 2"/>
                    <a:gd name="T11" fmla="*/ 2 h 1"/>
                    <a:gd name="T12" fmla="*/ 0 w 2"/>
                    <a:gd name="T13" fmla="*/ 2 h 1"/>
                    <a:gd name="T14" fmla="*/ 0 w 2"/>
                    <a:gd name="T15" fmla="*/ 2 h 1"/>
                    <a:gd name="T16" fmla="*/ 5 w 2"/>
                    <a:gd name="T17" fmla="*/ 2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p:spPr>
              <p:txBody>
                <a:bodyPr/>
                <a:lstStyle/>
                <a:p>
                  <a:pPr>
                    <a:defRPr/>
                  </a:pPr>
                  <a:endParaRPr lang="en-US"/>
                </a:p>
              </p:txBody>
            </p:sp>
            <p:sp>
              <p:nvSpPr>
                <p:cNvPr id="2404" name="Freeform 374"/>
                <p:cNvSpPr>
                  <a:spLocks/>
                </p:cNvSpPr>
                <p:nvPr/>
              </p:nvSpPr>
              <p:spPr bwMode="auto">
                <a:xfrm>
                  <a:off x="880" y="2137"/>
                  <a:ext cx="80" cy="9"/>
                </a:xfrm>
                <a:custGeom>
                  <a:avLst/>
                  <a:gdLst>
                    <a:gd name="T0" fmla="*/ 80 w 34"/>
                    <a:gd name="T1" fmla="*/ 5 h 4"/>
                    <a:gd name="T2" fmla="*/ 0 w 34"/>
                    <a:gd name="T3" fmla="*/ 5 h 4"/>
                    <a:gd name="T4" fmla="*/ 0 w 34"/>
                    <a:gd name="T5" fmla="*/ 9 h 4"/>
                    <a:gd name="T6" fmla="*/ 78 w 34"/>
                    <a:gd name="T7" fmla="*/ 9 h 4"/>
                    <a:gd name="T8" fmla="*/ 80 w 34"/>
                    <a:gd name="T9" fmla="*/ 5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p:spPr>
              <p:txBody>
                <a:bodyPr/>
                <a:lstStyle/>
                <a:p>
                  <a:pPr>
                    <a:defRPr/>
                  </a:pPr>
                  <a:endParaRPr lang="en-US"/>
                </a:p>
              </p:txBody>
            </p:sp>
            <p:sp>
              <p:nvSpPr>
                <p:cNvPr id="2405" name="Freeform 375"/>
                <p:cNvSpPr>
                  <a:spLocks/>
                </p:cNvSpPr>
                <p:nvPr/>
              </p:nvSpPr>
              <p:spPr bwMode="auto">
                <a:xfrm>
                  <a:off x="998" y="2151"/>
                  <a:ext cx="19" cy="10"/>
                </a:xfrm>
                <a:custGeom>
                  <a:avLst/>
                  <a:gdLst>
                    <a:gd name="T0" fmla="*/ 19 w 8"/>
                    <a:gd name="T1" fmla="*/ 5 h 4"/>
                    <a:gd name="T2" fmla="*/ 2 w 8"/>
                    <a:gd name="T3" fmla="*/ 0 h 4"/>
                    <a:gd name="T4" fmla="*/ 0 w 8"/>
                    <a:gd name="T5" fmla="*/ 5 h 4"/>
                    <a:gd name="T6" fmla="*/ 17 w 8"/>
                    <a:gd name="T7" fmla="*/ 10 h 4"/>
                    <a:gd name="T8" fmla="*/ 19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p:spPr>
              <p:txBody>
                <a:bodyPr/>
                <a:lstStyle/>
                <a:p>
                  <a:pPr>
                    <a:defRPr/>
                  </a:pPr>
                  <a:endParaRPr lang="en-US"/>
                </a:p>
              </p:txBody>
            </p:sp>
            <p:sp>
              <p:nvSpPr>
                <p:cNvPr id="2406"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407" name="Freeform 377"/>
                <p:cNvSpPr>
                  <a:spLocks/>
                </p:cNvSpPr>
                <p:nvPr/>
              </p:nvSpPr>
              <p:spPr bwMode="auto">
                <a:xfrm>
                  <a:off x="852" y="2142"/>
                  <a:ext cx="28" cy="7"/>
                </a:xfrm>
                <a:custGeom>
                  <a:avLst/>
                  <a:gdLst>
                    <a:gd name="T0" fmla="*/ 2 w 12"/>
                    <a:gd name="T1" fmla="*/ 7 h 3"/>
                    <a:gd name="T2" fmla="*/ 28 w 12"/>
                    <a:gd name="T3" fmla="*/ 5 h 3"/>
                    <a:gd name="T4" fmla="*/ 28 w 12"/>
                    <a:gd name="T5" fmla="*/ 0 h 3"/>
                    <a:gd name="T6" fmla="*/ 0 w 12"/>
                    <a:gd name="T7" fmla="*/ 2 h 3"/>
                    <a:gd name="T8" fmla="*/ 2 w 12"/>
                    <a:gd name="T9" fmla="*/ 7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p:spPr>
              <p:txBody>
                <a:bodyPr/>
                <a:lstStyle/>
                <a:p>
                  <a:pPr>
                    <a:defRPr/>
                  </a:pPr>
                  <a:endParaRPr lang="en-US"/>
                </a:p>
              </p:txBody>
            </p:sp>
            <p:sp>
              <p:nvSpPr>
                <p:cNvPr id="2408" name="Freeform 378"/>
                <p:cNvSpPr>
                  <a:spLocks/>
                </p:cNvSpPr>
                <p:nvPr/>
              </p:nvSpPr>
              <p:spPr bwMode="auto">
                <a:xfrm>
                  <a:off x="958" y="2142"/>
                  <a:ext cx="36" cy="12"/>
                </a:xfrm>
                <a:custGeom>
                  <a:avLst/>
                  <a:gdLst>
                    <a:gd name="T0" fmla="*/ 0 w 15"/>
                    <a:gd name="T1" fmla="*/ 5 h 5"/>
                    <a:gd name="T2" fmla="*/ 34 w 15"/>
                    <a:gd name="T3" fmla="*/ 12 h 5"/>
                    <a:gd name="T4" fmla="*/ 36 w 15"/>
                    <a:gd name="T5" fmla="*/ 7 h 5"/>
                    <a:gd name="T6" fmla="*/ 2 w 15"/>
                    <a:gd name="T7" fmla="*/ 0 h 5"/>
                    <a:gd name="T8" fmla="*/ 0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p:spPr>
              <p:txBody>
                <a:bodyPr/>
                <a:lstStyle/>
                <a:p>
                  <a:pPr>
                    <a:defRPr/>
                  </a:pPr>
                  <a:endParaRPr lang="en-US"/>
                </a:p>
              </p:txBody>
            </p:sp>
            <p:sp>
              <p:nvSpPr>
                <p:cNvPr id="2409" name="Freeform 379"/>
                <p:cNvSpPr>
                  <a:spLocks/>
                </p:cNvSpPr>
                <p:nvPr/>
              </p:nvSpPr>
              <p:spPr bwMode="auto">
                <a:xfrm>
                  <a:off x="842" y="2144"/>
                  <a:ext cx="12" cy="7"/>
                </a:xfrm>
                <a:custGeom>
                  <a:avLst/>
                  <a:gdLst>
                    <a:gd name="T0" fmla="*/ 10 w 5"/>
                    <a:gd name="T1" fmla="*/ 0 h 3"/>
                    <a:gd name="T2" fmla="*/ 0 w 5"/>
                    <a:gd name="T3" fmla="*/ 2 h 3"/>
                    <a:gd name="T4" fmla="*/ 0 w 5"/>
                    <a:gd name="T5" fmla="*/ 7 h 3"/>
                    <a:gd name="T6" fmla="*/ 12 w 5"/>
                    <a:gd name="T7" fmla="*/ 5 h 3"/>
                    <a:gd name="T8" fmla="*/ 1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p:spPr>
              <p:txBody>
                <a:bodyPr/>
                <a:lstStyle/>
                <a:p>
                  <a:pPr>
                    <a:defRPr/>
                  </a:pPr>
                  <a:endParaRPr lang="en-US"/>
                </a:p>
              </p:txBody>
            </p:sp>
            <p:sp>
              <p:nvSpPr>
                <p:cNvPr id="2410" name="Freeform 380"/>
                <p:cNvSpPr>
                  <a:spLocks/>
                </p:cNvSpPr>
                <p:nvPr/>
              </p:nvSpPr>
              <p:spPr bwMode="auto">
                <a:xfrm>
                  <a:off x="764" y="2130"/>
                  <a:ext cx="64" cy="28"/>
                </a:xfrm>
                <a:custGeom>
                  <a:avLst/>
                  <a:gdLst>
                    <a:gd name="T0" fmla="*/ 64 w 27"/>
                    <a:gd name="T1" fmla="*/ 2 h 12"/>
                    <a:gd name="T2" fmla="*/ 0 w 27"/>
                    <a:gd name="T3" fmla="*/ 26 h 12"/>
                    <a:gd name="T4" fmla="*/ 2 w 27"/>
                    <a:gd name="T5" fmla="*/ 28 h 12"/>
                    <a:gd name="T6" fmla="*/ 64 w 27"/>
                    <a:gd name="T7" fmla="*/ 7 h 12"/>
                    <a:gd name="T8" fmla="*/ 64 w 27"/>
                    <a:gd name="T9" fmla="*/ 2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p:spPr>
              <p:txBody>
                <a:bodyPr/>
                <a:lstStyle/>
                <a:p>
                  <a:pPr>
                    <a:defRPr/>
                  </a:pPr>
                  <a:endParaRPr lang="en-US"/>
                </a:p>
              </p:txBody>
            </p:sp>
            <p:sp>
              <p:nvSpPr>
                <p:cNvPr id="2411" name="Freeform 381"/>
                <p:cNvSpPr>
                  <a:spLocks/>
                </p:cNvSpPr>
                <p:nvPr/>
              </p:nvSpPr>
              <p:spPr bwMode="auto">
                <a:xfrm>
                  <a:off x="828" y="2132"/>
                  <a:ext cx="10" cy="7"/>
                </a:xfrm>
                <a:custGeom>
                  <a:avLst/>
                  <a:gdLst>
                    <a:gd name="T0" fmla="*/ 0 w 4"/>
                    <a:gd name="T1" fmla="*/ 5 h 3"/>
                    <a:gd name="T2" fmla="*/ 7 w 4"/>
                    <a:gd name="T3" fmla="*/ 7 h 3"/>
                    <a:gd name="T4" fmla="*/ 10 w 4"/>
                    <a:gd name="T5" fmla="*/ 2 h 3"/>
                    <a:gd name="T6" fmla="*/ 0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12" name="Freeform 382"/>
                <p:cNvSpPr>
                  <a:spLocks/>
                </p:cNvSpPr>
                <p:nvPr/>
              </p:nvSpPr>
              <p:spPr bwMode="auto">
                <a:xfrm>
                  <a:off x="970" y="2104"/>
                  <a:ext cx="24" cy="12"/>
                </a:xfrm>
                <a:custGeom>
                  <a:avLst/>
                  <a:gdLst>
                    <a:gd name="T0" fmla="*/ 24 w 10"/>
                    <a:gd name="T1" fmla="*/ 10 h 5"/>
                    <a:gd name="T2" fmla="*/ 0 w 10"/>
                    <a:gd name="T3" fmla="*/ 0 h 5"/>
                    <a:gd name="T4" fmla="*/ 0 w 10"/>
                    <a:gd name="T5" fmla="*/ 5 h 5"/>
                    <a:gd name="T6" fmla="*/ 22 w 10"/>
                    <a:gd name="T7" fmla="*/ 12 h 5"/>
                    <a:gd name="T8" fmla="*/ 24 w 10"/>
                    <a:gd name="T9" fmla="*/ 1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p:spPr>
              <p:txBody>
                <a:bodyPr/>
                <a:lstStyle/>
                <a:p>
                  <a:pPr>
                    <a:defRPr/>
                  </a:pPr>
                  <a:endParaRPr lang="en-US"/>
                </a:p>
              </p:txBody>
            </p:sp>
            <p:sp>
              <p:nvSpPr>
                <p:cNvPr id="2413" name="Freeform 383"/>
                <p:cNvSpPr>
                  <a:spLocks/>
                </p:cNvSpPr>
                <p:nvPr/>
              </p:nvSpPr>
              <p:spPr bwMode="auto">
                <a:xfrm>
                  <a:off x="838" y="2106"/>
                  <a:ext cx="101" cy="31"/>
                </a:xfrm>
                <a:custGeom>
                  <a:avLst/>
                  <a:gdLst>
                    <a:gd name="T0" fmla="*/ 2 w 43"/>
                    <a:gd name="T1" fmla="*/ 31 h 13"/>
                    <a:gd name="T2" fmla="*/ 101 w 43"/>
                    <a:gd name="T3" fmla="*/ 5 h 13"/>
                    <a:gd name="T4" fmla="*/ 99 w 43"/>
                    <a:gd name="T5" fmla="*/ 0 h 13"/>
                    <a:gd name="T6" fmla="*/ 0 w 43"/>
                    <a:gd name="T7" fmla="*/ 26 h 13"/>
                    <a:gd name="T8" fmla="*/ 2 w 43"/>
                    <a:gd name="T9" fmla="*/ 31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p:spPr>
              <p:txBody>
                <a:bodyPr/>
                <a:lstStyle/>
                <a:p>
                  <a:pPr>
                    <a:defRPr/>
                  </a:pPr>
                  <a:endParaRPr lang="en-US"/>
                </a:p>
              </p:txBody>
            </p:sp>
            <p:sp>
              <p:nvSpPr>
                <p:cNvPr id="2414" name="Freeform 384"/>
                <p:cNvSpPr>
                  <a:spLocks/>
                </p:cNvSpPr>
                <p:nvPr/>
              </p:nvSpPr>
              <p:spPr bwMode="auto">
                <a:xfrm>
                  <a:off x="939" y="2106"/>
                  <a:ext cx="52" cy="12"/>
                </a:xfrm>
                <a:custGeom>
                  <a:avLst/>
                  <a:gdLst>
                    <a:gd name="T0" fmla="*/ 52 w 22"/>
                    <a:gd name="T1" fmla="*/ 7 h 5"/>
                    <a:gd name="T2" fmla="*/ 0 w 22"/>
                    <a:gd name="T3" fmla="*/ 0 h 5"/>
                    <a:gd name="T4" fmla="*/ 0 w 22"/>
                    <a:gd name="T5" fmla="*/ 5 h 5"/>
                    <a:gd name="T6" fmla="*/ 52 w 22"/>
                    <a:gd name="T7" fmla="*/ 12 h 5"/>
                    <a:gd name="T8" fmla="*/ 52 w 22"/>
                    <a:gd name="T9" fmla="*/ 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p:spPr>
              <p:txBody>
                <a:bodyPr/>
                <a:lstStyle/>
                <a:p>
                  <a:pPr>
                    <a:defRPr/>
                  </a:pPr>
                  <a:endParaRPr lang="en-US"/>
                </a:p>
              </p:txBody>
            </p:sp>
            <p:sp>
              <p:nvSpPr>
                <p:cNvPr id="2415" name="Freeform 385"/>
                <p:cNvSpPr>
                  <a:spLocks/>
                </p:cNvSpPr>
                <p:nvPr/>
              </p:nvSpPr>
              <p:spPr bwMode="auto">
                <a:xfrm>
                  <a:off x="835" y="2132"/>
                  <a:ext cx="5" cy="7"/>
                </a:xfrm>
                <a:custGeom>
                  <a:avLst/>
                  <a:gdLst>
                    <a:gd name="T0" fmla="*/ 3 w 2"/>
                    <a:gd name="T1" fmla="*/ 0 h 3"/>
                    <a:gd name="T2" fmla="*/ 3 w 2"/>
                    <a:gd name="T3" fmla="*/ 0 h 3"/>
                    <a:gd name="T4" fmla="*/ 0 w 2"/>
                    <a:gd name="T5" fmla="*/ 2 h 3"/>
                    <a:gd name="T6" fmla="*/ 3 w 2"/>
                    <a:gd name="T7" fmla="*/ 7 h 3"/>
                    <a:gd name="T8" fmla="*/ 5 w 2"/>
                    <a:gd name="T9" fmla="*/ 5 h 3"/>
                    <a:gd name="T10" fmla="*/ 5 w 2"/>
                    <a:gd name="T11" fmla="*/ 5 h 3"/>
                    <a:gd name="T12" fmla="*/ 3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416"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p:spPr>
              <p:txBody>
                <a:bodyPr/>
                <a:lstStyle/>
                <a:p>
                  <a:pPr>
                    <a:defRPr/>
                  </a:pPr>
                  <a:endParaRPr lang="en-US"/>
                </a:p>
              </p:txBody>
            </p:sp>
            <p:sp>
              <p:nvSpPr>
                <p:cNvPr id="2417" name="Freeform 387"/>
                <p:cNvSpPr>
                  <a:spLocks/>
                </p:cNvSpPr>
                <p:nvPr/>
              </p:nvSpPr>
              <p:spPr bwMode="auto">
                <a:xfrm>
                  <a:off x="883" y="2099"/>
                  <a:ext cx="4" cy="5"/>
                </a:xfrm>
                <a:custGeom>
                  <a:avLst/>
                  <a:gdLst>
                    <a:gd name="T0" fmla="*/ 2 w 2"/>
                    <a:gd name="T1" fmla="*/ 5 h 2"/>
                    <a:gd name="T2" fmla="*/ 4 w 2"/>
                    <a:gd name="T3" fmla="*/ 5 h 2"/>
                    <a:gd name="T4" fmla="*/ 4 w 2"/>
                    <a:gd name="T5" fmla="*/ 0 h 2"/>
                    <a:gd name="T6" fmla="*/ 0 w 2"/>
                    <a:gd name="T7" fmla="*/ 0 h 2"/>
                    <a:gd name="T8" fmla="*/ 2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p:spPr>
              <p:txBody>
                <a:bodyPr/>
                <a:lstStyle/>
                <a:p>
                  <a:pPr>
                    <a:defRPr/>
                  </a:pPr>
                  <a:endParaRPr lang="en-US"/>
                </a:p>
              </p:txBody>
            </p:sp>
            <p:sp>
              <p:nvSpPr>
                <p:cNvPr id="2418" name="Freeform 388"/>
                <p:cNvSpPr>
                  <a:spLocks/>
                </p:cNvSpPr>
                <p:nvPr/>
              </p:nvSpPr>
              <p:spPr bwMode="auto">
                <a:xfrm>
                  <a:off x="873" y="2099"/>
                  <a:ext cx="12" cy="7"/>
                </a:xfrm>
                <a:custGeom>
                  <a:avLst/>
                  <a:gdLst>
                    <a:gd name="T0" fmla="*/ 0 w 5"/>
                    <a:gd name="T1" fmla="*/ 7 h 3"/>
                    <a:gd name="T2" fmla="*/ 12 w 5"/>
                    <a:gd name="T3" fmla="*/ 5 h 3"/>
                    <a:gd name="T4" fmla="*/ 10 w 5"/>
                    <a:gd name="T5" fmla="*/ 0 h 3"/>
                    <a:gd name="T6" fmla="*/ 0 w 5"/>
                    <a:gd name="T7" fmla="*/ 2 h 3"/>
                    <a:gd name="T8" fmla="*/ 0 w 5"/>
                    <a:gd name="T9" fmla="*/ 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19" name="Freeform 389"/>
                <p:cNvSpPr>
                  <a:spLocks/>
                </p:cNvSpPr>
                <p:nvPr/>
              </p:nvSpPr>
              <p:spPr bwMode="auto">
                <a:xfrm>
                  <a:off x="892" y="2097"/>
                  <a:ext cx="38" cy="9"/>
                </a:xfrm>
                <a:custGeom>
                  <a:avLst/>
                  <a:gdLst>
                    <a:gd name="T0" fmla="*/ 38 w 16"/>
                    <a:gd name="T1" fmla="*/ 5 h 4"/>
                    <a:gd name="T2" fmla="*/ 0 w 16"/>
                    <a:gd name="T3" fmla="*/ 2 h 4"/>
                    <a:gd name="T4" fmla="*/ 0 w 16"/>
                    <a:gd name="T5" fmla="*/ 7 h 4"/>
                    <a:gd name="T6" fmla="*/ 36 w 16"/>
                    <a:gd name="T7" fmla="*/ 9 h 4"/>
                    <a:gd name="T8" fmla="*/ 38 w 16"/>
                    <a:gd name="T9" fmla="*/ 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p:spPr>
              <p:txBody>
                <a:bodyPr/>
                <a:lstStyle/>
                <a:p>
                  <a:pPr>
                    <a:defRPr/>
                  </a:pPr>
                  <a:endParaRPr lang="en-US"/>
                </a:p>
              </p:txBody>
            </p:sp>
            <p:sp>
              <p:nvSpPr>
                <p:cNvPr id="2420" name="Freeform 390"/>
                <p:cNvSpPr>
                  <a:spLocks/>
                </p:cNvSpPr>
                <p:nvPr/>
              </p:nvSpPr>
              <p:spPr bwMode="auto">
                <a:xfrm>
                  <a:off x="927" y="2102"/>
                  <a:ext cx="15" cy="9"/>
                </a:xfrm>
                <a:custGeom>
                  <a:avLst/>
                  <a:gdLst>
                    <a:gd name="T0" fmla="*/ 15 w 6"/>
                    <a:gd name="T1" fmla="*/ 7 h 4"/>
                    <a:gd name="T2" fmla="*/ 3 w 6"/>
                    <a:gd name="T3" fmla="*/ 0 h 4"/>
                    <a:gd name="T4" fmla="*/ 0 w 6"/>
                    <a:gd name="T5" fmla="*/ 5 h 4"/>
                    <a:gd name="T6" fmla="*/ 13 w 6"/>
                    <a:gd name="T7" fmla="*/ 9 h 4"/>
                    <a:gd name="T8" fmla="*/ 15 w 6"/>
                    <a:gd name="T9" fmla="*/ 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p:spPr>
              <p:txBody>
                <a:bodyPr/>
                <a:lstStyle/>
                <a:p>
                  <a:pPr>
                    <a:defRPr/>
                  </a:pPr>
                  <a:endParaRPr lang="en-US"/>
                </a:p>
              </p:txBody>
            </p:sp>
            <p:sp>
              <p:nvSpPr>
                <p:cNvPr id="2421" name="Freeform 391"/>
                <p:cNvSpPr>
                  <a:spLocks/>
                </p:cNvSpPr>
                <p:nvPr/>
              </p:nvSpPr>
              <p:spPr bwMode="auto">
                <a:xfrm>
                  <a:off x="814" y="2125"/>
                  <a:ext cx="14" cy="10"/>
                </a:xfrm>
                <a:custGeom>
                  <a:avLst/>
                  <a:gdLst>
                    <a:gd name="T0" fmla="*/ 5 w 6"/>
                    <a:gd name="T1" fmla="*/ 10 h 4"/>
                    <a:gd name="T2" fmla="*/ 14 w 6"/>
                    <a:gd name="T3" fmla="*/ 3 h 4"/>
                    <a:gd name="T4" fmla="*/ 9 w 6"/>
                    <a:gd name="T5" fmla="*/ 0 h 4"/>
                    <a:gd name="T6" fmla="*/ 0 w 6"/>
                    <a:gd name="T7" fmla="*/ 7 h 4"/>
                    <a:gd name="T8" fmla="*/ 5 w 6"/>
                    <a:gd name="T9" fmla="*/ 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p:spPr>
              <p:txBody>
                <a:bodyPr/>
                <a:lstStyle/>
                <a:p>
                  <a:pPr>
                    <a:defRPr/>
                  </a:pPr>
                  <a:endParaRPr lang="en-US"/>
                </a:p>
              </p:txBody>
            </p:sp>
            <p:sp>
              <p:nvSpPr>
                <p:cNvPr id="2422" name="Freeform 392"/>
                <p:cNvSpPr>
                  <a:spLocks/>
                </p:cNvSpPr>
                <p:nvPr/>
              </p:nvSpPr>
              <p:spPr bwMode="auto">
                <a:xfrm>
                  <a:off x="823" y="2102"/>
                  <a:ext cx="52" cy="26"/>
                </a:xfrm>
                <a:custGeom>
                  <a:avLst/>
                  <a:gdLst>
                    <a:gd name="T0" fmla="*/ 5 w 22"/>
                    <a:gd name="T1" fmla="*/ 26 h 11"/>
                    <a:gd name="T2" fmla="*/ 52 w 22"/>
                    <a:gd name="T3" fmla="*/ 5 h 11"/>
                    <a:gd name="T4" fmla="*/ 50 w 22"/>
                    <a:gd name="T5" fmla="*/ 0 h 11"/>
                    <a:gd name="T6" fmla="*/ 0 w 22"/>
                    <a:gd name="T7" fmla="*/ 24 h 11"/>
                    <a:gd name="T8" fmla="*/ 5 w 22"/>
                    <a:gd name="T9" fmla="*/ 26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p:spPr>
              <p:txBody>
                <a:bodyPr/>
                <a:lstStyle/>
                <a:p>
                  <a:pPr>
                    <a:defRPr/>
                  </a:pPr>
                  <a:endParaRPr lang="en-US"/>
                </a:p>
              </p:txBody>
            </p:sp>
            <p:sp>
              <p:nvSpPr>
                <p:cNvPr id="2423" name="Freeform 393"/>
                <p:cNvSpPr>
                  <a:spLocks/>
                </p:cNvSpPr>
                <p:nvPr/>
              </p:nvSpPr>
              <p:spPr bwMode="auto">
                <a:xfrm>
                  <a:off x="873" y="2099"/>
                  <a:ext cx="7" cy="7"/>
                </a:xfrm>
                <a:custGeom>
                  <a:avLst/>
                  <a:gdLst>
                    <a:gd name="T0" fmla="*/ 2 w 3"/>
                    <a:gd name="T1" fmla="*/ 7 h 3"/>
                    <a:gd name="T2" fmla="*/ 7 w 3"/>
                    <a:gd name="T3" fmla="*/ 5 h 3"/>
                    <a:gd name="T4" fmla="*/ 7 w 3"/>
                    <a:gd name="T5" fmla="*/ 0 h 3"/>
                    <a:gd name="T6" fmla="*/ 0 w 3"/>
                    <a:gd name="T7" fmla="*/ 2 h 3"/>
                    <a:gd name="T8" fmla="*/ 2 w 3"/>
                    <a:gd name="T9" fmla="*/ 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p:spPr>
              <p:txBody>
                <a:bodyPr/>
                <a:lstStyle/>
                <a:p>
                  <a:pPr>
                    <a:defRPr/>
                  </a:pPr>
                  <a:endParaRPr lang="en-US"/>
                </a:p>
              </p:txBody>
            </p:sp>
            <p:sp>
              <p:nvSpPr>
                <p:cNvPr id="2424"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5 h 2"/>
                    <a:gd name="T8" fmla="*/ 0 w 1"/>
                    <a:gd name="T9" fmla="*/ 5 h 2"/>
                    <a:gd name="T10" fmla="*/ 2 w 1"/>
                    <a:gd name="T11" fmla="*/ 5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p:spPr>
              <p:txBody>
                <a:bodyPr/>
                <a:lstStyle/>
                <a:p>
                  <a:pPr>
                    <a:defRPr/>
                  </a:pPr>
                  <a:endParaRPr lang="en-US"/>
                </a:p>
              </p:txBody>
            </p:sp>
            <p:sp>
              <p:nvSpPr>
                <p:cNvPr id="2425" name="Freeform 395"/>
                <p:cNvSpPr>
                  <a:spLocks/>
                </p:cNvSpPr>
                <p:nvPr/>
              </p:nvSpPr>
              <p:spPr bwMode="auto">
                <a:xfrm>
                  <a:off x="788" y="2130"/>
                  <a:ext cx="9" cy="12"/>
                </a:xfrm>
                <a:custGeom>
                  <a:avLst/>
                  <a:gdLst>
                    <a:gd name="T0" fmla="*/ 5 w 4"/>
                    <a:gd name="T1" fmla="*/ 12 h 5"/>
                    <a:gd name="T2" fmla="*/ 9 w 4"/>
                    <a:gd name="T3" fmla="*/ 2 h 5"/>
                    <a:gd name="T4" fmla="*/ 5 w 4"/>
                    <a:gd name="T5" fmla="*/ 0 h 5"/>
                    <a:gd name="T6" fmla="*/ 0 w 4"/>
                    <a:gd name="T7" fmla="*/ 10 h 5"/>
                    <a:gd name="T8" fmla="*/ 5 w 4"/>
                    <a:gd name="T9" fmla="*/ 1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426" name="Freeform 396"/>
                <p:cNvSpPr>
                  <a:spLocks/>
                </p:cNvSpPr>
                <p:nvPr/>
              </p:nvSpPr>
              <p:spPr bwMode="auto">
                <a:xfrm>
                  <a:off x="793" y="2120"/>
                  <a:ext cx="12" cy="12"/>
                </a:xfrm>
                <a:custGeom>
                  <a:avLst/>
                  <a:gdLst>
                    <a:gd name="T0" fmla="*/ 5 w 5"/>
                    <a:gd name="T1" fmla="*/ 12 h 5"/>
                    <a:gd name="T2" fmla="*/ 12 w 5"/>
                    <a:gd name="T3" fmla="*/ 5 h 5"/>
                    <a:gd name="T4" fmla="*/ 10 w 5"/>
                    <a:gd name="T5" fmla="*/ 0 h 5"/>
                    <a:gd name="T6" fmla="*/ 0 w 5"/>
                    <a:gd name="T7" fmla="*/ 10 h 5"/>
                    <a:gd name="T8" fmla="*/ 5 w 5"/>
                    <a:gd name="T9" fmla="*/ 1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427" name="Freeform 397"/>
                <p:cNvSpPr>
                  <a:spLocks/>
                </p:cNvSpPr>
                <p:nvPr/>
              </p:nvSpPr>
              <p:spPr bwMode="auto">
                <a:xfrm>
                  <a:off x="738" y="2156"/>
                  <a:ext cx="29" cy="31"/>
                </a:xfrm>
                <a:custGeom>
                  <a:avLst/>
                  <a:gdLst>
                    <a:gd name="T0" fmla="*/ 27 w 12"/>
                    <a:gd name="T1" fmla="*/ 0 h 13"/>
                    <a:gd name="T2" fmla="*/ 0 w 12"/>
                    <a:gd name="T3" fmla="*/ 29 h 13"/>
                    <a:gd name="T4" fmla="*/ 5 w 12"/>
                    <a:gd name="T5" fmla="*/ 31 h 13"/>
                    <a:gd name="T6" fmla="*/ 29 w 12"/>
                    <a:gd name="T7" fmla="*/ 2 h 13"/>
                    <a:gd name="T8" fmla="*/ 2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p:spPr>
              <p:txBody>
                <a:bodyPr/>
                <a:lstStyle/>
                <a:p>
                  <a:pPr>
                    <a:defRPr/>
                  </a:pPr>
                  <a:endParaRPr lang="en-US"/>
                </a:p>
              </p:txBody>
            </p:sp>
            <p:sp>
              <p:nvSpPr>
                <p:cNvPr id="2428" name="Freeform 398"/>
                <p:cNvSpPr>
                  <a:spLocks/>
                </p:cNvSpPr>
                <p:nvPr/>
              </p:nvSpPr>
              <p:spPr bwMode="auto">
                <a:xfrm>
                  <a:off x="736" y="2189"/>
                  <a:ext cx="12" cy="21"/>
                </a:xfrm>
                <a:custGeom>
                  <a:avLst/>
                  <a:gdLst>
                    <a:gd name="T0" fmla="*/ 2 w 5"/>
                    <a:gd name="T1" fmla="*/ 0 h 9"/>
                    <a:gd name="T2" fmla="*/ 10 w 5"/>
                    <a:gd name="T3" fmla="*/ 21 h 9"/>
                    <a:gd name="T4" fmla="*/ 12 w 5"/>
                    <a:gd name="T5" fmla="*/ 16 h 9"/>
                    <a:gd name="T6" fmla="*/ 7 w 5"/>
                    <a:gd name="T7" fmla="*/ 0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p:spPr>
              <p:txBody>
                <a:bodyPr/>
                <a:lstStyle/>
                <a:p>
                  <a:pPr>
                    <a:defRPr/>
                  </a:pPr>
                  <a:endParaRPr lang="en-US"/>
                </a:p>
              </p:txBody>
            </p:sp>
            <p:sp>
              <p:nvSpPr>
                <p:cNvPr id="2429" name="Freeform 399"/>
                <p:cNvSpPr>
                  <a:spLocks/>
                </p:cNvSpPr>
                <p:nvPr/>
              </p:nvSpPr>
              <p:spPr bwMode="auto">
                <a:xfrm>
                  <a:off x="738" y="2184"/>
                  <a:ext cx="5" cy="5"/>
                </a:xfrm>
                <a:custGeom>
                  <a:avLst/>
                  <a:gdLst>
                    <a:gd name="T0" fmla="*/ 0 w 2"/>
                    <a:gd name="T1" fmla="*/ 0 h 2"/>
                    <a:gd name="T2" fmla="*/ 0 w 2"/>
                    <a:gd name="T3" fmla="*/ 5 h 2"/>
                    <a:gd name="T4" fmla="*/ 5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430" name="Freeform 400"/>
                <p:cNvSpPr>
                  <a:spLocks/>
                </p:cNvSpPr>
                <p:nvPr/>
              </p:nvSpPr>
              <p:spPr bwMode="auto">
                <a:xfrm>
                  <a:off x="670" y="2362"/>
                  <a:ext cx="7" cy="7"/>
                </a:xfrm>
                <a:custGeom>
                  <a:avLst/>
                  <a:gdLst>
                    <a:gd name="T0" fmla="*/ 7 w 3"/>
                    <a:gd name="T1" fmla="*/ 2 h 3"/>
                    <a:gd name="T2" fmla="*/ 2 w 3"/>
                    <a:gd name="T3" fmla="*/ 0 h 3"/>
                    <a:gd name="T4" fmla="*/ 0 w 3"/>
                    <a:gd name="T5" fmla="*/ 5 h 3"/>
                    <a:gd name="T6" fmla="*/ 5 w 3"/>
                    <a:gd name="T7" fmla="*/ 7 h 3"/>
                    <a:gd name="T8" fmla="*/ 7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p:spPr>
              <p:txBody>
                <a:bodyPr/>
                <a:lstStyle/>
                <a:p>
                  <a:pPr>
                    <a:defRPr/>
                  </a:pPr>
                  <a:endParaRPr lang="en-US"/>
                </a:p>
              </p:txBody>
            </p:sp>
            <p:sp>
              <p:nvSpPr>
                <p:cNvPr id="2431" name="Freeform 401"/>
                <p:cNvSpPr>
                  <a:spLocks/>
                </p:cNvSpPr>
                <p:nvPr/>
              </p:nvSpPr>
              <p:spPr bwMode="auto">
                <a:xfrm>
                  <a:off x="649" y="2321"/>
                  <a:ext cx="7" cy="17"/>
                </a:xfrm>
                <a:custGeom>
                  <a:avLst/>
                  <a:gdLst>
                    <a:gd name="T0" fmla="*/ 7 w 3"/>
                    <a:gd name="T1" fmla="*/ 17 h 7"/>
                    <a:gd name="T2" fmla="*/ 5 w 3"/>
                    <a:gd name="T3" fmla="*/ 0 h 7"/>
                    <a:gd name="T4" fmla="*/ 0 w 3"/>
                    <a:gd name="T5" fmla="*/ 0 h 7"/>
                    <a:gd name="T6" fmla="*/ 2 w 3"/>
                    <a:gd name="T7" fmla="*/ 17 h 7"/>
                    <a:gd name="T8" fmla="*/ 7 w 3"/>
                    <a:gd name="T9" fmla="*/ 1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p:spPr>
              <p:txBody>
                <a:bodyPr/>
                <a:lstStyle/>
                <a:p>
                  <a:pPr>
                    <a:defRPr/>
                  </a:pPr>
                  <a:endParaRPr lang="en-US"/>
                </a:p>
              </p:txBody>
            </p:sp>
            <p:sp>
              <p:nvSpPr>
                <p:cNvPr id="2432" name="Freeform 402"/>
                <p:cNvSpPr>
                  <a:spLocks/>
                </p:cNvSpPr>
                <p:nvPr/>
              </p:nvSpPr>
              <p:spPr bwMode="auto">
                <a:xfrm>
                  <a:off x="649" y="2265"/>
                  <a:ext cx="23" cy="56"/>
                </a:xfrm>
                <a:custGeom>
                  <a:avLst/>
                  <a:gdLst>
                    <a:gd name="T0" fmla="*/ 5 w 10"/>
                    <a:gd name="T1" fmla="*/ 56 h 24"/>
                    <a:gd name="T2" fmla="*/ 23 w 10"/>
                    <a:gd name="T3" fmla="*/ 2 h 24"/>
                    <a:gd name="T4" fmla="*/ 18 w 10"/>
                    <a:gd name="T5" fmla="*/ 0 h 24"/>
                    <a:gd name="T6" fmla="*/ 0 w 10"/>
                    <a:gd name="T7" fmla="*/ 56 h 24"/>
                    <a:gd name="T8" fmla="*/ 5 w 10"/>
                    <a:gd name="T9" fmla="*/ 56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p:spPr>
              <p:txBody>
                <a:bodyPr/>
                <a:lstStyle/>
                <a:p>
                  <a:pPr>
                    <a:defRPr/>
                  </a:pPr>
                  <a:endParaRPr lang="en-US"/>
                </a:p>
              </p:txBody>
            </p:sp>
            <p:sp>
              <p:nvSpPr>
                <p:cNvPr id="2433" name="Freeform 403"/>
                <p:cNvSpPr>
                  <a:spLocks/>
                </p:cNvSpPr>
                <p:nvPr/>
              </p:nvSpPr>
              <p:spPr bwMode="auto">
                <a:xfrm>
                  <a:off x="672" y="2187"/>
                  <a:ext cx="69" cy="73"/>
                </a:xfrm>
                <a:custGeom>
                  <a:avLst/>
                  <a:gdLst>
                    <a:gd name="T0" fmla="*/ 67 w 29"/>
                    <a:gd name="T1" fmla="*/ 0 h 31"/>
                    <a:gd name="T2" fmla="*/ 0 w 29"/>
                    <a:gd name="T3" fmla="*/ 71 h 31"/>
                    <a:gd name="T4" fmla="*/ 5 w 29"/>
                    <a:gd name="T5" fmla="*/ 73 h 31"/>
                    <a:gd name="T6" fmla="*/ 69 w 29"/>
                    <a:gd name="T7" fmla="*/ 5 h 31"/>
                    <a:gd name="T8" fmla="*/ 67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p:spPr>
              <p:txBody>
                <a:bodyPr/>
                <a:lstStyle/>
                <a:p>
                  <a:pPr>
                    <a:defRPr/>
                  </a:pPr>
                  <a:endParaRPr lang="en-US"/>
                </a:p>
              </p:txBody>
            </p:sp>
            <p:sp>
              <p:nvSpPr>
                <p:cNvPr id="2434" name="Freeform 404"/>
                <p:cNvSpPr>
                  <a:spLocks/>
                </p:cNvSpPr>
                <p:nvPr/>
              </p:nvSpPr>
              <p:spPr bwMode="auto">
                <a:xfrm>
                  <a:off x="668" y="2258"/>
                  <a:ext cx="9" cy="9"/>
                </a:xfrm>
                <a:custGeom>
                  <a:avLst/>
                  <a:gdLst>
                    <a:gd name="T0" fmla="*/ 5 w 4"/>
                    <a:gd name="T1" fmla="*/ 9 h 4"/>
                    <a:gd name="T2" fmla="*/ 9 w 4"/>
                    <a:gd name="T3" fmla="*/ 2 h 4"/>
                    <a:gd name="T4" fmla="*/ 5 w 4"/>
                    <a:gd name="T5" fmla="*/ 0 h 4"/>
                    <a:gd name="T6" fmla="*/ 0 w 4"/>
                    <a:gd name="T7" fmla="*/ 7 h 4"/>
                    <a:gd name="T8" fmla="*/ 5 w 4"/>
                    <a:gd name="T9" fmla="*/ 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p:spPr>
              <p:txBody>
                <a:bodyPr/>
                <a:lstStyle/>
                <a:p>
                  <a:pPr>
                    <a:defRPr/>
                  </a:pPr>
                  <a:endParaRPr lang="en-US"/>
                </a:p>
              </p:txBody>
            </p:sp>
            <p:sp>
              <p:nvSpPr>
                <p:cNvPr id="2435" name="Freeform 405"/>
                <p:cNvSpPr>
                  <a:spLocks/>
                </p:cNvSpPr>
                <p:nvPr/>
              </p:nvSpPr>
              <p:spPr bwMode="auto">
                <a:xfrm>
                  <a:off x="651" y="2338"/>
                  <a:ext cx="21" cy="28"/>
                </a:xfrm>
                <a:custGeom>
                  <a:avLst/>
                  <a:gdLst>
                    <a:gd name="T0" fmla="*/ 0 w 9"/>
                    <a:gd name="T1" fmla="*/ 0 h 12"/>
                    <a:gd name="T2" fmla="*/ 19 w 9"/>
                    <a:gd name="T3" fmla="*/ 28 h 12"/>
                    <a:gd name="T4" fmla="*/ 21 w 9"/>
                    <a:gd name="T5" fmla="*/ 23 h 12"/>
                    <a:gd name="T6" fmla="*/ 5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p:spPr>
              <p:txBody>
                <a:bodyPr/>
                <a:lstStyle/>
                <a:p>
                  <a:pPr>
                    <a:defRPr/>
                  </a:pPr>
                  <a:endParaRPr lang="en-US"/>
                </a:p>
              </p:txBody>
            </p:sp>
            <p:sp>
              <p:nvSpPr>
                <p:cNvPr id="2436" name="Freeform 406"/>
                <p:cNvSpPr>
                  <a:spLocks/>
                </p:cNvSpPr>
                <p:nvPr/>
              </p:nvSpPr>
              <p:spPr bwMode="auto">
                <a:xfrm>
                  <a:off x="679" y="2310"/>
                  <a:ext cx="12" cy="26"/>
                </a:xfrm>
                <a:custGeom>
                  <a:avLst/>
                  <a:gdLst>
                    <a:gd name="T0" fmla="*/ 5 w 5"/>
                    <a:gd name="T1" fmla="*/ 26 h 11"/>
                    <a:gd name="T2" fmla="*/ 12 w 5"/>
                    <a:gd name="T3" fmla="*/ 0 h 11"/>
                    <a:gd name="T4" fmla="*/ 7 w 5"/>
                    <a:gd name="T5" fmla="*/ 0 h 11"/>
                    <a:gd name="T6" fmla="*/ 0 w 5"/>
                    <a:gd name="T7" fmla="*/ 24 h 11"/>
                    <a:gd name="T8" fmla="*/ 5 w 5"/>
                    <a:gd name="T9" fmla="*/ 26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p:spPr>
              <p:txBody>
                <a:bodyPr/>
                <a:lstStyle/>
                <a:p>
                  <a:pPr>
                    <a:defRPr/>
                  </a:pPr>
                  <a:endParaRPr lang="en-US"/>
                </a:p>
              </p:txBody>
            </p:sp>
            <p:sp>
              <p:nvSpPr>
                <p:cNvPr id="2437" name="Freeform 407"/>
                <p:cNvSpPr>
                  <a:spLocks/>
                </p:cNvSpPr>
                <p:nvPr/>
              </p:nvSpPr>
              <p:spPr bwMode="auto">
                <a:xfrm>
                  <a:off x="672" y="2354"/>
                  <a:ext cx="7" cy="12"/>
                </a:xfrm>
                <a:custGeom>
                  <a:avLst/>
                  <a:gdLst>
                    <a:gd name="T0" fmla="*/ 5 w 3"/>
                    <a:gd name="T1" fmla="*/ 12 h 5"/>
                    <a:gd name="T2" fmla="*/ 7 w 3"/>
                    <a:gd name="T3" fmla="*/ 0 h 5"/>
                    <a:gd name="T4" fmla="*/ 2 w 3"/>
                    <a:gd name="T5" fmla="*/ 0 h 5"/>
                    <a:gd name="T6" fmla="*/ 0 w 3"/>
                    <a:gd name="T7" fmla="*/ 12 h 5"/>
                    <a:gd name="T8" fmla="*/ 5 w 3"/>
                    <a:gd name="T9" fmla="*/ 1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p:spPr>
              <p:txBody>
                <a:bodyPr/>
                <a:lstStyle/>
                <a:p>
                  <a:pPr>
                    <a:defRPr/>
                  </a:pPr>
                  <a:endParaRPr lang="en-US"/>
                </a:p>
              </p:txBody>
            </p:sp>
            <p:sp>
              <p:nvSpPr>
                <p:cNvPr id="2438" name="Freeform 408"/>
                <p:cNvSpPr>
                  <a:spLocks/>
                </p:cNvSpPr>
                <p:nvPr/>
              </p:nvSpPr>
              <p:spPr bwMode="auto">
                <a:xfrm>
                  <a:off x="717" y="2206"/>
                  <a:ext cx="31" cy="42"/>
                </a:xfrm>
                <a:custGeom>
                  <a:avLst/>
                  <a:gdLst>
                    <a:gd name="T0" fmla="*/ 26 w 13"/>
                    <a:gd name="T1" fmla="*/ 0 h 18"/>
                    <a:gd name="T2" fmla="*/ 0 w 13"/>
                    <a:gd name="T3" fmla="*/ 37 h 18"/>
                    <a:gd name="T4" fmla="*/ 2 w 13"/>
                    <a:gd name="T5" fmla="*/ 42 h 18"/>
                    <a:gd name="T6" fmla="*/ 31 w 13"/>
                    <a:gd name="T7" fmla="*/ 5 h 18"/>
                    <a:gd name="T8" fmla="*/ 26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p:spPr>
              <p:txBody>
                <a:bodyPr/>
                <a:lstStyle/>
                <a:p>
                  <a:pPr>
                    <a:defRPr/>
                  </a:pPr>
                  <a:endParaRPr lang="en-US"/>
                </a:p>
              </p:txBody>
            </p:sp>
            <p:sp>
              <p:nvSpPr>
                <p:cNvPr id="2439" name="Freeform 409"/>
                <p:cNvSpPr>
                  <a:spLocks/>
                </p:cNvSpPr>
                <p:nvPr/>
              </p:nvSpPr>
              <p:spPr bwMode="auto">
                <a:xfrm>
                  <a:off x="686" y="2243"/>
                  <a:ext cx="34" cy="67"/>
                </a:xfrm>
                <a:custGeom>
                  <a:avLst/>
                  <a:gdLst>
                    <a:gd name="T0" fmla="*/ 5 w 14"/>
                    <a:gd name="T1" fmla="*/ 67 h 28"/>
                    <a:gd name="T2" fmla="*/ 34 w 14"/>
                    <a:gd name="T3" fmla="*/ 5 h 28"/>
                    <a:gd name="T4" fmla="*/ 32 w 14"/>
                    <a:gd name="T5" fmla="*/ 0 h 28"/>
                    <a:gd name="T6" fmla="*/ 0 w 14"/>
                    <a:gd name="T7" fmla="*/ 67 h 28"/>
                    <a:gd name="T8" fmla="*/ 5 w 14"/>
                    <a:gd name="T9" fmla="*/ 67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p:spPr>
              <p:txBody>
                <a:bodyPr/>
                <a:lstStyle/>
                <a:p>
                  <a:pPr>
                    <a:defRPr/>
                  </a:pPr>
                  <a:endParaRPr lang="en-US"/>
                </a:p>
              </p:txBody>
            </p:sp>
            <p:sp>
              <p:nvSpPr>
                <p:cNvPr id="2440" name="Freeform 410"/>
                <p:cNvSpPr>
                  <a:spLocks/>
                </p:cNvSpPr>
                <p:nvPr/>
              </p:nvSpPr>
              <p:spPr bwMode="auto">
                <a:xfrm>
                  <a:off x="675" y="2333"/>
                  <a:ext cx="9" cy="21"/>
                </a:xfrm>
                <a:custGeom>
                  <a:avLst/>
                  <a:gdLst>
                    <a:gd name="T0" fmla="*/ 5 w 4"/>
                    <a:gd name="T1" fmla="*/ 0 h 9"/>
                    <a:gd name="T2" fmla="*/ 0 w 4"/>
                    <a:gd name="T3" fmla="*/ 21 h 9"/>
                    <a:gd name="T4" fmla="*/ 5 w 4"/>
                    <a:gd name="T5" fmla="*/ 21 h 9"/>
                    <a:gd name="T6" fmla="*/ 9 w 4"/>
                    <a:gd name="T7" fmla="*/ 2 h 9"/>
                    <a:gd name="T8" fmla="*/ 5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p:spPr>
              <p:txBody>
                <a:bodyPr/>
                <a:lstStyle/>
                <a:p>
                  <a:pPr>
                    <a:defRPr/>
                  </a:pPr>
                  <a:endParaRPr lang="en-US"/>
                </a:p>
              </p:txBody>
            </p:sp>
            <p:sp>
              <p:nvSpPr>
                <p:cNvPr id="2441" name="Freeform 411"/>
                <p:cNvSpPr>
                  <a:spLocks/>
                </p:cNvSpPr>
                <p:nvPr/>
              </p:nvSpPr>
              <p:spPr bwMode="auto">
                <a:xfrm>
                  <a:off x="757" y="2154"/>
                  <a:ext cx="10" cy="4"/>
                </a:xfrm>
                <a:custGeom>
                  <a:avLst/>
                  <a:gdLst>
                    <a:gd name="T0" fmla="*/ 10 w 4"/>
                    <a:gd name="T1" fmla="*/ 2 h 2"/>
                    <a:gd name="T2" fmla="*/ 0 w 4"/>
                    <a:gd name="T3" fmla="*/ 0 h 2"/>
                    <a:gd name="T4" fmla="*/ 0 w 4"/>
                    <a:gd name="T5" fmla="*/ 4 h 2"/>
                    <a:gd name="T6" fmla="*/ 7 w 4"/>
                    <a:gd name="T7" fmla="*/ 4 h 2"/>
                    <a:gd name="T8" fmla="*/ 1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p:spPr>
              <p:txBody>
                <a:bodyPr/>
                <a:lstStyle/>
                <a:p>
                  <a:pPr>
                    <a:defRPr/>
                  </a:pPr>
                  <a:endParaRPr lang="en-US"/>
                </a:p>
              </p:txBody>
            </p:sp>
            <p:sp>
              <p:nvSpPr>
                <p:cNvPr id="2442" name="Freeform 412"/>
                <p:cNvSpPr>
                  <a:spLocks/>
                </p:cNvSpPr>
                <p:nvPr/>
              </p:nvSpPr>
              <p:spPr bwMode="auto">
                <a:xfrm>
                  <a:off x="745" y="2154"/>
                  <a:ext cx="12" cy="7"/>
                </a:xfrm>
                <a:custGeom>
                  <a:avLst/>
                  <a:gdLst>
                    <a:gd name="T0" fmla="*/ 12 w 5"/>
                    <a:gd name="T1" fmla="*/ 0 h 3"/>
                    <a:gd name="T2" fmla="*/ 0 w 5"/>
                    <a:gd name="T3" fmla="*/ 2 h 3"/>
                    <a:gd name="T4" fmla="*/ 2 w 5"/>
                    <a:gd name="T5" fmla="*/ 7 h 3"/>
                    <a:gd name="T6" fmla="*/ 12 w 5"/>
                    <a:gd name="T7" fmla="*/ 5 h 3"/>
                    <a:gd name="T8" fmla="*/ 1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p:spPr>
              <p:txBody>
                <a:bodyPr/>
                <a:lstStyle/>
                <a:p>
                  <a:pPr>
                    <a:defRPr/>
                  </a:pPr>
                  <a:endParaRPr lang="en-US"/>
                </a:p>
              </p:txBody>
            </p:sp>
            <p:sp>
              <p:nvSpPr>
                <p:cNvPr id="2443" name="Freeform 413"/>
                <p:cNvSpPr>
                  <a:spLocks/>
                </p:cNvSpPr>
                <p:nvPr/>
              </p:nvSpPr>
              <p:spPr bwMode="auto">
                <a:xfrm>
                  <a:off x="668" y="2274"/>
                  <a:ext cx="7" cy="21"/>
                </a:xfrm>
                <a:custGeom>
                  <a:avLst/>
                  <a:gdLst>
                    <a:gd name="T0" fmla="*/ 0 w 3"/>
                    <a:gd name="T1" fmla="*/ 0 h 9"/>
                    <a:gd name="T2" fmla="*/ 5 w 3"/>
                    <a:gd name="T3" fmla="*/ 21 h 9"/>
                    <a:gd name="T4" fmla="*/ 7 w 3"/>
                    <a:gd name="T5" fmla="*/ 19 h 9"/>
                    <a:gd name="T6" fmla="*/ 5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p:spPr>
              <p:txBody>
                <a:bodyPr/>
                <a:lstStyle/>
                <a:p>
                  <a:pPr>
                    <a:defRPr/>
                  </a:pPr>
                  <a:endParaRPr lang="en-US"/>
                </a:p>
              </p:txBody>
            </p:sp>
            <p:sp>
              <p:nvSpPr>
                <p:cNvPr id="2444" name="Freeform 414"/>
                <p:cNvSpPr>
                  <a:spLocks/>
                </p:cNvSpPr>
                <p:nvPr/>
              </p:nvSpPr>
              <p:spPr bwMode="auto">
                <a:xfrm>
                  <a:off x="668" y="2267"/>
                  <a:ext cx="4" cy="7"/>
                </a:xfrm>
                <a:custGeom>
                  <a:avLst/>
                  <a:gdLst>
                    <a:gd name="T0" fmla="*/ 0 w 2"/>
                    <a:gd name="T1" fmla="*/ 0 h 3"/>
                    <a:gd name="T2" fmla="*/ 0 w 2"/>
                    <a:gd name="T3" fmla="*/ 7 h 3"/>
                    <a:gd name="T4" fmla="*/ 4 w 2"/>
                    <a:gd name="T5" fmla="*/ 7 h 3"/>
                    <a:gd name="T6" fmla="*/ 4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p:spPr>
              <p:txBody>
                <a:bodyPr/>
                <a:lstStyle/>
                <a:p>
                  <a:pPr>
                    <a:defRPr/>
                  </a:pPr>
                  <a:endParaRPr lang="en-US"/>
                </a:p>
              </p:txBody>
            </p:sp>
            <p:sp>
              <p:nvSpPr>
                <p:cNvPr id="2445" name="Freeform 415"/>
                <p:cNvSpPr>
                  <a:spLocks/>
                </p:cNvSpPr>
                <p:nvPr/>
              </p:nvSpPr>
              <p:spPr bwMode="auto">
                <a:xfrm>
                  <a:off x="686" y="2206"/>
                  <a:ext cx="15" cy="18"/>
                </a:xfrm>
                <a:custGeom>
                  <a:avLst/>
                  <a:gdLst>
                    <a:gd name="T0" fmla="*/ 13 w 6"/>
                    <a:gd name="T1" fmla="*/ 0 h 8"/>
                    <a:gd name="T2" fmla="*/ 0 w 6"/>
                    <a:gd name="T3" fmla="*/ 16 h 8"/>
                    <a:gd name="T4" fmla="*/ 5 w 6"/>
                    <a:gd name="T5" fmla="*/ 18 h 8"/>
                    <a:gd name="T6" fmla="*/ 15 w 6"/>
                    <a:gd name="T7" fmla="*/ 5 h 8"/>
                    <a:gd name="T8" fmla="*/ 13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p:spPr>
              <p:txBody>
                <a:bodyPr/>
                <a:lstStyle/>
                <a:p>
                  <a:pPr>
                    <a:defRPr/>
                  </a:pPr>
                  <a:endParaRPr lang="en-US"/>
                </a:p>
              </p:txBody>
            </p:sp>
            <p:sp>
              <p:nvSpPr>
                <p:cNvPr id="2446" name="Freeform 416"/>
                <p:cNvSpPr>
                  <a:spLocks/>
                </p:cNvSpPr>
                <p:nvPr/>
              </p:nvSpPr>
              <p:spPr bwMode="auto">
                <a:xfrm>
                  <a:off x="672" y="2295"/>
                  <a:ext cx="17" cy="17"/>
                </a:xfrm>
                <a:custGeom>
                  <a:avLst/>
                  <a:gdLst>
                    <a:gd name="T0" fmla="*/ 0 w 7"/>
                    <a:gd name="T1" fmla="*/ 2 h 7"/>
                    <a:gd name="T2" fmla="*/ 15 w 7"/>
                    <a:gd name="T3" fmla="*/ 17 h 7"/>
                    <a:gd name="T4" fmla="*/ 17 w 7"/>
                    <a:gd name="T5" fmla="*/ 12 h 7"/>
                    <a:gd name="T6" fmla="*/ 5 w 7"/>
                    <a:gd name="T7" fmla="*/ 0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p:spPr>
              <p:txBody>
                <a:bodyPr/>
                <a:lstStyle/>
                <a:p>
                  <a:pPr>
                    <a:defRPr/>
                  </a:pPr>
                  <a:endParaRPr lang="en-US"/>
                </a:p>
              </p:txBody>
            </p:sp>
            <p:sp>
              <p:nvSpPr>
                <p:cNvPr id="2447" name="Freeform 417"/>
                <p:cNvSpPr>
                  <a:spLocks/>
                </p:cNvSpPr>
                <p:nvPr/>
              </p:nvSpPr>
              <p:spPr bwMode="auto">
                <a:xfrm>
                  <a:off x="672" y="2293"/>
                  <a:ext cx="5" cy="5"/>
                </a:xfrm>
                <a:custGeom>
                  <a:avLst/>
                  <a:gdLst>
                    <a:gd name="T0" fmla="*/ 5 w 2"/>
                    <a:gd name="T1" fmla="*/ 3 h 2"/>
                    <a:gd name="T2" fmla="*/ 3 w 2"/>
                    <a:gd name="T3" fmla="*/ 0 h 2"/>
                    <a:gd name="T4" fmla="*/ 0 w 2"/>
                    <a:gd name="T5" fmla="*/ 3 h 2"/>
                    <a:gd name="T6" fmla="*/ 0 w 2"/>
                    <a:gd name="T7" fmla="*/ 5 h 2"/>
                    <a:gd name="T8" fmla="*/ 5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p:spPr>
              <p:txBody>
                <a:bodyPr/>
                <a:lstStyle/>
                <a:p>
                  <a:pPr>
                    <a:defRPr/>
                  </a:pPr>
                  <a:endParaRPr lang="en-US"/>
                </a:p>
              </p:txBody>
            </p:sp>
            <p:sp>
              <p:nvSpPr>
                <p:cNvPr id="2448" name="Freeform 418"/>
                <p:cNvSpPr>
                  <a:spLocks/>
                </p:cNvSpPr>
                <p:nvPr/>
              </p:nvSpPr>
              <p:spPr bwMode="auto">
                <a:xfrm>
                  <a:off x="668" y="2222"/>
                  <a:ext cx="23" cy="45"/>
                </a:xfrm>
                <a:custGeom>
                  <a:avLst/>
                  <a:gdLst>
                    <a:gd name="T0" fmla="*/ 5 w 10"/>
                    <a:gd name="T1" fmla="*/ 45 h 19"/>
                    <a:gd name="T2" fmla="*/ 23 w 10"/>
                    <a:gd name="T3" fmla="*/ 2 h 19"/>
                    <a:gd name="T4" fmla="*/ 18 w 10"/>
                    <a:gd name="T5" fmla="*/ 0 h 19"/>
                    <a:gd name="T6" fmla="*/ 0 w 10"/>
                    <a:gd name="T7" fmla="*/ 45 h 19"/>
                    <a:gd name="T8" fmla="*/ 5 w 10"/>
                    <a:gd name="T9" fmla="*/ 45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p:spPr>
              <p:txBody>
                <a:bodyPr/>
                <a:lstStyle/>
                <a:p>
                  <a:pPr>
                    <a:defRPr/>
                  </a:pPr>
                  <a:endParaRPr lang="en-US"/>
                </a:p>
              </p:txBody>
            </p:sp>
            <p:sp>
              <p:nvSpPr>
                <p:cNvPr id="2449" name="Freeform 419"/>
                <p:cNvSpPr>
                  <a:spLocks/>
                </p:cNvSpPr>
                <p:nvPr/>
              </p:nvSpPr>
              <p:spPr bwMode="auto">
                <a:xfrm>
                  <a:off x="741" y="2175"/>
                  <a:ext cx="7" cy="7"/>
                </a:xfrm>
                <a:custGeom>
                  <a:avLst/>
                  <a:gdLst>
                    <a:gd name="T0" fmla="*/ 0 w 3"/>
                    <a:gd name="T1" fmla="*/ 7 h 3"/>
                    <a:gd name="T2" fmla="*/ 2 w 3"/>
                    <a:gd name="T3" fmla="*/ 7 h 3"/>
                    <a:gd name="T4" fmla="*/ 7 w 3"/>
                    <a:gd name="T5" fmla="*/ 5 h 3"/>
                    <a:gd name="T6" fmla="*/ 5 w 3"/>
                    <a:gd name="T7" fmla="*/ 0 h 3"/>
                    <a:gd name="T8" fmla="*/ 0 w 3"/>
                    <a:gd name="T9" fmla="*/ 2 h 3"/>
                    <a:gd name="T10" fmla="*/ 0 w 3"/>
                    <a:gd name="T11" fmla="*/ 2 h 3"/>
                    <a:gd name="T12" fmla="*/ 0 w 3"/>
                    <a:gd name="T13" fmla="*/ 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50" name="Freeform 420"/>
                <p:cNvSpPr>
                  <a:spLocks/>
                </p:cNvSpPr>
                <p:nvPr/>
              </p:nvSpPr>
              <p:spPr bwMode="auto">
                <a:xfrm>
                  <a:off x="698" y="2177"/>
                  <a:ext cx="43" cy="33"/>
                </a:xfrm>
                <a:custGeom>
                  <a:avLst/>
                  <a:gdLst>
                    <a:gd name="T0" fmla="*/ 43 w 18"/>
                    <a:gd name="T1" fmla="*/ 0 h 14"/>
                    <a:gd name="T2" fmla="*/ 0 w 18"/>
                    <a:gd name="T3" fmla="*/ 28 h 14"/>
                    <a:gd name="T4" fmla="*/ 2 w 18"/>
                    <a:gd name="T5" fmla="*/ 33 h 14"/>
                    <a:gd name="T6" fmla="*/ 43 w 18"/>
                    <a:gd name="T7" fmla="*/ 5 h 14"/>
                    <a:gd name="T8" fmla="*/ 4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p:spPr>
              <p:txBody>
                <a:bodyPr/>
                <a:lstStyle/>
                <a:p>
                  <a:pPr>
                    <a:defRPr/>
                  </a:pPr>
                  <a:endParaRPr lang="en-US"/>
                </a:p>
              </p:txBody>
            </p:sp>
            <p:sp>
              <p:nvSpPr>
                <p:cNvPr id="2451" name="Freeform 421"/>
                <p:cNvSpPr>
                  <a:spLocks/>
                </p:cNvSpPr>
                <p:nvPr/>
              </p:nvSpPr>
              <p:spPr bwMode="auto">
                <a:xfrm>
                  <a:off x="686" y="2220"/>
                  <a:ext cx="5" cy="4"/>
                </a:xfrm>
                <a:custGeom>
                  <a:avLst/>
                  <a:gdLst>
                    <a:gd name="T0" fmla="*/ 5 w 2"/>
                    <a:gd name="T1" fmla="*/ 4 h 2"/>
                    <a:gd name="T2" fmla="*/ 5 w 2"/>
                    <a:gd name="T3" fmla="*/ 4 h 2"/>
                    <a:gd name="T4" fmla="*/ 5 w 2"/>
                    <a:gd name="T5" fmla="*/ 2 h 2"/>
                    <a:gd name="T6" fmla="*/ 3 w 2"/>
                    <a:gd name="T7" fmla="*/ 0 h 2"/>
                    <a:gd name="T8" fmla="*/ 0 w 2"/>
                    <a:gd name="T9" fmla="*/ 2 h 2"/>
                    <a:gd name="T10" fmla="*/ 0 w 2"/>
                    <a:gd name="T11" fmla="*/ 2 h 2"/>
                    <a:gd name="T12" fmla="*/ 5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p:spPr>
              <p:txBody>
                <a:bodyPr/>
                <a:lstStyle/>
                <a:p>
                  <a:pPr>
                    <a:defRPr/>
                  </a:pPr>
                  <a:endParaRPr lang="en-US"/>
                </a:p>
              </p:txBody>
            </p:sp>
            <p:sp>
              <p:nvSpPr>
                <p:cNvPr id="2452" name="Freeform 422"/>
                <p:cNvSpPr>
                  <a:spLocks/>
                </p:cNvSpPr>
                <p:nvPr/>
              </p:nvSpPr>
              <p:spPr bwMode="auto">
                <a:xfrm>
                  <a:off x="689" y="2206"/>
                  <a:ext cx="12" cy="14"/>
                </a:xfrm>
                <a:custGeom>
                  <a:avLst/>
                  <a:gdLst>
                    <a:gd name="T0" fmla="*/ 10 w 5"/>
                    <a:gd name="T1" fmla="*/ 0 h 6"/>
                    <a:gd name="T2" fmla="*/ 0 w 5"/>
                    <a:gd name="T3" fmla="*/ 12 h 6"/>
                    <a:gd name="T4" fmla="*/ 5 w 5"/>
                    <a:gd name="T5" fmla="*/ 14 h 6"/>
                    <a:gd name="T6" fmla="*/ 12 w 5"/>
                    <a:gd name="T7" fmla="*/ 5 h 6"/>
                    <a:gd name="T8" fmla="*/ 1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p:spPr>
              <p:txBody>
                <a:bodyPr/>
                <a:lstStyle/>
                <a:p>
                  <a:pPr>
                    <a:defRPr/>
                  </a:pPr>
                  <a:endParaRPr lang="en-US"/>
                </a:p>
              </p:txBody>
            </p:sp>
            <p:sp>
              <p:nvSpPr>
                <p:cNvPr id="2453" name="Freeform 423"/>
                <p:cNvSpPr>
                  <a:spLocks/>
                </p:cNvSpPr>
                <p:nvPr/>
              </p:nvSpPr>
              <p:spPr bwMode="auto">
                <a:xfrm>
                  <a:off x="649" y="2321"/>
                  <a:ext cx="4" cy="3"/>
                </a:xfrm>
                <a:custGeom>
                  <a:avLst/>
                  <a:gdLst>
                    <a:gd name="T0" fmla="*/ 4 w 2"/>
                    <a:gd name="T1" fmla="*/ 3 h 1"/>
                    <a:gd name="T2" fmla="*/ 4 w 2"/>
                    <a:gd name="T3" fmla="*/ 3 h 1"/>
                    <a:gd name="T4" fmla="*/ 4 w 2"/>
                    <a:gd name="T5" fmla="*/ 3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54" name="Freeform 424"/>
                <p:cNvSpPr>
                  <a:spLocks/>
                </p:cNvSpPr>
                <p:nvPr/>
              </p:nvSpPr>
              <p:spPr bwMode="auto">
                <a:xfrm>
                  <a:off x="1131" y="2510"/>
                  <a:ext cx="4" cy="3"/>
                </a:xfrm>
                <a:custGeom>
                  <a:avLst/>
                  <a:gdLst>
                    <a:gd name="T0" fmla="*/ 4 w 2"/>
                    <a:gd name="T1" fmla="*/ 3 h 1"/>
                    <a:gd name="T2" fmla="*/ 4 w 2"/>
                    <a:gd name="T3" fmla="*/ 3 h 1"/>
                    <a:gd name="T4" fmla="*/ 0 w 2"/>
                    <a:gd name="T5" fmla="*/ 0 h 1"/>
                    <a:gd name="T6" fmla="*/ 0 w 2"/>
                    <a:gd name="T7" fmla="*/ 0 h 1"/>
                    <a:gd name="T8" fmla="*/ 0 w 2"/>
                    <a:gd name="T9" fmla="*/ 0 h 1"/>
                    <a:gd name="T10" fmla="*/ 0 w 2"/>
                    <a:gd name="T11" fmla="*/ 0 h 1"/>
                    <a:gd name="T12" fmla="*/ 4 w 2"/>
                    <a:gd name="T13" fmla="*/ 3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p:spPr>
              <p:txBody>
                <a:bodyPr/>
                <a:lstStyle/>
                <a:p>
                  <a:pPr>
                    <a:defRPr/>
                  </a:pPr>
                  <a:endParaRPr lang="en-US"/>
                </a:p>
              </p:txBody>
            </p:sp>
            <p:sp>
              <p:nvSpPr>
                <p:cNvPr id="2455" name="Freeform 425"/>
                <p:cNvSpPr>
                  <a:spLocks/>
                </p:cNvSpPr>
                <p:nvPr/>
              </p:nvSpPr>
              <p:spPr bwMode="auto">
                <a:xfrm>
                  <a:off x="1135" y="2499"/>
                  <a:ext cx="7" cy="4"/>
                </a:xfrm>
                <a:custGeom>
                  <a:avLst/>
                  <a:gdLst>
                    <a:gd name="T0" fmla="*/ 5 w 3"/>
                    <a:gd name="T1" fmla="*/ 0 h 2"/>
                    <a:gd name="T2" fmla="*/ 0 w 3"/>
                    <a:gd name="T3" fmla="*/ 2 h 2"/>
                    <a:gd name="T4" fmla="*/ 5 w 3"/>
                    <a:gd name="T5" fmla="*/ 4 h 2"/>
                    <a:gd name="T6" fmla="*/ 7 w 3"/>
                    <a:gd name="T7" fmla="*/ 2 h 2"/>
                    <a:gd name="T8" fmla="*/ 5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p:spPr>
              <p:txBody>
                <a:bodyPr/>
                <a:lstStyle/>
                <a:p>
                  <a:pPr>
                    <a:defRPr/>
                  </a:pPr>
                  <a:endParaRPr lang="en-US"/>
                </a:p>
              </p:txBody>
            </p:sp>
            <p:sp>
              <p:nvSpPr>
                <p:cNvPr id="2456" name="Freeform 426"/>
                <p:cNvSpPr>
                  <a:spLocks/>
                </p:cNvSpPr>
                <p:nvPr/>
              </p:nvSpPr>
              <p:spPr bwMode="auto">
                <a:xfrm>
                  <a:off x="1131" y="2501"/>
                  <a:ext cx="9" cy="12"/>
                </a:xfrm>
                <a:custGeom>
                  <a:avLst/>
                  <a:gdLst>
                    <a:gd name="T0" fmla="*/ 5 w 4"/>
                    <a:gd name="T1" fmla="*/ 12 h 5"/>
                    <a:gd name="T2" fmla="*/ 9 w 4"/>
                    <a:gd name="T3" fmla="*/ 5 h 5"/>
                    <a:gd name="T4" fmla="*/ 9 w 4"/>
                    <a:gd name="T5" fmla="*/ 5 h 5"/>
                    <a:gd name="T6" fmla="*/ 9 w 4"/>
                    <a:gd name="T7" fmla="*/ 2 h 5"/>
                    <a:gd name="T8" fmla="*/ 5 w 4"/>
                    <a:gd name="T9" fmla="*/ 0 h 5"/>
                    <a:gd name="T10" fmla="*/ 5 w 4"/>
                    <a:gd name="T11" fmla="*/ 2 h 5"/>
                    <a:gd name="T12" fmla="*/ 5 w 4"/>
                    <a:gd name="T13" fmla="*/ 2 h 5"/>
                    <a:gd name="T14" fmla="*/ 0 w 4"/>
                    <a:gd name="T15" fmla="*/ 10 h 5"/>
                    <a:gd name="T16" fmla="*/ 5 w 4"/>
                    <a:gd name="T17" fmla="*/ 1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p:spPr>
              <p:txBody>
                <a:bodyPr/>
                <a:lstStyle/>
                <a:p>
                  <a:pPr>
                    <a:defRPr/>
                  </a:pPr>
                  <a:endParaRPr lang="en-US"/>
                </a:p>
              </p:txBody>
            </p:sp>
            <p:sp>
              <p:nvSpPr>
                <p:cNvPr id="2457"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p:spPr>
              <p:txBody>
                <a:bodyPr/>
                <a:lstStyle/>
                <a:p>
                  <a:pPr>
                    <a:defRPr/>
                  </a:pPr>
                  <a:endParaRPr lang="en-US"/>
                </a:p>
              </p:txBody>
            </p:sp>
            <p:sp>
              <p:nvSpPr>
                <p:cNvPr id="2458" name="Freeform 428"/>
                <p:cNvSpPr>
                  <a:spLocks/>
                </p:cNvSpPr>
                <p:nvPr/>
              </p:nvSpPr>
              <p:spPr bwMode="auto">
                <a:xfrm>
                  <a:off x="1175" y="2354"/>
                  <a:ext cx="5" cy="1"/>
                </a:xfrm>
                <a:custGeom>
                  <a:avLst/>
                  <a:gdLst>
                    <a:gd name="T0" fmla="*/ 5 w 2"/>
                    <a:gd name="T1" fmla="*/ 0 h 1"/>
                    <a:gd name="T2" fmla="*/ 5 w 2"/>
                    <a:gd name="T3" fmla="*/ 0 h 1"/>
                    <a:gd name="T4" fmla="*/ 5 w 2"/>
                    <a:gd name="T5" fmla="*/ 0 h 1"/>
                    <a:gd name="T6" fmla="*/ 0 w 2"/>
                    <a:gd name="T7" fmla="*/ 0 h 1"/>
                    <a:gd name="T8" fmla="*/ 0 w 2"/>
                    <a:gd name="T9" fmla="*/ 0 h 1"/>
                    <a:gd name="T10" fmla="*/ 0 w 2"/>
                    <a:gd name="T11" fmla="*/ 0 h 1"/>
                    <a:gd name="T12" fmla="*/ 5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459" name="Freeform 429"/>
                <p:cNvSpPr>
                  <a:spLocks/>
                </p:cNvSpPr>
                <p:nvPr/>
              </p:nvSpPr>
              <p:spPr bwMode="auto">
                <a:xfrm>
                  <a:off x="802" y="2120"/>
                  <a:ext cx="3" cy="5"/>
                </a:xfrm>
                <a:custGeom>
                  <a:avLst/>
                  <a:gdLst>
                    <a:gd name="T0" fmla="*/ 3 w 1"/>
                    <a:gd name="T1" fmla="*/ 0 h 2"/>
                    <a:gd name="T2" fmla="*/ 0 w 1"/>
                    <a:gd name="T3" fmla="*/ 0 h 2"/>
                    <a:gd name="T4" fmla="*/ 3 w 1"/>
                    <a:gd name="T5" fmla="*/ 5 h 2"/>
                    <a:gd name="T6" fmla="*/ 3 w 1"/>
                    <a:gd name="T7" fmla="*/ 5 h 2"/>
                    <a:gd name="T8" fmla="*/ 3 w 1"/>
                    <a:gd name="T9" fmla="*/ 5 h 2"/>
                    <a:gd name="T10" fmla="*/ 3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460" name="Freeform 430"/>
                <p:cNvSpPr>
                  <a:spLocks/>
                </p:cNvSpPr>
                <p:nvPr/>
              </p:nvSpPr>
              <p:spPr bwMode="auto">
                <a:xfrm>
                  <a:off x="781" y="2596"/>
                  <a:ext cx="2" cy="4"/>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461" name="Freeform 431"/>
                <p:cNvSpPr>
                  <a:spLocks/>
                </p:cNvSpPr>
                <p:nvPr/>
              </p:nvSpPr>
              <p:spPr bwMode="auto">
                <a:xfrm>
                  <a:off x="745" y="2120"/>
                  <a:ext cx="60" cy="41"/>
                </a:xfrm>
                <a:custGeom>
                  <a:avLst/>
                  <a:gdLst>
                    <a:gd name="T0" fmla="*/ 2 w 25"/>
                    <a:gd name="T1" fmla="*/ 41 h 17"/>
                    <a:gd name="T2" fmla="*/ 31 w 25"/>
                    <a:gd name="T3" fmla="*/ 19 h 17"/>
                    <a:gd name="T4" fmla="*/ 60 w 25"/>
                    <a:gd name="T5" fmla="*/ 5 h 17"/>
                    <a:gd name="T6" fmla="*/ 58 w 25"/>
                    <a:gd name="T7" fmla="*/ 0 h 17"/>
                    <a:gd name="T8" fmla="*/ 29 w 25"/>
                    <a:gd name="T9" fmla="*/ 17 h 17"/>
                    <a:gd name="T10" fmla="*/ 0 w 25"/>
                    <a:gd name="T11" fmla="*/ 36 h 17"/>
                    <a:gd name="T12" fmla="*/ 2 w 25"/>
                    <a:gd name="T13" fmla="*/ 41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p:spPr>
              <p:txBody>
                <a:bodyPr/>
                <a:lstStyle/>
                <a:p>
                  <a:pPr>
                    <a:defRPr/>
                  </a:pPr>
                  <a:endParaRPr lang="en-US"/>
                </a:p>
              </p:txBody>
            </p:sp>
            <p:sp>
              <p:nvSpPr>
                <p:cNvPr id="2462" name="Freeform 432"/>
                <p:cNvSpPr>
                  <a:spLocks/>
                </p:cNvSpPr>
                <p:nvPr/>
              </p:nvSpPr>
              <p:spPr bwMode="auto">
                <a:xfrm>
                  <a:off x="892" y="2097"/>
                  <a:ext cx="78" cy="12"/>
                </a:xfrm>
                <a:custGeom>
                  <a:avLst/>
                  <a:gdLst>
                    <a:gd name="T0" fmla="*/ 0 w 33"/>
                    <a:gd name="T1" fmla="*/ 7 h 5"/>
                    <a:gd name="T2" fmla="*/ 31 w 33"/>
                    <a:gd name="T3" fmla="*/ 7 h 5"/>
                    <a:gd name="T4" fmla="*/ 66 w 33"/>
                    <a:gd name="T5" fmla="*/ 10 h 5"/>
                    <a:gd name="T6" fmla="*/ 78 w 33"/>
                    <a:gd name="T7" fmla="*/ 12 h 5"/>
                    <a:gd name="T8" fmla="*/ 78 w 33"/>
                    <a:gd name="T9" fmla="*/ 7 h 5"/>
                    <a:gd name="T10" fmla="*/ 69 w 33"/>
                    <a:gd name="T11" fmla="*/ 5 h 5"/>
                    <a:gd name="T12" fmla="*/ 31 w 33"/>
                    <a:gd name="T13" fmla="*/ 2 h 5"/>
                    <a:gd name="T14" fmla="*/ 0 w 33"/>
                    <a:gd name="T15" fmla="*/ 2 h 5"/>
                    <a:gd name="T16" fmla="*/ 0 w 33"/>
                    <a:gd name="T17" fmla="*/ 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p:spPr>
              <p:txBody>
                <a:bodyPr/>
                <a:lstStyle/>
                <a:p>
                  <a:pPr>
                    <a:defRPr/>
                  </a:pPr>
                  <a:endParaRPr lang="en-US"/>
                </a:p>
              </p:txBody>
            </p:sp>
            <p:sp>
              <p:nvSpPr>
                <p:cNvPr id="2463" name="Freeform 433"/>
                <p:cNvSpPr>
                  <a:spLocks/>
                </p:cNvSpPr>
                <p:nvPr/>
              </p:nvSpPr>
              <p:spPr bwMode="auto">
                <a:xfrm>
                  <a:off x="689" y="2158"/>
                  <a:ext cx="59" cy="62"/>
                </a:xfrm>
                <a:custGeom>
                  <a:avLst/>
                  <a:gdLst>
                    <a:gd name="T0" fmla="*/ 5 w 25"/>
                    <a:gd name="T1" fmla="*/ 62 h 26"/>
                    <a:gd name="T2" fmla="*/ 28 w 25"/>
                    <a:gd name="T3" fmla="*/ 31 h 26"/>
                    <a:gd name="T4" fmla="*/ 59 w 25"/>
                    <a:gd name="T5" fmla="*/ 2 h 26"/>
                    <a:gd name="T6" fmla="*/ 57 w 25"/>
                    <a:gd name="T7" fmla="*/ 0 h 26"/>
                    <a:gd name="T8" fmla="*/ 26 w 25"/>
                    <a:gd name="T9" fmla="*/ 29 h 26"/>
                    <a:gd name="T10" fmla="*/ 0 w 25"/>
                    <a:gd name="T11" fmla="*/ 60 h 26"/>
                    <a:gd name="T12" fmla="*/ 5 w 25"/>
                    <a:gd name="T13" fmla="*/ 6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p:spPr>
              <p:txBody>
                <a:bodyPr/>
                <a:lstStyle/>
                <a:p>
                  <a:pPr>
                    <a:defRPr/>
                  </a:pPr>
                  <a:endParaRPr lang="en-US"/>
                </a:p>
              </p:txBody>
            </p:sp>
            <p:sp>
              <p:nvSpPr>
                <p:cNvPr id="2464" name="Rectangle 434"/>
                <p:cNvSpPr>
                  <a:spLocks noChangeArrowheads="1"/>
                </p:cNvSpPr>
                <p:nvPr/>
              </p:nvSpPr>
              <p:spPr bwMode="auto">
                <a:xfrm>
                  <a:off x="883" y="2099"/>
                  <a:ext cx="4" cy="5"/>
                </a:xfrm>
                <a:prstGeom prst="rect">
                  <a:avLst/>
                </a:prstGeom>
                <a:solidFill>
                  <a:srgbClr val="748FA5"/>
                </a:solidFill>
                <a:ln w="9525">
                  <a:noFill/>
                  <a:miter lim="800000"/>
                  <a:headEnd/>
                  <a:tailEnd/>
                </a:ln>
              </p:spPr>
              <p:txBody>
                <a:bodyPr/>
                <a:lstStyle/>
                <a:p>
                  <a:pPr>
                    <a:defRPr/>
                  </a:pPr>
                  <a:endParaRPr lang="en-US"/>
                </a:p>
              </p:txBody>
            </p:sp>
            <p:sp>
              <p:nvSpPr>
                <p:cNvPr id="2465" name="Freeform 435"/>
                <p:cNvSpPr>
                  <a:spLocks/>
                </p:cNvSpPr>
                <p:nvPr/>
              </p:nvSpPr>
              <p:spPr bwMode="auto">
                <a:xfrm>
                  <a:off x="1140" y="2428"/>
                  <a:ext cx="33" cy="73"/>
                </a:xfrm>
                <a:custGeom>
                  <a:avLst/>
                  <a:gdLst>
                    <a:gd name="T0" fmla="*/ 28 w 14"/>
                    <a:gd name="T1" fmla="*/ 0 h 31"/>
                    <a:gd name="T2" fmla="*/ 26 w 14"/>
                    <a:gd name="T3" fmla="*/ 7 h 31"/>
                    <a:gd name="T4" fmla="*/ 21 w 14"/>
                    <a:gd name="T5" fmla="*/ 19 h 31"/>
                    <a:gd name="T6" fmla="*/ 14 w 14"/>
                    <a:gd name="T7" fmla="*/ 38 h 31"/>
                    <a:gd name="T8" fmla="*/ 0 w 14"/>
                    <a:gd name="T9" fmla="*/ 71 h 31"/>
                    <a:gd name="T10" fmla="*/ 2 w 14"/>
                    <a:gd name="T11" fmla="*/ 73 h 31"/>
                    <a:gd name="T12" fmla="*/ 19 w 14"/>
                    <a:gd name="T13" fmla="*/ 40 h 31"/>
                    <a:gd name="T14" fmla="*/ 26 w 14"/>
                    <a:gd name="T15" fmla="*/ 21 h 31"/>
                    <a:gd name="T16" fmla="*/ 31 w 14"/>
                    <a:gd name="T17" fmla="*/ 7 h 31"/>
                    <a:gd name="T18" fmla="*/ 33 w 14"/>
                    <a:gd name="T19" fmla="*/ 0 h 31"/>
                    <a:gd name="T20" fmla="*/ 28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p:spPr>
              <p:txBody>
                <a:bodyPr/>
                <a:lstStyle/>
                <a:p>
                  <a:pPr>
                    <a:defRPr/>
                  </a:pPr>
                  <a:endParaRPr lang="en-US"/>
                </a:p>
              </p:txBody>
            </p:sp>
            <p:sp>
              <p:nvSpPr>
                <p:cNvPr id="2466" name="Freeform 436"/>
                <p:cNvSpPr>
                  <a:spLocks/>
                </p:cNvSpPr>
                <p:nvPr/>
              </p:nvSpPr>
              <p:spPr bwMode="auto">
                <a:xfrm>
                  <a:off x="805" y="2099"/>
                  <a:ext cx="75" cy="26"/>
                </a:xfrm>
                <a:custGeom>
                  <a:avLst/>
                  <a:gdLst>
                    <a:gd name="T0" fmla="*/ 0 w 32"/>
                    <a:gd name="T1" fmla="*/ 26 h 11"/>
                    <a:gd name="T2" fmla="*/ 42 w 32"/>
                    <a:gd name="T3" fmla="*/ 12 h 11"/>
                    <a:gd name="T4" fmla="*/ 75 w 32"/>
                    <a:gd name="T5" fmla="*/ 5 h 11"/>
                    <a:gd name="T6" fmla="*/ 75 w 32"/>
                    <a:gd name="T7" fmla="*/ 0 h 11"/>
                    <a:gd name="T8" fmla="*/ 40 w 32"/>
                    <a:gd name="T9" fmla="*/ 7 h 11"/>
                    <a:gd name="T10" fmla="*/ 0 w 32"/>
                    <a:gd name="T11" fmla="*/ 21 h 11"/>
                    <a:gd name="T12" fmla="*/ 0 w 32"/>
                    <a:gd name="T13" fmla="*/ 26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p:spPr>
              <p:txBody>
                <a:bodyPr/>
                <a:lstStyle/>
                <a:p>
                  <a:pPr>
                    <a:defRPr/>
                  </a:pPr>
                  <a:endParaRPr lang="en-US"/>
                </a:p>
              </p:txBody>
            </p:sp>
            <p:sp>
              <p:nvSpPr>
                <p:cNvPr id="2467" name="Freeform 437"/>
                <p:cNvSpPr>
                  <a:spLocks/>
                </p:cNvSpPr>
                <p:nvPr/>
              </p:nvSpPr>
              <p:spPr bwMode="auto">
                <a:xfrm>
                  <a:off x="1168" y="2354"/>
                  <a:ext cx="12" cy="74"/>
                </a:xfrm>
                <a:custGeom>
                  <a:avLst/>
                  <a:gdLst>
                    <a:gd name="T0" fmla="*/ 7 w 5"/>
                    <a:gd name="T1" fmla="*/ 0 h 31"/>
                    <a:gd name="T2" fmla="*/ 7 w 5"/>
                    <a:gd name="T3" fmla="*/ 19 h 31"/>
                    <a:gd name="T4" fmla="*/ 5 w 5"/>
                    <a:gd name="T5" fmla="*/ 41 h 31"/>
                    <a:gd name="T6" fmla="*/ 0 w 5"/>
                    <a:gd name="T7" fmla="*/ 74 h 31"/>
                    <a:gd name="T8" fmla="*/ 0 w 5"/>
                    <a:gd name="T9" fmla="*/ 72 h 31"/>
                    <a:gd name="T10" fmla="*/ 0 w 5"/>
                    <a:gd name="T11" fmla="*/ 74 h 31"/>
                    <a:gd name="T12" fmla="*/ 5 w 5"/>
                    <a:gd name="T13" fmla="*/ 74 h 31"/>
                    <a:gd name="T14" fmla="*/ 5 w 5"/>
                    <a:gd name="T15" fmla="*/ 74 h 31"/>
                    <a:gd name="T16" fmla="*/ 5 w 5"/>
                    <a:gd name="T17" fmla="*/ 74 h 31"/>
                    <a:gd name="T18" fmla="*/ 5 w 5"/>
                    <a:gd name="T19" fmla="*/ 74 h 31"/>
                    <a:gd name="T20" fmla="*/ 10 w 5"/>
                    <a:gd name="T21" fmla="*/ 41 h 31"/>
                    <a:gd name="T22" fmla="*/ 12 w 5"/>
                    <a:gd name="T23" fmla="*/ 19 h 31"/>
                    <a:gd name="T24" fmla="*/ 12 w 5"/>
                    <a:gd name="T25" fmla="*/ 0 h 31"/>
                    <a:gd name="T26" fmla="*/ 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p:spPr>
              <p:txBody>
                <a:bodyPr/>
                <a:lstStyle/>
                <a:p>
                  <a:pPr>
                    <a:defRPr/>
                  </a:pPr>
                  <a:endParaRPr lang="en-US"/>
                </a:p>
              </p:txBody>
            </p:sp>
            <p:sp>
              <p:nvSpPr>
                <p:cNvPr id="2468" name="Freeform 438"/>
                <p:cNvSpPr>
                  <a:spLocks/>
                </p:cNvSpPr>
                <p:nvPr/>
              </p:nvSpPr>
              <p:spPr bwMode="auto">
                <a:xfrm>
                  <a:off x="1168" y="2428"/>
                  <a:ext cx="5" cy="1"/>
                </a:xfrm>
                <a:custGeom>
                  <a:avLst/>
                  <a:gdLst>
                    <a:gd name="T0" fmla="*/ 5 w 2"/>
                    <a:gd name="T1" fmla="*/ 0 h 1"/>
                    <a:gd name="T2" fmla="*/ 5 w 2"/>
                    <a:gd name="T3" fmla="*/ 0 h 1"/>
                    <a:gd name="T4" fmla="*/ 0 w 2"/>
                    <a:gd name="T5" fmla="*/ 0 h 1"/>
                    <a:gd name="T6" fmla="*/ 0 w 2"/>
                    <a:gd name="T7" fmla="*/ 0 h 1"/>
                    <a:gd name="T8" fmla="*/ 5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p:spPr>
              <p:txBody>
                <a:bodyPr/>
                <a:lstStyle/>
                <a:p>
                  <a:pPr>
                    <a:defRPr/>
                  </a:pPr>
                  <a:endParaRPr lang="en-US"/>
                </a:p>
              </p:txBody>
            </p:sp>
            <p:sp>
              <p:nvSpPr>
                <p:cNvPr id="2469" name="Freeform 439"/>
                <p:cNvSpPr>
                  <a:spLocks/>
                </p:cNvSpPr>
                <p:nvPr/>
              </p:nvSpPr>
              <p:spPr bwMode="auto">
                <a:xfrm>
                  <a:off x="795" y="2603"/>
                  <a:ext cx="10" cy="7"/>
                </a:xfrm>
                <a:custGeom>
                  <a:avLst/>
                  <a:gdLst>
                    <a:gd name="T0" fmla="*/ 10 w 4"/>
                    <a:gd name="T1" fmla="*/ 2 h 3"/>
                    <a:gd name="T2" fmla="*/ 3 w 4"/>
                    <a:gd name="T3" fmla="*/ 0 h 3"/>
                    <a:gd name="T4" fmla="*/ 0 w 4"/>
                    <a:gd name="T5" fmla="*/ 5 h 3"/>
                    <a:gd name="T6" fmla="*/ 7 w 4"/>
                    <a:gd name="T7" fmla="*/ 7 h 3"/>
                    <a:gd name="T8" fmla="*/ 1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p:spPr>
              <p:txBody>
                <a:bodyPr/>
                <a:lstStyle/>
                <a:p>
                  <a:pPr>
                    <a:defRPr/>
                  </a:pPr>
                  <a:endParaRPr lang="en-US"/>
                </a:p>
              </p:txBody>
            </p:sp>
            <p:sp>
              <p:nvSpPr>
                <p:cNvPr id="2470" name="Freeform 440"/>
                <p:cNvSpPr>
                  <a:spLocks/>
                </p:cNvSpPr>
                <p:nvPr/>
              </p:nvSpPr>
              <p:spPr bwMode="auto">
                <a:xfrm>
                  <a:off x="819" y="2612"/>
                  <a:ext cx="4" cy="5"/>
                </a:xfrm>
                <a:custGeom>
                  <a:avLst/>
                  <a:gdLst>
                    <a:gd name="T0" fmla="*/ 0 w 2"/>
                    <a:gd name="T1" fmla="*/ 5 h 2"/>
                    <a:gd name="T2" fmla="*/ 2 w 2"/>
                    <a:gd name="T3" fmla="*/ 5 h 2"/>
                    <a:gd name="T4" fmla="*/ 4 w 2"/>
                    <a:gd name="T5" fmla="*/ 0 h 2"/>
                    <a:gd name="T6" fmla="*/ 2 w 2"/>
                    <a:gd name="T7" fmla="*/ 0 h 2"/>
                    <a:gd name="T8" fmla="*/ 0 w 2"/>
                    <a:gd name="T9" fmla="*/ 5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71" name="Freeform 441"/>
                <p:cNvSpPr>
                  <a:spLocks/>
                </p:cNvSpPr>
                <p:nvPr/>
              </p:nvSpPr>
              <p:spPr bwMode="auto">
                <a:xfrm>
                  <a:off x="821" y="2612"/>
                  <a:ext cx="12" cy="7"/>
                </a:xfrm>
                <a:custGeom>
                  <a:avLst/>
                  <a:gdLst>
                    <a:gd name="T0" fmla="*/ 12 w 5"/>
                    <a:gd name="T1" fmla="*/ 2 h 3"/>
                    <a:gd name="T2" fmla="*/ 2 w 5"/>
                    <a:gd name="T3" fmla="*/ 0 h 3"/>
                    <a:gd name="T4" fmla="*/ 0 w 5"/>
                    <a:gd name="T5" fmla="*/ 5 h 3"/>
                    <a:gd name="T6" fmla="*/ 10 w 5"/>
                    <a:gd name="T7" fmla="*/ 7 h 3"/>
                    <a:gd name="T8" fmla="*/ 12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p:spPr>
              <p:txBody>
                <a:bodyPr/>
                <a:lstStyle/>
                <a:p>
                  <a:pPr>
                    <a:defRPr/>
                  </a:pPr>
                  <a:endParaRPr lang="en-US"/>
                </a:p>
              </p:txBody>
            </p:sp>
            <p:sp>
              <p:nvSpPr>
                <p:cNvPr id="2472" name="Freeform 442"/>
                <p:cNvSpPr>
                  <a:spLocks/>
                </p:cNvSpPr>
                <p:nvPr/>
              </p:nvSpPr>
              <p:spPr bwMode="auto">
                <a:xfrm>
                  <a:off x="814" y="2610"/>
                  <a:ext cx="7" cy="7"/>
                </a:xfrm>
                <a:custGeom>
                  <a:avLst/>
                  <a:gdLst>
                    <a:gd name="T0" fmla="*/ 0 w 3"/>
                    <a:gd name="T1" fmla="*/ 5 h 3"/>
                    <a:gd name="T2" fmla="*/ 5 w 3"/>
                    <a:gd name="T3" fmla="*/ 7 h 3"/>
                    <a:gd name="T4" fmla="*/ 7 w 3"/>
                    <a:gd name="T5" fmla="*/ 2 h 3"/>
                    <a:gd name="T6" fmla="*/ 0 w 3"/>
                    <a:gd name="T7" fmla="*/ 0 h 3"/>
                    <a:gd name="T8" fmla="*/ 0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73" name="Freeform 443"/>
                <p:cNvSpPr>
                  <a:spLocks/>
                </p:cNvSpPr>
                <p:nvPr/>
              </p:nvSpPr>
              <p:spPr bwMode="auto">
                <a:xfrm>
                  <a:off x="802" y="2605"/>
                  <a:ext cx="10" cy="7"/>
                </a:xfrm>
                <a:custGeom>
                  <a:avLst/>
                  <a:gdLst>
                    <a:gd name="T0" fmla="*/ 10 w 4"/>
                    <a:gd name="T1" fmla="*/ 5 h 3"/>
                    <a:gd name="T2" fmla="*/ 3 w 4"/>
                    <a:gd name="T3" fmla="*/ 0 h 3"/>
                    <a:gd name="T4" fmla="*/ 0 w 4"/>
                    <a:gd name="T5" fmla="*/ 5 h 3"/>
                    <a:gd name="T6" fmla="*/ 10 w 4"/>
                    <a:gd name="T7" fmla="*/ 7 h 3"/>
                    <a:gd name="T8" fmla="*/ 1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p:spPr>
              <p:txBody>
                <a:bodyPr/>
                <a:lstStyle/>
                <a:p>
                  <a:pPr>
                    <a:defRPr/>
                  </a:pPr>
                  <a:endParaRPr lang="en-US"/>
                </a:p>
              </p:txBody>
            </p:sp>
            <p:sp>
              <p:nvSpPr>
                <p:cNvPr id="2474" name="Freeform 444"/>
                <p:cNvSpPr>
                  <a:spLocks/>
                </p:cNvSpPr>
                <p:nvPr/>
              </p:nvSpPr>
              <p:spPr bwMode="auto">
                <a:xfrm>
                  <a:off x="802" y="2605"/>
                  <a:ext cx="3" cy="5"/>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475" name="Freeform 445"/>
                <p:cNvSpPr>
                  <a:spLocks/>
                </p:cNvSpPr>
                <p:nvPr/>
              </p:nvSpPr>
              <p:spPr bwMode="auto">
                <a:xfrm>
                  <a:off x="788" y="2600"/>
                  <a:ext cx="7" cy="5"/>
                </a:xfrm>
                <a:custGeom>
                  <a:avLst/>
                  <a:gdLst>
                    <a:gd name="T0" fmla="*/ 0 w 3"/>
                    <a:gd name="T1" fmla="*/ 5 h 2"/>
                    <a:gd name="T2" fmla="*/ 2 w 3"/>
                    <a:gd name="T3" fmla="*/ 5 h 2"/>
                    <a:gd name="T4" fmla="*/ 5 w 3"/>
                    <a:gd name="T5" fmla="*/ 5 h 2"/>
                    <a:gd name="T6" fmla="*/ 7 w 3"/>
                    <a:gd name="T7" fmla="*/ 0 h 2"/>
                    <a:gd name="T8" fmla="*/ 5 w 3"/>
                    <a:gd name="T9" fmla="*/ 0 h 2"/>
                    <a:gd name="T10" fmla="*/ 2 w 3"/>
                    <a:gd name="T11" fmla="*/ 0 h 2"/>
                    <a:gd name="T12" fmla="*/ 0 w 3"/>
                    <a:gd name="T13" fmla="*/ 5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76" name="Freeform 446"/>
                <p:cNvSpPr>
                  <a:spLocks/>
                </p:cNvSpPr>
                <p:nvPr/>
              </p:nvSpPr>
              <p:spPr bwMode="auto">
                <a:xfrm>
                  <a:off x="970" y="2104"/>
                  <a:ext cx="1"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p:spPr>
              <p:txBody>
                <a:bodyPr/>
                <a:lstStyle/>
                <a:p>
                  <a:pPr>
                    <a:defRPr/>
                  </a:pPr>
                  <a:endParaRPr lang="en-US"/>
                </a:p>
              </p:txBody>
            </p:sp>
            <p:sp>
              <p:nvSpPr>
                <p:cNvPr id="2477" name="Freeform 447"/>
                <p:cNvSpPr>
                  <a:spLocks/>
                </p:cNvSpPr>
                <p:nvPr/>
              </p:nvSpPr>
              <p:spPr bwMode="auto">
                <a:xfrm>
                  <a:off x="793" y="2600"/>
                  <a:ext cx="4" cy="7"/>
                </a:xfrm>
                <a:custGeom>
                  <a:avLst/>
                  <a:gdLst>
                    <a:gd name="T0" fmla="*/ 4 w 2"/>
                    <a:gd name="T1" fmla="*/ 2 h 3"/>
                    <a:gd name="T2" fmla="*/ 2 w 2"/>
                    <a:gd name="T3" fmla="*/ 2 h 3"/>
                    <a:gd name="T4" fmla="*/ 2 w 2"/>
                    <a:gd name="T5" fmla="*/ 0 h 3"/>
                    <a:gd name="T6" fmla="*/ 0 w 2"/>
                    <a:gd name="T7" fmla="*/ 5 h 3"/>
                    <a:gd name="T8" fmla="*/ 0 w 2"/>
                    <a:gd name="T9" fmla="*/ 5 h 3"/>
                    <a:gd name="T10" fmla="*/ 2 w 2"/>
                    <a:gd name="T11" fmla="*/ 7 h 3"/>
                    <a:gd name="T12" fmla="*/ 4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p:spPr>
              <p:txBody>
                <a:bodyPr/>
                <a:lstStyle/>
                <a:p>
                  <a:pPr>
                    <a:defRPr/>
                  </a:pPr>
                  <a:endParaRPr lang="en-US"/>
                </a:p>
              </p:txBody>
            </p:sp>
            <p:sp>
              <p:nvSpPr>
                <p:cNvPr id="2478" name="Freeform 448"/>
                <p:cNvSpPr>
                  <a:spLocks/>
                </p:cNvSpPr>
                <p:nvPr/>
              </p:nvSpPr>
              <p:spPr bwMode="auto">
                <a:xfrm>
                  <a:off x="812" y="2610"/>
                  <a:ext cx="2" cy="4"/>
                </a:xfrm>
                <a:custGeom>
                  <a:avLst/>
                  <a:gdLst>
                    <a:gd name="T0" fmla="*/ 0 w 1"/>
                    <a:gd name="T1" fmla="*/ 2 h 2"/>
                    <a:gd name="T2" fmla="*/ 0 w 1"/>
                    <a:gd name="T3" fmla="*/ 4 h 2"/>
                    <a:gd name="T4" fmla="*/ 2 w 1"/>
                    <a:gd name="T5" fmla="*/ 4 h 2"/>
                    <a:gd name="T6" fmla="*/ 2 w 1"/>
                    <a:gd name="T7" fmla="*/ 0 h 2"/>
                    <a:gd name="T8" fmla="*/ 2 w 1"/>
                    <a:gd name="T9" fmla="*/ 0 h 2"/>
                    <a:gd name="T10" fmla="*/ 0 w 1"/>
                    <a:gd name="T11" fmla="*/ 0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p:spPr>
              <p:txBody>
                <a:bodyPr/>
                <a:lstStyle/>
                <a:p>
                  <a:pPr>
                    <a:defRPr/>
                  </a:pPr>
                  <a:endParaRPr lang="en-US"/>
                </a:p>
              </p:txBody>
            </p:sp>
            <p:sp>
              <p:nvSpPr>
                <p:cNvPr id="2479" name="Freeform 449"/>
                <p:cNvSpPr>
                  <a:spLocks/>
                </p:cNvSpPr>
                <p:nvPr/>
              </p:nvSpPr>
              <p:spPr bwMode="auto">
                <a:xfrm>
                  <a:off x="781" y="2596"/>
                  <a:ext cx="5" cy="4"/>
                </a:xfrm>
                <a:custGeom>
                  <a:avLst/>
                  <a:gdLst>
                    <a:gd name="T0" fmla="*/ 5 w 2"/>
                    <a:gd name="T1" fmla="*/ 0 h 2"/>
                    <a:gd name="T2" fmla="*/ 5 w 2"/>
                    <a:gd name="T3" fmla="*/ 0 h 2"/>
                    <a:gd name="T4" fmla="*/ 5 w 2"/>
                    <a:gd name="T5" fmla="*/ 0 h 2"/>
                    <a:gd name="T6" fmla="*/ 5 w 2"/>
                    <a:gd name="T7" fmla="*/ 2 h 2"/>
                    <a:gd name="T8" fmla="*/ 0 w 2"/>
                    <a:gd name="T9" fmla="*/ 4 h 2"/>
                    <a:gd name="T10" fmla="*/ 0 w 2"/>
                    <a:gd name="T11" fmla="*/ 4 h 2"/>
                    <a:gd name="T12" fmla="*/ 3 w 2"/>
                    <a:gd name="T13" fmla="*/ 4 h 2"/>
                    <a:gd name="T14" fmla="*/ 5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p:spPr>
              <p:txBody>
                <a:bodyPr/>
                <a:lstStyle/>
                <a:p>
                  <a:pPr>
                    <a:defRPr/>
                  </a:pPr>
                  <a:endParaRPr lang="en-US"/>
                </a:p>
              </p:txBody>
            </p:sp>
            <p:sp>
              <p:nvSpPr>
                <p:cNvPr id="2480" name="Freeform 450"/>
                <p:cNvSpPr>
                  <a:spLocks/>
                </p:cNvSpPr>
                <p:nvPr/>
              </p:nvSpPr>
              <p:spPr bwMode="auto">
                <a:xfrm>
                  <a:off x="776" y="2593"/>
                  <a:ext cx="3" cy="5"/>
                </a:xfrm>
                <a:custGeom>
                  <a:avLst/>
                  <a:gdLst>
                    <a:gd name="T0" fmla="*/ 0 w 1"/>
                    <a:gd name="T1" fmla="*/ 5 h 2"/>
                    <a:gd name="T2" fmla="*/ 0 w 1"/>
                    <a:gd name="T3" fmla="*/ 5 h 2"/>
                    <a:gd name="T4" fmla="*/ 0 w 1"/>
                    <a:gd name="T5" fmla="*/ 5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1" name="Freeform 451"/>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2" name="Freeform 452"/>
                <p:cNvSpPr>
                  <a:spLocks/>
                </p:cNvSpPr>
                <p:nvPr/>
              </p:nvSpPr>
              <p:spPr bwMode="auto">
                <a:xfrm>
                  <a:off x="781" y="2596"/>
                  <a:ext cx="5" cy="4"/>
                </a:xfrm>
                <a:custGeom>
                  <a:avLst/>
                  <a:gdLst>
                    <a:gd name="T0" fmla="*/ 3 w 2"/>
                    <a:gd name="T1" fmla="*/ 4 h 2"/>
                    <a:gd name="T2" fmla="*/ 3 w 2"/>
                    <a:gd name="T3" fmla="*/ 4 h 2"/>
                    <a:gd name="T4" fmla="*/ 0 w 2"/>
                    <a:gd name="T5" fmla="*/ 4 h 2"/>
                    <a:gd name="T6" fmla="*/ 5 w 2"/>
                    <a:gd name="T7" fmla="*/ 2 h 2"/>
                    <a:gd name="T8" fmla="*/ 5 w 2"/>
                    <a:gd name="T9" fmla="*/ 0 h 2"/>
                    <a:gd name="T10" fmla="*/ 3 w 2"/>
                    <a:gd name="T11" fmla="*/ 0 h 2"/>
                    <a:gd name="T12" fmla="*/ 3 w 2"/>
                    <a:gd name="T13" fmla="*/ 4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p:spPr>
              <p:txBody>
                <a:bodyPr/>
                <a:lstStyle/>
                <a:p>
                  <a:pPr>
                    <a:defRPr/>
                  </a:pPr>
                  <a:endParaRPr lang="en-US"/>
                </a:p>
              </p:txBody>
            </p:sp>
            <p:sp>
              <p:nvSpPr>
                <p:cNvPr id="2483" name="Freeform 453"/>
                <p:cNvSpPr>
                  <a:spLocks/>
                </p:cNvSpPr>
                <p:nvPr/>
              </p:nvSpPr>
              <p:spPr bwMode="auto">
                <a:xfrm>
                  <a:off x="1017" y="2605"/>
                  <a:ext cx="3" cy="5"/>
                </a:xfrm>
                <a:custGeom>
                  <a:avLst/>
                  <a:gdLst>
                    <a:gd name="T0" fmla="*/ 3 w 1"/>
                    <a:gd name="T1" fmla="*/ 5 h 2"/>
                    <a:gd name="T2" fmla="*/ 3 w 1"/>
                    <a:gd name="T3" fmla="*/ 5 h 2"/>
                    <a:gd name="T4" fmla="*/ 3 w 1"/>
                    <a:gd name="T5" fmla="*/ 0 h 2"/>
                    <a:gd name="T6" fmla="*/ 3 w 1"/>
                    <a:gd name="T7" fmla="*/ 0 h 2"/>
                    <a:gd name="T8" fmla="*/ 0 w 1"/>
                    <a:gd name="T9" fmla="*/ 0 h 2"/>
                    <a:gd name="T10" fmla="*/ 0 w 1"/>
                    <a:gd name="T11" fmla="*/ 0 h 2"/>
                    <a:gd name="T12" fmla="*/ 3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p:spPr>
              <p:txBody>
                <a:bodyPr/>
                <a:lstStyle/>
                <a:p>
                  <a:pPr>
                    <a:defRPr/>
                  </a:pPr>
                  <a:endParaRPr lang="en-US"/>
                </a:p>
              </p:txBody>
            </p:sp>
            <p:sp>
              <p:nvSpPr>
                <p:cNvPr id="2484" name="Freeform 454"/>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0 w 1"/>
                    <a:gd name="T11" fmla="*/ 4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5"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p:spPr>
              <p:txBody>
                <a:bodyPr/>
                <a:lstStyle/>
                <a:p>
                  <a:pPr>
                    <a:defRPr/>
                  </a:pPr>
                  <a:endParaRPr lang="en-US"/>
                </a:p>
              </p:txBody>
            </p:sp>
            <p:sp>
              <p:nvSpPr>
                <p:cNvPr id="2486" name="Freeform 456"/>
                <p:cNvSpPr>
                  <a:spLocks/>
                </p:cNvSpPr>
                <p:nvPr/>
              </p:nvSpPr>
              <p:spPr bwMode="auto">
                <a:xfrm>
                  <a:off x="781" y="2596"/>
                  <a:ext cx="5" cy="4"/>
                </a:xfrm>
                <a:custGeom>
                  <a:avLst/>
                  <a:gdLst>
                    <a:gd name="T0" fmla="*/ 3 w 2"/>
                    <a:gd name="T1" fmla="*/ 0 h 2"/>
                    <a:gd name="T2" fmla="*/ 5 w 2"/>
                    <a:gd name="T3" fmla="*/ 2 h 2"/>
                    <a:gd name="T4" fmla="*/ 0 w 2"/>
                    <a:gd name="T5" fmla="*/ 4 h 2"/>
                    <a:gd name="T6" fmla="*/ 3 w 2"/>
                    <a:gd name="T7" fmla="*/ 4 h 2"/>
                    <a:gd name="T8" fmla="*/ 3 w 2"/>
                    <a:gd name="T9" fmla="*/ 4 h 2"/>
                    <a:gd name="T10" fmla="*/ 3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487" name="Freeform 457"/>
                <p:cNvSpPr>
                  <a:spLocks/>
                </p:cNvSpPr>
                <p:nvPr/>
              </p:nvSpPr>
              <p:spPr bwMode="auto">
                <a:xfrm>
                  <a:off x="776" y="2593"/>
                  <a:ext cx="3" cy="5"/>
                </a:xfrm>
                <a:custGeom>
                  <a:avLst/>
                  <a:gdLst>
                    <a:gd name="T0" fmla="*/ 0 w 1"/>
                    <a:gd name="T1" fmla="*/ 5 h 2"/>
                    <a:gd name="T2" fmla="*/ 0 w 1"/>
                    <a:gd name="T3" fmla="*/ 5 h 2"/>
                    <a:gd name="T4" fmla="*/ 0 w 1"/>
                    <a:gd name="T5" fmla="*/ 5 h 2"/>
                    <a:gd name="T6" fmla="*/ 0 w 1"/>
                    <a:gd name="T7" fmla="*/ 5 h 2"/>
                    <a:gd name="T8" fmla="*/ 3 w 1"/>
                    <a:gd name="T9" fmla="*/ 0 h 2"/>
                    <a:gd name="T10" fmla="*/ 3 w 1"/>
                    <a:gd name="T11" fmla="*/ 0 h 2"/>
                    <a:gd name="T12" fmla="*/ 3 w 1"/>
                    <a:gd name="T13" fmla="*/ 0 h 2"/>
                    <a:gd name="T14" fmla="*/ 3 w 1"/>
                    <a:gd name="T15" fmla="*/ 0 h 2"/>
                    <a:gd name="T16" fmla="*/ 0 w 1"/>
                    <a:gd name="T17" fmla="*/ 5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88"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p:spPr>
              <p:txBody>
                <a:bodyPr/>
                <a:lstStyle/>
                <a:p>
                  <a:pPr>
                    <a:defRPr/>
                  </a:pPr>
                  <a:endParaRPr lang="en-US"/>
                </a:p>
              </p:txBody>
            </p:sp>
            <p:sp>
              <p:nvSpPr>
                <p:cNvPr id="2489" name="Freeform 459"/>
                <p:cNvSpPr>
                  <a:spLocks/>
                </p:cNvSpPr>
                <p:nvPr/>
              </p:nvSpPr>
              <p:spPr bwMode="auto">
                <a:xfrm>
                  <a:off x="781" y="2596"/>
                  <a:ext cx="2" cy="4"/>
                </a:xfrm>
                <a:custGeom>
                  <a:avLst/>
                  <a:gdLst>
                    <a:gd name="T0" fmla="*/ 0 w 1"/>
                    <a:gd name="T1" fmla="*/ 4 h 2"/>
                    <a:gd name="T2" fmla="*/ 0 w 1"/>
                    <a:gd name="T3" fmla="*/ 4 h 2"/>
                    <a:gd name="T4" fmla="*/ 0 w 1"/>
                    <a:gd name="T5" fmla="*/ 4 h 2"/>
                    <a:gd name="T6" fmla="*/ 2 w 1"/>
                    <a:gd name="T7" fmla="*/ 0 h 2"/>
                    <a:gd name="T8" fmla="*/ 2 w 1"/>
                    <a:gd name="T9" fmla="*/ 0 h 2"/>
                    <a:gd name="T10" fmla="*/ 2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90" name="Freeform 460"/>
                <p:cNvSpPr>
                  <a:spLocks/>
                </p:cNvSpPr>
                <p:nvPr/>
              </p:nvSpPr>
              <p:spPr bwMode="auto">
                <a:xfrm>
                  <a:off x="776" y="2593"/>
                  <a:ext cx="3" cy="5"/>
                </a:xfrm>
                <a:custGeom>
                  <a:avLst/>
                  <a:gdLst>
                    <a:gd name="T0" fmla="*/ 3 w 1"/>
                    <a:gd name="T1" fmla="*/ 0 h 2"/>
                    <a:gd name="T2" fmla="*/ 3 w 1"/>
                    <a:gd name="T3" fmla="*/ 0 h 2"/>
                    <a:gd name="T4" fmla="*/ 0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491" name="Freeform 461"/>
                <p:cNvSpPr>
                  <a:spLocks/>
                </p:cNvSpPr>
                <p:nvPr/>
              </p:nvSpPr>
              <p:spPr bwMode="auto">
                <a:xfrm>
                  <a:off x="776" y="2593"/>
                  <a:ext cx="3" cy="5"/>
                </a:xfrm>
                <a:custGeom>
                  <a:avLst/>
                  <a:gdLst>
                    <a:gd name="T0" fmla="*/ 0 w 1"/>
                    <a:gd name="T1" fmla="*/ 5 h 2"/>
                    <a:gd name="T2" fmla="*/ 0 w 1"/>
                    <a:gd name="T3" fmla="*/ 5 h 2"/>
                    <a:gd name="T4" fmla="*/ 3 w 1"/>
                    <a:gd name="T5" fmla="*/ 0 h 2"/>
                    <a:gd name="T6" fmla="*/ 3 w 1"/>
                    <a:gd name="T7" fmla="*/ 0 h 2"/>
                    <a:gd name="T8" fmla="*/ 3 w 1"/>
                    <a:gd name="T9" fmla="*/ 0 h 2"/>
                    <a:gd name="T10" fmla="*/ 3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492"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p:spPr>
              <p:txBody>
                <a:bodyPr/>
                <a:lstStyle/>
                <a:p>
                  <a:pPr>
                    <a:defRPr/>
                  </a:pPr>
                  <a:endParaRPr lang="en-US"/>
                </a:p>
              </p:txBody>
            </p:sp>
            <p:sp>
              <p:nvSpPr>
                <p:cNvPr id="2493" name="Freeform 463"/>
                <p:cNvSpPr>
                  <a:spLocks/>
                </p:cNvSpPr>
                <p:nvPr/>
              </p:nvSpPr>
              <p:spPr bwMode="auto">
                <a:xfrm>
                  <a:off x="644" y="2364"/>
                  <a:ext cx="135" cy="234"/>
                </a:xfrm>
                <a:custGeom>
                  <a:avLst/>
                  <a:gdLst>
                    <a:gd name="T0" fmla="*/ 0 w 57"/>
                    <a:gd name="T1" fmla="*/ 0 h 99"/>
                    <a:gd name="T2" fmla="*/ 0 w 57"/>
                    <a:gd name="T3" fmla="*/ 2 h 99"/>
                    <a:gd name="T4" fmla="*/ 0 w 57"/>
                    <a:gd name="T5" fmla="*/ 5 h 99"/>
                    <a:gd name="T6" fmla="*/ 2 w 57"/>
                    <a:gd name="T7" fmla="*/ 38 h 99"/>
                    <a:gd name="T8" fmla="*/ 5 w 57"/>
                    <a:gd name="T9" fmla="*/ 57 h 99"/>
                    <a:gd name="T10" fmla="*/ 9 w 57"/>
                    <a:gd name="T11" fmla="*/ 78 h 99"/>
                    <a:gd name="T12" fmla="*/ 26 w 57"/>
                    <a:gd name="T13" fmla="*/ 116 h 99"/>
                    <a:gd name="T14" fmla="*/ 36 w 57"/>
                    <a:gd name="T15" fmla="*/ 135 h 99"/>
                    <a:gd name="T16" fmla="*/ 45 w 57"/>
                    <a:gd name="T17" fmla="*/ 151 h 99"/>
                    <a:gd name="T18" fmla="*/ 45 w 57"/>
                    <a:gd name="T19" fmla="*/ 151 h 99"/>
                    <a:gd name="T20" fmla="*/ 69 w 57"/>
                    <a:gd name="T21" fmla="*/ 180 h 99"/>
                    <a:gd name="T22" fmla="*/ 97 w 57"/>
                    <a:gd name="T23" fmla="*/ 208 h 99"/>
                    <a:gd name="T24" fmla="*/ 133 w 57"/>
                    <a:gd name="T25" fmla="*/ 234 h 99"/>
                    <a:gd name="T26" fmla="*/ 135 w 57"/>
                    <a:gd name="T27" fmla="*/ 229 h 99"/>
                    <a:gd name="T28" fmla="*/ 99 w 57"/>
                    <a:gd name="T29" fmla="*/ 206 h 99"/>
                    <a:gd name="T30" fmla="*/ 71 w 57"/>
                    <a:gd name="T31" fmla="*/ 177 h 99"/>
                    <a:gd name="T32" fmla="*/ 50 w 57"/>
                    <a:gd name="T33" fmla="*/ 149 h 99"/>
                    <a:gd name="T34" fmla="*/ 50 w 57"/>
                    <a:gd name="T35" fmla="*/ 149 h 99"/>
                    <a:gd name="T36" fmla="*/ 38 w 57"/>
                    <a:gd name="T37" fmla="*/ 132 h 99"/>
                    <a:gd name="T38" fmla="*/ 28 w 57"/>
                    <a:gd name="T39" fmla="*/ 113 h 99"/>
                    <a:gd name="T40" fmla="*/ 14 w 57"/>
                    <a:gd name="T41" fmla="*/ 76 h 99"/>
                    <a:gd name="T42" fmla="*/ 9 w 57"/>
                    <a:gd name="T43" fmla="*/ 57 h 99"/>
                    <a:gd name="T44" fmla="*/ 7 w 57"/>
                    <a:gd name="T45" fmla="*/ 35 h 99"/>
                    <a:gd name="T46" fmla="*/ 5 w 57"/>
                    <a:gd name="T47" fmla="*/ 5 h 99"/>
                    <a:gd name="T48" fmla="*/ 5 w 57"/>
                    <a:gd name="T49" fmla="*/ 2 h 99"/>
                    <a:gd name="T50" fmla="*/ 5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p:spPr>
              <p:txBody>
                <a:bodyPr/>
                <a:lstStyle/>
                <a:p>
                  <a:pPr>
                    <a:defRPr/>
                  </a:pPr>
                  <a:endParaRPr lang="en-US"/>
                </a:p>
              </p:txBody>
            </p:sp>
            <p:sp>
              <p:nvSpPr>
                <p:cNvPr id="2494" name="Freeform 464"/>
                <p:cNvSpPr>
                  <a:spLocks/>
                </p:cNvSpPr>
                <p:nvPr/>
              </p:nvSpPr>
              <p:spPr bwMode="auto">
                <a:xfrm>
                  <a:off x="1093" y="2170"/>
                  <a:ext cx="19" cy="26"/>
                </a:xfrm>
                <a:custGeom>
                  <a:avLst/>
                  <a:gdLst>
                    <a:gd name="T0" fmla="*/ 0 w 8"/>
                    <a:gd name="T1" fmla="*/ 5 h 11"/>
                    <a:gd name="T2" fmla="*/ 14 w 8"/>
                    <a:gd name="T3" fmla="*/ 26 h 11"/>
                    <a:gd name="T4" fmla="*/ 19 w 8"/>
                    <a:gd name="T5" fmla="*/ 24 h 11"/>
                    <a:gd name="T6" fmla="*/ 2 w 8"/>
                    <a:gd name="T7" fmla="*/ 0 h 11"/>
                    <a:gd name="T8" fmla="*/ 0 w 8"/>
                    <a:gd name="T9" fmla="*/ 5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p:spPr>
              <p:txBody>
                <a:bodyPr/>
                <a:lstStyle/>
                <a:p>
                  <a:pPr>
                    <a:defRPr/>
                  </a:pPr>
                  <a:endParaRPr lang="en-US"/>
                </a:p>
              </p:txBody>
            </p:sp>
            <p:sp>
              <p:nvSpPr>
                <p:cNvPr id="2495" name="Freeform 465"/>
                <p:cNvSpPr>
                  <a:spLocks/>
                </p:cNvSpPr>
                <p:nvPr/>
              </p:nvSpPr>
              <p:spPr bwMode="auto">
                <a:xfrm>
                  <a:off x="970" y="2104"/>
                  <a:ext cx="210" cy="250"/>
                </a:xfrm>
                <a:custGeom>
                  <a:avLst/>
                  <a:gdLst>
                    <a:gd name="T0" fmla="*/ 0 w 89"/>
                    <a:gd name="T1" fmla="*/ 5 h 106"/>
                    <a:gd name="T2" fmla="*/ 7 w 89"/>
                    <a:gd name="T3" fmla="*/ 7 h 106"/>
                    <a:gd name="T4" fmla="*/ 7 w 89"/>
                    <a:gd name="T5" fmla="*/ 7 h 106"/>
                    <a:gd name="T6" fmla="*/ 28 w 89"/>
                    <a:gd name="T7" fmla="*/ 12 h 106"/>
                    <a:gd name="T8" fmla="*/ 28 w 89"/>
                    <a:gd name="T9" fmla="*/ 12 h 106"/>
                    <a:gd name="T10" fmla="*/ 47 w 89"/>
                    <a:gd name="T11" fmla="*/ 21 h 106"/>
                    <a:gd name="T12" fmla="*/ 66 w 89"/>
                    <a:gd name="T13" fmla="*/ 31 h 106"/>
                    <a:gd name="T14" fmla="*/ 97 w 89"/>
                    <a:gd name="T15" fmla="*/ 50 h 106"/>
                    <a:gd name="T16" fmla="*/ 127 w 89"/>
                    <a:gd name="T17" fmla="*/ 75 h 106"/>
                    <a:gd name="T18" fmla="*/ 153 w 89"/>
                    <a:gd name="T19" fmla="*/ 106 h 106"/>
                    <a:gd name="T20" fmla="*/ 175 w 89"/>
                    <a:gd name="T21" fmla="*/ 139 h 106"/>
                    <a:gd name="T22" fmla="*/ 184 w 89"/>
                    <a:gd name="T23" fmla="*/ 158 h 106"/>
                    <a:gd name="T24" fmla="*/ 191 w 89"/>
                    <a:gd name="T25" fmla="*/ 177 h 106"/>
                    <a:gd name="T26" fmla="*/ 196 w 89"/>
                    <a:gd name="T27" fmla="*/ 196 h 106"/>
                    <a:gd name="T28" fmla="*/ 201 w 89"/>
                    <a:gd name="T29" fmla="*/ 217 h 106"/>
                    <a:gd name="T30" fmla="*/ 205 w 89"/>
                    <a:gd name="T31" fmla="*/ 248 h 106"/>
                    <a:gd name="T32" fmla="*/ 205 w 89"/>
                    <a:gd name="T33" fmla="*/ 250 h 106"/>
                    <a:gd name="T34" fmla="*/ 210 w 89"/>
                    <a:gd name="T35" fmla="*/ 250 h 106"/>
                    <a:gd name="T36" fmla="*/ 210 w 89"/>
                    <a:gd name="T37" fmla="*/ 248 h 106"/>
                    <a:gd name="T38" fmla="*/ 205 w 89"/>
                    <a:gd name="T39" fmla="*/ 215 h 106"/>
                    <a:gd name="T40" fmla="*/ 201 w 89"/>
                    <a:gd name="T41" fmla="*/ 196 h 106"/>
                    <a:gd name="T42" fmla="*/ 196 w 89"/>
                    <a:gd name="T43" fmla="*/ 175 h 106"/>
                    <a:gd name="T44" fmla="*/ 189 w 89"/>
                    <a:gd name="T45" fmla="*/ 156 h 106"/>
                    <a:gd name="T46" fmla="*/ 179 w 89"/>
                    <a:gd name="T47" fmla="*/ 137 h 106"/>
                    <a:gd name="T48" fmla="*/ 158 w 89"/>
                    <a:gd name="T49" fmla="*/ 104 h 106"/>
                    <a:gd name="T50" fmla="*/ 130 w 89"/>
                    <a:gd name="T51" fmla="*/ 71 h 106"/>
                    <a:gd name="T52" fmla="*/ 99 w 89"/>
                    <a:gd name="T53" fmla="*/ 45 h 106"/>
                    <a:gd name="T54" fmla="*/ 68 w 89"/>
                    <a:gd name="T55" fmla="*/ 26 h 106"/>
                    <a:gd name="T56" fmla="*/ 50 w 89"/>
                    <a:gd name="T57" fmla="*/ 17 h 106"/>
                    <a:gd name="T58" fmla="*/ 28 w 89"/>
                    <a:gd name="T59" fmla="*/ 9 h 106"/>
                    <a:gd name="T60" fmla="*/ 28 w 89"/>
                    <a:gd name="T61" fmla="*/ 9 h 106"/>
                    <a:gd name="T62" fmla="*/ 7 w 89"/>
                    <a:gd name="T63" fmla="*/ 2 h 106"/>
                    <a:gd name="T64" fmla="*/ 7 w 89"/>
                    <a:gd name="T65" fmla="*/ 2 h 106"/>
                    <a:gd name="T66" fmla="*/ 0 w 89"/>
                    <a:gd name="T67" fmla="*/ 0 h 106"/>
                    <a:gd name="T68" fmla="*/ 0 w 89"/>
                    <a:gd name="T69" fmla="*/ 5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p:spPr>
              <p:txBody>
                <a:bodyPr/>
                <a:lstStyle/>
                <a:p>
                  <a:pPr>
                    <a:defRPr/>
                  </a:pPr>
                  <a:endParaRPr lang="en-US"/>
                </a:p>
              </p:txBody>
            </p:sp>
            <p:sp>
              <p:nvSpPr>
                <p:cNvPr id="2496" name="Freeform 466"/>
                <p:cNvSpPr>
                  <a:spLocks/>
                </p:cNvSpPr>
                <p:nvPr/>
              </p:nvSpPr>
              <p:spPr bwMode="auto">
                <a:xfrm>
                  <a:off x="743" y="2156"/>
                  <a:ext cx="5" cy="5"/>
                </a:xfrm>
                <a:custGeom>
                  <a:avLst/>
                  <a:gdLst>
                    <a:gd name="T0" fmla="*/ 3 w 2"/>
                    <a:gd name="T1" fmla="*/ 0 h 2"/>
                    <a:gd name="T2" fmla="*/ 3 w 2"/>
                    <a:gd name="T3" fmla="*/ 0 h 2"/>
                    <a:gd name="T4" fmla="*/ 0 w 2"/>
                    <a:gd name="T5" fmla="*/ 3 h 2"/>
                    <a:gd name="T6" fmla="*/ 5 w 2"/>
                    <a:gd name="T7" fmla="*/ 5 h 2"/>
                    <a:gd name="T8" fmla="*/ 5 w 2"/>
                    <a:gd name="T9" fmla="*/ 5 h 2"/>
                    <a:gd name="T10" fmla="*/ 5 w 2"/>
                    <a:gd name="T11" fmla="*/ 5 h 2"/>
                    <a:gd name="T12" fmla="*/ 3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p:spPr>
              <p:txBody>
                <a:bodyPr/>
                <a:lstStyle/>
                <a:p>
                  <a:pPr>
                    <a:defRPr/>
                  </a:pPr>
                  <a:endParaRPr lang="en-US"/>
                </a:p>
              </p:txBody>
            </p:sp>
            <p:sp>
              <p:nvSpPr>
                <p:cNvPr id="2497" name="Freeform 467"/>
                <p:cNvSpPr>
                  <a:spLocks/>
                </p:cNvSpPr>
                <p:nvPr/>
              </p:nvSpPr>
              <p:spPr bwMode="auto">
                <a:xfrm>
                  <a:off x="783" y="2596"/>
                  <a:ext cx="3" cy="4"/>
                </a:xfrm>
                <a:custGeom>
                  <a:avLst/>
                  <a:gdLst>
                    <a:gd name="T0" fmla="*/ 3 w 1"/>
                    <a:gd name="T1" fmla="*/ 2 h 2"/>
                    <a:gd name="T2" fmla="*/ 3 w 1"/>
                    <a:gd name="T3" fmla="*/ 2 h 2"/>
                    <a:gd name="T4" fmla="*/ 3 w 1"/>
                    <a:gd name="T5" fmla="*/ 0 h 2"/>
                    <a:gd name="T6" fmla="*/ 0 w 1"/>
                    <a:gd name="T7" fmla="*/ 4 h 2"/>
                    <a:gd name="T8" fmla="*/ 0 w 1"/>
                    <a:gd name="T9" fmla="*/ 4 h 2"/>
                    <a:gd name="T10" fmla="*/ 0 w 1"/>
                    <a:gd name="T11" fmla="*/ 4 h 2"/>
                    <a:gd name="T12" fmla="*/ 3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p:spPr>
              <p:txBody>
                <a:bodyPr/>
                <a:lstStyle/>
                <a:p>
                  <a:pPr>
                    <a:defRPr/>
                  </a:pPr>
                  <a:endParaRPr lang="en-US"/>
                </a:p>
              </p:txBody>
            </p:sp>
            <p:sp>
              <p:nvSpPr>
                <p:cNvPr id="2498" name="Freeform 468"/>
                <p:cNvSpPr>
                  <a:spLocks/>
                </p:cNvSpPr>
                <p:nvPr/>
              </p:nvSpPr>
              <p:spPr bwMode="auto">
                <a:xfrm>
                  <a:off x="689" y="2217"/>
                  <a:ext cx="5" cy="5"/>
                </a:xfrm>
                <a:custGeom>
                  <a:avLst/>
                  <a:gdLst>
                    <a:gd name="T0" fmla="*/ 0 w 2"/>
                    <a:gd name="T1" fmla="*/ 0 h 2"/>
                    <a:gd name="T2" fmla="*/ 0 w 2"/>
                    <a:gd name="T3" fmla="*/ 3 h 2"/>
                    <a:gd name="T4" fmla="*/ 3 w 2"/>
                    <a:gd name="T5" fmla="*/ 5 h 2"/>
                    <a:gd name="T6" fmla="*/ 5 w 2"/>
                    <a:gd name="T7" fmla="*/ 3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p:spPr>
              <p:txBody>
                <a:bodyPr/>
                <a:lstStyle/>
                <a:p>
                  <a:pPr>
                    <a:defRPr/>
                  </a:pPr>
                  <a:endParaRPr lang="en-US"/>
                </a:p>
              </p:txBody>
            </p:sp>
            <p:sp>
              <p:nvSpPr>
                <p:cNvPr id="2499" name="Freeform 469"/>
                <p:cNvSpPr>
                  <a:spLocks/>
                </p:cNvSpPr>
                <p:nvPr/>
              </p:nvSpPr>
              <p:spPr bwMode="auto">
                <a:xfrm>
                  <a:off x="1020" y="2510"/>
                  <a:ext cx="115" cy="100"/>
                </a:xfrm>
                <a:custGeom>
                  <a:avLst/>
                  <a:gdLst>
                    <a:gd name="T0" fmla="*/ 110 w 49"/>
                    <a:gd name="T1" fmla="*/ 0 h 42"/>
                    <a:gd name="T2" fmla="*/ 92 w 49"/>
                    <a:gd name="T3" fmla="*/ 26 h 42"/>
                    <a:gd name="T4" fmla="*/ 63 w 49"/>
                    <a:gd name="T5" fmla="*/ 55 h 42"/>
                    <a:gd name="T6" fmla="*/ 42 w 49"/>
                    <a:gd name="T7" fmla="*/ 71 h 42"/>
                    <a:gd name="T8" fmla="*/ 26 w 49"/>
                    <a:gd name="T9" fmla="*/ 81 h 42"/>
                    <a:gd name="T10" fmla="*/ 9 w 49"/>
                    <a:gd name="T11" fmla="*/ 90 h 42"/>
                    <a:gd name="T12" fmla="*/ 0 w 49"/>
                    <a:gd name="T13" fmla="*/ 95 h 42"/>
                    <a:gd name="T14" fmla="*/ 0 w 49"/>
                    <a:gd name="T15" fmla="*/ 100 h 42"/>
                    <a:gd name="T16" fmla="*/ 12 w 49"/>
                    <a:gd name="T17" fmla="*/ 95 h 42"/>
                    <a:gd name="T18" fmla="*/ 28 w 49"/>
                    <a:gd name="T19" fmla="*/ 86 h 42"/>
                    <a:gd name="T20" fmla="*/ 47 w 49"/>
                    <a:gd name="T21" fmla="*/ 74 h 42"/>
                    <a:gd name="T22" fmla="*/ 66 w 49"/>
                    <a:gd name="T23" fmla="*/ 57 h 42"/>
                    <a:gd name="T24" fmla="*/ 94 w 49"/>
                    <a:gd name="T25" fmla="*/ 31 h 42"/>
                    <a:gd name="T26" fmla="*/ 115 w 49"/>
                    <a:gd name="T27" fmla="*/ 2 h 42"/>
                    <a:gd name="T28" fmla="*/ 110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p:spPr>
              <p:txBody>
                <a:bodyPr/>
                <a:lstStyle/>
                <a:p>
                  <a:pPr>
                    <a:defRPr/>
                  </a:pPr>
                  <a:endParaRPr lang="en-US"/>
                </a:p>
              </p:txBody>
            </p:sp>
            <p:sp>
              <p:nvSpPr>
                <p:cNvPr id="2500" name="Freeform 470"/>
                <p:cNvSpPr>
                  <a:spLocks/>
                </p:cNvSpPr>
                <p:nvPr/>
              </p:nvSpPr>
              <p:spPr bwMode="auto">
                <a:xfrm>
                  <a:off x="932" y="2629"/>
                  <a:ext cx="3" cy="4"/>
                </a:xfrm>
                <a:custGeom>
                  <a:avLst/>
                  <a:gdLst>
                    <a:gd name="T0" fmla="*/ 0 w 1"/>
                    <a:gd name="T1" fmla="*/ 4 h 2"/>
                    <a:gd name="T2" fmla="*/ 3 w 1"/>
                    <a:gd name="T3" fmla="*/ 4 h 2"/>
                    <a:gd name="T4" fmla="*/ 3 w 1"/>
                    <a:gd name="T5" fmla="*/ 4 h 2"/>
                    <a:gd name="T6" fmla="*/ 0 w 1"/>
                    <a:gd name="T7" fmla="*/ 0 h 2"/>
                    <a:gd name="T8" fmla="*/ 0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501" name="Freeform 471"/>
                <p:cNvSpPr>
                  <a:spLocks/>
                </p:cNvSpPr>
                <p:nvPr/>
              </p:nvSpPr>
              <p:spPr bwMode="auto">
                <a:xfrm>
                  <a:off x="644" y="2220"/>
                  <a:ext cx="47" cy="139"/>
                </a:xfrm>
                <a:custGeom>
                  <a:avLst/>
                  <a:gdLst>
                    <a:gd name="T0" fmla="*/ 5 w 20"/>
                    <a:gd name="T1" fmla="*/ 139 h 59"/>
                    <a:gd name="T2" fmla="*/ 5 w 20"/>
                    <a:gd name="T3" fmla="*/ 127 h 59"/>
                    <a:gd name="T4" fmla="*/ 5 w 20"/>
                    <a:gd name="T5" fmla="*/ 127 h 59"/>
                    <a:gd name="T6" fmla="*/ 7 w 20"/>
                    <a:gd name="T7" fmla="*/ 106 h 59"/>
                    <a:gd name="T8" fmla="*/ 12 w 20"/>
                    <a:gd name="T9" fmla="*/ 85 h 59"/>
                    <a:gd name="T10" fmla="*/ 14 w 20"/>
                    <a:gd name="T11" fmla="*/ 73 h 59"/>
                    <a:gd name="T12" fmla="*/ 19 w 20"/>
                    <a:gd name="T13" fmla="*/ 61 h 59"/>
                    <a:gd name="T14" fmla="*/ 21 w 20"/>
                    <a:gd name="T15" fmla="*/ 52 h 59"/>
                    <a:gd name="T16" fmla="*/ 24 w 20"/>
                    <a:gd name="T17" fmla="*/ 49 h 59"/>
                    <a:gd name="T18" fmla="*/ 28 w 20"/>
                    <a:gd name="T19" fmla="*/ 38 h 59"/>
                    <a:gd name="T20" fmla="*/ 38 w 20"/>
                    <a:gd name="T21" fmla="*/ 19 h 59"/>
                    <a:gd name="T22" fmla="*/ 47 w 20"/>
                    <a:gd name="T23" fmla="*/ 5 h 59"/>
                    <a:gd name="T24" fmla="*/ 47 w 20"/>
                    <a:gd name="T25" fmla="*/ 2 h 59"/>
                    <a:gd name="T26" fmla="*/ 47 w 20"/>
                    <a:gd name="T27" fmla="*/ 2 h 59"/>
                    <a:gd name="T28" fmla="*/ 45 w 20"/>
                    <a:gd name="T29" fmla="*/ 0 h 59"/>
                    <a:gd name="T30" fmla="*/ 42 w 20"/>
                    <a:gd name="T31" fmla="*/ 0 h 59"/>
                    <a:gd name="T32" fmla="*/ 42 w 20"/>
                    <a:gd name="T33" fmla="*/ 2 h 59"/>
                    <a:gd name="T34" fmla="*/ 33 w 20"/>
                    <a:gd name="T35" fmla="*/ 16 h 59"/>
                    <a:gd name="T36" fmla="*/ 24 w 20"/>
                    <a:gd name="T37" fmla="*/ 35 h 59"/>
                    <a:gd name="T38" fmla="*/ 19 w 20"/>
                    <a:gd name="T39" fmla="*/ 49 h 59"/>
                    <a:gd name="T40" fmla="*/ 16 w 20"/>
                    <a:gd name="T41" fmla="*/ 52 h 59"/>
                    <a:gd name="T42" fmla="*/ 14 w 20"/>
                    <a:gd name="T43" fmla="*/ 59 h 59"/>
                    <a:gd name="T44" fmla="*/ 9 w 20"/>
                    <a:gd name="T45" fmla="*/ 71 h 59"/>
                    <a:gd name="T46" fmla="*/ 7 w 20"/>
                    <a:gd name="T47" fmla="*/ 85 h 59"/>
                    <a:gd name="T48" fmla="*/ 2 w 20"/>
                    <a:gd name="T49" fmla="*/ 106 h 59"/>
                    <a:gd name="T50" fmla="*/ 0 w 20"/>
                    <a:gd name="T51" fmla="*/ 127 h 59"/>
                    <a:gd name="T52" fmla="*/ 0 w 20"/>
                    <a:gd name="T53" fmla="*/ 127 h 59"/>
                    <a:gd name="T54" fmla="*/ 0 w 20"/>
                    <a:gd name="T55" fmla="*/ 139 h 59"/>
                    <a:gd name="T56" fmla="*/ 5 w 20"/>
                    <a:gd name="T57" fmla="*/ 139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p:spPr>
              <p:txBody>
                <a:bodyPr/>
                <a:lstStyle/>
                <a:p>
                  <a:pPr>
                    <a:defRPr/>
                  </a:pPr>
                  <a:endParaRPr lang="en-US"/>
                </a:p>
              </p:txBody>
            </p:sp>
            <p:sp>
              <p:nvSpPr>
                <p:cNvPr id="2502" name="Freeform 472"/>
                <p:cNvSpPr>
                  <a:spLocks/>
                </p:cNvSpPr>
                <p:nvPr/>
              </p:nvSpPr>
              <p:spPr bwMode="auto">
                <a:xfrm>
                  <a:off x="786" y="2598"/>
                  <a:ext cx="4" cy="7"/>
                </a:xfrm>
                <a:custGeom>
                  <a:avLst/>
                  <a:gdLst>
                    <a:gd name="T0" fmla="*/ 0 w 2"/>
                    <a:gd name="T1" fmla="*/ 5 h 3"/>
                    <a:gd name="T2" fmla="*/ 2 w 2"/>
                    <a:gd name="T3" fmla="*/ 5 h 3"/>
                    <a:gd name="T4" fmla="*/ 2 w 2"/>
                    <a:gd name="T5" fmla="*/ 7 h 3"/>
                    <a:gd name="T6" fmla="*/ 4 w 2"/>
                    <a:gd name="T7" fmla="*/ 2 h 3"/>
                    <a:gd name="T8" fmla="*/ 4 w 2"/>
                    <a:gd name="T9" fmla="*/ 0 h 3"/>
                    <a:gd name="T10" fmla="*/ 2 w 2"/>
                    <a:gd name="T11" fmla="*/ 0 h 3"/>
                    <a:gd name="T12" fmla="*/ 0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p:spPr>
              <p:txBody>
                <a:bodyPr/>
                <a:lstStyle/>
                <a:p>
                  <a:pPr>
                    <a:defRPr/>
                  </a:pPr>
                  <a:endParaRPr lang="en-US"/>
                </a:p>
              </p:txBody>
            </p:sp>
            <p:sp>
              <p:nvSpPr>
                <p:cNvPr id="2503" name="Freeform 473"/>
                <p:cNvSpPr>
                  <a:spLocks/>
                </p:cNvSpPr>
                <p:nvPr/>
              </p:nvSpPr>
              <p:spPr bwMode="auto">
                <a:xfrm>
                  <a:off x="932" y="2605"/>
                  <a:ext cx="88" cy="28"/>
                </a:xfrm>
                <a:custGeom>
                  <a:avLst/>
                  <a:gdLst>
                    <a:gd name="T0" fmla="*/ 86 w 37"/>
                    <a:gd name="T1" fmla="*/ 0 h 12"/>
                    <a:gd name="T2" fmla="*/ 78 w 37"/>
                    <a:gd name="T3" fmla="*/ 5 h 12"/>
                    <a:gd name="T4" fmla="*/ 45 w 37"/>
                    <a:gd name="T5" fmla="*/ 16 h 12"/>
                    <a:gd name="T6" fmla="*/ 43 w 37"/>
                    <a:gd name="T7" fmla="*/ 16 h 12"/>
                    <a:gd name="T8" fmla="*/ 26 w 37"/>
                    <a:gd name="T9" fmla="*/ 19 h 12"/>
                    <a:gd name="T10" fmla="*/ 26 w 37"/>
                    <a:gd name="T11" fmla="*/ 19 h 12"/>
                    <a:gd name="T12" fmla="*/ 0 w 37"/>
                    <a:gd name="T13" fmla="*/ 23 h 12"/>
                    <a:gd name="T14" fmla="*/ 2 w 37"/>
                    <a:gd name="T15" fmla="*/ 28 h 12"/>
                    <a:gd name="T16" fmla="*/ 26 w 37"/>
                    <a:gd name="T17" fmla="*/ 23 h 12"/>
                    <a:gd name="T18" fmla="*/ 26 w 37"/>
                    <a:gd name="T19" fmla="*/ 23 h 12"/>
                    <a:gd name="T20" fmla="*/ 45 w 37"/>
                    <a:gd name="T21" fmla="*/ 21 h 12"/>
                    <a:gd name="T22" fmla="*/ 45 w 37"/>
                    <a:gd name="T23" fmla="*/ 19 h 12"/>
                    <a:gd name="T24" fmla="*/ 81 w 37"/>
                    <a:gd name="T25" fmla="*/ 9 h 12"/>
                    <a:gd name="T26" fmla="*/ 88 w 37"/>
                    <a:gd name="T27" fmla="*/ 5 h 12"/>
                    <a:gd name="T28" fmla="*/ 86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p:spPr>
              <p:txBody>
                <a:bodyPr/>
                <a:lstStyle/>
                <a:p>
                  <a:pPr>
                    <a:defRPr/>
                  </a:pPr>
                  <a:endParaRPr lang="en-US"/>
                </a:p>
              </p:txBody>
            </p:sp>
            <p:sp>
              <p:nvSpPr>
                <p:cNvPr id="2504" name="Rectangle 474"/>
                <p:cNvSpPr>
                  <a:spLocks noChangeArrowheads="1"/>
                </p:cNvSpPr>
                <p:nvPr/>
              </p:nvSpPr>
              <p:spPr bwMode="auto">
                <a:xfrm>
                  <a:off x="887" y="2099"/>
                  <a:ext cx="5" cy="5"/>
                </a:xfrm>
                <a:prstGeom prst="rect">
                  <a:avLst/>
                </a:prstGeom>
                <a:solidFill>
                  <a:srgbClr val="748FA5"/>
                </a:solidFill>
                <a:ln w="9525">
                  <a:noFill/>
                  <a:miter lim="800000"/>
                  <a:headEnd/>
                  <a:tailEnd/>
                </a:ln>
              </p:spPr>
              <p:txBody>
                <a:bodyPr/>
                <a:lstStyle/>
                <a:p>
                  <a:pPr>
                    <a:defRPr/>
                  </a:pPr>
                  <a:endParaRPr lang="en-US"/>
                </a:p>
              </p:txBody>
            </p:sp>
          </p:grpSp>
          <p:sp>
            <p:nvSpPr>
              <p:cNvPr id="2296" name="Freeform 475"/>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297" name="Freeform 476"/>
              <p:cNvSpPr>
                <a:spLocks/>
              </p:cNvSpPr>
              <p:nvPr/>
            </p:nvSpPr>
            <p:spPr bwMode="auto">
              <a:xfrm>
                <a:off x="1003300" y="4116388"/>
                <a:ext cx="4762" cy="7938"/>
              </a:xfrm>
              <a:custGeom>
                <a:avLst/>
                <a:gdLst>
                  <a:gd name="T0" fmla="*/ 3 w 1"/>
                  <a:gd name="T1" fmla="*/ 0 h 2"/>
                  <a:gd name="T2" fmla="*/ 3 w 1"/>
                  <a:gd name="T3" fmla="*/ 0 h 2"/>
                  <a:gd name="T4" fmla="*/ 3 w 1"/>
                  <a:gd name="T5" fmla="*/ 0 h 2"/>
                  <a:gd name="T6" fmla="*/ 0 w 1"/>
                  <a:gd name="T7" fmla="*/ 5 h 2"/>
                  <a:gd name="T8" fmla="*/ 0 w 1"/>
                  <a:gd name="T9" fmla="*/ 5 h 2"/>
                  <a:gd name="T10" fmla="*/ 0 w 1"/>
                  <a:gd name="T11" fmla="*/ 5 h 2"/>
                  <a:gd name="T12" fmla="*/ 3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defRPr/>
                </a:pPr>
                <a:endParaRPr lang="en-US"/>
              </a:p>
            </p:txBody>
          </p:sp>
          <p:sp>
            <p:nvSpPr>
              <p:cNvPr id="2298" name="Freeform 477"/>
              <p:cNvSpPr>
                <a:spLocks/>
              </p:cNvSpPr>
              <p:nvPr/>
            </p:nvSpPr>
            <p:spPr bwMode="auto">
              <a:xfrm>
                <a:off x="1011238" y="4121151"/>
                <a:ext cx="3175" cy="6350"/>
              </a:xfrm>
              <a:custGeom>
                <a:avLst/>
                <a:gdLst>
                  <a:gd name="T0" fmla="*/ 2 w 1"/>
                  <a:gd name="T1" fmla="*/ 0 h 2"/>
                  <a:gd name="T2" fmla="*/ 2 w 1"/>
                  <a:gd name="T3" fmla="*/ 0 h 2"/>
                  <a:gd name="T4" fmla="*/ 0 w 1"/>
                  <a:gd name="T5" fmla="*/ 4 h 2"/>
                  <a:gd name="T6" fmla="*/ 2 w 1"/>
                  <a:gd name="T7" fmla="*/ 4 h 2"/>
                  <a:gd name="T8" fmla="*/ 2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defRPr/>
                </a:pPr>
                <a:endParaRPr lang="en-US"/>
              </a:p>
            </p:txBody>
          </p:sp>
          <p:sp>
            <p:nvSpPr>
              <p:cNvPr id="2299" name="Freeform 478"/>
              <p:cNvSpPr>
                <a:spLocks/>
              </p:cNvSpPr>
              <p:nvPr/>
            </p:nvSpPr>
            <p:spPr bwMode="auto">
              <a:xfrm>
                <a:off x="1014413" y="4121151"/>
                <a:ext cx="236537" cy="58738"/>
              </a:xfrm>
              <a:custGeom>
                <a:avLst/>
                <a:gdLst>
                  <a:gd name="T0" fmla="*/ 149 w 63"/>
                  <a:gd name="T1" fmla="*/ 32 h 16"/>
                  <a:gd name="T2" fmla="*/ 149 w 63"/>
                  <a:gd name="T3" fmla="*/ 32 h 16"/>
                  <a:gd name="T4" fmla="*/ 149 w 63"/>
                  <a:gd name="T5" fmla="*/ 32 h 16"/>
                  <a:gd name="T6" fmla="*/ 111 w 63"/>
                  <a:gd name="T7" fmla="*/ 32 h 16"/>
                  <a:gd name="T8" fmla="*/ 71 w 63"/>
                  <a:gd name="T9" fmla="*/ 25 h 16"/>
                  <a:gd name="T10" fmla="*/ 50 w 63"/>
                  <a:gd name="T11" fmla="*/ 21 h 16"/>
                  <a:gd name="T12" fmla="*/ 28 w 63"/>
                  <a:gd name="T13" fmla="*/ 14 h 16"/>
                  <a:gd name="T14" fmla="*/ 28 w 63"/>
                  <a:gd name="T15" fmla="*/ 14 h 16"/>
                  <a:gd name="T16" fmla="*/ 9 w 63"/>
                  <a:gd name="T17" fmla="*/ 5 h 16"/>
                  <a:gd name="T18" fmla="*/ 2 w 63"/>
                  <a:gd name="T19" fmla="*/ 0 h 16"/>
                  <a:gd name="T20" fmla="*/ 0 w 63"/>
                  <a:gd name="T21" fmla="*/ 5 h 16"/>
                  <a:gd name="T22" fmla="*/ 7 w 63"/>
                  <a:gd name="T23" fmla="*/ 9 h 16"/>
                  <a:gd name="T24" fmla="*/ 26 w 63"/>
                  <a:gd name="T25" fmla="*/ 19 h 16"/>
                  <a:gd name="T26" fmla="*/ 28 w 63"/>
                  <a:gd name="T27" fmla="*/ 19 h 16"/>
                  <a:gd name="T28" fmla="*/ 47 w 63"/>
                  <a:gd name="T29" fmla="*/ 25 h 16"/>
                  <a:gd name="T30" fmla="*/ 69 w 63"/>
                  <a:gd name="T31" fmla="*/ 30 h 16"/>
                  <a:gd name="T32" fmla="*/ 111 w 63"/>
                  <a:gd name="T33" fmla="*/ 37 h 16"/>
                  <a:gd name="T34" fmla="*/ 149 w 63"/>
                  <a:gd name="T35" fmla="*/ 37 h 16"/>
                  <a:gd name="T36" fmla="*/ 149 w 63"/>
                  <a:gd name="T37" fmla="*/ 37 h 16"/>
                  <a:gd name="T38" fmla="*/ 149 w 63"/>
                  <a:gd name="T39" fmla="*/ 37 h 16"/>
                  <a:gd name="T40" fmla="*/ 149 w 63"/>
                  <a:gd name="T41" fmla="*/ 3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p:spPr>
            <p:txBody>
              <a:bodyPr/>
              <a:lstStyle/>
              <a:p>
                <a:pPr>
                  <a:defRPr/>
                </a:pPr>
                <a:endParaRPr lang="en-US"/>
              </a:p>
            </p:txBody>
          </p:sp>
          <p:sp>
            <p:nvSpPr>
              <p:cNvPr id="2300" name="Freeform 479"/>
              <p:cNvSpPr>
                <a:spLocks/>
              </p:cNvSpPr>
              <p:nvPr/>
            </p:nvSpPr>
            <p:spPr bwMode="auto">
              <a:xfrm>
                <a:off x="1168400" y="3332163"/>
                <a:ext cx="4762" cy="7938"/>
              </a:xfrm>
              <a:custGeom>
                <a:avLst/>
                <a:gdLst>
                  <a:gd name="T0" fmla="*/ 0 w 1"/>
                  <a:gd name="T1" fmla="*/ 5 h 2"/>
                  <a:gd name="T2" fmla="*/ 3 w 1"/>
                  <a:gd name="T3" fmla="*/ 5 h 2"/>
                  <a:gd name="T4" fmla="*/ 3 w 1"/>
                  <a:gd name="T5" fmla="*/ 0 h 2"/>
                  <a:gd name="T6" fmla="*/ 0 w 1"/>
                  <a:gd name="T7" fmla="*/ 0 h 2"/>
                  <a:gd name="T8" fmla="*/ 0 w 1"/>
                  <a:gd name="T9" fmla="*/ 5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301" name="Freeform 480"/>
              <p:cNvSpPr>
                <a:spLocks/>
              </p:cNvSpPr>
              <p:nvPr/>
            </p:nvSpPr>
            <p:spPr bwMode="auto">
              <a:xfrm>
                <a:off x="1173163" y="4157663"/>
                <a:ext cx="3175" cy="7938"/>
              </a:xfrm>
              <a:custGeom>
                <a:avLst/>
                <a:gdLst>
                  <a:gd name="T0" fmla="*/ 0 w 1"/>
                  <a:gd name="T1" fmla="*/ 5 h 2"/>
                  <a:gd name="T2" fmla="*/ 2 w 1"/>
                  <a:gd name="T3" fmla="*/ 5 h 2"/>
                  <a:gd name="T4" fmla="*/ 2 w 1"/>
                  <a:gd name="T5" fmla="*/ 5 h 2"/>
                  <a:gd name="T6" fmla="*/ 2 w 1"/>
                  <a:gd name="T7" fmla="*/ 0 h 2"/>
                  <a:gd name="T8" fmla="*/ 2 w 1"/>
                  <a:gd name="T9" fmla="*/ 0 h 2"/>
                  <a:gd name="T10" fmla="*/ 0 w 1"/>
                  <a:gd name="T11" fmla="*/ 0 h 2"/>
                  <a:gd name="T12" fmla="*/ 0 w 1"/>
                  <a:gd name="T13" fmla="*/ 5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defRPr/>
                </a:pPr>
                <a:endParaRPr lang="en-US"/>
              </a:p>
            </p:txBody>
          </p:sp>
          <p:sp>
            <p:nvSpPr>
              <p:cNvPr id="2302" name="Freeform 481"/>
              <p:cNvSpPr>
                <a:spLocks/>
              </p:cNvSpPr>
              <p:nvPr/>
            </p:nvSpPr>
            <p:spPr bwMode="auto">
              <a:xfrm>
                <a:off x="1090613" y="4149726"/>
                <a:ext cx="82550" cy="15875"/>
              </a:xfrm>
              <a:custGeom>
                <a:avLst/>
                <a:gdLst>
                  <a:gd name="T0" fmla="*/ 52 w 22"/>
                  <a:gd name="T1" fmla="*/ 5 h 4"/>
                  <a:gd name="T2" fmla="*/ 2 w 22"/>
                  <a:gd name="T3" fmla="*/ 0 h 4"/>
                  <a:gd name="T4" fmla="*/ 0 w 22"/>
                  <a:gd name="T5" fmla="*/ 5 h 4"/>
                  <a:gd name="T6" fmla="*/ 52 w 22"/>
                  <a:gd name="T7" fmla="*/ 10 h 4"/>
                  <a:gd name="T8" fmla="*/ 52 w 22"/>
                  <a:gd name="T9" fmla="*/ 5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p:spPr>
            <p:txBody>
              <a:bodyPr/>
              <a:lstStyle/>
              <a:p>
                <a:pPr>
                  <a:defRPr/>
                </a:pPr>
                <a:endParaRPr lang="en-US"/>
              </a:p>
            </p:txBody>
          </p:sp>
          <p:sp>
            <p:nvSpPr>
              <p:cNvPr id="2303" name="Freeform 482"/>
              <p:cNvSpPr>
                <a:spLocks/>
              </p:cNvSpPr>
              <p:nvPr/>
            </p:nvSpPr>
            <p:spPr bwMode="auto">
              <a:xfrm>
                <a:off x="1255713" y="4121151"/>
                <a:ext cx="77787" cy="33338"/>
              </a:xfrm>
              <a:custGeom>
                <a:avLst/>
                <a:gdLst>
                  <a:gd name="T0" fmla="*/ 2 w 21"/>
                  <a:gd name="T1" fmla="*/ 21 h 9"/>
                  <a:gd name="T2" fmla="*/ 49 w 21"/>
                  <a:gd name="T3" fmla="*/ 2 h 9"/>
                  <a:gd name="T4" fmla="*/ 47 w 21"/>
                  <a:gd name="T5" fmla="*/ 0 h 9"/>
                  <a:gd name="T6" fmla="*/ 0 w 21"/>
                  <a:gd name="T7" fmla="*/ 16 h 9"/>
                  <a:gd name="T8" fmla="*/ 2 w 21"/>
                  <a:gd name="T9" fmla="*/ 2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p:spPr>
            <p:txBody>
              <a:bodyPr/>
              <a:lstStyle/>
              <a:p>
                <a:pPr>
                  <a:defRPr/>
                </a:pPr>
                <a:endParaRPr lang="en-US"/>
              </a:p>
            </p:txBody>
          </p:sp>
          <p:sp>
            <p:nvSpPr>
              <p:cNvPr id="2304" name="Freeform 483"/>
              <p:cNvSpPr>
                <a:spLocks/>
              </p:cNvSpPr>
              <p:nvPr/>
            </p:nvSpPr>
            <p:spPr bwMode="auto">
              <a:xfrm>
                <a:off x="1176338" y="4146551"/>
                <a:ext cx="82550" cy="19050"/>
              </a:xfrm>
              <a:custGeom>
                <a:avLst/>
                <a:gdLst>
                  <a:gd name="T0" fmla="*/ 50 w 22"/>
                  <a:gd name="T1" fmla="*/ 0 h 5"/>
                  <a:gd name="T2" fmla="*/ 0 w 22"/>
                  <a:gd name="T3" fmla="*/ 7 h 5"/>
                  <a:gd name="T4" fmla="*/ 0 w 22"/>
                  <a:gd name="T5" fmla="*/ 12 h 5"/>
                  <a:gd name="T6" fmla="*/ 52 w 22"/>
                  <a:gd name="T7" fmla="*/ 5 h 5"/>
                  <a:gd name="T8" fmla="*/ 50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p:spPr>
            <p:txBody>
              <a:bodyPr/>
              <a:lstStyle/>
              <a:p>
                <a:pPr>
                  <a:defRPr/>
                </a:pPr>
                <a:endParaRPr lang="en-US"/>
              </a:p>
            </p:txBody>
          </p:sp>
        </p:grpSp>
        <p:grpSp>
          <p:nvGrpSpPr>
            <p:cNvPr id="72" name="Group 33"/>
            <p:cNvGrpSpPr>
              <a:grpSpLocks noChangeAspect="1"/>
            </p:cNvGrpSpPr>
            <p:nvPr/>
          </p:nvGrpSpPr>
          <p:grpSpPr bwMode="auto">
            <a:xfrm>
              <a:off x="3422905" y="2241981"/>
              <a:ext cx="226162" cy="365234"/>
              <a:chOff x="4571" y="1761"/>
              <a:chExt cx="496" cy="801"/>
            </a:xfrm>
          </p:grpSpPr>
          <p:sp>
            <p:nvSpPr>
              <p:cNvPr id="2706"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07"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08"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09"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10"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11"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12"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13"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3" name="Group 33"/>
            <p:cNvGrpSpPr>
              <a:grpSpLocks noChangeAspect="1"/>
            </p:cNvGrpSpPr>
            <p:nvPr/>
          </p:nvGrpSpPr>
          <p:grpSpPr bwMode="auto">
            <a:xfrm>
              <a:off x="3963011" y="2241981"/>
              <a:ext cx="226162" cy="365234"/>
              <a:chOff x="4571" y="1761"/>
              <a:chExt cx="496" cy="801"/>
            </a:xfrm>
          </p:grpSpPr>
          <p:sp>
            <p:nvSpPr>
              <p:cNvPr id="2715"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16"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17"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18"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19"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20"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21"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22"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4" name="Group 33"/>
            <p:cNvGrpSpPr>
              <a:grpSpLocks noChangeAspect="1"/>
            </p:cNvGrpSpPr>
            <p:nvPr/>
          </p:nvGrpSpPr>
          <p:grpSpPr bwMode="auto">
            <a:xfrm>
              <a:off x="4503117" y="2241981"/>
              <a:ext cx="226162" cy="365234"/>
              <a:chOff x="4571" y="1761"/>
              <a:chExt cx="496" cy="801"/>
            </a:xfrm>
          </p:grpSpPr>
          <p:sp>
            <p:nvSpPr>
              <p:cNvPr id="2724"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25"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26"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27"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28"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29"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30"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31"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5" name="Group 33"/>
            <p:cNvGrpSpPr>
              <a:grpSpLocks noChangeAspect="1"/>
            </p:cNvGrpSpPr>
            <p:nvPr/>
          </p:nvGrpSpPr>
          <p:grpSpPr bwMode="auto">
            <a:xfrm>
              <a:off x="5043223" y="2241981"/>
              <a:ext cx="226162" cy="365234"/>
              <a:chOff x="4571" y="1761"/>
              <a:chExt cx="496" cy="801"/>
            </a:xfrm>
          </p:grpSpPr>
          <p:sp>
            <p:nvSpPr>
              <p:cNvPr id="2733"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34"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35"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36"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37"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38"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39"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40"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6" name="Group 33"/>
            <p:cNvGrpSpPr>
              <a:grpSpLocks noChangeAspect="1"/>
            </p:cNvGrpSpPr>
            <p:nvPr/>
          </p:nvGrpSpPr>
          <p:grpSpPr bwMode="auto">
            <a:xfrm>
              <a:off x="5583329" y="2241981"/>
              <a:ext cx="226162" cy="365234"/>
              <a:chOff x="4571" y="1761"/>
              <a:chExt cx="496" cy="801"/>
            </a:xfrm>
          </p:grpSpPr>
          <p:sp>
            <p:nvSpPr>
              <p:cNvPr id="2742"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43"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44"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45"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46"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47"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48"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49"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grpSp>
          <p:nvGrpSpPr>
            <p:cNvPr id="77" name="Group 33"/>
            <p:cNvGrpSpPr>
              <a:grpSpLocks noChangeAspect="1"/>
            </p:cNvGrpSpPr>
            <p:nvPr/>
          </p:nvGrpSpPr>
          <p:grpSpPr bwMode="auto">
            <a:xfrm>
              <a:off x="6123435" y="2241981"/>
              <a:ext cx="226162" cy="365234"/>
              <a:chOff x="4571" y="1761"/>
              <a:chExt cx="496" cy="801"/>
            </a:xfrm>
          </p:grpSpPr>
          <p:sp>
            <p:nvSpPr>
              <p:cNvPr id="2751"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pPr>
                  <a:defRPr/>
                </a:pPr>
                <a:endParaRPr lang="en-US"/>
              </a:p>
            </p:txBody>
          </p:sp>
          <p:sp>
            <p:nvSpPr>
              <p:cNvPr id="2752" name="Freeform 35"/>
              <p:cNvSpPr>
                <a:spLocks noEditPoints="1"/>
              </p:cNvSpPr>
              <p:nvPr/>
            </p:nvSpPr>
            <p:spPr bwMode="auto">
              <a:xfrm>
                <a:off x="4573" y="1752"/>
                <a:ext cx="494" cy="812"/>
              </a:xfrm>
              <a:custGeom>
                <a:avLst/>
                <a:gdLst>
                  <a:gd name="T0" fmla="*/ 364 w 209"/>
                  <a:gd name="T1" fmla="*/ 347 h 344"/>
                  <a:gd name="T2" fmla="*/ 272 w 209"/>
                  <a:gd name="T3" fmla="*/ 26 h 344"/>
                  <a:gd name="T4" fmla="*/ 132 w 209"/>
                  <a:gd name="T5" fmla="*/ 38 h 344"/>
                  <a:gd name="T6" fmla="*/ 132 w 209"/>
                  <a:gd name="T7" fmla="*/ 38 h 344"/>
                  <a:gd name="T8" fmla="*/ 137 w 209"/>
                  <a:gd name="T9" fmla="*/ 52 h 344"/>
                  <a:gd name="T10" fmla="*/ 130 w 209"/>
                  <a:gd name="T11" fmla="*/ 47 h 344"/>
                  <a:gd name="T12" fmla="*/ 90 w 209"/>
                  <a:gd name="T13" fmla="*/ 130 h 344"/>
                  <a:gd name="T14" fmla="*/ 149 w 209"/>
                  <a:gd name="T15" fmla="*/ 286 h 344"/>
                  <a:gd name="T16" fmla="*/ 121 w 209"/>
                  <a:gd name="T17" fmla="*/ 293 h 344"/>
                  <a:gd name="T18" fmla="*/ 90 w 209"/>
                  <a:gd name="T19" fmla="*/ 319 h 344"/>
                  <a:gd name="T20" fmla="*/ 87 w 209"/>
                  <a:gd name="T21" fmla="*/ 328 h 344"/>
                  <a:gd name="T22" fmla="*/ 80 w 209"/>
                  <a:gd name="T23" fmla="*/ 326 h 344"/>
                  <a:gd name="T24" fmla="*/ 0 w 209"/>
                  <a:gd name="T25" fmla="*/ 550 h 344"/>
                  <a:gd name="T26" fmla="*/ 444 w 209"/>
                  <a:gd name="T27" fmla="*/ 810 h 344"/>
                  <a:gd name="T28" fmla="*/ 489 w 209"/>
                  <a:gd name="T29" fmla="*/ 788 h 344"/>
                  <a:gd name="T30" fmla="*/ 329 w 209"/>
                  <a:gd name="T31" fmla="*/ 356 h 344"/>
                  <a:gd name="T32" fmla="*/ 329 w 209"/>
                  <a:gd name="T33" fmla="*/ 366 h 344"/>
                  <a:gd name="T34" fmla="*/ 444 w 209"/>
                  <a:gd name="T35" fmla="*/ 798 h 344"/>
                  <a:gd name="T36" fmla="*/ 9 w 209"/>
                  <a:gd name="T37" fmla="*/ 545 h 344"/>
                  <a:gd name="T38" fmla="*/ 90 w 209"/>
                  <a:gd name="T39" fmla="*/ 328 h 344"/>
                  <a:gd name="T40" fmla="*/ 83 w 209"/>
                  <a:gd name="T41" fmla="*/ 316 h 344"/>
                  <a:gd name="T42" fmla="*/ 80 w 209"/>
                  <a:gd name="T43" fmla="*/ 316 h 344"/>
                  <a:gd name="T44" fmla="*/ 87 w 209"/>
                  <a:gd name="T45" fmla="*/ 328 h 344"/>
                  <a:gd name="T46" fmla="*/ 156 w 209"/>
                  <a:gd name="T47" fmla="*/ 295 h 344"/>
                  <a:gd name="T48" fmla="*/ 161 w 209"/>
                  <a:gd name="T49" fmla="*/ 283 h 344"/>
                  <a:gd name="T50" fmla="*/ 139 w 209"/>
                  <a:gd name="T51" fmla="*/ 52 h 344"/>
                  <a:gd name="T52" fmla="*/ 132 w 209"/>
                  <a:gd name="T53" fmla="*/ 38 h 344"/>
                  <a:gd name="T54" fmla="*/ 139 w 209"/>
                  <a:gd name="T55" fmla="*/ 52 h 344"/>
                  <a:gd name="T56" fmla="*/ 139 w 209"/>
                  <a:gd name="T57" fmla="*/ 50 h 344"/>
                  <a:gd name="T58" fmla="*/ 265 w 209"/>
                  <a:gd name="T59" fmla="*/ 38 h 344"/>
                  <a:gd name="T60" fmla="*/ 357 w 209"/>
                  <a:gd name="T61" fmla="*/ 335 h 344"/>
                  <a:gd name="T62" fmla="*/ 319 w 209"/>
                  <a:gd name="T63" fmla="*/ 361 h 344"/>
                  <a:gd name="T64" fmla="*/ 480 w 209"/>
                  <a:gd name="T65" fmla="*/ 78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pPr>
                  <a:defRPr/>
                </a:pPr>
                <a:endParaRPr lang="en-US"/>
              </a:p>
            </p:txBody>
          </p:sp>
          <p:sp>
            <p:nvSpPr>
              <p:cNvPr id="2753" name="Freeform 36"/>
              <p:cNvSpPr>
                <a:spLocks/>
              </p:cNvSpPr>
              <p:nvPr/>
            </p:nvSpPr>
            <p:spPr bwMode="auto">
              <a:xfrm>
                <a:off x="4658" y="2035"/>
                <a:ext cx="137" cy="38"/>
              </a:xfrm>
              <a:custGeom>
                <a:avLst/>
                <a:gdLst>
                  <a:gd name="T0" fmla="*/ 0 w 58"/>
                  <a:gd name="T1" fmla="*/ 38 h 16"/>
                  <a:gd name="T2" fmla="*/ 38 w 58"/>
                  <a:gd name="T3" fmla="*/ 17 h 16"/>
                  <a:gd name="T4" fmla="*/ 137 w 58"/>
                  <a:gd name="T5" fmla="*/ 14 h 16"/>
                  <a:gd name="T6" fmla="*/ 99 w 58"/>
                  <a:gd name="T7" fmla="*/ 38 h 16"/>
                  <a:gd name="T8" fmla="*/ 0 w 58"/>
                  <a:gd name="T9" fmla="*/ 38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pPr>
                  <a:defRPr/>
                </a:pPr>
                <a:endParaRPr lang="en-US"/>
              </a:p>
            </p:txBody>
          </p:sp>
          <p:sp>
            <p:nvSpPr>
              <p:cNvPr id="2754" name="Freeform 37"/>
              <p:cNvSpPr>
                <a:spLocks/>
              </p:cNvSpPr>
              <p:nvPr/>
            </p:nvSpPr>
            <p:spPr bwMode="auto">
              <a:xfrm>
                <a:off x="4845" y="2101"/>
                <a:ext cx="215" cy="456"/>
              </a:xfrm>
              <a:custGeom>
                <a:avLst/>
                <a:gdLst>
                  <a:gd name="T0" fmla="*/ 0 w 91"/>
                  <a:gd name="T1" fmla="*/ 21 h 193"/>
                  <a:gd name="T2" fmla="*/ 38 w 91"/>
                  <a:gd name="T3" fmla="*/ 0 h 193"/>
                  <a:gd name="T4" fmla="*/ 215 w 91"/>
                  <a:gd name="T5" fmla="*/ 432 h 193"/>
                  <a:gd name="T6" fmla="*/ 175 w 91"/>
                  <a:gd name="T7" fmla="*/ 456 h 193"/>
                  <a:gd name="T8" fmla="*/ 0 w 91"/>
                  <a:gd name="T9" fmla="*/ 21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pPr>
                  <a:defRPr/>
                </a:pPr>
                <a:endParaRPr lang="en-US"/>
              </a:p>
            </p:txBody>
          </p:sp>
          <p:sp>
            <p:nvSpPr>
              <p:cNvPr id="2755" name="Freeform 38"/>
              <p:cNvSpPr>
                <a:spLocks/>
              </p:cNvSpPr>
              <p:nvPr/>
            </p:nvSpPr>
            <p:spPr bwMode="auto">
              <a:xfrm>
                <a:off x="4708" y="1761"/>
                <a:ext cx="262" cy="354"/>
              </a:xfrm>
              <a:custGeom>
                <a:avLst/>
                <a:gdLst>
                  <a:gd name="T0" fmla="*/ 132 w 111"/>
                  <a:gd name="T1" fmla="*/ 21 h 150"/>
                  <a:gd name="T2" fmla="*/ 40 w 111"/>
                  <a:gd name="T3" fmla="*/ 14 h 150"/>
                  <a:gd name="T4" fmla="*/ 0 w 111"/>
                  <a:gd name="T5" fmla="*/ 35 h 150"/>
                  <a:gd name="T6" fmla="*/ 94 w 111"/>
                  <a:gd name="T7" fmla="*/ 45 h 150"/>
                  <a:gd name="T8" fmla="*/ 224 w 111"/>
                  <a:gd name="T9" fmla="*/ 269 h 150"/>
                  <a:gd name="T10" fmla="*/ 186 w 111"/>
                  <a:gd name="T11" fmla="*/ 354 h 150"/>
                  <a:gd name="T12" fmla="*/ 224 w 111"/>
                  <a:gd name="T13" fmla="*/ 330 h 150"/>
                  <a:gd name="T14" fmla="*/ 262 w 111"/>
                  <a:gd name="T15" fmla="*/ 248 h 150"/>
                  <a:gd name="T16" fmla="*/ 132 w 111"/>
                  <a:gd name="T17" fmla="*/ 2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pPr>
                  <a:defRPr/>
                </a:pPr>
                <a:endParaRPr lang="en-US"/>
              </a:p>
            </p:txBody>
          </p:sp>
          <p:sp>
            <p:nvSpPr>
              <p:cNvPr id="2756" name="Freeform 39"/>
              <p:cNvSpPr>
                <a:spLocks/>
              </p:cNvSpPr>
              <p:nvPr/>
            </p:nvSpPr>
            <p:spPr bwMode="auto">
              <a:xfrm>
                <a:off x="4580" y="1763"/>
                <a:ext cx="440" cy="794"/>
              </a:xfrm>
              <a:custGeom>
                <a:avLst/>
                <a:gdLst>
                  <a:gd name="T0" fmla="*/ 222 w 186"/>
                  <a:gd name="T1" fmla="*/ 43 h 336"/>
                  <a:gd name="T2" fmla="*/ 352 w 186"/>
                  <a:gd name="T3" fmla="*/ 267 h 336"/>
                  <a:gd name="T4" fmla="*/ 265 w 186"/>
                  <a:gd name="T5" fmla="*/ 359 h 336"/>
                  <a:gd name="T6" fmla="*/ 440 w 186"/>
                  <a:gd name="T7" fmla="*/ 794 h 336"/>
                  <a:gd name="T8" fmla="*/ 0 w 186"/>
                  <a:gd name="T9" fmla="*/ 539 h 336"/>
                  <a:gd name="T10" fmla="*/ 177 w 186"/>
                  <a:gd name="T11" fmla="*/ 310 h 336"/>
                  <a:gd name="T12" fmla="*/ 90 w 186"/>
                  <a:gd name="T13" fmla="*/ 118 h 336"/>
                  <a:gd name="T14" fmla="*/ 222 w 186"/>
                  <a:gd name="T15" fmla="*/ 43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pPr>
                  <a:defRPr/>
                </a:pPr>
                <a:endParaRPr lang="en-US"/>
              </a:p>
            </p:txBody>
          </p:sp>
          <p:sp>
            <p:nvSpPr>
              <p:cNvPr id="2757" name="Freeform 40"/>
              <p:cNvSpPr>
                <a:spLocks/>
              </p:cNvSpPr>
              <p:nvPr/>
            </p:nvSpPr>
            <p:spPr bwMode="auto">
              <a:xfrm>
                <a:off x="4734" y="1974"/>
                <a:ext cx="144" cy="104"/>
              </a:xfrm>
              <a:custGeom>
                <a:avLst/>
                <a:gdLst>
                  <a:gd name="T0" fmla="*/ 137 w 61"/>
                  <a:gd name="T1" fmla="*/ 76 h 44"/>
                  <a:gd name="T2" fmla="*/ 142 w 61"/>
                  <a:gd name="T3" fmla="*/ 78 h 44"/>
                  <a:gd name="T4" fmla="*/ 142 w 61"/>
                  <a:gd name="T5" fmla="*/ 90 h 44"/>
                  <a:gd name="T6" fmla="*/ 73 w 61"/>
                  <a:gd name="T7" fmla="*/ 87 h 44"/>
                  <a:gd name="T8" fmla="*/ 2 w 61"/>
                  <a:gd name="T9" fmla="*/ 9 h 44"/>
                  <a:gd name="T10" fmla="*/ 5 w 61"/>
                  <a:gd name="T11" fmla="*/ 0 h 44"/>
                  <a:gd name="T12" fmla="*/ 7 w 61"/>
                  <a:gd name="T13" fmla="*/ 0 h 44"/>
                  <a:gd name="T14" fmla="*/ 14 w 61"/>
                  <a:gd name="T15" fmla="*/ 5 h 44"/>
                  <a:gd name="T16" fmla="*/ 73 w 61"/>
                  <a:gd name="T17" fmla="*/ 73 h 44"/>
                  <a:gd name="T18" fmla="*/ 132 w 61"/>
                  <a:gd name="T19" fmla="*/ 76 h 44"/>
                  <a:gd name="T20" fmla="*/ 137 w 61"/>
                  <a:gd name="T21" fmla="*/ 7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pPr>
                  <a:defRPr/>
                </a:pPr>
                <a:endParaRPr lang="en-US"/>
              </a:p>
            </p:txBody>
          </p:sp>
          <p:sp>
            <p:nvSpPr>
              <p:cNvPr id="2758"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pPr>
                  <a:defRPr/>
                </a:pPr>
                <a:endParaRPr lang="en-US"/>
              </a:p>
            </p:txBody>
          </p:sp>
        </p:grpSp>
        <p:pic>
          <p:nvPicPr>
            <p:cNvPr id="2767" name="Picture 26"/>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768396" y="3155760"/>
              <a:ext cx="223853" cy="209232"/>
            </a:xfrm>
            <a:prstGeom prst="rect">
              <a:avLst/>
            </a:prstGeom>
            <a:noFill/>
            <a:ln w="9525">
              <a:noFill/>
              <a:miter lim="800000"/>
              <a:headEnd/>
              <a:tailEnd/>
            </a:ln>
          </p:spPr>
        </p:pic>
        <p:pic>
          <p:nvPicPr>
            <p:cNvPr id="2768" name="Picture 26"/>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4937608" y="3183801"/>
              <a:ext cx="223853" cy="209232"/>
            </a:xfrm>
            <a:prstGeom prst="rect">
              <a:avLst/>
            </a:prstGeom>
            <a:noFill/>
            <a:ln w="9525">
              <a:noFill/>
              <a:miter lim="800000"/>
              <a:headEnd/>
              <a:tailEnd/>
            </a:ln>
          </p:spPr>
        </p:pic>
        <p:pic>
          <p:nvPicPr>
            <p:cNvPr id="2769" name="Picture 26"/>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5199735" y="2729039"/>
              <a:ext cx="223853" cy="209232"/>
            </a:xfrm>
            <a:prstGeom prst="rect">
              <a:avLst/>
            </a:prstGeom>
            <a:noFill/>
            <a:ln w="9525">
              <a:noFill/>
              <a:miter lim="800000"/>
              <a:headEnd/>
              <a:tailEnd/>
            </a:ln>
          </p:spPr>
        </p:pic>
        <p:cxnSp>
          <p:nvCxnSpPr>
            <p:cNvPr id="2772" name="Straight Arrow Connector 2771"/>
            <p:cNvCxnSpPr>
              <a:endCxn id="86" idx="0"/>
            </p:cNvCxnSpPr>
            <p:nvPr/>
          </p:nvCxnSpPr>
          <p:spPr bwMode="auto">
            <a:xfrm rot="16200000" flipH="1">
              <a:off x="3045655" y="2660202"/>
              <a:ext cx="186347" cy="118256"/>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59" name="Straight Arrow Connector 2758"/>
            <p:cNvCxnSpPr/>
            <p:nvPr/>
          </p:nvCxnSpPr>
          <p:spPr bwMode="auto">
            <a:xfrm rot="16200000" flipH="1">
              <a:off x="3622338" y="2658984"/>
              <a:ext cx="186347" cy="118256"/>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64" name="Straight Arrow Connector 2763"/>
            <p:cNvCxnSpPr/>
            <p:nvPr/>
          </p:nvCxnSpPr>
          <p:spPr bwMode="auto">
            <a:xfrm>
              <a:off x="4679294" y="2616404"/>
              <a:ext cx="434034" cy="221896"/>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66" name="Straight Arrow Connector 2765"/>
            <p:cNvCxnSpPr/>
            <p:nvPr/>
          </p:nvCxnSpPr>
          <p:spPr bwMode="auto">
            <a:xfrm rot="16200000" flipH="1">
              <a:off x="6239869" y="2582268"/>
              <a:ext cx="242528" cy="240269"/>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73" name="Straight Arrow Connector 2772"/>
            <p:cNvCxnSpPr>
              <a:stCxn id="2293" idx="1"/>
            </p:cNvCxnSpPr>
            <p:nvPr/>
          </p:nvCxnSpPr>
          <p:spPr bwMode="auto">
            <a:xfrm rot="10800000" flipV="1">
              <a:off x="6254496" y="2931470"/>
              <a:ext cx="183388" cy="323793"/>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76" name="Straight Arrow Connector 2775"/>
            <p:cNvCxnSpPr/>
            <p:nvPr/>
          </p:nvCxnSpPr>
          <p:spPr bwMode="auto">
            <a:xfrm rot="10800000" flipV="1">
              <a:off x="5464456" y="3017324"/>
              <a:ext cx="322373" cy="237939"/>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78" name="Straight Arrow Connector 2777"/>
            <p:cNvCxnSpPr/>
            <p:nvPr/>
          </p:nvCxnSpPr>
          <p:spPr bwMode="auto">
            <a:xfrm rot="5400000">
              <a:off x="4243838" y="3036321"/>
              <a:ext cx="217923" cy="205333"/>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0" name="Straight Arrow Connector 2779"/>
            <p:cNvCxnSpPr>
              <a:stCxn id="647" idx="11"/>
              <a:endCxn id="2767" idx="1"/>
            </p:cNvCxnSpPr>
            <p:nvPr/>
          </p:nvCxnSpPr>
          <p:spPr bwMode="auto">
            <a:xfrm flipH="1">
              <a:off x="3768396" y="3038462"/>
              <a:ext cx="53563" cy="221914"/>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4" name="Straight Arrow Connector 2783"/>
            <p:cNvCxnSpPr/>
            <p:nvPr/>
          </p:nvCxnSpPr>
          <p:spPr bwMode="auto">
            <a:xfrm flipH="1">
              <a:off x="3080813" y="3040603"/>
              <a:ext cx="53563" cy="221914"/>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5" name="Straight Arrow Connector 2784"/>
            <p:cNvCxnSpPr/>
            <p:nvPr/>
          </p:nvCxnSpPr>
          <p:spPr bwMode="auto">
            <a:xfrm rot="16200000" flipH="1">
              <a:off x="3209285" y="3062979"/>
              <a:ext cx="146683" cy="120841"/>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7" name="Straight Arrow Connector 2786"/>
            <p:cNvCxnSpPr/>
            <p:nvPr/>
          </p:nvCxnSpPr>
          <p:spPr bwMode="auto">
            <a:xfrm>
              <a:off x="3306787" y="3013912"/>
              <a:ext cx="380074" cy="234037"/>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89" name="Straight Arrow Connector 2788"/>
            <p:cNvCxnSpPr/>
            <p:nvPr/>
          </p:nvCxnSpPr>
          <p:spPr bwMode="auto">
            <a:xfrm>
              <a:off x="3963935" y="3020008"/>
              <a:ext cx="198414" cy="191365"/>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1" name="Straight Arrow Connector 2790"/>
            <p:cNvCxnSpPr/>
            <p:nvPr/>
          </p:nvCxnSpPr>
          <p:spPr bwMode="auto">
            <a:xfrm>
              <a:off x="4621083" y="3026104"/>
              <a:ext cx="198414" cy="191365"/>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2" name="Straight Arrow Connector 2791"/>
            <p:cNvCxnSpPr/>
            <p:nvPr/>
          </p:nvCxnSpPr>
          <p:spPr bwMode="auto">
            <a:xfrm rot="16200000" flipH="1">
              <a:off x="5241523" y="3068908"/>
              <a:ext cx="186488" cy="113072"/>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4" name="Straight Arrow Connector 2793"/>
            <p:cNvCxnSpPr/>
            <p:nvPr/>
          </p:nvCxnSpPr>
          <p:spPr bwMode="auto">
            <a:xfrm>
              <a:off x="6035040" y="3028493"/>
              <a:ext cx="475488" cy="182880"/>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7" name="Straight Arrow Connector 2796"/>
            <p:cNvCxnSpPr/>
            <p:nvPr/>
          </p:nvCxnSpPr>
          <p:spPr bwMode="auto">
            <a:xfrm>
              <a:off x="4211121" y="2631035"/>
              <a:ext cx="214578" cy="170689"/>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799" name="Straight Arrow Connector 2798"/>
            <p:cNvCxnSpPr/>
            <p:nvPr/>
          </p:nvCxnSpPr>
          <p:spPr bwMode="auto">
            <a:xfrm rot="16200000" flipH="1">
              <a:off x="5672942" y="2659078"/>
              <a:ext cx="169375" cy="86650"/>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1" name="Straight Arrow Connector 2800"/>
            <p:cNvCxnSpPr/>
            <p:nvPr/>
          </p:nvCxnSpPr>
          <p:spPr bwMode="auto">
            <a:xfrm rot="5400000">
              <a:off x="5971649" y="2592112"/>
              <a:ext cx="207168" cy="182791"/>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3" name="Straight Arrow Connector 2802"/>
            <p:cNvCxnSpPr/>
            <p:nvPr/>
          </p:nvCxnSpPr>
          <p:spPr bwMode="auto">
            <a:xfrm rot="5400000">
              <a:off x="5421793" y="2598297"/>
              <a:ext cx="207168" cy="182791"/>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4" name="Straight Arrow Connector 2803"/>
            <p:cNvCxnSpPr/>
            <p:nvPr/>
          </p:nvCxnSpPr>
          <p:spPr bwMode="auto">
            <a:xfrm rot="5400000">
              <a:off x="4506261" y="2679980"/>
              <a:ext cx="143593" cy="56004"/>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6" name="Straight Arrow Connector 2805"/>
            <p:cNvCxnSpPr/>
            <p:nvPr/>
          </p:nvCxnSpPr>
          <p:spPr bwMode="auto">
            <a:xfrm rot="5400000">
              <a:off x="3310268" y="2618974"/>
              <a:ext cx="200898" cy="164602"/>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cxnSp>
          <p:nvCxnSpPr>
            <p:cNvPr id="2808" name="Straight Arrow Connector 2807"/>
            <p:cNvCxnSpPr/>
            <p:nvPr/>
          </p:nvCxnSpPr>
          <p:spPr bwMode="auto">
            <a:xfrm>
              <a:off x="3672282" y="2591027"/>
              <a:ext cx="672947" cy="298477"/>
            </a:xfrm>
            <a:prstGeom prst="straightConnector1">
              <a:avLst/>
            </a:prstGeom>
            <a:solidFill>
              <a:schemeClr val="accent1"/>
            </a:solidFill>
            <a:ln w="9525" cap="flat" cmpd="sng" algn="ctr">
              <a:solidFill>
                <a:schemeClr val="bg2"/>
              </a:solidFill>
              <a:prstDash val="solid"/>
              <a:round/>
              <a:headEnd type="none" w="med" len="med"/>
              <a:tailEnd type="arrow" w="med" len="med"/>
            </a:ln>
            <a:effectLst/>
          </p:spPr>
        </p:cxnSp>
      </p:grpSp>
      <p:sp>
        <p:nvSpPr>
          <p:cNvPr id="39941" name="TextBox 2811"/>
          <p:cNvSpPr txBox="1">
            <a:spLocks noChangeArrowheads="1"/>
          </p:cNvSpPr>
          <p:nvPr/>
        </p:nvSpPr>
        <p:spPr bwMode="auto">
          <a:xfrm>
            <a:off x="373063" y="2165350"/>
            <a:ext cx="2414587" cy="646113"/>
          </a:xfrm>
          <a:prstGeom prst="rect">
            <a:avLst/>
          </a:prstGeom>
          <a:noFill/>
          <a:ln w="9525">
            <a:noFill/>
            <a:miter lim="800000"/>
            <a:headEnd/>
            <a:tailEnd/>
          </a:ln>
        </p:spPr>
        <p:txBody>
          <a:bodyPr>
            <a:spAutoFit/>
          </a:bodyPr>
          <a:lstStyle/>
          <a:p>
            <a:r>
              <a:rPr lang="en-US" sz="1200" b="1" dirty="0">
                <a:solidFill>
                  <a:schemeClr val="accent4"/>
                </a:solidFill>
              </a:rPr>
              <a:t>Norton Community Watch </a:t>
            </a:r>
          </a:p>
          <a:p>
            <a:r>
              <a:rPr lang="en-US" sz="1200" dirty="0"/>
              <a:t>Opt in program to collect anonymous data </a:t>
            </a:r>
            <a:endParaRPr lang="en-US" sz="1600" dirty="0"/>
          </a:p>
        </p:txBody>
      </p:sp>
      <p:pic>
        <p:nvPicPr>
          <p:cNvPr id="2813" name="Picture 4"/>
          <p:cNvPicPr>
            <a:picLocks noChangeArrowheads="1"/>
          </p:cNvPicPr>
          <p:nvPr/>
        </p:nvPicPr>
        <p:blipFill>
          <a:blip r:embed="rId4" cstate="print"/>
          <a:srcRect/>
          <a:stretch>
            <a:fillRect/>
          </a:stretch>
        </p:blipFill>
        <p:spPr bwMode="auto">
          <a:xfrm>
            <a:off x="488489" y="2968475"/>
            <a:ext cx="568793" cy="725702"/>
          </a:xfrm>
          <a:prstGeom prst="rect">
            <a:avLst/>
          </a:prstGeom>
          <a:noFill/>
          <a:ln w="12700" cap="flat">
            <a:noFill/>
            <a:miter lim="800000"/>
            <a:headEnd/>
            <a:tailEnd/>
          </a:ln>
          <a:effectLst>
            <a:reflection blurRad="6350" stA="50000" endA="300" endPos="38500" dist="50800" dir="5400000" sy="-100000" algn="bl" rotWithShape="0"/>
          </a:effectLst>
        </p:spPr>
      </p:pic>
      <p:pic>
        <p:nvPicPr>
          <p:cNvPr id="2814" name="Picture 5"/>
          <p:cNvPicPr>
            <a:picLocks noChangeArrowheads="1"/>
          </p:cNvPicPr>
          <p:nvPr/>
        </p:nvPicPr>
        <p:blipFill>
          <a:blip r:embed="rId5" cstate="print"/>
          <a:srcRect/>
          <a:stretch>
            <a:fillRect/>
          </a:stretch>
        </p:blipFill>
        <p:spPr bwMode="auto">
          <a:xfrm>
            <a:off x="1207075" y="2974891"/>
            <a:ext cx="582860" cy="741231"/>
          </a:xfrm>
          <a:prstGeom prst="rect">
            <a:avLst/>
          </a:prstGeom>
          <a:noFill/>
          <a:ln w="12700" cap="flat">
            <a:noFill/>
            <a:miter lim="800000"/>
            <a:headEnd/>
            <a:tailEnd/>
          </a:ln>
          <a:effectLst>
            <a:reflection blurRad="6350" stA="50000" endA="300" endPos="38500" dist="50800" dir="5400000" sy="-100000" algn="bl" rotWithShape="0"/>
          </a:effectLst>
        </p:spPr>
      </p:pic>
      <p:sp>
        <p:nvSpPr>
          <p:cNvPr id="2816" name="Down Arrow 2815"/>
          <p:cNvSpPr/>
          <p:nvPr/>
        </p:nvSpPr>
        <p:spPr bwMode="auto">
          <a:xfrm rot="16200000">
            <a:off x="1974851" y="2936875"/>
            <a:ext cx="552450" cy="536575"/>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a:lnSpc>
                <a:spcPct val="90000"/>
              </a:lnSpc>
              <a:defRPr/>
            </a:pPr>
            <a:endParaRPr lang="en-US" sz="2400" dirty="0" err="1"/>
          </a:p>
        </p:txBody>
      </p:sp>
      <p:sp>
        <p:nvSpPr>
          <p:cNvPr id="2818" name="Down Arrow 2817"/>
          <p:cNvSpPr/>
          <p:nvPr/>
        </p:nvSpPr>
        <p:spPr bwMode="auto">
          <a:xfrm rot="16200000">
            <a:off x="6816726" y="2936875"/>
            <a:ext cx="552450" cy="536575"/>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a:lnSpc>
                <a:spcPct val="90000"/>
              </a:lnSpc>
              <a:defRPr/>
            </a:pPr>
            <a:endParaRPr lang="en-US" sz="2400" dirty="0" err="1"/>
          </a:p>
        </p:txBody>
      </p:sp>
      <p:pic>
        <p:nvPicPr>
          <p:cNvPr id="2820" name="Picture 2819" descr="computer code.jpg"/>
          <p:cNvPicPr>
            <a:picLocks noChangeAspect="1"/>
          </p:cNvPicPr>
          <p:nvPr/>
        </p:nvPicPr>
        <p:blipFill>
          <a:blip r:embed="rId6" cstate="print"/>
          <a:stretch>
            <a:fillRect/>
          </a:stretch>
        </p:blipFill>
        <p:spPr>
          <a:xfrm>
            <a:off x="7465772" y="2841495"/>
            <a:ext cx="1436827" cy="107762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reflection blurRad="6350" stA="50000" endA="300" endPos="38500" dist="50800" dir="5400000" sy="-100000" algn="bl" rotWithShape="0"/>
          </a:effectLst>
          <a:scene3d>
            <a:camera prst="orthographicFront"/>
            <a:lightRig rig="twoPt" dir="t">
              <a:rot lat="0" lon="0" rev="7200000"/>
            </a:lightRig>
          </a:scene3d>
          <a:sp3d>
            <a:bevelT w="25400" h="19050"/>
            <a:contourClr>
              <a:srgbClr val="FFFFFF"/>
            </a:contourClr>
          </a:sp3d>
        </p:spPr>
      </p:pic>
      <p:sp>
        <p:nvSpPr>
          <p:cNvPr id="39947" name="TextBox 2820"/>
          <p:cNvSpPr txBox="1">
            <a:spLocks noChangeArrowheads="1"/>
          </p:cNvSpPr>
          <p:nvPr/>
        </p:nvSpPr>
        <p:spPr bwMode="auto">
          <a:xfrm>
            <a:off x="6729413" y="2082800"/>
            <a:ext cx="2414587" cy="646113"/>
          </a:xfrm>
          <a:prstGeom prst="rect">
            <a:avLst/>
          </a:prstGeom>
          <a:noFill/>
          <a:ln w="9525">
            <a:noFill/>
            <a:miter lim="800000"/>
            <a:headEnd/>
            <a:tailEnd/>
          </a:ln>
        </p:spPr>
        <p:txBody>
          <a:bodyPr>
            <a:spAutoFit/>
          </a:bodyPr>
          <a:lstStyle/>
          <a:p>
            <a:r>
              <a:rPr lang="en-US" sz="1200" b="1" dirty="0">
                <a:solidFill>
                  <a:schemeClr val="accent4"/>
                </a:solidFill>
              </a:rPr>
              <a:t>Symantec Reputation Engine</a:t>
            </a:r>
          </a:p>
          <a:p>
            <a:r>
              <a:rPr lang="en-US" sz="1200" dirty="0"/>
              <a:t>Uses the collected data to determine safety reputation</a:t>
            </a:r>
            <a:endParaRPr lang="en-US" sz="1600" dirty="0"/>
          </a:p>
        </p:txBody>
      </p:sp>
      <p:sp>
        <p:nvSpPr>
          <p:cNvPr id="2714" name="Rectangle 2713"/>
          <p:cNvSpPr/>
          <p:nvPr/>
        </p:nvSpPr>
        <p:spPr bwMode="auto">
          <a:xfrm>
            <a:off x="168275" y="4395788"/>
            <a:ext cx="7310438" cy="1624012"/>
          </a:xfrm>
          <a:prstGeom prst="rect">
            <a:avLst/>
          </a:prstGeom>
          <a:no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defTabSz="914400">
              <a:lnSpc>
                <a:spcPts val="2800"/>
              </a:lnSpc>
              <a:defRPr/>
            </a:pPr>
            <a:r>
              <a:rPr lang="en-US" sz="2000" b="1" dirty="0">
                <a:solidFill>
                  <a:srgbClr val="FFC000"/>
                </a:solidFill>
                <a:cs typeface="Arial" charset="0"/>
              </a:rPr>
              <a:t>Our system tracks virtually every application in the world</a:t>
            </a:r>
          </a:p>
          <a:p>
            <a:pPr marL="742950" lvl="1" indent="-285750" defTabSz="914400">
              <a:lnSpc>
                <a:spcPts val="2800"/>
              </a:lnSpc>
              <a:buFont typeface="Calibri" pitchFamily="34" charset="0"/>
              <a:buChar char="–"/>
              <a:defRPr/>
            </a:pPr>
            <a:r>
              <a:rPr lang="en-US" dirty="0">
                <a:solidFill>
                  <a:schemeClr val="tx1"/>
                </a:solidFill>
                <a:cs typeface="Arial" charset="0"/>
              </a:rPr>
              <a:t> </a:t>
            </a:r>
            <a:r>
              <a:rPr lang="en-US" sz="1600" dirty="0" smtClean="0">
                <a:solidFill>
                  <a:schemeClr val="tx1"/>
                </a:solidFill>
                <a:cs typeface="Arial" charset="0"/>
              </a:rPr>
              <a:t>3 Billion </a:t>
            </a:r>
            <a:r>
              <a:rPr lang="en-US" sz="1600" dirty="0">
                <a:solidFill>
                  <a:schemeClr val="tx1"/>
                </a:solidFill>
                <a:cs typeface="Arial" charset="0"/>
              </a:rPr>
              <a:t>unique app files across all versions and languages</a:t>
            </a:r>
          </a:p>
          <a:p>
            <a:pPr marL="742950" lvl="1" indent="-285750" defTabSz="914400">
              <a:lnSpc>
                <a:spcPts val="2800"/>
              </a:lnSpc>
              <a:buFont typeface="Calibri" pitchFamily="34" charset="0"/>
              <a:buChar char="–"/>
              <a:defRPr/>
            </a:pPr>
            <a:r>
              <a:rPr lang="en-US" sz="1600" dirty="0">
                <a:solidFill>
                  <a:schemeClr val="tx1"/>
                </a:solidFill>
                <a:cs typeface="Arial" charset="0"/>
              </a:rPr>
              <a:t> It has data on all files: EXEs, drivers, DLLs, plug-ins</a:t>
            </a:r>
          </a:p>
          <a:p>
            <a:pPr marL="742950" lvl="1" indent="-285750" defTabSz="914400">
              <a:lnSpc>
                <a:spcPts val="2800"/>
              </a:lnSpc>
              <a:buFont typeface="Calibri" pitchFamily="34" charset="0"/>
              <a:buChar char="–"/>
              <a:defRPr/>
            </a:pPr>
            <a:r>
              <a:rPr lang="en-US" sz="1600" dirty="0">
                <a:solidFill>
                  <a:schemeClr val="tx1"/>
                </a:solidFill>
                <a:cs typeface="Arial" charset="0"/>
              </a:rPr>
              <a:t> Provides reputation, prevalence, discovery date of every file</a:t>
            </a:r>
          </a:p>
          <a:p>
            <a:pPr marL="742950" lvl="1" indent="-285750" defTabSz="914400">
              <a:lnSpc>
                <a:spcPts val="2800"/>
              </a:lnSpc>
              <a:buFont typeface="Calibri" pitchFamily="34" charset="0"/>
              <a:buChar char="–"/>
              <a:defRPr/>
            </a:pPr>
            <a:r>
              <a:rPr lang="en-US" sz="1600" dirty="0">
                <a:solidFill>
                  <a:schemeClr val="tx1"/>
                </a:solidFill>
                <a:cs typeface="Arial" charset="0"/>
              </a:rPr>
              <a:t> </a:t>
            </a:r>
            <a:r>
              <a:rPr lang="en-US" sz="1600" dirty="0" smtClean="0">
                <a:solidFill>
                  <a:schemeClr val="tx1"/>
                </a:solidFill>
                <a:cs typeface="Arial" charset="0"/>
              </a:rPr>
              <a:t>Leveraged in Download Insight, SONAR, and </a:t>
            </a:r>
            <a:r>
              <a:rPr lang="en-US" sz="1600" dirty="0" err="1" smtClean="0">
                <a:solidFill>
                  <a:schemeClr val="tx1"/>
                </a:solidFill>
                <a:cs typeface="Arial" charset="0"/>
              </a:rPr>
              <a:t>ScanLess</a:t>
            </a:r>
            <a:endParaRPr lang="en-US" sz="1600" dirty="0">
              <a:solidFill>
                <a:schemeClr val="tx1"/>
              </a:solidFill>
              <a:cs typeface="Arial" charset="0"/>
            </a:endParaRPr>
          </a:p>
        </p:txBody>
      </p:sp>
      <p:sp>
        <p:nvSpPr>
          <p:cNvPr id="2723" name="Down Arrow 2722"/>
          <p:cNvSpPr/>
          <p:nvPr/>
        </p:nvSpPr>
        <p:spPr bwMode="auto">
          <a:xfrm>
            <a:off x="7810500" y="4332288"/>
            <a:ext cx="552450" cy="536575"/>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a:lnSpc>
                <a:spcPct val="90000"/>
              </a:lnSpc>
              <a:defRPr/>
            </a:pPr>
            <a:endParaRPr lang="en-US" sz="2400" dirty="0" err="1"/>
          </a:p>
        </p:txBody>
      </p:sp>
      <p:sp>
        <p:nvSpPr>
          <p:cNvPr id="39950" name="TextBox 2731"/>
          <p:cNvSpPr txBox="1">
            <a:spLocks noChangeArrowheads="1"/>
          </p:cNvSpPr>
          <p:nvPr/>
        </p:nvSpPr>
        <p:spPr bwMode="auto">
          <a:xfrm>
            <a:off x="7394575" y="4972050"/>
            <a:ext cx="1516063" cy="830263"/>
          </a:xfrm>
          <a:prstGeom prst="rect">
            <a:avLst/>
          </a:prstGeom>
          <a:noFill/>
          <a:ln w="9525">
            <a:noFill/>
            <a:miter lim="800000"/>
            <a:headEnd/>
            <a:tailEnd/>
          </a:ln>
        </p:spPr>
        <p:txBody>
          <a:bodyPr>
            <a:spAutoFit/>
          </a:bodyPr>
          <a:lstStyle/>
          <a:p>
            <a:pPr algn="ctr"/>
            <a:r>
              <a:rPr lang="en-US" sz="1600" b="1" dirty="0">
                <a:solidFill>
                  <a:schemeClr val="accent4"/>
                </a:solidFill>
              </a:rPr>
              <a:t>Symantec File Safety Reputations</a:t>
            </a:r>
            <a:endParaRPr lang="en-US" sz="2000" dirty="0">
              <a:solidFill>
                <a:schemeClr val="accent4"/>
              </a:solidFill>
            </a:endParaRPr>
          </a:p>
        </p:txBody>
      </p:sp>
      <p:pic>
        <p:nvPicPr>
          <p:cNvPr id="2732"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14"/>
                                        </p:tgtEl>
                                        <p:attrNameLst>
                                          <p:attrName>style.visibility</p:attrName>
                                        </p:attrNameLst>
                                      </p:cBhvr>
                                      <p:to>
                                        <p:strVal val="visible"/>
                                      </p:to>
                                    </p:set>
                                    <p:animEffect transition="in" filter="dissolve">
                                      <p:cBhvr>
                                        <p:cTn id="7" dur="500"/>
                                        <p:tgtEl>
                                          <p:spTgt spid="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ctrTitle"/>
          </p:nvPr>
        </p:nvSpPr>
        <p:spPr/>
        <p:txBody>
          <a:bodyPr/>
          <a:lstStyle/>
          <a:p>
            <a:r>
              <a:rPr lang="en-US" dirty="0" smtClean="0"/>
              <a:t>Symantec Endpoint Protection 12.1</a:t>
            </a:r>
          </a:p>
        </p:txBody>
      </p:sp>
    </p:spTree>
    <p:extLst>
      <p:ext uri="{BB962C8B-B14F-4D97-AF65-F5344CB8AC3E}">
        <p14:creationId xmlns="" xmlns:p14="http://schemas.microsoft.com/office/powerpoint/2010/main" val="2148923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3233493" y="3975100"/>
            <a:ext cx="2743200" cy="2044700"/>
          </a:xfrm>
          <a:prstGeom prst="roundRect">
            <a:avLst>
              <a:gd name="adj" fmla="val 757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anchor="t"/>
          <a:lstStyle/>
          <a:p>
            <a:pPr marL="234950" indent="-234950" algn="l" eaLnBrk="0" hangingPunct="0">
              <a:spcAft>
                <a:spcPts val="0"/>
              </a:spcAft>
              <a:buFont typeface="Arial" pitchFamily="34" charset="0"/>
              <a:buChar char="•"/>
              <a:defRPr/>
            </a:pPr>
            <a:r>
              <a:rPr lang="en-US" sz="2000" dirty="0" smtClean="0">
                <a:solidFill>
                  <a:schemeClr val="tx1"/>
                </a:solidFill>
                <a:cs typeface="Arial" charset="0"/>
              </a:rPr>
              <a:t>Up to 70% reduction in scan overhead</a:t>
            </a:r>
          </a:p>
          <a:p>
            <a:pPr marL="234950" indent="-234950" algn="l" eaLnBrk="0" hangingPunct="0">
              <a:spcAft>
                <a:spcPts val="0"/>
              </a:spcAft>
              <a:buFont typeface="Arial" pitchFamily="34" charset="0"/>
              <a:buChar char="•"/>
              <a:defRPr/>
            </a:pPr>
            <a:r>
              <a:rPr lang="en-US" sz="2000" dirty="0" smtClean="0">
                <a:solidFill>
                  <a:schemeClr val="tx1"/>
                </a:solidFill>
                <a:cs typeface="Arial" charset="0"/>
              </a:rPr>
              <a:t>Smarter Updates</a:t>
            </a:r>
          </a:p>
          <a:p>
            <a:pPr marL="234950" indent="-234950" algn="l" eaLnBrk="0" hangingPunct="0">
              <a:spcAft>
                <a:spcPts val="0"/>
              </a:spcAft>
              <a:buFont typeface="Arial" pitchFamily="34" charset="0"/>
              <a:buChar char="•"/>
              <a:defRPr/>
            </a:pPr>
            <a:r>
              <a:rPr lang="en-US" sz="2000" dirty="0" smtClean="0">
                <a:solidFill>
                  <a:schemeClr val="tx1"/>
                </a:solidFill>
                <a:cs typeface="Arial" charset="0"/>
              </a:rPr>
              <a:t>Faster Management</a:t>
            </a:r>
          </a:p>
        </p:txBody>
      </p:sp>
      <p:sp>
        <p:nvSpPr>
          <p:cNvPr id="44" name="Rounded Rectangle 43"/>
          <p:cNvSpPr/>
          <p:nvPr/>
        </p:nvSpPr>
        <p:spPr bwMode="auto">
          <a:xfrm>
            <a:off x="382600" y="3975100"/>
            <a:ext cx="2743200" cy="2070100"/>
          </a:xfrm>
          <a:prstGeom prst="roundRect">
            <a:avLst>
              <a:gd name="adj" fmla="val 757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anchor="t"/>
          <a:lstStyle/>
          <a:p>
            <a:pPr marL="234950" indent="-234950" algn="l" eaLnBrk="0" hangingPunct="0">
              <a:spcAft>
                <a:spcPts val="0"/>
              </a:spcAft>
              <a:buFont typeface="Arial" pitchFamily="34" charset="0"/>
              <a:buChar char="•"/>
              <a:defRPr/>
            </a:pPr>
            <a:r>
              <a:rPr lang="en-US" sz="2000" dirty="0" smtClean="0">
                <a:solidFill>
                  <a:schemeClr val="tx1"/>
                </a:solidFill>
                <a:cs typeface="Arial" charset="0"/>
              </a:rPr>
              <a:t>Powered by Insight </a:t>
            </a:r>
          </a:p>
          <a:p>
            <a:pPr marL="234950" indent="-234950" algn="l" eaLnBrk="0" hangingPunct="0">
              <a:spcAft>
                <a:spcPts val="0"/>
              </a:spcAft>
              <a:buFont typeface="Arial" pitchFamily="34" charset="0"/>
              <a:buChar char="•"/>
              <a:defRPr/>
            </a:pPr>
            <a:r>
              <a:rPr lang="en-US" sz="2000" dirty="0" smtClean="0">
                <a:solidFill>
                  <a:schemeClr val="tx1"/>
                </a:solidFill>
                <a:cs typeface="Arial" charset="0"/>
              </a:rPr>
              <a:t>Real Time Behavior Monitoring with SONAR</a:t>
            </a:r>
          </a:p>
          <a:p>
            <a:pPr marL="114300" indent="-114300" algn="l" eaLnBrk="0" hangingPunct="0">
              <a:spcAft>
                <a:spcPts val="0"/>
              </a:spcAft>
              <a:buFont typeface="Arial" pitchFamily="34" charset="0"/>
              <a:buChar char="•"/>
              <a:defRPr/>
            </a:pPr>
            <a:endParaRPr lang="en-US" sz="2000" dirty="0" smtClean="0">
              <a:solidFill>
                <a:schemeClr val="tx1"/>
              </a:solidFill>
              <a:cs typeface="Arial" charset="0"/>
            </a:endParaRPr>
          </a:p>
        </p:txBody>
      </p:sp>
      <p:sp>
        <p:nvSpPr>
          <p:cNvPr id="53" name="Rounded Rectangle 52"/>
          <p:cNvSpPr/>
          <p:nvPr/>
        </p:nvSpPr>
        <p:spPr bwMode="auto">
          <a:xfrm>
            <a:off x="6103619" y="3975100"/>
            <a:ext cx="2743200" cy="2033814"/>
          </a:xfrm>
          <a:prstGeom prst="roundRect">
            <a:avLst>
              <a:gd name="adj" fmla="val 656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anchor="t"/>
          <a:lstStyle/>
          <a:p>
            <a:pPr marL="169863" indent="-169863" algn="l">
              <a:spcAft>
                <a:spcPts val="0"/>
              </a:spcAft>
              <a:buFont typeface="Arial" pitchFamily="34" charset="0"/>
              <a:buChar char="•"/>
              <a:defRPr/>
            </a:pPr>
            <a:r>
              <a:rPr lang="en-US" sz="2000" dirty="0" smtClean="0">
                <a:solidFill>
                  <a:schemeClr val="tx1"/>
                </a:solidFill>
                <a:cs typeface="Arial" charset="0"/>
              </a:rPr>
              <a:t>Tested and optimized for virtual environments</a:t>
            </a:r>
          </a:p>
          <a:p>
            <a:pPr marL="169863" indent="-169863" algn="l">
              <a:spcAft>
                <a:spcPts val="0"/>
              </a:spcAft>
              <a:buFont typeface="Arial" pitchFamily="34" charset="0"/>
              <a:buChar char="•"/>
              <a:defRPr/>
            </a:pPr>
            <a:r>
              <a:rPr lang="en-US" sz="2000" dirty="0" smtClean="0">
                <a:solidFill>
                  <a:schemeClr val="tx1"/>
                </a:solidFill>
                <a:cs typeface="Arial" charset="0"/>
              </a:rPr>
              <a:t>Higher VM densities </a:t>
            </a:r>
          </a:p>
          <a:p>
            <a:pPr marL="114300" indent="-114300" algn="l">
              <a:spcAft>
                <a:spcPts val="0"/>
              </a:spcAft>
              <a:buFont typeface="Arial" pitchFamily="34" charset="0"/>
              <a:buChar char="•"/>
              <a:defRPr/>
            </a:pPr>
            <a:endParaRPr lang="en-US" sz="2000" dirty="0" smtClean="0">
              <a:solidFill>
                <a:schemeClr val="tx1"/>
              </a:solidFill>
              <a:cs typeface="Arial" charset="0"/>
            </a:endParaRPr>
          </a:p>
        </p:txBody>
      </p:sp>
      <p:sp>
        <p:nvSpPr>
          <p:cNvPr id="17"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13</a:t>
            </a:fld>
            <a:endParaRPr lang="en-US" dirty="0"/>
          </a:p>
        </p:txBody>
      </p:sp>
      <p:grpSp>
        <p:nvGrpSpPr>
          <p:cNvPr id="2" name="Group 29"/>
          <p:cNvGrpSpPr/>
          <p:nvPr/>
        </p:nvGrpSpPr>
        <p:grpSpPr>
          <a:xfrm>
            <a:off x="382600" y="1363696"/>
            <a:ext cx="8464219" cy="2691232"/>
            <a:chOff x="382600" y="1363696"/>
            <a:chExt cx="8464219" cy="2691232"/>
          </a:xfrm>
        </p:grpSpPr>
        <p:sp>
          <p:nvSpPr>
            <p:cNvPr id="46" name="Round Same Side Corner Rectangle 45"/>
            <p:cNvSpPr/>
            <p:nvPr/>
          </p:nvSpPr>
          <p:spPr bwMode="auto">
            <a:xfrm>
              <a:off x="3233963" y="1363696"/>
              <a:ext cx="2743200" cy="1150904"/>
            </a:xfrm>
            <a:prstGeom prst="round2Same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lstStyle/>
            <a:p>
              <a:pPr algn="ctr">
                <a:defRPr/>
              </a:pPr>
              <a:endParaRPr lang="en-US" sz="1400" dirty="0">
                <a:solidFill>
                  <a:schemeClr val="bg1"/>
                </a:solidFill>
                <a:cs typeface="Arial" charset="0"/>
              </a:endParaRPr>
            </a:p>
          </p:txBody>
        </p:sp>
        <p:sp>
          <p:nvSpPr>
            <p:cNvPr id="35" name="Round Same Side Corner Rectangle 34"/>
            <p:cNvSpPr/>
            <p:nvPr/>
          </p:nvSpPr>
          <p:spPr bwMode="auto">
            <a:xfrm>
              <a:off x="383791" y="1363696"/>
              <a:ext cx="2740819" cy="1128044"/>
            </a:xfrm>
            <a:prstGeom prst="round2SameRect">
              <a:avLst>
                <a:gd name="adj1" fmla="val 16667"/>
                <a:gd name="adj2"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lstStyle/>
            <a:p>
              <a:pPr algn="ctr">
                <a:defRPr/>
              </a:pPr>
              <a:endParaRPr lang="en-US" sz="1400" dirty="0">
                <a:solidFill>
                  <a:srgbClr val="FFFFFF"/>
                </a:solidFill>
                <a:cs typeface="Arial" charset="0"/>
              </a:endParaRPr>
            </a:p>
          </p:txBody>
        </p:sp>
        <p:sp>
          <p:nvSpPr>
            <p:cNvPr id="43" name="Rectangle 42"/>
            <p:cNvSpPr/>
            <p:nvPr/>
          </p:nvSpPr>
          <p:spPr bwMode="auto">
            <a:xfrm>
              <a:off x="382600" y="2455760"/>
              <a:ext cx="2743200" cy="1599168"/>
            </a:xfrm>
            <a:prstGeom prst="rect">
              <a:avLst/>
            </a:prstGeom>
            <a:gradFill>
              <a:gsLst>
                <a:gs pos="0">
                  <a:schemeClr val="tx1">
                    <a:lumMod val="95000"/>
                    <a:lumOff val="5000"/>
                  </a:schemeClr>
                </a:gs>
                <a:gs pos="5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eaLnBrk="0" hangingPunct="0">
                <a:defRPr/>
              </a:pPr>
              <a:r>
                <a:rPr lang="en-US" dirty="0" smtClean="0">
                  <a:solidFill>
                    <a:srgbClr val="FFFFFF"/>
                  </a:solidFill>
                  <a:cs typeface="Arial" charset="0"/>
                </a:rPr>
                <a:t>Unrivaled </a:t>
              </a:r>
              <a:br>
                <a:rPr lang="en-US" dirty="0" smtClean="0">
                  <a:solidFill>
                    <a:srgbClr val="FFFFFF"/>
                  </a:solidFill>
                  <a:cs typeface="Arial" charset="0"/>
                </a:rPr>
              </a:br>
              <a:r>
                <a:rPr lang="en-US" dirty="0" smtClean="0">
                  <a:solidFill>
                    <a:srgbClr val="FFFFFF"/>
                  </a:solidFill>
                  <a:cs typeface="Arial" charset="0"/>
                </a:rPr>
                <a:t>Security</a:t>
              </a:r>
              <a:endParaRPr lang="en-US" dirty="0">
                <a:solidFill>
                  <a:srgbClr val="FFFFFF"/>
                </a:solidFill>
                <a:latin typeface="+mn-lt"/>
                <a:cs typeface="Arial" charset="0"/>
              </a:endParaRPr>
            </a:p>
          </p:txBody>
        </p:sp>
        <p:sp>
          <p:nvSpPr>
            <p:cNvPr id="50" name="Round Same Side Corner Rectangle 49"/>
            <p:cNvSpPr/>
            <p:nvPr/>
          </p:nvSpPr>
          <p:spPr bwMode="auto">
            <a:xfrm>
              <a:off x="6100133" y="1363696"/>
              <a:ext cx="2743200" cy="1150904"/>
            </a:xfrm>
            <a:prstGeom prst="round2Same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lstStyle/>
            <a:p>
              <a:pPr algn="ctr">
                <a:defRPr/>
              </a:pPr>
              <a:endParaRPr lang="en-US" sz="1400" dirty="0">
                <a:solidFill>
                  <a:srgbClr val="FFFFFF"/>
                </a:solidFill>
                <a:cs typeface="Arial" charset="0"/>
              </a:endParaRPr>
            </a:p>
          </p:txBody>
        </p:sp>
        <p:sp>
          <p:nvSpPr>
            <p:cNvPr id="47" name="Rectangle 46"/>
            <p:cNvSpPr/>
            <p:nvPr/>
          </p:nvSpPr>
          <p:spPr bwMode="auto">
            <a:xfrm>
              <a:off x="6103619" y="2455760"/>
              <a:ext cx="2743200" cy="1599168"/>
            </a:xfrm>
            <a:prstGeom prst="rect">
              <a:avLst/>
            </a:prstGeom>
            <a:gradFill>
              <a:gsLst>
                <a:gs pos="0">
                  <a:schemeClr val="tx1">
                    <a:lumMod val="95000"/>
                    <a:lumOff val="5000"/>
                  </a:schemeClr>
                </a:gs>
                <a:gs pos="5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eaLnBrk="0" hangingPunct="0">
                <a:defRPr/>
              </a:pPr>
              <a:r>
                <a:rPr lang="en-US" dirty="0" smtClean="0">
                  <a:solidFill>
                    <a:srgbClr val="FFFFFF"/>
                  </a:solidFill>
                  <a:cs typeface="Arial" charset="0"/>
                </a:rPr>
                <a:t>Built for Virtual Environments </a:t>
              </a:r>
              <a:endParaRPr lang="en-US" dirty="0">
                <a:solidFill>
                  <a:srgbClr val="FFFFFF"/>
                </a:solidFill>
                <a:latin typeface="+mn-lt"/>
                <a:cs typeface="Arial" charset="0"/>
              </a:endParaRPr>
            </a:p>
          </p:txBody>
        </p:sp>
        <p:sp>
          <p:nvSpPr>
            <p:cNvPr id="51" name="Rectangle 50"/>
            <p:cNvSpPr/>
            <p:nvPr/>
          </p:nvSpPr>
          <p:spPr bwMode="auto">
            <a:xfrm>
              <a:off x="3233493" y="2455760"/>
              <a:ext cx="2743200" cy="1599168"/>
            </a:xfrm>
            <a:prstGeom prst="rect">
              <a:avLst/>
            </a:prstGeom>
            <a:gradFill>
              <a:gsLst>
                <a:gs pos="0">
                  <a:schemeClr val="tx1">
                    <a:lumMod val="95000"/>
                    <a:lumOff val="5000"/>
                  </a:schemeClr>
                </a:gs>
                <a:gs pos="5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a:lnSpc>
                  <a:spcPct val="90000"/>
                </a:lnSpc>
                <a:defRPr/>
              </a:pPr>
              <a:r>
                <a:rPr lang="en-US" dirty="0" smtClean="0">
                  <a:solidFill>
                    <a:srgbClr val="FFFFFF"/>
                  </a:solidFill>
                  <a:latin typeface="+mn-lt"/>
                  <a:cs typeface="Arial" charset="0"/>
                </a:rPr>
                <a:t>Blazing </a:t>
              </a:r>
              <a:br>
                <a:rPr lang="en-US" dirty="0" smtClean="0">
                  <a:solidFill>
                    <a:srgbClr val="FFFFFF"/>
                  </a:solidFill>
                  <a:latin typeface="+mn-lt"/>
                  <a:cs typeface="Arial" charset="0"/>
                </a:rPr>
              </a:br>
              <a:r>
                <a:rPr lang="en-US" dirty="0" smtClean="0">
                  <a:solidFill>
                    <a:srgbClr val="FFFFFF"/>
                  </a:solidFill>
                  <a:latin typeface="+mn-lt"/>
                  <a:cs typeface="Arial" charset="0"/>
                </a:rPr>
                <a:t>Performance</a:t>
              </a:r>
              <a:endParaRPr lang="en-US" dirty="0">
                <a:solidFill>
                  <a:srgbClr val="FFFFFF"/>
                </a:solidFill>
                <a:latin typeface="+mn-lt"/>
                <a:cs typeface="Arial" charset="0"/>
              </a:endParaRPr>
            </a:p>
          </p:txBody>
        </p:sp>
        <p:pic>
          <p:nvPicPr>
            <p:cNvPr id="18" name="Picture 17" descr="HamletNEW_256_normal.png"/>
            <p:cNvPicPr>
              <a:picLocks noChangeAspect="1"/>
            </p:cNvPicPr>
            <p:nvPr/>
          </p:nvPicPr>
          <p:blipFill>
            <a:blip r:embed="rId3" cstate="print"/>
            <a:stretch>
              <a:fillRect/>
            </a:stretch>
          </p:blipFill>
          <p:spPr>
            <a:xfrm>
              <a:off x="1069488" y="1426028"/>
              <a:ext cx="1369424" cy="1369424"/>
            </a:xfrm>
            <a:prstGeom prst="rect">
              <a:avLst/>
            </a:prstGeom>
          </p:spPr>
        </p:pic>
        <p:grpSp>
          <p:nvGrpSpPr>
            <p:cNvPr id="3" name="Group 26"/>
            <p:cNvGrpSpPr/>
            <p:nvPr/>
          </p:nvGrpSpPr>
          <p:grpSpPr>
            <a:xfrm>
              <a:off x="3991139" y="1478280"/>
              <a:ext cx="1227909" cy="1239822"/>
              <a:chOff x="3905794" y="1529506"/>
              <a:chExt cx="1227909" cy="1239822"/>
            </a:xfrm>
          </p:grpSpPr>
          <p:sp>
            <p:nvSpPr>
              <p:cNvPr id="20" name="Oval 19"/>
              <p:cNvSpPr/>
              <p:nvPr/>
            </p:nvSpPr>
            <p:spPr bwMode="auto">
              <a:xfrm>
                <a:off x="3905794" y="1541419"/>
                <a:ext cx="1227909" cy="1227909"/>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soft" dir="t">
                  <a:rot lat="0" lon="0" rev="6000000"/>
                </a:lightRig>
              </a:scene3d>
              <a:sp3d>
                <a:bevelT w="146050" h="127000"/>
                <a:bevelB w="6350" h="0"/>
                <a:extrusionClr>
                  <a:schemeClr val="accent6"/>
                </a:extrusion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2" name="Picture 21" descr="bigstockphoto_Speedometer_At___Mph_291241.jpg"/>
              <p:cNvPicPr>
                <a:picLocks noChangeAspect="1"/>
              </p:cNvPicPr>
              <p:nvPr/>
            </p:nvPicPr>
            <p:blipFill>
              <a:blip r:embed="rId4" cstate="print">
                <a:clrChange>
                  <a:clrFrom>
                    <a:srgbClr val="000000"/>
                  </a:clrFrom>
                  <a:clrTo>
                    <a:srgbClr val="000000">
                      <a:alpha val="0"/>
                    </a:srgbClr>
                  </a:clrTo>
                </a:clrChange>
                <a:lum bright="-16000" contrast="28000"/>
              </a:blip>
              <a:stretch>
                <a:fillRect/>
              </a:stretch>
            </p:blipFill>
            <p:spPr>
              <a:xfrm>
                <a:off x="3932622" y="1529506"/>
                <a:ext cx="1148127" cy="885971"/>
              </a:xfrm>
              <a:prstGeom prst="rect">
                <a:avLst/>
              </a:prstGeom>
              <a:noFill/>
            </p:spPr>
          </p:pic>
        </p:grpSp>
        <p:grpSp>
          <p:nvGrpSpPr>
            <p:cNvPr id="4" name="Group 28"/>
            <p:cNvGrpSpPr/>
            <p:nvPr/>
          </p:nvGrpSpPr>
          <p:grpSpPr>
            <a:xfrm>
              <a:off x="6861265" y="1478280"/>
              <a:ext cx="1227909" cy="1227909"/>
              <a:chOff x="6788331" y="1615442"/>
              <a:chExt cx="1227909" cy="1227909"/>
            </a:xfrm>
          </p:grpSpPr>
          <p:sp>
            <p:nvSpPr>
              <p:cNvPr id="23" name="Oval 22"/>
              <p:cNvSpPr/>
              <p:nvPr/>
            </p:nvSpPr>
            <p:spPr bwMode="auto">
              <a:xfrm>
                <a:off x="6788331" y="1615442"/>
                <a:ext cx="1227909" cy="1227909"/>
              </a:xfrm>
              <a:prstGeom prst="ellipse">
                <a:avLst/>
              </a:prstGeom>
              <a:solidFill>
                <a:schemeClr val="accent2"/>
              </a:solidFill>
              <a:ln w="19050" cap="flat" cmpd="sng" algn="ctr">
                <a:noFill/>
                <a:prstDash val="solid"/>
                <a:round/>
                <a:headEnd type="none" w="med" len="med"/>
                <a:tailEnd type="none" w="med" len="med"/>
              </a:ln>
              <a:effectLst/>
              <a:scene3d>
                <a:camera prst="orthographicFront"/>
                <a:lightRig rig="soft" dir="t"/>
              </a:scene3d>
              <a:sp3d>
                <a:bevelT w="146050" h="127000"/>
                <a:bevelB w="6350" h="0"/>
                <a:extrusionClr>
                  <a:schemeClr val="accent6"/>
                </a:extrusion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8" name="Picture 27" descr="nice network.png"/>
              <p:cNvPicPr>
                <a:picLocks noChangeAspect="1"/>
              </p:cNvPicPr>
              <p:nvPr/>
            </p:nvPicPr>
            <p:blipFill>
              <a:blip r:embed="rId5" cstate="print"/>
              <a:stretch>
                <a:fillRect/>
              </a:stretch>
            </p:blipFill>
            <p:spPr>
              <a:xfrm>
                <a:off x="6884155" y="1779220"/>
                <a:ext cx="1087060" cy="849552"/>
              </a:xfrm>
              <a:prstGeom prst="rect">
                <a:avLst/>
              </a:prstGeom>
            </p:spPr>
          </p:pic>
        </p:grpSp>
      </p:grpSp>
      <p:sp>
        <p:nvSpPr>
          <p:cNvPr id="21" name="Title 20"/>
          <p:cNvSpPr>
            <a:spLocks noGrp="1"/>
          </p:cNvSpPr>
          <p:nvPr>
            <p:ph type="title"/>
          </p:nvPr>
        </p:nvSpPr>
        <p:spPr/>
        <p:txBody>
          <a:bodyPr/>
          <a:lstStyle/>
          <a:p>
            <a:r>
              <a:rPr lang="en-US" dirty="0" smtClean="0"/>
              <a:t>What’s New in SEP 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4"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14</a:t>
            </a:fld>
            <a:endParaRPr lang="en-US" dirty="0"/>
          </a:p>
        </p:txBody>
      </p:sp>
      <p:graphicFrame>
        <p:nvGraphicFramePr>
          <p:cNvPr id="6" name="Content Placeholder 5"/>
          <p:cNvGraphicFramePr>
            <a:graphicFrameLocks noGrp="1"/>
          </p:cNvGraphicFramePr>
          <p:nvPr>
            <p:ph idx="4294967295"/>
          </p:nvPr>
        </p:nvGraphicFramePr>
        <p:xfrm>
          <a:off x="281892" y="719138"/>
          <a:ext cx="6959616"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bwMode="ltGray">
          <a:xfrm>
            <a:off x="6248400" y="1524000"/>
            <a:ext cx="2667000" cy="3429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8" name="TextBox 7"/>
          <p:cNvSpPr txBox="1"/>
          <p:nvPr/>
        </p:nvSpPr>
        <p:spPr bwMode="ltGray">
          <a:xfrm>
            <a:off x="5647453" y="491856"/>
            <a:ext cx="3188110" cy="82836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1419" tIns="45710" rIns="91419" bIns="45710" rtlCol="0" anchor="t" anchorCtr="0">
            <a:noAutofit/>
          </a:bodyPr>
          <a:lstStyle/>
          <a:p>
            <a:pPr algn="ctr">
              <a:lnSpc>
                <a:spcPct val="90000"/>
              </a:lnSpc>
              <a:spcBef>
                <a:spcPts val="0"/>
              </a:spcBef>
              <a:spcAft>
                <a:spcPts val="800"/>
              </a:spcAft>
            </a:pPr>
            <a:r>
              <a:rPr lang="en-US" sz="2000" b="1" dirty="0" smtClean="0">
                <a:solidFill>
                  <a:schemeClr val="bg2">
                    <a:lumMod val="50000"/>
                  </a:schemeClr>
                </a:solidFill>
                <a:latin typeface="Calibri" pitchFamily="34" charset="0"/>
              </a:rPr>
              <a:t>Single Agent, Single Console</a:t>
            </a:r>
          </a:p>
          <a:p>
            <a:pPr algn="ctr">
              <a:lnSpc>
                <a:spcPct val="90000"/>
              </a:lnSpc>
              <a:spcBef>
                <a:spcPts val="0"/>
              </a:spcBef>
              <a:spcAft>
                <a:spcPts val="800"/>
              </a:spcAft>
            </a:pPr>
            <a:r>
              <a:rPr lang="en-US" sz="2000" b="1" dirty="0" smtClean="0">
                <a:solidFill>
                  <a:schemeClr val="bg2">
                    <a:lumMod val="50000"/>
                  </a:schemeClr>
                </a:solidFill>
                <a:latin typeface="Calibri" pitchFamily="34" charset="0"/>
              </a:rPr>
              <a:t>Windows, Mac &amp; Linux</a:t>
            </a:r>
          </a:p>
        </p:txBody>
      </p:sp>
      <p:pic>
        <p:nvPicPr>
          <p:cNvPr id="9" name="Picture 8" descr="HamletNEW_256_normal.png"/>
          <p:cNvPicPr>
            <a:picLocks noChangeAspect="1"/>
          </p:cNvPicPr>
          <p:nvPr/>
        </p:nvPicPr>
        <p:blipFill>
          <a:blip r:embed="rId7" cstate="print"/>
          <a:stretch>
            <a:fillRect/>
          </a:stretch>
        </p:blipFill>
        <p:spPr>
          <a:xfrm>
            <a:off x="2587831" y="2590800"/>
            <a:ext cx="2362200" cy="2362200"/>
          </a:xfrm>
          <a:prstGeom prst="rect">
            <a:avLst/>
          </a:prstGeom>
        </p:spPr>
      </p:pic>
      <p:sp>
        <p:nvSpPr>
          <p:cNvPr id="10" name="Title 1"/>
          <p:cNvSpPr>
            <a:spLocks noGrp="1"/>
          </p:cNvSpPr>
          <p:nvPr>
            <p:ph type="title"/>
          </p:nvPr>
        </p:nvSpPr>
        <p:spPr>
          <a:xfrm>
            <a:off x="381000" y="246744"/>
            <a:ext cx="8382000" cy="838200"/>
          </a:xfrm>
        </p:spPr>
        <p:txBody>
          <a:bodyPr/>
          <a:lstStyle/>
          <a:p>
            <a:r>
              <a:rPr lang="en-US" dirty="0" smtClean="0"/>
              <a:t>What is SEP 12?</a:t>
            </a:r>
            <a:endParaRPr lang="en-US" dirty="0"/>
          </a:p>
        </p:txBody>
      </p:sp>
      <p:pic>
        <p:nvPicPr>
          <p:cNvPr id="12"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34115" y="4237037"/>
            <a:ext cx="2095585" cy="199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11"/>
          <p:cNvSpPr>
            <a:spLocks noGrp="1"/>
          </p:cNvSpPr>
          <p:nvPr>
            <p:ph type="sldNum" sz="quarter" idx="11"/>
          </p:nvPr>
        </p:nvSpPr>
        <p:spPr>
          <a:noFill/>
        </p:spPr>
        <p:txBody>
          <a:bodyPr/>
          <a:lstStyle/>
          <a:p>
            <a:pPr fontAlgn="base">
              <a:spcBef>
                <a:spcPct val="0"/>
              </a:spcBef>
              <a:spcAft>
                <a:spcPct val="0"/>
              </a:spcAft>
            </a:pPr>
            <a:fld id="{FEB4A80B-E87B-4847-88A8-36E3667BF89D}" type="slidenum">
              <a:rPr lang="en-US" smtClean="0">
                <a:cs typeface="Arial" charset="0"/>
              </a:rPr>
              <a:pPr fontAlgn="base">
                <a:spcBef>
                  <a:spcPct val="0"/>
                </a:spcBef>
                <a:spcAft>
                  <a:spcPct val="0"/>
                </a:spcAft>
              </a:pPr>
              <a:t>15</a:t>
            </a:fld>
            <a:endParaRPr lang="en-US" dirty="0" smtClean="0">
              <a:cs typeface="Arial" charset="0"/>
            </a:endParaRPr>
          </a:p>
        </p:txBody>
      </p:sp>
      <p:sp>
        <p:nvSpPr>
          <p:cNvPr id="6" name="Content Placeholder 5"/>
          <p:cNvSpPr>
            <a:spLocks noGrp="1"/>
          </p:cNvSpPr>
          <p:nvPr>
            <p:ph idx="1"/>
          </p:nvPr>
        </p:nvSpPr>
        <p:spPr>
          <a:xfrm>
            <a:off x="3239814" y="116969"/>
            <a:ext cx="4350657" cy="2021589"/>
          </a:xfrm>
        </p:spPr>
        <p:txBody>
          <a:bodyPr anchor="ctr">
            <a:normAutofit/>
          </a:bodyPr>
          <a:lstStyle/>
          <a:p>
            <a:pPr algn="ctr">
              <a:buNone/>
            </a:pPr>
            <a:r>
              <a:rPr lang="en-IE" sz="5400" dirty="0" smtClean="0">
                <a:solidFill>
                  <a:schemeClr val="tx1"/>
                </a:solidFill>
              </a:rPr>
              <a:t>Powered by Insight </a:t>
            </a:r>
            <a:endParaRPr lang="en-IE" sz="5400" dirty="0">
              <a:solidFill>
                <a:schemeClr val="tx1"/>
              </a:solidFill>
            </a:endParaRPr>
          </a:p>
        </p:txBody>
      </p:sp>
      <p:pic>
        <p:nvPicPr>
          <p:cNvPr id="7" name="Picture 6" descr="norton_online.png"/>
          <p:cNvPicPr>
            <a:picLocks noChangeAspect="1"/>
          </p:cNvPicPr>
          <p:nvPr/>
        </p:nvPicPr>
        <p:blipFill>
          <a:blip r:embed="rId3" cstate="print"/>
          <a:stretch>
            <a:fillRect/>
          </a:stretch>
        </p:blipFill>
        <p:spPr>
          <a:xfrm>
            <a:off x="1679633" y="307469"/>
            <a:ext cx="1618163" cy="1618163"/>
          </a:xfrm>
          <a:prstGeom prst="rect">
            <a:avLst/>
          </a:prstGeom>
        </p:spPr>
      </p:pic>
      <p:sp>
        <p:nvSpPr>
          <p:cNvPr id="8" name="Rectangle 7"/>
          <p:cNvSpPr/>
          <p:nvPr/>
        </p:nvSpPr>
        <p:spPr>
          <a:xfrm>
            <a:off x="464458" y="1910946"/>
            <a:ext cx="8432800" cy="2757678"/>
          </a:xfrm>
          <a:prstGeom prst="rect">
            <a:avLst/>
          </a:prstGeom>
        </p:spPr>
        <p:txBody>
          <a:bodyPr wrap="square">
            <a:spAutoFit/>
          </a:bodyPr>
          <a:lstStyle/>
          <a:p>
            <a:pPr marL="233310" lvl="0" indent="-233310" algn="l">
              <a:lnSpc>
                <a:spcPct val="90000"/>
              </a:lnSpc>
              <a:spcAft>
                <a:spcPts val="1200"/>
              </a:spcAft>
              <a:buClr>
                <a:schemeClr val="tx1"/>
              </a:buClr>
            </a:pPr>
            <a:r>
              <a:rPr lang="en-US" sz="2800" kern="0" dirty="0" smtClean="0">
                <a:latin typeface="Calibri"/>
              </a:rPr>
              <a:t>Proactive protection against new, mutating threats </a:t>
            </a:r>
          </a:p>
          <a:p>
            <a:pPr marL="233310" indent="-233310" algn="l">
              <a:lnSpc>
                <a:spcPct val="90000"/>
              </a:lnSpc>
              <a:spcAft>
                <a:spcPts val="1200"/>
              </a:spcAft>
              <a:buClr>
                <a:schemeClr val="tx1"/>
              </a:buClr>
              <a:buFont typeface="Arial" pitchFamily="34" charset="0"/>
              <a:buChar char="•"/>
            </a:pPr>
            <a:r>
              <a:rPr lang="en-US" kern="0" dirty="0" smtClean="0">
                <a:latin typeface="Calibri"/>
              </a:rPr>
              <a:t>Puts files in context, using their age, frequency, location and more to expose threats otherwise missed</a:t>
            </a:r>
          </a:p>
          <a:p>
            <a:pPr marL="233310" lvl="0" indent="-233310" algn="l">
              <a:lnSpc>
                <a:spcPct val="90000"/>
              </a:lnSpc>
              <a:spcAft>
                <a:spcPts val="1200"/>
              </a:spcAft>
              <a:buClr>
                <a:schemeClr val="tx1"/>
              </a:buClr>
              <a:buFont typeface="Arial" pitchFamily="34" charset="0"/>
              <a:buChar char="•"/>
            </a:pPr>
            <a:r>
              <a:rPr lang="en-US" kern="0" dirty="0" smtClean="0">
                <a:latin typeface="Calibri"/>
              </a:rPr>
              <a:t>Using community-based security ratings </a:t>
            </a:r>
          </a:p>
          <a:p>
            <a:pPr marL="233310" lvl="0" indent="-233310" algn="l">
              <a:lnSpc>
                <a:spcPct val="90000"/>
              </a:lnSpc>
              <a:spcAft>
                <a:spcPts val="1200"/>
              </a:spcAft>
              <a:buClr>
                <a:schemeClr val="tx1"/>
              </a:buClr>
              <a:buFont typeface="Arial" pitchFamily="34" charset="0"/>
              <a:buChar char="•"/>
            </a:pPr>
            <a:r>
              <a:rPr lang="en-US" kern="0" dirty="0" smtClean="0">
                <a:latin typeface="Calibri"/>
              </a:rPr>
              <a:t>Derived from Symantec's more than 175 million endpoints</a:t>
            </a:r>
          </a:p>
          <a:p>
            <a:pPr marL="233310" lvl="0" indent="-233310" algn="l">
              <a:lnSpc>
                <a:spcPct val="90000"/>
              </a:lnSpc>
              <a:spcAft>
                <a:spcPts val="1200"/>
              </a:spcAft>
              <a:buClr>
                <a:schemeClr val="tx1"/>
              </a:buClr>
            </a:pPr>
            <a:endParaRPr lang="en-US" kern="0" dirty="0" smtClean="0">
              <a:latin typeface="Calibri"/>
            </a:endParaRPr>
          </a:p>
        </p:txBody>
      </p:sp>
      <p:grpSp>
        <p:nvGrpSpPr>
          <p:cNvPr id="45" name="Group 61"/>
          <p:cNvGrpSpPr/>
          <p:nvPr/>
        </p:nvGrpSpPr>
        <p:grpSpPr>
          <a:xfrm>
            <a:off x="333541" y="4212909"/>
            <a:ext cx="8215354" cy="2123832"/>
            <a:chOff x="390295" y="3192838"/>
            <a:chExt cx="8215354" cy="2123832"/>
          </a:xfrm>
        </p:grpSpPr>
        <p:sp>
          <p:nvSpPr>
            <p:cNvPr id="46" name="TextBox 45"/>
            <p:cNvSpPr txBox="1"/>
            <p:nvPr/>
          </p:nvSpPr>
          <p:spPr>
            <a:xfrm>
              <a:off x="1696304" y="3277540"/>
              <a:ext cx="5902960" cy="369332"/>
            </a:xfrm>
            <a:prstGeom prst="rect">
              <a:avLst/>
            </a:prstGeom>
            <a:noFill/>
          </p:spPr>
          <p:txBody>
            <a:bodyPr wrap="square" rtlCol="0">
              <a:spAutoFit/>
            </a:bodyPr>
            <a:lstStyle/>
            <a:p>
              <a:pPr algn="r"/>
              <a:r>
                <a:rPr lang="en-US" sz="1800" dirty="0" smtClean="0">
                  <a:solidFill>
                    <a:srgbClr val="D0A800"/>
                  </a:solidFill>
                </a:rPr>
                <a:t>How will this file behave if executed?</a:t>
              </a:r>
              <a:endParaRPr lang="en-US" sz="1800" dirty="0">
                <a:solidFill>
                  <a:srgbClr val="D0A800"/>
                </a:solidFill>
              </a:endParaRPr>
            </a:p>
          </p:txBody>
        </p:sp>
        <p:sp>
          <p:nvSpPr>
            <p:cNvPr id="47" name="TextBox 46"/>
            <p:cNvSpPr txBox="1"/>
            <p:nvPr/>
          </p:nvSpPr>
          <p:spPr>
            <a:xfrm>
              <a:off x="1126669" y="4485781"/>
              <a:ext cx="5902960" cy="369332"/>
            </a:xfrm>
            <a:prstGeom prst="rect">
              <a:avLst/>
            </a:prstGeom>
            <a:noFill/>
          </p:spPr>
          <p:txBody>
            <a:bodyPr wrap="square" rtlCol="0">
              <a:spAutoFit/>
            </a:bodyPr>
            <a:lstStyle/>
            <a:p>
              <a:pPr algn="l"/>
              <a:r>
                <a:rPr lang="en-US" sz="1800" dirty="0" smtClean="0">
                  <a:solidFill>
                    <a:srgbClr val="D0A800"/>
                  </a:solidFill>
                </a:rPr>
                <a:t>How old is the file?</a:t>
              </a:r>
              <a:endParaRPr lang="en-US" sz="1800" dirty="0">
                <a:solidFill>
                  <a:srgbClr val="D0A800"/>
                </a:solidFill>
              </a:endParaRPr>
            </a:p>
          </p:txBody>
        </p:sp>
        <p:sp>
          <p:nvSpPr>
            <p:cNvPr id="48" name="TextBox 47"/>
            <p:cNvSpPr txBox="1"/>
            <p:nvPr/>
          </p:nvSpPr>
          <p:spPr>
            <a:xfrm>
              <a:off x="2417872" y="4493740"/>
              <a:ext cx="5902960" cy="369332"/>
            </a:xfrm>
            <a:prstGeom prst="rect">
              <a:avLst/>
            </a:prstGeom>
            <a:noFill/>
          </p:spPr>
          <p:txBody>
            <a:bodyPr wrap="square" rtlCol="0">
              <a:spAutoFit/>
            </a:bodyPr>
            <a:lstStyle/>
            <a:p>
              <a:pPr algn="r"/>
              <a:r>
                <a:rPr lang="en-US" sz="1800" dirty="0" smtClean="0">
                  <a:solidFill>
                    <a:srgbClr val="D0A800"/>
                  </a:solidFill>
                </a:rPr>
                <a:t>Is the source associated with SPAM?</a:t>
              </a:r>
              <a:endParaRPr lang="en-US" sz="1800" dirty="0">
                <a:solidFill>
                  <a:srgbClr val="D0A800"/>
                </a:solidFill>
              </a:endParaRPr>
            </a:p>
          </p:txBody>
        </p:sp>
        <p:sp>
          <p:nvSpPr>
            <p:cNvPr id="49" name="TextBox 48"/>
            <p:cNvSpPr txBox="1"/>
            <p:nvPr/>
          </p:nvSpPr>
          <p:spPr>
            <a:xfrm>
              <a:off x="533400" y="4038600"/>
              <a:ext cx="5902960" cy="369332"/>
            </a:xfrm>
            <a:prstGeom prst="rect">
              <a:avLst/>
            </a:prstGeom>
            <a:noFill/>
          </p:spPr>
          <p:txBody>
            <a:bodyPr wrap="square" rtlCol="0">
              <a:spAutoFit/>
            </a:bodyPr>
            <a:lstStyle/>
            <a:p>
              <a:pPr algn="l"/>
              <a:r>
                <a:rPr lang="en-US" sz="1800" dirty="0" smtClean="0">
                  <a:solidFill>
                    <a:srgbClr val="D0A800"/>
                  </a:solidFill>
                </a:rPr>
                <a:t>Does the file look similar to malware?</a:t>
              </a:r>
              <a:endParaRPr lang="en-US" sz="1800" dirty="0">
                <a:solidFill>
                  <a:srgbClr val="D0A800"/>
                </a:solidFill>
              </a:endParaRPr>
            </a:p>
          </p:txBody>
        </p:sp>
        <p:sp>
          <p:nvSpPr>
            <p:cNvPr id="50" name="TextBox 49"/>
            <p:cNvSpPr txBox="1"/>
            <p:nvPr/>
          </p:nvSpPr>
          <p:spPr>
            <a:xfrm>
              <a:off x="2109962" y="3690560"/>
              <a:ext cx="6470158" cy="369332"/>
            </a:xfrm>
            <a:prstGeom prst="rect">
              <a:avLst/>
            </a:prstGeom>
            <a:noFill/>
          </p:spPr>
          <p:txBody>
            <a:bodyPr wrap="square" rtlCol="0">
              <a:spAutoFit/>
            </a:bodyPr>
            <a:lstStyle/>
            <a:p>
              <a:pPr algn="ctr"/>
              <a:r>
                <a:rPr lang="en-US" sz="1800" dirty="0" smtClean="0">
                  <a:solidFill>
                    <a:srgbClr val="D0A800"/>
                  </a:solidFill>
                </a:rPr>
                <a:t>Is the file associated with files that are linked to infections?</a:t>
              </a:r>
              <a:endParaRPr lang="en-US" sz="1800" dirty="0">
                <a:solidFill>
                  <a:srgbClr val="D0A800"/>
                </a:solidFill>
              </a:endParaRPr>
            </a:p>
          </p:txBody>
        </p:sp>
        <p:sp>
          <p:nvSpPr>
            <p:cNvPr id="51" name="TextBox 50"/>
            <p:cNvSpPr txBox="1"/>
            <p:nvPr/>
          </p:nvSpPr>
          <p:spPr>
            <a:xfrm>
              <a:off x="4071505" y="4947338"/>
              <a:ext cx="4272280" cy="369332"/>
            </a:xfrm>
            <a:prstGeom prst="rect">
              <a:avLst/>
            </a:prstGeom>
            <a:noFill/>
          </p:spPr>
          <p:txBody>
            <a:bodyPr wrap="square" rtlCol="0">
              <a:spAutoFit/>
            </a:bodyPr>
            <a:lstStyle/>
            <a:p>
              <a:pPr algn="r"/>
              <a:r>
                <a:rPr lang="en-US" sz="1800" dirty="0" smtClean="0">
                  <a:solidFill>
                    <a:srgbClr val="D0A800"/>
                  </a:solidFill>
                </a:rPr>
                <a:t>Who created it?</a:t>
              </a:r>
              <a:endParaRPr lang="en-US" sz="1800" dirty="0">
                <a:solidFill>
                  <a:srgbClr val="D0A800"/>
                </a:solidFill>
              </a:endParaRPr>
            </a:p>
          </p:txBody>
        </p:sp>
        <p:sp>
          <p:nvSpPr>
            <p:cNvPr id="52" name="TextBox 51"/>
            <p:cNvSpPr txBox="1"/>
            <p:nvPr/>
          </p:nvSpPr>
          <p:spPr>
            <a:xfrm>
              <a:off x="480423" y="3383528"/>
              <a:ext cx="3562842" cy="369332"/>
            </a:xfrm>
            <a:prstGeom prst="rect">
              <a:avLst/>
            </a:prstGeom>
            <a:noFill/>
          </p:spPr>
          <p:txBody>
            <a:bodyPr wrap="square" rtlCol="0">
              <a:spAutoFit/>
            </a:bodyPr>
            <a:lstStyle/>
            <a:p>
              <a:r>
                <a:rPr lang="en-US" sz="1800" dirty="0" smtClean="0">
                  <a:solidFill>
                    <a:srgbClr val="D0A800"/>
                  </a:solidFill>
                </a:rPr>
                <a:t>What rights are required?</a:t>
              </a:r>
              <a:endParaRPr lang="en-US" sz="1800" dirty="0">
                <a:solidFill>
                  <a:srgbClr val="D0A800"/>
                </a:solidFill>
              </a:endParaRPr>
            </a:p>
          </p:txBody>
        </p:sp>
        <p:sp>
          <p:nvSpPr>
            <p:cNvPr id="53" name="TextBox 52"/>
            <p:cNvSpPr txBox="1"/>
            <p:nvPr/>
          </p:nvSpPr>
          <p:spPr>
            <a:xfrm>
              <a:off x="425885" y="4911405"/>
              <a:ext cx="5902960" cy="369332"/>
            </a:xfrm>
            <a:prstGeom prst="rect">
              <a:avLst/>
            </a:prstGeom>
            <a:noFill/>
          </p:spPr>
          <p:txBody>
            <a:bodyPr wrap="square" rtlCol="0">
              <a:spAutoFit/>
            </a:bodyPr>
            <a:lstStyle/>
            <a:p>
              <a:r>
                <a:rPr lang="en-US" sz="1800" dirty="0" smtClean="0">
                  <a:solidFill>
                    <a:srgbClr val="D0A800"/>
                  </a:solidFill>
                </a:rPr>
                <a:t>Have other users reported infections?</a:t>
              </a:r>
              <a:endParaRPr lang="en-US" sz="1800" dirty="0">
                <a:solidFill>
                  <a:srgbClr val="D0A800"/>
                </a:solidFill>
              </a:endParaRPr>
            </a:p>
          </p:txBody>
        </p:sp>
        <p:sp>
          <p:nvSpPr>
            <p:cNvPr id="54" name="Rectangle 53"/>
            <p:cNvSpPr/>
            <p:nvPr/>
          </p:nvSpPr>
          <p:spPr bwMode="auto">
            <a:xfrm>
              <a:off x="502665" y="3192838"/>
              <a:ext cx="8031163" cy="212112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55" name="Group 28"/>
            <p:cNvGrpSpPr/>
            <p:nvPr/>
          </p:nvGrpSpPr>
          <p:grpSpPr>
            <a:xfrm>
              <a:off x="390295" y="3503488"/>
              <a:ext cx="8215354" cy="1434614"/>
              <a:chOff x="195944" y="4286248"/>
              <a:chExt cx="8215354" cy="1434614"/>
            </a:xfrm>
          </p:grpSpPr>
          <p:grpSp>
            <p:nvGrpSpPr>
              <p:cNvPr id="56" name="Group 23"/>
              <p:cNvGrpSpPr>
                <a:grpSpLocks/>
              </p:cNvGrpSpPr>
              <p:nvPr/>
            </p:nvGrpSpPr>
            <p:grpSpPr bwMode="auto">
              <a:xfrm>
                <a:off x="195944" y="4286248"/>
                <a:ext cx="2820514" cy="1020953"/>
                <a:chOff x="195947" y="4285561"/>
                <a:chExt cx="2820284" cy="1022418"/>
              </a:xfrm>
            </p:grpSpPr>
            <p:pic>
              <p:nvPicPr>
                <p:cNvPr id="76" name="Picture 5"/>
                <p:cNvPicPr>
                  <a:picLocks noChangeAspect="1" noChangeArrowheads="1"/>
                </p:cNvPicPr>
                <p:nvPr/>
              </p:nvPicPr>
              <p:blipFill>
                <a:blip r:embed="rId4" cstate="print"/>
                <a:srcRect/>
                <a:stretch>
                  <a:fillRect/>
                </a:stretch>
              </p:blipFill>
              <p:spPr bwMode="auto">
                <a:xfrm>
                  <a:off x="694293" y="4285561"/>
                  <a:ext cx="1695273" cy="995877"/>
                </a:xfrm>
                <a:prstGeom prst="rect">
                  <a:avLst/>
                </a:prstGeom>
                <a:noFill/>
                <a:ln w="9525">
                  <a:noFill/>
                  <a:miter lim="800000"/>
                  <a:headEnd/>
                  <a:tailEnd/>
                </a:ln>
              </p:spPr>
            </p:pic>
            <p:sp>
              <p:nvSpPr>
                <p:cNvPr id="77" name="TextBox 21"/>
                <p:cNvSpPr txBox="1">
                  <a:spLocks noChangeArrowheads="1"/>
                </p:cNvSpPr>
                <p:nvPr/>
              </p:nvSpPr>
              <p:spPr bwMode="auto">
                <a:xfrm>
                  <a:off x="195947" y="4986868"/>
                  <a:ext cx="543739" cy="276999"/>
                </a:xfrm>
                <a:prstGeom prst="rect">
                  <a:avLst/>
                </a:prstGeom>
                <a:noFill/>
                <a:ln w="9525">
                  <a:noFill/>
                  <a:miter lim="800000"/>
                  <a:headEnd/>
                  <a:tailEnd/>
                </a:ln>
              </p:spPr>
              <p:txBody>
                <a:bodyPr wrap="none">
                  <a:spAutoFit/>
                </a:bodyPr>
                <a:lstStyle/>
                <a:p>
                  <a:r>
                    <a:rPr lang="en-US" sz="1200" dirty="0">
                      <a:solidFill>
                        <a:srgbClr val="FF0000"/>
                      </a:solidFill>
                    </a:rPr>
                    <a:t> BAD</a:t>
                  </a:r>
                </a:p>
              </p:txBody>
            </p:sp>
            <p:sp>
              <p:nvSpPr>
                <p:cNvPr id="78" name="TextBox 22"/>
                <p:cNvSpPr txBox="1">
                  <a:spLocks noChangeArrowheads="1"/>
                </p:cNvSpPr>
                <p:nvPr/>
              </p:nvSpPr>
              <p:spPr bwMode="auto">
                <a:xfrm>
                  <a:off x="2317001" y="5030980"/>
                  <a:ext cx="699230" cy="276999"/>
                </a:xfrm>
                <a:prstGeom prst="rect">
                  <a:avLst/>
                </a:prstGeom>
                <a:noFill/>
                <a:ln w="9525">
                  <a:noFill/>
                  <a:miter lim="800000"/>
                  <a:headEnd/>
                  <a:tailEnd/>
                </a:ln>
              </p:spPr>
              <p:txBody>
                <a:bodyPr wrap="none">
                  <a:spAutoFit/>
                </a:bodyPr>
                <a:lstStyle/>
                <a:p>
                  <a:pPr algn="r"/>
                  <a:r>
                    <a:rPr lang="en-US" sz="1200" dirty="0">
                      <a:solidFill>
                        <a:srgbClr val="00B050"/>
                      </a:solidFill>
                    </a:rPr>
                    <a:t>GOOD </a:t>
                  </a:r>
                </a:p>
              </p:txBody>
            </p:sp>
          </p:grpSp>
          <p:cxnSp>
            <p:nvCxnSpPr>
              <p:cNvPr id="57" name="Straight Arrow Connector 56"/>
              <p:cNvCxnSpPr>
                <a:stCxn id="58" idx="3"/>
              </p:cNvCxnSpPr>
              <p:nvPr/>
            </p:nvCxnSpPr>
            <p:spPr>
              <a:xfrm rot="5400000" flipH="1" flipV="1">
                <a:off x="1100260" y="4694122"/>
                <a:ext cx="860185" cy="4444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1498600" y="5089525"/>
                <a:ext cx="65088" cy="666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9" name="Group 30"/>
              <p:cNvGrpSpPr>
                <a:grpSpLocks/>
              </p:cNvGrpSpPr>
              <p:nvPr/>
            </p:nvGrpSpPr>
            <p:grpSpPr bwMode="auto">
              <a:xfrm>
                <a:off x="2904403" y="4325938"/>
                <a:ext cx="2711713" cy="1020762"/>
                <a:chOff x="205654" y="4285561"/>
                <a:chExt cx="2711577" cy="1020637"/>
              </a:xfrm>
            </p:grpSpPr>
            <p:pic>
              <p:nvPicPr>
                <p:cNvPr id="73" name="Picture 5"/>
                <p:cNvPicPr>
                  <a:picLocks noChangeAspect="1" noChangeArrowheads="1"/>
                </p:cNvPicPr>
                <p:nvPr/>
              </p:nvPicPr>
              <p:blipFill>
                <a:blip r:embed="rId4" cstate="print"/>
                <a:srcRect/>
                <a:stretch>
                  <a:fillRect/>
                </a:stretch>
              </p:blipFill>
              <p:spPr bwMode="auto">
                <a:xfrm>
                  <a:off x="824912" y="4285561"/>
                  <a:ext cx="1695274" cy="995877"/>
                </a:xfrm>
                <a:prstGeom prst="rect">
                  <a:avLst/>
                </a:prstGeom>
                <a:noFill/>
                <a:ln w="9525">
                  <a:noFill/>
                  <a:miter lim="800000"/>
                  <a:headEnd/>
                  <a:tailEnd/>
                </a:ln>
              </p:spPr>
            </p:pic>
            <p:sp>
              <p:nvSpPr>
                <p:cNvPr id="74" name="TextBox 32"/>
                <p:cNvSpPr txBox="1">
                  <a:spLocks noChangeArrowheads="1"/>
                </p:cNvSpPr>
                <p:nvPr/>
              </p:nvSpPr>
              <p:spPr bwMode="auto">
                <a:xfrm>
                  <a:off x="205654" y="4991734"/>
                  <a:ext cx="535724" cy="276999"/>
                </a:xfrm>
                <a:prstGeom prst="rect">
                  <a:avLst/>
                </a:prstGeom>
                <a:noFill/>
                <a:ln w="9525">
                  <a:noFill/>
                  <a:miter lim="800000"/>
                  <a:headEnd/>
                  <a:tailEnd/>
                </a:ln>
              </p:spPr>
              <p:txBody>
                <a:bodyPr wrap="none">
                  <a:spAutoFit/>
                </a:bodyPr>
                <a:lstStyle/>
                <a:p>
                  <a:r>
                    <a:rPr lang="en-US" sz="1200" dirty="0">
                      <a:solidFill>
                        <a:srgbClr val="FF0000"/>
                      </a:solidFill>
                    </a:rPr>
                    <a:t>LOW</a:t>
                  </a:r>
                </a:p>
              </p:txBody>
            </p:sp>
            <p:sp>
              <p:nvSpPr>
                <p:cNvPr id="75" name="TextBox 33"/>
                <p:cNvSpPr txBox="1">
                  <a:spLocks noChangeArrowheads="1"/>
                </p:cNvSpPr>
                <p:nvPr/>
              </p:nvSpPr>
              <p:spPr bwMode="auto">
                <a:xfrm>
                  <a:off x="2578678" y="5029199"/>
                  <a:ext cx="338553" cy="276999"/>
                </a:xfrm>
                <a:prstGeom prst="rect">
                  <a:avLst/>
                </a:prstGeom>
                <a:noFill/>
                <a:ln w="9525">
                  <a:noFill/>
                  <a:miter lim="800000"/>
                  <a:headEnd/>
                  <a:tailEnd/>
                </a:ln>
              </p:spPr>
              <p:txBody>
                <a:bodyPr wrap="none">
                  <a:spAutoFit/>
                </a:bodyPr>
                <a:lstStyle/>
                <a:p>
                  <a:r>
                    <a:rPr lang="en-US" sz="1200" dirty="0">
                      <a:solidFill>
                        <a:srgbClr val="00B050"/>
                      </a:solidFill>
                    </a:rPr>
                    <a:t>HI</a:t>
                  </a:r>
                </a:p>
              </p:txBody>
            </p:sp>
          </p:grpSp>
          <p:cxnSp>
            <p:nvCxnSpPr>
              <p:cNvPr id="60" name="Straight Arrow Connector 59"/>
              <p:cNvCxnSpPr>
                <a:stCxn id="61" idx="6"/>
              </p:cNvCxnSpPr>
              <p:nvPr/>
            </p:nvCxnSpPr>
            <p:spPr>
              <a:xfrm flipH="1" flipV="1">
                <a:off x="4323896" y="4383996"/>
                <a:ext cx="32543" cy="77220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291351" y="5122862"/>
                <a:ext cx="65088" cy="666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3" name="Group 42"/>
              <p:cNvGrpSpPr>
                <a:grpSpLocks/>
              </p:cNvGrpSpPr>
              <p:nvPr/>
            </p:nvGrpSpPr>
            <p:grpSpPr bwMode="auto">
              <a:xfrm>
                <a:off x="5663068" y="4365627"/>
                <a:ext cx="2708735" cy="1033753"/>
                <a:chOff x="181434" y="4285561"/>
                <a:chExt cx="2708590" cy="1033625"/>
              </a:xfrm>
            </p:grpSpPr>
            <p:pic>
              <p:nvPicPr>
                <p:cNvPr id="70" name="Picture 5"/>
                <p:cNvPicPr>
                  <a:picLocks noChangeAspect="1" noChangeArrowheads="1"/>
                </p:cNvPicPr>
                <p:nvPr/>
              </p:nvPicPr>
              <p:blipFill>
                <a:blip r:embed="rId4" cstate="print"/>
                <a:srcRect/>
                <a:stretch>
                  <a:fillRect/>
                </a:stretch>
              </p:blipFill>
              <p:spPr bwMode="auto">
                <a:xfrm>
                  <a:off x="694293" y="4285561"/>
                  <a:ext cx="1695273" cy="995877"/>
                </a:xfrm>
                <a:prstGeom prst="rect">
                  <a:avLst/>
                </a:prstGeom>
                <a:noFill/>
                <a:ln w="9525">
                  <a:noFill/>
                  <a:miter lim="800000"/>
                  <a:headEnd/>
                  <a:tailEnd/>
                </a:ln>
              </p:spPr>
            </p:pic>
            <p:sp>
              <p:nvSpPr>
                <p:cNvPr id="71" name="TextBox 44"/>
                <p:cNvSpPr txBox="1">
                  <a:spLocks noChangeArrowheads="1"/>
                </p:cNvSpPr>
                <p:nvPr/>
              </p:nvSpPr>
              <p:spPr bwMode="auto">
                <a:xfrm>
                  <a:off x="181434" y="5015891"/>
                  <a:ext cx="543739" cy="276999"/>
                </a:xfrm>
                <a:prstGeom prst="rect">
                  <a:avLst/>
                </a:prstGeom>
                <a:noFill/>
                <a:ln w="9525">
                  <a:noFill/>
                  <a:miter lim="800000"/>
                  <a:headEnd/>
                  <a:tailEnd/>
                </a:ln>
              </p:spPr>
              <p:txBody>
                <a:bodyPr wrap="none">
                  <a:spAutoFit/>
                </a:bodyPr>
                <a:lstStyle/>
                <a:p>
                  <a:r>
                    <a:rPr lang="en-US" sz="1200" dirty="0">
                      <a:solidFill>
                        <a:srgbClr val="FF0000"/>
                      </a:solidFill>
                    </a:rPr>
                    <a:t>NEW</a:t>
                  </a:r>
                </a:p>
              </p:txBody>
            </p:sp>
            <p:sp>
              <p:nvSpPr>
                <p:cNvPr id="72" name="TextBox 45"/>
                <p:cNvSpPr txBox="1">
                  <a:spLocks noChangeArrowheads="1"/>
                </p:cNvSpPr>
                <p:nvPr/>
              </p:nvSpPr>
              <p:spPr bwMode="auto">
                <a:xfrm>
                  <a:off x="2389566" y="5042187"/>
                  <a:ext cx="500458" cy="276999"/>
                </a:xfrm>
                <a:prstGeom prst="rect">
                  <a:avLst/>
                </a:prstGeom>
                <a:noFill/>
                <a:ln w="9525">
                  <a:noFill/>
                  <a:miter lim="800000"/>
                  <a:headEnd/>
                  <a:tailEnd/>
                </a:ln>
              </p:spPr>
              <p:txBody>
                <a:bodyPr wrap="none">
                  <a:spAutoFit/>
                </a:bodyPr>
                <a:lstStyle/>
                <a:p>
                  <a:r>
                    <a:rPr lang="en-US" sz="1200" dirty="0">
                      <a:solidFill>
                        <a:srgbClr val="00B050"/>
                      </a:solidFill>
                    </a:rPr>
                    <a:t>OLD</a:t>
                  </a:r>
                </a:p>
              </p:txBody>
            </p:sp>
          </p:grpSp>
          <p:cxnSp>
            <p:nvCxnSpPr>
              <p:cNvPr id="64" name="Straight Arrow Connector 63"/>
              <p:cNvCxnSpPr>
                <a:stCxn id="65" idx="3"/>
              </p:cNvCxnSpPr>
              <p:nvPr/>
            </p:nvCxnSpPr>
            <p:spPr>
              <a:xfrm rot="5400000" flipH="1" flipV="1">
                <a:off x="6582014" y="4773613"/>
                <a:ext cx="860185" cy="4421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980238" y="5168900"/>
                <a:ext cx="66675" cy="666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TextBox 66"/>
              <p:cNvSpPr txBox="1"/>
              <p:nvPr/>
            </p:nvSpPr>
            <p:spPr bwMode="ltGray">
              <a:xfrm>
                <a:off x="817685" y="5319346"/>
                <a:ext cx="1705707" cy="37806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2">
                        <a:lumMod val="50000"/>
                      </a:schemeClr>
                    </a:solidFill>
                    <a:latin typeface="Calibri" pitchFamily="34" charset="0"/>
                  </a:rPr>
                  <a:t>Reputation</a:t>
                </a:r>
              </a:p>
            </p:txBody>
          </p:sp>
          <p:sp>
            <p:nvSpPr>
              <p:cNvPr id="68" name="TextBox 67"/>
              <p:cNvSpPr txBox="1"/>
              <p:nvPr/>
            </p:nvSpPr>
            <p:spPr bwMode="ltGray">
              <a:xfrm>
                <a:off x="3686899" y="5304694"/>
                <a:ext cx="1705707" cy="37806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2">
                        <a:lumMod val="50000"/>
                      </a:schemeClr>
                    </a:solidFill>
                    <a:latin typeface="Calibri" pitchFamily="34" charset="0"/>
                  </a:rPr>
                  <a:t>Prevalence</a:t>
                </a:r>
              </a:p>
            </p:txBody>
          </p:sp>
          <p:sp>
            <p:nvSpPr>
              <p:cNvPr id="69" name="TextBox 68"/>
              <p:cNvSpPr txBox="1"/>
              <p:nvPr/>
            </p:nvSpPr>
            <p:spPr bwMode="ltGray">
              <a:xfrm>
                <a:off x="6705591" y="5342793"/>
                <a:ext cx="1705707" cy="37806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dirty="0" smtClean="0">
                    <a:solidFill>
                      <a:schemeClr val="bg2">
                        <a:lumMod val="50000"/>
                      </a:schemeClr>
                    </a:solidFill>
                    <a:latin typeface="Calibri" pitchFamily="34" charset="0"/>
                  </a:rPr>
                  <a:t>Age</a:t>
                </a:r>
              </a:p>
            </p:txBody>
          </p:sp>
        </p:grpSp>
      </p:grpSp>
      <p:pic>
        <p:nvPicPr>
          <p:cNvPr id="7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16</a:t>
            </a:fld>
            <a:endParaRPr lang="en-US"/>
          </a:p>
        </p:txBody>
      </p:sp>
      <p:pic>
        <p:nvPicPr>
          <p:cNvPr id="94" name="Picture 262" descr="TwistPath.png"/>
          <p:cNvPicPr>
            <a:picLocks noChangeAspect="1"/>
          </p:cNvPicPr>
          <p:nvPr/>
        </p:nvPicPr>
        <p:blipFill>
          <a:blip r:embed="rId3" cstate="print"/>
          <a:srcRect/>
          <a:stretch>
            <a:fillRect/>
          </a:stretch>
        </p:blipFill>
        <p:spPr bwMode="auto">
          <a:xfrm>
            <a:off x="747713" y="1714500"/>
            <a:ext cx="7686675" cy="3576638"/>
          </a:xfrm>
          <a:prstGeom prst="rect">
            <a:avLst/>
          </a:prstGeom>
          <a:noFill/>
          <a:ln w="9525">
            <a:noFill/>
            <a:miter lim="800000"/>
            <a:headEnd/>
            <a:tailEnd/>
          </a:ln>
        </p:spPr>
      </p:pic>
      <p:grpSp>
        <p:nvGrpSpPr>
          <p:cNvPr id="2" name="Group 266"/>
          <p:cNvGrpSpPr>
            <a:grpSpLocks/>
          </p:cNvGrpSpPr>
          <p:nvPr/>
        </p:nvGrpSpPr>
        <p:grpSpPr bwMode="auto">
          <a:xfrm>
            <a:off x="2740681" y="1205463"/>
            <a:ext cx="599419" cy="431800"/>
            <a:chOff x="323419" y="1778913"/>
            <a:chExt cx="599419" cy="430887"/>
          </a:xfrm>
        </p:grpSpPr>
        <p:sp>
          <p:nvSpPr>
            <p:cNvPr id="96" name="Oval 95"/>
            <p:cNvSpPr/>
            <p:nvPr/>
          </p:nvSpPr>
          <p:spPr bwMode="auto">
            <a:xfrm>
              <a:off x="406400" y="1829606"/>
              <a:ext cx="369887" cy="37069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97" name="Rectangle 268"/>
            <p:cNvSpPr>
              <a:spLocks noChangeArrowheads="1"/>
            </p:cNvSpPr>
            <p:nvPr/>
          </p:nvSpPr>
          <p:spPr bwMode="auto">
            <a:xfrm>
              <a:off x="323419" y="177891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2</a:t>
              </a:r>
              <a:endParaRPr lang="en-US" sz="2200" dirty="0">
                <a:effectLst>
                  <a:outerShdw blurRad="38100" dist="38100" dir="2700000" algn="tl">
                    <a:srgbClr val="000000">
                      <a:alpha val="43137"/>
                    </a:srgbClr>
                  </a:outerShdw>
                </a:effectLst>
                <a:latin typeface="+mn-lt"/>
              </a:endParaRPr>
            </a:p>
          </p:txBody>
        </p:sp>
      </p:grpSp>
      <p:sp>
        <p:nvSpPr>
          <p:cNvPr id="98" name="Right Arrow 97"/>
          <p:cNvSpPr/>
          <p:nvPr/>
        </p:nvSpPr>
        <p:spPr bwMode="auto">
          <a:xfrm rot="1803958">
            <a:off x="3128963" y="2625725"/>
            <a:ext cx="625475" cy="387350"/>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graphicFrame>
        <p:nvGraphicFramePr>
          <p:cNvPr id="99" name="Table 98"/>
          <p:cNvGraphicFramePr>
            <a:graphicFrameLocks noGrp="1"/>
          </p:cNvGraphicFramePr>
          <p:nvPr>
            <p:extLst>
              <p:ext uri="{D42A27DB-BD31-4B8C-83A1-F6EECF244321}">
                <p14:modId xmlns="" xmlns:p14="http://schemas.microsoft.com/office/powerpoint/2010/main" val="63634016"/>
              </p:ext>
            </p:extLst>
          </p:nvPr>
        </p:nvGraphicFramePr>
        <p:xfrm>
          <a:off x="7386209" y="4880114"/>
          <a:ext cx="1267032" cy="1432808"/>
        </p:xfrm>
        <a:graphic>
          <a:graphicData uri="http://schemas.openxmlformats.org/drawingml/2006/table">
            <a:tbl>
              <a:tblPr firstRow="1" bandRow="1">
                <a:tableStyleId>{00A15C55-8517-42AA-B614-E9B94910E393}</a:tableStyleId>
              </a:tblPr>
              <a:tblGrid>
                <a:gridCol w="1267032"/>
              </a:tblGrid>
              <a:tr h="307540">
                <a:tc>
                  <a:txBody>
                    <a:bodyPr/>
                    <a:lstStyle/>
                    <a:p>
                      <a:pPr algn="ctr"/>
                      <a:r>
                        <a:rPr lang="en-US" sz="1200" dirty="0" smtClean="0">
                          <a:solidFill>
                            <a:srgbClr val="FFCC00"/>
                          </a:solidFill>
                        </a:rPr>
                        <a:t>Prevalence</a:t>
                      </a:r>
                      <a:endParaRPr lang="en-US" sz="1200" b="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r>
                        <a:rPr lang="en-US" sz="1200" dirty="0" smtClean="0">
                          <a:solidFill>
                            <a:srgbClr val="FFCC00"/>
                          </a:solidFill>
                        </a:rPr>
                        <a:t>Age</a:t>
                      </a: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r>
                        <a:rPr lang="en-US" sz="1200" dirty="0" smtClean="0">
                          <a:solidFill>
                            <a:srgbClr val="FFCC00"/>
                          </a:solidFill>
                        </a:rPr>
                        <a:t>Source</a:t>
                      </a: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r>
                        <a:rPr lang="en-US" sz="1200" dirty="0" smtClean="0">
                          <a:solidFill>
                            <a:srgbClr val="FFCC00"/>
                          </a:solidFill>
                        </a:rPr>
                        <a:t>Behavior</a:t>
                      </a: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r h="281317">
                <a:tc>
                  <a:txBody>
                    <a:bodyPr/>
                    <a:lstStyle/>
                    <a:p>
                      <a:pPr algn="ctr"/>
                      <a:endParaRPr lang="en-US" sz="1200" dirty="0">
                        <a:solidFill>
                          <a:srgbClr val="FFCC00"/>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263E60">
                        <a:alpha val="74000"/>
                      </a:srgbClr>
                    </a:solidFill>
                  </a:tcPr>
                </a:tc>
              </a:tr>
            </a:tbl>
          </a:graphicData>
        </a:graphic>
      </p:graphicFrame>
      <p:grpSp>
        <p:nvGrpSpPr>
          <p:cNvPr id="3" name="Group 285"/>
          <p:cNvGrpSpPr>
            <a:grpSpLocks/>
          </p:cNvGrpSpPr>
          <p:nvPr/>
        </p:nvGrpSpPr>
        <p:grpSpPr bwMode="auto">
          <a:xfrm>
            <a:off x="5067300" y="5464215"/>
            <a:ext cx="599419" cy="430213"/>
            <a:chOff x="294005" y="1791633"/>
            <a:chExt cx="599419" cy="430887"/>
          </a:xfrm>
        </p:grpSpPr>
        <p:sp>
          <p:nvSpPr>
            <p:cNvPr id="101" name="Oval 100"/>
            <p:cNvSpPr/>
            <p:nvPr/>
          </p:nvSpPr>
          <p:spPr bwMode="auto">
            <a:xfrm>
              <a:off x="381000" y="1829793"/>
              <a:ext cx="369888" cy="37046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02" name="Rectangle 287"/>
            <p:cNvSpPr>
              <a:spLocks noChangeArrowheads="1"/>
            </p:cNvSpPr>
            <p:nvPr/>
          </p:nvSpPr>
          <p:spPr bwMode="auto">
            <a:xfrm>
              <a:off x="294005" y="179163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3</a:t>
              </a:r>
              <a:endParaRPr lang="en-US" sz="2200" dirty="0">
                <a:effectLst>
                  <a:outerShdw blurRad="38100" dist="38100" dir="2700000" algn="tl">
                    <a:srgbClr val="000000">
                      <a:alpha val="43137"/>
                    </a:srgbClr>
                  </a:outerShdw>
                </a:effectLst>
                <a:latin typeface="+mn-lt"/>
              </a:endParaRPr>
            </a:p>
          </p:txBody>
        </p:sp>
      </p:grpSp>
      <p:grpSp>
        <p:nvGrpSpPr>
          <p:cNvPr id="4" name="Group 288"/>
          <p:cNvGrpSpPr>
            <a:grpSpLocks/>
          </p:cNvGrpSpPr>
          <p:nvPr/>
        </p:nvGrpSpPr>
        <p:grpSpPr bwMode="auto">
          <a:xfrm>
            <a:off x="6420506" y="1085088"/>
            <a:ext cx="599419" cy="430213"/>
            <a:chOff x="288260" y="1791633"/>
            <a:chExt cx="599419" cy="430887"/>
          </a:xfrm>
        </p:grpSpPr>
        <p:sp>
          <p:nvSpPr>
            <p:cNvPr id="104" name="Oval 103"/>
            <p:cNvSpPr/>
            <p:nvPr/>
          </p:nvSpPr>
          <p:spPr bwMode="auto">
            <a:xfrm>
              <a:off x="381000" y="1829793"/>
              <a:ext cx="369888" cy="37046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05" name="Rectangle 290"/>
            <p:cNvSpPr>
              <a:spLocks noChangeArrowheads="1"/>
            </p:cNvSpPr>
            <p:nvPr/>
          </p:nvSpPr>
          <p:spPr bwMode="auto">
            <a:xfrm>
              <a:off x="288260" y="179163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4</a:t>
              </a:r>
              <a:endParaRPr lang="en-US" sz="2200" dirty="0">
                <a:effectLst>
                  <a:outerShdw blurRad="38100" dist="38100" dir="2700000" algn="tl">
                    <a:srgbClr val="000000">
                      <a:alpha val="43137"/>
                    </a:srgbClr>
                  </a:outerShdw>
                </a:effectLst>
                <a:latin typeface="+mn-lt"/>
              </a:endParaRPr>
            </a:p>
          </p:txBody>
        </p:sp>
      </p:grpSp>
      <p:pic>
        <p:nvPicPr>
          <p:cNvPr id="106" name="Picture 291" descr="ScanMonitor.png"/>
          <p:cNvPicPr>
            <a:picLocks noChangeAspect="1"/>
          </p:cNvPicPr>
          <p:nvPr/>
        </p:nvPicPr>
        <p:blipFill>
          <a:blip r:embed="rId4" cstate="print"/>
          <a:srcRect/>
          <a:stretch>
            <a:fillRect/>
          </a:stretch>
        </p:blipFill>
        <p:spPr bwMode="auto">
          <a:xfrm>
            <a:off x="355062" y="3962400"/>
            <a:ext cx="2518314" cy="2387600"/>
          </a:xfrm>
          <a:prstGeom prst="rect">
            <a:avLst/>
          </a:prstGeom>
          <a:noFill/>
          <a:ln w="9525">
            <a:noFill/>
            <a:miter lim="800000"/>
            <a:headEnd/>
            <a:tailEnd/>
          </a:ln>
        </p:spPr>
      </p:pic>
      <p:sp>
        <p:nvSpPr>
          <p:cNvPr id="107" name="Right Arrow 106"/>
          <p:cNvSpPr/>
          <p:nvPr/>
        </p:nvSpPr>
        <p:spPr bwMode="auto">
          <a:xfrm rot="2281709">
            <a:off x="5186363" y="4308475"/>
            <a:ext cx="625475" cy="387350"/>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08" name="TextBox 107"/>
          <p:cNvSpPr txBox="1">
            <a:spLocks noChangeArrowheads="1"/>
          </p:cNvSpPr>
          <p:nvPr/>
        </p:nvSpPr>
        <p:spPr bwMode="auto">
          <a:xfrm>
            <a:off x="5715000" y="5481955"/>
            <a:ext cx="1809750" cy="646331"/>
          </a:xfrm>
          <a:prstGeom prst="rect">
            <a:avLst/>
          </a:prstGeom>
          <a:noFill/>
          <a:ln w="9525">
            <a:noFill/>
            <a:miter lim="800000"/>
            <a:headEnd/>
            <a:tailEnd/>
          </a:ln>
        </p:spPr>
        <p:txBody>
          <a:bodyPr>
            <a:spAutoFit/>
          </a:bodyPr>
          <a:lstStyle/>
          <a:p>
            <a:pPr algn="ctr"/>
            <a:r>
              <a:rPr lang="en-US" sz="1800" dirty="0" smtClean="0">
                <a:latin typeface="+mn-lt"/>
              </a:rPr>
              <a:t>Look for associations</a:t>
            </a:r>
            <a:endParaRPr lang="en-US" sz="1800" dirty="0">
              <a:latin typeface="+mn-lt"/>
            </a:endParaRPr>
          </a:p>
        </p:txBody>
      </p:sp>
      <p:sp>
        <p:nvSpPr>
          <p:cNvPr id="109" name="Right Arrow 108"/>
          <p:cNvSpPr/>
          <p:nvPr/>
        </p:nvSpPr>
        <p:spPr bwMode="auto">
          <a:xfrm rot="8771533">
            <a:off x="5248275" y="2351088"/>
            <a:ext cx="625475" cy="385762"/>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0" name="Right Arrow 109"/>
          <p:cNvSpPr/>
          <p:nvPr/>
        </p:nvSpPr>
        <p:spPr bwMode="auto">
          <a:xfrm rot="8979564">
            <a:off x="3060700" y="4076700"/>
            <a:ext cx="625475" cy="385763"/>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1" name="TextBox 110"/>
          <p:cNvSpPr txBox="1">
            <a:spLocks noChangeArrowheads="1"/>
          </p:cNvSpPr>
          <p:nvPr/>
        </p:nvSpPr>
        <p:spPr bwMode="auto">
          <a:xfrm>
            <a:off x="6934200" y="996795"/>
            <a:ext cx="1675107" cy="646331"/>
          </a:xfrm>
          <a:prstGeom prst="rect">
            <a:avLst/>
          </a:prstGeom>
          <a:noFill/>
          <a:ln w="9525">
            <a:noFill/>
            <a:miter lim="800000"/>
            <a:headEnd/>
            <a:tailEnd/>
          </a:ln>
        </p:spPr>
        <p:txBody>
          <a:bodyPr wrap="square">
            <a:spAutoFit/>
          </a:bodyPr>
          <a:lstStyle/>
          <a:p>
            <a:pPr algn="ctr"/>
            <a:r>
              <a:rPr lang="en-US" sz="1800" dirty="0" smtClean="0">
                <a:latin typeface="+mn-lt"/>
              </a:rPr>
              <a:t>Check the DB during scans</a:t>
            </a:r>
            <a:endParaRPr lang="en-US" sz="1800" dirty="0">
              <a:latin typeface="+mn-lt"/>
            </a:endParaRPr>
          </a:p>
        </p:txBody>
      </p:sp>
      <p:sp>
        <p:nvSpPr>
          <p:cNvPr id="112" name="Right Arrow 111"/>
          <p:cNvSpPr/>
          <p:nvPr/>
        </p:nvSpPr>
        <p:spPr bwMode="auto">
          <a:xfrm rot="21378763">
            <a:off x="6529388" y="4764088"/>
            <a:ext cx="625475" cy="385762"/>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3" name="Right Arrow 112"/>
          <p:cNvSpPr/>
          <p:nvPr/>
        </p:nvSpPr>
        <p:spPr bwMode="auto">
          <a:xfrm rot="11608115">
            <a:off x="6707188" y="1998663"/>
            <a:ext cx="625475" cy="387350"/>
          </a:xfrm>
          <a:prstGeom prst="rightArrow">
            <a:avLst/>
          </a:prstGeom>
          <a:gradFill flip="none" rotWithShape="1">
            <a:gsLst>
              <a:gs pos="0">
                <a:srgbClr val="263E60">
                  <a:alpha val="50000"/>
                </a:srgbClr>
              </a:gs>
              <a:gs pos="100000">
                <a:schemeClr val="bg2">
                  <a:lumMod val="60000"/>
                  <a:lumOff val="40000"/>
                  <a:alpha val="50000"/>
                </a:schemeClr>
              </a:gs>
            </a:gsLst>
            <a:lin ang="1800000" scaled="0"/>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4" name="Right Arrow 113"/>
          <p:cNvSpPr/>
          <p:nvPr/>
        </p:nvSpPr>
        <p:spPr bwMode="auto">
          <a:xfrm rot="1803958">
            <a:off x="3140075" y="2625725"/>
            <a:ext cx="625475" cy="387350"/>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5" name="Right Arrow 114"/>
          <p:cNvSpPr/>
          <p:nvPr/>
        </p:nvSpPr>
        <p:spPr bwMode="auto">
          <a:xfrm rot="2281709">
            <a:off x="5186363" y="4308475"/>
            <a:ext cx="625475" cy="387350"/>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6" name="Right Arrow 115"/>
          <p:cNvSpPr/>
          <p:nvPr/>
        </p:nvSpPr>
        <p:spPr bwMode="auto">
          <a:xfrm rot="21378763">
            <a:off x="6529388" y="4764088"/>
            <a:ext cx="625475" cy="385762"/>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7" name="Right Arrow 116"/>
          <p:cNvSpPr/>
          <p:nvPr/>
        </p:nvSpPr>
        <p:spPr bwMode="auto">
          <a:xfrm rot="8771533">
            <a:off x="5254625" y="2351088"/>
            <a:ext cx="625475" cy="385762"/>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8" name="Right Arrow 117"/>
          <p:cNvSpPr/>
          <p:nvPr/>
        </p:nvSpPr>
        <p:spPr bwMode="auto">
          <a:xfrm rot="8979564">
            <a:off x="3060700" y="4076700"/>
            <a:ext cx="625475" cy="385763"/>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19" name="Right Arrow 118"/>
          <p:cNvSpPr/>
          <p:nvPr/>
        </p:nvSpPr>
        <p:spPr bwMode="auto">
          <a:xfrm rot="11608115">
            <a:off x="6707188" y="1998663"/>
            <a:ext cx="625475" cy="387350"/>
          </a:xfrm>
          <a:prstGeom prst="rightArrow">
            <a:avLst/>
          </a:prstGeom>
          <a:gradFill flip="none" rotWithShape="1">
            <a:gsLst>
              <a:gs pos="0">
                <a:srgbClr val="B18E01"/>
              </a:gs>
              <a:gs pos="100000">
                <a:srgbClr val="FFCE02"/>
              </a:gs>
            </a:gsLst>
            <a:lin ang="1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pic>
        <p:nvPicPr>
          <p:cNvPr id="120" name="Picture 50" descr="servers.png"/>
          <p:cNvPicPr>
            <a:picLocks noChangeAspect="1"/>
          </p:cNvPicPr>
          <p:nvPr/>
        </p:nvPicPr>
        <p:blipFill>
          <a:blip r:embed="rId5" cstate="print"/>
          <a:srcRect/>
          <a:stretch>
            <a:fillRect/>
          </a:stretch>
        </p:blipFill>
        <p:spPr bwMode="auto">
          <a:xfrm>
            <a:off x="3795713" y="2776538"/>
            <a:ext cx="1335087" cy="1516062"/>
          </a:xfrm>
          <a:prstGeom prst="rect">
            <a:avLst/>
          </a:prstGeom>
          <a:noFill/>
          <a:ln w="9525">
            <a:noFill/>
            <a:miter lim="800000"/>
            <a:headEnd/>
            <a:tailEnd/>
          </a:ln>
        </p:spPr>
      </p:pic>
      <p:pic>
        <p:nvPicPr>
          <p:cNvPr id="121" name="Picture 120" descr="servers.png"/>
          <p:cNvPicPr>
            <a:picLocks noChangeAspect="1"/>
          </p:cNvPicPr>
          <p:nvPr/>
        </p:nvPicPr>
        <p:blipFill>
          <a:blip r:embed="rId6" cstate="print"/>
          <a:srcRect/>
          <a:stretch>
            <a:fillRect/>
          </a:stretch>
        </p:blipFill>
        <p:spPr bwMode="auto">
          <a:xfrm>
            <a:off x="3790950" y="2774950"/>
            <a:ext cx="1335088" cy="1517650"/>
          </a:xfrm>
          <a:prstGeom prst="rect">
            <a:avLst/>
          </a:prstGeom>
          <a:noFill/>
          <a:ln w="9525">
            <a:noFill/>
            <a:miter lim="800000"/>
            <a:headEnd/>
            <a:tailEnd/>
          </a:ln>
        </p:spPr>
      </p:pic>
      <p:sp>
        <p:nvSpPr>
          <p:cNvPr id="122" name="TextBox 121"/>
          <p:cNvSpPr txBox="1"/>
          <p:nvPr/>
        </p:nvSpPr>
        <p:spPr>
          <a:xfrm>
            <a:off x="3168149" y="1205463"/>
            <a:ext cx="1657851" cy="923330"/>
          </a:xfrm>
          <a:prstGeom prst="rect">
            <a:avLst/>
          </a:prstGeom>
          <a:noFill/>
        </p:spPr>
        <p:txBody>
          <a:bodyPr wrap="square">
            <a:spAutoFit/>
          </a:bodyPr>
          <a:lstStyle/>
          <a:p>
            <a:pPr algn="ctr" fontAlgn="auto">
              <a:spcBef>
                <a:spcPts val="0"/>
              </a:spcBef>
              <a:spcAft>
                <a:spcPts val="0"/>
              </a:spcAft>
              <a:defRPr/>
            </a:pPr>
            <a:r>
              <a:rPr lang="en-US" sz="1800" dirty="0" smtClean="0">
                <a:latin typeface="+mn-lt"/>
                <a:cs typeface="Arial" pitchFamily="34" charset="0"/>
              </a:rPr>
              <a:t>Rate  nearly every file on the internet</a:t>
            </a:r>
            <a:endParaRPr lang="en-US" sz="1800" dirty="0">
              <a:latin typeface="+mn-lt"/>
              <a:cs typeface="Arial" pitchFamily="34" charset="0"/>
            </a:endParaRPr>
          </a:p>
        </p:txBody>
      </p:sp>
      <p:grpSp>
        <p:nvGrpSpPr>
          <p:cNvPr id="6" name="Group 288"/>
          <p:cNvGrpSpPr>
            <a:grpSpLocks/>
          </p:cNvGrpSpPr>
          <p:nvPr/>
        </p:nvGrpSpPr>
        <p:grpSpPr bwMode="auto">
          <a:xfrm>
            <a:off x="2095500" y="5658883"/>
            <a:ext cx="599419" cy="430213"/>
            <a:chOff x="289737" y="1804353"/>
            <a:chExt cx="599419" cy="430887"/>
          </a:xfrm>
        </p:grpSpPr>
        <p:sp>
          <p:nvSpPr>
            <p:cNvPr id="124" name="Oval 123"/>
            <p:cNvSpPr/>
            <p:nvPr/>
          </p:nvSpPr>
          <p:spPr bwMode="auto">
            <a:xfrm>
              <a:off x="381000" y="1829793"/>
              <a:ext cx="369888" cy="37046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25" name="Rectangle 290"/>
            <p:cNvSpPr>
              <a:spLocks noChangeArrowheads="1"/>
            </p:cNvSpPr>
            <p:nvPr/>
          </p:nvSpPr>
          <p:spPr bwMode="auto">
            <a:xfrm>
              <a:off x="289737" y="180435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5</a:t>
              </a:r>
              <a:endParaRPr lang="en-US" sz="2200" dirty="0">
                <a:effectLst>
                  <a:outerShdw blurRad="38100" dist="38100" dir="2700000" algn="tl">
                    <a:srgbClr val="000000">
                      <a:alpha val="43137"/>
                    </a:srgbClr>
                  </a:outerShdw>
                </a:effectLst>
                <a:latin typeface="+mn-lt"/>
              </a:endParaRPr>
            </a:p>
          </p:txBody>
        </p:sp>
      </p:grpSp>
      <p:sp>
        <p:nvSpPr>
          <p:cNvPr id="126" name="TextBox 125"/>
          <p:cNvSpPr txBox="1">
            <a:spLocks noChangeArrowheads="1"/>
          </p:cNvSpPr>
          <p:nvPr/>
        </p:nvSpPr>
        <p:spPr bwMode="auto">
          <a:xfrm>
            <a:off x="2590800" y="5606754"/>
            <a:ext cx="1675107" cy="646331"/>
          </a:xfrm>
          <a:prstGeom prst="rect">
            <a:avLst/>
          </a:prstGeom>
          <a:noFill/>
          <a:ln w="9525">
            <a:noFill/>
            <a:miter lim="800000"/>
            <a:headEnd/>
            <a:tailEnd/>
          </a:ln>
        </p:spPr>
        <p:txBody>
          <a:bodyPr wrap="square">
            <a:spAutoFit/>
          </a:bodyPr>
          <a:lstStyle/>
          <a:p>
            <a:pPr algn="ctr"/>
            <a:r>
              <a:rPr lang="en-US" sz="1800" dirty="0" smtClean="0">
                <a:latin typeface="+mn-lt"/>
              </a:rPr>
              <a:t>Provide actionable data</a:t>
            </a:r>
            <a:endParaRPr lang="en-US" sz="1800" dirty="0">
              <a:latin typeface="+mn-lt"/>
            </a:endParaRPr>
          </a:p>
        </p:txBody>
      </p:sp>
      <p:grpSp>
        <p:nvGrpSpPr>
          <p:cNvPr id="7" name="Group 266"/>
          <p:cNvGrpSpPr>
            <a:grpSpLocks/>
          </p:cNvGrpSpPr>
          <p:nvPr/>
        </p:nvGrpSpPr>
        <p:grpSpPr bwMode="auto">
          <a:xfrm>
            <a:off x="73681" y="2609147"/>
            <a:ext cx="599419" cy="431800"/>
            <a:chOff x="283314" y="1778913"/>
            <a:chExt cx="599419" cy="430887"/>
          </a:xfrm>
        </p:grpSpPr>
        <p:sp>
          <p:nvSpPr>
            <p:cNvPr id="128" name="Oval 127"/>
            <p:cNvSpPr/>
            <p:nvPr/>
          </p:nvSpPr>
          <p:spPr bwMode="auto">
            <a:xfrm>
              <a:off x="381000" y="1829606"/>
              <a:ext cx="369887" cy="37069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400" dirty="0">
                <a:solidFill>
                  <a:srgbClr val="FFCE02"/>
                </a:solidFill>
              </a:endParaRPr>
            </a:p>
          </p:txBody>
        </p:sp>
        <p:sp>
          <p:nvSpPr>
            <p:cNvPr id="129" name="Rectangle 268"/>
            <p:cNvSpPr>
              <a:spLocks noChangeArrowheads="1"/>
            </p:cNvSpPr>
            <p:nvPr/>
          </p:nvSpPr>
          <p:spPr bwMode="auto">
            <a:xfrm>
              <a:off x="283314" y="1778913"/>
              <a:ext cx="599419" cy="430887"/>
            </a:xfrm>
            <a:prstGeom prst="rect">
              <a:avLst/>
            </a:prstGeom>
            <a:noFill/>
            <a:ln w="9525">
              <a:noFill/>
              <a:miter lim="800000"/>
              <a:headEnd/>
              <a:tailEnd/>
            </a:ln>
          </p:spPr>
          <p:txBody>
            <a:bodyPr>
              <a:spAutoFit/>
            </a:bodyPr>
            <a:lstStyle/>
            <a:p>
              <a:pPr algn="ctr"/>
              <a:r>
                <a:rPr lang="en-US" sz="2200" b="1" dirty="0">
                  <a:effectLst>
                    <a:outerShdw blurRad="38100" dist="38100" dir="2700000" algn="tl">
                      <a:srgbClr val="000000">
                        <a:alpha val="43137"/>
                      </a:srgbClr>
                    </a:outerShdw>
                  </a:effectLst>
                  <a:latin typeface="+mn-lt"/>
                </a:rPr>
                <a:t>1</a:t>
              </a:r>
              <a:endParaRPr lang="en-US" sz="2200" dirty="0">
                <a:effectLst>
                  <a:outerShdw blurRad="38100" dist="38100" dir="2700000" algn="tl">
                    <a:srgbClr val="000000">
                      <a:alpha val="43137"/>
                    </a:srgbClr>
                  </a:outerShdw>
                </a:effectLst>
                <a:latin typeface="+mn-lt"/>
              </a:endParaRPr>
            </a:p>
          </p:txBody>
        </p:sp>
      </p:grpSp>
      <p:sp>
        <p:nvSpPr>
          <p:cNvPr id="131" name="TextBox 130"/>
          <p:cNvSpPr txBox="1"/>
          <p:nvPr/>
        </p:nvSpPr>
        <p:spPr>
          <a:xfrm>
            <a:off x="7315200" y="6019327"/>
            <a:ext cx="1544320" cy="276999"/>
          </a:xfrm>
          <a:prstGeom prst="rect">
            <a:avLst/>
          </a:prstGeom>
          <a:noFill/>
        </p:spPr>
        <p:txBody>
          <a:bodyPr wrap="square" rtlCol="0">
            <a:spAutoFit/>
          </a:bodyPr>
          <a:lstStyle/>
          <a:p>
            <a:pPr algn="ctr"/>
            <a:r>
              <a:rPr lang="en-US" sz="1200" b="1" dirty="0" smtClean="0">
                <a:solidFill>
                  <a:srgbClr val="FFCE02"/>
                </a:solidFill>
                <a:latin typeface="+mn-lt"/>
              </a:rPr>
              <a:t>Associations</a:t>
            </a:r>
            <a:endParaRPr lang="en-US" sz="1200" b="1" dirty="0">
              <a:solidFill>
                <a:srgbClr val="FFCE02"/>
              </a:solidFill>
              <a:latin typeface="+mn-lt"/>
            </a:endParaRPr>
          </a:p>
        </p:txBody>
      </p:sp>
      <p:sp>
        <p:nvSpPr>
          <p:cNvPr id="132" name="TextBox 131"/>
          <p:cNvSpPr txBox="1"/>
          <p:nvPr/>
        </p:nvSpPr>
        <p:spPr bwMode="ltGray">
          <a:xfrm>
            <a:off x="762000" y="4254500"/>
            <a:ext cx="1841500" cy="901700"/>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1800" dirty="0" smtClean="0">
                <a:solidFill>
                  <a:schemeClr val="bg1"/>
                </a:solidFill>
                <a:latin typeface="+mn-lt"/>
              </a:rPr>
              <a:t>Is it new?</a:t>
            </a:r>
            <a:endParaRPr lang="en-IE" sz="1800" dirty="0" smtClean="0">
              <a:solidFill>
                <a:schemeClr val="bg1"/>
              </a:solidFill>
              <a:latin typeface="+mn-lt"/>
            </a:endParaRPr>
          </a:p>
          <a:p>
            <a:pPr algn="ctr">
              <a:lnSpc>
                <a:spcPct val="90000"/>
              </a:lnSpc>
              <a:spcBef>
                <a:spcPts val="0"/>
              </a:spcBef>
              <a:spcAft>
                <a:spcPts val="800"/>
              </a:spcAft>
            </a:pPr>
            <a:r>
              <a:rPr lang="en-US" sz="1800" dirty="0" smtClean="0">
                <a:solidFill>
                  <a:schemeClr val="bg1"/>
                </a:solidFill>
                <a:latin typeface="+mn-lt"/>
              </a:rPr>
              <a:t>Bad reputation?</a:t>
            </a:r>
          </a:p>
        </p:txBody>
      </p:sp>
      <p:sp>
        <p:nvSpPr>
          <p:cNvPr id="133" name="Rectangle 132"/>
          <p:cNvSpPr/>
          <p:nvPr/>
        </p:nvSpPr>
        <p:spPr bwMode="auto">
          <a:xfrm>
            <a:off x="685800" y="2535261"/>
            <a:ext cx="1241946" cy="1050878"/>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i="0" u="none" strike="noStrike" cap="none" normalizeH="0" baseline="0" dirty="0" smtClean="0">
                <a:ln>
                  <a:noFill/>
                </a:ln>
                <a:effectLst/>
                <a:latin typeface="+mn-lt"/>
              </a:rPr>
              <a:t>175 million PCs</a:t>
            </a:r>
            <a:endParaRPr kumimoji="0" lang="en-IE" sz="2000" i="0" u="none" strike="noStrike" cap="none" normalizeH="0" baseline="0" dirty="0" smtClean="0">
              <a:ln>
                <a:noFill/>
              </a:ln>
              <a:effectLst/>
              <a:latin typeface="+mn-lt"/>
            </a:endParaRPr>
          </a:p>
        </p:txBody>
      </p:sp>
      <p:pic>
        <p:nvPicPr>
          <p:cNvPr id="134" name="Picture 133" descr="norton_online.png"/>
          <p:cNvPicPr>
            <a:picLocks noChangeAspect="1"/>
          </p:cNvPicPr>
          <p:nvPr/>
        </p:nvPicPr>
        <p:blipFill>
          <a:blip r:embed="rId7" cstate="print"/>
          <a:stretch>
            <a:fillRect/>
          </a:stretch>
        </p:blipFill>
        <p:spPr>
          <a:xfrm>
            <a:off x="6145527" y="3042716"/>
            <a:ext cx="1015873" cy="1015873"/>
          </a:xfrm>
          <a:prstGeom prst="rect">
            <a:avLst/>
          </a:prstGeom>
        </p:spPr>
      </p:pic>
      <p:sp>
        <p:nvSpPr>
          <p:cNvPr id="135" name="Rectangle 134"/>
          <p:cNvSpPr/>
          <p:nvPr/>
        </p:nvSpPr>
        <p:spPr bwMode="auto">
          <a:xfrm>
            <a:off x="3352800" y="1244221"/>
            <a:ext cx="1241946" cy="1050878"/>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i="0" u="none" strike="noStrike" cap="none" normalizeH="0" baseline="0" dirty="0" smtClean="0">
                <a:ln>
                  <a:noFill/>
                </a:ln>
                <a:effectLst/>
                <a:latin typeface="+mn-lt"/>
              </a:rPr>
              <a:t>3 </a:t>
            </a:r>
            <a:r>
              <a:rPr lang="en-US" sz="2000" dirty="0">
                <a:latin typeface="+mn-lt"/>
              </a:rPr>
              <a:t>B</a:t>
            </a:r>
            <a:r>
              <a:rPr kumimoji="0" lang="en-US" sz="2000" i="0" u="none" strike="noStrike" cap="none" normalizeH="0" baseline="0" dirty="0" smtClean="0">
                <a:ln>
                  <a:noFill/>
                </a:ln>
                <a:effectLst/>
                <a:latin typeface="+mn-lt"/>
              </a:rPr>
              <a:t>illion files</a:t>
            </a:r>
            <a:endParaRPr kumimoji="0" lang="en-IE" sz="2000" i="0" u="none" strike="noStrike" cap="none" normalizeH="0" baseline="0" dirty="0" smtClean="0">
              <a:ln>
                <a:noFill/>
              </a:ln>
              <a:effectLst/>
              <a:latin typeface="+mn-lt"/>
            </a:endParaRPr>
          </a:p>
        </p:txBody>
      </p:sp>
      <p:sp>
        <p:nvSpPr>
          <p:cNvPr id="136" name="Title 1"/>
          <p:cNvSpPr txBox="1">
            <a:spLocks/>
          </p:cNvSpPr>
          <p:nvPr/>
        </p:nvSpPr>
        <p:spPr bwMode="black">
          <a:xfrm>
            <a:off x="381000" y="246888"/>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lgn="l">
              <a:lnSpc>
                <a:spcPct val="90000"/>
              </a:lnSpc>
              <a:defRPr/>
            </a:pPr>
            <a:r>
              <a:rPr lang="en-US" sz="2800" b="1" kern="0" dirty="0" smtClean="0">
                <a:solidFill>
                  <a:prstClr val="black"/>
                </a:solidFill>
                <a:latin typeface="Calibri"/>
                <a:ea typeface="+mj-ea"/>
                <a:cs typeface="+mj-cs"/>
              </a:rPr>
              <a:t>How Insight Works</a:t>
            </a:r>
            <a:endParaRPr kumimoji="0" lang="en-US" sz="2400" b="1" i="0" u="none" strike="noStrike" kern="0" cap="none" spc="0" normalizeH="0" baseline="0" noProof="0" dirty="0" smtClean="0">
              <a:ln>
                <a:noFill/>
              </a:ln>
              <a:effectLst/>
              <a:uLnTx/>
              <a:uFillTx/>
              <a:latin typeface="+mj-lt"/>
              <a:ea typeface="+mj-ea"/>
              <a:cs typeface="Arial" pitchFamily="34" charset="0"/>
            </a:endParaRPr>
          </a:p>
        </p:txBody>
      </p:sp>
      <p:pic>
        <p:nvPicPr>
          <p:cNvPr id="137" name="Picture 2"/>
          <p:cNvPicPr>
            <a:picLocks noChangeAspect="1" noChangeArrowheads="1"/>
          </p:cNvPicPr>
          <p:nvPr/>
        </p:nvPicPr>
        <p:blipFill>
          <a:blip r:embed="rId8" cstate="print"/>
          <a:srcRect/>
          <a:stretch>
            <a:fillRect/>
          </a:stretch>
        </p:blipFill>
        <p:spPr bwMode="auto">
          <a:xfrm>
            <a:off x="0" y="1619524"/>
            <a:ext cx="1814052" cy="914400"/>
          </a:xfrm>
          <a:prstGeom prst="rect">
            <a:avLst/>
          </a:prstGeom>
          <a:noFill/>
          <a:ln w="9525">
            <a:noFill/>
            <a:miter lim="800000"/>
            <a:headEnd/>
            <a:tailEnd/>
          </a:ln>
        </p:spPr>
      </p:pic>
      <p:pic>
        <p:nvPicPr>
          <p:cNvPr id="48"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A3A7A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par>
                                <p:cTn id="18" presetID="10" presetClass="entr" presetSubtype="0"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fade">
                                      <p:cBhvr>
                                        <p:cTn id="20" dur="1000"/>
                                        <p:tgtEl>
                                          <p:spTgt spid="122"/>
                                        </p:tgtEl>
                                      </p:cBhvr>
                                    </p:animEffect>
                                  </p:childTnLst>
                                  <p:subTnLst>
                                    <p:animClr clrSpc="rgb" dir="cw">
                                      <p:cBhvr override="childStyle">
                                        <p:cTn dur="1" fill="hold" display="0" masterRel="nextClick" afterEffect="1"/>
                                        <p:tgtEl>
                                          <p:spTgt spid="122"/>
                                        </p:tgtEl>
                                        <p:attrNameLst>
                                          <p:attrName>ppt_c</p:attrName>
                                        </p:attrNameLst>
                                      </p:cBhvr>
                                      <p:to>
                                        <a:srgbClr val="BABDC2"/>
                                      </p:to>
                                    </p:animClr>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1000"/>
                                        <p:tgtEl>
                                          <p:spTgt spid="114"/>
                                        </p:tgtEl>
                                      </p:cBhvr>
                                    </p:animEffect>
                                  </p:childTnLst>
                                </p:cTn>
                              </p:par>
                              <p:par>
                                <p:cTn id="27" presetID="10" presetClass="entr" presetSubtype="0" fill="hold" nodeType="with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1000"/>
                                        <p:tgtEl>
                                          <p:spTgt spid="1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fade">
                                      <p:cBhvr>
                                        <p:cTn id="34" dur="1000"/>
                                        <p:tgtEl>
                                          <p:spTgt spid="1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childTnLst>
                                </p:cTn>
                              </p:par>
                              <p:par>
                                <p:cTn id="40" presetID="10" presetClass="exit" presetSubtype="0" fill="hold" grpId="0" nodeType="withEffect">
                                  <p:stCondLst>
                                    <p:cond delay="0"/>
                                  </p:stCondLst>
                                  <p:childTnLst>
                                    <p:animEffect transition="out" filter="fade">
                                      <p:cBhvr>
                                        <p:cTn id="41" dur="500"/>
                                        <p:tgtEl>
                                          <p:spTgt spid="114"/>
                                        </p:tgtEl>
                                      </p:cBhvr>
                                    </p:animEffect>
                                    <p:set>
                                      <p:cBhvr>
                                        <p:cTn id="42" dur="1" fill="hold">
                                          <p:stCondLst>
                                            <p:cond delay="499"/>
                                          </p:stCondLst>
                                        </p:cTn>
                                        <p:tgtEl>
                                          <p:spTgt spid="114"/>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1000"/>
                                        <p:tgtEl>
                                          <p:spTgt spid="108"/>
                                        </p:tgtEl>
                                      </p:cBhvr>
                                    </p:animEffect>
                                  </p:childTnLst>
                                  <p:subTnLst>
                                    <p:animClr clrSpc="rgb" dir="cw">
                                      <p:cBhvr override="childStyle">
                                        <p:cTn dur="1" fill="hold" display="0" masterRel="nextClick" afterEffect="1"/>
                                        <p:tgtEl>
                                          <p:spTgt spid="108"/>
                                        </p:tgtEl>
                                        <p:attrNameLst>
                                          <p:attrName>ppt_c</p:attrName>
                                        </p:attrNameLst>
                                      </p:cBhvr>
                                      <p:to>
                                        <a:srgbClr val="BABDC2"/>
                                      </p:to>
                                    </p:animClr>
                                  </p:sub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0" presetClass="exit" presetSubtype="0" fill="hold" grpId="0" nodeType="withEffect">
                                  <p:stCondLst>
                                    <p:cond delay="0"/>
                                  </p:stCondLst>
                                  <p:childTnLst>
                                    <p:animEffect transition="out" filter="fade">
                                      <p:cBhvr>
                                        <p:cTn id="52" dur="500"/>
                                        <p:tgtEl>
                                          <p:spTgt spid="115"/>
                                        </p:tgtEl>
                                      </p:cBhvr>
                                    </p:animEffect>
                                    <p:set>
                                      <p:cBhvr>
                                        <p:cTn id="53" dur="1" fill="hold">
                                          <p:stCondLst>
                                            <p:cond delay="499"/>
                                          </p:stCondLst>
                                        </p:cTn>
                                        <p:tgtEl>
                                          <p:spTgt spid="11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childTnLst>
                                </p:cTn>
                              </p:par>
                              <p:par>
                                <p:cTn id="57" presetID="10" presetClass="exit" presetSubtype="0" fill="hold" nodeType="withEffect">
                                  <p:stCondLst>
                                    <p:cond delay="1000"/>
                                  </p:stCondLst>
                                  <p:childTnLst>
                                    <p:animEffect transition="out" filter="fade">
                                      <p:cBhvr>
                                        <p:cTn id="58" dur="500"/>
                                        <p:tgtEl>
                                          <p:spTgt spid="116"/>
                                        </p:tgtEl>
                                      </p:cBhvr>
                                    </p:animEffect>
                                    <p:set>
                                      <p:cBhvr>
                                        <p:cTn id="59" dur="1" fill="hold">
                                          <p:stCondLst>
                                            <p:cond delay="499"/>
                                          </p:stCondLst>
                                        </p:cTn>
                                        <p:tgtEl>
                                          <p:spTgt spid="1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fade">
                                      <p:cBhvr>
                                        <p:cTn id="64" dur="1000"/>
                                        <p:tgtEl>
                                          <p:spTgt spid="119"/>
                                        </p:tgtEl>
                                      </p:cBhvr>
                                    </p:animEffect>
                                  </p:childTnLst>
                                </p:cTn>
                              </p:par>
                            </p:childTnLst>
                          </p:cTn>
                        </p:par>
                        <p:par>
                          <p:cTn id="65" fill="hold">
                            <p:stCondLst>
                              <p:cond delay="1000"/>
                            </p:stCondLst>
                            <p:childTnLst>
                              <p:par>
                                <p:cTn id="66" presetID="10" presetClass="exit" presetSubtype="0" fill="hold" grpId="1" nodeType="afterEffect">
                                  <p:stCondLst>
                                    <p:cond delay="0"/>
                                  </p:stCondLst>
                                  <p:childTnLst>
                                    <p:animEffect transition="out" filter="fade">
                                      <p:cBhvr>
                                        <p:cTn id="67" dur="500"/>
                                        <p:tgtEl>
                                          <p:spTgt spid="119"/>
                                        </p:tgtEl>
                                      </p:cBhvr>
                                    </p:animEffect>
                                    <p:set>
                                      <p:cBhvr>
                                        <p:cTn id="68" dur="1" fill="hold">
                                          <p:stCondLst>
                                            <p:cond delay="499"/>
                                          </p:stCondLst>
                                        </p:cTn>
                                        <p:tgtEl>
                                          <p:spTgt spid="11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childTnLst>
                                  <p:subTnLst>
                                    <p:animClr clrSpc="rgb" dir="cw">
                                      <p:cBhvr override="childStyle">
                                        <p:cTn dur="1" fill="hold" display="0" masterRel="nextClick" afterEffect="1"/>
                                        <p:tgtEl>
                                          <p:spTgt spid="111"/>
                                        </p:tgtEl>
                                        <p:attrNameLst>
                                          <p:attrName>ppt_c</p:attrName>
                                        </p:attrNameLst>
                                      </p:cBhvr>
                                      <p:to>
                                        <a:srgbClr val="BABDC2"/>
                                      </p:to>
                                    </p:animClr>
                                  </p:subTnLst>
                                </p:cTn>
                              </p:par>
                              <p:par>
                                <p:cTn id="72" presetID="10"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1000"/>
                                        <p:tgtEl>
                                          <p:spTgt spid="117"/>
                                        </p:tgtEl>
                                      </p:cBhvr>
                                    </p:animEffect>
                                  </p:childTnLst>
                                </p:cTn>
                              </p:par>
                            </p:childTnLst>
                          </p:cTn>
                        </p:par>
                        <p:par>
                          <p:cTn id="80" fill="hold">
                            <p:stCondLst>
                              <p:cond delay="1000"/>
                            </p:stCondLst>
                            <p:childTnLst>
                              <p:par>
                                <p:cTn id="81" presetID="10" presetClass="exit" presetSubtype="0" fill="hold" grpId="1" nodeType="afterEffect">
                                  <p:stCondLst>
                                    <p:cond delay="0"/>
                                  </p:stCondLst>
                                  <p:childTnLst>
                                    <p:animEffect transition="out" filter="fade">
                                      <p:cBhvr>
                                        <p:cTn id="82" dur="500"/>
                                        <p:tgtEl>
                                          <p:spTgt spid="117"/>
                                        </p:tgtEl>
                                      </p:cBhvr>
                                    </p:animEffect>
                                    <p:set>
                                      <p:cBhvr>
                                        <p:cTn id="83" dur="1" fill="hold">
                                          <p:stCondLst>
                                            <p:cond delay="499"/>
                                          </p:stCondLst>
                                        </p:cTn>
                                        <p:tgtEl>
                                          <p:spTgt spid="117"/>
                                        </p:tgtEl>
                                        <p:attrNameLst>
                                          <p:attrName>style.visibility</p:attrName>
                                        </p:attrNameLst>
                                      </p:cBhvr>
                                      <p:to>
                                        <p:strVal val="hidden"/>
                                      </p:to>
                                    </p:se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1000"/>
                                        <p:tgtEl>
                                          <p:spTgt spid="118"/>
                                        </p:tgtEl>
                                      </p:cBhvr>
                                    </p:animEffect>
                                  </p:childTnLst>
                                </p:cTn>
                              </p:par>
                            </p:childTnLst>
                          </p:cTn>
                        </p:par>
                        <p:par>
                          <p:cTn id="88" fill="hold">
                            <p:stCondLst>
                              <p:cond delay="2500"/>
                            </p:stCondLst>
                            <p:childTnLst>
                              <p:par>
                                <p:cTn id="89" presetID="10" presetClass="exit" presetSubtype="0" fill="hold" grpId="0" nodeType="afterEffect">
                                  <p:stCondLst>
                                    <p:cond delay="0"/>
                                  </p:stCondLst>
                                  <p:childTnLst>
                                    <p:animEffect transition="out" filter="fade">
                                      <p:cBhvr>
                                        <p:cTn id="90" dur="500"/>
                                        <p:tgtEl>
                                          <p:spTgt spid="118"/>
                                        </p:tgtEl>
                                      </p:cBhvr>
                                    </p:animEffect>
                                    <p:set>
                                      <p:cBhvr>
                                        <p:cTn id="91" dur="1" fill="hold">
                                          <p:stCondLst>
                                            <p:cond delay="499"/>
                                          </p:stCondLst>
                                        </p:cTn>
                                        <p:tgtEl>
                                          <p:spTgt spid="118"/>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126"/>
                                        </p:tgtEl>
                                        <p:attrNameLst>
                                          <p:attrName>style.visibility</p:attrName>
                                        </p:attrNameLst>
                                      </p:cBhvr>
                                      <p:to>
                                        <p:strVal val="visible"/>
                                      </p:to>
                                    </p:set>
                                    <p:animEffect transition="in" filter="fade">
                                      <p:cBhvr>
                                        <p:cTn id="94" dur="1000"/>
                                        <p:tgtEl>
                                          <p:spTgt spid="126"/>
                                        </p:tgtEl>
                                      </p:cBhvr>
                                    </p:animEffect>
                                  </p:childTnLst>
                                </p:cTn>
                              </p:par>
                              <p:par>
                                <p:cTn id="95" presetID="10"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000"/>
                                        <p:tgtEl>
                                          <p:spTgt spid="6"/>
                                        </p:tgtEl>
                                      </p:cBhvr>
                                    </p:animEffect>
                                  </p:childTnLst>
                                </p:cTn>
                              </p:par>
                            </p:childTnLst>
                          </p:cTn>
                        </p:par>
                        <p:par>
                          <p:cTn id="98" fill="hold">
                            <p:stCondLst>
                              <p:cond delay="3500"/>
                            </p:stCondLst>
                            <p:childTnLst>
                              <p:par>
                                <p:cTn id="99" presetID="10" presetClass="entr" presetSubtype="0" fill="hold" grpId="0" nodeType="afterEffect">
                                  <p:stCondLst>
                                    <p:cond delay="0"/>
                                  </p:stCondLst>
                                  <p:childTnLst>
                                    <p:set>
                                      <p:cBhvr>
                                        <p:cTn id="100" dur="1" fill="hold">
                                          <p:stCondLst>
                                            <p:cond delay="0"/>
                                          </p:stCondLst>
                                        </p:cTn>
                                        <p:tgtEl>
                                          <p:spTgt spid="132"/>
                                        </p:tgtEl>
                                        <p:attrNameLst>
                                          <p:attrName>style.visibility</p:attrName>
                                        </p:attrNameLst>
                                      </p:cBhvr>
                                      <p:to>
                                        <p:strVal val="visible"/>
                                      </p:to>
                                    </p:set>
                                    <p:animEffect transition="in" filter="fade">
                                      <p:cBhvr>
                                        <p:cTn id="101"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115" grpId="0" animBg="1"/>
      <p:bldP spid="117" grpId="0" animBg="1"/>
      <p:bldP spid="117" grpId="1" animBg="1"/>
      <p:bldP spid="118" grpId="0" animBg="1"/>
      <p:bldP spid="119" grpId="0" animBg="1"/>
      <p:bldP spid="119" grpId="1" animBg="1"/>
      <p:bldP spid="126" grpId="0"/>
      <p:bldP spid="131" grpId="0"/>
      <p:bldP spid="132" grpId="0"/>
      <p:bldP spid="133" grpId="0" animBg="1"/>
      <p:bldP spid="1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Insight</a:t>
            </a:r>
            <a:endParaRPr lang="en-US" dirty="0"/>
          </a:p>
        </p:txBody>
      </p:sp>
      <p:sp>
        <p:nvSpPr>
          <p:cNvPr id="3" name="Content Placeholder 2"/>
          <p:cNvSpPr>
            <a:spLocks noGrp="1"/>
          </p:cNvSpPr>
          <p:nvPr>
            <p:ph idx="1"/>
          </p:nvPr>
        </p:nvSpPr>
        <p:spPr/>
        <p:txBody>
          <a:bodyPr/>
          <a:lstStyle/>
          <a:p>
            <a:r>
              <a:rPr lang="en-GB" dirty="0" smtClean="0"/>
              <a:t>Download Insight is a technology that checks the reputation of binaries being downloaded and blocks them if they are “Bad”.</a:t>
            </a:r>
          </a:p>
          <a:p>
            <a:pPr lvl="0"/>
            <a:r>
              <a:rPr lang="en-US" dirty="0" smtClean="0"/>
              <a:t>Download Insight scans files when they are downloaded using what we term a portal application (IE. Firefox, IE)</a:t>
            </a:r>
          </a:p>
          <a:p>
            <a:pPr>
              <a:buNone/>
            </a:pPr>
            <a:endParaRPr lang="en-US" dirty="0"/>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17</a:t>
            </a:fld>
            <a:endParaRPr lang="en-US"/>
          </a:p>
        </p:txBody>
      </p:sp>
      <p:pic>
        <p:nvPicPr>
          <p:cNvPr id="8" name="Content Placeholder 5" descr="DA_SEPM_Policy.JPG"/>
          <p:cNvPicPr>
            <a:picLocks noChangeAspect="1"/>
          </p:cNvPicPr>
          <p:nvPr/>
        </p:nvPicPr>
        <p:blipFill>
          <a:blip r:embed="rId3" cstate="print"/>
          <a:stretch>
            <a:fillRect/>
          </a:stretch>
        </p:blipFill>
        <p:spPr bwMode="auto">
          <a:xfrm>
            <a:off x="156943" y="2964078"/>
            <a:ext cx="4105090" cy="3158462"/>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6" descr="Figure14.jpg"/>
          <p:cNvPicPr>
            <a:picLocks noChangeAspect="1"/>
          </p:cNvPicPr>
          <p:nvPr/>
        </p:nvPicPr>
        <p:blipFill>
          <a:blip r:embed="rId4" cstate="print"/>
          <a:stretch>
            <a:fillRect/>
          </a:stretch>
        </p:blipFill>
        <p:spPr>
          <a:xfrm>
            <a:off x="2162691" y="2964078"/>
            <a:ext cx="3935553" cy="3158462"/>
          </a:xfrm>
          <a:prstGeom prst="rect">
            <a:avLst/>
          </a:prstGeom>
          <a:effectLst>
            <a:outerShdw blurRad="50800" dist="38100" dir="8100000" algn="tr" rotWithShape="0">
              <a:prstClr val="black">
                <a:alpha val="40000"/>
              </a:prstClr>
            </a:outerShdw>
          </a:effectLst>
        </p:spPr>
      </p:pic>
      <p:pic>
        <p:nvPicPr>
          <p:cNvPr id="9" name="Picture 2"/>
          <p:cNvPicPr>
            <a:picLocks noChangeAspect="1" noChangeArrowheads="1"/>
          </p:cNvPicPr>
          <p:nvPr/>
        </p:nvPicPr>
        <p:blipFill>
          <a:blip r:embed="rId5" cstate="print"/>
          <a:srcRect l="26625" t="24844" r="26625" b="24844"/>
          <a:stretch>
            <a:fillRect/>
          </a:stretch>
        </p:blipFill>
        <p:spPr bwMode="auto">
          <a:xfrm>
            <a:off x="5529943" y="2964078"/>
            <a:ext cx="3319417" cy="3192018"/>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2468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Handling common objections</a:t>
            </a:r>
            <a:br>
              <a:rPr lang="en-IE" dirty="0"/>
            </a:br>
            <a:r>
              <a:rPr lang="en-IE" b="0" dirty="0"/>
              <a:t>Privacy and anonymity concerns</a:t>
            </a:r>
            <a:endParaRPr lang="en-IE" dirty="0"/>
          </a:p>
        </p:txBody>
      </p:sp>
      <p:sp>
        <p:nvSpPr>
          <p:cNvPr id="3" name="Content Placeholder 2"/>
          <p:cNvSpPr>
            <a:spLocks noGrp="1"/>
          </p:cNvSpPr>
          <p:nvPr>
            <p:ph idx="1"/>
          </p:nvPr>
        </p:nvSpPr>
        <p:spPr>
          <a:xfrm>
            <a:off x="155448" y="1272818"/>
            <a:ext cx="3240895" cy="5049672"/>
          </a:xfrm>
        </p:spPr>
        <p:txBody>
          <a:bodyPr/>
          <a:lstStyle/>
          <a:p>
            <a:r>
              <a:rPr lang="en-IE" dirty="0" smtClean="0"/>
              <a:t>Symantec does not track who submits</a:t>
            </a:r>
          </a:p>
          <a:p>
            <a:r>
              <a:rPr lang="en-IE" dirty="0" smtClean="0"/>
              <a:t>Source IP addresses are discarded</a:t>
            </a:r>
          </a:p>
          <a:p>
            <a:r>
              <a:rPr lang="en-IE" dirty="0" smtClean="0"/>
              <a:t>Customers can opt out of submissions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18</a:t>
            </a:fld>
            <a:endParaRPr lang="en-US" dirty="0"/>
          </a:p>
        </p:txBody>
      </p:sp>
      <p:pic>
        <p:nvPicPr>
          <p:cNvPr id="6" name="Picture 2"/>
          <p:cNvPicPr>
            <a:picLocks noChangeAspect="1" noChangeArrowheads="1"/>
          </p:cNvPicPr>
          <p:nvPr/>
        </p:nvPicPr>
        <p:blipFill>
          <a:blip r:embed="rId3" cstate="print"/>
          <a:srcRect l="26625" t="24844" r="26625" b="24844"/>
          <a:stretch>
            <a:fillRect/>
          </a:stretch>
        </p:blipFill>
        <p:spPr bwMode="auto">
          <a:xfrm>
            <a:off x="3568700" y="1272818"/>
            <a:ext cx="4833257" cy="464775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3661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Handling common objections</a:t>
            </a:r>
            <a:br>
              <a:rPr lang="en-IE" dirty="0"/>
            </a:br>
            <a:r>
              <a:rPr lang="en-IE" b="0" dirty="0" smtClean="0"/>
              <a:t>False Positives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19</a:t>
            </a:fld>
            <a:endParaRPr lang="en-US" dirty="0"/>
          </a:p>
        </p:txBody>
      </p:sp>
      <p:pic>
        <p:nvPicPr>
          <p:cNvPr id="7" name="Picture 6"/>
          <p:cNvPicPr>
            <a:picLocks noChangeAspect="1"/>
          </p:cNvPicPr>
          <p:nvPr/>
        </p:nvPicPr>
        <p:blipFill>
          <a:blip r:embed="rId3" cstate="print"/>
          <a:stretch>
            <a:fillRect/>
          </a:stretch>
        </p:blipFill>
        <p:spPr>
          <a:xfrm>
            <a:off x="4611899" y="1081792"/>
            <a:ext cx="4536415" cy="2967215"/>
          </a:xfrm>
          <a:prstGeom prst="rect">
            <a:avLst/>
          </a:prstGeom>
          <a:ln>
            <a:noFill/>
          </a:ln>
          <a:effectLst>
            <a:outerShdw blurRad="292100" dist="139700" dir="2700000" algn="tl" rotWithShape="0">
              <a:srgbClr val="333333">
                <a:alpha val="65000"/>
              </a:srgbClr>
            </a:outerShdw>
          </a:effectLst>
        </p:spPr>
      </p:pic>
      <p:pic>
        <p:nvPicPr>
          <p:cNvPr id="1064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52949" y="2438399"/>
            <a:ext cx="3848100"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Content Placeholder 5" descr="SEPM_RiskLog.PNG"/>
          <p:cNvPicPr>
            <a:picLocks noGrp="1" noChangeAspect="1"/>
          </p:cNvPicPr>
          <p:nvPr>
            <p:ph idx="1"/>
          </p:nvPr>
        </p:nvPicPr>
        <p:blipFill>
          <a:blip r:embed="rId5" cstate="print"/>
          <a:stretch>
            <a:fillRect/>
          </a:stretch>
        </p:blipFill>
        <p:spPr>
          <a:xfrm>
            <a:off x="3021639" y="4051299"/>
            <a:ext cx="6122361" cy="2222501"/>
          </a:xfrm>
          <a:prstGeom prst="rect">
            <a:avLst/>
          </a:prstGeom>
        </p:spPr>
      </p:pic>
      <p:sp>
        <p:nvSpPr>
          <p:cNvPr id="9" name="Content Placeholder 2"/>
          <p:cNvSpPr txBox="1">
            <a:spLocks/>
          </p:cNvSpPr>
          <p:nvPr/>
        </p:nvSpPr>
        <p:spPr bwMode="auto">
          <a:xfrm>
            <a:off x="206247" y="1488718"/>
            <a:ext cx="3240895" cy="504967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1775" indent="-231775" algn="l" rtl="0" fontAlgn="base">
              <a:lnSpc>
                <a:spcPct val="90000"/>
              </a:lnSpc>
              <a:spcBef>
                <a:spcPct val="0"/>
              </a:spcBef>
              <a:spcAft>
                <a:spcPts val="1200"/>
              </a:spcAft>
              <a:buClr>
                <a:srgbClr val="4E4845"/>
              </a:buClr>
              <a:buChar char="•"/>
              <a:defRPr sz="2400">
                <a:solidFill>
                  <a:srgbClr val="4E4845"/>
                </a:solidFill>
                <a:latin typeface="+mn-lt"/>
                <a:ea typeface="ＭＳ Ｐゴシック" pitchFamily="-106" charset="-128"/>
                <a:cs typeface="ＭＳ Ｐゴシック" pitchFamily="-106" charset="-128"/>
              </a:defRPr>
            </a:lvl1pPr>
            <a:lvl2pPr marL="517525" indent="-233363" algn="l" rtl="0" fontAlgn="base">
              <a:lnSpc>
                <a:spcPct val="90000"/>
              </a:lnSpc>
              <a:spcBef>
                <a:spcPct val="0"/>
              </a:spcBef>
              <a:spcAft>
                <a:spcPts val="1000"/>
              </a:spcAft>
              <a:buClr>
                <a:srgbClr val="4E4845"/>
              </a:buClr>
              <a:buFont typeface="Arial" pitchFamily="-106" charset="0"/>
              <a:buChar char="–"/>
              <a:defRPr sz="2000">
                <a:solidFill>
                  <a:srgbClr val="4E4845"/>
                </a:solidFill>
                <a:latin typeface="+mn-lt"/>
                <a:ea typeface="ＭＳ Ｐゴシック" pitchFamily="-106" charset="-128"/>
              </a:defRPr>
            </a:lvl2pPr>
            <a:lvl3pPr marL="688975" indent="-171450" algn="l" rtl="0" fontAlgn="base">
              <a:lnSpc>
                <a:spcPct val="90000"/>
              </a:lnSpc>
              <a:spcBef>
                <a:spcPct val="0"/>
              </a:spcBef>
              <a:spcAft>
                <a:spcPts val="800"/>
              </a:spcAft>
              <a:buClr>
                <a:srgbClr val="4E4845"/>
              </a:buClr>
              <a:buChar char="•"/>
              <a:defRPr sz="1600">
                <a:solidFill>
                  <a:srgbClr val="4E4845"/>
                </a:solidFill>
                <a:latin typeface="+mn-lt"/>
                <a:ea typeface="ＭＳ Ｐゴシック" pitchFamily="-106" charset="-128"/>
              </a:defRPr>
            </a:lvl3pPr>
            <a:lvl4pPr marL="854075" indent="-165100" algn="l" rtl="0" fontAlgn="base">
              <a:lnSpc>
                <a:spcPct val="90000"/>
              </a:lnSpc>
              <a:spcBef>
                <a:spcPct val="0"/>
              </a:spcBef>
              <a:spcAft>
                <a:spcPts val="600"/>
              </a:spcAft>
              <a:buClr>
                <a:srgbClr val="4E4845"/>
              </a:buClr>
              <a:buChar char="–"/>
              <a:defRPr sz="1400">
                <a:solidFill>
                  <a:srgbClr val="4E4845"/>
                </a:solidFill>
                <a:latin typeface="+mn-lt"/>
                <a:ea typeface="ＭＳ Ｐゴシック" pitchFamily="-106" charset="-128"/>
              </a:defRPr>
            </a:lvl4pPr>
            <a:lvl5pPr marL="974725" indent="-120650" algn="l" rtl="0" fontAlgn="base">
              <a:lnSpc>
                <a:spcPct val="90000"/>
              </a:lnSpc>
              <a:spcBef>
                <a:spcPct val="0"/>
              </a:spcBef>
              <a:spcAft>
                <a:spcPts val="600"/>
              </a:spcAft>
              <a:buClr>
                <a:srgbClr val="4E4845"/>
              </a:buClr>
              <a:buFont typeface="Arial" pitchFamily="-106" charset="0"/>
              <a:buChar char="•"/>
              <a:defRPr sz="1200">
                <a:solidFill>
                  <a:srgbClr val="4E4845"/>
                </a:solidFill>
                <a:latin typeface="+mn-lt"/>
                <a:ea typeface="ＭＳ Ｐゴシック" pitchFamily="-106"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IE" dirty="0" smtClean="0"/>
              <a:t>Trust Intranet Sites</a:t>
            </a:r>
          </a:p>
          <a:p>
            <a:r>
              <a:rPr lang="en-IE" dirty="0" smtClean="0"/>
              <a:t>Set Exclusions</a:t>
            </a:r>
          </a:p>
          <a:p>
            <a:r>
              <a:rPr lang="en-IE" dirty="0" smtClean="0"/>
              <a:t>Digitally Sign Applications</a:t>
            </a:r>
          </a:p>
          <a:p>
            <a:r>
              <a:rPr lang="en-IE" dirty="0" smtClean="0"/>
              <a:t>Submit Files</a:t>
            </a:r>
          </a:p>
          <a:p>
            <a:r>
              <a:rPr lang="en-IE" dirty="0" smtClean="0"/>
              <a:t>Adjust sensitivity levels</a:t>
            </a:r>
            <a:endParaRPr lang="en-IE" dirty="0"/>
          </a:p>
        </p:txBody>
      </p:sp>
      <p:pic>
        <p:nvPicPr>
          <p:cNvPr id="1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2852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Agenda</a:t>
            </a:r>
          </a:p>
        </p:txBody>
      </p:sp>
      <p:sp>
        <p:nvSpPr>
          <p:cNvPr id="62468" name="Slide Number Placeholder 3"/>
          <p:cNvSpPr>
            <a:spLocks noGrp="1"/>
          </p:cNvSpPr>
          <p:nvPr>
            <p:ph type="sldNum" sz="quarter" idx="11"/>
          </p:nvPr>
        </p:nvSpPr>
        <p:spPr>
          <a:noFill/>
          <a:ln/>
        </p:spPr>
        <p:txBody>
          <a:bodyPr/>
          <a:lstStyle/>
          <a:p>
            <a:fld id="{395F012E-0B7B-A840-9C8B-C8A2354A7A38}" type="slidenum">
              <a:rPr lang="en-US"/>
              <a:pPr/>
              <a:t>2</a:t>
            </a:fld>
            <a:endParaRPr lang="en-US" dirty="0"/>
          </a:p>
        </p:txBody>
      </p:sp>
      <p:sp>
        <p:nvSpPr>
          <p:cNvPr id="28689" name="Rectangle 4"/>
          <p:cNvSpPr>
            <a:spLocks noChangeArrowheads="1"/>
          </p:cNvSpPr>
          <p:nvPr/>
        </p:nvSpPr>
        <p:spPr bwMode="gray">
          <a:xfrm>
            <a:off x="1268609" y="1371600"/>
            <a:ext cx="6894739" cy="785812"/>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pPr>
            <a:r>
              <a:rPr lang="en-US" dirty="0" smtClean="0">
                <a:solidFill>
                  <a:srgbClr val="FFFFFF"/>
                </a:solidFill>
                <a:latin typeface="Calibri" pitchFamily="34" charset="0"/>
                <a:cs typeface="Calibri" pitchFamily="34" charset="0"/>
              </a:rPr>
              <a:t>Changes in the Threat Landscape</a:t>
            </a:r>
            <a:endParaRPr lang="en-US" dirty="0">
              <a:solidFill>
                <a:srgbClr val="FFFFFF"/>
              </a:solidFill>
              <a:latin typeface="Calibri" pitchFamily="34" charset="0"/>
              <a:cs typeface="Calibri" pitchFamily="34" charset="0"/>
            </a:endParaRPr>
          </a:p>
        </p:txBody>
      </p:sp>
      <p:sp>
        <p:nvSpPr>
          <p:cNvPr id="167941" name="Oval 5"/>
          <p:cNvSpPr>
            <a:spLocks noChangeArrowheads="1"/>
          </p:cNvSpPr>
          <p:nvPr/>
        </p:nvSpPr>
        <p:spPr bwMode="gray">
          <a:xfrm>
            <a:off x="980653" y="1481042"/>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1</a:t>
            </a:r>
          </a:p>
        </p:txBody>
      </p:sp>
      <p:sp>
        <p:nvSpPr>
          <p:cNvPr id="28687" name="Rectangle 7"/>
          <p:cNvSpPr>
            <a:spLocks noChangeArrowheads="1"/>
          </p:cNvSpPr>
          <p:nvPr/>
        </p:nvSpPr>
        <p:spPr bwMode="gray">
          <a:xfrm>
            <a:off x="1268609" y="2281237"/>
            <a:ext cx="6894739" cy="785812"/>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pPr>
            <a:r>
              <a:rPr lang="en-US" dirty="0" smtClean="0">
                <a:solidFill>
                  <a:srgbClr val="FFFFFF"/>
                </a:solidFill>
                <a:latin typeface="Calibri" pitchFamily="34" charset="0"/>
                <a:cs typeface="Calibri" pitchFamily="34" charset="0"/>
              </a:rPr>
              <a:t>Symantec Endpoint </a:t>
            </a:r>
            <a:r>
              <a:rPr lang="en-US" smtClean="0">
                <a:solidFill>
                  <a:srgbClr val="FFFFFF"/>
                </a:solidFill>
                <a:latin typeface="Calibri" pitchFamily="34" charset="0"/>
                <a:cs typeface="Calibri" pitchFamily="34" charset="0"/>
              </a:rPr>
              <a:t>Protection 12.1</a:t>
            </a:r>
            <a:endParaRPr lang="en-US" dirty="0">
              <a:solidFill>
                <a:srgbClr val="FFFFFF"/>
              </a:solidFill>
              <a:latin typeface="Calibri" pitchFamily="34" charset="0"/>
              <a:cs typeface="Calibri" pitchFamily="34" charset="0"/>
            </a:endParaRPr>
          </a:p>
        </p:txBody>
      </p:sp>
      <p:sp>
        <p:nvSpPr>
          <p:cNvPr id="167944" name="Oval 8"/>
          <p:cNvSpPr>
            <a:spLocks noChangeArrowheads="1"/>
          </p:cNvSpPr>
          <p:nvPr/>
        </p:nvSpPr>
        <p:spPr bwMode="gray">
          <a:xfrm>
            <a:off x="980653" y="2390679"/>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2</a:t>
            </a:r>
          </a:p>
        </p:txBody>
      </p:sp>
      <p:sp>
        <p:nvSpPr>
          <p:cNvPr id="28685" name="Rectangle 10"/>
          <p:cNvSpPr>
            <a:spLocks noChangeArrowheads="1"/>
          </p:cNvSpPr>
          <p:nvPr/>
        </p:nvSpPr>
        <p:spPr bwMode="gray">
          <a:xfrm>
            <a:off x="1268609" y="3181350"/>
            <a:ext cx="6894739" cy="787400"/>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rgbClr val="FFFFFF"/>
                </a:solidFill>
                <a:latin typeface="Calibri" pitchFamily="34" charset="0"/>
                <a:cs typeface="Calibri" pitchFamily="34" charset="0"/>
              </a:rPr>
              <a:t>Unrivaled Security</a:t>
            </a:r>
            <a:endParaRPr lang="en-US" dirty="0">
              <a:solidFill>
                <a:srgbClr val="FFFFFF"/>
              </a:solidFill>
              <a:latin typeface="Calibri" pitchFamily="34" charset="0"/>
              <a:cs typeface="Calibri" pitchFamily="34" charset="0"/>
            </a:endParaRPr>
          </a:p>
        </p:txBody>
      </p:sp>
      <p:sp>
        <p:nvSpPr>
          <p:cNvPr id="167947" name="Oval 11"/>
          <p:cNvSpPr>
            <a:spLocks noChangeArrowheads="1"/>
          </p:cNvSpPr>
          <p:nvPr/>
        </p:nvSpPr>
        <p:spPr bwMode="gray">
          <a:xfrm>
            <a:off x="980653" y="3291586"/>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3</a:t>
            </a:r>
          </a:p>
        </p:txBody>
      </p:sp>
      <p:sp>
        <p:nvSpPr>
          <p:cNvPr id="28683" name="Rectangle 13"/>
          <p:cNvSpPr>
            <a:spLocks noChangeArrowheads="1"/>
          </p:cNvSpPr>
          <p:nvPr/>
        </p:nvSpPr>
        <p:spPr bwMode="gray">
          <a:xfrm>
            <a:off x="1268609" y="4081462"/>
            <a:ext cx="6894739" cy="785812"/>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rgbClr val="FFFFFF"/>
                </a:solidFill>
                <a:latin typeface="Calibri" pitchFamily="34" charset="0"/>
                <a:cs typeface="Calibri" pitchFamily="34" charset="0"/>
              </a:rPr>
              <a:t>Blazing Performance</a:t>
            </a:r>
            <a:endParaRPr lang="en-US" dirty="0">
              <a:solidFill>
                <a:srgbClr val="FFFFFF"/>
              </a:solidFill>
              <a:latin typeface="Calibri" pitchFamily="34" charset="0"/>
              <a:cs typeface="Calibri" pitchFamily="34" charset="0"/>
            </a:endParaRPr>
          </a:p>
        </p:txBody>
      </p:sp>
      <p:sp>
        <p:nvSpPr>
          <p:cNvPr id="167950" name="Oval 14"/>
          <p:cNvSpPr>
            <a:spLocks noChangeArrowheads="1"/>
          </p:cNvSpPr>
          <p:nvPr/>
        </p:nvSpPr>
        <p:spPr bwMode="gray">
          <a:xfrm>
            <a:off x="980653" y="4190904"/>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4</a:t>
            </a:r>
          </a:p>
        </p:txBody>
      </p:sp>
      <p:sp>
        <p:nvSpPr>
          <p:cNvPr id="28681" name="Rectangle 16"/>
          <p:cNvSpPr>
            <a:spLocks noChangeArrowheads="1"/>
          </p:cNvSpPr>
          <p:nvPr/>
        </p:nvSpPr>
        <p:spPr bwMode="gray">
          <a:xfrm>
            <a:off x="1268609" y="4981574"/>
            <a:ext cx="6894739" cy="785813"/>
          </a:xfrm>
          <a:prstGeom prst="roundRect">
            <a:avLst/>
          </a:prstGeom>
          <a:solidFill>
            <a:schemeClr val="accent3"/>
          </a:solidFill>
          <a:ln w="9525" algn="ctr">
            <a:solidFill>
              <a:srgbClr val="808080"/>
            </a:solidFill>
            <a:miter lim="800000"/>
            <a:headEnd/>
            <a:tailEnd/>
          </a:ln>
          <a:scene3d>
            <a:camera prst="orthographicFront"/>
            <a:lightRig rig="threePt" dir="t"/>
          </a:scene3d>
          <a:sp3d>
            <a:bevelT/>
          </a:sp3d>
        </p:spPr>
        <p:txBody>
          <a:bodyPr wrap="none" lIns="457200" anchor="ctr"/>
          <a:lstStyle/>
          <a:p>
            <a:pPr>
              <a:spcBef>
                <a:spcPct val="50000"/>
              </a:spcBef>
              <a:defRPr/>
            </a:pPr>
            <a:r>
              <a:rPr lang="en-US" dirty="0" smtClean="0">
                <a:solidFill>
                  <a:srgbClr val="FFFFFF"/>
                </a:solidFill>
                <a:latin typeface="Calibri" pitchFamily="34" charset="0"/>
                <a:cs typeface="Calibri" pitchFamily="34" charset="0"/>
              </a:rPr>
              <a:t>Built For Virtual Environments</a:t>
            </a:r>
            <a:endParaRPr lang="en-US" dirty="0">
              <a:solidFill>
                <a:srgbClr val="FFFFFF"/>
              </a:solidFill>
              <a:latin typeface="Calibri" pitchFamily="34" charset="0"/>
              <a:cs typeface="Calibri" pitchFamily="34" charset="0"/>
            </a:endParaRPr>
          </a:p>
        </p:txBody>
      </p:sp>
      <p:sp>
        <p:nvSpPr>
          <p:cNvPr id="167953" name="Oval 17"/>
          <p:cNvSpPr>
            <a:spLocks noChangeArrowheads="1"/>
          </p:cNvSpPr>
          <p:nvPr/>
        </p:nvSpPr>
        <p:spPr bwMode="gray">
          <a:xfrm>
            <a:off x="980653" y="5091016"/>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lgn="ctr">
              <a:defRPr/>
            </a:pPr>
            <a:r>
              <a:rPr lang="en-US" b="1" dirty="0">
                <a:solidFill>
                  <a:schemeClr val="accent2"/>
                </a:solidFill>
                <a:latin typeface="Calibri" pitchFamily="34" charset="0"/>
                <a:ea typeface="+mn-ea"/>
                <a:cs typeface="Calibri" pitchFamily="34" charset="0"/>
              </a:rPr>
              <a:t>5</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Handling common objections</a:t>
            </a:r>
            <a:br>
              <a:rPr lang="en-IE" dirty="0"/>
            </a:br>
            <a:r>
              <a:rPr lang="en-IE" b="0" dirty="0" smtClean="0"/>
              <a:t>Preventing Hackers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20</a:t>
            </a:fld>
            <a:endParaRPr lang="en-US" dirty="0"/>
          </a:p>
        </p:txBody>
      </p:sp>
      <p:sp>
        <p:nvSpPr>
          <p:cNvPr id="9" name="Content Placeholder 2"/>
          <p:cNvSpPr txBox="1">
            <a:spLocks/>
          </p:cNvSpPr>
          <p:nvPr/>
        </p:nvSpPr>
        <p:spPr bwMode="auto">
          <a:xfrm>
            <a:off x="650747" y="1773754"/>
            <a:ext cx="3240895" cy="504967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1775" indent="-231775" algn="l" rtl="0" fontAlgn="base">
              <a:lnSpc>
                <a:spcPct val="90000"/>
              </a:lnSpc>
              <a:spcBef>
                <a:spcPct val="0"/>
              </a:spcBef>
              <a:spcAft>
                <a:spcPts val="1200"/>
              </a:spcAft>
              <a:buClr>
                <a:srgbClr val="4E4845"/>
              </a:buClr>
              <a:buChar char="•"/>
              <a:defRPr sz="2400">
                <a:solidFill>
                  <a:srgbClr val="4E4845"/>
                </a:solidFill>
                <a:latin typeface="+mn-lt"/>
                <a:ea typeface="ＭＳ Ｐゴシック" pitchFamily="-106" charset="-128"/>
                <a:cs typeface="ＭＳ Ｐゴシック" pitchFamily="-106" charset="-128"/>
              </a:defRPr>
            </a:lvl1pPr>
            <a:lvl2pPr marL="517525" indent="-233363" algn="l" rtl="0" fontAlgn="base">
              <a:lnSpc>
                <a:spcPct val="90000"/>
              </a:lnSpc>
              <a:spcBef>
                <a:spcPct val="0"/>
              </a:spcBef>
              <a:spcAft>
                <a:spcPts val="1000"/>
              </a:spcAft>
              <a:buClr>
                <a:srgbClr val="4E4845"/>
              </a:buClr>
              <a:buFont typeface="Arial" pitchFamily="-106" charset="0"/>
              <a:buChar char="–"/>
              <a:defRPr sz="2000">
                <a:solidFill>
                  <a:srgbClr val="4E4845"/>
                </a:solidFill>
                <a:latin typeface="+mn-lt"/>
                <a:ea typeface="ＭＳ Ｐゴシック" pitchFamily="-106" charset="-128"/>
              </a:defRPr>
            </a:lvl2pPr>
            <a:lvl3pPr marL="688975" indent="-171450" algn="l" rtl="0" fontAlgn="base">
              <a:lnSpc>
                <a:spcPct val="90000"/>
              </a:lnSpc>
              <a:spcBef>
                <a:spcPct val="0"/>
              </a:spcBef>
              <a:spcAft>
                <a:spcPts val="800"/>
              </a:spcAft>
              <a:buClr>
                <a:srgbClr val="4E4845"/>
              </a:buClr>
              <a:buChar char="•"/>
              <a:defRPr sz="1600">
                <a:solidFill>
                  <a:srgbClr val="4E4845"/>
                </a:solidFill>
                <a:latin typeface="+mn-lt"/>
                <a:ea typeface="ＭＳ Ｐゴシック" pitchFamily="-106" charset="-128"/>
              </a:defRPr>
            </a:lvl3pPr>
            <a:lvl4pPr marL="854075" indent="-165100" algn="l" rtl="0" fontAlgn="base">
              <a:lnSpc>
                <a:spcPct val="90000"/>
              </a:lnSpc>
              <a:spcBef>
                <a:spcPct val="0"/>
              </a:spcBef>
              <a:spcAft>
                <a:spcPts val="600"/>
              </a:spcAft>
              <a:buClr>
                <a:srgbClr val="4E4845"/>
              </a:buClr>
              <a:buChar char="–"/>
              <a:defRPr sz="1400">
                <a:solidFill>
                  <a:srgbClr val="4E4845"/>
                </a:solidFill>
                <a:latin typeface="+mn-lt"/>
                <a:ea typeface="ＭＳ Ｐゴシック" pitchFamily="-106" charset="-128"/>
              </a:defRPr>
            </a:lvl4pPr>
            <a:lvl5pPr marL="974725" indent="-120650" algn="l" rtl="0" fontAlgn="base">
              <a:lnSpc>
                <a:spcPct val="90000"/>
              </a:lnSpc>
              <a:spcBef>
                <a:spcPct val="0"/>
              </a:spcBef>
              <a:spcAft>
                <a:spcPts val="600"/>
              </a:spcAft>
              <a:buClr>
                <a:srgbClr val="4E4845"/>
              </a:buClr>
              <a:buFont typeface="Arial" pitchFamily="-106" charset="0"/>
              <a:buChar char="•"/>
              <a:defRPr sz="1200">
                <a:solidFill>
                  <a:srgbClr val="4E4845"/>
                </a:solidFill>
                <a:latin typeface="+mn-lt"/>
                <a:ea typeface="ＭＳ Ｐゴシック" pitchFamily="-106"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IE" dirty="0" smtClean="0"/>
              <a:t>Have to be licensed to submit files</a:t>
            </a:r>
          </a:p>
          <a:p>
            <a:r>
              <a:rPr lang="en-IE" dirty="0" smtClean="0"/>
              <a:t>Revocation Lists</a:t>
            </a:r>
          </a:p>
          <a:p>
            <a:r>
              <a:rPr lang="en-IE" dirty="0" smtClean="0"/>
              <a:t>Time to live</a:t>
            </a:r>
          </a:p>
        </p:txBody>
      </p:sp>
      <p:pic>
        <p:nvPicPr>
          <p:cNvPr id="11" name="Picture 2"/>
          <p:cNvPicPr>
            <a:picLocks noChangeArrowheads="1"/>
          </p:cNvPicPr>
          <p:nvPr/>
        </p:nvPicPr>
        <p:blipFill>
          <a:blip r:embed="rId3" cstate="print"/>
          <a:srcRect/>
          <a:stretch>
            <a:fillRect/>
          </a:stretch>
        </p:blipFill>
        <p:spPr bwMode="auto">
          <a:xfrm>
            <a:off x="5003800" y="1488718"/>
            <a:ext cx="3700778" cy="3118831"/>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a:stretch>
            <a:fillRect/>
          </a:stretch>
        </p:blipFill>
        <p:spPr bwMode="auto">
          <a:xfrm>
            <a:off x="327027" y="4298590"/>
            <a:ext cx="8377551"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04854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Behaviour Analysis and System Heuristics</a:t>
            </a:r>
            <a:endParaRPr lang="en-US" dirty="0" smtClean="0"/>
          </a:p>
        </p:txBody>
      </p:sp>
      <p:sp>
        <p:nvSpPr>
          <p:cNvPr id="7171" name="Content Placeholder 16"/>
          <p:cNvSpPr>
            <a:spLocks noGrp="1"/>
          </p:cNvSpPr>
          <p:nvPr>
            <p:ph idx="1"/>
          </p:nvPr>
        </p:nvSpPr>
        <p:spPr/>
        <p:txBody>
          <a:bodyPr>
            <a:normAutofit lnSpcReduction="10000"/>
          </a:bodyPr>
          <a:lstStyle/>
          <a:p>
            <a:r>
              <a:rPr lang="en-GB" dirty="0" smtClean="0"/>
              <a:t>Symantec Online Network for Advanced Response (SONAR)</a:t>
            </a:r>
          </a:p>
          <a:p>
            <a:pPr lvl="1"/>
            <a:r>
              <a:rPr lang="en-GB" dirty="0" smtClean="0"/>
              <a:t>Suspicious Behavior Detection</a:t>
            </a:r>
          </a:p>
          <a:p>
            <a:pPr lvl="1"/>
            <a:r>
              <a:rPr lang="en-GB" dirty="0" smtClean="0"/>
              <a:t>System Change detections</a:t>
            </a:r>
          </a:p>
          <a:p>
            <a:pPr lvl="2"/>
            <a:r>
              <a:rPr lang="en-GB" dirty="0" smtClean="0"/>
              <a:t>Hosts file and DNS change detections.</a:t>
            </a:r>
          </a:p>
          <a:p>
            <a:pPr lvl="1"/>
            <a:r>
              <a:rPr lang="en-GB" dirty="0" smtClean="0"/>
              <a:t>Tamper Protection (</a:t>
            </a:r>
            <a:r>
              <a:rPr lang="en-GB" dirty="0" err="1" smtClean="0"/>
              <a:t>SymProtect</a:t>
            </a:r>
            <a:r>
              <a:rPr lang="en-GB" dirty="0" smtClean="0"/>
              <a:t>)</a:t>
            </a:r>
          </a:p>
          <a:p>
            <a:r>
              <a:rPr lang="en-GB" dirty="0" smtClean="0"/>
              <a:t>It’s the next generation heuristics engine</a:t>
            </a:r>
          </a:p>
          <a:p>
            <a:r>
              <a:rPr lang="en-US" dirty="0" smtClean="0"/>
              <a:t>Unlike SEP 11, SONAR Provides real time protection</a:t>
            </a:r>
          </a:p>
          <a:p>
            <a:r>
              <a:rPr lang="en-US" dirty="0" smtClean="0"/>
              <a:t>Able to convict on process launch.</a:t>
            </a:r>
          </a:p>
          <a:p>
            <a:pPr lvl="1"/>
            <a:r>
              <a:rPr lang="en-US" dirty="0" smtClean="0"/>
              <a:t>Behaviors of applications are assessed as they happen, in real time.</a:t>
            </a:r>
          </a:p>
          <a:p>
            <a:r>
              <a:rPr lang="en-US" dirty="0" smtClean="0"/>
              <a:t>Improved with new support for File and Registry protection.</a:t>
            </a:r>
          </a:p>
          <a:p>
            <a:r>
              <a:rPr lang="en-US" dirty="0" smtClean="0"/>
              <a:t>Updateable through </a:t>
            </a:r>
            <a:r>
              <a:rPr lang="en-US" dirty="0" err="1" smtClean="0"/>
              <a:t>LiveUpdate</a:t>
            </a:r>
            <a:endParaRPr lang="en-US" dirty="0" smtClean="0"/>
          </a:p>
          <a:p>
            <a:endParaRPr lang="en-GB" dirty="0" smtClean="0"/>
          </a:p>
          <a:p>
            <a:pPr lvl="1"/>
            <a:endParaRPr lang="en-GB" dirty="0" smtClean="0"/>
          </a:p>
          <a:p>
            <a:pPr lvl="1"/>
            <a:endParaRPr lang="en-GB" dirty="0" smtClean="0"/>
          </a:p>
        </p:txBody>
      </p:sp>
      <p:sp>
        <p:nvSpPr>
          <p:cNvPr id="7172" name="Slide Number Placeholder 2"/>
          <p:cNvSpPr>
            <a:spLocks noGrp="1"/>
          </p:cNvSpPr>
          <p:nvPr>
            <p:ph type="sldNum" sz="quarter" idx="11"/>
          </p:nvPr>
        </p:nvSpPr>
        <p:spPr>
          <a:noFill/>
        </p:spPr>
        <p:txBody>
          <a:bodyPr/>
          <a:lstStyle/>
          <a:p>
            <a:fld id="{2920E4B7-50E9-45CF-9B48-7BDF853DCB9A}" type="slidenum">
              <a:rPr lang="en-US" smtClean="0"/>
              <a:pPr/>
              <a:t>21</a:t>
            </a:fld>
            <a:endParaRPr lang="en-US" dirty="0" smtClean="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smtClean="0"/>
              <a:t/>
            </a:r>
            <a:br>
              <a:rPr lang="en-US" sz="2000" b="0" dirty="0" smtClean="0"/>
            </a:br>
            <a:r>
              <a:rPr lang="en-US" sz="2400" dirty="0" smtClean="0">
                <a:solidFill>
                  <a:schemeClr val="accent2"/>
                </a:solidFill>
              </a:rPr>
              <a:t>SONAR Features</a:t>
            </a:r>
            <a:endParaRPr lang="en-US" sz="2400" dirty="0">
              <a:solidFill>
                <a:schemeClr val="accent2"/>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22</a:t>
            </a:fld>
            <a:endParaRPr lang="en-US" dirty="0">
              <a:solidFill>
                <a:srgbClr val="FFFFFF"/>
              </a:solidFill>
            </a:endParaRPr>
          </a:p>
        </p:txBody>
      </p:sp>
      <p:sp>
        <p:nvSpPr>
          <p:cNvPr id="7" name="Content Placeholder 6"/>
          <p:cNvSpPr>
            <a:spLocks noGrp="1"/>
          </p:cNvSpPr>
          <p:nvPr>
            <p:ph idx="1"/>
          </p:nvPr>
        </p:nvSpPr>
        <p:spPr>
          <a:xfrm>
            <a:off x="381000" y="1371600"/>
            <a:ext cx="8382000" cy="568518"/>
          </a:xfrm>
        </p:spPr>
        <p:txBody>
          <a:bodyPr>
            <a:normAutofit lnSpcReduction="10000"/>
          </a:bodyPr>
          <a:lstStyle/>
          <a:p>
            <a:pPr>
              <a:buNone/>
            </a:pPr>
            <a:r>
              <a:rPr lang="en-US" dirty="0" smtClean="0"/>
              <a:t>This information enables three new features</a:t>
            </a:r>
          </a:p>
          <a:p>
            <a:endParaRPr lang="en-US" dirty="0" smtClean="0"/>
          </a:p>
          <a:p>
            <a:pPr lvl="1"/>
            <a:endParaRPr lang="en-US" dirty="0" smtClean="0"/>
          </a:p>
          <a:p>
            <a:endParaRPr lang="en-US" dirty="0" smtClean="0">
              <a:solidFill>
                <a:srgbClr val="FF0000"/>
              </a:solidFill>
            </a:endParaRPr>
          </a:p>
          <a:p>
            <a:endParaRPr lang="en-US" dirty="0" smtClean="0">
              <a:solidFill>
                <a:srgbClr val="FF0000"/>
              </a:solidFill>
            </a:endParaRPr>
          </a:p>
          <a:p>
            <a:endParaRPr lang="en-US" dirty="0" smtClean="0"/>
          </a:p>
          <a:p>
            <a:pPr lvl="1"/>
            <a:endParaRPr lang="en-US" dirty="0" smtClean="0"/>
          </a:p>
          <a:p>
            <a:pPr lvl="1"/>
            <a:endParaRPr lang="en-US" b="1" dirty="0">
              <a:solidFill>
                <a:schemeClr val="accent2"/>
              </a:solidFill>
            </a:endParaRPr>
          </a:p>
        </p:txBody>
      </p:sp>
      <p:sp>
        <p:nvSpPr>
          <p:cNvPr id="9" name="TextBox 8"/>
          <p:cNvSpPr txBox="1"/>
          <p:nvPr/>
        </p:nvSpPr>
        <p:spPr bwMode="ltGray">
          <a:xfrm>
            <a:off x="3771900" y="6066064"/>
            <a:ext cx="33147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b="0" dirty="0" err="1" smtClean="0">
              <a:solidFill>
                <a:srgbClr val="000000"/>
              </a:solidFill>
              <a:latin typeface="Calibri" pitchFamily="34" charset="0"/>
              <a:cs typeface="+mn-cs"/>
            </a:endParaRPr>
          </a:p>
        </p:txBody>
      </p:sp>
      <p:pic>
        <p:nvPicPr>
          <p:cNvPr id="134145" name="Picture 1"/>
          <p:cNvPicPr>
            <a:picLocks noChangeAspect="1" noChangeArrowheads="1"/>
          </p:cNvPicPr>
          <p:nvPr/>
        </p:nvPicPr>
        <p:blipFill>
          <a:blip r:embed="rId3" cstate="print"/>
          <a:srcRect/>
          <a:stretch>
            <a:fillRect/>
          </a:stretch>
        </p:blipFill>
        <p:spPr bwMode="auto">
          <a:xfrm>
            <a:off x="552580" y="2916777"/>
            <a:ext cx="2333760" cy="2333760"/>
          </a:xfrm>
          <a:prstGeom prst="rect">
            <a:avLst/>
          </a:prstGeom>
          <a:noFill/>
          <a:ln w="9525">
            <a:noFill/>
            <a:miter lim="800000"/>
            <a:headEnd/>
            <a:tailEnd/>
          </a:ln>
          <a:effectLst>
            <a:reflection blurRad="6350" stA="52000" endA="300" endPos="35000" dir="5400000" sy="-100000" algn="bl" rotWithShape="0"/>
          </a:effectLst>
        </p:spPr>
      </p:pic>
      <p:sp>
        <p:nvSpPr>
          <p:cNvPr id="13" name="TextBox 12"/>
          <p:cNvSpPr txBox="1"/>
          <p:nvPr/>
        </p:nvSpPr>
        <p:spPr bwMode="ltGray">
          <a:xfrm>
            <a:off x="477078" y="2083253"/>
            <a:ext cx="2608026" cy="691753"/>
          </a:xfrm>
          <a:prstGeom prst="rect">
            <a:avLst/>
          </a:prstGeom>
          <a:noFill/>
          <a:ln w="9525">
            <a:noFill/>
            <a:miter lim="800000"/>
            <a:headEnd/>
            <a:tailEnd/>
          </a:ln>
        </p:spPr>
        <p:txBody>
          <a:bodyPr wrap="none" lIns="91419" tIns="45710" rIns="91419" bIns="4571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Artificial Intelligence Based </a:t>
            </a:r>
          </a:p>
          <a:p>
            <a:pPr marL="457200" indent="-457200">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Classification engine</a:t>
            </a:r>
          </a:p>
          <a:p>
            <a:pPr>
              <a:lnSpc>
                <a:spcPct val="90000"/>
              </a:lnSpc>
              <a:spcBef>
                <a:spcPts val="0"/>
              </a:spcBef>
              <a:spcAft>
                <a:spcPts val="800"/>
              </a:spcAft>
            </a:pPr>
            <a:endParaRPr lang="en-US" sz="1800" dirty="0" err="1"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endParaRPr>
          </a:p>
        </p:txBody>
      </p:sp>
      <p:pic>
        <p:nvPicPr>
          <p:cNvPr id="134147" name="Picture 3" descr="http://www.sciencedaily.com/images/2008/09/080910133341-large.jpg"/>
          <p:cNvPicPr>
            <a:picLocks noChangeAspect="1" noChangeArrowheads="1"/>
          </p:cNvPicPr>
          <p:nvPr/>
        </p:nvPicPr>
        <p:blipFill>
          <a:blip r:embed="rId4" cstate="print"/>
          <a:srcRect/>
          <a:stretch>
            <a:fillRect/>
          </a:stretch>
        </p:blipFill>
        <p:spPr bwMode="auto">
          <a:xfrm>
            <a:off x="3538329" y="2924727"/>
            <a:ext cx="2297928" cy="2297928"/>
          </a:xfrm>
          <a:prstGeom prst="rect">
            <a:avLst/>
          </a:prstGeom>
          <a:noFill/>
          <a:effectLst>
            <a:reflection blurRad="6350" stA="52000" endA="300" endPos="35000" dir="5400000" sy="-100000" algn="bl" rotWithShape="0"/>
          </a:effectLst>
        </p:spPr>
      </p:pic>
      <p:sp>
        <p:nvSpPr>
          <p:cNvPr id="15" name="TextBox 14"/>
          <p:cNvSpPr txBox="1"/>
          <p:nvPr/>
        </p:nvSpPr>
        <p:spPr bwMode="ltGray">
          <a:xfrm>
            <a:off x="3482671" y="2083253"/>
            <a:ext cx="2329732" cy="761990"/>
          </a:xfrm>
          <a:prstGeom prst="rect">
            <a:avLst/>
          </a:prstGeom>
          <a:noFill/>
          <a:ln w="9525">
            <a:noFill/>
            <a:miter lim="800000"/>
            <a:headEnd/>
            <a:tailEnd/>
          </a:ln>
        </p:spPr>
        <p:txBody>
          <a:bodyPr wrap="none" lIns="91419" tIns="45710" rIns="91419" bIns="4571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Human-authored</a:t>
            </a:r>
          </a:p>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Behavioral Signatures</a:t>
            </a:r>
          </a:p>
          <a:p>
            <a:pPr>
              <a:lnSpc>
                <a:spcPct val="90000"/>
              </a:lnSpc>
              <a:spcBef>
                <a:spcPts val="0"/>
              </a:spcBef>
              <a:spcAft>
                <a:spcPts val="800"/>
              </a:spcAft>
            </a:pPr>
            <a:endParaRPr lang="en-US" sz="1800" dirty="0" err="1"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endParaRPr>
          </a:p>
        </p:txBody>
      </p:sp>
      <p:sp>
        <p:nvSpPr>
          <p:cNvPr id="11" name="TextBox 10"/>
          <p:cNvSpPr txBox="1"/>
          <p:nvPr/>
        </p:nvSpPr>
        <p:spPr bwMode="ltGray">
          <a:xfrm>
            <a:off x="6274910" y="2083253"/>
            <a:ext cx="2329732" cy="752713"/>
          </a:xfrm>
          <a:prstGeom prst="rect">
            <a:avLst/>
          </a:prstGeom>
          <a:noFill/>
          <a:ln w="9525">
            <a:noFill/>
            <a:miter lim="800000"/>
            <a:headEnd/>
            <a:tailEnd/>
          </a:ln>
        </p:spPr>
        <p:txBody>
          <a:bodyPr wrap="none" lIns="91419" tIns="45710" rIns="91419" bIns="4571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Behavioral Policy</a:t>
            </a:r>
          </a:p>
          <a:p>
            <a:pPr>
              <a:lnSpc>
                <a:spcPct val="90000"/>
              </a:lnSpc>
              <a:spcBef>
                <a:spcPts val="0"/>
              </a:spcBef>
              <a:spcAft>
                <a:spcPts val="800"/>
              </a:spcAft>
            </a:pPr>
            <a:r>
              <a:rPr lang="en-US" sz="1800" dirty="0"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Lockdown</a:t>
            </a:r>
          </a:p>
          <a:p>
            <a:pPr>
              <a:lnSpc>
                <a:spcPct val="90000"/>
              </a:lnSpc>
              <a:spcBef>
                <a:spcPts val="0"/>
              </a:spcBef>
              <a:spcAft>
                <a:spcPts val="800"/>
              </a:spcAft>
            </a:pPr>
            <a:endParaRPr lang="en-US" sz="1800" dirty="0" err="1" smtClean="0">
              <a:ln w="11430"/>
              <a:gradFill>
                <a:gsLst>
                  <a:gs pos="0">
                    <a:srgbClr val="E6BA00">
                      <a:tint val="70000"/>
                      <a:satMod val="245000"/>
                    </a:srgbClr>
                  </a:gs>
                  <a:gs pos="75000">
                    <a:srgbClr val="E6BA00">
                      <a:tint val="90000"/>
                      <a:shade val="60000"/>
                      <a:satMod val="240000"/>
                    </a:srgbClr>
                  </a:gs>
                  <a:gs pos="100000">
                    <a:srgbClr val="E6BA00">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endParaRPr>
          </a:p>
        </p:txBody>
      </p:sp>
      <p:pic>
        <p:nvPicPr>
          <p:cNvPr id="138242" name="Picture 2" descr="http://www.amstaff-breed.com/AMSTAFF-new/products/Muzzles/Royal-Spiked-Leather-Dog-Muzzle/images/spiked-dog-muzzle-leather-amstaff.jpg"/>
          <p:cNvPicPr>
            <a:picLocks noChangeAspect="1" noChangeArrowheads="1"/>
          </p:cNvPicPr>
          <p:nvPr/>
        </p:nvPicPr>
        <p:blipFill>
          <a:blip r:embed="rId5" cstate="print"/>
          <a:srcRect/>
          <a:stretch>
            <a:fillRect/>
          </a:stretch>
        </p:blipFill>
        <p:spPr bwMode="auto">
          <a:xfrm>
            <a:off x="6313227" y="2948591"/>
            <a:ext cx="2345745" cy="2259523"/>
          </a:xfrm>
          <a:prstGeom prst="rect">
            <a:avLst/>
          </a:prstGeom>
          <a:noFill/>
          <a:effectLst>
            <a:reflection blurRad="6350" stA="52000" endA="300" endPos="35000" dir="5400000" sy="-100000" algn="bl" rotWithShape="0"/>
          </a:effectLst>
        </p:spPr>
      </p:pic>
      <p:pic>
        <p:nvPicPr>
          <p:cNvPr id="1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4145"/>
                                        </p:tgtEl>
                                        <p:attrNameLst>
                                          <p:attrName>style.visibility</p:attrName>
                                        </p:attrNameLst>
                                      </p:cBhvr>
                                      <p:to>
                                        <p:strVal val="visible"/>
                                      </p:to>
                                    </p:set>
                                    <p:anim calcmode="lin" valueType="num">
                                      <p:cBhvr additive="base">
                                        <p:cTn id="11" dur="500" fill="hold"/>
                                        <p:tgtEl>
                                          <p:spTgt spid="134145"/>
                                        </p:tgtEl>
                                        <p:attrNameLst>
                                          <p:attrName>ppt_x</p:attrName>
                                        </p:attrNameLst>
                                      </p:cBhvr>
                                      <p:tavLst>
                                        <p:tav tm="0">
                                          <p:val>
                                            <p:strVal val="#ppt_x"/>
                                          </p:val>
                                        </p:tav>
                                        <p:tav tm="100000">
                                          <p:val>
                                            <p:strVal val="#ppt_x"/>
                                          </p:val>
                                        </p:tav>
                                      </p:tavLst>
                                    </p:anim>
                                    <p:anim calcmode="lin" valueType="num">
                                      <p:cBhvr additive="base">
                                        <p:cTn id="12" dur="500" fill="hold"/>
                                        <p:tgtEl>
                                          <p:spTgt spid="1341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4147"/>
                                        </p:tgtEl>
                                        <p:attrNameLst>
                                          <p:attrName>style.visibility</p:attrName>
                                        </p:attrNameLst>
                                      </p:cBhvr>
                                      <p:to>
                                        <p:strVal val="visible"/>
                                      </p:to>
                                    </p:set>
                                    <p:anim calcmode="lin" valueType="num">
                                      <p:cBhvr additive="base">
                                        <p:cTn id="21" dur="500" fill="hold"/>
                                        <p:tgtEl>
                                          <p:spTgt spid="134147"/>
                                        </p:tgtEl>
                                        <p:attrNameLst>
                                          <p:attrName>ppt_x</p:attrName>
                                        </p:attrNameLst>
                                      </p:cBhvr>
                                      <p:tavLst>
                                        <p:tav tm="0">
                                          <p:val>
                                            <p:strVal val="#ppt_x"/>
                                          </p:val>
                                        </p:tav>
                                        <p:tav tm="100000">
                                          <p:val>
                                            <p:strVal val="#ppt_x"/>
                                          </p:val>
                                        </p:tav>
                                      </p:tavLst>
                                    </p:anim>
                                    <p:anim calcmode="lin" valueType="num">
                                      <p:cBhvr additive="base">
                                        <p:cTn id="22" dur="500" fill="hold"/>
                                        <p:tgtEl>
                                          <p:spTgt spid="1341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8242"/>
                                        </p:tgtEl>
                                        <p:attrNameLst>
                                          <p:attrName>style.visibility</p:attrName>
                                        </p:attrNameLst>
                                      </p:cBhvr>
                                      <p:to>
                                        <p:strVal val="visible"/>
                                      </p:to>
                                    </p:set>
                                    <p:anim calcmode="lin" valueType="num">
                                      <p:cBhvr additive="base">
                                        <p:cTn id="31" dur="500" fill="hold"/>
                                        <p:tgtEl>
                                          <p:spTgt spid="138242"/>
                                        </p:tgtEl>
                                        <p:attrNameLst>
                                          <p:attrName>ppt_x</p:attrName>
                                        </p:attrNameLst>
                                      </p:cBhvr>
                                      <p:tavLst>
                                        <p:tav tm="0">
                                          <p:val>
                                            <p:strVal val="#ppt_x"/>
                                          </p:val>
                                        </p:tav>
                                        <p:tav tm="100000">
                                          <p:val>
                                            <p:strVal val="#ppt_x"/>
                                          </p:val>
                                        </p:tav>
                                      </p:tavLst>
                                    </p:anim>
                                    <p:anim calcmode="lin" valueType="num">
                                      <p:cBhvr additive="base">
                                        <p:cTn id="32" dur="500" fill="hold"/>
                                        <p:tgtEl>
                                          <p:spTgt spid="138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SONAR</a:t>
            </a:r>
            <a:endParaRPr lang="en-US" dirty="0"/>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23</a:t>
            </a:fld>
            <a:endParaRPr lang="en-US"/>
          </a:p>
        </p:txBody>
      </p:sp>
      <p:pic>
        <p:nvPicPr>
          <p:cNvPr id="5" name="Content Placeholder 5" descr="bpe.PNG"/>
          <p:cNvPicPr>
            <a:picLocks noGrp="1" noChangeAspect="1"/>
          </p:cNvPicPr>
          <p:nvPr>
            <p:ph idx="1"/>
          </p:nvPr>
        </p:nvPicPr>
        <p:blipFill>
          <a:blip r:embed="rId3" cstate="print"/>
          <a:stretch>
            <a:fillRect/>
          </a:stretch>
        </p:blipFill>
        <p:spPr>
          <a:xfrm>
            <a:off x="156944" y="1260362"/>
            <a:ext cx="4071406" cy="3181010"/>
          </a:xfrm>
        </p:spPr>
      </p:pic>
      <p:pic>
        <p:nvPicPr>
          <p:cNvPr id="6" name="Content Placeholder 5" descr="sys.PNG"/>
          <p:cNvPicPr>
            <a:picLocks noChangeAspect="1"/>
          </p:cNvPicPr>
          <p:nvPr/>
        </p:nvPicPr>
        <p:blipFill>
          <a:blip r:embed="rId4" cstate="print"/>
          <a:stretch>
            <a:fillRect/>
          </a:stretch>
        </p:blipFill>
        <p:spPr bwMode="auto">
          <a:xfrm>
            <a:off x="4482201" y="1243025"/>
            <a:ext cx="4071406" cy="3181010"/>
          </a:xfrm>
          <a:prstGeom prst="rect">
            <a:avLst/>
          </a:prstGeom>
          <a:noFill/>
          <a:ln w="9525">
            <a:noFill/>
            <a:miter lim="800000"/>
            <a:headEnd/>
            <a:tailEnd/>
          </a:ln>
        </p:spPr>
      </p:pic>
      <p:sp>
        <p:nvSpPr>
          <p:cNvPr id="7" name="Title 1"/>
          <p:cNvSpPr txBox="1">
            <a:spLocks/>
          </p:cNvSpPr>
          <p:nvPr/>
        </p:nvSpPr>
        <p:spPr>
          <a:xfrm>
            <a:off x="240546" y="4648200"/>
            <a:ext cx="3939564" cy="838200"/>
          </a:xfrm>
          <a:prstGeom prst="rect">
            <a:avLst/>
          </a:prstGeom>
        </p:spPr>
        <p:txBody>
          <a:bodyPr vert="horz" lIns="91440" tIns="45720" rIns="91440" bIns="45720" rtlCol="0" anchor="ctr">
            <a:noAutofit/>
          </a:bodyPr>
          <a:lstStyle/>
          <a:p>
            <a:pPr lvl="0">
              <a:lnSpc>
                <a:spcPct val="90000"/>
              </a:lnSpc>
            </a:pPr>
            <a:r>
              <a:rPr lang="en-US" kern="0" dirty="0" smtClean="0"/>
              <a:t>Detect:</a:t>
            </a:r>
          </a:p>
          <a:p>
            <a:pPr lvl="0">
              <a:lnSpc>
                <a:spcPct val="90000"/>
              </a:lnSpc>
            </a:pPr>
            <a:r>
              <a:rPr kumimoji="0" lang="en-US" sz="2800" b="1" i="0" u="none" strike="noStrike" kern="0" cap="none" spc="0" normalizeH="0" baseline="0" noProof="0" dirty="0" smtClean="0">
                <a:ln>
                  <a:noFill/>
                </a:ln>
                <a:solidFill>
                  <a:schemeClr val="tx1"/>
                </a:solidFill>
                <a:effectLst/>
                <a:uLnTx/>
                <a:uFillTx/>
                <a:latin typeface="+mj-lt"/>
                <a:ea typeface="+mj-ea"/>
                <a:cs typeface="+mj-cs"/>
              </a:rPr>
              <a:t>Suspicious Behavior</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4482201" y="4626432"/>
            <a:ext cx="3939564" cy="838200"/>
          </a:xfrm>
          <a:prstGeom prst="rect">
            <a:avLst/>
          </a:prstGeom>
        </p:spPr>
        <p:txBody>
          <a:bodyPr vert="horz" lIns="91440" tIns="45720" rIns="91440" bIns="45720" rtlCol="0" anchor="ctr">
            <a:noAutofit/>
          </a:bodyPr>
          <a:lstStyle/>
          <a:p>
            <a:pPr lvl="0">
              <a:lnSpc>
                <a:spcPct val="90000"/>
              </a:lnSpc>
            </a:pPr>
            <a:r>
              <a:rPr lang="en-US" kern="0" dirty="0" smtClean="0"/>
              <a:t>Detect:</a:t>
            </a:r>
          </a:p>
          <a:p>
            <a:pPr lvl="0">
              <a:lnSpc>
                <a:spcPct val="90000"/>
              </a:lnSpc>
            </a:pPr>
            <a:r>
              <a:rPr kumimoji="0" lang="en-US" sz="2800" b="1" i="0" u="none" strike="noStrike" kern="0" cap="none" spc="0" normalizeH="0" baseline="0" noProof="0" dirty="0" smtClean="0">
                <a:ln>
                  <a:noFill/>
                </a:ln>
                <a:solidFill>
                  <a:schemeClr val="tx1"/>
                </a:solidFill>
                <a:effectLst/>
                <a:uLnTx/>
                <a:uFillTx/>
                <a:latin typeface="+mj-lt"/>
                <a:ea typeface="+mj-ea"/>
                <a:cs typeface="+mj-cs"/>
              </a:rPr>
              <a:t>System Changes</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SymProtect</a:t>
            </a:r>
            <a:endParaRPr lang="en-US" dirty="0"/>
          </a:p>
        </p:txBody>
      </p:sp>
      <p:sp>
        <p:nvSpPr>
          <p:cNvPr id="3" name="Content Placeholder 2"/>
          <p:cNvSpPr>
            <a:spLocks noGrp="1"/>
          </p:cNvSpPr>
          <p:nvPr>
            <p:ph idx="1"/>
          </p:nvPr>
        </p:nvSpPr>
        <p:spPr/>
        <p:txBody>
          <a:bodyPr>
            <a:normAutofit fontScale="92500"/>
          </a:bodyPr>
          <a:lstStyle/>
          <a:p>
            <a:r>
              <a:rPr lang="en-US" dirty="0" err="1" smtClean="0"/>
              <a:t>SymProtect</a:t>
            </a:r>
            <a:r>
              <a:rPr lang="en-US" dirty="0" smtClean="0"/>
              <a:t> (Tamper Protection) has been changed from Log-only by default to Block and Log.</a:t>
            </a:r>
          </a:p>
          <a:p>
            <a:r>
              <a:rPr lang="en-US" dirty="0" smtClean="0"/>
              <a:t>SEP 12.1 also made the addition of file and registry protection.</a:t>
            </a:r>
          </a:p>
          <a:p>
            <a:r>
              <a:rPr lang="en-US" dirty="0" smtClean="0"/>
              <a:t>Process protection – only processes backed by files in the SEP silo</a:t>
            </a:r>
          </a:p>
          <a:p>
            <a:pPr lvl="1"/>
            <a:r>
              <a:rPr lang="en-US" dirty="0" smtClean="0"/>
              <a:t>Migrations will keep legacy settings.</a:t>
            </a:r>
          </a:p>
          <a:p>
            <a:pPr lvl="1"/>
            <a:r>
              <a:rPr lang="en-US" dirty="0" smtClean="0"/>
              <a:t>May affect custom tools that try to modify SEP resources:</a:t>
            </a:r>
          </a:p>
          <a:p>
            <a:pPr lvl="2"/>
            <a:r>
              <a:rPr lang="en-US" dirty="0" smtClean="0"/>
              <a:t>Registry</a:t>
            </a:r>
          </a:p>
          <a:p>
            <a:pPr lvl="2"/>
            <a:r>
              <a:rPr lang="en-US" dirty="0" smtClean="0"/>
              <a:t>Files</a:t>
            </a:r>
          </a:p>
          <a:p>
            <a:pPr lvl="2"/>
            <a:r>
              <a:rPr lang="en-US" dirty="0" smtClean="0"/>
              <a:t>Named objects</a:t>
            </a:r>
          </a:p>
          <a:p>
            <a:pPr lvl="2"/>
            <a:r>
              <a:rPr lang="en-US" dirty="0" smtClean="0"/>
              <a:t>Processes (Only processes backed by files in the SEP silo are protected).</a:t>
            </a:r>
          </a:p>
          <a:p>
            <a:r>
              <a:rPr lang="en-US" dirty="0" smtClean="0"/>
              <a:t>By default, only Symantec signed applications are not affected by Tamper Protection</a:t>
            </a:r>
          </a:p>
          <a:p>
            <a:pPr lvl="1"/>
            <a:r>
              <a:rPr lang="en-US" dirty="0" smtClean="0"/>
              <a:t>Administrators may create authorizations within SEPM </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24</a:t>
            </a:fld>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24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744"/>
            <a:ext cx="8763000" cy="838200"/>
          </a:xfrm>
        </p:spPr>
        <p:txBody>
          <a:bodyPr/>
          <a:lstStyle/>
          <a:p>
            <a:r>
              <a:rPr lang="en-US" dirty="0" smtClean="0"/>
              <a:t>Updated Firewall/IDS</a:t>
            </a:r>
            <a:endParaRPr lang="en-US" dirty="0"/>
          </a:p>
        </p:txBody>
      </p:sp>
      <p:pic>
        <p:nvPicPr>
          <p:cNvPr id="6" name="Content Placeholder 5" descr="man-rule-1.bmp"/>
          <p:cNvPicPr>
            <a:picLocks noGrp="1" noChangeAspect="1"/>
          </p:cNvPicPr>
          <p:nvPr>
            <p:ph idx="1"/>
          </p:nvPr>
        </p:nvPicPr>
        <p:blipFill>
          <a:blip r:embed="rId3" cstate="print"/>
          <a:stretch>
            <a:fillRect/>
          </a:stretch>
        </p:blipFill>
        <p:spPr>
          <a:xfrm>
            <a:off x="381001" y="1084944"/>
            <a:ext cx="5581822" cy="4372427"/>
          </a:xfrm>
        </p:spPr>
      </p:pic>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25</a:t>
            </a:fld>
            <a:endParaRPr lang="en-US" dirty="0"/>
          </a:p>
        </p:txBody>
      </p:sp>
      <p:sp>
        <p:nvSpPr>
          <p:cNvPr id="7" name="Content Placeholder 2"/>
          <p:cNvSpPr txBox="1">
            <a:spLocks/>
          </p:cNvSpPr>
          <p:nvPr/>
        </p:nvSpPr>
        <p:spPr bwMode="auto">
          <a:xfrm>
            <a:off x="5962822" y="1480457"/>
            <a:ext cx="3021157" cy="420914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fontScale="85000" lnSpcReduction="10000"/>
          </a:bodyPr>
          <a:lstStyle/>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NDIS5/NDIS6</a:t>
            </a:r>
            <a:r>
              <a:rPr kumimoji="0" lang="en-US" sz="2800" b="0" i="0" u="none" strike="noStrike" kern="0" cap="none" spc="0" normalizeH="0" noProof="0" dirty="0" smtClean="0">
                <a:ln>
                  <a:noFill/>
                </a:ln>
                <a:solidFill>
                  <a:schemeClr val="tx1"/>
                </a:solidFill>
                <a:effectLst/>
                <a:uLnTx/>
                <a:uFillTx/>
                <a:latin typeface="+mn-lt"/>
                <a:ea typeface="+mn-ea"/>
                <a:cs typeface="+mn-cs"/>
              </a:rPr>
              <a:t> Support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2800" b="0" i="0" u="none" strike="noStrike" kern="0" cap="none" spc="0" normalizeH="0" noProof="0" dirty="0" smtClean="0">
                <a:ln>
                  <a:noFill/>
                </a:ln>
                <a:solidFill>
                  <a:schemeClr val="tx1"/>
                </a:solidFill>
                <a:effectLst/>
                <a:uLnTx/>
                <a:uFillTx/>
                <a:latin typeface="+mn-lt"/>
                <a:ea typeface="+mn-ea"/>
                <a:cs typeface="+mn-cs"/>
              </a:rPr>
              <a:t>Firewall Rules can be applied to IPv6 Traffic</a:t>
            </a: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lang="en-US" b="0" kern="0" baseline="0" dirty="0" smtClean="0">
                <a:latin typeface="+mn-lt"/>
                <a:cs typeface="+mn-cs"/>
              </a:rPr>
              <a:t>Decoupled FW Dependencies</a:t>
            </a:r>
            <a:r>
              <a:rPr lang="en-US" b="0" kern="0" dirty="0" smtClean="0">
                <a:latin typeface="+mn-lt"/>
                <a:cs typeface="+mn-cs"/>
              </a:rPr>
              <a:t> with AV/DC/IDS</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Improved</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uLnTx/>
                <a:uFillTx/>
                <a:latin typeface="+mn-lt"/>
                <a:ea typeface="+mn-ea"/>
                <a:cs typeface="+mn-cs"/>
              </a:rPr>
              <a:t>Windows Firewall Integration</a:t>
            </a: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lang="en-US" b="0" kern="0" dirty="0" smtClean="0">
                <a:latin typeface="+mn-lt"/>
                <a:cs typeface="+mn-cs"/>
              </a:rPr>
              <a:t>Improved IDS Reporting and Error Handling</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Content Placeholder 5" descr="integ.JPG"/>
          <p:cNvPicPr>
            <a:picLocks noChangeAspect="1"/>
          </p:cNvPicPr>
          <p:nvPr/>
        </p:nvPicPr>
        <p:blipFill>
          <a:blip r:embed="rId4" cstate="print"/>
          <a:stretch>
            <a:fillRect/>
          </a:stretch>
        </p:blipFill>
        <p:spPr bwMode="auto">
          <a:xfrm>
            <a:off x="0" y="3052866"/>
            <a:ext cx="4838787" cy="2897991"/>
          </a:xfrm>
          <a:prstGeom prst="rect">
            <a:avLst/>
          </a:prstGeom>
          <a:noFill/>
          <a:ln w="9525">
            <a:noFill/>
            <a:miter lim="800000"/>
            <a:headEnd/>
            <a:tailEnd/>
          </a:ln>
        </p:spPr>
      </p:pic>
      <p:pic>
        <p:nvPicPr>
          <p:cNvPr id="9"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33891" y="2864918"/>
            <a:ext cx="2425731" cy="30859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IPv6 Support</a:t>
            </a:r>
            <a:endParaRPr lang="en-US" sz="3000" dirty="0"/>
          </a:p>
        </p:txBody>
      </p:sp>
      <p:sp>
        <p:nvSpPr>
          <p:cNvPr id="3" name="Content Placeholder 2"/>
          <p:cNvSpPr>
            <a:spLocks noGrp="1"/>
          </p:cNvSpPr>
          <p:nvPr>
            <p:ph idx="1"/>
          </p:nvPr>
        </p:nvSpPr>
        <p:spPr>
          <a:xfrm>
            <a:off x="381000" y="1219200"/>
            <a:ext cx="8382000" cy="4635062"/>
          </a:xfrm>
        </p:spPr>
        <p:txBody>
          <a:bodyPr/>
          <a:lstStyle/>
          <a:p>
            <a:pPr>
              <a:buNone/>
            </a:pPr>
            <a:r>
              <a:rPr lang="en-US" dirty="0" smtClean="0"/>
              <a:t>Main  Features:</a:t>
            </a:r>
          </a:p>
          <a:p>
            <a:r>
              <a:rPr lang="en-US" dirty="0" smtClean="0"/>
              <a:t>FW rule for TCP/UDP is now effective for both ipv4 and ipv6 traffic. All FW rule columns are applied for both ipv4 and ipv6 traffic. Ex: port, application, action, time, etc.</a:t>
            </a:r>
          </a:p>
          <a:p>
            <a:r>
              <a:rPr lang="en-US" dirty="0" smtClean="0"/>
              <a:t>Exception/Limitation:</a:t>
            </a:r>
          </a:p>
          <a:p>
            <a:pPr lvl="1"/>
            <a:r>
              <a:rPr lang="en-US" dirty="0" smtClean="0"/>
              <a:t>The FW rule does not allow user to specify ipv6 address.</a:t>
            </a:r>
          </a:p>
          <a:p>
            <a:r>
              <a:rPr lang="en-US" dirty="0" smtClean="0"/>
              <a:t>Use ‘</a:t>
            </a:r>
            <a:r>
              <a:rPr lang="en-US" b="1" dirty="0" smtClean="0"/>
              <a:t>All hosts</a:t>
            </a:r>
            <a:r>
              <a:rPr lang="en-US" dirty="0" smtClean="0"/>
              <a:t>’ for the ‘</a:t>
            </a:r>
            <a:r>
              <a:rPr lang="en-US" b="1" dirty="0" smtClean="0"/>
              <a:t>Hosts</a:t>
            </a:r>
            <a:r>
              <a:rPr lang="en-US" dirty="0" smtClean="0"/>
              <a:t>’ column</a:t>
            </a:r>
          </a:p>
          <a:p>
            <a:pPr lvl="1"/>
            <a:r>
              <a:rPr lang="en-US" dirty="0" smtClean="0"/>
              <a:t>This means all ipv4 and ipv6 addresses.</a:t>
            </a:r>
          </a:p>
          <a:p>
            <a:r>
              <a:rPr lang="en-US" dirty="0" smtClean="0"/>
              <a:t>Traffic, Packet, Security Logs can display ipv4/ipv6 addresses.</a:t>
            </a:r>
          </a:p>
          <a:p>
            <a:r>
              <a:rPr lang="en-US" dirty="0" smtClean="0"/>
              <a:t>No support yet for IPv6 tunneling (ISATAP, Teredo, etc).</a:t>
            </a:r>
          </a:p>
          <a:p>
            <a:pPr>
              <a:buNone/>
            </a:pPr>
            <a:endParaRPr lang="en-US" dirty="0" smtClean="0"/>
          </a:p>
          <a:p>
            <a:pPr>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65032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pPr eaLnBrk="1" hangingPunct="1"/>
            <a:r>
              <a:rPr lang="en-US" dirty="0" smtClean="0"/>
              <a:t>Role-based Access Control</a:t>
            </a:r>
          </a:p>
        </p:txBody>
      </p:sp>
      <p:sp>
        <p:nvSpPr>
          <p:cNvPr id="14" name="Content Placeholder 2"/>
          <p:cNvSpPr>
            <a:spLocks noGrp="1"/>
          </p:cNvSpPr>
          <p:nvPr>
            <p:ph idx="1"/>
          </p:nvPr>
        </p:nvSpPr>
        <p:spPr>
          <a:xfrm>
            <a:off x="4495800" y="1219200"/>
            <a:ext cx="4267200" cy="4953000"/>
          </a:xfrm>
          <a:prstGeom prst="rect">
            <a:avLst/>
          </a:prstGeom>
        </p:spPr>
        <p:txBody>
          <a:bodyPr/>
          <a:lstStyle/>
          <a:p>
            <a:r>
              <a:rPr lang="en-GB" dirty="0" smtClean="0">
                <a:solidFill>
                  <a:schemeClr val="bg2">
                    <a:lumMod val="50000"/>
                  </a:schemeClr>
                </a:solidFill>
              </a:rPr>
              <a:t>Limit the rights of administrators based on administrative role</a:t>
            </a:r>
          </a:p>
          <a:p>
            <a:r>
              <a:rPr lang="en-GB" dirty="0" smtClean="0">
                <a:solidFill>
                  <a:schemeClr val="bg2">
                    <a:lumMod val="50000"/>
                  </a:schemeClr>
                </a:solidFill>
              </a:rPr>
              <a:t>Allow administrators to view policies by assigning them read-only access</a:t>
            </a:r>
          </a:p>
          <a:p>
            <a:r>
              <a:rPr lang="en-GB" dirty="0" smtClean="0">
                <a:solidFill>
                  <a:schemeClr val="bg2">
                    <a:lumMod val="50000"/>
                  </a:schemeClr>
                </a:solidFill>
              </a:rPr>
              <a:t>Restrict what commands admins can do based on their need</a:t>
            </a:r>
          </a:p>
          <a:p>
            <a:r>
              <a:rPr lang="en-GB" dirty="0" smtClean="0">
                <a:solidFill>
                  <a:schemeClr val="bg2">
                    <a:lumMod val="50000"/>
                  </a:schemeClr>
                </a:solidFill>
              </a:rPr>
              <a:t>Assign policy rights based on admin expertise</a:t>
            </a:r>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27</a:t>
            </a:fld>
            <a:endParaRPr lang="en-US"/>
          </a:p>
        </p:txBody>
      </p:sp>
      <p:pic>
        <p:nvPicPr>
          <p:cNvPr id="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2749" y="1163639"/>
            <a:ext cx="3850651" cy="3727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7015" y="4173757"/>
            <a:ext cx="2185769" cy="1791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81200" y="3886200"/>
            <a:ext cx="2514600" cy="23948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5035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Security Policies</a:t>
            </a:r>
            <a:endParaRPr lang="en-US" dirty="0"/>
          </a:p>
        </p:txBody>
      </p:sp>
      <p:sp>
        <p:nvSpPr>
          <p:cNvPr id="4" name="Slide Number Placeholder 3"/>
          <p:cNvSpPr>
            <a:spLocks noGrp="1"/>
          </p:cNvSpPr>
          <p:nvPr>
            <p:ph type="sldNum" sz="quarter" idx="11"/>
          </p:nvPr>
        </p:nvSpPr>
        <p:spPr/>
        <p:txBody>
          <a:bodyPr/>
          <a:lstStyle/>
          <a:p>
            <a:pPr>
              <a:defRPr/>
            </a:pPr>
            <a:fld id="{10C49939-61B5-47DE-917C-A8CE078D70D9}" type="slidenum">
              <a:rPr lang="en-US" smtClean="0"/>
              <a:pPr>
                <a:defRPr/>
              </a:pPr>
              <a:t>28</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56943" y="1239756"/>
            <a:ext cx="4683029" cy="3952574"/>
          </a:xfrm>
          <a:prstGeom prst="rect">
            <a:avLst/>
          </a:prstGeom>
          <a:noFill/>
          <a:ln w="9525">
            <a:noFill/>
            <a:miter lim="800000"/>
            <a:headEnd/>
            <a:tailEnd/>
          </a:ln>
        </p:spPr>
      </p:pic>
      <p:sp>
        <p:nvSpPr>
          <p:cNvPr id="19" name="Content Placeholder 2"/>
          <p:cNvSpPr txBox="1">
            <a:spLocks/>
          </p:cNvSpPr>
          <p:nvPr/>
        </p:nvSpPr>
        <p:spPr bwMode="auto">
          <a:xfrm>
            <a:off x="5828203" y="1239756"/>
            <a:ext cx="3021157" cy="420914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lvl="1"/>
            <a:endParaRPr lang="en-US" sz="1800" b="0" dirty="0" smtClean="0">
              <a:latin typeface="+mn-lt"/>
            </a:endParaRPr>
          </a:p>
          <a:p>
            <a:pPr marL="233310" indent="-233310">
              <a:lnSpc>
                <a:spcPct val="90000"/>
              </a:lnSpc>
              <a:spcAft>
                <a:spcPts val="1200"/>
              </a:spcAft>
              <a:buClr>
                <a:schemeClr val="bg2">
                  <a:lumMod val="50000"/>
                </a:schemeClr>
              </a:buClr>
              <a:buFontTx/>
              <a:buChar char="•"/>
              <a:defRPr/>
            </a:pPr>
            <a:r>
              <a:rPr lang="en-US" sz="1800" b="0" dirty="0" smtClean="0">
                <a:latin typeface="+mn-lt"/>
              </a:rPr>
              <a:t>Upgraded Default Polices Tuned for Today’s Threat Landscape</a:t>
            </a: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r>
              <a:rPr kumimoji="0" lang="en-US" sz="1800" b="0" i="0" u="none" strike="noStrike" kern="0" cap="none" spc="0" normalizeH="0" noProof="0" dirty="0" smtClean="0">
                <a:ln>
                  <a:noFill/>
                </a:ln>
                <a:solidFill>
                  <a:schemeClr val="tx1"/>
                </a:solidFill>
                <a:effectLst/>
                <a:uLnTx/>
                <a:uFillTx/>
                <a:latin typeface="+mn-lt"/>
                <a:ea typeface="+mn-ea"/>
                <a:cs typeface="+mn-cs"/>
              </a:rPr>
              <a:t>New ICMP Trigger for Location Awareness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233310" marR="0" lvl="0" indent="-233310" algn="l" defTabSz="914400" rtl="0" eaLnBrk="1" fontAlgn="base" latinLnBrk="0" hangingPunct="1">
              <a:lnSpc>
                <a:spcPct val="90000"/>
              </a:lnSpc>
              <a:spcBef>
                <a:spcPct val="0"/>
              </a:spcBef>
              <a:spcAft>
                <a:spcPts val="1200"/>
              </a:spcAft>
              <a:buClr>
                <a:schemeClr val="bg2">
                  <a:lumMod val="50000"/>
                </a:schemeClr>
              </a:buClr>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Content Placeholder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2825291" y="1812725"/>
            <a:ext cx="2603052" cy="4103268"/>
          </a:xfrm>
          <a:prstGeom prst="rect">
            <a:avLst/>
          </a:prstGeom>
          <a:noFill/>
          <a:ln w="9525">
            <a:noFill/>
            <a:miter lim="800000"/>
            <a:headEnd/>
            <a:tailEnd/>
          </a:ln>
        </p:spPr>
      </p:pic>
      <p:pic>
        <p:nvPicPr>
          <p:cNvPr id="18" name="Content Placeholder 5" descr="al2.JPG"/>
          <p:cNvPicPr>
            <a:picLocks noChangeAspect="1"/>
          </p:cNvPicPr>
          <p:nvPr/>
        </p:nvPicPr>
        <p:blipFill>
          <a:blip r:embed="rId5" cstate="print"/>
          <a:srcRect r="35536" b="30748"/>
          <a:stretch>
            <a:fillRect/>
          </a:stretch>
        </p:blipFill>
        <p:spPr bwMode="auto">
          <a:xfrm>
            <a:off x="5314085" y="3679345"/>
            <a:ext cx="3453590" cy="2318839"/>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8"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p:cNvSpPr txBox="1"/>
          <p:nvPr/>
        </p:nvSpPr>
        <p:spPr bwMode="ltGray">
          <a:xfrm>
            <a:off x="-3654425" y="1987550"/>
            <a:ext cx="4824413" cy="347663"/>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en-US" sz="900" dirty="0">
                <a:solidFill>
                  <a:schemeClr val="accent5">
                    <a:lumMod val="60000"/>
                    <a:lumOff val="40000"/>
                  </a:schemeClr>
                </a:solidFill>
                <a:latin typeface="Courier New" pitchFamily="49" charset="0"/>
                <a:cs typeface="Courier New" pitchFamily="49" charset="0"/>
              </a:rPr>
              <a:t>Fc69ca74857db6c9c705f8688263239079988d40205ffaf9b0ea17b053e6352ad233</a:t>
            </a:r>
            <a:br>
              <a:rPr lang="en-US" sz="900" dirty="0">
                <a:solidFill>
                  <a:schemeClr val="accent5">
                    <a:lumMod val="60000"/>
                    <a:lumOff val="40000"/>
                  </a:schemeClr>
                </a:solidFill>
                <a:latin typeface="Courier New" pitchFamily="49" charset="0"/>
                <a:cs typeface="Courier New" pitchFamily="49" charset="0"/>
              </a:rPr>
            </a:br>
            <a:r>
              <a:rPr lang="en-US" sz="900" dirty="0">
                <a:solidFill>
                  <a:schemeClr val="accent5">
                    <a:lumMod val="60000"/>
                    <a:lumOff val="40000"/>
                  </a:schemeClr>
                </a:solidFill>
                <a:latin typeface="Courier New" pitchFamily="49" charset="0"/>
                <a:cs typeface="Courier New" pitchFamily="49" charset="0"/>
              </a:rPr>
              <a:t>988d40205ffaf9b0ea17b053e6352ad233ae92bb2e9aa28542c685c59efcbac2490b</a:t>
            </a:r>
          </a:p>
        </p:txBody>
      </p:sp>
      <p:sp>
        <p:nvSpPr>
          <p:cNvPr id="186" name="Rectangle 185"/>
          <p:cNvSpPr/>
          <p:nvPr/>
        </p:nvSpPr>
        <p:spPr bwMode="auto">
          <a:xfrm>
            <a:off x="3116263" y="1539875"/>
            <a:ext cx="5892800" cy="1447800"/>
          </a:xfrm>
          <a:prstGeom prst="rect">
            <a:avLst/>
          </a:prstGeom>
          <a:solidFill>
            <a:schemeClr val="bg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a:lnSpc>
                <a:spcPct val="90000"/>
              </a:lnSpc>
              <a:defRPr/>
            </a:pPr>
            <a:endParaRPr lang="en-US" dirty="0" err="1"/>
          </a:p>
        </p:txBody>
      </p:sp>
      <p:sp>
        <p:nvSpPr>
          <p:cNvPr id="134" name="Rectangle 133"/>
          <p:cNvSpPr/>
          <p:nvPr/>
        </p:nvSpPr>
        <p:spPr bwMode="auto">
          <a:xfrm>
            <a:off x="3536950" y="1408113"/>
            <a:ext cx="5487988" cy="1981200"/>
          </a:xfrm>
          <a:prstGeom prst="rect">
            <a:avLst/>
          </a:prstGeom>
          <a:noFill/>
          <a:ln>
            <a:solidFill>
              <a:srgbClr val="FFCC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defRPr/>
            </a:pPr>
            <a:endParaRPr lang="en-US" dirty="0" err="1"/>
          </a:p>
        </p:txBody>
      </p:sp>
      <p:grpSp>
        <p:nvGrpSpPr>
          <p:cNvPr id="2" name="Group 30"/>
          <p:cNvGrpSpPr>
            <a:grpSpLocks noChangeAspect="1"/>
          </p:cNvGrpSpPr>
          <p:nvPr/>
        </p:nvGrpSpPr>
        <p:grpSpPr bwMode="auto">
          <a:xfrm flipH="1">
            <a:off x="3315124" y="1698426"/>
            <a:ext cx="847914" cy="962020"/>
            <a:chOff x="2304" y="1402"/>
            <a:chExt cx="1336" cy="1516"/>
          </a:xfrm>
          <a:effectLst>
            <a:glow rad="228600">
              <a:schemeClr val="accent2">
                <a:satMod val="175000"/>
                <a:alpha val="40000"/>
              </a:schemeClr>
            </a:glow>
          </a:effectLst>
        </p:grpSpPr>
        <p:sp>
          <p:nvSpPr>
            <p:cNvPr id="70" name="AutoShape 31"/>
            <p:cNvSpPr>
              <a:spLocks noChangeAspect="1" noChangeArrowheads="1" noTextEdit="1"/>
            </p:cNvSpPr>
            <p:nvPr/>
          </p:nvSpPr>
          <p:spPr bwMode="auto">
            <a:xfrm>
              <a:off x="2304" y="1402"/>
              <a:ext cx="1336" cy="1516"/>
            </a:xfrm>
            <a:prstGeom prst="rect">
              <a:avLst/>
            </a:prstGeom>
            <a:noFill/>
            <a:ln w="9525">
              <a:noFill/>
              <a:miter lim="800000"/>
              <a:headEnd/>
              <a:tailEnd/>
            </a:ln>
          </p:spPr>
          <p:txBody>
            <a:bodyPr/>
            <a:lstStyle/>
            <a:p>
              <a:pPr>
                <a:defRPr/>
              </a:pPr>
              <a:endParaRPr lang="en-US"/>
            </a:p>
          </p:txBody>
        </p:sp>
        <p:sp>
          <p:nvSpPr>
            <p:cNvPr id="71" name="Freeform 32"/>
            <p:cNvSpPr>
              <a:spLocks/>
            </p:cNvSpPr>
            <p:nvPr/>
          </p:nvSpPr>
          <p:spPr bwMode="auto">
            <a:xfrm>
              <a:off x="2304" y="1404"/>
              <a:ext cx="1334" cy="1512"/>
            </a:xfrm>
            <a:custGeom>
              <a:avLst/>
              <a:gdLst>
                <a:gd name="T0" fmla="*/ 595 w 1334"/>
                <a:gd name="T1" fmla="*/ 12 h 1512"/>
                <a:gd name="T2" fmla="*/ 593 w 1334"/>
                <a:gd name="T3" fmla="*/ 713 h 1512"/>
                <a:gd name="T4" fmla="*/ 2 w 1334"/>
                <a:gd name="T5" fmla="*/ 1057 h 1512"/>
                <a:gd name="T6" fmla="*/ 0 w 1334"/>
                <a:gd name="T7" fmla="*/ 1075 h 1512"/>
                <a:gd name="T8" fmla="*/ 6 w 1334"/>
                <a:gd name="T9" fmla="*/ 1099 h 1512"/>
                <a:gd name="T10" fmla="*/ 20 w 1334"/>
                <a:gd name="T11" fmla="*/ 1127 h 1512"/>
                <a:gd name="T12" fmla="*/ 44 w 1334"/>
                <a:gd name="T13" fmla="*/ 1150 h 1512"/>
                <a:gd name="T14" fmla="*/ 657 w 1334"/>
                <a:gd name="T15" fmla="*/ 1502 h 1512"/>
                <a:gd name="T16" fmla="*/ 687 w 1334"/>
                <a:gd name="T17" fmla="*/ 1510 h 1512"/>
                <a:gd name="T18" fmla="*/ 715 w 1334"/>
                <a:gd name="T19" fmla="*/ 1510 h 1512"/>
                <a:gd name="T20" fmla="*/ 745 w 1334"/>
                <a:gd name="T21" fmla="*/ 1502 h 1512"/>
                <a:gd name="T22" fmla="*/ 763 w 1334"/>
                <a:gd name="T23" fmla="*/ 1494 h 1512"/>
                <a:gd name="T24" fmla="*/ 1282 w 1334"/>
                <a:gd name="T25" fmla="*/ 1194 h 1512"/>
                <a:gd name="T26" fmla="*/ 1296 w 1334"/>
                <a:gd name="T27" fmla="*/ 1174 h 1512"/>
                <a:gd name="T28" fmla="*/ 1306 w 1334"/>
                <a:gd name="T29" fmla="*/ 1140 h 1512"/>
                <a:gd name="T30" fmla="*/ 1316 w 1334"/>
                <a:gd name="T31" fmla="*/ 1119 h 1512"/>
                <a:gd name="T32" fmla="*/ 1326 w 1334"/>
                <a:gd name="T33" fmla="*/ 1103 h 1512"/>
                <a:gd name="T34" fmla="*/ 1334 w 1334"/>
                <a:gd name="T35" fmla="*/ 1083 h 1512"/>
                <a:gd name="T36" fmla="*/ 1334 w 1334"/>
                <a:gd name="T37" fmla="*/ 401 h 1512"/>
                <a:gd name="T38" fmla="*/ 1328 w 1334"/>
                <a:gd name="T39" fmla="*/ 391 h 1512"/>
                <a:gd name="T40" fmla="*/ 649 w 1334"/>
                <a:gd name="T41" fmla="*/ 0 h 1512"/>
                <a:gd name="T42" fmla="*/ 629 w 1334"/>
                <a:gd name="T43" fmla="*/ 0 h 1512"/>
                <a:gd name="T44" fmla="*/ 607 w 1334"/>
                <a:gd name="T45" fmla="*/ 4 h 1512"/>
                <a:gd name="T46" fmla="*/ 645 w 1334"/>
                <a:gd name="T47" fmla="*/ 26 h 1512"/>
                <a:gd name="T48" fmla="*/ 1310 w 1334"/>
                <a:gd name="T49" fmla="*/ 1077 h 1512"/>
                <a:gd name="T50" fmla="*/ 1308 w 1334"/>
                <a:gd name="T51" fmla="*/ 1089 h 1512"/>
                <a:gd name="T52" fmla="*/ 1298 w 1334"/>
                <a:gd name="T53" fmla="*/ 1105 h 1512"/>
                <a:gd name="T54" fmla="*/ 1286 w 1334"/>
                <a:gd name="T55" fmla="*/ 1113 h 1512"/>
                <a:gd name="T56" fmla="*/ 1284 w 1334"/>
                <a:gd name="T57" fmla="*/ 1121 h 1512"/>
                <a:gd name="T58" fmla="*/ 1282 w 1334"/>
                <a:gd name="T59" fmla="*/ 1146 h 1512"/>
                <a:gd name="T60" fmla="*/ 1274 w 1334"/>
                <a:gd name="T61" fmla="*/ 1166 h 1512"/>
                <a:gd name="T62" fmla="*/ 1260 w 1334"/>
                <a:gd name="T63" fmla="*/ 1182 h 1512"/>
                <a:gd name="T64" fmla="*/ 737 w 1334"/>
                <a:gd name="T65" fmla="*/ 1480 h 1512"/>
                <a:gd name="T66" fmla="*/ 703 w 1334"/>
                <a:gd name="T67" fmla="*/ 1488 h 1512"/>
                <a:gd name="T68" fmla="*/ 677 w 1334"/>
                <a:gd name="T69" fmla="*/ 1484 h 1512"/>
                <a:gd name="T70" fmla="*/ 655 w 1334"/>
                <a:gd name="T71" fmla="*/ 1476 h 1512"/>
                <a:gd name="T72" fmla="*/ 48 w 1334"/>
                <a:gd name="T73" fmla="*/ 1123 h 1512"/>
                <a:gd name="T74" fmla="*/ 36 w 1334"/>
                <a:gd name="T75" fmla="*/ 1109 h 1512"/>
                <a:gd name="T76" fmla="*/ 26 w 1334"/>
                <a:gd name="T77" fmla="*/ 1083 h 1512"/>
                <a:gd name="T78" fmla="*/ 611 w 1334"/>
                <a:gd name="T79" fmla="*/ 731 h 1512"/>
                <a:gd name="T80" fmla="*/ 617 w 1334"/>
                <a:gd name="T81" fmla="*/ 719 h 1512"/>
                <a:gd name="T82" fmla="*/ 631 w 1334"/>
                <a:gd name="T83" fmla="*/ 22 h 1512"/>
                <a:gd name="T84" fmla="*/ 645 w 1334"/>
                <a:gd name="T85" fmla="*/ 26 h 1512"/>
                <a:gd name="T86" fmla="*/ 1308 w 1334"/>
                <a:gd name="T87" fmla="*/ 1119 h 1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4"/>
                <a:gd name="T133" fmla="*/ 0 h 1512"/>
                <a:gd name="T134" fmla="*/ 1334 w 1334"/>
                <a:gd name="T135" fmla="*/ 1512 h 15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4" h="1512">
                  <a:moveTo>
                    <a:pt x="599" y="8"/>
                  </a:moveTo>
                  <a:lnTo>
                    <a:pt x="595" y="12"/>
                  </a:lnTo>
                  <a:lnTo>
                    <a:pt x="593" y="18"/>
                  </a:lnTo>
                  <a:lnTo>
                    <a:pt x="593" y="713"/>
                  </a:lnTo>
                  <a:lnTo>
                    <a:pt x="6" y="1053"/>
                  </a:lnTo>
                  <a:lnTo>
                    <a:pt x="2" y="1057"/>
                  </a:lnTo>
                  <a:lnTo>
                    <a:pt x="0" y="1063"/>
                  </a:lnTo>
                  <a:lnTo>
                    <a:pt x="0" y="1075"/>
                  </a:lnTo>
                  <a:lnTo>
                    <a:pt x="2" y="1085"/>
                  </a:lnTo>
                  <a:lnTo>
                    <a:pt x="6" y="1099"/>
                  </a:lnTo>
                  <a:lnTo>
                    <a:pt x="12" y="1113"/>
                  </a:lnTo>
                  <a:lnTo>
                    <a:pt x="20" y="1127"/>
                  </a:lnTo>
                  <a:lnTo>
                    <a:pt x="30" y="1138"/>
                  </a:lnTo>
                  <a:lnTo>
                    <a:pt x="44" y="1150"/>
                  </a:lnTo>
                  <a:lnTo>
                    <a:pt x="643" y="1496"/>
                  </a:lnTo>
                  <a:lnTo>
                    <a:pt x="657" y="1502"/>
                  </a:lnTo>
                  <a:lnTo>
                    <a:pt x="671" y="1508"/>
                  </a:lnTo>
                  <a:lnTo>
                    <a:pt x="687" y="1510"/>
                  </a:lnTo>
                  <a:lnTo>
                    <a:pt x="703" y="1512"/>
                  </a:lnTo>
                  <a:lnTo>
                    <a:pt x="715" y="1510"/>
                  </a:lnTo>
                  <a:lnTo>
                    <a:pt x="727" y="1508"/>
                  </a:lnTo>
                  <a:lnTo>
                    <a:pt x="745" y="1502"/>
                  </a:lnTo>
                  <a:lnTo>
                    <a:pt x="759" y="1498"/>
                  </a:lnTo>
                  <a:lnTo>
                    <a:pt x="763" y="1494"/>
                  </a:lnTo>
                  <a:lnTo>
                    <a:pt x="1270" y="1202"/>
                  </a:lnTo>
                  <a:lnTo>
                    <a:pt x="1282" y="1194"/>
                  </a:lnTo>
                  <a:lnTo>
                    <a:pt x="1290" y="1184"/>
                  </a:lnTo>
                  <a:lnTo>
                    <a:pt x="1296" y="1174"/>
                  </a:lnTo>
                  <a:lnTo>
                    <a:pt x="1302" y="1162"/>
                  </a:lnTo>
                  <a:lnTo>
                    <a:pt x="1306" y="1140"/>
                  </a:lnTo>
                  <a:lnTo>
                    <a:pt x="1308" y="1125"/>
                  </a:lnTo>
                  <a:lnTo>
                    <a:pt x="1316" y="1119"/>
                  </a:lnTo>
                  <a:lnTo>
                    <a:pt x="1322" y="1111"/>
                  </a:lnTo>
                  <a:lnTo>
                    <a:pt x="1326" y="1103"/>
                  </a:lnTo>
                  <a:lnTo>
                    <a:pt x="1330" y="1097"/>
                  </a:lnTo>
                  <a:lnTo>
                    <a:pt x="1334" y="1083"/>
                  </a:lnTo>
                  <a:lnTo>
                    <a:pt x="1334" y="1077"/>
                  </a:lnTo>
                  <a:lnTo>
                    <a:pt x="1334" y="401"/>
                  </a:lnTo>
                  <a:lnTo>
                    <a:pt x="1332" y="395"/>
                  </a:lnTo>
                  <a:lnTo>
                    <a:pt x="1328" y="391"/>
                  </a:lnTo>
                  <a:lnTo>
                    <a:pt x="657" y="4"/>
                  </a:lnTo>
                  <a:lnTo>
                    <a:pt x="649" y="0"/>
                  </a:lnTo>
                  <a:lnTo>
                    <a:pt x="639" y="0"/>
                  </a:lnTo>
                  <a:lnTo>
                    <a:pt x="629" y="0"/>
                  </a:lnTo>
                  <a:lnTo>
                    <a:pt x="621" y="0"/>
                  </a:lnTo>
                  <a:lnTo>
                    <a:pt x="607" y="4"/>
                  </a:lnTo>
                  <a:lnTo>
                    <a:pt x="599" y="8"/>
                  </a:lnTo>
                  <a:lnTo>
                    <a:pt x="645" y="26"/>
                  </a:lnTo>
                  <a:lnTo>
                    <a:pt x="1310" y="409"/>
                  </a:lnTo>
                  <a:lnTo>
                    <a:pt x="1310" y="1077"/>
                  </a:lnTo>
                  <a:lnTo>
                    <a:pt x="1310" y="1081"/>
                  </a:lnTo>
                  <a:lnTo>
                    <a:pt x="1308" y="1089"/>
                  </a:lnTo>
                  <a:lnTo>
                    <a:pt x="1302" y="1101"/>
                  </a:lnTo>
                  <a:lnTo>
                    <a:pt x="1298" y="1105"/>
                  </a:lnTo>
                  <a:lnTo>
                    <a:pt x="1292" y="1109"/>
                  </a:lnTo>
                  <a:lnTo>
                    <a:pt x="1286" y="1113"/>
                  </a:lnTo>
                  <a:lnTo>
                    <a:pt x="1284" y="1119"/>
                  </a:lnTo>
                  <a:lnTo>
                    <a:pt x="1284" y="1121"/>
                  </a:lnTo>
                  <a:lnTo>
                    <a:pt x="1284" y="1129"/>
                  </a:lnTo>
                  <a:lnTo>
                    <a:pt x="1282" y="1146"/>
                  </a:lnTo>
                  <a:lnTo>
                    <a:pt x="1278" y="1156"/>
                  </a:lnTo>
                  <a:lnTo>
                    <a:pt x="1274" y="1166"/>
                  </a:lnTo>
                  <a:lnTo>
                    <a:pt x="1268" y="1174"/>
                  </a:lnTo>
                  <a:lnTo>
                    <a:pt x="1260" y="1182"/>
                  </a:lnTo>
                  <a:lnTo>
                    <a:pt x="751" y="1474"/>
                  </a:lnTo>
                  <a:lnTo>
                    <a:pt x="737" y="1480"/>
                  </a:lnTo>
                  <a:lnTo>
                    <a:pt x="721" y="1486"/>
                  </a:lnTo>
                  <a:lnTo>
                    <a:pt x="703" y="1488"/>
                  </a:lnTo>
                  <a:lnTo>
                    <a:pt x="691" y="1486"/>
                  </a:lnTo>
                  <a:lnTo>
                    <a:pt x="677" y="1484"/>
                  </a:lnTo>
                  <a:lnTo>
                    <a:pt x="667" y="1480"/>
                  </a:lnTo>
                  <a:lnTo>
                    <a:pt x="655" y="1476"/>
                  </a:lnTo>
                  <a:lnTo>
                    <a:pt x="56" y="1131"/>
                  </a:lnTo>
                  <a:lnTo>
                    <a:pt x="48" y="1123"/>
                  </a:lnTo>
                  <a:lnTo>
                    <a:pt x="42" y="1117"/>
                  </a:lnTo>
                  <a:lnTo>
                    <a:pt x="36" y="1109"/>
                  </a:lnTo>
                  <a:lnTo>
                    <a:pt x="32" y="1099"/>
                  </a:lnTo>
                  <a:lnTo>
                    <a:pt x="26" y="1083"/>
                  </a:lnTo>
                  <a:lnTo>
                    <a:pt x="24" y="1069"/>
                  </a:lnTo>
                  <a:lnTo>
                    <a:pt x="611" y="731"/>
                  </a:lnTo>
                  <a:lnTo>
                    <a:pt x="615" y="725"/>
                  </a:lnTo>
                  <a:lnTo>
                    <a:pt x="617" y="719"/>
                  </a:lnTo>
                  <a:lnTo>
                    <a:pt x="617" y="26"/>
                  </a:lnTo>
                  <a:lnTo>
                    <a:pt x="631" y="22"/>
                  </a:lnTo>
                  <a:lnTo>
                    <a:pt x="639" y="22"/>
                  </a:lnTo>
                  <a:lnTo>
                    <a:pt x="645" y="26"/>
                  </a:lnTo>
                  <a:lnTo>
                    <a:pt x="599" y="8"/>
                  </a:lnTo>
                  <a:lnTo>
                    <a:pt x="1308" y="1119"/>
                  </a:lnTo>
                  <a:lnTo>
                    <a:pt x="599" y="8"/>
                  </a:lnTo>
                  <a:close/>
                </a:path>
              </a:pathLst>
            </a:custGeom>
            <a:solidFill>
              <a:srgbClr val="333333"/>
            </a:solidFill>
            <a:ln w="9525">
              <a:noFill/>
              <a:round/>
              <a:headEnd/>
              <a:tailEnd/>
            </a:ln>
          </p:spPr>
          <p:txBody>
            <a:bodyPr/>
            <a:lstStyle/>
            <a:p>
              <a:pPr>
                <a:defRPr/>
              </a:pPr>
              <a:endParaRPr lang="en-US"/>
            </a:p>
          </p:txBody>
        </p:sp>
        <p:sp>
          <p:nvSpPr>
            <p:cNvPr id="72" name="Freeform 33"/>
            <p:cNvSpPr>
              <a:spLocks/>
            </p:cNvSpPr>
            <p:nvPr/>
          </p:nvSpPr>
          <p:spPr bwMode="auto">
            <a:xfrm>
              <a:off x="3600" y="1803"/>
              <a:ext cx="26" cy="718"/>
            </a:xfrm>
            <a:custGeom>
              <a:avLst/>
              <a:gdLst>
                <a:gd name="T0" fmla="*/ 0 w 26"/>
                <a:gd name="T1" fmla="*/ 718 h 718"/>
                <a:gd name="T2" fmla="*/ 0 w 26"/>
                <a:gd name="T3" fmla="*/ 16 h 718"/>
                <a:gd name="T4" fmla="*/ 26 w 26"/>
                <a:gd name="T5" fmla="*/ 0 h 718"/>
                <a:gd name="T6" fmla="*/ 26 w 26"/>
                <a:gd name="T7" fmla="*/ 674 h 718"/>
                <a:gd name="T8" fmla="*/ 26 w 26"/>
                <a:gd name="T9" fmla="*/ 676 h 718"/>
                <a:gd name="T10" fmla="*/ 26 w 26"/>
                <a:gd name="T11" fmla="*/ 682 h 718"/>
                <a:gd name="T12" fmla="*/ 22 w 26"/>
                <a:gd name="T13" fmla="*/ 694 h 718"/>
                <a:gd name="T14" fmla="*/ 20 w 26"/>
                <a:gd name="T15" fmla="*/ 700 h 718"/>
                <a:gd name="T16" fmla="*/ 16 w 26"/>
                <a:gd name="T17" fmla="*/ 706 h 718"/>
                <a:gd name="T18" fmla="*/ 8 w 26"/>
                <a:gd name="T19" fmla="*/ 714 h 718"/>
                <a:gd name="T20" fmla="*/ 0 w 26"/>
                <a:gd name="T21" fmla="*/ 718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18"/>
                <a:gd name="T35" fmla="*/ 26 w 26"/>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18">
                  <a:moveTo>
                    <a:pt x="0" y="718"/>
                  </a:moveTo>
                  <a:lnTo>
                    <a:pt x="0" y="16"/>
                  </a:lnTo>
                  <a:lnTo>
                    <a:pt x="26" y="0"/>
                  </a:lnTo>
                  <a:lnTo>
                    <a:pt x="26" y="674"/>
                  </a:lnTo>
                  <a:lnTo>
                    <a:pt x="26" y="676"/>
                  </a:lnTo>
                  <a:lnTo>
                    <a:pt x="26" y="682"/>
                  </a:lnTo>
                  <a:lnTo>
                    <a:pt x="22" y="694"/>
                  </a:lnTo>
                  <a:lnTo>
                    <a:pt x="20" y="700"/>
                  </a:lnTo>
                  <a:lnTo>
                    <a:pt x="16" y="706"/>
                  </a:lnTo>
                  <a:lnTo>
                    <a:pt x="8" y="714"/>
                  </a:lnTo>
                  <a:lnTo>
                    <a:pt x="0" y="718"/>
                  </a:lnTo>
                  <a:close/>
                </a:path>
              </a:pathLst>
            </a:custGeom>
            <a:solidFill>
              <a:srgbClr val="666666"/>
            </a:solidFill>
            <a:ln w="9525">
              <a:noFill/>
              <a:round/>
              <a:headEnd/>
              <a:tailEnd/>
            </a:ln>
          </p:spPr>
          <p:txBody>
            <a:bodyPr/>
            <a:lstStyle/>
            <a:p>
              <a:pPr>
                <a:defRPr/>
              </a:pPr>
              <a:endParaRPr lang="en-US"/>
            </a:p>
          </p:txBody>
        </p:sp>
        <p:sp>
          <p:nvSpPr>
            <p:cNvPr id="73" name="Freeform 34"/>
            <p:cNvSpPr>
              <a:spLocks/>
            </p:cNvSpPr>
            <p:nvPr/>
          </p:nvSpPr>
          <p:spPr bwMode="auto">
            <a:xfrm>
              <a:off x="2316" y="2465"/>
              <a:ext cx="1284" cy="437"/>
            </a:xfrm>
            <a:custGeom>
              <a:avLst/>
              <a:gdLst>
                <a:gd name="T0" fmla="*/ 655 w 1284"/>
                <a:gd name="T1" fmla="*/ 377 h 437"/>
                <a:gd name="T2" fmla="*/ 663 w 1284"/>
                <a:gd name="T3" fmla="*/ 381 h 437"/>
                <a:gd name="T4" fmla="*/ 671 w 1284"/>
                <a:gd name="T5" fmla="*/ 385 h 437"/>
                <a:gd name="T6" fmla="*/ 691 w 1284"/>
                <a:gd name="T7" fmla="*/ 387 h 437"/>
                <a:gd name="T8" fmla="*/ 711 w 1284"/>
                <a:gd name="T9" fmla="*/ 385 h 437"/>
                <a:gd name="T10" fmla="*/ 719 w 1284"/>
                <a:gd name="T11" fmla="*/ 381 h 437"/>
                <a:gd name="T12" fmla="*/ 727 w 1284"/>
                <a:gd name="T13" fmla="*/ 377 h 437"/>
                <a:gd name="T14" fmla="*/ 1284 w 1284"/>
                <a:gd name="T15" fmla="*/ 56 h 437"/>
                <a:gd name="T16" fmla="*/ 1284 w 1284"/>
                <a:gd name="T17" fmla="*/ 66 h 437"/>
                <a:gd name="T18" fmla="*/ 1280 w 1284"/>
                <a:gd name="T19" fmla="*/ 85 h 437"/>
                <a:gd name="T20" fmla="*/ 1278 w 1284"/>
                <a:gd name="T21" fmla="*/ 97 h 437"/>
                <a:gd name="T22" fmla="*/ 1272 w 1284"/>
                <a:gd name="T23" fmla="*/ 109 h 437"/>
                <a:gd name="T24" fmla="*/ 1264 w 1284"/>
                <a:gd name="T25" fmla="*/ 119 h 437"/>
                <a:gd name="T26" fmla="*/ 1254 w 1284"/>
                <a:gd name="T27" fmla="*/ 129 h 437"/>
                <a:gd name="T28" fmla="*/ 745 w 1284"/>
                <a:gd name="T29" fmla="*/ 421 h 437"/>
                <a:gd name="T30" fmla="*/ 731 w 1284"/>
                <a:gd name="T31" fmla="*/ 429 h 437"/>
                <a:gd name="T32" fmla="*/ 713 w 1284"/>
                <a:gd name="T33" fmla="*/ 433 h 437"/>
                <a:gd name="T34" fmla="*/ 691 w 1284"/>
                <a:gd name="T35" fmla="*/ 437 h 437"/>
                <a:gd name="T36" fmla="*/ 679 w 1284"/>
                <a:gd name="T37" fmla="*/ 435 h 437"/>
                <a:gd name="T38" fmla="*/ 665 w 1284"/>
                <a:gd name="T39" fmla="*/ 433 h 437"/>
                <a:gd name="T40" fmla="*/ 651 w 1284"/>
                <a:gd name="T41" fmla="*/ 429 h 437"/>
                <a:gd name="T42" fmla="*/ 637 w 1284"/>
                <a:gd name="T43" fmla="*/ 423 h 437"/>
                <a:gd name="T44" fmla="*/ 38 w 1284"/>
                <a:gd name="T45" fmla="*/ 77 h 437"/>
                <a:gd name="T46" fmla="*/ 26 w 1284"/>
                <a:gd name="T47" fmla="*/ 68 h 437"/>
                <a:gd name="T48" fmla="*/ 16 w 1284"/>
                <a:gd name="T49" fmla="*/ 56 h 437"/>
                <a:gd name="T50" fmla="*/ 10 w 1284"/>
                <a:gd name="T51" fmla="*/ 44 h 437"/>
                <a:gd name="T52" fmla="*/ 4 w 1284"/>
                <a:gd name="T53" fmla="*/ 30 h 437"/>
                <a:gd name="T54" fmla="*/ 0 w 1284"/>
                <a:gd name="T55" fmla="*/ 10 h 437"/>
                <a:gd name="T56" fmla="*/ 0 w 1284"/>
                <a:gd name="T57" fmla="*/ 0 h 437"/>
                <a:gd name="T58" fmla="*/ 655 w 1284"/>
                <a:gd name="T59" fmla="*/ 377 h 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4"/>
                <a:gd name="T91" fmla="*/ 0 h 437"/>
                <a:gd name="T92" fmla="*/ 1284 w 1284"/>
                <a:gd name="T93" fmla="*/ 437 h 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4" h="437">
                  <a:moveTo>
                    <a:pt x="655" y="377"/>
                  </a:moveTo>
                  <a:lnTo>
                    <a:pt x="663" y="381"/>
                  </a:lnTo>
                  <a:lnTo>
                    <a:pt x="671" y="385"/>
                  </a:lnTo>
                  <a:lnTo>
                    <a:pt x="691" y="387"/>
                  </a:lnTo>
                  <a:lnTo>
                    <a:pt x="711" y="385"/>
                  </a:lnTo>
                  <a:lnTo>
                    <a:pt x="719" y="381"/>
                  </a:lnTo>
                  <a:lnTo>
                    <a:pt x="727" y="377"/>
                  </a:lnTo>
                  <a:lnTo>
                    <a:pt x="1284" y="56"/>
                  </a:lnTo>
                  <a:lnTo>
                    <a:pt x="1284" y="66"/>
                  </a:lnTo>
                  <a:lnTo>
                    <a:pt x="1280" y="85"/>
                  </a:lnTo>
                  <a:lnTo>
                    <a:pt x="1278" y="97"/>
                  </a:lnTo>
                  <a:lnTo>
                    <a:pt x="1272" y="109"/>
                  </a:lnTo>
                  <a:lnTo>
                    <a:pt x="1264" y="119"/>
                  </a:lnTo>
                  <a:lnTo>
                    <a:pt x="1254" y="129"/>
                  </a:lnTo>
                  <a:lnTo>
                    <a:pt x="745" y="421"/>
                  </a:lnTo>
                  <a:lnTo>
                    <a:pt x="731" y="429"/>
                  </a:lnTo>
                  <a:lnTo>
                    <a:pt x="713" y="433"/>
                  </a:lnTo>
                  <a:lnTo>
                    <a:pt x="691" y="437"/>
                  </a:lnTo>
                  <a:lnTo>
                    <a:pt x="679" y="435"/>
                  </a:lnTo>
                  <a:lnTo>
                    <a:pt x="665" y="433"/>
                  </a:lnTo>
                  <a:lnTo>
                    <a:pt x="651" y="429"/>
                  </a:lnTo>
                  <a:lnTo>
                    <a:pt x="637" y="423"/>
                  </a:lnTo>
                  <a:lnTo>
                    <a:pt x="38" y="77"/>
                  </a:lnTo>
                  <a:lnTo>
                    <a:pt x="26" y="68"/>
                  </a:lnTo>
                  <a:lnTo>
                    <a:pt x="16" y="56"/>
                  </a:lnTo>
                  <a:lnTo>
                    <a:pt x="10" y="44"/>
                  </a:lnTo>
                  <a:lnTo>
                    <a:pt x="4" y="30"/>
                  </a:lnTo>
                  <a:lnTo>
                    <a:pt x="0" y="10"/>
                  </a:lnTo>
                  <a:lnTo>
                    <a:pt x="0" y="0"/>
                  </a:lnTo>
                  <a:lnTo>
                    <a:pt x="655" y="377"/>
                  </a:lnTo>
                  <a:close/>
                </a:path>
              </a:pathLst>
            </a:custGeom>
            <a:solidFill>
              <a:srgbClr val="666666"/>
            </a:solidFill>
            <a:ln w="9525">
              <a:noFill/>
              <a:round/>
              <a:headEnd/>
              <a:tailEnd/>
            </a:ln>
          </p:spPr>
          <p:txBody>
            <a:bodyPr/>
            <a:lstStyle/>
            <a:p>
              <a:pPr>
                <a:defRPr/>
              </a:pPr>
              <a:endParaRPr lang="en-US"/>
            </a:p>
          </p:txBody>
        </p:sp>
        <p:sp>
          <p:nvSpPr>
            <p:cNvPr id="74" name="Freeform 35"/>
            <p:cNvSpPr>
              <a:spLocks/>
            </p:cNvSpPr>
            <p:nvPr/>
          </p:nvSpPr>
          <p:spPr bwMode="auto">
            <a:xfrm>
              <a:off x="2316" y="2121"/>
              <a:ext cx="1284" cy="731"/>
            </a:xfrm>
            <a:custGeom>
              <a:avLst/>
              <a:gdLst>
                <a:gd name="T0" fmla="*/ 0 w 1284"/>
                <a:gd name="T1" fmla="*/ 344 h 731"/>
                <a:gd name="T2" fmla="*/ 593 w 1284"/>
                <a:gd name="T3" fmla="*/ 0 h 731"/>
                <a:gd name="T4" fmla="*/ 1284 w 1284"/>
                <a:gd name="T5" fmla="*/ 400 h 731"/>
                <a:gd name="T6" fmla="*/ 727 w 1284"/>
                <a:gd name="T7" fmla="*/ 721 h 731"/>
                <a:gd name="T8" fmla="*/ 719 w 1284"/>
                <a:gd name="T9" fmla="*/ 725 h 731"/>
                <a:gd name="T10" fmla="*/ 711 w 1284"/>
                <a:gd name="T11" fmla="*/ 729 h 731"/>
                <a:gd name="T12" fmla="*/ 691 w 1284"/>
                <a:gd name="T13" fmla="*/ 731 h 731"/>
                <a:gd name="T14" fmla="*/ 671 w 1284"/>
                <a:gd name="T15" fmla="*/ 729 h 731"/>
                <a:gd name="T16" fmla="*/ 663 w 1284"/>
                <a:gd name="T17" fmla="*/ 725 h 731"/>
                <a:gd name="T18" fmla="*/ 655 w 1284"/>
                <a:gd name="T19" fmla="*/ 721 h 731"/>
                <a:gd name="T20" fmla="*/ 0 w 1284"/>
                <a:gd name="T21" fmla="*/ 344 h 7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4"/>
                <a:gd name="T34" fmla="*/ 0 h 731"/>
                <a:gd name="T35" fmla="*/ 1284 w 1284"/>
                <a:gd name="T36" fmla="*/ 731 h 7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4" h="731">
                  <a:moveTo>
                    <a:pt x="0" y="344"/>
                  </a:moveTo>
                  <a:lnTo>
                    <a:pt x="593" y="0"/>
                  </a:lnTo>
                  <a:lnTo>
                    <a:pt x="1284" y="400"/>
                  </a:lnTo>
                  <a:lnTo>
                    <a:pt x="727" y="721"/>
                  </a:lnTo>
                  <a:lnTo>
                    <a:pt x="719" y="725"/>
                  </a:lnTo>
                  <a:lnTo>
                    <a:pt x="711" y="729"/>
                  </a:lnTo>
                  <a:lnTo>
                    <a:pt x="691" y="731"/>
                  </a:lnTo>
                  <a:lnTo>
                    <a:pt x="671" y="729"/>
                  </a:lnTo>
                  <a:lnTo>
                    <a:pt x="663" y="725"/>
                  </a:lnTo>
                  <a:lnTo>
                    <a:pt x="655" y="721"/>
                  </a:lnTo>
                  <a:lnTo>
                    <a:pt x="0" y="344"/>
                  </a:lnTo>
                  <a:close/>
                </a:path>
              </a:pathLst>
            </a:custGeom>
            <a:solidFill>
              <a:srgbClr val="E3E3E2"/>
            </a:solidFill>
            <a:ln w="9525">
              <a:noFill/>
              <a:round/>
              <a:headEnd/>
              <a:tailEnd/>
            </a:ln>
          </p:spPr>
          <p:txBody>
            <a:bodyPr/>
            <a:lstStyle/>
            <a:p>
              <a:pPr>
                <a:defRPr/>
              </a:pPr>
              <a:endParaRPr lang="en-US"/>
            </a:p>
          </p:txBody>
        </p:sp>
        <p:sp>
          <p:nvSpPr>
            <p:cNvPr id="75" name="Freeform 36"/>
            <p:cNvSpPr>
              <a:spLocks/>
            </p:cNvSpPr>
            <p:nvPr/>
          </p:nvSpPr>
          <p:spPr bwMode="auto">
            <a:xfrm>
              <a:off x="2570" y="2181"/>
              <a:ext cx="928" cy="537"/>
            </a:xfrm>
            <a:custGeom>
              <a:avLst/>
              <a:gdLst>
                <a:gd name="T0" fmla="*/ 914 w 928"/>
                <a:gd name="T1" fmla="*/ 358 h 537"/>
                <a:gd name="T2" fmla="*/ 920 w 928"/>
                <a:gd name="T3" fmla="*/ 354 h 537"/>
                <a:gd name="T4" fmla="*/ 926 w 928"/>
                <a:gd name="T5" fmla="*/ 348 h 537"/>
                <a:gd name="T6" fmla="*/ 928 w 928"/>
                <a:gd name="T7" fmla="*/ 342 h 537"/>
                <a:gd name="T8" fmla="*/ 928 w 928"/>
                <a:gd name="T9" fmla="*/ 336 h 537"/>
                <a:gd name="T10" fmla="*/ 928 w 928"/>
                <a:gd name="T11" fmla="*/ 330 h 537"/>
                <a:gd name="T12" fmla="*/ 926 w 928"/>
                <a:gd name="T13" fmla="*/ 326 h 537"/>
                <a:gd name="T14" fmla="*/ 920 w 928"/>
                <a:gd name="T15" fmla="*/ 320 h 537"/>
                <a:gd name="T16" fmla="*/ 914 w 928"/>
                <a:gd name="T17" fmla="*/ 316 h 537"/>
                <a:gd name="T18" fmla="*/ 385 w 928"/>
                <a:gd name="T19" fmla="*/ 10 h 537"/>
                <a:gd name="T20" fmla="*/ 377 w 928"/>
                <a:gd name="T21" fmla="*/ 6 h 537"/>
                <a:gd name="T22" fmla="*/ 369 w 928"/>
                <a:gd name="T23" fmla="*/ 4 h 537"/>
                <a:gd name="T24" fmla="*/ 349 w 928"/>
                <a:gd name="T25" fmla="*/ 0 h 537"/>
                <a:gd name="T26" fmla="*/ 329 w 928"/>
                <a:gd name="T27" fmla="*/ 4 h 537"/>
                <a:gd name="T28" fmla="*/ 319 w 928"/>
                <a:gd name="T29" fmla="*/ 6 h 537"/>
                <a:gd name="T30" fmla="*/ 311 w 928"/>
                <a:gd name="T31" fmla="*/ 10 h 537"/>
                <a:gd name="T32" fmla="*/ 16 w 928"/>
                <a:gd name="T33" fmla="*/ 182 h 537"/>
                <a:gd name="T34" fmla="*/ 10 w 928"/>
                <a:gd name="T35" fmla="*/ 186 h 537"/>
                <a:gd name="T36" fmla="*/ 4 w 928"/>
                <a:gd name="T37" fmla="*/ 192 h 537"/>
                <a:gd name="T38" fmla="*/ 2 w 928"/>
                <a:gd name="T39" fmla="*/ 196 h 537"/>
                <a:gd name="T40" fmla="*/ 0 w 928"/>
                <a:gd name="T41" fmla="*/ 202 h 537"/>
                <a:gd name="T42" fmla="*/ 2 w 928"/>
                <a:gd name="T43" fmla="*/ 208 h 537"/>
                <a:gd name="T44" fmla="*/ 4 w 928"/>
                <a:gd name="T45" fmla="*/ 214 h 537"/>
                <a:gd name="T46" fmla="*/ 10 w 928"/>
                <a:gd name="T47" fmla="*/ 218 h 537"/>
                <a:gd name="T48" fmla="*/ 16 w 928"/>
                <a:gd name="T49" fmla="*/ 224 h 537"/>
                <a:gd name="T50" fmla="*/ 545 w 928"/>
                <a:gd name="T51" fmla="*/ 529 h 537"/>
                <a:gd name="T52" fmla="*/ 553 w 928"/>
                <a:gd name="T53" fmla="*/ 533 h 537"/>
                <a:gd name="T54" fmla="*/ 561 w 928"/>
                <a:gd name="T55" fmla="*/ 535 h 537"/>
                <a:gd name="T56" fmla="*/ 581 w 928"/>
                <a:gd name="T57" fmla="*/ 537 h 537"/>
                <a:gd name="T58" fmla="*/ 601 w 928"/>
                <a:gd name="T59" fmla="*/ 535 h 537"/>
                <a:gd name="T60" fmla="*/ 609 w 928"/>
                <a:gd name="T61" fmla="*/ 533 h 537"/>
                <a:gd name="T62" fmla="*/ 617 w 928"/>
                <a:gd name="T63" fmla="*/ 529 h 537"/>
                <a:gd name="T64" fmla="*/ 914 w 928"/>
                <a:gd name="T65" fmla="*/ 358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8"/>
                <a:gd name="T100" fmla="*/ 0 h 537"/>
                <a:gd name="T101" fmla="*/ 928 w 928"/>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8" h="537">
                  <a:moveTo>
                    <a:pt x="914" y="358"/>
                  </a:moveTo>
                  <a:lnTo>
                    <a:pt x="920" y="354"/>
                  </a:lnTo>
                  <a:lnTo>
                    <a:pt x="926" y="348"/>
                  </a:lnTo>
                  <a:lnTo>
                    <a:pt x="928" y="342"/>
                  </a:lnTo>
                  <a:lnTo>
                    <a:pt x="928" y="336"/>
                  </a:lnTo>
                  <a:lnTo>
                    <a:pt x="928" y="330"/>
                  </a:lnTo>
                  <a:lnTo>
                    <a:pt x="926" y="326"/>
                  </a:lnTo>
                  <a:lnTo>
                    <a:pt x="920" y="320"/>
                  </a:lnTo>
                  <a:lnTo>
                    <a:pt x="914" y="316"/>
                  </a:lnTo>
                  <a:lnTo>
                    <a:pt x="385" y="10"/>
                  </a:lnTo>
                  <a:lnTo>
                    <a:pt x="377" y="6"/>
                  </a:lnTo>
                  <a:lnTo>
                    <a:pt x="369" y="4"/>
                  </a:lnTo>
                  <a:lnTo>
                    <a:pt x="349" y="0"/>
                  </a:lnTo>
                  <a:lnTo>
                    <a:pt x="329" y="4"/>
                  </a:lnTo>
                  <a:lnTo>
                    <a:pt x="319" y="6"/>
                  </a:lnTo>
                  <a:lnTo>
                    <a:pt x="311" y="10"/>
                  </a:lnTo>
                  <a:lnTo>
                    <a:pt x="16" y="182"/>
                  </a:lnTo>
                  <a:lnTo>
                    <a:pt x="10" y="186"/>
                  </a:lnTo>
                  <a:lnTo>
                    <a:pt x="4" y="192"/>
                  </a:lnTo>
                  <a:lnTo>
                    <a:pt x="2" y="196"/>
                  </a:lnTo>
                  <a:lnTo>
                    <a:pt x="0" y="202"/>
                  </a:lnTo>
                  <a:lnTo>
                    <a:pt x="2" y="208"/>
                  </a:lnTo>
                  <a:lnTo>
                    <a:pt x="4" y="214"/>
                  </a:lnTo>
                  <a:lnTo>
                    <a:pt x="10" y="218"/>
                  </a:lnTo>
                  <a:lnTo>
                    <a:pt x="16" y="224"/>
                  </a:lnTo>
                  <a:lnTo>
                    <a:pt x="545" y="529"/>
                  </a:lnTo>
                  <a:lnTo>
                    <a:pt x="553" y="533"/>
                  </a:lnTo>
                  <a:lnTo>
                    <a:pt x="561" y="535"/>
                  </a:lnTo>
                  <a:lnTo>
                    <a:pt x="581" y="537"/>
                  </a:lnTo>
                  <a:lnTo>
                    <a:pt x="601" y="535"/>
                  </a:lnTo>
                  <a:lnTo>
                    <a:pt x="609" y="533"/>
                  </a:lnTo>
                  <a:lnTo>
                    <a:pt x="617" y="529"/>
                  </a:lnTo>
                  <a:lnTo>
                    <a:pt x="914" y="358"/>
                  </a:lnTo>
                  <a:close/>
                </a:path>
              </a:pathLst>
            </a:custGeom>
            <a:solidFill>
              <a:srgbClr val="666666"/>
            </a:solidFill>
            <a:ln w="9525">
              <a:noFill/>
              <a:round/>
              <a:headEnd/>
              <a:tailEnd/>
            </a:ln>
          </p:spPr>
          <p:txBody>
            <a:bodyPr/>
            <a:lstStyle/>
            <a:p>
              <a:pPr>
                <a:defRPr/>
              </a:pPr>
              <a:endParaRPr lang="en-US"/>
            </a:p>
          </p:txBody>
        </p:sp>
        <p:sp>
          <p:nvSpPr>
            <p:cNvPr id="76" name="Freeform 37"/>
            <p:cNvSpPr>
              <a:spLocks/>
            </p:cNvSpPr>
            <p:nvPr/>
          </p:nvSpPr>
          <p:spPr bwMode="auto">
            <a:xfrm>
              <a:off x="2572" y="2181"/>
              <a:ext cx="926" cy="342"/>
            </a:xfrm>
            <a:custGeom>
              <a:avLst/>
              <a:gdLst>
                <a:gd name="T0" fmla="*/ 912 w 926"/>
                <a:gd name="T1" fmla="*/ 324 h 342"/>
                <a:gd name="T2" fmla="*/ 383 w 926"/>
                <a:gd name="T3" fmla="*/ 18 h 342"/>
                <a:gd name="T4" fmla="*/ 375 w 926"/>
                <a:gd name="T5" fmla="*/ 16 h 342"/>
                <a:gd name="T6" fmla="*/ 367 w 926"/>
                <a:gd name="T7" fmla="*/ 12 h 342"/>
                <a:gd name="T8" fmla="*/ 347 w 926"/>
                <a:gd name="T9" fmla="*/ 10 h 342"/>
                <a:gd name="T10" fmla="*/ 327 w 926"/>
                <a:gd name="T11" fmla="*/ 12 h 342"/>
                <a:gd name="T12" fmla="*/ 317 w 926"/>
                <a:gd name="T13" fmla="*/ 16 h 342"/>
                <a:gd name="T14" fmla="*/ 309 w 926"/>
                <a:gd name="T15" fmla="*/ 18 h 342"/>
                <a:gd name="T16" fmla="*/ 14 w 926"/>
                <a:gd name="T17" fmla="*/ 190 h 342"/>
                <a:gd name="T18" fmla="*/ 4 w 926"/>
                <a:gd name="T19" fmla="*/ 198 h 342"/>
                <a:gd name="T20" fmla="*/ 0 w 926"/>
                <a:gd name="T21" fmla="*/ 206 h 342"/>
                <a:gd name="T22" fmla="*/ 0 w 926"/>
                <a:gd name="T23" fmla="*/ 200 h 342"/>
                <a:gd name="T24" fmla="*/ 2 w 926"/>
                <a:gd name="T25" fmla="*/ 194 h 342"/>
                <a:gd name="T26" fmla="*/ 6 w 926"/>
                <a:gd name="T27" fmla="*/ 186 h 342"/>
                <a:gd name="T28" fmla="*/ 14 w 926"/>
                <a:gd name="T29" fmla="*/ 182 h 342"/>
                <a:gd name="T30" fmla="*/ 309 w 926"/>
                <a:gd name="T31" fmla="*/ 10 h 342"/>
                <a:gd name="T32" fmla="*/ 317 w 926"/>
                <a:gd name="T33" fmla="*/ 6 h 342"/>
                <a:gd name="T34" fmla="*/ 327 w 926"/>
                <a:gd name="T35" fmla="*/ 4 h 342"/>
                <a:gd name="T36" fmla="*/ 347 w 926"/>
                <a:gd name="T37" fmla="*/ 0 h 342"/>
                <a:gd name="T38" fmla="*/ 367 w 926"/>
                <a:gd name="T39" fmla="*/ 4 h 342"/>
                <a:gd name="T40" fmla="*/ 375 w 926"/>
                <a:gd name="T41" fmla="*/ 6 h 342"/>
                <a:gd name="T42" fmla="*/ 383 w 926"/>
                <a:gd name="T43" fmla="*/ 10 h 342"/>
                <a:gd name="T44" fmla="*/ 912 w 926"/>
                <a:gd name="T45" fmla="*/ 316 h 342"/>
                <a:gd name="T46" fmla="*/ 920 w 926"/>
                <a:gd name="T47" fmla="*/ 322 h 342"/>
                <a:gd name="T48" fmla="*/ 924 w 926"/>
                <a:gd name="T49" fmla="*/ 328 h 342"/>
                <a:gd name="T50" fmla="*/ 926 w 926"/>
                <a:gd name="T51" fmla="*/ 334 h 342"/>
                <a:gd name="T52" fmla="*/ 926 w 926"/>
                <a:gd name="T53" fmla="*/ 342 h 342"/>
                <a:gd name="T54" fmla="*/ 922 w 926"/>
                <a:gd name="T55" fmla="*/ 332 h 342"/>
                <a:gd name="T56" fmla="*/ 912 w 926"/>
                <a:gd name="T57" fmla="*/ 324 h 3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6"/>
                <a:gd name="T88" fmla="*/ 0 h 342"/>
                <a:gd name="T89" fmla="*/ 926 w 926"/>
                <a:gd name="T90" fmla="*/ 342 h 3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6" h="342">
                  <a:moveTo>
                    <a:pt x="912" y="324"/>
                  </a:moveTo>
                  <a:lnTo>
                    <a:pt x="383" y="18"/>
                  </a:lnTo>
                  <a:lnTo>
                    <a:pt x="375" y="16"/>
                  </a:lnTo>
                  <a:lnTo>
                    <a:pt x="367" y="12"/>
                  </a:lnTo>
                  <a:lnTo>
                    <a:pt x="347" y="10"/>
                  </a:lnTo>
                  <a:lnTo>
                    <a:pt x="327" y="12"/>
                  </a:lnTo>
                  <a:lnTo>
                    <a:pt x="317" y="16"/>
                  </a:lnTo>
                  <a:lnTo>
                    <a:pt x="309" y="18"/>
                  </a:lnTo>
                  <a:lnTo>
                    <a:pt x="14" y="190"/>
                  </a:lnTo>
                  <a:lnTo>
                    <a:pt x="4" y="198"/>
                  </a:lnTo>
                  <a:lnTo>
                    <a:pt x="0" y="206"/>
                  </a:lnTo>
                  <a:lnTo>
                    <a:pt x="0" y="200"/>
                  </a:lnTo>
                  <a:lnTo>
                    <a:pt x="2" y="194"/>
                  </a:lnTo>
                  <a:lnTo>
                    <a:pt x="6" y="186"/>
                  </a:lnTo>
                  <a:lnTo>
                    <a:pt x="14" y="182"/>
                  </a:lnTo>
                  <a:lnTo>
                    <a:pt x="309" y="10"/>
                  </a:lnTo>
                  <a:lnTo>
                    <a:pt x="317" y="6"/>
                  </a:lnTo>
                  <a:lnTo>
                    <a:pt x="327" y="4"/>
                  </a:lnTo>
                  <a:lnTo>
                    <a:pt x="347" y="0"/>
                  </a:lnTo>
                  <a:lnTo>
                    <a:pt x="367" y="4"/>
                  </a:lnTo>
                  <a:lnTo>
                    <a:pt x="375" y="6"/>
                  </a:lnTo>
                  <a:lnTo>
                    <a:pt x="383" y="10"/>
                  </a:lnTo>
                  <a:lnTo>
                    <a:pt x="912" y="316"/>
                  </a:lnTo>
                  <a:lnTo>
                    <a:pt x="920" y="322"/>
                  </a:lnTo>
                  <a:lnTo>
                    <a:pt x="924" y="328"/>
                  </a:lnTo>
                  <a:lnTo>
                    <a:pt x="926" y="334"/>
                  </a:lnTo>
                  <a:lnTo>
                    <a:pt x="926" y="342"/>
                  </a:lnTo>
                  <a:lnTo>
                    <a:pt x="922" y="332"/>
                  </a:lnTo>
                  <a:lnTo>
                    <a:pt x="912" y="324"/>
                  </a:lnTo>
                  <a:close/>
                </a:path>
              </a:pathLst>
            </a:custGeom>
            <a:solidFill>
              <a:srgbClr val="000000"/>
            </a:solidFill>
            <a:ln w="9525">
              <a:noFill/>
              <a:round/>
              <a:headEnd/>
              <a:tailEnd/>
            </a:ln>
          </p:spPr>
          <p:txBody>
            <a:bodyPr/>
            <a:lstStyle/>
            <a:p>
              <a:pPr>
                <a:defRPr/>
              </a:pPr>
              <a:endParaRPr lang="en-US"/>
            </a:p>
          </p:txBody>
        </p:sp>
        <p:sp>
          <p:nvSpPr>
            <p:cNvPr id="77" name="Freeform 38"/>
            <p:cNvSpPr>
              <a:spLocks/>
            </p:cNvSpPr>
            <p:nvPr/>
          </p:nvSpPr>
          <p:spPr bwMode="auto">
            <a:xfrm>
              <a:off x="2909" y="1420"/>
              <a:ext cx="691" cy="1101"/>
            </a:xfrm>
            <a:custGeom>
              <a:avLst/>
              <a:gdLst>
                <a:gd name="T0" fmla="*/ 0 w 691"/>
                <a:gd name="T1" fmla="*/ 0 h 1101"/>
                <a:gd name="T2" fmla="*/ 691 w 691"/>
                <a:gd name="T3" fmla="*/ 399 h 1101"/>
                <a:gd name="T4" fmla="*/ 691 w 691"/>
                <a:gd name="T5" fmla="*/ 1101 h 1101"/>
                <a:gd name="T6" fmla="*/ 0 w 691"/>
                <a:gd name="T7" fmla="*/ 701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1"/>
                  </a:lnTo>
                  <a:lnTo>
                    <a:pt x="0" y="0"/>
                  </a:lnTo>
                  <a:close/>
                </a:path>
              </a:pathLst>
            </a:custGeom>
            <a:solidFill>
              <a:srgbClr val="CCCCCC"/>
            </a:solidFill>
            <a:ln w="9525">
              <a:noFill/>
              <a:round/>
              <a:headEnd/>
              <a:tailEnd/>
            </a:ln>
          </p:spPr>
          <p:txBody>
            <a:bodyPr/>
            <a:lstStyle/>
            <a:p>
              <a:pPr>
                <a:defRPr/>
              </a:pPr>
              <a:endParaRPr lang="en-US"/>
            </a:p>
          </p:txBody>
        </p:sp>
        <p:sp>
          <p:nvSpPr>
            <p:cNvPr id="78" name="Freeform 39"/>
            <p:cNvSpPr>
              <a:spLocks/>
            </p:cNvSpPr>
            <p:nvPr/>
          </p:nvSpPr>
          <p:spPr bwMode="auto">
            <a:xfrm>
              <a:off x="2955" y="1500"/>
              <a:ext cx="603" cy="949"/>
            </a:xfrm>
            <a:custGeom>
              <a:avLst/>
              <a:gdLst>
                <a:gd name="T0" fmla="*/ 0 w 603"/>
                <a:gd name="T1" fmla="*/ 0 h 949"/>
                <a:gd name="T2" fmla="*/ 603 w 603"/>
                <a:gd name="T3" fmla="*/ 349 h 949"/>
                <a:gd name="T4" fmla="*/ 603 w 603"/>
                <a:gd name="T5" fmla="*/ 949 h 949"/>
                <a:gd name="T6" fmla="*/ 0 w 603"/>
                <a:gd name="T7" fmla="*/ 599 h 949"/>
                <a:gd name="T8" fmla="*/ 0 w 603"/>
                <a:gd name="T9" fmla="*/ 0 h 949"/>
                <a:gd name="T10" fmla="*/ 0 60000 65536"/>
                <a:gd name="T11" fmla="*/ 0 60000 65536"/>
                <a:gd name="T12" fmla="*/ 0 60000 65536"/>
                <a:gd name="T13" fmla="*/ 0 60000 65536"/>
                <a:gd name="T14" fmla="*/ 0 60000 65536"/>
                <a:gd name="T15" fmla="*/ 0 w 603"/>
                <a:gd name="T16" fmla="*/ 0 h 949"/>
                <a:gd name="T17" fmla="*/ 603 w 603"/>
                <a:gd name="T18" fmla="*/ 949 h 949"/>
              </a:gdLst>
              <a:ahLst/>
              <a:cxnLst>
                <a:cxn ang="T10">
                  <a:pos x="T0" y="T1"/>
                </a:cxn>
                <a:cxn ang="T11">
                  <a:pos x="T2" y="T3"/>
                </a:cxn>
                <a:cxn ang="T12">
                  <a:pos x="T4" y="T5"/>
                </a:cxn>
                <a:cxn ang="T13">
                  <a:pos x="T6" y="T7"/>
                </a:cxn>
                <a:cxn ang="T14">
                  <a:pos x="T8" y="T9"/>
                </a:cxn>
              </a:cxnLst>
              <a:rect l="T15" t="T16" r="T17" b="T18"/>
              <a:pathLst>
                <a:path w="603" h="949">
                  <a:moveTo>
                    <a:pt x="0" y="0"/>
                  </a:moveTo>
                  <a:lnTo>
                    <a:pt x="603" y="349"/>
                  </a:lnTo>
                  <a:lnTo>
                    <a:pt x="603" y="949"/>
                  </a:lnTo>
                  <a:lnTo>
                    <a:pt x="0" y="599"/>
                  </a:lnTo>
                  <a:lnTo>
                    <a:pt x="0" y="0"/>
                  </a:lnTo>
                  <a:close/>
                </a:path>
              </a:pathLst>
            </a:custGeom>
            <a:solidFill>
              <a:srgbClr val="678BA8"/>
            </a:solidFill>
            <a:ln w="9525">
              <a:noFill/>
              <a:round/>
              <a:headEnd/>
              <a:tailEnd/>
            </a:ln>
          </p:spPr>
          <p:txBody>
            <a:bodyPr/>
            <a:lstStyle/>
            <a:p>
              <a:pPr>
                <a:defRPr/>
              </a:pPr>
              <a:endParaRPr lang="en-US"/>
            </a:p>
          </p:txBody>
        </p:sp>
        <p:sp>
          <p:nvSpPr>
            <p:cNvPr id="79" name="Freeform 40"/>
            <p:cNvSpPr>
              <a:spLocks/>
            </p:cNvSpPr>
            <p:nvPr/>
          </p:nvSpPr>
          <p:spPr bwMode="auto">
            <a:xfrm>
              <a:off x="2955" y="1500"/>
              <a:ext cx="603" cy="949"/>
            </a:xfrm>
            <a:custGeom>
              <a:avLst/>
              <a:gdLst>
                <a:gd name="T0" fmla="*/ 8 w 603"/>
                <a:gd name="T1" fmla="*/ 6 h 949"/>
                <a:gd name="T2" fmla="*/ 8 w 603"/>
                <a:gd name="T3" fmla="*/ 591 h 949"/>
                <a:gd name="T4" fmla="*/ 603 w 603"/>
                <a:gd name="T5" fmla="*/ 935 h 949"/>
                <a:gd name="T6" fmla="*/ 603 w 603"/>
                <a:gd name="T7" fmla="*/ 949 h 949"/>
                <a:gd name="T8" fmla="*/ 0 w 603"/>
                <a:gd name="T9" fmla="*/ 599 h 949"/>
                <a:gd name="T10" fmla="*/ 0 w 603"/>
                <a:gd name="T11" fmla="*/ 0 h 949"/>
                <a:gd name="T12" fmla="*/ 8 w 603"/>
                <a:gd name="T13" fmla="*/ 6 h 949"/>
                <a:gd name="T14" fmla="*/ 0 60000 65536"/>
                <a:gd name="T15" fmla="*/ 0 60000 65536"/>
                <a:gd name="T16" fmla="*/ 0 60000 65536"/>
                <a:gd name="T17" fmla="*/ 0 60000 65536"/>
                <a:gd name="T18" fmla="*/ 0 60000 65536"/>
                <a:gd name="T19" fmla="*/ 0 60000 65536"/>
                <a:gd name="T20" fmla="*/ 0 60000 65536"/>
                <a:gd name="T21" fmla="*/ 0 w 603"/>
                <a:gd name="T22" fmla="*/ 0 h 949"/>
                <a:gd name="T23" fmla="*/ 603 w 603"/>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949">
                  <a:moveTo>
                    <a:pt x="8" y="6"/>
                  </a:moveTo>
                  <a:lnTo>
                    <a:pt x="8" y="591"/>
                  </a:lnTo>
                  <a:lnTo>
                    <a:pt x="603" y="935"/>
                  </a:lnTo>
                  <a:lnTo>
                    <a:pt x="603" y="949"/>
                  </a:lnTo>
                  <a:lnTo>
                    <a:pt x="0" y="599"/>
                  </a:lnTo>
                  <a:lnTo>
                    <a:pt x="0" y="0"/>
                  </a:lnTo>
                  <a:lnTo>
                    <a:pt x="8" y="6"/>
                  </a:lnTo>
                  <a:close/>
                </a:path>
              </a:pathLst>
            </a:custGeom>
            <a:solidFill>
              <a:srgbClr val="FFFFFF"/>
            </a:solidFill>
            <a:ln w="9525">
              <a:noFill/>
              <a:round/>
              <a:headEnd/>
              <a:tailEnd/>
            </a:ln>
          </p:spPr>
          <p:txBody>
            <a:bodyPr/>
            <a:lstStyle/>
            <a:p>
              <a:pPr>
                <a:defRPr/>
              </a:pPr>
              <a:endParaRPr lang="en-US"/>
            </a:p>
          </p:txBody>
        </p:sp>
        <p:sp>
          <p:nvSpPr>
            <p:cNvPr id="80" name="Freeform 41"/>
            <p:cNvSpPr>
              <a:spLocks/>
            </p:cNvSpPr>
            <p:nvPr/>
          </p:nvSpPr>
          <p:spPr bwMode="auto">
            <a:xfrm>
              <a:off x="2342" y="2507"/>
              <a:ext cx="226" cy="135"/>
            </a:xfrm>
            <a:custGeom>
              <a:avLst/>
              <a:gdLst>
                <a:gd name="T0" fmla="*/ 0 w 226"/>
                <a:gd name="T1" fmla="*/ 2 h 135"/>
                <a:gd name="T2" fmla="*/ 0 w 226"/>
                <a:gd name="T3" fmla="*/ 8 h 135"/>
                <a:gd name="T4" fmla="*/ 2 w 226"/>
                <a:gd name="T5" fmla="*/ 12 h 135"/>
                <a:gd name="T6" fmla="*/ 216 w 226"/>
                <a:gd name="T7" fmla="*/ 133 h 135"/>
                <a:gd name="T8" fmla="*/ 222 w 226"/>
                <a:gd name="T9" fmla="*/ 135 h 135"/>
                <a:gd name="T10" fmla="*/ 224 w 226"/>
                <a:gd name="T11" fmla="*/ 131 h 135"/>
                <a:gd name="T12" fmla="*/ 226 w 226"/>
                <a:gd name="T13" fmla="*/ 127 h 135"/>
                <a:gd name="T14" fmla="*/ 222 w 226"/>
                <a:gd name="T15" fmla="*/ 123 h 135"/>
                <a:gd name="T16" fmla="*/ 8 w 226"/>
                <a:gd name="T17" fmla="*/ 0 h 135"/>
                <a:gd name="T18" fmla="*/ 4 w 226"/>
                <a:gd name="T19" fmla="*/ 0 h 135"/>
                <a:gd name="T20" fmla="*/ 0 w 226"/>
                <a:gd name="T21" fmla="*/ 2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135"/>
                <a:gd name="T35" fmla="*/ 226 w 226"/>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135">
                  <a:moveTo>
                    <a:pt x="0" y="2"/>
                  </a:moveTo>
                  <a:lnTo>
                    <a:pt x="0" y="8"/>
                  </a:lnTo>
                  <a:lnTo>
                    <a:pt x="2" y="12"/>
                  </a:lnTo>
                  <a:lnTo>
                    <a:pt x="216" y="133"/>
                  </a:lnTo>
                  <a:lnTo>
                    <a:pt x="222" y="135"/>
                  </a:lnTo>
                  <a:lnTo>
                    <a:pt x="224" y="131"/>
                  </a:lnTo>
                  <a:lnTo>
                    <a:pt x="226" y="127"/>
                  </a:lnTo>
                  <a:lnTo>
                    <a:pt x="222" y="123"/>
                  </a:lnTo>
                  <a:lnTo>
                    <a:pt x="8"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1" name="Freeform 42"/>
            <p:cNvSpPr>
              <a:spLocks/>
            </p:cNvSpPr>
            <p:nvPr/>
          </p:nvSpPr>
          <p:spPr bwMode="auto">
            <a:xfrm>
              <a:off x="2871" y="2219"/>
              <a:ext cx="561" cy="327"/>
            </a:xfrm>
            <a:custGeom>
              <a:avLst/>
              <a:gdLst>
                <a:gd name="T0" fmla="*/ 2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20 h 327"/>
                <a:gd name="T16" fmla="*/ 8 w 561"/>
                <a:gd name="T17" fmla="*/ 0 h 327"/>
                <a:gd name="T18" fmla="*/ 4 w 561"/>
                <a:gd name="T19" fmla="*/ 0 h 327"/>
                <a:gd name="T20" fmla="*/ 2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2" y="2"/>
                  </a:moveTo>
                  <a:lnTo>
                    <a:pt x="0" y="6"/>
                  </a:lnTo>
                  <a:lnTo>
                    <a:pt x="2" y="8"/>
                  </a:lnTo>
                  <a:lnTo>
                    <a:pt x="555" y="325"/>
                  </a:lnTo>
                  <a:lnTo>
                    <a:pt x="557" y="327"/>
                  </a:lnTo>
                  <a:lnTo>
                    <a:pt x="561" y="325"/>
                  </a:lnTo>
                  <a:lnTo>
                    <a:pt x="561" y="321"/>
                  </a:lnTo>
                  <a:lnTo>
                    <a:pt x="559" y="320"/>
                  </a:lnTo>
                  <a:lnTo>
                    <a:pt x="8" y="0"/>
                  </a:lnTo>
                  <a:lnTo>
                    <a:pt x="4" y="0"/>
                  </a:lnTo>
                  <a:lnTo>
                    <a:pt x="2" y="2"/>
                  </a:lnTo>
                  <a:close/>
                </a:path>
              </a:pathLst>
            </a:custGeom>
            <a:solidFill>
              <a:srgbClr val="000000"/>
            </a:solidFill>
            <a:ln w="9525">
              <a:noFill/>
              <a:round/>
              <a:headEnd/>
              <a:tailEnd/>
            </a:ln>
          </p:spPr>
          <p:txBody>
            <a:bodyPr/>
            <a:lstStyle/>
            <a:p>
              <a:pPr>
                <a:defRPr/>
              </a:pPr>
              <a:endParaRPr lang="en-US"/>
            </a:p>
          </p:txBody>
        </p:sp>
        <p:sp>
          <p:nvSpPr>
            <p:cNvPr id="82" name="Freeform 43"/>
            <p:cNvSpPr>
              <a:spLocks/>
            </p:cNvSpPr>
            <p:nvPr/>
          </p:nvSpPr>
          <p:spPr bwMode="auto">
            <a:xfrm>
              <a:off x="2809" y="2255"/>
              <a:ext cx="561" cy="327"/>
            </a:xfrm>
            <a:custGeom>
              <a:avLst/>
              <a:gdLst>
                <a:gd name="T0" fmla="*/ 0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19 h 327"/>
                <a:gd name="T16" fmla="*/ 8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5" y="325"/>
                  </a:lnTo>
                  <a:lnTo>
                    <a:pt x="557" y="327"/>
                  </a:lnTo>
                  <a:lnTo>
                    <a:pt x="561" y="325"/>
                  </a:lnTo>
                  <a:lnTo>
                    <a:pt x="561" y="321"/>
                  </a:lnTo>
                  <a:lnTo>
                    <a:pt x="559" y="319"/>
                  </a:lnTo>
                  <a:lnTo>
                    <a:pt x="8"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3" name="Freeform 44"/>
            <p:cNvSpPr>
              <a:spLocks/>
            </p:cNvSpPr>
            <p:nvPr/>
          </p:nvSpPr>
          <p:spPr bwMode="auto">
            <a:xfrm>
              <a:off x="2747" y="2291"/>
              <a:ext cx="561" cy="327"/>
            </a:xfrm>
            <a:custGeom>
              <a:avLst/>
              <a:gdLst>
                <a:gd name="T0" fmla="*/ 0 w 561"/>
                <a:gd name="T1" fmla="*/ 2 h 327"/>
                <a:gd name="T2" fmla="*/ 0 w 561"/>
                <a:gd name="T3" fmla="*/ 6 h 327"/>
                <a:gd name="T4" fmla="*/ 2 w 561"/>
                <a:gd name="T5" fmla="*/ 8 h 327"/>
                <a:gd name="T6" fmla="*/ 554 w 561"/>
                <a:gd name="T7" fmla="*/ 325 h 327"/>
                <a:gd name="T8" fmla="*/ 558 w 561"/>
                <a:gd name="T9" fmla="*/ 327 h 327"/>
                <a:gd name="T10" fmla="*/ 561 w 561"/>
                <a:gd name="T11" fmla="*/ 325 h 327"/>
                <a:gd name="T12" fmla="*/ 561 w 561"/>
                <a:gd name="T13" fmla="*/ 321 h 327"/>
                <a:gd name="T14" fmla="*/ 559 w 561"/>
                <a:gd name="T15" fmla="*/ 319 h 327"/>
                <a:gd name="T16" fmla="*/ 6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4" y="325"/>
                  </a:lnTo>
                  <a:lnTo>
                    <a:pt x="558" y="327"/>
                  </a:lnTo>
                  <a:lnTo>
                    <a:pt x="561" y="325"/>
                  </a:lnTo>
                  <a:lnTo>
                    <a:pt x="561" y="321"/>
                  </a:lnTo>
                  <a:lnTo>
                    <a:pt x="559" y="319"/>
                  </a:lnTo>
                  <a:lnTo>
                    <a:pt x="6"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4" name="Freeform 45"/>
            <p:cNvSpPr>
              <a:spLocks/>
            </p:cNvSpPr>
            <p:nvPr/>
          </p:nvSpPr>
          <p:spPr bwMode="auto">
            <a:xfrm>
              <a:off x="2685" y="2327"/>
              <a:ext cx="562" cy="327"/>
            </a:xfrm>
            <a:custGeom>
              <a:avLst/>
              <a:gdLst>
                <a:gd name="T0" fmla="*/ 0 w 562"/>
                <a:gd name="T1" fmla="*/ 2 h 327"/>
                <a:gd name="T2" fmla="*/ 0 w 562"/>
                <a:gd name="T3" fmla="*/ 6 h 327"/>
                <a:gd name="T4" fmla="*/ 2 w 562"/>
                <a:gd name="T5" fmla="*/ 8 h 327"/>
                <a:gd name="T6" fmla="*/ 554 w 562"/>
                <a:gd name="T7" fmla="*/ 325 h 327"/>
                <a:gd name="T8" fmla="*/ 558 w 562"/>
                <a:gd name="T9" fmla="*/ 327 h 327"/>
                <a:gd name="T10" fmla="*/ 560 w 562"/>
                <a:gd name="T11" fmla="*/ 325 h 327"/>
                <a:gd name="T12" fmla="*/ 562 w 562"/>
                <a:gd name="T13" fmla="*/ 321 h 327"/>
                <a:gd name="T14" fmla="*/ 560 w 562"/>
                <a:gd name="T15" fmla="*/ 319 h 327"/>
                <a:gd name="T16" fmla="*/ 6 w 562"/>
                <a:gd name="T17" fmla="*/ 0 h 327"/>
                <a:gd name="T18" fmla="*/ 4 w 562"/>
                <a:gd name="T19" fmla="*/ 0 h 327"/>
                <a:gd name="T20" fmla="*/ 0 w 562"/>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327"/>
                <a:gd name="T35" fmla="*/ 562 w 562"/>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327">
                  <a:moveTo>
                    <a:pt x="0" y="2"/>
                  </a:moveTo>
                  <a:lnTo>
                    <a:pt x="0" y="6"/>
                  </a:lnTo>
                  <a:lnTo>
                    <a:pt x="2" y="8"/>
                  </a:lnTo>
                  <a:lnTo>
                    <a:pt x="554" y="325"/>
                  </a:lnTo>
                  <a:lnTo>
                    <a:pt x="558" y="327"/>
                  </a:lnTo>
                  <a:lnTo>
                    <a:pt x="560" y="325"/>
                  </a:lnTo>
                  <a:lnTo>
                    <a:pt x="562" y="321"/>
                  </a:lnTo>
                  <a:lnTo>
                    <a:pt x="560" y="319"/>
                  </a:lnTo>
                  <a:lnTo>
                    <a:pt x="6" y="0"/>
                  </a:lnTo>
                  <a:lnTo>
                    <a:pt x="4" y="0"/>
                  </a:lnTo>
                  <a:lnTo>
                    <a:pt x="0" y="2"/>
                  </a:lnTo>
                  <a:close/>
                </a:path>
              </a:pathLst>
            </a:custGeom>
            <a:solidFill>
              <a:srgbClr val="000000"/>
            </a:solidFill>
            <a:ln w="9525">
              <a:noFill/>
              <a:round/>
              <a:headEnd/>
              <a:tailEnd/>
            </a:ln>
          </p:spPr>
          <p:txBody>
            <a:bodyPr/>
            <a:lstStyle/>
            <a:p>
              <a:pPr>
                <a:defRPr/>
              </a:pPr>
              <a:endParaRPr lang="en-US"/>
            </a:p>
          </p:txBody>
        </p:sp>
        <p:sp>
          <p:nvSpPr>
            <p:cNvPr id="85" name="Freeform 46"/>
            <p:cNvSpPr>
              <a:spLocks/>
            </p:cNvSpPr>
            <p:nvPr/>
          </p:nvSpPr>
          <p:spPr bwMode="auto">
            <a:xfrm>
              <a:off x="2624" y="2363"/>
              <a:ext cx="559" cy="327"/>
            </a:xfrm>
            <a:custGeom>
              <a:avLst/>
              <a:gdLst>
                <a:gd name="T0" fmla="*/ 0 w 559"/>
                <a:gd name="T1" fmla="*/ 2 h 327"/>
                <a:gd name="T2" fmla="*/ 0 w 559"/>
                <a:gd name="T3" fmla="*/ 6 h 327"/>
                <a:gd name="T4" fmla="*/ 2 w 559"/>
                <a:gd name="T5" fmla="*/ 8 h 327"/>
                <a:gd name="T6" fmla="*/ 553 w 559"/>
                <a:gd name="T7" fmla="*/ 325 h 327"/>
                <a:gd name="T8" fmla="*/ 557 w 559"/>
                <a:gd name="T9" fmla="*/ 327 h 327"/>
                <a:gd name="T10" fmla="*/ 559 w 559"/>
                <a:gd name="T11" fmla="*/ 325 h 327"/>
                <a:gd name="T12" fmla="*/ 559 w 559"/>
                <a:gd name="T13" fmla="*/ 321 h 327"/>
                <a:gd name="T14" fmla="*/ 557 w 559"/>
                <a:gd name="T15" fmla="*/ 319 h 327"/>
                <a:gd name="T16" fmla="*/ 6 w 559"/>
                <a:gd name="T17" fmla="*/ 0 h 327"/>
                <a:gd name="T18" fmla="*/ 2 w 559"/>
                <a:gd name="T19" fmla="*/ 0 h 327"/>
                <a:gd name="T20" fmla="*/ 0 w 559"/>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327"/>
                <a:gd name="T35" fmla="*/ 559 w 559"/>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327">
                  <a:moveTo>
                    <a:pt x="0" y="2"/>
                  </a:moveTo>
                  <a:lnTo>
                    <a:pt x="0" y="6"/>
                  </a:lnTo>
                  <a:lnTo>
                    <a:pt x="2" y="8"/>
                  </a:lnTo>
                  <a:lnTo>
                    <a:pt x="553" y="325"/>
                  </a:lnTo>
                  <a:lnTo>
                    <a:pt x="557" y="327"/>
                  </a:lnTo>
                  <a:lnTo>
                    <a:pt x="559" y="325"/>
                  </a:lnTo>
                  <a:lnTo>
                    <a:pt x="559" y="321"/>
                  </a:lnTo>
                  <a:lnTo>
                    <a:pt x="557" y="319"/>
                  </a:lnTo>
                  <a:lnTo>
                    <a:pt x="6" y="0"/>
                  </a:lnTo>
                  <a:lnTo>
                    <a:pt x="2" y="0"/>
                  </a:lnTo>
                  <a:lnTo>
                    <a:pt x="0" y="2"/>
                  </a:lnTo>
                  <a:close/>
                </a:path>
              </a:pathLst>
            </a:custGeom>
            <a:solidFill>
              <a:srgbClr val="000000"/>
            </a:solidFill>
            <a:ln w="9525">
              <a:noFill/>
              <a:round/>
              <a:headEnd/>
              <a:tailEnd/>
            </a:ln>
          </p:spPr>
          <p:txBody>
            <a:bodyPr/>
            <a:lstStyle/>
            <a:p>
              <a:pPr>
                <a:defRPr/>
              </a:pPr>
              <a:endParaRPr lang="en-US"/>
            </a:p>
          </p:txBody>
        </p:sp>
        <p:sp>
          <p:nvSpPr>
            <p:cNvPr id="86" name="Freeform 47"/>
            <p:cNvSpPr>
              <a:spLocks/>
            </p:cNvSpPr>
            <p:nvPr/>
          </p:nvSpPr>
          <p:spPr bwMode="auto">
            <a:xfrm>
              <a:off x="2865" y="2225"/>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pPr>
                <a:defRPr/>
              </a:pPr>
              <a:endParaRPr lang="en-US"/>
            </a:p>
          </p:txBody>
        </p:sp>
        <p:sp>
          <p:nvSpPr>
            <p:cNvPr id="87" name="Freeform 48"/>
            <p:cNvSpPr>
              <a:spLocks/>
            </p:cNvSpPr>
            <p:nvPr/>
          </p:nvSpPr>
          <p:spPr bwMode="auto">
            <a:xfrm>
              <a:off x="2803" y="2261"/>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pPr>
                <a:defRPr/>
              </a:pPr>
              <a:endParaRPr lang="en-US"/>
            </a:p>
          </p:txBody>
        </p:sp>
        <p:sp>
          <p:nvSpPr>
            <p:cNvPr id="88" name="Freeform 49"/>
            <p:cNvSpPr>
              <a:spLocks/>
            </p:cNvSpPr>
            <p:nvPr/>
          </p:nvSpPr>
          <p:spPr bwMode="auto">
            <a:xfrm>
              <a:off x="2741" y="2297"/>
              <a:ext cx="558" cy="323"/>
            </a:xfrm>
            <a:custGeom>
              <a:avLst/>
              <a:gdLst>
                <a:gd name="T0" fmla="*/ 0 w 558"/>
                <a:gd name="T1" fmla="*/ 2 h 323"/>
                <a:gd name="T2" fmla="*/ 0 w 558"/>
                <a:gd name="T3" fmla="*/ 4 h 323"/>
                <a:gd name="T4" fmla="*/ 2 w 558"/>
                <a:gd name="T5" fmla="*/ 6 h 323"/>
                <a:gd name="T6" fmla="*/ 554 w 558"/>
                <a:gd name="T7" fmla="*/ 323 h 323"/>
                <a:gd name="T8" fmla="*/ 556 w 558"/>
                <a:gd name="T9" fmla="*/ 323 h 323"/>
                <a:gd name="T10" fmla="*/ 558 w 558"/>
                <a:gd name="T11" fmla="*/ 323 h 323"/>
                <a:gd name="T12" fmla="*/ 558 w 558"/>
                <a:gd name="T13" fmla="*/ 319 h 323"/>
                <a:gd name="T14" fmla="*/ 556 w 558"/>
                <a:gd name="T15" fmla="*/ 317 h 323"/>
                <a:gd name="T16" fmla="*/ 4 w 558"/>
                <a:gd name="T17" fmla="*/ 0 h 323"/>
                <a:gd name="T18" fmla="*/ 2 w 558"/>
                <a:gd name="T19" fmla="*/ 0 h 323"/>
                <a:gd name="T20" fmla="*/ 0 w 558"/>
                <a:gd name="T21" fmla="*/ 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8"/>
                <a:gd name="T34" fmla="*/ 0 h 323"/>
                <a:gd name="T35" fmla="*/ 558 w 558"/>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8" h="323">
                  <a:moveTo>
                    <a:pt x="0" y="2"/>
                  </a:moveTo>
                  <a:lnTo>
                    <a:pt x="0" y="4"/>
                  </a:lnTo>
                  <a:lnTo>
                    <a:pt x="2" y="6"/>
                  </a:lnTo>
                  <a:lnTo>
                    <a:pt x="554" y="323"/>
                  </a:lnTo>
                  <a:lnTo>
                    <a:pt x="556" y="323"/>
                  </a:lnTo>
                  <a:lnTo>
                    <a:pt x="558" y="323"/>
                  </a:lnTo>
                  <a:lnTo>
                    <a:pt x="558" y="319"/>
                  </a:lnTo>
                  <a:lnTo>
                    <a:pt x="556" y="317"/>
                  </a:lnTo>
                  <a:lnTo>
                    <a:pt x="4" y="0"/>
                  </a:lnTo>
                  <a:lnTo>
                    <a:pt x="2" y="0"/>
                  </a:lnTo>
                  <a:lnTo>
                    <a:pt x="0" y="2"/>
                  </a:lnTo>
                  <a:close/>
                </a:path>
              </a:pathLst>
            </a:custGeom>
            <a:solidFill>
              <a:srgbClr val="FFFFFF"/>
            </a:solidFill>
            <a:ln w="9525">
              <a:noFill/>
              <a:round/>
              <a:headEnd/>
              <a:tailEnd/>
            </a:ln>
          </p:spPr>
          <p:txBody>
            <a:bodyPr/>
            <a:lstStyle/>
            <a:p>
              <a:pPr>
                <a:defRPr/>
              </a:pPr>
              <a:endParaRPr lang="en-US"/>
            </a:p>
          </p:txBody>
        </p:sp>
        <p:sp>
          <p:nvSpPr>
            <p:cNvPr id="89" name="Freeform 50"/>
            <p:cNvSpPr>
              <a:spLocks/>
            </p:cNvSpPr>
            <p:nvPr/>
          </p:nvSpPr>
          <p:spPr bwMode="auto">
            <a:xfrm>
              <a:off x="2679" y="2333"/>
              <a:ext cx="558" cy="323"/>
            </a:xfrm>
            <a:custGeom>
              <a:avLst/>
              <a:gdLst>
                <a:gd name="T0" fmla="*/ 0 w 558"/>
                <a:gd name="T1" fmla="*/ 0 h 323"/>
                <a:gd name="T2" fmla="*/ 0 w 558"/>
                <a:gd name="T3" fmla="*/ 4 h 323"/>
                <a:gd name="T4" fmla="*/ 554 w 558"/>
                <a:gd name="T5" fmla="*/ 323 h 323"/>
                <a:gd name="T6" fmla="*/ 556 w 558"/>
                <a:gd name="T7" fmla="*/ 323 h 323"/>
                <a:gd name="T8" fmla="*/ 558 w 558"/>
                <a:gd name="T9" fmla="*/ 321 h 323"/>
                <a:gd name="T10" fmla="*/ 558 w 558"/>
                <a:gd name="T11" fmla="*/ 319 h 323"/>
                <a:gd name="T12" fmla="*/ 556 w 558"/>
                <a:gd name="T13" fmla="*/ 317 h 323"/>
                <a:gd name="T14" fmla="*/ 4 w 558"/>
                <a:gd name="T15" fmla="*/ 0 h 323"/>
                <a:gd name="T16" fmla="*/ 2 w 558"/>
                <a:gd name="T17" fmla="*/ 0 h 323"/>
                <a:gd name="T18" fmla="*/ 0 w 558"/>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
                <a:gd name="T31" fmla="*/ 0 h 323"/>
                <a:gd name="T32" fmla="*/ 558 w 558"/>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 h="323">
                  <a:moveTo>
                    <a:pt x="0" y="0"/>
                  </a:moveTo>
                  <a:lnTo>
                    <a:pt x="0" y="4"/>
                  </a:lnTo>
                  <a:lnTo>
                    <a:pt x="554" y="323"/>
                  </a:lnTo>
                  <a:lnTo>
                    <a:pt x="556" y="323"/>
                  </a:lnTo>
                  <a:lnTo>
                    <a:pt x="558" y="321"/>
                  </a:lnTo>
                  <a:lnTo>
                    <a:pt x="558" y="319"/>
                  </a:lnTo>
                  <a:lnTo>
                    <a:pt x="556" y="317"/>
                  </a:lnTo>
                  <a:lnTo>
                    <a:pt x="4" y="0"/>
                  </a:lnTo>
                  <a:lnTo>
                    <a:pt x="2" y="0"/>
                  </a:lnTo>
                  <a:lnTo>
                    <a:pt x="0" y="0"/>
                  </a:lnTo>
                  <a:close/>
                </a:path>
              </a:pathLst>
            </a:custGeom>
            <a:solidFill>
              <a:srgbClr val="FFFFFF"/>
            </a:solidFill>
            <a:ln w="9525">
              <a:noFill/>
              <a:round/>
              <a:headEnd/>
              <a:tailEnd/>
            </a:ln>
          </p:spPr>
          <p:txBody>
            <a:bodyPr/>
            <a:lstStyle/>
            <a:p>
              <a:pPr>
                <a:defRPr/>
              </a:pPr>
              <a:endParaRPr lang="en-US"/>
            </a:p>
          </p:txBody>
        </p:sp>
        <p:sp>
          <p:nvSpPr>
            <p:cNvPr id="90" name="Freeform 51"/>
            <p:cNvSpPr>
              <a:spLocks/>
            </p:cNvSpPr>
            <p:nvPr/>
          </p:nvSpPr>
          <p:spPr bwMode="auto">
            <a:xfrm>
              <a:off x="2618" y="2369"/>
              <a:ext cx="557" cy="323"/>
            </a:xfrm>
            <a:custGeom>
              <a:avLst/>
              <a:gdLst>
                <a:gd name="T0" fmla="*/ 0 w 557"/>
                <a:gd name="T1" fmla="*/ 0 h 323"/>
                <a:gd name="T2" fmla="*/ 0 w 557"/>
                <a:gd name="T3" fmla="*/ 4 h 323"/>
                <a:gd name="T4" fmla="*/ 553 w 557"/>
                <a:gd name="T5" fmla="*/ 323 h 323"/>
                <a:gd name="T6" fmla="*/ 555 w 557"/>
                <a:gd name="T7" fmla="*/ 323 h 323"/>
                <a:gd name="T8" fmla="*/ 557 w 557"/>
                <a:gd name="T9" fmla="*/ 321 h 323"/>
                <a:gd name="T10" fmla="*/ 557 w 557"/>
                <a:gd name="T11" fmla="*/ 319 h 323"/>
                <a:gd name="T12" fmla="*/ 555 w 557"/>
                <a:gd name="T13" fmla="*/ 317 h 323"/>
                <a:gd name="T14" fmla="*/ 4 w 557"/>
                <a:gd name="T15" fmla="*/ 0 h 323"/>
                <a:gd name="T16" fmla="*/ 2 w 557"/>
                <a:gd name="T17" fmla="*/ 0 h 323"/>
                <a:gd name="T18" fmla="*/ 0 w 557"/>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0"/>
                  </a:moveTo>
                  <a:lnTo>
                    <a:pt x="0" y="4"/>
                  </a:lnTo>
                  <a:lnTo>
                    <a:pt x="553" y="323"/>
                  </a:lnTo>
                  <a:lnTo>
                    <a:pt x="555" y="323"/>
                  </a:lnTo>
                  <a:lnTo>
                    <a:pt x="557" y="321"/>
                  </a:lnTo>
                  <a:lnTo>
                    <a:pt x="557" y="319"/>
                  </a:lnTo>
                  <a:lnTo>
                    <a:pt x="555" y="317"/>
                  </a:lnTo>
                  <a:lnTo>
                    <a:pt x="4" y="0"/>
                  </a:lnTo>
                  <a:lnTo>
                    <a:pt x="2" y="0"/>
                  </a:lnTo>
                  <a:lnTo>
                    <a:pt x="0" y="0"/>
                  </a:lnTo>
                  <a:close/>
                </a:path>
              </a:pathLst>
            </a:custGeom>
            <a:solidFill>
              <a:srgbClr val="FFFFFF"/>
            </a:solidFill>
            <a:ln w="9525">
              <a:noFill/>
              <a:round/>
              <a:headEnd/>
              <a:tailEnd/>
            </a:ln>
          </p:spPr>
          <p:txBody>
            <a:bodyPr/>
            <a:lstStyle/>
            <a:p>
              <a:pPr>
                <a:defRPr/>
              </a:pPr>
              <a:endParaRPr lang="en-US"/>
            </a:p>
          </p:txBody>
        </p:sp>
        <p:sp>
          <p:nvSpPr>
            <p:cNvPr id="91" name="Freeform 52"/>
            <p:cNvSpPr>
              <a:spLocks/>
            </p:cNvSpPr>
            <p:nvPr/>
          </p:nvSpPr>
          <p:spPr bwMode="auto">
            <a:xfrm>
              <a:off x="2628" y="2533"/>
              <a:ext cx="239" cy="137"/>
            </a:xfrm>
            <a:custGeom>
              <a:avLst/>
              <a:gdLst>
                <a:gd name="T0" fmla="*/ 221 w 239"/>
                <a:gd name="T1" fmla="*/ 103 h 137"/>
                <a:gd name="T2" fmla="*/ 229 w 239"/>
                <a:gd name="T3" fmla="*/ 97 h 137"/>
                <a:gd name="T4" fmla="*/ 233 w 239"/>
                <a:gd name="T5" fmla="*/ 91 h 137"/>
                <a:gd name="T6" fmla="*/ 237 w 239"/>
                <a:gd name="T7" fmla="*/ 85 h 137"/>
                <a:gd name="T8" fmla="*/ 239 w 239"/>
                <a:gd name="T9" fmla="*/ 79 h 137"/>
                <a:gd name="T10" fmla="*/ 237 w 239"/>
                <a:gd name="T11" fmla="*/ 71 h 137"/>
                <a:gd name="T12" fmla="*/ 233 w 239"/>
                <a:gd name="T13" fmla="*/ 65 h 137"/>
                <a:gd name="T14" fmla="*/ 229 w 239"/>
                <a:gd name="T15" fmla="*/ 59 h 137"/>
                <a:gd name="T16" fmla="*/ 221 w 239"/>
                <a:gd name="T17" fmla="*/ 55 h 137"/>
                <a:gd name="T18" fmla="*/ 143 w 239"/>
                <a:gd name="T19" fmla="*/ 9 h 137"/>
                <a:gd name="T20" fmla="*/ 133 w 239"/>
                <a:gd name="T21" fmla="*/ 6 h 137"/>
                <a:gd name="T22" fmla="*/ 123 w 239"/>
                <a:gd name="T23" fmla="*/ 2 h 137"/>
                <a:gd name="T24" fmla="*/ 111 w 239"/>
                <a:gd name="T25" fmla="*/ 0 h 137"/>
                <a:gd name="T26" fmla="*/ 101 w 239"/>
                <a:gd name="T27" fmla="*/ 0 h 137"/>
                <a:gd name="T28" fmla="*/ 89 w 239"/>
                <a:gd name="T29" fmla="*/ 0 h 137"/>
                <a:gd name="T30" fmla="*/ 79 w 239"/>
                <a:gd name="T31" fmla="*/ 2 h 137"/>
                <a:gd name="T32" fmla="*/ 69 w 239"/>
                <a:gd name="T33" fmla="*/ 6 h 137"/>
                <a:gd name="T34" fmla="*/ 59 w 239"/>
                <a:gd name="T35" fmla="*/ 9 h 137"/>
                <a:gd name="T36" fmla="*/ 15 w 239"/>
                <a:gd name="T37" fmla="*/ 35 h 137"/>
                <a:gd name="T38" fmla="*/ 8 w 239"/>
                <a:gd name="T39" fmla="*/ 39 h 137"/>
                <a:gd name="T40" fmla="*/ 4 w 239"/>
                <a:gd name="T41" fmla="*/ 45 h 137"/>
                <a:gd name="T42" fmla="*/ 0 w 239"/>
                <a:gd name="T43" fmla="*/ 51 h 137"/>
                <a:gd name="T44" fmla="*/ 0 w 239"/>
                <a:gd name="T45" fmla="*/ 59 h 137"/>
                <a:gd name="T46" fmla="*/ 0 w 239"/>
                <a:gd name="T47" fmla="*/ 65 h 137"/>
                <a:gd name="T48" fmla="*/ 4 w 239"/>
                <a:gd name="T49" fmla="*/ 71 h 137"/>
                <a:gd name="T50" fmla="*/ 8 w 239"/>
                <a:gd name="T51" fmla="*/ 77 h 137"/>
                <a:gd name="T52" fmla="*/ 15 w 239"/>
                <a:gd name="T53" fmla="*/ 83 h 137"/>
                <a:gd name="T54" fmla="*/ 95 w 239"/>
                <a:gd name="T55" fmla="*/ 127 h 137"/>
                <a:gd name="T56" fmla="*/ 103 w 239"/>
                <a:gd name="T57" fmla="*/ 133 h 137"/>
                <a:gd name="T58" fmla="*/ 113 w 239"/>
                <a:gd name="T59" fmla="*/ 135 h 137"/>
                <a:gd name="T60" fmla="*/ 125 w 239"/>
                <a:gd name="T61" fmla="*/ 137 h 137"/>
                <a:gd name="T62" fmla="*/ 135 w 239"/>
                <a:gd name="T63" fmla="*/ 137 h 137"/>
                <a:gd name="T64" fmla="*/ 147 w 239"/>
                <a:gd name="T65" fmla="*/ 137 h 137"/>
                <a:gd name="T66" fmla="*/ 157 w 239"/>
                <a:gd name="T67" fmla="*/ 135 h 137"/>
                <a:gd name="T68" fmla="*/ 167 w 239"/>
                <a:gd name="T69" fmla="*/ 133 h 137"/>
                <a:gd name="T70" fmla="*/ 177 w 239"/>
                <a:gd name="T71" fmla="*/ 127 h 137"/>
                <a:gd name="T72" fmla="*/ 221 w 239"/>
                <a:gd name="T73" fmla="*/ 103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137"/>
                <a:gd name="T113" fmla="*/ 239 w 239"/>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137">
                  <a:moveTo>
                    <a:pt x="221" y="103"/>
                  </a:moveTo>
                  <a:lnTo>
                    <a:pt x="229" y="97"/>
                  </a:lnTo>
                  <a:lnTo>
                    <a:pt x="233" y="91"/>
                  </a:lnTo>
                  <a:lnTo>
                    <a:pt x="237" y="85"/>
                  </a:lnTo>
                  <a:lnTo>
                    <a:pt x="239" y="79"/>
                  </a:lnTo>
                  <a:lnTo>
                    <a:pt x="237" y="71"/>
                  </a:lnTo>
                  <a:lnTo>
                    <a:pt x="233" y="65"/>
                  </a:lnTo>
                  <a:lnTo>
                    <a:pt x="229" y="59"/>
                  </a:lnTo>
                  <a:lnTo>
                    <a:pt x="221" y="55"/>
                  </a:lnTo>
                  <a:lnTo>
                    <a:pt x="143" y="9"/>
                  </a:lnTo>
                  <a:lnTo>
                    <a:pt x="133" y="6"/>
                  </a:lnTo>
                  <a:lnTo>
                    <a:pt x="123" y="2"/>
                  </a:lnTo>
                  <a:lnTo>
                    <a:pt x="111" y="0"/>
                  </a:lnTo>
                  <a:lnTo>
                    <a:pt x="101" y="0"/>
                  </a:lnTo>
                  <a:lnTo>
                    <a:pt x="89" y="0"/>
                  </a:lnTo>
                  <a:lnTo>
                    <a:pt x="79" y="2"/>
                  </a:lnTo>
                  <a:lnTo>
                    <a:pt x="69" y="6"/>
                  </a:lnTo>
                  <a:lnTo>
                    <a:pt x="59" y="9"/>
                  </a:lnTo>
                  <a:lnTo>
                    <a:pt x="15" y="35"/>
                  </a:lnTo>
                  <a:lnTo>
                    <a:pt x="8" y="39"/>
                  </a:lnTo>
                  <a:lnTo>
                    <a:pt x="4" y="45"/>
                  </a:lnTo>
                  <a:lnTo>
                    <a:pt x="0" y="51"/>
                  </a:lnTo>
                  <a:lnTo>
                    <a:pt x="0" y="59"/>
                  </a:lnTo>
                  <a:lnTo>
                    <a:pt x="0" y="65"/>
                  </a:lnTo>
                  <a:lnTo>
                    <a:pt x="4" y="71"/>
                  </a:lnTo>
                  <a:lnTo>
                    <a:pt x="8" y="77"/>
                  </a:lnTo>
                  <a:lnTo>
                    <a:pt x="15" y="83"/>
                  </a:lnTo>
                  <a:lnTo>
                    <a:pt x="95" y="127"/>
                  </a:lnTo>
                  <a:lnTo>
                    <a:pt x="103" y="133"/>
                  </a:lnTo>
                  <a:lnTo>
                    <a:pt x="113" y="135"/>
                  </a:lnTo>
                  <a:lnTo>
                    <a:pt x="125" y="137"/>
                  </a:lnTo>
                  <a:lnTo>
                    <a:pt x="135" y="137"/>
                  </a:lnTo>
                  <a:lnTo>
                    <a:pt x="147" y="137"/>
                  </a:lnTo>
                  <a:lnTo>
                    <a:pt x="157" y="135"/>
                  </a:lnTo>
                  <a:lnTo>
                    <a:pt x="167" y="133"/>
                  </a:lnTo>
                  <a:lnTo>
                    <a:pt x="177" y="127"/>
                  </a:lnTo>
                  <a:lnTo>
                    <a:pt x="221" y="103"/>
                  </a:lnTo>
                  <a:close/>
                </a:path>
              </a:pathLst>
            </a:custGeom>
            <a:solidFill>
              <a:srgbClr val="7F7F7F"/>
            </a:solidFill>
            <a:ln w="9525">
              <a:noFill/>
              <a:round/>
              <a:headEnd/>
              <a:tailEnd/>
            </a:ln>
          </p:spPr>
          <p:txBody>
            <a:bodyPr/>
            <a:lstStyle/>
            <a:p>
              <a:pPr>
                <a:defRPr/>
              </a:pPr>
              <a:endParaRPr lang="en-US"/>
            </a:p>
          </p:txBody>
        </p:sp>
        <p:sp>
          <p:nvSpPr>
            <p:cNvPr id="92" name="Freeform 53"/>
            <p:cNvSpPr>
              <a:spLocks/>
            </p:cNvSpPr>
            <p:nvPr/>
          </p:nvSpPr>
          <p:spPr bwMode="auto">
            <a:xfrm>
              <a:off x="2628" y="2533"/>
              <a:ext cx="237" cy="83"/>
            </a:xfrm>
            <a:custGeom>
              <a:avLst/>
              <a:gdLst>
                <a:gd name="T0" fmla="*/ 221 w 237"/>
                <a:gd name="T1" fmla="*/ 63 h 83"/>
                <a:gd name="T2" fmla="*/ 143 w 237"/>
                <a:gd name="T3" fmla="*/ 17 h 83"/>
                <a:gd name="T4" fmla="*/ 133 w 237"/>
                <a:gd name="T5" fmla="*/ 13 h 83"/>
                <a:gd name="T6" fmla="*/ 123 w 237"/>
                <a:gd name="T7" fmla="*/ 9 h 83"/>
                <a:gd name="T8" fmla="*/ 111 w 237"/>
                <a:gd name="T9" fmla="*/ 7 h 83"/>
                <a:gd name="T10" fmla="*/ 101 w 237"/>
                <a:gd name="T11" fmla="*/ 7 h 83"/>
                <a:gd name="T12" fmla="*/ 89 w 237"/>
                <a:gd name="T13" fmla="*/ 7 h 83"/>
                <a:gd name="T14" fmla="*/ 79 w 237"/>
                <a:gd name="T15" fmla="*/ 9 h 83"/>
                <a:gd name="T16" fmla="*/ 69 w 237"/>
                <a:gd name="T17" fmla="*/ 13 h 83"/>
                <a:gd name="T18" fmla="*/ 59 w 237"/>
                <a:gd name="T19" fmla="*/ 17 h 83"/>
                <a:gd name="T20" fmla="*/ 15 w 237"/>
                <a:gd name="T21" fmla="*/ 43 h 83"/>
                <a:gd name="T22" fmla="*/ 10 w 237"/>
                <a:gd name="T23" fmla="*/ 47 h 83"/>
                <a:gd name="T24" fmla="*/ 4 w 237"/>
                <a:gd name="T25" fmla="*/ 51 h 83"/>
                <a:gd name="T26" fmla="*/ 2 w 237"/>
                <a:gd name="T27" fmla="*/ 57 h 83"/>
                <a:gd name="T28" fmla="*/ 0 w 237"/>
                <a:gd name="T29" fmla="*/ 63 h 83"/>
                <a:gd name="T30" fmla="*/ 0 w 237"/>
                <a:gd name="T31" fmla="*/ 55 h 83"/>
                <a:gd name="T32" fmla="*/ 2 w 237"/>
                <a:gd name="T33" fmla="*/ 47 h 83"/>
                <a:gd name="T34" fmla="*/ 8 w 237"/>
                <a:gd name="T35" fmla="*/ 41 h 83"/>
                <a:gd name="T36" fmla="*/ 15 w 237"/>
                <a:gd name="T37" fmla="*/ 35 h 83"/>
                <a:gd name="T38" fmla="*/ 59 w 237"/>
                <a:gd name="T39" fmla="*/ 9 h 83"/>
                <a:gd name="T40" fmla="*/ 69 w 237"/>
                <a:gd name="T41" fmla="*/ 6 h 83"/>
                <a:gd name="T42" fmla="*/ 79 w 237"/>
                <a:gd name="T43" fmla="*/ 2 h 83"/>
                <a:gd name="T44" fmla="*/ 89 w 237"/>
                <a:gd name="T45" fmla="*/ 0 h 83"/>
                <a:gd name="T46" fmla="*/ 101 w 237"/>
                <a:gd name="T47" fmla="*/ 0 h 83"/>
                <a:gd name="T48" fmla="*/ 111 w 237"/>
                <a:gd name="T49" fmla="*/ 0 h 83"/>
                <a:gd name="T50" fmla="*/ 123 w 237"/>
                <a:gd name="T51" fmla="*/ 2 h 83"/>
                <a:gd name="T52" fmla="*/ 133 w 237"/>
                <a:gd name="T53" fmla="*/ 6 h 83"/>
                <a:gd name="T54" fmla="*/ 143 w 237"/>
                <a:gd name="T55" fmla="*/ 9 h 83"/>
                <a:gd name="T56" fmla="*/ 221 w 237"/>
                <a:gd name="T57" fmla="*/ 55 h 83"/>
                <a:gd name="T58" fmla="*/ 229 w 237"/>
                <a:gd name="T59" fmla="*/ 61 h 83"/>
                <a:gd name="T60" fmla="*/ 235 w 237"/>
                <a:gd name="T61" fmla="*/ 67 h 83"/>
                <a:gd name="T62" fmla="*/ 237 w 237"/>
                <a:gd name="T63" fmla="*/ 75 h 83"/>
                <a:gd name="T64" fmla="*/ 237 w 237"/>
                <a:gd name="T65" fmla="*/ 83 h 83"/>
                <a:gd name="T66" fmla="*/ 235 w 237"/>
                <a:gd name="T67" fmla="*/ 77 h 83"/>
                <a:gd name="T68" fmla="*/ 233 w 237"/>
                <a:gd name="T69" fmla="*/ 71 h 83"/>
                <a:gd name="T70" fmla="*/ 227 w 237"/>
                <a:gd name="T71" fmla="*/ 67 h 83"/>
                <a:gd name="T72" fmla="*/ 221 w 237"/>
                <a:gd name="T73" fmla="*/ 6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83"/>
                <a:gd name="T113" fmla="*/ 237 w 23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83">
                  <a:moveTo>
                    <a:pt x="221" y="63"/>
                  </a:moveTo>
                  <a:lnTo>
                    <a:pt x="143" y="17"/>
                  </a:lnTo>
                  <a:lnTo>
                    <a:pt x="133" y="13"/>
                  </a:lnTo>
                  <a:lnTo>
                    <a:pt x="123" y="9"/>
                  </a:lnTo>
                  <a:lnTo>
                    <a:pt x="111" y="7"/>
                  </a:lnTo>
                  <a:lnTo>
                    <a:pt x="101" y="7"/>
                  </a:lnTo>
                  <a:lnTo>
                    <a:pt x="89" y="7"/>
                  </a:lnTo>
                  <a:lnTo>
                    <a:pt x="79" y="9"/>
                  </a:lnTo>
                  <a:lnTo>
                    <a:pt x="69" y="13"/>
                  </a:lnTo>
                  <a:lnTo>
                    <a:pt x="59" y="17"/>
                  </a:lnTo>
                  <a:lnTo>
                    <a:pt x="15" y="43"/>
                  </a:lnTo>
                  <a:lnTo>
                    <a:pt x="10" y="47"/>
                  </a:lnTo>
                  <a:lnTo>
                    <a:pt x="4" y="51"/>
                  </a:lnTo>
                  <a:lnTo>
                    <a:pt x="2" y="57"/>
                  </a:lnTo>
                  <a:lnTo>
                    <a:pt x="0" y="63"/>
                  </a:lnTo>
                  <a:lnTo>
                    <a:pt x="0" y="55"/>
                  </a:lnTo>
                  <a:lnTo>
                    <a:pt x="2" y="47"/>
                  </a:lnTo>
                  <a:lnTo>
                    <a:pt x="8" y="41"/>
                  </a:lnTo>
                  <a:lnTo>
                    <a:pt x="15" y="35"/>
                  </a:lnTo>
                  <a:lnTo>
                    <a:pt x="59" y="9"/>
                  </a:lnTo>
                  <a:lnTo>
                    <a:pt x="69" y="6"/>
                  </a:lnTo>
                  <a:lnTo>
                    <a:pt x="79" y="2"/>
                  </a:lnTo>
                  <a:lnTo>
                    <a:pt x="89" y="0"/>
                  </a:lnTo>
                  <a:lnTo>
                    <a:pt x="101" y="0"/>
                  </a:lnTo>
                  <a:lnTo>
                    <a:pt x="111" y="0"/>
                  </a:lnTo>
                  <a:lnTo>
                    <a:pt x="123" y="2"/>
                  </a:lnTo>
                  <a:lnTo>
                    <a:pt x="133" y="6"/>
                  </a:lnTo>
                  <a:lnTo>
                    <a:pt x="143" y="9"/>
                  </a:lnTo>
                  <a:lnTo>
                    <a:pt x="221" y="55"/>
                  </a:lnTo>
                  <a:lnTo>
                    <a:pt x="229" y="61"/>
                  </a:lnTo>
                  <a:lnTo>
                    <a:pt x="235" y="67"/>
                  </a:lnTo>
                  <a:lnTo>
                    <a:pt x="237" y="75"/>
                  </a:lnTo>
                  <a:lnTo>
                    <a:pt x="237" y="83"/>
                  </a:lnTo>
                  <a:lnTo>
                    <a:pt x="235" y="77"/>
                  </a:lnTo>
                  <a:lnTo>
                    <a:pt x="233" y="71"/>
                  </a:lnTo>
                  <a:lnTo>
                    <a:pt x="227" y="67"/>
                  </a:lnTo>
                  <a:lnTo>
                    <a:pt x="221" y="63"/>
                  </a:lnTo>
                  <a:close/>
                </a:path>
              </a:pathLst>
            </a:custGeom>
            <a:solidFill>
              <a:srgbClr val="000000"/>
            </a:solidFill>
            <a:ln w="9525">
              <a:noFill/>
              <a:round/>
              <a:headEnd/>
              <a:tailEnd/>
            </a:ln>
          </p:spPr>
          <p:txBody>
            <a:bodyPr/>
            <a:lstStyle/>
            <a:p>
              <a:pPr>
                <a:defRPr/>
              </a:pPr>
              <a:endParaRPr lang="en-US"/>
            </a:p>
          </p:txBody>
        </p:sp>
        <p:sp>
          <p:nvSpPr>
            <p:cNvPr id="93" name="Freeform 54"/>
            <p:cNvSpPr>
              <a:spLocks/>
            </p:cNvSpPr>
            <p:nvPr/>
          </p:nvSpPr>
          <p:spPr bwMode="auto">
            <a:xfrm>
              <a:off x="2901" y="2115"/>
              <a:ext cx="703" cy="410"/>
            </a:xfrm>
            <a:custGeom>
              <a:avLst/>
              <a:gdLst>
                <a:gd name="T0" fmla="*/ 0 w 703"/>
                <a:gd name="T1" fmla="*/ 2 h 410"/>
                <a:gd name="T2" fmla="*/ 0 w 703"/>
                <a:gd name="T3" fmla="*/ 6 h 410"/>
                <a:gd name="T4" fmla="*/ 2 w 703"/>
                <a:gd name="T5" fmla="*/ 8 h 410"/>
                <a:gd name="T6" fmla="*/ 697 w 703"/>
                <a:gd name="T7" fmla="*/ 410 h 410"/>
                <a:gd name="T8" fmla="*/ 701 w 703"/>
                <a:gd name="T9" fmla="*/ 410 h 410"/>
                <a:gd name="T10" fmla="*/ 703 w 703"/>
                <a:gd name="T11" fmla="*/ 408 h 410"/>
                <a:gd name="T12" fmla="*/ 703 w 703"/>
                <a:gd name="T13" fmla="*/ 406 h 410"/>
                <a:gd name="T14" fmla="*/ 701 w 703"/>
                <a:gd name="T15" fmla="*/ 402 h 410"/>
                <a:gd name="T16" fmla="*/ 6 w 703"/>
                <a:gd name="T17" fmla="*/ 0 h 410"/>
                <a:gd name="T18" fmla="*/ 4 w 703"/>
                <a:gd name="T19" fmla="*/ 0 h 410"/>
                <a:gd name="T20" fmla="*/ 0 w 703"/>
                <a:gd name="T21" fmla="*/ 2 h 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3"/>
                <a:gd name="T34" fmla="*/ 0 h 410"/>
                <a:gd name="T35" fmla="*/ 703 w 703"/>
                <a:gd name="T36" fmla="*/ 410 h 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3" h="410">
                  <a:moveTo>
                    <a:pt x="0" y="2"/>
                  </a:moveTo>
                  <a:lnTo>
                    <a:pt x="0" y="6"/>
                  </a:lnTo>
                  <a:lnTo>
                    <a:pt x="2" y="8"/>
                  </a:lnTo>
                  <a:lnTo>
                    <a:pt x="697" y="410"/>
                  </a:lnTo>
                  <a:lnTo>
                    <a:pt x="701" y="410"/>
                  </a:lnTo>
                  <a:lnTo>
                    <a:pt x="703" y="408"/>
                  </a:lnTo>
                  <a:lnTo>
                    <a:pt x="703" y="406"/>
                  </a:lnTo>
                  <a:lnTo>
                    <a:pt x="701" y="402"/>
                  </a:lnTo>
                  <a:lnTo>
                    <a:pt x="6" y="0"/>
                  </a:lnTo>
                  <a:lnTo>
                    <a:pt x="4" y="0"/>
                  </a:lnTo>
                  <a:lnTo>
                    <a:pt x="0" y="2"/>
                  </a:lnTo>
                  <a:close/>
                </a:path>
              </a:pathLst>
            </a:custGeom>
            <a:solidFill>
              <a:srgbClr val="333333"/>
            </a:solidFill>
            <a:ln w="9525">
              <a:noFill/>
              <a:round/>
              <a:headEnd/>
              <a:tailEnd/>
            </a:ln>
          </p:spPr>
          <p:txBody>
            <a:bodyPr/>
            <a:lstStyle/>
            <a:p>
              <a:pPr>
                <a:defRPr/>
              </a:pPr>
              <a:endParaRPr lang="en-US"/>
            </a:p>
          </p:txBody>
        </p:sp>
        <p:sp>
          <p:nvSpPr>
            <p:cNvPr id="94" name="Freeform 55"/>
            <p:cNvSpPr>
              <a:spLocks/>
            </p:cNvSpPr>
            <p:nvPr/>
          </p:nvSpPr>
          <p:spPr bwMode="auto">
            <a:xfrm>
              <a:off x="2909" y="1412"/>
              <a:ext cx="717" cy="407"/>
            </a:xfrm>
            <a:custGeom>
              <a:avLst/>
              <a:gdLst>
                <a:gd name="T0" fmla="*/ 46 w 717"/>
                <a:gd name="T1" fmla="*/ 4 h 407"/>
                <a:gd name="T2" fmla="*/ 717 w 717"/>
                <a:gd name="T3" fmla="*/ 391 h 407"/>
                <a:gd name="T4" fmla="*/ 691 w 717"/>
                <a:gd name="T5" fmla="*/ 407 h 407"/>
                <a:gd name="T6" fmla="*/ 0 w 717"/>
                <a:gd name="T7" fmla="*/ 8 h 407"/>
                <a:gd name="T8" fmla="*/ 4 w 717"/>
                <a:gd name="T9" fmla="*/ 6 h 407"/>
                <a:gd name="T10" fmla="*/ 16 w 717"/>
                <a:gd name="T11" fmla="*/ 2 h 407"/>
                <a:gd name="T12" fmla="*/ 32 w 717"/>
                <a:gd name="T13" fmla="*/ 0 h 407"/>
                <a:gd name="T14" fmla="*/ 40 w 717"/>
                <a:gd name="T15" fmla="*/ 2 h 407"/>
                <a:gd name="T16" fmla="*/ 46 w 717"/>
                <a:gd name="T17" fmla="*/ 4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07"/>
                <a:gd name="T29" fmla="*/ 717 w 71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07">
                  <a:moveTo>
                    <a:pt x="46" y="4"/>
                  </a:moveTo>
                  <a:lnTo>
                    <a:pt x="717" y="391"/>
                  </a:lnTo>
                  <a:lnTo>
                    <a:pt x="691" y="407"/>
                  </a:lnTo>
                  <a:lnTo>
                    <a:pt x="0" y="8"/>
                  </a:lnTo>
                  <a:lnTo>
                    <a:pt x="4" y="6"/>
                  </a:lnTo>
                  <a:lnTo>
                    <a:pt x="16" y="2"/>
                  </a:lnTo>
                  <a:lnTo>
                    <a:pt x="32" y="0"/>
                  </a:lnTo>
                  <a:lnTo>
                    <a:pt x="40" y="2"/>
                  </a:lnTo>
                  <a:lnTo>
                    <a:pt x="46" y="4"/>
                  </a:lnTo>
                  <a:close/>
                </a:path>
              </a:pathLst>
            </a:custGeom>
            <a:solidFill>
              <a:srgbClr val="E3E3E2"/>
            </a:solidFill>
            <a:ln w="9525">
              <a:noFill/>
              <a:round/>
              <a:headEnd/>
              <a:tailEnd/>
            </a:ln>
          </p:spPr>
          <p:txBody>
            <a:bodyPr/>
            <a:lstStyle/>
            <a:p>
              <a:pPr>
                <a:defRPr/>
              </a:pPr>
              <a:endParaRPr lang="en-US"/>
            </a:p>
          </p:txBody>
        </p:sp>
        <p:sp>
          <p:nvSpPr>
            <p:cNvPr id="95" name="Freeform 56"/>
            <p:cNvSpPr>
              <a:spLocks/>
            </p:cNvSpPr>
            <p:nvPr/>
          </p:nvSpPr>
          <p:spPr bwMode="auto">
            <a:xfrm>
              <a:off x="3532" y="2564"/>
              <a:ext cx="28" cy="34"/>
            </a:xfrm>
            <a:custGeom>
              <a:avLst/>
              <a:gdLst>
                <a:gd name="T0" fmla="*/ 0 w 28"/>
                <a:gd name="T1" fmla="*/ 24 h 34"/>
                <a:gd name="T2" fmla="*/ 2 w 28"/>
                <a:gd name="T3" fmla="*/ 30 h 34"/>
                <a:gd name="T4" fmla="*/ 4 w 28"/>
                <a:gd name="T5" fmla="*/ 34 h 34"/>
                <a:gd name="T6" fmla="*/ 10 w 28"/>
                <a:gd name="T7" fmla="*/ 34 h 34"/>
                <a:gd name="T8" fmla="*/ 14 w 28"/>
                <a:gd name="T9" fmla="*/ 32 h 34"/>
                <a:gd name="T10" fmla="*/ 20 w 28"/>
                <a:gd name="T11" fmla="*/ 28 h 34"/>
                <a:gd name="T12" fmla="*/ 24 w 28"/>
                <a:gd name="T13" fmla="*/ 22 h 34"/>
                <a:gd name="T14" fmla="*/ 26 w 28"/>
                <a:gd name="T15" fmla="*/ 16 h 34"/>
                <a:gd name="T16" fmla="*/ 28 w 28"/>
                <a:gd name="T17" fmla="*/ 10 h 34"/>
                <a:gd name="T18" fmla="*/ 26 w 28"/>
                <a:gd name="T19" fmla="*/ 4 h 34"/>
                <a:gd name="T20" fmla="*/ 24 w 28"/>
                <a:gd name="T21" fmla="*/ 0 h 34"/>
                <a:gd name="T22" fmla="*/ 20 w 28"/>
                <a:gd name="T23" fmla="*/ 0 h 34"/>
                <a:gd name="T24" fmla="*/ 14 w 28"/>
                <a:gd name="T25" fmla="*/ 2 h 34"/>
                <a:gd name="T26" fmla="*/ 10 w 28"/>
                <a:gd name="T27" fmla="*/ 6 h 34"/>
                <a:gd name="T28" fmla="*/ 4 w 28"/>
                <a:gd name="T29" fmla="*/ 12 h 34"/>
                <a:gd name="T30" fmla="*/ 2 w 28"/>
                <a:gd name="T31" fmla="*/ 18 h 34"/>
                <a:gd name="T32" fmla="*/ 0 w 28"/>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4"/>
                <a:gd name="T53" fmla="*/ 28 w 2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4">
                  <a:moveTo>
                    <a:pt x="0" y="24"/>
                  </a:moveTo>
                  <a:lnTo>
                    <a:pt x="2" y="30"/>
                  </a:lnTo>
                  <a:lnTo>
                    <a:pt x="4" y="34"/>
                  </a:lnTo>
                  <a:lnTo>
                    <a:pt x="10" y="34"/>
                  </a:lnTo>
                  <a:lnTo>
                    <a:pt x="14" y="32"/>
                  </a:lnTo>
                  <a:lnTo>
                    <a:pt x="20" y="28"/>
                  </a:lnTo>
                  <a:lnTo>
                    <a:pt x="24" y="22"/>
                  </a:lnTo>
                  <a:lnTo>
                    <a:pt x="26" y="16"/>
                  </a:lnTo>
                  <a:lnTo>
                    <a:pt x="28" y="10"/>
                  </a:lnTo>
                  <a:lnTo>
                    <a:pt x="26" y="4"/>
                  </a:lnTo>
                  <a:lnTo>
                    <a:pt x="24" y="0"/>
                  </a:lnTo>
                  <a:lnTo>
                    <a:pt x="20" y="0"/>
                  </a:lnTo>
                  <a:lnTo>
                    <a:pt x="14" y="2"/>
                  </a:lnTo>
                  <a:lnTo>
                    <a:pt x="10" y="6"/>
                  </a:lnTo>
                  <a:lnTo>
                    <a:pt x="4" y="12"/>
                  </a:lnTo>
                  <a:lnTo>
                    <a:pt x="2" y="18"/>
                  </a:lnTo>
                  <a:lnTo>
                    <a:pt x="0" y="24"/>
                  </a:lnTo>
                  <a:close/>
                </a:path>
              </a:pathLst>
            </a:custGeom>
            <a:solidFill>
              <a:srgbClr val="000000"/>
            </a:solidFill>
            <a:ln w="9525">
              <a:noFill/>
              <a:round/>
              <a:headEnd/>
              <a:tailEnd/>
            </a:ln>
          </p:spPr>
          <p:txBody>
            <a:bodyPr/>
            <a:lstStyle/>
            <a:p>
              <a:pPr>
                <a:defRPr/>
              </a:pPr>
              <a:endParaRPr lang="en-US"/>
            </a:p>
          </p:txBody>
        </p:sp>
        <p:sp>
          <p:nvSpPr>
            <p:cNvPr id="96" name="Freeform 57"/>
            <p:cNvSpPr>
              <a:spLocks/>
            </p:cNvSpPr>
            <p:nvPr/>
          </p:nvSpPr>
          <p:spPr bwMode="auto">
            <a:xfrm>
              <a:off x="3494" y="2586"/>
              <a:ext cx="26" cy="34"/>
            </a:xfrm>
            <a:custGeom>
              <a:avLst/>
              <a:gdLst>
                <a:gd name="T0" fmla="*/ 0 w 26"/>
                <a:gd name="T1" fmla="*/ 26 h 34"/>
                <a:gd name="T2" fmla="*/ 0 w 26"/>
                <a:gd name="T3" fmla="*/ 30 h 34"/>
                <a:gd name="T4" fmla="*/ 4 w 26"/>
                <a:gd name="T5" fmla="*/ 34 h 34"/>
                <a:gd name="T6" fmla="*/ 8 w 26"/>
                <a:gd name="T7" fmla="*/ 34 h 34"/>
                <a:gd name="T8" fmla="*/ 12 w 26"/>
                <a:gd name="T9" fmla="*/ 34 h 34"/>
                <a:gd name="T10" fmla="*/ 18 w 26"/>
                <a:gd name="T11" fmla="*/ 30 h 34"/>
                <a:gd name="T12" fmla="*/ 22 w 26"/>
                <a:gd name="T13" fmla="*/ 24 h 34"/>
                <a:gd name="T14" fmla="*/ 26 w 26"/>
                <a:gd name="T15" fmla="*/ 16 h 34"/>
                <a:gd name="T16" fmla="*/ 26 w 26"/>
                <a:gd name="T17" fmla="*/ 10 h 34"/>
                <a:gd name="T18" fmla="*/ 26 w 26"/>
                <a:gd name="T19" fmla="*/ 4 h 34"/>
                <a:gd name="T20" fmla="*/ 22 w 26"/>
                <a:gd name="T21" fmla="*/ 2 h 34"/>
                <a:gd name="T22" fmla="*/ 18 w 26"/>
                <a:gd name="T23" fmla="*/ 0 h 34"/>
                <a:gd name="T24" fmla="*/ 12 w 26"/>
                <a:gd name="T25" fmla="*/ 2 h 34"/>
                <a:gd name="T26" fmla="*/ 8 w 26"/>
                <a:gd name="T27" fmla="*/ 6 h 34"/>
                <a:gd name="T28" fmla="*/ 4 w 26"/>
                <a:gd name="T29" fmla="*/ 12 h 34"/>
                <a:gd name="T30" fmla="*/ 0 w 26"/>
                <a:gd name="T31" fmla="*/ 18 h 34"/>
                <a:gd name="T32" fmla="*/ 0 w 26"/>
                <a:gd name="T33" fmla="*/ 2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0" y="26"/>
                  </a:moveTo>
                  <a:lnTo>
                    <a:pt x="0" y="30"/>
                  </a:lnTo>
                  <a:lnTo>
                    <a:pt x="4" y="34"/>
                  </a:lnTo>
                  <a:lnTo>
                    <a:pt x="8" y="34"/>
                  </a:lnTo>
                  <a:lnTo>
                    <a:pt x="12" y="34"/>
                  </a:lnTo>
                  <a:lnTo>
                    <a:pt x="18" y="30"/>
                  </a:lnTo>
                  <a:lnTo>
                    <a:pt x="22" y="24"/>
                  </a:lnTo>
                  <a:lnTo>
                    <a:pt x="26" y="16"/>
                  </a:lnTo>
                  <a:lnTo>
                    <a:pt x="26" y="10"/>
                  </a:lnTo>
                  <a:lnTo>
                    <a:pt x="26" y="4"/>
                  </a:lnTo>
                  <a:lnTo>
                    <a:pt x="22" y="2"/>
                  </a:lnTo>
                  <a:lnTo>
                    <a:pt x="18" y="0"/>
                  </a:lnTo>
                  <a:lnTo>
                    <a:pt x="12" y="2"/>
                  </a:lnTo>
                  <a:lnTo>
                    <a:pt x="8" y="6"/>
                  </a:lnTo>
                  <a:lnTo>
                    <a:pt x="4" y="12"/>
                  </a:lnTo>
                  <a:lnTo>
                    <a:pt x="0" y="18"/>
                  </a:lnTo>
                  <a:lnTo>
                    <a:pt x="0" y="26"/>
                  </a:lnTo>
                  <a:close/>
                </a:path>
              </a:pathLst>
            </a:custGeom>
            <a:solidFill>
              <a:srgbClr val="000000"/>
            </a:solidFill>
            <a:ln w="9525">
              <a:noFill/>
              <a:round/>
              <a:headEnd/>
              <a:tailEnd/>
            </a:ln>
          </p:spPr>
          <p:txBody>
            <a:bodyPr/>
            <a:lstStyle/>
            <a:p>
              <a:pPr>
                <a:defRPr/>
              </a:pPr>
              <a:endParaRPr lang="en-US"/>
            </a:p>
          </p:txBody>
        </p:sp>
        <p:sp>
          <p:nvSpPr>
            <p:cNvPr id="97" name="Freeform 58"/>
            <p:cNvSpPr>
              <a:spLocks/>
            </p:cNvSpPr>
            <p:nvPr/>
          </p:nvSpPr>
          <p:spPr bwMode="auto">
            <a:xfrm>
              <a:off x="3454" y="2608"/>
              <a:ext cx="26" cy="36"/>
            </a:xfrm>
            <a:custGeom>
              <a:avLst/>
              <a:gdLst>
                <a:gd name="T0" fmla="*/ 0 w 26"/>
                <a:gd name="T1" fmla="*/ 26 h 36"/>
                <a:gd name="T2" fmla="*/ 2 w 26"/>
                <a:gd name="T3" fmla="*/ 32 h 36"/>
                <a:gd name="T4" fmla="*/ 4 w 26"/>
                <a:gd name="T5" fmla="*/ 34 h 36"/>
                <a:gd name="T6" fmla="*/ 8 w 26"/>
                <a:gd name="T7" fmla="*/ 36 h 36"/>
                <a:gd name="T8" fmla="*/ 14 w 26"/>
                <a:gd name="T9" fmla="*/ 34 h 36"/>
                <a:gd name="T10" fmla="*/ 18 w 26"/>
                <a:gd name="T11" fmla="*/ 30 h 36"/>
                <a:gd name="T12" fmla="*/ 24 w 26"/>
                <a:gd name="T13" fmla="*/ 24 h 36"/>
                <a:gd name="T14" fmla="*/ 26 w 26"/>
                <a:gd name="T15" fmla="*/ 18 h 36"/>
                <a:gd name="T16" fmla="*/ 26 w 26"/>
                <a:gd name="T17" fmla="*/ 10 h 36"/>
                <a:gd name="T18" fmla="*/ 26 w 26"/>
                <a:gd name="T19" fmla="*/ 6 h 36"/>
                <a:gd name="T20" fmla="*/ 24 w 26"/>
                <a:gd name="T21" fmla="*/ 2 h 36"/>
                <a:gd name="T22" fmla="*/ 18 w 26"/>
                <a:gd name="T23" fmla="*/ 0 h 36"/>
                <a:gd name="T24" fmla="*/ 14 w 26"/>
                <a:gd name="T25" fmla="*/ 2 h 36"/>
                <a:gd name="T26" fmla="*/ 8 w 26"/>
                <a:gd name="T27" fmla="*/ 6 h 36"/>
                <a:gd name="T28" fmla="*/ 4 w 26"/>
                <a:gd name="T29" fmla="*/ 12 h 36"/>
                <a:gd name="T30" fmla="*/ 2 w 26"/>
                <a:gd name="T31" fmla="*/ 20 h 36"/>
                <a:gd name="T32" fmla="*/ 0 w 26"/>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0" y="26"/>
                  </a:moveTo>
                  <a:lnTo>
                    <a:pt x="2" y="32"/>
                  </a:lnTo>
                  <a:lnTo>
                    <a:pt x="4" y="34"/>
                  </a:lnTo>
                  <a:lnTo>
                    <a:pt x="8" y="36"/>
                  </a:lnTo>
                  <a:lnTo>
                    <a:pt x="14" y="34"/>
                  </a:lnTo>
                  <a:lnTo>
                    <a:pt x="18" y="30"/>
                  </a:lnTo>
                  <a:lnTo>
                    <a:pt x="24" y="24"/>
                  </a:lnTo>
                  <a:lnTo>
                    <a:pt x="26" y="18"/>
                  </a:lnTo>
                  <a:lnTo>
                    <a:pt x="26" y="10"/>
                  </a:lnTo>
                  <a:lnTo>
                    <a:pt x="26" y="6"/>
                  </a:lnTo>
                  <a:lnTo>
                    <a:pt x="24" y="2"/>
                  </a:lnTo>
                  <a:lnTo>
                    <a:pt x="18" y="0"/>
                  </a:lnTo>
                  <a:lnTo>
                    <a:pt x="14" y="2"/>
                  </a:lnTo>
                  <a:lnTo>
                    <a:pt x="8" y="6"/>
                  </a:lnTo>
                  <a:lnTo>
                    <a:pt x="4" y="12"/>
                  </a:lnTo>
                  <a:lnTo>
                    <a:pt x="2" y="20"/>
                  </a:lnTo>
                  <a:lnTo>
                    <a:pt x="0" y="26"/>
                  </a:lnTo>
                  <a:close/>
                </a:path>
              </a:pathLst>
            </a:custGeom>
            <a:solidFill>
              <a:srgbClr val="000000"/>
            </a:solidFill>
            <a:ln w="9525">
              <a:noFill/>
              <a:round/>
              <a:headEnd/>
              <a:tailEnd/>
            </a:ln>
          </p:spPr>
          <p:txBody>
            <a:bodyPr/>
            <a:lstStyle/>
            <a:p>
              <a:pPr>
                <a:defRPr/>
              </a:pPr>
              <a:endParaRPr lang="en-US"/>
            </a:p>
          </p:txBody>
        </p:sp>
      </p:grpSp>
      <p:sp>
        <p:nvSpPr>
          <p:cNvPr id="45062" name="Title 1"/>
          <p:cNvSpPr>
            <a:spLocks noGrp="1"/>
          </p:cNvSpPr>
          <p:nvPr>
            <p:ph type="title"/>
          </p:nvPr>
        </p:nvSpPr>
        <p:spPr/>
        <p:txBody>
          <a:bodyPr/>
          <a:lstStyle/>
          <a:p>
            <a:r>
              <a:rPr lang="en-US" sz="2000" dirty="0" smtClean="0">
                <a:solidFill>
                  <a:schemeClr val="accent2"/>
                </a:solidFill>
              </a:rPr>
              <a:t>Symantec Endpoint Protection Model</a:t>
            </a:r>
            <a:br>
              <a:rPr lang="en-US" sz="2000" dirty="0" smtClean="0">
                <a:solidFill>
                  <a:schemeClr val="accent2"/>
                </a:solidFill>
              </a:rPr>
            </a:br>
            <a:r>
              <a:rPr lang="en-US" dirty="0" smtClean="0"/>
              <a:t>Defense in Depth</a:t>
            </a:r>
          </a:p>
        </p:txBody>
      </p:sp>
      <p:sp>
        <p:nvSpPr>
          <p:cNvPr id="5" name="Cloud 4"/>
          <p:cNvSpPr/>
          <p:nvPr/>
        </p:nvSpPr>
        <p:spPr bwMode="auto">
          <a:xfrm rot="482871">
            <a:off x="1701800" y="1876425"/>
            <a:ext cx="1382713" cy="1185863"/>
          </a:xfrm>
          <a:prstGeom prst="cloud">
            <a:avLst/>
          </a:prstGeom>
          <a:solidFill>
            <a:srgbClr val="F8F8F8">
              <a:alpha val="41000"/>
            </a:srgbClr>
          </a:solidFill>
          <a:ln w="12700" cap="flat" cmpd="sng" algn="ctr">
            <a:solidFill>
              <a:schemeClr val="bg2"/>
            </a:solidFill>
            <a:prstDash val="solid"/>
            <a:round/>
            <a:headEnd type="none" w="med" len="med"/>
            <a:tailEnd type="none" w="med" len="med"/>
          </a:ln>
          <a:effectLst/>
        </p:spPr>
        <p:txBody>
          <a:bodyPr anchor="ctr"/>
          <a:lstStyle/>
          <a:p>
            <a:pPr algn="ctr">
              <a:defRPr/>
            </a:pPr>
            <a:endParaRPr lang="en-US" dirty="0"/>
          </a:p>
        </p:txBody>
      </p:sp>
      <p:sp>
        <p:nvSpPr>
          <p:cNvPr id="63" name="TextBox 62"/>
          <p:cNvSpPr txBox="1">
            <a:spLocks noChangeArrowheads="1"/>
          </p:cNvSpPr>
          <p:nvPr/>
        </p:nvSpPr>
        <p:spPr bwMode="auto">
          <a:xfrm>
            <a:off x="2701925" y="3468688"/>
            <a:ext cx="1069524" cy="523220"/>
          </a:xfrm>
          <a:prstGeom prst="rect">
            <a:avLst/>
          </a:prstGeom>
          <a:noFill/>
          <a:ln w="9525">
            <a:noFill/>
            <a:miter lim="800000"/>
            <a:headEnd/>
            <a:tailEnd/>
          </a:ln>
        </p:spPr>
        <p:txBody>
          <a:bodyPr wrap="none">
            <a:spAutoFit/>
          </a:bodyPr>
          <a:lstStyle/>
          <a:p>
            <a:pPr algn="l">
              <a:defRPr/>
            </a:pPr>
            <a:r>
              <a:rPr lang="en-US" sz="1400" b="1" dirty="0" smtClean="0">
                <a:solidFill>
                  <a:schemeClr val="accent1"/>
                </a:solidFill>
              </a:rPr>
              <a:t>File-based</a:t>
            </a:r>
          </a:p>
          <a:p>
            <a:pPr algn="l">
              <a:defRPr/>
            </a:pPr>
            <a:r>
              <a:rPr lang="en-US" sz="1400" b="1" dirty="0" smtClean="0">
                <a:solidFill>
                  <a:schemeClr val="accent1"/>
                </a:solidFill>
              </a:rPr>
              <a:t>Protection</a:t>
            </a:r>
            <a:endParaRPr lang="en-US" sz="1400" b="1" dirty="0">
              <a:solidFill>
                <a:schemeClr val="accent1"/>
              </a:solidFill>
            </a:endParaRPr>
          </a:p>
        </p:txBody>
      </p:sp>
      <p:sp>
        <p:nvSpPr>
          <p:cNvPr id="65" name="TextBox 64"/>
          <p:cNvSpPr txBox="1">
            <a:spLocks noChangeArrowheads="1"/>
          </p:cNvSpPr>
          <p:nvPr/>
        </p:nvSpPr>
        <p:spPr bwMode="auto">
          <a:xfrm>
            <a:off x="130175" y="3476625"/>
            <a:ext cx="458788" cy="461963"/>
          </a:xfrm>
          <a:prstGeom prst="rect">
            <a:avLst/>
          </a:prstGeom>
          <a:noFill/>
          <a:ln w="9525">
            <a:noFill/>
            <a:miter lim="800000"/>
            <a:headEnd/>
            <a:tailEnd/>
          </a:ln>
        </p:spPr>
        <p:txBody>
          <a:bodyPr wrap="none">
            <a:spAutoFit/>
          </a:bodyPr>
          <a:lstStyle/>
          <a:p>
            <a:pPr algn="ctr"/>
            <a:r>
              <a:rPr lang="en-US" dirty="0">
                <a:solidFill>
                  <a:schemeClr val="accent4"/>
                </a:solidFill>
                <a:sym typeface="Wingdings" pitchFamily="2" charset="2"/>
              </a:rPr>
              <a:t></a:t>
            </a:r>
            <a:endParaRPr lang="en-US" dirty="0">
              <a:solidFill>
                <a:schemeClr val="accent4"/>
              </a:solidFill>
            </a:endParaRPr>
          </a:p>
        </p:txBody>
      </p:sp>
      <p:sp>
        <p:nvSpPr>
          <p:cNvPr id="66" name="TextBox 65"/>
          <p:cNvSpPr txBox="1">
            <a:spLocks noChangeArrowheads="1"/>
          </p:cNvSpPr>
          <p:nvPr/>
        </p:nvSpPr>
        <p:spPr bwMode="auto">
          <a:xfrm>
            <a:off x="2359025" y="3476625"/>
            <a:ext cx="458788" cy="461963"/>
          </a:xfrm>
          <a:prstGeom prst="rect">
            <a:avLst/>
          </a:prstGeom>
          <a:noFill/>
          <a:ln w="9525">
            <a:noFill/>
            <a:miter lim="800000"/>
            <a:headEnd/>
            <a:tailEnd/>
          </a:ln>
        </p:spPr>
        <p:txBody>
          <a:bodyPr wrap="none">
            <a:spAutoFit/>
          </a:bodyPr>
          <a:lstStyle/>
          <a:p>
            <a:pPr algn="ctr"/>
            <a:r>
              <a:rPr lang="en-US" dirty="0">
                <a:solidFill>
                  <a:schemeClr val="accent1"/>
                </a:solidFill>
                <a:sym typeface="Wingdings" pitchFamily="2" charset="2"/>
              </a:rPr>
              <a:t></a:t>
            </a:r>
            <a:endParaRPr lang="en-US" dirty="0">
              <a:solidFill>
                <a:schemeClr val="accent1"/>
              </a:solidFill>
            </a:endParaRPr>
          </a:p>
        </p:txBody>
      </p:sp>
      <p:sp>
        <p:nvSpPr>
          <p:cNvPr id="67" name="TextBox 66"/>
          <p:cNvSpPr txBox="1"/>
          <p:nvPr/>
        </p:nvSpPr>
        <p:spPr>
          <a:xfrm>
            <a:off x="4589463" y="3476625"/>
            <a:ext cx="458787" cy="461963"/>
          </a:xfrm>
          <a:prstGeom prst="rect">
            <a:avLst/>
          </a:prstGeom>
          <a:noFill/>
        </p:spPr>
        <p:txBody>
          <a:bodyPr wrap="none">
            <a:spAutoFit/>
          </a:bodyPr>
          <a:lstStyle/>
          <a:p>
            <a:pPr algn="ctr">
              <a:defRPr/>
            </a:pPr>
            <a:r>
              <a:rPr lang="en-US" dirty="0">
                <a:solidFill>
                  <a:schemeClr val="accent2"/>
                </a:solidFill>
                <a:sym typeface="Wingdings"/>
              </a:rPr>
              <a:t></a:t>
            </a:r>
            <a:endParaRPr lang="en-US" dirty="0">
              <a:solidFill>
                <a:schemeClr val="accent2"/>
              </a:solidFill>
            </a:endParaRPr>
          </a:p>
        </p:txBody>
      </p:sp>
      <p:sp>
        <p:nvSpPr>
          <p:cNvPr id="68" name="TextBox 67"/>
          <p:cNvSpPr txBox="1"/>
          <p:nvPr/>
        </p:nvSpPr>
        <p:spPr>
          <a:xfrm>
            <a:off x="6818313" y="3476625"/>
            <a:ext cx="458787" cy="461963"/>
          </a:xfrm>
          <a:prstGeom prst="rect">
            <a:avLst/>
          </a:prstGeom>
          <a:noFill/>
        </p:spPr>
        <p:txBody>
          <a:bodyPr wrap="none">
            <a:spAutoFit/>
          </a:bodyPr>
          <a:lstStyle/>
          <a:p>
            <a:pPr algn="ctr">
              <a:defRPr/>
            </a:pPr>
            <a:r>
              <a:rPr lang="en-US" dirty="0">
                <a:solidFill>
                  <a:schemeClr val="accent3"/>
                </a:solidFill>
                <a:sym typeface="Wingdings"/>
              </a:rPr>
              <a:t></a:t>
            </a:r>
            <a:endParaRPr lang="en-US" dirty="0">
              <a:solidFill>
                <a:schemeClr val="accent3"/>
              </a:solidFill>
            </a:endParaRPr>
          </a:p>
        </p:txBody>
      </p:sp>
      <p:pic>
        <p:nvPicPr>
          <p:cNvPr id="117" name="Picture 7" descr="DataCenter"/>
          <p:cNvPicPr>
            <a:picLocks noChangeAspect="1" noChangeArrowheads="1"/>
          </p:cNvPicPr>
          <p:nvPr/>
        </p:nvPicPr>
        <p:blipFill>
          <a:blip r:embed="rId3" cstate="print"/>
          <a:srcRect/>
          <a:stretch>
            <a:fillRect/>
          </a:stretch>
        </p:blipFill>
        <p:spPr bwMode="auto">
          <a:xfrm>
            <a:off x="985838" y="2252663"/>
            <a:ext cx="469900" cy="804862"/>
          </a:xfrm>
          <a:prstGeom prst="rect">
            <a:avLst/>
          </a:prstGeom>
          <a:noFill/>
          <a:ln w="9525">
            <a:noFill/>
            <a:miter lim="800000"/>
            <a:headEnd/>
            <a:tailEnd/>
          </a:ln>
        </p:spPr>
      </p:pic>
      <p:pic>
        <p:nvPicPr>
          <p:cNvPr id="119" name="Picture 26"/>
          <p:cNvPicPr>
            <a:picLocks noChangeAspect="1" noChangeArrowheads="1"/>
          </p:cNvPicPr>
          <p:nvPr/>
        </p:nvPicPr>
        <p:blipFill>
          <a:blip r:embed="rId4" cstate="print">
            <a:duotone>
              <a:prstClr val="black"/>
              <a:schemeClr val="accent4">
                <a:tint val="45000"/>
                <a:satMod val="400000"/>
              </a:schemeClr>
            </a:duotone>
            <a:lum contrast="65000"/>
          </a:blip>
          <a:srcRect/>
          <a:stretch>
            <a:fillRect/>
          </a:stretch>
        </p:blipFill>
        <p:spPr bwMode="auto">
          <a:xfrm>
            <a:off x="1061176" y="2749685"/>
            <a:ext cx="477091" cy="445929"/>
          </a:xfrm>
          <a:prstGeom prst="rect">
            <a:avLst/>
          </a:prstGeom>
          <a:noFill/>
          <a:ln w="9525">
            <a:noFill/>
            <a:miter lim="800000"/>
            <a:headEnd/>
            <a:tailEnd/>
          </a:ln>
        </p:spPr>
      </p:pic>
      <p:sp>
        <p:nvSpPr>
          <p:cNvPr id="120" name="TextBox 119"/>
          <p:cNvSpPr txBox="1"/>
          <p:nvPr/>
        </p:nvSpPr>
        <p:spPr>
          <a:xfrm>
            <a:off x="4940300" y="3468688"/>
            <a:ext cx="1693092" cy="523220"/>
          </a:xfrm>
          <a:prstGeom prst="rect">
            <a:avLst/>
          </a:prstGeom>
          <a:noFill/>
        </p:spPr>
        <p:txBody>
          <a:bodyPr wrap="none">
            <a:spAutoFit/>
          </a:bodyPr>
          <a:lstStyle/>
          <a:p>
            <a:pPr algn="l"/>
            <a:r>
              <a:rPr lang="en-US" sz="1400" b="1" dirty="0" smtClean="0">
                <a:solidFill>
                  <a:schemeClr val="accent2"/>
                </a:solidFill>
              </a:rPr>
              <a:t>Reputation-based</a:t>
            </a:r>
          </a:p>
          <a:p>
            <a:pPr algn="l"/>
            <a:r>
              <a:rPr lang="en-US" sz="1400" b="1" dirty="0" smtClean="0">
                <a:solidFill>
                  <a:schemeClr val="accent2"/>
                </a:solidFill>
              </a:rPr>
              <a:t>Protection</a:t>
            </a:r>
          </a:p>
        </p:txBody>
      </p:sp>
      <p:grpSp>
        <p:nvGrpSpPr>
          <p:cNvPr id="3" name="Group 836"/>
          <p:cNvGrpSpPr>
            <a:grpSpLocks/>
          </p:cNvGrpSpPr>
          <p:nvPr/>
        </p:nvGrpSpPr>
        <p:grpSpPr bwMode="auto">
          <a:xfrm>
            <a:off x="1016000" y="1225550"/>
            <a:ext cx="396875" cy="777875"/>
            <a:chOff x="2138" y="3105"/>
            <a:chExt cx="404" cy="789"/>
          </a:xfrm>
        </p:grpSpPr>
        <p:sp>
          <p:nvSpPr>
            <p:cNvPr id="122" name="Freeform 837"/>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pPr>
                <a:defRPr/>
              </a:pPr>
              <a:endParaRPr lang="en-US">
                <a:effectLst>
                  <a:glow rad="228600">
                    <a:schemeClr val="accent2">
                      <a:satMod val="175000"/>
                      <a:alpha val="40000"/>
                    </a:schemeClr>
                  </a:glow>
                </a:effectLst>
              </a:endParaRPr>
            </a:p>
          </p:txBody>
        </p:sp>
        <p:sp>
          <p:nvSpPr>
            <p:cNvPr id="123"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4" name="Freeform 839"/>
            <p:cNvSpPr>
              <a:spLocks/>
            </p:cNvSpPr>
            <p:nvPr/>
          </p:nvSpPr>
          <p:spPr bwMode="auto">
            <a:xfrm>
              <a:off x="2162" y="3157"/>
              <a:ext cx="328" cy="705"/>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5" name="Freeform 840"/>
            <p:cNvSpPr>
              <a:spLocks/>
            </p:cNvSpPr>
            <p:nvPr/>
          </p:nvSpPr>
          <p:spPr bwMode="auto">
            <a:xfrm>
              <a:off x="2138" y="3105"/>
              <a:ext cx="404" cy="233"/>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6" name="Freeform 841"/>
            <p:cNvSpPr>
              <a:spLocks/>
            </p:cNvSpPr>
            <p:nvPr/>
          </p:nvSpPr>
          <p:spPr bwMode="auto">
            <a:xfrm>
              <a:off x="2511" y="3321"/>
              <a:ext cx="31" cy="573"/>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27" name="Line 842"/>
            <p:cNvSpPr>
              <a:spLocks noChangeShapeType="1"/>
            </p:cNvSpPr>
            <p:nvPr/>
          </p:nvSpPr>
          <p:spPr bwMode="auto">
            <a:xfrm>
              <a:off x="2203" y="3446"/>
              <a:ext cx="242"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28" name="Line 843"/>
            <p:cNvSpPr>
              <a:spLocks noChangeShapeType="1"/>
            </p:cNvSpPr>
            <p:nvPr/>
          </p:nvSpPr>
          <p:spPr bwMode="auto">
            <a:xfrm>
              <a:off x="2203" y="3511"/>
              <a:ext cx="242"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29" name="Line 844"/>
            <p:cNvSpPr>
              <a:spLocks noChangeShapeType="1"/>
            </p:cNvSpPr>
            <p:nvPr/>
          </p:nvSpPr>
          <p:spPr bwMode="auto">
            <a:xfrm>
              <a:off x="2203" y="3380"/>
              <a:ext cx="242" cy="143"/>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0" name="Line 845"/>
            <p:cNvSpPr>
              <a:spLocks noChangeShapeType="1"/>
            </p:cNvSpPr>
            <p:nvPr/>
          </p:nvSpPr>
          <p:spPr bwMode="auto">
            <a:xfrm>
              <a:off x="2203" y="3318"/>
              <a:ext cx="242"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1" name="Line 846"/>
            <p:cNvSpPr>
              <a:spLocks noChangeShapeType="1"/>
            </p:cNvSpPr>
            <p:nvPr/>
          </p:nvSpPr>
          <p:spPr bwMode="auto">
            <a:xfrm>
              <a:off x="2203" y="3255"/>
              <a:ext cx="242"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2" name="Line 847"/>
            <p:cNvSpPr>
              <a:spLocks noChangeShapeType="1"/>
            </p:cNvSpPr>
            <p:nvPr/>
          </p:nvSpPr>
          <p:spPr bwMode="auto">
            <a:xfrm>
              <a:off x="2203" y="3575"/>
              <a:ext cx="242"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33" name="Line 848"/>
            <p:cNvSpPr>
              <a:spLocks noChangeShapeType="1"/>
            </p:cNvSpPr>
            <p:nvPr/>
          </p:nvSpPr>
          <p:spPr bwMode="auto">
            <a:xfrm>
              <a:off x="2203" y="3640"/>
              <a:ext cx="242"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grpSp>
      <p:pic>
        <p:nvPicPr>
          <p:cNvPr id="1040" name="Picture 16" descr="C:\Documents and Settings\Gerry Egan\Local Settings\Temporary Internet Files\Content.IE5\4PQJO5IZ\MM900288917[1].gif"/>
          <p:cNvPicPr>
            <a:picLocks noChangeAspect="1" noChangeArrowheads="1" noCrop="1"/>
          </p:cNvPicPr>
          <p:nvPr/>
        </p:nvPicPr>
        <p:blipFill>
          <a:blip r:embed="rId5" cstate="print"/>
          <a:srcRect/>
          <a:stretch>
            <a:fillRect/>
          </a:stretch>
        </p:blipFill>
        <p:spPr bwMode="auto">
          <a:xfrm>
            <a:off x="7435850" y="1425575"/>
            <a:ext cx="1225550" cy="1225550"/>
          </a:xfrm>
          <a:prstGeom prst="rect">
            <a:avLst/>
          </a:prstGeom>
          <a:noFill/>
          <a:ln w="9525">
            <a:noFill/>
            <a:miter lim="800000"/>
            <a:headEnd/>
            <a:tailEnd/>
          </a:ln>
        </p:spPr>
      </p:pic>
      <p:sp>
        <p:nvSpPr>
          <p:cNvPr id="150" name="TextBox 149"/>
          <p:cNvSpPr txBox="1"/>
          <p:nvPr/>
        </p:nvSpPr>
        <p:spPr>
          <a:xfrm>
            <a:off x="7159625" y="3468688"/>
            <a:ext cx="1674813" cy="523875"/>
          </a:xfrm>
          <a:prstGeom prst="rect">
            <a:avLst/>
          </a:prstGeom>
          <a:noFill/>
        </p:spPr>
        <p:txBody>
          <a:bodyPr wrap="none">
            <a:spAutoFit/>
          </a:bodyPr>
          <a:lstStyle/>
          <a:p>
            <a:pPr algn="l">
              <a:defRPr/>
            </a:pPr>
            <a:r>
              <a:rPr lang="en-US" sz="1400" b="1" dirty="0">
                <a:solidFill>
                  <a:schemeClr val="accent3"/>
                </a:solidFill>
              </a:rPr>
              <a:t>Behavioral-based</a:t>
            </a:r>
          </a:p>
          <a:p>
            <a:pPr algn="l">
              <a:defRPr/>
            </a:pPr>
            <a:r>
              <a:rPr lang="en-US" sz="1400" b="1" dirty="0">
                <a:solidFill>
                  <a:schemeClr val="accent3"/>
                </a:solidFill>
              </a:rPr>
              <a:t>Protection</a:t>
            </a:r>
          </a:p>
        </p:txBody>
      </p:sp>
      <p:sp>
        <p:nvSpPr>
          <p:cNvPr id="151" name="TextBox 150"/>
          <p:cNvSpPr txBox="1">
            <a:spLocks noChangeArrowheads="1"/>
          </p:cNvSpPr>
          <p:nvPr/>
        </p:nvSpPr>
        <p:spPr bwMode="auto">
          <a:xfrm>
            <a:off x="488950" y="3468688"/>
            <a:ext cx="1467068" cy="523220"/>
          </a:xfrm>
          <a:prstGeom prst="rect">
            <a:avLst/>
          </a:prstGeom>
          <a:noFill/>
          <a:ln w="9525">
            <a:noFill/>
            <a:miter lim="800000"/>
            <a:headEnd/>
            <a:tailEnd/>
          </a:ln>
        </p:spPr>
        <p:txBody>
          <a:bodyPr wrap="none">
            <a:spAutoFit/>
          </a:bodyPr>
          <a:lstStyle/>
          <a:p>
            <a:pPr algn="l"/>
            <a:r>
              <a:rPr lang="en-US" sz="1400" b="1" dirty="0" smtClean="0">
                <a:solidFill>
                  <a:schemeClr val="accent4"/>
                </a:solidFill>
              </a:rPr>
              <a:t>Network-based</a:t>
            </a:r>
            <a:endParaRPr lang="en-US" sz="1400" b="1" dirty="0">
              <a:solidFill>
                <a:schemeClr val="accent4"/>
              </a:solidFill>
            </a:endParaRPr>
          </a:p>
          <a:p>
            <a:pPr algn="l"/>
            <a:r>
              <a:rPr lang="en-US" sz="1400" b="1" dirty="0">
                <a:solidFill>
                  <a:schemeClr val="accent4"/>
                </a:solidFill>
              </a:rPr>
              <a:t>Protection</a:t>
            </a:r>
          </a:p>
        </p:txBody>
      </p:sp>
      <p:sp>
        <p:nvSpPr>
          <p:cNvPr id="152" name="TextBox 151"/>
          <p:cNvSpPr txBox="1">
            <a:spLocks noChangeArrowheads="1"/>
          </p:cNvSpPr>
          <p:nvPr/>
        </p:nvSpPr>
        <p:spPr bwMode="auto">
          <a:xfrm>
            <a:off x="2701925" y="4035425"/>
            <a:ext cx="1674813" cy="938719"/>
          </a:xfrm>
          <a:prstGeom prst="rect">
            <a:avLst/>
          </a:prstGeom>
          <a:noFill/>
          <a:ln w="9525">
            <a:noFill/>
            <a:miter lim="800000"/>
            <a:headEnd/>
            <a:tailEnd/>
          </a:ln>
        </p:spPr>
        <p:txBody>
          <a:bodyPr>
            <a:spAutoFit/>
          </a:bodyPr>
          <a:lstStyle/>
          <a:p>
            <a:pPr algn="l"/>
            <a:r>
              <a:rPr lang="en-US" sz="1100" b="1" dirty="0" smtClean="0"/>
              <a:t>Looks for and eradicates malware that has already taken up residence on a system</a:t>
            </a:r>
            <a:endParaRPr lang="en-US" sz="1100" b="1" dirty="0"/>
          </a:p>
        </p:txBody>
      </p:sp>
      <p:sp>
        <p:nvSpPr>
          <p:cNvPr id="156" name="TextBox 155"/>
          <p:cNvSpPr txBox="1">
            <a:spLocks noChangeArrowheads="1"/>
          </p:cNvSpPr>
          <p:nvPr/>
        </p:nvSpPr>
        <p:spPr bwMode="auto">
          <a:xfrm>
            <a:off x="4940300" y="4035425"/>
            <a:ext cx="1781175" cy="938719"/>
          </a:xfrm>
          <a:prstGeom prst="rect">
            <a:avLst/>
          </a:prstGeom>
          <a:noFill/>
          <a:ln w="9525">
            <a:noFill/>
            <a:miter lim="800000"/>
            <a:headEnd/>
            <a:tailEnd/>
          </a:ln>
        </p:spPr>
        <p:txBody>
          <a:bodyPr>
            <a:spAutoFit/>
          </a:bodyPr>
          <a:lstStyle/>
          <a:p>
            <a:pPr algn="l"/>
            <a:r>
              <a:rPr lang="en-US" sz="1100" b="1" dirty="0" smtClean="0"/>
              <a:t>Establishes information about entities e.g.  websites, files, IP addresses to be used in effective security</a:t>
            </a:r>
          </a:p>
        </p:txBody>
      </p:sp>
      <p:sp>
        <p:nvSpPr>
          <p:cNvPr id="157" name="TextBox 156"/>
          <p:cNvSpPr txBox="1">
            <a:spLocks noChangeArrowheads="1"/>
          </p:cNvSpPr>
          <p:nvPr/>
        </p:nvSpPr>
        <p:spPr bwMode="auto">
          <a:xfrm>
            <a:off x="7159625" y="4035425"/>
            <a:ext cx="1779588" cy="938213"/>
          </a:xfrm>
          <a:prstGeom prst="rect">
            <a:avLst/>
          </a:prstGeom>
          <a:noFill/>
          <a:ln w="9525">
            <a:noFill/>
            <a:miter lim="800000"/>
            <a:headEnd/>
            <a:tailEnd/>
          </a:ln>
        </p:spPr>
        <p:txBody>
          <a:bodyPr>
            <a:spAutoFit/>
          </a:bodyPr>
          <a:lstStyle/>
          <a:p>
            <a:pPr algn="l"/>
            <a:r>
              <a:rPr lang="en-US" sz="1100" b="1"/>
              <a:t>Looks at processes as they execute and uses malicious behaviors to indicate the presence of malware</a:t>
            </a:r>
          </a:p>
        </p:txBody>
      </p:sp>
      <p:sp>
        <p:nvSpPr>
          <p:cNvPr id="158" name="TextBox 157"/>
          <p:cNvSpPr txBox="1">
            <a:spLocks noChangeArrowheads="1"/>
          </p:cNvSpPr>
          <p:nvPr/>
        </p:nvSpPr>
        <p:spPr bwMode="auto">
          <a:xfrm>
            <a:off x="477837" y="4035425"/>
            <a:ext cx="1808163" cy="769441"/>
          </a:xfrm>
          <a:prstGeom prst="rect">
            <a:avLst/>
          </a:prstGeom>
          <a:noFill/>
          <a:ln w="9525">
            <a:noFill/>
            <a:miter lim="800000"/>
            <a:headEnd/>
            <a:tailEnd/>
          </a:ln>
        </p:spPr>
        <p:txBody>
          <a:bodyPr>
            <a:spAutoFit/>
          </a:bodyPr>
          <a:lstStyle/>
          <a:p>
            <a:pPr algn="l"/>
            <a:r>
              <a:rPr lang="en-US" sz="1100" b="1" dirty="0" smtClean="0"/>
              <a:t>Stops malware as it travels over the network and tries to take up residence on a system</a:t>
            </a:r>
            <a:endParaRPr lang="en-US" sz="1100" b="1" dirty="0"/>
          </a:p>
        </p:txBody>
      </p:sp>
      <p:sp>
        <p:nvSpPr>
          <p:cNvPr id="159" name="TextBox 158"/>
          <p:cNvSpPr txBox="1"/>
          <p:nvPr/>
        </p:nvSpPr>
        <p:spPr>
          <a:xfrm>
            <a:off x="4940300" y="5029200"/>
            <a:ext cx="1781175" cy="600164"/>
          </a:xfrm>
          <a:prstGeom prst="rect">
            <a:avLst/>
          </a:prstGeom>
          <a:noFill/>
        </p:spPr>
        <p:txBody>
          <a:bodyPr>
            <a:spAutoFit/>
          </a:bodyPr>
          <a:lstStyle/>
          <a:p>
            <a:pPr algn="l">
              <a:buFont typeface="Wingdings" pitchFamily="2" charset="2"/>
              <a:buChar char="§"/>
              <a:defRPr/>
            </a:pPr>
            <a:r>
              <a:rPr lang="en-US" sz="1100" b="1" dirty="0" smtClean="0">
                <a:solidFill>
                  <a:schemeClr val="accent2"/>
                </a:solidFill>
              </a:rPr>
              <a:t> Insight </a:t>
            </a:r>
          </a:p>
          <a:p>
            <a:pPr algn="l">
              <a:buFont typeface="Wingdings" pitchFamily="2" charset="2"/>
              <a:buChar char="§"/>
              <a:defRPr/>
            </a:pPr>
            <a:r>
              <a:rPr lang="en-US" sz="1100" b="1" dirty="0" smtClean="0">
                <a:solidFill>
                  <a:schemeClr val="accent2"/>
                </a:solidFill>
              </a:rPr>
              <a:t> Domain Reputation</a:t>
            </a:r>
          </a:p>
          <a:p>
            <a:pPr algn="l">
              <a:buFont typeface="Wingdings" pitchFamily="2" charset="2"/>
              <a:buChar char="§"/>
            </a:pPr>
            <a:r>
              <a:rPr lang="en-US" sz="1100" b="1" dirty="0" smtClean="0">
                <a:solidFill>
                  <a:schemeClr val="accent2"/>
                </a:solidFill>
              </a:rPr>
              <a:t> File Reputation</a:t>
            </a:r>
          </a:p>
        </p:txBody>
      </p:sp>
      <p:sp>
        <p:nvSpPr>
          <p:cNvPr id="160" name="TextBox 159"/>
          <p:cNvSpPr txBox="1"/>
          <p:nvPr/>
        </p:nvSpPr>
        <p:spPr>
          <a:xfrm>
            <a:off x="7159625" y="5029200"/>
            <a:ext cx="1779588" cy="430887"/>
          </a:xfrm>
          <a:prstGeom prst="rect">
            <a:avLst/>
          </a:prstGeom>
          <a:noFill/>
        </p:spPr>
        <p:txBody>
          <a:bodyPr>
            <a:spAutoFit/>
          </a:bodyPr>
          <a:lstStyle/>
          <a:p>
            <a:pPr algn="l">
              <a:buFont typeface="Wingdings" pitchFamily="2" charset="2"/>
              <a:buChar char="§"/>
              <a:defRPr/>
            </a:pPr>
            <a:r>
              <a:rPr lang="en-US" sz="1100" b="1" dirty="0">
                <a:solidFill>
                  <a:schemeClr val="accent3"/>
                </a:solidFill>
              </a:rPr>
              <a:t> </a:t>
            </a:r>
            <a:r>
              <a:rPr lang="en-US" sz="1100" b="1" dirty="0" smtClean="0">
                <a:solidFill>
                  <a:schemeClr val="accent3"/>
                </a:solidFill>
              </a:rPr>
              <a:t>SONAR</a:t>
            </a:r>
          </a:p>
          <a:p>
            <a:pPr algn="l">
              <a:buFont typeface="Wingdings" pitchFamily="2" charset="2"/>
              <a:buChar char="§"/>
              <a:defRPr/>
            </a:pPr>
            <a:r>
              <a:rPr lang="en-US" sz="1100" b="1" dirty="0" smtClean="0">
                <a:solidFill>
                  <a:schemeClr val="accent3"/>
                </a:solidFill>
              </a:rPr>
              <a:t> Behavioral Signatures</a:t>
            </a:r>
            <a:endParaRPr lang="en-US" sz="1100" b="1" dirty="0">
              <a:solidFill>
                <a:schemeClr val="accent3"/>
              </a:solidFill>
            </a:endParaRPr>
          </a:p>
        </p:txBody>
      </p:sp>
      <p:sp>
        <p:nvSpPr>
          <p:cNvPr id="161" name="TextBox 160"/>
          <p:cNvSpPr txBox="1">
            <a:spLocks noChangeArrowheads="1"/>
          </p:cNvSpPr>
          <p:nvPr/>
        </p:nvSpPr>
        <p:spPr bwMode="auto">
          <a:xfrm>
            <a:off x="457200" y="5029200"/>
            <a:ext cx="1779588" cy="430213"/>
          </a:xfrm>
          <a:prstGeom prst="rect">
            <a:avLst/>
          </a:prstGeom>
          <a:noFill/>
          <a:ln w="9525">
            <a:noFill/>
            <a:miter lim="800000"/>
            <a:headEnd/>
            <a:tailEnd/>
          </a:ln>
        </p:spPr>
        <p:txBody>
          <a:bodyPr>
            <a:spAutoFit/>
          </a:bodyPr>
          <a:lstStyle/>
          <a:p>
            <a:pPr algn="l">
              <a:buFont typeface="Wingdings" pitchFamily="2" charset="2"/>
              <a:buChar char="§"/>
            </a:pPr>
            <a:r>
              <a:rPr lang="en-US" sz="1100" b="1" dirty="0">
                <a:solidFill>
                  <a:schemeClr val="accent4"/>
                </a:solidFill>
              </a:rPr>
              <a:t> </a:t>
            </a:r>
            <a:r>
              <a:rPr lang="en-US" sz="1100" b="1" dirty="0" smtClean="0">
                <a:solidFill>
                  <a:schemeClr val="accent4"/>
                </a:solidFill>
              </a:rPr>
              <a:t>Protocol aware IPS</a:t>
            </a:r>
            <a:endParaRPr lang="en-US" sz="1100" b="1" dirty="0">
              <a:solidFill>
                <a:schemeClr val="accent4"/>
              </a:solidFill>
            </a:endParaRPr>
          </a:p>
          <a:p>
            <a:pPr algn="l">
              <a:buFont typeface="Wingdings" pitchFamily="2" charset="2"/>
              <a:buChar char="§"/>
            </a:pPr>
            <a:r>
              <a:rPr lang="en-US" sz="1100" b="1" dirty="0">
                <a:solidFill>
                  <a:schemeClr val="accent4"/>
                </a:solidFill>
              </a:rPr>
              <a:t> Browser Protection</a:t>
            </a:r>
          </a:p>
        </p:txBody>
      </p:sp>
      <p:sp>
        <p:nvSpPr>
          <p:cNvPr id="163" name="TextBox 162"/>
          <p:cNvSpPr txBox="1">
            <a:spLocks noChangeArrowheads="1"/>
          </p:cNvSpPr>
          <p:nvPr/>
        </p:nvSpPr>
        <p:spPr bwMode="auto">
          <a:xfrm>
            <a:off x="1822450" y="2560638"/>
            <a:ext cx="901700" cy="261937"/>
          </a:xfrm>
          <a:prstGeom prst="rect">
            <a:avLst/>
          </a:prstGeom>
          <a:noFill/>
          <a:ln w="9525">
            <a:noFill/>
            <a:miter lim="800000"/>
            <a:headEnd/>
            <a:tailEnd/>
          </a:ln>
        </p:spPr>
        <p:txBody>
          <a:bodyPr>
            <a:spAutoFit/>
          </a:bodyPr>
          <a:lstStyle/>
          <a:p>
            <a:pPr algn="ctr"/>
            <a:r>
              <a:rPr lang="en-US" sz="1100" b="1" dirty="0"/>
              <a:t>Network</a:t>
            </a:r>
          </a:p>
        </p:txBody>
      </p:sp>
      <p:pic>
        <p:nvPicPr>
          <p:cNvPr id="170" name="Picture 26"/>
          <p:cNvPicPr>
            <a:picLocks noChangeAspect="1" noChangeArrowheads="1"/>
          </p:cNvPicPr>
          <p:nvPr/>
        </p:nvPicPr>
        <p:blipFill>
          <a:blip r:embed="rId4" cstate="print">
            <a:duotone>
              <a:prstClr val="black"/>
              <a:schemeClr val="accent4">
                <a:tint val="45000"/>
                <a:satMod val="400000"/>
              </a:schemeClr>
            </a:duotone>
            <a:lum contrast="65000"/>
          </a:blip>
          <a:srcRect/>
          <a:stretch>
            <a:fillRect/>
          </a:stretch>
        </p:blipFill>
        <p:spPr bwMode="auto">
          <a:xfrm>
            <a:off x="1102963" y="1729589"/>
            <a:ext cx="477091" cy="445929"/>
          </a:xfrm>
          <a:prstGeom prst="rect">
            <a:avLst/>
          </a:prstGeom>
          <a:noFill/>
          <a:ln w="9525">
            <a:noFill/>
            <a:miter lim="800000"/>
            <a:headEnd/>
            <a:tailEnd/>
          </a:ln>
        </p:spPr>
      </p:pic>
      <p:sp>
        <p:nvSpPr>
          <p:cNvPr id="188" name="Rectangle 187"/>
          <p:cNvSpPr/>
          <p:nvPr/>
        </p:nvSpPr>
        <p:spPr bwMode="auto">
          <a:xfrm>
            <a:off x="3582988" y="2824163"/>
            <a:ext cx="1328737" cy="51752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ct val="90000"/>
              </a:lnSpc>
              <a:defRPr/>
            </a:pPr>
            <a:r>
              <a:rPr lang="en-US" sz="1800" b="1" dirty="0" smtClean="0">
                <a:solidFill>
                  <a:schemeClr val="tx1"/>
                </a:solidFill>
              </a:rPr>
              <a:t>Network</a:t>
            </a:r>
            <a:endParaRPr lang="en-US" sz="1800" b="1" dirty="0">
              <a:solidFill>
                <a:schemeClr val="tx1"/>
              </a:solidFill>
            </a:endParaRPr>
          </a:p>
        </p:txBody>
      </p:sp>
      <p:sp>
        <p:nvSpPr>
          <p:cNvPr id="190" name="Rectangle 189"/>
          <p:cNvSpPr/>
          <p:nvPr/>
        </p:nvSpPr>
        <p:spPr bwMode="auto">
          <a:xfrm>
            <a:off x="4941888" y="2824163"/>
            <a:ext cx="1327150" cy="5175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800" b="1" dirty="0" smtClean="0"/>
              <a:t>File</a:t>
            </a:r>
            <a:endParaRPr lang="en-US" sz="1800" b="1" dirty="0"/>
          </a:p>
        </p:txBody>
      </p:sp>
      <p:sp>
        <p:nvSpPr>
          <p:cNvPr id="191" name="Rectangle 190"/>
          <p:cNvSpPr/>
          <p:nvPr/>
        </p:nvSpPr>
        <p:spPr bwMode="auto">
          <a:xfrm>
            <a:off x="6299200" y="2824163"/>
            <a:ext cx="1328738" cy="517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ct val="90000"/>
              </a:lnSpc>
              <a:defRPr/>
            </a:pPr>
            <a:r>
              <a:rPr lang="en-US" sz="1800" b="1" dirty="0" smtClean="0"/>
              <a:t>Reputation</a:t>
            </a:r>
            <a:endParaRPr lang="en-US" sz="1800" b="1" dirty="0"/>
          </a:p>
        </p:txBody>
      </p:sp>
      <p:sp>
        <p:nvSpPr>
          <p:cNvPr id="192" name="Rectangle 191"/>
          <p:cNvSpPr/>
          <p:nvPr/>
        </p:nvSpPr>
        <p:spPr bwMode="auto">
          <a:xfrm>
            <a:off x="7658100" y="2824163"/>
            <a:ext cx="1328738" cy="5175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defRPr/>
            </a:pPr>
            <a:r>
              <a:rPr lang="en-US" sz="1800" b="1" dirty="0"/>
              <a:t>Behavioral</a:t>
            </a:r>
          </a:p>
        </p:txBody>
      </p:sp>
      <p:grpSp>
        <p:nvGrpSpPr>
          <p:cNvPr id="4" name="Group 193"/>
          <p:cNvGrpSpPr>
            <a:grpSpLocks/>
          </p:cNvGrpSpPr>
          <p:nvPr/>
        </p:nvGrpSpPr>
        <p:grpSpPr bwMode="auto">
          <a:xfrm>
            <a:off x="4638675" y="1574800"/>
            <a:ext cx="750888" cy="1019175"/>
            <a:chOff x="4639456" y="1888761"/>
            <a:chExt cx="749508" cy="1019331"/>
          </a:xfrm>
        </p:grpSpPr>
        <p:grpSp>
          <p:nvGrpSpPr>
            <p:cNvPr id="6" name="Group 836"/>
            <p:cNvGrpSpPr>
              <a:grpSpLocks/>
            </p:cNvGrpSpPr>
            <p:nvPr/>
          </p:nvGrpSpPr>
          <p:grpSpPr bwMode="auto">
            <a:xfrm>
              <a:off x="4787140" y="1963506"/>
              <a:ext cx="439994" cy="860100"/>
              <a:chOff x="2138" y="3105"/>
              <a:chExt cx="404" cy="789"/>
            </a:xfrm>
          </p:grpSpPr>
          <p:sp>
            <p:nvSpPr>
              <p:cNvPr id="99" name="Freeform 837"/>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pPr>
                  <a:defRPr/>
                </a:pPr>
                <a:endParaRPr lang="en-US">
                  <a:effectLst>
                    <a:glow rad="228600">
                      <a:schemeClr val="accent2">
                        <a:satMod val="175000"/>
                        <a:alpha val="40000"/>
                      </a:schemeClr>
                    </a:glow>
                  </a:effectLst>
                </a:endParaRPr>
              </a:p>
            </p:txBody>
          </p:sp>
          <p:sp>
            <p:nvSpPr>
              <p:cNvPr id="100" name="Freeform 838"/>
              <p:cNvSpPr>
                <a:spLocks/>
              </p:cNvSpPr>
              <p:nvPr/>
            </p:nvSpPr>
            <p:spPr bwMode="auto">
              <a:xfrm>
                <a:off x="2138" y="3121"/>
                <a:ext cx="374"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1" name="Freeform 839"/>
              <p:cNvSpPr>
                <a:spLocks/>
              </p:cNvSpPr>
              <p:nvPr/>
            </p:nvSpPr>
            <p:spPr bwMode="auto">
              <a:xfrm>
                <a:off x="2162" y="3157"/>
                <a:ext cx="327" cy="703"/>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2" name="Freeform 840"/>
              <p:cNvSpPr>
                <a:spLocks/>
              </p:cNvSpPr>
              <p:nvPr/>
            </p:nvSpPr>
            <p:spPr bwMode="auto">
              <a:xfrm>
                <a:off x="2138" y="3105"/>
                <a:ext cx="404" cy="234"/>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3" name="Freeform 841"/>
              <p:cNvSpPr>
                <a:spLocks/>
              </p:cNvSpPr>
              <p:nvPr/>
            </p:nvSpPr>
            <p:spPr bwMode="auto">
              <a:xfrm>
                <a:off x="2512" y="3320"/>
                <a:ext cx="32" cy="574"/>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04" name="Line 84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5" name="Line 84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6" name="Line 844"/>
              <p:cNvSpPr>
                <a:spLocks noChangeShapeType="1"/>
              </p:cNvSpPr>
              <p:nvPr/>
            </p:nvSpPr>
            <p:spPr bwMode="auto">
              <a:xfrm>
                <a:off x="2202" y="3382"/>
                <a:ext cx="243" cy="141"/>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7" name="Line 845"/>
              <p:cNvSpPr>
                <a:spLocks noChangeShapeType="1"/>
              </p:cNvSpPr>
              <p:nvPr/>
            </p:nvSpPr>
            <p:spPr bwMode="auto">
              <a:xfrm>
                <a:off x="2202" y="3318"/>
                <a:ext cx="243"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8" name="Line 846"/>
              <p:cNvSpPr>
                <a:spLocks noChangeShapeType="1"/>
              </p:cNvSpPr>
              <p:nvPr/>
            </p:nvSpPr>
            <p:spPr bwMode="auto">
              <a:xfrm>
                <a:off x="2202" y="3253"/>
                <a:ext cx="243"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09" name="Line 847"/>
              <p:cNvSpPr>
                <a:spLocks noChangeShapeType="1"/>
              </p:cNvSpPr>
              <p:nvPr/>
            </p:nvSpPr>
            <p:spPr bwMode="auto">
              <a:xfrm>
                <a:off x="2202" y="3575"/>
                <a:ext cx="243"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10" name="Line 848"/>
              <p:cNvSpPr>
                <a:spLocks noChangeShapeType="1"/>
              </p:cNvSpPr>
              <p:nvPr/>
            </p:nvSpPr>
            <p:spPr bwMode="auto">
              <a:xfrm>
                <a:off x="2202" y="3639"/>
                <a:ext cx="243" cy="138"/>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grpSp>
        <p:sp>
          <p:nvSpPr>
            <p:cNvPr id="111" name="Rectangle 110"/>
            <p:cNvSpPr/>
            <p:nvPr/>
          </p:nvSpPr>
          <p:spPr bwMode="auto">
            <a:xfrm>
              <a:off x="4639456" y="1888761"/>
              <a:ext cx="749508" cy="1019331"/>
            </a:xfrm>
            <a:prstGeom prst="rect">
              <a:avLst/>
            </a:prstGeom>
            <a:blipFill dpi="0" rotWithShape="1">
              <a:blip r:embed="rId6" cstate="print">
                <a:alphaModFix amt="64000"/>
              </a:blip>
              <a:srcRect/>
              <a:tile tx="0" ty="0" sx="80000" sy="80000" flip="none" algn="tl"/>
            </a:blip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p>
              <a:pPr algn="ctr">
                <a:lnSpc>
                  <a:spcPct val="90000"/>
                </a:lnSpc>
                <a:defRPr/>
              </a:pPr>
              <a:endParaRPr lang="en-US" dirty="0" err="1"/>
            </a:p>
          </p:txBody>
        </p:sp>
      </p:grpSp>
      <p:sp>
        <p:nvSpPr>
          <p:cNvPr id="189" name="TextBox 188"/>
          <p:cNvSpPr txBox="1">
            <a:spLocks noChangeArrowheads="1"/>
          </p:cNvSpPr>
          <p:nvPr/>
        </p:nvSpPr>
        <p:spPr bwMode="auto">
          <a:xfrm>
            <a:off x="0" y="2520950"/>
            <a:ext cx="1017588" cy="554038"/>
          </a:xfrm>
          <a:prstGeom prst="rect">
            <a:avLst/>
          </a:prstGeom>
          <a:noFill/>
          <a:ln w="9525">
            <a:noFill/>
            <a:miter lim="800000"/>
            <a:headEnd/>
            <a:tailEnd/>
          </a:ln>
        </p:spPr>
        <p:txBody>
          <a:bodyPr>
            <a:spAutoFit/>
          </a:bodyPr>
          <a:lstStyle/>
          <a:p>
            <a:pPr algn="r"/>
            <a:r>
              <a:rPr lang="en-US" sz="1000" b="1"/>
              <a:t>Website/ Domain/ </a:t>
            </a:r>
            <a:br>
              <a:rPr lang="en-US" sz="1000" b="1"/>
            </a:br>
            <a:r>
              <a:rPr lang="en-US" sz="1000" b="1"/>
              <a:t>IP address</a:t>
            </a:r>
          </a:p>
        </p:txBody>
      </p:sp>
      <p:sp>
        <p:nvSpPr>
          <p:cNvPr id="193" name="TextBox 192"/>
          <p:cNvSpPr txBox="1">
            <a:spLocks noChangeArrowheads="1"/>
          </p:cNvSpPr>
          <p:nvPr/>
        </p:nvSpPr>
        <p:spPr bwMode="auto">
          <a:xfrm>
            <a:off x="274638" y="1606550"/>
            <a:ext cx="736600" cy="246063"/>
          </a:xfrm>
          <a:prstGeom prst="rect">
            <a:avLst/>
          </a:prstGeom>
          <a:noFill/>
          <a:ln w="9525">
            <a:noFill/>
            <a:miter lim="800000"/>
            <a:headEnd/>
            <a:tailEnd/>
          </a:ln>
        </p:spPr>
        <p:txBody>
          <a:bodyPr>
            <a:spAutoFit/>
          </a:bodyPr>
          <a:lstStyle/>
          <a:p>
            <a:pPr algn="r"/>
            <a:r>
              <a:rPr lang="en-US" sz="1000" b="1"/>
              <a:t>File</a:t>
            </a:r>
          </a:p>
        </p:txBody>
      </p:sp>
      <p:sp>
        <p:nvSpPr>
          <p:cNvPr id="195" name="Curved Down Arrow 194"/>
          <p:cNvSpPr/>
          <p:nvPr/>
        </p:nvSpPr>
        <p:spPr>
          <a:xfrm rot="20395278">
            <a:off x="3430588" y="1577975"/>
            <a:ext cx="1430337" cy="492125"/>
          </a:xfrm>
          <a:prstGeom prst="curvedDownArrow">
            <a:avLst>
              <a:gd name="adj1" fmla="val 25000"/>
              <a:gd name="adj2" fmla="val 87005"/>
              <a:gd name="adj3" fmla="val 60577"/>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solidFill>
                <a:schemeClr val="tx1"/>
              </a:solidFill>
            </a:endParaRPr>
          </a:p>
        </p:txBody>
      </p:sp>
      <p:grpSp>
        <p:nvGrpSpPr>
          <p:cNvPr id="7" name="Group 30"/>
          <p:cNvGrpSpPr>
            <a:grpSpLocks noChangeAspect="1"/>
          </p:cNvGrpSpPr>
          <p:nvPr/>
        </p:nvGrpSpPr>
        <p:grpSpPr bwMode="auto">
          <a:xfrm flipH="1">
            <a:off x="3300413" y="1700213"/>
            <a:ext cx="847725" cy="962025"/>
            <a:chOff x="2304" y="1402"/>
            <a:chExt cx="1336" cy="1516"/>
          </a:xfrm>
        </p:grpSpPr>
        <p:sp>
          <p:nvSpPr>
            <p:cNvPr id="45101" name="AutoShape 31"/>
            <p:cNvSpPr>
              <a:spLocks noChangeAspect="1" noChangeArrowheads="1" noTextEdit="1"/>
            </p:cNvSpPr>
            <p:nvPr/>
          </p:nvSpPr>
          <p:spPr bwMode="auto">
            <a:xfrm>
              <a:off x="2304" y="1402"/>
              <a:ext cx="1336" cy="1516"/>
            </a:xfrm>
            <a:prstGeom prst="rect">
              <a:avLst/>
            </a:prstGeom>
            <a:noFill/>
            <a:ln w="9525">
              <a:noFill/>
              <a:miter lim="800000"/>
              <a:headEnd/>
              <a:tailEnd/>
            </a:ln>
          </p:spPr>
          <p:txBody>
            <a:bodyPr/>
            <a:lstStyle/>
            <a:p>
              <a:endParaRPr lang="en-US"/>
            </a:p>
          </p:txBody>
        </p:sp>
        <p:sp>
          <p:nvSpPr>
            <p:cNvPr id="45102" name="Freeform 32"/>
            <p:cNvSpPr>
              <a:spLocks/>
            </p:cNvSpPr>
            <p:nvPr/>
          </p:nvSpPr>
          <p:spPr bwMode="auto">
            <a:xfrm>
              <a:off x="2304" y="1404"/>
              <a:ext cx="1334" cy="1512"/>
            </a:xfrm>
            <a:custGeom>
              <a:avLst/>
              <a:gdLst>
                <a:gd name="T0" fmla="*/ 595 w 1334"/>
                <a:gd name="T1" fmla="*/ 12 h 1512"/>
                <a:gd name="T2" fmla="*/ 593 w 1334"/>
                <a:gd name="T3" fmla="*/ 713 h 1512"/>
                <a:gd name="T4" fmla="*/ 2 w 1334"/>
                <a:gd name="T5" fmla="*/ 1057 h 1512"/>
                <a:gd name="T6" fmla="*/ 0 w 1334"/>
                <a:gd name="T7" fmla="*/ 1075 h 1512"/>
                <a:gd name="T8" fmla="*/ 6 w 1334"/>
                <a:gd name="T9" fmla="*/ 1099 h 1512"/>
                <a:gd name="T10" fmla="*/ 20 w 1334"/>
                <a:gd name="T11" fmla="*/ 1127 h 1512"/>
                <a:gd name="T12" fmla="*/ 44 w 1334"/>
                <a:gd name="T13" fmla="*/ 1150 h 1512"/>
                <a:gd name="T14" fmla="*/ 657 w 1334"/>
                <a:gd name="T15" fmla="*/ 1502 h 1512"/>
                <a:gd name="T16" fmla="*/ 687 w 1334"/>
                <a:gd name="T17" fmla="*/ 1510 h 1512"/>
                <a:gd name="T18" fmla="*/ 715 w 1334"/>
                <a:gd name="T19" fmla="*/ 1510 h 1512"/>
                <a:gd name="T20" fmla="*/ 745 w 1334"/>
                <a:gd name="T21" fmla="*/ 1502 h 1512"/>
                <a:gd name="T22" fmla="*/ 763 w 1334"/>
                <a:gd name="T23" fmla="*/ 1494 h 1512"/>
                <a:gd name="T24" fmla="*/ 1282 w 1334"/>
                <a:gd name="T25" fmla="*/ 1194 h 1512"/>
                <a:gd name="T26" fmla="*/ 1296 w 1334"/>
                <a:gd name="T27" fmla="*/ 1174 h 1512"/>
                <a:gd name="T28" fmla="*/ 1306 w 1334"/>
                <a:gd name="T29" fmla="*/ 1140 h 1512"/>
                <a:gd name="T30" fmla="*/ 1316 w 1334"/>
                <a:gd name="T31" fmla="*/ 1119 h 1512"/>
                <a:gd name="T32" fmla="*/ 1326 w 1334"/>
                <a:gd name="T33" fmla="*/ 1103 h 1512"/>
                <a:gd name="T34" fmla="*/ 1334 w 1334"/>
                <a:gd name="T35" fmla="*/ 1083 h 1512"/>
                <a:gd name="T36" fmla="*/ 1334 w 1334"/>
                <a:gd name="T37" fmla="*/ 401 h 1512"/>
                <a:gd name="T38" fmla="*/ 1328 w 1334"/>
                <a:gd name="T39" fmla="*/ 391 h 1512"/>
                <a:gd name="T40" fmla="*/ 649 w 1334"/>
                <a:gd name="T41" fmla="*/ 0 h 1512"/>
                <a:gd name="T42" fmla="*/ 629 w 1334"/>
                <a:gd name="T43" fmla="*/ 0 h 1512"/>
                <a:gd name="T44" fmla="*/ 607 w 1334"/>
                <a:gd name="T45" fmla="*/ 4 h 1512"/>
                <a:gd name="T46" fmla="*/ 645 w 1334"/>
                <a:gd name="T47" fmla="*/ 26 h 1512"/>
                <a:gd name="T48" fmla="*/ 1310 w 1334"/>
                <a:gd name="T49" fmla="*/ 1077 h 1512"/>
                <a:gd name="T50" fmla="*/ 1308 w 1334"/>
                <a:gd name="T51" fmla="*/ 1089 h 1512"/>
                <a:gd name="T52" fmla="*/ 1298 w 1334"/>
                <a:gd name="T53" fmla="*/ 1105 h 1512"/>
                <a:gd name="T54" fmla="*/ 1286 w 1334"/>
                <a:gd name="T55" fmla="*/ 1113 h 1512"/>
                <a:gd name="T56" fmla="*/ 1284 w 1334"/>
                <a:gd name="T57" fmla="*/ 1121 h 1512"/>
                <a:gd name="T58" fmla="*/ 1282 w 1334"/>
                <a:gd name="T59" fmla="*/ 1146 h 1512"/>
                <a:gd name="T60" fmla="*/ 1274 w 1334"/>
                <a:gd name="T61" fmla="*/ 1166 h 1512"/>
                <a:gd name="T62" fmla="*/ 1260 w 1334"/>
                <a:gd name="T63" fmla="*/ 1182 h 1512"/>
                <a:gd name="T64" fmla="*/ 737 w 1334"/>
                <a:gd name="T65" fmla="*/ 1480 h 1512"/>
                <a:gd name="T66" fmla="*/ 703 w 1334"/>
                <a:gd name="T67" fmla="*/ 1488 h 1512"/>
                <a:gd name="T68" fmla="*/ 677 w 1334"/>
                <a:gd name="T69" fmla="*/ 1484 h 1512"/>
                <a:gd name="T70" fmla="*/ 655 w 1334"/>
                <a:gd name="T71" fmla="*/ 1476 h 1512"/>
                <a:gd name="T72" fmla="*/ 48 w 1334"/>
                <a:gd name="T73" fmla="*/ 1123 h 1512"/>
                <a:gd name="T74" fmla="*/ 36 w 1334"/>
                <a:gd name="T75" fmla="*/ 1109 h 1512"/>
                <a:gd name="T76" fmla="*/ 26 w 1334"/>
                <a:gd name="T77" fmla="*/ 1083 h 1512"/>
                <a:gd name="T78" fmla="*/ 611 w 1334"/>
                <a:gd name="T79" fmla="*/ 731 h 1512"/>
                <a:gd name="T80" fmla="*/ 617 w 1334"/>
                <a:gd name="T81" fmla="*/ 719 h 1512"/>
                <a:gd name="T82" fmla="*/ 631 w 1334"/>
                <a:gd name="T83" fmla="*/ 22 h 1512"/>
                <a:gd name="T84" fmla="*/ 645 w 1334"/>
                <a:gd name="T85" fmla="*/ 26 h 1512"/>
                <a:gd name="T86" fmla="*/ 1308 w 1334"/>
                <a:gd name="T87" fmla="*/ 1119 h 1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4"/>
                <a:gd name="T133" fmla="*/ 0 h 1512"/>
                <a:gd name="T134" fmla="*/ 1334 w 1334"/>
                <a:gd name="T135" fmla="*/ 1512 h 15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4" h="1512">
                  <a:moveTo>
                    <a:pt x="599" y="8"/>
                  </a:moveTo>
                  <a:lnTo>
                    <a:pt x="595" y="12"/>
                  </a:lnTo>
                  <a:lnTo>
                    <a:pt x="593" y="18"/>
                  </a:lnTo>
                  <a:lnTo>
                    <a:pt x="593" y="713"/>
                  </a:lnTo>
                  <a:lnTo>
                    <a:pt x="6" y="1053"/>
                  </a:lnTo>
                  <a:lnTo>
                    <a:pt x="2" y="1057"/>
                  </a:lnTo>
                  <a:lnTo>
                    <a:pt x="0" y="1063"/>
                  </a:lnTo>
                  <a:lnTo>
                    <a:pt x="0" y="1075"/>
                  </a:lnTo>
                  <a:lnTo>
                    <a:pt x="2" y="1085"/>
                  </a:lnTo>
                  <a:lnTo>
                    <a:pt x="6" y="1099"/>
                  </a:lnTo>
                  <a:lnTo>
                    <a:pt x="12" y="1113"/>
                  </a:lnTo>
                  <a:lnTo>
                    <a:pt x="20" y="1127"/>
                  </a:lnTo>
                  <a:lnTo>
                    <a:pt x="30" y="1138"/>
                  </a:lnTo>
                  <a:lnTo>
                    <a:pt x="44" y="1150"/>
                  </a:lnTo>
                  <a:lnTo>
                    <a:pt x="643" y="1496"/>
                  </a:lnTo>
                  <a:lnTo>
                    <a:pt x="657" y="1502"/>
                  </a:lnTo>
                  <a:lnTo>
                    <a:pt x="671" y="1508"/>
                  </a:lnTo>
                  <a:lnTo>
                    <a:pt x="687" y="1510"/>
                  </a:lnTo>
                  <a:lnTo>
                    <a:pt x="703" y="1512"/>
                  </a:lnTo>
                  <a:lnTo>
                    <a:pt x="715" y="1510"/>
                  </a:lnTo>
                  <a:lnTo>
                    <a:pt x="727" y="1508"/>
                  </a:lnTo>
                  <a:lnTo>
                    <a:pt x="745" y="1502"/>
                  </a:lnTo>
                  <a:lnTo>
                    <a:pt x="759" y="1498"/>
                  </a:lnTo>
                  <a:lnTo>
                    <a:pt x="763" y="1494"/>
                  </a:lnTo>
                  <a:lnTo>
                    <a:pt x="1270" y="1202"/>
                  </a:lnTo>
                  <a:lnTo>
                    <a:pt x="1282" y="1194"/>
                  </a:lnTo>
                  <a:lnTo>
                    <a:pt x="1290" y="1184"/>
                  </a:lnTo>
                  <a:lnTo>
                    <a:pt x="1296" y="1174"/>
                  </a:lnTo>
                  <a:lnTo>
                    <a:pt x="1302" y="1162"/>
                  </a:lnTo>
                  <a:lnTo>
                    <a:pt x="1306" y="1140"/>
                  </a:lnTo>
                  <a:lnTo>
                    <a:pt x="1308" y="1125"/>
                  </a:lnTo>
                  <a:lnTo>
                    <a:pt x="1316" y="1119"/>
                  </a:lnTo>
                  <a:lnTo>
                    <a:pt x="1322" y="1111"/>
                  </a:lnTo>
                  <a:lnTo>
                    <a:pt x="1326" y="1103"/>
                  </a:lnTo>
                  <a:lnTo>
                    <a:pt x="1330" y="1097"/>
                  </a:lnTo>
                  <a:lnTo>
                    <a:pt x="1334" y="1083"/>
                  </a:lnTo>
                  <a:lnTo>
                    <a:pt x="1334" y="1077"/>
                  </a:lnTo>
                  <a:lnTo>
                    <a:pt x="1334" y="401"/>
                  </a:lnTo>
                  <a:lnTo>
                    <a:pt x="1332" y="395"/>
                  </a:lnTo>
                  <a:lnTo>
                    <a:pt x="1328" y="391"/>
                  </a:lnTo>
                  <a:lnTo>
                    <a:pt x="657" y="4"/>
                  </a:lnTo>
                  <a:lnTo>
                    <a:pt x="649" y="0"/>
                  </a:lnTo>
                  <a:lnTo>
                    <a:pt x="639" y="0"/>
                  </a:lnTo>
                  <a:lnTo>
                    <a:pt x="629" y="0"/>
                  </a:lnTo>
                  <a:lnTo>
                    <a:pt x="621" y="0"/>
                  </a:lnTo>
                  <a:lnTo>
                    <a:pt x="607" y="4"/>
                  </a:lnTo>
                  <a:lnTo>
                    <a:pt x="599" y="8"/>
                  </a:lnTo>
                  <a:lnTo>
                    <a:pt x="645" y="26"/>
                  </a:lnTo>
                  <a:lnTo>
                    <a:pt x="1310" y="409"/>
                  </a:lnTo>
                  <a:lnTo>
                    <a:pt x="1310" y="1077"/>
                  </a:lnTo>
                  <a:lnTo>
                    <a:pt x="1310" y="1081"/>
                  </a:lnTo>
                  <a:lnTo>
                    <a:pt x="1308" y="1089"/>
                  </a:lnTo>
                  <a:lnTo>
                    <a:pt x="1302" y="1101"/>
                  </a:lnTo>
                  <a:lnTo>
                    <a:pt x="1298" y="1105"/>
                  </a:lnTo>
                  <a:lnTo>
                    <a:pt x="1292" y="1109"/>
                  </a:lnTo>
                  <a:lnTo>
                    <a:pt x="1286" y="1113"/>
                  </a:lnTo>
                  <a:lnTo>
                    <a:pt x="1284" y="1119"/>
                  </a:lnTo>
                  <a:lnTo>
                    <a:pt x="1284" y="1121"/>
                  </a:lnTo>
                  <a:lnTo>
                    <a:pt x="1284" y="1129"/>
                  </a:lnTo>
                  <a:lnTo>
                    <a:pt x="1282" y="1146"/>
                  </a:lnTo>
                  <a:lnTo>
                    <a:pt x="1278" y="1156"/>
                  </a:lnTo>
                  <a:lnTo>
                    <a:pt x="1274" y="1166"/>
                  </a:lnTo>
                  <a:lnTo>
                    <a:pt x="1268" y="1174"/>
                  </a:lnTo>
                  <a:lnTo>
                    <a:pt x="1260" y="1182"/>
                  </a:lnTo>
                  <a:lnTo>
                    <a:pt x="751" y="1474"/>
                  </a:lnTo>
                  <a:lnTo>
                    <a:pt x="737" y="1480"/>
                  </a:lnTo>
                  <a:lnTo>
                    <a:pt x="721" y="1486"/>
                  </a:lnTo>
                  <a:lnTo>
                    <a:pt x="703" y="1488"/>
                  </a:lnTo>
                  <a:lnTo>
                    <a:pt x="691" y="1486"/>
                  </a:lnTo>
                  <a:lnTo>
                    <a:pt x="677" y="1484"/>
                  </a:lnTo>
                  <a:lnTo>
                    <a:pt x="667" y="1480"/>
                  </a:lnTo>
                  <a:lnTo>
                    <a:pt x="655" y="1476"/>
                  </a:lnTo>
                  <a:lnTo>
                    <a:pt x="56" y="1131"/>
                  </a:lnTo>
                  <a:lnTo>
                    <a:pt x="48" y="1123"/>
                  </a:lnTo>
                  <a:lnTo>
                    <a:pt x="42" y="1117"/>
                  </a:lnTo>
                  <a:lnTo>
                    <a:pt x="36" y="1109"/>
                  </a:lnTo>
                  <a:lnTo>
                    <a:pt x="32" y="1099"/>
                  </a:lnTo>
                  <a:lnTo>
                    <a:pt x="26" y="1083"/>
                  </a:lnTo>
                  <a:lnTo>
                    <a:pt x="24" y="1069"/>
                  </a:lnTo>
                  <a:lnTo>
                    <a:pt x="611" y="731"/>
                  </a:lnTo>
                  <a:lnTo>
                    <a:pt x="615" y="725"/>
                  </a:lnTo>
                  <a:lnTo>
                    <a:pt x="617" y="719"/>
                  </a:lnTo>
                  <a:lnTo>
                    <a:pt x="617" y="26"/>
                  </a:lnTo>
                  <a:lnTo>
                    <a:pt x="631" y="22"/>
                  </a:lnTo>
                  <a:lnTo>
                    <a:pt x="639" y="22"/>
                  </a:lnTo>
                  <a:lnTo>
                    <a:pt x="645" y="26"/>
                  </a:lnTo>
                  <a:lnTo>
                    <a:pt x="599" y="8"/>
                  </a:lnTo>
                  <a:lnTo>
                    <a:pt x="1308" y="1119"/>
                  </a:lnTo>
                  <a:lnTo>
                    <a:pt x="599" y="8"/>
                  </a:lnTo>
                  <a:close/>
                </a:path>
              </a:pathLst>
            </a:custGeom>
            <a:solidFill>
              <a:srgbClr val="333333"/>
            </a:solidFill>
            <a:ln w="9525">
              <a:noFill/>
              <a:round/>
              <a:headEnd/>
              <a:tailEnd/>
            </a:ln>
          </p:spPr>
          <p:txBody>
            <a:bodyPr/>
            <a:lstStyle/>
            <a:p>
              <a:endParaRPr lang="en-US"/>
            </a:p>
          </p:txBody>
        </p:sp>
        <p:sp>
          <p:nvSpPr>
            <p:cNvPr id="45103" name="Freeform 33"/>
            <p:cNvSpPr>
              <a:spLocks/>
            </p:cNvSpPr>
            <p:nvPr/>
          </p:nvSpPr>
          <p:spPr bwMode="auto">
            <a:xfrm>
              <a:off x="3600" y="1803"/>
              <a:ext cx="26" cy="718"/>
            </a:xfrm>
            <a:custGeom>
              <a:avLst/>
              <a:gdLst>
                <a:gd name="T0" fmla="*/ 0 w 26"/>
                <a:gd name="T1" fmla="*/ 718 h 718"/>
                <a:gd name="T2" fmla="*/ 0 w 26"/>
                <a:gd name="T3" fmla="*/ 16 h 718"/>
                <a:gd name="T4" fmla="*/ 26 w 26"/>
                <a:gd name="T5" fmla="*/ 0 h 718"/>
                <a:gd name="T6" fmla="*/ 26 w 26"/>
                <a:gd name="T7" fmla="*/ 674 h 718"/>
                <a:gd name="T8" fmla="*/ 26 w 26"/>
                <a:gd name="T9" fmla="*/ 676 h 718"/>
                <a:gd name="T10" fmla="*/ 26 w 26"/>
                <a:gd name="T11" fmla="*/ 682 h 718"/>
                <a:gd name="T12" fmla="*/ 22 w 26"/>
                <a:gd name="T13" fmla="*/ 694 h 718"/>
                <a:gd name="T14" fmla="*/ 20 w 26"/>
                <a:gd name="T15" fmla="*/ 700 h 718"/>
                <a:gd name="T16" fmla="*/ 16 w 26"/>
                <a:gd name="T17" fmla="*/ 706 h 718"/>
                <a:gd name="T18" fmla="*/ 8 w 26"/>
                <a:gd name="T19" fmla="*/ 714 h 718"/>
                <a:gd name="T20" fmla="*/ 0 w 26"/>
                <a:gd name="T21" fmla="*/ 718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18"/>
                <a:gd name="T35" fmla="*/ 26 w 26"/>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18">
                  <a:moveTo>
                    <a:pt x="0" y="718"/>
                  </a:moveTo>
                  <a:lnTo>
                    <a:pt x="0" y="16"/>
                  </a:lnTo>
                  <a:lnTo>
                    <a:pt x="26" y="0"/>
                  </a:lnTo>
                  <a:lnTo>
                    <a:pt x="26" y="674"/>
                  </a:lnTo>
                  <a:lnTo>
                    <a:pt x="26" y="676"/>
                  </a:lnTo>
                  <a:lnTo>
                    <a:pt x="26" y="682"/>
                  </a:lnTo>
                  <a:lnTo>
                    <a:pt x="22" y="694"/>
                  </a:lnTo>
                  <a:lnTo>
                    <a:pt x="20" y="700"/>
                  </a:lnTo>
                  <a:lnTo>
                    <a:pt x="16" y="706"/>
                  </a:lnTo>
                  <a:lnTo>
                    <a:pt x="8" y="714"/>
                  </a:lnTo>
                  <a:lnTo>
                    <a:pt x="0" y="718"/>
                  </a:lnTo>
                  <a:close/>
                </a:path>
              </a:pathLst>
            </a:custGeom>
            <a:solidFill>
              <a:srgbClr val="666666"/>
            </a:solidFill>
            <a:ln w="9525">
              <a:noFill/>
              <a:round/>
              <a:headEnd/>
              <a:tailEnd/>
            </a:ln>
          </p:spPr>
          <p:txBody>
            <a:bodyPr/>
            <a:lstStyle/>
            <a:p>
              <a:endParaRPr lang="en-US"/>
            </a:p>
          </p:txBody>
        </p:sp>
        <p:sp>
          <p:nvSpPr>
            <p:cNvPr id="45104" name="Freeform 34"/>
            <p:cNvSpPr>
              <a:spLocks/>
            </p:cNvSpPr>
            <p:nvPr/>
          </p:nvSpPr>
          <p:spPr bwMode="auto">
            <a:xfrm>
              <a:off x="2316" y="2465"/>
              <a:ext cx="1284" cy="437"/>
            </a:xfrm>
            <a:custGeom>
              <a:avLst/>
              <a:gdLst>
                <a:gd name="T0" fmla="*/ 655 w 1284"/>
                <a:gd name="T1" fmla="*/ 377 h 437"/>
                <a:gd name="T2" fmla="*/ 663 w 1284"/>
                <a:gd name="T3" fmla="*/ 381 h 437"/>
                <a:gd name="T4" fmla="*/ 671 w 1284"/>
                <a:gd name="T5" fmla="*/ 385 h 437"/>
                <a:gd name="T6" fmla="*/ 691 w 1284"/>
                <a:gd name="T7" fmla="*/ 387 h 437"/>
                <a:gd name="T8" fmla="*/ 711 w 1284"/>
                <a:gd name="T9" fmla="*/ 385 h 437"/>
                <a:gd name="T10" fmla="*/ 719 w 1284"/>
                <a:gd name="T11" fmla="*/ 381 h 437"/>
                <a:gd name="T12" fmla="*/ 727 w 1284"/>
                <a:gd name="T13" fmla="*/ 377 h 437"/>
                <a:gd name="T14" fmla="*/ 1284 w 1284"/>
                <a:gd name="T15" fmla="*/ 56 h 437"/>
                <a:gd name="T16" fmla="*/ 1284 w 1284"/>
                <a:gd name="T17" fmla="*/ 66 h 437"/>
                <a:gd name="T18" fmla="*/ 1280 w 1284"/>
                <a:gd name="T19" fmla="*/ 85 h 437"/>
                <a:gd name="T20" fmla="*/ 1278 w 1284"/>
                <a:gd name="T21" fmla="*/ 97 h 437"/>
                <a:gd name="T22" fmla="*/ 1272 w 1284"/>
                <a:gd name="T23" fmla="*/ 109 h 437"/>
                <a:gd name="T24" fmla="*/ 1264 w 1284"/>
                <a:gd name="T25" fmla="*/ 119 h 437"/>
                <a:gd name="T26" fmla="*/ 1254 w 1284"/>
                <a:gd name="T27" fmla="*/ 129 h 437"/>
                <a:gd name="T28" fmla="*/ 745 w 1284"/>
                <a:gd name="T29" fmla="*/ 421 h 437"/>
                <a:gd name="T30" fmla="*/ 731 w 1284"/>
                <a:gd name="T31" fmla="*/ 429 h 437"/>
                <a:gd name="T32" fmla="*/ 713 w 1284"/>
                <a:gd name="T33" fmla="*/ 433 h 437"/>
                <a:gd name="T34" fmla="*/ 691 w 1284"/>
                <a:gd name="T35" fmla="*/ 437 h 437"/>
                <a:gd name="T36" fmla="*/ 679 w 1284"/>
                <a:gd name="T37" fmla="*/ 435 h 437"/>
                <a:gd name="T38" fmla="*/ 665 w 1284"/>
                <a:gd name="T39" fmla="*/ 433 h 437"/>
                <a:gd name="T40" fmla="*/ 651 w 1284"/>
                <a:gd name="T41" fmla="*/ 429 h 437"/>
                <a:gd name="T42" fmla="*/ 637 w 1284"/>
                <a:gd name="T43" fmla="*/ 423 h 437"/>
                <a:gd name="T44" fmla="*/ 38 w 1284"/>
                <a:gd name="T45" fmla="*/ 77 h 437"/>
                <a:gd name="T46" fmla="*/ 26 w 1284"/>
                <a:gd name="T47" fmla="*/ 68 h 437"/>
                <a:gd name="T48" fmla="*/ 16 w 1284"/>
                <a:gd name="T49" fmla="*/ 56 h 437"/>
                <a:gd name="T50" fmla="*/ 10 w 1284"/>
                <a:gd name="T51" fmla="*/ 44 h 437"/>
                <a:gd name="T52" fmla="*/ 4 w 1284"/>
                <a:gd name="T53" fmla="*/ 30 h 437"/>
                <a:gd name="T54" fmla="*/ 0 w 1284"/>
                <a:gd name="T55" fmla="*/ 10 h 437"/>
                <a:gd name="T56" fmla="*/ 0 w 1284"/>
                <a:gd name="T57" fmla="*/ 0 h 437"/>
                <a:gd name="T58" fmla="*/ 655 w 1284"/>
                <a:gd name="T59" fmla="*/ 377 h 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4"/>
                <a:gd name="T91" fmla="*/ 0 h 437"/>
                <a:gd name="T92" fmla="*/ 1284 w 1284"/>
                <a:gd name="T93" fmla="*/ 437 h 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4" h="437">
                  <a:moveTo>
                    <a:pt x="655" y="377"/>
                  </a:moveTo>
                  <a:lnTo>
                    <a:pt x="663" y="381"/>
                  </a:lnTo>
                  <a:lnTo>
                    <a:pt x="671" y="385"/>
                  </a:lnTo>
                  <a:lnTo>
                    <a:pt x="691" y="387"/>
                  </a:lnTo>
                  <a:lnTo>
                    <a:pt x="711" y="385"/>
                  </a:lnTo>
                  <a:lnTo>
                    <a:pt x="719" y="381"/>
                  </a:lnTo>
                  <a:lnTo>
                    <a:pt x="727" y="377"/>
                  </a:lnTo>
                  <a:lnTo>
                    <a:pt x="1284" y="56"/>
                  </a:lnTo>
                  <a:lnTo>
                    <a:pt x="1284" y="66"/>
                  </a:lnTo>
                  <a:lnTo>
                    <a:pt x="1280" y="85"/>
                  </a:lnTo>
                  <a:lnTo>
                    <a:pt x="1278" y="97"/>
                  </a:lnTo>
                  <a:lnTo>
                    <a:pt x="1272" y="109"/>
                  </a:lnTo>
                  <a:lnTo>
                    <a:pt x="1264" y="119"/>
                  </a:lnTo>
                  <a:lnTo>
                    <a:pt x="1254" y="129"/>
                  </a:lnTo>
                  <a:lnTo>
                    <a:pt x="745" y="421"/>
                  </a:lnTo>
                  <a:lnTo>
                    <a:pt x="731" y="429"/>
                  </a:lnTo>
                  <a:lnTo>
                    <a:pt x="713" y="433"/>
                  </a:lnTo>
                  <a:lnTo>
                    <a:pt x="691" y="437"/>
                  </a:lnTo>
                  <a:lnTo>
                    <a:pt x="679" y="435"/>
                  </a:lnTo>
                  <a:lnTo>
                    <a:pt x="665" y="433"/>
                  </a:lnTo>
                  <a:lnTo>
                    <a:pt x="651" y="429"/>
                  </a:lnTo>
                  <a:lnTo>
                    <a:pt x="637" y="423"/>
                  </a:lnTo>
                  <a:lnTo>
                    <a:pt x="38" y="77"/>
                  </a:lnTo>
                  <a:lnTo>
                    <a:pt x="26" y="68"/>
                  </a:lnTo>
                  <a:lnTo>
                    <a:pt x="16" y="56"/>
                  </a:lnTo>
                  <a:lnTo>
                    <a:pt x="10" y="44"/>
                  </a:lnTo>
                  <a:lnTo>
                    <a:pt x="4" y="30"/>
                  </a:lnTo>
                  <a:lnTo>
                    <a:pt x="0" y="10"/>
                  </a:lnTo>
                  <a:lnTo>
                    <a:pt x="0" y="0"/>
                  </a:lnTo>
                  <a:lnTo>
                    <a:pt x="655" y="377"/>
                  </a:lnTo>
                  <a:close/>
                </a:path>
              </a:pathLst>
            </a:custGeom>
            <a:solidFill>
              <a:srgbClr val="666666"/>
            </a:solidFill>
            <a:ln w="9525">
              <a:noFill/>
              <a:round/>
              <a:headEnd/>
              <a:tailEnd/>
            </a:ln>
          </p:spPr>
          <p:txBody>
            <a:bodyPr/>
            <a:lstStyle/>
            <a:p>
              <a:endParaRPr lang="en-US"/>
            </a:p>
          </p:txBody>
        </p:sp>
        <p:sp>
          <p:nvSpPr>
            <p:cNvPr id="45105" name="Freeform 35"/>
            <p:cNvSpPr>
              <a:spLocks/>
            </p:cNvSpPr>
            <p:nvPr/>
          </p:nvSpPr>
          <p:spPr bwMode="auto">
            <a:xfrm>
              <a:off x="2316" y="2121"/>
              <a:ext cx="1284" cy="731"/>
            </a:xfrm>
            <a:custGeom>
              <a:avLst/>
              <a:gdLst>
                <a:gd name="T0" fmla="*/ 0 w 1284"/>
                <a:gd name="T1" fmla="*/ 344 h 731"/>
                <a:gd name="T2" fmla="*/ 593 w 1284"/>
                <a:gd name="T3" fmla="*/ 0 h 731"/>
                <a:gd name="T4" fmla="*/ 1284 w 1284"/>
                <a:gd name="T5" fmla="*/ 400 h 731"/>
                <a:gd name="T6" fmla="*/ 727 w 1284"/>
                <a:gd name="T7" fmla="*/ 721 h 731"/>
                <a:gd name="T8" fmla="*/ 719 w 1284"/>
                <a:gd name="T9" fmla="*/ 725 h 731"/>
                <a:gd name="T10" fmla="*/ 711 w 1284"/>
                <a:gd name="T11" fmla="*/ 729 h 731"/>
                <a:gd name="T12" fmla="*/ 691 w 1284"/>
                <a:gd name="T13" fmla="*/ 731 h 731"/>
                <a:gd name="T14" fmla="*/ 671 w 1284"/>
                <a:gd name="T15" fmla="*/ 729 h 731"/>
                <a:gd name="T16" fmla="*/ 663 w 1284"/>
                <a:gd name="T17" fmla="*/ 725 h 731"/>
                <a:gd name="T18" fmla="*/ 655 w 1284"/>
                <a:gd name="T19" fmla="*/ 721 h 731"/>
                <a:gd name="T20" fmla="*/ 0 w 1284"/>
                <a:gd name="T21" fmla="*/ 344 h 7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4"/>
                <a:gd name="T34" fmla="*/ 0 h 731"/>
                <a:gd name="T35" fmla="*/ 1284 w 1284"/>
                <a:gd name="T36" fmla="*/ 731 h 7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4" h="731">
                  <a:moveTo>
                    <a:pt x="0" y="344"/>
                  </a:moveTo>
                  <a:lnTo>
                    <a:pt x="593" y="0"/>
                  </a:lnTo>
                  <a:lnTo>
                    <a:pt x="1284" y="400"/>
                  </a:lnTo>
                  <a:lnTo>
                    <a:pt x="727" y="721"/>
                  </a:lnTo>
                  <a:lnTo>
                    <a:pt x="719" y="725"/>
                  </a:lnTo>
                  <a:lnTo>
                    <a:pt x="711" y="729"/>
                  </a:lnTo>
                  <a:lnTo>
                    <a:pt x="691" y="731"/>
                  </a:lnTo>
                  <a:lnTo>
                    <a:pt x="671" y="729"/>
                  </a:lnTo>
                  <a:lnTo>
                    <a:pt x="663" y="725"/>
                  </a:lnTo>
                  <a:lnTo>
                    <a:pt x="655" y="721"/>
                  </a:lnTo>
                  <a:lnTo>
                    <a:pt x="0" y="344"/>
                  </a:lnTo>
                  <a:close/>
                </a:path>
              </a:pathLst>
            </a:custGeom>
            <a:solidFill>
              <a:srgbClr val="E3E3E2"/>
            </a:solidFill>
            <a:ln w="9525">
              <a:noFill/>
              <a:round/>
              <a:headEnd/>
              <a:tailEnd/>
            </a:ln>
          </p:spPr>
          <p:txBody>
            <a:bodyPr/>
            <a:lstStyle/>
            <a:p>
              <a:endParaRPr lang="en-US"/>
            </a:p>
          </p:txBody>
        </p:sp>
        <p:sp>
          <p:nvSpPr>
            <p:cNvPr id="45106" name="Freeform 36"/>
            <p:cNvSpPr>
              <a:spLocks/>
            </p:cNvSpPr>
            <p:nvPr/>
          </p:nvSpPr>
          <p:spPr bwMode="auto">
            <a:xfrm>
              <a:off x="2570" y="2181"/>
              <a:ext cx="928" cy="537"/>
            </a:xfrm>
            <a:custGeom>
              <a:avLst/>
              <a:gdLst>
                <a:gd name="T0" fmla="*/ 914 w 928"/>
                <a:gd name="T1" fmla="*/ 358 h 537"/>
                <a:gd name="T2" fmla="*/ 920 w 928"/>
                <a:gd name="T3" fmla="*/ 354 h 537"/>
                <a:gd name="T4" fmla="*/ 926 w 928"/>
                <a:gd name="T5" fmla="*/ 348 h 537"/>
                <a:gd name="T6" fmla="*/ 928 w 928"/>
                <a:gd name="T7" fmla="*/ 342 h 537"/>
                <a:gd name="T8" fmla="*/ 928 w 928"/>
                <a:gd name="T9" fmla="*/ 336 h 537"/>
                <a:gd name="T10" fmla="*/ 928 w 928"/>
                <a:gd name="T11" fmla="*/ 330 h 537"/>
                <a:gd name="T12" fmla="*/ 926 w 928"/>
                <a:gd name="T13" fmla="*/ 326 h 537"/>
                <a:gd name="T14" fmla="*/ 920 w 928"/>
                <a:gd name="T15" fmla="*/ 320 h 537"/>
                <a:gd name="T16" fmla="*/ 914 w 928"/>
                <a:gd name="T17" fmla="*/ 316 h 537"/>
                <a:gd name="T18" fmla="*/ 385 w 928"/>
                <a:gd name="T19" fmla="*/ 10 h 537"/>
                <a:gd name="T20" fmla="*/ 377 w 928"/>
                <a:gd name="T21" fmla="*/ 6 h 537"/>
                <a:gd name="T22" fmla="*/ 369 w 928"/>
                <a:gd name="T23" fmla="*/ 4 h 537"/>
                <a:gd name="T24" fmla="*/ 349 w 928"/>
                <a:gd name="T25" fmla="*/ 0 h 537"/>
                <a:gd name="T26" fmla="*/ 329 w 928"/>
                <a:gd name="T27" fmla="*/ 4 h 537"/>
                <a:gd name="T28" fmla="*/ 319 w 928"/>
                <a:gd name="T29" fmla="*/ 6 h 537"/>
                <a:gd name="T30" fmla="*/ 311 w 928"/>
                <a:gd name="T31" fmla="*/ 10 h 537"/>
                <a:gd name="T32" fmla="*/ 16 w 928"/>
                <a:gd name="T33" fmla="*/ 182 h 537"/>
                <a:gd name="T34" fmla="*/ 10 w 928"/>
                <a:gd name="T35" fmla="*/ 186 h 537"/>
                <a:gd name="T36" fmla="*/ 4 w 928"/>
                <a:gd name="T37" fmla="*/ 192 h 537"/>
                <a:gd name="T38" fmla="*/ 2 w 928"/>
                <a:gd name="T39" fmla="*/ 196 h 537"/>
                <a:gd name="T40" fmla="*/ 0 w 928"/>
                <a:gd name="T41" fmla="*/ 202 h 537"/>
                <a:gd name="T42" fmla="*/ 2 w 928"/>
                <a:gd name="T43" fmla="*/ 208 h 537"/>
                <a:gd name="T44" fmla="*/ 4 w 928"/>
                <a:gd name="T45" fmla="*/ 214 h 537"/>
                <a:gd name="T46" fmla="*/ 10 w 928"/>
                <a:gd name="T47" fmla="*/ 218 h 537"/>
                <a:gd name="T48" fmla="*/ 16 w 928"/>
                <a:gd name="T49" fmla="*/ 224 h 537"/>
                <a:gd name="T50" fmla="*/ 545 w 928"/>
                <a:gd name="T51" fmla="*/ 529 h 537"/>
                <a:gd name="T52" fmla="*/ 553 w 928"/>
                <a:gd name="T53" fmla="*/ 533 h 537"/>
                <a:gd name="T54" fmla="*/ 561 w 928"/>
                <a:gd name="T55" fmla="*/ 535 h 537"/>
                <a:gd name="T56" fmla="*/ 581 w 928"/>
                <a:gd name="T57" fmla="*/ 537 h 537"/>
                <a:gd name="T58" fmla="*/ 601 w 928"/>
                <a:gd name="T59" fmla="*/ 535 h 537"/>
                <a:gd name="T60" fmla="*/ 609 w 928"/>
                <a:gd name="T61" fmla="*/ 533 h 537"/>
                <a:gd name="T62" fmla="*/ 617 w 928"/>
                <a:gd name="T63" fmla="*/ 529 h 537"/>
                <a:gd name="T64" fmla="*/ 914 w 928"/>
                <a:gd name="T65" fmla="*/ 358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8"/>
                <a:gd name="T100" fmla="*/ 0 h 537"/>
                <a:gd name="T101" fmla="*/ 928 w 928"/>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8" h="537">
                  <a:moveTo>
                    <a:pt x="914" y="358"/>
                  </a:moveTo>
                  <a:lnTo>
                    <a:pt x="920" y="354"/>
                  </a:lnTo>
                  <a:lnTo>
                    <a:pt x="926" y="348"/>
                  </a:lnTo>
                  <a:lnTo>
                    <a:pt x="928" y="342"/>
                  </a:lnTo>
                  <a:lnTo>
                    <a:pt x="928" y="336"/>
                  </a:lnTo>
                  <a:lnTo>
                    <a:pt x="928" y="330"/>
                  </a:lnTo>
                  <a:lnTo>
                    <a:pt x="926" y="326"/>
                  </a:lnTo>
                  <a:lnTo>
                    <a:pt x="920" y="320"/>
                  </a:lnTo>
                  <a:lnTo>
                    <a:pt x="914" y="316"/>
                  </a:lnTo>
                  <a:lnTo>
                    <a:pt x="385" y="10"/>
                  </a:lnTo>
                  <a:lnTo>
                    <a:pt x="377" y="6"/>
                  </a:lnTo>
                  <a:lnTo>
                    <a:pt x="369" y="4"/>
                  </a:lnTo>
                  <a:lnTo>
                    <a:pt x="349" y="0"/>
                  </a:lnTo>
                  <a:lnTo>
                    <a:pt x="329" y="4"/>
                  </a:lnTo>
                  <a:lnTo>
                    <a:pt x="319" y="6"/>
                  </a:lnTo>
                  <a:lnTo>
                    <a:pt x="311" y="10"/>
                  </a:lnTo>
                  <a:lnTo>
                    <a:pt x="16" y="182"/>
                  </a:lnTo>
                  <a:lnTo>
                    <a:pt x="10" y="186"/>
                  </a:lnTo>
                  <a:lnTo>
                    <a:pt x="4" y="192"/>
                  </a:lnTo>
                  <a:lnTo>
                    <a:pt x="2" y="196"/>
                  </a:lnTo>
                  <a:lnTo>
                    <a:pt x="0" y="202"/>
                  </a:lnTo>
                  <a:lnTo>
                    <a:pt x="2" y="208"/>
                  </a:lnTo>
                  <a:lnTo>
                    <a:pt x="4" y="214"/>
                  </a:lnTo>
                  <a:lnTo>
                    <a:pt x="10" y="218"/>
                  </a:lnTo>
                  <a:lnTo>
                    <a:pt x="16" y="224"/>
                  </a:lnTo>
                  <a:lnTo>
                    <a:pt x="545" y="529"/>
                  </a:lnTo>
                  <a:lnTo>
                    <a:pt x="553" y="533"/>
                  </a:lnTo>
                  <a:lnTo>
                    <a:pt x="561" y="535"/>
                  </a:lnTo>
                  <a:lnTo>
                    <a:pt x="581" y="537"/>
                  </a:lnTo>
                  <a:lnTo>
                    <a:pt x="601" y="535"/>
                  </a:lnTo>
                  <a:lnTo>
                    <a:pt x="609" y="533"/>
                  </a:lnTo>
                  <a:lnTo>
                    <a:pt x="617" y="529"/>
                  </a:lnTo>
                  <a:lnTo>
                    <a:pt x="914" y="358"/>
                  </a:lnTo>
                  <a:close/>
                </a:path>
              </a:pathLst>
            </a:custGeom>
            <a:solidFill>
              <a:srgbClr val="666666"/>
            </a:solidFill>
            <a:ln w="9525">
              <a:noFill/>
              <a:round/>
              <a:headEnd/>
              <a:tailEnd/>
            </a:ln>
          </p:spPr>
          <p:txBody>
            <a:bodyPr/>
            <a:lstStyle/>
            <a:p>
              <a:endParaRPr lang="en-US"/>
            </a:p>
          </p:txBody>
        </p:sp>
        <p:sp>
          <p:nvSpPr>
            <p:cNvPr id="45107" name="Freeform 37"/>
            <p:cNvSpPr>
              <a:spLocks/>
            </p:cNvSpPr>
            <p:nvPr/>
          </p:nvSpPr>
          <p:spPr bwMode="auto">
            <a:xfrm>
              <a:off x="2572" y="2181"/>
              <a:ext cx="926" cy="342"/>
            </a:xfrm>
            <a:custGeom>
              <a:avLst/>
              <a:gdLst>
                <a:gd name="T0" fmla="*/ 912 w 926"/>
                <a:gd name="T1" fmla="*/ 324 h 342"/>
                <a:gd name="T2" fmla="*/ 383 w 926"/>
                <a:gd name="T3" fmla="*/ 18 h 342"/>
                <a:gd name="T4" fmla="*/ 375 w 926"/>
                <a:gd name="T5" fmla="*/ 16 h 342"/>
                <a:gd name="T6" fmla="*/ 367 w 926"/>
                <a:gd name="T7" fmla="*/ 12 h 342"/>
                <a:gd name="T8" fmla="*/ 347 w 926"/>
                <a:gd name="T9" fmla="*/ 10 h 342"/>
                <a:gd name="T10" fmla="*/ 327 w 926"/>
                <a:gd name="T11" fmla="*/ 12 h 342"/>
                <a:gd name="T12" fmla="*/ 317 w 926"/>
                <a:gd name="T13" fmla="*/ 16 h 342"/>
                <a:gd name="T14" fmla="*/ 309 w 926"/>
                <a:gd name="T15" fmla="*/ 18 h 342"/>
                <a:gd name="T16" fmla="*/ 14 w 926"/>
                <a:gd name="T17" fmla="*/ 190 h 342"/>
                <a:gd name="T18" fmla="*/ 4 w 926"/>
                <a:gd name="T19" fmla="*/ 198 h 342"/>
                <a:gd name="T20" fmla="*/ 0 w 926"/>
                <a:gd name="T21" fmla="*/ 206 h 342"/>
                <a:gd name="T22" fmla="*/ 0 w 926"/>
                <a:gd name="T23" fmla="*/ 200 h 342"/>
                <a:gd name="T24" fmla="*/ 2 w 926"/>
                <a:gd name="T25" fmla="*/ 194 h 342"/>
                <a:gd name="T26" fmla="*/ 6 w 926"/>
                <a:gd name="T27" fmla="*/ 186 h 342"/>
                <a:gd name="T28" fmla="*/ 14 w 926"/>
                <a:gd name="T29" fmla="*/ 182 h 342"/>
                <a:gd name="T30" fmla="*/ 309 w 926"/>
                <a:gd name="T31" fmla="*/ 10 h 342"/>
                <a:gd name="T32" fmla="*/ 317 w 926"/>
                <a:gd name="T33" fmla="*/ 6 h 342"/>
                <a:gd name="T34" fmla="*/ 327 w 926"/>
                <a:gd name="T35" fmla="*/ 4 h 342"/>
                <a:gd name="T36" fmla="*/ 347 w 926"/>
                <a:gd name="T37" fmla="*/ 0 h 342"/>
                <a:gd name="T38" fmla="*/ 367 w 926"/>
                <a:gd name="T39" fmla="*/ 4 h 342"/>
                <a:gd name="T40" fmla="*/ 375 w 926"/>
                <a:gd name="T41" fmla="*/ 6 h 342"/>
                <a:gd name="T42" fmla="*/ 383 w 926"/>
                <a:gd name="T43" fmla="*/ 10 h 342"/>
                <a:gd name="T44" fmla="*/ 912 w 926"/>
                <a:gd name="T45" fmla="*/ 316 h 342"/>
                <a:gd name="T46" fmla="*/ 920 w 926"/>
                <a:gd name="T47" fmla="*/ 322 h 342"/>
                <a:gd name="T48" fmla="*/ 924 w 926"/>
                <a:gd name="T49" fmla="*/ 328 h 342"/>
                <a:gd name="T50" fmla="*/ 926 w 926"/>
                <a:gd name="T51" fmla="*/ 334 h 342"/>
                <a:gd name="T52" fmla="*/ 926 w 926"/>
                <a:gd name="T53" fmla="*/ 342 h 342"/>
                <a:gd name="T54" fmla="*/ 922 w 926"/>
                <a:gd name="T55" fmla="*/ 332 h 342"/>
                <a:gd name="T56" fmla="*/ 912 w 926"/>
                <a:gd name="T57" fmla="*/ 324 h 3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6"/>
                <a:gd name="T88" fmla="*/ 0 h 342"/>
                <a:gd name="T89" fmla="*/ 926 w 926"/>
                <a:gd name="T90" fmla="*/ 342 h 3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6" h="342">
                  <a:moveTo>
                    <a:pt x="912" y="324"/>
                  </a:moveTo>
                  <a:lnTo>
                    <a:pt x="383" y="18"/>
                  </a:lnTo>
                  <a:lnTo>
                    <a:pt x="375" y="16"/>
                  </a:lnTo>
                  <a:lnTo>
                    <a:pt x="367" y="12"/>
                  </a:lnTo>
                  <a:lnTo>
                    <a:pt x="347" y="10"/>
                  </a:lnTo>
                  <a:lnTo>
                    <a:pt x="327" y="12"/>
                  </a:lnTo>
                  <a:lnTo>
                    <a:pt x="317" y="16"/>
                  </a:lnTo>
                  <a:lnTo>
                    <a:pt x="309" y="18"/>
                  </a:lnTo>
                  <a:lnTo>
                    <a:pt x="14" y="190"/>
                  </a:lnTo>
                  <a:lnTo>
                    <a:pt x="4" y="198"/>
                  </a:lnTo>
                  <a:lnTo>
                    <a:pt x="0" y="206"/>
                  </a:lnTo>
                  <a:lnTo>
                    <a:pt x="0" y="200"/>
                  </a:lnTo>
                  <a:lnTo>
                    <a:pt x="2" y="194"/>
                  </a:lnTo>
                  <a:lnTo>
                    <a:pt x="6" y="186"/>
                  </a:lnTo>
                  <a:lnTo>
                    <a:pt x="14" y="182"/>
                  </a:lnTo>
                  <a:lnTo>
                    <a:pt x="309" y="10"/>
                  </a:lnTo>
                  <a:lnTo>
                    <a:pt x="317" y="6"/>
                  </a:lnTo>
                  <a:lnTo>
                    <a:pt x="327" y="4"/>
                  </a:lnTo>
                  <a:lnTo>
                    <a:pt x="347" y="0"/>
                  </a:lnTo>
                  <a:lnTo>
                    <a:pt x="367" y="4"/>
                  </a:lnTo>
                  <a:lnTo>
                    <a:pt x="375" y="6"/>
                  </a:lnTo>
                  <a:lnTo>
                    <a:pt x="383" y="10"/>
                  </a:lnTo>
                  <a:lnTo>
                    <a:pt x="912" y="316"/>
                  </a:lnTo>
                  <a:lnTo>
                    <a:pt x="920" y="322"/>
                  </a:lnTo>
                  <a:lnTo>
                    <a:pt x="924" y="328"/>
                  </a:lnTo>
                  <a:lnTo>
                    <a:pt x="926" y="334"/>
                  </a:lnTo>
                  <a:lnTo>
                    <a:pt x="926" y="342"/>
                  </a:lnTo>
                  <a:lnTo>
                    <a:pt x="922" y="332"/>
                  </a:lnTo>
                  <a:lnTo>
                    <a:pt x="912" y="324"/>
                  </a:lnTo>
                  <a:close/>
                </a:path>
              </a:pathLst>
            </a:custGeom>
            <a:solidFill>
              <a:srgbClr val="000000"/>
            </a:solidFill>
            <a:ln w="9525">
              <a:noFill/>
              <a:round/>
              <a:headEnd/>
              <a:tailEnd/>
            </a:ln>
          </p:spPr>
          <p:txBody>
            <a:bodyPr/>
            <a:lstStyle/>
            <a:p>
              <a:endParaRPr lang="en-US"/>
            </a:p>
          </p:txBody>
        </p:sp>
        <p:sp>
          <p:nvSpPr>
            <p:cNvPr id="45108" name="Freeform 38"/>
            <p:cNvSpPr>
              <a:spLocks/>
            </p:cNvSpPr>
            <p:nvPr/>
          </p:nvSpPr>
          <p:spPr bwMode="auto">
            <a:xfrm>
              <a:off x="2909" y="1420"/>
              <a:ext cx="691" cy="1101"/>
            </a:xfrm>
            <a:custGeom>
              <a:avLst/>
              <a:gdLst>
                <a:gd name="T0" fmla="*/ 0 w 691"/>
                <a:gd name="T1" fmla="*/ 0 h 1101"/>
                <a:gd name="T2" fmla="*/ 691 w 691"/>
                <a:gd name="T3" fmla="*/ 399 h 1101"/>
                <a:gd name="T4" fmla="*/ 691 w 691"/>
                <a:gd name="T5" fmla="*/ 1101 h 1101"/>
                <a:gd name="T6" fmla="*/ 0 w 691"/>
                <a:gd name="T7" fmla="*/ 701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1"/>
                  </a:lnTo>
                  <a:lnTo>
                    <a:pt x="0" y="0"/>
                  </a:lnTo>
                  <a:close/>
                </a:path>
              </a:pathLst>
            </a:custGeom>
            <a:solidFill>
              <a:srgbClr val="CCCCCC"/>
            </a:solidFill>
            <a:ln w="9525">
              <a:noFill/>
              <a:round/>
              <a:headEnd/>
              <a:tailEnd/>
            </a:ln>
          </p:spPr>
          <p:txBody>
            <a:bodyPr/>
            <a:lstStyle/>
            <a:p>
              <a:endParaRPr lang="en-US"/>
            </a:p>
          </p:txBody>
        </p:sp>
        <p:sp>
          <p:nvSpPr>
            <p:cNvPr id="45109" name="Freeform 39"/>
            <p:cNvSpPr>
              <a:spLocks/>
            </p:cNvSpPr>
            <p:nvPr/>
          </p:nvSpPr>
          <p:spPr bwMode="auto">
            <a:xfrm>
              <a:off x="2955" y="1500"/>
              <a:ext cx="603" cy="949"/>
            </a:xfrm>
            <a:custGeom>
              <a:avLst/>
              <a:gdLst>
                <a:gd name="T0" fmla="*/ 0 w 603"/>
                <a:gd name="T1" fmla="*/ 0 h 949"/>
                <a:gd name="T2" fmla="*/ 603 w 603"/>
                <a:gd name="T3" fmla="*/ 349 h 949"/>
                <a:gd name="T4" fmla="*/ 603 w 603"/>
                <a:gd name="T5" fmla="*/ 949 h 949"/>
                <a:gd name="T6" fmla="*/ 0 w 603"/>
                <a:gd name="T7" fmla="*/ 599 h 949"/>
                <a:gd name="T8" fmla="*/ 0 w 603"/>
                <a:gd name="T9" fmla="*/ 0 h 949"/>
                <a:gd name="T10" fmla="*/ 0 60000 65536"/>
                <a:gd name="T11" fmla="*/ 0 60000 65536"/>
                <a:gd name="T12" fmla="*/ 0 60000 65536"/>
                <a:gd name="T13" fmla="*/ 0 60000 65536"/>
                <a:gd name="T14" fmla="*/ 0 60000 65536"/>
                <a:gd name="T15" fmla="*/ 0 w 603"/>
                <a:gd name="T16" fmla="*/ 0 h 949"/>
                <a:gd name="T17" fmla="*/ 603 w 603"/>
                <a:gd name="T18" fmla="*/ 949 h 949"/>
              </a:gdLst>
              <a:ahLst/>
              <a:cxnLst>
                <a:cxn ang="T10">
                  <a:pos x="T0" y="T1"/>
                </a:cxn>
                <a:cxn ang="T11">
                  <a:pos x="T2" y="T3"/>
                </a:cxn>
                <a:cxn ang="T12">
                  <a:pos x="T4" y="T5"/>
                </a:cxn>
                <a:cxn ang="T13">
                  <a:pos x="T6" y="T7"/>
                </a:cxn>
                <a:cxn ang="T14">
                  <a:pos x="T8" y="T9"/>
                </a:cxn>
              </a:cxnLst>
              <a:rect l="T15" t="T16" r="T17" b="T18"/>
              <a:pathLst>
                <a:path w="603" h="949">
                  <a:moveTo>
                    <a:pt x="0" y="0"/>
                  </a:moveTo>
                  <a:lnTo>
                    <a:pt x="603" y="349"/>
                  </a:lnTo>
                  <a:lnTo>
                    <a:pt x="603" y="949"/>
                  </a:lnTo>
                  <a:lnTo>
                    <a:pt x="0" y="599"/>
                  </a:lnTo>
                  <a:lnTo>
                    <a:pt x="0" y="0"/>
                  </a:lnTo>
                  <a:close/>
                </a:path>
              </a:pathLst>
            </a:custGeom>
            <a:solidFill>
              <a:srgbClr val="678BA8"/>
            </a:solidFill>
            <a:ln w="9525">
              <a:noFill/>
              <a:round/>
              <a:headEnd/>
              <a:tailEnd/>
            </a:ln>
          </p:spPr>
          <p:txBody>
            <a:bodyPr/>
            <a:lstStyle/>
            <a:p>
              <a:endParaRPr lang="en-US"/>
            </a:p>
          </p:txBody>
        </p:sp>
        <p:sp>
          <p:nvSpPr>
            <p:cNvPr id="45110" name="Freeform 40"/>
            <p:cNvSpPr>
              <a:spLocks/>
            </p:cNvSpPr>
            <p:nvPr/>
          </p:nvSpPr>
          <p:spPr bwMode="auto">
            <a:xfrm>
              <a:off x="2955" y="1500"/>
              <a:ext cx="603" cy="949"/>
            </a:xfrm>
            <a:custGeom>
              <a:avLst/>
              <a:gdLst>
                <a:gd name="T0" fmla="*/ 8 w 603"/>
                <a:gd name="T1" fmla="*/ 6 h 949"/>
                <a:gd name="T2" fmla="*/ 8 w 603"/>
                <a:gd name="T3" fmla="*/ 591 h 949"/>
                <a:gd name="T4" fmla="*/ 603 w 603"/>
                <a:gd name="T5" fmla="*/ 935 h 949"/>
                <a:gd name="T6" fmla="*/ 603 w 603"/>
                <a:gd name="T7" fmla="*/ 949 h 949"/>
                <a:gd name="T8" fmla="*/ 0 w 603"/>
                <a:gd name="T9" fmla="*/ 599 h 949"/>
                <a:gd name="T10" fmla="*/ 0 w 603"/>
                <a:gd name="T11" fmla="*/ 0 h 949"/>
                <a:gd name="T12" fmla="*/ 8 w 603"/>
                <a:gd name="T13" fmla="*/ 6 h 949"/>
                <a:gd name="T14" fmla="*/ 0 60000 65536"/>
                <a:gd name="T15" fmla="*/ 0 60000 65536"/>
                <a:gd name="T16" fmla="*/ 0 60000 65536"/>
                <a:gd name="T17" fmla="*/ 0 60000 65536"/>
                <a:gd name="T18" fmla="*/ 0 60000 65536"/>
                <a:gd name="T19" fmla="*/ 0 60000 65536"/>
                <a:gd name="T20" fmla="*/ 0 60000 65536"/>
                <a:gd name="T21" fmla="*/ 0 w 603"/>
                <a:gd name="T22" fmla="*/ 0 h 949"/>
                <a:gd name="T23" fmla="*/ 603 w 603"/>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949">
                  <a:moveTo>
                    <a:pt x="8" y="6"/>
                  </a:moveTo>
                  <a:lnTo>
                    <a:pt x="8" y="591"/>
                  </a:lnTo>
                  <a:lnTo>
                    <a:pt x="603" y="935"/>
                  </a:lnTo>
                  <a:lnTo>
                    <a:pt x="603" y="949"/>
                  </a:lnTo>
                  <a:lnTo>
                    <a:pt x="0" y="599"/>
                  </a:lnTo>
                  <a:lnTo>
                    <a:pt x="0" y="0"/>
                  </a:lnTo>
                  <a:lnTo>
                    <a:pt x="8" y="6"/>
                  </a:lnTo>
                  <a:close/>
                </a:path>
              </a:pathLst>
            </a:custGeom>
            <a:solidFill>
              <a:srgbClr val="FFFFFF"/>
            </a:solidFill>
            <a:ln w="9525">
              <a:noFill/>
              <a:round/>
              <a:headEnd/>
              <a:tailEnd/>
            </a:ln>
          </p:spPr>
          <p:txBody>
            <a:bodyPr/>
            <a:lstStyle/>
            <a:p>
              <a:endParaRPr lang="en-US"/>
            </a:p>
          </p:txBody>
        </p:sp>
        <p:sp>
          <p:nvSpPr>
            <p:cNvPr id="45111" name="Freeform 41"/>
            <p:cNvSpPr>
              <a:spLocks/>
            </p:cNvSpPr>
            <p:nvPr/>
          </p:nvSpPr>
          <p:spPr bwMode="auto">
            <a:xfrm>
              <a:off x="2342" y="2507"/>
              <a:ext cx="226" cy="135"/>
            </a:xfrm>
            <a:custGeom>
              <a:avLst/>
              <a:gdLst>
                <a:gd name="T0" fmla="*/ 0 w 226"/>
                <a:gd name="T1" fmla="*/ 2 h 135"/>
                <a:gd name="T2" fmla="*/ 0 w 226"/>
                <a:gd name="T3" fmla="*/ 8 h 135"/>
                <a:gd name="T4" fmla="*/ 2 w 226"/>
                <a:gd name="T5" fmla="*/ 12 h 135"/>
                <a:gd name="T6" fmla="*/ 216 w 226"/>
                <a:gd name="T7" fmla="*/ 133 h 135"/>
                <a:gd name="T8" fmla="*/ 222 w 226"/>
                <a:gd name="T9" fmla="*/ 135 h 135"/>
                <a:gd name="T10" fmla="*/ 224 w 226"/>
                <a:gd name="T11" fmla="*/ 131 h 135"/>
                <a:gd name="T12" fmla="*/ 226 w 226"/>
                <a:gd name="T13" fmla="*/ 127 h 135"/>
                <a:gd name="T14" fmla="*/ 222 w 226"/>
                <a:gd name="T15" fmla="*/ 123 h 135"/>
                <a:gd name="T16" fmla="*/ 8 w 226"/>
                <a:gd name="T17" fmla="*/ 0 h 135"/>
                <a:gd name="T18" fmla="*/ 4 w 226"/>
                <a:gd name="T19" fmla="*/ 0 h 135"/>
                <a:gd name="T20" fmla="*/ 0 w 226"/>
                <a:gd name="T21" fmla="*/ 2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135"/>
                <a:gd name="T35" fmla="*/ 226 w 226"/>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135">
                  <a:moveTo>
                    <a:pt x="0" y="2"/>
                  </a:moveTo>
                  <a:lnTo>
                    <a:pt x="0" y="8"/>
                  </a:lnTo>
                  <a:lnTo>
                    <a:pt x="2" y="12"/>
                  </a:lnTo>
                  <a:lnTo>
                    <a:pt x="216" y="133"/>
                  </a:lnTo>
                  <a:lnTo>
                    <a:pt x="222" y="135"/>
                  </a:lnTo>
                  <a:lnTo>
                    <a:pt x="224" y="131"/>
                  </a:lnTo>
                  <a:lnTo>
                    <a:pt x="226" y="127"/>
                  </a:lnTo>
                  <a:lnTo>
                    <a:pt x="222" y="123"/>
                  </a:lnTo>
                  <a:lnTo>
                    <a:pt x="8" y="0"/>
                  </a:lnTo>
                  <a:lnTo>
                    <a:pt x="4" y="0"/>
                  </a:lnTo>
                  <a:lnTo>
                    <a:pt x="0" y="2"/>
                  </a:lnTo>
                  <a:close/>
                </a:path>
              </a:pathLst>
            </a:custGeom>
            <a:solidFill>
              <a:srgbClr val="000000"/>
            </a:solidFill>
            <a:ln w="9525">
              <a:noFill/>
              <a:round/>
              <a:headEnd/>
              <a:tailEnd/>
            </a:ln>
          </p:spPr>
          <p:txBody>
            <a:bodyPr/>
            <a:lstStyle/>
            <a:p>
              <a:endParaRPr lang="en-US"/>
            </a:p>
          </p:txBody>
        </p:sp>
        <p:sp>
          <p:nvSpPr>
            <p:cNvPr id="45112" name="Freeform 42"/>
            <p:cNvSpPr>
              <a:spLocks/>
            </p:cNvSpPr>
            <p:nvPr/>
          </p:nvSpPr>
          <p:spPr bwMode="auto">
            <a:xfrm>
              <a:off x="2871" y="2219"/>
              <a:ext cx="561" cy="327"/>
            </a:xfrm>
            <a:custGeom>
              <a:avLst/>
              <a:gdLst>
                <a:gd name="T0" fmla="*/ 2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20 h 327"/>
                <a:gd name="T16" fmla="*/ 8 w 561"/>
                <a:gd name="T17" fmla="*/ 0 h 327"/>
                <a:gd name="T18" fmla="*/ 4 w 561"/>
                <a:gd name="T19" fmla="*/ 0 h 327"/>
                <a:gd name="T20" fmla="*/ 2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2" y="2"/>
                  </a:moveTo>
                  <a:lnTo>
                    <a:pt x="0" y="6"/>
                  </a:lnTo>
                  <a:lnTo>
                    <a:pt x="2" y="8"/>
                  </a:lnTo>
                  <a:lnTo>
                    <a:pt x="555" y="325"/>
                  </a:lnTo>
                  <a:lnTo>
                    <a:pt x="557" y="327"/>
                  </a:lnTo>
                  <a:lnTo>
                    <a:pt x="561" y="325"/>
                  </a:lnTo>
                  <a:lnTo>
                    <a:pt x="561" y="321"/>
                  </a:lnTo>
                  <a:lnTo>
                    <a:pt x="559" y="320"/>
                  </a:lnTo>
                  <a:lnTo>
                    <a:pt x="8" y="0"/>
                  </a:lnTo>
                  <a:lnTo>
                    <a:pt x="4" y="0"/>
                  </a:lnTo>
                  <a:lnTo>
                    <a:pt x="2" y="2"/>
                  </a:lnTo>
                  <a:close/>
                </a:path>
              </a:pathLst>
            </a:custGeom>
            <a:solidFill>
              <a:srgbClr val="000000"/>
            </a:solidFill>
            <a:ln w="9525">
              <a:noFill/>
              <a:round/>
              <a:headEnd/>
              <a:tailEnd/>
            </a:ln>
          </p:spPr>
          <p:txBody>
            <a:bodyPr/>
            <a:lstStyle/>
            <a:p>
              <a:endParaRPr lang="en-US"/>
            </a:p>
          </p:txBody>
        </p:sp>
        <p:sp>
          <p:nvSpPr>
            <p:cNvPr id="45113" name="Freeform 43"/>
            <p:cNvSpPr>
              <a:spLocks/>
            </p:cNvSpPr>
            <p:nvPr/>
          </p:nvSpPr>
          <p:spPr bwMode="auto">
            <a:xfrm>
              <a:off x="2809" y="2255"/>
              <a:ext cx="561" cy="327"/>
            </a:xfrm>
            <a:custGeom>
              <a:avLst/>
              <a:gdLst>
                <a:gd name="T0" fmla="*/ 0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19 h 327"/>
                <a:gd name="T16" fmla="*/ 8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5" y="325"/>
                  </a:lnTo>
                  <a:lnTo>
                    <a:pt x="557" y="327"/>
                  </a:lnTo>
                  <a:lnTo>
                    <a:pt x="561" y="325"/>
                  </a:lnTo>
                  <a:lnTo>
                    <a:pt x="561" y="321"/>
                  </a:lnTo>
                  <a:lnTo>
                    <a:pt x="559" y="319"/>
                  </a:lnTo>
                  <a:lnTo>
                    <a:pt x="8" y="0"/>
                  </a:lnTo>
                  <a:lnTo>
                    <a:pt x="4" y="0"/>
                  </a:lnTo>
                  <a:lnTo>
                    <a:pt x="0" y="2"/>
                  </a:lnTo>
                  <a:close/>
                </a:path>
              </a:pathLst>
            </a:custGeom>
            <a:solidFill>
              <a:srgbClr val="000000"/>
            </a:solidFill>
            <a:ln w="9525">
              <a:noFill/>
              <a:round/>
              <a:headEnd/>
              <a:tailEnd/>
            </a:ln>
          </p:spPr>
          <p:txBody>
            <a:bodyPr/>
            <a:lstStyle/>
            <a:p>
              <a:endParaRPr lang="en-US"/>
            </a:p>
          </p:txBody>
        </p:sp>
        <p:sp>
          <p:nvSpPr>
            <p:cNvPr id="45114" name="Freeform 44"/>
            <p:cNvSpPr>
              <a:spLocks/>
            </p:cNvSpPr>
            <p:nvPr/>
          </p:nvSpPr>
          <p:spPr bwMode="auto">
            <a:xfrm>
              <a:off x="2747" y="2291"/>
              <a:ext cx="561" cy="327"/>
            </a:xfrm>
            <a:custGeom>
              <a:avLst/>
              <a:gdLst>
                <a:gd name="T0" fmla="*/ 0 w 561"/>
                <a:gd name="T1" fmla="*/ 2 h 327"/>
                <a:gd name="T2" fmla="*/ 0 w 561"/>
                <a:gd name="T3" fmla="*/ 6 h 327"/>
                <a:gd name="T4" fmla="*/ 2 w 561"/>
                <a:gd name="T5" fmla="*/ 8 h 327"/>
                <a:gd name="T6" fmla="*/ 554 w 561"/>
                <a:gd name="T7" fmla="*/ 325 h 327"/>
                <a:gd name="T8" fmla="*/ 558 w 561"/>
                <a:gd name="T9" fmla="*/ 327 h 327"/>
                <a:gd name="T10" fmla="*/ 561 w 561"/>
                <a:gd name="T11" fmla="*/ 325 h 327"/>
                <a:gd name="T12" fmla="*/ 561 w 561"/>
                <a:gd name="T13" fmla="*/ 321 h 327"/>
                <a:gd name="T14" fmla="*/ 559 w 561"/>
                <a:gd name="T15" fmla="*/ 319 h 327"/>
                <a:gd name="T16" fmla="*/ 6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4" y="325"/>
                  </a:lnTo>
                  <a:lnTo>
                    <a:pt x="558" y="327"/>
                  </a:lnTo>
                  <a:lnTo>
                    <a:pt x="561" y="325"/>
                  </a:lnTo>
                  <a:lnTo>
                    <a:pt x="561" y="321"/>
                  </a:lnTo>
                  <a:lnTo>
                    <a:pt x="559" y="319"/>
                  </a:lnTo>
                  <a:lnTo>
                    <a:pt x="6" y="0"/>
                  </a:lnTo>
                  <a:lnTo>
                    <a:pt x="4" y="0"/>
                  </a:lnTo>
                  <a:lnTo>
                    <a:pt x="0" y="2"/>
                  </a:lnTo>
                  <a:close/>
                </a:path>
              </a:pathLst>
            </a:custGeom>
            <a:solidFill>
              <a:srgbClr val="000000"/>
            </a:solidFill>
            <a:ln w="9525">
              <a:noFill/>
              <a:round/>
              <a:headEnd/>
              <a:tailEnd/>
            </a:ln>
          </p:spPr>
          <p:txBody>
            <a:bodyPr/>
            <a:lstStyle/>
            <a:p>
              <a:endParaRPr lang="en-US"/>
            </a:p>
          </p:txBody>
        </p:sp>
        <p:sp>
          <p:nvSpPr>
            <p:cNvPr id="45115" name="Freeform 45"/>
            <p:cNvSpPr>
              <a:spLocks/>
            </p:cNvSpPr>
            <p:nvPr/>
          </p:nvSpPr>
          <p:spPr bwMode="auto">
            <a:xfrm>
              <a:off x="2685" y="2327"/>
              <a:ext cx="562" cy="327"/>
            </a:xfrm>
            <a:custGeom>
              <a:avLst/>
              <a:gdLst>
                <a:gd name="T0" fmla="*/ 0 w 562"/>
                <a:gd name="T1" fmla="*/ 2 h 327"/>
                <a:gd name="T2" fmla="*/ 0 w 562"/>
                <a:gd name="T3" fmla="*/ 6 h 327"/>
                <a:gd name="T4" fmla="*/ 2 w 562"/>
                <a:gd name="T5" fmla="*/ 8 h 327"/>
                <a:gd name="T6" fmla="*/ 554 w 562"/>
                <a:gd name="T7" fmla="*/ 325 h 327"/>
                <a:gd name="T8" fmla="*/ 558 w 562"/>
                <a:gd name="T9" fmla="*/ 327 h 327"/>
                <a:gd name="T10" fmla="*/ 560 w 562"/>
                <a:gd name="T11" fmla="*/ 325 h 327"/>
                <a:gd name="T12" fmla="*/ 562 w 562"/>
                <a:gd name="T13" fmla="*/ 321 h 327"/>
                <a:gd name="T14" fmla="*/ 560 w 562"/>
                <a:gd name="T15" fmla="*/ 319 h 327"/>
                <a:gd name="T16" fmla="*/ 6 w 562"/>
                <a:gd name="T17" fmla="*/ 0 h 327"/>
                <a:gd name="T18" fmla="*/ 4 w 562"/>
                <a:gd name="T19" fmla="*/ 0 h 327"/>
                <a:gd name="T20" fmla="*/ 0 w 562"/>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327"/>
                <a:gd name="T35" fmla="*/ 562 w 562"/>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327">
                  <a:moveTo>
                    <a:pt x="0" y="2"/>
                  </a:moveTo>
                  <a:lnTo>
                    <a:pt x="0" y="6"/>
                  </a:lnTo>
                  <a:lnTo>
                    <a:pt x="2" y="8"/>
                  </a:lnTo>
                  <a:lnTo>
                    <a:pt x="554" y="325"/>
                  </a:lnTo>
                  <a:lnTo>
                    <a:pt x="558" y="327"/>
                  </a:lnTo>
                  <a:lnTo>
                    <a:pt x="560" y="325"/>
                  </a:lnTo>
                  <a:lnTo>
                    <a:pt x="562" y="321"/>
                  </a:lnTo>
                  <a:lnTo>
                    <a:pt x="560" y="319"/>
                  </a:lnTo>
                  <a:lnTo>
                    <a:pt x="6" y="0"/>
                  </a:lnTo>
                  <a:lnTo>
                    <a:pt x="4" y="0"/>
                  </a:lnTo>
                  <a:lnTo>
                    <a:pt x="0" y="2"/>
                  </a:lnTo>
                  <a:close/>
                </a:path>
              </a:pathLst>
            </a:custGeom>
            <a:solidFill>
              <a:srgbClr val="000000"/>
            </a:solidFill>
            <a:ln w="9525">
              <a:noFill/>
              <a:round/>
              <a:headEnd/>
              <a:tailEnd/>
            </a:ln>
          </p:spPr>
          <p:txBody>
            <a:bodyPr/>
            <a:lstStyle/>
            <a:p>
              <a:endParaRPr lang="en-US"/>
            </a:p>
          </p:txBody>
        </p:sp>
        <p:sp>
          <p:nvSpPr>
            <p:cNvPr id="45116" name="Freeform 46"/>
            <p:cNvSpPr>
              <a:spLocks/>
            </p:cNvSpPr>
            <p:nvPr/>
          </p:nvSpPr>
          <p:spPr bwMode="auto">
            <a:xfrm>
              <a:off x="2624" y="2363"/>
              <a:ext cx="559" cy="327"/>
            </a:xfrm>
            <a:custGeom>
              <a:avLst/>
              <a:gdLst>
                <a:gd name="T0" fmla="*/ 0 w 559"/>
                <a:gd name="T1" fmla="*/ 2 h 327"/>
                <a:gd name="T2" fmla="*/ 0 w 559"/>
                <a:gd name="T3" fmla="*/ 6 h 327"/>
                <a:gd name="T4" fmla="*/ 2 w 559"/>
                <a:gd name="T5" fmla="*/ 8 h 327"/>
                <a:gd name="T6" fmla="*/ 553 w 559"/>
                <a:gd name="T7" fmla="*/ 325 h 327"/>
                <a:gd name="T8" fmla="*/ 557 w 559"/>
                <a:gd name="T9" fmla="*/ 327 h 327"/>
                <a:gd name="T10" fmla="*/ 559 w 559"/>
                <a:gd name="T11" fmla="*/ 325 h 327"/>
                <a:gd name="T12" fmla="*/ 559 w 559"/>
                <a:gd name="T13" fmla="*/ 321 h 327"/>
                <a:gd name="T14" fmla="*/ 557 w 559"/>
                <a:gd name="T15" fmla="*/ 319 h 327"/>
                <a:gd name="T16" fmla="*/ 6 w 559"/>
                <a:gd name="T17" fmla="*/ 0 h 327"/>
                <a:gd name="T18" fmla="*/ 2 w 559"/>
                <a:gd name="T19" fmla="*/ 0 h 327"/>
                <a:gd name="T20" fmla="*/ 0 w 559"/>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327"/>
                <a:gd name="T35" fmla="*/ 559 w 559"/>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327">
                  <a:moveTo>
                    <a:pt x="0" y="2"/>
                  </a:moveTo>
                  <a:lnTo>
                    <a:pt x="0" y="6"/>
                  </a:lnTo>
                  <a:lnTo>
                    <a:pt x="2" y="8"/>
                  </a:lnTo>
                  <a:lnTo>
                    <a:pt x="553" y="325"/>
                  </a:lnTo>
                  <a:lnTo>
                    <a:pt x="557" y="327"/>
                  </a:lnTo>
                  <a:lnTo>
                    <a:pt x="559" y="325"/>
                  </a:lnTo>
                  <a:lnTo>
                    <a:pt x="559" y="321"/>
                  </a:lnTo>
                  <a:lnTo>
                    <a:pt x="557" y="319"/>
                  </a:lnTo>
                  <a:lnTo>
                    <a:pt x="6" y="0"/>
                  </a:lnTo>
                  <a:lnTo>
                    <a:pt x="2" y="0"/>
                  </a:lnTo>
                  <a:lnTo>
                    <a:pt x="0" y="2"/>
                  </a:lnTo>
                  <a:close/>
                </a:path>
              </a:pathLst>
            </a:custGeom>
            <a:solidFill>
              <a:srgbClr val="000000"/>
            </a:solidFill>
            <a:ln w="9525">
              <a:noFill/>
              <a:round/>
              <a:headEnd/>
              <a:tailEnd/>
            </a:ln>
          </p:spPr>
          <p:txBody>
            <a:bodyPr/>
            <a:lstStyle/>
            <a:p>
              <a:endParaRPr lang="en-US"/>
            </a:p>
          </p:txBody>
        </p:sp>
        <p:sp>
          <p:nvSpPr>
            <p:cNvPr id="45117" name="Freeform 47"/>
            <p:cNvSpPr>
              <a:spLocks/>
            </p:cNvSpPr>
            <p:nvPr/>
          </p:nvSpPr>
          <p:spPr bwMode="auto">
            <a:xfrm>
              <a:off x="2865" y="2225"/>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endParaRPr lang="en-US"/>
            </a:p>
          </p:txBody>
        </p:sp>
        <p:sp>
          <p:nvSpPr>
            <p:cNvPr id="45118" name="Freeform 48"/>
            <p:cNvSpPr>
              <a:spLocks/>
            </p:cNvSpPr>
            <p:nvPr/>
          </p:nvSpPr>
          <p:spPr bwMode="auto">
            <a:xfrm>
              <a:off x="2803" y="2261"/>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solidFill>
            <a:ln w="9525">
              <a:noFill/>
              <a:round/>
              <a:headEnd/>
              <a:tailEnd/>
            </a:ln>
          </p:spPr>
          <p:txBody>
            <a:bodyPr/>
            <a:lstStyle/>
            <a:p>
              <a:endParaRPr lang="en-US"/>
            </a:p>
          </p:txBody>
        </p:sp>
        <p:sp>
          <p:nvSpPr>
            <p:cNvPr id="45119" name="Freeform 49"/>
            <p:cNvSpPr>
              <a:spLocks/>
            </p:cNvSpPr>
            <p:nvPr/>
          </p:nvSpPr>
          <p:spPr bwMode="auto">
            <a:xfrm>
              <a:off x="2741" y="2297"/>
              <a:ext cx="558" cy="323"/>
            </a:xfrm>
            <a:custGeom>
              <a:avLst/>
              <a:gdLst>
                <a:gd name="T0" fmla="*/ 0 w 558"/>
                <a:gd name="T1" fmla="*/ 2 h 323"/>
                <a:gd name="T2" fmla="*/ 0 w 558"/>
                <a:gd name="T3" fmla="*/ 4 h 323"/>
                <a:gd name="T4" fmla="*/ 2 w 558"/>
                <a:gd name="T5" fmla="*/ 6 h 323"/>
                <a:gd name="T6" fmla="*/ 554 w 558"/>
                <a:gd name="T7" fmla="*/ 323 h 323"/>
                <a:gd name="T8" fmla="*/ 556 w 558"/>
                <a:gd name="T9" fmla="*/ 323 h 323"/>
                <a:gd name="T10" fmla="*/ 558 w 558"/>
                <a:gd name="T11" fmla="*/ 323 h 323"/>
                <a:gd name="T12" fmla="*/ 558 w 558"/>
                <a:gd name="T13" fmla="*/ 319 h 323"/>
                <a:gd name="T14" fmla="*/ 556 w 558"/>
                <a:gd name="T15" fmla="*/ 317 h 323"/>
                <a:gd name="T16" fmla="*/ 4 w 558"/>
                <a:gd name="T17" fmla="*/ 0 h 323"/>
                <a:gd name="T18" fmla="*/ 2 w 558"/>
                <a:gd name="T19" fmla="*/ 0 h 323"/>
                <a:gd name="T20" fmla="*/ 0 w 558"/>
                <a:gd name="T21" fmla="*/ 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8"/>
                <a:gd name="T34" fmla="*/ 0 h 323"/>
                <a:gd name="T35" fmla="*/ 558 w 558"/>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8" h="323">
                  <a:moveTo>
                    <a:pt x="0" y="2"/>
                  </a:moveTo>
                  <a:lnTo>
                    <a:pt x="0" y="4"/>
                  </a:lnTo>
                  <a:lnTo>
                    <a:pt x="2" y="6"/>
                  </a:lnTo>
                  <a:lnTo>
                    <a:pt x="554" y="323"/>
                  </a:lnTo>
                  <a:lnTo>
                    <a:pt x="556" y="323"/>
                  </a:lnTo>
                  <a:lnTo>
                    <a:pt x="558" y="323"/>
                  </a:lnTo>
                  <a:lnTo>
                    <a:pt x="558" y="319"/>
                  </a:lnTo>
                  <a:lnTo>
                    <a:pt x="556" y="317"/>
                  </a:lnTo>
                  <a:lnTo>
                    <a:pt x="4" y="0"/>
                  </a:lnTo>
                  <a:lnTo>
                    <a:pt x="2" y="0"/>
                  </a:lnTo>
                  <a:lnTo>
                    <a:pt x="0" y="2"/>
                  </a:lnTo>
                  <a:close/>
                </a:path>
              </a:pathLst>
            </a:custGeom>
            <a:solidFill>
              <a:srgbClr val="FFFFFF"/>
            </a:solidFill>
            <a:ln w="9525">
              <a:noFill/>
              <a:round/>
              <a:headEnd/>
              <a:tailEnd/>
            </a:ln>
          </p:spPr>
          <p:txBody>
            <a:bodyPr/>
            <a:lstStyle/>
            <a:p>
              <a:endParaRPr lang="en-US"/>
            </a:p>
          </p:txBody>
        </p:sp>
        <p:sp>
          <p:nvSpPr>
            <p:cNvPr id="45120" name="Freeform 50"/>
            <p:cNvSpPr>
              <a:spLocks/>
            </p:cNvSpPr>
            <p:nvPr/>
          </p:nvSpPr>
          <p:spPr bwMode="auto">
            <a:xfrm>
              <a:off x="2679" y="2333"/>
              <a:ext cx="558" cy="323"/>
            </a:xfrm>
            <a:custGeom>
              <a:avLst/>
              <a:gdLst>
                <a:gd name="T0" fmla="*/ 0 w 558"/>
                <a:gd name="T1" fmla="*/ 0 h 323"/>
                <a:gd name="T2" fmla="*/ 0 w 558"/>
                <a:gd name="T3" fmla="*/ 4 h 323"/>
                <a:gd name="T4" fmla="*/ 554 w 558"/>
                <a:gd name="T5" fmla="*/ 323 h 323"/>
                <a:gd name="T6" fmla="*/ 556 w 558"/>
                <a:gd name="T7" fmla="*/ 323 h 323"/>
                <a:gd name="T8" fmla="*/ 558 w 558"/>
                <a:gd name="T9" fmla="*/ 321 h 323"/>
                <a:gd name="T10" fmla="*/ 558 w 558"/>
                <a:gd name="T11" fmla="*/ 319 h 323"/>
                <a:gd name="T12" fmla="*/ 556 w 558"/>
                <a:gd name="T13" fmla="*/ 317 h 323"/>
                <a:gd name="T14" fmla="*/ 4 w 558"/>
                <a:gd name="T15" fmla="*/ 0 h 323"/>
                <a:gd name="T16" fmla="*/ 2 w 558"/>
                <a:gd name="T17" fmla="*/ 0 h 323"/>
                <a:gd name="T18" fmla="*/ 0 w 558"/>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
                <a:gd name="T31" fmla="*/ 0 h 323"/>
                <a:gd name="T32" fmla="*/ 558 w 558"/>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 h="323">
                  <a:moveTo>
                    <a:pt x="0" y="0"/>
                  </a:moveTo>
                  <a:lnTo>
                    <a:pt x="0" y="4"/>
                  </a:lnTo>
                  <a:lnTo>
                    <a:pt x="554" y="323"/>
                  </a:lnTo>
                  <a:lnTo>
                    <a:pt x="556" y="323"/>
                  </a:lnTo>
                  <a:lnTo>
                    <a:pt x="558" y="321"/>
                  </a:lnTo>
                  <a:lnTo>
                    <a:pt x="558" y="319"/>
                  </a:lnTo>
                  <a:lnTo>
                    <a:pt x="556" y="317"/>
                  </a:lnTo>
                  <a:lnTo>
                    <a:pt x="4" y="0"/>
                  </a:lnTo>
                  <a:lnTo>
                    <a:pt x="2" y="0"/>
                  </a:lnTo>
                  <a:lnTo>
                    <a:pt x="0" y="0"/>
                  </a:lnTo>
                  <a:close/>
                </a:path>
              </a:pathLst>
            </a:custGeom>
            <a:solidFill>
              <a:srgbClr val="FFFFFF"/>
            </a:solidFill>
            <a:ln w="9525">
              <a:noFill/>
              <a:round/>
              <a:headEnd/>
              <a:tailEnd/>
            </a:ln>
          </p:spPr>
          <p:txBody>
            <a:bodyPr/>
            <a:lstStyle/>
            <a:p>
              <a:endParaRPr lang="en-US"/>
            </a:p>
          </p:txBody>
        </p:sp>
        <p:sp>
          <p:nvSpPr>
            <p:cNvPr id="45121" name="Freeform 51"/>
            <p:cNvSpPr>
              <a:spLocks/>
            </p:cNvSpPr>
            <p:nvPr/>
          </p:nvSpPr>
          <p:spPr bwMode="auto">
            <a:xfrm>
              <a:off x="2618" y="2369"/>
              <a:ext cx="557" cy="323"/>
            </a:xfrm>
            <a:custGeom>
              <a:avLst/>
              <a:gdLst>
                <a:gd name="T0" fmla="*/ 0 w 557"/>
                <a:gd name="T1" fmla="*/ 0 h 323"/>
                <a:gd name="T2" fmla="*/ 0 w 557"/>
                <a:gd name="T3" fmla="*/ 4 h 323"/>
                <a:gd name="T4" fmla="*/ 553 w 557"/>
                <a:gd name="T5" fmla="*/ 323 h 323"/>
                <a:gd name="T6" fmla="*/ 555 w 557"/>
                <a:gd name="T7" fmla="*/ 323 h 323"/>
                <a:gd name="T8" fmla="*/ 557 w 557"/>
                <a:gd name="T9" fmla="*/ 321 h 323"/>
                <a:gd name="T10" fmla="*/ 557 w 557"/>
                <a:gd name="T11" fmla="*/ 319 h 323"/>
                <a:gd name="T12" fmla="*/ 555 w 557"/>
                <a:gd name="T13" fmla="*/ 317 h 323"/>
                <a:gd name="T14" fmla="*/ 4 w 557"/>
                <a:gd name="T15" fmla="*/ 0 h 323"/>
                <a:gd name="T16" fmla="*/ 2 w 557"/>
                <a:gd name="T17" fmla="*/ 0 h 323"/>
                <a:gd name="T18" fmla="*/ 0 w 557"/>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0"/>
                  </a:moveTo>
                  <a:lnTo>
                    <a:pt x="0" y="4"/>
                  </a:lnTo>
                  <a:lnTo>
                    <a:pt x="553" y="323"/>
                  </a:lnTo>
                  <a:lnTo>
                    <a:pt x="555" y="323"/>
                  </a:lnTo>
                  <a:lnTo>
                    <a:pt x="557" y="321"/>
                  </a:lnTo>
                  <a:lnTo>
                    <a:pt x="557" y="319"/>
                  </a:lnTo>
                  <a:lnTo>
                    <a:pt x="555" y="317"/>
                  </a:lnTo>
                  <a:lnTo>
                    <a:pt x="4" y="0"/>
                  </a:lnTo>
                  <a:lnTo>
                    <a:pt x="2" y="0"/>
                  </a:lnTo>
                  <a:lnTo>
                    <a:pt x="0" y="0"/>
                  </a:lnTo>
                  <a:close/>
                </a:path>
              </a:pathLst>
            </a:custGeom>
            <a:solidFill>
              <a:srgbClr val="FFFFFF"/>
            </a:solidFill>
            <a:ln w="9525">
              <a:noFill/>
              <a:round/>
              <a:headEnd/>
              <a:tailEnd/>
            </a:ln>
          </p:spPr>
          <p:txBody>
            <a:bodyPr/>
            <a:lstStyle/>
            <a:p>
              <a:endParaRPr lang="en-US"/>
            </a:p>
          </p:txBody>
        </p:sp>
        <p:sp>
          <p:nvSpPr>
            <p:cNvPr id="45122" name="Freeform 52"/>
            <p:cNvSpPr>
              <a:spLocks/>
            </p:cNvSpPr>
            <p:nvPr/>
          </p:nvSpPr>
          <p:spPr bwMode="auto">
            <a:xfrm>
              <a:off x="2628" y="2533"/>
              <a:ext cx="239" cy="137"/>
            </a:xfrm>
            <a:custGeom>
              <a:avLst/>
              <a:gdLst>
                <a:gd name="T0" fmla="*/ 221 w 239"/>
                <a:gd name="T1" fmla="*/ 103 h 137"/>
                <a:gd name="T2" fmla="*/ 229 w 239"/>
                <a:gd name="T3" fmla="*/ 97 h 137"/>
                <a:gd name="T4" fmla="*/ 233 w 239"/>
                <a:gd name="T5" fmla="*/ 91 h 137"/>
                <a:gd name="T6" fmla="*/ 237 w 239"/>
                <a:gd name="T7" fmla="*/ 85 h 137"/>
                <a:gd name="T8" fmla="*/ 239 w 239"/>
                <a:gd name="T9" fmla="*/ 79 h 137"/>
                <a:gd name="T10" fmla="*/ 237 w 239"/>
                <a:gd name="T11" fmla="*/ 71 h 137"/>
                <a:gd name="T12" fmla="*/ 233 w 239"/>
                <a:gd name="T13" fmla="*/ 65 h 137"/>
                <a:gd name="T14" fmla="*/ 229 w 239"/>
                <a:gd name="T15" fmla="*/ 59 h 137"/>
                <a:gd name="T16" fmla="*/ 221 w 239"/>
                <a:gd name="T17" fmla="*/ 55 h 137"/>
                <a:gd name="T18" fmla="*/ 143 w 239"/>
                <a:gd name="T19" fmla="*/ 9 h 137"/>
                <a:gd name="T20" fmla="*/ 133 w 239"/>
                <a:gd name="T21" fmla="*/ 6 h 137"/>
                <a:gd name="T22" fmla="*/ 123 w 239"/>
                <a:gd name="T23" fmla="*/ 2 h 137"/>
                <a:gd name="T24" fmla="*/ 111 w 239"/>
                <a:gd name="T25" fmla="*/ 0 h 137"/>
                <a:gd name="T26" fmla="*/ 101 w 239"/>
                <a:gd name="T27" fmla="*/ 0 h 137"/>
                <a:gd name="T28" fmla="*/ 89 w 239"/>
                <a:gd name="T29" fmla="*/ 0 h 137"/>
                <a:gd name="T30" fmla="*/ 79 w 239"/>
                <a:gd name="T31" fmla="*/ 2 h 137"/>
                <a:gd name="T32" fmla="*/ 69 w 239"/>
                <a:gd name="T33" fmla="*/ 6 h 137"/>
                <a:gd name="T34" fmla="*/ 59 w 239"/>
                <a:gd name="T35" fmla="*/ 9 h 137"/>
                <a:gd name="T36" fmla="*/ 15 w 239"/>
                <a:gd name="T37" fmla="*/ 35 h 137"/>
                <a:gd name="T38" fmla="*/ 8 w 239"/>
                <a:gd name="T39" fmla="*/ 39 h 137"/>
                <a:gd name="T40" fmla="*/ 4 w 239"/>
                <a:gd name="T41" fmla="*/ 45 h 137"/>
                <a:gd name="T42" fmla="*/ 0 w 239"/>
                <a:gd name="T43" fmla="*/ 51 h 137"/>
                <a:gd name="T44" fmla="*/ 0 w 239"/>
                <a:gd name="T45" fmla="*/ 59 h 137"/>
                <a:gd name="T46" fmla="*/ 0 w 239"/>
                <a:gd name="T47" fmla="*/ 65 h 137"/>
                <a:gd name="T48" fmla="*/ 4 w 239"/>
                <a:gd name="T49" fmla="*/ 71 h 137"/>
                <a:gd name="T50" fmla="*/ 8 w 239"/>
                <a:gd name="T51" fmla="*/ 77 h 137"/>
                <a:gd name="T52" fmla="*/ 15 w 239"/>
                <a:gd name="T53" fmla="*/ 83 h 137"/>
                <a:gd name="T54" fmla="*/ 95 w 239"/>
                <a:gd name="T55" fmla="*/ 127 h 137"/>
                <a:gd name="T56" fmla="*/ 103 w 239"/>
                <a:gd name="T57" fmla="*/ 133 h 137"/>
                <a:gd name="T58" fmla="*/ 113 w 239"/>
                <a:gd name="T59" fmla="*/ 135 h 137"/>
                <a:gd name="T60" fmla="*/ 125 w 239"/>
                <a:gd name="T61" fmla="*/ 137 h 137"/>
                <a:gd name="T62" fmla="*/ 135 w 239"/>
                <a:gd name="T63" fmla="*/ 137 h 137"/>
                <a:gd name="T64" fmla="*/ 147 w 239"/>
                <a:gd name="T65" fmla="*/ 137 h 137"/>
                <a:gd name="T66" fmla="*/ 157 w 239"/>
                <a:gd name="T67" fmla="*/ 135 h 137"/>
                <a:gd name="T68" fmla="*/ 167 w 239"/>
                <a:gd name="T69" fmla="*/ 133 h 137"/>
                <a:gd name="T70" fmla="*/ 177 w 239"/>
                <a:gd name="T71" fmla="*/ 127 h 137"/>
                <a:gd name="T72" fmla="*/ 221 w 239"/>
                <a:gd name="T73" fmla="*/ 103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137"/>
                <a:gd name="T113" fmla="*/ 239 w 239"/>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137">
                  <a:moveTo>
                    <a:pt x="221" y="103"/>
                  </a:moveTo>
                  <a:lnTo>
                    <a:pt x="229" y="97"/>
                  </a:lnTo>
                  <a:lnTo>
                    <a:pt x="233" y="91"/>
                  </a:lnTo>
                  <a:lnTo>
                    <a:pt x="237" y="85"/>
                  </a:lnTo>
                  <a:lnTo>
                    <a:pt x="239" y="79"/>
                  </a:lnTo>
                  <a:lnTo>
                    <a:pt x="237" y="71"/>
                  </a:lnTo>
                  <a:lnTo>
                    <a:pt x="233" y="65"/>
                  </a:lnTo>
                  <a:lnTo>
                    <a:pt x="229" y="59"/>
                  </a:lnTo>
                  <a:lnTo>
                    <a:pt x="221" y="55"/>
                  </a:lnTo>
                  <a:lnTo>
                    <a:pt x="143" y="9"/>
                  </a:lnTo>
                  <a:lnTo>
                    <a:pt x="133" y="6"/>
                  </a:lnTo>
                  <a:lnTo>
                    <a:pt x="123" y="2"/>
                  </a:lnTo>
                  <a:lnTo>
                    <a:pt x="111" y="0"/>
                  </a:lnTo>
                  <a:lnTo>
                    <a:pt x="101" y="0"/>
                  </a:lnTo>
                  <a:lnTo>
                    <a:pt x="89" y="0"/>
                  </a:lnTo>
                  <a:lnTo>
                    <a:pt x="79" y="2"/>
                  </a:lnTo>
                  <a:lnTo>
                    <a:pt x="69" y="6"/>
                  </a:lnTo>
                  <a:lnTo>
                    <a:pt x="59" y="9"/>
                  </a:lnTo>
                  <a:lnTo>
                    <a:pt x="15" y="35"/>
                  </a:lnTo>
                  <a:lnTo>
                    <a:pt x="8" y="39"/>
                  </a:lnTo>
                  <a:lnTo>
                    <a:pt x="4" y="45"/>
                  </a:lnTo>
                  <a:lnTo>
                    <a:pt x="0" y="51"/>
                  </a:lnTo>
                  <a:lnTo>
                    <a:pt x="0" y="59"/>
                  </a:lnTo>
                  <a:lnTo>
                    <a:pt x="0" y="65"/>
                  </a:lnTo>
                  <a:lnTo>
                    <a:pt x="4" y="71"/>
                  </a:lnTo>
                  <a:lnTo>
                    <a:pt x="8" y="77"/>
                  </a:lnTo>
                  <a:lnTo>
                    <a:pt x="15" y="83"/>
                  </a:lnTo>
                  <a:lnTo>
                    <a:pt x="95" y="127"/>
                  </a:lnTo>
                  <a:lnTo>
                    <a:pt x="103" y="133"/>
                  </a:lnTo>
                  <a:lnTo>
                    <a:pt x="113" y="135"/>
                  </a:lnTo>
                  <a:lnTo>
                    <a:pt x="125" y="137"/>
                  </a:lnTo>
                  <a:lnTo>
                    <a:pt x="135" y="137"/>
                  </a:lnTo>
                  <a:lnTo>
                    <a:pt x="147" y="137"/>
                  </a:lnTo>
                  <a:lnTo>
                    <a:pt x="157" y="135"/>
                  </a:lnTo>
                  <a:lnTo>
                    <a:pt x="167" y="133"/>
                  </a:lnTo>
                  <a:lnTo>
                    <a:pt x="177" y="127"/>
                  </a:lnTo>
                  <a:lnTo>
                    <a:pt x="221" y="103"/>
                  </a:lnTo>
                  <a:close/>
                </a:path>
              </a:pathLst>
            </a:custGeom>
            <a:solidFill>
              <a:srgbClr val="7F7F7F"/>
            </a:solidFill>
            <a:ln w="9525">
              <a:noFill/>
              <a:round/>
              <a:headEnd/>
              <a:tailEnd/>
            </a:ln>
          </p:spPr>
          <p:txBody>
            <a:bodyPr/>
            <a:lstStyle/>
            <a:p>
              <a:endParaRPr lang="en-US"/>
            </a:p>
          </p:txBody>
        </p:sp>
        <p:sp>
          <p:nvSpPr>
            <p:cNvPr id="45123" name="Freeform 53"/>
            <p:cNvSpPr>
              <a:spLocks/>
            </p:cNvSpPr>
            <p:nvPr/>
          </p:nvSpPr>
          <p:spPr bwMode="auto">
            <a:xfrm>
              <a:off x="2628" y="2533"/>
              <a:ext cx="237" cy="83"/>
            </a:xfrm>
            <a:custGeom>
              <a:avLst/>
              <a:gdLst>
                <a:gd name="T0" fmla="*/ 221 w 237"/>
                <a:gd name="T1" fmla="*/ 63 h 83"/>
                <a:gd name="T2" fmla="*/ 143 w 237"/>
                <a:gd name="T3" fmla="*/ 17 h 83"/>
                <a:gd name="T4" fmla="*/ 133 w 237"/>
                <a:gd name="T5" fmla="*/ 13 h 83"/>
                <a:gd name="T6" fmla="*/ 123 w 237"/>
                <a:gd name="T7" fmla="*/ 9 h 83"/>
                <a:gd name="T8" fmla="*/ 111 w 237"/>
                <a:gd name="T9" fmla="*/ 7 h 83"/>
                <a:gd name="T10" fmla="*/ 101 w 237"/>
                <a:gd name="T11" fmla="*/ 7 h 83"/>
                <a:gd name="T12" fmla="*/ 89 w 237"/>
                <a:gd name="T13" fmla="*/ 7 h 83"/>
                <a:gd name="T14" fmla="*/ 79 w 237"/>
                <a:gd name="T15" fmla="*/ 9 h 83"/>
                <a:gd name="T16" fmla="*/ 69 w 237"/>
                <a:gd name="T17" fmla="*/ 13 h 83"/>
                <a:gd name="T18" fmla="*/ 59 w 237"/>
                <a:gd name="T19" fmla="*/ 17 h 83"/>
                <a:gd name="T20" fmla="*/ 15 w 237"/>
                <a:gd name="T21" fmla="*/ 43 h 83"/>
                <a:gd name="T22" fmla="*/ 10 w 237"/>
                <a:gd name="T23" fmla="*/ 47 h 83"/>
                <a:gd name="T24" fmla="*/ 4 w 237"/>
                <a:gd name="T25" fmla="*/ 51 h 83"/>
                <a:gd name="T26" fmla="*/ 2 w 237"/>
                <a:gd name="T27" fmla="*/ 57 h 83"/>
                <a:gd name="T28" fmla="*/ 0 w 237"/>
                <a:gd name="T29" fmla="*/ 63 h 83"/>
                <a:gd name="T30" fmla="*/ 0 w 237"/>
                <a:gd name="T31" fmla="*/ 55 h 83"/>
                <a:gd name="T32" fmla="*/ 2 w 237"/>
                <a:gd name="T33" fmla="*/ 47 h 83"/>
                <a:gd name="T34" fmla="*/ 8 w 237"/>
                <a:gd name="T35" fmla="*/ 41 h 83"/>
                <a:gd name="T36" fmla="*/ 15 w 237"/>
                <a:gd name="T37" fmla="*/ 35 h 83"/>
                <a:gd name="T38" fmla="*/ 59 w 237"/>
                <a:gd name="T39" fmla="*/ 9 h 83"/>
                <a:gd name="T40" fmla="*/ 69 w 237"/>
                <a:gd name="T41" fmla="*/ 6 h 83"/>
                <a:gd name="T42" fmla="*/ 79 w 237"/>
                <a:gd name="T43" fmla="*/ 2 h 83"/>
                <a:gd name="T44" fmla="*/ 89 w 237"/>
                <a:gd name="T45" fmla="*/ 0 h 83"/>
                <a:gd name="T46" fmla="*/ 101 w 237"/>
                <a:gd name="T47" fmla="*/ 0 h 83"/>
                <a:gd name="T48" fmla="*/ 111 w 237"/>
                <a:gd name="T49" fmla="*/ 0 h 83"/>
                <a:gd name="T50" fmla="*/ 123 w 237"/>
                <a:gd name="T51" fmla="*/ 2 h 83"/>
                <a:gd name="T52" fmla="*/ 133 w 237"/>
                <a:gd name="T53" fmla="*/ 6 h 83"/>
                <a:gd name="T54" fmla="*/ 143 w 237"/>
                <a:gd name="T55" fmla="*/ 9 h 83"/>
                <a:gd name="T56" fmla="*/ 221 w 237"/>
                <a:gd name="T57" fmla="*/ 55 h 83"/>
                <a:gd name="T58" fmla="*/ 229 w 237"/>
                <a:gd name="T59" fmla="*/ 61 h 83"/>
                <a:gd name="T60" fmla="*/ 235 w 237"/>
                <a:gd name="T61" fmla="*/ 67 h 83"/>
                <a:gd name="T62" fmla="*/ 237 w 237"/>
                <a:gd name="T63" fmla="*/ 75 h 83"/>
                <a:gd name="T64" fmla="*/ 237 w 237"/>
                <a:gd name="T65" fmla="*/ 83 h 83"/>
                <a:gd name="T66" fmla="*/ 235 w 237"/>
                <a:gd name="T67" fmla="*/ 77 h 83"/>
                <a:gd name="T68" fmla="*/ 233 w 237"/>
                <a:gd name="T69" fmla="*/ 71 h 83"/>
                <a:gd name="T70" fmla="*/ 227 w 237"/>
                <a:gd name="T71" fmla="*/ 67 h 83"/>
                <a:gd name="T72" fmla="*/ 221 w 237"/>
                <a:gd name="T73" fmla="*/ 6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83"/>
                <a:gd name="T113" fmla="*/ 237 w 23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83">
                  <a:moveTo>
                    <a:pt x="221" y="63"/>
                  </a:moveTo>
                  <a:lnTo>
                    <a:pt x="143" y="17"/>
                  </a:lnTo>
                  <a:lnTo>
                    <a:pt x="133" y="13"/>
                  </a:lnTo>
                  <a:lnTo>
                    <a:pt x="123" y="9"/>
                  </a:lnTo>
                  <a:lnTo>
                    <a:pt x="111" y="7"/>
                  </a:lnTo>
                  <a:lnTo>
                    <a:pt x="101" y="7"/>
                  </a:lnTo>
                  <a:lnTo>
                    <a:pt x="89" y="7"/>
                  </a:lnTo>
                  <a:lnTo>
                    <a:pt x="79" y="9"/>
                  </a:lnTo>
                  <a:lnTo>
                    <a:pt x="69" y="13"/>
                  </a:lnTo>
                  <a:lnTo>
                    <a:pt x="59" y="17"/>
                  </a:lnTo>
                  <a:lnTo>
                    <a:pt x="15" y="43"/>
                  </a:lnTo>
                  <a:lnTo>
                    <a:pt x="10" y="47"/>
                  </a:lnTo>
                  <a:lnTo>
                    <a:pt x="4" y="51"/>
                  </a:lnTo>
                  <a:lnTo>
                    <a:pt x="2" y="57"/>
                  </a:lnTo>
                  <a:lnTo>
                    <a:pt x="0" y="63"/>
                  </a:lnTo>
                  <a:lnTo>
                    <a:pt x="0" y="55"/>
                  </a:lnTo>
                  <a:lnTo>
                    <a:pt x="2" y="47"/>
                  </a:lnTo>
                  <a:lnTo>
                    <a:pt x="8" y="41"/>
                  </a:lnTo>
                  <a:lnTo>
                    <a:pt x="15" y="35"/>
                  </a:lnTo>
                  <a:lnTo>
                    <a:pt x="59" y="9"/>
                  </a:lnTo>
                  <a:lnTo>
                    <a:pt x="69" y="6"/>
                  </a:lnTo>
                  <a:lnTo>
                    <a:pt x="79" y="2"/>
                  </a:lnTo>
                  <a:lnTo>
                    <a:pt x="89" y="0"/>
                  </a:lnTo>
                  <a:lnTo>
                    <a:pt x="101" y="0"/>
                  </a:lnTo>
                  <a:lnTo>
                    <a:pt x="111" y="0"/>
                  </a:lnTo>
                  <a:lnTo>
                    <a:pt x="123" y="2"/>
                  </a:lnTo>
                  <a:lnTo>
                    <a:pt x="133" y="6"/>
                  </a:lnTo>
                  <a:lnTo>
                    <a:pt x="143" y="9"/>
                  </a:lnTo>
                  <a:lnTo>
                    <a:pt x="221" y="55"/>
                  </a:lnTo>
                  <a:lnTo>
                    <a:pt x="229" y="61"/>
                  </a:lnTo>
                  <a:lnTo>
                    <a:pt x="235" y="67"/>
                  </a:lnTo>
                  <a:lnTo>
                    <a:pt x="237" y="75"/>
                  </a:lnTo>
                  <a:lnTo>
                    <a:pt x="237" y="83"/>
                  </a:lnTo>
                  <a:lnTo>
                    <a:pt x="235" y="77"/>
                  </a:lnTo>
                  <a:lnTo>
                    <a:pt x="233" y="71"/>
                  </a:lnTo>
                  <a:lnTo>
                    <a:pt x="227" y="67"/>
                  </a:lnTo>
                  <a:lnTo>
                    <a:pt x="221" y="63"/>
                  </a:lnTo>
                  <a:close/>
                </a:path>
              </a:pathLst>
            </a:custGeom>
            <a:solidFill>
              <a:srgbClr val="000000"/>
            </a:solidFill>
            <a:ln w="9525">
              <a:noFill/>
              <a:round/>
              <a:headEnd/>
              <a:tailEnd/>
            </a:ln>
          </p:spPr>
          <p:txBody>
            <a:bodyPr/>
            <a:lstStyle/>
            <a:p>
              <a:endParaRPr lang="en-US"/>
            </a:p>
          </p:txBody>
        </p:sp>
        <p:sp>
          <p:nvSpPr>
            <p:cNvPr id="45124" name="Freeform 54"/>
            <p:cNvSpPr>
              <a:spLocks/>
            </p:cNvSpPr>
            <p:nvPr/>
          </p:nvSpPr>
          <p:spPr bwMode="auto">
            <a:xfrm>
              <a:off x="2901" y="2115"/>
              <a:ext cx="703" cy="410"/>
            </a:xfrm>
            <a:custGeom>
              <a:avLst/>
              <a:gdLst>
                <a:gd name="T0" fmla="*/ 0 w 703"/>
                <a:gd name="T1" fmla="*/ 2 h 410"/>
                <a:gd name="T2" fmla="*/ 0 w 703"/>
                <a:gd name="T3" fmla="*/ 6 h 410"/>
                <a:gd name="T4" fmla="*/ 2 w 703"/>
                <a:gd name="T5" fmla="*/ 8 h 410"/>
                <a:gd name="T6" fmla="*/ 697 w 703"/>
                <a:gd name="T7" fmla="*/ 410 h 410"/>
                <a:gd name="T8" fmla="*/ 701 w 703"/>
                <a:gd name="T9" fmla="*/ 410 h 410"/>
                <a:gd name="T10" fmla="*/ 703 w 703"/>
                <a:gd name="T11" fmla="*/ 408 h 410"/>
                <a:gd name="T12" fmla="*/ 703 w 703"/>
                <a:gd name="T13" fmla="*/ 406 h 410"/>
                <a:gd name="T14" fmla="*/ 701 w 703"/>
                <a:gd name="T15" fmla="*/ 402 h 410"/>
                <a:gd name="T16" fmla="*/ 6 w 703"/>
                <a:gd name="T17" fmla="*/ 0 h 410"/>
                <a:gd name="T18" fmla="*/ 4 w 703"/>
                <a:gd name="T19" fmla="*/ 0 h 410"/>
                <a:gd name="T20" fmla="*/ 0 w 703"/>
                <a:gd name="T21" fmla="*/ 2 h 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3"/>
                <a:gd name="T34" fmla="*/ 0 h 410"/>
                <a:gd name="T35" fmla="*/ 703 w 703"/>
                <a:gd name="T36" fmla="*/ 410 h 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3" h="410">
                  <a:moveTo>
                    <a:pt x="0" y="2"/>
                  </a:moveTo>
                  <a:lnTo>
                    <a:pt x="0" y="6"/>
                  </a:lnTo>
                  <a:lnTo>
                    <a:pt x="2" y="8"/>
                  </a:lnTo>
                  <a:lnTo>
                    <a:pt x="697" y="410"/>
                  </a:lnTo>
                  <a:lnTo>
                    <a:pt x="701" y="410"/>
                  </a:lnTo>
                  <a:lnTo>
                    <a:pt x="703" y="408"/>
                  </a:lnTo>
                  <a:lnTo>
                    <a:pt x="703" y="406"/>
                  </a:lnTo>
                  <a:lnTo>
                    <a:pt x="701" y="402"/>
                  </a:lnTo>
                  <a:lnTo>
                    <a:pt x="6" y="0"/>
                  </a:lnTo>
                  <a:lnTo>
                    <a:pt x="4" y="0"/>
                  </a:lnTo>
                  <a:lnTo>
                    <a:pt x="0" y="2"/>
                  </a:lnTo>
                  <a:close/>
                </a:path>
              </a:pathLst>
            </a:custGeom>
            <a:solidFill>
              <a:srgbClr val="333333"/>
            </a:solidFill>
            <a:ln w="9525">
              <a:noFill/>
              <a:round/>
              <a:headEnd/>
              <a:tailEnd/>
            </a:ln>
          </p:spPr>
          <p:txBody>
            <a:bodyPr/>
            <a:lstStyle/>
            <a:p>
              <a:endParaRPr lang="en-US"/>
            </a:p>
          </p:txBody>
        </p:sp>
        <p:sp>
          <p:nvSpPr>
            <p:cNvPr id="45125" name="Freeform 55"/>
            <p:cNvSpPr>
              <a:spLocks/>
            </p:cNvSpPr>
            <p:nvPr/>
          </p:nvSpPr>
          <p:spPr bwMode="auto">
            <a:xfrm>
              <a:off x="2909" y="1412"/>
              <a:ext cx="717" cy="407"/>
            </a:xfrm>
            <a:custGeom>
              <a:avLst/>
              <a:gdLst>
                <a:gd name="T0" fmla="*/ 46 w 717"/>
                <a:gd name="T1" fmla="*/ 4 h 407"/>
                <a:gd name="T2" fmla="*/ 717 w 717"/>
                <a:gd name="T3" fmla="*/ 391 h 407"/>
                <a:gd name="T4" fmla="*/ 691 w 717"/>
                <a:gd name="T5" fmla="*/ 407 h 407"/>
                <a:gd name="T6" fmla="*/ 0 w 717"/>
                <a:gd name="T7" fmla="*/ 8 h 407"/>
                <a:gd name="T8" fmla="*/ 4 w 717"/>
                <a:gd name="T9" fmla="*/ 6 h 407"/>
                <a:gd name="T10" fmla="*/ 16 w 717"/>
                <a:gd name="T11" fmla="*/ 2 h 407"/>
                <a:gd name="T12" fmla="*/ 32 w 717"/>
                <a:gd name="T13" fmla="*/ 0 h 407"/>
                <a:gd name="T14" fmla="*/ 40 w 717"/>
                <a:gd name="T15" fmla="*/ 2 h 407"/>
                <a:gd name="T16" fmla="*/ 46 w 717"/>
                <a:gd name="T17" fmla="*/ 4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07"/>
                <a:gd name="T29" fmla="*/ 717 w 71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07">
                  <a:moveTo>
                    <a:pt x="46" y="4"/>
                  </a:moveTo>
                  <a:lnTo>
                    <a:pt x="717" y="391"/>
                  </a:lnTo>
                  <a:lnTo>
                    <a:pt x="691" y="407"/>
                  </a:lnTo>
                  <a:lnTo>
                    <a:pt x="0" y="8"/>
                  </a:lnTo>
                  <a:lnTo>
                    <a:pt x="4" y="6"/>
                  </a:lnTo>
                  <a:lnTo>
                    <a:pt x="16" y="2"/>
                  </a:lnTo>
                  <a:lnTo>
                    <a:pt x="32" y="0"/>
                  </a:lnTo>
                  <a:lnTo>
                    <a:pt x="40" y="2"/>
                  </a:lnTo>
                  <a:lnTo>
                    <a:pt x="46" y="4"/>
                  </a:lnTo>
                  <a:close/>
                </a:path>
              </a:pathLst>
            </a:custGeom>
            <a:solidFill>
              <a:srgbClr val="E3E3E2"/>
            </a:solidFill>
            <a:ln w="9525">
              <a:noFill/>
              <a:round/>
              <a:headEnd/>
              <a:tailEnd/>
            </a:ln>
          </p:spPr>
          <p:txBody>
            <a:bodyPr/>
            <a:lstStyle/>
            <a:p>
              <a:endParaRPr lang="en-US"/>
            </a:p>
          </p:txBody>
        </p:sp>
        <p:sp>
          <p:nvSpPr>
            <p:cNvPr id="45126" name="Freeform 56"/>
            <p:cNvSpPr>
              <a:spLocks/>
            </p:cNvSpPr>
            <p:nvPr/>
          </p:nvSpPr>
          <p:spPr bwMode="auto">
            <a:xfrm>
              <a:off x="3532" y="2564"/>
              <a:ext cx="28" cy="34"/>
            </a:xfrm>
            <a:custGeom>
              <a:avLst/>
              <a:gdLst>
                <a:gd name="T0" fmla="*/ 0 w 28"/>
                <a:gd name="T1" fmla="*/ 24 h 34"/>
                <a:gd name="T2" fmla="*/ 2 w 28"/>
                <a:gd name="T3" fmla="*/ 30 h 34"/>
                <a:gd name="T4" fmla="*/ 4 w 28"/>
                <a:gd name="T5" fmla="*/ 34 h 34"/>
                <a:gd name="T6" fmla="*/ 10 w 28"/>
                <a:gd name="T7" fmla="*/ 34 h 34"/>
                <a:gd name="T8" fmla="*/ 14 w 28"/>
                <a:gd name="T9" fmla="*/ 32 h 34"/>
                <a:gd name="T10" fmla="*/ 20 w 28"/>
                <a:gd name="T11" fmla="*/ 28 h 34"/>
                <a:gd name="T12" fmla="*/ 24 w 28"/>
                <a:gd name="T13" fmla="*/ 22 h 34"/>
                <a:gd name="T14" fmla="*/ 26 w 28"/>
                <a:gd name="T15" fmla="*/ 16 h 34"/>
                <a:gd name="T16" fmla="*/ 28 w 28"/>
                <a:gd name="T17" fmla="*/ 10 h 34"/>
                <a:gd name="T18" fmla="*/ 26 w 28"/>
                <a:gd name="T19" fmla="*/ 4 h 34"/>
                <a:gd name="T20" fmla="*/ 24 w 28"/>
                <a:gd name="T21" fmla="*/ 0 h 34"/>
                <a:gd name="T22" fmla="*/ 20 w 28"/>
                <a:gd name="T23" fmla="*/ 0 h 34"/>
                <a:gd name="T24" fmla="*/ 14 w 28"/>
                <a:gd name="T25" fmla="*/ 2 h 34"/>
                <a:gd name="T26" fmla="*/ 10 w 28"/>
                <a:gd name="T27" fmla="*/ 6 h 34"/>
                <a:gd name="T28" fmla="*/ 4 w 28"/>
                <a:gd name="T29" fmla="*/ 12 h 34"/>
                <a:gd name="T30" fmla="*/ 2 w 28"/>
                <a:gd name="T31" fmla="*/ 18 h 34"/>
                <a:gd name="T32" fmla="*/ 0 w 28"/>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4"/>
                <a:gd name="T53" fmla="*/ 28 w 2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4">
                  <a:moveTo>
                    <a:pt x="0" y="24"/>
                  </a:moveTo>
                  <a:lnTo>
                    <a:pt x="2" y="30"/>
                  </a:lnTo>
                  <a:lnTo>
                    <a:pt x="4" y="34"/>
                  </a:lnTo>
                  <a:lnTo>
                    <a:pt x="10" y="34"/>
                  </a:lnTo>
                  <a:lnTo>
                    <a:pt x="14" y="32"/>
                  </a:lnTo>
                  <a:lnTo>
                    <a:pt x="20" y="28"/>
                  </a:lnTo>
                  <a:lnTo>
                    <a:pt x="24" y="22"/>
                  </a:lnTo>
                  <a:lnTo>
                    <a:pt x="26" y="16"/>
                  </a:lnTo>
                  <a:lnTo>
                    <a:pt x="28" y="10"/>
                  </a:lnTo>
                  <a:lnTo>
                    <a:pt x="26" y="4"/>
                  </a:lnTo>
                  <a:lnTo>
                    <a:pt x="24" y="0"/>
                  </a:lnTo>
                  <a:lnTo>
                    <a:pt x="20" y="0"/>
                  </a:lnTo>
                  <a:lnTo>
                    <a:pt x="14" y="2"/>
                  </a:lnTo>
                  <a:lnTo>
                    <a:pt x="10" y="6"/>
                  </a:lnTo>
                  <a:lnTo>
                    <a:pt x="4" y="12"/>
                  </a:lnTo>
                  <a:lnTo>
                    <a:pt x="2" y="18"/>
                  </a:lnTo>
                  <a:lnTo>
                    <a:pt x="0" y="24"/>
                  </a:lnTo>
                  <a:close/>
                </a:path>
              </a:pathLst>
            </a:custGeom>
            <a:solidFill>
              <a:srgbClr val="000000"/>
            </a:solidFill>
            <a:ln w="9525">
              <a:noFill/>
              <a:round/>
              <a:headEnd/>
              <a:tailEnd/>
            </a:ln>
          </p:spPr>
          <p:txBody>
            <a:bodyPr/>
            <a:lstStyle/>
            <a:p>
              <a:endParaRPr lang="en-US"/>
            </a:p>
          </p:txBody>
        </p:sp>
        <p:sp>
          <p:nvSpPr>
            <p:cNvPr id="45127" name="Freeform 57"/>
            <p:cNvSpPr>
              <a:spLocks/>
            </p:cNvSpPr>
            <p:nvPr/>
          </p:nvSpPr>
          <p:spPr bwMode="auto">
            <a:xfrm>
              <a:off x="3494" y="2586"/>
              <a:ext cx="26" cy="34"/>
            </a:xfrm>
            <a:custGeom>
              <a:avLst/>
              <a:gdLst>
                <a:gd name="T0" fmla="*/ 0 w 26"/>
                <a:gd name="T1" fmla="*/ 26 h 34"/>
                <a:gd name="T2" fmla="*/ 0 w 26"/>
                <a:gd name="T3" fmla="*/ 30 h 34"/>
                <a:gd name="T4" fmla="*/ 4 w 26"/>
                <a:gd name="T5" fmla="*/ 34 h 34"/>
                <a:gd name="T6" fmla="*/ 8 w 26"/>
                <a:gd name="T7" fmla="*/ 34 h 34"/>
                <a:gd name="T8" fmla="*/ 12 w 26"/>
                <a:gd name="T9" fmla="*/ 34 h 34"/>
                <a:gd name="T10" fmla="*/ 18 w 26"/>
                <a:gd name="T11" fmla="*/ 30 h 34"/>
                <a:gd name="T12" fmla="*/ 22 w 26"/>
                <a:gd name="T13" fmla="*/ 24 h 34"/>
                <a:gd name="T14" fmla="*/ 26 w 26"/>
                <a:gd name="T15" fmla="*/ 16 h 34"/>
                <a:gd name="T16" fmla="*/ 26 w 26"/>
                <a:gd name="T17" fmla="*/ 10 h 34"/>
                <a:gd name="T18" fmla="*/ 26 w 26"/>
                <a:gd name="T19" fmla="*/ 4 h 34"/>
                <a:gd name="T20" fmla="*/ 22 w 26"/>
                <a:gd name="T21" fmla="*/ 2 h 34"/>
                <a:gd name="T22" fmla="*/ 18 w 26"/>
                <a:gd name="T23" fmla="*/ 0 h 34"/>
                <a:gd name="T24" fmla="*/ 12 w 26"/>
                <a:gd name="T25" fmla="*/ 2 h 34"/>
                <a:gd name="T26" fmla="*/ 8 w 26"/>
                <a:gd name="T27" fmla="*/ 6 h 34"/>
                <a:gd name="T28" fmla="*/ 4 w 26"/>
                <a:gd name="T29" fmla="*/ 12 h 34"/>
                <a:gd name="T30" fmla="*/ 0 w 26"/>
                <a:gd name="T31" fmla="*/ 18 h 34"/>
                <a:gd name="T32" fmla="*/ 0 w 26"/>
                <a:gd name="T33" fmla="*/ 2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0" y="26"/>
                  </a:moveTo>
                  <a:lnTo>
                    <a:pt x="0" y="30"/>
                  </a:lnTo>
                  <a:lnTo>
                    <a:pt x="4" y="34"/>
                  </a:lnTo>
                  <a:lnTo>
                    <a:pt x="8" y="34"/>
                  </a:lnTo>
                  <a:lnTo>
                    <a:pt x="12" y="34"/>
                  </a:lnTo>
                  <a:lnTo>
                    <a:pt x="18" y="30"/>
                  </a:lnTo>
                  <a:lnTo>
                    <a:pt x="22" y="24"/>
                  </a:lnTo>
                  <a:lnTo>
                    <a:pt x="26" y="16"/>
                  </a:lnTo>
                  <a:lnTo>
                    <a:pt x="26" y="10"/>
                  </a:lnTo>
                  <a:lnTo>
                    <a:pt x="26" y="4"/>
                  </a:lnTo>
                  <a:lnTo>
                    <a:pt x="22" y="2"/>
                  </a:lnTo>
                  <a:lnTo>
                    <a:pt x="18" y="0"/>
                  </a:lnTo>
                  <a:lnTo>
                    <a:pt x="12" y="2"/>
                  </a:lnTo>
                  <a:lnTo>
                    <a:pt x="8" y="6"/>
                  </a:lnTo>
                  <a:lnTo>
                    <a:pt x="4" y="12"/>
                  </a:lnTo>
                  <a:lnTo>
                    <a:pt x="0" y="18"/>
                  </a:lnTo>
                  <a:lnTo>
                    <a:pt x="0" y="26"/>
                  </a:lnTo>
                  <a:close/>
                </a:path>
              </a:pathLst>
            </a:custGeom>
            <a:solidFill>
              <a:srgbClr val="000000"/>
            </a:solidFill>
            <a:ln w="9525">
              <a:noFill/>
              <a:round/>
              <a:headEnd/>
              <a:tailEnd/>
            </a:ln>
          </p:spPr>
          <p:txBody>
            <a:bodyPr/>
            <a:lstStyle/>
            <a:p>
              <a:endParaRPr lang="en-US"/>
            </a:p>
          </p:txBody>
        </p:sp>
        <p:sp>
          <p:nvSpPr>
            <p:cNvPr id="45128" name="Freeform 58"/>
            <p:cNvSpPr>
              <a:spLocks/>
            </p:cNvSpPr>
            <p:nvPr/>
          </p:nvSpPr>
          <p:spPr bwMode="auto">
            <a:xfrm>
              <a:off x="3454" y="2608"/>
              <a:ext cx="26" cy="36"/>
            </a:xfrm>
            <a:custGeom>
              <a:avLst/>
              <a:gdLst>
                <a:gd name="T0" fmla="*/ 0 w 26"/>
                <a:gd name="T1" fmla="*/ 26 h 36"/>
                <a:gd name="T2" fmla="*/ 2 w 26"/>
                <a:gd name="T3" fmla="*/ 32 h 36"/>
                <a:gd name="T4" fmla="*/ 4 w 26"/>
                <a:gd name="T5" fmla="*/ 34 h 36"/>
                <a:gd name="T6" fmla="*/ 8 w 26"/>
                <a:gd name="T7" fmla="*/ 36 h 36"/>
                <a:gd name="T8" fmla="*/ 14 w 26"/>
                <a:gd name="T9" fmla="*/ 34 h 36"/>
                <a:gd name="T10" fmla="*/ 18 w 26"/>
                <a:gd name="T11" fmla="*/ 30 h 36"/>
                <a:gd name="T12" fmla="*/ 24 w 26"/>
                <a:gd name="T13" fmla="*/ 24 h 36"/>
                <a:gd name="T14" fmla="*/ 26 w 26"/>
                <a:gd name="T15" fmla="*/ 18 h 36"/>
                <a:gd name="T16" fmla="*/ 26 w 26"/>
                <a:gd name="T17" fmla="*/ 10 h 36"/>
                <a:gd name="T18" fmla="*/ 26 w 26"/>
                <a:gd name="T19" fmla="*/ 6 h 36"/>
                <a:gd name="T20" fmla="*/ 24 w 26"/>
                <a:gd name="T21" fmla="*/ 2 h 36"/>
                <a:gd name="T22" fmla="*/ 18 w 26"/>
                <a:gd name="T23" fmla="*/ 0 h 36"/>
                <a:gd name="T24" fmla="*/ 14 w 26"/>
                <a:gd name="T25" fmla="*/ 2 h 36"/>
                <a:gd name="T26" fmla="*/ 8 w 26"/>
                <a:gd name="T27" fmla="*/ 6 h 36"/>
                <a:gd name="T28" fmla="*/ 4 w 26"/>
                <a:gd name="T29" fmla="*/ 12 h 36"/>
                <a:gd name="T30" fmla="*/ 2 w 26"/>
                <a:gd name="T31" fmla="*/ 20 h 36"/>
                <a:gd name="T32" fmla="*/ 0 w 26"/>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0" y="26"/>
                  </a:moveTo>
                  <a:lnTo>
                    <a:pt x="2" y="32"/>
                  </a:lnTo>
                  <a:lnTo>
                    <a:pt x="4" y="34"/>
                  </a:lnTo>
                  <a:lnTo>
                    <a:pt x="8" y="36"/>
                  </a:lnTo>
                  <a:lnTo>
                    <a:pt x="14" y="34"/>
                  </a:lnTo>
                  <a:lnTo>
                    <a:pt x="18" y="30"/>
                  </a:lnTo>
                  <a:lnTo>
                    <a:pt x="24" y="24"/>
                  </a:lnTo>
                  <a:lnTo>
                    <a:pt x="26" y="18"/>
                  </a:lnTo>
                  <a:lnTo>
                    <a:pt x="26" y="10"/>
                  </a:lnTo>
                  <a:lnTo>
                    <a:pt x="26" y="6"/>
                  </a:lnTo>
                  <a:lnTo>
                    <a:pt x="24" y="2"/>
                  </a:lnTo>
                  <a:lnTo>
                    <a:pt x="18" y="0"/>
                  </a:lnTo>
                  <a:lnTo>
                    <a:pt x="14" y="2"/>
                  </a:lnTo>
                  <a:lnTo>
                    <a:pt x="8" y="6"/>
                  </a:lnTo>
                  <a:lnTo>
                    <a:pt x="4" y="12"/>
                  </a:lnTo>
                  <a:lnTo>
                    <a:pt x="2" y="20"/>
                  </a:lnTo>
                  <a:lnTo>
                    <a:pt x="0" y="26"/>
                  </a:lnTo>
                  <a:close/>
                </a:path>
              </a:pathLst>
            </a:custGeom>
            <a:solidFill>
              <a:srgbClr val="000000"/>
            </a:solidFill>
            <a:ln w="9525">
              <a:noFill/>
              <a:round/>
              <a:headEnd/>
              <a:tailEnd/>
            </a:ln>
          </p:spPr>
          <p:txBody>
            <a:bodyPr/>
            <a:lstStyle/>
            <a:p>
              <a:endParaRPr lang="en-US"/>
            </a:p>
          </p:txBody>
        </p:sp>
      </p:grpSp>
      <p:pic>
        <p:nvPicPr>
          <p:cNvPr id="196" name="Picture 195" descr="b-sep-v11-prodshot.gif"/>
          <p:cNvPicPr>
            <a:picLocks noChangeAspect="1"/>
          </p:cNvPicPr>
          <p:nvPr/>
        </p:nvPicPr>
        <p:blipFill>
          <a:blip r:embed="rId7" cstate="print"/>
          <a:srcRect/>
          <a:stretch>
            <a:fillRect/>
          </a:stretch>
        </p:blipFill>
        <p:spPr bwMode="auto">
          <a:xfrm>
            <a:off x="3835400" y="1836738"/>
            <a:ext cx="306388" cy="458787"/>
          </a:xfrm>
          <a:prstGeom prst="rect">
            <a:avLst/>
          </a:prstGeom>
          <a:noFill/>
          <a:ln w="9525">
            <a:noFill/>
            <a:miter lim="800000"/>
            <a:headEnd/>
            <a:tailEnd/>
          </a:ln>
        </p:spPr>
      </p:pic>
      <p:sp>
        <p:nvSpPr>
          <p:cNvPr id="141" name="TextBox 140"/>
          <p:cNvSpPr txBox="1"/>
          <p:nvPr/>
        </p:nvSpPr>
        <p:spPr>
          <a:xfrm>
            <a:off x="2667106" y="5038905"/>
            <a:ext cx="1779976" cy="600164"/>
          </a:xfrm>
          <a:prstGeom prst="rect">
            <a:avLst/>
          </a:prstGeom>
          <a:noFill/>
        </p:spPr>
        <p:txBody>
          <a:bodyPr wrap="square" rtlCol="0">
            <a:spAutoFit/>
          </a:bodyPr>
          <a:lstStyle/>
          <a:p>
            <a:pPr algn="l">
              <a:buFont typeface="Wingdings" pitchFamily="2" charset="2"/>
              <a:buChar char="§"/>
              <a:defRPr/>
            </a:pPr>
            <a:r>
              <a:rPr lang="en-US" sz="1100" b="1" dirty="0" smtClean="0">
                <a:solidFill>
                  <a:schemeClr val="accent1"/>
                </a:solidFill>
              </a:rPr>
              <a:t> Antivirus Engine</a:t>
            </a:r>
          </a:p>
          <a:p>
            <a:pPr algn="l">
              <a:buFont typeface="Wingdings" pitchFamily="2" charset="2"/>
              <a:buChar char="§"/>
              <a:defRPr/>
            </a:pPr>
            <a:r>
              <a:rPr lang="en-US" sz="1100" b="1" dirty="0" smtClean="0">
                <a:solidFill>
                  <a:schemeClr val="accent1"/>
                </a:solidFill>
              </a:rPr>
              <a:t> Auto Protect</a:t>
            </a:r>
          </a:p>
          <a:p>
            <a:pPr algn="l">
              <a:buFont typeface="Wingdings" pitchFamily="2" charset="2"/>
              <a:buChar char="§"/>
              <a:defRPr/>
            </a:pPr>
            <a:r>
              <a:rPr lang="en-US" sz="1100" b="1" dirty="0" smtClean="0">
                <a:solidFill>
                  <a:schemeClr val="accent1"/>
                </a:solidFill>
              </a:rPr>
              <a:t> Malheur</a:t>
            </a:r>
          </a:p>
        </p:txBody>
      </p:sp>
      <p:pic>
        <p:nvPicPr>
          <p:cNvPr id="142" name="Picture 132" descr="C:\Documents and Settings\carey_nachenberg\Local Settings\Temporary Internet Files\Content.IE5\O9EZ4LM7\MC900431629[1].png"/>
          <p:cNvPicPr>
            <a:picLocks noChangeAspect="1" noChangeArrowheads="1"/>
          </p:cNvPicPr>
          <p:nvPr/>
        </p:nvPicPr>
        <p:blipFill>
          <a:blip r:embed="rId8" cstate="print"/>
          <a:srcRect/>
          <a:stretch>
            <a:fillRect/>
          </a:stretch>
        </p:blipFill>
        <p:spPr bwMode="auto">
          <a:xfrm>
            <a:off x="7315200" y="1485900"/>
            <a:ext cx="1295400" cy="1295400"/>
          </a:xfrm>
          <a:prstGeom prst="rect">
            <a:avLst/>
          </a:prstGeom>
          <a:noFill/>
        </p:spPr>
      </p:pic>
      <p:grpSp>
        <p:nvGrpSpPr>
          <p:cNvPr id="8" name="Group 836"/>
          <p:cNvGrpSpPr>
            <a:grpSpLocks/>
          </p:cNvGrpSpPr>
          <p:nvPr/>
        </p:nvGrpSpPr>
        <p:grpSpPr bwMode="auto">
          <a:xfrm>
            <a:off x="4800600" y="1676400"/>
            <a:ext cx="439737" cy="858838"/>
            <a:chOff x="2138" y="3105"/>
            <a:chExt cx="404" cy="789"/>
          </a:xfrm>
        </p:grpSpPr>
        <p:sp>
          <p:nvSpPr>
            <p:cNvPr id="172" name="Freeform 837"/>
            <p:cNvSpPr>
              <a:spLocks/>
            </p:cNvSpPr>
            <p:nvPr/>
          </p:nvSpPr>
          <p:spPr bwMode="auto">
            <a:xfrm>
              <a:off x="2138" y="3105"/>
              <a:ext cx="404" cy="789"/>
            </a:xfrm>
            <a:custGeom>
              <a:avLst/>
              <a:gdLst>
                <a:gd name="T0" fmla="*/ 279 w 171"/>
                <a:gd name="T1" fmla="*/ 50 h 334"/>
                <a:gd name="T2" fmla="*/ 0 w 171"/>
                <a:gd name="T3" fmla="*/ 94 h 334"/>
                <a:gd name="T4" fmla="*/ 0 w 171"/>
                <a:gd name="T5" fmla="*/ 3203 h 334"/>
                <a:gd name="T6" fmla="*/ 2081 w 171"/>
                <a:gd name="T7" fmla="*/ 4403 h 334"/>
                <a:gd name="T8" fmla="*/ 2254 w 171"/>
                <a:gd name="T9" fmla="*/ 4207 h 334"/>
                <a:gd name="T10" fmla="*/ 2254 w 171"/>
                <a:gd name="T11" fmla="*/ 1200 h 334"/>
                <a:gd name="T12" fmla="*/ 279 w 171"/>
                <a:gd name="T13" fmla="*/ 50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pPr>
                <a:defRPr/>
              </a:pPr>
              <a:endParaRPr lang="en-US">
                <a:effectLst>
                  <a:glow rad="228600">
                    <a:schemeClr val="accent2">
                      <a:satMod val="175000"/>
                      <a:alpha val="40000"/>
                    </a:schemeClr>
                  </a:glow>
                </a:effectLst>
              </a:endParaRPr>
            </a:p>
          </p:txBody>
        </p:sp>
        <p:sp>
          <p:nvSpPr>
            <p:cNvPr id="173"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4" name="Freeform 839"/>
            <p:cNvSpPr>
              <a:spLocks/>
            </p:cNvSpPr>
            <p:nvPr/>
          </p:nvSpPr>
          <p:spPr bwMode="auto">
            <a:xfrm>
              <a:off x="2161" y="3158"/>
              <a:ext cx="328" cy="703"/>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5" name="Freeform 840"/>
            <p:cNvSpPr>
              <a:spLocks/>
            </p:cNvSpPr>
            <p:nvPr/>
          </p:nvSpPr>
          <p:spPr bwMode="auto">
            <a:xfrm>
              <a:off x="2138" y="3105"/>
              <a:ext cx="404" cy="233"/>
            </a:xfrm>
            <a:custGeom>
              <a:avLst/>
              <a:gdLst>
                <a:gd name="T0" fmla="*/ 0 w 171"/>
                <a:gd name="T1" fmla="*/ 95 h 99"/>
                <a:gd name="T2" fmla="*/ 279 w 171"/>
                <a:gd name="T3" fmla="*/ 50 h 99"/>
                <a:gd name="T4" fmla="*/ 2254 w 171"/>
                <a:gd name="T5" fmla="*/ 1201 h 99"/>
                <a:gd name="T6" fmla="*/ 2081 w 171"/>
                <a:gd name="T7" fmla="*/ 1307 h 99"/>
                <a:gd name="T8" fmla="*/ 0 w 171"/>
                <a:gd name="T9" fmla="*/ 95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6" name="Freeform 841"/>
            <p:cNvSpPr>
              <a:spLocks/>
            </p:cNvSpPr>
            <p:nvPr/>
          </p:nvSpPr>
          <p:spPr bwMode="auto">
            <a:xfrm>
              <a:off x="2511" y="3319"/>
              <a:ext cx="31" cy="575"/>
            </a:xfrm>
            <a:custGeom>
              <a:avLst/>
              <a:gdLst>
                <a:gd name="T0" fmla="*/ 0 w 13"/>
                <a:gd name="T1" fmla="*/ 106 h 243"/>
                <a:gd name="T2" fmla="*/ 0 w 13"/>
                <a:gd name="T3" fmla="*/ 3203 h 243"/>
                <a:gd name="T4" fmla="*/ 176 w 13"/>
                <a:gd name="T5" fmla="*/ 3007 h 243"/>
                <a:gd name="T6" fmla="*/ 176 w 13"/>
                <a:gd name="T7" fmla="*/ 0 h 243"/>
                <a:gd name="T8" fmla="*/ 0 w 13"/>
                <a:gd name="T9" fmla="*/ 106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pPr>
                <a:defRPr/>
              </a:pPr>
              <a:endParaRPr lang="en-US">
                <a:effectLst>
                  <a:glow rad="228600">
                    <a:schemeClr val="accent2">
                      <a:satMod val="175000"/>
                      <a:alpha val="40000"/>
                    </a:schemeClr>
                  </a:glow>
                </a:effectLst>
              </a:endParaRPr>
            </a:p>
          </p:txBody>
        </p:sp>
        <p:sp>
          <p:nvSpPr>
            <p:cNvPr id="177" name="Line 842"/>
            <p:cNvSpPr>
              <a:spLocks noChangeShapeType="1"/>
            </p:cNvSpPr>
            <p:nvPr/>
          </p:nvSpPr>
          <p:spPr bwMode="auto">
            <a:xfrm>
              <a:off x="2202" y="3448"/>
              <a:ext cx="242" cy="136"/>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78" name="Line 843"/>
            <p:cNvSpPr>
              <a:spLocks noChangeShapeType="1"/>
            </p:cNvSpPr>
            <p:nvPr/>
          </p:nvSpPr>
          <p:spPr bwMode="auto">
            <a:xfrm>
              <a:off x="2202" y="3510"/>
              <a:ext cx="242" cy="137"/>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79" name="Line 844"/>
            <p:cNvSpPr>
              <a:spLocks noChangeShapeType="1"/>
            </p:cNvSpPr>
            <p:nvPr/>
          </p:nvSpPr>
          <p:spPr bwMode="auto">
            <a:xfrm>
              <a:off x="2202" y="3381"/>
              <a:ext cx="242" cy="143"/>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0" name="Line 845"/>
            <p:cNvSpPr>
              <a:spLocks noChangeShapeType="1"/>
            </p:cNvSpPr>
            <p:nvPr/>
          </p:nvSpPr>
          <p:spPr bwMode="auto">
            <a:xfrm>
              <a:off x="2202" y="3316"/>
              <a:ext cx="242"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1" name="Line 846"/>
            <p:cNvSpPr>
              <a:spLocks noChangeShapeType="1"/>
            </p:cNvSpPr>
            <p:nvPr/>
          </p:nvSpPr>
          <p:spPr bwMode="auto">
            <a:xfrm>
              <a:off x="2202" y="3254"/>
              <a:ext cx="242" cy="139"/>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2" name="Line 847"/>
            <p:cNvSpPr>
              <a:spLocks noChangeShapeType="1"/>
            </p:cNvSpPr>
            <p:nvPr/>
          </p:nvSpPr>
          <p:spPr bwMode="auto">
            <a:xfrm>
              <a:off x="2202" y="3575"/>
              <a:ext cx="242" cy="140"/>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sp>
          <p:nvSpPr>
            <p:cNvPr id="183" name="Line 848"/>
            <p:cNvSpPr>
              <a:spLocks noChangeShapeType="1"/>
            </p:cNvSpPr>
            <p:nvPr/>
          </p:nvSpPr>
          <p:spPr bwMode="auto">
            <a:xfrm>
              <a:off x="2202" y="3639"/>
              <a:ext cx="242" cy="139"/>
            </a:xfrm>
            <a:prstGeom prst="line">
              <a:avLst/>
            </a:prstGeom>
            <a:noFill/>
            <a:ln w="22225" cap="rnd">
              <a:solidFill>
                <a:srgbClr val="535252"/>
              </a:solidFill>
              <a:round/>
              <a:headEnd/>
              <a:tailEnd/>
            </a:ln>
          </p:spPr>
          <p:txBody>
            <a:bodyPr/>
            <a:lstStyle/>
            <a:p>
              <a:pPr>
                <a:defRPr/>
              </a:pPr>
              <a:endParaRPr lang="en-US">
                <a:effectLst>
                  <a:glow rad="228600">
                    <a:schemeClr val="accent2">
                      <a:satMod val="175000"/>
                      <a:alpha val="40000"/>
                    </a:schemeClr>
                  </a:glow>
                </a:effectLst>
              </a:endParaRPr>
            </a:p>
          </p:txBody>
        </p:sp>
      </p:grpSp>
      <p:pic>
        <p:nvPicPr>
          <p:cNvPr id="140" name="Picture 132" descr="C:\Documents and Settings\carey_nachenberg\Local Settings\Temporary Internet Files\Content.IE5\O9EZ4LM7\MC900431629[1].png"/>
          <p:cNvPicPr>
            <a:picLocks noChangeAspect="1" noChangeArrowheads="1"/>
          </p:cNvPicPr>
          <p:nvPr/>
        </p:nvPicPr>
        <p:blipFill>
          <a:blip r:embed="rId8" cstate="print"/>
          <a:srcRect/>
          <a:stretch>
            <a:fillRect/>
          </a:stretch>
        </p:blipFill>
        <p:spPr bwMode="auto">
          <a:xfrm>
            <a:off x="4267200" y="1447800"/>
            <a:ext cx="1295400" cy="1295400"/>
          </a:xfrm>
          <a:prstGeom prst="rect">
            <a:avLst/>
          </a:prstGeom>
          <a:noFill/>
          <a:effectLst/>
        </p:spPr>
      </p:pic>
      <p:cxnSp>
        <p:nvCxnSpPr>
          <p:cNvPr id="165" name="Straight Connector 164"/>
          <p:cNvCxnSpPr>
            <a:cxnSpLocks noChangeShapeType="1"/>
          </p:cNvCxnSpPr>
          <p:nvPr/>
        </p:nvCxnSpPr>
        <p:spPr bwMode="auto">
          <a:xfrm rot="10800000" flipV="1">
            <a:off x="5257801" y="1492250"/>
            <a:ext cx="2236789" cy="412750"/>
          </a:xfrm>
          <a:prstGeom prst="line">
            <a:avLst/>
          </a:prstGeom>
          <a:noFill/>
          <a:ln w="19050" algn="ctr">
            <a:solidFill>
              <a:schemeClr val="tx2"/>
            </a:solidFill>
            <a:round/>
            <a:headEnd/>
            <a:tailEnd/>
          </a:ln>
        </p:spPr>
      </p:cxnSp>
      <p:cxnSp>
        <p:nvCxnSpPr>
          <p:cNvPr id="167" name="Straight Connector 166"/>
          <p:cNvCxnSpPr>
            <a:cxnSpLocks noChangeShapeType="1"/>
          </p:cNvCxnSpPr>
          <p:nvPr/>
        </p:nvCxnSpPr>
        <p:spPr bwMode="auto">
          <a:xfrm rot="10800000">
            <a:off x="5181601" y="2514600"/>
            <a:ext cx="2312989" cy="79376"/>
          </a:xfrm>
          <a:prstGeom prst="line">
            <a:avLst/>
          </a:prstGeom>
          <a:noFill/>
          <a:ln w="19050" algn="ctr">
            <a:solidFill>
              <a:schemeClr val="tx2"/>
            </a:solidFill>
            <a:round/>
            <a:headEnd/>
            <a:tailEnd/>
          </a:ln>
        </p:spPr>
      </p:cxnSp>
      <p:sp>
        <p:nvSpPr>
          <p:cNvPr id="145" name="Curved Down Arrow 144"/>
          <p:cNvSpPr/>
          <p:nvPr/>
        </p:nvSpPr>
        <p:spPr>
          <a:xfrm rot="663081" flipH="1">
            <a:off x="1404071" y="1384246"/>
            <a:ext cx="5769667" cy="749005"/>
          </a:xfrm>
          <a:prstGeom prst="curvedDownArrow">
            <a:avLst>
              <a:gd name="adj1" fmla="val 25000"/>
              <a:gd name="adj2" fmla="val 87005"/>
              <a:gd name="adj3" fmla="val 60577"/>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chemeClr val="tx1"/>
              </a:solidFill>
            </a:endParaRPr>
          </a:p>
        </p:txBody>
      </p:sp>
      <p:sp>
        <p:nvSpPr>
          <p:cNvPr id="143" name="Slide Number Placeholder 142"/>
          <p:cNvSpPr>
            <a:spLocks noGrp="1"/>
          </p:cNvSpPr>
          <p:nvPr>
            <p:ph type="sldNum" sz="quarter" idx="11"/>
          </p:nvPr>
        </p:nvSpPr>
        <p:spPr/>
        <p:txBody>
          <a:bodyPr/>
          <a:lstStyle/>
          <a:p>
            <a:pPr>
              <a:defRPr/>
            </a:pPr>
            <a:fld id="{446C9BED-6FD4-4BA4-B6B0-4A26058AC9EF}" type="slidenum">
              <a:rPr lang="en-US" smtClean="0"/>
              <a:pPr>
                <a:defRPr/>
              </a:pPr>
              <a:t>29</a:t>
            </a:fld>
            <a:endParaRPr lang="en-US" dirty="0"/>
          </a:p>
        </p:txBody>
      </p:sp>
      <p:pic>
        <p:nvPicPr>
          <p:cNvPr id="146"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024999" y="8125"/>
            <a:ext cx="1047792" cy="998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096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childTnLst>
                                </p:cTn>
                              </p:par>
                            </p:childTnLst>
                          </p:cTn>
                        </p:par>
                        <p:par>
                          <p:cTn id="36" fill="hold">
                            <p:stCondLst>
                              <p:cond delay="0"/>
                            </p:stCondLst>
                            <p:childTnLst>
                              <p:par>
                                <p:cTn id="37" presetID="63" presetClass="path" presetSubtype="0" accel="50000" decel="50000" fill="hold" grpId="1" nodeType="afterEffect">
                                  <p:stCondLst>
                                    <p:cond delay="0"/>
                                  </p:stCondLst>
                                  <p:childTnLst>
                                    <p:animMotion origin="layout" path="M 0.00747 0.00047 L 0.24948 0.00047 " pathEditMode="relative" rAng="0" ptsTypes="AA">
                                      <p:cBhvr>
                                        <p:cTn id="38" dur="2000" fill="hold"/>
                                        <p:tgtEl>
                                          <p:spTgt spid="184"/>
                                        </p:tgtEl>
                                        <p:attrNameLst>
                                          <p:attrName>ppt_x</p:attrName>
                                          <p:attrName>ppt_y</p:attrName>
                                        </p:attrNameLst>
                                      </p:cBhvr>
                                      <p:rCtr x="121" y="0"/>
                                    </p:animMotion>
                                  </p:childTnLst>
                                </p:cTn>
                              </p:par>
                            </p:childTnLst>
                          </p:cTn>
                        </p:par>
                        <p:par>
                          <p:cTn id="39" fill="hold">
                            <p:stCondLst>
                              <p:cond delay="2000"/>
                            </p:stCondLst>
                            <p:childTnLst>
                              <p:par>
                                <p:cTn id="40" presetID="63" presetClass="path" presetSubtype="0" accel="50000" decel="50000" fill="hold" grpId="2" nodeType="afterEffect">
                                  <p:stCondLst>
                                    <p:cond delay="0"/>
                                  </p:stCondLst>
                                  <p:childTnLst>
                                    <p:animMotion origin="layout" path="M 0.24948 0.00046 L 0.46406 0.00046 " pathEditMode="relative" rAng="0" ptsTypes="AA">
                                      <p:cBhvr>
                                        <p:cTn id="41" dur="2000" fill="hold"/>
                                        <p:tgtEl>
                                          <p:spTgt spid="184"/>
                                        </p:tgtEl>
                                        <p:attrNameLst>
                                          <p:attrName>ppt_x</p:attrName>
                                          <p:attrName>ppt_y</p:attrName>
                                        </p:attrNameLst>
                                      </p:cBhvr>
                                      <p:rCtr x="107" y="0"/>
                                    </p:animMotion>
                                  </p:childTnLst>
                                </p:cTn>
                              </p:par>
                            </p:childTnLst>
                          </p:cTn>
                        </p:par>
                        <p:par>
                          <p:cTn id="42" fill="hold">
                            <p:stCondLst>
                              <p:cond delay="4000"/>
                            </p:stCondLst>
                            <p:childTnLst>
                              <p:par>
                                <p:cTn id="43" presetID="1" presetClass="exit" presetSubtype="0" fill="hold" grpId="3" nodeType="afterEffect">
                                  <p:stCondLst>
                                    <p:cond delay="0"/>
                                  </p:stCondLst>
                                  <p:childTnLst>
                                    <p:set>
                                      <p:cBhvr>
                                        <p:cTn id="44" dur="1" fill="hold">
                                          <p:stCondLst>
                                            <p:cond delay="0"/>
                                          </p:stCondLst>
                                        </p:cTn>
                                        <p:tgtEl>
                                          <p:spTgt spid="18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95"/>
                                        </p:tgtEl>
                                        <p:attrNameLst>
                                          <p:attrName>style.visibility</p:attrName>
                                        </p:attrNameLst>
                                      </p:cBhvr>
                                      <p:to>
                                        <p:strVal val="visible"/>
                                      </p:to>
                                    </p:set>
                                  </p:childTnLst>
                                </p:cTn>
                              </p:par>
                            </p:childTnLst>
                          </p:cTn>
                        </p:par>
                        <p:par>
                          <p:cTn id="47" fill="hold">
                            <p:stCondLst>
                              <p:cond delay="4000"/>
                            </p:stCondLst>
                            <p:childTnLst>
                              <p:par>
                                <p:cTn id="48" presetID="1"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0"/>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19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140"/>
                                        </p:tgtEl>
                                        <p:attrNameLst>
                                          <p:attrName>style.visibility</p:attrName>
                                        </p:attrNameLst>
                                      </p:cBhvr>
                                      <p:to>
                                        <p:strVal val="visible"/>
                                      </p:to>
                                    </p:set>
                                  </p:childTnLst>
                                </p:cTn>
                              </p:par>
                            </p:childTnLst>
                          </p:cTn>
                        </p:par>
                        <p:par>
                          <p:cTn id="69" fill="hold">
                            <p:stCondLst>
                              <p:cond delay="0"/>
                            </p:stCondLst>
                            <p:childTnLst>
                              <p:par>
                                <p:cTn id="70" presetID="0" presetClass="path" presetSubtype="0" fill="hold" nodeType="afterEffect">
                                  <p:stCondLst>
                                    <p:cond delay="0"/>
                                  </p:stCondLst>
                                  <p:childTnLst>
                                    <p:animMotion origin="layout" path="M 3.33333E-6 1.11111E-6 C 0.00486 0.00139 0.0092 0.00208 0.01354 0.00556 C 0.01563 0.00718 0.01979 0.01111 0.01979 0.01111 C 0.02327 0.01806 0.02518 0.0287 0.02084 0.03611 C 0.01875 0.03958 0.01146 0.04167 0.01146 0.04167 C 0.01024 0.04144 0.00018 0.04236 -0.00208 0.0375 C -0.0033 0.03495 -0.00348 0.03195 -0.00416 0.02917 C -0.00452 0.02778 -0.00522 0.025 -0.00522 0.025 C -0.00416 0.02037 -0.0047 0.01458 -0.00208 0.01111 C -0.00156 0.01042 0.00521 0.00833 0.00521 0.00833 C 0.00625 0.00787 0.00834 0.00695 0.00834 0.00695 " pathEditMode="relative" ptsTypes="ffffffffffA">
                                      <p:cBhvr>
                                        <p:cTn id="71" dur="3000" fill="hold"/>
                                        <p:tgtEl>
                                          <p:spTgt spid="140"/>
                                        </p:tgtEl>
                                        <p:attrNameLst>
                                          <p:attrName>ppt_x</p:attrName>
                                          <p:attrName>ppt_y</p:attrName>
                                        </p:attrNameLst>
                                      </p:cBhvr>
                                    </p:animMotion>
                                  </p:childTnLst>
                                </p:cTn>
                              </p:par>
                            </p:childTnLst>
                          </p:cTn>
                        </p:par>
                        <p:par>
                          <p:cTn id="72" fill="hold">
                            <p:stCondLst>
                              <p:cond delay="3000"/>
                            </p:stCondLst>
                            <p:childTnLst>
                              <p:par>
                                <p:cTn id="73" presetID="10" presetClass="exit" presetSubtype="0" fill="hold" nodeType="afterEffect">
                                  <p:stCondLst>
                                    <p:cond delay="0"/>
                                  </p:stCondLst>
                                  <p:childTnLst>
                                    <p:animEffect transition="out" filter="fade">
                                      <p:cBhvr>
                                        <p:cTn id="74" dur="500"/>
                                        <p:tgtEl>
                                          <p:spTgt spid="140"/>
                                        </p:tgtEl>
                                      </p:cBhvr>
                                    </p:animEffect>
                                    <p:set>
                                      <p:cBhvr>
                                        <p:cTn id="75" dur="1" fill="hold">
                                          <p:stCondLst>
                                            <p:cond delay="499"/>
                                          </p:stCondLst>
                                        </p:cTn>
                                        <p:tgtEl>
                                          <p:spTgt spid="14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9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2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5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89"/>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1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9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1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4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67"/>
                                        </p:tgtEl>
                                        <p:attrNameLst>
                                          <p:attrName>style.visibility</p:attrName>
                                        </p:attrNameLst>
                                      </p:cBhvr>
                                      <p:to>
                                        <p:strVal val="visible"/>
                                      </p:to>
                                    </p:set>
                                  </p:childTnLst>
                                </p:cTn>
                              </p:par>
                              <p:par>
                                <p:cTn id="106" presetID="1" presetClass="exit" presetSubtype="0" fill="hold" grpId="1" nodeType="withEffect">
                                  <p:stCondLst>
                                    <p:cond delay="0"/>
                                  </p:stCondLst>
                                  <p:childTnLst>
                                    <p:set>
                                      <p:cBhvr>
                                        <p:cTn id="107" dur="1" fill="hold">
                                          <p:stCondLst>
                                            <p:cond delay="0"/>
                                          </p:stCondLst>
                                        </p:cTn>
                                        <p:tgtEl>
                                          <p:spTgt spid="145"/>
                                        </p:tgtEl>
                                        <p:attrNameLst>
                                          <p:attrName>style.visibility</p:attrName>
                                        </p:attrNameLst>
                                      </p:cBhvr>
                                      <p:to>
                                        <p:strVal val="hidden"/>
                                      </p:to>
                                    </p:set>
                                  </p:childTnLst>
                                </p:cTn>
                              </p:par>
                              <p:par>
                                <p:cTn id="108" presetID="1" presetClass="entr" presetSubtype="0" fill="hold" nodeType="withEffect">
                                  <p:stCondLst>
                                    <p:cond delay="0"/>
                                  </p:stCondLst>
                                  <p:childTnLst>
                                    <p:set>
                                      <p:cBhvr>
                                        <p:cTn id="109" dur="1" fill="hold">
                                          <p:stCondLst>
                                            <p:cond delay="0"/>
                                          </p:stCondLst>
                                        </p:cTn>
                                        <p:tgtEl>
                                          <p:spTgt spid="16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04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9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5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5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0"/>
                                  </p:stCondLst>
                                  <p:childTnLst>
                                    <p:set>
                                      <p:cBhvr>
                                        <p:cTn id="124" dur="1" fill="hold">
                                          <p:stCondLst>
                                            <p:cond delay="0"/>
                                          </p:stCondLst>
                                        </p:cTn>
                                        <p:tgtEl>
                                          <p:spTgt spid="142"/>
                                        </p:tgtEl>
                                        <p:attrNameLst>
                                          <p:attrName>style.visibility</p:attrName>
                                        </p:attrNameLst>
                                      </p:cBhvr>
                                      <p:to>
                                        <p:strVal val="visible"/>
                                      </p:to>
                                    </p:set>
                                  </p:childTnLst>
                                </p:cTn>
                              </p:par>
                            </p:childTnLst>
                          </p:cTn>
                        </p:par>
                        <p:par>
                          <p:cTn id="125" fill="hold">
                            <p:stCondLst>
                              <p:cond delay="0"/>
                            </p:stCondLst>
                            <p:childTnLst>
                              <p:par>
                                <p:cTn id="126" presetID="0" presetClass="path" presetSubtype="0" fill="hold" nodeType="afterEffect">
                                  <p:stCondLst>
                                    <p:cond delay="0"/>
                                  </p:stCondLst>
                                  <p:childTnLst>
                                    <p:animMotion origin="layout" path="M 3.33333E-6 1.11111E-6 C 0.00486 0.00139 0.0092 0.00208 0.01354 0.00556 C 0.01563 0.00718 0.01979 0.01111 0.01979 0.01111 C 0.02327 0.01806 0.02518 0.0287 0.02084 0.03611 C 0.01875 0.03958 0.01146 0.04167 0.01146 0.04167 C 0.01024 0.04144 0.00018 0.04236 -0.00208 0.0375 C -0.0033 0.03495 -0.00348 0.03195 -0.00416 0.02917 C -0.00452 0.02778 -0.00522 0.025 -0.00522 0.025 C -0.00416 0.02037 -0.0047 0.01458 -0.00208 0.01111 C -0.00156 0.01042 0.00521 0.00833 0.00521 0.00833 C 0.00625 0.00787 0.00834 0.00695 0.00834 0.00695 " pathEditMode="relative" ptsTypes="ffffffffffA">
                                      <p:cBhvr>
                                        <p:cTn id="127" dur="3000" fill="hold"/>
                                        <p:tgtEl>
                                          <p:spTgt spid="142"/>
                                        </p:tgtEl>
                                        <p:attrNameLst>
                                          <p:attrName>ppt_x</p:attrName>
                                          <p:attrName>ppt_y</p:attrName>
                                        </p:attrNameLst>
                                      </p:cBhvr>
                                    </p:animMotion>
                                  </p:childTnLst>
                                </p:cTn>
                              </p:par>
                            </p:childTnLst>
                          </p:cTn>
                        </p:par>
                        <p:par>
                          <p:cTn id="128" fill="hold">
                            <p:stCondLst>
                              <p:cond delay="3000"/>
                            </p:stCondLst>
                            <p:childTnLst>
                              <p:par>
                                <p:cTn id="129" presetID="10" presetClass="exit" presetSubtype="0" fill="hold" nodeType="afterEffect">
                                  <p:stCondLst>
                                    <p:cond delay="0"/>
                                  </p:stCondLst>
                                  <p:childTnLst>
                                    <p:animEffect transition="out" filter="fade">
                                      <p:cBhvr>
                                        <p:cTn id="130" dur="500"/>
                                        <p:tgtEl>
                                          <p:spTgt spid="142"/>
                                        </p:tgtEl>
                                      </p:cBhvr>
                                    </p:animEffect>
                                    <p:set>
                                      <p:cBhvr>
                                        <p:cTn id="131" dur="1" fill="hold">
                                          <p:stCondLst>
                                            <p:cond delay="499"/>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4" grpId="1"/>
      <p:bldP spid="184" grpId="2"/>
      <p:bldP spid="184" grpId="3"/>
      <p:bldP spid="134" grpId="0" animBg="1"/>
      <p:bldP spid="65" grpId="0"/>
      <p:bldP spid="67" grpId="0"/>
      <p:bldP spid="68" grpId="0"/>
      <p:bldP spid="120" grpId="0"/>
      <p:bldP spid="150" grpId="0"/>
      <p:bldP spid="151" grpId="0"/>
      <p:bldP spid="156" grpId="0"/>
      <p:bldP spid="157" grpId="0"/>
      <p:bldP spid="158" grpId="0"/>
      <p:bldP spid="159" grpId="0"/>
      <p:bldP spid="160" grpId="0"/>
      <p:bldP spid="163" grpId="0"/>
      <p:bldP spid="188" grpId="0" animBg="1"/>
      <p:bldP spid="191" grpId="0" animBg="1"/>
      <p:bldP spid="192" grpId="0" animBg="1"/>
      <p:bldP spid="195" grpId="0" animBg="1"/>
      <p:bldP spid="195" grpId="1" animBg="1"/>
      <p:bldP spid="141" grpId="0"/>
      <p:bldP spid="145" grpId="0" animBg="1"/>
      <p:bldP spid="1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ymantec.com/en/us/enterprise/images/theme/b-thm-istr-timeline-1388x842.jpg"/>
          <p:cNvPicPr>
            <a:picLocks noChangeAspect="1" noChangeArrowheads="1"/>
          </p:cNvPicPr>
          <p:nvPr/>
        </p:nvPicPr>
        <p:blipFill>
          <a:blip r:embed="rId3">
            <a:lum bright="14000"/>
            <a:extLst>
              <a:ext uri="{28A0092B-C50C-407E-A947-70E740481C1C}">
                <a14:useLocalDpi xmlns="" xmlns:a14="http://schemas.microsoft.com/office/drawing/2010/main" val="0"/>
              </a:ext>
            </a:extLst>
          </a:blip>
          <a:srcRect t="13737" b="9335"/>
          <a:stretch>
            <a:fillRect/>
          </a:stretch>
        </p:blipFill>
        <p:spPr bwMode="auto">
          <a:xfrm>
            <a:off x="220663" y="1824038"/>
            <a:ext cx="86106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p:cNvSpPr/>
          <p:nvPr/>
        </p:nvSpPr>
        <p:spPr bwMode="auto">
          <a:xfrm>
            <a:off x="220663" y="1671638"/>
            <a:ext cx="8610600" cy="4038600"/>
          </a:xfrm>
          <a:prstGeom prst="rect">
            <a:avLst/>
          </a:prstGeom>
          <a:gradFill>
            <a:gsLst>
              <a:gs pos="5000">
                <a:schemeClr val="accent1">
                  <a:tint val="66000"/>
                  <a:satMod val="160000"/>
                  <a:alpha val="91000"/>
                </a:schemeClr>
              </a:gs>
              <a:gs pos="50000">
                <a:schemeClr val="accent1">
                  <a:tint val="44500"/>
                  <a:satMod val="160000"/>
                  <a:alpha val="52000"/>
                </a:schemeClr>
              </a:gs>
              <a:gs pos="100000">
                <a:schemeClr val="accent1">
                  <a:tint val="23500"/>
                  <a:satMod val="160000"/>
                  <a:alpha val="2600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a:lnSpc>
                <a:spcPct val="90000"/>
              </a:lnSpc>
              <a:defRPr/>
            </a:pPr>
            <a:endParaRPr lang="en-US" dirty="0" err="1">
              <a:solidFill>
                <a:schemeClr val="bg1"/>
              </a:solidFill>
            </a:endParaRPr>
          </a:p>
        </p:txBody>
      </p:sp>
      <p:sp>
        <p:nvSpPr>
          <p:cNvPr id="14342" name="Title 16"/>
          <p:cNvSpPr>
            <a:spLocks noGrp="1"/>
          </p:cNvSpPr>
          <p:nvPr>
            <p:ph type="title"/>
          </p:nvPr>
        </p:nvSpPr>
        <p:spPr>
          <a:xfrm>
            <a:off x="381000" y="304800"/>
            <a:ext cx="8382000" cy="430696"/>
          </a:xfrm>
        </p:spPr>
        <p:txBody>
          <a:bodyPr/>
          <a:lstStyle/>
          <a:p>
            <a:pPr eaLnBrk="1" hangingPunct="1"/>
            <a:r>
              <a:rPr lang="en-US" dirty="0" smtClean="0"/>
              <a:t>Evolution of Threats</a:t>
            </a:r>
          </a:p>
        </p:txBody>
      </p:sp>
      <p:sp>
        <p:nvSpPr>
          <p:cNvPr id="26" name="Text Placeholder 25"/>
          <p:cNvSpPr>
            <a:spLocks noGrp="1"/>
          </p:cNvSpPr>
          <p:nvPr>
            <p:ph type="body" sz="quarter" idx="12"/>
          </p:nvPr>
        </p:nvSpPr>
        <p:spPr>
          <a:xfrm>
            <a:off x="373063" y="850901"/>
            <a:ext cx="8382000" cy="404812"/>
          </a:xfrm>
        </p:spPr>
        <p:txBody>
          <a:bodyPr/>
          <a:lstStyle/>
          <a:p>
            <a:pPr marL="233310" indent="-233310" eaLnBrk="1" hangingPunct="1">
              <a:buClr>
                <a:schemeClr val="bg2">
                  <a:lumMod val="50000"/>
                </a:schemeClr>
              </a:buClr>
              <a:defRPr/>
            </a:pPr>
            <a:r>
              <a:rPr lang="en-US" smtClean="0"/>
              <a:t>Today, more than 75% of malware affects fewer than 50 users</a:t>
            </a:r>
            <a:endParaRPr lang="en-US" dirty="0"/>
          </a:p>
        </p:txBody>
      </p:sp>
      <p:sp>
        <p:nvSpPr>
          <p:cNvPr id="7" name="Footer Placeholder 3"/>
          <p:cNvSpPr txBox="1">
            <a:spLocks/>
          </p:cNvSpPr>
          <p:nvPr/>
        </p:nvSpPr>
        <p:spPr bwMode="auto">
          <a:xfrm>
            <a:off x="373063" y="6634992"/>
            <a:ext cx="4183063" cy="233362"/>
          </a:xfrm>
          <a:prstGeom prst="rect">
            <a:avLst/>
          </a:prstGeom>
          <a:noFill/>
          <a:ln w="9525" algn="ctr">
            <a:noFill/>
            <a:miter lim="800000"/>
            <a:headEnd/>
            <a:tailEnd/>
          </a:ln>
          <a:effectLst/>
        </p:spPr>
        <p:txBody>
          <a:bodyPr wrap="none" tIns="91440" bIns="91440" anchor="ctr"/>
          <a:lstStyle/>
          <a:p>
            <a:pPr algn="ctr" eaLnBrk="0" hangingPunct="0">
              <a:defRPr/>
            </a:pPr>
            <a:r>
              <a:rPr lang="en-US" sz="1050" dirty="0">
                <a:solidFill>
                  <a:schemeClr val="bg2">
                    <a:lumMod val="50000"/>
                  </a:schemeClr>
                </a:solidFill>
                <a:latin typeface="Calibri" pitchFamily="34" charset="0"/>
                <a:cs typeface="Calibri" pitchFamily="34" charset="0"/>
              </a:rPr>
              <a:t>*Sample prices observed on underground forums</a:t>
            </a:r>
          </a:p>
        </p:txBody>
      </p:sp>
      <p:sp>
        <p:nvSpPr>
          <p:cNvPr id="10" name="Freeform 9"/>
          <p:cNvSpPr/>
          <p:nvPr/>
        </p:nvSpPr>
        <p:spPr bwMode="auto">
          <a:xfrm>
            <a:off x="449263" y="2662238"/>
            <a:ext cx="7239000" cy="3165475"/>
          </a:xfrm>
          <a:custGeom>
            <a:avLst/>
            <a:gdLst>
              <a:gd name="connsiteX0" fmla="*/ 0 w 9718534"/>
              <a:gd name="connsiteY0" fmla="*/ 4232135 h 4232135"/>
              <a:gd name="connsiteX1" fmla="*/ 6433168 w 9718534"/>
              <a:gd name="connsiteY1" fmla="*/ 2848397 h 4232135"/>
              <a:gd name="connsiteX2" fmla="*/ 9718534 w 9718534"/>
              <a:gd name="connsiteY2" fmla="*/ 0 h 4232135"/>
            </a:gdLst>
            <a:ahLst/>
            <a:cxnLst>
              <a:cxn ang="0">
                <a:pos x="connsiteX0" y="connsiteY0"/>
              </a:cxn>
              <a:cxn ang="0">
                <a:pos x="connsiteX1" y="connsiteY1"/>
              </a:cxn>
              <a:cxn ang="0">
                <a:pos x="connsiteX2" y="connsiteY2"/>
              </a:cxn>
            </a:cxnLst>
            <a:rect l="l" t="t" r="r" b="b"/>
            <a:pathLst>
              <a:path w="9718534" h="4232135">
                <a:moveTo>
                  <a:pt x="0" y="4232135"/>
                </a:moveTo>
                <a:cubicBezTo>
                  <a:pt x="2406706" y="3892944"/>
                  <a:pt x="4813412" y="3553753"/>
                  <a:pt x="6433168" y="2848397"/>
                </a:cubicBezTo>
                <a:cubicBezTo>
                  <a:pt x="8052924" y="2143041"/>
                  <a:pt x="8885729" y="1071520"/>
                  <a:pt x="9718534" y="0"/>
                </a:cubicBezTo>
              </a:path>
            </a:pathLst>
          </a:cu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n-US"/>
          </a:p>
        </p:txBody>
      </p:sp>
      <p:sp>
        <p:nvSpPr>
          <p:cNvPr id="11" name="TextBox 10"/>
          <p:cNvSpPr txBox="1"/>
          <p:nvPr/>
        </p:nvSpPr>
        <p:spPr bwMode="ltGray">
          <a:xfrm>
            <a:off x="7688263" y="1976438"/>
            <a:ext cx="914400" cy="914400"/>
          </a:xfrm>
          <a:prstGeom prst="rect">
            <a:avLst/>
          </a:prstGeom>
          <a:noFill/>
          <a:ln w="9525">
            <a:noFill/>
            <a:miter lim="800000"/>
            <a:headEnd/>
            <a:tailEnd/>
          </a:ln>
        </p:spPr>
        <p:txBody>
          <a:bodyPr wrap="none" lIns="91419" tIns="45710" rIns="91419" bIns="45710"/>
          <a:lstStyle/>
          <a:p>
            <a:pPr algn="ctr">
              <a:lnSpc>
                <a:spcPct val="90000"/>
              </a:lnSpc>
              <a:spcBef>
                <a:spcPts val="0"/>
              </a:spcBef>
              <a:spcAft>
                <a:spcPts val="800"/>
              </a:spcAft>
              <a:defRPr/>
            </a:pPr>
            <a:endParaRPr lang="en-US" sz="2000" dirty="0" err="1">
              <a:solidFill>
                <a:schemeClr val="bg2">
                  <a:lumMod val="50000"/>
                </a:schemeClr>
              </a:solidFill>
              <a:latin typeface="Calibri" pitchFamily="34" charset="0"/>
              <a:cs typeface="+mn-cs"/>
            </a:endParaRPr>
          </a:p>
        </p:txBody>
      </p:sp>
      <p:graphicFrame>
        <p:nvGraphicFramePr>
          <p:cNvPr id="14" name="Diagram 13"/>
          <p:cNvGraphicFramePr/>
          <p:nvPr>
            <p:extLst>
              <p:ext uri="{D42A27DB-BD31-4B8C-83A1-F6EECF244321}">
                <p14:modId xmlns="" xmlns:p14="http://schemas.microsoft.com/office/powerpoint/2010/main" val="2191775571"/>
              </p:ext>
            </p:extLst>
          </p:nvPr>
        </p:nvGraphicFramePr>
        <p:xfrm>
          <a:off x="220663" y="4414838"/>
          <a:ext cx="2362200"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extLst>
              <p:ext uri="{D42A27DB-BD31-4B8C-83A1-F6EECF244321}">
                <p14:modId xmlns="" xmlns:p14="http://schemas.microsoft.com/office/powerpoint/2010/main" val="2926741716"/>
              </p:ext>
            </p:extLst>
          </p:nvPr>
        </p:nvGraphicFramePr>
        <p:xfrm>
          <a:off x="3497263" y="3424238"/>
          <a:ext cx="2362200" cy="91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 xmlns:p14="http://schemas.microsoft.com/office/powerpoint/2010/main" val="233883515"/>
              </p:ext>
            </p:extLst>
          </p:nvPr>
        </p:nvGraphicFramePr>
        <p:xfrm>
          <a:off x="6316663" y="1747838"/>
          <a:ext cx="2438400" cy="914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2" name="Diagram 21"/>
          <p:cNvGraphicFramePr/>
          <p:nvPr>
            <p:extLst>
              <p:ext uri="{D42A27DB-BD31-4B8C-83A1-F6EECF244321}">
                <p14:modId xmlns="" xmlns:p14="http://schemas.microsoft.com/office/powerpoint/2010/main" val="3612819143"/>
              </p:ext>
            </p:extLst>
          </p:nvPr>
        </p:nvGraphicFramePr>
        <p:xfrm>
          <a:off x="220663" y="1062038"/>
          <a:ext cx="8610600" cy="838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cxnSp>
        <p:nvCxnSpPr>
          <p:cNvPr id="19" name="Straight Connector 18"/>
          <p:cNvCxnSpPr/>
          <p:nvPr/>
        </p:nvCxnSpPr>
        <p:spPr bwMode="auto">
          <a:xfrm>
            <a:off x="296863" y="1824038"/>
            <a:ext cx="685800" cy="0"/>
          </a:xfrm>
          <a:prstGeom prst="line">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bwMode="ltGray">
          <a:xfrm>
            <a:off x="1287463" y="1671638"/>
            <a:ext cx="1524000" cy="304800"/>
          </a:xfrm>
          <a:prstGeom prst="rect">
            <a:avLst/>
          </a:prstGeom>
          <a:noFill/>
          <a:ln w="9525">
            <a:noFill/>
            <a:miter lim="800000"/>
            <a:headEnd/>
            <a:tailEnd/>
          </a:ln>
        </p:spPr>
        <p:txBody>
          <a:bodyPr wrap="none" lIns="91419" tIns="45710" rIns="91419" bIns="45710"/>
          <a:lstStyle/>
          <a:p>
            <a:pPr algn="ctr">
              <a:lnSpc>
                <a:spcPct val="90000"/>
              </a:lnSpc>
              <a:spcBef>
                <a:spcPts val="0"/>
              </a:spcBef>
              <a:spcAft>
                <a:spcPts val="800"/>
              </a:spcAft>
              <a:defRPr/>
            </a:pPr>
            <a:r>
              <a:rPr lang="en-US" sz="1400" dirty="0">
                <a:solidFill>
                  <a:schemeClr val="bg2">
                    <a:lumMod val="50000"/>
                  </a:schemeClr>
                </a:solidFill>
                <a:latin typeface="Calibri" pitchFamily="34" charset="0"/>
                <a:cs typeface="+mn-cs"/>
              </a:rPr>
              <a:t>Growth of malware variants</a:t>
            </a:r>
          </a:p>
        </p:txBody>
      </p:sp>
      <p:sp>
        <p:nvSpPr>
          <p:cNvPr id="14353" name="Slide Number Placeholder 27"/>
          <p:cNvSpPr>
            <a:spLocks noGrp="1"/>
          </p:cNvSpPr>
          <p:nvPr>
            <p:ph type="sldNum" sz="quarter" idx="14"/>
          </p:nvPr>
        </p:nvSpPr>
        <p:spPr>
          <a:xfrm>
            <a:off x="8525669" y="6387686"/>
            <a:ext cx="153987" cy="1539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0FADC75B-DA90-4B86-92CB-CF77753EF283}" type="slidenum">
              <a:rPr lang="en-US" sz="1000" smtClean="0">
                <a:solidFill>
                  <a:schemeClr val="bg1"/>
                </a:solidFill>
                <a:latin typeface="Calibri" pitchFamily="34" charset="0"/>
                <a:cs typeface="Calibri" pitchFamily="34" charset="0"/>
              </a:rPr>
              <a:pPr/>
              <a:t>3</a:t>
            </a:fld>
            <a:endParaRPr lang="en-US" sz="1000" dirty="0" smtClean="0">
              <a:solidFill>
                <a:schemeClr val="bg1"/>
              </a:solidFill>
              <a:latin typeface="Calibri" pitchFamily="34" charset="0"/>
              <a:cs typeface="Calibri" pitchFamily="34" charset="0"/>
            </a:endParaRPr>
          </a:p>
        </p:txBody>
      </p:sp>
      <p:pic>
        <p:nvPicPr>
          <p:cNvPr id="2" name="Picture 2"/>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4459288" y="3294063"/>
            <a:ext cx="2254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54141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30</a:t>
            </a:fld>
            <a:endParaRPr lang="en-US" dirty="0"/>
          </a:p>
        </p:txBody>
      </p:sp>
      <p:sp>
        <p:nvSpPr>
          <p:cNvPr id="17" name="Title 1"/>
          <p:cNvSpPr>
            <a:spLocks noGrp="1"/>
          </p:cNvSpPr>
          <p:nvPr>
            <p:ph type="title"/>
          </p:nvPr>
        </p:nvSpPr>
        <p:spPr>
          <a:xfrm>
            <a:off x="394252" y="-53004"/>
            <a:ext cx="8382000" cy="838200"/>
          </a:xfrm>
        </p:spPr>
        <p:txBody>
          <a:bodyPr/>
          <a:lstStyle/>
          <a:p>
            <a:r>
              <a:rPr lang="en-US" dirty="0" smtClean="0"/>
              <a:t>Most Effective in Real World Test</a:t>
            </a:r>
            <a:endParaRPr lang="en-US" dirty="0"/>
          </a:p>
        </p:txBody>
      </p:sp>
      <p:graphicFrame>
        <p:nvGraphicFramePr>
          <p:cNvPr id="18" name="Chart 17"/>
          <p:cNvGraphicFramePr>
            <a:graphicFrameLocks/>
          </p:cNvGraphicFramePr>
          <p:nvPr/>
        </p:nvGraphicFramePr>
        <p:xfrm>
          <a:off x="349457" y="446567"/>
          <a:ext cx="8360228" cy="5850641"/>
        </p:xfrm>
        <a:graphic>
          <a:graphicData uri="http://schemas.openxmlformats.org/drawingml/2006/chart">
            <c:chart xmlns:c="http://schemas.openxmlformats.org/drawingml/2006/chart" xmlns:r="http://schemas.openxmlformats.org/officeDocument/2006/relationships" r:id="rId3"/>
          </a:graphicData>
        </a:graphic>
      </p:graphicFrame>
      <p:sp>
        <p:nvSpPr>
          <p:cNvPr id="19" name="AutoShape 9"/>
          <p:cNvSpPr>
            <a:spLocks noChangeArrowheads="1"/>
          </p:cNvSpPr>
          <p:nvPr/>
        </p:nvSpPr>
        <p:spPr bwMode="auto">
          <a:xfrm>
            <a:off x="2459038" y="5060950"/>
            <a:ext cx="1009650" cy="466725"/>
          </a:xfrm>
          <a:prstGeom prst="wedgeRoundRectCallout">
            <a:avLst>
              <a:gd name="adj1" fmla="val -7546"/>
              <a:gd name="adj2" fmla="val 107824"/>
              <a:gd name="adj3" fmla="val 16667"/>
            </a:avLst>
          </a:prstGeom>
          <a:solidFill>
            <a:srgbClr val="C00000"/>
          </a:solidFill>
          <a:ln w="25400">
            <a:solidFill>
              <a:schemeClr val="tx1"/>
            </a:solidFill>
            <a:miter lim="800000"/>
            <a:headEnd/>
            <a:tailEnd/>
          </a:ln>
        </p:spPr>
        <p:txBody>
          <a:bodyPr/>
          <a:lstStyle/>
          <a:p>
            <a:pPr algn="ctr"/>
            <a:r>
              <a:rPr lang="en-US" sz="1200" b="1"/>
              <a:t>4% false positives</a:t>
            </a:r>
          </a:p>
        </p:txBody>
      </p:sp>
      <p:sp>
        <p:nvSpPr>
          <p:cNvPr id="20" name="Rectangle 19"/>
          <p:cNvSpPr/>
          <p:nvPr/>
        </p:nvSpPr>
        <p:spPr bwMode="auto">
          <a:xfrm>
            <a:off x="2711450" y="5837238"/>
            <a:ext cx="307975" cy="169862"/>
          </a:xfrm>
          <a:prstGeom prst="rect">
            <a:avLst/>
          </a:prstGeom>
          <a:solidFill>
            <a:srgbClr val="C00000"/>
          </a:solidFill>
          <a:ln w="19050" cap="flat" cmpd="sng" algn="ctr">
            <a:solidFill>
              <a:schemeClr val="tx1"/>
            </a:solidFill>
            <a:prstDash val="solid"/>
            <a:round/>
            <a:headEnd type="none" w="med" len="med"/>
            <a:tailEnd type="none" w="med" len="med"/>
          </a:ln>
          <a:effectLst/>
        </p:spPr>
        <p:txBody>
          <a:bodyPr anchor="ctr"/>
          <a:lstStyle/>
          <a:p>
            <a:pPr algn="ctr">
              <a:lnSpc>
                <a:spcPct val="90000"/>
              </a:lnSpc>
              <a:defRPr/>
            </a:pPr>
            <a:endParaRPr lang="en-US" dirty="0" err="1">
              <a:latin typeface="+mn-lt"/>
            </a:endParaRPr>
          </a:p>
        </p:txBody>
      </p:sp>
      <p:sp>
        <p:nvSpPr>
          <p:cNvPr id="21" name="TextBox 20"/>
          <p:cNvSpPr txBox="1"/>
          <p:nvPr/>
        </p:nvSpPr>
        <p:spPr bwMode="ltGray">
          <a:xfrm>
            <a:off x="1333403" y="3400088"/>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Symantec</a:t>
            </a:r>
          </a:p>
        </p:txBody>
      </p:sp>
      <p:sp>
        <p:nvSpPr>
          <p:cNvPr id="22" name="TextBox 21"/>
          <p:cNvSpPr txBox="1"/>
          <p:nvPr/>
        </p:nvSpPr>
        <p:spPr bwMode="ltGray">
          <a:xfrm>
            <a:off x="2623534" y="3716081"/>
            <a:ext cx="410198" cy="932119"/>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err="1">
                <a:latin typeface="Calibri" pitchFamily="34" charset="0"/>
              </a:rPr>
              <a:t>Sophos</a:t>
            </a:r>
            <a:endParaRPr lang="en-US" sz="2000" dirty="0">
              <a:latin typeface="Calibri" pitchFamily="34" charset="0"/>
            </a:endParaRPr>
          </a:p>
        </p:txBody>
      </p:sp>
      <p:sp>
        <p:nvSpPr>
          <p:cNvPr id="23" name="TextBox 22"/>
          <p:cNvSpPr txBox="1"/>
          <p:nvPr/>
        </p:nvSpPr>
        <p:spPr bwMode="ltGray">
          <a:xfrm>
            <a:off x="3892399"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Kaspersky</a:t>
            </a:r>
          </a:p>
        </p:txBody>
      </p:sp>
      <p:sp>
        <p:nvSpPr>
          <p:cNvPr id="24" name="TextBox 23"/>
          <p:cNvSpPr txBox="1"/>
          <p:nvPr/>
        </p:nvSpPr>
        <p:spPr bwMode="ltGray">
          <a:xfrm>
            <a:off x="5161264"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Trend Micro</a:t>
            </a:r>
          </a:p>
        </p:txBody>
      </p:sp>
      <p:sp>
        <p:nvSpPr>
          <p:cNvPr id="25" name="TextBox 24"/>
          <p:cNvSpPr txBox="1"/>
          <p:nvPr/>
        </p:nvSpPr>
        <p:spPr bwMode="ltGray">
          <a:xfrm>
            <a:off x="6430129"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Microsoft</a:t>
            </a:r>
          </a:p>
        </p:txBody>
      </p:sp>
      <p:sp>
        <p:nvSpPr>
          <p:cNvPr id="26" name="TextBox 25"/>
          <p:cNvSpPr txBox="1"/>
          <p:nvPr/>
        </p:nvSpPr>
        <p:spPr bwMode="ltGray">
          <a:xfrm>
            <a:off x="7698994" y="4529515"/>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McAfee</a:t>
            </a:r>
          </a:p>
        </p:txBody>
      </p:sp>
      <p:sp>
        <p:nvSpPr>
          <p:cNvPr id="27" name="Rounded Rectangle 26"/>
          <p:cNvSpPr/>
          <p:nvPr/>
        </p:nvSpPr>
        <p:spPr bwMode="auto">
          <a:xfrm>
            <a:off x="1052513" y="1063625"/>
            <a:ext cx="1041400" cy="5113338"/>
          </a:xfrm>
          <a:prstGeom prst="roundRect">
            <a:avLst/>
          </a:prstGeom>
          <a:noFill/>
          <a:ln w="28575" cap="flat" cmpd="sng" algn="ctr">
            <a:solidFill>
              <a:schemeClr val="accent2"/>
            </a:solidFill>
            <a:prstDash val="sysDash"/>
            <a:round/>
            <a:headEnd type="none" w="med" len="med"/>
            <a:tailEnd type="none" w="med" len="med"/>
          </a:ln>
          <a:effectLst/>
        </p:spPr>
        <p:txBody>
          <a:bodyPr anchor="ctr"/>
          <a:lstStyle/>
          <a:p>
            <a:pPr algn="ctr">
              <a:lnSpc>
                <a:spcPct val="90000"/>
              </a:lnSpc>
              <a:defRPr/>
            </a:pPr>
            <a:endParaRPr lang="en-US" dirty="0" err="1">
              <a:latin typeface="+mn-lt"/>
            </a:endParaRPr>
          </a:p>
        </p:txBody>
      </p:sp>
      <p:pic>
        <p:nvPicPr>
          <p:cNvPr id="28" name="Picture 10" descr="AV Test Logo - alpha.png"/>
          <p:cNvPicPr>
            <a:picLocks noChangeAspect="1"/>
          </p:cNvPicPr>
          <p:nvPr/>
        </p:nvPicPr>
        <p:blipFill>
          <a:blip r:embed="rId4" cstate="print"/>
          <a:srcRect/>
          <a:stretch>
            <a:fillRect/>
          </a:stretch>
        </p:blipFill>
        <p:spPr bwMode="auto">
          <a:xfrm>
            <a:off x="6964363" y="-23813"/>
            <a:ext cx="2024062" cy="1012826"/>
          </a:xfrm>
          <a:prstGeom prst="rect">
            <a:avLst/>
          </a:prstGeom>
          <a:noFill/>
          <a:ln w="9525">
            <a:noFill/>
            <a:miter lim="800000"/>
            <a:headEnd/>
            <a:tailEnd/>
          </a:ln>
        </p:spPr>
      </p:pic>
    </p:spTree>
    <p:extLst>
      <p:ext uri="{BB962C8B-B14F-4D97-AF65-F5344CB8AC3E}">
        <p14:creationId xmlns="" xmlns:p14="http://schemas.microsoft.com/office/powerpoint/2010/main" val="3582148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31</a:t>
            </a:fld>
            <a:endParaRPr lang="en-US" dirty="0"/>
          </a:p>
        </p:txBody>
      </p:sp>
      <p:sp>
        <p:nvSpPr>
          <p:cNvPr id="6" name="Title 1"/>
          <p:cNvSpPr>
            <a:spLocks noGrp="1"/>
          </p:cNvSpPr>
          <p:nvPr>
            <p:ph type="title"/>
          </p:nvPr>
        </p:nvSpPr>
        <p:spPr>
          <a:xfrm>
            <a:off x="228600" y="-152400"/>
            <a:ext cx="8382000" cy="838200"/>
          </a:xfrm>
        </p:spPr>
        <p:txBody>
          <a:bodyPr/>
          <a:lstStyle/>
          <a:p>
            <a:r>
              <a:rPr lang="en-US" dirty="0" smtClean="0"/>
              <a:t>Most Effective in Remediation</a:t>
            </a:r>
            <a:endParaRPr lang="en-US" dirty="0"/>
          </a:p>
        </p:txBody>
      </p:sp>
      <p:sp>
        <p:nvSpPr>
          <p:cNvPr id="7" name="TextBox 6"/>
          <p:cNvSpPr txBox="1"/>
          <p:nvPr/>
        </p:nvSpPr>
        <p:spPr bwMode="ltGray">
          <a:xfrm>
            <a:off x="273463" y="2777383"/>
            <a:ext cx="410198" cy="217063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latin typeface="Calibri" pitchFamily="34" charset="0"/>
              </a:rPr>
              <a:t>Remediation Score</a:t>
            </a:r>
          </a:p>
        </p:txBody>
      </p:sp>
      <p:graphicFrame>
        <p:nvGraphicFramePr>
          <p:cNvPr id="8" name="Chart 7"/>
          <p:cNvGraphicFramePr>
            <a:graphicFrameLocks/>
          </p:cNvGraphicFramePr>
          <p:nvPr/>
        </p:nvGraphicFramePr>
        <p:xfrm>
          <a:off x="426720" y="1149531"/>
          <a:ext cx="8072846" cy="5283167"/>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9"/>
          <p:cNvSpPr>
            <a:spLocks noChangeArrowheads="1"/>
          </p:cNvSpPr>
          <p:nvPr/>
        </p:nvSpPr>
        <p:spPr bwMode="auto">
          <a:xfrm>
            <a:off x="2065338" y="4592638"/>
            <a:ext cx="1155700" cy="692150"/>
          </a:xfrm>
          <a:prstGeom prst="wedgeRoundRectCallout">
            <a:avLst>
              <a:gd name="adj1" fmla="val -7546"/>
              <a:gd name="adj2" fmla="val 107824"/>
              <a:gd name="adj3" fmla="val 16667"/>
            </a:avLst>
          </a:prstGeom>
          <a:solidFill>
            <a:srgbClr val="C00000"/>
          </a:solidFill>
          <a:ln w="25400">
            <a:solidFill>
              <a:schemeClr val="tx1"/>
            </a:solidFill>
            <a:miter lim="800000"/>
            <a:headEnd/>
            <a:tailEnd/>
          </a:ln>
        </p:spPr>
        <p:txBody>
          <a:bodyPr/>
          <a:lstStyle/>
          <a:p>
            <a:pPr algn="ctr"/>
            <a:r>
              <a:rPr lang="en-US" sz="1100" b="1"/>
              <a:t>Only product with a false positive</a:t>
            </a:r>
          </a:p>
        </p:txBody>
      </p:sp>
      <p:sp>
        <p:nvSpPr>
          <p:cNvPr id="10" name="Rectangle 9"/>
          <p:cNvSpPr/>
          <p:nvPr/>
        </p:nvSpPr>
        <p:spPr bwMode="auto">
          <a:xfrm>
            <a:off x="2317750" y="5730875"/>
            <a:ext cx="307975" cy="169863"/>
          </a:xfrm>
          <a:prstGeom prst="rect">
            <a:avLst/>
          </a:prstGeom>
          <a:solidFill>
            <a:srgbClr val="C00000"/>
          </a:solidFill>
          <a:ln w="19050" cap="flat" cmpd="sng" algn="ctr">
            <a:solidFill>
              <a:schemeClr val="tx1"/>
            </a:solidFill>
            <a:prstDash val="solid"/>
            <a:round/>
            <a:headEnd type="none" w="med" len="med"/>
            <a:tailEnd type="none" w="med" len="med"/>
          </a:ln>
          <a:effectLst/>
        </p:spPr>
        <p:txBody>
          <a:bodyPr anchor="ctr"/>
          <a:lstStyle/>
          <a:p>
            <a:pPr algn="ctr">
              <a:lnSpc>
                <a:spcPct val="90000"/>
              </a:lnSpc>
              <a:defRPr/>
            </a:pPr>
            <a:endParaRPr lang="en-US" dirty="0" err="1">
              <a:latin typeface="+mn-lt"/>
            </a:endParaRPr>
          </a:p>
        </p:txBody>
      </p:sp>
      <p:sp>
        <p:nvSpPr>
          <p:cNvPr id="11" name="TextBox 10"/>
          <p:cNvSpPr txBox="1"/>
          <p:nvPr/>
        </p:nvSpPr>
        <p:spPr bwMode="ltGray">
          <a:xfrm>
            <a:off x="1237705" y="4518887"/>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Symantec</a:t>
            </a:r>
          </a:p>
        </p:txBody>
      </p:sp>
      <p:sp>
        <p:nvSpPr>
          <p:cNvPr id="12" name="TextBox 11"/>
          <p:cNvSpPr txBox="1"/>
          <p:nvPr/>
        </p:nvSpPr>
        <p:spPr bwMode="ltGray">
          <a:xfrm>
            <a:off x="4356641" y="4911080"/>
            <a:ext cx="410198" cy="932119"/>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err="1">
                <a:solidFill>
                  <a:schemeClr val="bg1"/>
                </a:solidFill>
                <a:latin typeface="Calibri" pitchFamily="34" charset="0"/>
              </a:rPr>
              <a:t>Sophos</a:t>
            </a:r>
            <a:endParaRPr lang="en-US" sz="2000" dirty="0">
              <a:solidFill>
                <a:schemeClr val="bg1"/>
              </a:solidFill>
              <a:latin typeface="Calibri" pitchFamily="34" charset="0"/>
            </a:endParaRPr>
          </a:p>
        </p:txBody>
      </p:sp>
      <p:sp>
        <p:nvSpPr>
          <p:cNvPr id="13" name="TextBox 12"/>
          <p:cNvSpPr txBox="1"/>
          <p:nvPr/>
        </p:nvSpPr>
        <p:spPr bwMode="ltGray">
          <a:xfrm>
            <a:off x="2223086" y="3009054"/>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Kaspersky</a:t>
            </a:r>
          </a:p>
        </p:txBody>
      </p:sp>
      <p:sp>
        <p:nvSpPr>
          <p:cNvPr id="14" name="TextBox 13"/>
          <p:cNvSpPr txBox="1"/>
          <p:nvPr/>
        </p:nvSpPr>
        <p:spPr bwMode="ltGray">
          <a:xfrm>
            <a:off x="7425998" y="5082367"/>
            <a:ext cx="410198" cy="76083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Trend</a:t>
            </a:r>
          </a:p>
        </p:txBody>
      </p:sp>
      <p:sp>
        <p:nvSpPr>
          <p:cNvPr id="15" name="TextBox 14"/>
          <p:cNvSpPr txBox="1"/>
          <p:nvPr/>
        </p:nvSpPr>
        <p:spPr bwMode="ltGray">
          <a:xfrm>
            <a:off x="3325422" y="4518887"/>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Microsoft</a:t>
            </a:r>
          </a:p>
        </p:txBody>
      </p:sp>
      <p:sp>
        <p:nvSpPr>
          <p:cNvPr id="16" name="TextBox 15"/>
          <p:cNvSpPr txBox="1"/>
          <p:nvPr/>
        </p:nvSpPr>
        <p:spPr bwMode="ltGray">
          <a:xfrm>
            <a:off x="6391189" y="4576220"/>
            <a:ext cx="410198" cy="1324312"/>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a:solidFill>
                  <a:schemeClr val="bg1"/>
                </a:solidFill>
                <a:latin typeface="Calibri" pitchFamily="34" charset="0"/>
              </a:rPr>
              <a:t>McAfee</a:t>
            </a:r>
          </a:p>
        </p:txBody>
      </p:sp>
      <p:sp>
        <p:nvSpPr>
          <p:cNvPr id="17" name="TextBox 16"/>
          <p:cNvSpPr txBox="1"/>
          <p:nvPr/>
        </p:nvSpPr>
        <p:spPr bwMode="ltGray">
          <a:xfrm>
            <a:off x="5380910" y="4943056"/>
            <a:ext cx="410198" cy="932119"/>
          </a:xfrm>
          <a:prstGeom prst="rect">
            <a:avLst/>
          </a:prstGeom>
          <a:noFill/>
          <a:ln w="9525">
            <a:noFill/>
            <a:miter lim="800000"/>
            <a:headEnd/>
            <a:tailEnd/>
          </a:ln>
        </p:spPr>
        <p:txBody>
          <a:bodyPr vert="vert270" wrap="none" lIns="91419" tIns="45710" rIns="91419" bIns="45710"/>
          <a:lstStyle/>
          <a:p>
            <a:pPr>
              <a:lnSpc>
                <a:spcPct val="90000"/>
              </a:lnSpc>
              <a:spcBef>
                <a:spcPts val="0"/>
              </a:spcBef>
              <a:spcAft>
                <a:spcPts val="800"/>
              </a:spcAft>
              <a:defRPr/>
            </a:pPr>
            <a:r>
              <a:rPr lang="en-US" sz="2000" dirty="0" err="1">
                <a:solidFill>
                  <a:schemeClr val="bg1"/>
                </a:solidFill>
                <a:latin typeface="Calibri" pitchFamily="34" charset="0"/>
              </a:rPr>
              <a:t>MalwareBytes</a:t>
            </a:r>
            <a:endParaRPr lang="en-US" sz="2000" dirty="0">
              <a:solidFill>
                <a:schemeClr val="bg1"/>
              </a:solidFill>
              <a:latin typeface="Calibri" pitchFamily="34" charset="0"/>
            </a:endParaRPr>
          </a:p>
        </p:txBody>
      </p:sp>
      <p:sp>
        <p:nvSpPr>
          <p:cNvPr id="18" name="Rounded Rectangle 17"/>
          <p:cNvSpPr/>
          <p:nvPr/>
        </p:nvSpPr>
        <p:spPr bwMode="auto">
          <a:xfrm>
            <a:off x="1052513" y="1138238"/>
            <a:ext cx="776287" cy="4932362"/>
          </a:xfrm>
          <a:prstGeom prst="roundRect">
            <a:avLst/>
          </a:prstGeom>
          <a:noFill/>
          <a:ln w="28575" cap="flat" cmpd="sng" algn="ctr">
            <a:solidFill>
              <a:schemeClr val="accent2"/>
            </a:solidFill>
            <a:prstDash val="sysDash"/>
            <a:round/>
            <a:headEnd type="none" w="med" len="med"/>
            <a:tailEnd type="none" w="med" len="med"/>
          </a:ln>
          <a:effectLst/>
        </p:spPr>
        <p:txBody>
          <a:bodyPr anchor="ctr"/>
          <a:lstStyle/>
          <a:p>
            <a:pPr algn="ctr">
              <a:lnSpc>
                <a:spcPct val="90000"/>
              </a:lnSpc>
              <a:defRPr/>
            </a:pPr>
            <a:endParaRPr lang="en-US" dirty="0" err="1">
              <a:latin typeface="+mn-lt"/>
            </a:endParaRPr>
          </a:p>
        </p:txBody>
      </p:sp>
      <p:pic>
        <p:nvPicPr>
          <p:cNvPr id="19" name="Picture 10" descr="AV Test Logo - alpha.png"/>
          <p:cNvPicPr>
            <a:picLocks noChangeAspect="1"/>
          </p:cNvPicPr>
          <p:nvPr/>
        </p:nvPicPr>
        <p:blipFill>
          <a:blip r:embed="rId4" cstate="print"/>
          <a:srcRect/>
          <a:stretch>
            <a:fillRect/>
          </a:stretch>
        </p:blipFill>
        <p:spPr bwMode="auto">
          <a:xfrm>
            <a:off x="6964363" y="-23813"/>
            <a:ext cx="2024062" cy="1012826"/>
          </a:xfrm>
          <a:prstGeom prst="rect">
            <a:avLst/>
          </a:prstGeom>
          <a:noFill/>
          <a:ln w="9525">
            <a:noFill/>
            <a:miter lim="800000"/>
            <a:headEnd/>
            <a:tailEnd/>
          </a:ln>
        </p:spPr>
      </p:pic>
    </p:spTree>
    <p:extLst>
      <p:ext uri="{BB962C8B-B14F-4D97-AF65-F5344CB8AC3E}">
        <p14:creationId xmlns="" xmlns:p14="http://schemas.microsoft.com/office/powerpoint/2010/main" val="1139668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E"/>
          </a:p>
        </p:txBody>
      </p:sp>
      <p:grpSp>
        <p:nvGrpSpPr>
          <p:cNvPr id="2" name="Group 20"/>
          <p:cNvGrpSpPr/>
          <p:nvPr/>
        </p:nvGrpSpPr>
        <p:grpSpPr>
          <a:xfrm>
            <a:off x="238572" y="215696"/>
            <a:ext cx="7711628" cy="1219200"/>
            <a:chOff x="1845405" y="2375971"/>
            <a:chExt cx="1640745" cy="820372"/>
          </a:xfrm>
        </p:grpSpPr>
        <p:sp>
          <p:nvSpPr>
            <p:cNvPr id="8" name="Rounded Rectangle 7"/>
            <p:cNvSpPr/>
            <p:nvPr/>
          </p:nvSpPr>
          <p:spPr>
            <a:xfrm>
              <a:off x="1845405" y="2375971"/>
              <a:ext cx="1640745" cy="820372"/>
            </a:xfrm>
            <a:prstGeom prst="roundRect">
              <a:avLst/>
            </a:prstGeom>
            <a:gradFill rotWithShape="0">
              <a:gsLst>
                <a:gs pos="0">
                  <a:srgbClr val="41631B"/>
                </a:gs>
                <a:gs pos="100000">
                  <a:srgbClr val="5F9127"/>
                </a:gs>
              </a:gsLst>
            </a:gra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9" name="Rounded Rectangle 4"/>
            <p:cNvSpPr/>
            <p:nvPr/>
          </p:nvSpPr>
          <p:spPr>
            <a:xfrm>
              <a:off x="1885452" y="2416018"/>
              <a:ext cx="1560651" cy="740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n-US" sz="3200" b="0" kern="1200" dirty="0" smtClean="0"/>
                <a:t>Blazing Performance with Reputation Optimized Scanning</a:t>
              </a:r>
              <a:endParaRPr lang="en-US" sz="3200" b="0" kern="1200" dirty="0"/>
            </a:p>
          </p:txBody>
        </p:sp>
      </p:grpSp>
      <p:grpSp>
        <p:nvGrpSpPr>
          <p:cNvPr id="3" name="Group 158"/>
          <p:cNvGrpSpPr>
            <a:grpSpLocks/>
          </p:cNvGrpSpPr>
          <p:nvPr/>
        </p:nvGrpSpPr>
        <p:grpSpPr bwMode="auto">
          <a:xfrm>
            <a:off x="5173663" y="2101241"/>
            <a:ext cx="280987" cy="549275"/>
            <a:chOff x="2138" y="3105"/>
            <a:chExt cx="404" cy="789"/>
          </a:xfrm>
          <a:solidFill>
            <a:srgbClr val="C00000"/>
          </a:solidFill>
        </p:grpSpPr>
        <p:sp>
          <p:nvSpPr>
            <p:cNvPr id="11" name="Freeform 159"/>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2" name="Freeform 16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3" name="Freeform 16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4" name="Freeform 162"/>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5" name="Freeform 163"/>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6" name="Line 164"/>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7" name="Line 165"/>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8" name="Line 166"/>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9" name="Line 167"/>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0" name="Line 168"/>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1" name="Line 169"/>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2" name="Line 170"/>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4" name="Group 185"/>
          <p:cNvGrpSpPr>
            <a:grpSpLocks/>
          </p:cNvGrpSpPr>
          <p:nvPr/>
        </p:nvGrpSpPr>
        <p:grpSpPr bwMode="auto">
          <a:xfrm>
            <a:off x="5173663" y="2101850"/>
            <a:ext cx="280987" cy="549275"/>
            <a:chOff x="2138" y="3105"/>
            <a:chExt cx="404" cy="789"/>
          </a:xfrm>
        </p:grpSpPr>
        <p:sp>
          <p:nvSpPr>
            <p:cNvPr id="24" name="Freeform 18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25" name="Freeform 18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26" name="Freeform 18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27" name="Freeform 18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28" name="Freeform 19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29" name="Line 19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30" name="Line 19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31" name="Line 19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32" name="Line 19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33" name="Line 19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34" name="Line 19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35" name="Line 19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5" name="Group 1078"/>
          <p:cNvGrpSpPr>
            <a:grpSpLocks/>
          </p:cNvGrpSpPr>
          <p:nvPr/>
        </p:nvGrpSpPr>
        <p:grpSpPr bwMode="auto">
          <a:xfrm>
            <a:off x="1293813" y="2082191"/>
            <a:ext cx="280987" cy="549275"/>
            <a:chOff x="2138" y="3105"/>
            <a:chExt cx="404" cy="789"/>
          </a:xfrm>
          <a:solidFill>
            <a:srgbClr val="C00000"/>
          </a:solidFill>
        </p:grpSpPr>
        <p:sp>
          <p:nvSpPr>
            <p:cNvPr id="37" name="Freeform 1079"/>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8" name="Freeform 108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9" name="Freeform 108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0" name="Freeform 1082"/>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1" name="Freeform 1083"/>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2" name="Line 1084"/>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3" name="Line 1085"/>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4" name="Line 1086"/>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5" name="Line 1087"/>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6" name="Line 1088"/>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7" name="Line 1089"/>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8" name="Line 1090"/>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 name="Group 719"/>
          <p:cNvGrpSpPr>
            <a:grpSpLocks/>
          </p:cNvGrpSpPr>
          <p:nvPr/>
        </p:nvGrpSpPr>
        <p:grpSpPr bwMode="auto">
          <a:xfrm>
            <a:off x="1293813" y="2082800"/>
            <a:ext cx="280987" cy="549275"/>
            <a:chOff x="2138" y="3105"/>
            <a:chExt cx="404" cy="789"/>
          </a:xfrm>
        </p:grpSpPr>
        <p:sp>
          <p:nvSpPr>
            <p:cNvPr id="50" name="Freeform 720"/>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1" name="Freeform 72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2" name="Freeform 72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3" name="Freeform 723"/>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4" name="Freeform 724"/>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5" name="Line 725"/>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6" name="Line 726"/>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7" name="Line 727"/>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8" name="Line 728"/>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9" name="Line 729"/>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0" name="Line 730"/>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1" name="Line 731"/>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0" name="Group 132"/>
          <p:cNvGrpSpPr>
            <a:grpSpLocks/>
          </p:cNvGrpSpPr>
          <p:nvPr/>
        </p:nvGrpSpPr>
        <p:grpSpPr bwMode="auto">
          <a:xfrm>
            <a:off x="5791200" y="2101850"/>
            <a:ext cx="280988" cy="549275"/>
            <a:chOff x="2138" y="3105"/>
            <a:chExt cx="404" cy="789"/>
          </a:xfrm>
        </p:grpSpPr>
        <p:sp>
          <p:nvSpPr>
            <p:cNvPr id="63" name="Freeform 13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solidFill>
              <a:schemeClr val="accent2"/>
            </a:solidFill>
            <a:ln w="26988" cap="rnd">
              <a:solidFill>
                <a:srgbClr val="343434"/>
              </a:solidFill>
              <a:round/>
              <a:headEnd/>
              <a:tailEnd/>
            </a:ln>
          </p:spPr>
          <p:txBody>
            <a:bodyPr/>
            <a:lstStyle/>
            <a:p>
              <a:endParaRPr lang="en-US" sz="1800"/>
            </a:p>
          </p:txBody>
        </p:sp>
        <p:sp>
          <p:nvSpPr>
            <p:cNvPr id="64" name="Freeform 13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chemeClr val="accent2"/>
            </a:solidFill>
            <a:ln w="9525">
              <a:noFill/>
              <a:round/>
              <a:headEnd/>
              <a:tailEnd/>
            </a:ln>
          </p:spPr>
          <p:txBody>
            <a:bodyPr/>
            <a:lstStyle/>
            <a:p>
              <a:endParaRPr lang="en-US" sz="1800"/>
            </a:p>
          </p:txBody>
        </p:sp>
        <p:sp>
          <p:nvSpPr>
            <p:cNvPr id="65" name="Freeform 13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chemeClr val="accent2"/>
            </a:solidFill>
            <a:ln w="9525">
              <a:noFill/>
              <a:round/>
              <a:headEnd/>
              <a:tailEnd/>
            </a:ln>
          </p:spPr>
          <p:txBody>
            <a:bodyPr/>
            <a:lstStyle/>
            <a:p>
              <a:endParaRPr lang="en-US" sz="1800"/>
            </a:p>
          </p:txBody>
        </p:sp>
        <p:sp>
          <p:nvSpPr>
            <p:cNvPr id="66" name="Freeform 13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chemeClr val="accent2"/>
            </a:solidFill>
            <a:ln w="9525">
              <a:noFill/>
              <a:round/>
              <a:headEnd/>
              <a:tailEnd/>
            </a:ln>
          </p:spPr>
          <p:txBody>
            <a:bodyPr/>
            <a:lstStyle/>
            <a:p>
              <a:endParaRPr lang="en-US" sz="1800"/>
            </a:p>
          </p:txBody>
        </p:sp>
        <p:sp>
          <p:nvSpPr>
            <p:cNvPr id="67" name="Freeform 13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chemeClr val="accent2"/>
            </a:solidFill>
            <a:ln w="9525">
              <a:noFill/>
              <a:round/>
              <a:headEnd/>
              <a:tailEnd/>
            </a:ln>
          </p:spPr>
          <p:txBody>
            <a:bodyPr/>
            <a:lstStyle/>
            <a:p>
              <a:endParaRPr lang="en-US" sz="1800"/>
            </a:p>
          </p:txBody>
        </p:sp>
        <p:sp>
          <p:nvSpPr>
            <p:cNvPr id="68" name="Line 13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9" name="Line 13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0" name="Line 14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1" name="Line 14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2" name="Line 14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3" name="Line 14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4" name="Line 14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23" name="Group 145"/>
          <p:cNvGrpSpPr>
            <a:grpSpLocks/>
          </p:cNvGrpSpPr>
          <p:nvPr/>
        </p:nvGrpSpPr>
        <p:grpSpPr bwMode="auto">
          <a:xfrm>
            <a:off x="5791200" y="2101241"/>
            <a:ext cx="280988" cy="549275"/>
            <a:chOff x="2138" y="3105"/>
            <a:chExt cx="404" cy="789"/>
          </a:xfrm>
          <a:solidFill>
            <a:srgbClr val="92D050"/>
          </a:solidFill>
        </p:grpSpPr>
        <p:sp>
          <p:nvSpPr>
            <p:cNvPr id="76" name="Freeform 146"/>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77" name="Freeform 14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78" name="Freeform 14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79" name="Freeform 149"/>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80" name="Freeform 150"/>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81" name="Line 151"/>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82" name="Line 152"/>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83" name="Line 153"/>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84" name="Line 154"/>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85" name="Line 155"/>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86" name="Line 156"/>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87" name="Line 157"/>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48" name="Group 172"/>
          <p:cNvGrpSpPr>
            <a:grpSpLocks/>
          </p:cNvGrpSpPr>
          <p:nvPr/>
        </p:nvGrpSpPr>
        <p:grpSpPr bwMode="auto">
          <a:xfrm>
            <a:off x="5791200" y="2101850"/>
            <a:ext cx="280988" cy="549275"/>
            <a:chOff x="2138" y="3105"/>
            <a:chExt cx="404" cy="789"/>
          </a:xfrm>
        </p:grpSpPr>
        <p:sp>
          <p:nvSpPr>
            <p:cNvPr id="89" name="Freeform 17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90" name="Freeform 17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91" name="Freeform 17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92" name="Freeform 17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93" name="Freeform 17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94" name="Line 17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95" name="Line 17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96" name="Line 18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97" name="Line 18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98" name="Line 18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99" name="Line 18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100" name="Line 18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761" name="Group 576"/>
          <p:cNvGrpSpPr>
            <a:grpSpLocks/>
          </p:cNvGrpSpPr>
          <p:nvPr/>
        </p:nvGrpSpPr>
        <p:grpSpPr bwMode="auto">
          <a:xfrm>
            <a:off x="2543175" y="4453916"/>
            <a:ext cx="280988" cy="549275"/>
            <a:chOff x="2138" y="3105"/>
            <a:chExt cx="404" cy="789"/>
          </a:xfrm>
          <a:solidFill>
            <a:srgbClr val="92D050"/>
          </a:solidFill>
        </p:grpSpPr>
        <p:sp>
          <p:nvSpPr>
            <p:cNvPr id="102" name="Freeform 577"/>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03" name="Freeform 57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04" name="Freeform 57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05" name="Freeform 580"/>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06" name="Freeform 581"/>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07" name="Line 582"/>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08" name="Line 583"/>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09" name="Line 584"/>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10" name="Line 585"/>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11" name="Line 586"/>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12" name="Line 587"/>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13" name="Line 588"/>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74" name="Group 615"/>
          <p:cNvGrpSpPr>
            <a:grpSpLocks/>
          </p:cNvGrpSpPr>
          <p:nvPr/>
        </p:nvGrpSpPr>
        <p:grpSpPr bwMode="auto">
          <a:xfrm>
            <a:off x="3181350" y="2844191"/>
            <a:ext cx="280988" cy="549275"/>
            <a:chOff x="2138" y="3105"/>
            <a:chExt cx="404" cy="789"/>
          </a:xfrm>
          <a:solidFill>
            <a:srgbClr val="92D050"/>
          </a:solidFill>
        </p:grpSpPr>
        <p:sp>
          <p:nvSpPr>
            <p:cNvPr id="115" name="Freeform 616"/>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16" name="Freeform 61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17" name="Freeform 61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18" name="Freeform 619"/>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19" name="Freeform 620"/>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20" name="Line 621"/>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21" name="Line 622"/>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22" name="Line 623"/>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23" name="Line 624"/>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24" name="Line 625"/>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25" name="Line 626"/>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26" name="Line 627"/>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787" name="Group 771"/>
          <p:cNvGrpSpPr>
            <a:grpSpLocks/>
          </p:cNvGrpSpPr>
          <p:nvPr/>
        </p:nvGrpSpPr>
        <p:grpSpPr bwMode="auto">
          <a:xfrm>
            <a:off x="3171825" y="2844800"/>
            <a:ext cx="280988" cy="549275"/>
            <a:chOff x="2138" y="3105"/>
            <a:chExt cx="404" cy="789"/>
          </a:xfrm>
        </p:grpSpPr>
        <p:sp>
          <p:nvSpPr>
            <p:cNvPr id="128" name="Freeform 77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129" name="Freeform 77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130" name="Freeform 77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131" name="Freeform 77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132" name="Freeform 77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133" name="Line 77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134" name="Line 77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135" name="Line 77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136" name="Line 78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137" name="Line 78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138" name="Line 78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139" name="Line 78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36" name="Group 888"/>
          <p:cNvGrpSpPr>
            <a:grpSpLocks/>
          </p:cNvGrpSpPr>
          <p:nvPr/>
        </p:nvGrpSpPr>
        <p:grpSpPr bwMode="auto">
          <a:xfrm>
            <a:off x="2543175" y="4454525"/>
            <a:ext cx="280988" cy="549275"/>
            <a:chOff x="2138" y="3105"/>
            <a:chExt cx="404" cy="789"/>
          </a:xfrm>
        </p:grpSpPr>
        <p:sp>
          <p:nvSpPr>
            <p:cNvPr id="141" name="Freeform 88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142" name="Freeform 89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143" name="Freeform 89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144" name="Freeform 89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145" name="Freeform 89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146" name="Line 89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147" name="Line 89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148" name="Line 89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149" name="Line 89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150" name="Line 89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151" name="Line 89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152" name="Line 90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49" name="Group 93"/>
          <p:cNvGrpSpPr>
            <a:grpSpLocks/>
          </p:cNvGrpSpPr>
          <p:nvPr/>
        </p:nvGrpSpPr>
        <p:grpSpPr bwMode="auto">
          <a:xfrm>
            <a:off x="7029450" y="2101241"/>
            <a:ext cx="280988" cy="549275"/>
            <a:chOff x="2138" y="3105"/>
            <a:chExt cx="404" cy="789"/>
          </a:xfrm>
          <a:solidFill>
            <a:srgbClr val="92D050"/>
          </a:solidFill>
        </p:grpSpPr>
        <p:sp>
          <p:nvSpPr>
            <p:cNvPr id="154" name="Freeform 94"/>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55" name="Freeform 9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56" name="Freeform 9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57" name="Freeform 97"/>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58" name="Freeform 98"/>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59" name="Line 99"/>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60" name="Line 100"/>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61" name="Line 101"/>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62" name="Line 102"/>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63" name="Line 103"/>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64" name="Line 104"/>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65" name="Line 105"/>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62" name="Group 106"/>
          <p:cNvGrpSpPr>
            <a:grpSpLocks/>
          </p:cNvGrpSpPr>
          <p:nvPr/>
        </p:nvGrpSpPr>
        <p:grpSpPr bwMode="auto">
          <a:xfrm>
            <a:off x="7648575" y="2101241"/>
            <a:ext cx="280988" cy="549275"/>
            <a:chOff x="2138" y="3105"/>
            <a:chExt cx="404" cy="789"/>
          </a:xfrm>
          <a:solidFill>
            <a:srgbClr val="92D050"/>
          </a:solidFill>
        </p:grpSpPr>
        <p:sp>
          <p:nvSpPr>
            <p:cNvPr id="167" name="Freeform 107"/>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68" name="Freeform 10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69" name="Freeform 10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70" name="Freeform 110"/>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71" name="Freeform 111"/>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72" name="Line 112"/>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73" name="Line 113"/>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74" name="Line 114"/>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75" name="Line 115"/>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76" name="Line 116"/>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77" name="Line 117"/>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78" name="Line 118"/>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00" name="Group 485"/>
          <p:cNvGrpSpPr>
            <a:grpSpLocks/>
          </p:cNvGrpSpPr>
          <p:nvPr/>
        </p:nvGrpSpPr>
        <p:grpSpPr bwMode="auto">
          <a:xfrm>
            <a:off x="6410325" y="2101241"/>
            <a:ext cx="280988" cy="549275"/>
            <a:chOff x="2138" y="3105"/>
            <a:chExt cx="404" cy="789"/>
          </a:xfrm>
          <a:solidFill>
            <a:srgbClr val="92D050"/>
          </a:solidFill>
        </p:grpSpPr>
        <p:sp>
          <p:nvSpPr>
            <p:cNvPr id="180" name="Freeform 486"/>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181" name="Freeform 48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182" name="Freeform 48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183" name="Freeform 489"/>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184" name="Freeform 490"/>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185" name="Line 491"/>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186" name="Line 492"/>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187" name="Line 493"/>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188" name="Line 494"/>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189" name="Line 495"/>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190" name="Line 496"/>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191" name="Line 497"/>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13" name="Group 198"/>
          <p:cNvGrpSpPr>
            <a:grpSpLocks/>
          </p:cNvGrpSpPr>
          <p:nvPr/>
        </p:nvGrpSpPr>
        <p:grpSpPr bwMode="auto">
          <a:xfrm>
            <a:off x="7029450" y="2101850"/>
            <a:ext cx="280988" cy="549275"/>
            <a:chOff x="2138" y="3105"/>
            <a:chExt cx="404" cy="789"/>
          </a:xfrm>
        </p:grpSpPr>
        <p:sp>
          <p:nvSpPr>
            <p:cNvPr id="193" name="Freeform 19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194" name="Freeform 20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195" name="Freeform 20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196" name="Freeform 20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197" name="Freeform 20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198" name="Line 20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199" name="Line 20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00" name="Line 20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01" name="Line 20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02" name="Line 20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03" name="Line 20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04" name="Line 21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826" name="Group 211"/>
          <p:cNvGrpSpPr>
            <a:grpSpLocks/>
          </p:cNvGrpSpPr>
          <p:nvPr/>
        </p:nvGrpSpPr>
        <p:grpSpPr bwMode="auto">
          <a:xfrm>
            <a:off x="7648575" y="2101850"/>
            <a:ext cx="280988" cy="549275"/>
            <a:chOff x="2138" y="3105"/>
            <a:chExt cx="404" cy="789"/>
          </a:xfrm>
        </p:grpSpPr>
        <p:sp>
          <p:nvSpPr>
            <p:cNvPr id="206" name="Freeform 21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207" name="Freeform 21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208" name="Freeform 21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209" name="Freeform 21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210" name="Freeform 21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211" name="Line 21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212" name="Line 21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13" name="Line 21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14" name="Line 22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15" name="Line 22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16" name="Line 22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17" name="Line 22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75" name="Group 498"/>
          <p:cNvGrpSpPr>
            <a:grpSpLocks/>
          </p:cNvGrpSpPr>
          <p:nvPr/>
        </p:nvGrpSpPr>
        <p:grpSpPr bwMode="auto">
          <a:xfrm>
            <a:off x="6410325" y="2101850"/>
            <a:ext cx="280988" cy="549275"/>
            <a:chOff x="2138" y="3105"/>
            <a:chExt cx="404" cy="789"/>
          </a:xfrm>
        </p:grpSpPr>
        <p:sp>
          <p:nvSpPr>
            <p:cNvPr id="219" name="Freeform 49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220" name="Freeform 50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221" name="Freeform 50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222" name="Freeform 50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223" name="Freeform 50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224" name="Line 50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225" name="Line 50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26" name="Line 50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27" name="Line 50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28" name="Line 50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29" name="Line 50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30" name="Line 51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88" name="Group 667"/>
          <p:cNvGrpSpPr>
            <a:grpSpLocks/>
          </p:cNvGrpSpPr>
          <p:nvPr/>
        </p:nvGrpSpPr>
        <p:grpSpPr bwMode="auto">
          <a:xfrm>
            <a:off x="1933575" y="2101850"/>
            <a:ext cx="280988" cy="549275"/>
            <a:chOff x="2138" y="3105"/>
            <a:chExt cx="404" cy="789"/>
          </a:xfrm>
        </p:grpSpPr>
        <p:sp>
          <p:nvSpPr>
            <p:cNvPr id="232" name="Freeform 66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solidFill>
              <a:schemeClr val="accent2"/>
            </a:solidFill>
            <a:ln w="26988" cap="rnd">
              <a:solidFill>
                <a:srgbClr val="343434"/>
              </a:solidFill>
              <a:round/>
              <a:headEnd/>
              <a:tailEnd/>
            </a:ln>
          </p:spPr>
          <p:txBody>
            <a:bodyPr/>
            <a:lstStyle/>
            <a:p>
              <a:endParaRPr lang="en-US" sz="1800"/>
            </a:p>
          </p:txBody>
        </p:sp>
        <p:sp>
          <p:nvSpPr>
            <p:cNvPr id="233" name="Freeform 66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chemeClr val="accent2"/>
            </a:solidFill>
            <a:ln w="9525">
              <a:noFill/>
              <a:round/>
              <a:headEnd/>
              <a:tailEnd/>
            </a:ln>
          </p:spPr>
          <p:txBody>
            <a:bodyPr/>
            <a:lstStyle/>
            <a:p>
              <a:endParaRPr lang="en-US" sz="1800"/>
            </a:p>
          </p:txBody>
        </p:sp>
        <p:sp>
          <p:nvSpPr>
            <p:cNvPr id="234" name="Freeform 67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chemeClr val="accent2"/>
            </a:solidFill>
            <a:ln w="9525">
              <a:noFill/>
              <a:round/>
              <a:headEnd/>
              <a:tailEnd/>
            </a:ln>
          </p:spPr>
          <p:txBody>
            <a:bodyPr/>
            <a:lstStyle/>
            <a:p>
              <a:endParaRPr lang="en-US" sz="1800"/>
            </a:p>
          </p:txBody>
        </p:sp>
        <p:sp>
          <p:nvSpPr>
            <p:cNvPr id="235" name="Freeform 67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chemeClr val="accent2"/>
            </a:solidFill>
            <a:ln w="9525">
              <a:noFill/>
              <a:round/>
              <a:headEnd/>
              <a:tailEnd/>
            </a:ln>
          </p:spPr>
          <p:txBody>
            <a:bodyPr/>
            <a:lstStyle/>
            <a:p>
              <a:endParaRPr lang="en-US" sz="1800"/>
            </a:p>
          </p:txBody>
        </p:sp>
        <p:sp>
          <p:nvSpPr>
            <p:cNvPr id="236" name="Freeform 67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chemeClr val="accent2"/>
            </a:solidFill>
            <a:ln w="9525">
              <a:noFill/>
              <a:round/>
              <a:headEnd/>
              <a:tailEnd/>
            </a:ln>
          </p:spPr>
          <p:txBody>
            <a:bodyPr/>
            <a:lstStyle/>
            <a:p>
              <a:endParaRPr lang="en-US" sz="1800"/>
            </a:p>
          </p:txBody>
        </p:sp>
        <p:sp>
          <p:nvSpPr>
            <p:cNvPr id="237" name="Line 67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238" name="Line 67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239" name="Line 67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240" name="Line 67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241" name="Line 67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242" name="Line 67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243" name="Line 67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839" name="Group 1091"/>
          <p:cNvGrpSpPr>
            <a:grpSpLocks/>
          </p:cNvGrpSpPr>
          <p:nvPr/>
        </p:nvGrpSpPr>
        <p:grpSpPr bwMode="auto">
          <a:xfrm>
            <a:off x="2543175" y="2082191"/>
            <a:ext cx="280988" cy="549275"/>
            <a:chOff x="2138" y="3105"/>
            <a:chExt cx="404" cy="789"/>
          </a:xfrm>
          <a:solidFill>
            <a:srgbClr val="92D050"/>
          </a:solidFill>
        </p:grpSpPr>
        <p:sp>
          <p:nvSpPr>
            <p:cNvPr id="245" name="Freeform 1092"/>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46" name="Freeform 109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47" name="Freeform 109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48" name="Freeform 1095"/>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49" name="Freeform 1096"/>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50" name="Line 1097"/>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51" name="Line 1098"/>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52" name="Line 1099"/>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53" name="Line 1100"/>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54" name="Line 1101"/>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55" name="Line 1102"/>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56" name="Line 1103"/>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52" name="Group 537"/>
          <p:cNvGrpSpPr>
            <a:grpSpLocks/>
          </p:cNvGrpSpPr>
          <p:nvPr/>
        </p:nvGrpSpPr>
        <p:grpSpPr bwMode="auto">
          <a:xfrm>
            <a:off x="1943100" y="2844191"/>
            <a:ext cx="280988" cy="549275"/>
            <a:chOff x="2138" y="3105"/>
            <a:chExt cx="404" cy="789"/>
          </a:xfrm>
          <a:solidFill>
            <a:srgbClr val="92D050"/>
          </a:solidFill>
        </p:grpSpPr>
        <p:sp>
          <p:nvSpPr>
            <p:cNvPr id="258" name="Freeform 538"/>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59" name="Freeform 53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60" name="Freeform 54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61" name="Freeform 541"/>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62" name="Freeform 542"/>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63" name="Line 543"/>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64" name="Line 544"/>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65" name="Line 545"/>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66" name="Line 546"/>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67" name="Line 547"/>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68" name="Line 548"/>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69" name="Line 549"/>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01" name="Group 550"/>
          <p:cNvGrpSpPr>
            <a:grpSpLocks/>
          </p:cNvGrpSpPr>
          <p:nvPr/>
        </p:nvGrpSpPr>
        <p:grpSpPr bwMode="auto">
          <a:xfrm>
            <a:off x="1943100" y="3596666"/>
            <a:ext cx="280988" cy="549275"/>
            <a:chOff x="2138" y="3105"/>
            <a:chExt cx="404" cy="789"/>
          </a:xfrm>
          <a:solidFill>
            <a:srgbClr val="92D050"/>
          </a:solidFill>
        </p:grpSpPr>
        <p:sp>
          <p:nvSpPr>
            <p:cNvPr id="271" name="Freeform 551"/>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72" name="Freeform 55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73" name="Freeform 55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74" name="Freeform 554"/>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75" name="Freeform 555"/>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76" name="Line 556"/>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77" name="Line 557"/>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78" name="Line 558"/>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79" name="Line 559"/>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80" name="Line 560"/>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81" name="Line 561"/>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82" name="Line 562"/>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14" name="Group 563"/>
          <p:cNvGrpSpPr>
            <a:grpSpLocks/>
          </p:cNvGrpSpPr>
          <p:nvPr/>
        </p:nvGrpSpPr>
        <p:grpSpPr bwMode="auto">
          <a:xfrm>
            <a:off x="1943100" y="4425341"/>
            <a:ext cx="280988" cy="549275"/>
            <a:chOff x="2138" y="3105"/>
            <a:chExt cx="404" cy="789"/>
          </a:xfrm>
          <a:solidFill>
            <a:srgbClr val="92D050"/>
          </a:solidFill>
        </p:grpSpPr>
        <p:sp>
          <p:nvSpPr>
            <p:cNvPr id="284" name="Freeform 564"/>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85" name="Freeform 56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86" name="Freeform 56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287" name="Freeform 567"/>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288" name="Freeform 568"/>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289" name="Line 569"/>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290" name="Line 570"/>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291" name="Line 571"/>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292" name="Line 572"/>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293" name="Line 573"/>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294" name="Line 574"/>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295" name="Line 575"/>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27" name="Group 589"/>
          <p:cNvGrpSpPr>
            <a:grpSpLocks/>
          </p:cNvGrpSpPr>
          <p:nvPr/>
        </p:nvGrpSpPr>
        <p:grpSpPr bwMode="auto">
          <a:xfrm>
            <a:off x="2543175" y="3606191"/>
            <a:ext cx="280988" cy="549275"/>
            <a:chOff x="2138" y="3105"/>
            <a:chExt cx="404" cy="789"/>
          </a:xfrm>
          <a:solidFill>
            <a:srgbClr val="92D050"/>
          </a:solidFill>
        </p:grpSpPr>
        <p:sp>
          <p:nvSpPr>
            <p:cNvPr id="297" name="Freeform 590"/>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298" name="Freeform 59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299" name="Freeform 59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00" name="Freeform 593"/>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01" name="Freeform 594"/>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02" name="Line 595"/>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03" name="Line 596"/>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04" name="Line 597"/>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05" name="Line 598"/>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06" name="Line 599"/>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07" name="Line 600"/>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08" name="Line 601"/>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65" name="Group 602"/>
          <p:cNvGrpSpPr>
            <a:grpSpLocks/>
          </p:cNvGrpSpPr>
          <p:nvPr/>
        </p:nvGrpSpPr>
        <p:grpSpPr bwMode="auto">
          <a:xfrm>
            <a:off x="3181350" y="3615716"/>
            <a:ext cx="280988" cy="549275"/>
            <a:chOff x="2138" y="3105"/>
            <a:chExt cx="404" cy="789"/>
          </a:xfrm>
          <a:solidFill>
            <a:srgbClr val="92D050"/>
          </a:solidFill>
        </p:grpSpPr>
        <p:sp>
          <p:nvSpPr>
            <p:cNvPr id="310" name="Freeform 603"/>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11" name="Freeform 60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12" name="Freeform 60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13" name="Freeform 606"/>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14" name="Freeform 607"/>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15" name="Line 608"/>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16" name="Line 609"/>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17" name="Line 610"/>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18" name="Line 611"/>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19" name="Line 612"/>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20" name="Line 613"/>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21" name="Line 614"/>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78" name="Group 628"/>
          <p:cNvGrpSpPr>
            <a:grpSpLocks/>
          </p:cNvGrpSpPr>
          <p:nvPr/>
        </p:nvGrpSpPr>
        <p:grpSpPr bwMode="auto">
          <a:xfrm>
            <a:off x="3181350" y="2101241"/>
            <a:ext cx="280988" cy="549275"/>
            <a:chOff x="2138" y="3105"/>
            <a:chExt cx="404" cy="789"/>
          </a:xfrm>
          <a:solidFill>
            <a:srgbClr val="92D050"/>
          </a:solidFill>
        </p:grpSpPr>
        <p:sp>
          <p:nvSpPr>
            <p:cNvPr id="323" name="Freeform 629"/>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24" name="Freeform 63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25" name="Freeform 63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26" name="Freeform 632"/>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27" name="Freeform 633"/>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28" name="Line 634"/>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29" name="Line 635"/>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30" name="Line 636"/>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31" name="Line 637"/>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32" name="Line 638"/>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33" name="Line 639"/>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34" name="Line 640"/>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91" name="Group 641"/>
          <p:cNvGrpSpPr>
            <a:grpSpLocks/>
          </p:cNvGrpSpPr>
          <p:nvPr/>
        </p:nvGrpSpPr>
        <p:grpSpPr bwMode="auto">
          <a:xfrm>
            <a:off x="3790950" y="2101241"/>
            <a:ext cx="280988" cy="549275"/>
            <a:chOff x="2138" y="3105"/>
            <a:chExt cx="404" cy="789"/>
          </a:xfrm>
          <a:solidFill>
            <a:srgbClr val="92D050"/>
          </a:solidFill>
        </p:grpSpPr>
        <p:sp>
          <p:nvSpPr>
            <p:cNvPr id="336" name="Freeform 642"/>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37" name="Freeform 64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38" name="Freeform 64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39" name="Freeform 645"/>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40" name="Freeform 646"/>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41" name="Line 647"/>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42" name="Line 648"/>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43" name="Line 649"/>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44" name="Line 650"/>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45" name="Line 651"/>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46" name="Line 652"/>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47" name="Line 653"/>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94" name="Group 654"/>
          <p:cNvGrpSpPr>
            <a:grpSpLocks/>
          </p:cNvGrpSpPr>
          <p:nvPr/>
        </p:nvGrpSpPr>
        <p:grpSpPr bwMode="auto">
          <a:xfrm>
            <a:off x="3790950" y="4444391"/>
            <a:ext cx="280988" cy="549275"/>
            <a:chOff x="2138" y="3105"/>
            <a:chExt cx="404" cy="789"/>
          </a:xfrm>
          <a:solidFill>
            <a:srgbClr val="92D050"/>
          </a:solidFill>
        </p:grpSpPr>
        <p:sp>
          <p:nvSpPr>
            <p:cNvPr id="349" name="Freeform 65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50" name="Freeform 65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51" name="Freeform 65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52" name="Freeform 65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53" name="Freeform 65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54" name="Line 66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55" name="Line 66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56" name="Line 66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57" name="Line 66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58" name="Line 66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59" name="Line 66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60" name="Line 66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40" name="Group 680"/>
          <p:cNvGrpSpPr>
            <a:grpSpLocks/>
          </p:cNvGrpSpPr>
          <p:nvPr/>
        </p:nvGrpSpPr>
        <p:grpSpPr bwMode="auto">
          <a:xfrm>
            <a:off x="1933575" y="2101241"/>
            <a:ext cx="280988" cy="549275"/>
            <a:chOff x="2138" y="3105"/>
            <a:chExt cx="404" cy="789"/>
          </a:xfrm>
          <a:solidFill>
            <a:srgbClr val="92D050"/>
          </a:solidFill>
        </p:grpSpPr>
        <p:sp>
          <p:nvSpPr>
            <p:cNvPr id="362" name="Freeform 681"/>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63" name="Freeform 68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64" name="Freeform 68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65" name="Freeform 684"/>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66" name="Freeform 685"/>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67" name="Line 686"/>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68" name="Line 687"/>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69" name="Line 688"/>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70" name="Line 689"/>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71" name="Line 690"/>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72" name="Line 691"/>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73" name="Line 692"/>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153" name="Group 784"/>
          <p:cNvGrpSpPr>
            <a:grpSpLocks/>
          </p:cNvGrpSpPr>
          <p:nvPr/>
        </p:nvGrpSpPr>
        <p:grpSpPr bwMode="auto">
          <a:xfrm>
            <a:off x="1314450" y="3606191"/>
            <a:ext cx="280988" cy="549275"/>
            <a:chOff x="2138" y="3105"/>
            <a:chExt cx="404" cy="789"/>
          </a:xfrm>
          <a:solidFill>
            <a:srgbClr val="92D050"/>
          </a:solidFill>
        </p:grpSpPr>
        <p:sp>
          <p:nvSpPr>
            <p:cNvPr id="375" name="Freeform 78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76" name="Freeform 78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77" name="Freeform 78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78" name="Freeform 78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79" name="Freeform 78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80" name="Line 79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81" name="Line 79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82" name="Line 79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83" name="Line 79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84" name="Line 79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85" name="Line 79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86" name="Line 79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897" name="Group 849"/>
          <p:cNvGrpSpPr>
            <a:grpSpLocks/>
          </p:cNvGrpSpPr>
          <p:nvPr/>
        </p:nvGrpSpPr>
        <p:grpSpPr bwMode="auto">
          <a:xfrm>
            <a:off x="1314450" y="4444391"/>
            <a:ext cx="280988" cy="549275"/>
            <a:chOff x="2138" y="3105"/>
            <a:chExt cx="404" cy="789"/>
          </a:xfrm>
          <a:solidFill>
            <a:srgbClr val="92D050"/>
          </a:solidFill>
        </p:grpSpPr>
        <p:sp>
          <p:nvSpPr>
            <p:cNvPr id="388" name="Freeform 850"/>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389" name="Freeform 85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390" name="Freeform 85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391" name="Freeform 853"/>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392" name="Freeform 854"/>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393" name="Line 855"/>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394" name="Line 856"/>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395" name="Line 857"/>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396" name="Line 858"/>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397" name="Line 859"/>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398" name="Line 860"/>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399" name="Line 861"/>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0" name="Group 914"/>
          <p:cNvGrpSpPr>
            <a:grpSpLocks/>
          </p:cNvGrpSpPr>
          <p:nvPr/>
        </p:nvGrpSpPr>
        <p:grpSpPr bwMode="auto">
          <a:xfrm>
            <a:off x="3171825" y="4444391"/>
            <a:ext cx="280988" cy="549275"/>
            <a:chOff x="2138" y="3105"/>
            <a:chExt cx="404" cy="789"/>
          </a:xfrm>
          <a:solidFill>
            <a:srgbClr val="92D050"/>
          </a:solidFill>
        </p:grpSpPr>
        <p:sp>
          <p:nvSpPr>
            <p:cNvPr id="401" name="Freeform 91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02" name="Freeform 91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03" name="Freeform 91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04" name="Freeform 91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05" name="Freeform 91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06" name="Line 92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07" name="Line 92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08" name="Line 92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09" name="Line 92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10" name="Line 92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11" name="Line 92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12" name="Line 92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3" name="Group 940"/>
          <p:cNvGrpSpPr>
            <a:grpSpLocks/>
          </p:cNvGrpSpPr>
          <p:nvPr/>
        </p:nvGrpSpPr>
        <p:grpSpPr bwMode="auto">
          <a:xfrm>
            <a:off x="3790950" y="2844191"/>
            <a:ext cx="280988" cy="549275"/>
            <a:chOff x="2138" y="3105"/>
            <a:chExt cx="404" cy="789"/>
          </a:xfrm>
          <a:solidFill>
            <a:srgbClr val="92D050"/>
          </a:solidFill>
        </p:grpSpPr>
        <p:sp>
          <p:nvSpPr>
            <p:cNvPr id="414" name="Freeform 941"/>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15" name="Freeform 94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16" name="Freeform 94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17" name="Freeform 944"/>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18" name="Freeform 945"/>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19" name="Line 946"/>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20" name="Line 947"/>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21" name="Line 948"/>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22" name="Line 949"/>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23" name="Line 950"/>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24" name="Line 951"/>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25" name="Line 952"/>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6" name="Group 966"/>
          <p:cNvGrpSpPr>
            <a:grpSpLocks/>
          </p:cNvGrpSpPr>
          <p:nvPr/>
        </p:nvGrpSpPr>
        <p:grpSpPr bwMode="auto">
          <a:xfrm>
            <a:off x="2552700" y="2844191"/>
            <a:ext cx="280988" cy="549275"/>
            <a:chOff x="2138" y="3105"/>
            <a:chExt cx="404" cy="789"/>
          </a:xfrm>
          <a:solidFill>
            <a:srgbClr val="92D050"/>
          </a:solidFill>
        </p:grpSpPr>
        <p:sp>
          <p:nvSpPr>
            <p:cNvPr id="427" name="Freeform 967"/>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28" name="Freeform 96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29" name="Freeform 96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30" name="Freeform 970"/>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31" name="Freeform 971"/>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32" name="Line 972"/>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33" name="Line 973"/>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34" name="Line 974"/>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35" name="Line 975"/>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36" name="Line 976"/>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37" name="Line 977"/>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38" name="Line 978"/>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09" name="Group 992"/>
          <p:cNvGrpSpPr>
            <a:grpSpLocks/>
          </p:cNvGrpSpPr>
          <p:nvPr/>
        </p:nvGrpSpPr>
        <p:grpSpPr bwMode="auto">
          <a:xfrm>
            <a:off x="3790950" y="3606191"/>
            <a:ext cx="280988" cy="549275"/>
            <a:chOff x="2138" y="3105"/>
            <a:chExt cx="404" cy="789"/>
          </a:xfrm>
          <a:solidFill>
            <a:srgbClr val="92D050"/>
          </a:solidFill>
        </p:grpSpPr>
        <p:sp>
          <p:nvSpPr>
            <p:cNvPr id="440" name="Freeform 993"/>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41" name="Freeform 99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42" name="Freeform 99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43" name="Freeform 996"/>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44" name="Freeform 997"/>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45" name="Line 998"/>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46" name="Line 999"/>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47" name="Line 1000"/>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48" name="Line 1001"/>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49" name="Line 1002"/>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50" name="Line 1003"/>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51" name="Line 1004"/>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12" name="Group 1044"/>
          <p:cNvGrpSpPr>
            <a:grpSpLocks/>
          </p:cNvGrpSpPr>
          <p:nvPr/>
        </p:nvGrpSpPr>
        <p:grpSpPr bwMode="auto">
          <a:xfrm>
            <a:off x="1316038" y="2844191"/>
            <a:ext cx="280987" cy="549275"/>
            <a:chOff x="2138" y="3105"/>
            <a:chExt cx="404" cy="789"/>
          </a:xfrm>
          <a:solidFill>
            <a:srgbClr val="92D050"/>
          </a:solidFill>
        </p:grpSpPr>
        <p:sp>
          <p:nvSpPr>
            <p:cNvPr id="453" name="Freeform 1045"/>
            <p:cNvSpPr>
              <a:spLocks/>
            </p:cNvSpPr>
            <p:nvPr/>
          </p:nvSpPr>
          <p:spPr bwMode="auto">
            <a:xfrm>
              <a:off x="2138" y="3105"/>
              <a:ext cx="404" cy="789"/>
            </a:xfrm>
            <a:custGeom>
              <a:avLst/>
              <a:gdLst>
                <a:gd name="T0" fmla="*/ 21 w 171"/>
                <a:gd name="T1" fmla="*/ 4 h 334"/>
                <a:gd name="T2" fmla="*/ 0 w 171"/>
                <a:gd name="T3" fmla="*/ 7 h 334"/>
                <a:gd name="T4" fmla="*/ 0 w 171"/>
                <a:gd name="T5" fmla="*/ 243 h 334"/>
                <a:gd name="T6" fmla="*/ 158 w 171"/>
                <a:gd name="T7" fmla="*/ 334 h 334"/>
                <a:gd name="T8" fmla="*/ 171 w 171"/>
                <a:gd name="T9" fmla="*/ 319 h 334"/>
                <a:gd name="T10" fmla="*/ 171 w 171"/>
                <a:gd name="T11" fmla="*/ 91 h 334"/>
                <a:gd name="T12" fmla="*/ 21 w 171"/>
                <a:gd name="T13" fmla="*/ 4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grpFill/>
            <a:ln w="26988" cap="rnd">
              <a:solidFill>
                <a:srgbClr val="343434"/>
              </a:solidFill>
              <a:round/>
              <a:headEnd/>
              <a:tailEnd/>
            </a:ln>
          </p:spPr>
          <p:txBody>
            <a:bodyPr/>
            <a:lstStyle/>
            <a:p>
              <a:pPr>
                <a:defRPr/>
              </a:pPr>
              <a:endParaRPr lang="en-US" sz="1800"/>
            </a:p>
          </p:txBody>
        </p:sp>
        <p:sp>
          <p:nvSpPr>
            <p:cNvPr id="454" name="Freeform 1046"/>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grpFill/>
            <a:ln w="9525">
              <a:noFill/>
              <a:round/>
              <a:headEnd/>
              <a:tailEnd/>
            </a:ln>
          </p:spPr>
          <p:txBody>
            <a:bodyPr/>
            <a:lstStyle/>
            <a:p>
              <a:pPr>
                <a:defRPr/>
              </a:pPr>
              <a:endParaRPr lang="en-US" sz="1800"/>
            </a:p>
          </p:txBody>
        </p:sp>
        <p:sp>
          <p:nvSpPr>
            <p:cNvPr id="455" name="Freeform 1047"/>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grpFill/>
            <a:ln w="9525">
              <a:noFill/>
              <a:round/>
              <a:headEnd/>
              <a:tailEnd/>
            </a:ln>
          </p:spPr>
          <p:txBody>
            <a:bodyPr/>
            <a:lstStyle/>
            <a:p>
              <a:pPr>
                <a:defRPr/>
              </a:pPr>
              <a:endParaRPr lang="en-US" sz="1800"/>
            </a:p>
          </p:txBody>
        </p:sp>
        <p:sp>
          <p:nvSpPr>
            <p:cNvPr id="456" name="Freeform 1048"/>
            <p:cNvSpPr>
              <a:spLocks/>
            </p:cNvSpPr>
            <p:nvPr/>
          </p:nvSpPr>
          <p:spPr bwMode="auto">
            <a:xfrm>
              <a:off x="2138" y="3105"/>
              <a:ext cx="404" cy="234"/>
            </a:xfrm>
            <a:custGeom>
              <a:avLst/>
              <a:gdLst>
                <a:gd name="T0" fmla="*/ 0 w 171"/>
                <a:gd name="T1" fmla="*/ 7 h 99"/>
                <a:gd name="T2" fmla="*/ 21 w 171"/>
                <a:gd name="T3" fmla="*/ 4 h 99"/>
                <a:gd name="T4" fmla="*/ 171 w 171"/>
                <a:gd name="T5" fmla="*/ 91 h 99"/>
                <a:gd name="T6" fmla="*/ 158 w 171"/>
                <a:gd name="T7" fmla="*/ 99 h 99"/>
                <a:gd name="T8" fmla="*/ 0 w 171"/>
                <a:gd name="T9" fmla="*/ 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grpFill/>
            <a:ln w="9525">
              <a:noFill/>
              <a:round/>
              <a:headEnd/>
              <a:tailEnd/>
            </a:ln>
          </p:spPr>
          <p:txBody>
            <a:bodyPr/>
            <a:lstStyle/>
            <a:p>
              <a:pPr>
                <a:defRPr/>
              </a:pPr>
              <a:endParaRPr lang="en-US" sz="1800"/>
            </a:p>
          </p:txBody>
        </p:sp>
        <p:sp>
          <p:nvSpPr>
            <p:cNvPr id="457" name="Freeform 1049"/>
            <p:cNvSpPr>
              <a:spLocks/>
            </p:cNvSpPr>
            <p:nvPr/>
          </p:nvSpPr>
          <p:spPr bwMode="auto">
            <a:xfrm>
              <a:off x="2511" y="3320"/>
              <a:ext cx="31" cy="574"/>
            </a:xfrm>
            <a:custGeom>
              <a:avLst/>
              <a:gdLst>
                <a:gd name="T0" fmla="*/ 0 w 13"/>
                <a:gd name="T1" fmla="*/ 8 h 243"/>
                <a:gd name="T2" fmla="*/ 0 w 13"/>
                <a:gd name="T3" fmla="*/ 243 h 243"/>
                <a:gd name="T4" fmla="*/ 13 w 13"/>
                <a:gd name="T5" fmla="*/ 228 h 243"/>
                <a:gd name="T6" fmla="*/ 13 w 13"/>
                <a:gd name="T7" fmla="*/ 0 h 243"/>
                <a:gd name="T8" fmla="*/ 0 w 13"/>
                <a:gd name="T9" fmla="*/ 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grpFill/>
            <a:ln w="9525">
              <a:noFill/>
              <a:round/>
              <a:headEnd/>
              <a:tailEnd/>
            </a:ln>
          </p:spPr>
          <p:txBody>
            <a:bodyPr/>
            <a:lstStyle/>
            <a:p>
              <a:pPr>
                <a:defRPr/>
              </a:pPr>
              <a:endParaRPr lang="en-US" sz="1800"/>
            </a:p>
          </p:txBody>
        </p:sp>
        <p:sp>
          <p:nvSpPr>
            <p:cNvPr id="458" name="Line 1050"/>
            <p:cNvSpPr>
              <a:spLocks noChangeShapeType="1"/>
            </p:cNvSpPr>
            <p:nvPr/>
          </p:nvSpPr>
          <p:spPr bwMode="auto">
            <a:xfrm>
              <a:off x="2202" y="3447"/>
              <a:ext cx="243" cy="137"/>
            </a:xfrm>
            <a:prstGeom prst="line">
              <a:avLst/>
            </a:prstGeom>
            <a:grpFill/>
            <a:ln w="22225" cap="rnd">
              <a:solidFill>
                <a:srgbClr val="535252"/>
              </a:solidFill>
              <a:round/>
              <a:headEnd/>
              <a:tailEnd/>
            </a:ln>
          </p:spPr>
          <p:txBody>
            <a:bodyPr/>
            <a:lstStyle/>
            <a:p>
              <a:pPr>
                <a:defRPr/>
              </a:pPr>
              <a:endParaRPr lang="en-US" sz="1800"/>
            </a:p>
          </p:txBody>
        </p:sp>
        <p:sp>
          <p:nvSpPr>
            <p:cNvPr id="459" name="Line 1051"/>
            <p:cNvSpPr>
              <a:spLocks noChangeShapeType="1"/>
            </p:cNvSpPr>
            <p:nvPr/>
          </p:nvSpPr>
          <p:spPr bwMode="auto">
            <a:xfrm>
              <a:off x="2202" y="3511"/>
              <a:ext cx="243" cy="137"/>
            </a:xfrm>
            <a:prstGeom prst="line">
              <a:avLst/>
            </a:prstGeom>
            <a:grpFill/>
            <a:ln w="22225" cap="rnd">
              <a:solidFill>
                <a:srgbClr val="535252"/>
              </a:solidFill>
              <a:round/>
              <a:headEnd/>
              <a:tailEnd/>
            </a:ln>
          </p:spPr>
          <p:txBody>
            <a:bodyPr/>
            <a:lstStyle/>
            <a:p>
              <a:pPr>
                <a:defRPr/>
              </a:pPr>
              <a:endParaRPr lang="en-US" sz="1800"/>
            </a:p>
          </p:txBody>
        </p:sp>
        <p:sp>
          <p:nvSpPr>
            <p:cNvPr id="460" name="Line 1052"/>
            <p:cNvSpPr>
              <a:spLocks noChangeShapeType="1"/>
            </p:cNvSpPr>
            <p:nvPr/>
          </p:nvSpPr>
          <p:spPr bwMode="auto">
            <a:xfrm>
              <a:off x="2202" y="3381"/>
              <a:ext cx="243" cy="142"/>
            </a:xfrm>
            <a:prstGeom prst="line">
              <a:avLst/>
            </a:prstGeom>
            <a:grpFill/>
            <a:ln w="22225" cap="rnd">
              <a:solidFill>
                <a:srgbClr val="535252"/>
              </a:solidFill>
              <a:round/>
              <a:headEnd/>
              <a:tailEnd/>
            </a:ln>
          </p:spPr>
          <p:txBody>
            <a:bodyPr/>
            <a:lstStyle/>
            <a:p>
              <a:pPr>
                <a:defRPr/>
              </a:pPr>
              <a:endParaRPr lang="en-US" sz="1800"/>
            </a:p>
          </p:txBody>
        </p:sp>
        <p:sp>
          <p:nvSpPr>
            <p:cNvPr id="461" name="Line 1053"/>
            <p:cNvSpPr>
              <a:spLocks noChangeShapeType="1"/>
            </p:cNvSpPr>
            <p:nvPr/>
          </p:nvSpPr>
          <p:spPr bwMode="auto">
            <a:xfrm>
              <a:off x="2202" y="3317"/>
              <a:ext cx="243" cy="140"/>
            </a:xfrm>
            <a:prstGeom prst="line">
              <a:avLst/>
            </a:prstGeom>
            <a:grpFill/>
            <a:ln w="22225" cap="rnd">
              <a:solidFill>
                <a:srgbClr val="535252"/>
              </a:solidFill>
              <a:round/>
              <a:headEnd/>
              <a:tailEnd/>
            </a:ln>
          </p:spPr>
          <p:txBody>
            <a:bodyPr/>
            <a:lstStyle/>
            <a:p>
              <a:pPr>
                <a:defRPr/>
              </a:pPr>
              <a:endParaRPr lang="en-US" sz="1800"/>
            </a:p>
          </p:txBody>
        </p:sp>
        <p:sp>
          <p:nvSpPr>
            <p:cNvPr id="462" name="Line 1054"/>
            <p:cNvSpPr>
              <a:spLocks noChangeShapeType="1"/>
            </p:cNvSpPr>
            <p:nvPr/>
          </p:nvSpPr>
          <p:spPr bwMode="auto">
            <a:xfrm>
              <a:off x="2202" y="3254"/>
              <a:ext cx="243" cy="139"/>
            </a:xfrm>
            <a:prstGeom prst="line">
              <a:avLst/>
            </a:prstGeom>
            <a:grpFill/>
            <a:ln w="22225" cap="rnd">
              <a:solidFill>
                <a:srgbClr val="535252"/>
              </a:solidFill>
              <a:round/>
              <a:headEnd/>
              <a:tailEnd/>
            </a:ln>
          </p:spPr>
          <p:txBody>
            <a:bodyPr/>
            <a:lstStyle/>
            <a:p>
              <a:pPr>
                <a:defRPr/>
              </a:pPr>
              <a:endParaRPr lang="en-US" sz="1800"/>
            </a:p>
          </p:txBody>
        </p:sp>
        <p:sp>
          <p:nvSpPr>
            <p:cNvPr id="463" name="Line 1055"/>
            <p:cNvSpPr>
              <a:spLocks noChangeShapeType="1"/>
            </p:cNvSpPr>
            <p:nvPr/>
          </p:nvSpPr>
          <p:spPr bwMode="auto">
            <a:xfrm>
              <a:off x="2202" y="3575"/>
              <a:ext cx="243" cy="139"/>
            </a:xfrm>
            <a:prstGeom prst="line">
              <a:avLst/>
            </a:prstGeom>
            <a:grpFill/>
            <a:ln w="22225" cap="rnd">
              <a:solidFill>
                <a:srgbClr val="535252"/>
              </a:solidFill>
              <a:round/>
              <a:headEnd/>
              <a:tailEnd/>
            </a:ln>
          </p:spPr>
          <p:txBody>
            <a:bodyPr/>
            <a:lstStyle/>
            <a:p>
              <a:pPr>
                <a:defRPr/>
              </a:pPr>
              <a:endParaRPr lang="en-US" sz="1800"/>
            </a:p>
          </p:txBody>
        </p:sp>
        <p:sp>
          <p:nvSpPr>
            <p:cNvPr id="464" name="Line 1056"/>
            <p:cNvSpPr>
              <a:spLocks noChangeShapeType="1"/>
            </p:cNvSpPr>
            <p:nvPr/>
          </p:nvSpPr>
          <p:spPr bwMode="auto">
            <a:xfrm>
              <a:off x="2202" y="3639"/>
              <a:ext cx="243" cy="139"/>
            </a:xfrm>
            <a:prstGeom prst="line">
              <a:avLst/>
            </a:prstGeom>
            <a:grpFill/>
            <a:ln w="22225" cap="rnd">
              <a:solidFill>
                <a:srgbClr val="535252"/>
              </a:solidFill>
              <a:round/>
              <a:headEnd/>
              <a:tailEnd/>
            </a:ln>
          </p:spPr>
          <p:txBody>
            <a:bodyPr/>
            <a:lstStyle/>
            <a:p>
              <a:pPr>
                <a:defRPr/>
              </a:pPr>
              <a:endParaRPr lang="en-US" sz="1800"/>
            </a:p>
          </p:txBody>
        </p:sp>
      </p:grpSp>
      <p:grpSp>
        <p:nvGrpSpPr>
          <p:cNvPr id="915" name="Group 706"/>
          <p:cNvGrpSpPr>
            <a:grpSpLocks/>
          </p:cNvGrpSpPr>
          <p:nvPr/>
        </p:nvGrpSpPr>
        <p:grpSpPr bwMode="auto">
          <a:xfrm>
            <a:off x="1933575" y="2101850"/>
            <a:ext cx="280988" cy="549275"/>
            <a:chOff x="2138" y="3105"/>
            <a:chExt cx="404" cy="789"/>
          </a:xfrm>
        </p:grpSpPr>
        <p:sp>
          <p:nvSpPr>
            <p:cNvPr id="466" name="Freeform 707"/>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467" name="Freeform 70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468" name="Freeform 70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469" name="Freeform 710"/>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470" name="Freeform 711"/>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471" name="Line 71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472" name="Line 71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473" name="Line 714"/>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474" name="Line 715"/>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475" name="Line 716"/>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476" name="Line 717"/>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477" name="Line 718"/>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18" name="Group 732"/>
          <p:cNvGrpSpPr>
            <a:grpSpLocks/>
          </p:cNvGrpSpPr>
          <p:nvPr/>
        </p:nvGrpSpPr>
        <p:grpSpPr bwMode="auto">
          <a:xfrm>
            <a:off x="3181350" y="2101850"/>
            <a:ext cx="280988" cy="549275"/>
            <a:chOff x="2138" y="3105"/>
            <a:chExt cx="404" cy="789"/>
          </a:xfrm>
        </p:grpSpPr>
        <p:sp>
          <p:nvSpPr>
            <p:cNvPr id="479" name="Freeform 73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480" name="Freeform 73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481" name="Freeform 73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482" name="Freeform 73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483" name="Freeform 73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484" name="Line 73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485" name="Line 73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486" name="Line 74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487" name="Line 74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488" name="Line 74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489" name="Line 74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490" name="Line 74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21" name="Group 745"/>
          <p:cNvGrpSpPr>
            <a:grpSpLocks/>
          </p:cNvGrpSpPr>
          <p:nvPr/>
        </p:nvGrpSpPr>
        <p:grpSpPr bwMode="auto">
          <a:xfrm>
            <a:off x="3790950" y="2101850"/>
            <a:ext cx="280988" cy="549275"/>
            <a:chOff x="2138" y="3105"/>
            <a:chExt cx="404" cy="789"/>
          </a:xfrm>
        </p:grpSpPr>
        <p:sp>
          <p:nvSpPr>
            <p:cNvPr id="492" name="Freeform 74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493" name="Freeform 74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494" name="Freeform 74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495" name="Freeform 74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496" name="Freeform 75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497" name="Line 75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498" name="Line 75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499" name="Line 75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00" name="Line 75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01" name="Line 75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02" name="Line 75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03" name="Line 75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24" name="Group 758"/>
          <p:cNvGrpSpPr>
            <a:grpSpLocks/>
          </p:cNvGrpSpPr>
          <p:nvPr/>
        </p:nvGrpSpPr>
        <p:grpSpPr bwMode="auto">
          <a:xfrm>
            <a:off x="1933575" y="2844800"/>
            <a:ext cx="280988" cy="549275"/>
            <a:chOff x="2138" y="3105"/>
            <a:chExt cx="404" cy="789"/>
          </a:xfrm>
        </p:grpSpPr>
        <p:sp>
          <p:nvSpPr>
            <p:cNvPr id="505" name="Freeform 75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06" name="Freeform 76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07" name="Freeform 76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08" name="Freeform 76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09" name="Freeform 76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10" name="Line 76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11" name="Line 76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12" name="Line 76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13" name="Line 76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14" name="Line 76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15" name="Line 76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16" name="Line 77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27" name="Group 797"/>
          <p:cNvGrpSpPr>
            <a:grpSpLocks/>
          </p:cNvGrpSpPr>
          <p:nvPr/>
        </p:nvGrpSpPr>
        <p:grpSpPr bwMode="auto">
          <a:xfrm>
            <a:off x="1933575" y="3597275"/>
            <a:ext cx="280988" cy="549275"/>
            <a:chOff x="2138" y="3105"/>
            <a:chExt cx="404" cy="789"/>
          </a:xfrm>
        </p:grpSpPr>
        <p:sp>
          <p:nvSpPr>
            <p:cNvPr id="518" name="Freeform 79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19" name="Freeform 79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20" name="Freeform 80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21" name="Freeform 80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22" name="Freeform 80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23" name="Line 80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24" name="Line 80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25" name="Line 80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26" name="Line 80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27" name="Line 80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28" name="Line 80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29" name="Line 80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66" name="Group 810"/>
          <p:cNvGrpSpPr>
            <a:grpSpLocks/>
          </p:cNvGrpSpPr>
          <p:nvPr/>
        </p:nvGrpSpPr>
        <p:grpSpPr bwMode="auto">
          <a:xfrm>
            <a:off x="1314450" y="3606800"/>
            <a:ext cx="280988" cy="549275"/>
            <a:chOff x="2138" y="3105"/>
            <a:chExt cx="404" cy="789"/>
          </a:xfrm>
        </p:grpSpPr>
        <p:sp>
          <p:nvSpPr>
            <p:cNvPr id="531" name="Freeform 811"/>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32" name="Freeform 81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33" name="Freeform 81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34" name="Freeform 814"/>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35" name="Freeform 815"/>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36" name="Line 816"/>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37" name="Line 817"/>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38" name="Line 818"/>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39" name="Line 819"/>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40" name="Line 820"/>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41" name="Line 821"/>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42" name="Line 822"/>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79" name="Group 823"/>
          <p:cNvGrpSpPr>
            <a:grpSpLocks/>
          </p:cNvGrpSpPr>
          <p:nvPr/>
        </p:nvGrpSpPr>
        <p:grpSpPr bwMode="auto">
          <a:xfrm>
            <a:off x="2552700" y="3606800"/>
            <a:ext cx="280988" cy="549275"/>
            <a:chOff x="2138" y="3105"/>
            <a:chExt cx="404" cy="789"/>
          </a:xfrm>
        </p:grpSpPr>
        <p:sp>
          <p:nvSpPr>
            <p:cNvPr id="544" name="Freeform 82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45" name="Freeform 82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46" name="Freeform 82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47" name="Freeform 82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48" name="Freeform 82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49" name="Line 82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50" name="Line 83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51" name="Line 83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52" name="Line 83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53" name="Line 83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54" name="Line 83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55" name="Line 83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30" name="Group 836"/>
          <p:cNvGrpSpPr>
            <a:grpSpLocks/>
          </p:cNvGrpSpPr>
          <p:nvPr/>
        </p:nvGrpSpPr>
        <p:grpSpPr bwMode="auto">
          <a:xfrm>
            <a:off x="3171825" y="3606800"/>
            <a:ext cx="280988" cy="549275"/>
            <a:chOff x="2138" y="3105"/>
            <a:chExt cx="404" cy="789"/>
          </a:xfrm>
        </p:grpSpPr>
        <p:sp>
          <p:nvSpPr>
            <p:cNvPr id="557" name="Freeform 837"/>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58"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59" name="Freeform 83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60" name="Freeform 840"/>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61" name="Freeform 841"/>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62" name="Line 84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63" name="Line 84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64" name="Line 844"/>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65" name="Line 845"/>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66" name="Line 846"/>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67" name="Line 847"/>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68" name="Line 848"/>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33" name="Group 862"/>
          <p:cNvGrpSpPr>
            <a:grpSpLocks/>
          </p:cNvGrpSpPr>
          <p:nvPr/>
        </p:nvGrpSpPr>
        <p:grpSpPr bwMode="auto">
          <a:xfrm>
            <a:off x="1943100" y="4425950"/>
            <a:ext cx="280988" cy="549275"/>
            <a:chOff x="2138" y="3105"/>
            <a:chExt cx="404" cy="789"/>
          </a:xfrm>
        </p:grpSpPr>
        <p:sp>
          <p:nvSpPr>
            <p:cNvPr id="570" name="Freeform 86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71" name="Freeform 86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72" name="Freeform 86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73" name="Freeform 86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74" name="Freeform 86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75" name="Line 86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76" name="Line 86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77" name="Line 87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78" name="Line 87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79" name="Line 87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80" name="Line 87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81" name="Line 87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36" name="Group 875"/>
          <p:cNvGrpSpPr>
            <a:grpSpLocks/>
          </p:cNvGrpSpPr>
          <p:nvPr/>
        </p:nvGrpSpPr>
        <p:grpSpPr bwMode="auto">
          <a:xfrm>
            <a:off x="1314450" y="4445000"/>
            <a:ext cx="280988" cy="549275"/>
            <a:chOff x="2138" y="3105"/>
            <a:chExt cx="404" cy="789"/>
          </a:xfrm>
        </p:grpSpPr>
        <p:sp>
          <p:nvSpPr>
            <p:cNvPr id="583" name="Freeform 87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84" name="Freeform 87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85" name="Freeform 87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86" name="Freeform 87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587" name="Freeform 88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588" name="Line 88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589" name="Line 88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590" name="Line 88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591" name="Line 88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592" name="Line 88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593" name="Line 88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594" name="Line 88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0" name="Group 901"/>
          <p:cNvGrpSpPr>
            <a:grpSpLocks/>
          </p:cNvGrpSpPr>
          <p:nvPr/>
        </p:nvGrpSpPr>
        <p:grpSpPr bwMode="auto">
          <a:xfrm>
            <a:off x="3790950" y="4445000"/>
            <a:ext cx="280988" cy="549275"/>
            <a:chOff x="2138" y="3105"/>
            <a:chExt cx="404" cy="789"/>
          </a:xfrm>
        </p:grpSpPr>
        <p:sp>
          <p:nvSpPr>
            <p:cNvPr id="596" name="Freeform 90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597" name="Freeform 90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598" name="Freeform 90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599" name="Freeform 90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00" name="Freeform 90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01" name="Line 90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02" name="Line 90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03" name="Line 90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04" name="Line 91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05" name="Line 91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06" name="Line 91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07" name="Line 91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1" name="Group 927"/>
          <p:cNvGrpSpPr>
            <a:grpSpLocks/>
          </p:cNvGrpSpPr>
          <p:nvPr/>
        </p:nvGrpSpPr>
        <p:grpSpPr bwMode="auto">
          <a:xfrm>
            <a:off x="3171825" y="4445000"/>
            <a:ext cx="280988" cy="549275"/>
            <a:chOff x="2138" y="3105"/>
            <a:chExt cx="404" cy="789"/>
          </a:xfrm>
        </p:grpSpPr>
        <p:sp>
          <p:nvSpPr>
            <p:cNvPr id="609" name="Freeform 92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10" name="Freeform 92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11" name="Freeform 93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12" name="Freeform 93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13" name="Freeform 93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14" name="Line 93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15" name="Line 93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16" name="Line 93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17" name="Line 93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18" name="Line 93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19" name="Line 93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20" name="Line 93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2" name="Group 953"/>
          <p:cNvGrpSpPr>
            <a:grpSpLocks/>
          </p:cNvGrpSpPr>
          <p:nvPr/>
        </p:nvGrpSpPr>
        <p:grpSpPr bwMode="auto">
          <a:xfrm>
            <a:off x="3790950" y="2844800"/>
            <a:ext cx="280988" cy="549275"/>
            <a:chOff x="2138" y="3105"/>
            <a:chExt cx="404" cy="789"/>
          </a:xfrm>
        </p:grpSpPr>
        <p:sp>
          <p:nvSpPr>
            <p:cNvPr id="622" name="Freeform 95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23" name="Freeform 95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24" name="Freeform 95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25" name="Freeform 95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26" name="Freeform 95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27" name="Line 95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28" name="Line 96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29" name="Line 96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30" name="Line 96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31" name="Line 96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32" name="Line 96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33" name="Line 96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3" name="Group 979"/>
          <p:cNvGrpSpPr>
            <a:grpSpLocks/>
          </p:cNvGrpSpPr>
          <p:nvPr/>
        </p:nvGrpSpPr>
        <p:grpSpPr bwMode="auto">
          <a:xfrm>
            <a:off x="2552700" y="2844800"/>
            <a:ext cx="280988" cy="549275"/>
            <a:chOff x="2138" y="3105"/>
            <a:chExt cx="404" cy="789"/>
          </a:xfrm>
        </p:grpSpPr>
        <p:sp>
          <p:nvSpPr>
            <p:cNvPr id="635" name="Freeform 980"/>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36" name="Freeform 98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37" name="Freeform 98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38" name="Freeform 983"/>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39" name="Freeform 984"/>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40" name="Line 985"/>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41" name="Line 986"/>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42" name="Line 987"/>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43" name="Line 988"/>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44" name="Line 989"/>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45" name="Line 990"/>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46" name="Line 991"/>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4" name="Group 1005"/>
          <p:cNvGrpSpPr>
            <a:grpSpLocks/>
          </p:cNvGrpSpPr>
          <p:nvPr/>
        </p:nvGrpSpPr>
        <p:grpSpPr bwMode="auto">
          <a:xfrm>
            <a:off x="3790950" y="3606800"/>
            <a:ext cx="280988" cy="549275"/>
            <a:chOff x="2138" y="3105"/>
            <a:chExt cx="404" cy="789"/>
          </a:xfrm>
        </p:grpSpPr>
        <p:sp>
          <p:nvSpPr>
            <p:cNvPr id="648" name="Freeform 100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49" name="Freeform 100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50" name="Freeform 100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51" name="Freeform 100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52" name="Freeform 101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53" name="Line 101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54" name="Line 101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55" name="Line 101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56" name="Line 101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57" name="Line 101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58" name="Line 101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59" name="Line 101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5" name="Group 1031"/>
          <p:cNvGrpSpPr>
            <a:grpSpLocks/>
          </p:cNvGrpSpPr>
          <p:nvPr/>
        </p:nvGrpSpPr>
        <p:grpSpPr bwMode="auto">
          <a:xfrm>
            <a:off x="2543175" y="2082800"/>
            <a:ext cx="280988" cy="549275"/>
            <a:chOff x="2138" y="3105"/>
            <a:chExt cx="404" cy="789"/>
          </a:xfrm>
        </p:grpSpPr>
        <p:sp>
          <p:nvSpPr>
            <p:cNvPr id="661" name="Freeform 103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62" name="Freeform 103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63" name="Freeform 103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64" name="Freeform 103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65" name="Freeform 103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66" name="Line 103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67" name="Line 103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68" name="Line 103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69" name="Line 104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70" name="Line 104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71" name="Line 104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72" name="Line 104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46" name="Group 1057"/>
          <p:cNvGrpSpPr>
            <a:grpSpLocks/>
          </p:cNvGrpSpPr>
          <p:nvPr/>
        </p:nvGrpSpPr>
        <p:grpSpPr bwMode="auto">
          <a:xfrm>
            <a:off x="1316038" y="2844800"/>
            <a:ext cx="280987" cy="549275"/>
            <a:chOff x="2138" y="3105"/>
            <a:chExt cx="404" cy="789"/>
          </a:xfrm>
        </p:grpSpPr>
        <p:sp>
          <p:nvSpPr>
            <p:cNvPr id="674" name="Freeform 105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75" name="Freeform 105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76" name="Freeform 106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677" name="Freeform 106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678" name="Freeform 106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679" name="Line 106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680" name="Line 106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681" name="Line 106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682" name="Line 106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683" name="Line 106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684" name="Line 106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685" name="Line 106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sp>
        <p:nvSpPr>
          <p:cNvPr id="686" name="Slide Number Placeholder 931"/>
          <p:cNvSpPr txBox="1">
            <a:spLocks/>
          </p:cNvSpPr>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C46F4FA-04FD-4E68-A12C-FE9E721CF258}" type="slidenum">
              <a:rPr kumimoji="0" lang="en-US" sz="1000" b="1" i="0" u="none" strike="noStrike" kern="1200" cap="none" spc="0" normalizeH="0" baseline="0" noProof="0" smtClean="0">
                <a:ln>
                  <a:noFill/>
                </a:ln>
                <a:solidFill>
                  <a:schemeClr val="bg1"/>
                </a:solidFill>
                <a:effectLst/>
                <a:uLnTx/>
                <a:uFillTx/>
                <a:latin typeface="+mn-lt"/>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32</a:t>
            </a:fld>
            <a:endParaRPr kumimoji="0" lang="en-US" sz="1000" b="1" i="0" u="none" strike="noStrike" kern="1200" cap="none" spc="0" normalizeH="0" baseline="0" noProof="0" dirty="0" smtClean="0">
              <a:ln>
                <a:noFill/>
              </a:ln>
              <a:solidFill>
                <a:schemeClr val="bg1"/>
              </a:solidFill>
              <a:effectLst/>
              <a:uLnTx/>
              <a:uFillTx/>
              <a:latin typeface="+mn-lt"/>
              <a:ea typeface="+mn-ea"/>
              <a:cs typeface="Arial" charset="0"/>
            </a:endParaRPr>
          </a:p>
        </p:txBody>
      </p:sp>
      <p:sp>
        <p:nvSpPr>
          <p:cNvPr id="687" name="Line 3"/>
          <p:cNvSpPr>
            <a:spLocks noChangeShapeType="1"/>
          </p:cNvSpPr>
          <p:nvPr/>
        </p:nvSpPr>
        <p:spPr bwMode="gray">
          <a:xfrm flipH="1">
            <a:off x="4572000" y="1844675"/>
            <a:ext cx="0" cy="4271963"/>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nchor="ctr">
            <a:spAutoFit/>
          </a:bodyPr>
          <a:lstStyle/>
          <a:p>
            <a:pPr>
              <a:defRPr/>
            </a:pPr>
            <a:endParaRPr lang="en-US" sz="1800"/>
          </a:p>
        </p:txBody>
      </p:sp>
      <p:grpSp>
        <p:nvGrpSpPr>
          <p:cNvPr id="947" name="Group 1070"/>
          <p:cNvGrpSpPr>
            <a:grpSpLocks/>
          </p:cNvGrpSpPr>
          <p:nvPr/>
        </p:nvGrpSpPr>
        <p:grpSpPr bwMode="auto">
          <a:xfrm flipH="1">
            <a:off x="4686300" y="2444750"/>
            <a:ext cx="4210050" cy="609600"/>
            <a:chOff x="132" y="2622"/>
            <a:chExt cx="2652" cy="384"/>
          </a:xfrm>
        </p:grpSpPr>
        <p:sp>
          <p:nvSpPr>
            <p:cNvPr id="689" name="Rectangle 67"/>
            <p:cNvSpPr>
              <a:spLocks noChangeArrowheads="1"/>
            </p:cNvSpPr>
            <p:nvPr/>
          </p:nvSpPr>
          <p:spPr bwMode="auto">
            <a:xfrm flipV="1">
              <a:off x="132" y="2795"/>
              <a:ext cx="2652" cy="51"/>
            </a:xfrm>
            <a:prstGeom prst="rect">
              <a:avLst/>
            </a:prstGeom>
            <a:gradFill rotWithShape="1">
              <a:gsLst>
                <a:gs pos="0">
                  <a:srgbClr val="FFCC00"/>
                </a:gs>
                <a:gs pos="100000">
                  <a:schemeClr val="accent2">
                    <a:alpha val="0"/>
                  </a:schemeClr>
                </a:gs>
              </a:gsLst>
              <a:path path="shape">
                <a:fillToRect l="50000" t="50000" r="50000" b="50000"/>
              </a:path>
            </a:gradFill>
            <a:ln w="19050">
              <a:noFill/>
              <a:miter lim="800000"/>
              <a:headEnd/>
              <a:tailEnd/>
            </a:ln>
          </p:spPr>
          <p:txBody>
            <a:bodyPr rot="10800000" wrap="none" anchor="ctr"/>
            <a:lstStyle/>
            <a:p>
              <a:endParaRPr lang="en-US" sz="1800"/>
            </a:p>
          </p:txBody>
        </p:sp>
        <p:pic>
          <p:nvPicPr>
            <p:cNvPr id="690" name="Picture 1072" descr="security-logo"/>
            <p:cNvPicPr>
              <a:picLocks noChangeAspect="1" noChangeArrowheads="1"/>
            </p:cNvPicPr>
            <p:nvPr/>
          </p:nvPicPr>
          <p:blipFill>
            <a:blip r:embed="rId3" cstate="print"/>
            <a:srcRect/>
            <a:stretch>
              <a:fillRect/>
            </a:stretch>
          </p:blipFill>
          <p:spPr bwMode="auto">
            <a:xfrm>
              <a:off x="186" y="2622"/>
              <a:ext cx="384" cy="384"/>
            </a:xfrm>
            <a:prstGeom prst="rect">
              <a:avLst/>
            </a:prstGeom>
            <a:noFill/>
            <a:ln w="9525">
              <a:noFill/>
              <a:miter lim="800000"/>
              <a:headEnd/>
              <a:tailEnd/>
            </a:ln>
          </p:spPr>
        </p:pic>
      </p:grpSp>
      <p:grpSp>
        <p:nvGrpSpPr>
          <p:cNvPr id="948" name="Group 1073"/>
          <p:cNvGrpSpPr>
            <a:grpSpLocks/>
          </p:cNvGrpSpPr>
          <p:nvPr/>
        </p:nvGrpSpPr>
        <p:grpSpPr bwMode="auto">
          <a:xfrm flipH="1">
            <a:off x="219075" y="4852988"/>
            <a:ext cx="4210050" cy="609600"/>
            <a:chOff x="3012" y="3132"/>
            <a:chExt cx="2652" cy="384"/>
          </a:xfrm>
        </p:grpSpPr>
        <p:sp>
          <p:nvSpPr>
            <p:cNvPr id="692" name="Rectangle 67"/>
            <p:cNvSpPr>
              <a:spLocks noChangeArrowheads="1"/>
            </p:cNvSpPr>
            <p:nvPr/>
          </p:nvSpPr>
          <p:spPr bwMode="auto">
            <a:xfrm flipH="1" flipV="1">
              <a:off x="3012" y="3305"/>
              <a:ext cx="2652" cy="51"/>
            </a:xfrm>
            <a:prstGeom prst="rect">
              <a:avLst/>
            </a:prstGeom>
            <a:gradFill rotWithShape="1">
              <a:gsLst>
                <a:gs pos="0">
                  <a:srgbClr val="FFC000"/>
                </a:gs>
                <a:gs pos="100000">
                  <a:schemeClr val="accent2">
                    <a:alpha val="0"/>
                  </a:schemeClr>
                </a:gs>
              </a:gsLst>
              <a:path path="shape">
                <a:fillToRect l="50000" t="50000" r="50000" b="50000"/>
              </a:path>
            </a:gradFill>
            <a:ln w="19050">
              <a:noFill/>
              <a:miter lim="800000"/>
              <a:headEnd/>
              <a:tailEnd/>
            </a:ln>
          </p:spPr>
          <p:txBody>
            <a:bodyPr rot="10800000" wrap="none" anchor="ctr"/>
            <a:lstStyle/>
            <a:p>
              <a:endParaRPr lang="en-US" sz="1800"/>
            </a:p>
          </p:txBody>
        </p:sp>
        <p:pic>
          <p:nvPicPr>
            <p:cNvPr id="693" name="Picture 1075" descr="security-logo"/>
            <p:cNvPicPr>
              <a:picLocks noChangeAspect="1" noChangeArrowheads="1"/>
            </p:cNvPicPr>
            <p:nvPr/>
          </p:nvPicPr>
          <p:blipFill>
            <a:blip r:embed="rId3" cstate="print"/>
            <a:srcRect/>
            <a:stretch>
              <a:fillRect/>
            </a:stretch>
          </p:blipFill>
          <p:spPr bwMode="auto">
            <a:xfrm>
              <a:off x="5226" y="3132"/>
              <a:ext cx="384" cy="384"/>
            </a:xfrm>
            <a:prstGeom prst="rect">
              <a:avLst/>
            </a:prstGeom>
            <a:noFill/>
            <a:ln w="9525">
              <a:noFill/>
              <a:miter lim="800000"/>
              <a:headEnd/>
              <a:tailEnd/>
            </a:ln>
          </p:spPr>
        </p:pic>
      </p:grpSp>
      <p:sp>
        <p:nvSpPr>
          <p:cNvPr id="694" name="Text Box 1076"/>
          <p:cNvSpPr txBox="1">
            <a:spLocks noChangeArrowheads="1"/>
          </p:cNvSpPr>
          <p:nvPr/>
        </p:nvSpPr>
        <p:spPr bwMode="auto">
          <a:xfrm>
            <a:off x="4729163" y="5334000"/>
            <a:ext cx="3894137" cy="892175"/>
          </a:xfrm>
          <a:prstGeom prst="rect">
            <a:avLst/>
          </a:prstGeom>
          <a:noFill/>
          <a:ln w="9525">
            <a:noFill/>
            <a:miter lim="800000"/>
            <a:headEnd/>
            <a:tailEnd/>
          </a:ln>
        </p:spPr>
        <p:txBody>
          <a:bodyPr>
            <a:spAutoFit/>
          </a:bodyPr>
          <a:lstStyle/>
          <a:p>
            <a:pPr>
              <a:defRPr/>
            </a:pPr>
            <a:r>
              <a:rPr lang="en-US" sz="2000" b="1" dirty="0">
                <a:solidFill>
                  <a:srgbClr val="FFCC00"/>
                </a:solidFill>
                <a:latin typeface="+mn-lt"/>
              </a:rPr>
              <a:t>Reputation- Optimized Scanning</a:t>
            </a:r>
          </a:p>
          <a:p>
            <a:pPr>
              <a:defRPr/>
            </a:pPr>
            <a:r>
              <a:rPr lang="en-US" sz="1600" b="1" dirty="0">
                <a:latin typeface="+mn-lt"/>
              </a:rPr>
              <a:t>Skips any file we are sure is good,</a:t>
            </a:r>
            <a:br>
              <a:rPr lang="en-US" sz="1600" b="1" dirty="0">
                <a:latin typeface="+mn-lt"/>
              </a:rPr>
            </a:br>
            <a:r>
              <a:rPr lang="en-US" sz="1600" b="1" dirty="0">
                <a:latin typeface="+mn-lt"/>
              </a:rPr>
              <a:t>leading to much faster scan times</a:t>
            </a:r>
            <a:endParaRPr lang="en-US" sz="2000" b="1" dirty="0">
              <a:latin typeface="+mn-lt"/>
            </a:endParaRPr>
          </a:p>
        </p:txBody>
      </p:sp>
      <p:sp>
        <p:nvSpPr>
          <p:cNvPr id="695" name="Text Box 1077"/>
          <p:cNvSpPr txBox="1">
            <a:spLocks noChangeArrowheads="1"/>
          </p:cNvSpPr>
          <p:nvPr/>
        </p:nvSpPr>
        <p:spPr bwMode="auto">
          <a:xfrm>
            <a:off x="1155700" y="5334000"/>
            <a:ext cx="2336800" cy="646113"/>
          </a:xfrm>
          <a:prstGeom prst="rect">
            <a:avLst/>
          </a:prstGeom>
          <a:noFill/>
          <a:ln w="9525">
            <a:noFill/>
            <a:miter lim="800000"/>
            <a:headEnd/>
            <a:tailEnd/>
          </a:ln>
        </p:spPr>
        <p:txBody>
          <a:bodyPr wrap="none">
            <a:spAutoFit/>
          </a:bodyPr>
          <a:lstStyle/>
          <a:p>
            <a:pPr>
              <a:defRPr/>
            </a:pPr>
            <a:r>
              <a:rPr lang="en-US" sz="2000" b="1" dirty="0">
                <a:solidFill>
                  <a:srgbClr val="FFCC00"/>
                </a:solidFill>
                <a:latin typeface="+mn-lt"/>
              </a:rPr>
              <a:t>Traditional Scanning</a:t>
            </a:r>
          </a:p>
          <a:p>
            <a:pPr>
              <a:defRPr/>
            </a:pPr>
            <a:r>
              <a:rPr lang="en-US" sz="1600" b="1" dirty="0">
                <a:latin typeface="+mn-lt"/>
              </a:rPr>
              <a:t>Has to scan every file</a:t>
            </a:r>
          </a:p>
        </p:txBody>
      </p:sp>
      <p:grpSp>
        <p:nvGrpSpPr>
          <p:cNvPr id="949" name="Group 758"/>
          <p:cNvGrpSpPr>
            <a:grpSpLocks/>
          </p:cNvGrpSpPr>
          <p:nvPr/>
        </p:nvGrpSpPr>
        <p:grpSpPr bwMode="auto">
          <a:xfrm>
            <a:off x="5791200" y="2873375"/>
            <a:ext cx="280988" cy="549275"/>
            <a:chOff x="2138" y="3105"/>
            <a:chExt cx="404" cy="789"/>
          </a:xfrm>
        </p:grpSpPr>
        <p:sp>
          <p:nvSpPr>
            <p:cNvPr id="697" name="Freeform 75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698" name="Freeform 76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699" name="Freeform 76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00" name="Freeform 76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01" name="Freeform 76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02" name="Line 76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03" name="Line 76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04" name="Line 76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05" name="Line 76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06" name="Line 76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07" name="Line 76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08" name="Line 77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0" name="Group 771"/>
          <p:cNvGrpSpPr>
            <a:grpSpLocks/>
          </p:cNvGrpSpPr>
          <p:nvPr/>
        </p:nvGrpSpPr>
        <p:grpSpPr bwMode="auto">
          <a:xfrm>
            <a:off x="7029450" y="2873375"/>
            <a:ext cx="280988" cy="549275"/>
            <a:chOff x="2138" y="3105"/>
            <a:chExt cx="404" cy="789"/>
          </a:xfrm>
        </p:grpSpPr>
        <p:sp>
          <p:nvSpPr>
            <p:cNvPr id="710" name="Freeform 77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11" name="Freeform 77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12" name="Freeform 77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13" name="Freeform 77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14" name="Freeform 77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15" name="Line 77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16" name="Line 77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17" name="Line 77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18" name="Line 78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19" name="Line 78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20" name="Line 78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21" name="Line 78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1" name="Group 797"/>
          <p:cNvGrpSpPr>
            <a:grpSpLocks/>
          </p:cNvGrpSpPr>
          <p:nvPr/>
        </p:nvGrpSpPr>
        <p:grpSpPr bwMode="auto">
          <a:xfrm>
            <a:off x="5791200" y="3625850"/>
            <a:ext cx="280988" cy="549275"/>
            <a:chOff x="2138" y="3105"/>
            <a:chExt cx="404" cy="789"/>
          </a:xfrm>
        </p:grpSpPr>
        <p:sp>
          <p:nvSpPr>
            <p:cNvPr id="723" name="Freeform 79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24" name="Freeform 79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25" name="Freeform 80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26" name="Freeform 80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27" name="Freeform 80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28" name="Line 80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29" name="Line 80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30" name="Line 80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31" name="Line 80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32" name="Line 80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33" name="Line 80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34" name="Line 80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2" name="Group 810"/>
          <p:cNvGrpSpPr>
            <a:grpSpLocks/>
          </p:cNvGrpSpPr>
          <p:nvPr/>
        </p:nvGrpSpPr>
        <p:grpSpPr bwMode="auto">
          <a:xfrm>
            <a:off x="5172075" y="3635375"/>
            <a:ext cx="280988" cy="549275"/>
            <a:chOff x="2138" y="3105"/>
            <a:chExt cx="404" cy="789"/>
          </a:xfrm>
        </p:grpSpPr>
        <p:sp>
          <p:nvSpPr>
            <p:cNvPr id="736" name="Freeform 811"/>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37" name="Freeform 812"/>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38" name="Freeform 813"/>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39" name="Freeform 814"/>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40" name="Freeform 815"/>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41" name="Line 816"/>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42" name="Line 817"/>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43" name="Line 818"/>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44" name="Line 819"/>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45" name="Line 820"/>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46" name="Line 821"/>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47" name="Line 822"/>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3" name="Group 823"/>
          <p:cNvGrpSpPr>
            <a:grpSpLocks/>
          </p:cNvGrpSpPr>
          <p:nvPr/>
        </p:nvGrpSpPr>
        <p:grpSpPr bwMode="auto">
          <a:xfrm>
            <a:off x="6410325" y="3635375"/>
            <a:ext cx="280988" cy="549275"/>
            <a:chOff x="2138" y="3105"/>
            <a:chExt cx="404" cy="789"/>
          </a:xfrm>
        </p:grpSpPr>
        <p:sp>
          <p:nvSpPr>
            <p:cNvPr id="749" name="Freeform 82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50" name="Freeform 82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51" name="Freeform 82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52" name="Freeform 82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53" name="Freeform 82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54" name="Line 82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55" name="Line 83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56" name="Line 83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57" name="Line 83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58" name="Line 83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59" name="Line 83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60" name="Line 83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4" name="Group 836"/>
          <p:cNvGrpSpPr>
            <a:grpSpLocks/>
          </p:cNvGrpSpPr>
          <p:nvPr/>
        </p:nvGrpSpPr>
        <p:grpSpPr bwMode="auto">
          <a:xfrm>
            <a:off x="7029450" y="3635375"/>
            <a:ext cx="280988" cy="549275"/>
            <a:chOff x="2138" y="3105"/>
            <a:chExt cx="404" cy="789"/>
          </a:xfrm>
        </p:grpSpPr>
        <p:sp>
          <p:nvSpPr>
            <p:cNvPr id="762" name="Freeform 837"/>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63" name="Freeform 838"/>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64" name="Freeform 839"/>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65" name="Freeform 840"/>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66" name="Freeform 841"/>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67" name="Line 842"/>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68" name="Line 843"/>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69" name="Line 844"/>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70" name="Line 845"/>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71" name="Line 846"/>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72" name="Line 847"/>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73" name="Line 848"/>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5" name="Group 862"/>
          <p:cNvGrpSpPr>
            <a:grpSpLocks/>
          </p:cNvGrpSpPr>
          <p:nvPr/>
        </p:nvGrpSpPr>
        <p:grpSpPr bwMode="auto">
          <a:xfrm>
            <a:off x="5800725" y="4454525"/>
            <a:ext cx="280988" cy="549275"/>
            <a:chOff x="2138" y="3105"/>
            <a:chExt cx="404" cy="789"/>
          </a:xfrm>
        </p:grpSpPr>
        <p:sp>
          <p:nvSpPr>
            <p:cNvPr id="775" name="Freeform 863"/>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76" name="Freeform 864"/>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77" name="Freeform 865"/>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78" name="Freeform 866"/>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79" name="Freeform 867"/>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80" name="Line 868"/>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81" name="Line 869"/>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82" name="Line 870"/>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83" name="Line 871"/>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84" name="Line 872"/>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85" name="Line 873"/>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86" name="Line 874"/>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6" name="Group 875"/>
          <p:cNvGrpSpPr>
            <a:grpSpLocks/>
          </p:cNvGrpSpPr>
          <p:nvPr/>
        </p:nvGrpSpPr>
        <p:grpSpPr bwMode="auto">
          <a:xfrm>
            <a:off x="5172075" y="4473575"/>
            <a:ext cx="280988" cy="549275"/>
            <a:chOff x="2138" y="3105"/>
            <a:chExt cx="404" cy="789"/>
          </a:xfrm>
        </p:grpSpPr>
        <p:sp>
          <p:nvSpPr>
            <p:cNvPr id="788" name="Freeform 87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789" name="Freeform 87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790" name="Freeform 87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791" name="Freeform 87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792" name="Freeform 88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793" name="Line 88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794" name="Line 88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795" name="Line 88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796" name="Line 88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797" name="Line 88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798" name="Line 88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799" name="Line 88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7" name="Group 888"/>
          <p:cNvGrpSpPr>
            <a:grpSpLocks/>
          </p:cNvGrpSpPr>
          <p:nvPr/>
        </p:nvGrpSpPr>
        <p:grpSpPr bwMode="auto">
          <a:xfrm>
            <a:off x="6400800" y="4483100"/>
            <a:ext cx="280988" cy="549275"/>
            <a:chOff x="2138" y="3105"/>
            <a:chExt cx="404" cy="789"/>
          </a:xfrm>
        </p:grpSpPr>
        <p:sp>
          <p:nvSpPr>
            <p:cNvPr id="801" name="Freeform 889"/>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02" name="Freeform 890"/>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03" name="Freeform 891"/>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04" name="Freeform 892"/>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05" name="Freeform 893"/>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06" name="Line 894"/>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07" name="Line 895"/>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08" name="Line 896"/>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09" name="Line 897"/>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10" name="Line 898"/>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11" name="Line 899"/>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12" name="Line 900"/>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8" name="Group 901"/>
          <p:cNvGrpSpPr>
            <a:grpSpLocks/>
          </p:cNvGrpSpPr>
          <p:nvPr/>
        </p:nvGrpSpPr>
        <p:grpSpPr bwMode="auto">
          <a:xfrm>
            <a:off x="7648575" y="4473575"/>
            <a:ext cx="280988" cy="549275"/>
            <a:chOff x="2138" y="3105"/>
            <a:chExt cx="404" cy="789"/>
          </a:xfrm>
        </p:grpSpPr>
        <p:sp>
          <p:nvSpPr>
            <p:cNvPr id="814" name="Freeform 902"/>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15" name="Freeform 903"/>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16" name="Freeform 904"/>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17" name="Freeform 905"/>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18" name="Freeform 906"/>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19" name="Line 907"/>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20" name="Line 908"/>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21" name="Line 909"/>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22" name="Line 910"/>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23" name="Line 911"/>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24" name="Line 912"/>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25" name="Line 913"/>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59" name="Group 927"/>
          <p:cNvGrpSpPr>
            <a:grpSpLocks/>
          </p:cNvGrpSpPr>
          <p:nvPr/>
        </p:nvGrpSpPr>
        <p:grpSpPr bwMode="auto">
          <a:xfrm>
            <a:off x="7029450" y="4473575"/>
            <a:ext cx="280988" cy="549275"/>
            <a:chOff x="2138" y="3105"/>
            <a:chExt cx="404" cy="789"/>
          </a:xfrm>
        </p:grpSpPr>
        <p:sp>
          <p:nvSpPr>
            <p:cNvPr id="827" name="Freeform 92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28" name="Freeform 92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29" name="Freeform 93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30" name="Freeform 93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31" name="Freeform 93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32" name="Line 93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33" name="Line 93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34" name="Line 93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35" name="Line 93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36" name="Line 93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37" name="Line 93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38" name="Line 93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192" name="Group 953"/>
          <p:cNvGrpSpPr>
            <a:grpSpLocks/>
          </p:cNvGrpSpPr>
          <p:nvPr/>
        </p:nvGrpSpPr>
        <p:grpSpPr bwMode="auto">
          <a:xfrm>
            <a:off x="7648575" y="2873375"/>
            <a:ext cx="280988" cy="549275"/>
            <a:chOff x="2138" y="3105"/>
            <a:chExt cx="404" cy="789"/>
          </a:xfrm>
        </p:grpSpPr>
        <p:sp>
          <p:nvSpPr>
            <p:cNvPr id="840" name="Freeform 954"/>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41" name="Freeform 955"/>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42" name="Freeform 956"/>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43" name="Freeform 957"/>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44" name="Freeform 958"/>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45" name="Line 959"/>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46" name="Line 960"/>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47" name="Line 961"/>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48" name="Line 962"/>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49" name="Line 963"/>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50" name="Line 964"/>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51" name="Line 965"/>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205" name="Group 979"/>
          <p:cNvGrpSpPr>
            <a:grpSpLocks/>
          </p:cNvGrpSpPr>
          <p:nvPr/>
        </p:nvGrpSpPr>
        <p:grpSpPr bwMode="auto">
          <a:xfrm>
            <a:off x="6410325" y="2873375"/>
            <a:ext cx="280988" cy="549275"/>
            <a:chOff x="2138" y="3105"/>
            <a:chExt cx="404" cy="789"/>
          </a:xfrm>
        </p:grpSpPr>
        <p:sp>
          <p:nvSpPr>
            <p:cNvPr id="853" name="Freeform 980"/>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54" name="Freeform 981"/>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55" name="Freeform 982"/>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56" name="Freeform 983"/>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57" name="Freeform 984"/>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58" name="Line 985"/>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59" name="Line 986"/>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60" name="Line 987"/>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61" name="Line 988"/>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62" name="Line 989"/>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63" name="Line 990"/>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64" name="Line 991"/>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218" name="Group 1005"/>
          <p:cNvGrpSpPr>
            <a:grpSpLocks/>
          </p:cNvGrpSpPr>
          <p:nvPr/>
        </p:nvGrpSpPr>
        <p:grpSpPr bwMode="auto">
          <a:xfrm>
            <a:off x="7648575" y="3635375"/>
            <a:ext cx="280988" cy="549275"/>
            <a:chOff x="2138" y="3105"/>
            <a:chExt cx="404" cy="789"/>
          </a:xfrm>
        </p:grpSpPr>
        <p:sp>
          <p:nvSpPr>
            <p:cNvPr id="866" name="Freeform 1006"/>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67" name="Freeform 1007"/>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68" name="Freeform 1008"/>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69" name="Freeform 1009"/>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70" name="Freeform 1010"/>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71" name="Line 1011"/>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72" name="Line 1012"/>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73" name="Line 1013"/>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74" name="Line 1014"/>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75" name="Line 1015"/>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76" name="Line 1016"/>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77" name="Line 1017"/>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61" name="Group 1057"/>
          <p:cNvGrpSpPr>
            <a:grpSpLocks/>
          </p:cNvGrpSpPr>
          <p:nvPr/>
        </p:nvGrpSpPr>
        <p:grpSpPr bwMode="auto">
          <a:xfrm>
            <a:off x="5173663" y="2873375"/>
            <a:ext cx="280987" cy="549275"/>
            <a:chOff x="2138" y="3105"/>
            <a:chExt cx="404" cy="789"/>
          </a:xfrm>
        </p:grpSpPr>
        <p:sp>
          <p:nvSpPr>
            <p:cNvPr id="879" name="Freeform 1058"/>
            <p:cNvSpPr>
              <a:spLocks/>
            </p:cNvSpPr>
            <p:nvPr/>
          </p:nvSpPr>
          <p:spPr bwMode="auto">
            <a:xfrm>
              <a:off x="2138" y="3105"/>
              <a:ext cx="404" cy="789"/>
            </a:xfrm>
            <a:custGeom>
              <a:avLst/>
              <a:gdLst>
                <a:gd name="T0" fmla="*/ 111260634 w 171"/>
                <a:gd name="T1" fmla="*/ 19901417 h 334"/>
                <a:gd name="T2" fmla="*/ 0 w 171"/>
                <a:gd name="T3" fmla="*/ 37375672 h 334"/>
                <a:gd name="T4" fmla="*/ 0 w 171"/>
                <a:gd name="T5" fmla="*/ 1274959431 h 334"/>
                <a:gd name="T6" fmla="*/ 830040507 w 171"/>
                <a:gd name="T7" fmla="*/ 1752669559 h 334"/>
                <a:gd name="T8" fmla="*/ 898936592 w 171"/>
                <a:gd name="T9" fmla="*/ 1674644499 h 334"/>
                <a:gd name="T10" fmla="*/ 898936592 w 171"/>
                <a:gd name="T11" fmla="*/ 477717838 h 334"/>
                <a:gd name="T12" fmla="*/ 111260634 w 171"/>
                <a:gd name="T13" fmla="*/ 19901417 h 334"/>
                <a:gd name="T14" fmla="*/ 0 60000 65536"/>
                <a:gd name="T15" fmla="*/ 0 60000 65536"/>
                <a:gd name="T16" fmla="*/ 0 60000 65536"/>
                <a:gd name="T17" fmla="*/ 0 60000 65536"/>
                <a:gd name="T18" fmla="*/ 0 60000 65536"/>
                <a:gd name="T19" fmla="*/ 0 60000 65536"/>
                <a:gd name="T20" fmla="*/ 0 60000 65536"/>
                <a:gd name="T21" fmla="*/ 0 w 171"/>
                <a:gd name="T22" fmla="*/ 0 h 334"/>
                <a:gd name="T23" fmla="*/ 171 w 171"/>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334">
                  <a:moveTo>
                    <a:pt x="21" y="4"/>
                  </a:moveTo>
                  <a:cubicBezTo>
                    <a:pt x="14" y="0"/>
                    <a:pt x="0" y="7"/>
                    <a:pt x="0" y="7"/>
                  </a:cubicBezTo>
                  <a:cubicBezTo>
                    <a:pt x="0" y="179"/>
                    <a:pt x="0" y="243"/>
                    <a:pt x="0" y="243"/>
                  </a:cubicBezTo>
                  <a:cubicBezTo>
                    <a:pt x="158" y="334"/>
                    <a:pt x="158" y="334"/>
                    <a:pt x="158" y="334"/>
                  </a:cubicBezTo>
                  <a:cubicBezTo>
                    <a:pt x="158" y="334"/>
                    <a:pt x="171" y="325"/>
                    <a:pt x="171" y="319"/>
                  </a:cubicBezTo>
                  <a:cubicBezTo>
                    <a:pt x="171" y="313"/>
                    <a:pt x="171" y="91"/>
                    <a:pt x="171" y="91"/>
                  </a:cubicBezTo>
                  <a:cubicBezTo>
                    <a:pt x="171" y="91"/>
                    <a:pt x="27" y="8"/>
                    <a:pt x="21" y="4"/>
                  </a:cubicBezTo>
                </a:path>
              </a:pathLst>
            </a:custGeom>
            <a:noFill/>
            <a:ln w="26988" cap="rnd">
              <a:solidFill>
                <a:srgbClr val="343434"/>
              </a:solidFill>
              <a:round/>
              <a:headEnd/>
              <a:tailEnd/>
            </a:ln>
          </p:spPr>
          <p:txBody>
            <a:bodyPr/>
            <a:lstStyle/>
            <a:p>
              <a:endParaRPr lang="en-US" sz="1800"/>
            </a:p>
          </p:txBody>
        </p:sp>
        <p:sp>
          <p:nvSpPr>
            <p:cNvPr id="880" name="Freeform 1059"/>
            <p:cNvSpPr>
              <a:spLocks/>
            </p:cNvSpPr>
            <p:nvPr/>
          </p:nvSpPr>
          <p:spPr bwMode="auto">
            <a:xfrm>
              <a:off x="2138" y="3121"/>
              <a:ext cx="373" cy="773"/>
            </a:xfrm>
            <a:custGeom>
              <a:avLst/>
              <a:gdLst>
                <a:gd name="T0" fmla="*/ 373 w 373"/>
                <a:gd name="T1" fmla="*/ 773 h 773"/>
                <a:gd name="T2" fmla="*/ 0 w 373"/>
                <a:gd name="T3" fmla="*/ 558 h 773"/>
                <a:gd name="T4" fmla="*/ 0 w 373"/>
                <a:gd name="T5" fmla="*/ 0 h 773"/>
                <a:gd name="T6" fmla="*/ 373 w 373"/>
                <a:gd name="T7" fmla="*/ 218 h 773"/>
                <a:gd name="T8" fmla="*/ 373 w 373"/>
                <a:gd name="T9" fmla="*/ 773 h 773"/>
                <a:gd name="T10" fmla="*/ 373 w 373"/>
                <a:gd name="T11" fmla="*/ 773 h 773"/>
                <a:gd name="T12" fmla="*/ 0 60000 65536"/>
                <a:gd name="T13" fmla="*/ 0 60000 65536"/>
                <a:gd name="T14" fmla="*/ 0 60000 65536"/>
                <a:gd name="T15" fmla="*/ 0 60000 65536"/>
                <a:gd name="T16" fmla="*/ 0 60000 65536"/>
                <a:gd name="T17" fmla="*/ 0 60000 65536"/>
                <a:gd name="T18" fmla="*/ 0 w 373"/>
                <a:gd name="T19" fmla="*/ 0 h 773"/>
                <a:gd name="T20" fmla="*/ 373 w 373"/>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373" h="773">
                  <a:moveTo>
                    <a:pt x="373" y="773"/>
                  </a:moveTo>
                  <a:lnTo>
                    <a:pt x="0" y="558"/>
                  </a:lnTo>
                  <a:lnTo>
                    <a:pt x="0" y="0"/>
                  </a:lnTo>
                  <a:lnTo>
                    <a:pt x="373" y="218"/>
                  </a:lnTo>
                  <a:lnTo>
                    <a:pt x="373" y="773"/>
                  </a:lnTo>
                  <a:close/>
                </a:path>
              </a:pathLst>
            </a:custGeom>
            <a:solidFill>
              <a:srgbClr val="CDCCCC"/>
            </a:solidFill>
            <a:ln w="9525">
              <a:noFill/>
              <a:round/>
              <a:headEnd/>
              <a:tailEnd/>
            </a:ln>
          </p:spPr>
          <p:txBody>
            <a:bodyPr/>
            <a:lstStyle/>
            <a:p>
              <a:endParaRPr lang="en-US" sz="1800"/>
            </a:p>
          </p:txBody>
        </p:sp>
        <p:sp>
          <p:nvSpPr>
            <p:cNvPr id="881" name="Freeform 1060"/>
            <p:cNvSpPr>
              <a:spLocks/>
            </p:cNvSpPr>
            <p:nvPr/>
          </p:nvSpPr>
          <p:spPr bwMode="auto">
            <a:xfrm>
              <a:off x="2162" y="3157"/>
              <a:ext cx="328" cy="704"/>
            </a:xfrm>
            <a:custGeom>
              <a:avLst/>
              <a:gdLst>
                <a:gd name="T0" fmla="*/ 328 w 328"/>
                <a:gd name="T1" fmla="*/ 704 h 704"/>
                <a:gd name="T2" fmla="*/ 0 w 328"/>
                <a:gd name="T3" fmla="*/ 510 h 704"/>
                <a:gd name="T4" fmla="*/ 0 w 328"/>
                <a:gd name="T5" fmla="*/ 0 h 704"/>
                <a:gd name="T6" fmla="*/ 328 w 328"/>
                <a:gd name="T7" fmla="*/ 194 h 704"/>
                <a:gd name="T8" fmla="*/ 328 w 328"/>
                <a:gd name="T9" fmla="*/ 704 h 704"/>
                <a:gd name="T10" fmla="*/ 328 w 328"/>
                <a:gd name="T11" fmla="*/ 704 h 704"/>
                <a:gd name="T12" fmla="*/ 0 60000 65536"/>
                <a:gd name="T13" fmla="*/ 0 60000 65536"/>
                <a:gd name="T14" fmla="*/ 0 60000 65536"/>
                <a:gd name="T15" fmla="*/ 0 60000 65536"/>
                <a:gd name="T16" fmla="*/ 0 60000 65536"/>
                <a:gd name="T17" fmla="*/ 0 60000 65536"/>
                <a:gd name="T18" fmla="*/ 0 w 328"/>
                <a:gd name="T19" fmla="*/ 0 h 704"/>
                <a:gd name="T20" fmla="*/ 328 w 328"/>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28" h="704">
                  <a:moveTo>
                    <a:pt x="328" y="704"/>
                  </a:moveTo>
                  <a:lnTo>
                    <a:pt x="0" y="510"/>
                  </a:lnTo>
                  <a:lnTo>
                    <a:pt x="0" y="0"/>
                  </a:lnTo>
                  <a:lnTo>
                    <a:pt x="328" y="194"/>
                  </a:lnTo>
                  <a:lnTo>
                    <a:pt x="328" y="704"/>
                  </a:lnTo>
                  <a:close/>
                </a:path>
              </a:pathLst>
            </a:custGeom>
            <a:solidFill>
              <a:srgbClr val="FFFFFF"/>
            </a:solidFill>
            <a:ln w="9525">
              <a:noFill/>
              <a:round/>
              <a:headEnd/>
              <a:tailEnd/>
            </a:ln>
          </p:spPr>
          <p:txBody>
            <a:bodyPr/>
            <a:lstStyle/>
            <a:p>
              <a:endParaRPr lang="en-US" sz="1800"/>
            </a:p>
          </p:txBody>
        </p:sp>
        <p:sp>
          <p:nvSpPr>
            <p:cNvPr id="882" name="Freeform 1061"/>
            <p:cNvSpPr>
              <a:spLocks/>
            </p:cNvSpPr>
            <p:nvPr/>
          </p:nvSpPr>
          <p:spPr bwMode="auto">
            <a:xfrm>
              <a:off x="2138" y="3105"/>
              <a:ext cx="404" cy="234"/>
            </a:xfrm>
            <a:custGeom>
              <a:avLst/>
              <a:gdLst>
                <a:gd name="T0" fmla="*/ 0 w 171"/>
                <a:gd name="T1" fmla="*/ 38216537 h 99"/>
                <a:gd name="T2" fmla="*/ 111260634 w 171"/>
                <a:gd name="T3" fmla="*/ 20044018 h 99"/>
                <a:gd name="T4" fmla="*/ 898936592 w 171"/>
                <a:gd name="T5" fmla="*/ 482245960 h 99"/>
                <a:gd name="T6" fmla="*/ 830040507 w 171"/>
                <a:gd name="T7" fmla="*/ 524720001 h 99"/>
                <a:gd name="T8" fmla="*/ 0 w 171"/>
                <a:gd name="T9" fmla="*/ 38216537 h 99"/>
                <a:gd name="T10" fmla="*/ 0 60000 65536"/>
                <a:gd name="T11" fmla="*/ 0 60000 65536"/>
                <a:gd name="T12" fmla="*/ 0 60000 65536"/>
                <a:gd name="T13" fmla="*/ 0 60000 65536"/>
                <a:gd name="T14" fmla="*/ 0 60000 65536"/>
                <a:gd name="T15" fmla="*/ 0 w 171"/>
                <a:gd name="T16" fmla="*/ 0 h 99"/>
                <a:gd name="T17" fmla="*/ 171 w 171"/>
                <a:gd name="T18" fmla="*/ 99 h 99"/>
              </a:gdLst>
              <a:ahLst/>
              <a:cxnLst>
                <a:cxn ang="T10">
                  <a:pos x="T0" y="T1"/>
                </a:cxn>
                <a:cxn ang="T11">
                  <a:pos x="T2" y="T3"/>
                </a:cxn>
                <a:cxn ang="T12">
                  <a:pos x="T4" y="T5"/>
                </a:cxn>
                <a:cxn ang="T13">
                  <a:pos x="T6" y="T7"/>
                </a:cxn>
                <a:cxn ang="T14">
                  <a:pos x="T8" y="T9"/>
                </a:cxn>
              </a:cxnLst>
              <a:rect l="T15" t="T16" r="T17" b="T18"/>
              <a:pathLst>
                <a:path w="171" h="99">
                  <a:moveTo>
                    <a:pt x="0" y="7"/>
                  </a:moveTo>
                  <a:cubicBezTo>
                    <a:pt x="0" y="7"/>
                    <a:pt x="14" y="0"/>
                    <a:pt x="21" y="4"/>
                  </a:cubicBezTo>
                  <a:cubicBezTo>
                    <a:pt x="27" y="8"/>
                    <a:pt x="171" y="91"/>
                    <a:pt x="171" y="91"/>
                  </a:cubicBezTo>
                  <a:cubicBezTo>
                    <a:pt x="158" y="99"/>
                    <a:pt x="158" y="99"/>
                    <a:pt x="158" y="99"/>
                  </a:cubicBezTo>
                  <a:cubicBezTo>
                    <a:pt x="0" y="7"/>
                    <a:pt x="0" y="7"/>
                    <a:pt x="0" y="7"/>
                  </a:cubicBezTo>
                  <a:close/>
                </a:path>
              </a:pathLst>
            </a:custGeom>
            <a:solidFill>
              <a:srgbClr val="F3F3F3"/>
            </a:solidFill>
            <a:ln w="9525">
              <a:noFill/>
              <a:round/>
              <a:headEnd/>
              <a:tailEnd/>
            </a:ln>
          </p:spPr>
          <p:txBody>
            <a:bodyPr/>
            <a:lstStyle/>
            <a:p>
              <a:endParaRPr lang="en-US" sz="1800"/>
            </a:p>
          </p:txBody>
        </p:sp>
        <p:sp>
          <p:nvSpPr>
            <p:cNvPr id="883" name="Freeform 1062"/>
            <p:cNvSpPr>
              <a:spLocks/>
            </p:cNvSpPr>
            <p:nvPr/>
          </p:nvSpPr>
          <p:spPr bwMode="auto">
            <a:xfrm>
              <a:off x="2511" y="3320"/>
              <a:ext cx="31" cy="574"/>
            </a:xfrm>
            <a:custGeom>
              <a:avLst/>
              <a:gdLst>
                <a:gd name="T0" fmla="*/ 0 w 13"/>
                <a:gd name="T1" fmla="*/ 42130418 h 243"/>
                <a:gd name="T2" fmla="*/ 0 w 13"/>
                <a:gd name="T3" fmla="*/ 1273926153 h 243"/>
                <a:gd name="T4" fmla="*/ 80769265 w 13"/>
                <a:gd name="T5" fmla="*/ 1195942750 h 243"/>
                <a:gd name="T6" fmla="*/ 80769265 w 13"/>
                <a:gd name="T7" fmla="*/ 0 h 243"/>
                <a:gd name="T8" fmla="*/ 0 w 13"/>
                <a:gd name="T9" fmla="*/ 42130418 h 243"/>
                <a:gd name="T10" fmla="*/ 0 60000 65536"/>
                <a:gd name="T11" fmla="*/ 0 60000 65536"/>
                <a:gd name="T12" fmla="*/ 0 60000 65536"/>
                <a:gd name="T13" fmla="*/ 0 60000 65536"/>
                <a:gd name="T14" fmla="*/ 0 60000 65536"/>
                <a:gd name="T15" fmla="*/ 0 w 13"/>
                <a:gd name="T16" fmla="*/ 0 h 243"/>
                <a:gd name="T17" fmla="*/ 13 w 13"/>
                <a:gd name="T18" fmla="*/ 243 h 243"/>
              </a:gdLst>
              <a:ahLst/>
              <a:cxnLst>
                <a:cxn ang="T10">
                  <a:pos x="T0" y="T1"/>
                </a:cxn>
                <a:cxn ang="T11">
                  <a:pos x="T2" y="T3"/>
                </a:cxn>
                <a:cxn ang="T12">
                  <a:pos x="T4" y="T5"/>
                </a:cxn>
                <a:cxn ang="T13">
                  <a:pos x="T6" y="T7"/>
                </a:cxn>
                <a:cxn ang="T14">
                  <a:pos x="T8" y="T9"/>
                </a:cxn>
              </a:cxnLst>
              <a:rect l="T15" t="T16" r="T17" b="T18"/>
              <a:pathLst>
                <a:path w="13" h="243">
                  <a:moveTo>
                    <a:pt x="0" y="8"/>
                  </a:moveTo>
                  <a:cubicBezTo>
                    <a:pt x="0" y="179"/>
                    <a:pt x="0" y="243"/>
                    <a:pt x="0" y="243"/>
                  </a:cubicBezTo>
                  <a:cubicBezTo>
                    <a:pt x="0" y="243"/>
                    <a:pt x="13" y="234"/>
                    <a:pt x="13" y="228"/>
                  </a:cubicBezTo>
                  <a:cubicBezTo>
                    <a:pt x="13" y="222"/>
                    <a:pt x="13" y="0"/>
                    <a:pt x="13" y="0"/>
                  </a:cubicBezTo>
                  <a:cubicBezTo>
                    <a:pt x="0" y="8"/>
                    <a:pt x="0" y="8"/>
                    <a:pt x="0" y="8"/>
                  </a:cubicBezTo>
                  <a:close/>
                </a:path>
              </a:pathLst>
            </a:custGeom>
            <a:solidFill>
              <a:srgbClr val="676767"/>
            </a:solidFill>
            <a:ln w="9525">
              <a:noFill/>
              <a:round/>
              <a:headEnd/>
              <a:tailEnd/>
            </a:ln>
          </p:spPr>
          <p:txBody>
            <a:bodyPr/>
            <a:lstStyle/>
            <a:p>
              <a:endParaRPr lang="en-US" sz="1800"/>
            </a:p>
          </p:txBody>
        </p:sp>
        <p:sp>
          <p:nvSpPr>
            <p:cNvPr id="884" name="Line 1063"/>
            <p:cNvSpPr>
              <a:spLocks noChangeShapeType="1"/>
            </p:cNvSpPr>
            <p:nvPr/>
          </p:nvSpPr>
          <p:spPr bwMode="auto">
            <a:xfrm>
              <a:off x="2202" y="3447"/>
              <a:ext cx="243" cy="137"/>
            </a:xfrm>
            <a:prstGeom prst="line">
              <a:avLst/>
            </a:prstGeom>
            <a:noFill/>
            <a:ln w="22225" cap="rnd">
              <a:solidFill>
                <a:srgbClr val="535252"/>
              </a:solidFill>
              <a:round/>
              <a:headEnd/>
              <a:tailEnd/>
            </a:ln>
          </p:spPr>
          <p:txBody>
            <a:bodyPr/>
            <a:lstStyle/>
            <a:p>
              <a:endParaRPr lang="en-US"/>
            </a:p>
          </p:txBody>
        </p:sp>
        <p:sp>
          <p:nvSpPr>
            <p:cNvPr id="885" name="Line 1064"/>
            <p:cNvSpPr>
              <a:spLocks noChangeShapeType="1"/>
            </p:cNvSpPr>
            <p:nvPr/>
          </p:nvSpPr>
          <p:spPr bwMode="auto">
            <a:xfrm>
              <a:off x="2202" y="3511"/>
              <a:ext cx="243" cy="137"/>
            </a:xfrm>
            <a:prstGeom prst="line">
              <a:avLst/>
            </a:prstGeom>
            <a:noFill/>
            <a:ln w="22225" cap="rnd">
              <a:solidFill>
                <a:srgbClr val="535252"/>
              </a:solidFill>
              <a:round/>
              <a:headEnd/>
              <a:tailEnd/>
            </a:ln>
          </p:spPr>
          <p:txBody>
            <a:bodyPr/>
            <a:lstStyle/>
            <a:p>
              <a:endParaRPr lang="en-US"/>
            </a:p>
          </p:txBody>
        </p:sp>
        <p:sp>
          <p:nvSpPr>
            <p:cNvPr id="886" name="Line 1065"/>
            <p:cNvSpPr>
              <a:spLocks noChangeShapeType="1"/>
            </p:cNvSpPr>
            <p:nvPr/>
          </p:nvSpPr>
          <p:spPr bwMode="auto">
            <a:xfrm>
              <a:off x="2202" y="3381"/>
              <a:ext cx="243" cy="142"/>
            </a:xfrm>
            <a:prstGeom prst="line">
              <a:avLst/>
            </a:prstGeom>
            <a:noFill/>
            <a:ln w="22225" cap="rnd">
              <a:solidFill>
                <a:srgbClr val="535252"/>
              </a:solidFill>
              <a:round/>
              <a:headEnd/>
              <a:tailEnd/>
            </a:ln>
          </p:spPr>
          <p:txBody>
            <a:bodyPr/>
            <a:lstStyle/>
            <a:p>
              <a:endParaRPr lang="en-US"/>
            </a:p>
          </p:txBody>
        </p:sp>
        <p:sp>
          <p:nvSpPr>
            <p:cNvPr id="887" name="Line 1066"/>
            <p:cNvSpPr>
              <a:spLocks noChangeShapeType="1"/>
            </p:cNvSpPr>
            <p:nvPr/>
          </p:nvSpPr>
          <p:spPr bwMode="auto">
            <a:xfrm>
              <a:off x="2202" y="3317"/>
              <a:ext cx="243" cy="140"/>
            </a:xfrm>
            <a:prstGeom prst="line">
              <a:avLst/>
            </a:prstGeom>
            <a:noFill/>
            <a:ln w="22225" cap="rnd">
              <a:solidFill>
                <a:srgbClr val="535252"/>
              </a:solidFill>
              <a:round/>
              <a:headEnd/>
              <a:tailEnd/>
            </a:ln>
          </p:spPr>
          <p:txBody>
            <a:bodyPr/>
            <a:lstStyle/>
            <a:p>
              <a:endParaRPr lang="en-US"/>
            </a:p>
          </p:txBody>
        </p:sp>
        <p:sp>
          <p:nvSpPr>
            <p:cNvPr id="888" name="Line 1067"/>
            <p:cNvSpPr>
              <a:spLocks noChangeShapeType="1"/>
            </p:cNvSpPr>
            <p:nvPr/>
          </p:nvSpPr>
          <p:spPr bwMode="auto">
            <a:xfrm>
              <a:off x="2202" y="3254"/>
              <a:ext cx="243" cy="139"/>
            </a:xfrm>
            <a:prstGeom prst="line">
              <a:avLst/>
            </a:prstGeom>
            <a:noFill/>
            <a:ln w="22225" cap="rnd">
              <a:solidFill>
                <a:srgbClr val="535252"/>
              </a:solidFill>
              <a:round/>
              <a:headEnd/>
              <a:tailEnd/>
            </a:ln>
          </p:spPr>
          <p:txBody>
            <a:bodyPr/>
            <a:lstStyle/>
            <a:p>
              <a:endParaRPr lang="en-US"/>
            </a:p>
          </p:txBody>
        </p:sp>
        <p:sp>
          <p:nvSpPr>
            <p:cNvPr id="889" name="Line 1068"/>
            <p:cNvSpPr>
              <a:spLocks noChangeShapeType="1"/>
            </p:cNvSpPr>
            <p:nvPr/>
          </p:nvSpPr>
          <p:spPr bwMode="auto">
            <a:xfrm>
              <a:off x="2202" y="3575"/>
              <a:ext cx="243" cy="139"/>
            </a:xfrm>
            <a:prstGeom prst="line">
              <a:avLst/>
            </a:prstGeom>
            <a:noFill/>
            <a:ln w="22225" cap="rnd">
              <a:solidFill>
                <a:srgbClr val="535252"/>
              </a:solidFill>
              <a:round/>
              <a:headEnd/>
              <a:tailEnd/>
            </a:ln>
          </p:spPr>
          <p:txBody>
            <a:bodyPr/>
            <a:lstStyle/>
            <a:p>
              <a:endParaRPr lang="en-US"/>
            </a:p>
          </p:txBody>
        </p:sp>
        <p:sp>
          <p:nvSpPr>
            <p:cNvPr id="890" name="Line 1069"/>
            <p:cNvSpPr>
              <a:spLocks noChangeShapeType="1"/>
            </p:cNvSpPr>
            <p:nvPr/>
          </p:nvSpPr>
          <p:spPr bwMode="auto">
            <a:xfrm>
              <a:off x="2202" y="3639"/>
              <a:ext cx="243" cy="139"/>
            </a:xfrm>
            <a:prstGeom prst="line">
              <a:avLst/>
            </a:prstGeom>
            <a:noFill/>
            <a:ln w="22225" cap="rnd">
              <a:solidFill>
                <a:srgbClr val="535252"/>
              </a:solidFill>
              <a:round/>
              <a:headEnd/>
              <a:tailEnd/>
            </a:ln>
          </p:spPr>
          <p:txBody>
            <a:bodyPr/>
            <a:lstStyle/>
            <a:p>
              <a:endParaRPr lang="en-US"/>
            </a:p>
          </p:txBody>
        </p:sp>
      </p:grpSp>
      <p:grpSp>
        <p:nvGrpSpPr>
          <p:cNvPr id="962" name="Group 956"/>
          <p:cNvGrpSpPr>
            <a:grpSpLocks/>
          </p:cNvGrpSpPr>
          <p:nvPr/>
        </p:nvGrpSpPr>
        <p:grpSpPr bwMode="auto">
          <a:xfrm>
            <a:off x="5067300" y="4749800"/>
            <a:ext cx="309563" cy="266700"/>
            <a:chOff x="5105399" y="4495800"/>
            <a:chExt cx="309207" cy="266699"/>
          </a:xfrm>
        </p:grpSpPr>
        <p:sp>
          <p:nvSpPr>
            <p:cNvPr id="892" name="Oval 891"/>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893"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3" name="Group 957"/>
          <p:cNvGrpSpPr>
            <a:grpSpLocks/>
          </p:cNvGrpSpPr>
          <p:nvPr/>
        </p:nvGrpSpPr>
        <p:grpSpPr bwMode="auto">
          <a:xfrm>
            <a:off x="5705475" y="4749800"/>
            <a:ext cx="309563" cy="266700"/>
            <a:chOff x="5105399" y="4495800"/>
            <a:chExt cx="309207" cy="266699"/>
          </a:xfrm>
        </p:grpSpPr>
        <p:sp>
          <p:nvSpPr>
            <p:cNvPr id="895" name="Oval 894"/>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896"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4" name="Group 960"/>
          <p:cNvGrpSpPr>
            <a:grpSpLocks/>
          </p:cNvGrpSpPr>
          <p:nvPr/>
        </p:nvGrpSpPr>
        <p:grpSpPr bwMode="auto">
          <a:xfrm>
            <a:off x="6286500" y="4749800"/>
            <a:ext cx="309563" cy="266700"/>
            <a:chOff x="5105399" y="4495800"/>
            <a:chExt cx="309207" cy="266699"/>
          </a:xfrm>
        </p:grpSpPr>
        <p:sp>
          <p:nvSpPr>
            <p:cNvPr id="898" name="Oval 897"/>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899"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5" name="Group 963"/>
          <p:cNvGrpSpPr>
            <a:grpSpLocks/>
          </p:cNvGrpSpPr>
          <p:nvPr/>
        </p:nvGrpSpPr>
        <p:grpSpPr bwMode="auto">
          <a:xfrm>
            <a:off x="6924675" y="4749800"/>
            <a:ext cx="309563" cy="266700"/>
            <a:chOff x="5105399" y="4495800"/>
            <a:chExt cx="309207" cy="266699"/>
          </a:xfrm>
        </p:grpSpPr>
        <p:sp>
          <p:nvSpPr>
            <p:cNvPr id="901" name="Oval 900"/>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02"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6" name="Group 966"/>
          <p:cNvGrpSpPr>
            <a:grpSpLocks/>
          </p:cNvGrpSpPr>
          <p:nvPr/>
        </p:nvGrpSpPr>
        <p:grpSpPr bwMode="auto">
          <a:xfrm>
            <a:off x="7562850" y="4749800"/>
            <a:ext cx="309563" cy="266700"/>
            <a:chOff x="5105399" y="4495800"/>
            <a:chExt cx="309207" cy="266699"/>
          </a:xfrm>
        </p:grpSpPr>
        <p:sp>
          <p:nvSpPr>
            <p:cNvPr id="904" name="Oval 903"/>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05"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7" name="Group 969"/>
          <p:cNvGrpSpPr>
            <a:grpSpLocks/>
          </p:cNvGrpSpPr>
          <p:nvPr/>
        </p:nvGrpSpPr>
        <p:grpSpPr bwMode="auto">
          <a:xfrm>
            <a:off x="5067300" y="3911600"/>
            <a:ext cx="309563" cy="266700"/>
            <a:chOff x="5105399" y="4495800"/>
            <a:chExt cx="309207" cy="266699"/>
          </a:xfrm>
        </p:grpSpPr>
        <p:sp>
          <p:nvSpPr>
            <p:cNvPr id="907" name="Oval 906"/>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08"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8" name="Group 972"/>
          <p:cNvGrpSpPr>
            <a:grpSpLocks/>
          </p:cNvGrpSpPr>
          <p:nvPr/>
        </p:nvGrpSpPr>
        <p:grpSpPr bwMode="auto">
          <a:xfrm>
            <a:off x="5705475" y="3911600"/>
            <a:ext cx="309563" cy="266700"/>
            <a:chOff x="5105399" y="4495800"/>
            <a:chExt cx="309207" cy="266699"/>
          </a:xfrm>
        </p:grpSpPr>
        <p:sp>
          <p:nvSpPr>
            <p:cNvPr id="910" name="Oval 909"/>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11"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69" name="Group 975"/>
          <p:cNvGrpSpPr>
            <a:grpSpLocks/>
          </p:cNvGrpSpPr>
          <p:nvPr/>
        </p:nvGrpSpPr>
        <p:grpSpPr bwMode="auto">
          <a:xfrm>
            <a:off x="6286500" y="3911600"/>
            <a:ext cx="309563" cy="266700"/>
            <a:chOff x="5105399" y="4495800"/>
            <a:chExt cx="309207" cy="266699"/>
          </a:xfrm>
        </p:grpSpPr>
        <p:sp>
          <p:nvSpPr>
            <p:cNvPr id="913" name="Oval 912"/>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14"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0" name="Group 978"/>
          <p:cNvGrpSpPr>
            <a:grpSpLocks/>
          </p:cNvGrpSpPr>
          <p:nvPr/>
        </p:nvGrpSpPr>
        <p:grpSpPr bwMode="auto">
          <a:xfrm>
            <a:off x="6924675" y="3911600"/>
            <a:ext cx="309563" cy="266700"/>
            <a:chOff x="5105399" y="4495800"/>
            <a:chExt cx="309207" cy="266699"/>
          </a:xfrm>
        </p:grpSpPr>
        <p:sp>
          <p:nvSpPr>
            <p:cNvPr id="916" name="Oval 915"/>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17"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1" name="Group 981"/>
          <p:cNvGrpSpPr>
            <a:grpSpLocks/>
          </p:cNvGrpSpPr>
          <p:nvPr/>
        </p:nvGrpSpPr>
        <p:grpSpPr bwMode="auto">
          <a:xfrm>
            <a:off x="7562850" y="3911600"/>
            <a:ext cx="309563" cy="266700"/>
            <a:chOff x="5105399" y="4495800"/>
            <a:chExt cx="309207" cy="266699"/>
          </a:xfrm>
        </p:grpSpPr>
        <p:sp>
          <p:nvSpPr>
            <p:cNvPr id="919" name="Oval 918"/>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0"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2" name="Group 984"/>
          <p:cNvGrpSpPr>
            <a:grpSpLocks/>
          </p:cNvGrpSpPr>
          <p:nvPr/>
        </p:nvGrpSpPr>
        <p:grpSpPr bwMode="auto">
          <a:xfrm>
            <a:off x="5067300" y="3149600"/>
            <a:ext cx="309563" cy="266700"/>
            <a:chOff x="5105399" y="4495800"/>
            <a:chExt cx="309207" cy="266699"/>
          </a:xfrm>
        </p:grpSpPr>
        <p:sp>
          <p:nvSpPr>
            <p:cNvPr id="922" name="Oval 921"/>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3"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3" name="Group 987"/>
          <p:cNvGrpSpPr>
            <a:grpSpLocks/>
          </p:cNvGrpSpPr>
          <p:nvPr/>
        </p:nvGrpSpPr>
        <p:grpSpPr bwMode="auto">
          <a:xfrm>
            <a:off x="5705475" y="3149600"/>
            <a:ext cx="309563" cy="266700"/>
            <a:chOff x="5105399" y="4495800"/>
            <a:chExt cx="309207" cy="266699"/>
          </a:xfrm>
        </p:grpSpPr>
        <p:sp>
          <p:nvSpPr>
            <p:cNvPr id="925" name="Oval 924"/>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6"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4" name="Group 990"/>
          <p:cNvGrpSpPr>
            <a:grpSpLocks/>
          </p:cNvGrpSpPr>
          <p:nvPr/>
        </p:nvGrpSpPr>
        <p:grpSpPr bwMode="auto">
          <a:xfrm>
            <a:off x="6286500" y="3149600"/>
            <a:ext cx="309563" cy="266700"/>
            <a:chOff x="5105399" y="4495800"/>
            <a:chExt cx="309207" cy="266699"/>
          </a:xfrm>
        </p:grpSpPr>
        <p:sp>
          <p:nvSpPr>
            <p:cNvPr id="928" name="Oval 927"/>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29"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5" name="Group 993"/>
          <p:cNvGrpSpPr>
            <a:grpSpLocks/>
          </p:cNvGrpSpPr>
          <p:nvPr/>
        </p:nvGrpSpPr>
        <p:grpSpPr bwMode="auto">
          <a:xfrm>
            <a:off x="6924675" y="3149600"/>
            <a:ext cx="309563" cy="266700"/>
            <a:chOff x="5105399" y="4495800"/>
            <a:chExt cx="309207" cy="266699"/>
          </a:xfrm>
        </p:grpSpPr>
        <p:sp>
          <p:nvSpPr>
            <p:cNvPr id="931" name="Oval 930"/>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32"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6" name="Group 996"/>
          <p:cNvGrpSpPr>
            <a:grpSpLocks/>
          </p:cNvGrpSpPr>
          <p:nvPr/>
        </p:nvGrpSpPr>
        <p:grpSpPr bwMode="auto">
          <a:xfrm>
            <a:off x="7562850" y="3149600"/>
            <a:ext cx="309563" cy="266700"/>
            <a:chOff x="5105399" y="4495800"/>
            <a:chExt cx="309207" cy="266699"/>
          </a:xfrm>
        </p:grpSpPr>
        <p:sp>
          <p:nvSpPr>
            <p:cNvPr id="934" name="Oval 933"/>
            <p:cNvSpPr/>
            <p:nvPr/>
          </p:nvSpPr>
          <p:spPr>
            <a:xfrm>
              <a:off x="5105399" y="4524375"/>
              <a:ext cx="237851" cy="238124"/>
            </a:xfrm>
            <a:prstGeom prst="ellipse">
              <a:avLst/>
            </a:prstGeom>
            <a:solidFill>
              <a:srgbClr val="339933"/>
            </a:solidFill>
            <a:ln w="9525" algn="ctr">
              <a:noFill/>
              <a:round/>
              <a:headEnd/>
              <a:tailEnd/>
            </a:ln>
            <a:effectLst>
              <a:outerShdw blurRad="50800" dist="38100" dir="2700000" algn="tl" rotWithShape="0">
                <a:prstClr val="black">
                  <a:alpha val="40000"/>
                </a:prstClr>
              </a:outerShdw>
            </a:effectLst>
          </p:spPr>
          <p:txBody>
            <a:bodyPr anchor="ctr"/>
            <a:lstStyle/>
            <a:p>
              <a:pPr algn="ctr">
                <a:defRPr/>
              </a:pPr>
              <a:endParaRPr lang="en-US" sz="1200">
                <a:solidFill>
                  <a:srgbClr val="FFFFFF"/>
                </a:solidFill>
              </a:endParaRPr>
            </a:p>
          </p:txBody>
        </p:sp>
        <p:sp>
          <p:nvSpPr>
            <p:cNvPr id="935" name="WordArt 108"/>
            <p:cNvSpPr>
              <a:spLocks noChangeAspect="1" noChangeArrowheads="1" noChangeShapeType="1" noTextEdit="1"/>
            </p:cNvSpPr>
            <p:nvPr/>
          </p:nvSpPr>
          <p:spPr bwMode="auto">
            <a:xfrm>
              <a:off x="5140325" y="4495800"/>
              <a:ext cx="274281" cy="232486"/>
            </a:xfrm>
            <a:prstGeom prst="rect">
              <a:avLst/>
            </a:prstGeom>
          </p:spPr>
          <p:txBody>
            <a:bodyPr wrap="none" fromWordArt="1">
              <a:prstTxWarp prst="textPlain">
                <a:avLst>
                  <a:gd name="adj" fmla="val 50000"/>
                </a:avLst>
              </a:prstTxWarp>
            </a:bodyPr>
            <a:lstStyle/>
            <a:p>
              <a:pPr algn="ctr"/>
              <a:r>
                <a:rPr lang="en-US" sz="3600" kern="10">
                  <a:ln w="9525">
                    <a:solidFill>
                      <a:srgbClr val="4D4D4D"/>
                    </a:solidFill>
                    <a:round/>
                    <a:headEnd/>
                    <a:tailEnd/>
                  </a:ln>
                  <a:solidFill>
                    <a:schemeClr val="bg1"/>
                  </a:solidFill>
                  <a:latin typeface="Wingdings"/>
                </a:rPr>
                <a:t>ü</a:t>
              </a:r>
            </a:p>
          </p:txBody>
        </p:sp>
      </p:grpSp>
      <p:grpSp>
        <p:nvGrpSpPr>
          <p:cNvPr id="977" name="Group 1070"/>
          <p:cNvGrpSpPr>
            <a:grpSpLocks/>
          </p:cNvGrpSpPr>
          <p:nvPr/>
        </p:nvGrpSpPr>
        <p:grpSpPr bwMode="auto">
          <a:xfrm flipH="1">
            <a:off x="4686300" y="4852988"/>
            <a:ext cx="4210050" cy="609600"/>
            <a:chOff x="132" y="2622"/>
            <a:chExt cx="2652" cy="384"/>
          </a:xfrm>
        </p:grpSpPr>
        <p:sp>
          <p:nvSpPr>
            <p:cNvPr id="937" name="Rectangle 67"/>
            <p:cNvSpPr>
              <a:spLocks noChangeArrowheads="1"/>
            </p:cNvSpPr>
            <p:nvPr/>
          </p:nvSpPr>
          <p:spPr bwMode="auto">
            <a:xfrm flipV="1">
              <a:off x="132" y="2795"/>
              <a:ext cx="2652" cy="51"/>
            </a:xfrm>
            <a:prstGeom prst="rect">
              <a:avLst/>
            </a:prstGeom>
            <a:gradFill rotWithShape="1">
              <a:gsLst>
                <a:gs pos="0">
                  <a:srgbClr val="FFC000"/>
                </a:gs>
                <a:gs pos="100000">
                  <a:schemeClr val="accent2">
                    <a:alpha val="0"/>
                  </a:schemeClr>
                </a:gs>
              </a:gsLst>
              <a:path path="shape">
                <a:fillToRect l="50000" t="50000" r="50000" b="50000"/>
              </a:path>
            </a:gradFill>
            <a:ln w="19050">
              <a:noFill/>
              <a:miter lim="800000"/>
              <a:headEnd/>
              <a:tailEnd/>
            </a:ln>
          </p:spPr>
          <p:txBody>
            <a:bodyPr rot="10800000" wrap="none" anchor="ctr"/>
            <a:lstStyle/>
            <a:p>
              <a:endParaRPr lang="en-US" sz="1800"/>
            </a:p>
          </p:txBody>
        </p:sp>
        <p:pic>
          <p:nvPicPr>
            <p:cNvPr id="938" name="Picture 1072" descr="security-logo"/>
            <p:cNvPicPr>
              <a:picLocks noChangeAspect="1" noChangeArrowheads="1"/>
            </p:cNvPicPr>
            <p:nvPr/>
          </p:nvPicPr>
          <p:blipFill>
            <a:blip r:embed="rId3" cstate="print"/>
            <a:srcRect/>
            <a:stretch>
              <a:fillRect/>
            </a:stretch>
          </p:blipFill>
          <p:spPr bwMode="auto">
            <a:xfrm>
              <a:off x="186" y="2622"/>
              <a:ext cx="384" cy="384"/>
            </a:xfrm>
            <a:prstGeom prst="rect">
              <a:avLst/>
            </a:prstGeom>
            <a:noFill/>
            <a:ln w="9525">
              <a:noFill/>
              <a:miter lim="800000"/>
              <a:headEnd/>
              <a:tailEnd/>
            </a:ln>
          </p:spPr>
        </p:pic>
      </p:grpSp>
      <p:sp>
        <p:nvSpPr>
          <p:cNvPr id="939" name="Rectangle 938"/>
          <p:cNvSpPr>
            <a:spLocks noChangeArrowheads="1"/>
          </p:cNvSpPr>
          <p:nvPr/>
        </p:nvSpPr>
        <p:spPr bwMode="auto">
          <a:xfrm>
            <a:off x="4776788" y="3641725"/>
            <a:ext cx="3721100" cy="650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800" b="1" dirty="0">
                <a:solidFill>
                  <a:schemeClr val="bg2"/>
                </a:solidFill>
                <a:cs typeface="Arial" charset="0"/>
              </a:rPr>
              <a:t>On a typical system, 80% of active applications can be skipped!</a:t>
            </a:r>
          </a:p>
        </p:txBody>
      </p:sp>
      <p:sp>
        <p:nvSpPr>
          <p:cNvPr id="960" name="Slide Number Placeholder 959"/>
          <p:cNvSpPr>
            <a:spLocks noGrp="1"/>
          </p:cNvSpPr>
          <p:nvPr>
            <p:ph type="sldNum" sz="quarter" idx="10"/>
          </p:nvPr>
        </p:nvSpPr>
        <p:spPr/>
        <p:txBody>
          <a:bodyPr/>
          <a:lstStyle/>
          <a:p>
            <a:pPr>
              <a:defRPr/>
            </a:pPr>
            <a:fld id="{05CAF1BA-4699-4582-9B59-59761CE302A9}" type="slidenum">
              <a:rPr lang="en-US" smtClean="0"/>
              <a:pPr>
                <a:defRPr/>
              </a:pPr>
              <a:t>32</a:t>
            </a:fld>
            <a:endParaRPr lang="en-US"/>
          </a:p>
        </p:txBody>
      </p:sp>
      <p:pic>
        <p:nvPicPr>
          <p:cNvPr id="1075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08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3.33333E-6 3.2161E-6 L 3.33333E-6 -0.48982 " pathEditMode="relative" rAng="0" ptsTypes="AA">
                                      <p:cBhvr>
                                        <p:cTn id="6" dur="2000" fill="hold"/>
                                        <p:tgtEl>
                                          <p:spTgt spid="948"/>
                                        </p:tgtEl>
                                        <p:attrNameLst>
                                          <p:attrName>ppt_x</p:attrName>
                                          <p:attrName>ppt_y</p:attrName>
                                        </p:attrNameLst>
                                      </p:cBhvr>
                                      <p:rCtr x="0" y="-245"/>
                                    </p:animMotion>
                                  </p:childTnLst>
                                </p:cTn>
                              </p:par>
                              <p:par>
                                <p:cTn id="7" presetID="22" presetClass="exit" presetSubtype="4" fill="hold" nodeType="withEffect">
                                  <p:stCondLst>
                                    <p:cond delay="600"/>
                                  </p:stCondLst>
                                  <p:childTnLst>
                                    <p:animEffect transition="out" filter="wipe(down)">
                                      <p:cBhvr>
                                        <p:cTn id="8" dur="500"/>
                                        <p:tgtEl>
                                          <p:spTgt spid="936"/>
                                        </p:tgtEl>
                                      </p:cBhvr>
                                    </p:animEffect>
                                    <p:set>
                                      <p:cBhvr>
                                        <p:cTn id="9" dur="1" fill="hold">
                                          <p:stCondLst>
                                            <p:cond delay="499"/>
                                          </p:stCondLst>
                                        </p:cTn>
                                        <p:tgtEl>
                                          <p:spTgt spid="936"/>
                                        </p:tgtEl>
                                        <p:attrNameLst>
                                          <p:attrName>style.visibility</p:attrName>
                                        </p:attrNameLst>
                                      </p:cBhvr>
                                      <p:to>
                                        <p:strVal val="hidden"/>
                                      </p:to>
                                    </p:set>
                                  </p:childTnLst>
                                </p:cTn>
                              </p:par>
                              <p:par>
                                <p:cTn id="10" presetID="22" presetClass="exit" presetSubtype="4" fill="hold" nodeType="withEffect">
                                  <p:stCondLst>
                                    <p:cond delay="600"/>
                                  </p:stCondLst>
                                  <p:childTnLst>
                                    <p:animEffect transition="out" filter="wipe(down)">
                                      <p:cBhvr>
                                        <p:cTn id="11" dur="500"/>
                                        <p:tgtEl>
                                          <p:spTgt spid="933"/>
                                        </p:tgtEl>
                                      </p:cBhvr>
                                    </p:animEffect>
                                    <p:set>
                                      <p:cBhvr>
                                        <p:cTn id="12" dur="1" fill="hold">
                                          <p:stCondLst>
                                            <p:cond delay="499"/>
                                          </p:stCondLst>
                                        </p:cTn>
                                        <p:tgtEl>
                                          <p:spTgt spid="933"/>
                                        </p:tgtEl>
                                        <p:attrNameLst>
                                          <p:attrName>style.visibility</p:attrName>
                                        </p:attrNameLst>
                                      </p:cBhvr>
                                      <p:to>
                                        <p:strVal val="hidden"/>
                                      </p:to>
                                    </p:set>
                                  </p:childTnLst>
                                </p:cTn>
                              </p:par>
                              <p:par>
                                <p:cTn id="13" presetID="22" presetClass="exit" presetSubtype="4" fill="hold" nodeType="withEffect">
                                  <p:stCondLst>
                                    <p:cond delay="600"/>
                                  </p:stCondLst>
                                  <p:childTnLst>
                                    <p:animEffect transition="out" filter="wipe(down)">
                                      <p:cBhvr>
                                        <p:cTn id="14" dur="500"/>
                                        <p:tgtEl>
                                          <p:spTgt spid="941"/>
                                        </p:tgtEl>
                                      </p:cBhvr>
                                    </p:animEffect>
                                    <p:set>
                                      <p:cBhvr>
                                        <p:cTn id="15" dur="1" fill="hold">
                                          <p:stCondLst>
                                            <p:cond delay="499"/>
                                          </p:stCondLst>
                                        </p:cTn>
                                        <p:tgtEl>
                                          <p:spTgt spid="941"/>
                                        </p:tgtEl>
                                        <p:attrNameLst>
                                          <p:attrName>style.visibility</p:attrName>
                                        </p:attrNameLst>
                                      </p:cBhvr>
                                      <p:to>
                                        <p:strVal val="hidden"/>
                                      </p:to>
                                    </p:set>
                                  </p:childTnLst>
                                </p:cTn>
                              </p:par>
                              <p:par>
                                <p:cTn id="16" presetID="22" presetClass="exit" presetSubtype="4" fill="hold" nodeType="withEffect">
                                  <p:stCondLst>
                                    <p:cond delay="600"/>
                                  </p:stCondLst>
                                  <p:childTnLst>
                                    <p:animEffect transition="out" filter="wipe(down)">
                                      <p:cBhvr>
                                        <p:cTn id="17" dur="500"/>
                                        <p:tgtEl>
                                          <p:spTgt spid="940"/>
                                        </p:tgtEl>
                                      </p:cBhvr>
                                    </p:animEffect>
                                    <p:set>
                                      <p:cBhvr>
                                        <p:cTn id="18" dur="1" fill="hold">
                                          <p:stCondLst>
                                            <p:cond delay="499"/>
                                          </p:stCondLst>
                                        </p:cTn>
                                        <p:tgtEl>
                                          <p:spTgt spid="940"/>
                                        </p:tgtEl>
                                        <p:attrNameLst>
                                          <p:attrName>style.visibility</p:attrName>
                                        </p:attrNameLst>
                                      </p:cBhvr>
                                      <p:to>
                                        <p:strVal val="hidden"/>
                                      </p:to>
                                    </p:set>
                                  </p:childTnLst>
                                </p:cTn>
                              </p:par>
                              <p:par>
                                <p:cTn id="19" presetID="22" presetClass="exit" presetSubtype="4" fill="hold" nodeType="withEffect">
                                  <p:stCondLst>
                                    <p:cond delay="600"/>
                                  </p:stCondLst>
                                  <p:childTnLst>
                                    <p:animEffect transition="out" filter="wipe(down)">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22" presetClass="exit" presetSubtype="4" fill="hold" nodeType="withEffect">
                                  <p:stCondLst>
                                    <p:cond delay="1400"/>
                                  </p:stCondLst>
                                  <p:childTnLst>
                                    <p:animEffect transition="out" filter="wipe(down)">
                                      <p:cBhvr>
                                        <p:cTn id="23" dur="500"/>
                                        <p:tgtEl>
                                          <p:spTgt spid="166"/>
                                        </p:tgtEl>
                                      </p:cBhvr>
                                    </p:animEffect>
                                    <p:set>
                                      <p:cBhvr>
                                        <p:cTn id="24" dur="1" fill="hold">
                                          <p:stCondLst>
                                            <p:cond delay="499"/>
                                          </p:stCondLst>
                                        </p:cTn>
                                        <p:tgtEl>
                                          <p:spTgt spid="166"/>
                                        </p:tgtEl>
                                        <p:attrNameLst>
                                          <p:attrName>style.visibility</p:attrName>
                                        </p:attrNameLst>
                                      </p:cBhvr>
                                      <p:to>
                                        <p:strVal val="hidden"/>
                                      </p:to>
                                    </p:set>
                                  </p:childTnLst>
                                </p:cTn>
                              </p:par>
                              <p:par>
                                <p:cTn id="25" presetID="22" presetClass="exit" presetSubtype="4" fill="hold" nodeType="withEffect">
                                  <p:stCondLst>
                                    <p:cond delay="1400"/>
                                  </p:stCondLst>
                                  <p:childTnLst>
                                    <p:animEffect transition="out" filter="wipe(down)">
                                      <p:cBhvr>
                                        <p:cTn id="26" dur="500"/>
                                        <p:tgtEl>
                                          <p:spTgt spid="930"/>
                                        </p:tgtEl>
                                      </p:cBhvr>
                                    </p:animEffect>
                                    <p:set>
                                      <p:cBhvr>
                                        <p:cTn id="27" dur="1" fill="hold">
                                          <p:stCondLst>
                                            <p:cond delay="499"/>
                                          </p:stCondLst>
                                        </p:cTn>
                                        <p:tgtEl>
                                          <p:spTgt spid="930"/>
                                        </p:tgtEl>
                                        <p:attrNameLst>
                                          <p:attrName>style.visibility</p:attrName>
                                        </p:attrNameLst>
                                      </p:cBhvr>
                                      <p:to>
                                        <p:strVal val="hidden"/>
                                      </p:to>
                                    </p:set>
                                  </p:childTnLst>
                                </p:cTn>
                              </p:par>
                              <p:par>
                                <p:cTn id="28" presetID="22" presetClass="exit" presetSubtype="4" fill="hold" nodeType="withEffect">
                                  <p:stCondLst>
                                    <p:cond delay="1400"/>
                                  </p:stCondLst>
                                  <p:childTnLst>
                                    <p:animEffect transition="out" filter="wipe(down)">
                                      <p:cBhvr>
                                        <p:cTn id="29" dur="500"/>
                                        <p:tgtEl>
                                          <p:spTgt spid="179"/>
                                        </p:tgtEl>
                                      </p:cBhvr>
                                    </p:animEffect>
                                    <p:set>
                                      <p:cBhvr>
                                        <p:cTn id="30" dur="1" fill="hold">
                                          <p:stCondLst>
                                            <p:cond delay="499"/>
                                          </p:stCondLst>
                                        </p:cTn>
                                        <p:tgtEl>
                                          <p:spTgt spid="179"/>
                                        </p:tgtEl>
                                        <p:attrNameLst>
                                          <p:attrName>style.visibility</p:attrName>
                                        </p:attrNameLst>
                                      </p:cBhvr>
                                      <p:to>
                                        <p:strVal val="hidden"/>
                                      </p:to>
                                    </p:set>
                                  </p:childTnLst>
                                </p:cTn>
                              </p:par>
                              <p:par>
                                <p:cTn id="31" presetID="22" presetClass="exit" presetSubtype="4" fill="hold" nodeType="withEffect">
                                  <p:stCondLst>
                                    <p:cond delay="1400"/>
                                  </p:stCondLst>
                                  <p:childTnLst>
                                    <p:animEffect transition="out" filter="wipe(down)">
                                      <p:cBhvr>
                                        <p:cTn id="32" dur="500"/>
                                        <p:tgtEl>
                                          <p:spTgt spid="944"/>
                                        </p:tgtEl>
                                      </p:cBhvr>
                                    </p:animEffect>
                                    <p:set>
                                      <p:cBhvr>
                                        <p:cTn id="33" dur="1" fill="hold">
                                          <p:stCondLst>
                                            <p:cond delay="499"/>
                                          </p:stCondLst>
                                        </p:cTn>
                                        <p:tgtEl>
                                          <p:spTgt spid="944"/>
                                        </p:tgtEl>
                                        <p:attrNameLst>
                                          <p:attrName>style.visibility</p:attrName>
                                        </p:attrNameLst>
                                      </p:cBhvr>
                                      <p:to>
                                        <p:strVal val="hidden"/>
                                      </p:to>
                                    </p:set>
                                  </p:childTnLst>
                                </p:cTn>
                              </p:par>
                              <p:par>
                                <p:cTn id="34" presetID="22" presetClass="exit" presetSubtype="4" fill="hold" nodeType="withEffect">
                                  <p:stCondLst>
                                    <p:cond delay="1400"/>
                                  </p:stCondLst>
                                  <p:childTnLst>
                                    <p:animEffect transition="out" filter="wipe(down)">
                                      <p:cBhvr>
                                        <p:cTn id="35" dur="500"/>
                                        <p:tgtEl>
                                          <p:spTgt spid="927"/>
                                        </p:tgtEl>
                                      </p:cBhvr>
                                    </p:animEffect>
                                    <p:set>
                                      <p:cBhvr>
                                        <p:cTn id="36" dur="1" fill="hold">
                                          <p:stCondLst>
                                            <p:cond delay="499"/>
                                          </p:stCondLst>
                                        </p:cTn>
                                        <p:tgtEl>
                                          <p:spTgt spid="927"/>
                                        </p:tgtEl>
                                        <p:attrNameLst>
                                          <p:attrName>style.visibility</p:attrName>
                                        </p:attrNameLst>
                                      </p:cBhvr>
                                      <p:to>
                                        <p:strVal val="hidden"/>
                                      </p:to>
                                    </p:set>
                                  </p:childTnLst>
                                </p:cTn>
                              </p:par>
                              <p:par>
                                <p:cTn id="37" presetID="22" presetClass="exit" presetSubtype="4" fill="hold" nodeType="withEffect">
                                  <p:stCondLst>
                                    <p:cond delay="2200"/>
                                  </p:stCondLst>
                                  <p:childTnLst>
                                    <p:animEffect transition="out" filter="wipe(down)">
                                      <p:cBhvr>
                                        <p:cTn id="38" dur="500"/>
                                        <p:tgtEl>
                                          <p:spTgt spid="942"/>
                                        </p:tgtEl>
                                      </p:cBhvr>
                                    </p:animEffect>
                                    <p:set>
                                      <p:cBhvr>
                                        <p:cTn id="39" dur="1" fill="hold">
                                          <p:stCondLst>
                                            <p:cond delay="499"/>
                                          </p:stCondLst>
                                        </p:cTn>
                                        <p:tgtEl>
                                          <p:spTgt spid="942"/>
                                        </p:tgtEl>
                                        <p:attrNameLst>
                                          <p:attrName>style.visibility</p:attrName>
                                        </p:attrNameLst>
                                      </p:cBhvr>
                                      <p:to>
                                        <p:strVal val="hidden"/>
                                      </p:to>
                                    </p:set>
                                  </p:childTnLst>
                                </p:cTn>
                              </p:par>
                              <p:par>
                                <p:cTn id="40" presetID="22" presetClass="exit" presetSubtype="4" fill="hold" nodeType="withEffect">
                                  <p:stCondLst>
                                    <p:cond delay="2200"/>
                                  </p:stCondLst>
                                  <p:childTnLst>
                                    <p:animEffect transition="out" filter="wipe(down)">
                                      <p:cBhvr>
                                        <p:cTn id="41" dur="500"/>
                                        <p:tgtEl>
                                          <p:spTgt spid="924"/>
                                        </p:tgtEl>
                                      </p:cBhvr>
                                    </p:animEffect>
                                    <p:set>
                                      <p:cBhvr>
                                        <p:cTn id="42" dur="1" fill="hold">
                                          <p:stCondLst>
                                            <p:cond delay="499"/>
                                          </p:stCondLst>
                                        </p:cTn>
                                        <p:tgtEl>
                                          <p:spTgt spid="924"/>
                                        </p:tgtEl>
                                        <p:attrNameLst>
                                          <p:attrName>style.visibility</p:attrName>
                                        </p:attrNameLst>
                                      </p:cBhvr>
                                      <p:to>
                                        <p:strVal val="hidden"/>
                                      </p:to>
                                    </p:set>
                                  </p:childTnLst>
                                </p:cTn>
                              </p:par>
                              <p:par>
                                <p:cTn id="43" presetID="22" presetClass="exit" presetSubtype="4" fill="hold" nodeType="withEffect">
                                  <p:stCondLst>
                                    <p:cond delay="2200"/>
                                  </p:stCondLst>
                                  <p:childTnLst>
                                    <p:animEffect transition="out" filter="wipe(down)">
                                      <p:cBhvr>
                                        <p:cTn id="44" dur="500"/>
                                        <p:tgtEl>
                                          <p:spTgt spid="946"/>
                                        </p:tgtEl>
                                      </p:cBhvr>
                                    </p:animEffect>
                                    <p:set>
                                      <p:cBhvr>
                                        <p:cTn id="45" dur="1" fill="hold">
                                          <p:stCondLst>
                                            <p:cond delay="499"/>
                                          </p:stCondLst>
                                        </p:cTn>
                                        <p:tgtEl>
                                          <p:spTgt spid="946"/>
                                        </p:tgtEl>
                                        <p:attrNameLst>
                                          <p:attrName>style.visibility</p:attrName>
                                        </p:attrNameLst>
                                      </p:cBhvr>
                                      <p:to>
                                        <p:strVal val="hidden"/>
                                      </p:to>
                                    </p:set>
                                  </p:childTnLst>
                                </p:cTn>
                              </p:par>
                              <p:par>
                                <p:cTn id="46" presetID="22" presetClass="exit" presetSubtype="4" fill="hold" nodeType="withEffect">
                                  <p:stCondLst>
                                    <p:cond delay="2200"/>
                                  </p:stCondLst>
                                  <p:childTnLst>
                                    <p:animEffect transition="out" filter="wipe(down)">
                                      <p:cBhvr>
                                        <p:cTn id="47" dur="500"/>
                                        <p:tgtEl>
                                          <p:spTgt spid="943"/>
                                        </p:tgtEl>
                                      </p:cBhvr>
                                    </p:animEffect>
                                    <p:set>
                                      <p:cBhvr>
                                        <p:cTn id="48" dur="1" fill="hold">
                                          <p:stCondLst>
                                            <p:cond delay="499"/>
                                          </p:stCondLst>
                                        </p:cTn>
                                        <p:tgtEl>
                                          <p:spTgt spid="943"/>
                                        </p:tgtEl>
                                        <p:attrNameLst>
                                          <p:attrName>style.visibility</p:attrName>
                                        </p:attrNameLst>
                                      </p:cBhvr>
                                      <p:to>
                                        <p:strVal val="hidden"/>
                                      </p:to>
                                    </p:set>
                                  </p:childTnLst>
                                </p:cTn>
                              </p:par>
                              <p:par>
                                <p:cTn id="49" presetID="22" presetClass="exit" presetSubtype="4" fill="hold" nodeType="withEffect">
                                  <p:stCondLst>
                                    <p:cond delay="2200"/>
                                  </p:stCondLst>
                                  <p:childTnLst>
                                    <p:animEffect transition="out" filter="wipe(down)">
                                      <p:cBhvr>
                                        <p:cTn id="50" dur="500"/>
                                        <p:tgtEl>
                                          <p:spTgt spid="787"/>
                                        </p:tgtEl>
                                      </p:cBhvr>
                                    </p:animEffect>
                                    <p:set>
                                      <p:cBhvr>
                                        <p:cTn id="51" dur="1" fill="hold">
                                          <p:stCondLst>
                                            <p:cond delay="499"/>
                                          </p:stCondLst>
                                        </p:cTn>
                                        <p:tgtEl>
                                          <p:spTgt spid="787"/>
                                        </p:tgtEl>
                                        <p:attrNameLst>
                                          <p:attrName>style.visibility</p:attrName>
                                        </p:attrNameLst>
                                      </p:cBhvr>
                                      <p:to>
                                        <p:strVal val="hidden"/>
                                      </p:to>
                                    </p:set>
                                  </p:childTnLst>
                                </p:cTn>
                              </p:par>
                              <p:par>
                                <p:cTn id="52" presetID="22" presetClass="exit" presetSubtype="4" fill="hold" nodeType="withEffect">
                                  <p:stCondLst>
                                    <p:cond delay="2900"/>
                                  </p:stCondLst>
                                  <p:childTnLst>
                                    <p:animEffect transition="out" filter="wipe(down)">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22" presetClass="exit" presetSubtype="4" fill="hold" nodeType="withEffect">
                                  <p:stCondLst>
                                    <p:cond delay="2900"/>
                                  </p:stCondLst>
                                  <p:childTnLst>
                                    <p:animEffect transition="out" filter="wipe(down)">
                                      <p:cBhvr>
                                        <p:cTn id="56" dur="500"/>
                                        <p:tgtEl>
                                          <p:spTgt spid="915"/>
                                        </p:tgtEl>
                                      </p:cBhvr>
                                    </p:animEffect>
                                    <p:set>
                                      <p:cBhvr>
                                        <p:cTn id="57" dur="1" fill="hold">
                                          <p:stCondLst>
                                            <p:cond delay="499"/>
                                          </p:stCondLst>
                                        </p:cTn>
                                        <p:tgtEl>
                                          <p:spTgt spid="915"/>
                                        </p:tgtEl>
                                        <p:attrNameLst>
                                          <p:attrName>style.visibility</p:attrName>
                                        </p:attrNameLst>
                                      </p:cBhvr>
                                      <p:to>
                                        <p:strVal val="hidden"/>
                                      </p:to>
                                    </p:set>
                                  </p:childTnLst>
                                </p:cTn>
                              </p:par>
                              <p:par>
                                <p:cTn id="58" presetID="22" presetClass="exit" presetSubtype="4" fill="hold" nodeType="withEffect">
                                  <p:stCondLst>
                                    <p:cond delay="2900"/>
                                  </p:stCondLst>
                                  <p:childTnLst>
                                    <p:animEffect transition="out" filter="wipe(down)">
                                      <p:cBhvr>
                                        <p:cTn id="59" dur="500"/>
                                        <p:tgtEl>
                                          <p:spTgt spid="945"/>
                                        </p:tgtEl>
                                      </p:cBhvr>
                                    </p:animEffect>
                                    <p:set>
                                      <p:cBhvr>
                                        <p:cTn id="60" dur="1" fill="hold">
                                          <p:stCondLst>
                                            <p:cond delay="499"/>
                                          </p:stCondLst>
                                        </p:cTn>
                                        <p:tgtEl>
                                          <p:spTgt spid="945"/>
                                        </p:tgtEl>
                                        <p:attrNameLst>
                                          <p:attrName>style.visibility</p:attrName>
                                        </p:attrNameLst>
                                      </p:cBhvr>
                                      <p:to>
                                        <p:strVal val="hidden"/>
                                      </p:to>
                                    </p:set>
                                  </p:childTnLst>
                                </p:cTn>
                              </p:par>
                              <p:par>
                                <p:cTn id="61" presetID="22" presetClass="exit" presetSubtype="4" fill="hold" nodeType="withEffect">
                                  <p:stCondLst>
                                    <p:cond delay="2900"/>
                                  </p:stCondLst>
                                  <p:childTnLst>
                                    <p:animEffect transition="out" filter="wipe(down)">
                                      <p:cBhvr>
                                        <p:cTn id="62" dur="500"/>
                                        <p:tgtEl>
                                          <p:spTgt spid="918"/>
                                        </p:tgtEl>
                                      </p:cBhvr>
                                    </p:animEffect>
                                    <p:set>
                                      <p:cBhvr>
                                        <p:cTn id="63" dur="1" fill="hold">
                                          <p:stCondLst>
                                            <p:cond delay="499"/>
                                          </p:stCondLst>
                                        </p:cTn>
                                        <p:tgtEl>
                                          <p:spTgt spid="918"/>
                                        </p:tgtEl>
                                        <p:attrNameLst>
                                          <p:attrName>style.visibility</p:attrName>
                                        </p:attrNameLst>
                                      </p:cBhvr>
                                      <p:to>
                                        <p:strVal val="hidden"/>
                                      </p:to>
                                    </p:set>
                                  </p:childTnLst>
                                </p:cTn>
                              </p:par>
                              <p:par>
                                <p:cTn id="64" presetID="22" presetClass="exit" presetSubtype="4" fill="hold" nodeType="withEffect">
                                  <p:stCondLst>
                                    <p:cond delay="2900"/>
                                  </p:stCondLst>
                                  <p:childTnLst>
                                    <p:animEffect transition="out" filter="wipe(down)">
                                      <p:cBhvr>
                                        <p:cTn id="65" dur="500"/>
                                        <p:tgtEl>
                                          <p:spTgt spid="921"/>
                                        </p:tgtEl>
                                      </p:cBhvr>
                                    </p:animEffect>
                                    <p:set>
                                      <p:cBhvr>
                                        <p:cTn id="66" dur="1" fill="hold">
                                          <p:stCondLst>
                                            <p:cond delay="499"/>
                                          </p:stCondLst>
                                        </p:cTn>
                                        <p:tgtEl>
                                          <p:spTgt spid="921"/>
                                        </p:tgtEl>
                                        <p:attrNameLst>
                                          <p:attrName>style.visibility</p:attrName>
                                        </p:attrNameLst>
                                      </p:cBhvr>
                                      <p:to>
                                        <p:strVal val="hidden"/>
                                      </p:to>
                                    </p:set>
                                  </p:childTnLst>
                                </p:cTn>
                              </p:par>
                              <p:par>
                                <p:cTn id="67" presetID="10" presetClass="entr" presetSubtype="0" fill="hold" nodeType="withEffect">
                                  <p:stCondLst>
                                    <p:cond delay="290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fade">
                                      <p:cBhvr>
                                        <p:cTn id="72" dur="500"/>
                                        <p:tgtEl>
                                          <p:spTgt spid="140"/>
                                        </p:tgtEl>
                                      </p:cBhvr>
                                    </p:animEffec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ntr" presetSubtype="0" fill="hold" nodeType="withEffect">
                                  <p:stCondLst>
                                    <p:cond delay="0"/>
                                  </p:stCondLst>
                                  <p:childTnLst>
                                    <p:set>
                                      <p:cBhvr>
                                        <p:cTn id="77" dur="1" fill="hold">
                                          <p:stCondLst>
                                            <p:cond delay="0"/>
                                          </p:stCondLst>
                                        </p:cTn>
                                        <p:tgtEl>
                                          <p:spTgt spid="839"/>
                                        </p:tgtEl>
                                        <p:attrNameLst>
                                          <p:attrName>style.visibility</p:attrName>
                                        </p:attrNameLst>
                                      </p:cBhvr>
                                      <p:to>
                                        <p:strVal val="visible"/>
                                      </p:to>
                                    </p:set>
                                    <p:animEffect transition="in" filter="fade">
                                      <p:cBhvr>
                                        <p:cTn id="78" dur="500"/>
                                        <p:tgtEl>
                                          <p:spTgt spid="839"/>
                                        </p:tgtEl>
                                      </p:cBhvr>
                                    </p:animEffect>
                                  </p:childTnLst>
                                </p:cTn>
                              </p:par>
                              <p:par>
                                <p:cTn id="79" presetID="10" presetClass="entr" presetSubtype="0" fill="hold" nodeType="withEffect">
                                  <p:stCondLst>
                                    <p:cond delay="0"/>
                                  </p:stCondLst>
                                  <p:childTnLst>
                                    <p:set>
                                      <p:cBhvr>
                                        <p:cTn id="80" dur="1" fill="hold">
                                          <p:stCondLst>
                                            <p:cond delay="0"/>
                                          </p:stCondLst>
                                        </p:cTn>
                                        <p:tgtEl>
                                          <p:spTgt spid="878"/>
                                        </p:tgtEl>
                                        <p:attrNameLst>
                                          <p:attrName>style.visibility</p:attrName>
                                        </p:attrNameLst>
                                      </p:cBhvr>
                                      <p:to>
                                        <p:strVal val="visible"/>
                                      </p:to>
                                    </p:set>
                                    <p:animEffect transition="in" filter="fade">
                                      <p:cBhvr>
                                        <p:cTn id="81" dur="500"/>
                                        <p:tgtEl>
                                          <p:spTgt spid="878"/>
                                        </p:tgtEl>
                                      </p:cBhvr>
                                    </p:animEffect>
                                  </p:childTnLst>
                                </p:cTn>
                              </p:par>
                              <p:par>
                                <p:cTn id="82" presetID="10" presetClass="entr" presetSubtype="0" fill="hold" nodeType="withEffect">
                                  <p:stCondLst>
                                    <p:cond delay="0"/>
                                  </p:stCondLst>
                                  <p:childTnLst>
                                    <p:set>
                                      <p:cBhvr>
                                        <p:cTn id="83" dur="1" fill="hold">
                                          <p:stCondLst>
                                            <p:cond delay="0"/>
                                          </p:stCondLst>
                                        </p:cTn>
                                        <p:tgtEl>
                                          <p:spTgt spid="891"/>
                                        </p:tgtEl>
                                        <p:attrNameLst>
                                          <p:attrName>style.visibility</p:attrName>
                                        </p:attrNameLst>
                                      </p:cBhvr>
                                      <p:to>
                                        <p:strVal val="visible"/>
                                      </p:to>
                                    </p:set>
                                    <p:animEffect transition="in" filter="fade">
                                      <p:cBhvr>
                                        <p:cTn id="84" dur="500"/>
                                        <p:tgtEl>
                                          <p:spTgt spid="891"/>
                                        </p:tgtEl>
                                      </p:cBhvr>
                                    </p:animEffect>
                                  </p:childTnLst>
                                </p:cTn>
                              </p:par>
                              <p:par>
                                <p:cTn id="85" presetID="10" presetClass="entr" presetSubtype="0" fill="hold" nodeType="withEffect">
                                  <p:stCondLst>
                                    <p:cond delay="0"/>
                                  </p:stCondLst>
                                  <p:childTnLst>
                                    <p:set>
                                      <p:cBhvr>
                                        <p:cTn id="86" dur="1" fill="hold">
                                          <p:stCondLst>
                                            <p:cond delay="0"/>
                                          </p:stCondLst>
                                        </p:cTn>
                                        <p:tgtEl>
                                          <p:spTgt spid="852"/>
                                        </p:tgtEl>
                                        <p:attrNameLst>
                                          <p:attrName>style.visibility</p:attrName>
                                        </p:attrNameLst>
                                      </p:cBhvr>
                                      <p:to>
                                        <p:strVal val="visible"/>
                                      </p:to>
                                    </p:set>
                                    <p:animEffect transition="in" filter="fade">
                                      <p:cBhvr>
                                        <p:cTn id="87" dur="500"/>
                                        <p:tgtEl>
                                          <p:spTgt spid="852"/>
                                        </p:tgtEl>
                                      </p:cBhvr>
                                    </p:animEffect>
                                  </p:childTnLst>
                                </p:cTn>
                              </p:par>
                              <p:par>
                                <p:cTn id="88" presetID="10" presetClass="entr" presetSubtype="0" fill="hold" nodeType="with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500"/>
                                        <p:tgtEl>
                                          <p:spTgt spid="101"/>
                                        </p:tgtEl>
                                      </p:cBhvr>
                                    </p:animEffect>
                                  </p:childTnLst>
                                </p:cTn>
                              </p:par>
                              <p:par>
                                <p:cTn id="91" presetID="10" presetClass="entr" presetSubtype="0" fill="hold"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500"/>
                                        <p:tgtEl>
                                          <p:spTgt spid="114"/>
                                        </p:tgtEl>
                                      </p:cBhvr>
                                    </p:animEffect>
                                  </p:childTnLst>
                                </p:cTn>
                              </p:par>
                              <p:par>
                                <p:cTn id="94" presetID="10" presetClass="entr" presetSubtype="0" fill="hold" nodeType="withEffect">
                                  <p:stCondLst>
                                    <p:cond delay="0"/>
                                  </p:stCondLst>
                                  <p:childTnLst>
                                    <p:set>
                                      <p:cBhvr>
                                        <p:cTn id="95" dur="1" fill="hold">
                                          <p:stCondLst>
                                            <p:cond delay="0"/>
                                          </p:stCondLst>
                                        </p:cTn>
                                        <p:tgtEl>
                                          <p:spTgt spid="761"/>
                                        </p:tgtEl>
                                        <p:attrNameLst>
                                          <p:attrName>style.visibility</p:attrName>
                                        </p:attrNameLst>
                                      </p:cBhvr>
                                      <p:to>
                                        <p:strVal val="visible"/>
                                      </p:to>
                                    </p:set>
                                    <p:animEffect transition="in" filter="fade">
                                      <p:cBhvr>
                                        <p:cTn id="96" dur="500"/>
                                        <p:tgtEl>
                                          <p:spTgt spid="761"/>
                                        </p:tgtEl>
                                      </p:cBhvr>
                                    </p:animEffect>
                                  </p:childTnLst>
                                </p:cTn>
                              </p:par>
                              <p:par>
                                <p:cTn id="97" presetID="10" presetClass="entr" presetSubtype="0" fill="hold" nodeType="with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fade">
                                      <p:cBhvr>
                                        <p:cTn id="99" dur="500"/>
                                        <p:tgtEl>
                                          <p:spTgt spid="127"/>
                                        </p:tgtEl>
                                      </p:cBhvr>
                                    </p:animEffect>
                                  </p:childTnLst>
                                </p:cTn>
                              </p:par>
                              <p:par>
                                <p:cTn id="100" presetID="10" presetClass="entr" presetSubtype="0" fill="hold" nodeType="withEffect">
                                  <p:stCondLst>
                                    <p:cond delay="0"/>
                                  </p:stCondLst>
                                  <p:childTnLst>
                                    <p:set>
                                      <p:cBhvr>
                                        <p:cTn id="101" dur="1" fill="hold">
                                          <p:stCondLst>
                                            <p:cond delay="0"/>
                                          </p:stCondLst>
                                        </p:cTn>
                                        <p:tgtEl>
                                          <p:spTgt spid="774"/>
                                        </p:tgtEl>
                                        <p:attrNameLst>
                                          <p:attrName>style.visibility</p:attrName>
                                        </p:attrNameLst>
                                      </p:cBhvr>
                                      <p:to>
                                        <p:strVal val="visible"/>
                                      </p:to>
                                    </p:set>
                                    <p:animEffect transition="in" filter="fade">
                                      <p:cBhvr>
                                        <p:cTn id="102" dur="500"/>
                                        <p:tgtEl>
                                          <p:spTgt spid="774"/>
                                        </p:tgtEl>
                                      </p:cBhvr>
                                    </p:animEffect>
                                  </p:childTnLst>
                                </p:cTn>
                              </p:par>
                              <p:par>
                                <p:cTn id="103" presetID="10" presetClass="entr" presetSubtype="0" fill="hold" nodeType="withEffect">
                                  <p:stCondLst>
                                    <p:cond delay="0"/>
                                  </p:stCondLst>
                                  <p:childTnLst>
                                    <p:set>
                                      <p:cBhvr>
                                        <p:cTn id="104" dur="1" fill="hold">
                                          <p:stCondLst>
                                            <p:cond delay="0"/>
                                          </p:stCondLst>
                                        </p:cTn>
                                        <p:tgtEl>
                                          <p:spTgt spid="912"/>
                                        </p:tgtEl>
                                        <p:attrNameLst>
                                          <p:attrName>style.visibility</p:attrName>
                                        </p:attrNameLst>
                                      </p:cBhvr>
                                      <p:to>
                                        <p:strVal val="visible"/>
                                      </p:to>
                                    </p:set>
                                    <p:animEffect transition="in" filter="fade">
                                      <p:cBhvr>
                                        <p:cTn id="105" dur="500"/>
                                        <p:tgtEl>
                                          <p:spTgt spid="912"/>
                                        </p:tgtEl>
                                      </p:cBhvr>
                                    </p:animEffect>
                                  </p:childTnLst>
                                </p:cTn>
                              </p:par>
                              <p:par>
                                <p:cTn id="106" presetID="10" presetClass="entr" presetSubtype="0" fill="hold" nodeType="withEffect">
                                  <p:stCondLst>
                                    <p:cond delay="0"/>
                                  </p:stCondLst>
                                  <p:childTnLst>
                                    <p:set>
                                      <p:cBhvr>
                                        <p:cTn id="107" dur="1" fill="hold">
                                          <p:stCondLst>
                                            <p:cond delay="0"/>
                                          </p:stCondLst>
                                        </p:cTn>
                                        <p:tgtEl>
                                          <p:spTgt spid="865"/>
                                        </p:tgtEl>
                                        <p:attrNameLst>
                                          <p:attrName>style.visibility</p:attrName>
                                        </p:attrNameLst>
                                      </p:cBhvr>
                                      <p:to>
                                        <p:strVal val="visible"/>
                                      </p:to>
                                    </p:set>
                                    <p:animEffect transition="in" filter="fade">
                                      <p:cBhvr>
                                        <p:cTn id="108" dur="500"/>
                                        <p:tgtEl>
                                          <p:spTgt spid="86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300"/>
                                        <p:tgtEl>
                                          <p:spTgt spid="10"/>
                                        </p:tgtEl>
                                      </p:cBhvr>
                                    </p:animEffect>
                                  </p:childTnLst>
                                </p:cTn>
                              </p:par>
                              <p:par>
                                <p:cTn id="114" presetID="10" presetClass="entr" presetSubtype="0" fill="hold"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300"/>
                                        <p:tgtEl>
                                          <p:spTgt spid="23"/>
                                        </p:tgtEl>
                                      </p:cBhvr>
                                    </p:animEffect>
                                  </p:childTnLst>
                                </p:cTn>
                              </p:par>
                              <p:par>
                                <p:cTn id="117" presetID="10" presetClass="entr" presetSubtype="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300"/>
                                        <p:tgtEl>
                                          <p:spTgt spid="49"/>
                                        </p:tgtEl>
                                      </p:cBhvr>
                                    </p:animEffect>
                                  </p:childTnLst>
                                </p:cTn>
                              </p:par>
                              <p:par>
                                <p:cTn id="120" presetID="10" presetClass="entr" presetSubtype="0" fill="hold"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300"/>
                                        <p:tgtEl>
                                          <p:spTgt spid="62"/>
                                        </p:tgtEl>
                                      </p:cBhvr>
                                    </p:animEffect>
                                  </p:childTnLst>
                                </p:cTn>
                              </p:par>
                            </p:childTnLst>
                          </p:cTn>
                        </p:par>
                        <p:par>
                          <p:cTn id="123" fill="hold">
                            <p:stCondLst>
                              <p:cond delay="300"/>
                            </p:stCondLst>
                            <p:childTnLst>
                              <p:par>
                                <p:cTn id="124" presetID="53" presetClass="entr" presetSubtype="0" fill="hold" nodeType="afterEffect">
                                  <p:stCondLst>
                                    <p:cond delay="0"/>
                                  </p:stCondLst>
                                  <p:childTnLst>
                                    <p:set>
                                      <p:cBhvr>
                                        <p:cTn id="125" dur="1" fill="hold">
                                          <p:stCondLst>
                                            <p:cond delay="0"/>
                                          </p:stCondLst>
                                        </p:cTn>
                                        <p:tgtEl>
                                          <p:spTgt spid="966"/>
                                        </p:tgtEl>
                                        <p:attrNameLst>
                                          <p:attrName>style.visibility</p:attrName>
                                        </p:attrNameLst>
                                      </p:cBhvr>
                                      <p:to>
                                        <p:strVal val="visible"/>
                                      </p:to>
                                    </p:set>
                                    <p:anim calcmode="lin" valueType="num">
                                      <p:cBhvr>
                                        <p:cTn id="126" dur="500" fill="hold"/>
                                        <p:tgtEl>
                                          <p:spTgt spid="966"/>
                                        </p:tgtEl>
                                        <p:attrNameLst>
                                          <p:attrName>ppt_w</p:attrName>
                                        </p:attrNameLst>
                                      </p:cBhvr>
                                      <p:tavLst>
                                        <p:tav tm="0">
                                          <p:val>
                                            <p:fltVal val="0"/>
                                          </p:val>
                                        </p:tav>
                                        <p:tav tm="100000">
                                          <p:val>
                                            <p:strVal val="#ppt_w"/>
                                          </p:val>
                                        </p:tav>
                                      </p:tavLst>
                                    </p:anim>
                                    <p:anim calcmode="lin" valueType="num">
                                      <p:cBhvr>
                                        <p:cTn id="127" dur="500" fill="hold"/>
                                        <p:tgtEl>
                                          <p:spTgt spid="966"/>
                                        </p:tgtEl>
                                        <p:attrNameLst>
                                          <p:attrName>ppt_h</p:attrName>
                                        </p:attrNameLst>
                                      </p:cBhvr>
                                      <p:tavLst>
                                        <p:tav tm="0">
                                          <p:val>
                                            <p:fltVal val="0"/>
                                          </p:val>
                                        </p:tav>
                                        <p:tav tm="100000">
                                          <p:val>
                                            <p:strVal val="#ppt_h"/>
                                          </p:val>
                                        </p:tav>
                                      </p:tavLst>
                                    </p:anim>
                                    <p:animEffect transition="in" filter="fade">
                                      <p:cBhvr>
                                        <p:cTn id="128" dur="500"/>
                                        <p:tgtEl>
                                          <p:spTgt spid="966"/>
                                        </p:tgtEl>
                                      </p:cBhvr>
                                    </p:animEffect>
                                  </p:childTnLst>
                                </p:cTn>
                              </p:par>
                              <p:par>
                                <p:cTn id="129" presetID="53" presetClass="entr" presetSubtype="0" fill="hold" nodeType="withEffect">
                                  <p:stCondLst>
                                    <p:cond delay="0"/>
                                  </p:stCondLst>
                                  <p:childTnLst>
                                    <p:set>
                                      <p:cBhvr>
                                        <p:cTn id="130" dur="1" fill="hold">
                                          <p:stCondLst>
                                            <p:cond delay="0"/>
                                          </p:stCondLst>
                                        </p:cTn>
                                        <p:tgtEl>
                                          <p:spTgt spid="965"/>
                                        </p:tgtEl>
                                        <p:attrNameLst>
                                          <p:attrName>style.visibility</p:attrName>
                                        </p:attrNameLst>
                                      </p:cBhvr>
                                      <p:to>
                                        <p:strVal val="visible"/>
                                      </p:to>
                                    </p:set>
                                    <p:anim calcmode="lin" valueType="num">
                                      <p:cBhvr>
                                        <p:cTn id="131" dur="500" fill="hold"/>
                                        <p:tgtEl>
                                          <p:spTgt spid="965"/>
                                        </p:tgtEl>
                                        <p:attrNameLst>
                                          <p:attrName>ppt_w</p:attrName>
                                        </p:attrNameLst>
                                      </p:cBhvr>
                                      <p:tavLst>
                                        <p:tav tm="0">
                                          <p:val>
                                            <p:fltVal val="0"/>
                                          </p:val>
                                        </p:tav>
                                        <p:tav tm="100000">
                                          <p:val>
                                            <p:strVal val="#ppt_w"/>
                                          </p:val>
                                        </p:tav>
                                      </p:tavLst>
                                    </p:anim>
                                    <p:anim calcmode="lin" valueType="num">
                                      <p:cBhvr>
                                        <p:cTn id="132" dur="500" fill="hold"/>
                                        <p:tgtEl>
                                          <p:spTgt spid="965"/>
                                        </p:tgtEl>
                                        <p:attrNameLst>
                                          <p:attrName>ppt_h</p:attrName>
                                        </p:attrNameLst>
                                      </p:cBhvr>
                                      <p:tavLst>
                                        <p:tav tm="0">
                                          <p:val>
                                            <p:fltVal val="0"/>
                                          </p:val>
                                        </p:tav>
                                        <p:tav tm="100000">
                                          <p:val>
                                            <p:strVal val="#ppt_h"/>
                                          </p:val>
                                        </p:tav>
                                      </p:tavLst>
                                    </p:anim>
                                    <p:animEffect transition="in" filter="fade">
                                      <p:cBhvr>
                                        <p:cTn id="133" dur="500"/>
                                        <p:tgtEl>
                                          <p:spTgt spid="965"/>
                                        </p:tgtEl>
                                      </p:cBhvr>
                                    </p:animEffect>
                                  </p:childTnLst>
                                </p:cTn>
                              </p:par>
                              <p:par>
                                <p:cTn id="134" presetID="53" presetClass="entr" presetSubtype="0" fill="hold" nodeType="withEffect">
                                  <p:stCondLst>
                                    <p:cond delay="0"/>
                                  </p:stCondLst>
                                  <p:childTnLst>
                                    <p:set>
                                      <p:cBhvr>
                                        <p:cTn id="135" dur="1" fill="hold">
                                          <p:stCondLst>
                                            <p:cond delay="0"/>
                                          </p:stCondLst>
                                        </p:cTn>
                                        <p:tgtEl>
                                          <p:spTgt spid="964"/>
                                        </p:tgtEl>
                                        <p:attrNameLst>
                                          <p:attrName>style.visibility</p:attrName>
                                        </p:attrNameLst>
                                      </p:cBhvr>
                                      <p:to>
                                        <p:strVal val="visible"/>
                                      </p:to>
                                    </p:set>
                                    <p:anim calcmode="lin" valueType="num">
                                      <p:cBhvr>
                                        <p:cTn id="136" dur="500" fill="hold"/>
                                        <p:tgtEl>
                                          <p:spTgt spid="964"/>
                                        </p:tgtEl>
                                        <p:attrNameLst>
                                          <p:attrName>ppt_w</p:attrName>
                                        </p:attrNameLst>
                                      </p:cBhvr>
                                      <p:tavLst>
                                        <p:tav tm="0">
                                          <p:val>
                                            <p:fltVal val="0"/>
                                          </p:val>
                                        </p:tav>
                                        <p:tav tm="100000">
                                          <p:val>
                                            <p:strVal val="#ppt_w"/>
                                          </p:val>
                                        </p:tav>
                                      </p:tavLst>
                                    </p:anim>
                                    <p:anim calcmode="lin" valueType="num">
                                      <p:cBhvr>
                                        <p:cTn id="137" dur="500" fill="hold"/>
                                        <p:tgtEl>
                                          <p:spTgt spid="964"/>
                                        </p:tgtEl>
                                        <p:attrNameLst>
                                          <p:attrName>ppt_h</p:attrName>
                                        </p:attrNameLst>
                                      </p:cBhvr>
                                      <p:tavLst>
                                        <p:tav tm="0">
                                          <p:val>
                                            <p:fltVal val="0"/>
                                          </p:val>
                                        </p:tav>
                                        <p:tav tm="100000">
                                          <p:val>
                                            <p:strVal val="#ppt_h"/>
                                          </p:val>
                                        </p:tav>
                                      </p:tavLst>
                                    </p:anim>
                                    <p:animEffect transition="in" filter="fade">
                                      <p:cBhvr>
                                        <p:cTn id="138" dur="500"/>
                                        <p:tgtEl>
                                          <p:spTgt spid="964"/>
                                        </p:tgtEl>
                                      </p:cBhvr>
                                    </p:animEffect>
                                  </p:childTnLst>
                                </p:cTn>
                              </p:par>
                              <p:par>
                                <p:cTn id="139" presetID="53" presetClass="entr" presetSubtype="0" fill="hold" nodeType="withEffect">
                                  <p:stCondLst>
                                    <p:cond delay="0"/>
                                  </p:stCondLst>
                                  <p:childTnLst>
                                    <p:set>
                                      <p:cBhvr>
                                        <p:cTn id="140" dur="1" fill="hold">
                                          <p:stCondLst>
                                            <p:cond delay="0"/>
                                          </p:stCondLst>
                                        </p:cTn>
                                        <p:tgtEl>
                                          <p:spTgt spid="963"/>
                                        </p:tgtEl>
                                        <p:attrNameLst>
                                          <p:attrName>style.visibility</p:attrName>
                                        </p:attrNameLst>
                                      </p:cBhvr>
                                      <p:to>
                                        <p:strVal val="visible"/>
                                      </p:to>
                                    </p:set>
                                    <p:anim calcmode="lin" valueType="num">
                                      <p:cBhvr>
                                        <p:cTn id="141" dur="500" fill="hold"/>
                                        <p:tgtEl>
                                          <p:spTgt spid="963"/>
                                        </p:tgtEl>
                                        <p:attrNameLst>
                                          <p:attrName>ppt_w</p:attrName>
                                        </p:attrNameLst>
                                      </p:cBhvr>
                                      <p:tavLst>
                                        <p:tav tm="0">
                                          <p:val>
                                            <p:fltVal val="0"/>
                                          </p:val>
                                        </p:tav>
                                        <p:tav tm="100000">
                                          <p:val>
                                            <p:strVal val="#ppt_w"/>
                                          </p:val>
                                        </p:tav>
                                      </p:tavLst>
                                    </p:anim>
                                    <p:anim calcmode="lin" valueType="num">
                                      <p:cBhvr>
                                        <p:cTn id="142" dur="500" fill="hold"/>
                                        <p:tgtEl>
                                          <p:spTgt spid="963"/>
                                        </p:tgtEl>
                                        <p:attrNameLst>
                                          <p:attrName>ppt_h</p:attrName>
                                        </p:attrNameLst>
                                      </p:cBhvr>
                                      <p:tavLst>
                                        <p:tav tm="0">
                                          <p:val>
                                            <p:fltVal val="0"/>
                                          </p:val>
                                        </p:tav>
                                        <p:tav tm="100000">
                                          <p:val>
                                            <p:strVal val="#ppt_h"/>
                                          </p:val>
                                        </p:tav>
                                      </p:tavLst>
                                    </p:anim>
                                    <p:animEffect transition="in" filter="fade">
                                      <p:cBhvr>
                                        <p:cTn id="143" dur="500"/>
                                        <p:tgtEl>
                                          <p:spTgt spid="963"/>
                                        </p:tgtEl>
                                      </p:cBhvr>
                                    </p:animEffect>
                                  </p:childTnLst>
                                </p:cTn>
                              </p:par>
                              <p:par>
                                <p:cTn id="144" presetID="53" presetClass="entr" presetSubtype="0" fill="hold" nodeType="withEffect">
                                  <p:stCondLst>
                                    <p:cond delay="0"/>
                                  </p:stCondLst>
                                  <p:childTnLst>
                                    <p:set>
                                      <p:cBhvr>
                                        <p:cTn id="145" dur="1" fill="hold">
                                          <p:stCondLst>
                                            <p:cond delay="0"/>
                                          </p:stCondLst>
                                        </p:cTn>
                                        <p:tgtEl>
                                          <p:spTgt spid="962"/>
                                        </p:tgtEl>
                                        <p:attrNameLst>
                                          <p:attrName>style.visibility</p:attrName>
                                        </p:attrNameLst>
                                      </p:cBhvr>
                                      <p:to>
                                        <p:strVal val="visible"/>
                                      </p:to>
                                    </p:set>
                                    <p:anim calcmode="lin" valueType="num">
                                      <p:cBhvr>
                                        <p:cTn id="146" dur="500" fill="hold"/>
                                        <p:tgtEl>
                                          <p:spTgt spid="962"/>
                                        </p:tgtEl>
                                        <p:attrNameLst>
                                          <p:attrName>ppt_w</p:attrName>
                                        </p:attrNameLst>
                                      </p:cBhvr>
                                      <p:tavLst>
                                        <p:tav tm="0">
                                          <p:val>
                                            <p:fltVal val="0"/>
                                          </p:val>
                                        </p:tav>
                                        <p:tav tm="100000">
                                          <p:val>
                                            <p:strVal val="#ppt_w"/>
                                          </p:val>
                                        </p:tav>
                                      </p:tavLst>
                                    </p:anim>
                                    <p:anim calcmode="lin" valueType="num">
                                      <p:cBhvr>
                                        <p:cTn id="147" dur="500" fill="hold"/>
                                        <p:tgtEl>
                                          <p:spTgt spid="962"/>
                                        </p:tgtEl>
                                        <p:attrNameLst>
                                          <p:attrName>ppt_h</p:attrName>
                                        </p:attrNameLst>
                                      </p:cBhvr>
                                      <p:tavLst>
                                        <p:tav tm="0">
                                          <p:val>
                                            <p:fltVal val="0"/>
                                          </p:val>
                                        </p:tav>
                                        <p:tav tm="100000">
                                          <p:val>
                                            <p:strVal val="#ppt_h"/>
                                          </p:val>
                                        </p:tav>
                                      </p:tavLst>
                                    </p:anim>
                                    <p:animEffect transition="in" filter="fade">
                                      <p:cBhvr>
                                        <p:cTn id="148" dur="500"/>
                                        <p:tgtEl>
                                          <p:spTgt spid="962"/>
                                        </p:tgtEl>
                                      </p:cBhvr>
                                    </p:animEffect>
                                  </p:childTnLst>
                                </p:cTn>
                              </p:par>
                              <p:par>
                                <p:cTn id="149" presetID="53" presetClass="entr" presetSubtype="0" fill="hold" nodeType="withEffect">
                                  <p:stCondLst>
                                    <p:cond delay="0"/>
                                  </p:stCondLst>
                                  <p:childTnLst>
                                    <p:set>
                                      <p:cBhvr>
                                        <p:cTn id="150" dur="1" fill="hold">
                                          <p:stCondLst>
                                            <p:cond delay="0"/>
                                          </p:stCondLst>
                                        </p:cTn>
                                        <p:tgtEl>
                                          <p:spTgt spid="967"/>
                                        </p:tgtEl>
                                        <p:attrNameLst>
                                          <p:attrName>style.visibility</p:attrName>
                                        </p:attrNameLst>
                                      </p:cBhvr>
                                      <p:to>
                                        <p:strVal val="visible"/>
                                      </p:to>
                                    </p:set>
                                    <p:anim calcmode="lin" valueType="num">
                                      <p:cBhvr>
                                        <p:cTn id="151" dur="500" fill="hold"/>
                                        <p:tgtEl>
                                          <p:spTgt spid="967"/>
                                        </p:tgtEl>
                                        <p:attrNameLst>
                                          <p:attrName>ppt_w</p:attrName>
                                        </p:attrNameLst>
                                      </p:cBhvr>
                                      <p:tavLst>
                                        <p:tav tm="0">
                                          <p:val>
                                            <p:fltVal val="0"/>
                                          </p:val>
                                        </p:tav>
                                        <p:tav tm="100000">
                                          <p:val>
                                            <p:strVal val="#ppt_w"/>
                                          </p:val>
                                        </p:tav>
                                      </p:tavLst>
                                    </p:anim>
                                    <p:anim calcmode="lin" valueType="num">
                                      <p:cBhvr>
                                        <p:cTn id="152" dur="500" fill="hold"/>
                                        <p:tgtEl>
                                          <p:spTgt spid="967"/>
                                        </p:tgtEl>
                                        <p:attrNameLst>
                                          <p:attrName>ppt_h</p:attrName>
                                        </p:attrNameLst>
                                      </p:cBhvr>
                                      <p:tavLst>
                                        <p:tav tm="0">
                                          <p:val>
                                            <p:fltVal val="0"/>
                                          </p:val>
                                        </p:tav>
                                        <p:tav tm="100000">
                                          <p:val>
                                            <p:strVal val="#ppt_h"/>
                                          </p:val>
                                        </p:tav>
                                      </p:tavLst>
                                    </p:anim>
                                    <p:animEffect transition="in" filter="fade">
                                      <p:cBhvr>
                                        <p:cTn id="153" dur="500"/>
                                        <p:tgtEl>
                                          <p:spTgt spid="967"/>
                                        </p:tgtEl>
                                      </p:cBhvr>
                                    </p:animEffect>
                                  </p:childTnLst>
                                </p:cTn>
                              </p:par>
                              <p:par>
                                <p:cTn id="154" presetID="53" presetClass="entr" presetSubtype="0" fill="hold" nodeType="withEffect">
                                  <p:stCondLst>
                                    <p:cond delay="0"/>
                                  </p:stCondLst>
                                  <p:childTnLst>
                                    <p:set>
                                      <p:cBhvr>
                                        <p:cTn id="155" dur="1" fill="hold">
                                          <p:stCondLst>
                                            <p:cond delay="0"/>
                                          </p:stCondLst>
                                        </p:cTn>
                                        <p:tgtEl>
                                          <p:spTgt spid="968"/>
                                        </p:tgtEl>
                                        <p:attrNameLst>
                                          <p:attrName>style.visibility</p:attrName>
                                        </p:attrNameLst>
                                      </p:cBhvr>
                                      <p:to>
                                        <p:strVal val="visible"/>
                                      </p:to>
                                    </p:set>
                                    <p:anim calcmode="lin" valueType="num">
                                      <p:cBhvr>
                                        <p:cTn id="156" dur="500" fill="hold"/>
                                        <p:tgtEl>
                                          <p:spTgt spid="968"/>
                                        </p:tgtEl>
                                        <p:attrNameLst>
                                          <p:attrName>ppt_w</p:attrName>
                                        </p:attrNameLst>
                                      </p:cBhvr>
                                      <p:tavLst>
                                        <p:tav tm="0">
                                          <p:val>
                                            <p:fltVal val="0"/>
                                          </p:val>
                                        </p:tav>
                                        <p:tav tm="100000">
                                          <p:val>
                                            <p:strVal val="#ppt_w"/>
                                          </p:val>
                                        </p:tav>
                                      </p:tavLst>
                                    </p:anim>
                                    <p:anim calcmode="lin" valueType="num">
                                      <p:cBhvr>
                                        <p:cTn id="157" dur="500" fill="hold"/>
                                        <p:tgtEl>
                                          <p:spTgt spid="968"/>
                                        </p:tgtEl>
                                        <p:attrNameLst>
                                          <p:attrName>ppt_h</p:attrName>
                                        </p:attrNameLst>
                                      </p:cBhvr>
                                      <p:tavLst>
                                        <p:tav tm="0">
                                          <p:val>
                                            <p:fltVal val="0"/>
                                          </p:val>
                                        </p:tav>
                                        <p:tav tm="100000">
                                          <p:val>
                                            <p:strVal val="#ppt_h"/>
                                          </p:val>
                                        </p:tav>
                                      </p:tavLst>
                                    </p:anim>
                                    <p:animEffect transition="in" filter="fade">
                                      <p:cBhvr>
                                        <p:cTn id="158" dur="500"/>
                                        <p:tgtEl>
                                          <p:spTgt spid="968"/>
                                        </p:tgtEl>
                                      </p:cBhvr>
                                    </p:animEffect>
                                  </p:childTnLst>
                                </p:cTn>
                              </p:par>
                              <p:par>
                                <p:cTn id="159" presetID="53" presetClass="entr" presetSubtype="0" fill="hold" nodeType="withEffect">
                                  <p:stCondLst>
                                    <p:cond delay="0"/>
                                  </p:stCondLst>
                                  <p:childTnLst>
                                    <p:set>
                                      <p:cBhvr>
                                        <p:cTn id="160" dur="1" fill="hold">
                                          <p:stCondLst>
                                            <p:cond delay="0"/>
                                          </p:stCondLst>
                                        </p:cTn>
                                        <p:tgtEl>
                                          <p:spTgt spid="969"/>
                                        </p:tgtEl>
                                        <p:attrNameLst>
                                          <p:attrName>style.visibility</p:attrName>
                                        </p:attrNameLst>
                                      </p:cBhvr>
                                      <p:to>
                                        <p:strVal val="visible"/>
                                      </p:to>
                                    </p:set>
                                    <p:anim calcmode="lin" valueType="num">
                                      <p:cBhvr>
                                        <p:cTn id="161" dur="500" fill="hold"/>
                                        <p:tgtEl>
                                          <p:spTgt spid="969"/>
                                        </p:tgtEl>
                                        <p:attrNameLst>
                                          <p:attrName>ppt_w</p:attrName>
                                        </p:attrNameLst>
                                      </p:cBhvr>
                                      <p:tavLst>
                                        <p:tav tm="0">
                                          <p:val>
                                            <p:fltVal val="0"/>
                                          </p:val>
                                        </p:tav>
                                        <p:tav tm="100000">
                                          <p:val>
                                            <p:strVal val="#ppt_w"/>
                                          </p:val>
                                        </p:tav>
                                      </p:tavLst>
                                    </p:anim>
                                    <p:anim calcmode="lin" valueType="num">
                                      <p:cBhvr>
                                        <p:cTn id="162" dur="500" fill="hold"/>
                                        <p:tgtEl>
                                          <p:spTgt spid="969"/>
                                        </p:tgtEl>
                                        <p:attrNameLst>
                                          <p:attrName>ppt_h</p:attrName>
                                        </p:attrNameLst>
                                      </p:cBhvr>
                                      <p:tavLst>
                                        <p:tav tm="0">
                                          <p:val>
                                            <p:fltVal val="0"/>
                                          </p:val>
                                        </p:tav>
                                        <p:tav tm="100000">
                                          <p:val>
                                            <p:strVal val="#ppt_h"/>
                                          </p:val>
                                        </p:tav>
                                      </p:tavLst>
                                    </p:anim>
                                    <p:animEffect transition="in" filter="fade">
                                      <p:cBhvr>
                                        <p:cTn id="163" dur="500"/>
                                        <p:tgtEl>
                                          <p:spTgt spid="969"/>
                                        </p:tgtEl>
                                      </p:cBhvr>
                                    </p:animEffect>
                                  </p:childTnLst>
                                </p:cTn>
                              </p:par>
                              <p:par>
                                <p:cTn id="164" presetID="53" presetClass="entr" presetSubtype="0" fill="hold" nodeType="withEffect">
                                  <p:stCondLst>
                                    <p:cond delay="0"/>
                                  </p:stCondLst>
                                  <p:childTnLst>
                                    <p:set>
                                      <p:cBhvr>
                                        <p:cTn id="165" dur="1" fill="hold">
                                          <p:stCondLst>
                                            <p:cond delay="0"/>
                                          </p:stCondLst>
                                        </p:cTn>
                                        <p:tgtEl>
                                          <p:spTgt spid="970"/>
                                        </p:tgtEl>
                                        <p:attrNameLst>
                                          <p:attrName>style.visibility</p:attrName>
                                        </p:attrNameLst>
                                      </p:cBhvr>
                                      <p:to>
                                        <p:strVal val="visible"/>
                                      </p:to>
                                    </p:set>
                                    <p:anim calcmode="lin" valueType="num">
                                      <p:cBhvr>
                                        <p:cTn id="166" dur="500" fill="hold"/>
                                        <p:tgtEl>
                                          <p:spTgt spid="970"/>
                                        </p:tgtEl>
                                        <p:attrNameLst>
                                          <p:attrName>ppt_w</p:attrName>
                                        </p:attrNameLst>
                                      </p:cBhvr>
                                      <p:tavLst>
                                        <p:tav tm="0">
                                          <p:val>
                                            <p:fltVal val="0"/>
                                          </p:val>
                                        </p:tav>
                                        <p:tav tm="100000">
                                          <p:val>
                                            <p:strVal val="#ppt_w"/>
                                          </p:val>
                                        </p:tav>
                                      </p:tavLst>
                                    </p:anim>
                                    <p:anim calcmode="lin" valueType="num">
                                      <p:cBhvr>
                                        <p:cTn id="167" dur="500" fill="hold"/>
                                        <p:tgtEl>
                                          <p:spTgt spid="970"/>
                                        </p:tgtEl>
                                        <p:attrNameLst>
                                          <p:attrName>ppt_h</p:attrName>
                                        </p:attrNameLst>
                                      </p:cBhvr>
                                      <p:tavLst>
                                        <p:tav tm="0">
                                          <p:val>
                                            <p:fltVal val="0"/>
                                          </p:val>
                                        </p:tav>
                                        <p:tav tm="100000">
                                          <p:val>
                                            <p:strVal val="#ppt_h"/>
                                          </p:val>
                                        </p:tav>
                                      </p:tavLst>
                                    </p:anim>
                                    <p:animEffect transition="in" filter="fade">
                                      <p:cBhvr>
                                        <p:cTn id="168" dur="500"/>
                                        <p:tgtEl>
                                          <p:spTgt spid="970"/>
                                        </p:tgtEl>
                                      </p:cBhvr>
                                    </p:animEffect>
                                  </p:childTnLst>
                                </p:cTn>
                              </p:par>
                              <p:par>
                                <p:cTn id="169" presetID="53" presetClass="entr" presetSubtype="0" fill="hold" nodeType="withEffect">
                                  <p:stCondLst>
                                    <p:cond delay="0"/>
                                  </p:stCondLst>
                                  <p:childTnLst>
                                    <p:set>
                                      <p:cBhvr>
                                        <p:cTn id="170" dur="1" fill="hold">
                                          <p:stCondLst>
                                            <p:cond delay="0"/>
                                          </p:stCondLst>
                                        </p:cTn>
                                        <p:tgtEl>
                                          <p:spTgt spid="971"/>
                                        </p:tgtEl>
                                        <p:attrNameLst>
                                          <p:attrName>style.visibility</p:attrName>
                                        </p:attrNameLst>
                                      </p:cBhvr>
                                      <p:to>
                                        <p:strVal val="visible"/>
                                      </p:to>
                                    </p:set>
                                    <p:anim calcmode="lin" valueType="num">
                                      <p:cBhvr>
                                        <p:cTn id="171" dur="500" fill="hold"/>
                                        <p:tgtEl>
                                          <p:spTgt spid="971"/>
                                        </p:tgtEl>
                                        <p:attrNameLst>
                                          <p:attrName>ppt_w</p:attrName>
                                        </p:attrNameLst>
                                      </p:cBhvr>
                                      <p:tavLst>
                                        <p:tav tm="0">
                                          <p:val>
                                            <p:fltVal val="0"/>
                                          </p:val>
                                        </p:tav>
                                        <p:tav tm="100000">
                                          <p:val>
                                            <p:strVal val="#ppt_w"/>
                                          </p:val>
                                        </p:tav>
                                      </p:tavLst>
                                    </p:anim>
                                    <p:anim calcmode="lin" valueType="num">
                                      <p:cBhvr>
                                        <p:cTn id="172" dur="500" fill="hold"/>
                                        <p:tgtEl>
                                          <p:spTgt spid="971"/>
                                        </p:tgtEl>
                                        <p:attrNameLst>
                                          <p:attrName>ppt_h</p:attrName>
                                        </p:attrNameLst>
                                      </p:cBhvr>
                                      <p:tavLst>
                                        <p:tav tm="0">
                                          <p:val>
                                            <p:fltVal val="0"/>
                                          </p:val>
                                        </p:tav>
                                        <p:tav tm="100000">
                                          <p:val>
                                            <p:strVal val="#ppt_h"/>
                                          </p:val>
                                        </p:tav>
                                      </p:tavLst>
                                    </p:anim>
                                    <p:animEffect transition="in" filter="fade">
                                      <p:cBhvr>
                                        <p:cTn id="173" dur="500"/>
                                        <p:tgtEl>
                                          <p:spTgt spid="971"/>
                                        </p:tgtEl>
                                      </p:cBhvr>
                                    </p:animEffect>
                                  </p:childTnLst>
                                </p:cTn>
                              </p:par>
                              <p:par>
                                <p:cTn id="174" presetID="53" presetClass="entr" presetSubtype="0" fill="hold" nodeType="withEffect">
                                  <p:stCondLst>
                                    <p:cond delay="0"/>
                                  </p:stCondLst>
                                  <p:childTnLst>
                                    <p:set>
                                      <p:cBhvr>
                                        <p:cTn id="175" dur="1" fill="hold">
                                          <p:stCondLst>
                                            <p:cond delay="0"/>
                                          </p:stCondLst>
                                        </p:cTn>
                                        <p:tgtEl>
                                          <p:spTgt spid="976"/>
                                        </p:tgtEl>
                                        <p:attrNameLst>
                                          <p:attrName>style.visibility</p:attrName>
                                        </p:attrNameLst>
                                      </p:cBhvr>
                                      <p:to>
                                        <p:strVal val="visible"/>
                                      </p:to>
                                    </p:set>
                                    <p:anim calcmode="lin" valueType="num">
                                      <p:cBhvr>
                                        <p:cTn id="176" dur="500" fill="hold"/>
                                        <p:tgtEl>
                                          <p:spTgt spid="976"/>
                                        </p:tgtEl>
                                        <p:attrNameLst>
                                          <p:attrName>ppt_w</p:attrName>
                                        </p:attrNameLst>
                                      </p:cBhvr>
                                      <p:tavLst>
                                        <p:tav tm="0">
                                          <p:val>
                                            <p:fltVal val="0"/>
                                          </p:val>
                                        </p:tav>
                                        <p:tav tm="100000">
                                          <p:val>
                                            <p:strVal val="#ppt_w"/>
                                          </p:val>
                                        </p:tav>
                                      </p:tavLst>
                                    </p:anim>
                                    <p:anim calcmode="lin" valueType="num">
                                      <p:cBhvr>
                                        <p:cTn id="177" dur="500" fill="hold"/>
                                        <p:tgtEl>
                                          <p:spTgt spid="976"/>
                                        </p:tgtEl>
                                        <p:attrNameLst>
                                          <p:attrName>ppt_h</p:attrName>
                                        </p:attrNameLst>
                                      </p:cBhvr>
                                      <p:tavLst>
                                        <p:tav tm="0">
                                          <p:val>
                                            <p:fltVal val="0"/>
                                          </p:val>
                                        </p:tav>
                                        <p:tav tm="100000">
                                          <p:val>
                                            <p:strVal val="#ppt_h"/>
                                          </p:val>
                                        </p:tav>
                                      </p:tavLst>
                                    </p:anim>
                                    <p:animEffect transition="in" filter="fade">
                                      <p:cBhvr>
                                        <p:cTn id="178" dur="500"/>
                                        <p:tgtEl>
                                          <p:spTgt spid="976"/>
                                        </p:tgtEl>
                                      </p:cBhvr>
                                    </p:animEffect>
                                  </p:childTnLst>
                                </p:cTn>
                              </p:par>
                              <p:par>
                                <p:cTn id="179" presetID="53" presetClass="entr" presetSubtype="0" fill="hold" nodeType="withEffect">
                                  <p:stCondLst>
                                    <p:cond delay="0"/>
                                  </p:stCondLst>
                                  <p:childTnLst>
                                    <p:set>
                                      <p:cBhvr>
                                        <p:cTn id="180" dur="1" fill="hold">
                                          <p:stCondLst>
                                            <p:cond delay="0"/>
                                          </p:stCondLst>
                                        </p:cTn>
                                        <p:tgtEl>
                                          <p:spTgt spid="975"/>
                                        </p:tgtEl>
                                        <p:attrNameLst>
                                          <p:attrName>style.visibility</p:attrName>
                                        </p:attrNameLst>
                                      </p:cBhvr>
                                      <p:to>
                                        <p:strVal val="visible"/>
                                      </p:to>
                                    </p:set>
                                    <p:anim calcmode="lin" valueType="num">
                                      <p:cBhvr>
                                        <p:cTn id="181" dur="500" fill="hold"/>
                                        <p:tgtEl>
                                          <p:spTgt spid="975"/>
                                        </p:tgtEl>
                                        <p:attrNameLst>
                                          <p:attrName>ppt_w</p:attrName>
                                        </p:attrNameLst>
                                      </p:cBhvr>
                                      <p:tavLst>
                                        <p:tav tm="0">
                                          <p:val>
                                            <p:fltVal val="0"/>
                                          </p:val>
                                        </p:tav>
                                        <p:tav tm="100000">
                                          <p:val>
                                            <p:strVal val="#ppt_w"/>
                                          </p:val>
                                        </p:tav>
                                      </p:tavLst>
                                    </p:anim>
                                    <p:anim calcmode="lin" valueType="num">
                                      <p:cBhvr>
                                        <p:cTn id="182" dur="500" fill="hold"/>
                                        <p:tgtEl>
                                          <p:spTgt spid="975"/>
                                        </p:tgtEl>
                                        <p:attrNameLst>
                                          <p:attrName>ppt_h</p:attrName>
                                        </p:attrNameLst>
                                      </p:cBhvr>
                                      <p:tavLst>
                                        <p:tav tm="0">
                                          <p:val>
                                            <p:fltVal val="0"/>
                                          </p:val>
                                        </p:tav>
                                        <p:tav tm="100000">
                                          <p:val>
                                            <p:strVal val="#ppt_h"/>
                                          </p:val>
                                        </p:tav>
                                      </p:tavLst>
                                    </p:anim>
                                    <p:animEffect transition="in" filter="fade">
                                      <p:cBhvr>
                                        <p:cTn id="183" dur="500"/>
                                        <p:tgtEl>
                                          <p:spTgt spid="975"/>
                                        </p:tgtEl>
                                      </p:cBhvr>
                                    </p:animEffect>
                                  </p:childTnLst>
                                </p:cTn>
                              </p:par>
                              <p:par>
                                <p:cTn id="184" presetID="53" presetClass="entr" presetSubtype="0" fill="hold" nodeType="withEffect">
                                  <p:stCondLst>
                                    <p:cond delay="0"/>
                                  </p:stCondLst>
                                  <p:childTnLst>
                                    <p:set>
                                      <p:cBhvr>
                                        <p:cTn id="185" dur="1" fill="hold">
                                          <p:stCondLst>
                                            <p:cond delay="0"/>
                                          </p:stCondLst>
                                        </p:cTn>
                                        <p:tgtEl>
                                          <p:spTgt spid="974"/>
                                        </p:tgtEl>
                                        <p:attrNameLst>
                                          <p:attrName>style.visibility</p:attrName>
                                        </p:attrNameLst>
                                      </p:cBhvr>
                                      <p:to>
                                        <p:strVal val="visible"/>
                                      </p:to>
                                    </p:set>
                                    <p:anim calcmode="lin" valueType="num">
                                      <p:cBhvr>
                                        <p:cTn id="186" dur="500" fill="hold"/>
                                        <p:tgtEl>
                                          <p:spTgt spid="974"/>
                                        </p:tgtEl>
                                        <p:attrNameLst>
                                          <p:attrName>ppt_w</p:attrName>
                                        </p:attrNameLst>
                                      </p:cBhvr>
                                      <p:tavLst>
                                        <p:tav tm="0">
                                          <p:val>
                                            <p:fltVal val="0"/>
                                          </p:val>
                                        </p:tav>
                                        <p:tav tm="100000">
                                          <p:val>
                                            <p:strVal val="#ppt_w"/>
                                          </p:val>
                                        </p:tav>
                                      </p:tavLst>
                                    </p:anim>
                                    <p:anim calcmode="lin" valueType="num">
                                      <p:cBhvr>
                                        <p:cTn id="187" dur="500" fill="hold"/>
                                        <p:tgtEl>
                                          <p:spTgt spid="974"/>
                                        </p:tgtEl>
                                        <p:attrNameLst>
                                          <p:attrName>ppt_h</p:attrName>
                                        </p:attrNameLst>
                                      </p:cBhvr>
                                      <p:tavLst>
                                        <p:tav tm="0">
                                          <p:val>
                                            <p:fltVal val="0"/>
                                          </p:val>
                                        </p:tav>
                                        <p:tav tm="100000">
                                          <p:val>
                                            <p:strVal val="#ppt_h"/>
                                          </p:val>
                                        </p:tav>
                                      </p:tavLst>
                                    </p:anim>
                                    <p:animEffect transition="in" filter="fade">
                                      <p:cBhvr>
                                        <p:cTn id="188" dur="500"/>
                                        <p:tgtEl>
                                          <p:spTgt spid="974"/>
                                        </p:tgtEl>
                                      </p:cBhvr>
                                    </p:animEffect>
                                  </p:childTnLst>
                                </p:cTn>
                              </p:par>
                              <p:par>
                                <p:cTn id="189" presetID="53" presetClass="entr" presetSubtype="0" fill="hold" nodeType="withEffect">
                                  <p:stCondLst>
                                    <p:cond delay="0"/>
                                  </p:stCondLst>
                                  <p:childTnLst>
                                    <p:set>
                                      <p:cBhvr>
                                        <p:cTn id="190" dur="1" fill="hold">
                                          <p:stCondLst>
                                            <p:cond delay="0"/>
                                          </p:stCondLst>
                                        </p:cTn>
                                        <p:tgtEl>
                                          <p:spTgt spid="973"/>
                                        </p:tgtEl>
                                        <p:attrNameLst>
                                          <p:attrName>style.visibility</p:attrName>
                                        </p:attrNameLst>
                                      </p:cBhvr>
                                      <p:to>
                                        <p:strVal val="visible"/>
                                      </p:to>
                                    </p:set>
                                    <p:anim calcmode="lin" valueType="num">
                                      <p:cBhvr>
                                        <p:cTn id="191" dur="500" fill="hold"/>
                                        <p:tgtEl>
                                          <p:spTgt spid="973"/>
                                        </p:tgtEl>
                                        <p:attrNameLst>
                                          <p:attrName>ppt_w</p:attrName>
                                        </p:attrNameLst>
                                      </p:cBhvr>
                                      <p:tavLst>
                                        <p:tav tm="0">
                                          <p:val>
                                            <p:fltVal val="0"/>
                                          </p:val>
                                        </p:tav>
                                        <p:tav tm="100000">
                                          <p:val>
                                            <p:strVal val="#ppt_w"/>
                                          </p:val>
                                        </p:tav>
                                      </p:tavLst>
                                    </p:anim>
                                    <p:anim calcmode="lin" valueType="num">
                                      <p:cBhvr>
                                        <p:cTn id="192" dur="500" fill="hold"/>
                                        <p:tgtEl>
                                          <p:spTgt spid="973"/>
                                        </p:tgtEl>
                                        <p:attrNameLst>
                                          <p:attrName>ppt_h</p:attrName>
                                        </p:attrNameLst>
                                      </p:cBhvr>
                                      <p:tavLst>
                                        <p:tav tm="0">
                                          <p:val>
                                            <p:fltVal val="0"/>
                                          </p:val>
                                        </p:tav>
                                        <p:tav tm="100000">
                                          <p:val>
                                            <p:strVal val="#ppt_h"/>
                                          </p:val>
                                        </p:tav>
                                      </p:tavLst>
                                    </p:anim>
                                    <p:animEffect transition="in" filter="fade">
                                      <p:cBhvr>
                                        <p:cTn id="193" dur="500"/>
                                        <p:tgtEl>
                                          <p:spTgt spid="973"/>
                                        </p:tgtEl>
                                      </p:cBhvr>
                                    </p:animEffect>
                                  </p:childTnLst>
                                </p:cTn>
                              </p:par>
                              <p:par>
                                <p:cTn id="194" presetID="53" presetClass="entr" presetSubtype="0" fill="hold" nodeType="withEffect">
                                  <p:stCondLst>
                                    <p:cond delay="0"/>
                                  </p:stCondLst>
                                  <p:childTnLst>
                                    <p:set>
                                      <p:cBhvr>
                                        <p:cTn id="195" dur="1" fill="hold">
                                          <p:stCondLst>
                                            <p:cond delay="0"/>
                                          </p:stCondLst>
                                        </p:cTn>
                                        <p:tgtEl>
                                          <p:spTgt spid="972"/>
                                        </p:tgtEl>
                                        <p:attrNameLst>
                                          <p:attrName>style.visibility</p:attrName>
                                        </p:attrNameLst>
                                      </p:cBhvr>
                                      <p:to>
                                        <p:strVal val="visible"/>
                                      </p:to>
                                    </p:set>
                                    <p:anim calcmode="lin" valueType="num">
                                      <p:cBhvr>
                                        <p:cTn id="196" dur="500" fill="hold"/>
                                        <p:tgtEl>
                                          <p:spTgt spid="972"/>
                                        </p:tgtEl>
                                        <p:attrNameLst>
                                          <p:attrName>ppt_w</p:attrName>
                                        </p:attrNameLst>
                                      </p:cBhvr>
                                      <p:tavLst>
                                        <p:tav tm="0">
                                          <p:val>
                                            <p:fltVal val="0"/>
                                          </p:val>
                                        </p:tav>
                                        <p:tav tm="100000">
                                          <p:val>
                                            <p:strVal val="#ppt_w"/>
                                          </p:val>
                                        </p:tav>
                                      </p:tavLst>
                                    </p:anim>
                                    <p:anim calcmode="lin" valueType="num">
                                      <p:cBhvr>
                                        <p:cTn id="197" dur="500" fill="hold"/>
                                        <p:tgtEl>
                                          <p:spTgt spid="972"/>
                                        </p:tgtEl>
                                        <p:attrNameLst>
                                          <p:attrName>ppt_h</p:attrName>
                                        </p:attrNameLst>
                                      </p:cBhvr>
                                      <p:tavLst>
                                        <p:tav tm="0">
                                          <p:val>
                                            <p:fltVal val="0"/>
                                          </p:val>
                                        </p:tav>
                                        <p:tav tm="100000">
                                          <p:val>
                                            <p:strVal val="#ppt_h"/>
                                          </p:val>
                                        </p:tav>
                                      </p:tavLst>
                                    </p:anim>
                                    <p:animEffect transition="in" filter="fade">
                                      <p:cBhvr>
                                        <p:cTn id="198" dur="500"/>
                                        <p:tgtEl>
                                          <p:spTgt spid="972"/>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977"/>
                                        </p:tgtEl>
                                      </p:cBhvr>
                                    </p:animEffect>
                                    <p:set>
                                      <p:cBhvr>
                                        <p:cTn id="203" dur="1" fill="hold">
                                          <p:stCondLst>
                                            <p:cond delay="499"/>
                                          </p:stCondLst>
                                        </p:cTn>
                                        <p:tgtEl>
                                          <p:spTgt spid="977"/>
                                        </p:tgtEl>
                                        <p:attrNameLst>
                                          <p:attrName>style.visibility</p:attrName>
                                        </p:attrNameLst>
                                      </p:cBhvr>
                                      <p:to>
                                        <p:strVal val="hidden"/>
                                      </p:to>
                                    </p:se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947"/>
                                        </p:tgtEl>
                                        <p:attrNameLst>
                                          <p:attrName>style.visibility</p:attrName>
                                        </p:attrNameLst>
                                      </p:cBhvr>
                                      <p:to>
                                        <p:strVal val="visible"/>
                                      </p:to>
                                    </p:set>
                                    <p:animEffect transition="in" filter="fade">
                                      <p:cBhvr>
                                        <p:cTn id="207" dur="500"/>
                                        <p:tgtEl>
                                          <p:spTgt spid="947"/>
                                        </p:tgtEl>
                                      </p:cBhvr>
                                    </p:animEffect>
                                  </p:childTnLst>
                                </p:cTn>
                              </p:par>
                            </p:childTnLst>
                          </p:cTn>
                        </p:par>
                        <p:par>
                          <p:cTn id="208" fill="hold">
                            <p:stCondLst>
                              <p:cond delay="1000"/>
                            </p:stCondLst>
                            <p:childTnLst>
                              <p:par>
                                <p:cTn id="209" presetID="64" presetClass="path" presetSubtype="0" fill="hold" nodeType="afterEffect">
                                  <p:stCondLst>
                                    <p:cond delay="0"/>
                                  </p:stCondLst>
                                  <p:childTnLst>
                                    <p:animMotion origin="layout" path="M 1.66667E-6 -4.99769E-7 L 1.66667E-6 -0.13558 " pathEditMode="relative" rAng="0" ptsTypes="AA">
                                      <p:cBhvr>
                                        <p:cTn id="210" dur="1000" fill="hold"/>
                                        <p:tgtEl>
                                          <p:spTgt spid="947"/>
                                        </p:tgtEl>
                                        <p:attrNameLst>
                                          <p:attrName>ppt_x</p:attrName>
                                          <p:attrName>ppt_y</p:attrName>
                                        </p:attrNameLst>
                                      </p:cBhvr>
                                      <p:rCtr x="0" y="-68"/>
                                    </p:animMotion>
                                  </p:childTnLst>
                                </p:cTn>
                              </p:par>
                              <p:par>
                                <p:cTn id="211" presetID="22" presetClass="exit" presetSubtype="4" fill="hold" nodeType="withEffect">
                                  <p:stCondLst>
                                    <p:cond delay="200"/>
                                  </p:stCondLst>
                                  <p:childTnLst>
                                    <p:animEffect transition="out" filter="wipe(down)">
                                      <p:cBhvr>
                                        <p:cTn id="212" dur="200"/>
                                        <p:tgtEl>
                                          <p:spTgt spid="748"/>
                                        </p:tgtEl>
                                      </p:cBhvr>
                                    </p:animEffect>
                                    <p:set>
                                      <p:cBhvr>
                                        <p:cTn id="213" dur="1" fill="hold">
                                          <p:stCondLst>
                                            <p:cond delay="199"/>
                                          </p:stCondLst>
                                        </p:cTn>
                                        <p:tgtEl>
                                          <p:spTgt spid="748"/>
                                        </p:tgtEl>
                                        <p:attrNameLst>
                                          <p:attrName>style.visibility</p:attrName>
                                        </p:attrNameLst>
                                      </p:cBhvr>
                                      <p:to>
                                        <p:strVal val="hidden"/>
                                      </p:to>
                                    </p:set>
                                  </p:childTnLst>
                                </p:cTn>
                              </p:par>
                              <p:par>
                                <p:cTn id="214" presetID="22" presetClass="exit" presetSubtype="4" fill="hold" nodeType="withEffect">
                                  <p:stCondLst>
                                    <p:cond delay="200"/>
                                  </p:stCondLst>
                                  <p:childTnLst>
                                    <p:animEffect transition="out" filter="wipe(down)">
                                      <p:cBhvr>
                                        <p:cTn id="215" dur="200"/>
                                        <p:tgtEl>
                                          <p:spTgt spid="813"/>
                                        </p:tgtEl>
                                      </p:cBhvr>
                                    </p:animEffect>
                                    <p:set>
                                      <p:cBhvr>
                                        <p:cTn id="216" dur="1" fill="hold">
                                          <p:stCondLst>
                                            <p:cond delay="199"/>
                                          </p:stCondLst>
                                        </p:cTn>
                                        <p:tgtEl>
                                          <p:spTgt spid="813"/>
                                        </p:tgtEl>
                                        <p:attrNameLst>
                                          <p:attrName>style.visibility</p:attrName>
                                        </p:attrNameLst>
                                      </p:cBhvr>
                                      <p:to>
                                        <p:strVal val="hidden"/>
                                      </p:to>
                                    </p:set>
                                  </p:childTnLst>
                                </p:cTn>
                              </p:par>
                              <p:par>
                                <p:cTn id="217" presetID="22" presetClass="exit" presetSubtype="4" fill="hold" nodeType="withEffect">
                                  <p:stCondLst>
                                    <p:cond delay="200"/>
                                  </p:stCondLst>
                                  <p:childTnLst>
                                    <p:animEffect transition="out" filter="wipe(down)">
                                      <p:cBhvr>
                                        <p:cTn id="218" dur="200"/>
                                        <p:tgtEl>
                                          <p:spTgt spid="826"/>
                                        </p:tgtEl>
                                      </p:cBhvr>
                                    </p:animEffect>
                                    <p:set>
                                      <p:cBhvr>
                                        <p:cTn id="219" dur="1" fill="hold">
                                          <p:stCondLst>
                                            <p:cond delay="199"/>
                                          </p:stCondLst>
                                        </p:cTn>
                                        <p:tgtEl>
                                          <p:spTgt spid="826"/>
                                        </p:tgtEl>
                                        <p:attrNameLst>
                                          <p:attrName>style.visibility</p:attrName>
                                        </p:attrNameLst>
                                      </p:cBhvr>
                                      <p:to>
                                        <p:strVal val="hidden"/>
                                      </p:to>
                                    </p:set>
                                  </p:childTnLst>
                                </p:cTn>
                              </p:par>
                              <p:par>
                                <p:cTn id="220" presetID="22" presetClass="exit" presetSubtype="4" fill="hold" nodeType="withEffect">
                                  <p:stCondLst>
                                    <p:cond delay="200"/>
                                  </p:stCondLst>
                                  <p:childTnLst>
                                    <p:animEffect transition="out" filter="wipe(down)">
                                      <p:cBhvr>
                                        <p:cTn id="221" dur="200"/>
                                        <p:tgtEl>
                                          <p:spTgt spid="4"/>
                                        </p:tgtEl>
                                      </p:cBhvr>
                                    </p:animEffect>
                                    <p:set>
                                      <p:cBhvr>
                                        <p:cTn id="222" dur="1" fill="hold">
                                          <p:stCondLst>
                                            <p:cond delay="199"/>
                                          </p:stCondLst>
                                        </p:cTn>
                                        <p:tgtEl>
                                          <p:spTgt spid="4"/>
                                        </p:tgtEl>
                                        <p:attrNameLst>
                                          <p:attrName>style.visibility</p:attrName>
                                        </p:attrNameLst>
                                      </p:cBhvr>
                                      <p:to>
                                        <p:strVal val="hidden"/>
                                      </p:to>
                                    </p:set>
                                  </p:childTnLst>
                                </p:cTn>
                              </p:par>
                              <p:par>
                                <p:cTn id="223" presetID="22" presetClass="exit" presetSubtype="4" fill="hold" nodeType="withEffect">
                                  <p:stCondLst>
                                    <p:cond delay="200"/>
                                  </p:stCondLst>
                                  <p:childTnLst>
                                    <p:animEffect transition="out" filter="wipe(down)">
                                      <p:cBhvr>
                                        <p:cTn id="224" dur="200"/>
                                        <p:tgtEl>
                                          <p:spTgt spid="75"/>
                                        </p:tgtEl>
                                      </p:cBhvr>
                                    </p:animEffect>
                                    <p:set>
                                      <p:cBhvr>
                                        <p:cTn id="225" dur="1" fill="hold">
                                          <p:stCondLst>
                                            <p:cond delay="199"/>
                                          </p:stCondLst>
                                        </p:cTn>
                                        <p:tgtEl>
                                          <p:spTgt spid="75"/>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IE" dirty="0"/>
          </a:p>
        </p:txBody>
      </p:sp>
      <p:pic>
        <p:nvPicPr>
          <p:cNvPr id="6" name="Picture 3" descr="iStock_000003270204Medium"/>
          <p:cNvPicPr>
            <a:picLocks noChangeAspect="1" noChangeArrowheads="1"/>
          </p:cNvPicPr>
          <p:nvPr/>
        </p:nvPicPr>
        <p:blipFill>
          <a:blip r:embed="rId3" cstate="print"/>
          <a:srcRect/>
          <a:stretch>
            <a:fillRect/>
          </a:stretch>
        </p:blipFill>
        <p:spPr bwMode="auto">
          <a:xfrm>
            <a:off x="6003856" y="803734"/>
            <a:ext cx="2355870" cy="2261504"/>
          </a:xfrm>
          <a:prstGeom prst="rect">
            <a:avLst/>
          </a:prstGeom>
          <a:noFill/>
          <a:ln w="9525">
            <a:noFill/>
            <a:miter lim="800000"/>
            <a:headEnd/>
            <a:tailEnd/>
          </a:ln>
        </p:spPr>
      </p:pic>
      <p:graphicFrame>
        <p:nvGraphicFramePr>
          <p:cNvPr id="10" name="Chart 9"/>
          <p:cNvGraphicFramePr/>
          <p:nvPr/>
        </p:nvGraphicFramePr>
        <p:xfrm>
          <a:off x="1161143" y="3065238"/>
          <a:ext cx="622662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bwMode="ltGray">
          <a:xfrm>
            <a:off x="566057" y="1265467"/>
            <a:ext cx="7590971" cy="1799771"/>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dirty="0" smtClean="0">
                <a:latin typeface="Calibri" pitchFamily="34" charset="0"/>
              </a:rPr>
              <a:t>Symantec Endpoint Protection Scans:</a:t>
            </a:r>
          </a:p>
          <a:p>
            <a:pPr algn="l">
              <a:lnSpc>
                <a:spcPct val="90000"/>
              </a:lnSpc>
              <a:spcBef>
                <a:spcPts val="0"/>
              </a:spcBef>
              <a:spcAft>
                <a:spcPts val="800"/>
              </a:spcAft>
            </a:pPr>
            <a:r>
              <a:rPr lang="en-US" sz="2000" dirty="0" smtClean="0">
                <a:latin typeface="Calibri" pitchFamily="34" charset="0"/>
              </a:rPr>
              <a:t>3.5X faster than McAfee</a:t>
            </a:r>
          </a:p>
          <a:p>
            <a:pPr algn="l">
              <a:lnSpc>
                <a:spcPct val="90000"/>
              </a:lnSpc>
              <a:spcBef>
                <a:spcPts val="0"/>
              </a:spcBef>
              <a:spcAft>
                <a:spcPts val="800"/>
              </a:spcAft>
            </a:pPr>
            <a:r>
              <a:rPr lang="en-US" sz="2000" dirty="0" smtClean="0">
                <a:latin typeface="Calibri" pitchFamily="34" charset="0"/>
              </a:rPr>
              <a:t>2X faster than Microsoft </a:t>
            </a:r>
          </a:p>
          <a:p>
            <a:pPr algn="l">
              <a:lnSpc>
                <a:spcPct val="90000"/>
              </a:lnSpc>
              <a:spcBef>
                <a:spcPts val="0"/>
              </a:spcBef>
              <a:spcAft>
                <a:spcPts val="800"/>
              </a:spcAft>
            </a:pPr>
            <a:endParaRPr lang="en-US" sz="2000" dirty="0" smtClean="0">
              <a:latin typeface="Calibri" pitchFamily="34" charset="0"/>
            </a:endParaRPr>
          </a:p>
          <a:p>
            <a:pPr algn="l">
              <a:lnSpc>
                <a:spcPct val="90000"/>
              </a:lnSpc>
              <a:spcBef>
                <a:spcPts val="0"/>
              </a:spcBef>
              <a:spcAft>
                <a:spcPts val="800"/>
              </a:spcAft>
            </a:pPr>
            <a:r>
              <a:rPr lang="en-US" b="1" dirty="0" smtClean="0">
                <a:solidFill>
                  <a:srgbClr val="E0991A"/>
                </a:solidFill>
                <a:latin typeface="Calibri" pitchFamily="34" charset="0"/>
              </a:rPr>
              <a:t>Ranked 1</a:t>
            </a:r>
            <a:r>
              <a:rPr lang="en-US" b="1" baseline="30000" dirty="0" smtClean="0">
                <a:solidFill>
                  <a:srgbClr val="E0991A"/>
                </a:solidFill>
                <a:latin typeface="Calibri" pitchFamily="34" charset="0"/>
              </a:rPr>
              <a:t>st</a:t>
            </a:r>
            <a:r>
              <a:rPr lang="en-US" b="1" dirty="0" smtClean="0">
                <a:solidFill>
                  <a:srgbClr val="E0991A"/>
                </a:solidFill>
                <a:latin typeface="Calibri" pitchFamily="34" charset="0"/>
              </a:rPr>
              <a:t> in overall Performance!</a:t>
            </a:r>
          </a:p>
          <a:p>
            <a:pPr algn="l">
              <a:lnSpc>
                <a:spcPct val="90000"/>
              </a:lnSpc>
              <a:spcBef>
                <a:spcPts val="0"/>
              </a:spcBef>
              <a:spcAft>
                <a:spcPts val="800"/>
              </a:spcAft>
            </a:pPr>
            <a:endParaRPr lang="en-US" sz="2000" dirty="0" smtClean="0">
              <a:latin typeface="Calibri" pitchFamily="34" charset="0"/>
            </a:endParaRPr>
          </a:p>
          <a:p>
            <a:pPr algn="l">
              <a:lnSpc>
                <a:spcPct val="90000"/>
              </a:lnSpc>
              <a:spcBef>
                <a:spcPts val="0"/>
              </a:spcBef>
              <a:spcAft>
                <a:spcPts val="800"/>
              </a:spcAft>
            </a:pPr>
            <a:endParaRPr lang="en-IE" sz="2000" dirty="0" err="1" smtClean="0">
              <a:latin typeface="Calibri" pitchFamily="34" charset="0"/>
            </a:endParaRPr>
          </a:p>
        </p:txBody>
      </p:sp>
      <p:sp>
        <p:nvSpPr>
          <p:cNvPr id="13" name="Rectangle 12"/>
          <p:cNvSpPr/>
          <p:nvPr/>
        </p:nvSpPr>
        <p:spPr>
          <a:xfrm>
            <a:off x="1072466" y="5713779"/>
            <a:ext cx="6428633" cy="276999"/>
          </a:xfrm>
          <a:prstGeom prst="rect">
            <a:avLst/>
          </a:prstGeom>
          <a:solidFill>
            <a:srgbClr val="FEBC02"/>
          </a:solidFill>
        </p:spPr>
        <p:txBody>
          <a:bodyPr wrap="square">
            <a:spAutoFit/>
          </a:bodyPr>
          <a:lstStyle/>
          <a:p>
            <a:pPr marL="4763" lvl="3" algn="l" eaLnBrk="1" hangingPunct="1"/>
            <a:r>
              <a:rPr lang="en-US" sz="1200" dirty="0" smtClean="0">
                <a:solidFill>
                  <a:schemeClr val="bg2"/>
                </a:solidFill>
                <a:cs typeface="Arial" pitchFamily="34" charset="0"/>
              </a:rPr>
              <a:t>PassMark™ Software, Feb., 2011 - http://www.passmark.com/AVReport</a:t>
            </a:r>
            <a:endParaRPr lang="en-US" sz="1200" dirty="0" smtClean="0">
              <a:solidFill>
                <a:schemeClr val="bg2"/>
              </a:solidFill>
              <a:latin typeface="Symantec Sans Light" charset="0"/>
            </a:endParaRPr>
          </a:p>
        </p:txBody>
      </p:sp>
      <p:sp>
        <p:nvSpPr>
          <p:cNvPr id="16" name="Slide Number Placeholder 15"/>
          <p:cNvSpPr>
            <a:spLocks noGrp="1"/>
          </p:cNvSpPr>
          <p:nvPr>
            <p:ph type="sldNum" sz="quarter" idx="10"/>
          </p:nvPr>
        </p:nvSpPr>
        <p:spPr/>
        <p:txBody>
          <a:bodyPr/>
          <a:lstStyle/>
          <a:p>
            <a:pPr>
              <a:defRPr/>
            </a:pPr>
            <a:fld id="{05CAF1BA-4699-4582-9B59-59761CE302A9}" type="slidenum">
              <a:rPr lang="en-US" smtClean="0"/>
              <a:pPr>
                <a:defRPr/>
              </a:pPr>
              <a:t>33</a:t>
            </a:fld>
            <a:endParaRPr lang="en-US"/>
          </a:p>
        </p:txBody>
      </p:sp>
    </p:spTree>
    <p:extLst>
      <p:ext uri="{BB962C8B-B14F-4D97-AF65-F5344CB8AC3E}">
        <p14:creationId xmlns="" xmlns:p14="http://schemas.microsoft.com/office/powerpoint/2010/main" val="4069085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Simple Management Server Installation</a:t>
            </a:r>
            <a:endParaRPr lang="en-US" dirty="0"/>
          </a:p>
        </p:txBody>
      </p:sp>
      <p:sp>
        <p:nvSpPr>
          <p:cNvPr id="7" name="Content Placeholder 6"/>
          <p:cNvSpPr>
            <a:spLocks noGrp="1"/>
          </p:cNvSpPr>
          <p:nvPr>
            <p:ph idx="1"/>
          </p:nvPr>
        </p:nvSpPr>
        <p:spPr>
          <a:xfrm>
            <a:off x="381000" y="1219200"/>
            <a:ext cx="4724400" cy="5029200"/>
          </a:xfrm>
        </p:spPr>
        <p:txBody>
          <a:bodyPr>
            <a:normAutofit/>
          </a:bodyPr>
          <a:lstStyle/>
          <a:p>
            <a:r>
              <a:rPr lang="en-US" dirty="0" smtClean="0"/>
              <a:t>Limited user input required</a:t>
            </a:r>
          </a:p>
          <a:p>
            <a:r>
              <a:rPr lang="en-US" dirty="0" smtClean="0"/>
              <a:t>Installs in minutes</a:t>
            </a:r>
          </a:p>
          <a:p>
            <a:r>
              <a:rPr lang="en-US" dirty="0" smtClean="0"/>
              <a:t>Reduced product dependencies for streamlined installation</a:t>
            </a:r>
          </a:p>
          <a:p>
            <a:pPr lvl="1"/>
            <a:r>
              <a:rPr lang="en-US" dirty="0" smtClean="0"/>
              <a:t>No dependencies on IIS</a:t>
            </a:r>
          </a:p>
          <a:p>
            <a:pPr lvl="1"/>
            <a:r>
              <a:rPr lang="en-US" dirty="0" smtClean="0"/>
              <a:t>Built-in or remote database</a:t>
            </a:r>
          </a:p>
          <a:p>
            <a:pPr lvl="1"/>
            <a:r>
              <a:rPr lang="en-US" dirty="0" smtClean="0"/>
              <a:t>Built-in web server</a:t>
            </a:r>
          </a:p>
          <a:p>
            <a:pPr lvl="1"/>
            <a:r>
              <a:rPr lang="en-US" dirty="0" smtClean="0"/>
              <a:t>Built-in Java runtime</a:t>
            </a:r>
          </a:p>
          <a:p>
            <a:r>
              <a:rPr lang="en-US" dirty="0" smtClean="0"/>
              <a:t>Increased platform support for better compatibility</a:t>
            </a:r>
          </a:p>
          <a:p>
            <a:pPr lvl="1"/>
            <a:r>
              <a:rPr lang="en-US" dirty="0" smtClean="0"/>
              <a:t>Windows XP, 2003, 2008, 7</a:t>
            </a:r>
          </a:p>
        </p:txBody>
      </p:sp>
      <p:sp>
        <p:nvSpPr>
          <p:cNvPr id="5" name="Slide Number Placeholder 4"/>
          <p:cNvSpPr>
            <a:spLocks noGrp="1"/>
          </p:cNvSpPr>
          <p:nvPr>
            <p:ph type="sldNum" sz="quarter" idx="11"/>
          </p:nvPr>
        </p:nvSpPr>
        <p:spPr/>
        <p:txBody>
          <a:bodyPr/>
          <a:lstStyle/>
          <a:p>
            <a:pPr>
              <a:defRPr/>
            </a:pPr>
            <a:fld id="{BE956308-1AEF-4461-A836-5D11E8E5E148}" type="slidenum">
              <a:rPr lang="en-US" smtClean="0"/>
              <a:pPr>
                <a:defRPr/>
              </a:pPr>
              <a:t>34</a:t>
            </a:fld>
            <a:endParaRPr lang="en-US" dirty="0"/>
          </a:p>
        </p:txBody>
      </p:sp>
      <p:pic>
        <p:nvPicPr>
          <p:cNvPr id="78850" name="Picture 2"/>
          <p:cNvPicPr>
            <a:picLocks noChangeAspect="1" noChangeArrowheads="1"/>
          </p:cNvPicPr>
          <p:nvPr/>
        </p:nvPicPr>
        <p:blipFill>
          <a:blip r:embed="rId3" cstate="print"/>
          <a:srcRect/>
          <a:stretch>
            <a:fillRect/>
          </a:stretch>
        </p:blipFill>
        <p:spPr bwMode="auto">
          <a:xfrm>
            <a:off x="4752728" y="1143000"/>
            <a:ext cx="4067422" cy="2590800"/>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5029200" y="3886200"/>
            <a:ext cx="3409949" cy="2172014"/>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3" descr="CDW-Type.PNG"/>
          <p:cNvPicPr>
            <a:picLocks noChangeAspect="1"/>
          </p:cNvPicPr>
          <p:nvPr/>
        </p:nvPicPr>
        <p:blipFill>
          <a:blip r:embed="rId3" cstate="print"/>
          <a:srcRect/>
          <a:stretch>
            <a:fillRect/>
          </a:stretch>
        </p:blipFill>
        <p:spPr bwMode="auto">
          <a:xfrm>
            <a:off x="381000" y="1115942"/>
            <a:ext cx="4443639" cy="3532258"/>
          </a:xfrm>
          <a:prstGeom prst="rect">
            <a:avLst/>
          </a:prstGeom>
          <a:noFill/>
          <a:ln w="9525">
            <a:noFill/>
            <a:miter lim="800000"/>
            <a:headEnd/>
            <a:tailEnd/>
          </a:ln>
        </p:spPr>
      </p:pic>
      <p:sp>
        <p:nvSpPr>
          <p:cNvPr id="23554" name="Title 1"/>
          <p:cNvSpPr>
            <a:spLocks noGrp="1"/>
          </p:cNvSpPr>
          <p:nvPr>
            <p:ph type="title"/>
          </p:nvPr>
        </p:nvSpPr>
        <p:spPr/>
        <p:txBody>
          <a:bodyPr/>
          <a:lstStyle/>
          <a:p>
            <a:pPr eaLnBrk="1" hangingPunct="1"/>
            <a:r>
              <a:rPr lang="en-US" dirty="0" smtClean="0"/>
              <a:t>Client Deployment Wizard</a:t>
            </a:r>
          </a:p>
        </p:txBody>
      </p:sp>
      <p:sp>
        <p:nvSpPr>
          <p:cNvPr id="8196" name="Content Placeholder 14"/>
          <p:cNvSpPr>
            <a:spLocks noGrp="1"/>
          </p:cNvSpPr>
          <p:nvPr>
            <p:ph sz="half" idx="2"/>
          </p:nvPr>
        </p:nvSpPr>
        <p:spPr>
          <a:xfrm>
            <a:off x="5257801" y="1219201"/>
            <a:ext cx="3657599" cy="5105400"/>
          </a:xfrm>
        </p:spPr>
        <p:txBody>
          <a:bodyPr/>
          <a:lstStyle/>
          <a:p>
            <a:pPr>
              <a:defRPr/>
            </a:pPr>
            <a:r>
              <a:rPr lang="en-US" sz="2000" dirty="0" smtClean="0"/>
              <a:t>Less package management by auto detecting 32bit/64bit clients</a:t>
            </a:r>
          </a:p>
          <a:p>
            <a:pPr>
              <a:defRPr/>
            </a:pPr>
            <a:r>
              <a:rPr lang="en-US" sz="2000" dirty="0" smtClean="0"/>
              <a:t>Immediate protection by including latest policies and content into the packages</a:t>
            </a:r>
          </a:p>
          <a:p>
            <a:pPr>
              <a:defRPr/>
            </a:pPr>
            <a:r>
              <a:rPr lang="en-US" sz="2000" dirty="0" smtClean="0"/>
              <a:t>Flexible deployment options to meet different requirements of customers:</a:t>
            </a:r>
          </a:p>
          <a:p>
            <a:pPr lvl="1">
              <a:defRPr/>
            </a:pPr>
            <a:r>
              <a:rPr lang="en-US" sz="1600" dirty="0" smtClean="0"/>
              <a:t>Remote Push</a:t>
            </a:r>
          </a:p>
          <a:p>
            <a:pPr lvl="1">
              <a:defRPr/>
            </a:pPr>
            <a:r>
              <a:rPr lang="en-US" sz="1600" dirty="0" smtClean="0"/>
              <a:t>Web Link or Email</a:t>
            </a:r>
          </a:p>
          <a:p>
            <a:pPr lvl="1">
              <a:defRPr/>
            </a:pPr>
            <a:r>
              <a:rPr lang="en-US" sz="1600" dirty="0" smtClean="0"/>
              <a:t>Export for 3rd Party Distribution</a:t>
            </a:r>
          </a:p>
          <a:p>
            <a:pPr>
              <a:defRPr/>
            </a:pPr>
            <a:r>
              <a:rPr lang="en-US" sz="2000" dirty="0" smtClean="0"/>
              <a:t>Visibility into deployment status via the client deployment report</a:t>
            </a:r>
          </a:p>
        </p:txBody>
      </p:sp>
      <p:pic>
        <p:nvPicPr>
          <p:cNvPr id="23555" name="Content Placeholder 13" descr="CDW-Type.PNG"/>
          <p:cNvPicPr>
            <a:picLocks noGrp="1" noChangeAspect="1"/>
          </p:cNvPicPr>
          <p:nvPr>
            <p:ph sz="half" idx="1"/>
          </p:nvPr>
        </p:nvPicPr>
        <p:blipFill>
          <a:blip r:embed="rId4" cstate="print"/>
          <a:srcRect/>
          <a:stretch>
            <a:fillRect/>
          </a:stretch>
        </p:blipFill>
        <p:spPr>
          <a:xfrm>
            <a:off x="1295400" y="1914524"/>
            <a:ext cx="3964379" cy="3167969"/>
          </a:xfrm>
        </p:spPr>
      </p:pic>
      <p:sp>
        <p:nvSpPr>
          <p:cNvPr id="7" name="Slide Number Placeholder 6"/>
          <p:cNvSpPr>
            <a:spLocks noGrp="1"/>
          </p:cNvSpPr>
          <p:nvPr>
            <p:ph type="sldNum" sz="quarter" idx="11"/>
          </p:nvPr>
        </p:nvSpPr>
        <p:spPr/>
        <p:txBody>
          <a:bodyPr/>
          <a:lstStyle/>
          <a:p>
            <a:pPr>
              <a:defRPr/>
            </a:pPr>
            <a:fld id="{0466C7E4-A6FB-4C02-A1F6-15BD52D8CC43}" type="slidenum">
              <a:rPr lang="en-US" smtClean="0">
                <a:solidFill>
                  <a:prstClr val="white"/>
                </a:solidFill>
              </a:rPr>
              <a:pPr>
                <a:defRPr/>
              </a:pPr>
              <a:t>35</a:t>
            </a:fld>
            <a:endParaRPr lang="en-US" dirty="0">
              <a:solidFill>
                <a:prstClr val="white"/>
              </a:solidFill>
            </a:endParaRPr>
          </a:p>
        </p:txBody>
      </p:sp>
      <p:pic>
        <p:nvPicPr>
          <p:cNvPr id="8" name="Content Placeholder 13" descr="CDW-Type.PNG"/>
          <p:cNvPicPr>
            <a:picLocks noChangeAspect="1"/>
          </p:cNvPicPr>
          <p:nvPr/>
        </p:nvPicPr>
        <p:blipFill>
          <a:blip r:embed="rId5" cstate="print"/>
          <a:srcRect/>
          <a:stretch>
            <a:fillRect/>
          </a:stretch>
        </p:blipFill>
        <p:spPr bwMode="auto">
          <a:xfrm>
            <a:off x="627649" y="3097372"/>
            <a:ext cx="4325351" cy="3151028"/>
          </a:xfrm>
          <a:prstGeom prst="rect">
            <a:avLst/>
          </a:prstGeom>
          <a:noFill/>
          <a:ln w="9525">
            <a:noFill/>
            <a:miter lim="800000"/>
            <a:headEnd/>
            <a:tailEnd/>
          </a:ln>
        </p:spPr>
      </p:pic>
      <p:pic>
        <p:nvPicPr>
          <p:cNvPr id="9"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dirty="0" smtClean="0"/>
              <a:t>Product Notifications</a:t>
            </a:r>
          </a:p>
        </p:txBody>
      </p:sp>
      <p:sp>
        <p:nvSpPr>
          <p:cNvPr id="16388" name="Slide Number Placeholder 2"/>
          <p:cNvSpPr>
            <a:spLocks noGrp="1"/>
          </p:cNvSpPr>
          <p:nvPr>
            <p:ph type="sldNum" sz="quarter" idx="11"/>
          </p:nvPr>
        </p:nvSpPr>
        <p:spPr>
          <a:noFill/>
        </p:spPr>
        <p:txBody>
          <a:bodyPr/>
          <a:lstStyle/>
          <a:p>
            <a:fld id="{7D47EAC4-7FC6-42B8-BF22-7C303A9FC5F7}" type="slidenum">
              <a:rPr lang="en-US" smtClean="0"/>
              <a:pPr/>
              <a:t>36</a:t>
            </a:fld>
            <a:endParaRPr lang="en-US" dirty="0" smtClean="0"/>
          </a:p>
        </p:txBody>
      </p:sp>
      <p:pic>
        <p:nvPicPr>
          <p:cNvPr id="137218" name="Picture 2"/>
          <p:cNvPicPr>
            <a:picLocks noChangeAspect="1" noChangeArrowheads="1"/>
          </p:cNvPicPr>
          <p:nvPr/>
        </p:nvPicPr>
        <p:blipFill>
          <a:blip r:embed="rId3" cstate="print"/>
          <a:srcRect/>
          <a:stretch>
            <a:fillRect/>
          </a:stretch>
        </p:blipFill>
        <p:spPr bwMode="auto">
          <a:xfrm>
            <a:off x="294639" y="1504853"/>
            <a:ext cx="4720565" cy="286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p:cNvSpPr>
            <a:spLocks noGrp="1"/>
          </p:cNvSpPr>
          <p:nvPr>
            <p:ph sz="half" idx="4294967295"/>
          </p:nvPr>
        </p:nvSpPr>
        <p:spPr>
          <a:xfrm>
            <a:off x="5105400" y="1219200"/>
            <a:ext cx="4038600" cy="4648200"/>
          </a:xfrm>
          <a:prstGeom prst="rect">
            <a:avLst/>
          </a:prstGeom>
        </p:spPr>
        <p:txBody>
          <a:bodyPr/>
          <a:lstStyle/>
          <a:p>
            <a:pPr marL="233310" lvl="1" indent="-233310">
              <a:spcAft>
                <a:spcPts val="1200"/>
              </a:spcAft>
              <a:buFontTx/>
              <a:buChar char="•"/>
            </a:pPr>
            <a:r>
              <a:rPr lang="en-US" sz="2400" dirty="0" smtClean="0">
                <a:solidFill>
                  <a:schemeClr val="bg2">
                    <a:lumMod val="50000"/>
                  </a:schemeClr>
                </a:solidFill>
                <a:ea typeface="+mn-ea"/>
                <a:cs typeface="+mn-cs"/>
              </a:rPr>
              <a:t>Mobile friendly notifications</a:t>
            </a:r>
          </a:p>
          <a:p>
            <a:r>
              <a:rPr lang="en-US" dirty="0" smtClean="0">
                <a:solidFill>
                  <a:schemeClr val="bg2">
                    <a:lumMod val="50000"/>
                  </a:schemeClr>
                </a:solidFill>
              </a:rPr>
              <a:t>Built-in notifications:</a:t>
            </a:r>
          </a:p>
          <a:p>
            <a:pPr lvl="1"/>
            <a:r>
              <a:rPr lang="en-US" sz="1800" dirty="0" smtClean="0">
                <a:solidFill>
                  <a:schemeClr val="bg2">
                    <a:lumMod val="50000"/>
                  </a:schemeClr>
                </a:solidFill>
              </a:rPr>
              <a:t>Virus outbreak</a:t>
            </a:r>
          </a:p>
          <a:p>
            <a:pPr lvl="1"/>
            <a:r>
              <a:rPr lang="en-US" sz="1800" dirty="0" smtClean="0">
                <a:solidFill>
                  <a:schemeClr val="bg2">
                    <a:lumMod val="50000"/>
                  </a:schemeClr>
                </a:solidFill>
              </a:rPr>
              <a:t>Clients with out-of-date definitions</a:t>
            </a:r>
          </a:p>
          <a:p>
            <a:pPr lvl="1"/>
            <a:r>
              <a:rPr lang="en-US" sz="1800" dirty="0" smtClean="0">
                <a:solidFill>
                  <a:schemeClr val="bg2">
                    <a:lumMod val="50000"/>
                  </a:schemeClr>
                </a:solidFill>
              </a:rPr>
              <a:t>Licensing</a:t>
            </a:r>
          </a:p>
          <a:p>
            <a:pPr lvl="1"/>
            <a:r>
              <a:rPr lang="en-US" sz="1800" dirty="0" smtClean="0">
                <a:solidFill>
                  <a:schemeClr val="bg2">
                    <a:lumMod val="50000"/>
                  </a:schemeClr>
                </a:solidFill>
              </a:rPr>
              <a:t>Client changes</a:t>
            </a:r>
          </a:p>
          <a:p>
            <a:pPr lvl="1"/>
            <a:r>
              <a:rPr lang="en-US" sz="1800" dirty="0" smtClean="0">
                <a:solidFill>
                  <a:schemeClr val="bg2">
                    <a:lumMod val="50000"/>
                  </a:schemeClr>
                </a:solidFill>
              </a:rPr>
              <a:t>Server Health</a:t>
            </a:r>
          </a:p>
          <a:p>
            <a:pPr lvl="1"/>
            <a:r>
              <a:rPr lang="en-US" sz="1800" dirty="0" smtClean="0">
                <a:solidFill>
                  <a:schemeClr val="bg2">
                    <a:lumMod val="50000"/>
                  </a:schemeClr>
                </a:solidFill>
              </a:rPr>
              <a:t>New software updates</a:t>
            </a:r>
          </a:p>
          <a:p>
            <a:r>
              <a:rPr lang="en-US" dirty="0" smtClean="0">
                <a:solidFill>
                  <a:schemeClr val="bg2">
                    <a:lumMod val="50000"/>
                  </a:schemeClr>
                </a:solidFill>
              </a:rPr>
              <a:t>Automated actions via the execute of scripts for notifications</a:t>
            </a:r>
            <a:endParaRPr lang="en-US" sz="2000" dirty="0" smtClean="0">
              <a:solidFill>
                <a:schemeClr val="bg2">
                  <a:lumMod val="50000"/>
                </a:schemeClr>
              </a:solidFill>
            </a:endParaRPr>
          </a:p>
        </p:txBody>
      </p:sp>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world2"/>
          <p:cNvPicPr>
            <a:picLocks noChangeAspect="1" noChangeArrowheads="1"/>
          </p:cNvPicPr>
          <p:nvPr/>
        </p:nvPicPr>
        <p:blipFill>
          <a:blip r:embed="rId3" cstate="print"/>
          <a:srcRect/>
          <a:stretch>
            <a:fillRect/>
          </a:stretch>
        </p:blipFill>
        <p:spPr bwMode="auto">
          <a:xfrm>
            <a:off x="609600" y="1295400"/>
            <a:ext cx="3879850" cy="2038350"/>
          </a:xfrm>
          <a:prstGeom prst="rect">
            <a:avLst/>
          </a:prstGeom>
          <a:noFill/>
          <a:ln w="9525">
            <a:noFill/>
            <a:miter lim="800000"/>
            <a:headEnd/>
            <a:tailEnd/>
          </a:ln>
        </p:spPr>
      </p:pic>
      <p:sp>
        <p:nvSpPr>
          <p:cNvPr id="7170" name="Title 1"/>
          <p:cNvSpPr>
            <a:spLocks noGrp="1"/>
          </p:cNvSpPr>
          <p:nvPr>
            <p:ph type="title"/>
          </p:nvPr>
        </p:nvSpPr>
        <p:spPr/>
        <p:txBody>
          <a:bodyPr/>
          <a:lstStyle/>
          <a:p>
            <a:r>
              <a:rPr lang="en-US" dirty="0" smtClean="0"/>
              <a:t>Scalable Server Architecture</a:t>
            </a:r>
          </a:p>
        </p:txBody>
      </p:sp>
      <p:sp>
        <p:nvSpPr>
          <p:cNvPr id="7172" name="Slide Number Placeholder 2"/>
          <p:cNvSpPr>
            <a:spLocks noGrp="1"/>
          </p:cNvSpPr>
          <p:nvPr>
            <p:ph type="sldNum" sz="quarter" idx="11"/>
          </p:nvPr>
        </p:nvSpPr>
        <p:spPr>
          <a:noFill/>
        </p:spPr>
        <p:txBody>
          <a:bodyPr/>
          <a:lstStyle/>
          <a:p>
            <a:fld id="{2920E4B7-50E9-45CF-9B48-7BDF853DCB9A}" type="slidenum">
              <a:rPr lang="en-US" smtClean="0"/>
              <a:pPr/>
              <a:t>37</a:t>
            </a:fld>
            <a:endParaRPr lang="en-US" dirty="0" smtClean="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3505200"/>
            <a:ext cx="3352800" cy="271243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2"/>
          <p:cNvSpPr>
            <a:spLocks noGrp="1"/>
          </p:cNvSpPr>
          <p:nvPr>
            <p:ph sz="half" idx="4294967295"/>
          </p:nvPr>
        </p:nvSpPr>
        <p:spPr>
          <a:xfrm>
            <a:off x="4419600" y="1219200"/>
            <a:ext cx="4495800" cy="4953000"/>
          </a:xfrm>
          <a:prstGeom prst="rect">
            <a:avLst/>
          </a:prstGeom>
        </p:spPr>
        <p:txBody>
          <a:bodyPr/>
          <a:lstStyle/>
          <a:p>
            <a:r>
              <a:rPr lang="en-US" dirty="0" smtClean="0"/>
              <a:t>80,000 clients per server</a:t>
            </a:r>
          </a:p>
          <a:p>
            <a:r>
              <a:rPr lang="en-US" sz="2400" dirty="0" smtClean="0">
                <a:ea typeface="+mn-ea"/>
                <a:cs typeface="+mn-cs"/>
              </a:rPr>
              <a:t>Multi-server architecture for larger client support</a:t>
            </a:r>
          </a:p>
          <a:p>
            <a:r>
              <a:rPr lang="en-US" sz="2400" dirty="0" smtClean="0">
                <a:ea typeface="+mn-ea"/>
                <a:cs typeface="+mn-cs"/>
              </a:rPr>
              <a:t>Multi-site architecture to reduced bandwidth by clients</a:t>
            </a:r>
          </a:p>
          <a:p>
            <a:r>
              <a:rPr lang="en-US" sz="2400" dirty="0" smtClean="0">
                <a:ea typeface="+mn-ea"/>
                <a:cs typeface="+mn-cs"/>
              </a:rPr>
              <a:t>Fast user interface through efficient database management:</a:t>
            </a:r>
          </a:p>
          <a:p>
            <a:pPr lvl="1"/>
            <a:r>
              <a:rPr lang="en-US" sz="2000" dirty="0" smtClean="0">
                <a:ea typeface="+mn-ea"/>
                <a:cs typeface="+mn-cs"/>
              </a:rPr>
              <a:t>Automatic database maintenance</a:t>
            </a:r>
          </a:p>
          <a:p>
            <a:pPr lvl="1"/>
            <a:r>
              <a:rPr lang="en-US" sz="2000" dirty="0" smtClean="0">
                <a:ea typeface="+mn-ea"/>
                <a:cs typeface="+mn-cs"/>
              </a:rPr>
              <a:t>Smart database memory caching</a:t>
            </a:r>
          </a:p>
          <a:p>
            <a:r>
              <a:rPr lang="en-US" dirty="0" smtClean="0"/>
              <a:t>Content distribution via ‘delta’ files for reduced network traffic</a:t>
            </a:r>
            <a:endParaRPr lang="en-US" sz="2400" dirty="0" smtClean="0">
              <a:ea typeface="+mn-ea"/>
              <a:cs typeface="+mn-cs"/>
            </a:endParaRPr>
          </a:p>
          <a:p>
            <a:endParaRPr lang="en-GB" dirty="0" smtClean="0"/>
          </a:p>
        </p:txBody>
      </p:sp>
      <p:pic>
        <p:nvPicPr>
          <p:cNvPr id="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465406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a:t>
            </a:r>
            <a:r>
              <a:rPr lang="en-US" dirty="0" err="1" smtClean="0"/>
              <a:t>LiveUpdate</a:t>
            </a:r>
            <a:endParaRPr lang="en-US" dirty="0"/>
          </a:p>
        </p:txBody>
      </p:sp>
      <p:sp>
        <p:nvSpPr>
          <p:cNvPr id="3" name="Content Placeholder 2"/>
          <p:cNvSpPr>
            <a:spLocks noGrp="1"/>
          </p:cNvSpPr>
          <p:nvPr>
            <p:ph idx="1"/>
          </p:nvPr>
        </p:nvSpPr>
        <p:spPr>
          <a:xfrm>
            <a:off x="381000" y="1219199"/>
            <a:ext cx="3544957" cy="4209143"/>
          </a:xfrm>
        </p:spPr>
        <p:txBody>
          <a:bodyPr>
            <a:normAutofit/>
          </a:bodyPr>
          <a:lstStyle/>
          <a:p>
            <a:r>
              <a:rPr lang="en-US" dirty="0" smtClean="0"/>
              <a:t>Improved Performance</a:t>
            </a:r>
          </a:p>
          <a:p>
            <a:r>
              <a:rPr lang="en-US" dirty="0" smtClean="0"/>
              <a:t>Idle Time Update</a:t>
            </a:r>
          </a:p>
          <a:p>
            <a:r>
              <a:rPr lang="en-US" dirty="0" smtClean="0"/>
              <a:t>Centrally Configure Proxy Settings</a:t>
            </a:r>
          </a:p>
          <a:p>
            <a:r>
              <a:rPr lang="en-US" dirty="0" smtClean="0"/>
              <a:t>Separate Mac and Windows </a:t>
            </a:r>
            <a:r>
              <a:rPr lang="en-US" dirty="0" err="1" smtClean="0"/>
              <a:t>LiveUpdate</a:t>
            </a:r>
            <a:r>
              <a:rPr lang="en-US" dirty="0" smtClean="0"/>
              <a:t> Settings in a Single Policy</a:t>
            </a:r>
          </a:p>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38</a:t>
            </a:fld>
            <a:endParaRPr lang="en-US" dirty="0"/>
          </a:p>
        </p:txBody>
      </p:sp>
      <p:pic>
        <p:nvPicPr>
          <p:cNvPr id="7" name="Picture 6" descr="server 1.PNG"/>
          <p:cNvPicPr>
            <a:picLocks noChangeAspect="1"/>
          </p:cNvPicPr>
          <p:nvPr/>
        </p:nvPicPr>
        <p:blipFill>
          <a:blip r:embed="rId3" cstate="print"/>
          <a:stretch>
            <a:fillRect/>
          </a:stretch>
        </p:blipFill>
        <p:spPr>
          <a:xfrm>
            <a:off x="4071501" y="819959"/>
            <a:ext cx="4272395" cy="3680832"/>
          </a:xfrm>
          <a:prstGeom prst="rect">
            <a:avLst/>
          </a:prstGeom>
        </p:spPr>
      </p:pic>
      <p:pic>
        <p:nvPicPr>
          <p:cNvPr id="6" name="Picture 5" descr="ui.PNG"/>
          <p:cNvPicPr>
            <a:picLocks noChangeAspect="1"/>
          </p:cNvPicPr>
          <p:nvPr/>
        </p:nvPicPr>
        <p:blipFill>
          <a:blip r:embed="rId4" cstate="print"/>
          <a:stretch>
            <a:fillRect/>
          </a:stretch>
        </p:blipFill>
        <p:spPr>
          <a:xfrm>
            <a:off x="5234697" y="1896279"/>
            <a:ext cx="3781982" cy="2604512"/>
          </a:xfrm>
          <a:prstGeom prst="rect">
            <a:avLst/>
          </a:prstGeom>
        </p:spPr>
      </p:pic>
      <p:pic>
        <p:nvPicPr>
          <p:cNvPr id="8" name="Picture 6"/>
          <p:cNvPicPr>
            <a:picLocks noChangeAspect="1" noChangeArrowheads="1"/>
          </p:cNvPicPr>
          <p:nvPr/>
        </p:nvPicPr>
        <p:blipFill>
          <a:blip r:embed="rId5" cstate="print"/>
          <a:srcRect/>
          <a:stretch>
            <a:fillRect/>
          </a:stretch>
        </p:blipFill>
        <p:spPr bwMode="auto">
          <a:xfrm>
            <a:off x="5257800" y="3198535"/>
            <a:ext cx="3886200" cy="1695450"/>
          </a:xfrm>
          <a:prstGeom prst="rect">
            <a:avLst/>
          </a:prstGeom>
          <a:noFill/>
          <a:ln w="9525">
            <a:solidFill>
              <a:schemeClr val="accent1"/>
            </a:solidFill>
            <a:miter lim="800000"/>
            <a:headEnd/>
            <a:tailEnd/>
          </a:ln>
        </p:spPr>
      </p:pic>
      <p:pic>
        <p:nvPicPr>
          <p:cNvPr id="1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81112" y="139700"/>
            <a:ext cx="93556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 xmlns:p14="http://schemas.microsoft.com/office/powerpoint/2010/main" val="3058357125"/>
              </p:ext>
            </p:extLst>
          </p:nvPr>
        </p:nvGraphicFramePr>
        <p:xfrm>
          <a:off x="622872" y="5142422"/>
          <a:ext cx="4026598" cy="1071474"/>
        </p:xfrm>
        <a:graphic>
          <a:graphicData uri="http://schemas.openxmlformats.org/drawingml/2006/table">
            <a:tbl>
              <a:tblPr/>
              <a:tblGrid>
                <a:gridCol w="1033463"/>
                <a:gridCol w="750760"/>
                <a:gridCol w="646112"/>
                <a:gridCol w="644525"/>
                <a:gridCol w="951738"/>
              </a:tblGrid>
              <a:tr h="412106">
                <a:tc>
                  <a:txBody>
                    <a:bodyPr/>
                    <a:lstStyle/>
                    <a:p>
                      <a:pPr algn="l" fontAlgn="ctr"/>
                      <a:endParaRPr lang="en-US" sz="1400" b="0" i="0" u="none" strike="noStrike" dirty="0">
                        <a:latin typeface="Arial"/>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6100"/>
                          </a:solidFill>
                          <a:latin typeface="Calibri"/>
                        </a:rPr>
                        <a:t>Size (MB)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400" b="1" i="0" u="none" strike="noStrike" dirty="0">
                          <a:solidFill>
                            <a:srgbClr val="006100"/>
                          </a:solidFill>
                          <a:latin typeface="Calibri"/>
                        </a:rPr>
                        <a:t>Time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400" b="1" i="0" u="none" strike="noStrike" dirty="0">
                          <a:solidFill>
                            <a:srgbClr val="006100"/>
                          </a:solidFill>
                          <a:latin typeface="Calibri"/>
                        </a:rPr>
                        <a:t>CPU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400" b="1" i="0" u="none" strike="noStrike" dirty="0">
                          <a:solidFill>
                            <a:srgbClr val="006100"/>
                          </a:solidFill>
                          <a:latin typeface="Calibri"/>
                        </a:rPr>
                        <a:t>Write 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29684">
                <a:tc>
                  <a:txBody>
                    <a:bodyPr/>
                    <a:lstStyle/>
                    <a:p>
                      <a:pPr algn="l" fontAlgn="ctr"/>
                      <a:r>
                        <a:rPr lang="en-US" sz="1400" b="0" i="0" u="none" strike="noStrike" dirty="0" smtClean="0">
                          <a:latin typeface="Arial"/>
                        </a:rPr>
                        <a:t> 12.1</a:t>
                      </a:r>
                      <a:r>
                        <a:rPr lang="en-US" sz="1400" b="0" i="0" u="none" strike="noStrike" baseline="0" dirty="0" smtClean="0">
                          <a:latin typeface="Arial"/>
                        </a:rPr>
                        <a:t> b</a:t>
                      </a:r>
                      <a:r>
                        <a:rPr lang="en-US" sz="1400" b="0" i="0" u="none" strike="noStrike" dirty="0" smtClean="0">
                          <a:latin typeface="Arial"/>
                        </a:rPr>
                        <a:t>3860</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1</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29 </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40</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28</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684">
                <a:tc>
                  <a:txBody>
                    <a:bodyPr/>
                    <a:lstStyle/>
                    <a:p>
                      <a:pPr algn="l" fontAlgn="ctr"/>
                      <a:r>
                        <a:rPr lang="en-US" sz="1400" b="0" i="0" u="none" strike="noStrike" dirty="0" smtClean="0">
                          <a:latin typeface="Arial"/>
                        </a:rPr>
                        <a:t> 11.0</a:t>
                      </a:r>
                      <a:r>
                        <a:rPr lang="en-US" sz="1400" b="0" i="0" u="none" strike="noStrike" baseline="0" dirty="0" smtClean="0">
                          <a:latin typeface="Arial"/>
                        </a:rPr>
                        <a:t> RU5</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1</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82</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43</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latin typeface="Arial"/>
                        </a:rPr>
                        <a:t>538</a:t>
                      </a:r>
                      <a:endParaRPr lang="en-US" sz="1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 xmlns:p14="http://schemas.microsoft.com/office/powerpoint/2010/main" val="521031393"/>
              </p:ext>
            </p:extLst>
          </p:nvPr>
        </p:nvGraphicFramePr>
        <p:xfrm>
          <a:off x="4873083" y="5192262"/>
          <a:ext cx="3650412" cy="1013460"/>
        </p:xfrm>
        <a:graphic>
          <a:graphicData uri="http://schemas.openxmlformats.org/drawingml/2006/table">
            <a:tbl>
              <a:tblPr/>
              <a:tblGrid>
                <a:gridCol w="3650412"/>
              </a:tblGrid>
              <a:tr h="190500">
                <a:tc>
                  <a:txBody>
                    <a:bodyPr/>
                    <a:lstStyle/>
                    <a:p>
                      <a:pPr algn="l" fontAlgn="ctr"/>
                      <a:r>
                        <a:rPr lang="en-US" sz="1600" b="0" i="0" u="none" strike="noStrike" dirty="0" smtClean="0">
                          <a:latin typeface="Arial"/>
                        </a:rPr>
                        <a:t>12.1 content was the same size</a:t>
                      </a:r>
                      <a:endParaRPr lang="en-US" sz="1600" b="0" i="0" u="none" strike="noStrike" dirty="0">
                        <a:latin typeface="Arial"/>
                      </a:endParaRPr>
                    </a:p>
                  </a:txBody>
                  <a:tcPr marL="9525" marR="9525" marT="9525" marB="0" anchor="ctr">
                    <a:lnL>
                      <a:noFill/>
                    </a:lnL>
                    <a:lnR>
                      <a:noFill/>
                    </a:lnR>
                    <a:lnT>
                      <a:noFill/>
                    </a:lnT>
                    <a:lnB>
                      <a:noFill/>
                    </a:lnB>
                  </a:tcPr>
                </a:tc>
              </a:tr>
              <a:tr h="152400">
                <a:tc>
                  <a:txBody>
                    <a:bodyPr/>
                    <a:lstStyle/>
                    <a:p>
                      <a:pPr algn="l" fontAlgn="ctr"/>
                      <a:r>
                        <a:rPr lang="en-US" sz="1600" b="0" i="0" u="none" strike="noStrike" dirty="0" smtClean="0">
                          <a:latin typeface="Arial"/>
                        </a:rPr>
                        <a:t>12.1 update </a:t>
                      </a:r>
                      <a:r>
                        <a:rPr lang="en-US" sz="1600" b="0" i="0" u="none" strike="noStrike" dirty="0">
                          <a:latin typeface="Arial"/>
                        </a:rPr>
                        <a:t>time </a:t>
                      </a:r>
                      <a:r>
                        <a:rPr lang="en-US" sz="1600" b="0" i="0" u="none" strike="noStrike" dirty="0" smtClean="0">
                          <a:latin typeface="Arial"/>
                        </a:rPr>
                        <a:t>was 65% </a:t>
                      </a:r>
                      <a:r>
                        <a:rPr lang="en-US" sz="1600" b="0" i="0" u="none" strike="noStrike" dirty="0">
                          <a:latin typeface="Arial"/>
                        </a:rPr>
                        <a:t>faster</a:t>
                      </a:r>
                    </a:p>
                  </a:txBody>
                  <a:tcPr marL="9525" marR="9525" marT="9525" marB="0" anchor="ctr">
                    <a:lnL>
                      <a:noFill/>
                    </a:lnL>
                    <a:lnR>
                      <a:noFill/>
                    </a:lnR>
                    <a:lnT>
                      <a:noFill/>
                    </a:lnT>
                    <a:lnB>
                      <a:noFill/>
                    </a:lnB>
                  </a:tcPr>
                </a:tc>
              </a:tr>
              <a:tr h="152400">
                <a:tc>
                  <a:txBody>
                    <a:bodyPr/>
                    <a:lstStyle/>
                    <a:p>
                      <a:pPr algn="l" fontAlgn="ctr"/>
                      <a:r>
                        <a:rPr lang="en-US" sz="1600" b="0" i="0" u="none" strike="noStrike" dirty="0" smtClean="0">
                          <a:latin typeface="Arial"/>
                        </a:rPr>
                        <a:t>12.1 CPU </a:t>
                      </a:r>
                      <a:r>
                        <a:rPr lang="en-US" sz="1600" b="0" i="0" u="none" strike="noStrike" dirty="0">
                          <a:latin typeface="Arial"/>
                        </a:rPr>
                        <a:t>usage </a:t>
                      </a:r>
                      <a:r>
                        <a:rPr lang="en-US" sz="1600" b="0" i="0" u="none" strike="noStrike" dirty="0" smtClean="0">
                          <a:latin typeface="Arial"/>
                        </a:rPr>
                        <a:t>was7% lower</a:t>
                      </a:r>
                      <a:endParaRPr lang="en-US" sz="1600" b="0" i="0" u="none" strike="noStrike" dirty="0">
                        <a:latin typeface="Arial"/>
                      </a:endParaRPr>
                    </a:p>
                  </a:txBody>
                  <a:tcPr marL="9525" marR="9525" marT="9525" marB="0" anchor="ctr">
                    <a:lnL>
                      <a:noFill/>
                    </a:lnL>
                    <a:lnR>
                      <a:noFill/>
                    </a:lnR>
                    <a:lnT>
                      <a:noFill/>
                    </a:lnT>
                    <a:lnB>
                      <a:noFill/>
                    </a:lnB>
                  </a:tcPr>
                </a:tc>
              </a:tr>
              <a:tr h="152400">
                <a:tc>
                  <a:txBody>
                    <a:bodyPr/>
                    <a:lstStyle/>
                    <a:p>
                      <a:pPr algn="l" fontAlgn="ctr"/>
                      <a:r>
                        <a:rPr lang="en-US" sz="1600" b="0" i="0" u="none" strike="noStrike" dirty="0" smtClean="0">
                          <a:latin typeface="Arial"/>
                        </a:rPr>
                        <a:t>12.1 disk </a:t>
                      </a:r>
                      <a:r>
                        <a:rPr lang="en-US" sz="1600" b="0" i="0" u="none" strike="noStrike" dirty="0">
                          <a:latin typeface="Arial"/>
                        </a:rPr>
                        <a:t>writes </a:t>
                      </a:r>
                      <a:r>
                        <a:rPr lang="en-US" sz="1600" b="0" i="0" u="none" strike="noStrike" dirty="0" smtClean="0">
                          <a:latin typeface="Arial"/>
                        </a:rPr>
                        <a:t>were 95% </a:t>
                      </a:r>
                      <a:r>
                        <a:rPr lang="en-US" sz="1600" b="0" i="0" u="none" strike="noStrike" dirty="0">
                          <a:latin typeface="Arial"/>
                        </a:rPr>
                        <a:t>less</a:t>
                      </a:r>
                    </a:p>
                  </a:txBody>
                  <a:tcPr marL="9525" marR="9525" marT="9525" marB="0" anchor="ctr">
                    <a:lnL>
                      <a:noFill/>
                    </a:lnL>
                    <a:lnR>
                      <a:noFill/>
                    </a:lnR>
                    <a:lnT>
                      <a:noFill/>
                    </a:lnT>
                    <a:lnB>
                      <a:noFill/>
                    </a:lnB>
                  </a:tcPr>
                </a:tc>
              </a:tr>
            </a:tbl>
          </a:graphicData>
        </a:graphic>
      </p:graphicFrame>
      <p:sp>
        <p:nvSpPr>
          <p:cNvPr id="4" name="TextBox 3"/>
          <p:cNvSpPr txBox="1"/>
          <p:nvPr/>
        </p:nvSpPr>
        <p:spPr bwMode="ltGray">
          <a:xfrm>
            <a:off x="1485900" y="4893985"/>
            <a:ext cx="3009900" cy="262215"/>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1400" b="1" dirty="0" smtClean="0">
                <a:solidFill>
                  <a:schemeClr val="bg2">
                    <a:lumMod val="50000"/>
                  </a:schemeClr>
                </a:solidFill>
                <a:latin typeface="Calibri" pitchFamily="34" charset="0"/>
              </a:rPr>
              <a:t>Internal Testing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into Symantec Protection Center 2.0</a:t>
            </a:r>
            <a:endParaRPr lang="en-US" dirty="0"/>
          </a:p>
        </p:txBody>
      </p:sp>
      <p:sp>
        <p:nvSpPr>
          <p:cNvPr id="5" name="Slide Number Placeholder 4"/>
          <p:cNvSpPr>
            <a:spLocks noGrp="1"/>
          </p:cNvSpPr>
          <p:nvPr>
            <p:ph type="sldNum" sz="quarter" idx="11"/>
          </p:nvPr>
        </p:nvSpPr>
        <p:spPr/>
        <p:txBody>
          <a:bodyPr/>
          <a:lstStyle/>
          <a:p>
            <a:pPr>
              <a:defRPr/>
            </a:pPr>
            <a:fld id="{1DC7E48B-29FD-4795-8908-C0AD18D3289B}" type="slidenum">
              <a:rPr lang="en-US" smtClean="0"/>
              <a:pPr>
                <a:defRPr/>
              </a:pPr>
              <a:t>39</a:t>
            </a:fld>
            <a:endParaRPr lang="en-US" dirty="0"/>
          </a:p>
        </p:txBody>
      </p:sp>
      <p:graphicFrame>
        <p:nvGraphicFramePr>
          <p:cNvPr id="6" name="Content Placeholder 4"/>
          <p:cNvGraphicFramePr>
            <a:graphicFrameLocks noGrp="1"/>
          </p:cNvGraphicFramePr>
          <p:nvPr>
            <p:ph idx="1"/>
          </p:nvPr>
        </p:nvGraphicFramePr>
        <p:xfrm>
          <a:off x="381000" y="1676400"/>
          <a:ext cx="40767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txBox="1">
            <a:spLocks/>
          </p:cNvSpPr>
          <p:nvPr/>
        </p:nvSpPr>
        <p:spPr>
          <a:xfrm>
            <a:off x="457200" y="1143000"/>
            <a:ext cx="4094163" cy="403225"/>
          </a:xfrm>
          <a:prstGeom prst="rect">
            <a:avLst/>
          </a:prstGeom>
        </p:spPr>
        <p:txBody>
          <a:bodyPr/>
          <a:lstStyle/>
          <a:p>
            <a:pPr marL="233310" marR="0" lvl="0" indent="-233310" algn="l" defTabSz="914400" rtl="0" eaLnBrk="1" fontAlgn="base" latinLnBrk="0" hangingPunct="1">
              <a:lnSpc>
                <a:spcPct val="90000"/>
              </a:lnSpc>
              <a:spcBef>
                <a:spcPct val="0"/>
              </a:spcBef>
              <a:spcAft>
                <a:spcPts val="1200"/>
              </a:spcAft>
              <a:buClr>
                <a:schemeClr val="bg2">
                  <a:lumMod val="50000"/>
                </a:schemeClr>
              </a:buClr>
              <a:buSzTx/>
              <a:tabLst/>
              <a:defRPr/>
            </a:pPr>
            <a:r>
              <a:rPr kumimoji="0" lang="en-US" sz="2400" b="1" i="0" u="none" strike="noStrike" kern="0" cap="none" spc="0" normalizeH="0" baseline="0" noProof="0" dirty="0" smtClean="0">
                <a:ln>
                  <a:noFill/>
                </a:ln>
                <a:solidFill>
                  <a:schemeClr val="bg2"/>
                </a:solidFill>
                <a:effectLst/>
                <a:uLnTx/>
                <a:uFillTx/>
                <a:latin typeface="+mn-lt"/>
                <a:ea typeface="+mn-ea"/>
                <a:cs typeface="+mn-cs"/>
              </a:rPr>
              <a:t>Central Management Console</a:t>
            </a:r>
            <a:endParaRPr kumimoji="0" lang="en-US" sz="2400" b="1" i="0" u="none" strike="noStrike" kern="0" cap="none" spc="0" normalizeH="0" baseline="0" noProof="0" dirty="0">
              <a:ln>
                <a:noFill/>
              </a:ln>
              <a:solidFill>
                <a:schemeClr val="bg2"/>
              </a:solidFill>
              <a:effectLst/>
              <a:uLnTx/>
              <a:uFillTx/>
              <a:latin typeface="+mn-lt"/>
              <a:ea typeface="+mn-ea"/>
              <a:cs typeface="+mn-cs"/>
            </a:endParaRPr>
          </a:p>
        </p:txBody>
      </p:sp>
      <p:sp>
        <p:nvSpPr>
          <p:cNvPr id="8" name="Oval 7"/>
          <p:cNvSpPr/>
          <p:nvPr/>
        </p:nvSpPr>
        <p:spPr bwMode="auto">
          <a:xfrm>
            <a:off x="1790700" y="3235645"/>
            <a:ext cx="1361281" cy="141255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lnSpc>
                <a:spcPct val="90000"/>
              </a:lnSpc>
              <a:defRPr/>
            </a:pPr>
            <a:endParaRPr lang="en-US" sz="1400" dirty="0">
              <a:solidFill>
                <a:schemeClr val="tx1"/>
              </a:solidFill>
            </a:endParaRPr>
          </a:p>
        </p:txBody>
      </p:sp>
      <p:grpSp>
        <p:nvGrpSpPr>
          <p:cNvPr id="3" name="Group 16"/>
          <p:cNvGrpSpPr>
            <a:grpSpLocks/>
          </p:cNvGrpSpPr>
          <p:nvPr/>
        </p:nvGrpSpPr>
        <p:grpSpPr bwMode="auto">
          <a:xfrm>
            <a:off x="2290763" y="4114800"/>
            <a:ext cx="381000" cy="381000"/>
            <a:chOff x="-1066800" y="3733800"/>
            <a:chExt cx="381001" cy="381000"/>
          </a:xfrm>
        </p:grpSpPr>
        <p:sp>
          <p:nvSpPr>
            <p:cNvPr id="10" name="Oval 9"/>
            <p:cNvSpPr>
              <a:spLocks noChangeAspect="1"/>
            </p:cNvSpPr>
            <p:nvPr/>
          </p:nvSpPr>
          <p:spPr bwMode="auto">
            <a:xfrm>
              <a:off x="-1066800" y="3733800"/>
              <a:ext cx="381001" cy="381000"/>
            </a:xfrm>
            <a:prstGeom prst="ellipse">
              <a:avLst/>
            </a:prstGeom>
            <a:gradFill flip="none" rotWithShape="1">
              <a:gsLst>
                <a:gs pos="0">
                  <a:schemeClr val="accent2">
                    <a:lumMod val="40000"/>
                    <a:lumOff val="60000"/>
                  </a:schemeClr>
                </a:gs>
                <a:gs pos="50000">
                  <a:schemeClr val="accent2"/>
                </a:gs>
                <a:gs pos="100000">
                  <a:schemeClr val="accent2">
                    <a:lumMod val="60000"/>
                    <a:lumOff val="40000"/>
                  </a:schemeClr>
                </a:gs>
              </a:gsLst>
              <a:lin ang="5400000" scaled="1"/>
              <a:tileRect/>
            </a:gradFill>
            <a:ln w="3048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defRPr/>
              </a:pPr>
              <a:endParaRPr lang="en-US" sz="1400" dirty="0">
                <a:solidFill>
                  <a:srgbClr val="000000"/>
                </a:solidFill>
                <a:latin typeface="Calibri"/>
                <a:cs typeface="+mn-cs"/>
              </a:endParaRPr>
            </a:p>
          </p:txBody>
        </p:sp>
        <p:sp>
          <p:nvSpPr>
            <p:cNvPr id="11" name="Oval 26"/>
            <p:cNvSpPr>
              <a:spLocks noChangeAspect="1"/>
            </p:cNvSpPr>
            <p:nvPr/>
          </p:nvSpPr>
          <p:spPr bwMode="auto">
            <a:xfrm>
              <a:off x="-1032140" y="3775676"/>
              <a:ext cx="287313" cy="287312"/>
            </a:xfrm>
            <a:prstGeom prst="ellipse">
              <a:avLst/>
            </a:prstGeom>
            <a:solidFill>
              <a:srgbClr val="FFCC00"/>
            </a:solid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sp>
          <p:nvSpPr>
            <p:cNvPr id="12" name="Oval 27"/>
            <p:cNvSpPr>
              <a:spLocks noChangeAspect="1"/>
            </p:cNvSpPr>
            <p:nvPr/>
          </p:nvSpPr>
          <p:spPr bwMode="auto">
            <a:xfrm>
              <a:off x="-1017614" y="3790201"/>
              <a:ext cx="209551" cy="209550"/>
            </a:xfrm>
            <a:prstGeom prst="ellipse">
              <a:avLst/>
            </a:prstGeom>
            <a:no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sp>
          <p:nvSpPr>
            <p:cNvPr id="13" name="Oval 28"/>
            <p:cNvSpPr>
              <a:spLocks noChangeAspect="1"/>
            </p:cNvSpPr>
            <p:nvPr/>
          </p:nvSpPr>
          <p:spPr bwMode="auto">
            <a:xfrm>
              <a:off x="-960487" y="3841602"/>
              <a:ext cx="146050" cy="146050"/>
            </a:xfrm>
            <a:prstGeom prst="ellipse">
              <a:avLst/>
            </a:prstGeom>
            <a:no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sp>
          <p:nvSpPr>
            <p:cNvPr id="14" name="Oval 29"/>
            <p:cNvSpPr>
              <a:spLocks noChangeAspect="1"/>
            </p:cNvSpPr>
            <p:nvPr/>
          </p:nvSpPr>
          <p:spPr bwMode="auto">
            <a:xfrm>
              <a:off x="-949973" y="3850579"/>
              <a:ext cx="82550" cy="82550"/>
            </a:xfrm>
            <a:prstGeom prst="ellipse">
              <a:avLst/>
            </a:prstGeom>
            <a:noFill/>
            <a:ln w="30480" algn="ctr">
              <a:solidFill>
                <a:srgbClr val="3A3A3A"/>
              </a:solidFill>
              <a:round/>
              <a:headEnd/>
              <a:tailEnd/>
            </a:ln>
          </p:spPr>
          <p:txBody>
            <a:bodyPr anchor="ctr"/>
            <a:lstStyle/>
            <a:p>
              <a:pPr algn="ctr">
                <a:lnSpc>
                  <a:spcPct val="90000"/>
                </a:lnSpc>
              </a:pPr>
              <a:endParaRPr lang="en-US" sz="1400">
                <a:solidFill>
                  <a:srgbClr val="000000"/>
                </a:solidFill>
                <a:latin typeface="Calibri" pitchFamily="34" charset="0"/>
              </a:endParaRPr>
            </a:p>
          </p:txBody>
        </p:sp>
      </p:grpSp>
      <p:sp>
        <p:nvSpPr>
          <p:cNvPr id="15" name="TextBox 27"/>
          <p:cNvSpPr txBox="1">
            <a:spLocks noChangeArrowheads="1"/>
          </p:cNvSpPr>
          <p:nvPr/>
        </p:nvSpPr>
        <p:spPr bwMode="auto">
          <a:xfrm>
            <a:off x="1752600" y="3576638"/>
            <a:ext cx="1477963" cy="461962"/>
          </a:xfrm>
          <a:prstGeom prst="rect">
            <a:avLst/>
          </a:prstGeom>
          <a:noFill/>
          <a:ln w="9525">
            <a:noFill/>
            <a:miter lim="800000"/>
            <a:headEnd/>
            <a:tailEnd/>
          </a:ln>
        </p:spPr>
        <p:txBody>
          <a:bodyPr>
            <a:spAutoFit/>
          </a:bodyPr>
          <a:lstStyle/>
          <a:p>
            <a:pPr algn="ctr"/>
            <a:r>
              <a:rPr lang="en-US" sz="1200" b="1" dirty="0">
                <a:latin typeface="Calibri" pitchFamily="34" charset="0"/>
              </a:rPr>
              <a:t>Symantec Protection Center</a:t>
            </a:r>
          </a:p>
        </p:txBody>
      </p:sp>
      <p:pic>
        <p:nvPicPr>
          <p:cNvPr id="16" name="Picture 11" descr="CCS_256.png"/>
          <p:cNvPicPr>
            <a:picLocks noChangeAspect="1"/>
          </p:cNvPicPr>
          <p:nvPr/>
        </p:nvPicPr>
        <p:blipFill>
          <a:blip r:embed="rId7" cstate="print"/>
          <a:srcRect/>
          <a:stretch>
            <a:fillRect/>
          </a:stretch>
        </p:blipFill>
        <p:spPr bwMode="auto">
          <a:xfrm>
            <a:off x="2667000" y="2438400"/>
            <a:ext cx="436563" cy="390525"/>
          </a:xfrm>
          <a:prstGeom prst="rect">
            <a:avLst/>
          </a:prstGeom>
          <a:noFill/>
          <a:ln w="9525">
            <a:noFill/>
            <a:miter lim="800000"/>
            <a:headEnd/>
            <a:tailEnd/>
          </a:ln>
        </p:spPr>
      </p:pic>
      <p:pic>
        <p:nvPicPr>
          <p:cNvPr id="17" name="Picture 3" descr="Symantec Checkmark.png"/>
          <p:cNvPicPr>
            <a:picLocks noChangeAspect="1"/>
          </p:cNvPicPr>
          <p:nvPr/>
        </p:nvPicPr>
        <p:blipFill>
          <a:blip r:embed="rId8" cstate="print"/>
          <a:srcRect/>
          <a:stretch>
            <a:fillRect/>
          </a:stretch>
        </p:blipFill>
        <p:spPr bwMode="auto">
          <a:xfrm>
            <a:off x="4114800" y="4724400"/>
            <a:ext cx="458788" cy="414338"/>
          </a:xfrm>
          <a:prstGeom prst="rect">
            <a:avLst/>
          </a:prstGeom>
          <a:noFill/>
          <a:ln w="9525">
            <a:noFill/>
            <a:miter lim="800000"/>
            <a:headEnd/>
            <a:tailEnd/>
          </a:ln>
        </p:spPr>
      </p:pic>
      <p:pic>
        <p:nvPicPr>
          <p:cNvPr id="18" name="Picture 12" descr="IT Mgmt Suite_altiris.png"/>
          <p:cNvPicPr>
            <a:picLocks noChangeAspect="1"/>
          </p:cNvPicPr>
          <p:nvPr/>
        </p:nvPicPr>
        <p:blipFill>
          <a:blip r:embed="rId9" cstate="print"/>
          <a:srcRect/>
          <a:stretch>
            <a:fillRect/>
          </a:stretch>
        </p:blipFill>
        <p:spPr bwMode="auto">
          <a:xfrm>
            <a:off x="2743200" y="5562600"/>
            <a:ext cx="331788" cy="331788"/>
          </a:xfrm>
          <a:prstGeom prst="rect">
            <a:avLst/>
          </a:prstGeom>
          <a:noFill/>
          <a:ln w="9525">
            <a:noFill/>
            <a:miter lim="800000"/>
            <a:headEnd/>
            <a:tailEnd/>
          </a:ln>
        </p:spPr>
      </p:pic>
      <p:pic>
        <p:nvPicPr>
          <p:cNvPr id="19" name="Picture 9" descr="image001.png"/>
          <p:cNvPicPr>
            <a:picLocks noChangeAspect="1"/>
          </p:cNvPicPr>
          <p:nvPr/>
        </p:nvPicPr>
        <p:blipFill>
          <a:blip r:embed="rId10" cstate="print"/>
          <a:srcRect/>
          <a:stretch>
            <a:fillRect/>
          </a:stretch>
        </p:blipFill>
        <p:spPr bwMode="auto">
          <a:xfrm>
            <a:off x="1371600" y="4800600"/>
            <a:ext cx="400050" cy="376238"/>
          </a:xfrm>
          <a:prstGeom prst="rect">
            <a:avLst/>
          </a:prstGeom>
          <a:noFill/>
          <a:ln w="9525">
            <a:noFill/>
            <a:miter lim="800000"/>
            <a:headEnd/>
            <a:tailEnd/>
          </a:ln>
        </p:spPr>
      </p:pic>
      <p:pic>
        <p:nvPicPr>
          <p:cNvPr id="20" name="Picture 21" descr="image002.png"/>
          <p:cNvPicPr>
            <a:picLocks noChangeAspect="1"/>
          </p:cNvPicPr>
          <p:nvPr/>
        </p:nvPicPr>
        <p:blipFill>
          <a:blip r:embed="rId11" cstate="print"/>
          <a:srcRect/>
          <a:stretch>
            <a:fillRect/>
          </a:stretch>
        </p:blipFill>
        <p:spPr bwMode="auto">
          <a:xfrm>
            <a:off x="4114800" y="3200400"/>
            <a:ext cx="384175" cy="379413"/>
          </a:xfrm>
          <a:prstGeom prst="rect">
            <a:avLst/>
          </a:prstGeom>
          <a:noFill/>
          <a:ln w="9525">
            <a:noFill/>
            <a:miter lim="800000"/>
            <a:headEnd/>
            <a:tailEnd/>
          </a:ln>
        </p:spPr>
      </p:pic>
      <p:pic>
        <p:nvPicPr>
          <p:cNvPr id="21" name="Picture 20" descr="image002.png"/>
          <p:cNvPicPr>
            <a:picLocks noChangeAspect="1"/>
          </p:cNvPicPr>
          <p:nvPr/>
        </p:nvPicPr>
        <p:blipFill>
          <a:blip r:embed="rId12" cstate="print"/>
          <a:stretch>
            <a:fillRect/>
          </a:stretch>
        </p:blipFill>
        <p:spPr>
          <a:xfrm>
            <a:off x="1371600" y="3276600"/>
            <a:ext cx="381000" cy="368300"/>
          </a:xfrm>
          <a:prstGeom prst="rect">
            <a:avLst/>
          </a:prstGeom>
          <a:noFill/>
          <a:ln>
            <a:noFill/>
          </a:ln>
        </p:spPr>
        <p:style>
          <a:lnRef idx="1">
            <a:schemeClr val="dk1"/>
          </a:lnRef>
          <a:fillRef idx="3">
            <a:schemeClr val="dk1"/>
          </a:fillRef>
          <a:effectRef idx="2">
            <a:schemeClr val="dk1"/>
          </a:effectRef>
          <a:fontRef idx="minor">
            <a:schemeClr val="lt1"/>
          </a:fontRef>
        </p:style>
      </p:pic>
      <p:sp>
        <p:nvSpPr>
          <p:cNvPr id="34" name="Rectangle 4"/>
          <p:cNvSpPr>
            <a:spLocks noChangeArrowheads="1"/>
          </p:cNvSpPr>
          <p:nvPr/>
        </p:nvSpPr>
        <p:spPr bwMode="gray">
          <a:xfrm>
            <a:off x="4953000" y="1962150"/>
            <a:ext cx="4038600" cy="1160463"/>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828800" anchor="ctr"/>
          <a:lstStyle/>
          <a:p>
            <a:pPr>
              <a:defRPr/>
            </a:pPr>
            <a:r>
              <a:rPr lang="en-US" sz="1800" dirty="0">
                <a:solidFill>
                  <a:schemeClr val="tx1"/>
                </a:solidFill>
              </a:rPr>
              <a:t>Identify emerging threats across local and global environments</a:t>
            </a:r>
          </a:p>
        </p:txBody>
      </p:sp>
      <p:sp>
        <p:nvSpPr>
          <p:cNvPr id="35" name="Oval 5"/>
          <p:cNvSpPr>
            <a:spLocks noChangeArrowheads="1"/>
          </p:cNvSpPr>
          <p:nvPr/>
        </p:nvSpPr>
        <p:spPr bwMode="invGray">
          <a:xfrm>
            <a:off x="5068887" y="2043113"/>
            <a:ext cx="1527175" cy="998537"/>
          </a:xfrm>
          <a:prstGeom prst="round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2000" b="1" dirty="0">
                <a:cs typeface="Calibri" pitchFamily="34" charset="0"/>
              </a:rPr>
              <a:t>Intelligence</a:t>
            </a:r>
          </a:p>
        </p:txBody>
      </p:sp>
      <p:sp>
        <p:nvSpPr>
          <p:cNvPr id="36" name="Rectangle 7"/>
          <p:cNvSpPr>
            <a:spLocks noChangeArrowheads="1"/>
          </p:cNvSpPr>
          <p:nvPr/>
        </p:nvSpPr>
        <p:spPr bwMode="gray">
          <a:xfrm>
            <a:off x="4953000" y="3295650"/>
            <a:ext cx="4038600" cy="1160463"/>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1828800" anchor="ctr"/>
          <a:lstStyle/>
          <a:p>
            <a:pPr>
              <a:spcBef>
                <a:spcPct val="50000"/>
              </a:spcBef>
              <a:defRPr/>
            </a:pPr>
            <a:r>
              <a:rPr lang="en-US" sz="1800" dirty="0">
                <a:solidFill>
                  <a:schemeClr val="tx1"/>
                </a:solidFill>
              </a:rPr>
              <a:t>Prioritize tasks based on role, context and severity</a:t>
            </a:r>
          </a:p>
        </p:txBody>
      </p:sp>
      <p:sp>
        <p:nvSpPr>
          <p:cNvPr id="37" name="Oval 8"/>
          <p:cNvSpPr>
            <a:spLocks noChangeArrowheads="1"/>
          </p:cNvSpPr>
          <p:nvPr/>
        </p:nvSpPr>
        <p:spPr bwMode="invGray">
          <a:xfrm>
            <a:off x="5068887" y="3376613"/>
            <a:ext cx="1527175" cy="998537"/>
          </a:xfrm>
          <a:prstGeom prst="round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2000" b="1" dirty="0">
                <a:cs typeface="Calibri" pitchFamily="34" charset="0"/>
              </a:rPr>
              <a:t>Priority</a:t>
            </a:r>
          </a:p>
        </p:txBody>
      </p:sp>
      <p:sp>
        <p:nvSpPr>
          <p:cNvPr id="38" name="Rectangle 10"/>
          <p:cNvSpPr>
            <a:spLocks noChangeArrowheads="1"/>
          </p:cNvSpPr>
          <p:nvPr/>
        </p:nvSpPr>
        <p:spPr bwMode="gray">
          <a:xfrm>
            <a:off x="4979987" y="4629150"/>
            <a:ext cx="4011613" cy="1162050"/>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0" anchor="ctr"/>
          <a:lstStyle/>
          <a:p>
            <a:pPr>
              <a:defRPr/>
            </a:pPr>
            <a:r>
              <a:rPr lang="en-US" sz="1800" dirty="0">
                <a:solidFill>
                  <a:schemeClr val="tx1"/>
                </a:solidFill>
              </a:rPr>
              <a:t>Accelerate time to protection with relevant, actionable intelligence</a:t>
            </a:r>
          </a:p>
        </p:txBody>
      </p:sp>
      <p:sp>
        <p:nvSpPr>
          <p:cNvPr id="39" name="Oval 11"/>
          <p:cNvSpPr>
            <a:spLocks noChangeArrowheads="1"/>
          </p:cNvSpPr>
          <p:nvPr/>
        </p:nvSpPr>
        <p:spPr bwMode="invGray">
          <a:xfrm>
            <a:off x="5068887" y="4711700"/>
            <a:ext cx="1527175" cy="996950"/>
          </a:xfrm>
          <a:prstGeom prst="round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en-US" sz="2000" b="1" dirty="0">
                <a:cs typeface="Calibri" pitchFamily="34" charset="0"/>
              </a:rPr>
              <a:t>Action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000" dirty="0" smtClean="0">
                <a:solidFill>
                  <a:schemeClr val="bg2">
                    <a:lumMod val="50000"/>
                  </a:schemeClr>
                </a:solidFill>
              </a:rPr>
              <a:t>ISTR XVI - Threat Landscape</a:t>
            </a:r>
            <a:r>
              <a:rPr lang="en-US" dirty="0" smtClean="0">
                <a:solidFill>
                  <a:schemeClr val="bg2">
                    <a:lumMod val="50000"/>
                  </a:schemeClr>
                </a:solidFill>
              </a:rPr>
              <a:t/>
            </a:r>
            <a:br>
              <a:rPr lang="en-US" dirty="0" smtClean="0">
                <a:solidFill>
                  <a:schemeClr val="bg2">
                    <a:lumMod val="50000"/>
                  </a:schemeClr>
                </a:solidFill>
              </a:rPr>
            </a:br>
            <a:r>
              <a:rPr lang="en-US" dirty="0" smtClean="0">
                <a:solidFill>
                  <a:schemeClr val="bg2">
                    <a:lumMod val="50000"/>
                  </a:schemeClr>
                </a:solidFill>
              </a:rPr>
              <a:t>2010 Overarching Themes</a:t>
            </a: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a:t>
            </a:fld>
            <a:endParaRPr lang="en-US" dirty="0"/>
          </a:p>
        </p:txBody>
      </p:sp>
      <p:grpSp>
        <p:nvGrpSpPr>
          <p:cNvPr id="2" name="Group 24"/>
          <p:cNvGrpSpPr/>
          <p:nvPr/>
        </p:nvGrpSpPr>
        <p:grpSpPr>
          <a:xfrm>
            <a:off x="323190" y="1215998"/>
            <a:ext cx="4090827" cy="1374802"/>
            <a:chOff x="417780" y="1215998"/>
            <a:chExt cx="4090827" cy="1374802"/>
          </a:xfrm>
        </p:grpSpPr>
        <p:pic>
          <p:nvPicPr>
            <p:cNvPr id="9" name="Picture 8"/>
            <p:cNvPicPr>
              <a:picLocks noChangeAspect="1"/>
            </p:cNvPicPr>
            <p:nvPr/>
          </p:nvPicPr>
          <p:blipFill rotWithShape="1">
            <a:blip r:embed="rId3" cstate="print"/>
            <a:srcRect l="14179" r="7039" b="79275"/>
            <a:stretch/>
          </p:blipFill>
          <p:spPr>
            <a:xfrm>
              <a:off x="493986" y="1215998"/>
              <a:ext cx="4014621" cy="1374802"/>
            </a:xfrm>
            <a:prstGeom prst="rect">
              <a:avLst/>
            </a:prstGeom>
          </p:spPr>
        </p:pic>
        <p:sp>
          <p:nvSpPr>
            <p:cNvPr id="10" name="TextBox 9"/>
            <p:cNvSpPr txBox="1"/>
            <p:nvPr/>
          </p:nvSpPr>
          <p:spPr bwMode="ltGray">
            <a:xfrm>
              <a:off x="417780" y="1219200"/>
              <a:ext cx="533400" cy="38100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3" name="Group 20"/>
          <p:cNvGrpSpPr/>
          <p:nvPr/>
        </p:nvGrpSpPr>
        <p:grpSpPr>
          <a:xfrm>
            <a:off x="4440621" y="1899745"/>
            <a:ext cx="4538778" cy="1447800"/>
            <a:chOff x="4419600" y="2057400"/>
            <a:chExt cx="4538778" cy="1447800"/>
          </a:xfrm>
        </p:grpSpPr>
        <p:pic>
          <p:nvPicPr>
            <p:cNvPr id="12" name="Picture 11"/>
            <p:cNvPicPr>
              <a:picLocks noChangeAspect="1"/>
            </p:cNvPicPr>
            <p:nvPr/>
          </p:nvPicPr>
          <p:blipFill rotWithShape="1">
            <a:blip r:embed="rId3" cstate="print"/>
            <a:srcRect l="9309" t="23080" b="59375"/>
            <a:stretch/>
          </p:blipFill>
          <p:spPr>
            <a:xfrm>
              <a:off x="4419600" y="2362200"/>
              <a:ext cx="4538778" cy="1143000"/>
            </a:xfrm>
            <a:prstGeom prst="rect">
              <a:avLst/>
            </a:prstGeom>
          </p:spPr>
        </p:pic>
        <p:sp>
          <p:nvSpPr>
            <p:cNvPr id="13" name="TextBox 12"/>
            <p:cNvSpPr txBox="1"/>
            <p:nvPr/>
          </p:nvSpPr>
          <p:spPr bwMode="ltGray">
            <a:xfrm>
              <a:off x="5638800" y="2057400"/>
              <a:ext cx="5334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5" name="Group 21"/>
          <p:cNvGrpSpPr/>
          <p:nvPr/>
        </p:nvGrpSpPr>
        <p:grpSpPr>
          <a:xfrm>
            <a:off x="283780" y="2961290"/>
            <a:ext cx="4343400" cy="1183602"/>
            <a:chOff x="0" y="2971800"/>
            <a:chExt cx="4343400" cy="1183602"/>
          </a:xfrm>
        </p:grpSpPr>
        <p:pic>
          <p:nvPicPr>
            <p:cNvPr id="15" name="Picture 14"/>
            <p:cNvPicPr>
              <a:picLocks noChangeAspect="1"/>
            </p:cNvPicPr>
            <p:nvPr/>
          </p:nvPicPr>
          <p:blipFill rotWithShape="1">
            <a:blip r:embed="rId4" cstate="print"/>
            <a:srcRect l="12121" t="39882" r="5730" b="44169"/>
            <a:stretch/>
          </p:blipFill>
          <p:spPr>
            <a:xfrm>
              <a:off x="152400" y="3124200"/>
              <a:ext cx="4191000" cy="1031202"/>
            </a:xfrm>
            <a:prstGeom prst="rect">
              <a:avLst/>
            </a:prstGeom>
          </p:spPr>
        </p:pic>
        <p:sp>
          <p:nvSpPr>
            <p:cNvPr id="16" name="TextBox 15"/>
            <p:cNvSpPr txBox="1"/>
            <p:nvPr/>
          </p:nvSpPr>
          <p:spPr bwMode="ltGray">
            <a:xfrm>
              <a:off x="0" y="2971800"/>
              <a:ext cx="4572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6" name="Group 22"/>
          <p:cNvGrpSpPr/>
          <p:nvPr/>
        </p:nvGrpSpPr>
        <p:grpSpPr>
          <a:xfrm>
            <a:off x="4409089" y="4064883"/>
            <a:ext cx="4419600" cy="1283188"/>
            <a:chOff x="4419600" y="3886200"/>
            <a:chExt cx="4419600" cy="1283188"/>
          </a:xfrm>
        </p:grpSpPr>
        <p:pic>
          <p:nvPicPr>
            <p:cNvPr id="18" name="Picture 17"/>
            <p:cNvPicPr>
              <a:picLocks noChangeAspect="1"/>
            </p:cNvPicPr>
            <p:nvPr/>
          </p:nvPicPr>
          <p:blipFill rotWithShape="1">
            <a:blip r:embed="rId3" cstate="print"/>
            <a:srcRect l="9597" t="57713" r="3349" b="24023"/>
            <a:stretch/>
          </p:blipFill>
          <p:spPr>
            <a:xfrm>
              <a:off x="4419600" y="3962400"/>
              <a:ext cx="4419600" cy="1206988"/>
            </a:xfrm>
            <a:prstGeom prst="rect">
              <a:avLst/>
            </a:prstGeom>
          </p:spPr>
        </p:pic>
        <p:sp>
          <p:nvSpPr>
            <p:cNvPr id="19" name="TextBox 18"/>
            <p:cNvSpPr txBox="1"/>
            <p:nvPr/>
          </p:nvSpPr>
          <p:spPr bwMode="ltGray">
            <a:xfrm>
              <a:off x="6172200" y="3886200"/>
              <a:ext cx="5334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grpSp>
        <p:nvGrpSpPr>
          <p:cNvPr id="8" name="Group 23"/>
          <p:cNvGrpSpPr/>
          <p:nvPr/>
        </p:nvGrpSpPr>
        <p:grpSpPr>
          <a:xfrm>
            <a:off x="310055" y="4713889"/>
            <a:ext cx="3657600" cy="1600200"/>
            <a:chOff x="457200" y="4724400"/>
            <a:chExt cx="3657600" cy="1600200"/>
          </a:xfrm>
        </p:grpSpPr>
        <p:pic>
          <p:nvPicPr>
            <p:cNvPr id="21" name="Picture 20"/>
            <p:cNvPicPr>
              <a:picLocks noChangeAspect="1"/>
            </p:cNvPicPr>
            <p:nvPr/>
          </p:nvPicPr>
          <p:blipFill rotWithShape="1">
            <a:blip r:embed="rId3" cstate="print"/>
            <a:srcRect l="14174" t="75527" r="14370"/>
            <a:stretch/>
          </p:blipFill>
          <p:spPr>
            <a:xfrm>
              <a:off x="525517" y="4724400"/>
              <a:ext cx="3589283" cy="1600200"/>
            </a:xfrm>
            <a:prstGeom prst="rect">
              <a:avLst/>
            </a:prstGeom>
          </p:spPr>
        </p:pic>
        <p:sp>
          <p:nvSpPr>
            <p:cNvPr id="22" name="TextBox 21"/>
            <p:cNvSpPr txBox="1"/>
            <p:nvPr/>
          </p:nvSpPr>
          <p:spPr bwMode="ltGray">
            <a:xfrm>
              <a:off x="457200" y="4800600"/>
              <a:ext cx="457200" cy="3810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dirty="0" smtClean="0">
                  <a:solidFill>
                    <a:schemeClr val="accent6"/>
                  </a:solidFill>
                  <a:latin typeface="Calibri" pitchFamily="34" charset="0"/>
                  <a:sym typeface="Wingdings"/>
                </a:rPr>
                <a:t></a:t>
              </a:r>
              <a:endParaRPr lang="en-US" sz="2800" dirty="0" smtClean="0">
                <a:solidFill>
                  <a:schemeClr val="accent6"/>
                </a:solidFill>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Reporting</a:t>
            </a:r>
            <a:endParaRPr lang="en-US" dirty="0"/>
          </a:p>
        </p:txBody>
      </p:sp>
      <p:sp>
        <p:nvSpPr>
          <p:cNvPr id="3" name="Content Placeholder 2"/>
          <p:cNvSpPr>
            <a:spLocks noGrp="1"/>
          </p:cNvSpPr>
          <p:nvPr>
            <p:ph idx="1"/>
          </p:nvPr>
        </p:nvSpPr>
        <p:spPr/>
        <p:txBody>
          <a:bodyPr>
            <a:normAutofit/>
          </a:bodyPr>
          <a:lstStyle/>
          <a:p>
            <a:r>
              <a:rPr lang="en-US" dirty="0" smtClean="0"/>
              <a:t>Advanced ad-hoc data-mining</a:t>
            </a:r>
          </a:p>
          <a:p>
            <a:r>
              <a:rPr lang="en-US" dirty="0" smtClean="0"/>
              <a:t>Graphical dashboards and easy reporting</a:t>
            </a:r>
          </a:p>
          <a:p>
            <a:r>
              <a:rPr lang="en-US" dirty="0" smtClean="0"/>
              <a:t>Leverages OLAP Cubes for reporting &amp; multi-dimensional data exploration</a:t>
            </a:r>
          </a:p>
          <a:p>
            <a:pPr fontAlgn="ctr">
              <a:defRPr/>
            </a:pPr>
            <a:r>
              <a:rPr lang="en-US" dirty="0" smtClean="0"/>
              <a:t>User friendly custom reports</a:t>
            </a:r>
          </a:p>
          <a:p>
            <a:pPr fontAlgn="ctr">
              <a:defRPr/>
            </a:pPr>
            <a:r>
              <a:rPr lang="en-US" dirty="0" smtClean="0"/>
              <a:t>Export to multiple formats</a:t>
            </a:r>
          </a:p>
          <a:p>
            <a:pPr fontAlgn="ctr">
              <a:defRPr/>
            </a:pPr>
            <a:r>
              <a:rPr lang="en-US" dirty="0" smtClean="0"/>
              <a:t>Pivot tables and charts</a:t>
            </a:r>
          </a:p>
          <a:p>
            <a:endParaRPr lang="en-US" dirty="0" smtClean="0"/>
          </a:p>
          <a:p>
            <a:endParaRPr lang="en-US" dirty="0" smtClean="0"/>
          </a:p>
          <a:p>
            <a:endParaRPr lang="en-US" dirty="0"/>
          </a:p>
        </p:txBody>
      </p:sp>
      <p:sp>
        <p:nvSpPr>
          <p:cNvPr id="4" name="Text Placeholder 3"/>
          <p:cNvSpPr>
            <a:spLocks noGrp="1"/>
          </p:cNvSpPr>
          <p:nvPr>
            <p:ph type="body" sz="quarter" idx="12"/>
          </p:nvPr>
        </p:nvSpPr>
        <p:spPr/>
        <p:txBody>
          <a:bodyPr/>
          <a:lstStyle/>
          <a:p>
            <a:r>
              <a:rPr lang="en-US" dirty="0" smtClean="0"/>
              <a:t>Advanced Reporting &amp; Analysis with IT Analytics™</a:t>
            </a:r>
            <a:endParaRPr lang="en-US" dirty="0"/>
          </a:p>
        </p:txBody>
      </p:sp>
      <p:sp>
        <p:nvSpPr>
          <p:cNvPr id="6" name="Slide Number Placeholder 5"/>
          <p:cNvSpPr>
            <a:spLocks noGrp="1"/>
          </p:cNvSpPr>
          <p:nvPr>
            <p:ph type="sldNum" sz="quarter" idx="14"/>
          </p:nvPr>
        </p:nvSpPr>
        <p:spPr/>
        <p:txBody>
          <a:bodyPr/>
          <a:lstStyle/>
          <a:p>
            <a:pPr>
              <a:defRPr/>
            </a:pPr>
            <a:fld id="{514CE513-2879-4E66-98BF-C2F9F460C6F7}" type="slidenum">
              <a:rPr lang="en-US" smtClean="0"/>
              <a:pPr>
                <a:defRPr/>
              </a:pPr>
              <a:t>40</a:t>
            </a:fld>
            <a:endParaRPr lang="en-US" dirty="0"/>
          </a:p>
        </p:txBody>
      </p:sp>
      <p:grpSp>
        <p:nvGrpSpPr>
          <p:cNvPr id="5" name="Group 214"/>
          <p:cNvGrpSpPr>
            <a:grpSpLocks noChangeAspect="1"/>
          </p:cNvGrpSpPr>
          <p:nvPr/>
        </p:nvGrpSpPr>
        <p:grpSpPr bwMode="auto">
          <a:xfrm>
            <a:off x="3925888" y="4395787"/>
            <a:ext cx="903287" cy="1252538"/>
            <a:chOff x="4706" y="1010"/>
            <a:chExt cx="850" cy="1178"/>
          </a:xfrm>
        </p:grpSpPr>
        <p:sp>
          <p:nvSpPr>
            <p:cNvPr id="8"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9"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10"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11"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12"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13"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14"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15"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16"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17"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grpSp>
        <p:nvGrpSpPr>
          <p:cNvPr id="7" name="Group 202"/>
          <p:cNvGrpSpPr>
            <a:grpSpLocks noChangeAspect="1"/>
          </p:cNvGrpSpPr>
          <p:nvPr/>
        </p:nvGrpSpPr>
        <p:grpSpPr bwMode="auto">
          <a:xfrm>
            <a:off x="5484813" y="4130675"/>
            <a:ext cx="909637" cy="1262062"/>
            <a:chOff x="3571" y="975"/>
            <a:chExt cx="850" cy="1178"/>
          </a:xfrm>
        </p:grpSpPr>
        <p:sp>
          <p:nvSpPr>
            <p:cNvPr id="19" name="AutoShape 201"/>
            <p:cNvSpPr>
              <a:spLocks noChangeAspect="1" noChangeArrowheads="1" noTextEdit="1"/>
            </p:cNvSpPr>
            <p:nvPr/>
          </p:nvSpPr>
          <p:spPr bwMode="auto">
            <a:xfrm>
              <a:off x="3571" y="975"/>
              <a:ext cx="850" cy="1178"/>
            </a:xfrm>
            <a:prstGeom prst="rect">
              <a:avLst/>
            </a:prstGeom>
            <a:noFill/>
            <a:ln w="9525">
              <a:noFill/>
              <a:miter lim="800000"/>
              <a:headEnd/>
              <a:tailEnd/>
            </a:ln>
          </p:spPr>
          <p:txBody>
            <a:bodyPr/>
            <a:lstStyle/>
            <a:p>
              <a:endParaRPr lang="en-US"/>
            </a:p>
          </p:txBody>
        </p:sp>
        <p:sp>
          <p:nvSpPr>
            <p:cNvPr id="20" name="Freeform 203"/>
            <p:cNvSpPr>
              <a:spLocks/>
            </p:cNvSpPr>
            <p:nvPr/>
          </p:nvSpPr>
          <p:spPr bwMode="auto">
            <a:xfrm>
              <a:off x="3573" y="977"/>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FFCC00"/>
            </a:solidFill>
            <a:ln w="6350">
              <a:solidFill>
                <a:srgbClr val="000000"/>
              </a:solidFill>
              <a:round/>
              <a:headEnd/>
              <a:tailEnd/>
            </a:ln>
          </p:spPr>
          <p:txBody>
            <a:bodyPr/>
            <a:lstStyle/>
            <a:p>
              <a:endParaRPr lang="en-US"/>
            </a:p>
          </p:txBody>
        </p:sp>
        <p:sp>
          <p:nvSpPr>
            <p:cNvPr id="21" name="Freeform 204"/>
            <p:cNvSpPr>
              <a:spLocks/>
            </p:cNvSpPr>
            <p:nvPr/>
          </p:nvSpPr>
          <p:spPr bwMode="auto">
            <a:xfrm>
              <a:off x="3573" y="1219"/>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2" name="Freeform 205"/>
            <p:cNvSpPr>
              <a:spLocks/>
            </p:cNvSpPr>
            <p:nvPr/>
          </p:nvSpPr>
          <p:spPr bwMode="auto">
            <a:xfrm>
              <a:off x="3671" y="1375"/>
              <a:ext cx="100" cy="738"/>
            </a:xfrm>
            <a:custGeom>
              <a:avLst/>
              <a:gdLst>
                <a:gd name="T0" fmla="*/ 0 w 100"/>
                <a:gd name="T1" fmla="*/ 0 h 738"/>
                <a:gd name="T2" fmla="*/ 0 w 100"/>
                <a:gd name="T3" fmla="*/ 688 h 738"/>
                <a:gd name="T4" fmla="*/ 0 w 100"/>
                <a:gd name="T5" fmla="*/ 688 h 738"/>
                <a:gd name="T6" fmla="*/ 22 w 100"/>
                <a:gd name="T7" fmla="*/ 702 h 738"/>
                <a:gd name="T8" fmla="*/ 46 w 100"/>
                <a:gd name="T9" fmla="*/ 716 h 738"/>
                <a:gd name="T10" fmla="*/ 72 w 100"/>
                <a:gd name="T11" fmla="*/ 728 h 738"/>
                <a:gd name="T12" fmla="*/ 100 w 100"/>
                <a:gd name="T13" fmla="*/ 738 h 738"/>
                <a:gd name="T14" fmla="*/ 100 w 100"/>
                <a:gd name="T15" fmla="*/ 48 h 738"/>
                <a:gd name="T16" fmla="*/ 100 w 100"/>
                <a:gd name="T17" fmla="*/ 48 h 738"/>
                <a:gd name="T18" fmla="*/ 72 w 100"/>
                <a:gd name="T19" fmla="*/ 38 h 738"/>
                <a:gd name="T20" fmla="*/ 46 w 100"/>
                <a:gd name="T21" fmla="*/ 26 h 738"/>
                <a:gd name="T22" fmla="*/ 22 w 100"/>
                <a:gd name="T23" fmla="*/ 12 h 738"/>
                <a:gd name="T24" fmla="*/ 0 w 100"/>
                <a:gd name="T25" fmla="*/ 0 h 738"/>
                <a:gd name="T26" fmla="*/ 0 w 100"/>
                <a:gd name="T27" fmla="*/ 0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738"/>
                <a:gd name="T44" fmla="*/ 100 w 100"/>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738">
                  <a:moveTo>
                    <a:pt x="0" y="0"/>
                  </a:moveTo>
                  <a:lnTo>
                    <a:pt x="0" y="688"/>
                  </a:lnTo>
                  <a:lnTo>
                    <a:pt x="22" y="702"/>
                  </a:lnTo>
                  <a:lnTo>
                    <a:pt x="46" y="716"/>
                  </a:lnTo>
                  <a:lnTo>
                    <a:pt x="72" y="728"/>
                  </a:lnTo>
                  <a:lnTo>
                    <a:pt x="100" y="738"/>
                  </a:lnTo>
                  <a:lnTo>
                    <a:pt x="100" y="48"/>
                  </a:lnTo>
                  <a:lnTo>
                    <a:pt x="72" y="38"/>
                  </a:lnTo>
                  <a:lnTo>
                    <a:pt x="46" y="26"/>
                  </a:lnTo>
                  <a:lnTo>
                    <a:pt x="22" y="12"/>
                  </a:lnTo>
                  <a:lnTo>
                    <a:pt x="0" y="0"/>
                  </a:lnTo>
                  <a:close/>
                </a:path>
              </a:pathLst>
            </a:custGeom>
            <a:solidFill>
              <a:srgbClr val="FFCC00"/>
            </a:solidFill>
            <a:ln w="9525">
              <a:noFill/>
              <a:round/>
              <a:headEnd/>
              <a:tailEnd/>
            </a:ln>
          </p:spPr>
          <p:txBody>
            <a:bodyPr/>
            <a:lstStyle/>
            <a:p>
              <a:endParaRPr lang="en-US"/>
            </a:p>
          </p:txBody>
        </p:sp>
        <p:sp>
          <p:nvSpPr>
            <p:cNvPr id="23" name="Freeform 206"/>
            <p:cNvSpPr>
              <a:spLocks/>
            </p:cNvSpPr>
            <p:nvPr/>
          </p:nvSpPr>
          <p:spPr bwMode="auto">
            <a:xfrm>
              <a:off x="3771" y="1423"/>
              <a:ext cx="198" cy="726"/>
            </a:xfrm>
            <a:custGeom>
              <a:avLst/>
              <a:gdLst>
                <a:gd name="T0" fmla="*/ 98 w 198"/>
                <a:gd name="T1" fmla="*/ 26 h 726"/>
                <a:gd name="T2" fmla="*/ 98 w 198"/>
                <a:gd name="T3" fmla="*/ 26 h 726"/>
                <a:gd name="T4" fmla="*/ 48 w 198"/>
                <a:gd name="T5" fmla="*/ 16 h 726"/>
                <a:gd name="T6" fmla="*/ 0 w 198"/>
                <a:gd name="T7" fmla="*/ 0 h 726"/>
                <a:gd name="T8" fmla="*/ 0 w 198"/>
                <a:gd name="T9" fmla="*/ 690 h 726"/>
                <a:gd name="T10" fmla="*/ 0 w 198"/>
                <a:gd name="T11" fmla="*/ 690 h 726"/>
                <a:gd name="T12" fmla="*/ 48 w 198"/>
                <a:gd name="T13" fmla="*/ 706 h 726"/>
                <a:gd name="T14" fmla="*/ 98 w 198"/>
                <a:gd name="T15" fmla="*/ 716 h 726"/>
                <a:gd name="T16" fmla="*/ 98 w 198"/>
                <a:gd name="T17" fmla="*/ 716 h 726"/>
                <a:gd name="T18" fmla="*/ 148 w 198"/>
                <a:gd name="T19" fmla="*/ 724 h 726"/>
                <a:gd name="T20" fmla="*/ 198 w 198"/>
                <a:gd name="T21" fmla="*/ 726 h 726"/>
                <a:gd name="T22" fmla="*/ 198 w 198"/>
                <a:gd name="T23" fmla="*/ 36 h 726"/>
                <a:gd name="T24" fmla="*/ 198 w 198"/>
                <a:gd name="T25" fmla="*/ 36 h 726"/>
                <a:gd name="T26" fmla="*/ 148 w 198"/>
                <a:gd name="T27" fmla="*/ 34 h 726"/>
                <a:gd name="T28" fmla="*/ 98 w 198"/>
                <a:gd name="T29" fmla="*/ 26 h 726"/>
                <a:gd name="T30" fmla="*/ 98 w 198"/>
                <a:gd name="T31" fmla="*/ 26 h 7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8"/>
                <a:gd name="T49" fmla="*/ 0 h 726"/>
                <a:gd name="T50" fmla="*/ 198 w 198"/>
                <a:gd name="T51" fmla="*/ 726 h 7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8" h="726">
                  <a:moveTo>
                    <a:pt x="98" y="26"/>
                  </a:moveTo>
                  <a:lnTo>
                    <a:pt x="98" y="26"/>
                  </a:lnTo>
                  <a:lnTo>
                    <a:pt x="48" y="16"/>
                  </a:lnTo>
                  <a:lnTo>
                    <a:pt x="0" y="0"/>
                  </a:lnTo>
                  <a:lnTo>
                    <a:pt x="0" y="690"/>
                  </a:lnTo>
                  <a:lnTo>
                    <a:pt x="48" y="706"/>
                  </a:lnTo>
                  <a:lnTo>
                    <a:pt x="98" y="716"/>
                  </a:lnTo>
                  <a:lnTo>
                    <a:pt x="148" y="724"/>
                  </a:lnTo>
                  <a:lnTo>
                    <a:pt x="198" y="726"/>
                  </a:lnTo>
                  <a:lnTo>
                    <a:pt x="198" y="36"/>
                  </a:lnTo>
                  <a:lnTo>
                    <a:pt x="148" y="34"/>
                  </a:lnTo>
                  <a:lnTo>
                    <a:pt x="98" y="26"/>
                  </a:lnTo>
                  <a:close/>
                </a:path>
              </a:pathLst>
            </a:custGeom>
            <a:solidFill>
              <a:srgbClr val="FFCC00"/>
            </a:solidFill>
            <a:ln w="9525">
              <a:noFill/>
              <a:round/>
              <a:headEnd/>
              <a:tailEnd/>
            </a:ln>
          </p:spPr>
          <p:txBody>
            <a:bodyPr/>
            <a:lstStyle/>
            <a:p>
              <a:endParaRPr lang="en-US"/>
            </a:p>
          </p:txBody>
        </p:sp>
        <p:sp>
          <p:nvSpPr>
            <p:cNvPr id="24" name="Freeform 207"/>
            <p:cNvSpPr>
              <a:spLocks/>
            </p:cNvSpPr>
            <p:nvPr/>
          </p:nvSpPr>
          <p:spPr bwMode="auto">
            <a:xfrm>
              <a:off x="3969" y="1457"/>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5" name="Freeform 208"/>
            <p:cNvSpPr>
              <a:spLocks/>
            </p:cNvSpPr>
            <p:nvPr/>
          </p:nvSpPr>
          <p:spPr bwMode="auto">
            <a:xfrm>
              <a:off x="4069" y="1439"/>
              <a:ext cx="98" cy="708"/>
            </a:xfrm>
            <a:custGeom>
              <a:avLst/>
              <a:gdLst>
                <a:gd name="T0" fmla="*/ 0 w 98"/>
                <a:gd name="T1" fmla="*/ 18 h 708"/>
                <a:gd name="T2" fmla="*/ 0 w 98"/>
                <a:gd name="T3" fmla="*/ 708 h 708"/>
                <a:gd name="T4" fmla="*/ 0 w 98"/>
                <a:gd name="T5" fmla="*/ 708 h 708"/>
                <a:gd name="T6" fmla="*/ 50 w 98"/>
                <a:gd name="T7" fmla="*/ 700 h 708"/>
                <a:gd name="T8" fmla="*/ 98 w 98"/>
                <a:gd name="T9" fmla="*/ 690 h 708"/>
                <a:gd name="T10" fmla="*/ 98 w 98"/>
                <a:gd name="T11" fmla="*/ 0 h 708"/>
                <a:gd name="T12" fmla="*/ 98 w 98"/>
                <a:gd name="T13" fmla="*/ 0 h 708"/>
                <a:gd name="T14" fmla="*/ 50 w 98"/>
                <a:gd name="T15" fmla="*/ 10 h 708"/>
                <a:gd name="T16" fmla="*/ 0 w 98"/>
                <a:gd name="T17" fmla="*/ 18 h 708"/>
                <a:gd name="T18" fmla="*/ 0 w 98"/>
                <a:gd name="T19" fmla="*/ 18 h 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08"/>
                <a:gd name="T32" fmla="*/ 98 w 98"/>
                <a:gd name="T33" fmla="*/ 708 h 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08">
                  <a:moveTo>
                    <a:pt x="0" y="18"/>
                  </a:moveTo>
                  <a:lnTo>
                    <a:pt x="0" y="708"/>
                  </a:lnTo>
                  <a:lnTo>
                    <a:pt x="50" y="700"/>
                  </a:lnTo>
                  <a:lnTo>
                    <a:pt x="98" y="690"/>
                  </a:lnTo>
                  <a:lnTo>
                    <a:pt x="98" y="0"/>
                  </a:lnTo>
                  <a:lnTo>
                    <a:pt x="50" y="10"/>
                  </a:lnTo>
                  <a:lnTo>
                    <a:pt x="0" y="18"/>
                  </a:lnTo>
                  <a:close/>
                </a:path>
              </a:pathLst>
            </a:custGeom>
            <a:solidFill>
              <a:srgbClr val="FFCC00"/>
            </a:solidFill>
            <a:ln w="9525">
              <a:noFill/>
              <a:round/>
              <a:headEnd/>
              <a:tailEnd/>
            </a:ln>
          </p:spPr>
          <p:txBody>
            <a:bodyPr/>
            <a:lstStyle/>
            <a:p>
              <a:endParaRPr lang="en-US"/>
            </a:p>
          </p:txBody>
        </p:sp>
        <p:sp>
          <p:nvSpPr>
            <p:cNvPr id="26" name="Freeform 209"/>
            <p:cNvSpPr>
              <a:spLocks/>
            </p:cNvSpPr>
            <p:nvPr/>
          </p:nvSpPr>
          <p:spPr bwMode="auto">
            <a:xfrm>
              <a:off x="4167" y="1405"/>
              <a:ext cx="100" cy="724"/>
            </a:xfrm>
            <a:custGeom>
              <a:avLst/>
              <a:gdLst>
                <a:gd name="T0" fmla="*/ 0 w 100"/>
                <a:gd name="T1" fmla="*/ 34 h 724"/>
                <a:gd name="T2" fmla="*/ 0 w 100"/>
                <a:gd name="T3" fmla="*/ 724 h 724"/>
                <a:gd name="T4" fmla="*/ 0 w 100"/>
                <a:gd name="T5" fmla="*/ 724 h 724"/>
                <a:gd name="T6" fmla="*/ 26 w 100"/>
                <a:gd name="T7" fmla="*/ 716 h 724"/>
                <a:gd name="T8" fmla="*/ 52 w 100"/>
                <a:gd name="T9" fmla="*/ 708 h 724"/>
                <a:gd name="T10" fmla="*/ 76 w 100"/>
                <a:gd name="T11" fmla="*/ 700 h 724"/>
                <a:gd name="T12" fmla="*/ 100 w 100"/>
                <a:gd name="T13" fmla="*/ 688 h 724"/>
                <a:gd name="T14" fmla="*/ 100 w 100"/>
                <a:gd name="T15" fmla="*/ 0 h 724"/>
                <a:gd name="T16" fmla="*/ 100 w 100"/>
                <a:gd name="T17" fmla="*/ 0 h 724"/>
                <a:gd name="T18" fmla="*/ 76 w 100"/>
                <a:gd name="T19" fmla="*/ 10 h 724"/>
                <a:gd name="T20" fmla="*/ 52 w 100"/>
                <a:gd name="T21" fmla="*/ 18 h 724"/>
                <a:gd name="T22" fmla="*/ 26 w 100"/>
                <a:gd name="T23" fmla="*/ 26 h 724"/>
                <a:gd name="T24" fmla="*/ 0 w 100"/>
                <a:gd name="T25" fmla="*/ 34 h 724"/>
                <a:gd name="T26" fmla="*/ 0 w 100"/>
                <a:gd name="T27" fmla="*/ 34 h 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724"/>
                <a:gd name="T44" fmla="*/ 100 w 100"/>
                <a:gd name="T45" fmla="*/ 724 h 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724">
                  <a:moveTo>
                    <a:pt x="0" y="34"/>
                  </a:moveTo>
                  <a:lnTo>
                    <a:pt x="0" y="724"/>
                  </a:lnTo>
                  <a:lnTo>
                    <a:pt x="26" y="716"/>
                  </a:lnTo>
                  <a:lnTo>
                    <a:pt x="52" y="708"/>
                  </a:lnTo>
                  <a:lnTo>
                    <a:pt x="76" y="700"/>
                  </a:lnTo>
                  <a:lnTo>
                    <a:pt x="100" y="688"/>
                  </a:lnTo>
                  <a:lnTo>
                    <a:pt x="100" y="0"/>
                  </a:lnTo>
                  <a:lnTo>
                    <a:pt x="76" y="10"/>
                  </a:lnTo>
                  <a:lnTo>
                    <a:pt x="52" y="18"/>
                  </a:lnTo>
                  <a:lnTo>
                    <a:pt x="26" y="26"/>
                  </a:lnTo>
                  <a:lnTo>
                    <a:pt x="0" y="34"/>
                  </a:lnTo>
                  <a:close/>
                </a:path>
              </a:pathLst>
            </a:custGeom>
            <a:solidFill>
              <a:srgbClr val="FFCC00"/>
            </a:solidFill>
            <a:ln w="9525">
              <a:noFill/>
              <a:round/>
              <a:headEnd/>
              <a:tailEnd/>
            </a:ln>
          </p:spPr>
          <p:txBody>
            <a:bodyPr/>
            <a:lstStyle/>
            <a:p>
              <a:endParaRPr lang="en-US"/>
            </a:p>
          </p:txBody>
        </p:sp>
        <p:sp>
          <p:nvSpPr>
            <p:cNvPr id="27" name="Freeform 210"/>
            <p:cNvSpPr>
              <a:spLocks/>
            </p:cNvSpPr>
            <p:nvPr/>
          </p:nvSpPr>
          <p:spPr bwMode="auto">
            <a:xfrm>
              <a:off x="4267" y="1335"/>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70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70"/>
                  </a:lnTo>
                  <a:lnTo>
                    <a:pt x="0" y="758"/>
                  </a:lnTo>
                  <a:close/>
                </a:path>
              </a:pathLst>
            </a:custGeom>
            <a:solidFill>
              <a:srgbClr val="FFCC00"/>
            </a:solidFill>
            <a:ln w="9525">
              <a:noFill/>
              <a:round/>
              <a:headEnd/>
              <a:tailEnd/>
            </a:ln>
          </p:spPr>
          <p:txBody>
            <a:bodyPr/>
            <a:lstStyle/>
            <a:p>
              <a:endParaRPr lang="en-US"/>
            </a:p>
          </p:txBody>
        </p:sp>
        <p:sp>
          <p:nvSpPr>
            <p:cNvPr id="28" name="Freeform 211"/>
            <p:cNvSpPr>
              <a:spLocks/>
            </p:cNvSpPr>
            <p:nvPr/>
          </p:nvSpPr>
          <p:spPr bwMode="auto">
            <a:xfrm>
              <a:off x="4365" y="1219"/>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E2B322"/>
            </a:solidFill>
            <a:ln w="9525">
              <a:noFill/>
              <a:round/>
              <a:headEnd/>
              <a:tailEnd/>
            </a:ln>
          </p:spPr>
          <p:txBody>
            <a:bodyPr/>
            <a:lstStyle/>
            <a:p>
              <a:endParaRPr lang="en-US"/>
            </a:p>
          </p:txBody>
        </p:sp>
        <p:sp>
          <p:nvSpPr>
            <p:cNvPr id="29" name="Freeform 212"/>
            <p:cNvSpPr>
              <a:spLocks/>
            </p:cNvSpPr>
            <p:nvPr/>
          </p:nvSpPr>
          <p:spPr bwMode="auto">
            <a:xfrm>
              <a:off x="3573" y="1219"/>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FFCC00"/>
            </a:solidFill>
            <a:ln w="6350">
              <a:solidFill>
                <a:srgbClr val="000000"/>
              </a:solidFill>
              <a:round/>
              <a:headEnd/>
              <a:tailEnd/>
            </a:ln>
          </p:spPr>
          <p:txBody>
            <a:bodyPr/>
            <a:lstStyle/>
            <a:p>
              <a:endParaRPr lang="en-US"/>
            </a:p>
          </p:txBody>
        </p:sp>
      </p:grpSp>
      <p:grpSp>
        <p:nvGrpSpPr>
          <p:cNvPr id="18" name="Group 118"/>
          <p:cNvGrpSpPr>
            <a:grpSpLocks noChangeAspect="1"/>
          </p:cNvGrpSpPr>
          <p:nvPr/>
        </p:nvGrpSpPr>
        <p:grpSpPr bwMode="auto">
          <a:xfrm>
            <a:off x="5611813" y="5130800"/>
            <a:ext cx="708025" cy="762000"/>
            <a:chOff x="610" y="3313"/>
            <a:chExt cx="294" cy="316"/>
          </a:xfrm>
        </p:grpSpPr>
        <p:sp>
          <p:nvSpPr>
            <p:cNvPr id="31" name="AutoShape 117"/>
            <p:cNvSpPr>
              <a:spLocks noChangeAspect="1" noChangeArrowheads="1" noTextEdit="1"/>
            </p:cNvSpPr>
            <p:nvPr/>
          </p:nvSpPr>
          <p:spPr bwMode="auto">
            <a:xfrm>
              <a:off x="610" y="3313"/>
              <a:ext cx="294" cy="316"/>
            </a:xfrm>
            <a:prstGeom prst="rect">
              <a:avLst/>
            </a:prstGeom>
            <a:noFill/>
            <a:ln w="9525">
              <a:noFill/>
              <a:miter lim="800000"/>
              <a:headEnd/>
              <a:tailEnd/>
            </a:ln>
          </p:spPr>
          <p:txBody>
            <a:bodyPr/>
            <a:lstStyle/>
            <a:p>
              <a:endParaRPr lang="en-US"/>
            </a:p>
          </p:txBody>
        </p:sp>
        <p:sp>
          <p:nvSpPr>
            <p:cNvPr id="32" name="Freeform 119"/>
            <p:cNvSpPr>
              <a:spLocks/>
            </p:cNvSpPr>
            <p:nvPr/>
          </p:nvSpPr>
          <p:spPr bwMode="auto">
            <a:xfrm>
              <a:off x="612" y="3399"/>
              <a:ext cx="144" cy="228"/>
            </a:xfrm>
            <a:custGeom>
              <a:avLst/>
              <a:gdLst>
                <a:gd name="T0" fmla="*/ 144 w 144"/>
                <a:gd name="T1" fmla="*/ 228 h 228"/>
                <a:gd name="T2" fmla="*/ 0 w 144"/>
                <a:gd name="T3" fmla="*/ 144 h 228"/>
                <a:gd name="T4" fmla="*/ 0 w 144"/>
                <a:gd name="T5" fmla="*/ 0 h 228"/>
                <a:gd name="T6" fmla="*/ 144 w 144"/>
                <a:gd name="T7" fmla="*/ 84 h 228"/>
                <a:gd name="T8" fmla="*/ 144 w 144"/>
                <a:gd name="T9" fmla="*/ 228 h 228"/>
                <a:gd name="T10" fmla="*/ 0 60000 65536"/>
                <a:gd name="T11" fmla="*/ 0 60000 65536"/>
                <a:gd name="T12" fmla="*/ 0 60000 65536"/>
                <a:gd name="T13" fmla="*/ 0 60000 65536"/>
                <a:gd name="T14" fmla="*/ 0 60000 65536"/>
                <a:gd name="T15" fmla="*/ 0 w 144"/>
                <a:gd name="T16" fmla="*/ 0 h 228"/>
                <a:gd name="T17" fmla="*/ 144 w 144"/>
                <a:gd name="T18" fmla="*/ 228 h 228"/>
              </a:gdLst>
              <a:ahLst/>
              <a:cxnLst>
                <a:cxn ang="T10">
                  <a:pos x="T0" y="T1"/>
                </a:cxn>
                <a:cxn ang="T11">
                  <a:pos x="T2" y="T3"/>
                </a:cxn>
                <a:cxn ang="T12">
                  <a:pos x="T4" y="T5"/>
                </a:cxn>
                <a:cxn ang="T13">
                  <a:pos x="T6" y="T7"/>
                </a:cxn>
                <a:cxn ang="T14">
                  <a:pos x="T8" y="T9"/>
                </a:cxn>
              </a:cxnLst>
              <a:rect l="T15" t="T16" r="T17" b="T18"/>
              <a:pathLst>
                <a:path w="144" h="228">
                  <a:moveTo>
                    <a:pt x="144" y="228"/>
                  </a:moveTo>
                  <a:lnTo>
                    <a:pt x="0" y="144"/>
                  </a:lnTo>
                  <a:lnTo>
                    <a:pt x="0" y="0"/>
                  </a:lnTo>
                  <a:lnTo>
                    <a:pt x="144" y="84"/>
                  </a:lnTo>
                  <a:lnTo>
                    <a:pt x="144" y="228"/>
                  </a:lnTo>
                  <a:close/>
                </a:path>
              </a:pathLst>
            </a:custGeom>
            <a:solidFill>
              <a:srgbClr val="F1AF00"/>
            </a:solidFill>
            <a:ln w="9525">
              <a:noFill/>
              <a:round/>
              <a:headEnd/>
              <a:tailEnd/>
            </a:ln>
          </p:spPr>
          <p:txBody>
            <a:bodyPr/>
            <a:lstStyle/>
            <a:p>
              <a:endParaRPr lang="en-US"/>
            </a:p>
          </p:txBody>
        </p:sp>
        <p:sp>
          <p:nvSpPr>
            <p:cNvPr id="33" name="Freeform 120"/>
            <p:cNvSpPr>
              <a:spLocks/>
            </p:cNvSpPr>
            <p:nvPr/>
          </p:nvSpPr>
          <p:spPr bwMode="auto">
            <a:xfrm>
              <a:off x="756" y="3399"/>
              <a:ext cx="144" cy="228"/>
            </a:xfrm>
            <a:custGeom>
              <a:avLst/>
              <a:gdLst>
                <a:gd name="T0" fmla="*/ 144 w 144"/>
                <a:gd name="T1" fmla="*/ 144 h 228"/>
                <a:gd name="T2" fmla="*/ 0 w 144"/>
                <a:gd name="T3" fmla="*/ 228 h 228"/>
                <a:gd name="T4" fmla="*/ 0 w 144"/>
                <a:gd name="T5" fmla="*/ 84 h 228"/>
                <a:gd name="T6" fmla="*/ 144 w 144"/>
                <a:gd name="T7" fmla="*/ 0 h 228"/>
                <a:gd name="T8" fmla="*/ 144 w 144"/>
                <a:gd name="T9" fmla="*/ 144 h 228"/>
                <a:gd name="T10" fmla="*/ 0 60000 65536"/>
                <a:gd name="T11" fmla="*/ 0 60000 65536"/>
                <a:gd name="T12" fmla="*/ 0 60000 65536"/>
                <a:gd name="T13" fmla="*/ 0 60000 65536"/>
                <a:gd name="T14" fmla="*/ 0 60000 65536"/>
                <a:gd name="T15" fmla="*/ 0 w 144"/>
                <a:gd name="T16" fmla="*/ 0 h 228"/>
                <a:gd name="T17" fmla="*/ 144 w 144"/>
                <a:gd name="T18" fmla="*/ 228 h 228"/>
              </a:gdLst>
              <a:ahLst/>
              <a:cxnLst>
                <a:cxn ang="T10">
                  <a:pos x="T0" y="T1"/>
                </a:cxn>
                <a:cxn ang="T11">
                  <a:pos x="T2" y="T3"/>
                </a:cxn>
                <a:cxn ang="T12">
                  <a:pos x="T4" y="T5"/>
                </a:cxn>
                <a:cxn ang="T13">
                  <a:pos x="T6" y="T7"/>
                </a:cxn>
                <a:cxn ang="T14">
                  <a:pos x="T8" y="T9"/>
                </a:cxn>
              </a:cxnLst>
              <a:rect l="T15" t="T16" r="T17" b="T18"/>
              <a:pathLst>
                <a:path w="144" h="228">
                  <a:moveTo>
                    <a:pt x="144" y="144"/>
                  </a:moveTo>
                  <a:lnTo>
                    <a:pt x="0" y="228"/>
                  </a:lnTo>
                  <a:lnTo>
                    <a:pt x="0" y="84"/>
                  </a:lnTo>
                  <a:lnTo>
                    <a:pt x="144" y="0"/>
                  </a:lnTo>
                  <a:lnTo>
                    <a:pt x="144" y="144"/>
                  </a:lnTo>
                  <a:close/>
                </a:path>
              </a:pathLst>
            </a:custGeom>
            <a:solidFill>
              <a:srgbClr val="F5D300"/>
            </a:solidFill>
            <a:ln w="9525">
              <a:noFill/>
              <a:round/>
              <a:headEnd/>
              <a:tailEnd/>
            </a:ln>
          </p:spPr>
          <p:txBody>
            <a:bodyPr/>
            <a:lstStyle/>
            <a:p>
              <a:endParaRPr lang="en-US"/>
            </a:p>
          </p:txBody>
        </p:sp>
        <p:sp>
          <p:nvSpPr>
            <p:cNvPr id="34" name="Freeform 121"/>
            <p:cNvSpPr>
              <a:spLocks/>
            </p:cNvSpPr>
            <p:nvPr/>
          </p:nvSpPr>
          <p:spPr bwMode="auto">
            <a:xfrm>
              <a:off x="612" y="3399"/>
              <a:ext cx="288" cy="228"/>
            </a:xfrm>
            <a:custGeom>
              <a:avLst/>
              <a:gdLst>
                <a:gd name="T0" fmla="*/ 0 w 288"/>
                <a:gd name="T1" fmla="*/ 144 h 228"/>
                <a:gd name="T2" fmla="*/ 144 w 288"/>
                <a:gd name="T3" fmla="*/ 228 h 228"/>
                <a:gd name="T4" fmla="*/ 288 w 288"/>
                <a:gd name="T5" fmla="*/ 144 h 228"/>
                <a:gd name="T6" fmla="*/ 288 w 288"/>
                <a:gd name="T7" fmla="*/ 0 h 228"/>
                <a:gd name="T8" fmla="*/ 0 60000 65536"/>
                <a:gd name="T9" fmla="*/ 0 60000 65536"/>
                <a:gd name="T10" fmla="*/ 0 60000 65536"/>
                <a:gd name="T11" fmla="*/ 0 60000 65536"/>
                <a:gd name="T12" fmla="*/ 0 w 288"/>
                <a:gd name="T13" fmla="*/ 0 h 228"/>
                <a:gd name="T14" fmla="*/ 288 w 288"/>
                <a:gd name="T15" fmla="*/ 228 h 228"/>
              </a:gdLst>
              <a:ahLst/>
              <a:cxnLst>
                <a:cxn ang="T8">
                  <a:pos x="T0" y="T1"/>
                </a:cxn>
                <a:cxn ang="T9">
                  <a:pos x="T2" y="T3"/>
                </a:cxn>
                <a:cxn ang="T10">
                  <a:pos x="T4" y="T5"/>
                </a:cxn>
                <a:cxn ang="T11">
                  <a:pos x="T6" y="T7"/>
                </a:cxn>
              </a:cxnLst>
              <a:rect l="T12" t="T13" r="T14" b="T15"/>
              <a:pathLst>
                <a:path w="288" h="228">
                  <a:moveTo>
                    <a:pt x="0" y="144"/>
                  </a:moveTo>
                  <a:lnTo>
                    <a:pt x="144" y="228"/>
                  </a:lnTo>
                  <a:lnTo>
                    <a:pt x="288" y="144"/>
                  </a:lnTo>
                  <a:lnTo>
                    <a:pt x="288" y="0"/>
                  </a:lnTo>
                </a:path>
              </a:pathLst>
            </a:custGeom>
            <a:noFill/>
            <a:ln w="9525">
              <a:solidFill>
                <a:srgbClr val="000000"/>
              </a:solidFill>
              <a:round/>
              <a:headEnd/>
              <a:tailEnd/>
            </a:ln>
          </p:spPr>
          <p:txBody>
            <a:bodyPr/>
            <a:lstStyle/>
            <a:p>
              <a:endParaRPr lang="en-US"/>
            </a:p>
          </p:txBody>
        </p:sp>
        <p:sp>
          <p:nvSpPr>
            <p:cNvPr id="35" name="Freeform 122"/>
            <p:cNvSpPr>
              <a:spLocks/>
            </p:cNvSpPr>
            <p:nvPr/>
          </p:nvSpPr>
          <p:spPr bwMode="auto">
            <a:xfrm>
              <a:off x="612" y="3315"/>
              <a:ext cx="288" cy="168"/>
            </a:xfrm>
            <a:custGeom>
              <a:avLst/>
              <a:gdLst>
                <a:gd name="T0" fmla="*/ 288 w 288"/>
                <a:gd name="T1" fmla="*/ 84 h 168"/>
                <a:gd name="T2" fmla="*/ 144 w 288"/>
                <a:gd name="T3" fmla="*/ 0 h 168"/>
                <a:gd name="T4" fmla="*/ 0 w 288"/>
                <a:gd name="T5" fmla="*/ 84 h 168"/>
                <a:gd name="T6" fmla="*/ 144 w 288"/>
                <a:gd name="T7" fmla="*/ 168 h 168"/>
                <a:gd name="T8" fmla="*/ 288 w 288"/>
                <a:gd name="T9" fmla="*/ 84 h 168"/>
                <a:gd name="T10" fmla="*/ 0 60000 65536"/>
                <a:gd name="T11" fmla="*/ 0 60000 65536"/>
                <a:gd name="T12" fmla="*/ 0 60000 65536"/>
                <a:gd name="T13" fmla="*/ 0 60000 65536"/>
                <a:gd name="T14" fmla="*/ 0 60000 65536"/>
                <a:gd name="T15" fmla="*/ 0 w 288"/>
                <a:gd name="T16" fmla="*/ 0 h 168"/>
                <a:gd name="T17" fmla="*/ 288 w 288"/>
                <a:gd name="T18" fmla="*/ 168 h 168"/>
              </a:gdLst>
              <a:ahLst/>
              <a:cxnLst>
                <a:cxn ang="T10">
                  <a:pos x="T0" y="T1"/>
                </a:cxn>
                <a:cxn ang="T11">
                  <a:pos x="T2" y="T3"/>
                </a:cxn>
                <a:cxn ang="T12">
                  <a:pos x="T4" y="T5"/>
                </a:cxn>
                <a:cxn ang="T13">
                  <a:pos x="T6" y="T7"/>
                </a:cxn>
                <a:cxn ang="T14">
                  <a:pos x="T8" y="T9"/>
                </a:cxn>
              </a:cxnLst>
              <a:rect l="T15" t="T16" r="T17" b="T18"/>
              <a:pathLst>
                <a:path w="288" h="168">
                  <a:moveTo>
                    <a:pt x="288" y="84"/>
                  </a:moveTo>
                  <a:lnTo>
                    <a:pt x="144" y="0"/>
                  </a:lnTo>
                  <a:lnTo>
                    <a:pt x="0" y="84"/>
                  </a:lnTo>
                  <a:lnTo>
                    <a:pt x="144" y="168"/>
                  </a:lnTo>
                  <a:lnTo>
                    <a:pt x="288" y="84"/>
                  </a:lnTo>
                  <a:close/>
                </a:path>
              </a:pathLst>
            </a:custGeom>
            <a:solidFill>
              <a:srgbClr val="F9F400"/>
            </a:solidFill>
            <a:ln w="9525">
              <a:noFill/>
              <a:round/>
              <a:headEnd/>
              <a:tailEnd/>
            </a:ln>
          </p:spPr>
          <p:txBody>
            <a:bodyPr/>
            <a:lstStyle/>
            <a:p>
              <a:endParaRPr lang="en-US"/>
            </a:p>
          </p:txBody>
        </p:sp>
        <p:sp>
          <p:nvSpPr>
            <p:cNvPr id="36" name="Freeform 123"/>
            <p:cNvSpPr>
              <a:spLocks/>
            </p:cNvSpPr>
            <p:nvPr/>
          </p:nvSpPr>
          <p:spPr bwMode="auto">
            <a:xfrm>
              <a:off x="612" y="3315"/>
              <a:ext cx="288" cy="228"/>
            </a:xfrm>
            <a:custGeom>
              <a:avLst/>
              <a:gdLst>
                <a:gd name="T0" fmla="*/ 288 w 288"/>
                <a:gd name="T1" fmla="*/ 84 h 228"/>
                <a:gd name="T2" fmla="*/ 288 w 288"/>
                <a:gd name="T3" fmla="*/ 84 h 228"/>
                <a:gd name="T4" fmla="*/ 288 w 288"/>
                <a:gd name="T5" fmla="*/ 84 h 228"/>
                <a:gd name="T6" fmla="*/ 144 w 288"/>
                <a:gd name="T7" fmla="*/ 0 h 228"/>
                <a:gd name="T8" fmla="*/ 0 w 288"/>
                <a:gd name="T9" fmla="*/ 84 h 228"/>
                <a:gd name="T10" fmla="*/ 0 w 288"/>
                <a:gd name="T11" fmla="*/ 84 h 228"/>
                <a:gd name="T12" fmla="*/ 0 w 288"/>
                <a:gd name="T13" fmla="*/ 84 h 228"/>
                <a:gd name="T14" fmla="*/ 0 w 288"/>
                <a:gd name="T15" fmla="*/ 228 h 228"/>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228"/>
                <a:gd name="T26" fmla="*/ 288 w 288"/>
                <a:gd name="T27" fmla="*/ 228 h 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228">
                  <a:moveTo>
                    <a:pt x="288" y="84"/>
                  </a:moveTo>
                  <a:lnTo>
                    <a:pt x="288" y="84"/>
                  </a:lnTo>
                  <a:lnTo>
                    <a:pt x="144" y="0"/>
                  </a:lnTo>
                  <a:lnTo>
                    <a:pt x="0" y="84"/>
                  </a:lnTo>
                  <a:lnTo>
                    <a:pt x="0" y="228"/>
                  </a:lnTo>
                </a:path>
              </a:pathLst>
            </a:custGeom>
            <a:noFill/>
            <a:ln w="9525">
              <a:solidFill>
                <a:srgbClr val="525252"/>
              </a:solidFill>
              <a:round/>
              <a:headEnd/>
              <a:tailEnd/>
            </a:ln>
          </p:spPr>
          <p:txBody>
            <a:bodyPr/>
            <a:lstStyle/>
            <a:p>
              <a:endParaRPr lang="en-US"/>
            </a:p>
          </p:txBody>
        </p:sp>
      </p:grpSp>
      <p:sp>
        <p:nvSpPr>
          <p:cNvPr id="37" name="Rectangle 464"/>
          <p:cNvSpPr>
            <a:spLocks noChangeArrowheads="1"/>
          </p:cNvSpPr>
          <p:nvPr/>
        </p:nvSpPr>
        <p:spPr bwMode="auto">
          <a:xfrm>
            <a:off x="5235575" y="4630737"/>
            <a:ext cx="1447800" cy="500137"/>
          </a:xfrm>
          <a:prstGeom prst="rect">
            <a:avLst/>
          </a:prstGeom>
          <a:noFill/>
          <a:ln w="9525">
            <a:noFill/>
            <a:miter lim="800000"/>
            <a:headEnd/>
            <a:tailEnd/>
          </a:ln>
        </p:spPr>
        <p:txBody>
          <a:bodyPr>
            <a:spAutoFit/>
          </a:bodyPr>
          <a:lstStyle/>
          <a:p>
            <a:pPr algn="ctr"/>
            <a:r>
              <a:rPr lang="en-US" sz="1050" b="1" dirty="0"/>
              <a:t>SQL 2005</a:t>
            </a:r>
            <a:endParaRPr lang="en-US" sz="1000" b="1" dirty="0"/>
          </a:p>
          <a:p>
            <a:pPr algn="ctr"/>
            <a:r>
              <a:rPr lang="en-US" sz="800" dirty="0"/>
              <a:t>Reporting Services</a:t>
            </a:r>
          </a:p>
          <a:p>
            <a:pPr algn="ctr"/>
            <a:r>
              <a:rPr lang="en-US" sz="800" dirty="0"/>
              <a:t>Analysis Services</a:t>
            </a:r>
          </a:p>
        </p:txBody>
      </p:sp>
      <p:grpSp>
        <p:nvGrpSpPr>
          <p:cNvPr id="30" name="Group 425"/>
          <p:cNvGrpSpPr>
            <a:grpSpLocks/>
          </p:cNvGrpSpPr>
          <p:nvPr/>
        </p:nvGrpSpPr>
        <p:grpSpPr bwMode="auto">
          <a:xfrm>
            <a:off x="8123237" y="4821245"/>
            <a:ext cx="601660" cy="979492"/>
            <a:chOff x="601663" y="3232150"/>
            <a:chExt cx="787400" cy="1279525"/>
          </a:xfrm>
        </p:grpSpPr>
        <p:sp>
          <p:nvSpPr>
            <p:cNvPr id="39" name="Freeform 932"/>
            <p:cNvSpPr>
              <a:spLocks/>
            </p:cNvSpPr>
            <p:nvPr/>
          </p:nvSpPr>
          <p:spPr bwMode="auto">
            <a:xfrm>
              <a:off x="792163" y="3521075"/>
              <a:ext cx="193675" cy="57150"/>
            </a:xfrm>
            <a:custGeom>
              <a:avLst/>
              <a:gdLst>
                <a:gd name="T0" fmla="*/ 0 w 122"/>
                <a:gd name="T1" fmla="*/ 2147483647 h 36"/>
                <a:gd name="T2" fmla="*/ 0 w 122"/>
                <a:gd name="T3" fmla="*/ 2147483647 h 36"/>
                <a:gd name="T4" fmla="*/ 2147483647 w 122"/>
                <a:gd name="T5" fmla="*/ 2147483647 h 36"/>
                <a:gd name="T6" fmla="*/ 2147483647 w 122"/>
                <a:gd name="T7" fmla="*/ 2147483647 h 36"/>
                <a:gd name="T8" fmla="*/ 2147483647 w 122"/>
                <a:gd name="T9" fmla="*/ 2147483647 h 36"/>
                <a:gd name="T10" fmla="*/ 2147483647 w 122"/>
                <a:gd name="T11" fmla="*/ 2147483647 h 36"/>
                <a:gd name="T12" fmla="*/ 2147483647 w 122"/>
                <a:gd name="T13" fmla="*/ 2147483647 h 36"/>
                <a:gd name="T14" fmla="*/ 2147483647 w 122"/>
                <a:gd name="T15" fmla="*/ 2147483647 h 36"/>
                <a:gd name="T16" fmla="*/ 2147483647 w 122"/>
                <a:gd name="T17" fmla="*/ 2147483647 h 36"/>
                <a:gd name="T18" fmla="*/ 2147483647 w 122"/>
                <a:gd name="T19" fmla="*/ 2147483647 h 36"/>
                <a:gd name="T20" fmla="*/ 2147483647 w 122"/>
                <a:gd name="T21" fmla="*/ 2147483647 h 36"/>
                <a:gd name="T22" fmla="*/ 2147483647 w 122"/>
                <a:gd name="T23" fmla="*/ 2147483647 h 36"/>
                <a:gd name="T24" fmla="*/ 2147483647 w 122"/>
                <a:gd name="T25" fmla="*/ 2147483647 h 36"/>
                <a:gd name="T26" fmla="*/ 2147483647 w 122"/>
                <a:gd name="T27" fmla="*/ 2147483647 h 36"/>
                <a:gd name="T28" fmla="*/ 2147483647 w 122"/>
                <a:gd name="T29" fmla="*/ 2147483647 h 36"/>
                <a:gd name="T30" fmla="*/ 2147483647 w 122"/>
                <a:gd name="T31" fmla="*/ 2147483647 h 36"/>
                <a:gd name="T32" fmla="*/ 2147483647 w 122"/>
                <a:gd name="T33" fmla="*/ 0 h 36"/>
                <a:gd name="T34" fmla="*/ 2147483647 w 122"/>
                <a:gd name="T35" fmla="*/ 0 h 36"/>
                <a:gd name="T36" fmla="*/ 2147483647 w 122"/>
                <a:gd name="T37" fmla="*/ 2147483647 h 36"/>
                <a:gd name="T38" fmla="*/ 0 w 122"/>
                <a:gd name="T39" fmla="*/ 2147483647 h 36"/>
                <a:gd name="T40" fmla="*/ 0 w 122"/>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6"/>
                <a:gd name="T65" fmla="*/ 122 w 1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6">
                  <a:moveTo>
                    <a:pt x="0" y="34"/>
                  </a:moveTo>
                  <a:lnTo>
                    <a:pt x="0" y="34"/>
                  </a:lnTo>
                  <a:lnTo>
                    <a:pt x="26" y="26"/>
                  </a:lnTo>
                  <a:lnTo>
                    <a:pt x="52" y="22"/>
                  </a:lnTo>
                  <a:lnTo>
                    <a:pt x="66" y="22"/>
                  </a:lnTo>
                  <a:lnTo>
                    <a:pt x="80" y="22"/>
                  </a:lnTo>
                  <a:lnTo>
                    <a:pt x="92" y="24"/>
                  </a:lnTo>
                  <a:lnTo>
                    <a:pt x="104" y="28"/>
                  </a:lnTo>
                  <a:lnTo>
                    <a:pt x="122" y="36"/>
                  </a:lnTo>
                  <a:lnTo>
                    <a:pt x="90" y="18"/>
                  </a:lnTo>
                  <a:lnTo>
                    <a:pt x="76" y="10"/>
                  </a:lnTo>
                  <a:lnTo>
                    <a:pt x="62" y="6"/>
                  </a:lnTo>
                  <a:lnTo>
                    <a:pt x="48" y="2"/>
                  </a:lnTo>
                  <a:lnTo>
                    <a:pt x="34" y="0"/>
                  </a:lnTo>
                  <a:lnTo>
                    <a:pt x="18" y="18"/>
                  </a:lnTo>
                  <a:lnTo>
                    <a:pt x="0" y="34"/>
                  </a:lnTo>
                  <a:close/>
                </a:path>
              </a:pathLst>
            </a:custGeom>
            <a:solidFill>
              <a:srgbClr val="80A3CD"/>
            </a:solidFill>
            <a:ln w="9525">
              <a:noFill/>
              <a:round/>
              <a:headEnd/>
              <a:tailEnd/>
            </a:ln>
          </p:spPr>
          <p:txBody>
            <a:bodyPr/>
            <a:lstStyle/>
            <a:p>
              <a:endParaRPr lang="en-US"/>
            </a:p>
          </p:txBody>
        </p:sp>
        <p:sp>
          <p:nvSpPr>
            <p:cNvPr id="40" name="Freeform 937"/>
            <p:cNvSpPr>
              <a:spLocks/>
            </p:cNvSpPr>
            <p:nvPr/>
          </p:nvSpPr>
          <p:spPr bwMode="auto">
            <a:xfrm>
              <a:off x="611188" y="3241675"/>
              <a:ext cx="768350" cy="1260475"/>
            </a:xfrm>
            <a:custGeom>
              <a:avLst/>
              <a:gdLst>
                <a:gd name="T0" fmla="*/ 2147483647 w 484"/>
                <a:gd name="T1" fmla="*/ 2147483647 h 794"/>
                <a:gd name="T2" fmla="*/ 2147483647 w 484"/>
                <a:gd name="T3" fmla="*/ 2147483647 h 794"/>
                <a:gd name="T4" fmla="*/ 2147483647 w 484"/>
                <a:gd name="T5" fmla="*/ 2147483647 h 794"/>
                <a:gd name="T6" fmla="*/ 2147483647 w 484"/>
                <a:gd name="T7" fmla="*/ 2147483647 h 794"/>
                <a:gd name="T8" fmla="*/ 2147483647 w 484"/>
                <a:gd name="T9" fmla="*/ 2147483647 h 794"/>
                <a:gd name="T10" fmla="*/ 2147483647 w 484"/>
                <a:gd name="T11" fmla="*/ 2147483647 h 794"/>
                <a:gd name="T12" fmla="*/ 2147483647 w 484"/>
                <a:gd name="T13" fmla="*/ 2147483647 h 794"/>
                <a:gd name="T14" fmla="*/ 2147483647 w 484"/>
                <a:gd name="T15" fmla="*/ 2147483647 h 794"/>
                <a:gd name="T16" fmla="*/ 2147483647 w 484"/>
                <a:gd name="T17" fmla="*/ 2147483647 h 794"/>
                <a:gd name="T18" fmla="*/ 2147483647 w 484"/>
                <a:gd name="T19" fmla="*/ 2147483647 h 794"/>
                <a:gd name="T20" fmla="*/ 2147483647 w 484"/>
                <a:gd name="T21" fmla="*/ 2147483647 h 794"/>
                <a:gd name="T22" fmla="*/ 2147483647 w 484"/>
                <a:gd name="T23" fmla="*/ 2147483647 h 794"/>
                <a:gd name="T24" fmla="*/ 2147483647 w 484"/>
                <a:gd name="T25" fmla="*/ 2147483647 h 794"/>
                <a:gd name="T26" fmla="*/ 2147483647 w 484"/>
                <a:gd name="T27" fmla="*/ 2147483647 h 794"/>
                <a:gd name="T28" fmla="*/ 2147483647 w 484"/>
                <a:gd name="T29" fmla="*/ 2147483647 h 794"/>
                <a:gd name="T30" fmla="*/ 2147483647 w 484"/>
                <a:gd name="T31" fmla="*/ 2147483647 h 794"/>
                <a:gd name="T32" fmla="*/ 2147483647 w 484"/>
                <a:gd name="T33" fmla="*/ 2147483647 h 794"/>
                <a:gd name="T34" fmla="*/ 2147483647 w 484"/>
                <a:gd name="T35" fmla="*/ 2147483647 h 794"/>
                <a:gd name="T36" fmla="*/ 2147483647 w 484"/>
                <a:gd name="T37" fmla="*/ 0 h 794"/>
                <a:gd name="T38" fmla="*/ 2147483647 w 484"/>
                <a:gd name="T39" fmla="*/ 2147483647 h 794"/>
                <a:gd name="T40" fmla="*/ 2147483647 w 484"/>
                <a:gd name="T41" fmla="*/ 2147483647 h 794"/>
                <a:gd name="T42" fmla="*/ 2147483647 w 484"/>
                <a:gd name="T43" fmla="*/ 2147483647 h 794"/>
                <a:gd name="T44" fmla="*/ 2147483647 w 484"/>
                <a:gd name="T45" fmla="*/ 2147483647 h 794"/>
                <a:gd name="T46" fmla="*/ 2147483647 w 484"/>
                <a:gd name="T47" fmla="*/ 2147483647 h 794"/>
                <a:gd name="T48" fmla="*/ 2147483647 w 484"/>
                <a:gd name="T49" fmla="*/ 2147483647 h 794"/>
                <a:gd name="T50" fmla="*/ 2147483647 w 484"/>
                <a:gd name="T51" fmla="*/ 2147483647 h 794"/>
                <a:gd name="T52" fmla="*/ 2147483647 w 484"/>
                <a:gd name="T53" fmla="*/ 2147483647 h 794"/>
                <a:gd name="T54" fmla="*/ 2147483647 w 484"/>
                <a:gd name="T55" fmla="*/ 2147483647 h 794"/>
                <a:gd name="T56" fmla="*/ 2147483647 w 484"/>
                <a:gd name="T57" fmla="*/ 2147483647 h 794"/>
                <a:gd name="T58" fmla="*/ 2147483647 w 484"/>
                <a:gd name="T59" fmla="*/ 2147483647 h 794"/>
                <a:gd name="T60" fmla="*/ 2147483647 w 484"/>
                <a:gd name="T61" fmla="*/ 2147483647 h 794"/>
                <a:gd name="T62" fmla="*/ 2147483647 w 484"/>
                <a:gd name="T63" fmla="*/ 2147483647 h 794"/>
                <a:gd name="T64" fmla="*/ 2147483647 w 484"/>
                <a:gd name="T65" fmla="*/ 2147483647 h 794"/>
                <a:gd name="T66" fmla="*/ 2147483647 w 484"/>
                <a:gd name="T67" fmla="*/ 2147483647 h 794"/>
                <a:gd name="T68" fmla="*/ 2147483647 w 484"/>
                <a:gd name="T69" fmla="*/ 2147483647 h 794"/>
                <a:gd name="T70" fmla="*/ 2147483647 w 484"/>
                <a:gd name="T71" fmla="*/ 2147483647 h 794"/>
                <a:gd name="T72" fmla="*/ 2147483647 w 484"/>
                <a:gd name="T73" fmla="*/ 2147483647 h 794"/>
                <a:gd name="T74" fmla="*/ 2147483647 w 484"/>
                <a:gd name="T75" fmla="*/ 2147483647 h 794"/>
                <a:gd name="T76" fmla="*/ 2147483647 w 484"/>
                <a:gd name="T77" fmla="*/ 2147483647 h 794"/>
                <a:gd name="T78" fmla="*/ 2147483647 w 484"/>
                <a:gd name="T79" fmla="*/ 2147483647 h 794"/>
                <a:gd name="T80" fmla="*/ 2147483647 w 484"/>
                <a:gd name="T81" fmla="*/ 2147483647 h 794"/>
                <a:gd name="T82" fmla="*/ 0 w 484"/>
                <a:gd name="T83" fmla="*/ 2147483647 h 794"/>
                <a:gd name="T84" fmla="*/ 2147483647 w 484"/>
                <a:gd name="T85" fmla="*/ 2147483647 h 794"/>
                <a:gd name="T86" fmla="*/ 2147483647 w 484"/>
                <a:gd name="T87" fmla="*/ 2147483647 h 794"/>
                <a:gd name="T88" fmla="*/ 2147483647 w 484"/>
                <a:gd name="T89" fmla="*/ 2147483647 h 794"/>
                <a:gd name="T90" fmla="*/ 2147483647 w 484"/>
                <a:gd name="T91" fmla="*/ 2147483647 h 794"/>
                <a:gd name="T92" fmla="*/ 2147483647 w 484"/>
                <a:gd name="T93" fmla="*/ 2147483647 h 794"/>
                <a:gd name="T94" fmla="*/ 2147483647 w 484"/>
                <a:gd name="T95" fmla="*/ 2147483647 h 794"/>
                <a:gd name="T96" fmla="*/ 2147483647 w 484"/>
                <a:gd name="T97" fmla="*/ 2147483647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794"/>
                <a:gd name="T149" fmla="*/ 484 w 484"/>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794">
                  <a:moveTo>
                    <a:pt x="436" y="334"/>
                  </a:moveTo>
                  <a:lnTo>
                    <a:pt x="436" y="334"/>
                  </a:lnTo>
                  <a:lnTo>
                    <a:pt x="424" y="322"/>
                  </a:lnTo>
                  <a:lnTo>
                    <a:pt x="410" y="312"/>
                  </a:lnTo>
                  <a:lnTo>
                    <a:pt x="378" y="294"/>
                  </a:lnTo>
                  <a:lnTo>
                    <a:pt x="364" y="286"/>
                  </a:lnTo>
                  <a:lnTo>
                    <a:pt x="350" y="282"/>
                  </a:lnTo>
                  <a:lnTo>
                    <a:pt x="336" y="278"/>
                  </a:lnTo>
                  <a:lnTo>
                    <a:pt x="322" y="278"/>
                  </a:lnTo>
                  <a:lnTo>
                    <a:pt x="334" y="260"/>
                  </a:lnTo>
                  <a:lnTo>
                    <a:pt x="348" y="240"/>
                  </a:lnTo>
                  <a:lnTo>
                    <a:pt x="358" y="222"/>
                  </a:lnTo>
                  <a:lnTo>
                    <a:pt x="368" y="202"/>
                  </a:lnTo>
                  <a:lnTo>
                    <a:pt x="380" y="172"/>
                  </a:lnTo>
                  <a:lnTo>
                    <a:pt x="388" y="142"/>
                  </a:lnTo>
                  <a:lnTo>
                    <a:pt x="390" y="128"/>
                  </a:lnTo>
                  <a:lnTo>
                    <a:pt x="392" y="112"/>
                  </a:lnTo>
                  <a:lnTo>
                    <a:pt x="392" y="96"/>
                  </a:lnTo>
                  <a:lnTo>
                    <a:pt x="390" y="80"/>
                  </a:lnTo>
                  <a:lnTo>
                    <a:pt x="388" y="68"/>
                  </a:lnTo>
                  <a:lnTo>
                    <a:pt x="382" y="56"/>
                  </a:lnTo>
                  <a:lnTo>
                    <a:pt x="376" y="46"/>
                  </a:lnTo>
                  <a:lnTo>
                    <a:pt x="368" y="36"/>
                  </a:lnTo>
                  <a:lnTo>
                    <a:pt x="358" y="30"/>
                  </a:lnTo>
                  <a:lnTo>
                    <a:pt x="322" y="8"/>
                  </a:lnTo>
                  <a:lnTo>
                    <a:pt x="312" y="4"/>
                  </a:lnTo>
                  <a:lnTo>
                    <a:pt x="302" y="2"/>
                  </a:lnTo>
                  <a:lnTo>
                    <a:pt x="290" y="0"/>
                  </a:lnTo>
                  <a:lnTo>
                    <a:pt x="280" y="0"/>
                  </a:lnTo>
                  <a:lnTo>
                    <a:pt x="264" y="4"/>
                  </a:lnTo>
                  <a:lnTo>
                    <a:pt x="250" y="8"/>
                  </a:lnTo>
                  <a:lnTo>
                    <a:pt x="236" y="16"/>
                  </a:lnTo>
                  <a:lnTo>
                    <a:pt x="222" y="24"/>
                  </a:lnTo>
                  <a:lnTo>
                    <a:pt x="208" y="34"/>
                  </a:lnTo>
                  <a:lnTo>
                    <a:pt x="196" y="44"/>
                  </a:lnTo>
                  <a:lnTo>
                    <a:pt x="172" y="66"/>
                  </a:lnTo>
                  <a:lnTo>
                    <a:pt x="158" y="84"/>
                  </a:lnTo>
                  <a:lnTo>
                    <a:pt x="144" y="102"/>
                  </a:lnTo>
                  <a:lnTo>
                    <a:pt x="130" y="122"/>
                  </a:lnTo>
                  <a:lnTo>
                    <a:pt x="120" y="142"/>
                  </a:lnTo>
                  <a:lnTo>
                    <a:pt x="110" y="164"/>
                  </a:lnTo>
                  <a:lnTo>
                    <a:pt x="102" y="186"/>
                  </a:lnTo>
                  <a:lnTo>
                    <a:pt x="96" y="208"/>
                  </a:lnTo>
                  <a:lnTo>
                    <a:pt x="92" y="232"/>
                  </a:lnTo>
                  <a:lnTo>
                    <a:pt x="90" y="252"/>
                  </a:lnTo>
                  <a:lnTo>
                    <a:pt x="92" y="274"/>
                  </a:lnTo>
                  <a:lnTo>
                    <a:pt x="94" y="284"/>
                  </a:lnTo>
                  <a:lnTo>
                    <a:pt x="98" y="294"/>
                  </a:lnTo>
                  <a:lnTo>
                    <a:pt x="102" y="304"/>
                  </a:lnTo>
                  <a:lnTo>
                    <a:pt x="108" y="312"/>
                  </a:lnTo>
                  <a:lnTo>
                    <a:pt x="116" y="320"/>
                  </a:lnTo>
                  <a:lnTo>
                    <a:pt x="126" y="328"/>
                  </a:lnTo>
                  <a:lnTo>
                    <a:pt x="158" y="346"/>
                  </a:lnTo>
                  <a:lnTo>
                    <a:pt x="166" y="350"/>
                  </a:lnTo>
                  <a:lnTo>
                    <a:pt x="148" y="370"/>
                  </a:lnTo>
                  <a:lnTo>
                    <a:pt x="130" y="390"/>
                  </a:lnTo>
                  <a:lnTo>
                    <a:pt x="112" y="412"/>
                  </a:lnTo>
                  <a:lnTo>
                    <a:pt x="98" y="434"/>
                  </a:lnTo>
                  <a:lnTo>
                    <a:pt x="82" y="456"/>
                  </a:lnTo>
                  <a:lnTo>
                    <a:pt x="70" y="480"/>
                  </a:lnTo>
                  <a:lnTo>
                    <a:pt x="46" y="528"/>
                  </a:lnTo>
                  <a:lnTo>
                    <a:pt x="34" y="558"/>
                  </a:lnTo>
                  <a:lnTo>
                    <a:pt x="24" y="588"/>
                  </a:lnTo>
                  <a:lnTo>
                    <a:pt x="14" y="618"/>
                  </a:lnTo>
                  <a:lnTo>
                    <a:pt x="8" y="648"/>
                  </a:lnTo>
                  <a:lnTo>
                    <a:pt x="2" y="680"/>
                  </a:lnTo>
                  <a:lnTo>
                    <a:pt x="0" y="712"/>
                  </a:lnTo>
                  <a:lnTo>
                    <a:pt x="0" y="742"/>
                  </a:lnTo>
                  <a:lnTo>
                    <a:pt x="2" y="774"/>
                  </a:lnTo>
                  <a:lnTo>
                    <a:pt x="36" y="794"/>
                  </a:lnTo>
                  <a:lnTo>
                    <a:pt x="480" y="538"/>
                  </a:lnTo>
                  <a:lnTo>
                    <a:pt x="482" y="510"/>
                  </a:lnTo>
                  <a:lnTo>
                    <a:pt x="484" y="486"/>
                  </a:lnTo>
                  <a:lnTo>
                    <a:pt x="484" y="462"/>
                  </a:lnTo>
                  <a:lnTo>
                    <a:pt x="482" y="440"/>
                  </a:lnTo>
                  <a:lnTo>
                    <a:pt x="478" y="416"/>
                  </a:lnTo>
                  <a:lnTo>
                    <a:pt x="470" y="394"/>
                  </a:lnTo>
                  <a:lnTo>
                    <a:pt x="462" y="372"/>
                  </a:lnTo>
                  <a:lnTo>
                    <a:pt x="450" y="352"/>
                  </a:lnTo>
                  <a:lnTo>
                    <a:pt x="436" y="334"/>
                  </a:lnTo>
                  <a:close/>
                </a:path>
              </a:pathLst>
            </a:custGeom>
            <a:solidFill>
              <a:srgbClr val="007849"/>
            </a:solidFill>
            <a:ln w="9525">
              <a:noFill/>
              <a:round/>
              <a:headEnd/>
              <a:tailEnd/>
            </a:ln>
          </p:spPr>
          <p:txBody>
            <a:bodyPr/>
            <a:lstStyle/>
            <a:p>
              <a:endParaRPr lang="en-US"/>
            </a:p>
          </p:txBody>
        </p:sp>
        <p:sp>
          <p:nvSpPr>
            <p:cNvPr id="41" name="Freeform 938"/>
            <p:cNvSpPr>
              <a:spLocks/>
            </p:cNvSpPr>
            <p:nvPr/>
          </p:nvSpPr>
          <p:spPr bwMode="auto">
            <a:xfrm>
              <a:off x="611188" y="3797300"/>
              <a:ext cx="358775" cy="704850"/>
            </a:xfrm>
            <a:custGeom>
              <a:avLst/>
              <a:gdLst>
                <a:gd name="T0" fmla="*/ 2147483647 w 226"/>
                <a:gd name="T1" fmla="*/ 2147483647 h 444"/>
                <a:gd name="T2" fmla="*/ 2147483647 w 226"/>
                <a:gd name="T3" fmla="*/ 2147483647 h 444"/>
                <a:gd name="T4" fmla="*/ 2147483647 w 226"/>
                <a:gd name="T5" fmla="*/ 2147483647 h 444"/>
                <a:gd name="T6" fmla="*/ 2147483647 w 226"/>
                <a:gd name="T7" fmla="*/ 2147483647 h 444"/>
                <a:gd name="T8" fmla="*/ 2147483647 w 226"/>
                <a:gd name="T9" fmla="*/ 2147483647 h 444"/>
                <a:gd name="T10" fmla="*/ 2147483647 w 226"/>
                <a:gd name="T11" fmla="*/ 2147483647 h 444"/>
                <a:gd name="T12" fmla="*/ 2147483647 w 226"/>
                <a:gd name="T13" fmla="*/ 2147483647 h 444"/>
                <a:gd name="T14" fmla="*/ 2147483647 w 226"/>
                <a:gd name="T15" fmla="*/ 2147483647 h 444"/>
                <a:gd name="T16" fmla="*/ 2147483647 w 226"/>
                <a:gd name="T17" fmla="*/ 2147483647 h 444"/>
                <a:gd name="T18" fmla="*/ 2147483647 w 226"/>
                <a:gd name="T19" fmla="*/ 0 h 444"/>
                <a:gd name="T20" fmla="*/ 2147483647 w 226"/>
                <a:gd name="T21" fmla="*/ 0 h 444"/>
                <a:gd name="T22" fmla="*/ 2147483647 w 226"/>
                <a:gd name="T23" fmla="*/ 2147483647 h 444"/>
                <a:gd name="T24" fmla="*/ 2147483647 w 226"/>
                <a:gd name="T25" fmla="*/ 2147483647 h 444"/>
                <a:gd name="T26" fmla="*/ 2147483647 w 226"/>
                <a:gd name="T27" fmla="*/ 2147483647 h 444"/>
                <a:gd name="T28" fmla="*/ 2147483647 w 226"/>
                <a:gd name="T29" fmla="*/ 0 h 444"/>
                <a:gd name="T30" fmla="*/ 2147483647 w 226"/>
                <a:gd name="T31" fmla="*/ 0 h 444"/>
                <a:gd name="T32" fmla="*/ 2147483647 w 226"/>
                <a:gd name="T33" fmla="*/ 2147483647 h 444"/>
                <a:gd name="T34" fmla="*/ 2147483647 w 226"/>
                <a:gd name="T35" fmla="*/ 2147483647 h 444"/>
                <a:gd name="T36" fmla="*/ 2147483647 w 226"/>
                <a:gd name="T37" fmla="*/ 2147483647 h 444"/>
                <a:gd name="T38" fmla="*/ 2147483647 w 226"/>
                <a:gd name="T39" fmla="*/ 2147483647 h 444"/>
                <a:gd name="T40" fmla="*/ 2147483647 w 226"/>
                <a:gd name="T41" fmla="*/ 2147483647 h 444"/>
                <a:gd name="T42" fmla="*/ 2147483647 w 226"/>
                <a:gd name="T43" fmla="*/ 2147483647 h 444"/>
                <a:gd name="T44" fmla="*/ 2147483647 w 226"/>
                <a:gd name="T45" fmla="*/ 2147483647 h 444"/>
                <a:gd name="T46" fmla="*/ 2147483647 w 226"/>
                <a:gd name="T47" fmla="*/ 2147483647 h 444"/>
                <a:gd name="T48" fmla="*/ 2147483647 w 226"/>
                <a:gd name="T49" fmla="*/ 2147483647 h 444"/>
                <a:gd name="T50" fmla="*/ 2147483647 w 226"/>
                <a:gd name="T51" fmla="*/ 2147483647 h 444"/>
                <a:gd name="T52" fmla="*/ 2147483647 w 226"/>
                <a:gd name="T53" fmla="*/ 2147483647 h 444"/>
                <a:gd name="T54" fmla="*/ 2147483647 w 226"/>
                <a:gd name="T55" fmla="*/ 2147483647 h 444"/>
                <a:gd name="T56" fmla="*/ 2147483647 w 226"/>
                <a:gd name="T57" fmla="*/ 2147483647 h 444"/>
                <a:gd name="T58" fmla="*/ 0 w 226"/>
                <a:gd name="T59" fmla="*/ 2147483647 h 444"/>
                <a:gd name="T60" fmla="*/ 0 w 226"/>
                <a:gd name="T61" fmla="*/ 2147483647 h 444"/>
                <a:gd name="T62" fmla="*/ 2147483647 w 226"/>
                <a:gd name="T63" fmla="*/ 2147483647 h 444"/>
                <a:gd name="T64" fmla="*/ 2147483647 w 226"/>
                <a:gd name="T65" fmla="*/ 2147483647 h 444"/>
                <a:gd name="T66" fmla="*/ 2147483647 w 226"/>
                <a:gd name="T67" fmla="*/ 2147483647 h 444"/>
                <a:gd name="T68" fmla="*/ 2147483647 w 226"/>
                <a:gd name="T69" fmla="*/ 2147483647 h 444"/>
                <a:gd name="T70" fmla="*/ 2147483647 w 226"/>
                <a:gd name="T71" fmla="*/ 2147483647 h 444"/>
                <a:gd name="T72" fmla="*/ 2147483647 w 226"/>
                <a:gd name="T73" fmla="*/ 2147483647 h 444"/>
                <a:gd name="T74" fmla="*/ 2147483647 w 226"/>
                <a:gd name="T75" fmla="*/ 2147483647 h 444"/>
                <a:gd name="T76" fmla="*/ 2147483647 w 226"/>
                <a:gd name="T77" fmla="*/ 2147483647 h 444"/>
                <a:gd name="T78" fmla="*/ 2147483647 w 226"/>
                <a:gd name="T79" fmla="*/ 2147483647 h 444"/>
                <a:gd name="T80" fmla="*/ 2147483647 w 226"/>
                <a:gd name="T81" fmla="*/ 2147483647 h 444"/>
                <a:gd name="T82" fmla="*/ 2147483647 w 226"/>
                <a:gd name="T83" fmla="*/ 2147483647 h 444"/>
                <a:gd name="T84" fmla="*/ 2147483647 w 226"/>
                <a:gd name="T85" fmla="*/ 2147483647 h 444"/>
                <a:gd name="T86" fmla="*/ 2147483647 w 226"/>
                <a:gd name="T87" fmla="*/ 2147483647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444"/>
                <a:gd name="T134" fmla="*/ 226 w 226"/>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444">
                  <a:moveTo>
                    <a:pt x="80" y="198"/>
                  </a:moveTo>
                  <a:lnTo>
                    <a:pt x="80" y="198"/>
                  </a:lnTo>
                  <a:lnTo>
                    <a:pt x="94" y="170"/>
                  </a:lnTo>
                  <a:lnTo>
                    <a:pt x="108" y="144"/>
                  </a:lnTo>
                  <a:lnTo>
                    <a:pt x="124" y="116"/>
                  </a:lnTo>
                  <a:lnTo>
                    <a:pt x="142" y="90"/>
                  </a:lnTo>
                  <a:lnTo>
                    <a:pt x="160" y="66"/>
                  </a:lnTo>
                  <a:lnTo>
                    <a:pt x="180" y="42"/>
                  </a:lnTo>
                  <a:lnTo>
                    <a:pt x="202" y="20"/>
                  </a:lnTo>
                  <a:lnTo>
                    <a:pt x="226" y="0"/>
                  </a:lnTo>
                  <a:lnTo>
                    <a:pt x="210" y="4"/>
                  </a:lnTo>
                  <a:lnTo>
                    <a:pt x="196" y="6"/>
                  </a:lnTo>
                  <a:lnTo>
                    <a:pt x="180" y="4"/>
                  </a:lnTo>
                  <a:lnTo>
                    <a:pt x="166" y="0"/>
                  </a:lnTo>
                  <a:lnTo>
                    <a:pt x="148" y="20"/>
                  </a:lnTo>
                  <a:lnTo>
                    <a:pt x="130" y="40"/>
                  </a:lnTo>
                  <a:lnTo>
                    <a:pt x="112" y="62"/>
                  </a:lnTo>
                  <a:lnTo>
                    <a:pt x="98" y="84"/>
                  </a:lnTo>
                  <a:lnTo>
                    <a:pt x="82" y="106"/>
                  </a:lnTo>
                  <a:lnTo>
                    <a:pt x="70" y="130"/>
                  </a:lnTo>
                  <a:lnTo>
                    <a:pt x="46" y="178"/>
                  </a:lnTo>
                  <a:lnTo>
                    <a:pt x="34" y="208"/>
                  </a:lnTo>
                  <a:lnTo>
                    <a:pt x="24" y="238"/>
                  </a:lnTo>
                  <a:lnTo>
                    <a:pt x="14" y="268"/>
                  </a:lnTo>
                  <a:lnTo>
                    <a:pt x="8" y="298"/>
                  </a:lnTo>
                  <a:lnTo>
                    <a:pt x="2" y="330"/>
                  </a:lnTo>
                  <a:lnTo>
                    <a:pt x="0" y="362"/>
                  </a:lnTo>
                  <a:lnTo>
                    <a:pt x="0" y="392"/>
                  </a:lnTo>
                  <a:lnTo>
                    <a:pt x="2" y="424"/>
                  </a:lnTo>
                  <a:lnTo>
                    <a:pt x="36" y="444"/>
                  </a:lnTo>
                  <a:lnTo>
                    <a:pt x="34" y="406"/>
                  </a:lnTo>
                  <a:lnTo>
                    <a:pt x="34" y="378"/>
                  </a:lnTo>
                  <a:lnTo>
                    <a:pt x="38" y="352"/>
                  </a:lnTo>
                  <a:lnTo>
                    <a:pt x="42" y="326"/>
                  </a:lnTo>
                  <a:lnTo>
                    <a:pt x="46" y="300"/>
                  </a:lnTo>
                  <a:lnTo>
                    <a:pt x="54" y="274"/>
                  </a:lnTo>
                  <a:lnTo>
                    <a:pt x="62" y="248"/>
                  </a:lnTo>
                  <a:lnTo>
                    <a:pt x="80" y="198"/>
                  </a:lnTo>
                  <a:close/>
                </a:path>
              </a:pathLst>
            </a:custGeom>
            <a:solidFill>
              <a:srgbClr val="007849"/>
            </a:solidFill>
            <a:ln w="9525">
              <a:noFill/>
              <a:round/>
              <a:headEnd/>
              <a:tailEnd/>
            </a:ln>
          </p:spPr>
          <p:txBody>
            <a:bodyPr/>
            <a:lstStyle/>
            <a:p>
              <a:endParaRPr lang="en-US"/>
            </a:p>
          </p:txBody>
        </p:sp>
        <p:sp>
          <p:nvSpPr>
            <p:cNvPr id="42" name="Freeform 939"/>
            <p:cNvSpPr>
              <a:spLocks/>
            </p:cNvSpPr>
            <p:nvPr/>
          </p:nvSpPr>
          <p:spPr bwMode="auto">
            <a:xfrm>
              <a:off x="1068388" y="3683000"/>
              <a:ext cx="193675" cy="53975"/>
            </a:xfrm>
            <a:custGeom>
              <a:avLst/>
              <a:gdLst>
                <a:gd name="T0" fmla="*/ 0 w 122"/>
                <a:gd name="T1" fmla="*/ 2147483647 h 34"/>
                <a:gd name="T2" fmla="*/ 0 w 122"/>
                <a:gd name="T3" fmla="*/ 2147483647 h 34"/>
                <a:gd name="T4" fmla="*/ 2147483647 w 122"/>
                <a:gd name="T5" fmla="*/ 2147483647 h 34"/>
                <a:gd name="T6" fmla="*/ 2147483647 w 122"/>
                <a:gd name="T7" fmla="*/ 2147483647 h 34"/>
                <a:gd name="T8" fmla="*/ 2147483647 w 122"/>
                <a:gd name="T9" fmla="*/ 2147483647 h 34"/>
                <a:gd name="T10" fmla="*/ 2147483647 w 122"/>
                <a:gd name="T11" fmla="*/ 2147483647 h 34"/>
                <a:gd name="T12" fmla="*/ 2147483647 w 122"/>
                <a:gd name="T13" fmla="*/ 2147483647 h 34"/>
                <a:gd name="T14" fmla="*/ 2147483647 w 122"/>
                <a:gd name="T15" fmla="*/ 2147483647 h 34"/>
                <a:gd name="T16" fmla="*/ 2147483647 w 122"/>
                <a:gd name="T17" fmla="*/ 2147483647 h 34"/>
                <a:gd name="T18" fmla="*/ 2147483647 w 122"/>
                <a:gd name="T19" fmla="*/ 2147483647 h 34"/>
                <a:gd name="T20" fmla="*/ 2147483647 w 122"/>
                <a:gd name="T21" fmla="*/ 2147483647 h 34"/>
                <a:gd name="T22" fmla="*/ 2147483647 w 122"/>
                <a:gd name="T23" fmla="*/ 2147483647 h 34"/>
                <a:gd name="T24" fmla="*/ 2147483647 w 122"/>
                <a:gd name="T25" fmla="*/ 2147483647 h 34"/>
                <a:gd name="T26" fmla="*/ 2147483647 w 122"/>
                <a:gd name="T27" fmla="*/ 2147483647 h 34"/>
                <a:gd name="T28" fmla="*/ 2147483647 w 122"/>
                <a:gd name="T29" fmla="*/ 2147483647 h 34"/>
                <a:gd name="T30" fmla="*/ 2147483647 w 122"/>
                <a:gd name="T31" fmla="*/ 0 h 34"/>
                <a:gd name="T32" fmla="*/ 2147483647 w 122"/>
                <a:gd name="T33" fmla="*/ 0 h 34"/>
                <a:gd name="T34" fmla="*/ 2147483647 w 122"/>
                <a:gd name="T35" fmla="*/ 0 h 34"/>
                <a:gd name="T36" fmla="*/ 2147483647 w 122"/>
                <a:gd name="T37" fmla="*/ 2147483647 h 34"/>
                <a:gd name="T38" fmla="*/ 0 w 122"/>
                <a:gd name="T39" fmla="*/ 2147483647 h 34"/>
                <a:gd name="T40" fmla="*/ 0 w 122"/>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4"/>
                <a:gd name="T65" fmla="*/ 122 w 12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4">
                  <a:moveTo>
                    <a:pt x="0" y="34"/>
                  </a:moveTo>
                  <a:lnTo>
                    <a:pt x="0" y="34"/>
                  </a:lnTo>
                  <a:lnTo>
                    <a:pt x="26" y="24"/>
                  </a:lnTo>
                  <a:lnTo>
                    <a:pt x="52" y="20"/>
                  </a:lnTo>
                  <a:lnTo>
                    <a:pt x="66" y="20"/>
                  </a:lnTo>
                  <a:lnTo>
                    <a:pt x="78" y="20"/>
                  </a:lnTo>
                  <a:lnTo>
                    <a:pt x="92" y="22"/>
                  </a:lnTo>
                  <a:lnTo>
                    <a:pt x="104" y="26"/>
                  </a:lnTo>
                  <a:lnTo>
                    <a:pt x="122" y="34"/>
                  </a:lnTo>
                  <a:lnTo>
                    <a:pt x="90" y="16"/>
                  </a:lnTo>
                  <a:lnTo>
                    <a:pt x="76" y="8"/>
                  </a:lnTo>
                  <a:lnTo>
                    <a:pt x="62" y="4"/>
                  </a:lnTo>
                  <a:lnTo>
                    <a:pt x="48" y="0"/>
                  </a:lnTo>
                  <a:lnTo>
                    <a:pt x="34" y="0"/>
                  </a:lnTo>
                  <a:lnTo>
                    <a:pt x="18" y="16"/>
                  </a:lnTo>
                  <a:lnTo>
                    <a:pt x="0" y="34"/>
                  </a:lnTo>
                  <a:close/>
                </a:path>
              </a:pathLst>
            </a:custGeom>
            <a:solidFill>
              <a:srgbClr val="BBDB88"/>
            </a:solidFill>
            <a:ln w="9525">
              <a:noFill/>
              <a:round/>
              <a:headEnd/>
              <a:tailEnd/>
            </a:ln>
          </p:spPr>
          <p:txBody>
            <a:bodyPr/>
            <a:lstStyle/>
            <a:p>
              <a:endParaRPr lang="en-US"/>
            </a:p>
          </p:txBody>
        </p:sp>
        <p:sp>
          <p:nvSpPr>
            <p:cNvPr id="43" name="Freeform 940"/>
            <p:cNvSpPr>
              <a:spLocks/>
            </p:cNvSpPr>
            <p:nvPr/>
          </p:nvSpPr>
          <p:spPr bwMode="auto">
            <a:xfrm>
              <a:off x="665163" y="3273425"/>
              <a:ext cx="714375" cy="1228725"/>
            </a:xfrm>
            <a:custGeom>
              <a:avLst/>
              <a:gdLst>
                <a:gd name="T0" fmla="*/ 2147483647 w 450"/>
                <a:gd name="T1" fmla="*/ 2147483647 h 774"/>
                <a:gd name="T2" fmla="*/ 2147483647 w 450"/>
                <a:gd name="T3" fmla="*/ 2147483647 h 774"/>
                <a:gd name="T4" fmla="*/ 2147483647 w 450"/>
                <a:gd name="T5" fmla="*/ 2147483647 h 774"/>
                <a:gd name="T6" fmla="*/ 2147483647 w 450"/>
                <a:gd name="T7" fmla="*/ 2147483647 h 774"/>
                <a:gd name="T8" fmla="*/ 2147483647 w 450"/>
                <a:gd name="T9" fmla="*/ 2147483647 h 774"/>
                <a:gd name="T10" fmla="*/ 2147483647 w 450"/>
                <a:gd name="T11" fmla="*/ 2147483647 h 774"/>
                <a:gd name="T12" fmla="*/ 2147483647 w 450"/>
                <a:gd name="T13" fmla="*/ 2147483647 h 774"/>
                <a:gd name="T14" fmla="*/ 2147483647 w 450"/>
                <a:gd name="T15" fmla="*/ 2147483647 h 774"/>
                <a:gd name="T16" fmla="*/ 2147483647 w 450"/>
                <a:gd name="T17" fmla="*/ 2147483647 h 774"/>
                <a:gd name="T18" fmla="*/ 2147483647 w 450"/>
                <a:gd name="T19" fmla="*/ 2147483647 h 774"/>
                <a:gd name="T20" fmla="*/ 2147483647 w 450"/>
                <a:gd name="T21" fmla="*/ 2147483647 h 774"/>
                <a:gd name="T22" fmla="*/ 2147483647 w 450"/>
                <a:gd name="T23" fmla="*/ 2147483647 h 774"/>
                <a:gd name="T24" fmla="*/ 2147483647 w 450"/>
                <a:gd name="T25" fmla="*/ 2147483647 h 774"/>
                <a:gd name="T26" fmla="*/ 2147483647 w 450"/>
                <a:gd name="T27" fmla="*/ 2147483647 h 774"/>
                <a:gd name="T28" fmla="*/ 2147483647 w 450"/>
                <a:gd name="T29" fmla="*/ 2147483647 h 774"/>
                <a:gd name="T30" fmla="*/ 2147483647 w 450"/>
                <a:gd name="T31" fmla="*/ 2147483647 h 774"/>
                <a:gd name="T32" fmla="*/ 2147483647 w 450"/>
                <a:gd name="T33" fmla="*/ 2147483647 h 774"/>
                <a:gd name="T34" fmla="*/ 2147483647 w 450"/>
                <a:gd name="T35" fmla="*/ 2147483647 h 774"/>
                <a:gd name="T36" fmla="*/ 2147483647 w 450"/>
                <a:gd name="T37" fmla="*/ 2147483647 h 774"/>
                <a:gd name="T38" fmla="*/ 2147483647 w 450"/>
                <a:gd name="T39" fmla="*/ 0 h 774"/>
                <a:gd name="T40" fmla="*/ 2147483647 w 450"/>
                <a:gd name="T41" fmla="*/ 0 h 774"/>
                <a:gd name="T42" fmla="*/ 2147483647 w 450"/>
                <a:gd name="T43" fmla="*/ 2147483647 h 774"/>
                <a:gd name="T44" fmla="*/ 2147483647 w 450"/>
                <a:gd name="T45" fmla="*/ 2147483647 h 774"/>
                <a:gd name="T46" fmla="*/ 2147483647 w 450"/>
                <a:gd name="T47" fmla="*/ 2147483647 h 774"/>
                <a:gd name="T48" fmla="*/ 2147483647 w 450"/>
                <a:gd name="T49" fmla="*/ 2147483647 h 774"/>
                <a:gd name="T50" fmla="*/ 2147483647 w 450"/>
                <a:gd name="T51" fmla="*/ 2147483647 h 774"/>
                <a:gd name="T52" fmla="*/ 2147483647 w 450"/>
                <a:gd name="T53" fmla="*/ 2147483647 h 774"/>
                <a:gd name="T54" fmla="*/ 2147483647 w 450"/>
                <a:gd name="T55" fmla="*/ 2147483647 h 774"/>
                <a:gd name="T56" fmla="*/ 2147483647 w 450"/>
                <a:gd name="T57" fmla="*/ 2147483647 h 774"/>
                <a:gd name="T58" fmla="*/ 2147483647 w 450"/>
                <a:gd name="T59" fmla="*/ 2147483647 h 774"/>
                <a:gd name="T60" fmla="*/ 2147483647 w 450"/>
                <a:gd name="T61" fmla="*/ 2147483647 h 774"/>
                <a:gd name="T62" fmla="*/ 2147483647 w 450"/>
                <a:gd name="T63" fmla="*/ 2147483647 h 774"/>
                <a:gd name="T64" fmla="*/ 2147483647 w 450"/>
                <a:gd name="T65" fmla="*/ 2147483647 h 774"/>
                <a:gd name="T66" fmla="*/ 2147483647 w 450"/>
                <a:gd name="T67" fmla="*/ 2147483647 h 774"/>
                <a:gd name="T68" fmla="*/ 2147483647 w 450"/>
                <a:gd name="T69" fmla="*/ 2147483647 h 774"/>
                <a:gd name="T70" fmla="*/ 2147483647 w 450"/>
                <a:gd name="T71" fmla="*/ 2147483647 h 774"/>
                <a:gd name="T72" fmla="*/ 2147483647 w 450"/>
                <a:gd name="T73" fmla="*/ 2147483647 h 774"/>
                <a:gd name="T74" fmla="*/ 2147483647 w 450"/>
                <a:gd name="T75" fmla="*/ 2147483647 h 774"/>
                <a:gd name="T76" fmla="*/ 2147483647 w 450"/>
                <a:gd name="T77" fmla="*/ 2147483647 h 774"/>
                <a:gd name="T78" fmla="*/ 2147483647 w 450"/>
                <a:gd name="T79" fmla="*/ 2147483647 h 774"/>
                <a:gd name="T80" fmla="*/ 2147483647 w 450"/>
                <a:gd name="T81" fmla="*/ 2147483647 h 774"/>
                <a:gd name="T82" fmla="*/ 2147483647 w 450"/>
                <a:gd name="T83" fmla="*/ 2147483647 h 774"/>
                <a:gd name="T84" fmla="*/ 2147483647 w 450"/>
                <a:gd name="T85" fmla="*/ 2147483647 h 774"/>
                <a:gd name="T86" fmla="*/ 2147483647 w 450"/>
                <a:gd name="T87" fmla="*/ 2147483647 h 774"/>
                <a:gd name="T88" fmla="*/ 2147483647 w 450"/>
                <a:gd name="T89" fmla="*/ 2147483647 h 774"/>
                <a:gd name="T90" fmla="*/ 2147483647 w 450"/>
                <a:gd name="T91" fmla="*/ 2147483647 h 774"/>
                <a:gd name="T92" fmla="*/ 0 w 450"/>
                <a:gd name="T93" fmla="*/ 2147483647 h 774"/>
                <a:gd name="T94" fmla="*/ 2147483647 w 450"/>
                <a:gd name="T95" fmla="*/ 2147483647 h 774"/>
                <a:gd name="T96" fmla="*/ 2147483647 w 450"/>
                <a:gd name="T97" fmla="*/ 2147483647 h 774"/>
                <a:gd name="T98" fmla="*/ 2147483647 w 450"/>
                <a:gd name="T99" fmla="*/ 2147483647 h 774"/>
                <a:gd name="T100" fmla="*/ 2147483647 w 450"/>
                <a:gd name="T101" fmla="*/ 2147483647 h 774"/>
                <a:gd name="T102" fmla="*/ 2147483647 w 450"/>
                <a:gd name="T103" fmla="*/ 2147483647 h 774"/>
                <a:gd name="T104" fmla="*/ 2147483647 w 450"/>
                <a:gd name="T105" fmla="*/ 2147483647 h 774"/>
                <a:gd name="T106" fmla="*/ 2147483647 w 450"/>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774"/>
                <a:gd name="T164" fmla="*/ 450 w 45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774">
                  <a:moveTo>
                    <a:pt x="402" y="314"/>
                  </a:moveTo>
                  <a:lnTo>
                    <a:pt x="402" y="314"/>
                  </a:lnTo>
                  <a:lnTo>
                    <a:pt x="390" y="302"/>
                  </a:lnTo>
                  <a:lnTo>
                    <a:pt x="376" y="292"/>
                  </a:lnTo>
                  <a:lnTo>
                    <a:pt x="358" y="284"/>
                  </a:lnTo>
                  <a:lnTo>
                    <a:pt x="346" y="280"/>
                  </a:lnTo>
                  <a:lnTo>
                    <a:pt x="332" y="278"/>
                  </a:lnTo>
                  <a:lnTo>
                    <a:pt x="320" y="278"/>
                  </a:lnTo>
                  <a:lnTo>
                    <a:pt x="306" y="278"/>
                  </a:lnTo>
                  <a:lnTo>
                    <a:pt x="280" y="282"/>
                  </a:lnTo>
                  <a:lnTo>
                    <a:pt x="254" y="292"/>
                  </a:lnTo>
                  <a:lnTo>
                    <a:pt x="272" y="274"/>
                  </a:lnTo>
                  <a:lnTo>
                    <a:pt x="288" y="258"/>
                  </a:lnTo>
                  <a:lnTo>
                    <a:pt x="300" y="240"/>
                  </a:lnTo>
                  <a:lnTo>
                    <a:pt x="314" y="220"/>
                  </a:lnTo>
                  <a:lnTo>
                    <a:pt x="324" y="202"/>
                  </a:lnTo>
                  <a:lnTo>
                    <a:pt x="334" y="182"/>
                  </a:lnTo>
                  <a:lnTo>
                    <a:pt x="346" y="152"/>
                  </a:lnTo>
                  <a:lnTo>
                    <a:pt x="354" y="122"/>
                  </a:lnTo>
                  <a:lnTo>
                    <a:pt x="356" y="108"/>
                  </a:lnTo>
                  <a:lnTo>
                    <a:pt x="358" y="92"/>
                  </a:lnTo>
                  <a:lnTo>
                    <a:pt x="358" y="76"/>
                  </a:lnTo>
                  <a:lnTo>
                    <a:pt x="356" y="60"/>
                  </a:lnTo>
                  <a:lnTo>
                    <a:pt x="354" y="48"/>
                  </a:lnTo>
                  <a:lnTo>
                    <a:pt x="348" y="36"/>
                  </a:lnTo>
                  <a:lnTo>
                    <a:pt x="342" y="26"/>
                  </a:lnTo>
                  <a:lnTo>
                    <a:pt x="334" y="16"/>
                  </a:lnTo>
                  <a:lnTo>
                    <a:pt x="324" y="10"/>
                  </a:lnTo>
                  <a:lnTo>
                    <a:pt x="314" y="4"/>
                  </a:lnTo>
                  <a:lnTo>
                    <a:pt x="304" y="2"/>
                  </a:lnTo>
                  <a:lnTo>
                    <a:pt x="292" y="0"/>
                  </a:lnTo>
                  <a:lnTo>
                    <a:pt x="282" y="0"/>
                  </a:lnTo>
                  <a:lnTo>
                    <a:pt x="266" y="4"/>
                  </a:lnTo>
                  <a:lnTo>
                    <a:pt x="250" y="8"/>
                  </a:lnTo>
                  <a:lnTo>
                    <a:pt x="236" y="16"/>
                  </a:lnTo>
                  <a:lnTo>
                    <a:pt x="222" y="24"/>
                  </a:lnTo>
                  <a:lnTo>
                    <a:pt x="208" y="34"/>
                  </a:lnTo>
                  <a:lnTo>
                    <a:pt x="196" y="44"/>
                  </a:lnTo>
                  <a:lnTo>
                    <a:pt x="174" y="66"/>
                  </a:lnTo>
                  <a:lnTo>
                    <a:pt x="158" y="84"/>
                  </a:lnTo>
                  <a:lnTo>
                    <a:pt x="144" y="102"/>
                  </a:lnTo>
                  <a:lnTo>
                    <a:pt x="132" y="122"/>
                  </a:lnTo>
                  <a:lnTo>
                    <a:pt x="120" y="142"/>
                  </a:lnTo>
                  <a:lnTo>
                    <a:pt x="112" y="164"/>
                  </a:lnTo>
                  <a:lnTo>
                    <a:pt x="104" y="186"/>
                  </a:lnTo>
                  <a:lnTo>
                    <a:pt x="98" y="208"/>
                  </a:lnTo>
                  <a:lnTo>
                    <a:pt x="94" y="232"/>
                  </a:lnTo>
                  <a:lnTo>
                    <a:pt x="92" y="252"/>
                  </a:lnTo>
                  <a:lnTo>
                    <a:pt x="94" y="274"/>
                  </a:lnTo>
                  <a:lnTo>
                    <a:pt x="96" y="284"/>
                  </a:lnTo>
                  <a:lnTo>
                    <a:pt x="98" y="294"/>
                  </a:lnTo>
                  <a:lnTo>
                    <a:pt x="104" y="304"/>
                  </a:lnTo>
                  <a:lnTo>
                    <a:pt x="108" y="312"/>
                  </a:lnTo>
                  <a:lnTo>
                    <a:pt x="110" y="314"/>
                  </a:lnTo>
                  <a:lnTo>
                    <a:pt x="116" y="320"/>
                  </a:lnTo>
                  <a:lnTo>
                    <a:pt x="124" y="326"/>
                  </a:lnTo>
                  <a:lnTo>
                    <a:pt x="132" y="330"/>
                  </a:lnTo>
                  <a:lnTo>
                    <a:pt x="146" y="334"/>
                  </a:lnTo>
                  <a:lnTo>
                    <a:pt x="162" y="336"/>
                  </a:lnTo>
                  <a:lnTo>
                    <a:pt x="176" y="334"/>
                  </a:lnTo>
                  <a:lnTo>
                    <a:pt x="192" y="330"/>
                  </a:lnTo>
                  <a:lnTo>
                    <a:pt x="168" y="350"/>
                  </a:lnTo>
                  <a:lnTo>
                    <a:pt x="146" y="372"/>
                  </a:lnTo>
                  <a:lnTo>
                    <a:pt x="126" y="396"/>
                  </a:lnTo>
                  <a:lnTo>
                    <a:pt x="108" y="420"/>
                  </a:lnTo>
                  <a:lnTo>
                    <a:pt x="90" y="446"/>
                  </a:lnTo>
                  <a:lnTo>
                    <a:pt x="74" y="474"/>
                  </a:lnTo>
                  <a:lnTo>
                    <a:pt x="60" y="500"/>
                  </a:lnTo>
                  <a:lnTo>
                    <a:pt x="46" y="528"/>
                  </a:lnTo>
                  <a:lnTo>
                    <a:pt x="28" y="578"/>
                  </a:lnTo>
                  <a:lnTo>
                    <a:pt x="20" y="604"/>
                  </a:lnTo>
                  <a:lnTo>
                    <a:pt x="12" y="630"/>
                  </a:lnTo>
                  <a:lnTo>
                    <a:pt x="8" y="656"/>
                  </a:lnTo>
                  <a:lnTo>
                    <a:pt x="4" y="682"/>
                  </a:lnTo>
                  <a:lnTo>
                    <a:pt x="0" y="708"/>
                  </a:lnTo>
                  <a:lnTo>
                    <a:pt x="0" y="736"/>
                  </a:lnTo>
                  <a:lnTo>
                    <a:pt x="2" y="774"/>
                  </a:lnTo>
                  <a:lnTo>
                    <a:pt x="446" y="518"/>
                  </a:lnTo>
                  <a:lnTo>
                    <a:pt x="448" y="490"/>
                  </a:lnTo>
                  <a:lnTo>
                    <a:pt x="450" y="466"/>
                  </a:lnTo>
                  <a:lnTo>
                    <a:pt x="450" y="442"/>
                  </a:lnTo>
                  <a:lnTo>
                    <a:pt x="448" y="420"/>
                  </a:lnTo>
                  <a:lnTo>
                    <a:pt x="444" y="396"/>
                  </a:lnTo>
                  <a:lnTo>
                    <a:pt x="436" y="374"/>
                  </a:lnTo>
                  <a:lnTo>
                    <a:pt x="428" y="352"/>
                  </a:lnTo>
                  <a:lnTo>
                    <a:pt x="416" y="332"/>
                  </a:lnTo>
                  <a:lnTo>
                    <a:pt x="402" y="314"/>
                  </a:lnTo>
                  <a:close/>
                </a:path>
              </a:pathLst>
            </a:custGeom>
            <a:solidFill>
              <a:srgbClr val="009F62"/>
            </a:solidFill>
            <a:ln w="9525">
              <a:noFill/>
              <a:round/>
              <a:headEnd/>
              <a:tailEnd/>
            </a:ln>
          </p:spPr>
          <p:txBody>
            <a:bodyPr/>
            <a:lstStyle/>
            <a:p>
              <a:endParaRPr lang="en-US"/>
            </a:p>
          </p:txBody>
        </p:sp>
        <p:sp>
          <p:nvSpPr>
            <p:cNvPr id="44" name="Freeform 941"/>
            <p:cNvSpPr>
              <a:spLocks/>
            </p:cNvSpPr>
            <p:nvPr/>
          </p:nvSpPr>
          <p:spPr bwMode="auto">
            <a:xfrm>
              <a:off x="754063" y="3279775"/>
              <a:ext cx="263525" cy="511175"/>
            </a:xfrm>
            <a:custGeom>
              <a:avLst/>
              <a:gdLst>
                <a:gd name="T0" fmla="*/ 2147483647 w 166"/>
                <a:gd name="T1" fmla="*/ 2147483647 h 322"/>
                <a:gd name="T2" fmla="*/ 2147483647 w 166"/>
                <a:gd name="T3" fmla="*/ 2147483647 h 322"/>
                <a:gd name="T4" fmla="*/ 2147483647 w 166"/>
                <a:gd name="T5" fmla="*/ 2147483647 h 322"/>
                <a:gd name="T6" fmla="*/ 2147483647 w 166"/>
                <a:gd name="T7" fmla="*/ 2147483647 h 322"/>
                <a:gd name="T8" fmla="*/ 2147483647 w 166"/>
                <a:gd name="T9" fmla="*/ 2147483647 h 322"/>
                <a:gd name="T10" fmla="*/ 2147483647 w 166"/>
                <a:gd name="T11" fmla="*/ 2147483647 h 322"/>
                <a:gd name="T12" fmla="*/ 2147483647 w 166"/>
                <a:gd name="T13" fmla="*/ 2147483647 h 322"/>
                <a:gd name="T14" fmla="*/ 2147483647 w 166"/>
                <a:gd name="T15" fmla="*/ 2147483647 h 322"/>
                <a:gd name="T16" fmla="*/ 2147483647 w 166"/>
                <a:gd name="T17" fmla="*/ 2147483647 h 322"/>
                <a:gd name="T18" fmla="*/ 2147483647 w 166"/>
                <a:gd name="T19" fmla="*/ 2147483647 h 322"/>
                <a:gd name="T20" fmla="*/ 2147483647 w 166"/>
                <a:gd name="T21" fmla="*/ 2147483647 h 322"/>
                <a:gd name="T22" fmla="*/ 0 w 166"/>
                <a:gd name="T23" fmla="*/ 2147483647 h 322"/>
                <a:gd name="T24" fmla="*/ 2147483647 w 166"/>
                <a:gd name="T25" fmla="*/ 2147483647 h 322"/>
                <a:gd name="T26" fmla="*/ 2147483647 w 166"/>
                <a:gd name="T27" fmla="*/ 2147483647 h 322"/>
                <a:gd name="T28" fmla="*/ 2147483647 w 166"/>
                <a:gd name="T29" fmla="*/ 2147483647 h 322"/>
                <a:gd name="T30" fmla="*/ 2147483647 w 166"/>
                <a:gd name="T31" fmla="*/ 2147483647 h 322"/>
                <a:gd name="T32" fmla="*/ 2147483647 w 166"/>
                <a:gd name="T33" fmla="*/ 2147483647 h 322"/>
                <a:gd name="T34" fmla="*/ 2147483647 w 166"/>
                <a:gd name="T35" fmla="*/ 2147483647 h 322"/>
                <a:gd name="T36" fmla="*/ 2147483647 w 166"/>
                <a:gd name="T37" fmla="*/ 2147483647 h 322"/>
                <a:gd name="T38" fmla="*/ 2147483647 w 166"/>
                <a:gd name="T39" fmla="*/ 2147483647 h 322"/>
                <a:gd name="T40" fmla="*/ 2147483647 w 166"/>
                <a:gd name="T41" fmla="*/ 2147483647 h 322"/>
                <a:gd name="T42" fmla="*/ 2147483647 w 166"/>
                <a:gd name="T43" fmla="*/ 2147483647 h 322"/>
                <a:gd name="T44" fmla="*/ 2147483647 w 166"/>
                <a:gd name="T45" fmla="*/ 2147483647 h 322"/>
                <a:gd name="T46" fmla="*/ 2147483647 w 166"/>
                <a:gd name="T47" fmla="*/ 2147483647 h 322"/>
                <a:gd name="T48" fmla="*/ 2147483647 w 166"/>
                <a:gd name="T49" fmla="*/ 2147483647 h 322"/>
                <a:gd name="T50" fmla="*/ 2147483647 w 166"/>
                <a:gd name="T51" fmla="*/ 2147483647 h 322"/>
                <a:gd name="T52" fmla="*/ 2147483647 w 166"/>
                <a:gd name="T53" fmla="*/ 2147483647 h 322"/>
                <a:gd name="T54" fmla="*/ 2147483647 w 166"/>
                <a:gd name="T55" fmla="*/ 2147483647 h 322"/>
                <a:gd name="T56" fmla="*/ 2147483647 w 166"/>
                <a:gd name="T57" fmla="*/ 2147483647 h 322"/>
                <a:gd name="T58" fmla="*/ 2147483647 w 166"/>
                <a:gd name="T59" fmla="*/ 2147483647 h 322"/>
                <a:gd name="T60" fmla="*/ 2147483647 w 166"/>
                <a:gd name="T61" fmla="*/ 2147483647 h 322"/>
                <a:gd name="T62" fmla="*/ 2147483647 w 166"/>
                <a:gd name="T63" fmla="*/ 2147483647 h 322"/>
                <a:gd name="T64" fmla="*/ 2147483647 w 166"/>
                <a:gd name="T65" fmla="*/ 2147483647 h 322"/>
                <a:gd name="T66" fmla="*/ 2147483647 w 166"/>
                <a:gd name="T67" fmla="*/ 2147483647 h 322"/>
                <a:gd name="T68" fmla="*/ 2147483647 w 166"/>
                <a:gd name="T69" fmla="*/ 2147483647 h 322"/>
                <a:gd name="T70" fmla="*/ 2147483647 w 166"/>
                <a:gd name="T71" fmla="*/ 2147483647 h 322"/>
                <a:gd name="T72" fmla="*/ 2147483647 w 166"/>
                <a:gd name="T73" fmla="*/ 2147483647 h 322"/>
                <a:gd name="T74" fmla="*/ 2147483647 w 166"/>
                <a:gd name="T75" fmla="*/ 2147483647 h 322"/>
                <a:gd name="T76" fmla="*/ 2147483647 w 166"/>
                <a:gd name="T77" fmla="*/ 2147483647 h 322"/>
                <a:gd name="T78" fmla="*/ 2147483647 w 166"/>
                <a:gd name="T79" fmla="*/ 2147483647 h 322"/>
                <a:gd name="T80" fmla="*/ 2147483647 w 166"/>
                <a:gd name="T81" fmla="*/ 2147483647 h 322"/>
                <a:gd name="T82" fmla="*/ 2147483647 w 166"/>
                <a:gd name="T83" fmla="*/ 2147483647 h 322"/>
                <a:gd name="T84" fmla="*/ 2147483647 w 166"/>
                <a:gd name="T85" fmla="*/ 2147483647 h 322"/>
                <a:gd name="T86" fmla="*/ 2147483647 w 166"/>
                <a:gd name="T87" fmla="*/ 2147483647 h 322"/>
                <a:gd name="T88" fmla="*/ 2147483647 w 166"/>
                <a:gd name="T89" fmla="*/ 2147483647 h 322"/>
                <a:gd name="T90" fmla="*/ 2147483647 w 166"/>
                <a:gd name="T91" fmla="*/ 2147483647 h 322"/>
                <a:gd name="T92" fmla="*/ 2147483647 w 166"/>
                <a:gd name="T93" fmla="*/ 0 h 322"/>
                <a:gd name="T94" fmla="*/ 2147483647 w 166"/>
                <a:gd name="T95" fmla="*/ 0 h 322"/>
                <a:gd name="T96" fmla="*/ 2147483647 w 166"/>
                <a:gd name="T97" fmla="*/ 2147483647 h 322"/>
                <a:gd name="T98" fmla="*/ 2147483647 w 166"/>
                <a:gd name="T99" fmla="*/ 2147483647 h 322"/>
                <a:gd name="T100" fmla="*/ 2147483647 w 166"/>
                <a:gd name="T101" fmla="*/ 2147483647 h 322"/>
                <a:gd name="T102" fmla="*/ 2147483647 w 166"/>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322"/>
                <a:gd name="T158" fmla="*/ 166 w 166"/>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322">
                  <a:moveTo>
                    <a:pt x="82" y="42"/>
                  </a:moveTo>
                  <a:lnTo>
                    <a:pt x="82" y="42"/>
                  </a:lnTo>
                  <a:lnTo>
                    <a:pt x="68" y="60"/>
                  </a:lnTo>
                  <a:lnTo>
                    <a:pt x="54" y="78"/>
                  </a:lnTo>
                  <a:lnTo>
                    <a:pt x="40" y="98"/>
                  </a:lnTo>
                  <a:lnTo>
                    <a:pt x="30" y="118"/>
                  </a:lnTo>
                  <a:lnTo>
                    <a:pt x="20" y="140"/>
                  </a:lnTo>
                  <a:lnTo>
                    <a:pt x="12" y="162"/>
                  </a:lnTo>
                  <a:lnTo>
                    <a:pt x="6" y="184"/>
                  </a:lnTo>
                  <a:lnTo>
                    <a:pt x="2" y="208"/>
                  </a:lnTo>
                  <a:lnTo>
                    <a:pt x="0" y="228"/>
                  </a:lnTo>
                  <a:lnTo>
                    <a:pt x="2" y="250"/>
                  </a:lnTo>
                  <a:lnTo>
                    <a:pt x="4" y="260"/>
                  </a:lnTo>
                  <a:lnTo>
                    <a:pt x="8" y="270"/>
                  </a:lnTo>
                  <a:lnTo>
                    <a:pt x="12" y="280"/>
                  </a:lnTo>
                  <a:lnTo>
                    <a:pt x="18" y="288"/>
                  </a:lnTo>
                  <a:lnTo>
                    <a:pt x="26" y="296"/>
                  </a:lnTo>
                  <a:lnTo>
                    <a:pt x="36" y="304"/>
                  </a:lnTo>
                  <a:lnTo>
                    <a:pt x="68" y="322"/>
                  </a:lnTo>
                  <a:lnTo>
                    <a:pt x="60" y="316"/>
                  </a:lnTo>
                  <a:lnTo>
                    <a:pt x="54" y="310"/>
                  </a:lnTo>
                  <a:lnTo>
                    <a:pt x="52" y="308"/>
                  </a:lnTo>
                  <a:lnTo>
                    <a:pt x="48" y="300"/>
                  </a:lnTo>
                  <a:lnTo>
                    <a:pt x="42" y="290"/>
                  </a:lnTo>
                  <a:lnTo>
                    <a:pt x="40" y="280"/>
                  </a:lnTo>
                  <a:lnTo>
                    <a:pt x="38" y="270"/>
                  </a:lnTo>
                  <a:lnTo>
                    <a:pt x="36" y="248"/>
                  </a:lnTo>
                  <a:lnTo>
                    <a:pt x="38" y="228"/>
                  </a:lnTo>
                  <a:lnTo>
                    <a:pt x="42" y="204"/>
                  </a:lnTo>
                  <a:lnTo>
                    <a:pt x="48" y="182"/>
                  </a:lnTo>
                  <a:lnTo>
                    <a:pt x="56" y="160"/>
                  </a:lnTo>
                  <a:lnTo>
                    <a:pt x="64" y="138"/>
                  </a:lnTo>
                  <a:lnTo>
                    <a:pt x="76" y="118"/>
                  </a:lnTo>
                  <a:lnTo>
                    <a:pt x="88" y="98"/>
                  </a:lnTo>
                  <a:lnTo>
                    <a:pt x="102" y="80"/>
                  </a:lnTo>
                  <a:lnTo>
                    <a:pt x="118" y="62"/>
                  </a:lnTo>
                  <a:lnTo>
                    <a:pt x="140" y="40"/>
                  </a:lnTo>
                  <a:lnTo>
                    <a:pt x="152" y="30"/>
                  </a:lnTo>
                  <a:lnTo>
                    <a:pt x="166" y="20"/>
                  </a:lnTo>
                  <a:lnTo>
                    <a:pt x="132" y="0"/>
                  </a:lnTo>
                  <a:lnTo>
                    <a:pt x="118" y="10"/>
                  </a:lnTo>
                  <a:lnTo>
                    <a:pt x="106" y="20"/>
                  </a:lnTo>
                  <a:lnTo>
                    <a:pt x="82" y="42"/>
                  </a:lnTo>
                  <a:close/>
                </a:path>
              </a:pathLst>
            </a:custGeom>
            <a:solidFill>
              <a:srgbClr val="007849"/>
            </a:solidFill>
            <a:ln w="9525">
              <a:noFill/>
              <a:round/>
              <a:headEnd/>
              <a:tailEnd/>
            </a:ln>
          </p:spPr>
          <p:txBody>
            <a:bodyPr/>
            <a:lstStyle/>
            <a:p>
              <a:endParaRPr lang="en-US"/>
            </a:p>
          </p:txBody>
        </p:sp>
        <p:sp>
          <p:nvSpPr>
            <p:cNvPr id="45" name="Freeform 942"/>
            <p:cNvSpPr>
              <a:spLocks/>
            </p:cNvSpPr>
            <p:nvPr/>
          </p:nvSpPr>
          <p:spPr bwMode="auto">
            <a:xfrm>
              <a:off x="963613" y="3241675"/>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0 h 44"/>
                <a:gd name="T12" fmla="*/ 2147483647 w 136"/>
                <a:gd name="T13" fmla="*/ 0 h 44"/>
                <a:gd name="T14" fmla="*/ 2147483647 w 136"/>
                <a:gd name="T15" fmla="*/ 0 h 44"/>
                <a:gd name="T16" fmla="*/ 2147483647 w 136"/>
                <a:gd name="T17" fmla="*/ 2147483647 h 44"/>
                <a:gd name="T18" fmla="*/ 2147483647 w 136"/>
                <a:gd name="T19" fmla="*/ 2147483647 h 44"/>
                <a:gd name="T20" fmla="*/ 2147483647 w 136"/>
                <a:gd name="T21" fmla="*/ 2147483647 h 44"/>
                <a:gd name="T22" fmla="*/ 0 w 136"/>
                <a:gd name="T23" fmla="*/ 2147483647 h 44"/>
                <a:gd name="T24" fmla="*/ 2147483647 w 136"/>
                <a:gd name="T25" fmla="*/ 2147483647 h 44"/>
                <a:gd name="T26" fmla="*/ 2147483647 w 136"/>
                <a:gd name="T27" fmla="*/ 2147483647 h 44"/>
                <a:gd name="T28" fmla="*/ 2147483647 w 136"/>
                <a:gd name="T29" fmla="*/ 2147483647 h 44"/>
                <a:gd name="T30" fmla="*/ 2147483647 w 136"/>
                <a:gd name="T31" fmla="*/ 2147483647 h 44"/>
                <a:gd name="T32" fmla="*/ 2147483647 w 136"/>
                <a:gd name="T33" fmla="*/ 2147483647 h 44"/>
                <a:gd name="T34" fmla="*/ 2147483647 w 136"/>
                <a:gd name="T35" fmla="*/ 2147483647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2147483647 w 136"/>
                <a:gd name="T45" fmla="*/ 2147483647 h 44"/>
                <a:gd name="T46" fmla="*/ 2147483647 w 136"/>
                <a:gd name="T47" fmla="*/ 2147483647 h 44"/>
                <a:gd name="T48" fmla="*/ 2147483647 w 136"/>
                <a:gd name="T49" fmla="*/ 2147483647 h 44"/>
                <a:gd name="T50" fmla="*/ 2147483647 w 136"/>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44"/>
                <a:gd name="T80" fmla="*/ 136 w 13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44">
                  <a:moveTo>
                    <a:pt x="100" y="8"/>
                  </a:moveTo>
                  <a:lnTo>
                    <a:pt x="100" y="8"/>
                  </a:lnTo>
                  <a:lnTo>
                    <a:pt x="90" y="4"/>
                  </a:lnTo>
                  <a:lnTo>
                    <a:pt x="80" y="2"/>
                  </a:lnTo>
                  <a:lnTo>
                    <a:pt x="68" y="0"/>
                  </a:lnTo>
                  <a:lnTo>
                    <a:pt x="58" y="0"/>
                  </a:lnTo>
                  <a:lnTo>
                    <a:pt x="42" y="4"/>
                  </a:lnTo>
                  <a:lnTo>
                    <a:pt x="28" y="8"/>
                  </a:lnTo>
                  <a:lnTo>
                    <a:pt x="14" y="16"/>
                  </a:lnTo>
                  <a:lnTo>
                    <a:pt x="0" y="24"/>
                  </a:lnTo>
                  <a:lnTo>
                    <a:pt x="34" y="44"/>
                  </a:lnTo>
                  <a:lnTo>
                    <a:pt x="48" y="36"/>
                  </a:lnTo>
                  <a:lnTo>
                    <a:pt x="62" y="28"/>
                  </a:lnTo>
                  <a:lnTo>
                    <a:pt x="78" y="24"/>
                  </a:lnTo>
                  <a:lnTo>
                    <a:pt x="94" y="20"/>
                  </a:lnTo>
                  <a:lnTo>
                    <a:pt x="104" y="20"/>
                  </a:lnTo>
                  <a:lnTo>
                    <a:pt x="116" y="22"/>
                  </a:lnTo>
                  <a:lnTo>
                    <a:pt x="126" y="24"/>
                  </a:lnTo>
                  <a:lnTo>
                    <a:pt x="136" y="30"/>
                  </a:lnTo>
                  <a:lnTo>
                    <a:pt x="100" y="8"/>
                  </a:lnTo>
                  <a:close/>
                </a:path>
              </a:pathLst>
            </a:custGeom>
            <a:solidFill>
              <a:srgbClr val="BBDB88"/>
            </a:solidFill>
            <a:ln w="9525">
              <a:noFill/>
              <a:round/>
              <a:headEnd/>
              <a:tailEnd/>
            </a:ln>
          </p:spPr>
          <p:txBody>
            <a:bodyPr/>
            <a:lstStyle/>
            <a:p>
              <a:endParaRPr lang="en-US"/>
            </a:p>
          </p:txBody>
        </p:sp>
        <p:sp>
          <p:nvSpPr>
            <p:cNvPr id="46" name="Freeform 943"/>
            <p:cNvSpPr>
              <a:spLocks noEditPoints="1"/>
            </p:cNvSpPr>
            <p:nvPr/>
          </p:nvSpPr>
          <p:spPr bwMode="auto">
            <a:xfrm>
              <a:off x="601663" y="3232150"/>
              <a:ext cx="787400" cy="1279525"/>
            </a:xfrm>
            <a:custGeom>
              <a:avLst/>
              <a:gdLst>
                <a:gd name="T0" fmla="*/ 2147483647 w 496"/>
                <a:gd name="T1" fmla="*/ 0 h 806"/>
                <a:gd name="T2" fmla="*/ 2147483647 w 496"/>
                <a:gd name="T3" fmla="*/ 2147483647 h 806"/>
                <a:gd name="T4" fmla="*/ 2147483647 w 496"/>
                <a:gd name="T5" fmla="*/ 2147483647 h 806"/>
                <a:gd name="T6" fmla="*/ 2147483647 w 496"/>
                <a:gd name="T7" fmla="*/ 2147483647 h 806"/>
                <a:gd name="T8" fmla="*/ 2147483647 w 496"/>
                <a:gd name="T9" fmla="*/ 2147483647 h 806"/>
                <a:gd name="T10" fmla="*/ 2147483647 w 496"/>
                <a:gd name="T11" fmla="*/ 2147483647 h 806"/>
                <a:gd name="T12" fmla="*/ 2147483647 w 496"/>
                <a:gd name="T13" fmla="*/ 2147483647 h 806"/>
                <a:gd name="T14" fmla="*/ 2147483647 w 496"/>
                <a:gd name="T15" fmla="*/ 2147483647 h 806"/>
                <a:gd name="T16" fmla="*/ 2147483647 w 496"/>
                <a:gd name="T17" fmla="*/ 2147483647 h 806"/>
                <a:gd name="T18" fmla="*/ 2147483647 w 496"/>
                <a:gd name="T19" fmla="*/ 2147483647 h 806"/>
                <a:gd name="T20" fmla="*/ 2147483647 w 496"/>
                <a:gd name="T21" fmla="*/ 2147483647 h 806"/>
                <a:gd name="T22" fmla="*/ 2147483647 w 496"/>
                <a:gd name="T23" fmla="*/ 2147483647 h 806"/>
                <a:gd name="T24" fmla="*/ 2147483647 w 496"/>
                <a:gd name="T25" fmla="*/ 2147483647 h 806"/>
                <a:gd name="T26" fmla="*/ 2147483647 w 496"/>
                <a:gd name="T27" fmla="*/ 2147483647 h 806"/>
                <a:gd name="T28" fmla="*/ 2147483647 w 496"/>
                <a:gd name="T29" fmla="*/ 2147483647 h 806"/>
                <a:gd name="T30" fmla="*/ 2147483647 w 496"/>
                <a:gd name="T31" fmla="*/ 2147483647 h 806"/>
                <a:gd name="T32" fmla="*/ 2147483647 w 496"/>
                <a:gd name="T33" fmla="*/ 2147483647 h 806"/>
                <a:gd name="T34" fmla="*/ 2147483647 w 496"/>
                <a:gd name="T35" fmla="*/ 2147483647 h 806"/>
                <a:gd name="T36" fmla="*/ 2147483647 w 496"/>
                <a:gd name="T37" fmla="*/ 2147483647 h 806"/>
                <a:gd name="T38" fmla="*/ 2147483647 w 496"/>
                <a:gd name="T39" fmla="*/ 2147483647 h 806"/>
                <a:gd name="T40" fmla="*/ 2147483647 w 496"/>
                <a:gd name="T41" fmla="*/ 2147483647 h 806"/>
                <a:gd name="T42" fmla="*/ 2147483647 w 496"/>
                <a:gd name="T43" fmla="*/ 2147483647 h 806"/>
                <a:gd name="T44" fmla="*/ 2147483647 w 496"/>
                <a:gd name="T45" fmla="*/ 2147483647 h 806"/>
                <a:gd name="T46" fmla="*/ 2147483647 w 496"/>
                <a:gd name="T47" fmla="*/ 2147483647 h 806"/>
                <a:gd name="T48" fmla="*/ 2147483647 w 496"/>
                <a:gd name="T49" fmla="*/ 2147483647 h 806"/>
                <a:gd name="T50" fmla="*/ 2147483647 w 496"/>
                <a:gd name="T51" fmla="*/ 2147483647 h 806"/>
                <a:gd name="T52" fmla="*/ 2147483647 w 496"/>
                <a:gd name="T53" fmla="*/ 2147483647 h 806"/>
                <a:gd name="T54" fmla="*/ 2147483647 w 496"/>
                <a:gd name="T55" fmla="*/ 2147483647 h 806"/>
                <a:gd name="T56" fmla="*/ 2147483647 w 496"/>
                <a:gd name="T57" fmla="*/ 2147483647 h 806"/>
                <a:gd name="T58" fmla="*/ 2147483647 w 496"/>
                <a:gd name="T59" fmla="*/ 2147483647 h 806"/>
                <a:gd name="T60" fmla="*/ 2147483647 w 496"/>
                <a:gd name="T61" fmla="*/ 2147483647 h 806"/>
                <a:gd name="T62" fmla="*/ 2147483647 w 496"/>
                <a:gd name="T63" fmla="*/ 2147483647 h 806"/>
                <a:gd name="T64" fmla="*/ 2147483647 w 496"/>
                <a:gd name="T65" fmla="*/ 2147483647 h 806"/>
                <a:gd name="T66" fmla="*/ 2147483647 w 496"/>
                <a:gd name="T67" fmla="*/ 2147483647 h 806"/>
                <a:gd name="T68" fmla="*/ 2147483647 w 496"/>
                <a:gd name="T69" fmla="*/ 2147483647 h 806"/>
                <a:gd name="T70" fmla="*/ 2147483647 w 496"/>
                <a:gd name="T71" fmla="*/ 2147483647 h 806"/>
                <a:gd name="T72" fmla="*/ 2147483647 w 496"/>
                <a:gd name="T73" fmla="*/ 2147483647 h 806"/>
                <a:gd name="T74" fmla="*/ 2147483647 w 496"/>
                <a:gd name="T75" fmla="*/ 2147483647 h 806"/>
                <a:gd name="T76" fmla="*/ 2147483647 w 496"/>
                <a:gd name="T77" fmla="*/ 2147483647 h 806"/>
                <a:gd name="T78" fmla="*/ 2147483647 w 496"/>
                <a:gd name="T79" fmla="*/ 2147483647 h 806"/>
                <a:gd name="T80" fmla="*/ 2147483647 w 496"/>
                <a:gd name="T81" fmla="*/ 2147483647 h 806"/>
                <a:gd name="T82" fmla="*/ 2147483647 w 496"/>
                <a:gd name="T83" fmla="*/ 2147483647 h 806"/>
                <a:gd name="T84" fmla="*/ 2147483647 w 496"/>
                <a:gd name="T85" fmla="*/ 2147483647 h 806"/>
                <a:gd name="T86" fmla="*/ 2147483647 w 496"/>
                <a:gd name="T87" fmla="*/ 2147483647 h 806"/>
                <a:gd name="T88" fmla="*/ 2147483647 w 496"/>
                <a:gd name="T89" fmla="*/ 2147483647 h 806"/>
                <a:gd name="T90" fmla="*/ 2147483647 w 496"/>
                <a:gd name="T91" fmla="*/ 2147483647 h 806"/>
                <a:gd name="T92" fmla="*/ 2147483647 w 496"/>
                <a:gd name="T93" fmla="*/ 2147483647 h 806"/>
                <a:gd name="T94" fmla="*/ 2147483647 w 496"/>
                <a:gd name="T95" fmla="*/ 2147483647 h 806"/>
                <a:gd name="T96" fmla="*/ 2147483647 w 496"/>
                <a:gd name="T97" fmla="*/ 2147483647 h 806"/>
                <a:gd name="T98" fmla="*/ 2147483647 w 496"/>
                <a:gd name="T99" fmla="*/ 2147483647 h 806"/>
                <a:gd name="T100" fmla="*/ 2147483647 w 496"/>
                <a:gd name="T101" fmla="*/ 2147483647 h 806"/>
                <a:gd name="T102" fmla="*/ 2147483647 w 496"/>
                <a:gd name="T103" fmla="*/ 2147483647 h 806"/>
                <a:gd name="T104" fmla="*/ 2147483647 w 496"/>
                <a:gd name="T105" fmla="*/ 2147483647 h 806"/>
                <a:gd name="T106" fmla="*/ 2147483647 w 496"/>
                <a:gd name="T107" fmla="*/ 2147483647 h 806"/>
                <a:gd name="T108" fmla="*/ 2147483647 w 496"/>
                <a:gd name="T109" fmla="*/ 2147483647 h 806"/>
                <a:gd name="T110" fmla="*/ 2147483647 w 496"/>
                <a:gd name="T111" fmla="*/ 2147483647 h 806"/>
                <a:gd name="T112" fmla="*/ 2147483647 w 496"/>
                <a:gd name="T113" fmla="*/ 2147483647 h 806"/>
                <a:gd name="T114" fmla="*/ 2147483647 w 496"/>
                <a:gd name="T115" fmla="*/ 2147483647 h 806"/>
                <a:gd name="T116" fmla="*/ 2147483647 w 496"/>
                <a:gd name="T117" fmla="*/ 2147483647 h 806"/>
                <a:gd name="T118" fmla="*/ 2147483647 w 496"/>
                <a:gd name="T119" fmla="*/ 2147483647 h 806"/>
                <a:gd name="T120" fmla="*/ 2147483647 w 496"/>
                <a:gd name="T121" fmla="*/ 2147483647 h 8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6"/>
                <a:gd name="T184" fmla="*/ 0 h 806"/>
                <a:gd name="T185" fmla="*/ 496 w 496"/>
                <a:gd name="T186" fmla="*/ 806 h 8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6" h="806">
                  <a:moveTo>
                    <a:pt x="296" y="0"/>
                  </a:moveTo>
                  <a:lnTo>
                    <a:pt x="296" y="0"/>
                  </a:lnTo>
                  <a:lnTo>
                    <a:pt x="286" y="0"/>
                  </a:lnTo>
                  <a:lnTo>
                    <a:pt x="270" y="4"/>
                  </a:lnTo>
                  <a:lnTo>
                    <a:pt x="254" y="8"/>
                  </a:lnTo>
                  <a:lnTo>
                    <a:pt x="240" y="16"/>
                  </a:lnTo>
                  <a:lnTo>
                    <a:pt x="224" y="24"/>
                  </a:lnTo>
                  <a:lnTo>
                    <a:pt x="198" y="44"/>
                  </a:lnTo>
                  <a:lnTo>
                    <a:pt x="174" y="68"/>
                  </a:lnTo>
                  <a:lnTo>
                    <a:pt x="158" y="88"/>
                  </a:lnTo>
                  <a:lnTo>
                    <a:pt x="142" y="108"/>
                  </a:lnTo>
                  <a:lnTo>
                    <a:pt x="130" y="128"/>
                  </a:lnTo>
                  <a:lnTo>
                    <a:pt x="118" y="150"/>
                  </a:lnTo>
                  <a:lnTo>
                    <a:pt x="110" y="170"/>
                  </a:lnTo>
                  <a:lnTo>
                    <a:pt x="102" y="192"/>
                  </a:lnTo>
                  <a:lnTo>
                    <a:pt x="96" y="214"/>
                  </a:lnTo>
                  <a:lnTo>
                    <a:pt x="92" y="236"/>
                  </a:lnTo>
                  <a:lnTo>
                    <a:pt x="92" y="262"/>
                  </a:lnTo>
                  <a:lnTo>
                    <a:pt x="94" y="286"/>
                  </a:lnTo>
                  <a:lnTo>
                    <a:pt x="100" y="304"/>
                  </a:lnTo>
                  <a:lnTo>
                    <a:pt x="110" y="322"/>
                  </a:lnTo>
                  <a:lnTo>
                    <a:pt x="118" y="332"/>
                  </a:lnTo>
                  <a:lnTo>
                    <a:pt x="130" y="338"/>
                  </a:lnTo>
                  <a:lnTo>
                    <a:pt x="128" y="338"/>
                  </a:lnTo>
                  <a:lnTo>
                    <a:pt x="160" y="356"/>
                  </a:lnTo>
                  <a:lnTo>
                    <a:pt x="162" y="358"/>
                  </a:lnTo>
                  <a:lnTo>
                    <a:pt x="146" y="376"/>
                  </a:lnTo>
                  <a:lnTo>
                    <a:pt x="128" y="394"/>
                  </a:lnTo>
                  <a:lnTo>
                    <a:pt x="114" y="414"/>
                  </a:lnTo>
                  <a:lnTo>
                    <a:pt x="98" y="436"/>
                  </a:lnTo>
                  <a:lnTo>
                    <a:pt x="84" y="458"/>
                  </a:lnTo>
                  <a:lnTo>
                    <a:pt x="70" y="482"/>
                  </a:lnTo>
                  <a:lnTo>
                    <a:pt x="58" y="506"/>
                  </a:lnTo>
                  <a:lnTo>
                    <a:pt x="46" y="532"/>
                  </a:lnTo>
                  <a:lnTo>
                    <a:pt x="36" y="556"/>
                  </a:lnTo>
                  <a:lnTo>
                    <a:pt x="26" y="582"/>
                  </a:lnTo>
                  <a:lnTo>
                    <a:pt x="18" y="612"/>
                  </a:lnTo>
                  <a:lnTo>
                    <a:pt x="10" y="642"/>
                  </a:lnTo>
                  <a:lnTo>
                    <a:pt x="4" y="676"/>
                  </a:lnTo>
                  <a:lnTo>
                    <a:pt x="0" y="710"/>
                  </a:lnTo>
                  <a:lnTo>
                    <a:pt x="0" y="746"/>
                  </a:lnTo>
                  <a:lnTo>
                    <a:pt x="2" y="780"/>
                  </a:lnTo>
                  <a:lnTo>
                    <a:pt x="2" y="784"/>
                  </a:lnTo>
                  <a:lnTo>
                    <a:pt x="4" y="786"/>
                  </a:lnTo>
                  <a:lnTo>
                    <a:pt x="40" y="806"/>
                  </a:lnTo>
                  <a:lnTo>
                    <a:pt x="42" y="806"/>
                  </a:lnTo>
                  <a:lnTo>
                    <a:pt x="46" y="806"/>
                  </a:lnTo>
                  <a:lnTo>
                    <a:pt x="490" y="550"/>
                  </a:lnTo>
                  <a:lnTo>
                    <a:pt x="492" y="548"/>
                  </a:lnTo>
                  <a:lnTo>
                    <a:pt x="492" y="544"/>
                  </a:lnTo>
                  <a:lnTo>
                    <a:pt x="494" y="516"/>
                  </a:lnTo>
                  <a:lnTo>
                    <a:pt x="496" y="490"/>
                  </a:lnTo>
                  <a:lnTo>
                    <a:pt x="496" y="466"/>
                  </a:lnTo>
                  <a:lnTo>
                    <a:pt x="492" y="442"/>
                  </a:lnTo>
                  <a:lnTo>
                    <a:pt x="490" y="420"/>
                  </a:lnTo>
                  <a:lnTo>
                    <a:pt x="482" y="396"/>
                  </a:lnTo>
                  <a:lnTo>
                    <a:pt x="472" y="372"/>
                  </a:lnTo>
                  <a:lnTo>
                    <a:pt x="460" y="352"/>
                  </a:lnTo>
                  <a:lnTo>
                    <a:pt x="446" y="334"/>
                  </a:lnTo>
                  <a:lnTo>
                    <a:pt x="434" y="324"/>
                  </a:lnTo>
                  <a:lnTo>
                    <a:pt x="420" y="314"/>
                  </a:lnTo>
                  <a:lnTo>
                    <a:pt x="388" y="294"/>
                  </a:lnTo>
                  <a:lnTo>
                    <a:pt x="376" y="288"/>
                  </a:lnTo>
                  <a:lnTo>
                    <a:pt x="364" y="284"/>
                  </a:lnTo>
                  <a:lnTo>
                    <a:pt x="352" y="280"/>
                  </a:lnTo>
                  <a:lnTo>
                    <a:pt x="338" y="278"/>
                  </a:lnTo>
                  <a:lnTo>
                    <a:pt x="362" y="246"/>
                  </a:lnTo>
                  <a:lnTo>
                    <a:pt x="380" y="210"/>
                  </a:lnTo>
                  <a:lnTo>
                    <a:pt x="392" y="176"/>
                  </a:lnTo>
                  <a:lnTo>
                    <a:pt x="402" y="144"/>
                  </a:lnTo>
                  <a:lnTo>
                    <a:pt x="404" y="128"/>
                  </a:lnTo>
                  <a:lnTo>
                    <a:pt x="404" y="114"/>
                  </a:lnTo>
                  <a:lnTo>
                    <a:pt x="404" y="100"/>
                  </a:lnTo>
                  <a:lnTo>
                    <a:pt x="402" y="86"/>
                  </a:lnTo>
                  <a:lnTo>
                    <a:pt x="398" y="72"/>
                  </a:lnTo>
                  <a:lnTo>
                    <a:pt x="394" y="58"/>
                  </a:lnTo>
                  <a:lnTo>
                    <a:pt x="386" y="46"/>
                  </a:lnTo>
                  <a:lnTo>
                    <a:pt x="378" y="38"/>
                  </a:lnTo>
                  <a:lnTo>
                    <a:pt x="368" y="30"/>
                  </a:lnTo>
                  <a:lnTo>
                    <a:pt x="330" y="8"/>
                  </a:lnTo>
                  <a:lnTo>
                    <a:pt x="314" y="2"/>
                  </a:lnTo>
                  <a:lnTo>
                    <a:pt x="296" y="0"/>
                  </a:lnTo>
                  <a:close/>
                  <a:moveTo>
                    <a:pt x="96" y="258"/>
                  </a:moveTo>
                  <a:lnTo>
                    <a:pt x="96" y="258"/>
                  </a:lnTo>
                  <a:lnTo>
                    <a:pt x="98" y="238"/>
                  </a:lnTo>
                  <a:lnTo>
                    <a:pt x="102" y="214"/>
                  </a:lnTo>
                  <a:lnTo>
                    <a:pt x="108" y="192"/>
                  </a:lnTo>
                  <a:lnTo>
                    <a:pt x="116" y="170"/>
                  </a:lnTo>
                  <a:lnTo>
                    <a:pt x="126" y="148"/>
                  </a:lnTo>
                  <a:lnTo>
                    <a:pt x="136" y="128"/>
                  </a:lnTo>
                  <a:lnTo>
                    <a:pt x="150" y="108"/>
                  </a:lnTo>
                  <a:lnTo>
                    <a:pt x="164" y="90"/>
                  </a:lnTo>
                  <a:lnTo>
                    <a:pt x="178" y="72"/>
                  </a:lnTo>
                  <a:lnTo>
                    <a:pt x="202" y="50"/>
                  </a:lnTo>
                  <a:lnTo>
                    <a:pt x="214" y="40"/>
                  </a:lnTo>
                  <a:lnTo>
                    <a:pt x="228" y="30"/>
                  </a:lnTo>
                  <a:lnTo>
                    <a:pt x="242" y="22"/>
                  </a:lnTo>
                  <a:lnTo>
                    <a:pt x="256" y="14"/>
                  </a:lnTo>
                  <a:lnTo>
                    <a:pt x="270" y="10"/>
                  </a:lnTo>
                  <a:lnTo>
                    <a:pt x="286" y="6"/>
                  </a:lnTo>
                  <a:lnTo>
                    <a:pt x="296" y="6"/>
                  </a:lnTo>
                  <a:lnTo>
                    <a:pt x="312" y="8"/>
                  </a:lnTo>
                  <a:lnTo>
                    <a:pt x="328" y="14"/>
                  </a:lnTo>
                  <a:lnTo>
                    <a:pt x="364" y="36"/>
                  </a:lnTo>
                  <a:lnTo>
                    <a:pt x="374" y="42"/>
                  </a:lnTo>
                  <a:lnTo>
                    <a:pt x="382" y="52"/>
                  </a:lnTo>
                  <a:lnTo>
                    <a:pt x="388" y="62"/>
                  </a:lnTo>
                  <a:lnTo>
                    <a:pt x="394" y="74"/>
                  </a:lnTo>
                  <a:lnTo>
                    <a:pt x="396" y="86"/>
                  </a:lnTo>
                  <a:lnTo>
                    <a:pt x="398" y="110"/>
                  </a:lnTo>
                  <a:lnTo>
                    <a:pt x="396" y="136"/>
                  </a:lnTo>
                  <a:lnTo>
                    <a:pt x="392" y="160"/>
                  </a:lnTo>
                  <a:lnTo>
                    <a:pt x="384" y="184"/>
                  </a:lnTo>
                  <a:lnTo>
                    <a:pt x="374" y="208"/>
                  </a:lnTo>
                  <a:lnTo>
                    <a:pt x="364" y="228"/>
                  </a:lnTo>
                  <a:lnTo>
                    <a:pt x="354" y="246"/>
                  </a:lnTo>
                  <a:lnTo>
                    <a:pt x="340" y="266"/>
                  </a:lnTo>
                  <a:lnTo>
                    <a:pt x="328" y="284"/>
                  </a:lnTo>
                  <a:lnTo>
                    <a:pt x="334" y="284"/>
                  </a:lnTo>
                  <a:lnTo>
                    <a:pt x="348" y="286"/>
                  </a:lnTo>
                  <a:lnTo>
                    <a:pt x="360" y="288"/>
                  </a:lnTo>
                  <a:lnTo>
                    <a:pt x="372" y="294"/>
                  </a:lnTo>
                  <a:lnTo>
                    <a:pt x="384" y="300"/>
                  </a:lnTo>
                  <a:lnTo>
                    <a:pt x="416" y="318"/>
                  </a:lnTo>
                  <a:lnTo>
                    <a:pt x="422" y="322"/>
                  </a:lnTo>
                  <a:lnTo>
                    <a:pt x="432" y="330"/>
                  </a:lnTo>
                  <a:lnTo>
                    <a:pt x="442" y="340"/>
                  </a:lnTo>
                  <a:lnTo>
                    <a:pt x="454" y="354"/>
                  </a:lnTo>
                  <a:lnTo>
                    <a:pt x="466" y="372"/>
                  </a:lnTo>
                  <a:lnTo>
                    <a:pt x="474" y="390"/>
                  </a:lnTo>
                  <a:lnTo>
                    <a:pt x="480" y="408"/>
                  </a:lnTo>
                  <a:lnTo>
                    <a:pt x="484" y="428"/>
                  </a:lnTo>
                  <a:lnTo>
                    <a:pt x="488" y="448"/>
                  </a:lnTo>
                  <a:lnTo>
                    <a:pt x="490" y="468"/>
                  </a:lnTo>
                  <a:lnTo>
                    <a:pt x="490" y="488"/>
                  </a:lnTo>
                  <a:lnTo>
                    <a:pt x="488" y="516"/>
                  </a:lnTo>
                  <a:lnTo>
                    <a:pt x="486" y="544"/>
                  </a:lnTo>
                  <a:lnTo>
                    <a:pt x="42" y="800"/>
                  </a:lnTo>
                  <a:lnTo>
                    <a:pt x="8" y="780"/>
                  </a:lnTo>
                  <a:lnTo>
                    <a:pt x="6" y="740"/>
                  </a:lnTo>
                  <a:lnTo>
                    <a:pt x="6" y="712"/>
                  </a:lnTo>
                  <a:lnTo>
                    <a:pt x="8" y="686"/>
                  </a:lnTo>
                  <a:lnTo>
                    <a:pt x="12" y="660"/>
                  </a:lnTo>
                  <a:lnTo>
                    <a:pt x="18" y="634"/>
                  </a:lnTo>
                  <a:lnTo>
                    <a:pt x="24" y="608"/>
                  </a:lnTo>
                  <a:lnTo>
                    <a:pt x="32" y="584"/>
                  </a:lnTo>
                  <a:lnTo>
                    <a:pt x="52" y="534"/>
                  </a:lnTo>
                  <a:lnTo>
                    <a:pt x="74" y="488"/>
                  </a:lnTo>
                  <a:lnTo>
                    <a:pt x="88" y="464"/>
                  </a:lnTo>
                  <a:lnTo>
                    <a:pt x="102" y="442"/>
                  </a:lnTo>
                  <a:lnTo>
                    <a:pt x="116" y="420"/>
                  </a:lnTo>
                  <a:lnTo>
                    <a:pt x="132" y="400"/>
                  </a:lnTo>
                  <a:lnTo>
                    <a:pt x="150" y="380"/>
                  </a:lnTo>
                  <a:lnTo>
                    <a:pt x="168" y="360"/>
                  </a:lnTo>
                  <a:lnTo>
                    <a:pt x="172" y="356"/>
                  </a:lnTo>
                  <a:lnTo>
                    <a:pt x="164" y="352"/>
                  </a:lnTo>
                  <a:lnTo>
                    <a:pt x="132" y="334"/>
                  </a:lnTo>
                  <a:lnTo>
                    <a:pt x="122" y="326"/>
                  </a:lnTo>
                  <a:lnTo>
                    <a:pt x="114" y="318"/>
                  </a:lnTo>
                  <a:lnTo>
                    <a:pt x="106" y="304"/>
                  </a:lnTo>
                  <a:lnTo>
                    <a:pt x="100" y="290"/>
                  </a:lnTo>
                  <a:lnTo>
                    <a:pt x="98" y="274"/>
                  </a:lnTo>
                  <a:lnTo>
                    <a:pt x="96" y="258"/>
                  </a:lnTo>
                  <a:close/>
                  <a:moveTo>
                    <a:pt x="160" y="356"/>
                  </a:moveTo>
                  <a:lnTo>
                    <a:pt x="160" y="356"/>
                  </a:lnTo>
                  <a:close/>
                </a:path>
              </a:pathLst>
            </a:custGeom>
            <a:solidFill>
              <a:srgbClr val="525252"/>
            </a:solidFill>
            <a:ln w="9525">
              <a:noFill/>
              <a:round/>
              <a:headEnd/>
              <a:tailEnd/>
            </a:ln>
          </p:spPr>
          <p:txBody>
            <a:bodyPr/>
            <a:lstStyle/>
            <a:p>
              <a:endParaRPr lang="en-US"/>
            </a:p>
          </p:txBody>
        </p:sp>
      </p:grpSp>
      <p:grpSp>
        <p:nvGrpSpPr>
          <p:cNvPr id="38" name="Group 108"/>
          <p:cNvGrpSpPr>
            <a:grpSpLocks/>
          </p:cNvGrpSpPr>
          <p:nvPr/>
        </p:nvGrpSpPr>
        <p:grpSpPr bwMode="auto">
          <a:xfrm>
            <a:off x="6996113" y="4038600"/>
            <a:ext cx="1209675" cy="1730375"/>
            <a:chOff x="6203862" y="3833659"/>
            <a:chExt cx="1209037" cy="1730315"/>
          </a:xfrm>
        </p:grpSpPr>
        <p:grpSp>
          <p:nvGrpSpPr>
            <p:cNvPr id="47" name="Group 324"/>
            <p:cNvGrpSpPr>
              <a:grpSpLocks/>
            </p:cNvGrpSpPr>
            <p:nvPr/>
          </p:nvGrpSpPr>
          <p:grpSpPr bwMode="auto">
            <a:xfrm>
              <a:off x="6203862" y="3833659"/>
              <a:ext cx="1209037" cy="1730315"/>
              <a:chOff x="3544145" y="2793831"/>
              <a:chExt cx="1209675" cy="1730375"/>
            </a:xfrm>
          </p:grpSpPr>
          <p:sp>
            <p:nvSpPr>
              <p:cNvPr id="153" name="AutoShape 107"/>
              <p:cNvSpPr>
                <a:spLocks noChangeAspect="1" noChangeArrowheads="1" noTextEdit="1"/>
              </p:cNvSpPr>
              <p:nvPr/>
            </p:nvSpPr>
            <p:spPr bwMode="auto">
              <a:xfrm>
                <a:off x="3544145" y="2793831"/>
                <a:ext cx="1209675" cy="1730375"/>
              </a:xfrm>
              <a:prstGeom prst="rect">
                <a:avLst/>
              </a:prstGeom>
              <a:noFill/>
              <a:ln w="9525">
                <a:noFill/>
                <a:miter lim="800000"/>
                <a:headEnd/>
                <a:tailEnd/>
              </a:ln>
            </p:spPr>
            <p:txBody>
              <a:bodyPr/>
              <a:lstStyle/>
              <a:p>
                <a:endParaRPr lang="en-US"/>
              </a:p>
            </p:txBody>
          </p:sp>
          <p:sp>
            <p:nvSpPr>
              <p:cNvPr id="154" name="Freeform 108"/>
              <p:cNvSpPr>
                <a:spLocks/>
              </p:cNvSpPr>
              <p:nvPr/>
            </p:nvSpPr>
            <p:spPr bwMode="auto">
              <a:xfrm>
                <a:off x="3963245" y="4162256"/>
                <a:ext cx="571500" cy="355600"/>
              </a:xfrm>
              <a:custGeom>
                <a:avLst/>
                <a:gdLst>
                  <a:gd name="T0" fmla="*/ 2147483647 w 360"/>
                  <a:gd name="T1" fmla="*/ 2147483647 h 224"/>
                  <a:gd name="T2" fmla="*/ 0 w 360"/>
                  <a:gd name="T3" fmla="*/ 2147483647 h 224"/>
                  <a:gd name="T4" fmla="*/ 0 w 360"/>
                  <a:gd name="T5" fmla="*/ 2147483647 h 224"/>
                  <a:gd name="T6" fmla="*/ 2147483647 w 360"/>
                  <a:gd name="T7" fmla="*/ 0 h 224"/>
                  <a:gd name="T8" fmla="*/ 2147483647 w 360"/>
                  <a:gd name="T9" fmla="*/ 2147483647 h 224"/>
                  <a:gd name="T10" fmla="*/ 0 60000 65536"/>
                  <a:gd name="T11" fmla="*/ 0 60000 65536"/>
                  <a:gd name="T12" fmla="*/ 0 60000 65536"/>
                  <a:gd name="T13" fmla="*/ 0 60000 65536"/>
                  <a:gd name="T14" fmla="*/ 0 60000 65536"/>
                  <a:gd name="T15" fmla="*/ 0 w 360"/>
                  <a:gd name="T16" fmla="*/ 0 h 224"/>
                  <a:gd name="T17" fmla="*/ 360 w 360"/>
                  <a:gd name="T18" fmla="*/ 224 h 224"/>
                </a:gdLst>
                <a:ahLst/>
                <a:cxnLst>
                  <a:cxn ang="T10">
                    <a:pos x="T0" y="T1"/>
                  </a:cxn>
                  <a:cxn ang="T11">
                    <a:pos x="T2" y="T3"/>
                  </a:cxn>
                  <a:cxn ang="T12">
                    <a:pos x="T4" y="T5"/>
                  </a:cxn>
                  <a:cxn ang="T13">
                    <a:pos x="T6" y="T7"/>
                  </a:cxn>
                  <a:cxn ang="T14">
                    <a:pos x="T8" y="T9"/>
                  </a:cxn>
                </a:cxnLst>
                <a:rect l="T15" t="T16" r="T17" b="T18"/>
                <a:pathLst>
                  <a:path w="360" h="224">
                    <a:moveTo>
                      <a:pt x="360" y="16"/>
                    </a:moveTo>
                    <a:lnTo>
                      <a:pt x="0" y="224"/>
                    </a:lnTo>
                    <a:lnTo>
                      <a:pt x="0" y="208"/>
                    </a:lnTo>
                    <a:lnTo>
                      <a:pt x="360" y="0"/>
                    </a:lnTo>
                    <a:lnTo>
                      <a:pt x="360" y="16"/>
                    </a:lnTo>
                    <a:close/>
                  </a:path>
                </a:pathLst>
              </a:custGeom>
              <a:solidFill>
                <a:srgbClr val="CCCCCC"/>
              </a:solidFill>
              <a:ln w="9525">
                <a:noFill/>
                <a:round/>
                <a:headEnd/>
                <a:tailEnd/>
              </a:ln>
            </p:spPr>
            <p:txBody>
              <a:bodyPr/>
              <a:lstStyle/>
              <a:p>
                <a:endParaRPr lang="en-US"/>
              </a:p>
            </p:txBody>
          </p:sp>
          <p:sp>
            <p:nvSpPr>
              <p:cNvPr id="155" name="Freeform 109"/>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156" name="Freeform 110"/>
              <p:cNvSpPr>
                <a:spLocks/>
              </p:cNvSpPr>
              <p:nvPr/>
            </p:nvSpPr>
            <p:spPr bwMode="auto">
              <a:xfrm>
                <a:off x="3763220" y="4047956"/>
                <a:ext cx="771525" cy="444500"/>
              </a:xfrm>
              <a:custGeom>
                <a:avLst/>
                <a:gdLst>
                  <a:gd name="T0" fmla="*/ 2147483647 w 486"/>
                  <a:gd name="T1" fmla="*/ 0 h 280"/>
                  <a:gd name="T2" fmla="*/ 0 w 486"/>
                  <a:gd name="T3" fmla="*/ 2147483647 h 280"/>
                  <a:gd name="T4" fmla="*/ 2147483647 w 486"/>
                  <a:gd name="T5" fmla="*/ 2147483647 h 280"/>
                  <a:gd name="T6" fmla="*/ 2147483647 w 486"/>
                  <a:gd name="T7" fmla="*/ 2147483647 h 280"/>
                  <a:gd name="T8" fmla="*/ 2147483647 w 486"/>
                  <a:gd name="T9" fmla="*/ 0 h 280"/>
                  <a:gd name="T10" fmla="*/ 0 60000 65536"/>
                  <a:gd name="T11" fmla="*/ 0 60000 65536"/>
                  <a:gd name="T12" fmla="*/ 0 60000 65536"/>
                  <a:gd name="T13" fmla="*/ 0 60000 65536"/>
                  <a:gd name="T14" fmla="*/ 0 60000 65536"/>
                  <a:gd name="T15" fmla="*/ 0 w 486"/>
                  <a:gd name="T16" fmla="*/ 0 h 280"/>
                  <a:gd name="T17" fmla="*/ 486 w 486"/>
                  <a:gd name="T18" fmla="*/ 280 h 280"/>
                </a:gdLst>
                <a:ahLst/>
                <a:cxnLst>
                  <a:cxn ang="T10">
                    <a:pos x="T0" y="T1"/>
                  </a:cxn>
                  <a:cxn ang="T11">
                    <a:pos x="T2" y="T3"/>
                  </a:cxn>
                  <a:cxn ang="T12">
                    <a:pos x="T4" y="T5"/>
                  </a:cxn>
                  <a:cxn ang="T13">
                    <a:pos x="T6" y="T7"/>
                  </a:cxn>
                  <a:cxn ang="T14">
                    <a:pos x="T8" y="T9"/>
                  </a:cxn>
                </a:cxnLst>
                <a:rect l="T15" t="T16" r="T17" b="T18"/>
                <a:pathLst>
                  <a:path w="486" h="280">
                    <a:moveTo>
                      <a:pt x="360" y="0"/>
                    </a:moveTo>
                    <a:lnTo>
                      <a:pt x="0" y="208"/>
                    </a:lnTo>
                    <a:lnTo>
                      <a:pt x="126" y="280"/>
                    </a:lnTo>
                    <a:lnTo>
                      <a:pt x="486" y="72"/>
                    </a:lnTo>
                    <a:lnTo>
                      <a:pt x="360" y="0"/>
                    </a:lnTo>
                    <a:close/>
                  </a:path>
                </a:pathLst>
              </a:custGeom>
              <a:solidFill>
                <a:srgbClr val="E3E3E2"/>
              </a:solidFill>
              <a:ln w="9525">
                <a:noFill/>
                <a:round/>
                <a:headEnd/>
                <a:tailEnd/>
              </a:ln>
            </p:spPr>
            <p:txBody>
              <a:bodyPr/>
              <a:lstStyle/>
              <a:p>
                <a:endParaRPr lang="en-US"/>
              </a:p>
            </p:txBody>
          </p:sp>
          <p:sp>
            <p:nvSpPr>
              <p:cNvPr id="157" name="Freeform 111"/>
              <p:cNvSpPr>
                <a:spLocks/>
              </p:cNvSpPr>
              <p:nvPr/>
            </p:nvSpPr>
            <p:spPr bwMode="auto">
              <a:xfrm>
                <a:off x="4045795" y="4047956"/>
                <a:ext cx="234950" cy="269875"/>
              </a:xfrm>
              <a:custGeom>
                <a:avLst/>
                <a:gdLst>
                  <a:gd name="T0" fmla="*/ 2147483647 w 148"/>
                  <a:gd name="T1" fmla="*/ 2147483647 h 170"/>
                  <a:gd name="T2" fmla="*/ 0 w 148"/>
                  <a:gd name="T3" fmla="*/ 2147483647 h 170"/>
                  <a:gd name="T4" fmla="*/ 0 w 148"/>
                  <a:gd name="T5" fmla="*/ 2147483647 h 170"/>
                  <a:gd name="T6" fmla="*/ 2147483647 w 148"/>
                  <a:gd name="T7" fmla="*/ 0 h 170"/>
                  <a:gd name="T8" fmla="*/ 2147483647 w 148"/>
                  <a:gd name="T9" fmla="*/ 2147483647 h 170"/>
                  <a:gd name="T10" fmla="*/ 0 60000 65536"/>
                  <a:gd name="T11" fmla="*/ 0 60000 65536"/>
                  <a:gd name="T12" fmla="*/ 0 60000 65536"/>
                  <a:gd name="T13" fmla="*/ 0 60000 65536"/>
                  <a:gd name="T14" fmla="*/ 0 60000 65536"/>
                  <a:gd name="T15" fmla="*/ 0 w 148"/>
                  <a:gd name="T16" fmla="*/ 0 h 170"/>
                  <a:gd name="T17" fmla="*/ 148 w 148"/>
                  <a:gd name="T18" fmla="*/ 170 h 170"/>
                </a:gdLst>
                <a:ahLst/>
                <a:cxnLst>
                  <a:cxn ang="T10">
                    <a:pos x="T0" y="T1"/>
                  </a:cxn>
                  <a:cxn ang="T11">
                    <a:pos x="T2" y="T3"/>
                  </a:cxn>
                  <a:cxn ang="T12">
                    <a:pos x="T4" y="T5"/>
                  </a:cxn>
                  <a:cxn ang="T13">
                    <a:pos x="T6" y="T7"/>
                  </a:cxn>
                  <a:cxn ang="T14">
                    <a:pos x="T8" y="T9"/>
                  </a:cxn>
                </a:cxnLst>
                <a:rect l="T15" t="T16" r="T17" b="T18"/>
                <a:pathLst>
                  <a:path w="148" h="170">
                    <a:moveTo>
                      <a:pt x="148" y="84"/>
                    </a:moveTo>
                    <a:lnTo>
                      <a:pt x="0" y="170"/>
                    </a:lnTo>
                    <a:lnTo>
                      <a:pt x="0" y="86"/>
                    </a:lnTo>
                    <a:lnTo>
                      <a:pt x="148" y="0"/>
                    </a:lnTo>
                    <a:lnTo>
                      <a:pt x="148" y="84"/>
                    </a:lnTo>
                    <a:close/>
                  </a:path>
                </a:pathLst>
              </a:custGeom>
              <a:solidFill>
                <a:srgbClr val="A0A0A0"/>
              </a:solidFill>
              <a:ln w="9525">
                <a:noFill/>
                <a:round/>
                <a:headEnd/>
                <a:tailEnd/>
              </a:ln>
            </p:spPr>
            <p:txBody>
              <a:bodyPr/>
              <a:lstStyle/>
              <a:p>
                <a:endParaRPr lang="en-US"/>
              </a:p>
            </p:txBody>
          </p:sp>
          <p:sp>
            <p:nvSpPr>
              <p:cNvPr id="158" name="Freeform 112"/>
              <p:cNvSpPr>
                <a:spLocks/>
              </p:cNvSpPr>
              <p:nvPr/>
            </p:nvSpPr>
            <p:spPr bwMode="auto">
              <a:xfrm>
                <a:off x="4023570" y="4171781"/>
                <a:ext cx="22225" cy="146050"/>
              </a:xfrm>
              <a:custGeom>
                <a:avLst/>
                <a:gdLst>
                  <a:gd name="T0" fmla="*/ 0 w 14"/>
                  <a:gd name="T1" fmla="*/ 0 h 92"/>
                  <a:gd name="T2" fmla="*/ 0 w 14"/>
                  <a:gd name="T3" fmla="*/ 2147483647 h 92"/>
                  <a:gd name="T4" fmla="*/ 2147483647 w 14"/>
                  <a:gd name="T5" fmla="*/ 2147483647 h 92"/>
                  <a:gd name="T6" fmla="*/ 2147483647 w 14"/>
                  <a:gd name="T7" fmla="*/ 2147483647 h 92"/>
                  <a:gd name="T8" fmla="*/ 0 w 14"/>
                  <a:gd name="T9" fmla="*/ 0 h 92"/>
                  <a:gd name="T10" fmla="*/ 0 60000 65536"/>
                  <a:gd name="T11" fmla="*/ 0 60000 65536"/>
                  <a:gd name="T12" fmla="*/ 0 60000 65536"/>
                  <a:gd name="T13" fmla="*/ 0 60000 65536"/>
                  <a:gd name="T14" fmla="*/ 0 60000 65536"/>
                  <a:gd name="T15" fmla="*/ 0 w 14"/>
                  <a:gd name="T16" fmla="*/ 0 h 92"/>
                  <a:gd name="T17" fmla="*/ 14 w 14"/>
                  <a:gd name="T18" fmla="*/ 92 h 92"/>
                </a:gdLst>
                <a:ahLst/>
                <a:cxnLst>
                  <a:cxn ang="T10">
                    <a:pos x="T0" y="T1"/>
                  </a:cxn>
                  <a:cxn ang="T11">
                    <a:pos x="T2" y="T3"/>
                  </a:cxn>
                  <a:cxn ang="T12">
                    <a:pos x="T4" y="T5"/>
                  </a:cxn>
                  <a:cxn ang="T13">
                    <a:pos x="T6" y="T7"/>
                  </a:cxn>
                  <a:cxn ang="T14">
                    <a:pos x="T8" y="T9"/>
                  </a:cxn>
                </a:cxnLst>
                <a:rect l="T15" t="T16" r="T17" b="T18"/>
                <a:pathLst>
                  <a:path w="14" h="92">
                    <a:moveTo>
                      <a:pt x="0" y="0"/>
                    </a:moveTo>
                    <a:lnTo>
                      <a:pt x="0" y="84"/>
                    </a:lnTo>
                    <a:lnTo>
                      <a:pt x="14" y="92"/>
                    </a:lnTo>
                    <a:lnTo>
                      <a:pt x="14" y="8"/>
                    </a:lnTo>
                    <a:lnTo>
                      <a:pt x="0" y="0"/>
                    </a:lnTo>
                    <a:close/>
                  </a:path>
                </a:pathLst>
              </a:custGeom>
              <a:solidFill>
                <a:srgbClr val="666666"/>
              </a:solidFill>
              <a:ln w="9525">
                <a:noFill/>
                <a:round/>
                <a:headEnd/>
                <a:tailEnd/>
              </a:ln>
            </p:spPr>
            <p:txBody>
              <a:bodyPr/>
              <a:lstStyle/>
              <a:p>
                <a:endParaRPr lang="en-US"/>
              </a:p>
            </p:txBody>
          </p:sp>
          <p:sp>
            <p:nvSpPr>
              <p:cNvPr id="159" name="Freeform 113"/>
              <p:cNvSpPr>
                <a:spLocks/>
              </p:cNvSpPr>
              <p:nvPr/>
            </p:nvSpPr>
            <p:spPr bwMode="auto">
              <a:xfrm>
                <a:off x="3763220" y="4047956"/>
                <a:ext cx="771525" cy="469900"/>
              </a:xfrm>
              <a:custGeom>
                <a:avLst/>
                <a:gdLst>
                  <a:gd name="T0" fmla="*/ 2147483647 w 486"/>
                  <a:gd name="T1" fmla="*/ 0 h 296"/>
                  <a:gd name="T2" fmla="*/ 2147483647 w 486"/>
                  <a:gd name="T3" fmla="*/ 2147483647 h 296"/>
                  <a:gd name="T4" fmla="*/ 2147483647 w 486"/>
                  <a:gd name="T5" fmla="*/ 0 h 296"/>
                  <a:gd name="T6" fmla="*/ 2147483647 w 486"/>
                  <a:gd name="T7" fmla="*/ 2147483647 h 296"/>
                  <a:gd name="T8" fmla="*/ 2147483647 w 486"/>
                  <a:gd name="T9" fmla="*/ 2147483647 h 296"/>
                  <a:gd name="T10" fmla="*/ 2147483647 w 486"/>
                  <a:gd name="T11" fmla="*/ 2147483647 h 296"/>
                  <a:gd name="T12" fmla="*/ 0 w 486"/>
                  <a:gd name="T13" fmla="*/ 2147483647 h 296"/>
                  <a:gd name="T14" fmla="*/ 0 w 486"/>
                  <a:gd name="T15" fmla="*/ 2147483647 h 296"/>
                  <a:gd name="T16" fmla="*/ 2147483647 w 486"/>
                  <a:gd name="T17" fmla="*/ 2147483647 h 296"/>
                  <a:gd name="T18" fmla="*/ 2147483647 w 486"/>
                  <a:gd name="T19" fmla="*/ 2147483647 h 296"/>
                  <a:gd name="T20" fmla="*/ 2147483647 w 486"/>
                  <a:gd name="T21" fmla="*/ 2147483647 h 296"/>
                  <a:gd name="T22" fmla="*/ 2147483647 w 48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296"/>
                  <a:gd name="T38" fmla="*/ 486 w 48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296">
                    <a:moveTo>
                      <a:pt x="360" y="0"/>
                    </a:moveTo>
                    <a:lnTo>
                      <a:pt x="326" y="18"/>
                    </a:lnTo>
                    <a:lnTo>
                      <a:pt x="326" y="0"/>
                    </a:lnTo>
                    <a:lnTo>
                      <a:pt x="178" y="86"/>
                    </a:lnTo>
                    <a:lnTo>
                      <a:pt x="164" y="78"/>
                    </a:lnTo>
                    <a:lnTo>
                      <a:pt x="164" y="112"/>
                    </a:lnTo>
                    <a:lnTo>
                      <a:pt x="0" y="208"/>
                    </a:lnTo>
                    <a:lnTo>
                      <a:pt x="0" y="222"/>
                    </a:lnTo>
                    <a:lnTo>
                      <a:pt x="126" y="296"/>
                    </a:lnTo>
                    <a:lnTo>
                      <a:pt x="486" y="88"/>
                    </a:lnTo>
                    <a:lnTo>
                      <a:pt x="486" y="72"/>
                    </a:lnTo>
                    <a:lnTo>
                      <a:pt x="360" y="0"/>
                    </a:lnTo>
                    <a:close/>
                  </a:path>
                </a:pathLst>
              </a:custGeom>
              <a:noFill/>
              <a:ln w="9525">
                <a:solidFill>
                  <a:srgbClr val="666666"/>
                </a:solidFill>
                <a:round/>
                <a:headEnd/>
                <a:tailEnd/>
              </a:ln>
            </p:spPr>
            <p:txBody>
              <a:bodyPr/>
              <a:lstStyle/>
              <a:p>
                <a:endParaRPr lang="en-US"/>
              </a:p>
            </p:txBody>
          </p:sp>
          <p:sp>
            <p:nvSpPr>
              <p:cNvPr id="160" name="Freeform 114"/>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161" name="Freeform 115"/>
              <p:cNvSpPr>
                <a:spLocks/>
              </p:cNvSpPr>
              <p:nvPr/>
            </p:nvSpPr>
            <p:spPr bwMode="auto">
              <a:xfrm>
                <a:off x="3579070" y="2816056"/>
                <a:ext cx="1171575" cy="1647825"/>
              </a:xfrm>
              <a:custGeom>
                <a:avLst/>
                <a:gdLst>
                  <a:gd name="T0" fmla="*/ 2147483647 w 738"/>
                  <a:gd name="T1" fmla="*/ 2147483647 h 1038"/>
                  <a:gd name="T2" fmla="*/ 0 w 738"/>
                  <a:gd name="T3" fmla="*/ 2147483647 h 1038"/>
                  <a:gd name="T4" fmla="*/ 0 w 738"/>
                  <a:gd name="T5" fmla="*/ 2147483647 h 1038"/>
                  <a:gd name="T6" fmla="*/ 2147483647 w 738"/>
                  <a:gd name="T7" fmla="*/ 0 h 1038"/>
                  <a:gd name="T8" fmla="*/ 2147483647 w 738"/>
                  <a:gd name="T9" fmla="*/ 2147483647 h 1038"/>
                  <a:gd name="T10" fmla="*/ 0 60000 65536"/>
                  <a:gd name="T11" fmla="*/ 0 60000 65536"/>
                  <a:gd name="T12" fmla="*/ 0 60000 65536"/>
                  <a:gd name="T13" fmla="*/ 0 60000 65536"/>
                  <a:gd name="T14" fmla="*/ 0 60000 65536"/>
                  <a:gd name="T15" fmla="*/ 0 w 738"/>
                  <a:gd name="T16" fmla="*/ 0 h 1038"/>
                  <a:gd name="T17" fmla="*/ 738 w 738"/>
                  <a:gd name="T18" fmla="*/ 1038 h 1038"/>
                </a:gdLst>
                <a:ahLst/>
                <a:cxnLst>
                  <a:cxn ang="T10">
                    <a:pos x="T0" y="T1"/>
                  </a:cxn>
                  <a:cxn ang="T11">
                    <a:pos x="T2" y="T3"/>
                  </a:cxn>
                  <a:cxn ang="T12">
                    <a:pos x="T4" y="T5"/>
                  </a:cxn>
                  <a:cxn ang="T13">
                    <a:pos x="T6" y="T7"/>
                  </a:cxn>
                  <a:cxn ang="T14">
                    <a:pos x="T8" y="T9"/>
                  </a:cxn>
                </a:cxnLst>
                <a:rect l="T15" t="T16" r="T17" b="T18"/>
                <a:pathLst>
                  <a:path w="738" h="1038">
                    <a:moveTo>
                      <a:pt x="738" y="612"/>
                    </a:moveTo>
                    <a:lnTo>
                      <a:pt x="0" y="1038"/>
                    </a:lnTo>
                    <a:lnTo>
                      <a:pt x="0" y="426"/>
                    </a:lnTo>
                    <a:lnTo>
                      <a:pt x="738" y="0"/>
                    </a:lnTo>
                    <a:lnTo>
                      <a:pt x="738" y="612"/>
                    </a:lnTo>
                    <a:close/>
                  </a:path>
                </a:pathLst>
              </a:custGeom>
              <a:solidFill>
                <a:srgbClr val="CCCCCC"/>
              </a:solidFill>
              <a:ln w="9525">
                <a:noFill/>
                <a:round/>
                <a:headEnd/>
                <a:tailEnd/>
              </a:ln>
            </p:spPr>
            <p:txBody>
              <a:bodyPr/>
              <a:lstStyle/>
              <a:p>
                <a:endParaRPr lang="en-US"/>
              </a:p>
            </p:txBody>
          </p:sp>
          <p:sp>
            <p:nvSpPr>
              <p:cNvPr id="162" name="Freeform 116"/>
              <p:cNvSpPr>
                <a:spLocks/>
              </p:cNvSpPr>
              <p:nvPr/>
            </p:nvSpPr>
            <p:spPr bwMode="auto">
              <a:xfrm>
                <a:off x="3620345" y="2885906"/>
                <a:ext cx="1085850" cy="1511300"/>
              </a:xfrm>
              <a:custGeom>
                <a:avLst/>
                <a:gdLst>
                  <a:gd name="T0" fmla="*/ 2147483647 w 684"/>
                  <a:gd name="T1" fmla="*/ 2147483647 h 952"/>
                  <a:gd name="T2" fmla="*/ 0 w 684"/>
                  <a:gd name="T3" fmla="*/ 2147483647 h 952"/>
                  <a:gd name="T4" fmla="*/ 0 w 684"/>
                  <a:gd name="T5" fmla="*/ 2147483647 h 952"/>
                  <a:gd name="T6" fmla="*/ 2147483647 w 684"/>
                  <a:gd name="T7" fmla="*/ 0 h 952"/>
                  <a:gd name="T8" fmla="*/ 2147483647 w 684"/>
                  <a:gd name="T9" fmla="*/ 2147483647 h 952"/>
                  <a:gd name="T10" fmla="*/ 0 60000 65536"/>
                  <a:gd name="T11" fmla="*/ 0 60000 65536"/>
                  <a:gd name="T12" fmla="*/ 0 60000 65536"/>
                  <a:gd name="T13" fmla="*/ 0 60000 65536"/>
                  <a:gd name="T14" fmla="*/ 0 60000 65536"/>
                  <a:gd name="T15" fmla="*/ 0 w 684"/>
                  <a:gd name="T16" fmla="*/ 0 h 952"/>
                  <a:gd name="T17" fmla="*/ 684 w 684"/>
                  <a:gd name="T18" fmla="*/ 952 h 952"/>
                </a:gdLst>
                <a:ahLst/>
                <a:cxnLst>
                  <a:cxn ang="T10">
                    <a:pos x="T0" y="T1"/>
                  </a:cxn>
                  <a:cxn ang="T11">
                    <a:pos x="T2" y="T3"/>
                  </a:cxn>
                  <a:cxn ang="T12">
                    <a:pos x="T4" y="T5"/>
                  </a:cxn>
                  <a:cxn ang="T13">
                    <a:pos x="T6" y="T7"/>
                  </a:cxn>
                  <a:cxn ang="T14">
                    <a:pos x="T8" y="T9"/>
                  </a:cxn>
                </a:cxnLst>
                <a:rect l="T15" t="T16" r="T17" b="T18"/>
                <a:pathLst>
                  <a:path w="684" h="952">
                    <a:moveTo>
                      <a:pt x="684" y="558"/>
                    </a:moveTo>
                    <a:lnTo>
                      <a:pt x="0" y="952"/>
                    </a:lnTo>
                    <a:lnTo>
                      <a:pt x="0" y="396"/>
                    </a:lnTo>
                    <a:lnTo>
                      <a:pt x="684" y="0"/>
                    </a:lnTo>
                    <a:lnTo>
                      <a:pt x="684" y="558"/>
                    </a:lnTo>
                    <a:close/>
                  </a:path>
                </a:pathLst>
              </a:custGeom>
              <a:solidFill>
                <a:srgbClr val="336699"/>
              </a:solidFill>
              <a:ln w="9525">
                <a:noFill/>
                <a:round/>
                <a:headEnd/>
                <a:tailEnd/>
              </a:ln>
            </p:spPr>
            <p:txBody>
              <a:bodyPr/>
              <a:lstStyle/>
              <a:p>
                <a:endParaRPr lang="en-US"/>
              </a:p>
            </p:txBody>
          </p:sp>
          <p:sp>
            <p:nvSpPr>
              <p:cNvPr id="163" name="Freeform 117"/>
              <p:cNvSpPr>
                <a:spLocks/>
              </p:cNvSpPr>
              <p:nvPr/>
            </p:nvSpPr>
            <p:spPr bwMode="auto">
              <a:xfrm>
                <a:off x="3620345" y="2885906"/>
                <a:ext cx="1085850" cy="892175"/>
              </a:xfrm>
              <a:custGeom>
                <a:avLst/>
                <a:gdLst>
                  <a:gd name="T0" fmla="*/ 2147483647 w 684"/>
                  <a:gd name="T1" fmla="*/ 0 h 562"/>
                  <a:gd name="T2" fmla="*/ 0 w 684"/>
                  <a:gd name="T3" fmla="*/ 2147483647 h 562"/>
                  <a:gd name="T4" fmla="*/ 0 w 684"/>
                  <a:gd name="T5" fmla="*/ 2147483647 h 562"/>
                  <a:gd name="T6" fmla="*/ 2147483647 w 684"/>
                  <a:gd name="T7" fmla="*/ 2147483647 h 562"/>
                  <a:gd name="T8" fmla="*/ 2147483647 w 684"/>
                  <a:gd name="T9" fmla="*/ 2147483647 h 562"/>
                  <a:gd name="T10" fmla="*/ 2147483647 w 684"/>
                  <a:gd name="T11" fmla="*/ 2147483647 h 562"/>
                  <a:gd name="T12" fmla="*/ 2147483647 w 684"/>
                  <a:gd name="T13" fmla="*/ 0 h 562"/>
                  <a:gd name="T14" fmla="*/ 0 60000 65536"/>
                  <a:gd name="T15" fmla="*/ 0 60000 65536"/>
                  <a:gd name="T16" fmla="*/ 0 60000 65536"/>
                  <a:gd name="T17" fmla="*/ 0 60000 65536"/>
                  <a:gd name="T18" fmla="*/ 0 60000 65536"/>
                  <a:gd name="T19" fmla="*/ 0 60000 65536"/>
                  <a:gd name="T20" fmla="*/ 0 60000 65536"/>
                  <a:gd name="T21" fmla="*/ 0 w 684"/>
                  <a:gd name="T22" fmla="*/ 0 h 562"/>
                  <a:gd name="T23" fmla="*/ 684 w 684"/>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62">
                    <a:moveTo>
                      <a:pt x="684" y="0"/>
                    </a:moveTo>
                    <a:lnTo>
                      <a:pt x="0" y="396"/>
                    </a:lnTo>
                    <a:lnTo>
                      <a:pt x="0" y="404"/>
                    </a:lnTo>
                    <a:lnTo>
                      <a:pt x="678" y="12"/>
                    </a:lnTo>
                    <a:lnTo>
                      <a:pt x="678" y="562"/>
                    </a:lnTo>
                    <a:lnTo>
                      <a:pt x="684" y="558"/>
                    </a:lnTo>
                    <a:lnTo>
                      <a:pt x="684" y="0"/>
                    </a:lnTo>
                    <a:close/>
                  </a:path>
                </a:pathLst>
              </a:custGeom>
              <a:solidFill>
                <a:srgbClr val="666666"/>
              </a:solidFill>
              <a:ln w="9525">
                <a:noFill/>
                <a:round/>
                <a:headEnd/>
                <a:tailEnd/>
              </a:ln>
            </p:spPr>
            <p:txBody>
              <a:bodyPr/>
              <a:lstStyle/>
              <a:p>
                <a:endParaRPr lang="en-US"/>
              </a:p>
            </p:txBody>
          </p:sp>
          <p:sp>
            <p:nvSpPr>
              <p:cNvPr id="164" name="Freeform 118"/>
              <p:cNvSpPr>
                <a:spLocks/>
              </p:cNvSpPr>
              <p:nvPr/>
            </p:nvSpPr>
            <p:spPr bwMode="auto">
              <a:xfrm>
                <a:off x="3547320" y="2800181"/>
                <a:ext cx="1203325" cy="692150"/>
              </a:xfrm>
              <a:custGeom>
                <a:avLst/>
                <a:gdLst>
                  <a:gd name="T0" fmla="*/ 2147483647 w 758"/>
                  <a:gd name="T1" fmla="*/ 2147483647 h 436"/>
                  <a:gd name="T2" fmla="*/ 0 w 758"/>
                  <a:gd name="T3" fmla="*/ 2147483647 h 436"/>
                  <a:gd name="T4" fmla="*/ 2147483647 w 758"/>
                  <a:gd name="T5" fmla="*/ 0 h 436"/>
                  <a:gd name="T6" fmla="*/ 2147483647 w 758"/>
                  <a:gd name="T7" fmla="*/ 2147483647 h 436"/>
                  <a:gd name="T8" fmla="*/ 2147483647 w 758"/>
                  <a:gd name="T9" fmla="*/ 2147483647 h 436"/>
                  <a:gd name="T10" fmla="*/ 0 60000 65536"/>
                  <a:gd name="T11" fmla="*/ 0 60000 65536"/>
                  <a:gd name="T12" fmla="*/ 0 60000 65536"/>
                  <a:gd name="T13" fmla="*/ 0 60000 65536"/>
                  <a:gd name="T14" fmla="*/ 0 60000 65536"/>
                  <a:gd name="T15" fmla="*/ 0 w 758"/>
                  <a:gd name="T16" fmla="*/ 0 h 436"/>
                  <a:gd name="T17" fmla="*/ 758 w 758"/>
                  <a:gd name="T18" fmla="*/ 436 h 436"/>
                </a:gdLst>
                <a:ahLst/>
                <a:cxnLst>
                  <a:cxn ang="T10">
                    <a:pos x="T0" y="T1"/>
                  </a:cxn>
                  <a:cxn ang="T11">
                    <a:pos x="T2" y="T3"/>
                  </a:cxn>
                  <a:cxn ang="T12">
                    <a:pos x="T4" y="T5"/>
                  </a:cxn>
                  <a:cxn ang="T13">
                    <a:pos x="T6" y="T7"/>
                  </a:cxn>
                  <a:cxn ang="T14">
                    <a:pos x="T8" y="T9"/>
                  </a:cxn>
                </a:cxnLst>
                <a:rect l="T15" t="T16" r="T17" b="T18"/>
                <a:pathLst>
                  <a:path w="758" h="436">
                    <a:moveTo>
                      <a:pt x="20" y="436"/>
                    </a:moveTo>
                    <a:lnTo>
                      <a:pt x="0" y="426"/>
                    </a:lnTo>
                    <a:lnTo>
                      <a:pt x="738" y="0"/>
                    </a:lnTo>
                    <a:lnTo>
                      <a:pt x="758" y="10"/>
                    </a:lnTo>
                    <a:lnTo>
                      <a:pt x="20" y="436"/>
                    </a:lnTo>
                    <a:close/>
                  </a:path>
                </a:pathLst>
              </a:custGeom>
              <a:solidFill>
                <a:srgbClr val="E3E3E2"/>
              </a:solidFill>
              <a:ln w="9525">
                <a:noFill/>
                <a:round/>
                <a:headEnd/>
                <a:tailEnd/>
              </a:ln>
            </p:spPr>
            <p:txBody>
              <a:bodyPr/>
              <a:lstStyle/>
              <a:p>
                <a:endParaRPr lang="en-US"/>
              </a:p>
            </p:txBody>
          </p:sp>
          <p:sp>
            <p:nvSpPr>
              <p:cNvPr id="165" name="Line 119"/>
              <p:cNvSpPr>
                <a:spLocks noChangeShapeType="1"/>
              </p:cNvSpPr>
              <p:nvPr/>
            </p:nvSpPr>
            <p:spPr bwMode="auto">
              <a:xfrm flipH="1">
                <a:off x="3620345" y="3771731"/>
                <a:ext cx="1085850" cy="625475"/>
              </a:xfrm>
              <a:prstGeom prst="line">
                <a:avLst/>
              </a:prstGeom>
              <a:noFill/>
              <a:ln w="12700">
                <a:solidFill>
                  <a:srgbClr val="E3E3E3"/>
                </a:solidFill>
                <a:round/>
                <a:headEnd/>
                <a:tailEnd/>
              </a:ln>
            </p:spPr>
            <p:txBody>
              <a:bodyPr/>
              <a:lstStyle/>
              <a:p>
                <a:endParaRPr lang="en-US"/>
              </a:p>
            </p:txBody>
          </p:sp>
          <p:sp>
            <p:nvSpPr>
              <p:cNvPr id="166" name="Freeform 120"/>
              <p:cNvSpPr>
                <a:spLocks/>
              </p:cNvSpPr>
              <p:nvPr/>
            </p:nvSpPr>
            <p:spPr bwMode="auto">
              <a:xfrm>
                <a:off x="3547320" y="3476456"/>
                <a:ext cx="31750" cy="987425"/>
              </a:xfrm>
              <a:custGeom>
                <a:avLst/>
                <a:gdLst>
                  <a:gd name="T0" fmla="*/ 2147483647 w 20"/>
                  <a:gd name="T1" fmla="*/ 2147483647 h 622"/>
                  <a:gd name="T2" fmla="*/ 0 w 20"/>
                  <a:gd name="T3" fmla="*/ 2147483647 h 622"/>
                  <a:gd name="T4" fmla="*/ 0 w 20"/>
                  <a:gd name="T5" fmla="*/ 0 h 622"/>
                  <a:gd name="T6" fmla="*/ 2147483647 w 20"/>
                  <a:gd name="T7" fmla="*/ 2147483647 h 622"/>
                  <a:gd name="T8" fmla="*/ 2147483647 w 20"/>
                  <a:gd name="T9" fmla="*/ 2147483647 h 622"/>
                  <a:gd name="T10" fmla="*/ 0 60000 65536"/>
                  <a:gd name="T11" fmla="*/ 0 60000 65536"/>
                  <a:gd name="T12" fmla="*/ 0 60000 65536"/>
                  <a:gd name="T13" fmla="*/ 0 60000 65536"/>
                  <a:gd name="T14" fmla="*/ 0 60000 65536"/>
                  <a:gd name="T15" fmla="*/ 0 w 20"/>
                  <a:gd name="T16" fmla="*/ 0 h 622"/>
                  <a:gd name="T17" fmla="*/ 20 w 20"/>
                  <a:gd name="T18" fmla="*/ 622 h 622"/>
                </a:gdLst>
                <a:ahLst/>
                <a:cxnLst>
                  <a:cxn ang="T10">
                    <a:pos x="T0" y="T1"/>
                  </a:cxn>
                  <a:cxn ang="T11">
                    <a:pos x="T2" y="T3"/>
                  </a:cxn>
                  <a:cxn ang="T12">
                    <a:pos x="T4" y="T5"/>
                  </a:cxn>
                  <a:cxn ang="T13">
                    <a:pos x="T6" y="T7"/>
                  </a:cxn>
                  <a:cxn ang="T14">
                    <a:pos x="T8" y="T9"/>
                  </a:cxn>
                </a:cxnLst>
                <a:rect l="T15" t="T16" r="T17" b="T18"/>
                <a:pathLst>
                  <a:path w="20" h="622">
                    <a:moveTo>
                      <a:pt x="20" y="622"/>
                    </a:moveTo>
                    <a:lnTo>
                      <a:pt x="0" y="612"/>
                    </a:lnTo>
                    <a:lnTo>
                      <a:pt x="0" y="0"/>
                    </a:lnTo>
                    <a:lnTo>
                      <a:pt x="20" y="10"/>
                    </a:lnTo>
                    <a:lnTo>
                      <a:pt x="20" y="622"/>
                    </a:lnTo>
                    <a:close/>
                  </a:path>
                </a:pathLst>
              </a:custGeom>
              <a:solidFill>
                <a:srgbClr val="666666"/>
              </a:solidFill>
              <a:ln w="9525">
                <a:noFill/>
                <a:round/>
                <a:headEnd/>
                <a:tailEnd/>
              </a:ln>
            </p:spPr>
            <p:txBody>
              <a:bodyPr/>
              <a:lstStyle/>
              <a:p>
                <a:endParaRPr lang="en-US"/>
              </a:p>
            </p:txBody>
          </p:sp>
          <p:sp>
            <p:nvSpPr>
              <p:cNvPr id="167" name="Freeform 121"/>
              <p:cNvSpPr>
                <a:spLocks/>
              </p:cNvSpPr>
              <p:nvPr/>
            </p:nvSpPr>
            <p:spPr bwMode="auto">
              <a:xfrm>
                <a:off x="3547320" y="2800181"/>
                <a:ext cx="1203325" cy="1663700"/>
              </a:xfrm>
              <a:custGeom>
                <a:avLst/>
                <a:gdLst>
                  <a:gd name="T0" fmla="*/ 2147483647 w 758"/>
                  <a:gd name="T1" fmla="*/ 0 h 1048"/>
                  <a:gd name="T2" fmla="*/ 0 w 758"/>
                  <a:gd name="T3" fmla="*/ 2147483647 h 1048"/>
                  <a:gd name="T4" fmla="*/ 0 w 758"/>
                  <a:gd name="T5" fmla="*/ 2147483647 h 1048"/>
                  <a:gd name="T6" fmla="*/ 2147483647 w 758"/>
                  <a:gd name="T7" fmla="*/ 2147483647 h 1048"/>
                  <a:gd name="T8" fmla="*/ 2147483647 w 758"/>
                  <a:gd name="T9" fmla="*/ 2147483647 h 1048"/>
                  <a:gd name="T10" fmla="*/ 2147483647 w 758"/>
                  <a:gd name="T11" fmla="*/ 2147483647 h 1048"/>
                  <a:gd name="T12" fmla="*/ 2147483647 w 758"/>
                  <a:gd name="T13" fmla="*/ 0 h 1048"/>
                  <a:gd name="T14" fmla="*/ 0 60000 65536"/>
                  <a:gd name="T15" fmla="*/ 0 60000 65536"/>
                  <a:gd name="T16" fmla="*/ 0 60000 65536"/>
                  <a:gd name="T17" fmla="*/ 0 60000 65536"/>
                  <a:gd name="T18" fmla="*/ 0 60000 65536"/>
                  <a:gd name="T19" fmla="*/ 0 60000 65536"/>
                  <a:gd name="T20" fmla="*/ 0 60000 65536"/>
                  <a:gd name="T21" fmla="*/ 0 w 758"/>
                  <a:gd name="T22" fmla="*/ 0 h 1048"/>
                  <a:gd name="T23" fmla="*/ 758 w 758"/>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048">
                    <a:moveTo>
                      <a:pt x="738" y="0"/>
                    </a:moveTo>
                    <a:lnTo>
                      <a:pt x="0" y="426"/>
                    </a:lnTo>
                    <a:lnTo>
                      <a:pt x="0" y="1038"/>
                    </a:lnTo>
                    <a:lnTo>
                      <a:pt x="20" y="1048"/>
                    </a:lnTo>
                    <a:lnTo>
                      <a:pt x="758" y="622"/>
                    </a:lnTo>
                    <a:lnTo>
                      <a:pt x="758" y="10"/>
                    </a:lnTo>
                    <a:lnTo>
                      <a:pt x="738" y="0"/>
                    </a:lnTo>
                    <a:close/>
                  </a:path>
                </a:pathLst>
              </a:custGeom>
              <a:noFill/>
              <a:ln w="9525">
                <a:solidFill>
                  <a:srgbClr val="666666"/>
                </a:solidFill>
                <a:round/>
                <a:headEnd/>
                <a:tailEnd/>
              </a:ln>
            </p:spPr>
            <p:txBody>
              <a:bodyPr/>
              <a:lstStyle/>
              <a:p>
                <a:endParaRPr lang="en-US"/>
              </a:p>
            </p:txBody>
          </p:sp>
        </p:grpSp>
        <p:grpSp>
          <p:nvGrpSpPr>
            <p:cNvPr id="48" name="Group 415"/>
            <p:cNvGrpSpPr>
              <a:grpSpLocks/>
            </p:cNvGrpSpPr>
            <p:nvPr/>
          </p:nvGrpSpPr>
          <p:grpSpPr bwMode="auto">
            <a:xfrm>
              <a:off x="6338282" y="3986468"/>
              <a:ext cx="964193" cy="1375773"/>
              <a:chOff x="3929017" y="2972445"/>
              <a:chExt cx="964702" cy="1375820"/>
            </a:xfrm>
          </p:grpSpPr>
          <p:sp>
            <p:nvSpPr>
              <p:cNvPr id="100" name="AutoShape 5"/>
              <p:cNvSpPr>
                <a:spLocks noChangeAspect="1" noChangeArrowheads="1" noTextEdit="1"/>
              </p:cNvSpPr>
              <p:nvPr/>
            </p:nvSpPr>
            <p:spPr bwMode="auto">
              <a:xfrm>
                <a:off x="3929017" y="2972445"/>
                <a:ext cx="964702" cy="1375820"/>
              </a:xfrm>
              <a:prstGeom prst="rect">
                <a:avLst/>
              </a:prstGeom>
              <a:noFill/>
              <a:ln w="9525">
                <a:noFill/>
                <a:miter lim="800000"/>
                <a:headEnd/>
                <a:tailEnd/>
              </a:ln>
            </p:spPr>
            <p:txBody>
              <a:bodyPr/>
              <a:lstStyle/>
              <a:p>
                <a:endParaRPr lang="en-US"/>
              </a:p>
            </p:txBody>
          </p:sp>
          <p:sp>
            <p:nvSpPr>
              <p:cNvPr id="101" name="Freeform 6"/>
              <p:cNvSpPr>
                <a:spLocks/>
              </p:cNvSpPr>
              <p:nvPr/>
            </p:nvSpPr>
            <p:spPr bwMode="auto">
              <a:xfrm>
                <a:off x="3941228" y="2980586"/>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000ADF"/>
              </a:solidFill>
              <a:ln w="3175">
                <a:solidFill>
                  <a:srgbClr val="525252"/>
                </a:solidFill>
                <a:round/>
                <a:headEnd/>
                <a:tailEnd/>
              </a:ln>
            </p:spPr>
            <p:txBody>
              <a:bodyPr/>
              <a:lstStyle/>
              <a:p>
                <a:endParaRPr lang="en-US"/>
              </a:p>
            </p:txBody>
          </p:sp>
          <p:sp>
            <p:nvSpPr>
              <p:cNvPr id="102" name="Freeform 7"/>
              <p:cNvSpPr>
                <a:spLocks/>
              </p:cNvSpPr>
              <p:nvPr/>
            </p:nvSpPr>
            <p:spPr bwMode="auto">
              <a:xfrm>
                <a:off x="3941228" y="3774328"/>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CCCCCC"/>
              </a:solidFill>
              <a:ln w="3175">
                <a:solidFill>
                  <a:srgbClr val="525252"/>
                </a:solidFill>
                <a:round/>
                <a:headEnd/>
                <a:tailEnd/>
              </a:ln>
            </p:spPr>
            <p:txBody>
              <a:bodyPr/>
              <a:lstStyle/>
              <a:p>
                <a:endParaRPr lang="en-US"/>
              </a:p>
            </p:txBody>
          </p:sp>
          <p:sp>
            <p:nvSpPr>
              <p:cNvPr id="103" name="Freeform 8"/>
              <p:cNvSpPr>
                <a:spLocks/>
              </p:cNvSpPr>
              <p:nvPr/>
            </p:nvSpPr>
            <p:spPr bwMode="auto">
              <a:xfrm>
                <a:off x="3941228" y="3005009"/>
                <a:ext cx="950455" cy="618712"/>
              </a:xfrm>
              <a:custGeom>
                <a:avLst/>
                <a:gdLst>
                  <a:gd name="T0" fmla="*/ 2147483647 w 934"/>
                  <a:gd name="T1" fmla="*/ 2147483647 h 608"/>
                  <a:gd name="T2" fmla="*/ 0 w 934"/>
                  <a:gd name="T3" fmla="*/ 2147483647 h 608"/>
                  <a:gd name="T4" fmla="*/ 0 w 934"/>
                  <a:gd name="T5" fmla="*/ 2147483647 h 608"/>
                  <a:gd name="T6" fmla="*/ 2147483647 w 934"/>
                  <a:gd name="T7" fmla="*/ 0 h 608"/>
                  <a:gd name="T8" fmla="*/ 2147483647 w 934"/>
                  <a:gd name="T9" fmla="*/ 2147483647 h 608"/>
                  <a:gd name="T10" fmla="*/ 0 60000 65536"/>
                  <a:gd name="T11" fmla="*/ 0 60000 65536"/>
                  <a:gd name="T12" fmla="*/ 0 60000 65536"/>
                  <a:gd name="T13" fmla="*/ 0 60000 65536"/>
                  <a:gd name="T14" fmla="*/ 0 60000 65536"/>
                  <a:gd name="T15" fmla="*/ 0 w 934"/>
                  <a:gd name="T16" fmla="*/ 0 h 608"/>
                  <a:gd name="T17" fmla="*/ 934 w 934"/>
                  <a:gd name="T18" fmla="*/ 608 h 608"/>
                </a:gdLst>
                <a:ahLst/>
                <a:cxnLst>
                  <a:cxn ang="T10">
                    <a:pos x="T0" y="T1"/>
                  </a:cxn>
                  <a:cxn ang="T11">
                    <a:pos x="T2" y="T3"/>
                  </a:cxn>
                  <a:cxn ang="T12">
                    <a:pos x="T4" y="T5"/>
                  </a:cxn>
                  <a:cxn ang="T13">
                    <a:pos x="T6" y="T7"/>
                  </a:cxn>
                  <a:cxn ang="T14">
                    <a:pos x="T8" y="T9"/>
                  </a:cxn>
                </a:cxnLst>
                <a:rect l="T15" t="T16" r="T17" b="T18"/>
                <a:pathLst>
                  <a:path w="934" h="608">
                    <a:moveTo>
                      <a:pt x="934" y="68"/>
                    </a:moveTo>
                    <a:lnTo>
                      <a:pt x="0" y="608"/>
                    </a:lnTo>
                    <a:lnTo>
                      <a:pt x="0" y="538"/>
                    </a:lnTo>
                    <a:lnTo>
                      <a:pt x="934" y="0"/>
                    </a:lnTo>
                    <a:lnTo>
                      <a:pt x="934" y="68"/>
                    </a:lnTo>
                    <a:close/>
                  </a:path>
                </a:pathLst>
              </a:custGeom>
              <a:solidFill>
                <a:srgbClr val="CCCCCC"/>
              </a:solidFill>
              <a:ln w="3175">
                <a:solidFill>
                  <a:srgbClr val="525252"/>
                </a:solidFill>
                <a:round/>
                <a:headEnd/>
                <a:tailEnd/>
              </a:ln>
            </p:spPr>
            <p:txBody>
              <a:bodyPr/>
              <a:lstStyle/>
              <a:p>
                <a:endParaRPr lang="en-US"/>
              </a:p>
            </p:txBody>
          </p:sp>
          <p:sp>
            <p:nvSpPr>
              <p:cNvPr id="104" name="Freeform 9"/>
              <p:cNvSpPr>
                <a:spLocks/>
              </p:cNvSpPr>
              <p:nvPr/>
            </p:nvSpPr>
            <p:spPr bwMode="auto">
              <a:xfrm>
                <a:off x="4867261" y="3074207"/>
                <a:ext cx="24423" cy="714368"/>
              </a:xfrm>
              <a:custGeom>
                <a:avLst/>
                <a:gdLst>
                  <a:gd name="T0" fmla="*/ 2147483647 w 24"/>
                  <a:gd name="T1" fmla="*/ 2147483647 h 702"/>
                  <a:gd name="T2" fmla="*/ 0 w 24"/>
                  <a:gd name="T3" fmla="*/ 2147483647 h 702"/>
                  <a:gd name="T4" fmla="*/ 0 w 24"/>
                  <a:gd name="T5" fmla="*/ 2147483647 h 702"/>
                  <a:gd name="T6" fmla="*/ 2147483647 w 24"/>
                  <a:gd name="T7" fmla="*/ 0 h 702"/>
                  <a:gd name="T8" fmla="*/ 2147483647 w 24"/>
                  <a:gd name="T9" fmla="*/ 2147483647 h 702"/>
                  <a:gd name="T10" fmla="*/ 0 60000 65536"/>
                  <a:gd name="T11" fmla="*/ 0 60000 65536"/>
                  <a:gd name="T12" fmla="*/ 0 60000 65536"/>
                  <a:gd name="T13" fmla="*/ 0 60000 65536"/>
                  <a:gd name="T14" fmla="*/ 0 60000 65536"/>
                  <a:gd name="T15" fmla="*/ 0 w 24"/>
                  <a:gd name="T16" fmla="*/ 0 h 702"/>
                  <a:gd name="T17" fmla="*/ 24 w 24"/>
                  <a:gd name="T18" fmla="*/ 702 h 702"/>
                </a:gdLst>
                <a:ahLst/>
                <a:cxnLst>
                  <a:cxn ang="T10">
                    <a:pos x="T0" y="T1"/>
                  </a:cxn>
                  <a:cxn ang="T11">
                    <a:pos x="T2" y="T3"/>
                  </a:cxn>
                  <a:cxn ang="T12">
                    <a:pos x="T4" y="T5"/>
                  </a:cxn>
                  <a:cxn ang="T13">
                    <a:pos x="T6" y="T7"/>
                  </a:cxn>
                  <a:cxn ang="T14">
                    <a:pos x="T8" y="T9"/>
                  </a:cxn>
                </a:cxnLst>
                <a:rect l="T15" t="T16" r="T17" b="T18"/>
                <a:pathLst>
                  <a:path w="24" h="702">
                    <a:moveTo>
                      <a:pt x="24" y="688"/>
                    </a:moveTo>
                    <a:lnTo>
                      <a:pt x="0" y="702"/>
                    </a:lnTo>
                    <a:lnTo>
                      <a:pt x="0" y="14"/>
                    </a:lnTo>
                    <a:lnTo>
                      <a:pt x="24" y="0"/>
                    </a:lnTo>
                    <a:lnTo>
                      <a:pt x="24" y="688"/>
                    </a:lnTo>
                    <a:close/>
                  </a:path>
                </a:pathLst>
              </a:custGeom>
              <a:solidFill>
                <a:srgbClr val="E3E3E2"/>
              </a:solidFill>
              <a:ln w="3175">
                <a:solidFill>
                  <a:srgbClr val="525252"/>
                </a:solidFill>
                <a:round/>
                <a:headEnd/>
                <a:tailEnd/>
              </a:ln>
            </p:spPr>
            <p:txBody>
              <a:bodyPr/>
              <a:lstStyle/>
              <a:p>
                <a:endParaRPr lang="en-US"/>
              </a:p>
            </p:txBody>
          </p:sp>
          <p:sp>
            <p:nvSpPr>
              <p:cNvPr id="105" name="Freeform 10"/>
              <p:cNvSpPr>
                <a:spLocks/>
              </p:cNvSpPr>
              <p:nvPr/>
            </p:nvSpPr>
            <p:spPr bwMode="auto">
              <a:xfrm>
                <a:off x="3941228" y="2980586"/>
                <a:ext cx="950455" cy="1365644"/>
              </a:xfrm>
              <a:custGeom>
                <a:avLst/>
                <a:gdLst>
                  <a:gd name="T0" fmla="*/ 0 w 934"/>
                  <a:gd name="T1" fmla="*/ 2147483647 h 1342"/>
                  <a:gd name="T2" fmla="*/ 2147483647 w 934"/>
                  <a:gd name="T3" fmla="*/ 2147483647 h 1342"/>
                  <a:gd name="T4" fmla="*/ 2147483647 w 934"/>
                  <a:gd name="T5" fmla="*/ 0 h 1342"/>
                  <a:gd name="T6" fmla="*/ 0 60000 65536"/>
                  <a:gd name="T7" fmla="*/ 0 60000 65536"/>
                  <a:gd name="T8" fmla="*/ 0 60000 65536"/>
                  <a:gd name="T9" fmla="*/ 0 w 934"/>
                  <a:gd name="T10" fmla="*/ 0 h 1342"/>
                  <a:gd name="T11" fmla="*/ 934 w 934"/>
                  <a:gd name="T12" fmla="*/ 1342 h 1342"/>
                </a:gdLst>
                <a:ahLst/>
                <a:cxnLst>
                  <a:cxn ang="T6">
                    <a:pos x="T0" y="T1"/>
                  </a:cxn>
                  <a:cxn ang="T7">
                    <a:pos x="T2" y="T3"/>
                  </a:cxn>
                  <a:cxn ang="T8">
                    <a:pos x="T4" y="T5"/>
                  </a:cxn>
                </a:cxnLst>
                <a:rect l="T9" t="T10" r="T11" b="T12"/>
                <a:pathLst>
                  <a:path w="934" h="1342">
                    <a:moveTo>
                      <a:pt x="0" y="1342"/>
                    </a:moveTo>
                    <a:lnTo>
                      <a:pt x="934" y="804"/>
                    </a:lnTo>
                    <a:lnTo>
                      <a:pt x="934" y="0"/>
                    </a:lnTo>
                  </a:path>
                </a:pathLst>
              </a:custGeom>
              <a:noFill/>
              <a:ln w="6350">
                <a:solidFill>
                  <a:srgbClr val="525252"/>
                </a:solidFill>
                <a:round/>
                <a:headEnd/>
                <a:tailEnd/>
              </a:ln>
            </p:spPr>
            <p:txBody>
              <a:bodyPr/>
              <a:lstStyle/>
              <a:p>
                <a:endParaRPr lang="en-US"/>
              </a:p>
            </p:txBody>
          </p:sp>
          <p:sp>
            <p:nvSpPr>
              <p:cNvPr id="106" name="Freeform 11"/>
              <p:cNvSpPr>
                <a:spLocks/>
              </p:cNvSpPr>
              <p:nvPr/>
            </p:nvSpPr>
            <p:spPr bwMode="auto">
              <a:xfrm>
                <a:off x="3953440" y="3544347"/>
                <a:ext cx="22388" cy="24423"/>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0 w 22"/>
                  <a:gd name="T21" fmla="*/ 2147483647 h 24"/>
                  <a:gd name="T22" fmla="*/ 0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0 h 24"/>
                  <a:gd name="T36" fmla="*/ 2147483647 w 22"/>
                  <a:gd name="T37" fmla="*/ 0 h 24"/>
                  <a:gd name="T38" fmla="*/ 2147483647 w 22"/>
                  <a:gd name="T39" fmla="*/ 2147483647 h 24"/>
                  <a:gd name="T40" fmla="*/ 2147483647 w 22"/>
                  <a:gd name="T41" fmla="*/ 2147483647 h 24"/>
                  <a:gd name="T42" fmla="*/ 2147483647 w 2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22" y="6"/>
                    </a:moveTo>
                    <a:lnTo>
                      <a:pt x="22" y="6"/>
                    </a:lnTo>
                    <a:lnTo>
                      <a:pt x="20" y="10"/>
                    </a:lnTo>
                    <a:lnTo>
                      <a:pt x="18" y="16"/>
                    </a:lnTo>
                    <a:lnTo>
                      <a:pt x="16" y="20"/>
                    </a:lnTo>
                    <a:lnTo>
                      <a:pt x="12" y="22"/>
                    </a:lnTo>
                    <a:lnTo>
                      <a:pt x="6" y="24"/>
                    </a:lnTo>
                    <a:lnTo>
                      <a:pt x="4" y="24"/>
                    </a:lnTo>
                    <a:lnTo>
                      <a:pt x="2" y="22"/>
                    </a:lnTo>
                    <a:lnTo>
                      <a:pt x="0" y="18"/>
                    </a:lnTo>
                    <a:lnTo>
                      <a:pt x="2" y="14"/>
                    </a:lnTo>
                    <a:lnTo>
                      <a:pt x="4" y="8"/>
                    </a:lnTo>
                    <a:lnTo>
                      <a:pt x="6" y="4"/>
                    </a:lnTo>
                    <a:lnTo>
                      <a:pt x="12" y="2"/>
                    </a:lnTo>
                    <a:lnTo>
                      <a:pt x="16" y="0"/>
                    </a:lnTo>
                    <a:lnTo>
                      <a:pt x="18" y="0"/>
                    </a:lnTo>
                    <a:lnTo>
                      <a:pt x="20" y="2"/>
                    </a:lnTo>
                    <a:lnTo>
                      <a:pt x="22" y="6"/>
                    </a:lnTo>
                    <a:close/>
                  </a:path>
                </a:pathLst>
              </a:custGeom>
              <a:solidFill>
                <a:srgbClr val="000ADF"/>
              </a:solidFill>
              <a:ln w="9525">
                <a:noFill/>
                <a:round/>
                <a:headEnd/>
                <a:tailEnd/>
              </a:ln>
            </p:spPr>
            <p:txBody>
              <a:bodyPr/>
              <a:lstStyle/>
              <a:p>
                <a:endParaRPr lang="en-US"/>
              </a:p>
            </p:txBody>
          </p:sp>
          <p:sp>
            <p:nvSpPr>
              <p:cNvPr id="107" name="Freeform 12"/>
              <p:cNvSpPr>
                <a:spLocks/>
              </p:cNvSpPr>
              <p:nvPr/>
            </p:nvSpPr>
            <p:spPr bwMode="auto">
              <a:xfrm>
                <a:off x="3979898" y="3530100"/>
                <a:ext cx="20352" cy="24423"/>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0 w 20"/>
                  <a:gd name="T19" fmla="*/ 2147483647 h 24"/>
                  <a:gd name="T20" fmla="*/ 0 w 20"/>
                  <a:gd name="T21" fmla="*/ 2147483647 h 24"/>
                  <a:gd name="T22" fmla="*/ 0 w 20"/>
                  <a:gd name="T23" fmla="*/ 2147483647 h 24"/>
                  <a:gd name="T24" fmla="*/ 0 w 20"/>
                  <a:gd name="T25" fmla="*/ 2147483647 h 24"/>
                  <a:gd name="T26" fmla="*/ 2147483647 w 20"/>
                  <a:gd name="T27" fmla="*/ 2147483647 h 24"/>
                  <a:gd name="T28" fmla="*/ 2147483647 w 20"/>
                  <a:gd name="T29" fmla="*/ 2147483647 h 24"/>
                  <a:gd name="T30" fmla="*/ 2147483647 w 20"/>
                  <a:gd name="T31" fmla="*/ 0 h 24"/>
                  <a:gd name="T32" fmla="*/ 2147483647 w 20"/>
                  <a:gd name="T33" fmla="*/ 0 h 24"/>
                  <a:gd name="T34" fmla="*/ 2147483647 w 20"/>
                  <a:gd name="T35" fmla="*/ 0 h 24"/>
                  <a:gd name="T36" fmla="*/ 2147483647 w 20"/>
                  <a:gd name="T37" fmla="*/ 0 h 24"/>
                  <a:gd name="T38" fmla="*/ 2147483647 w 20"/>
                  <a:gd name="T39" fmla="*/ 2147483647 h 24"/>
                  <a:gd name="T40" fmla="*/ 2147483647 w 20"/>
                  <a:gd name="T41" fmla="*/ 2147483647 h 24"/>
                  <a:gd name="T42" fmla="*/ 2147483647 w 20"/>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20" y="6"/>
                    </a:moveTo>
                    <a:lnTo>
                      <a:pt x="20" y="6"/>
                    </a:lnTo>
                    <a:lnTo>
                      <a:pt x="20" y="10"/>
                    </a:lnTo>
                    <a:lnTo>
                      <a:pt x="18" y="14"/>
                    </a:lnTo>
                    <a:lnTo>
                      <a:pt x="14" y="18"/>
                    </a:lnTo>
                    <a:lnTo>
                      <a:pt x="10" y="22"/>
                    </a:lnTo>
                    <a:lnTo>
                      <a:pt x="6" y="24"/>
                    </a:lnTo>
                    <a:lnTo>
                      <a:pt x="2" y="24"/>
                    </a:lnTo>
                    <a:lnTo>
                      <a:pt x="0" y="22"/>
                    </a:lnTo>
                    <a:lnTo>
                      <a:pt x="0" y="18"/>
                    </a:lnTo>
                    <a:lnTo>
                      <a:pt x="0" y="12"/>
                    </a:lnTo>
                    <a:lnTo>
                      <a:pt x="2" y="8"/>
                    </a:lnTo>
                    <a:lnTo>
                      <a:pt x="6" y="4"/>
                    </a:lnTo>
                    <a:lnTo>
                      <a:pt x="10" y="0"/>
                    </a:lnTo>
                    <a:lnTo>
                      <a:pt x="14" y="0"/>
                    </a:lnTo>
                    <a:lnTo>
                      <a:pt x="18" y="0"/>
                    </a:lnTo>
                    <a:lnTo>
                      <a:pt x="20" y="2"/>
                    </a:lnTo>
                    <a:lnTo>
                      <a:pt x="20" y="6"/>
                    </a:lnTo>
                    <a:close/>
                  </a:path>
                </a:pathLst>
              </a:custGeom>
              <a:solidFill>
                <a:srgbClr val="8DCEE4"/>
              </a:solidFill>
              <a:ln w="9525">
                <a:noFill/>
                <a:round/>
                <a:headEnd/>
                <a:tailEnd/>
              </a:ln>
            </p:spPr>
            <p:txBody>
              <a:bodyPr/>
              <a:lstStyle/>
              <a:p>
                <a:endParaRPr lang="en-US"/>
              </a:p>
            </p:txBody>
          </p:sp>
          <p:sp>
            <p:nvSpPr>
              <p:cNvPr id="108" name="Freeform 13"/>
              <p:cNvSpPr>
                <a:spLocks/>
              </p:cNvSpPr>
              <p:nvPr/>
            </p:nvSpPr>
            <p:spPr bwMode="auto">
              <a:xfrm>
                <a:off x="4020603" y="3200392"/>
                <a:ext cx="543408" cy="333779"/>
              </a:xfrm>
              <a:custGeom>
                <a:avLst/>
                <a:gdLst>
                  <a:gd name="T0" fmla="*/ 2147483647 w 534"/>
                  <a:gd name="T1" fmla="*/ 2147483647 h 328"/>
                  <a:gd name="T2" fmla="*/ 0 w 534"/>
                  <a:gd name="T3" fmla="*/ 2147483647 h 328"/>
                  <a:gd name="T4" fmla="*/ 0 w 534"/>
                  <a:gd name="T5" fmla="*/ 2147483647 h 328"/>
                  <a:gd name="T6" fmla="*/ 2147483647 w 534"/>
                  <a:gd name="T7" fmla="*/ 0 h 328"/>
                  <a:gd name="T8" fmla="*/ 2147483647 w 534"/>
                  <a:gd name="T9" fmla="*/ 2147483647 h 328"/>
                  <a:gd name="T10" fmla="*/ 0 60000 65536"/>
                  <a:gd name="T11" fmla="*/ 0 60000 65536"/>
                  <a:gd name="T12" fmla="*/ 0 60000 65536"/>
                  <a:gd name="T13" fmla="*/ 0 60000 65536"/>
                  <a:gd name="T14" fmla="*/ 0 60000 65536"/>
                  <a:gd name="T15" fmla="*/ 0 w 534"/>
                  <a:gd name="T16" fmla="*/ 0 h 328"/>
                  <a:gd name="T17" fmla="*/ 534 w 534"/>
                  <a:gd name="T18" fmla="*/ 328 h 328"/>
                </a:gdLst>
                <a:ahLst/>
                <a:cxnLst>
                  <a:cxn ang="T10">
                    <a:pos x="T0" y="T1"/>
                  </a:cxn>
                  <a:cxn ang="T11">
                    <a:pos x="T2" y="T3"/>
                  </a:cxn>
                  <a:cxn ang="T12">
                    <a:pos x="T4" y="T5"/>
                  </a:cxn>
                  <a:cxn ang="T13">
                    <a:pos x="T6" y="T7"/>
                  </a:cxn>
                  <a:cxn ang="T14">
                    <a:pos x="T8" y="T9"/>
                  </a:cxn>
                </a:cxnLst>
                <a:rect l="T15" t="T16" r="T17" b="T18"/>
                <a:pathLst>
                  <a:path w="534" h="328">
                    <a:moveTo>
                      <a:pt x="534" y="20"/>
                    </a:moveTo>
                    <a:lnTo>
                      <a:pt x="0" y="328"/>
                    </a:lnTo>
                    <a:lnTo>
                      <a:pt x="0" y="308"/>
                    </a:lnTo>
                    <a:lnTo>
                      <a:pt x="534" y="0"/>
                    </a:lnTo>
                    <a:lnTo>
                      <a:pt x="534" y="20"/>
                    </a:lnTo>
                    <a:close/>
                  </a:path>
                </a:pathLst>
              </a:custGeom>
              <a:solidFill>
                <a:srgbClr val="FFFFFF"/>
              </a:solidFill>
              <a:ln w="3175">
                <a:solidFill>
                  <a:srgbClr val="525252"/>
                </a:solidFill>
                <a:round/>
                <a:headEnd/>
                <a:tailEnd/>
              </a:ln>
            </p:spPr>
            <p:txBody>
              <a:bodyPr/>
              <a:lstStyle/>
              <a:p>
                <a:endParaRPr lang="en-US"/>
              </a:p>
            </p:txBody>
          </p:sp>
          <p:sp>
            <p:nvSpPr>
              <p:cNvPr id="109" name="Freeform 14"/>
              <p:cNvSpPr>
                <a:spLocks/>
              </p:cNvSpPr>
              <p:nvPr/>
            </p:nvSpPr>
            <p:spPr bwMode="auto">
              <a:xfrm>
                <a:off x="4651526" y="3041643"/>
                <a:ext cx="187242" cy="130255"/>
              </a:xfrm>
              <a:custGeom>
                <a:avLst/>
                <a:gdLst>
                  <a:gd name="T0" fmla="*/ 2147483647 w 184"/>
                  <a:gd name="T1" fmla="*/ 2147483647 h 128"/>
                  <a:gd name="T2" fmla="*/ 0 w 184"/>
                  <a:gd name="T3" fmla="*/ 2147483647 h 128"/>
                  <a:gd name="T4" fmla="*/ 0 w 184"/>
                  <a:gd name="T5" fmla="*/ 2147483647 h 128"/>
                  <a:gd name="T6" fmla="*/ 2147483647 w 184"/>
                  <a:gd name="T7" fmla="*/ 0 h 128"/>
                  <a:gd name="T8" fmla="*/ 2147483647 w 184"/>
                  <a:gd name="T9" fmla="*/ 2147483647 h 128"/>
                  <a:gd name="T10" fmla="*/ 0 60000 65536"/>
                  <a:gd name="T11" fmla="*/ 0 60000 65536"/>
                  <a:gd name="T12" fmla="*/ 0 60000 65536"/>
                  <a:gd name="T13" fmla="*/ 0 60000 65536"/>
                  <a:gd name="T14" fmla="*/ 0 60000 65536"/>
                  <a:gd name="T15" fmla="*/ 0 w 184"/>
                  <a:gd name="T16" fmla="*/ 0 h 128"/>
                  <a:gd name="T17" fmla="*/ 184 w 184"/>
                  <a:gd name="T18" fmla="*/ 128 h 128"/>
                </a:gdLst>
                <a:ahLst/>
                <a:cxnLst>
                  <a:cxn ang="T10">
                    <a:pos x="T0" y="T1"/>
                  </a:cxn>
                  <a:cxn ang="T11">
                    <a:pos x="T2" y="T3"/>
                  </a:cxn>
                  <a:cxn ang="T12">
                    <a:pos x="T4" y="T5"/>
                  </a:cxn>
                  <a:cxn ang="T13">
                    <a:pos x="T6" y="T7"/>
                  </a:cxn>
                  <a:cxn ang="T14">
                    <a:pos x="T8" y="T9"/>
                  </a:cxn>
                </a:cxnLst>
                <a:rect l="T15" t="T16" r="T17" b="T18"/>
                <a:pathLst>
                  <a:path w="184" h="128">
                    <a:moveTo>
                      <a:pt x="184" y="20"/>
                    </a:moveTo>
                    <a:lnTo>
                      <a:pt x="0" y="128"/>
                    </a:lnTo>
                    <a:lnTo>
                      <a:pt x="0" y="106"/>
                    </a:lnTo>
                    <a:lnTo>
                      <a:pt x="184" y="0"/>
                    </a:lnTo>
                    <a:lnTo>
                      <a:pt x="184" y="20"/>
                    </a:lnTo>
                    <a:close/>
                  </a:path>
                </a:pathLst>
              </a:custGeom>
              <a:solidFill>
                <a:srgbClr val="FFFFFF"/>
              </a:solidFill>
              <a:ln w="3175">
                <a:solidFill>
                  <a:srgbClr val="525252"/>
                </a:solidFill>
                <a:round/>
                <a:headEnd/>
                <a:tailEnd/>
              </a:ln>
            </p:spPr>
            <p:txBody>
              <a:bodyPr/>
              <a:lstStyle/>
              <a:p>
                <a:endParaRPr lang="en-US"/>
              </a:p>
            </p:txBody>
          </p:sp>
          <p:sp>
            <p:nvSpPr>
              <p:cNvPr id="110" name="Line 15"/>
              <p:cNvSpPr>
                <a:spLocks noChangeShapeType="1"/>
              </p:cNvSpPr>
              <p:nvPr/>
            </p:nvSpPr>
            <p:spPr bwMode="auto">
              <a:xfrm flipV="1">
                <a:off x="4030779" y="3285871"/>
                <a:ext cx="398906" cy="232017"/>
              </a:xfrm>
              <a:prstGeom prst="line">
                <a:avLst/>
              </a:prstGeom>
              <a:noFill/>
              <a:ln w="3175">
                <a:solidFill>
                  <a:srgbClr val="000000"/>
                </a:solidFill>
                <a:round/>
                <a:headEnd/>
                <a:tailEnd/>
              </a:ln>
            </p:spPr>
            <p:txBody>
              <a:bodyPr/>
              <a:lstStyle/>
              <a:p>
                <a:endParaRPr lang="en-US"/>
              </a:p>
            </p:txBody>
          </p:sp>
          <p:sp>
            <p:nvSpPr>
              <p:cNvPr id="111" name="Line 16"/>
              <p:cNvSpPr>
                <a:spLocks noChangeShapeType="1"/>
              </p:cNvSpPr>
              <p:nvPr/>
            </p:nvSpPr>
            <p:spPr bwMode="auto">
              <a:xfrm flipV="1">
                <a:off x="3957510" y="4093860"/>
                <a:ext cx="398906" cy="229982"/>
              </a:xfrm>
              <a:prstGeom prst="line">
                <a:avLst/>
              </a:prstGeom>
              <a:noFill/>
              <a:ln w="3175">
                <a:solidFill>
                  <a:srgbClr val="000000"/>
                </a:solidFill>
                <a:round/>
                <a:headEnd/>
                <a:tailEnd/>
              </a:ln>
            </p:spPr>
            <p:txBody>
              <a:bodyPr/>
              <a:lstStyle/>
              <a:p>
                <a:endParaRPr lang="en-US"/>
              </a:p>
            </p:txBody>
          </p:sp>
          <p:sp>
            <p:nvSpPr>
              <p:cNvPr id="112" name="Line 17"/>
              <p:cNvSpPr>
                <a:spLocks noChangeShapeType="1"/>
              </p:cNvSpPr>
              <p:nvPr/>
            </p:nvSpPr>
            <p:spPr bwMode="auto">
              <a:xfrm flipV="1">
                <a:off x="4655596" y="3090489"/>
                <a:ext cx="113973" cy="65128"/>
              </a:xfrm>
              <a:prstGeom prst="line">
                <a:avLst/>
              </a:prstGeom>
              <a:noFill/>
              <a:ln w="3175">
                <a:solidFill>
                  <a:srgbClr val="000000"/>
                </a:solidFill>
                <a:round/>
                <a:headEnd/>
                <a:tailEnd/>
              </a:ln>
            </p:spPr>
            <p:txBody>
              <a:bodyPr/>
              <a:lstStyle/>
              <a:p>
                <a:endParaRPr lang="en-US"/>
              </a:p>
            </p:txBody>
          </p:sp>
          <p:sp>
            <p:nvSpPr>
              <p:cNvPr id="113" name="Freeform 18"/>
              <p:cNvSpPr>
                <a:spLocks/>
              </p:cNvSpPr>
              <p:nvPr/>
            </p:nvSpPr>
            <p:spPr bwMode="auto">
              <a:xfrm>
                <a:off x="4016532" y="3450726"/>
                <a:ext cx="187242" cy="128220"/>
              </a:xfrm>
              <a:custGeom>
                <a:avLst/>
                <a:gdLst>
                  <a:gd name="T0" fmla="*/ 2147483647 w 184"/>
                  <a:gd name="T1" fmla="*/ 2147483647 h 126"/>
                  <a:gd name="T2" fmla="*/ 0 w 184"/>
                  <a:gd name="T3" fmla="*/ 2147483647 h 126"/>
                  <a:gd name="T4" fmla="*/ 0 w 184"/>
                  <a:gd name="T5" fmla="*/ 2147483647 h 126"/>
                  <a:gd name="T6" fmla="*/ 2147483647 w 184"/>
                  <a:gd name="T7" fmla="*/ 0 h 126"/>
                  <a:gd name="T8" fmla="*/ 2147483647 w 184"/>
                  <a:gd name="T9" fmla="*/ 2147483647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184" y="20"/>
                    </a:moveTo>
                    <a:lnTo>
                      <a:pt x="0" y="126"/>
                    </a:lnTo>
                    <a:lnTo>
                      <a:pt x="0" y="106"/>
                    </a:lnTo>
                    <a:lnTo>
                      <a:pt x="184" y="0"/>
                    </a:lnTo>
                    <a:lnTo>
                      <a:pt x="184" y="20"/>
                    </a:lnTo>
                    <a:close/>
                  </a:path>
                </a:pathLst>
              </a:custGeom>
              <a:solidFill>
                <a:srgbClr val="E3E3E3"/>
              </a:solidFill>
              <a:ln w="3175">
                <a:solidFill>
                  <a:srgbClr val="525252"/>
                </a:solidFill>
                <a:round/>
                <a:headEnd/>
                <a:tailEnd/>
              </a:ln>
            </p:spPr>
            <p:txBody>
              <a:bodyPr/>
              <a:lstStyle/>
              <a:p>
                <a:endParaRPr lang="en-US"/>
              </a:p>
            </p:txBody>
          </p:sp>
          <p:sp>
            <p:nvSpPr>
              <p:cNvPr id="114" name="Line 19"/>
              <p:cNvSpPr>
                <a:spLocks noChangeShapeType="1"/>
              </p:cNvSpPr>
              <p:nvPr/>
            </p:nvSpPr>
            <p:spPr bwMode="auto">
              <a:xfrm flipV="1">
                <a:off x="4020603" y="3497536"/>
                <a:ext cx="113973" cy="67163"/>
              </a:xfrm>
              <a:prstGeom prst="line">
                <a:avLst/>
              </a:prstGeom>
              <a:noFill/>
              <a:ln w="3175">
                <a:solidFill>
                  <a:srgbClr val="000000"/>
                </a:solidFill>
                <a:round/>
                <a:headEnd/>
                <a:tailEnd/>
              </a:ln>
            </p:spPr>
            <p:txBody>
              <a:bodyPr/>
              <a:lstStyle/>
              <a:p>
                <a:endParaRPr lang="en-US"/>
              </a:p>
            </p:txBody>
          </p:sp>
          <p:sp>
            <p:nvSpPr>
              <p:cNvPr id="115" name="Freeform 20"/>
              <p:cNvSpPr>
                <a:spLocks/>
              </p:cNvSpPr>
              <p:nvPr/>
            </p:nvSpPr>
            <p:spPr bwMode="auto">
              <a:xfrm>
                <a:off x="3957510" y="3587086"/>
                <a:ext cx="16282" cy="18317"/>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0 h 18"/>
                  <a:gd name="T14" fmla="*/ 2147483647 w 16"/>
                  <a:gd name="T15" fmla="*/ 2147483647 h 18"/>
                  <a:gd name="T16" fmla="*/ 2147483647 w 16"/>
                  <a:gd name="T17" fmla="*/ 0 h 18"/>
                  <a:gd name="T18" fmla="*/ 2147483647 w 16"/>
                  <a:gd name="T19" fmla="*/ 2147483647 h 18"/>
                  <a:gd name="T20" fmla="*/ 2147483647 w 1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4" y="12"/>
                    </a:moveTo>
                    <a:lnTo>
                      <a:pt x="8" y="12"/>
                    </a:lnTo>
                    <a:lnTo>
                      <a:pt x="4" y="18"/>
                    </a:lnTo>
                    <a:lnTo>
                      <a:pt x="4" y="12"/>
                    </a:lnTo>
                    <a:lnTo>
                      <a:pt x="0" y="10"/>
                    </a:lnTo>
                    <a:lnTo>
                      <a:pt x="6" y="6"/>
                    </a:lnTo>
                    <a:lnTo>
                      <a:pt x="8" y="0"/>
                    </a:lnTo>
                    <a:lnTo>
                      <a:pt x="10" y="2"/>
                    </a:lnTo>
                    <a:lnTo>
                      <a:pt x="16" y="0"/>
                    </a:lnTo>
                    <a:lnTo>
                      <a:pt x="12" y="6"/>
                    </a:lnTo>
                    <a:lnTo>
                      <a:pt x="14" y="12"/>
                    </a:lnTo>
                    <a:close/>
                  </a:path>
                </a:pathLst>
              </a:custGeom>
              <a:solidFill>
                <a:srgbClr val="F5D300"/>
              </a:solidFill>
              <a:ln w="0">
                <a:solidFill>
                  <a:srgbClr val="525252"/>
                </a:solidFill>
                <a:round/>
                <a:headEnd/>
                <a:tailEnd/>
              </a:ln>
            </p:spPr>
            <p:txBody>
              <a:bodyPr/>
              <a:lstStyle/>
              <a:p>
                <a:endParaRPr lang="en-US"/>
              </a:p>
            </p:txBody>
          </p:sp>
          <p:sp>
            <p:nvSpPr>
              <p:cNvPr id="116" name="Freeform 21"/>
              <p:cNvSpPr>
                <a:spLocks/>
              </p:cNvSpPr>
              <p:nvPr/>
            </p:nvSpPr>
            <p:spPr bwMode="auto">
              <a:xfrm>
                <a:off x="3986004" y="3568769"/>
                <a:ext cx="18317" cy="20352"/>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0 w 18"/>
                  <a:gd name="T9" fmla="*/ 2147483647 h 20"/>
                  <a:gd name="T10" fmla="*/ 2147483647 w 18"/>
                  <a:gd name="T11" fmla="*/ 2147483647 h 20"/>
                  <a:gd name="T12" fmla="*/ 2147483647 w 18"/>
                  <a:gd name="T13" fmla="*/ 0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14" y="14"/>
                    </a:moveTo>
                    <a:lnTo>
                      <a:pt x="8" y="14"/>
                    </a:lnTo>
                    <a:lnTo>
                      <a:pt x="4" y="20"/>
                    </a:lnTo>
                    <a:lnTo>
                      <a:pt x="4" y="14"/>
                    </a:lnTo>
                    <a:lnTo>
                      <a:pt x="0" y="12"/>
                    </a:lnTo>
                    <a:lnTo>
                      <a:pt x="6" y="8"/>
                    </a:lnTo>
                    <a:lnTo>
                      <a:pt x="8" y="0"/>
                    </a:lnTo>
                    <a:lnTo>
                      <a:pt x="12" y="4"/>
                    </a:lnTo>
                    <a:lnTo>
                      <a:pt x="18" y="2"/>
                    </a:lnTo>
                    <a:lnTo>
                      <a:pt x="14" y="8"/>
                    </a:lnTo>
                    <a:lnTo>
                      <a:pt x="14" y="14"/>
                    </a:lnTo>
                    <a:close/>
                  </a:path>
                </a:pathLst>
              </a:custGeom>
              <a:solidFill>
                <a:srgbClr val="F5D300"/>
              </a:solidFill>
              <a:ln w="0">
                <a:solidFill>
                  <a:srgbClr val="525252"/>
                </a:solidFill>
                <a:round/>
                <a:headEnd/>
                <a:tailEnd/>
              </a:ln>
            </p:spPr>
            <p:txBody>
              <a:bodyPr/>
              <a:lstStyle/>
              <a:p>
                <a:endParaRPr lang="en-US"/>
              </a:p>
            </p:txBody>
          </p:sp>
          <p:sp>
            <p:nvSpPr>
              <p:cNvPr id="117" name="Freeform 22"/>
              <p:cNvSpPr>
                <a:spLocks/>
              </p:cNvSpPr>
              <p:nvPr/>
            </p:nvSpPr>
            <p:spPr bwMode="auto">
              <a:xfrm>
                <a:off x="3941228" y="3088453"/>
                <a:ext cx="926033" cy="1235389"/>
              </a:xfrm>
              <a:custGeom>
                <a:avLst/>
                <a:gdLst>
                  <a:gd name="T0" fmla="*/ 2147483647 w 910"/>
                  <a:gd name="T1" fmla="*/ 2147483647 h 1214"/>
                  <a:gd name="T2" fmla="*/ 0 w 910"/>
                  <a:gd name="T3" fmla="*/ 2147483647 h 1214"/>
                  <a:gd name="T4" fmla="*/ 0 w 910"/>
                  <a:gd name="T5" fmla="*/ 2147483647 h 1214"/>
                  <a:gd name="T6" fmla="*/ 2147483647 w 910"/>
                  <a:gd name="T7" fmla="*/ 0 h 1214"/>
                  <a:gd name="T8" fmla="*/ 2147483647 w 910"/>
                  <a:gd name="T9" fmla="*/ 2147483647 h 1214"/>
                  <a:gd name="T10" fmla="*/ 0 60000 65536"/>
                  <a:gd name="T11" fmla="*/ 0 60000 65536"/>
                  <a:gd name="T12" fmla="*/ 0 60000 65536"/>
                  <a:gd name="T13" fmla="*/ 0 60000 65536"/>
                  <a:gd name="T14" fmla="*/ 0 60000 65536"/>
                  <a:gd name="T15" fmla="*/ 0 w 910"/>
                  <a:gd name="T16" fmla="*/ 0 h 1214"/>
                  <a:gd name="T17" fmla="*/ 910 w 910"/>
                  <a:gd name="T18" fmla="*/ 1214 h 1214"/>
                </a:gdLst>
                <a:ahLst/>
                <a:cxnLst>
                  <a:cxn ang="T10">
                    <a:pos x="T0" y="T1"/>
                  </a:cxn>
                  <a:cxn ang="T11">
                    <a:pos x="T2" y="T3"/>
                  </a:cxn>
                  <a:cxn ang="T12">
                    <a:pos x="T4" y="T5"/>
                  </a:cxn>
                  <a:cxn ang="T13">
                    <a:pos x="T6" y="T7"/>
                  </a:cxn>
                  <a:cxn ang="T14">
                    <a:pos x="T8" y="T9"/>
                  </a:cxn>
                </a:cxnLst>
                <a:rect l="T15" t="T16" r="T17" b="T18"/>
                <a:pathLst>
                  <a:path w="910" h="1214">
                    <a:moveTo>
                      <a:pt x="910" y="688"/>
                    </a:moveTo>
                    <a:lnTo>
                      <a:pt x="0" y="1214"/>
                    </a:lnTo>
                    <a:lnTo>
                      <a:pt x="0" y="526"/>
                    </a:lnTo>
                    <a:lnTo>
                      <a:pt x="910" y="0"/>
                    </a:lnTo>
                    <a:lnTo>
                      <a:pt x="910" y="688"/>
                    </a:lnTo>
                    <a:close/>
                  </a:path>
                </a:pathLst>
              </a:custGeom>
              <a:solidFill>
                <a:srgbClr val="FFFFFF"/>
              </a:solidFill>
              <a:ln w="3175">
                <a:solidFill>
                  <a:srgbClr val="525252"/>
                </a:solidFill>
                <a:round/>
                <a:headEnd/>
                <a:tailEnd/>
              </a:ln>
            </p:spPr>
            <p:txBody>
              <a:bodyPr/>
              <a:lstStyle/>
              <a:p>
                <a:endParaRPr lang="en-US"/>
              </a:p>
            </p:txBody>
          </p:sp>
          <p:sp>
            <p:nvSpPr>
              <p:cNvPr id="118" name="Freeform 23"/>
              <p:cNvSpPr>
                <a:spLocks/>
              </p:cNvSpPr>
              <p:nvPr/>
            </p:nvSpPr>
            <p:spPr bwMode="auto">
              <a:xfrm>
                <a:off x="4871331" y="3096594"/>
                <a:ext cx="14247" cy="254405"/>
              </a:xfrm>
              <a:custGeom>
                <a:avLst/>
                <a:gdLst>
                  <a:gd name="T0" fmla="*/ 2147483647 w 14"/>
                  <a:gd name="T1" fmla="*/ 2147483647 h 250"/>
                  <a:gd name="T2" fmla="*/ 0 w 14"/>
                  <a:gd name="T3" fmla="*/ 2147483647 h 250"/>
                  <a:gd name="T4" fmla="*/ 0 w 14"/>
                  <a:gd name="T5" fmla="*/ 2147483647 h 250"/>
                  <a:gd name="T6" fmla="*/ 2147483647 w 14"/>
                  <a:gd name="T7" fmla="*/ 0 h 250"/>
                  <a:gd name="T8" fmla="*/ 2147483647 w 14"/>
                  <a:gd name="T9" fmla="*/ 2147483647 h 250"/>
                  <a:gd name="T10" fmla="*/ 0 60000 65536"/>
                  <a:gd name="T11" fmla="*/ 0 60000 65536"/>
                  <a:gd name="T12" fmla="*/ 0 60000 65536"/>
                  <a:gd name="T13" fmla="*/ 0 60000 65536"/>
                  <a:gd name="T14" fmla="*/ 0 60000 65536"/>
                  <a:gd name="T15" fmla="*/ 0 w 14"/>
                  <a:gd name="T16" fmla="*/ 0 h 250"/>
                  <a:gd name="T17" fmla="*/ 14 w 14"/>
                  <a:gd name="T18" fmla="*/ 250 h 250"/>
                </a:gdLst>
                <a:ahLst/>
                <a:cxnLst>
                  <a:cxn ang="T10">
                    <a:pos x="T0" y="T1"/>
                  </a:cxn>
                  <a:cxn ang="T11">
                    <a:pos x="T2" y="T3"/>
                  </a:cxn>
                  <a:cxn ang="T12">
                    <a:pos x="T4" y="T5"/>
                  </a:cxn>
                  <a:cxn ang="T13">
                    <a:pos x="T6" y="T7"/>
                  </a:cxn>
                  <a:cxn ang="T14">
                    <a:pos x="T8" y="T9"/>
                  </a:cxn>
                </a:cxnLst>
                <a:rect l="T15" t="T16" r="T17" b="T18"/>
                <a:pathLst>
                  <a:path w="14" h="250">
                    <a:moveTo>
                      <a:pt x="14" y="242"/>
                    </a:moveTo>
                    <a:lnTo>
                      <a:pt x="0" y="250"/>
                    </a:lnTo>
                    <a:lnTo>
                      <a:pt x="0" y="8"/>
                    </a:lnTo>
                    <a:lnTo>
                      <a:pt x="14" y="0"/>
                    </a:lnTo>
                    <a:lnTo>
                      <a:pt x="14" y="242"/>
                    </a:lnTo>
                    <a:close/>
                  </a:path>
                </a:pathLst>
              </a:custGeom>
              <a:solidFill>
                <a:srgbClr val="CCCCCC"/>
              </a:solidFill>
              <a:ln w="3175">
                <a:solidFill>
                  <a:srgbClr val="525252"/>
                </a:solidFill>
                <a:round/>
                <a:headEnd/>
                <a:tailEnd/>
              </a:ln>
            </p:spPr>
            <p:txBody>
              <a:bodyPr/>
              <a:lstStyle/>
              <a:p>
                <a:endParaRPr lang="en-US"/>
              </a:p>
            </p:txBody>
          </p:sp>
          <p:sp>
            <p:nvSpPr>
              <p:cNvPr id="119" name="Freeform 24"/>
              <p:cNvSpPr>
                <a:spLocks/>
              </p:cNvSpPr>
              <p:nvPr/>
            </p:nvSpPr>
            <p:spPr bwMode="auto">
              <a:xfrm>
                <a:off x="4871331" y="3082348"/>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120" name="Freeform 25"/>
              <p:cNvSpPr>
                <a:spLocks/>
              </p:cNvSpPr>
              <p:nvPr/>
            </p:nvSpPr>
            <p:spPr bwMode="auto">
              <a:xfrm>
                <a:off x="4871331" y="3760082"/>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121" name="Line 26"/>
              <p:cNvSpPr>
                <a:spLocks noChangeShapeType="1"/>
              </p:cNvSpPr>
              <p:nvPr/>
            </p:nvSpPr>
            <p:spPr bwMode="auto">
              <a:xfrm flipV="1">
                <a:off x="3941228" y="3312330"/>
                <a:ext cx="675698" cy="390765"/>
              </a:xfrm>
              <a:prstGeom prst="line">
                <a:avLst/>
              </a:prstGeom>
              <a:noFill/>
              <a:ln w="3175">
                <a:solidFill>
                  <a:srgbClr val="B4B4B4"/>
                </a:solidFill>
                <a:round/>
                <a:headEnd/>
                <a:tailEnd/>
              </a:ln>
            </p:spPr>
            <p:txBody>
              <a:bodyPr/>
              <a:lstStyle/>
              <a:p>
                <a:endParaRPr lang="en-US"/>
              </a:p>
            </p:txBody>
          </p:sp>
          <p:sp>
            <p:nvSpPr>
              <p:cNvPr id="122" name="Freeform 27"/>
              <p:cNvSpPr>
                <a:spLocks/>
              </p:cNvSpPr>
              <p:nvPr/>
            </p:nvSpPr>
            <p:spPr bwMode="auto">
              <a:xfrm>
                <a:off x="4423579" y="3298083"/>
                <a:ext cx="152643" cy="107868"/>
              </a:xfrm>
              <a:custGeom>
                <a:avLst/>
                <a:gdLst>
                  <a:gd name="T0" fmla="*/ 2147483647 w 150"/>
                  <a:gd name="T1" fmla="*/ 2147483647 h 106"/>
                  <a:gd name="T2" fmla="*/ 0 w 150"/>
                  <a:gd name="T3" fmla="*/ 2147483647 h 106"/>
                  <a:gd name="T4" fmla="*/ 0 w 150"/>
                  <a:gd name="T5" fmla="*/ 2147483647 h 106"/>
                  <a:gd name="T6" fmla="*/ 2147483647 w 150"/>
                  <a:gd name="T7" fmla="*/ 0 h 106"/>
                  <a:gd name="T8" fmla="*/ 2147483647 w 150"/>
                  <a:gd name="T9" fmla="*/ 2147483647 h 106"/>
                  <a:gd name="T10" fmla="*/ 0 60000 65536"/>
                  <a:gd name="T11" fmla="*/ 0 60000 65536"/>
                  <a:gd name="T12" fmla="*/ 0 60000 65536"/>
                  <a:gd name="T13" fmla="*/ 0 60000 65536"/>
                  <a:gd name="T14" fmla="*/ 0 60000 65536"/>
                  <a:gd name="T15" fmla="*/ 0 w 150"/>
                  <a:gd name="T16" fmla="*/ 0 h 106"/>
                  <a:gd name="T17" fmla="*/ 150 w 150"/>
                  <a:gd name="T18" fmla="*/ 106 h 106"/>
                </a:gdLst>
                <a:ahLst/>
                <a:cxnLst>
                  <a:cxn ang="T10">
                    <a:pos x="T0" y="T1"/>
                  </a:cxn>
                  <a:cxn ang="T11">
                    <a:pos x="T2" y="T3"/>
                  </a:cxn>
                  <a:cxn ang="T12">
                    <a:pos x="T4" y="T5"/>
                  </a:cxn>
                  <a:cxn ang="T13">
                    <a:pos x="T6" y="T7"/>
                  </a:cxn>
                  <a:cxn ang="T14">
                    <a:pos x="T8" y="T9"/>
                  </a:cxn>
                </a:cxnLst>
                <a:rect l="T15" t="T16" r="T17" b="T18"/>
                <a:pathLst>
                  <a:path w="150" h="106">
                    <a:moveTo>
                      <a:pt x="150" y="18"/>
                    </a:moveTo>
                    <a:lnTo>
                      <a:pt x="0" y="106"/>
                    </a:lnTo>
                    <a:lnTo>
                      <a:pt x="0" y="88"/>
                    </a:lnTo>
                    <a:lnTo>
                      <a:pt x="150" y="0"/>
                    </a:lnTo>
                    <a:lnTo>
                      <a:pt x="150" y="18"/>
                    </a:lnTo>
                    <a:close/>
                  </a:path>
                </a:pathLst>
              </a:custGeom>
              <a:noFill/>
              <a:ln w="3175">
                <a:solidFill>
                  <a:srgbClr val="B4B4B4"/>
                </a:solidFill>
                <a:round/>
                <a:headEnd/>
                <a:tailEnd/>
              </a:ln>
            </p:spPr>
            <p:txBody>
              <a:bodyPr/>
              <a:lstStyle/>
              <a:p>
                <a:endParaRPr lang="en-US"/>
              </a:p>
            </p:txBody>
          </p:sp>
          <p:sp>
            <p:nvSpPr>
              <p:cNvPr id="123" name="Freeform 28"/>
              <p:cNvSpPr>
                <a:spLocks/>
              </p:cNvSpPr>
              <p:nvPr/>
            </p:nvSpPr>
            <p:spPr bwMode="auto">
              <a:xfrm>
                <a:off x="4590469" y="3259413"/>
                <a:ext cx="65128" cy="44775"/>
              </a:xfrm>
              <a:custGeom>
                <a:avLst/>
                <a:gdLst>
                  <a:gd name="T0" fmla="*/ 2147483647 w 64"/>
                  <a:gd name="T1" fmla="*/ 2147483647 h 44"/>
                  <a:gd name="T2" fmla="*/ 2147483647 w 64"/>
                  <a:gd name="T3" fmla="*/ 2147483647 h 44"/>
                  <a:gd name="T4" fmla="*/ 2147483647 w 64"/>
                  <a:gd name="T5" fmla="*/ 2147483647 h 44"/>
                  <a:gd name="T6" fmla="*/ 2147483647 w 64"/>
                  <a:gd name="T7" fmla="*/ 2147483647 h 44"/>
                  <a:gd name="T8" fmla="*/ 2147483647 w 64"/>
                  <a:gd name="T9" fmla="*/ 2147483647 h 44"/>
                  <a:gd name="T10" fmla="*/ 2147483647 w 64"/>
                  <a:gd name="T11" fmla="*/ 2147483647 h 44"/>
                  <a:gd name="T12" fmla="*/ 2147483647 w 64"/>
                  <a:gd name="T13" fmla="*/ 2147483647 h 44"/>
                  <a:gd name="T14" fmla="*/ 0 w 64"/>
                  <a:gd name="T15" fmla="*/ 2147483647 h 44"/>
                  <a:gd name="T16" fmla="*/ 0 w 64"/>
                  <a:gd name="T17" fmla="*/ 2147483647 h 44"/>
                  <a:gd name="T18" fmla="*/ 0 w 64"/>
                  <a:gd name="T19" fmla="*/ 2147483647 h 44"/>
                  <a:gd name="T20" fmla="*/ 2147483647 w 64"/>
                  <a:gd name="T21" fmla="*/ 2147483647 h 44"/>
                  <a:gd name="T22" fmla="*/ 2147483647 w 64"/>
                  <a:gd name="T23" fmla="*/ 2147483647 h 44"/>
                  <a:gd name="T24" fmla="*/ 2147483647 w 64"/>
                  <a:gd name="T25" fmla="*/ 0 h 44"/>
                  <a:gd name="T26" fmla="*/ 2147483647 w 64"/>
                  <a:gd name="T27" fmla="*/ 0 h 44"/>
                  <a:gd name="T28" fmla="*/ 2147483647 w 64"/>
                  <a:gd name="T29" fmla="*/ 0 h 44"/>
                  <a:gd name="T30" fmla="*/ 2147483647 w 64"/>
                  <a:gd name="T31" fmla="*/ 2147483647 h 44"/>
                  <a:gd name="T32" fmla="*/ 2147483647 w 64"/>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4"/>
                  <a:gd name="T53" fmla="*/ 64 w 6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4">
                    <a:moveTo>
                      <a:pt x="64" y="4"/>
                    </a:moveTo>
                    <a:lnTo>
                      <a:pt x="64" y="4"/>
                    </a:lnTo>
                    <a:lnTo>
                      <a:pt x="62" y="10"/>
                    </a:lnTo>
                    <a:lnTo>
                      <a:pt x="58" y="14"/>
                    </a:lnTo>
                    <a:lnTo>
                      <a:pt x="6" y="44"/>
                    </a:lnTo>
                    <a:lnTo>
                      <a:pt x="2" y="44"/>
                    </a:lnTo>
                    <a:lnTo>
                      <a:pt x="0" y="40"/>
                    </a:lnTo>
                    <a:lnTo>
                      <a:pt x="0" y="38"/>
                    </a:lnTo>
                    <a:lnTo>
                      <a:pt x="2" y="34"/>
                    </a:lnTo>
                    <a:lnTo>
                      <a:pt x="6" y="30"/>
                    </a:lnTo>
                    <a:lnTo>
                      <a:pt x="58" y="0"/>
                    </a:lnTo>
                    <a:lnTo>
                      <a:pt x="62" y="0"/>
                    </a:lnTo>
                    <a:lnTo>
                      <a:pt x="64" y="2"/>
                    </a:lnTo>
                    <a:lnTo>
                      <a:pt x="64" y="4"/>
                    </a:lnTo>
                    <a:close/>
                  </a:path>
                </a:pathLst>
              </a:custGeom>
              <a:solidFill>
                <a:srgbClr val="D45521"/>
              </a:solidFill>
              <a:ln w="9525">
                <a:noFill/>
                <a:round/>
                <a:headEnd/>
                <a:tailEnd/>
              </a:ln>
            </p:spPr>
            <p:txBody>
              <a:bodyPr/>
              <a:lstStyle/>
              <a:p>
                <a:endParaRPr lang="en-US"/>
              </a:p>
            </p:txBody>
          </p:sp>
          <p:sp>
            <p:nvSpPr>
              <p:cNvPr id="124" name="Line 29"/>
              <p:cNvSpPr>
                <a:spLocks noChangeShapeType="1"/>
              </p:cNvSpPr>
              <p:nvPr/>
            </p:nvSpPr>
            <p:spPr bwMode="auto">
              <a:xfrm flipV="1">
                <a:off x="3971757" y="3564699"/>
                <a:ext cx="95656" cy="54951"/>
              </a:xfrm>
              <a:prstGeom prst="line">
                <a:avLst/>
              </a:prstGeom>
              <a:noFill/>
              <a:ln w="6350">
                <a:solidFill>
                  <a:srgbClr val="00A6CE"/>
                </a:solidFill>
                <a:round/>
                <a:headEnd/>
                <a:tailEnd/>
              </a:ln>
            </p:spPr>
            <p:txBody>
              <a:bodyPr/>
              <a:lstStyle/>
              <a:p>
                <a:endParaRPr lang="en-US"/>
              </a:p>
            </p:txBody>
          </p:sp>
          <p:sp>
            <p:nvSpPr>
              <p:cNvPr id="125" name="Line 30"/>
              <p:cNvSpPr>
                <a:spLocks noChangeShapeType="1"/>
              </p:cNvSpPr>
              <p:nvPr/>
            </p:nvSpPr>
            <p:spPr bwMode="auto">
              <a:xfrm flipV="1">
                <a:off x="4085730" y="3489395"/>
                <a:ext cx="111938" cy="65128"/>
              </a:xfrm>
              <a:prstGeom prst="line">
                <a:avLst/>
              </a:prstGeom>
              <a:noFill/>
              <a:ln w="6350">
                <a:solidFill>
                  <a:srgbClr val="00A6CE"/>
                </a:solidFill>
                <a:round/>
                <a:headEnd/>
                <a:tailEnd/>
              </a:ln>
            </p:spPr>
            <p:txBody>
              <a:bodyPr/>
              <a:lstStyle/>
              <a:p>
                <a:endParaRPr lang="en-US"/>
              </a:p>
            </p:txBody>
          </p:sp>
          <p:sp>
            <p:nvSpPr>
              <p:cNvPr id="126" name="Line 31"/>
              <p:cNvSpPr>
                <a:spLocks noChangeShapeType="1"/>
              </p:cNvSpPr>
              <p:nvPr/>
            </p:nvSpPr>
            <p:spPr bwMode="auto">
              <a:xfrm flipV="1">
                <a:off x="4215985" y="3426303"/>
                <a:ext cx="91586" cy="52916"/>
              </a:xfrm>
              <a:prstGeom prst="line">
                <a:avLst/>
              </a:prstGeom>
              <a:noFill/>
              <a:ln w="6350">
                <a:solidFill>
                  <a:srgbClr val="00A6CE"/>
                </a:solidFill>
                <a:round/>
                <a:headEnd/>
                <a:tailEnd/>
              </a:ln>
            </p:spPr>
            <p:txBody>
              <a:bodyPr/>
              <a:lstStyle/>
              <a:p>
                <a:endParaRPr lang="en-US"/>
              </a:p>
            </p:txBody>
          </p:sp>
          <p:sp>
            <p:nvSpPr>
              <p:cNvPr id="127" name="Line 32"/>
              <p:cNvSpPr>
                <a:spLocks noChangeShapeType="1"/>
              </p:cNvSpPr>
              <p:nvPr/>
            </p:nvSpPr>
            <p:spPr bwMode="auto">
              <a:xfrm flipV="1">
                <a:off x="4323853" y="3342858"/>
                <a:ext cx="128220" cy="73269"/>
              </a:xfrm>
              <a:prstGeom prst="line">
                <a:avLst/>
              </a:prstGeom>
              <a:noFill/>
              <a:ln w="6350">
                <a:solidFill>
                  <a:srgbClr val="00A6CE"/>
                </a:solidFill>
                <a:round/>
                <a:headEnd/>
                <a:tailEnd/>
              </a:ln>
            </p:spPr>
            <p:txBody>
              <a:bodyPr/>
              <a:lstStyle/>
              <a:p>
                <a:endParaRPr lang="en-US"/>
              </a:p>
            </p:txBody>
          </p:sp>
          <p:sp>
            <p:nvSpPr>
              <p:cNvPr id="128" name="Line 34"/>
              <p:cNvSpPr>
                <a:spLocks noChangeShapeType="1"/>
              </p:cNvSpPr>
              <p:nvPr/>
            </p:nvSpPr>
            <p:spPr bwMode="auto">
              <a:xfrm flipV="1">
                <a:off x="3996180" y="3696989"/>
                <a:ext cx="105832" cy="61057"/>
              </a:xfrm>
              <a:prstGeom prst="line">
                <a:avLst/>
              </a:prstGeom>
              <a:noFill/>
              <a:ln w="6350">
                <a:solidFill>
                  <a:srgbClr val="B4B4B4"/>
                </a:solidFill>
                <a:round/>
                <a:headEnd/>
                <a:tailEnd/>
              </a:ln>
            </p:spPr>
            <p:txBody>
              <a:bodyPr/>
              <a:lstStyle/>
              <a:p>
                <a:endParaRPr lang="en-US"/>
              </a:p>
            </p:txBody>
          </p:sp>
          <p:sp>
            <p:nvSpPr>
              <p:cNvPr id="129" name="Line 35"/>
              <p:cNvSpPr>
                <a:spLocks noChangeShapeType="1"/>
              </p:cNvSpPr>
              <p:nvPr/>
            </p:nvSpPr>
            <p:spPr bwMode="auto">
              <a:xfrm flipV="1">
                <a:off x="3996180" y="3721412"/>
                <a:ext cx="105832" cy="61057"/>
              </a:xfrm>
              <a:prstGeom prst="line">
                <a:avLst/>
              </a:prstGeom>
              <a:noFill/>
              <a:ln w="6350">
                <a:solidFill>
                  <a:srgbClr val="B4B4B4"/>
                </a:solidFill>
                <a:round/>
                <a:headEnd/>
                <a:tailEnd/>
              </a:ln>
            </p:spPr>
            <p:txBody>
              <a:bodyPr/>
              <a:lstStyle/>
              <a:p>
                <a:endParaRPr lang="en-US"/>
              </a:p>
            </p:txBody>
          </p:sp>
          <p:sp>
            <p:nvSpPr>
              <p:cNvPr id="130" name="Line 36"/>
              <p:cNvSpPr>
                <a:spLocks noChangeShapeType="1"/>
              </p:cNvSpPr>
              <p:nvPr/>
            </p:nvSpPr>
            <p:spPr bwMode="auto">
              <a:xfrm flipV="1">
                <a:off x="3996180" y="3745835"/>
                <a:ext cx="105832" cy="63092"/>
              </a:xfrm>
              <a:prstGeom prst="line">
                <a:avLst/>
              </a:prstGeom>
              <a:noFill/>
              <a:ln w="6350">
                <a:solidFill>
                  <a:srgbClr val="B4B4B4"/>
                </a:solidFill>
                <a:round/>
                <a:headEnd/>
                <a:tailEnd/>
              </a:ln>
            </p:spPr>
            <p:txBody>
              <a:bodyPr/>
              <a:lstStyle/>
              <a:p>
                <a:endParaRPr lang="en-US"/>
              </a:p>
            </p:txBody>
          </p:sp>
          <p:sp>
            <p:nvSpPr>
              <p:cNvPr id="131" name="Line 37"/>
              <p:cNvSpPr>
                <a:spLocks noChangeShapeType="1"/>
              </p:cNvSpPr>
              <p:nvPr/>
            </p:nvSpPr>
            <p:spPr bwMode="auto">
              <a:xfrm flipV="1">
                <a:off x="3996180" y="3772293"/>
                <a:ext cx="105832" cy="61057"/>
              </a:xfrm>
              <a:prstGeom prst="line">
                <a:avLst/>
              </a:prstGeom>
              <a:noFill/>
              <a:ln w="6350">
                <a:solidFill>
                  <a:srgbClr val="B4B4B4"/>
                </a:solidFill>
                <a:round/>
                <a:headEnd/>
                <a:tailEnd/>
              </a:ln>
            </p:spPr>
            <p:txBody>
              <a:bodyPr/>
              <a:lstStyle/>
              <a:p>
                <a:endParaRPr lang="en-US"/>
              </a:p>
            </p:txBody>
          </p:sp>
          <p:sp>
            <p:nvSpPr>
              <p:cNvPr id="132" name="Line 38"/>
              <p:cNvSpPr>
                <a:spLocks noChangeShapeType="1"/>
              </p:cNvSpPr>
              <p:nvPr/>
            </p:nvSpPr>
            <p:spPr bwMode="auto">
              <a:xfrm flipV="1">
                <a:off x="3996180" y="3796716"/>
                <a:ext cx="105832" cy="63092"/>
              </a:xfrm>
              <a:prstGeom prst="line">
                <a:avLst/>
              </a:prstGeom>
              <a:noFill/>
              <a:ln w="6350">
                <a:solidFill>
                  <a:srgbClr val="B4B4B4"/>
                </a:solidFill>
                <a:round/>
                <a:headEnd/>
                <a:tailEnd/>
              </a:ln>
            </p:spPr>
            <p:txBody>
              <a:bodyPr/>
              <a:lstStyle/>
              <a:p>
                <a:endParaRPr lang="en-US"/>
              </a:p>
            </p:txBody>
          </p:sp>
          <p:sp>
            <p:nvSpPr>
              <p:cNvPr id="133" name="Line 39"/>
              <p:cNvSpPr>
                <a:spLocks noChangeShapeType="1"/>
              </p:cNvSpPr>
              <p:nvPr/>
            </p:nvSpPr>
            <p:spPr bwMode="auto">
              <a:xfrm flipV="1">
                <a:off x="3996180" y="3823174"/>
                <a:ext cx="105832" cy="61057"/>
              </a:xfrm>
              <a:prstGeom prst="line">
                <a:avLst/>
              </a:prstGeom>
              <a:noFill/>
              <a:ln w="6350">
                <a:solidFill>
                  <a:srgbClr val="B4B4B4"/>
                </a:solidFill>
                <a:round/>
                <a:headEnd/>
                <a:tailEnd/>
              </a:ln>
            </p:spPr>
            <p:txBody>
              <a:bodyPr/>
              <a:lstStyle/>
              <a:p>
                <a:endParaRPr lang="en-US"/>
              </a:p>
            </p:txBody>
          </p:sp>
          <p:sp>
            <p:nvSpPr>
              <p:cNvPr id="134" name="Line 40"/>
              <p:cNvSpPr>
                <a:spLocks noChangeShapeType="1"/>
              </p:cNvSpPr>
              <p:nvPr/>
            </p:nvSpPr>
            <p:spPr bwMode="auto">
              <a:xfrm flipV="1">
                <a:off x="3996180" y="3847597"/>
                <a:ext cx="105832" cy="61057"/>
              </a:xfrm>
              <a:prstGeom prst="line">
                <a:avLst/>
              </a:prstGeom>
              <a:noFill/>
              <a:ln w="6350">
                <a:solidFill>
                  <a:srgbClr val="B4B4B4"/>
                </a:solidFill>
                <a:round/>
                <a:headEnd/>
                <a:tailEnd/>
              </a:ln>
            </p:spPr>
            <p:txBody>
              <a:bodyPr/>
              <a:lstStyle/>
              <a:p>
                <a:endParaRPr lang="en-US"/>
              </a:p>
            </p:txBody>
          </p:sp>
          <p:sp>
            <p:nvSpPr>
              <p:cNvPr id="135" name="Line 41"/>
              <p:cNvSpPr>
                <a:spLocks noChangeShapeType="1"/>
              </p:cNvSpPr>
              <p:nvPr/>
            </p:nvSpPr>
            <p:spPr bwMode="auto">
              <a:xfrm flipV="1">
                <a:off x="3996180" y="3874055"/>
                <a:ext cx="105832" cy="61057"/>
              </a:xfrm>
              <a:prstGeom prst="line">
                <a:avLst/>
              </a:prstGeom>
              <a:noFill/>
              <a:ln w="6350">
                <a:solidFill>
                  <a:srgbClr val="B4B4B4"/>
                </a:solidFill>
                <a:round/>
                <a:headEnd/>
                <a:tailEnd/>
              </a:ln>
            </p:spPr>
            <p:txBody>
              <a:bodyPr/>
              <a:lstStyle/>
              <a:p>
                <a:endParaRPr lang="en-US"/>
              </a:p>
            </p:txBody>
          </p:sp>
          <p:sp>
            <p:nvSpPr>
              <p:cNvPr id="136" name="Line 42"/>
              <p:cNvSpPr>
                <a:spLocks noChangeShapeType="1"/>
              </p:cNvSpPr>
              <p:nvPr/>
            </p:nvSpPr>
            <p:spPr bwMode="auto">
              <a:xfrm flipV="1">
                <a:off x="3996180" y="3898478"/>
                <a:ext cx="105832" cy="61057"/>
              </a:xfrm>
              <a:prstGeom prst="line">
                <a:avLst/>
              </a:prstGeom>
              <a:noFill/>
              <a:ln w="6350">
                <a:solidFill>
                  <a:srgbClr val="B4B4B4"/>
                </a:solidFill>
                <a:round/>
                <a:headEnd/>
                <a:tailEnd/>
              </a:ln>
            </p:spPr>
            <p:txBody>
              <a:bodyPr/>
              <a:lstStyle/>
              <a:p>
                <a:endParaRPr lang="en-US"/>
              </a:p>
            </p:txBody>
          </p:sp>
          <p:sp>
            <p:nvSpPr>
              <p:cNvPr id="137" name="Line 43"/>
              <p:cNvSpPr>
                <a:spLocks noChangeShapeType="1"/>
              </p:cNvSpPr>
              <p:nvPr/>
            </p:nvSpPr>
            <p:spPr bwMode="auto">
              <a:xfrm flipV="1">
                <a:off x="3996180" y="3922901"/>
                <a:ext cx="105832" cy="63092"/>
              </a:xfrm>
              <a:prstGeom prst="line">
                <a:avLst/>
              </a:prstGeom>
              <a:noFill/>
              <a:ln w="6350">
                <a:solidFill>
                  <a:srgbClr val="B4B4B4"/>
                </a:solidFill>
                <a:round/>
                <a:headEnd/>
                <a:tailEnd/>
              </a:ln>
            </p:spPr>
            <p:txBody>
              <a:bodyPr/>
              <a:lstStyle/>
              <a:p>
                <a:endParaRPr lang="en-US"/>
              </a:p>
            </p:txBody>
          </p:sp>
          <p:sp>
            <p:nvSpPr>
              <p:cNvPr id="138" name="Line 44"/>
              <p:cNvSpPr>
                <a:spLocks noChangeShapeType="1"/>
              </p:cNvSpPr>
              <p:nvPr/>
            </p:nvSpPr>
            <p:spPr bwMode="auto">
              <a:xfrm flipV="1">
                <a:off x="3996180" y="3949359"/>
                <a:ext cx="105832" cy="61057"/>
              </a:xfrm>
              <a:prstGeom prst="line">
                <a:avLst/>
              </a:prstGeom>
              <a:noFill/>
              <a:ln w="6350">
                <a:solidFill>
                  <a:srgbClr val="B4B4B4"/>
                </a:solidFill>
                <a:round/>
                <a:headEnd/>
                <a:tailEnd/>
              </a:ln>
            </p:spPr>
            <p:txBody>
              <a:bodyPr/>
              <a:lstStyle/>
              <a:p>
                <a:endParaRPr lang="en-US"/>
              </a:p>
            </p:txBody>
          </p:sp>
          <p:sp>
            <p:nvSpPr>
              <p:cNvPr id="139" name="Line 45"/>
              <p:cNvSpPr>
                <a:spLocks noChangeShapeType="1"/>
              </p:cNvSpPr>
              <p:nvPr/>
            </p:nvSpPr>
            <p:spPr bwMode="auto">
              <a:xfrm flipV="1">
                <a:off x="3996180" y="3973781"/>
                <a:ext cx="105832" cy="63092"/>
              </a:xfrm>
              <a:prstGeom prst="line">
                <a:avLst/>
              </a:prstGeom>
              <a:noFill/>
              <a:ln w="6350">
                <a:solidFill>
                  <a:srgbClr val="B4B4B4"/>
                </a:solidFill>
                <a:round/>
                <a:headEnd/>
                <a:tailEnd/>
              </a:ln>
            </p:spPr>
            <p:txBody>
              <a:bodyPr/>
              <a:lstStyle/>
              <a:p>
                <a:endParaRPr lang="en-US"/>
              </a:p>
            </p:txBody>
          </p:sp>
          <p:sp>
            <p:nvSpPr>
              <p:cNvPr id="140" name="Line 46"/>
              <p:cNvSpPr>
                <a:spLocks noChangeShapeType="1"/>
              </p:cNvSpPr>
              <p:nvPr/>
            </p:nvSpPr>
            <p:spPr bwMode="auto">
              <a:xfrm flipV="1">
                <a:off x="3996180" y="4000240"/>
                <a:ext cx="105832" cy="61057"/>
              </a:xfrm>
              <a:prstGeom prst="line">
                <a:avLst/>
              </a:prstGeom>
              <a:noFill/>
              <a:ln w="6350">
                <a:solidFill>
                  <a:srgbClr val="B4B4B4"/>
                </a:solidFill>
                <a:round/>
                <a:headEnd/>
                <a:tailEnd/>
              </a:ln>
            </p:spPr>
            <p:txBody>
              <a:bodyPr/>
              <a:lstStyle/>
              <a:p>
                <a:endParaRPr lang="en-US"/>
              </a:p>
            </p:txBody>
          </p:sp>
          <p:sp>
            <p:nvSpPr>
              <p:cNvPr id="141" name="Line 47"/>
              <p:cNvSpPr>
                <a:spLocks noChangeShapeType="1"/>
              </p:cNvSpPr>
              <p:nvPr/>
            </p:nvSpPr>
            <p:spPr bwMode="auto">
              <a:xfrm flipV="1">
                <a:off x="3996180" y="4024662"/>
                <a:ext cx="105832" cy="61057"/>
              </a:xfrm>
              <a:prstGeom prst="line">
                <a:avLst/>
              </a:prstGeom>
              <a:noFill/>
              <a:ln w="6350">
                <a:solidFill>
                  <a:srgbClr val="B4B4B4"/>
                </a:solidFill>
                <a:round/>
                <a:headEnd/>
                <a:tailEnd/>
              </a:ln>
            </p:spPr>
            <p:txBody>
              <a:bodyPr/>
              <a:lstStyle/>
              <a:p>
                <a:endParaRPr lang="en-US"/>
              </a:p>
            </p:txBody>
          </p:sp>
          <p:sp>
            <p:nvSpPr>
              <p:cNvPr id="142" name="Line 48"/>
              <p:cNvSpPr>
                <a:spLocks noChangeShapeType="1"/>
              </p:cNvSpPr>
              <p:nvPr/>
            </p:nvSpPr>
            <p:spPr bwMode="auto">
              <a:xfrm flipV="1">
                <a:off x="3996180" y="4049085"/>
                <a:ext cx="105832" cy="63092"/>
              </a:xfrm>
              <a:prstGeom prst="line">
                <a:avLst/>
              </a:prstGeom>
              <a:noFill/>
              <a:ln w="6350">
                <a:solidFill>
                  <a:srgbClr val="B4B4B4"/>
                </a:solidFill>
                <a:round/>
                <a:headEnd/>
                <a:tailEnd/>
              </a:ln>
            </p:spPr>
            <p:txBody>
              <a:bodyPr/>
              <a:lstStyle/>
              <a:p>
                <a:endParaRPr lang="en-US"/>
              </a:p>
            </p:txBody>
          </p:sp>
          <p:sp>
            <p:nvSpPr>
              <p:cNvPr id="143" name="Line 49"/>
              <p:cNvSpPr>
                <a:spLocks noChangeShapeType="1"/>
              </p:cNvSpPr>
              <p:nvPr/>
            </p:nvSpPr>
            <p:spPr bwMode="auto">
              <a:xfrm flipV="1">
                <a:off x="3996180" y="4075543"/>
                <a:ext cx="105832" cy="61057"/>
              </a:xfrm>
              <a:prstGeom prst="line">
                <a:avLst/>
              </a:prstGeom>
              <a:noFill/>
              <a:ln w="6350">
                <a:solidFill>
                  <a:srgbClr val="B4B4B4"/>
                </a:solidFill>
                <a:round/>
                <a:headEnd/>
                <a:tailEnd/>
              </a:ln>
            </p:spPr>
            <p:txBody>
              <a:bodyPr/>
              <a:lstStyle/>
              <a:p>
                <a:endParaRPr lang="en-US"/>
              </a:p>
            </p:txBody>
          </p:sp>
          <p:sp>
            <p:nvSpPr>
              <p:cNvPr id="144" name="Line 50"/>
              <p:cNvSpPr>
                <a:spLocks noChangeShapeType="1"/>
              </p:cNvSpPr>
              <p:nvPr/>
            </p:nvSpPr>
            <p:spPr bwMode="auto">
              <a:xfrm flipV="1">
                <a:off x="3996180" y="4099966"/>
                <a:ext cx="105832" cy="63092"/>
              </a:xfrm>
              <a:prstGeom prst="line">
                <a:avLst/>
              </a:prstGeom>
              <a:noFill/>
              <a:ln w="6350">
                <a:solidFill>
                  <a:srgbClr val="B4B4B4"/>
                </a:solidFill>
                <a:round/>
                <a:headEnd/>
                <a:tailEnd/>
              </a:ln>
            </p:spPr>
            <p:txBody>
              <a:bodyPr/>
              <a:lstStyle/>
              <a:p>
                <a:endParaRPr lang="en-US"/>
              </a:p>
            </p:txBody>
          </p:sp>
          <p:sp>
            <p:nvSpPr>
              <p:cNvPr id="145" name="Line 51"/>
              <p:cNvSpPr>
                <a:spLocks noChangeShapeType="1"/>
              </p:cNvSpPr>
              <p:nvPr/>
            </p:nvSpPr>
            <p:spPr bwMode="auto">
              <a:xfrm flipV="1">
                <a:off x="3996180" y="4126424"/>
                <a:ext cx="105832" cy="61057"/>
              </a:xfrm>
              <a:prstGeom prst="line">
                <a:avLst/>
              </a:prstGeom>
              <a:noFill/>
              <a:ln w="6350">
                <a:solidFill>
                  <a:srgbClr val="B4B4B4"/>
                </a:solidFill>
                <a:round/>
                <a:headEnd/>
                <a:tailEnd/>
              </a:ln>
            </p:spPr>
            <p:txBody>
              <a:bodyPr/>
              <a:lstStyle/>
              <a:p>
                <a:endParaRPr lang="en-US"/>
              </a:p>
            </p:txBody>
          </p:sp>
          <p:sp>
            <p:nvSpPr>
              <p:cNvPr id="146" name="Line 52"/>
              <p:cNvSpPr>
                <a:spLocks noChangeShapeType="1"/>
              </p:cNvSpPr>
              <p:nvPr/>
            </p:nvSpPr>
            <p:spPr bwMode="auto">
              <a:xfrm flipV="1">
                <a:off x="3996180" y="4150847"/>
                <a:ext cx="105832" cy="61057"/>
              </a:xfrm>
              <a:prstGeom prst="line">
                <a:avLst/>
              </a:prstGeom>
              <a:noFill/>
              <a:ln w="6350">
                <a:solidFill>
                  <a:srgbClr val="B4B4B4"/>
                </a:solidFill>
                <a:round/>
                <a:headEnd/>
                <a:tailEnd/>
              </a:ln>
            </p:spPr>
            <p:txBody>
              <a:bodyPr/>
              <a:lstStyle/>
              <a:p>
                <a:endParaRPr lang="en-US"/>
              </a:p>
            </p:txBody>
          </p:sp>
          <p:sp>
            <p:nvSpPr>
              <p:cNvPr id="147" name="Line 53"/>
              <p:cNvSpPr>
                <a:spLocks noChangeShapeType="1"/>
              </p:cNvSpPr>
              <p:nvPr/>
            </p:nvSpPr>
            <p:spPr bwMode="auto">
              <a:xfrm flipV="1">
                <a:off x="3996180" y="4177305"/>
                <a:ext cx="105832" cy="61057"/>
              </a:xfrm>
              <a:prstGeom prst="line">
                <a:avLst/>
              </a:prstGeom>
              <a:noFill/>
              <a:ln w="6350">
                <a:solidFill>
                  <a:srgbClr val="B4B4B4"/>
                </a:solidFill>
                <a:round/>
                <a:headEnd/>
                <a:tailEnd/>
              </a:ln>
            </p:spPr>
            <p:txBody>
              <a:bodyPr/>
              <a:lstStyle/>
              <a:p>
                <a:endParaRPr lang="en-US"/>
              </a:p>
            </p:txBody>
          </p:sp>
          <p:sp>
            <p:nvSpPr>
              <p:cNvPr id="148" name="Freeform 71"/>
              <p:cNvSpPr>
                <a:spLocks/>
              </p:cNvSpPr>
              <p:nvPr/>
            </p:nvSpPr>
            <p:spPr bwMode="auto">
              <a:xfrm>
                <a:off x="3963616" y="3611509"/>
                <a:ext cx="175030" cy="136361"/>
              </a:xfrm>
              <a:custGeom>
                <a:avLst/>
                <a:gdLst>
                  <a:gd name="T0" fmla="*/ 2147483647 w 172"/>
                  <a:gd name="T1" fmla="*/ 2147483647 h 134"/>
                  <a:gd name="T2" fmla="*/ 0 w 172"/>
                  <a:gd name="T3" fmla="*/ 2147483647 h 134"/>
                  <a:gd name="T4" fmla="*/ 0 w 172"/>
                  <a:gd name="T5" fmla="*/ 2147483647 h 134"/>
                  <a:gd name="T6" fmla="*/ 2147483647 w 172"/>
                  <a:gd name="T7" fmla="*/ 0 h 134"/>
                  <a:gd name="T8" fmla="*/ 2147483647 w 172"/>
                  <a:gd name="T9" fmla="*/ 2147483647 h 134"/>
                  <a:gd name="T10" fmla="*/ 0 60000 65536"/>
                  <a:gd name="T11" fmla="*/ 0 60000 65536"/>
                  <a:gd name="T12" fmla="*/ 0 60000 65536"/>
                  <a:gd name="T13" fmla="*/ 0 60000 65536"/>
                  <a:gd name="T14" fmla="*/ 0 60000 65536"/>
                  <a:gd name="T15" fmla="*/ 0 w 172"/>
                  <a:gd name="T16" fmla="*/ 0 h 134"/>
                  <a:gd name="T17" fmla="*/ 172 w 172"/>
                  <a:gd name="T18" fmla="*/ 134 h 134"/>
                </a:gdLst>
                <a:ahLst/>
                <a:cxnLst>
                  <a:cxn ang="T10">
                    <a:pos x="T0" y="T1"/>
                  </a:cxn>
                  <a:cxn ang="T11">
                    <a:pos x="T2" y="T3"/>
                  </a:cxn>
                  <a:cxn ang="T12">
                    <a:pos x="T4" y="T5"/>
                  </a:cxn>
                  <a:cxn ang="T13">
                    <a:pos x="T6" y="T7"/>
                  </a:cxn>
                  <a:cxn ang="T14">
                    <a:pos x="T8" y="T9"/>
                  </a:cxn>
                </a:cxnLst>
                <a:rect l="T15" t="T16" r="T17" b="T18"/>
                <a:pathLst>
                  <a:path w="172" h="134">
                    <a:moveTo>
                      <a:pt x="172" y="34"/>
                    </a:moveTo>
                    <a:lnTo>
                      <a:pt x="0" y="134"/>
                    </a:lnTo>
                    <a:lnTo>
                      <a:pt x="0" y="100"/>
                    </a:lnTo>
                    <a:lnTo>
                      <a:pt x="172" y="0"/>
                    </a:lnTo>
                    <a:lnTo>
                      <a:pt x="172" y="34"/>
                    </a:lnTo>
                    <a:close/>
                  </a:path>
                </a:pathLst>
              </a:custGeom>
              <a:solidFill>
                <a:srgbClr val="0E9B7D"/>
              </a:solidFill>
              <a:ln w="9525">
                <a:noFill/>
                <a:round/>
                <a:headEnd/>
                <a:tailEnd/>
              </a:ln>
            </p:spPr>
            <p:txBody>
              <a:bodyPr/>
              <a:lstStyle/>
              <a:p>
                <a:endParaRPr lang="en-US"/>
              </a:p>
            </p:txBody>
          </p:sp>
          <p:sp>
            <p:nvSpPr>
              <p:cNvPr id="149" name="Line 72"/>
              <p:cNvSpPr>
                <a:spLocks noChangeShapeType="1"/>
              </p:cNvSpPr>
              <p:nvPr/>
            </p:nvSpPr>
            <p:spPr bwMode="auto">
              <a:xfrm flipV="1">
                <a:off x="3941228" y="3041643"/>
                <a:ext cx="950455" cy="547479"/>
              </a:xfrm>
              <a:prstGeom prst="line">
                <a:avLst/>
              </a:prstGeom>
              <a:noFill/>
              <a:ln w="3175">
                <a:solidFill>
                  <a:srgbClr val="525252"/>
                </a:solidFill>
                <a:round/>
                <a:headEnd/>
                <a:tailEnd/>
              </a:ln>
            </p:spPr>
            <p:txBody>
              <a:bodyPr/>
              <a:lstStyle/>
              <a:p>
                <a:endParaRPr lang="en-US"/>
              </a:p>
            </p:txBody>
          </p:sp>
          <p:sp>
            <p:nvSpPr>
              <p:cNvPr id="150" name="Freeform 73"/>
              <p:cNvSpPr>
                <a:spLocks/>
              </p:cNvSpPr>
              <p:nvPr/>
            </p:nvSpPr>
            <p:spPr bwMode="auto">
              <a:xfrm>
                <a:off x="3963616" y="3611509"/>
                <a:ext cx="175030" cy="679769"/>
              </a:xfrm>
              <a:custGeom>
                <a:avLst/>
                <a:gdLst>
                  <a:gd name="T0" fmla="*/ 0 w 172"/>
                  <a:gd name="T1" fmla="*/ 2147483647 h 668"/>
                  <a:gd name="T2" fmla="*/ 0 w 172"/>
                  <a:gd name="T3" fmla="*/ 2147483647 h 668"/>
                  <a:gd name="T4" fmla="*/ 2147483647 w 172"/>
                  <a:gd name="T5" fmla="*/ 0 h 668"/>
                  <a:gd name="T6" fmla="*/ 2147483647 w 172"/>
                  <a:gd name="T7" fmla="*/ 2147483647 h 668"/>
                  <a:gd name="T8" fmla="*/ 0 60000 65536"/>
                  <a:gd name="T9" fmla="*/ 0 60000 65536"/>
                  <a:gd name="T10" fmla="*/ 0 60000 65536"/>
                  <a:gd name="T11" fmla="*/ 0 60000 65536"/>
                  <a:gd name="T12" fmla="*/ 0 w 172"/>
                  <a:gd name="T13" fmla="*/ 0 h 668"/>
                  <a:gd name="T14" fmla="*/ 172 w 172"/>
                  <a:gd name="T15" fmla="*/ 668 h 668"/>
                </a:gdLst>
                <a:ahLst/>
                <a:cxnLst>
                  <a:cxn ang="T8">
                    <a:pos x="T0" y="T1"/>
                  </a:cxn>
                  <a:cxn ang="T9">
                    <a:pos x="T2" y="T3"/>
                  </a:cxn>
                  <a:cxn ang="T10">
                    <a:pos x="T4" y="T5"/>
                  </a:cxn>
                  <a:cxn ang="T11">
                    <a:pos x="T6" y="T7"/>
                  </a:cxn>
                </a:cxnLst>
                <a:rect l="T12" t="T13" r="T14" b="T15"/>
                <a:pathLst>
                  <a:path w="172" h="668">
                    <a:moveTo>
                      <a:pt x="0" y="668"/>
                    </a:moveTo>
                    <a:lnTo>
                      <a:pt x="0" y="100"/>
                    </a:lnTo>
                    <a:lnTo>
                      <a:pt x="172" y="0"/>
                    </a:lnTo>
                    <a:lnTo>
                      <a:pt x="172" y="570"/>
                    </a:lnTo>
                  </a:path>
                </a:pathLst>
              </a:custGeom>
              <a:noFill/>
              <a:ln w="6350">
                <a:solidFill>
                  <a:srgbClr val="B4B4B4"/>
                </a:solidFill>
                <a:round/>
                <a:headEnd/>
                <a:tailEnd/>
              </a:ln>
            </p:spPr>
            <p:txBody>
              <a:bodyPr/>
              <a:lstStyle/>
              <a:p>
                <a:endParaRPr lang="en-US"/>
              </a:p>
            </p:txBody>
          </p:sp>
          <p:sp>
            <p:nvSpPr>
              <p:cNvPr id="151" name="Freeform 74"/>
              <p:cNvSpPr>
                <a:spLocks/>
              </p:cNvSpPr>
              <p:nvPr/>
            </p:nvSpPr>
            <p:spPr bwMode="auto">
              <a:xfrm>
                <a:off x="3931052" y="3523994"/>
                <a:ext cx="10176" cy="822236"/>
              </a:xfrm>
              <a:custGeom>
                <a:avLst/>
                <a:gdLst>
                  <a:gd name="T0" fmla="*/ 2147483647 w 10"/>
                  <a:gd name="T1" fmla="*/ 2147483647 h 808"/>
                  <a:gd name="T2" fmla="*/ 0 w 10"/>
                  <a:gd name="T3" fmla="*/ 2147483647 h 808"/>
                  <a:gd name="T4" fmla="*/ 0 w 10"/>
                  <a:gd name="T5" fmla="*/ 0 h 808"/>
                  <a:gd name="T6" fmla="*/ 2147483647 w 10"/>
                  <a:gd name="T7" fmla="*/ 2147483647 h 808"/>
                  <a:gd name="T8" fmla="*/ 2147483647 w 10"/>
                  <a:gd name="T9" fmla="*/ 2147483647 h 808"/>
                  <a:gd name="T10" fmla="*/ 0 60000 65536"/>
                  <a:gd name="T11" fmla="*/ 0 60000 65536"/>
                  <a:gd name="T12" fmla="*/ 0 60000 65536"/>
                  <a:gd name="T13" fmla="*/ 0 60000 65536"/>
                  <a:gd name="T14" fmla="*/ 0 60000 65536"/>
                  <a:gd name="T15" fmla="*/ 0 w 10"/>
                  <a:gd name="T16" fmla="*/ 0 h 808"/>
                  <a:gd name="T17" fmla="*/ 10 w 10"/>
                  <a:gd name="T18" fmla="*/ 808 h 808"/>
                </a:gdLst>
                <a:ahLst/>
                <a:cxnLst>
                  <a:cxn ang="T10">
                    <a:pos x="T0" y="T1"/>
                  </a:cxn>
                  <a:cxn ang="T11">
                    <a:pos x="T2" y="T3"/>
                  </a:cxn>
                  <a:cxn ang="T12">
                    <a:pos x="T4" y="T5"/>
                  </a:cxn>
                  <a:cxn ang="T13">
                    <a:pos x="T6" y="T7"/>
                  </a:cxn>
                  <a:cxn ang="T14">
                    <a:pos x="T8" y="T9"/>
                  </a:cxn>
                </a:cxnLst>
                <a:rect l="T15" t="T16" r="T17" b="T18"/>
                <a:pathLst>
                  <a:path w="10" h="808">
                    <a:moveTo>
                      <a:pt x="10" y="808"/>
                    </a:moveTo>
                    <a:lnTo>
                      <a:pt x="0" y="802"/>
                    </a:lnTo>
                    <a:lnTo>
                      <a:pt x="0" y="0"/>
                    </a:lnTo>
                    <a:lnTo>
                      <a:pt x="10" y="6"/>
                    </a:lnTo>
                    <a:lnTo>
                      <a:pt x="10" y="808"/>
                    </a:lnTo>
                    <a:close/>
                  </a:path>
                </a:pathLst>
              </a:custGeom>
              <a:solidFill>
                <a:srgbClr val="666666"/>
              </a:solidFill>
              <a:ln w="6350">
                <a:solidFill>
                  <a:srgbClr val="525252"/>
                </a:solidFill>
                <a:round/>
                <a:headEnd/>
                <a:tailEnd/>
              </a:ln>
            </p:spPr>
            <p:txBody>
              <a:bodyPr/>
              <a:lstStyle/>
              <a:p>
                <a:endParaRPr lang="en-US"/>
              </a:p>
            </p:txBody>
          </p:sp>
          <p:sp>
            <p:nvSpPr>
              <p:cNvPr id="152" name="Freeform 75"/>
              <p:cNvSpPr>
                <a:spLocks/>
              </p:cNvSpPr>
              <p:nvPr/>
            </p:nvSpPr>
            <p:spPr bwMode="auto">
              <a:xfrm>
                <a:off x="3931052" y="2974480"/>
                <a:ext cx="960632" cy="555620"/>
              </a:xfrm>
              <a:custGeom>
                <a:avLst/>
                <a:gdLst>
                  <a:gd name="T0" fmla="*/ 2147483647 w 944"/>
                  <a:gd name="T1" fmla="*/ 2147483647 h 546"/>
                  <a:gd name="T2" fmla="*/ 0 w 944"/>
                  <a:gd name="T3" fmla="*/ 2147483647 h 546"/>
                  <a:gd name="T4" fmla="*/ 2147483647 w 944"/>
                  <a:gd name="T5" fmla="*/ 0 h 546"/>
                  <a:gd name="T6" fmla="*/ 2147483647 w 944"/>
                  <a:gd name="T7" fmla="*/ 2147483647 h 546"/>
                  <a:gd name="T8" fmla="*/ 2147483647 w 944"/>
                  <a:gd name="T9" fmla="*/ 2147483647 h 546"/>
                  <a:gd name="T10" fmla="*/ 0 60000 65536"/>
                  <a:gd name="T11" fmla="*/ 0 60000 65536"/>
                  <a:gd name="T12" fmla="*/ 0 60000 65536"/>
                  <a:gd name="T13" fmla="*/ 0 60000 65536"/>
                  <a:gd name="T14" fmla="*/ 0 60000 65536"/>
                  <a:gd name="T15" fmla="*/ 0 w 944"/>
                  <a:gd name="T16" fmla="*/ 0 h 546"/>
                  <a:gd name="T17" fmla="*/ 944 w 944"/>
                  <a:gd name="T18" fmla="*/ 546 h 546"/>
                </a:gdLst>
                <a:ahLst/>
                <a:cxnLst>
                  <a:cxn ang="T10">
                    <a:pos x="T0" y="T1"/>
                  </a:cxn>
                  <a:cxn ang="T11">
                    <a:pos x="T2" y="T3"/>
                  </a:cxn>
                  <a:cxn ang="T12">
                    <a:pos x="T4" y="T5"/>
                  </a:cxn>
                  <a:cxn ang="T13">
                    <a:pos x="T6" y="T7"/>
                  </a:cxn>
                  <a:cxn ang="T14">
                    <a:pos x="T8" y="T9"/>
                  </a:cxn>
                </a:cxnLst>
                <a:rect l="T15" t="T16" r="T17" b="T18"/>
                <a:pathLst>
                  <a:path w="944" h="546">
                    <a:moveTo>
                      <a:pt x="10" y="546"/>
                    </a:moveTo>
                    <a:lnTo>
                      <a:pt x="0" y="540"/>
                    </a:lnTo>
                    <a:lnTo>
                      <a:pt x="932" y="0"/>
                    </a:lnTo>
                    <a:lnTo>
                      <a:pt x="944" y="6"/>
                    </a:lnTo>
                    <a:lnTo>
                      <a:pt x="10" y="546"/>
                    </a:lnTo>
                    <a:close/>
                  </a:path>
                </a:pathLst>
              </a:custGeom>
              <a:solidFill>
                <a:srgbClr val="FFFFFF"/>
              </a:solidFill>
              <a:ln w="6350">
                <a:solidFill>
                  <a:srgbClr val="525252"/>
                </a:solidFill>
                <a:round/>
                <a:headEnd/>
                <a:tailEnd/>
              </a:ln>
            </p:spPr>
            <p:txBody>
              <a:bodyPr/>
              <a:lstStyle/>
              <a:p>
                <a:endParaRPr lang="en-US"/>
              </a:p>
            </p:txBody>
          </p:sp>
        </p:grpSp>
        <p:grpSp>
          <p:nvGrpSpPr>
            <p:cNvPr id="49" name="Group 281"/>
            <p:cNvGrpSpPr>
              <a:grpSpLocks/>
            </p:cNvGrpSpPr>
            <p:nvPr/>
          </p:nvGrpSpPr>
          <p:grpSpPr bwMode="auto">
            <a:xfrm>
              <a:off x="6578211" y="4269656"/>
              <a:ext cx="668337" cy="849313"/>
              <a:chOff x="3743017" y="2710398"/>
              <a:chExt cx="1466850" cy="1863725"/>
            </a:xfrm>
          </p:grpSpPr>
          <p:sp>
            <p:nvSpPr>
              <p:cNvPr id="51" name="AutoShape 181"/>
              <p:cNvSpPr>
                <a:spLocks noChangeAspect="1" noChangeArrowheads="1" noTextEdit="1"/>
              </p:cNvSpPr>
              <p:nvPr/>
            </p:nvSpPr>
            <p:spPr bwMode="auto">
              <a:xfrm>
                <a:off x="3743017" y="2710398"/>
                <a:ext cx="1466850" cy="1863725"/>
              </a:xfrm>
              <a:prstGeom prst="rect">
                <a:avLst/>
              </a:prstGeom>
              <a:noFill/>
              <a:ln w="9525">
                <a:noFill/>
                <a:miter lim="800000"/>
                <a:headEnd/>
                <a:tailEnd/>
              </a:ln>
            </p:spPr>
            <p:txBody>
              <a:bodyPr/>
              <a:lstStyle/>
              <a:p>
                <a:endParaRPr lang="en-US"/>
              </a:p>
            </p:txBody>
          </p:sp>
          <p:sp>
            <p:nvSpPr>
              <p:cNvPr id="52" name="Freeform 182"/>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solidFill>
                <a:srgbClr val="FFFFFF"/>
              </a:solidFill>
              <a:ln w="9525">
                <a:noFill/>
                <a:round/>
                <a:headEnd/>
                <a:tailEnd/>
              </a:ln>
            </p:spPr>
            <p:txBody>
              <a:bodyPr/>
              <a:lstStyle/>
              <a:p>
                <a:endParaRPr lang="en-US"/>
              </a:p>
            </p:txBody>
          </p:sp>
          <p:sp>
            <p:nvSpPr>
              <p:cNvPr id="53" name="Freeform 183"/>
              <p:cNvSpPr>
                <a:spLocks/>
              </p:cNvSpPr>
              <p:nvPr/>
            </p:nvSpPr>
            <p:spPr bwMode="auto">
              <a:xfrm>
                <a:off x="3746192" y="3548598"/>
                <a:ext cx="15875" cy="1019175"/>
              </a:xfrm>
              <a:custGeom>
                <a:avLst/>
                <a:gdLst>
                  <a:gd name="T0" fmla="*/ 2147483647 w 10"/>
                  <a:gd name="T1" fmla="*/ 2147483647 h 642"/>
                  <a:gd name="T2" fmla="*/ 0 w 10"/>
                  <a:gd name="T3" fmla="*/ 2147483647 h 642"/>
                  <a:gd name="T4" fmla="*/ 0 w 10"/>
                  <a:gd name="T5" fmla="*/ 0 h 642"/>
                  <a:gd name="T6" fmla="*/ 2147483647 w 10"/>
                  <a:gd name="T7" fmla="*/ 2147483647 h 642"/>
                  <a:gd name="T8" fmla="*/ 2147483647 w 10"/>
                  <a:gd name="T9" fmla="*/ 2147483647 h 642"/>
                  <a:gd name="T10" fmla="*/ 0 60000 65536"/>
                  <a:gd name="T11" fmla="*/ 0 60000 65536"/>
                  <a:gd name="T12" fmla="*/ 0 60000 65536"/>
                  <a:gd name="T13" fmla="*/ 0 60000 65536"/>
                  <a:gd name="T14" fmla="*/ 0 60000 65536"/>
                  <a:gd name="T15" fmla="*/ 0 w 10"/>
                  <a:gd name="T16" fmla="*/ 0 h 642"/>
                  <a:gd name="T17" fmla="*/ 10 w 10"/>
                  <a:gd name="T18" fmla="*/ 642 h 642"/>
                </a:gdLst>
                <a:ahLst/>
                <a:cxnLst>
                  <a:cxn ang="T10">
                    <a:pos x="T0" y="T1"/>
                  </a:cxn>
                  <a:cxn ang="T11">
                    <a:pos x="T2" y="T3"/>
                  </a:cxn>
                  <a:cxn ang="T12">
                    <a:pos x="T4" y="T5"/>
                  </a:cxn>
                  <a:cxn ang="T13">
                    <a:pos x="T6" y="T7"/>
                  </a:cxn>
                  <a:cxn ang="T14">
                    <a:pos x="T8" y="T9"/>
                  </a:cxn>
                </a:cxnLst>
                <a:rect l="T15" t="T16" r="T17" b="T18"/>
                <a:pathLst>
                  <a:path w="10" h="642">
                    <a:moveTo>
                      <a:pt x="10" y="642"/>
                    </a:moveTo>
                    <a:lnTo>
                      <a:pt x="0" y="636"/>
                    </a:lnTo>
                    <a:lnTo>
                      <a:pt x="0" y="0"/>
                    </a:lnTo>
                    <a:lnTo>
                      <a:pt x="10" y="6"/>
                    </a:lnTo>
                    <a:lnTo>
                      <a:pt x="10" y="642"/>
                    </a:lnTo>
                    <a:close/>
                  </a:path>
                </a:pathLst>
              </a:custGeom>
              <a:solidFill>
                <a:srgbClr val="666666"/>
              </a:solidFill>
              <a:ln w="6350">
                <a:solidFill>
                  <a:srgbClr val="525252"/>
                </a:solidFill>
                <a:round/>
                <a:headEnd/>
                <a:tailEnd/>
              </a:ln>
            </p:spPr>
            <p:txBody>
              <a:bodyPr/>
              <a:lstStyle/>
              <a:p>
                <a:endParaRPr lang="en-US"/>
              </a:p>
            </p:txBody>
          </p:sp>
          <p:sp>
            <p:nvSpPr>
              <p:cNvPr id="54" name="Freeform 184"/>
              <p:cNvSpPr>
                <a:spLocks/>
              </p:cNvSpPr>
              <p:nvPr/>
            </p:nvSpPr>
            <p:spPr bwMode="auto">
              <a:xfrm>
                <a:off x="3746192" y="2716748"/>
                <a:ext cx="1457325" cy="841375"/>
              </a:xfrm>
              <a:custGeom>
                <a:avLst/>
                <a:gdLst>
                  <a:gd name="T0" fmla="*/ 2147483647 w 918"/>
                  <a:gd name="T1" fmla="*/ 2147483647 h 530"/>
                  <a:gd name="T2" fmla="*/ 0 w 918"/>
                  <a:gd name="T3" fmla="*/ 2147483647 h 530"/>
                  <a:gd name="T4" fmla="*/ 2147483647 w 918"/>
                  <a:gd name="T5" fmla="*/ 0 h 530"/>
                  <a:gd name="T6" fmla="*/ 2147483647 w 918"/>
                  <a:gd name="T7" fmla="*/ 2147483647 h 530"/>
                  <a:gd name="T8" fmla="*/ 2147483647 w 918"/>
                  <a:gd name="T9" fmla="*/ 2147483647 h 530"/>
                  <a:gd name="T10" fmla="*/ 0 60000 65536"/>
                  <a:gd name="T11" fmla="*/ 0 60000 65536"/>
                  <a:gd name="T12" fmla="*/ 0 60000 65536"/>
                  <a:gd name="T13" fmla="*/ 0 60000 65536"/>
                  <a:gd name="T14" fmla="*/ 0 60000 65536"/>
                  <a:gd name="T15" fmla="*/ 0 w 918"/>
                  <a:gd name="T16" fmla="*/ 0 h 530"/>
                  <a:gd name="T17" fmla="*/ 918 w 918"/>
                  <a:gd name="T18" fmla="*/ 530 h 530"/>
                </a:gdLst>
                <a:ahLst/>
                <a:cxnLst>
                  <a:cxn ang="T10">
                    <a:pos x="T0" y="T1"/>
                  </a:cxn>
                  <a:cxn ang="T11">
                    <a:pos x="T2" y="T3"/>
                  </a:cxn>
                  <a:cxn ang="T12">
                    <a:pos x="T4" y="T5"/>
                  </a:cxn>
                  <a:cxn ang="T13">
                    <a:pos x="T6" y="T7"/>
                  </a:cxn>
                  <a:cxn ang="T14">
                    <a:pos x="T8" y="T9"/>
                  </a:cxn>
                </a:cxnLst>
                <a:rect l="T15" t="T16" r="T17" b="T18"/>
                <a:pathLst>
                  <a:path w="918" h="530">
                    <a:moveTo>
                      <a:pt x="10" y="530"/>
                    </a:moveTo>
                    <a:lnTo>
                      <a:pt x="0" y="524"/>
                    </a:lnTo>
                    <a:lnTo>
                      <a:pt x="908" y="0"/>
                    </a:lnTo>
                    <a:lnTo>
                      <a:pt x="918" y="6"/>
                    </a:lnTo>
                    <a:lnTo>
                      <a:pt x="10" y="530"/>
                    </a:lnTo>
                    <a:close/>
                  </a:path>
                </a:pathLst>
              </a:custGeom>
              <a:solidFill>
                <a:srgbClr val="FFFFFF"/>
              </a:solidFill>
              <a:ln w="6350">
                <a:solidFill>
                  <a:srgbClr val="525252"/>
                </a:solidFill>
                <a:round/>
                <a:headEnd/>
                <a:tailEnd/>
              </a:ln>
            </p:spPr>
            <p:txBody>
              <a:bodyPr/>
              <a:lstStyle/>
              <a:p>
                <a:endParaRPr lang="en-US"/>
              </a:p>
            </p:txBody>
          </p:sp>
          <p:sp>
            <p:nvSpPr>
              <p:cNvPr id="55" name="Freeform 185"/>
              <p:cNvSpPr>
                <a:spLocks/>
              </p:cNvSpPr>
              <p:nvPr/>
            </p:nvSpPr>
            <p:spPr bwMode="auto">
              <a:xfrm>
                <a:off x="3819217" y="2907248"/>
                <a:ext cx="1349375" cy="1549400"/>
              </a:xfrm>
              <a:custGeom>
                <a:avLst/>
                <a:gdLst>
                  <a:gd name="T0" fmla="*/ 2147483647 w 850"/>
                  <a:gd name="T1" fmla="*/ 2147483647 h 976"/>
                  <a:gd name="T2" fmla="*/ 0 w 850"/>
                  <a:gd name="T3" fmla="*/ 2147483647 h 976"/>
                  <a:gd name="T4" fmla="*/ 0 w 850"/>
                  <a:gd name="T5" fmla="*/ 2147483647 h 976"/>
                  <a:gd name="T6" fmla="*/ 2147483647 w 850"/>
                  <a:gd name="T7" fmla="*/ 0 h 976"/>
                  <a:gd name="T8" fmla="*/ 2147483647 w 850"/>
                  <a:gd name="T9" fmla="*/ 2147483647 h 976"/>
                  <a:gd name="T10" fmla="*/ 0 60000 65536"/>
                  <a:gd name="T11" fmla="*/ 0 60000 65536"/>
                  <a:gd name="T12" fmla="*/ 0 60000 65536"/>
                  <a:gd name="T13" fmla="*/ 0 60000 65536"/>
                  <a:gd name="T14" fmla="*/ 0 60000 65536"/>
                  <a:gd name="T15" fmla="*/ 0 w 850"/>
                  <a:gd name="T16" fmla="*/ 0 h 976"/>
                  <a:gd name="T17" fmla="*/ 850 w 850"/>
                  <a:gd name="T18" fmla="*/ 976 h 976"/>
                </a:gdLst>
                <a:ahLst/>
                <a:cxnLst>
                  <a:cxn ang="T10">
                    <a:pos x="T0" y="T1"/>
                  </a:cxn>
                  <a:cxn ang="T11">
                    <a:pos x="T2" y="T3"/>
                  </a:cxn>
                  <a:cxn ang="T12">
                    <a:pos x="T4" y="T5"/>
                  </a:cxn>
                  <a:cxn ang="T13">
                    <a:pos x="T6" y="T7"/>
                  </a:cxn>
                  <a:cxn ang="T14">
                    <a:pos x="T8" y="T9"/>
                  </a:cxn>
                </a:cxnLst>
                <a:rect l="T15" t="T16" r="T17" b="T18"/>
                <a:pathLst>
                  <a:path w="850" h="976">
                    <a:moveTo>
                      <a:pt x="850" y="486"/>
                    </a:moveTo>
                    <a:lnTo>
                      <a:pt x="0" y="976"/>
                    </a:lnTo>
                    <a:lnTo>
                      <a:pt x="0" y="492"/>
                    </a:lnTo>
                    <a:lnTo>
                      <a:pt x="850" y="0"/>
                    </a:lnTo>
                    <a:lnTo>
                      <a:pt x="850" y="486"/>
                    </a:lnTo>
                    <a:close/>
                  </a:path>
                </a:pathLst>
              </a:custGeom>
              <a:solidFill>
                <a:srgbClr val="FFFFFF"/>
              </a:solidFill>
              <a:ln w="9525">
                <a:noFill/>
                <a:round/>
                <a:headEnd/>
                <a:tailEnd/>
              </a:ln>
            </p:spPr>
            <p:txBody>
              <a:bodyPr/>
              <a:lstStyle/>
              <a:p>
                <a:endParaRPr lang="en-US"/>
              </a:p>
            </p:txBody>
          </p:sp>
          <p:sp>
            <p:nvSpPr>
              <p:cNvPr id="56" name="Freeform 186"/>
              <p:cNvSpPr>
                <a:spLocks/>
              </p:cNvSpPr>
              <p:nvPr/>
            </p:nvSpPr>
            <p:spPr bwMode="auto">
              <a:xfrm>
                <a:off x="3762067" y="3694648"/>
                <a:ext cx="1441450" cy="873125"/>
              </a:xfrm>
              <a:custGeom>
                <a:avLst/>
                <a:gdLst>
                  <a:gd name="T0" fmla="*/ 2147483647 w 908"/>
                  <a:gd name="T1" fmla="*/ 2147483647 h 550"/>
                  <a:gd name="T2" fmla="*/ 0 w 908"/>
                  <a:gd name="T3" fmla="*/ 2147483647 h 550"/>
                  <a:gd name="T4" fmla="*/ 0 w 908"/>
                  <a:gd name="T5" fmla="*/ 2147483647 h 550"/>
                  <a:gd name="T6" fmla="*/ 2147483647 w 908"/>
                  <a:gd name="T7" fmla="*/ 0 h 550"/>
                  <a:gd name="T8" fmla="*/ 2147483647 w 908"/>
                  <a:gd name="T9" fmla="*/ 2147483647 h 550"/>
                  <a:gd name="T10" fmla="*/ 0 60000 65536"/>
                  <a:gd name="T11" fmla="*/ 0 60000 65536"/>
                  <a:gd name="T12" fmla="*/ 0 60000 65536"/>
                  <a:gd name="T13" fmla="*/ 0 60000 65536"/>
                  <a:gd name="T14" fmla="*/ 0 60000 65536"/>
                  <a:gd name="T15" fmla="*/ 0 w 908"/>
                  <a:gd name="T16" fmla="*/ 0 h 550"/>
                  <a:gd name="T17" fmla="*/ 908 w 908"/>
                  <a:gd name="T18" fmla="*/ 550 h 550"/>
                </a:gdLst>
                <a:ahLst/>
                <a:cxnLst>
                  <a:cxn ang="T10">
                    <a:pos x="T0" y="T1"/>
                  </a:cxn>
                  <a:cxn ang="T11">
                    <a:pos x="T2" y="T3"/>
                  </a:cxn>
                  <a:cxn ang="T12">
                    <a:pos x="T4" y="T5"/>
                  </a:cxn>
                  <a:cxn ang="T13">
                    <a:pos x="T6" y="T7"/>
                  </a:cxn>
                  <a:cxn ang="T14">
                    <a:pos x="T8" y="T9"/>
                  </a:cxn>
                </a:cxnLst>
                <a:rect l="T15" t="T16" r="T17" b="T18"/>
                <a:pathLst>
                  <a:path w="908" h="550">
                    <a:moveTo>
                      <a:pt x="908" y="26"/>
                    </a:moveTo>
                    <a:lnTo>
                      <a:pt x="0" y="550"/>
                    </a:lnTo>
                    <a:lnTo>
                      <a:pt x="0" y="524"/>
                    </a:lnTo>
                    <a:lnTo>
                      <a:pt x="908" y="0"/>
                    </a:lnTo>
                    <a:lnTo>
                      <a:pt x="908" y="26"/>
                    </a:lnTo>
                    <a:close/>
                  </a:path>
                </a:pathLst>
              </a:custGeom>
              <a:solidFill>
                <a:srgbClr val="E3E3E2"/>
              </a:solidFill>
              <a:ln w="3175">
                <a:solidFill>
                  <a:srgbClr val="525252"/>
                </a:solidFill>
                <a:round/>
                <a:headEnd/>
                <a:tailEnd/>
              </a:ln>
            </p:spPr>
            <p:txBody>
              <a:bodyPr/>
              <a:lstStyle/>
              <a:p>
                <a:endParaRPr lang="en-US"/>
              </a:p>
            </p:txBody>
          </p:sp>
          <p:sp>
            <p:nvSpPr>
              <p:cNvPr id="57" name="Freeform 187"/>
              <p:cNvSpPr>
                <a:spLocks/>
              </p:cNvSpPr>
              <p:nvPr/>
            </p:nvSpPr>
            <p:spPr bwMode="auto">
              <a:xfrm>
                <a:off x="3762067" y="2767548"/>
                <a:ext cx="1441450" cy="917575"/>
              </a:xfrm>
              <a:custGeom>
                <a:avLst/>
                <a:gdLst>
                  <a:gd name="T0" fmla="*/ 2147483647 w 908"/>
                  <a:gd name="T1" fmla="*/ 2147483647 h 578"/>
                  <a:gd name="T2" fmla="*/ 0 w 908"/>
                  <a:gd name="T3" fmla="*/ 2147483647 h 578"/>
                  <a:gd name="T4" fmla="*/ 0 w 908"/>
                  <a:gd name="T5" fmla="*/ 2147483647 h 578"/>
                  <a:gd name="T6" fmla="*/ 2147483647 w 908"/>
                  <a:gd name="T7" fmla="*/ 0 h 578"/>
                  <a:gd name="T8" fmla="*/ 2147483647 w 908"/>
                  <a:gd name="T9" fmla="*/ 2147483647 h 578"/>
                  <a:gd name="T10" fmla="*/ 0 60000 65536"/>
                  <a:gd name="T11" fmla="*/ 0 60000 65536"/>
                  <a:gd name="T12" fmla="*/ 0 60000 65536"/>
                  <a:gd name="T13" fmla="*/ 0 60000 65536"/>
                  <a:gd name="T14" fmla="*/ 0 60000 65536"/>
                  <a:gd name="T15" fmla="*/ 0 w 908"/>
                  <a:gd name="T16" fmla="*/ 0 h 578"/>
                  <a:gd name="T17" fmla="*/ 908 w 908"/>
                  <a:gd name="T18" fmla="*/ 578 h 578"/>
                </a:gdLst>
                <a:ahLst/>
                <a:cxnLst>
                  <a:cxn ang="T10">
                    <a:pos x="T0" y="T1"/>
                  </a:cxn>
                  <a:cxn ang="T11">
                    <a:pos x="T2" y="T3"/>
                  </a:cxn>
                  <a:cxn ang="T12">
                    <a:pos x="T4" y="T5"/>
                  </a:cxn>
                  <a:cxn ang="T13">
                    <a:pos x="T6" y="T7"/>
                  </a:cxn>
                  <a:cxn ang="T14">
                    <a:pos x="T8" y="T9"/>
                  </a:cxn>
                </a:cxnLst>
                <a:rect l="T15" t="T16" r="T17" b="T18"/>
                <a:pathLst>
                  <a:path w="908" h="578">
                    <a:moveTo>
                      <a:pt x="908" y="54"/>
                    </a:moveTo>
                    <a:lnTo>
                      <a:pt x="0" y="578"/>
                    </a:lnTo>
                    <a:lnTo>
                      <a:pt x="0" y="526"/>
                    </a:lnTo>
                    <a:lnTo>
                      <a:pt x="908" y="0"/>
                    </a:lnTo>
                    <a:lnTo>
                      <a:pt x="908" y="54"/>
                    </a:lnTo>
                    <a:close/>
                  </a:path>
                </a:pathLst>
              </a:custGeom>
              <a:solidFill>
                <a:srgbClr val="E3E3E2"/>
              </a:solidFill>
              <a:ln w="3175">
                <a:solidFill>
                  <a:srgbClr val="525252"/>
                </a:solidFill>
                <a:round/>
                <a:headEnd/>
                <a:tailEnd/>
              </a:ln>
            </p:spPr>
            <p:txBody>
              <a:bodyPr/>
              <a:lstStyle/>
              <a:p>
                <a:endParaRPr lang="en-US"/>
              </a:p>
            </p:txBody>
          </p:sp>
          <p:sp>
            <p:nvSpPr>
              <p:cNvPr id="58" name="Line 188"/>
              <p:cNvSpPr>
                <a:spLocks noChangeShapeType="1"/>
              </p:cNvSpPr>
              <p:nvPr/>
            </p:nvSpPr>
            <p:spPr bwMode="auto">
              <a:xfrm flipV="1">
                <a:off x="3762067" y="2811998"/>
                <a:ext cx="1441450" cy="835025"/>
              </a:xfrm>
              <a:prstGeom prst="line">
                <a:avLst/>
              </a:prstGeom>
              <a:noFill/>
              <a:ln w="3175">
                <a:solidFill>
                  <a:srgbClr val="525252"/>
                </a:solidFill>
                <a:round/>
                <a:headEnd/>
                <a:tailEnd/>
              </a:ln>
            </p:spPr>
            <p:txBody>
              <a:bodyPr/>
              <a:lstStyle/>
              <a:p>
                <a:endParaRPr lang="en-US"/>
              </a:p>
            </p:txBody>
          </p:sp>
          <p:sp>
            <p:nvSpPr>
              <p:cNvPr id="59" name="Freeform 189"/>
              <p:cNvSpPr>
                <a:spLocks/>
              </p:cNvSpPr>
              <p:nvPr/>
            </p:nvSpPr>
            <p:spPr bwMode="auto">
              <a:xfrm>
                <a:off x="3762067" y="2875498"/>
                <a:ext cx="1406525" cy="1616075"/>
              </a:xfrm>
              <a:custGeom>
                <a:avLst/>
                <a:gdLst>
                  <a:gd name="T0" fmla="*/ 2147483647 w 886"/>
                  <a:gd name="T1" fmla="*/ 2147483647 h 1018"/>
                  <a:gd name="T2" fmla="*/ 0 w 886"/>
                  <a:gd name="T3" fmla="*/ 2147483647 h 1018"/>
                  <a:gd name="T4" fmla="*/ 0 w 886"/>
                  <a:gd name="T5" fmla="*/ 2147483647 h 1018"/>
                  <a:gd name="T6" fmla="*/ 2147483647 w 886"/>
                  <a:gd name="T7" fmla="*/ 0 h 1018"/>
                  <a:gd name="T8" fmla="*/ 2147483647 w 886"/>
                  <a:gd name="T9" fmla="*/ 2147483647 h 1018"/>
                  <a:gd name="T10" fmla="*/ 0 60000 65536"/>
                  <a:gd name="T11" fmla="*/ 0 60000 65536"/>
                  <a:gd name="T12" fmla="*/ 0 60000 65536"/>
                  <a:gd name="T13" fmla="*/ 0 60000 65536"/>
                  <a:gd name="T14" fmla="*/ 0 60000 65536"/>
                  <a:gd name="T15" fmla="*/ 0 w 886"/>
                  <a:gd name="T16" fmla="*/ 0 h 1018"/>
                  <a:gd name="T17" fmla="*/ 886 w 886"/>
                  <a:gd name="T18" fmla="*/ 1018 h 1018"/>
                </a:gdLst>
                <a:ahLst/>
                <a:cxnLst>
                  <a:cxn ang="T10">
                    <a:pos x="T0" y="T1"/>
                  </a:cxn>
                  <a:cxn ang="T11">
                    <a:pos x="T2" y="T3"/>
                  </a:cxn>
                  <a:cxn ang="T12">
                    <a:pos x="T4" y="T5"/>
                  </a:cxn>
                  <a:cxn ang="T13">
                    <a:pos x="T6" y="T7"/>
                  </a:cxn>
                  <a:cxn ang="T14">
                    <a:pos x="T8" y="T9"/>
                  </a:cxn>
                </a:cxnLst>
                <a:rect l="T15" t="T16" r="T17" b="T18"/>
                <a:pathLst>
                  <a:path w="886" h="1018">
                    <a:moveTo>
                      <a:pt x="886" y="506"/>
                    </a:moveTo>
                    <a:lnTo>
                      <a:pt x="0" y="1018"/>
                    </a:lnTo>
                    <a:lnTo>
                      <a:pt x="0" y="510"/>
                    </a:lnTo>
                    <a:lnTo>
                      <a:pt x="886" y="0"/>
                    </a:lnTo>
                    <a:lnTo>
                      <a:pt x="886" y="506"/>
                    </a:lnTo>
                    <a:close/>
                  </a:path>
                </a:pathLst>
              </a:custGeom>
              <a:noFill/>
              <a:ln w="3175">
                <a:solidFill>
                  <a:srgbClr val="525252"/>
                </a:solidFill>
                <a:round/>
                <a:headEnd/>
                <a:tailEnd/>
              </a:ln>
            </p:spPr>
            <p:txBody>
              <a:bodyPr/>
              <a:lstStyle/>
              <a:p>
                <a:endParaRPr lang="en-US"/>
              </a:p>
            </p:txBody>
          </p:sp>
          <p:sp>
            <p:nvSpPr>
              <p:cNvPr id="60" name="Freeform 190"/>
              <p:cNvSpPr>
                <a:spLocks/>
              </p:cNvSpPr>
              <p:nvPr/>
            </p:nvSpPr>
            <p:spPr bwMode="auto">
              <a:xfrm>
                <a:off x="4501842" y="3678773"/>
                <a:ext cx="666750" cy="422275"/>
              </a:xfrm>
              <a:custGeom>
                <a:avLst/>
                <a:gdLst>
                  <a:gd name="T0" fmla="*/ 2147483647 w 420"/>
                  <a:gd name="T1" fmla="*/ 0 h 266"/>
                  <a:gd name="T2" fmla="*/ 2147483647 w 420"/>
                  <a:gd name="T3" fmla="*/ 2147483647 h 266"/>
                  <a:gd name="T4" fmla="*/ 0 w 420"/>
                  <a:gd name="T5" fmla="*/ 2147483647 h 266"/>
                  <a:gd name="T6" fmla="*/ 0 w 420"/>
                  <a:gd name="T7" fmla="*/ 2147483647 h 266"/>
                  <a:gd name="T8" fmla="*/ 2147483647 w 420"/>
                  <a:gd name="T9" fmla="*/ 0 h 266"/>
                  <a:gd name="T10" fmla="*/ 0 60000 65536"/>
                  <a:gd name="T11" fmla="*/ 0 60000 65536"/>
                  <a:gd name="T12" fmla="*/ 0 60000 65536"/>
                  <a:gd name="T13" fmla="*/ 0 60000 65536"/>
                  <a:gd name="T14" fmla="*/ 0 60000 65536"/>
                  <a:gd name="T15" fmla="*/ 0 w 420"/>
                  <a:gd name="T16" fmla="*/ 0 h 266"/>
                  <a:gd name="T17" fmla="*/ 420 w 420"/>
                  <a:gd name="T18" fmla="*/ 266 h 266"/>
                </a:gdLst>
                <a:ahLst/>
                <a:cxnLst>
                  <a:cxn ang="T10">
                    <a:pos x="T0" y="T1"/>
                  </a:cxn>
                  <a:cxn ang="T11">
                    <a:pos x="T2" y="T3"/>
                  </a:cxn>
                  <a:cxn ang="T12">
                    <a:pos x="T4" y="T5"/>
                  </a:cxn>
                  <a:cxn ang="T13">
                    <a:pos x="T6" y="T7"/>
                  </a:cxn>
                  <a:cxn ang="T14">
                    <a:pos x="T8" y="T9"/>
                  </a:cxn>
                </a:cxnLst>
                <a:rect l="T15" t="T16" r="T17" b="T18"/>
                <a:pathLst>
                  <a:path w="420" h="266">
                    <a:moveTo>
                      <a:pt x="420" y="0"/>
                    </a:moveTo>
                    <a:lnTo>
                      <a:pt x="420" y="22"/>
                    </a:lnTo>
                    <a:lnTo>
                      <a:pt x="0" y="266"/>
                    </a:lnTo>
                    <a:lnTo>
                      <a:pt x="0" y="242"/>
                    </a:lnTo>
                    <a:lnTo>
                      <a:pt x="420" y="0"/>
                    </a:lnTo>
                    <a:close/>
                  </a:path>
                </a:pathLst>
              </a:custGeom>
              <a:solidFill>
                <a:srgbClr val="E3E3E2"/>
              </a:solidFill>
              <a:ln w="3175">
                <a:solidFill>
                  <a:srgbClr val="525252"/>
                </a:solidFill>
                <a:round/>
                <a:headEnd/>
                <a:tailEnd/>
              </a:ln>
            </p:spPr>
            <p:txBody>
              <a:bodyPr/>
              <a:lstStyle/>
              <a:p>
                <a:endParaRPr lang="en-US"/>
              </a:p>
            </p:txBody>
          </p:sp>
          <p:sp>
            <p:nvSpPr>
              <p:cNvPr id="61" name="Freeform 191"/>
              <p:cNvSpPr>
                <a:spLocks/>
              </p:cNvSpPr>
              <p:nvPr/>
            </p:nvSpPr>
            <p:spPr bwMode="auto">
              <a:xfrm>
                <a:off x="5136842" y="3691473"/>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2"/>
                    </a:lnTo>
                    <a:lnTo>
                      <a:pt x="14" y="0"/>
                    </a:lnTo>
                    <a:close/>
                  </a:path>
                </a:pathLst>
              </a:custGeom>
              <a:solidFill>
                <a:srgbClr val="CCCCCC"/>
              </a:solidFill>
              <a:ln w="3175">
                <a:solidFill>
                  <a:srgbClr val="525252"/>
                </a:solidFill>
                <a:round/>
                <a:headEnd/>
                <a:tailEnd/>
              </a:ln>
            </p:spPr>
            <p:txBody>
              <a:bodyPr/>
              <a:lstStyle/>
              <a:p>
                <a:endParaRPr lang="en-US"/>
              </a:p>
            </p:txBody>
          </p:sp>
          <p:sp>
            <p:nvSpPr>
              <p:cNvPr id="62" name="Freeform 192"/>
              <p:cNvSpPr>
                <a:spLocks/>
              </p:cNvSpPr>
              <p:nvPr/>
            </p:nvSpPr>
            <p:spPr bwMode="auto">
              <a:xfrm>
                <a:off x="4508192" y="4053423"/>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63" name="Freeform 193"/>
              <p:cNvSpPr>
                <a:spLocks/>
              </p:cNvSpPr>
              <p:nvPr/>
            </p:nvSpPr>
            <p:spPr bwMode="auto">
              <a:xfrm>
                <a:off x="4530417" y="3878798"/>
                <a:ext cx="301625" cy="196850"/>
              </a:xfrm>
              <a:custGeom>
                <a:avLst/>
                <a:gdLst>
                  <a:gd name="T0" fmla="*/ 2147483647 w 190"/>
                  <a:gd name="T1" fmla="*/ 0 h 124"/>
                  <a:gd name="T2" fmla="*/ 2147483647 w 190"/>
                  <a:gd name="T3" fmla="*/ 2147483647 h 124"/>
                  <a:gd name="T4" fmla="*/ 0 w 190"/>
                  <a:gd name="T5" fmla="*/ 2147483647 h 124"/>
                  <a:gd name="T6" fmla="*/ 0 w 190"/>
                  <a:gd name="T7" fmla="*/ 2147483647 h 124"/>
                  <a:gd name="T8" fmla="*/ 2147483647 w 190"/>
                  <a:gd name="T9" fmla="*/ 0 h 124"/>
                  <a:gd name="T10" fmla="*/ 0 60000 65536"/>
                  <a:gd name="T11" fmla="*/ 0 60000 65536"/>
                  <a:gd name="T12" fmla="*/ 0 60000 65536"/>
                  <a:gd name="T13" fmla="*/ 0 60000 65536"/>
                  <a:gd name="T14" fmla="*/ 0 60000 65536"/>
                  <a:gd name="T15" fmla="*/ 0 w 190"/>
                  <a:gd name="T16" fmla="*/ 0 h 124"/>
                  <a:gd name="T17" fmla="*/ 190 w 190"/>
                  <a:gd name="T18" fmla="*/ 124 h 124"/>
                </a:gdLst>
                <a:ahLst/>
                <a:cxnLst>
                  <a:cxn ang="T10">
                    <a:pos x="T0" y="T1"/>
                  </a:cxn>
                  <a:cxn ang="T11">
                    <a:pos x="T2" y="T3"/>
                  </a:cxn>
                  <a:cxn ang="T12">
                    <a:pos x="T4" y="T5"/>
                  </a:cxn>
                  <a:cxn ang="T13">
                    <a:pos x="T6" y="T7"/>
                  </a:cxn>
                  <a:cxn ang="T14">
                    <a:pos x="T8" y="T9"/>
                  </a:cxn>
                </a:cxnLst>
                <a:rect l="T15" t="T16" r="T17" b="T18"/>
                <a:pathLst>
                  <a:path w="190" h="124">
                    <a:moveTo>
                      <a:pt x="190" y="0"/>
                    </a:moveTo>
                    <a:lnTo>
                      <a:pt x="190" y="14"/>
                    </a:lnTo>
                    <a:lnTo>
                      <a:pt x="0" y="124"/>
                    </a:lnTo>
                    <a:lnTo>
                      <a:pt x="0" y="110"/>
                    </a:lnTo>
                    <a:lnTo>
                      <a:pt x="190" y="0"/>
                    </a:lnTo>
                    <a:close/>
                  </a:path>
                </a:pathLst>
              </a:custGeom>
              <a:solidFill>
                <a:srgbClr val="CCCCCC"/>
              </a:solidFill>
              <a:ln w="3175">
                <a:solidFill>
                  <a:srgbClr val="525252"/>
                </a:solidFill>
                <a:round/>
                <a:headEnd/>
                <a:tailEnd/>
              </a:ln>
            </p:spPr>
            <p:txBody>
              <a:bodyPr/>
              <a:lstStyle/>
              <a:p>
                <a:endParaRPr lang="en-US"/>
              </a:p>
            </p:txBody>
          </p:sp>
          <p:sp>
            <p:nvSpPr>
              <p:cNvPr id="64" name="Freeform 194"/>
              <p:cNvSpPr>
                <a:spLocks/>
              </p:cNvSpPr>
              <p:nvPr/>
            </p:nvSpPr>
            <p:spPr bwMode="auto">
              <a:xfrm>
                <a:off x="3762067" y="4062948"/>
                <a:ext cx="739775" cy="463550"/>
              </a:xfrm>
              <a:custGeom>
                <a:avLst/>
                <a:gdLst>
                  <a:gd name="T0" fmla="*/ 2147483647 w 466"/>
                  <a:gd name="T1" fmla="*/ 0 h 292"/>
                  <a:gd name="T2" fmla="*/ 2147483647 w 466"/>
                  <a:gd name="T3" fmla="*/ 2147483647 h 292"/>
                  <a:gd name="T4" fmla="*/ 0 w 466"/>
                  <a:gd name="T5" fmla="*/ 2147483647 h 292"/>
                  <a:gd name="T6" fmla="*/ 0 w 466"/>
                  <a:gd name="T7" fmla="*/ 2147483647 h 292"/>
                  <a:gd name="T8" fmla="*/ 2147483647 w 466"/>
                  <a:gd name="T9" fmla="*/ 0 h 292"/>
                  <a:gd name="T10" fmla="*/ 0 60000 65536"/>
                  <a:gd name="T11" fmla="*/ 0 60000 65536"/>
                  <a:gd name="T12" fmla="*/ 0 60000 65536"/>
                  <a:gd name="T13" fmla="*/ 0 60000 65536"/>
                  <a:gd name="T14" fmla="*/ 0 60000 65536"/>
                  <a:gd name="T15" fmla="*/ 0 w 466"/>
                  <a:gd name="T16" fmla="*/ 0 h 292"/>
                  <a:gd name="T17" fmla="*/ 466 w 466"/>
                  <a:gd name="T18" fmla="*/ 292 h 292"/>
                </a:gdLst>
                <a:ahLst/>
                <a:cxnLst>
                  <a:cxn ang="T10">
                    <a:pos x="T0" y="T1"/>
                  </a:cxn>
                  <a:cxn ang="T11">
                    <a:pos x="T2" y="T3"/>
                  </a:cxn>
                  <a:cxn ang="T12">
                    <a:pos x="T4" y="T5"/>
                  </a:cxn>
                  <a:cxn ang="T13">
                    <a:pos x="T6" y="T7"/>
                  </a:cxn>
                  <a:cxn ang="T14">
                    <a:pos x="T8" y="T9"/>
                  </a:cxn>
                </a:cxnLst>
                <a:rect l="T15" t="T16" r="T17" b="T18"/>
                <a:pathLst>
                  <a:path w="466" h="292">
                    <a:moveTo>
                      <a:pt x="466" y="0"/>
                    </a:moveTo>
                    <a:lnTo>
                      <a:pt x="466" y="24"/>
                    </a:lnTo>
                    <a:lnTo>
                      <a:pt x="0" y="292"/>
                    </a:lnTo>
                    <a:lnTo>
                      <a:pt x="0" y="270"/>
                    </a:lnTo>
                    <a:lnTo>
                      <a:pt x="466" y="0"/>
                    </a:lnTo>
                    <a:close/>
                  </a:path>
                </a:pathLst>
              </a:custGeom>
              <a:solidFill>
                <a:srgbClr val="E3E3E2"/>
              </a:solidFill>
              <a:ln w="3175">
                <a:solidFill>
                  <a:srgbClr val="525252"/>
                </a:solidFill>
                <a:round/>
                <a:headEnd/>
                <a:tailEnd/>
              </a:ln>
            </p:spPr>
            <p:txBody>
              <a:bodyPr/>
              <a:lstStyle/>
              <a:p>
                <a:endParaRPr lang="en-US"/>
              </a:p>
            </p:txBody>
          </p:sp>
          <p:sp>
            <p:nvSpPr>
              <p:cNvPr id="65" name="Freeform 195"/>
              <p:cNvSpPr>
                <a:spLocks/>
              </p:cNvSpPr>
              <p:nvPr/>
            </p:nvSpPr>
            <p:spPr bwMode="auto">
              <a:xfrm>
                <a:off x="3762067" y="3653373"/>
                <a:ext cx="57150" cy="838200"/>
              </a:xfrm>
              <a:custGeom>
                <a:avLst/>
                <a:gdLst>
                  <a:gd name="T0" fmla="*/ 2147483647 w 36"/>
                  <a:gd name="T1" fmla="*/ 2147483647 h 528"/>
                  <a:gd name="T2" fmla="*/ 0 w 36"/>
                  <a:gd name="T3" fmla="*/ 2147483647 h 528"/>
                  <a:gd name="T4" fmla="*/ 0 w 36"/>
                  <a:gd name="T5" fmla="*/ 2147483647 h 528"/>
                  <a:gd name="T6" fmla="*/ 2147483647 w 36"/>
                  <a:gd name="T7" fmla="*/ 0 h 528"/>
                  <a:gd name="T8" fmla="*/ 2147483647 w 36"/>
                  <a:gd name="T9" fmla="*/ 2147483647 h 528"/>
                  <a:gd name="T10" fmla="*/ 0 60000 65536"/>
                  <a:gd name="T11" fmla="*/ 0 60000 65536"/>
                  <a:gd name="T12" fmla="*/ 0 60000 65536"/>
                  <a:gd name="T13" fmla="*/ 0 60000 65536"/>
                  <a:gd name="T14" fmla="*/ 0 60000 65536"/>
                  <a:gd name="T15" fmla="*/ 0 w 36"/>
                  <a:gd name="T16" fmla="*/ 0 h 528"/>
                  <a:gd name="T17" fmla="*/ 36 w 36"/>
                  <a:gd name="T18" fmla="*/ 528 h 528"/>
                </a:gdLst>
                <a:ahLst/>
                <a:cxnLst>
                  <a:cxn ang="T10">
                    <a:pos x="T0" y="T1"/>
                  </a:cxn>
                  <a:cxn ang="T11">
                    <a:pos x="T2" y="T3"/>
                  </a:cxn>
                  <a:cxn ang="T12">
                    <a:pos x="T4" y="T5"/>
                  </a:cxn>
                  <a:cxn ang="T13">
                    <a:pos x="T6" y="T7"/>
                  </a:cxn>
                  <a:cxn ang="T14">
                    <a:pos x="T8" y="T9"/>
                  </a:cxn>
                </a:cxnLst>
                <a:rect l="T15" t="T16" r="T17" b="T18"/>
                <a:pathLst>
                  <a:path w="36" h="528">
                    <a:moveTo>
                      <a:pt x="36" y="506"/>
                    </a:moveTo>
                    <a:lnTo>
                      <a:pt x="0" y="528"/>
                    </a:lnTo>
                    <a:lnTo>
                      <a:pt x="0" y="20"/>
                    </a:lnTo>
                    <a:lnTo>
                      <a:pt x="36" y="0"/>
                    </a:lnTo>
                    <a:lnTo>
                      <a:pt x="36" y="506"/>
                    </a:lnTo>
                    <a:close/>
                  </a:path>
                </a:pathLst>
              </a:custGeom>
              <a:solidFill>
                <a:srgbClr val="CCCCCC"/>
              </a:solidFill>
              <a:ln w="3175">
                <a:solidFill>
                  <a:srgbClr val="525252"/>
                </a:solidFill>
                <a:round/>
                <a:headEnd/>
                <a:tailEnd/>
              </a:ln>
            </p:spPr>
            <p:txBody>
              <a:bodyPr/>
              <a:lstStyle/>
              <a:p>
                <a:endParaRPr lang="en-US"/>
              </a:p>
            </p:txBody>
          </p:sp>
          <p:sp>
            <p:nvSpPr>
              <p:cNvPr id="66" name="Freeform 196"/>
              <p:cNvSpPr>
                <a:spLocks/>
              </p:cNvSpPr>
              <p:nvPr/>
            </p:nvSpPr>
            <p:spPr bwMode="auto">
              <a:xfrm>
                <a:off x="3762067" y="2875498"/>
                <a:ext cx="1406525" cy="844550"/>
              </a:xfrm>
              <a:custGeom>
                <a:avLst/>
                <a:gdLst>
                  <a:gd name="T0" fmla="*/ 2147483647 w 886"/>
                  <a:gd name="T1" fmla="*/ 2147483647 h 532"/>
                  <a:gd name="T2" fmla="*/ 0 w 886"/>
                  <a:gd name="T3" fmla="*/ 2147483647 h 532"/>
                  <a:gd name="T4" fmla="*/ 0 w 886"/>
                  <a:gd name="T5" fmla="*/ 2147483647 h 532"/>
                  <a:gd name="T6" fmla="*/ 2147483647 w 886"/>
                  <a:gd name="T7" fmla="*/ 0 h 532"/>
                  <a:gd name="T8" fmla="*/ 2147483647 w 886"/>
                  <a:gd name="T9" fmla="*/ 2147483647 h 532"/>
                  <a:gd name="T10" fmla="*/ 0 60000 65536"/>
                  <a:gd name="T11" fmla="*/ 0 60000 65536"/>
                  <a:gd name="T12" fmla="*/ 0 60000 65536"/>
                  <a:gd name="T13" fmla="*/ 0 60000 65536"/>
                  <a:gd name="T14" fmla="*/ 0 60000 65536"/>
                  <a:gd name="T15" fmla="*/ 0 w 886"/>
                  <a:gd name="T16" fmla="*/ 0 h 532"/>
                  <a:gd name="T17" fmla="*/ 886 w 886"/>
                  <a:gd name="T18" fmla="*/ 532 h 532"/>
                </a:gdLst>
                <a:ahLst/>
                <a:cxnLst>
                  <a:cxn ang="T10">
                    <a:pos x="T0" y="T1"/>
                  </a:cxn>
                  <a:cxn ang="T11">
                    <a:pos x="T2" y="T3"/>
                  </a:cxn>
                  <a:cxn ang="T12">
                    <a:pos x="T4" y="T5"/>
                  </a:cxn>
                  <a:cxn ang="T13">
                    <a:pos x="T6" y="T7"/>
                  </a:cxn>
                  <a:cxn ang="T14">
                    <a:pos x="T8" y="T9"/>
                  </a:cxn>
                </a:cxnLst>
                <a:rect l="T15" t="T16" r="T17" b="T18"/>
                <a:pathLst>
                  <a:path w="886" h="532">
                    <a:moveTo>
                      <a:pt x="886" y="20"/>
                    </a:moveTo>
                    <a:lnTo>
                      <a:pt x="0" y="532"/>
                    </a:lnTo>
                    <a:lnTo>
                      <a:pt x="0" y="510"/>
                    </a:lnTo>
                    <a:lnTo>
                      <a:pt x="886" y="0"/>
                    </a:lnTo>
                    <a:lnTo>
                      <a:pt x="886" y="20"/>
                    </a:lnTo>
                    <a:close/>
                  </a:path>
                </a:pathLst>
              </a:custGeom>
              <a:solidFill>
                <a:srgbClr val="CCCCCC"/>
              </a:solidFill>
              <a:ln w="3175">
                <a:solidFill>
                  <a:srgbClr val="525252"/>
                </a:solidFill>
                <a:round/>
                <a:headEnd/>
                <a:tailEnd/>
              </a:ln>
            </p:spPr>
            <p:txBody>
              <a:bodyPr/>
              <a:lstStyle/>
              <a:p>
                <a:endParaRPr lang="en-US"/>
              </a:p>
            </p:txBody>
          </p:sp>
          <p:sp>
            <p:nvSpPr>
              <p:cNvPr id="67" name="Line 197"/>
              <p:cNvSpPr>
                <a:spLocks noChangeShapeType="1"/>
              </p:cNvSpPr>
              <p:nvPr/>
            </p:nvSpPr>
            <p:spPr bwMode="auto">
              <a:xfrm>
                <a:off x="3819217" y="3653373"/>
                <a:ext cx="0" cy="34925"/>
              </a:xfrm>
              <a:prstGeom prst="line">
                <a:avLst/>
              </a:prstGeom>
              <a:noFill/>
              <a:ln w="3175">
                <a:solidFill>
                  <a:srgbClr val="525252"/>
                </a:solidFill>
                <a:round/>
                <a:headEnd/>
                <a:tailEnd/>
              </a:ln>
            </p:spPr>
            <p:txBody>
              <a:bodyPr/>
              <a:lstStyle/>
              <a:p>
                <a:endParaRPr lang="en-US"/>
              </a:p>
            </p:txBody>
          </p:sp>
          <p:sp>
            <p:nvSpPr>
              <p:cNvPr id="68" name="Line 198"/>
              <p:cNvSpPr>
                <a:spLocks noChangeShapeType="1"/>
              </p:cNvSpPr>
              <p:nvPr/>
            </p:nvSpPr>
            <p:spPr bwMode="auto">
              <a:xfrm>
                <a:off x="3930342" y="3589873"/>
                <a:ext cx="0" cy="803275"/>
              </a:xfrm>
              <a:prstGeom prst="line">
                <a:avLst/>
              </a:prstGeom>
              <a:noFill/>
              <a:ln w="3175">
                <a:solidFill>
                  <a:srgbClr val="525252"/>
                </a:solidFill>
                <a:round/>
                <a:headEnd/>
                <a:tailEnd/>
              </a:ln>
            </p:spPr>
            <p:txBody>
              <a:bodyPr/>
              <a:lstStyle/>
              <a:p>
                <a:endParaRPr lang="en-US"/>
              </a:p>
            </p:txBody>
          </p:sp>
          <p:sp>
            <p:nvSpPr>
              <p:cNvPr id="69" name="Line 199"/>
              <p:cNvSpPr>
                <a:spLocks noChangeShapeType="1"/>
              </p:cNvSpPr>
              <p:nvPr/>
            </p:nvSpPr>
            <p:spPr bwMode="auto">
              <a:xfrm>
                <a:off x="4038292" y="3526373"/>
                <a:ext cx="0" cy="803275"/>
              </a:xfrm>
              <a:prstGeom prst="line">
                <a:avLst/>
              </a:prstGeom>
              <a:noFill/>
              <a:ln w="3175">
                <a:solidFill>
                  <a:srgbClr val="525252"/>
                </a:solidFill>
                <a:round/>
                <a:headEnd/>
                <a:tailEnd/>
              </a:ln>
            </p:spPr>
            <p:txBody>
              <a:bodyPr/>
              <a:lstStyle/>
              <a:p>
                <a:endParaRPr lang="en-US"/>
              </a:p>
            </p:txBody>
          </p:sp>
          <p:sp>
            <p:nvSpPr>
              <p:cNvPr id="70" name="Line 200"/>
              <p:cNvSpPr>
                <a:spLocks noChangeShapeType="1"/>
              </p:cNvSpPr>
              <p:nvPr/>
            </p:nvSpPr>
            <p:spPr bwMode="auto">
              <a:xfrm>
                <a:off x="4149417" y="3462873"/>
                <a:ext cx="0" cy="803275"/>
              </a:xfrm>
              <a:prstGeom prst="line">
                <a:avLst/>
              </a:prstGeom>
              <a:noFill/>
              <a:ln w="3175">
                <a:solidFill>
                  <a:srgbClr val="525252"/>
                </a:solidFill>
                <a:round/>
                <a:headEnd/>
                <a:tailEnd/>
              </a:ln>
            </p:spPr>
            <p:txBody>
              <a:bodyPr/>
              <a:lstStyle/>
              <a:p>
                <a:endParaRPr lang="en-US"/>
              </a:p>
            </p:txBody>
          </p:sp>
          <p:sp>
            <p:nvSpPr>
              <p:cNvPr id="71" name="Line 201"/>
              <p:cNvSpPr>
                <a:spLocks noChangeShapeType="1"/>
              </p:cNvSpPr>
              <p:nvPr/>
            </p:nvSpPr>
            <p:spPr bwMode="auto">
              <a:xfrm>
                <a:off x="4260542" y="3399373"/>
                <a:ext cx="0" cy="803275"/>
              </a:xfrm>
              <a:prstGeom prst="line">
                <a:avLst/>
              </a:prstGeom>
              <a:noFill/>
              <a:ln w="3175">
                <a:solidFill>
                  <a:srgbClr val="525252"/>
                </a:solidFill>
                <a:round/>
                <a:headEnd/>
                <a:tailEnd/>
              </a:ln>
            </p:spPr>
            <p:txBody>
              <a:bodyPr/>
              <a:lstStyle/>
              <a:p>
                <a:endParaRPr lang="en-US"/>
              </a:p>
            </p:txBody>
          </p:sp>
          <p:sp>
            <p:nvSpPr>
              <p:cNvPr id="72" name="Line 202"/>
              <p:cNvSpPr>
                <a:spLocks noChangeShapeType="1"/>
              </p:cNvSpPr>
              <p:nvPr/>
            </p:nvSpPr>
            <p:spPr bwMode="auto">
              <a:xfrm>
                <a:off x="4371667" y="3335873"/>
                <a:ext cx="0" cy="803275"/>
              </a:xfrm>
              <a:prstGeom prst="line">
                <a:avLst/>
              </a:prstGeom>
              <a:noFill/>
              <a:ln w="3175">
                <a:solidFill>
                  <a:srgbClr val="525252"/>
                </a:solidFill>
                <a:round/>
                <a:headEnd/>
                <a:tailEnd/>
              </a:ln>
            </p:spPr>
            <p:txBody>
              <a:bodyPr/>
              <a:lstStyle/>
              <a:p>
                <a:endParaRPr lang="en-US"/>
              </a:p>
            </p:txBody>
          </p:sp>
          <p:sp>
            <p:nvSpPr>
              <p:cNvPr id="73" name="Line 203"/>
              <p:cNvSpPr>
                <a:spLocks noChangeShapeType="1"/>
              </p:cNvSpPr>
              <p:nvPr/>
            </p:nvSpPr>
            <p:spPr bwMode="auto">
              <a:xfrm>
                <a:off x="4482792" y="3272373"/>
                <a:ext cx="0" cy="803275"/>
              </a:xfrm>
              <a:prstGeom prst="line">
                <a:avLst/>
              </a:prstGeom>
              <a:noFill/>
              <a:ln w="3175">
                <a:solidFill>
                  <a:srgbClr val="525252"/>
                </a:solidFill>
                <a:round/>
                <a:headEnd/>
                <a:tailEnd/>
              </a:ln>
            </p:spPr>
            <p:txBody>
              <a:bodyPr/>
              <a:lstStyle/>
              <a:p>
                <a:endParaRPr lang="en-US"/>
              </a:p>
            </p:txBody>
          </p:sp>
          <p:sp>
            <p:nvSpPr>
              <p:cNvPr id="74" name="Line 204"/>
              <p:cNvSpPr>
                <a:spLocks noChangeShapeType="1"/>
              </p:cNvSpPr>
              <p:nvPr/>
            </p:nvSpPr>
            <p:spPr bwMode="auto">
              <a:xfrm>
                <a:off x="4590742" y="3208873"/>
                <a:ext cx="0" cy="803275"/>
              </a:xfrm>
              <a:prstGeom prst="line">
                <a:avLst/>
              </a:prstGeom>
              <a:noFill/>
              <a:ln w="3175">
                <a:solidFill>
                  <a:srgbClr val="525252"/>
                </a:solidFill>
                <a:round/>
                <a:headEnd/>
                <a:tailEnd/>
              </a:ln>
            </p:spPr>
            <p:txBody>
              <a:bodyPr/>
              <a:lstStyle/>
              <a:p>
                <a:endParaRPr lang="en-US"/>
              </a:p>
            </p:txBody>
          </p:sp>
          <p:sp>
            <p:nvSpPr>
              <p:cNvPr id="75" name="Line 205"/>
              <p:cNvSpPr>
                <a:spLocks noChangeShapeType="1"/>
              </p:cNvSpPr>
              <p:nvPr/>
            </p:nvSpPr>
            <p:spPr bwMode="auto">
              <a:xfrm>
                <a:off x="4701867" y="3145373"/>
                <a:ext cx="0" cy="803275"/>
              </a:xfrm>
              <a:prstGeom prst="line">
                <a:avLst/>
              </a:prstGeom>
              <a:noFill/>
              <a:ln w="3175">
                <a:solidFill>
                  <a:srgbClr val="525252"/>
                </a:solidFill>
                <a:round/>
                <a:headEnd/>
                <a:tailEnd/>
              </a:ln>
            </p:spPr>
            <p:txBody>
              <a:bodyPr/>
              <a:lstStyle/>
              <a:p>
                <a:endParaRPr lang="en-US"/>
              </a:p>
            </p:txBody>
          </p:sp>
          <p:sp>
            <p:nvSpPr>
              <p:cNvPr id="76" name="Line 206"/>
              <p:cNvSpPr>
                <a:spLocks noChangeShapeType="1"/>
              </p:cNvSpPr>
              <p:nvPr/>
            </p:nvSpPr>
            <p:spPr bwMode="auto">
              <a:xfrm>
                <a:off x="4812992" y="3081873"/>
                <a:ext cx="0" cy="803275"/>
              </a:xfrm>
              <a:prstGeom prst="line">
                <a:avLst/>
              </a:prstGeom>
              <a:noFill/>
              <a:ln w="3175">
                <a:solidFill>
                  <a:srgbClr val="525252"/>
                </a:solidFill>
                <a:round/>
                <a:headEnd/>
                <a:tailEnd/>
              </a:ln>
            </p:spPr>
            <p:txBody>
              <a:bodyPr/>
              <a:lstStyle/>
              <a:p>
                <a:endParaRPr lang="en-US"/>
              </a:p>
            </p:txBody>
          </p:sp>
          <p:sp>
            <p:nvSpPr>
              <p:cNvPr id="77" name="Line 207"/>
              <p:cNvSpPr>
                <a:spLocks noChangeShapeType="1"/>
              </p:cNvSpPr>
              <p:nvPr/>
            </p:nvSpPr>
            <p:spPr bwMode="auto">
              <a:xfrm>
                <a:off x="4924117" y="3018373"/>
                <a:ext cx="0" cy="803275"/>
              </a:xfrm>
              <a:prstGeom prst="line">
                <a:avLst/>
              </a:prstGeom>
              <a:noFill/>
              <a:ln w="3175">
                <a:solidFill>
                  <a:srgbClr val="525252"/>
                </a:solidFill>
                <a:round/>
                <a:headEnd/>
                <a:tailEnd/>
              </a:ln>
            </p:spPr>
            <p:txBody>
              <a:bodyPr/>
              <a:lstStyle/>
              <a:p>
                <a:endParaRPr lang="en-US"/>
              </a:p>
            </p:txBody>
          </p:sp>
          <p:sp>
            <p:nvSpPr>
              <p:cNvPr id="78" name="Line 208"/>
              <p:cNvSpPr>
                <a:spLocks noChangeShapeType="1"/>
              </p:cNvSpPr>
              <p:nvPr/>
            </p:nvSpPr>
            <p:spPr bwMode="auto">
              <a:xfrm>
                <a:off x="5032067" y="2951698"/>
                <a:ext cx="0" cy="806450"/>
              </a:xfrm>
              <a:prstGeom prst="line">
                <a:avLst/>
              </a:prstGeom>
              <a:noFill/>
              <a:ln w="3175">
                <a:solidFill>
                  <a:srgbClr val="525252"/>
                </a:solidFill>
                <a:round/>
                <a:headEnd/>
                <a:tailEnd/>
              </a:ln>
            </p:spPr>
            <p:txBody>
              <a:bodyPr/>
              <a:lstStyle/>
              <a:p>
                <a:endParaRPr lang="en-US"/>
              </a:p>
            </p:txBody>
          </p:sp>
          <p:sp>
            <p:nvSpPr>
              <p:cNvPr id="79" name="Line 209"/>
              <p:cNvSpPr>
                <a:spLocks noChangeShapeType="1"/>
              </p:cNvSpPr>
              <p:nvPr/>
            </p:nvSpPr>
            <p:spPr bwMode="auto">
              <a:xfrm>
                <a:off x="5143192" y="2888198"/>
                <a:ext cx="0" cy="806450"/>
              </a:xfrm>
              <a:prstGeom prst="line">
                <a:avLst/>
              </a:prstGeom>
              <a:noFill/>
              <a:ln w="3175">
                <a:solidFill>
                  <a:srgbClr val="525252"/>
                </a:solidFill>
                <a:round/>
                <a:headEnd/>
                <a:tailEnd/>
              </a:ln>
            </p:spPr>
            <p:txBody>
              <a:bodyPr/>
              <a:lstStyle/>
              <a:p>
                <a:endParaRPr lang="en-US"/>
              </a:p>
            </p:txBody>
          </p:sp>
          <p:sp>
            <p:nvSpPr>
              <p:cNvPr id="80" name="Line 210"/>
              <p:cNvSpPr>
                <a:spLocks noChangeShapeType="1"/>
              </p:cNvSpPr>
              <p:nvPr/>
            </p:nvSpPr>
            <p:spPr bwMode="auto">
              <a:xfrm flipV="1">
                <a:off x="3762067" y="2973923"/>
                <a:ext cx="1409700" cy="812800"/>
              </a:xfrm>
              <a:prstGeom prst="line">
                <a:avLst/>
              </a:prstGeom>
              <a:noFill/>
              <a:ln w="3175">
                <a:solidFill>
                  <a:srgbClr val="525252"/>
                </a:solidFill>
                <a:round/>
                <a:headEnd/>
                <a:tailEnd/>
              </a:ln>
            </p:spPr>
            <p:txBody>
              <a:bodyPr/>
              <a:lstStyle/>
              <a:p>
                <a:endParaRPr lang="en-US"/>
              </a:p>
            </p:txBody>
          </p:sp>
          <p:sp>
            <p:nvSpPr>
              <p:cNvPr id="81" name="Line 211"/>
              <p:cNvSpPr>
                <a:spLocks noChangeShapeType="1"/>
              </p:cNvSpPr>
              <p:nvPr/>
            </p:nvSpPr>
            <p:spPr bwMode="auto">
              <a:xfrm flipV="1">
                <a:off x="3762067" y="3040598"/>
                <a:ext cx="1409700" cy="812800"/>
              </a:xfrm>
              <a:prstGeom prst="line">
                <a:avLst/>
              </a:prstGeom>
              <a:noFill/>
              <a:ln w="3175">
                <a:solidFill>
                  <a:srgbClr val="525252"/>
                </a:solidFill>
                <a:round/>
                <a:headEnd/>
                <a:tailEnd/>
              </a:ln>
            </p:spPr>
            <p:txBody>
              <a:bodyPr/>
              <a:lstStyle/>
              <a:p>
                <a:endParaRPr lang="en-US"/>
              </a:p>
            </p:txBody>
          </p:sp>
          <p:sp>
            <p:nvSpPr>
              <p:cNvPr id="82" name="Line 212"/>
              <p:cNvSpPr>
                <a:spLocks noChangeShapeType="1"/>
              </p:cNvSpPr>
              <p:nvPr/>
            </p:nvSpPr>
            <p:spPr bwMode="auto">
              <a:xfrm flipV="1">
                <a:off x="3762067" y="3107273"/>
                <a:ext cx="1409700" cy="815975"/>
              </a:xfrm>
              <a:prstGeom prst="line">
                <a:avLst/>
              </a:prstGeom>
              <a:noFill/>
              <a:ln w="3175">
                <a:solidFill>
                  <a:srgbClr val="525252"/>
                </a:solidFill>
                <a:round/>
                <a:headEnd/>
                <a:tailEnd/>
              </a:ln>
            </p:spPr>
            <p:txBody>
              <a:bodyPr/>
              <a:lstStyle/>
              <a:p>
                <a:endParaRPr lang="en-US"/>
              </a:p>
            </p:txBody>
          </p:sp>
          <p:sp>
            <p:nvSpPr>
              <p:cNvPr id="83" name="Line 213"/>
              <p:cNvSpPr>
                <a:spLocks noChangeShapeType="1"/>
              </p:cNvSpPr>
              <p:nvPr/>
            </p:nvSpPr>
            <p:spPr bwMode="auto">
              <a:xfrm flipV="1">
                <a:off x="3762067" y="3177123"/>
                <a:ext cx="1409700" cy="812800"/>
              </a:xfrm>
              <a:prstGeom prst="line">
                <a:avLst/>
              </a:prstGeom>
              <a:noFill/>
              <a:ln w="3175">
                <a:solidFill>
                  <a:srgbClr val="525252"/>
                </a:solidFill>
                <a:round/>
                <a:headEnd/>
                <a:tailEnd/>
              </a:ln>
            </p:spPr>
            <p:txBody>
              <a:bodyPr/>
              <a:lstStyle/>
              <a:p>
                <a:endParaRPr lang="en-US"/>
              </a:p>
            </p:txBody>
          </p:sp>
          <p:sp>
            <p:nvSpPr>
              <p:cNvPr id="84" name="Line 214"/>
              <p:cNvSpPr>
                <a:spLocks noChangeShapeType="1"/>
              </p:cNvSpPr>
              <p:nvPr/>
            </p:nvSpPr>
            <p:spPr bwMode="auto">
              <a:xfrm flipV="1">
                <a:off x="3762067" y="3243798"/>
                <a:ext cx="1409700" cy="812800"/>
              </a:xfrm>
              <a:prstGeom prst="line">
                <a:avLst/>
              </a:prstGeom>
              <a:noFill/>
              <a:ln w="3175">
                <a:solidFill>
                  <a:srgbClr val="525252"/>
                </a:solidFill>
                <a:round/>
                <a:headEnd/>
                <a:tailEnd/>
              </a:ln>
            </p:spPr>
            <p:txBody>
              <a:bodyPr/>
              <a:lstStyle/>
              <a:p>
                <a:endParaRPr lang="en-US"/>
              </a:p>
            </p:txBody>
          </p:sp>
          <p:sp>
            <p:nvSpPr>
              <p:cNvPr id="85" name="Line 215"/>
              <p:cNvSpPr>
                <a:spLocks noChangeShapeType="1"/>
              </p:cNvSpPr>
              <p:nvPr/>
            </p:nvSpPr>
            <p:spPr bwMode="auto">
              <a:xfrm flipV="1">
                <a:off x="3762067" y="3310473"/>
                <a:ext cx="1409700" cy="812800"/>
              </a:xfrm>
              <a:prstGeom prst="line">
                <a:avLst/>
              </a:prstGeom>
              <a:noFill/>
              <a:ln w="3175">
                <a:solidFill>
                  <a:srgbClr val="525252"/>
                </a:solidFill>
                <a:round/>
                <a:headEnd/>
                <a:tailEnd/>
              </a:ln>
            </p:spPr>
            <p:txBody>
              <a:bodyPr/>
              <a:lstStyle/>
              <a:p>
                <a:endParaRPr lang="en-US"/>
              </a:p>
            </p:txBody>
          </p:sp>
          <p:sp>
            <p:nvSpPr>
              <p:cNvPr id="86" name="Line 216"/>
              <p:cNvSpPr>
                <a:spLocks noChangeShapeType="1"/>
              </p:cNvSpPr>
              <p:nvPr/>
            </p:nvSpPr>
            <p:spPr bwMode="auto">
              <a:xfrm flipV="1">
                <a:off x="3762067" y="3377148"/>
                <a:ext cx="1409700" cy="812800"/>
              </a:xfrm>
              <a:prstGeom prst="line">
                <a:avLst/>
              </a:prstGeom>
              <a:noFill/>
              <a:ln w="3175">
                <a:solidFill>
                  <a:srgbClr val="525252"/>
                </a:solidFill>
                <a:round/>
                <a:headEnd/>
                <a:tailEnd/>
              </a:ln>
            </p:spPr>
            <p:txBody>
              <a:bodyPr/>
              <a:lstStyle/>
              <a:p>
                <a:endParaRPr lang="en-US"/>
              </a:p>
            </p:txBody>
          </p:sp>
          <p:sp>
            <p:nvSpPr>
              <p:cNvPr id="87" name="Line 217"/>
              <p:cNvSpPr>
                <a:spLocks noChangeShapeType="1"/>
              </p:cNvSpPr>
              <p:nvPr/>
            </p:nvSpPr>
            <p:spPr bwMode="auto">
              <a:xfrm flipV="1">
                <a:off x="3762067" y="3443823"/>
                <a:ext cx="1409700" cy="815975"/>
              </a:xfrm>
              <a:prstGeom prst="line">
                <a:avLst/>
              </a:prstGeom>
              <a:noFill/>
              <a:ln w="3175">
                <a:solidFill>
                  <a:srgbClr val="525252"/>
                </a:solidFill>
                <a:round/>
                <a:headEnd/>
                <a:tailEnd/>
              </a:ln>
            </p:spPr>
            <p:txBody>
              <a:bodyPr/>
              <a:lstStyle/>
              <a:p>
                <a:endParaRPr lang="en-US"/>
              </a:p>
            </p:txBody>
          </p:sp>
          <p:sp>
            <p:nvSpPr>
              <p:cNvPr id="88" name="Line 218"/>
              <p:cNvSpPr>
                <a:spLocks noChangeShapeType="1"/>
              </p:cNvSpPr>
              <p:nvPr/>
            </p:nvSpPr>
            <p:spPr bwMode="auto">
              <a:xfrm flipV="1">
                <a:off x="3762067" y="3510498"/>
                <a:ext cx="1409700" cy="815975"/>
              </a:xfrm>
              <a:prstGeom prst="line">
                <a:avLst/>
              </a:prstGeom>
              <a:noFill/>
              <a:ln w="3175">
                <a:solidFill>
                  <a:srgbClr val="525252"/>
                </a:solidFill>
                <a:round/>
                <a:headEnd/>
                <a:tailEnd/>
              </a:ln>
            </p:spPr>
            <p:txBody>
              <a:bodyPr/>
              <a:lstStyle/>
              <a:p>
                <a:endParaRPr lang="en-US"/>
              </a:p>
            </p:txBody>
          </p:sp>
          <p:sp>
            <p:nvSpPr>
              <p:cNvPr id="89" name="Line 219"/>
              <p:cNvSpPr>
                <a:spLocks noChangeShapeType="1"/>
              </p:cNvSpPr>
              <p:nvPr/>
            </p:nvSpPr>
            <p:spPr bwMode="auto">
              <a:xfrm flipV="1">
                <a:off x="3762067" y="3580348"/>
                <a:ext cx="1409700" cy="812800"/>
              </a:xfrm>
              <a:prstGeom prst="line">
                <a:avLst/>
              </a:prstGeom>
              <a:noFill/>
              <a:ln w="3175">
                <a:solidFill>
                  <a:srgbClr val="525252"/>
                </a:solidFill>
                <a:round/>
                <a:headEnd/>
                <a:tailEnd/>
              </a:ln>
            </p:spPr>
            <p:txBody>
              <a:bodyPr/>
              <a:lstStyle/>
              <a:p>
                <a:endParaRPr lang="en-US"/>
              </a:p>
            </p:txBody>
          </p:sp>
          <p:sp>
            <p:nvSpPr>
              <p:cNvPr id="90" name="Line 220"/>
              <p:cNvSpPr>
                <a:spLocks noChangeShapeType="1"/>
              </p:cNvSpPr>
              <p:nvPr/>
            </p:nvSpPr>
            <p:spPr bwMode="auto">
              <a:xfrm flipV="1">
                <a:off x="3762067" y="3647023"/>
                <a:ext cx="1409700" cy="812800"/>
              </a:xfrm>
              <a:prstGeom prst="line">
                <a:avLst/>
              </a:prstGeom>
              <a:noFill/>
              <a:ln w="3175">
                <a:solidFill>
                  <a:srgbClr val="525252"/>
                </a:solidFill>
                <a:round/>
                <a:headEnd/>
                <a:tailEnd/>
              </a:ln>
            </p:spPr>
            <p:txBody>
              <a:bodyPr/>
              <a:lstStyle/>
              <a:p>
                <a:endParaRPr lang="en-US"/>
              </a:p>
            </p:txBody>
          </p:sp>
          <p:sp>
            <p:nvSpPr>
              <p:cNvPr id="91" name="Freeform 221"/>
              <p:cNvSpPr>
                <a:spLocks/>
              </p:cNvSpPr>
              <p:nvPr/>
            </p:nvSpPr>
            <p:spPr bwMode="auto">
              <a:xfrm>
                <a:off x="3762067" y="2726273"/>
                <a:ext cx="1441450" cy="876300"/>
              </a:xfrm>
              <a:custGeom>
                <a:avLst/>
                <a:gdLst>
                  <a:gd name="T0" fmla="*/ 2147483647 w 908"/>
                  <a:gd name="T1" fmla="*/ 2147483647 h 552"/>
                  <a:gd name="T2" fmla="*/ 0 w 908"/>
                  <a:gd name="T3" fmla="*/ 2147483647 h 552"/>
                  <a:gd name="T4" fmla="*/ 0 w 908"/>
                  <a:gd name="T5" fmla="*/ 2147483647 h 552"/>
                  <a:gd name="T6" fmla="*/ 2147483647 w 908"/>
                  <a:gd name="T7" fmla="*/ 0 h 552"/>
                  <a:gd name="T8" fmla="*/ 2147483647 w 908"/>
                  <a:gd name="T9" fmla="*/ 2147483647 h 552"/>
                  <a:gd name="T10" fmla="*/ 0 60000 65536"/>
                  <a:gd name="T11" fmla="*/ 0 60000 65536"/>
                  <a:gd name="T12" fmla="*/ 0 60000 65536"/>
                  <a:gd name="T13" fmla="*/ 0 60000 65536"/>
                  <a:gd name="T14" fmla="*/ 0 60000 65536"/>
                  <a:gd name="T15" fmla="*/ 0 w 908"/>
                  <a:gd name="T16" fmla="*/ 0 h 552"/>
                  <a:gd name="T17" fmla="*/ 908 w 908"/>
                  <a:gd name="T18" fmla="*/ 552 h 552"/>
                </a:gdLst>
                <a:ahLst/>
                <a:cxnLst>
                  <a:cxn ang="T10">
                    <a:pos x="T0" y="T1"/>
                  </a:cxn>
                  <a:cxn ang="T11">
                    <a:pos x="T2" y="T3"/>
                  </a:cxn>
                  <a:cxn ang="T12">
                    <a:pos x="T4" y="T5"/>
                  </a:cxn>
                  <a:cxn ang="T13">
                    <a:pos x="T6" y="T7"/>
                  </a:cxn>
                  <a:cxn ang="T14">
                    <a:pos x="T8" y="T9"/>
                  </a:cxn>
                </a:cxnLst>
                <a:rect l="T15" t="T16" r="T17" b="T18"/>
                <a:pathLst>
                  <a:path w="908" h="552">
                    <a:moveTo>
                      <a:pt x="908" y="26"/>
                    </a:moveTo>
                    <a:lnTo>
                      <a:pt x="0" y="552"/>
                    </a:lnTo>
                    <a:lnTo>
                      <a:pt x="0" y="524"/>
                    </a:lnTo>
                    <a:lnTo>
                      <a:pt x="908" y="0"/>
                    </a:lnTo>
                    <a:lnTo>
                      <a:pt x="908" y="26"/>
                    </a:lnTo>
                    <a:close/>
                  </a:path>
                </a:pathLst>
              </a:custGeom>
              <a:solidFill>
                <a:srgbClr val="000ADF"/>
              </a:solidFill>
              <a:ln w="3175">
                <a:solidFill>
                  <a:srgbClr val="525252"/>
                </a:solidFill>
                <a:round/>
                <a:headEnd/>
                <a:tailEnd/>
              </a:ln>
            </p:spPr>
            <p:txBody>
              <a:bodyPr/>
              <a:lstStyle/>
              <a:p>
                <a:endParaRPr lang="en-US"/>
              </a:p>
            </p:txBody>
          </p:sp>
          <p:sp>
            <p:nvSpPr>
              <p:cNvPr id="92" name="Freeform 222"/>
              <p:cNvSpPr>
                <a:spLocks/>
              </p:cNvSpPr>
              <p:nvPr/>
            </p:nvSpPr>
            <p:spPr bwMode="auto">
              <a:xfrm>
                <a:off x="3889067" y="43486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4"/>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93" name="Freeform 223"/>
              <p:cNvSpPr>
                <a:spLocks/>
              </p:cNvSpPr>
              <p:nvPr/>
            </p:nvSpPr>
            <p:spPr bwMode="auto">
              <a:xfrm>
                <a:off x="4089092" y="42343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2"/>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94" name="Freeform 224"/>
              <p:cNvSpPr>
                <a:spLocks/>
              </p:cNvSpPr>
              <p:nvPr/>
            </p:nvSpPr>
            <p:spPr bwMode="auto">
              <a:xfrm>
                <a:off x="3990667" y="4291548"/>
                <a:ext cx="117475" cy="92075"/>
              </a:xfrm>
              <a:custGeom>
                <a:avLst/>
                <a:gdLst>
                  <a:gd name="T0" fmla="*/ 2147483647 w 74"/>
                  <a:gd name="T1" fmla="*/ 2147483647 h 58"/>
                  <a:gd name="T2" fmla="*/ 2147483647 w 74"/>
                  <a:gd name="T3" fmla="*/ 2147483647 h 58"/>
                  <a:gd name="T4" fmla="*/ 0 w 74"/>
                  <a:gd name="T5" fmla="*/ 2147483647 h 58"/>
                  <a:gd name="T6" fmla="*/ 2147483647 w 74"/>
                  <a:gd name="T7" fmla="*/ 0 h 58"/>
                  <a:gd name="T8" fmla="*/ 2147483647 w 74"/>
                  <a:gd name="T9" fmla="*/ 2147483647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62" y="28"/>
                    </a:moveTo>
                    <a:lnTo>
                      <a:pt x="10" y="58"/>
                    </a:lnTo>
                    <a:lnTo>
                      <a:pt x="0" y="42"/>
                    </a:lnTo>
                    <a:lnTo>
                      <a:pt x="74" y="0"/>
                    </a:lnTo>
                    <a:lnTo>
                      <a:pt x="62" y="28"/>
                    </a:lnTo>
                    <a:close/>
                  </a:path>
                </a:pathLst>
              </a:custGeom>
              <a:solidFill>
                <a:srgbClr val="FFFFFF"/>
              </a:solidFill>
              <a:ln w="3175">
                <a:solidFill>
                  <a:srgbClr val="525252"/>
                </a:solidFill>
                <a:round/>
                <a:headEnd/>
                <a:tailEnd/>
              </a:ln>
            </p:spPr>
            <p:txBody>
              <a:bodyPr/>
              <a:lstStyle/>
              <a:p>
                <a:endParaRPr lang="en-US"/>
              </a:p>
            </p:txBody>
          </p:sp>
          <p:sp>
            <p:nvSpPr>
              <p:cNvPr id="95" name="Freeform 225"/>
              <p:cNvSpPr>
                <a:spLocks/>
              </p:cNvSpPr>
              <p:nvPr/>
            </p:nvSpPr>
            <p:spPr bwMode="auto">
              <a:xfrm>
                <a:off x="5168592" y="2853273"/>
                <a:ext cx="34925" cy="860425"/>
              </a:xfrm>
              <a:custGeom>
                <a:avLst/>
                <a:gdLst>
                  <a:gd name="T0" fmla="*/ 2147483647 w 22"/>
                  <a:gd name="T1" fmla="*/ 2147483647 h 542"/>
                  <a:gd name="T2" fmla="*/ 0 w 22"/>
                  <a:gd name="T3" fmla="*/ 2147483647 h 542"/>
                  <a:gd name="T4" fmla="*/ 0 w 22"/>
                  <a:gd name="T5" fmla="*/ 2147483647 h 542"/>
                  <a:gd name="T6" fmla="*/ 2147483647 w 22"/>
                  <a:gd name="T7" fmla="*/ 0 h 542"/>
                  <a:gd name="T8" fmla="*/ 2147483647 w 22"/>
                  <a:gd name="T9" fmla="*/ 2147483647 h 542"/>
                  <a:gd name="T10" fmla="*/ 0 60000 65536"/>
                  <a:gd name="T11" fmla="*/ 0 60000 65536"/>
                  <a:gd name="T12" fmla="*/ 0 60000 65536"/>
                  <a:gd name="T13" fmla="*/ 0 60000 65536"/>
                  <a:gd name="T14" fmla="*/ 0 60000 65536"/>
                  <a:gd name="T15" fmla="*/ 0 w 22"/>
                  <a:gd name="T16" fmla="*/ 0 h 542"/>
                  <a:gd name="T17" fmla="*/ 22 w 22"/>
                  <a:gd name="T18" fmla="*/ 542 h 542"/>
                </a:gdLst>
                <a:ahLst/>
                <a:cxnLst>
                  <a:cxn ang="T10">
                    <a:pos x="T0" y="T1"/>
                  </a:cxn>
                  <a:cxn ang="T11">
                    <a:pos x="T2" y="T3"/>
                  </a:cxn>
                  <a:cxn ang="T12">
                    <a:pos x="T4" y="T5"/>
                  </a:cxn>
                  <a:cxn ang="T13">
                    <a:pos x="T6" y="T7"/>
                  </a:cxn>
                  <a:cxn ang="T14">
                    <a:pos x="T8" y="T9"/>
                  </a:cxn>
                </a:cxnLst>
                <a:rect l="T15" t="T16" r="T17" b="T18"/>
                <a:pathLst>
                  <a:path w="22" h="542">
                    <a:moveTo>
                      <a:pt x="22" y="530"/>
                    </a:moveTo>
                    <a:lnTo>
                      <a:pt x="0" y="542"/>
                    </a:lnTo>
                    <a:lnTo>
                      <a:pt x="0" y="14"/>
                    </a:lnTo>
                    <a:lnTo>
                      <a:pt x="22" y="0"/>
                    </a:lnTo>
                    <a:lnTo>
                      <a:pt x="22" y="530"/>
                    </a:lnTo>
                    <a:close/>
                  </a:path>
                </a:pathLst>
              </a:custGeom>
              <a:solidFill>
                <a:srgbClr val="E3E3E2"/>
              </a:solidFill>
              <a:ln w="3175">
                <a:solidFill>
                  <a:srgbClr val="525252"/>
                </a:solidFill>
                <a:round/>
                <a:headEnd/>
                <a:tailEnd/>
              </a:ln>
            </p:spPr>
            <p:txBody>
              <a:bodyPr/>
              <a:lstStyle/>
              <a:p>
                <a:endParaRPr lang="en-US"/>
              </a:p>
            </p:txBody>
          </p:sp>
          <p:sp>
            <p:nvSpPr>
              <p:cNvPr id="96" name="Freeform 226"/>
              <p:cNvSpPr>
                <a:spLocks/>
              </p:cNvSpPr>
              <p:nvPr/>
            </p:nvSpPr>
            <p:spPr bwMode="auto">
              <a:xfrm>
                <a:off x="5174942" y="3669248"/>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97" name="Freeform 227"/>
              <p:cNvSpPr>
                <a:spLocks/>
              </p:cNvSpPr>
              <p:nvPr/>
            </p:nvSpPr>
            <p:spPr bwMode="auto">
              <a:xfrm>
                <a:off x="5174942" y="2862798"/>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98" name="Freeform 228"/>
              <p:cNvSpPr>
                <a:spLocks/>
              </p:cNvSpPr>
              <p:nvPr/>
            </p:nvSpPr>
            <p:spPr bwMode="auto">
              <a:xfrm>
                <a:off x="5174942" y="2885023"/>
                <a:ext cx="22225" cy="314325"/>
              </a:xfrm>
              <a:custGeom>
                <a:avLst/>
                <a:gdLst>
                  <a:gd name="T0" fmla="*/ 2147483647 w 14"/>
                  <a:gd name="T1" fmla="*/ 2147483647 h 198"/>
                  <a:gd name="T2" fmla="*/ 0 w 14"/>
                  <a:gd name="T3" fmla="*/ 2147483647 h 198"/>
                  <a:gd name="T4" fmla="*/ 0 w 14"/>
                  <a:gd name="T5" fmla="*/ 2147483647 h 198"/>
                  <a:gd name="T6" fmla="*/ 2147483647 w 14"/>
                  <a:gd name="T7" fmla="*/ 0 h 198"/>
                  <a:gd name="T8" fmla="*/ 2147483647 w 14"/>
                  <a:gd name="T9" fmla="*/ 2147483647 h 198"/>
                  <a:gd name="T10" fmla="*/ 0 60000 65536"/>
                  <a:gd name="T11" fmla="*/ 0 60000 65536"/>
                  <a:gd name="T12" fmla="*/ 0 60000 65536"/>
                  <a:gd name="T13" fmla="*/ 0 60000 65536"/>
                  <a:gd name="T14" fmla="*/ 0 60000 65536"/>
                  <a:gd name="T15" fmla="*/ 0 w 14"/>
                  <a:gd name="T16" fmla="*/ 0 h 198"/>
                  <a:gd name="T17" fmla="*/ 14 w 14"/>
                  <a:gd name="T18" fmla="*/ 198 h 198"/>
                </a:gdLst>
                <a:ahLst/>
                <a:cxnLst>
                  <a:cxn ang="T10">
                    <a:pos x="T0" y="T1"/>
                  </a:cxn>
                  <a:cxn ang="T11">
                    <a:pos x="T2" y="T3"/>
                  </a:cxn>
                  <a:cxn ang="T12">
                    <a:pos x="T4" y="T5"/>
                  </a:cxn>
                  <a:cxn ang="T13">
                    <a:pos x="T6" y="T7"/>
                  </a:cxn>
                  <a:cxn ang="T14">
                    <a:pos x="T8" y="T9"/>
                  </a:cxn>
                </a:cxnLst>
                <a:rect l="T15" t="T16" r="T17" b="T18"/>
                <a:pathLst>
                  <a:path w="14" h="198">
                    <a:moveTo>
                      <a:pt x="14" y="190"/>
                    </a:moveTo>
                    <a:lnTo>
                      <a:pt x="0" y="198"/>
                    </a:lnTo>
                    <a:lnTo>
                      <a:pt x="0" y="8"/>
                    </a:lnTo>
                    <a:lnTo>
                      <a:pt x="14" y="0"/>
                    </a:lnTo>
                    <a:lnTo>
                      <a:pt x="14" y="190"/>
                    </a:lnTo>
                    <a:close/>
                  </a:path>
                </a:pathLst>
              </a:custGeom>
              <a:solidFill>
                <a:srgbClr val="CCCCCC"/>
              </a:solidFill>
              <a:ln w="3175">
                <a:solidFill>
                  <a:srgbClr val="525252"/>
                </a:solidFill>
                <a:round/>
                <a:headEnd/>
                <a:tailEnd/>
              </a:ln>
            </p:spPr>
            <p:txBody>
              <a:bodyPr/>
              <a:lstStyle/>
              <a:p>
                <a:endParaRPr lang="en-US"/>
              </a:p>
            </p:txBody>
          </p:sp>
          <p:sp>
            <p:nvSpPr>
              <p:cNvPr id="99" name="Freeform 257"/>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noFill/>
              <a:ln w="9525">
                <a:solidFill>
                  <a:srgbClr val="525252"/>
                </a:solidFill>
                <a:round/>
                <a:headEnd/>
                <a:tailEnd/>
              </a:ln>
            </p:spPr>
            <p:txBody>
              <a:bodyPr/>
              <a:lstStyle/>
              <a:p>
                <a:endParaRPr lang="en-US"/>
              </a:p>
            </p:txBody>
          </p:sp>
        </p:grpSp>
      </p:grpSp>
      <p:grpSp>
        <p:nvGrpSpPr>
          <p:cNvPr id="50" name="Group 675"/>
          <p:cNvGrpSpPr>
            <a:grpSpLocks/>
          </p:cNvGrpSpPr>
          <p:nvPr/>
        </p:nvGrpSpPr>
        <p:grpSpPr bwMode="auto">
          <a:xfrm>
            <a:off x="7346950" y="4445000"/>
            <a:ext cx="722313" cy="958850"/>
            <a:chOff x="5187395" y="4196504"/>
            <a:chExt cx="651740" cy="864308"/>
          </a:xfrm>
        </p:grpSpPr>
        <p:sp>
          <p:nvSpPr>
            <p:cNvPr id="169" name="Freeform 298"/>
            <p:cNvSpPr>
              <a:spLocks/>
            </p:cNvSpPr>
            <p:nvPr/>
          </p:nvSpPr>
          <p:spPr bwMode="auto">
            <a:xfrm>
              <a:off x="5187395" y="4196504"/>
              <a:ext cx="651740" cy="864308"/>
            </a:xfrm>
            <a:custGeom>
              <a:avLst/>
              <a:gdLst>
                <a:gd name="T0" fmla="*/ 2147483647 w 650"/>
                <a:gd name="T1" fmla="*/ 2147483647 h 862"/>
                <a:gd name="T2" fmla="*/ 0 w 650"/>
                <a:gd name="T3" fmla="*/ 2147483647 h 862"/>
                <a:gd name="T4" fmla="*/ 0 w 650"/>
                <a:gd name="T5" fmla="*/ 2147483647 h 862"/>
                <a:gd name="T6" fmla="*/ 2147483647 w 650"/>
                <a:gd name="T7" fmla="*/ 0 h 862"/>
                <a:gd name="T8" fmla="*/ 2147483647 w 650"/>
                <a:gd name="T9" fmla="*/ 2147483647 h 862"/>
                <a:gd name="T10" fmla="*/ 0 60000 65536"/>
                <a:gd name="T11" fmla="*/ 0 60000 65536"/>
                <a:gd name="T12" fmla="*/ 0 60000 65536"/>
                <a:gd name="T13" fmla="*/ 0 60000 65536"/>
                <a:gd name="T14" fmla="*/ 0 60000 65536"/>
                <a:gd name="T15" fmla="*/ 0 w 650"/>
                <a:gd name="T16" fmla="*/ 0 h 862"/>
                <a:gd name="T17" fmla="*/ 650 w 650"/>
                <a:gd name="T18" fmla="*/ 862 h 862"/>
              </a:gdLst>
              <a:ahLst/>
              <a:cxnLst>
                <a:cxn ang="T10">
                  <a:pos x="T0" y="T1"/>
                </a:cxn>
                <a:cxn ang="T11">
                  <a:pos x="T2" y="T3"/>
                </a:cxn>
                <a:cxn ang="T12">
                  <a:pos x="T4" y="T5"/>
                </a:cxn>
                <a:cxn ang="T13">
                  <a:pos x="T6" y="T7"/>
                </a:cxn>
                <a:cxn ang="T14">
                  <a:pos x="T8" y="T9"/>
                </a:cxn>
              </a:cxnLst>
              <a:rect l="T15" t="T16" r="T17" b="T18"/>
              <a:pathLst>
                <a:path w="650" h="862">
                  <a:moveTo>
                    <a:pt x="650" y="486"/>
                  </a:moveTo>
                  <a:lnTo>
                    <a:pt x="0" y="862"/>
                  </a:lnTo>
                  <a:lnTo>
                    <a:pt x="0" y="376"/>
                  </a:lnTo>
                  <a:lnTo>
                    <a:pt x="650" y="0"/>
                  </a:lnTo>
                  <a:lnTo>
                    <a:pt x="650" y="486"/>
                  </a:lnTo>
                  <a:close/>
                </a:path>
              </a:pathLst>
            </a:custGeom>
            <a:solidFill>
              <a:srgbClr val="FFFFFF"/>
            </a:solidFill>
            <a:ln w="9525">
              <a:noFill/>
              <a:round/>
              <a:headEnd/>
              <a:tailEnd/>
            </a:ln>
          </p:spPr>
          <p:txBody>
            <a:bodyPr/>
            <a:lstStyle/>
            <a:p>
              <a:endParaRPr lang="en-US"/>
            </a:p>
          </p:txBody>
        </p:sp>
        <p:sp>
          <p:nvSpPr>
            <p:cNvPr id="170" name="Freeform 316"/>
            <p:cNvSpPr>
              <a:spLocks/>
            </p:cNvSpPr>
            <p:nvPr/>
          </p:nvSpPr>
          <p:spPr bwMode="auto">
            <a:xfrm>
              <a:off x="5545644" y="4490173"/>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2F31"/>
            </a:solidFill>
            <a:ln w="9525">
              <a:noFill/>
              <a:round/>
              <a:headEnd/>
              <a:tailEnd/>
            </a:ln>
          </p:spPr>
          <p:txBody>
            <a:bodyPr/>
            <a:lstStyle/>
            <a:p>
              <a:endParaRPr lang="en-US"/>
            </a:p>
          </p:txBody>
        </p:sp>
        <p:sp>
          <p:nvSpPr>
            <p:cNvPr id="171" name="Freeform 317"/>
            <p:cNvSpPr>
              <a:spLocks/>
            </p:cNvSpPr>
            <p:nvPr/>
          </p:nvSpPr>
          <p:spPr bwMode="auto">
            <a:xfrm>
              <a:off x="5545644" y="4449875"/>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33A9FF"/>
            </a:solidFill>
            <a:ln w="9525">
              <a:noFill/>
              <a:round/>
              <a:headEnd/>
              <a:tailEnd/>
            </a:ln>
          </p:spPr>
          <p:txBody>
            <a:bodyPr/>
            <a:lstStyle/>
            <a:p>
              <a:endParaRPr lang="en-US"/>
            </a:p>
          </p:txBody>
        </p:sp>
        <p:sp>
          <p:nvSpPr>
            <p:cNvPr id="172" name="Freeform 318"/>
            <p:cNvSpPr>
              <a:spLocks/>
            </p:cNvSpPr>
            <p:nvPr/>
          </p:nvSpPr>
          <p:spPr bwMode="auto">
            <a:xfrm>
              <a:off x="5545644" y="4530470"/>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F68B"/>
            </a:solidFill>
            <a:ln w="9525">
              <a:noFill/>
              <a:round/>
              <a:headEnd/>
              <a:tailEnd/>
            </a:ln>
          </p:spPr>
          <p:txBody>
            <a:bodyPr/>
            <a:lstStyle/>
            <a:p>
              <a:endParaRPr lang="en-US"/>
            </a:p>
          </p:txBody>
        </p:sp>
        <p:sp>
          <p:nvSpPr>
            <p:cNvPr id="173" name="Freeform 319"/>
            <p:cNvSpPr>
              <a:spLocks/>
            </p:cNvSpPr>
            <p:nvPr/>
          </p:nvSpPr>
          <p:spPr bwMode="auto">
            <a:xfrm>
              <a:off x="5545644" y="4570768"/>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00E256"/>
            </a:solidFill>
            <a:ln w="9525">
              <a:noFill/>
              <a:round/>
              <a:headEnd/>
              <a:tailEnd/>
            </a:ln>
          </p:spPr>
          <p:txBody>
            <a:bodyPr/>
            <a:lstStyle/>
            <a:p>
              <a:endParaRPr lang="en-US"/>
            </a:p>
          </p:txBody>
        </p:sp>
        <p:sp>
          <p:nvSpPr>
            <p:cNvPr id="174" name="Line 320"/>
            <p:cNvSpPr>
              <a:spLocks noChangeShapeType="1"/>
            </p:cNvSpPr>
            <p:nvPr/>
          </p:nvSpPr>
          <p:spPr bwMode="auto">
            <a:xfrm flipV="1">
              <a:off x="5578830" y="4409578"/>
              <a:ext cx="71113" cy="40297"/>
            </a:xfrm>
            <a:prstGeom prst="line">
              <a:avLst/>
            </a:prstGeom>
            <a:noFill/>
            <a:ln w="6350">
              <a:solidFill>
                <a:srgbClr val="000000"/>
              </a:solidFill>
              <a:round/>
              <a:headEnd/>
              <a:tailEnd/>
            </a:ln>
          </p:spPr>
          <p:txBody>
            <a:bodyPr/>
            <a:lstStyle/>
            <a:p>
              <a:endParaRPr lang="en-US"/>
            </a:p>
          </p:txBody>
        </p:sp>
        <p:sp>
          <p:nvSpPr>
            <p:cNvPr id="175" name="Line 321"/>
            <p:cNvSpPr>
              <a:spLocks noChangeShapeType="1"/>
            </p:cNvSpPr>
            <p:nvPr/>
          </p:nvSpPr>
          <p:spPr bwMode="auto">
            <a:xfrm flipV="1">
              <a:off x="5578830" y="4449875"/>
              <a:ext cx="71113" cy="40297"/>
            </a:xfrm>
            <a:prstGeom prst="line">
              <a:avLst/>
            </a:prstGeom>
            <a:noFill/>
            <a:ln w="6350">
              <a:solidFill>
                <a:srgbClr val="000000"/>
              </a:solidFill>
              <a:round/>
              <a:headEnd/>
              <a:tailEnd/>
            </a:ln>
          </p:spPr>
          <p:txBody>
            <a:bodyPr/>
            <a:lstStyle/>
            <a:p>
              <a:endParaRPr lang="en-US"/>
            </a:p>
          </p:txBody>
        </p:sp>
        <p:sp>
          <p:nvSpPr>
            <p:cNvPr id="176" name="Line 322"/>
            <p:cNvSpPr>
              <a:spLocks noChangeShapeType="1"/>
            </p:cNvSpPr>
            <p:nvPr/>
          </p:nvSpPr>
          <p:spPr bwMode="auto">
            <a:xfrm flipV="1">
              <a:off x="5578830" y="4490173"/>
              <a:ext cx="71113" cy="40297"/>
            </a:xfrm>
            <a:prstGeom prst="line">
              <a:avLst/>
            </a:prstGeom>
            <a:noFill/>
            <a:ln w="6350">
              <a:solidFill>
                <a:srgbClr val="000000"/>
              </a:solidFill>
              <a:round/>
              <a:headEnd/>
              <a:tailEnd/>
            </a:ln>
          </p:spPr>
          <p:txBody>
            <a:bodyPr/>
            <a:lstStyle/>
            <a:p>
              <a:endParaRPr lang="en-US"/>
            </a:p>
          </p:txBody>
        </p:sp>
        <p:sp>
          <p:nvSpPr>
            <p:cNvPr id="177" name="Line 323"/>
            <p:cNvSpPr>
              <a:spLocks noChangeShapeType="1"/>
            </p:cNvSpPr>
            <p:nvPr/>
          </p:nvSpPr>
          <p:spPr bwMode="auto">
            <a:xfrm flipV="1">
              <a:off x="5578830" y="4530470"/>
              <a:ext cx="71113" cy="40297"/>
            </a:xfrm>
            <a:prstGeom prst="line">
              <a:avLst/>
            </a:prstGeom>
            <a:noFill/>
            <a:ln w="6350">
              <a:solidFill>
                <a:srgbClr val="000000"/>
              </a:solidFill>
              <a:round/>
              <a:headEnd/>
              <a:tailEnd/>
            </a:ln>
          </p:spPr>
          <p:txBody>
            <a:bodyPr/>
            <a:lstStyle/>
            <a:p>
              <a:endParaRPr lang="en-US"/>
            </a:p>
          </p:txBody>
        </p:sp>
        <p:sp>
          <p:nvSpPr>
            <p:cNvPr id="178" name="Freeform 324"/>
            <p:cNvSpPr>
              <a:spLocks/>
            </p:cNvSpPr>
            <p:nvPr/>
          </p:nvSpPr>
          <p:spPr bwMode="auto">
            <a:xfrm>
              <a:off x="5230375" y="441668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179" name="Freeform 325"/>
            <p:cNvSpPr>
              <a:spLocks/>
            </p:cNvSpPr>
            <p:nvPr/>
          </p:nvSpPr>
          <p:spPr bwMode="auto">
            <a:xfrm>
              <a:off x="5230375" y="458262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180" name="Freeform 326"/>
            <p:cNvSpPr>
              <a:spLocks/>
            </p:cNvSpPr>
            <p:nvPr/>
          </p:nvSpPr>
          <p:spPr bwMode="auto">
            <a:xfrm>
              <a:off x="5358379" y="4478320"/>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181" name="Freeform 327"/>
            <p:cNvSpPr>
              <a:spLocks/>
            </p:cNvSpPr>
            <p:nvPr/>
          </p:nvSpPr>
          <p:spPr bwMode="auto">
            <a:xfrm>
              <a:off x="5268302" y="449254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182" name="Freeform 328"/>
            <p:cNvSpPr>
              <a:spLocks/>
            </p:cNvSpPr>
            <p:nvPr/>
          </p:nvSpPr>
          <p:spPr bwMode="auto">
            <a:xfrm>
              <a:off x="5358379" y="447358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sp>
          <p:nvSpPr>
            <p:cNvPr id="183" name="Line 329"/>
            <p:cNvSpPr>
              <a:spLocks noChangeShapeType="1"/>
            </p:cNvSpPr>
            <p:nvPr/>
          </p:nvSpPr>
          <p:spPr bwMode="auto">
            <a:xfrm flipV="1">
              <a:off x="5211412" y="4739069"/>
              <a:ext cx="274971" cy="158820"/>
            </a:xfrm>
            <a:prstGeom prst="line">
              <a:avLst/>
            </a:prstGeom>
            <a:noFill/>
            <a:ln w="6350">
              <a:solidFill>
                <a:srgbClr val="000000"/>
              </a:solidFill>
              <a:round/>
              <a:headEnd/>
              <a:tailEnd/>
            </a:ln>
          </p:spPr>
          <p:txBody>
            <a:bodyPr/>
            <a:lstStyle/>
            <a:p>
              <a:endParaRPr lang="en-US"/>
            </a:p>
          </p:txBody>
        </p:sp>
        <p:sp>
          <p:nvSpPr>
            <p:cNvPr id="184" name="Line 330"/>
            <p:cNvSpPr>
              <a:spLocks noChangeShapeType="1"/>
            </p:cNvSpPr>
            <p:nvPr/>
          </p:nvSpPr>
          <p:spPr bwMode="auto">
            <a:xfrm flipV="1">
              <a:off x="5211412" y="4781737"/>
              <a:ext cx="274971" cy="158820"/>
            </a:xfrm>
            <a:prstGeom prst="line">
              <a:avLst/>
            </a:prstGeom>
            <a:noFill/>
            <a:ln w="6350">
              <a:solidFill>
                <a:srgbClr val="000000"/>
              </a:solidFill>
              <a:round/>
              <a:headEnd/>
              <a:tailEnd/>
            </a:ln>
          </p:spPr>
          <p:txBody>
            <a:bodyPr/>
            <a:lstStyle/>
            <a:p>
              <a:endParaRPr lang="en-US"/>
            </a:p>
          </p:txBody>
        </p:sp>
        <p:sp>
          <p:nvSpPr>
            <p:cNvPr id="185" name="Line 331"/>
            <p:cNvSpPr>
              <a:spLocks noChangeShapeType="1"/>
            </p:cNvSpPr>
            <p:nvPr/>
          </p:nvSpPr>
          <p:spPr bwMode="auto">
            <a:xfrm flipV="1">
              <a:off x="5211412" y="4826775"/>
              <a:ext cx="274971" cy="158820"/>
            </a:xfrm>
            <a:prstGeom prst="line">
              <a:avLst/>
            </a:prstGeom>
            <a:noFill/>
            <a:ln w="6350">
              <a:solidFill>
                <a:srgbClr val="000000"/>
              </a:solidFill>
              <a:round/>
              <a:headEnd/>
              <a:tailEnd/>
            </a:ln>
          </p:spPr>
          <p:txBody>
            <a:bodyPr/>
            <a:lstStyle/>
            <a:p>
              <a:endParaRPr lang="en-US"/>
            </a:p>
          </p:txBody>
        </p:sp>
        <p:sp>
          <p:nvSpPr>
            <p:cNvPr id="186" name="Line 332"/>
            <p:cNvSpPr>
              <a:spLocks noChangeShapeType="1"/>
            </p:cNvSpPr>
            <p:nvPr/>
          </p:nvSpPr>
          <p:spPr bwMode="auto">
            <a:xfrm flipV="1">
              <a:off x="5211412" y="4871814"/>
              <a:ext cx="274971" cy="158820"/>
            </a:xfrm>
            <a:prstGeom prst="line">
              <a:avLst/>
            </a:prstGeom>
            <a:noFill/>
            <a:ln w="6350">
              <a:solidFill>
                <a:srgbClr val="000000"/>
              </a:solidFill>
              <a:round/>
              <a:headEnd/>
              <a:tailEnd/>
            </a:ln>
          </p:spPr>
          <p:txBody>
            <a:bodyPr/>
            <a:lstStyle/>
            <a:p>
              <a:endParaRPr lang="en-US"/>
            </a:p>
          </p:txBody>
        </p:sp>
        <p:sp>
          <p:nvSpPr>
            <p:cNvPr id="187" name="Line 333"/>
            <p:cNvSpPr>
              <a:spLocks noChangeShapeType="1"/>
            </p:cNvSpPr>
            <p:nvPr/>
          </p:nvSpPr>
          <p:spPr bwMode="auto">
            <a:xfrm flipV="1">
              <a:off x="5555126" y="4539952"/>
              <a:ext cx="274971" cy="158820"/>
            </a:xfrm>
            <a:prstGeom prst="line">
              <a:avLst/>
            </a:prstGeom>
            <a:noFill/>
            <a:ln w="6350">
              <a:solidFill>
                <a:srgbClr val="000000"/>
              </a:solidFill>
              <a:round/>
              <a:headEnd/>
              <a:tailEnd/>
            </a:ln>
          </p:spPr>
          <p:txBody>
            <a:bodyPr/>
            <a:lstStyle/>
            <a:p>
              <a:endParaRPr lang="en-US"/>
            </a:p>
          </p:txBody>
        </p:sp>
        <p:sp>
          <p:nvSpPr>
            <p:cNvPr id="188" name="Line 334"/>
            <p:cNvSpPr>
              <a:spLocks noChangeShapeType="1"/>
            </p:cNvSpPr>
            <p:nvPr/>
          </p:nvSpPr>
          <p:spPr bwMode="auto">
            <a:xfrm flipV="1">
              <a:off x="5555126" y="4584990"/>
              <a:ext cx="274971" cy="158820"/>
            </a:xfrm>
            <a:prstGeom prst="line">
              <a:avLst/>
            </a:prstGeom>
            <a:noFill/>
            <a:ln w="6350">
              <a:solidFill>
                <a:srgbClr val="000000"/>
              </a:solidFill>
              <a:round/>
              <a:headEnd/>
              <a:tailEnd/>
            </a:ln>
          </p:spPr>
          <p:txBody>
            <a:bodyPr/>
            <a:lstStyle/>
            <a:p>
              <a:endParaRPr lang="en-US"/>
            </a:p>
          </p:txBody>
        </p:sp>
        <p:sp>
          <p:nvSpPr>
            <p:cNvPr id="189" name="Line 335"/>
            <p:cNvSpPr>
              <a:spLocks noChangeShapeType="1"/>
            </p:cNvSpPr>
            <p:nvPr/>
          </p:nvSpPr>
          <p:spPr bwMode="auto">
            <a:xfrm flipV="1">
              <a:off x="5555126" y="4627658"/>
              <a:ext cx="274971" cy="158820"/>
            </a:xfrm>
            <a:prstGeom prst="line">
              <a:avLst/>
            </a:prstGeom>
            <a:noFill/>
            <a:ln w="6350">
              <a:solidFill>
                <a:srgbClr val="000000"/>
              </a:solidFill>
              <a:round/>
              <a:headEnd/>
              <a:tailEnd/>
            </a:ln>
          </p:spPr>
          <p:txBody>
            <a:bodyPr/>
            <a:lstStyle/>
            <a:p>
              <a:endParaRPr lang="en-US"/>
            </a:p>
          </p:txBody>
        </p:sp>
        <p:sp>
          <p:nvSpPr>
            <p:cNvPr id="190" name="Line 336"/>
            <p:cNvSpPr>
              <a:spLocks noChangeShapeType="1"/>
            </p:cNvSpPr>
            <p:nvPr/>
          </p:nvSpPr>
          <p:spPr bwMode="auto">
            <a:xfrm flipV="1">
              <a:off x="5555126" y="4672697"/>
              <a:ext cx="274971" cy="158820"/>
            </a:xfrm>
            <a:prstGeom prst="line">
              <a:avLst/>
            </a:prstGeom>
            <a:noFill/>
            <a:ln w="6350">
              <a:solidFill>
                <a:srgbClr val="000000"/>
              </a:solidFill>
              <a:round/>
              <a:headEnd/>
              <a:tailEnd/>
            </a:ln>
          </p:spPr>
          <p:txBody>
            <a:bodyPr/>
            <a:lstStyle/>
            <a:p>
              <a:endParaRPr lang="en-US"/>
            </a:p>
          </p:txBody>
        </p:sp>
        <p:sp>
          <p:nvSpPr>
            <p:cNvPr id="191" name="Freeform 324"/>
            <p:cNvSpPr>
              <a:spLocks/>
            </p:cNvSpPr>
            <p:nvPr/>
          </p:nvSpPr>
          <p:spPr bwMode="auto">
            <a:xfrm>
              <a:off x="5543967" y="424462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192" name="Freeform 325"/>
            <p:cNvSpPr>
              <a:spLocks/>
            </p:cNvSpPr>
            <p:nvPr/>
          </p:nvSpPr>
          <p:spPr bwMode="auto">
            <a:xfrm>
              <a:off x="5543967" y="441056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193" name="Freeform 326"/>
            <p:cNvSpPr>
              <a:spLocks/>
            </p:cNvSpPr>
            <p:nvPr/>
          </p:nvSpPr>
          <p:spPr bwMode="auto">
            <a:xfrm>
              <a:off x="5671971" y="4306261"/>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194" name="Freeform 327"/>
            <p:cNvSpPr>
              <a:spLocks/>
            </p:cNvSpPr>
            <p:nvPr/>
          </p:nvSpPr>
          <p:spPr bwMode="auto">
            <a:xfrm>
              <a:off x="5581894" y="432048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195" name="Freeform 328"/>
            <p:cNvSpPr>
              <a:spLocks/>
            </p:cNvSpPr>
            <p:nvPr/>
          </p:nvSpPr>
          <p:spPr bwMode="auto">
            <a:xfrm>
              <a:off x="5671971" y="430152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grpSp>
      <p:cxnSp>
        <p:nvCxnSpPr>
          <p:cNvPr id="196" name="Straight Arrow Connector 195"/>
          <p:cNvCxnSpPr/>
          <p:nvPr/>
        </p:nvCxnSpPr>
        <p:spPr bwMode="auto">
          <a:xfrm flipH="1">
            <a:off x="4889500" y="4564062"/>
            <a:ext cx="550863" cy="350838"/>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7" name="Straight Arrow Connector 196"/>
          <p:cNvCxnSpPr/>
          <p:nvPr/>
        </p:nvCxnSpPr>
        <p:spPr bwMode="auto">
          <a:xfrm flipV="1">
            <a:off x="4916488" y="4743450"/>
            <a:ext cx="550862" cy="35083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8" name="Straight Arrow Connector 197"/>
          <p:cNvCxnSpPr/>
          <p:nvPr/>
        </p:nvCxnSpPr>
        <p:spPr bwMode="auto">
          <a:xfrm>
            <a:off x="6440488" y="4564062"/>
            <a:ext cx="550862" cy="350838"/>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9" name="Straight Arrow Connector 198"/>
          <p:cNvCxnSpPr/>
          <p:nvPr/>
        </p:nvCxnSpPr>
        <p:spPr bwMode="auto">
          <a:xfrm flipH="1" flipV="1">
            <a:off x="6430963" y="4743450"/>
            <a:ext cx="550862" cy="35083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168" name="Group 214"/>
          <p:cNvGrpSpPr>
            <a:grpSpLocks noChangeAspect="1"/>
          </p:cNvGrpSpPr>
          <p:nvPr/>
        </p:nvGrpSpPr>
        <p:grpSpPr bwMode="auto">
          <a:xfrm>
            <a:off x="4078288" y="4548187"/>
            <a:ext cx="903287" cy="1252538"/>
            <a:chOff x="4706" y="1010"/>
            <a:chExt cx="850" cy="1178"/>
          </a:xfrm>
        </p:grpSpPr>
        <p:sp>
          <p:nvSpPr>
            <p:cNvPr id="201"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202"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203"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204"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05"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206"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207"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208"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209"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10"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grpSp>
        <p:nvGrpSpPr>
          <p:cNvPr id="200" name="Group 214"/>
          <p:cNvGrpSpPr>
            <a:grpSpLocks noChangeAspect="1"/>
          </p:cNvGrpSpPr>
          <p:nvPr/>
        </p:nvGrpSpPr>
        <p:grpSpPr bwMode="auto">
          <a:xfrm>
            <a:off x="4230688" y="4700587"/>
            <a:ext cx="903287" cy="1252538"/>
            <a:chOff x="4706" y="1010"/>
            <a:chExt cx="850" cy="1178"/>
          </a:xfrm>
        </p:grpSpPr>
        <p:sp>
          <p:nvSpPr>
            <p:cNvPr id="212"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213"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214"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215"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16"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217"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218"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219"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220"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21"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sp>
        <p:nvSpPr>
          <p:cNvPr id="222" name="Rectangle 464"/>
          <p:cNvSpPr>
            <a:spLocks noChangeArrowheads="1"/>
          </p:cNvSpPr>
          <p:nvPr/>
        </p:nvSpPr>
        <p:spPr bwMode="auto">
          <a:xfrm>
            <a:off x="3962400" y="5257800"/>
            <a:ext cx="1447800" cy="415498"/>
          </a:xfrm>
          <a:prstGeom prst="rect">
            <a:avLst/>
          </a:prstGeom>
          <a:noFill/>
          <a:ln w="9525">
            <a:noFill/>
            <a:miter lim="800000"/>
            <a:headEnd/>
            <a:tailEnd/>
          </a:ln>
        </p:spPr>
        <p:txBody>
          <a:bodyPr>
            <a:spAutoFit/>
          </a:bodyPr>
          <a:lstStyle/>
          <a:p>
            <a:pPr algn="ctr"/>
            <a:r>
              <a:rPr lang="en-US" sz="1100" b="1" dirty="0"/>
              <a:t>SEP</a:t>
            </a:r>
          </a:p>
          <a:p>
            <a:pPr algn="ctr"/>
            <a:r>
              <a:rPr lang="en-US" sz="1000" b="1" dirty="0" smtClean="0"/>
              <a:t>Databases</a:t>
            </a:r>
            <a:endParaRPr lang="en-US" sz="1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476DCA1-2181-3D44-8F3A-0BE131671B9D}" type="slidenum">
              <a:rPr lang="en-US" smtClean="0"/>
              <a:pPr/>
              <a:t>41</a:t>
            </a:fld>
            <a:endParaRPr lang="en-US" dirty="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8660" y="113986"/>
            <a:ext cx="8627165" cy="61404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3486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476DCA1-2181-3D44-8F3A-0BE131671B9D}" type="slidenum">
              <a:rPr lang="en-US" smtClean="0"/>
              <a:pPr/>
              <a:t>42</a:t>
            </a:fld>
            <a:endParaRPr lang="en-US"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1390" y="1050857"/>
            <a:ext cx="3590925" cy="421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4668" y="1050857"/>
            <a:ext cx="3590925" cy="4552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8"/>
          <p:cNvSpPr txBox="1">
            <a:spLocks/>
          </p:cNvSpPr>
          <p:nvPr/>
        </p:nvSpPr>
        <p:spPr bwMode="gray">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lgn="l" rtl="0" fontAlgn="base">
              <a:lnSpc>
                <a:spcPct val="90000"/>
              </a:lnSpc>
              <a:spcBef>
                <a:spcPct val="0"/>
              </a:spcBef>
              <a:spcAft>
                <a:spcPct val="0"/>
              </a:spcAft>
              <a:defRPr sz="3400" b="1" baseline="0">
                <a:solidFill>
                  <a:schemeClr val="tx1"/>
                </a:solidFill>
                <a:latin typeface="+mj-lt"/>
                <a:ea typeface="ＭＳ Ｐゴシック" pitchFamily="-106" charset="-128"/>
                <a:cs typeface="ＭＳ Ｐゴシック" pitchFamily="-106" charset="-128"/>
              </a:defRPr>
            </a:lvl1pPr>
            <a:lvl2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2pPr>
            <a:lvl3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3pPr>
            <a:lvl4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4pPr>
            <a:lvl5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dirty="0" smtClean="0"/>
              <a:t>ITA – Reports and Dashboards</a:t>
            </a:r>
            <a:endParaRPr lang="en-US" dirty="0"/>
          </a:p>
        </p:txBody>
      </p:sp>
    </p:spTree>
    <p:extLst>
      <p:ext uri="{BB962C8B-B14F-4D97-AF65-F5344CB8AC3E}">
        <p14:creationId xmlns="" xmlns:p14="http://schemas.microsoft.com/office/powerpoint/2010/main" val="3661724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43</a:t>
            </a:fld>
            <a:endParaRPr lang="en-US"/>
          </a:p>
        </p:txBody>
      </p:sp>
      <p:sp>
        <p:nvSpPr>
          <p:cNvPr id="28" name="Title 18"/>
          <p:cNvSpPr>
            <a:spLocks noGrp="1"/>
          </p:cNvSpPr>
          <p:nvPr>
            <p:ph type="title"/>
          </p:nvPr>
        </p:nvSpPr>
        <p:spPr>
          <a:xfrm>
            <a:off x="381000" y="246744"/>
            <a:ext cx="8382000" cy="838200"/>
          </a:xfrm>
        </p:spPr>
        <p:txBody>
          <a:bodyPr/>
          <a:lstStyle/>
          <a:p>
            <a:pPr lvl="0"/>
            <a:r>
              <a:rPr lang="en-US" dirty="0" smtClean="0"/>
              <a:t>The Problem of V</a:t>
            </a:r>
            <a:endParaRPr lang="en-US" dirty="0"/>
          </a:p>
        </p:txBody>
      </p:sp>
      <p:sp>
        <p:nvSpPr>
          <p:cNvPr id="29" name="Content Placeholder 20"/>
          <p:cNvSpPr>
            <a:spLocks noGrp="1"/>
          </p:cNvSpPr>
          <p:nvPr>
            <p:ph idx="1"/>
          </p:nvPr>
        </p:nvSpPr>
        <p:spPr>
          <a:xfrm>
            <a:off x="4648200" y="3907808"/>
            <a:ext cx="4114800" cy="2209800"/>
          </a:xfrm>
        </p:spPr>
        <p:style>
          <a:lnRef idx="1">
            <a:schemeClr val="accent2"/>
          </a:lnRef>
          <a:fillRef idx="3">
            <a:schemeClr val="accent2"/>
          </a:fillRef>
          <a:effectRef idx="2">
            <a:schemeClr val="accent2"/>
          </a:effectRef>
          <a:fontRef idx="minor">
            <a:schemeClr val="lt1"/>
          </a:fontRef>
        </p:style>
        <p:txBody>
          <a:bodyPr>
            <a:normAutofit/>
          </a:bodyPr>
          <a:lstStyle/>
          <a:p>
            <a:r>
              <a:rPr lang="en-US" sz="2000" dirty="0" smtClean="0">
                <a:solidFill>
                  <a:srgbClr val="4E4845"/>
                </a:solidFill>
              </a:rPr>
              <a:t>Virtualization solves problems</a:t>
            </a:r>
          </a:p>
          <a:p>
            <a:pPr lvl="1"/>
            <a:r>
              <a:rPr lang="en-US" sz="1200" dirty="0" smtClean="0">
                <a:solidFill>
                  <a:srgbClr val="4E4845"/>
                </a:solidFill>
              </a:rPr>
              <a:t>Flexibility</a:t>
            </a:r>
          </a:p>
          <a:p>
            <a:pPr lvl="1"/>
            <a:r>
              <a:rPr lang="en-US" sz="1200" dirty="0" smtClean="0">
                <a:solidFill>
                  <a:srgbClr val="4E4845"/>
                </a:solidFill>
              </a:rPr>
              <a:t>Deployment of new systems</a:t>
            </a:r>
          </a:p>
          <a:p>
            <a:pPr lvl="1"/>
            <a:r>
              <a:rPr lang="en-US" sz="1200" dirty="0" smtClean="0">
                <a:solidFill>
                  <a:srgbClr val="4E4845"/>
                </a:solidFill>
              </a:rPr>
              <a:t>Energy</a:t>
            </a:r>
          </a:p>
          <a:p>
            <a:pPr lvl="1"/>
            <a:r>
              <a:rPr lang="en-US" sz="1200" dirty="0" smtClean="0">
                <a:solidFill>
                  <a:srgbClr val="4E4845"/>
                </a:solidFill>
              </a:rPr>
              <a:t>Space</a:t>
            </a:r>
          </a:p>
          <a:p>
            <a:pPr lvl="1"/>
            <a:r>
              <a:rPr lang="en-US" sz="1200" dirty="0" smtClean="0">
                <a:solidFill>
                  <a:srgbClr val="4E4845"/>
                </a:solidFill>
              </a:rPr>
              <a:t>Improved Management</a:t>
            </a:r>
          </a:p>
        </p:txBody>
      </p:sp>
      <p:sp>
        <p:nvSpPr>
          <p:cNvPr id="30" name="Text Placeholder 21"/>
          <p:cNvSpPr txBox="1">
            <a:spLocks/>
          </p:cNvSpPr>
          <p:nvPr/>
        </p:nvSpPr>
        <p:spPr>
          <a:xfrm>
            <a:off x="381000" y="1030352"/>
            <a:ext cx="8382000" cy="403485"/>
          </a:xfrm>
          <a:prstGeom prst="rect">
            <a:avLst/>
          </a:prstGeom>
        </p:spPr>
        <p:txBody>
          <a:bodyPr/>
          <a:lstStyle/>
          <a:p>
            <a:pPr marL="231775" marR="0" lvl="0" indent="-231775" algn="l" defTabSz="914400" rtl="0" eaLnBrk="0" fontAlgn="base" latinLnBrk="0" hangingPunct="0">
              <a:lnSpc>
                <a:spcPct val="90000"/>
              </a:lnSpc>
              <a:spcBef>
                <a:spcPct val="0"/>
              </a:spcBef>
              <a:spcAft>
                <a:spcPts val="1200"/>
              </a:spcAft>
              <a:buClr>
                <a:srgbClr val="4E4845"/>
              </a:buClr>
              <a:buSzTx/>
              <a:tabLst/>
              <a:defRPr/>
            </a:pPr>
            <a:r>
              <a:rPr kumimoji="0" lang="en-US" sz="2400" b="1" i="0" u="none" strike="noStrike" kern="0" cap="none" spc="0" normalizeH="0" baseline="0" noProof="0" dirty="0" smtClean="0">
                <a:ln>
                  <a:noFill/>
                </a:ln>
                <a:solidFill>
                  <a:schemeClr val="bg2">
                    <a:lumMod val="60000"/>
                    <a:lumOff val="40000"/>
                  </a:schemeClr>
                </a:solidFill>
                <a:effectLst/>
                <a:uLnTx/>
                <a:uFillTx/>
                <a:latin typeface="+mn-lt"/>
                <a:ea typeface="ＭＳ Ｐゴシック" pitchFamily="-108" charset="-128"/>
                <a:cs typeface="ＭＳ Ｐゴシック" pitchFamily="-108" charset="-128"/>
              </a:rPr>
              <a:t>Virtualization brings new challenges</a:t>
            </a:r>
          </a:p>
          <a:p>
            <a:pPr marL="231775" marR="0" lvl="0" indent="-231775" algn="l" defTabSz="914400" rtl="0" eaLnBrk="0" fontAlgn="base" latinLnBrk="0" hangingPunct="0">
              <a:lnSpc>
                <a:spcPct val="90000"/>
              </a:lnSpc>
              <a:spcBef>
                <a:spcPct val="0"/>
              </a:spcBef>
              <a:spcAft>
                <a:spcPts val="1200"/>
              </a:spcAft>
              <a:buClr>
                <a:srgbClr val="4E4845"/>
              </a:buClr>
              <a:buSzTx/>
              <a:tabLst/>
              <a:defRPr/>
            </a:pPr>
            <a:endParaRPr kumimoji="0" lang="en-US" sz="2400" b="1" i="0" u="none" strike="noStrike" kern="0" cap="none" spc="0" normalizeH="0" baseline="0" noProof="0" dirty="0">
              <a:ln>
                <a:noFill/>
              </a:ln>
              <a:solidFill>
                <a:schemeClr val="bg2">
                  <a:lumMod val="60000"/>
                  <a:lumOff val="40000"/>
                </a:schemeClr>
              </a:solidFill>
              <a:effectLst/>
              <a:uLnTx/>
              <a:uFillTx/>
              <a:latin typeface="+mn-lt"/>
              <a:ea typeface="ＭＳ Ｐゴシック" pitchFamily="-108" charset="-128"/>
              <a:cs typeface="ＭＳ Ｐゴシック" pitchFamily="-108" charset="-128"/>
            </a:endParaRPr>
          </a:p>
        </p:txBody>
      </p:sp>
      <p:sp>
        <p:nvSpPr>
          <p:cNvPr id="31" name="Rectangle 30"/>
          <p:cNvSpPr/>
          <p:nvPr/>
        </p:nvSpPr>
        <p:spPr bwMode="auto">
          <a:xfrm>
            <a:off x="4495800" y="1393208"/>
            <a:ext cx="76200" cy="4800600"/>
          </a:xfrm>
          <a:prstGeom prst="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2" name="Rectangle 31"/>
          <p:cNvSpPr/>
          <p:nvPr/>
        </p:nvSpPr>
        <p:spPr bwMode="auto">
          <a:xfrm>
            <a:off x="533400" y="3755408"/>
            <a:ext cx="8153400" cy="45719"/>
          </a:xfrm>
          <a:prstGeom prst="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2" name="Group 23"/>
          <p:cNvGrpSpPr/>
          <p:nvPr/>
        </p:nvGrpSpPr>
        <p:grpSpPr>
          <a:xfrm>
            <a:off x="240393" y="3864264"/>
            <a:ext cx="4389665" cy="2714173"/>
            <a:chOff x="240393" y="3864264"/>
            <a:chExt cx="4389665" cy="2714173"/>
          </a:xfrm>
        </p:grpSpPr>
        <p:pic>
          <p:nvPicPr>
            <p:cNvPr id="34" name="Picture 2"/>
            <p:cNvPicPr>
              <a:picLocks noChangeAspect="1" noChangeArrowheads="1"/>
            </p:cNvPicPr>
            <p:nvPr/>
          </p:nvPicPr>
          <p:blipFill>
            <a:blip r:embed="rId3" cstate="print"/>
            <a:srcRect/>
            <a:stretch>
              <a:fillRect/>
            </a:stretch>
          </p:blipFill>
          <p:spPr bwMode="auto">
            <a:xfrm>
              <a:off x="240393" y="3864264"/>
              <a:ext cx="4389665" cy="2714173"/>
            </a:xfrm>
            <a:prstGeom prst="rect">
              <a:avLst/>
            </a:prstGeom>
            <a:noFill/>
            <a:ln w="9525">
              <a:noFill/>
              <a:miter lim="800000"/>
              <a:headEnd/>
              <a:tailEnd/>
            </a:ln>
            <a:effectLst/>
          </p:spPr>
        </p:pic>
        <p:sp>
          <p:nvSpPr>
            <p:cNvPr id="35" name="TextBox 34"/>
            <p:cNvSpPr txBox="1"/>
            <p:nvPr/>
          </p:nvSpPr>
          <p:spPr bwMode="ltGray">
            <a:xfrm>
              <a:off x="762000" y="4441208"/>
              <a:ext cx="3425278" cy="435321"/>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b="1" dirty="0" smtClean="0">
                  <a:solidFill>
                    <a:srgbClr val="4E4845"/>
                  </a:solidFill>
                  <a:latin typeface="Calibri" pitchFamily="34" charset="0"/>
                </a:rPr>
                <a:t>Pressure to increase densities</a:t>
              </a:r>
            </a:p>
          </p:txBody>
        </p:sp>
      </p:grpSp>
      <p:grpSp>
        <p:nvGrpSpPr>
          <p:cNvPr id="3" name="Group 24"/>
          <p:cNvGrpSpPr/>
          <p:nvPr/>
        </p:nvGrpSpPr>
        <p:grpSpPr>
          <a:xfrm>
            <a:off x="484914" y="1437295"/>
            <a:ext cx="4031672" cy="2220305"/>
            <a:chOff x="484914" y="1437295"/>
            <a:chExt cx="4031672" cy="2220305"/>
          </a:xfrm>
        </p:grpSpPr>
        <p:sp>
          <p:nvSpPr>
            <p:cNvPr id="17" name="Rounded Rectangle 16"/>
            <p:cNvSpPr/>
            <p:nvPr/>
          </p:nvSpPr>
          <p:spPr bwMode="auto">
            <a:xfrm>
              <a:off x="637309" y="1440873"/>
              <a:ext cx="3754582" cy="2216727"/>
            </a:xfrm>
            <a:prstGeom prst="roundRect">
              <a:avLst>
                <a:gd name="adj" fmla="val 6822"/>
              </a:avLst>
            </a:prstGeom>
            <a:solidFill>
              <a:srgbClr val="000000">
                <a:alpha val="56078"/>
              </a:srgbClr>
            </a:solidFill>
            <a:ln w="12700">
              <a:solidFill>
                <a:schemeClr val="accent2"/>
              </a:solidFill>
              <a:miter lim="800000"/>
              <a:headEnd/>
              <a:tailEnd/>
            </a:ln>
          </p:spPr>
          <p:txBody>
            <a:bodyPr lIns="0" tIns="0" rIns="0" bIns="0"/>
            <a:lstStyle/>
            <a:p>
              <a:pPr defTabSz="914370">
                <a:lnSpc>
                  <a:spcPct val="90000"/>
                </a:lnSpc>
              </a:pPr>
              <a:endParaRPr lang="en-US" dirty="0" err="1" smtClean="0">
                <a:latin typeface="Gill Sans" charset="0"/>
              </a:endParaRPr>
            </a:p>
          </p:txBody>
        </p:sp>
        <p:grpSp>
          <p:nvGrpSpPr>
            <p:cNvPr id="4" name="Group 26"/>
            <p:cNvGrpSpPr/>
            <p:nvPr/>
          </p:nvGrpSpPr>
          <p:grpSpPr>
            <a:xfrm>
              <a:off x="1598291" y="2229581"/>
              <a:ext cx="1952040" cy="1294095"/>
              <a:chOff x="3444926" y="3278564"/>
              <a:chExt cx="1952039" cy="1294094"/>
            </a:xfrm>
          </p:grpSpPr>
          <p:pic>
            <p:nvPicPr>
              <p:cNvPr id="20" name="Picture 19" descr="cloud-server-CLOUD-ONLY.png"/>
              <p:cNvPicPr>
                <a:picLocks noChangeAspect="1"/>
              </p:cNvPicPr>
              <p:nvPr/>
            </p:nvPicPr>
            <p:blipFill>
              <a:blip r:embed="rId4" cstate="print"/>
              <a:stretch>
                <a:fillRect/>
              </a:stretch>
            </p:blipFill>
            <p:spPr>
              <a:xfrm>
                <a:off x="3444926" y="3477533"/>
                <a:ext cx="1952039" cy="1095125"/>
              </a:xfrm>
              <a:prstGeom prst="rect">
                <a:avLst/>
              </a:prstGeom>
            </p:spPr>
          </p:pic>
          <p:pic>
            <p:nvPicPr>
              <p:cNvPr id="21" name="Picture 20" descr="Server rack2.gif"/>
              <p:cNvPicPr>
                <a:picLocks noChangeAspect="1"/>
              </p:cNvPicPr>
              <p:nvPr/>
            </p:nvPicPr>
            <p:blipFill>
              <a:blip r:embed="rId5" cstate="print">
                <a:clrChange>
                  <a:clrFrom>
                    <a:srgbClr val="FFFFFF"/>
                  </a:clrFrom>
                  <a:clrTo>
                    <a:srgbClr val="FFFFFF">
                      <a:alpha val="0"/>
                    </a:srgbClr>
                  </a:clrTo>
                </a:clrChange>
                <a:lum bright="10000"/>
              </a:blip>
              <a:stretch>
                <a:fillRect/>
              </a:stretch>
            </p:blipFill>
            <p:spPr>
              <a:xfrm>
                <a:off x="3691431" y="3278564"/>
                <a:ext cx="1322770" cy="1175193"/>
              </a:xfrm>
              <a:prstGeom prst="rect">
                <a:avLst/>
              </a:prstGeom>
            </p:spPr>
          </p:pic>
        </p:grpSp>
        <p:sp>
          <p:nvSpPr>
            <p:cNvPr id="19" name="TextBox 18"/>
            <p:cNvSpPr txBox="1"/>
            <p:nvPr/>
          </p:nvSpPr>
          <p:spPr>
            <a:xfrm>
              <a:off x="484914" y="1437295"/>
              <a:ext cx="4031672" cy="696305"/>
            </a:xfrm>
            <a:prstGeom prst="rect">
              <a:avLst/>
            </a:prstGeom>
            <a:noFill/>
          </p:spPr>
          <p:txBody>
            <a:bodyPr wrap="square" lIns="91437" tIns="45718" rIns="91437" bIns="45718" rtlCol="0">
              <a:spAutoFit/>
            </a:bodyPr>
            <a:lstStyle/>
            <a:p>
              <a:pPr algn="ctr"/>
              <a:r>
                <a:rPr lang="en-US" sz="1900" dirty="0" smtClean="0">
                  <a:solidFill>
                    <a:schemeClr val="bg1"/>
                  </a:solidFill>
                  <a:latin typeface="Calibri" pitchFamily="34" charset="0"/>
                  <a:ea typeface="ＭＳ Ｐゴシック" pitchFamily="34" charset="-128"/>
                </a:rPr>
                <a:t>2009: 7m physical servers</a:t>
              </a:r>
            </a:p>
            <a:p>
              <a:pPr algn="ctr"/>
              <a:r>
                <a:rPr lang="en-US" sz="1900" dirty="0">
                  <a:solidFill>
                    <a:schemeClr val="bg1"/>
                  </a:solidFill>
                  <a:latin typeface="Calibri" pitchFamily="34" charset="0"/>
                  <a:ea typeface="ＭＳ Ｐゴシック" pitchFamily="34" charset="-128"/>
                </a:rPr>
                <a:t>7</a:t>
              </a:r>
              <a:r>
                <a:rPr lang="en-US" sz="1900" dirty="0" smtClean="0">
                  <a:solidFill>
                    <a:schemeClr val="bg1"/>
                  </a:solidFill>
                  <a:latin typeface="Calibri" pitchFamily="34" charset="0"/>
                  <a:ea typeface="ＭＳ Ｐゴシック" pitchFamily="34" charset="-128"/>
                </a:rPr>
                <a:t>m+ virtual servers</a:t>
              </a:r>
            </a:p>
          </p:txBody>
        </p:sp>
      </p:grpSp>
      <p:grpSp>
        <p:nvGrpSpPr>
          <p:cNvPr id="6" name="Group 25"/>
          <p:cNvGrpSpPr/>
          <p:nvPr/>
        </p:nvGrpSpPr>
        <p:grpSpPr>
          <a:xfrm>
            <a:off x="4804228" y="1444009"/>
            <a:ext cx="3958772" cy="2463799"/>
            <a:chOff x="4804228" y="1444009"/>
            <a:chExt cx="3958772" cy="2463799"/>
          </a:xfrm>
        </p:grpSpPr>
        <p:sp>
          <p:nvSpPr>
            <p:cNvPr id="37" name="TextBox 36"/>
            <p:cNvSpPr txBox="1"/>
            <p:nvPr/>
          </p:nvSpPr>
          <p:spPr bwMode="ltGray">
            <a:xfrm>
              <a:off x="4804228" y="3472380"/>
              <a:ext cx="3958772" cy="435428"/>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smtClean="0">
                  <a:solidFill>
                    <a:srgbClr val="4E4845"/>
                  </a:solidFill>
                  <a:latin typeface="Calibri" pitchFamily="34" charset="0"/>
                </a:rPr>
                <a:t>The Scan Storm</a:t>
              </a:r>
            </a:p>
          </p:txBody>
        </p:sp>
        <p:grpSp>
          <p:nvGrpSpPr>
            <p:cNvPr id="7" name="Group 22"/>
            <p:cNvGrpSpPr/>
            <p:nvPr/>
          </p:nvGrpSpPr>
          <p:grpSpPr>
            <a:xfrm>
              <a:off x="4916715" y="1444009"/>
              <a:ext cx="3657600" cy="2032836"/>
              <a:chOff x="4916715" y="1444009"/>
              <a:chExt cx="3657600" cy="2032836"/>
            </a:xfrm>
          </p:grpSpPr>
          <p:pic>
            <p:nvPicPr>
              <p:cNvPr id="38" name="Picture 2"/>
              <p:cNvPicPr>
                <a:picLocks noChangeAspect="1" noChangeArrowheads="1"/>
              </p:cNvPicPr>
              <p:nvPr/>
            </p:nvPicPr>
            <p:blipFill>
              <a:blip r:embed="rId6" cstate="print"/>
              <a:srcRect/>
              <a:stretch>
                <a:fillRect/>
              </a:stretch>
            </p:blipFill>
            <p:spPr bwMode="auto">
              <a:xfrm>
                <a:off x="4916715" y="1444009"/>
                <a:ext cx="3657600" cy="1973774"/>
              </a:xfrm>
              <a:prstGeom prst="rect">
                <a:avLst/>
              </a:prstGeom>
              <a:noFill/>
              <a:ln w="9525">
                <a:solidFill>
                  <a:schemeClr val="accent1"/>
                </a:solidFill>
                <a:miter lim="800000"/>
                <a:headEnd/>
                <a:tailEnd/>
              </a:ln>
            </p:spPr>
          </p:pic>
          <p:sp>
            <p:nvSpPr>
              <p:cNvPr id="22" name="Rectangle 21"/>
              <p:cNvSpPr/>
              <p:nvPr/>
            </p:nvSpPr>
            <p:spPr>
              <a:xfrm>
                <a:off x="5070763" y="1537853"/>
                <a:ext cx="3435928" cy="1938992"/>
              </a:xfrm>
              <a:prstGeom prst="rect">
                <a:avLst/>
              </a:prstGeom>
            </p:spPr>
            <p:txBody>
              <a:bodyPr wrap="square">
                <a:spAutoFit/>
              </a:bodyPr>
              <a:lstStyle/>
              <a:p>
                <a:pPr algn="ctr" fontAlgn="auto">
                  <a:spcBef>
                    <a:spcPts val="0"/>
                  </a:spcBef>
                  <a:spcAft>
                    <a:spcPts val="0"/>
                  </a:spcAft>
                  <a:defRPr/>
                </a:pPr>
                <a:r>
                  <a:rPr lang="en-US" sz="1800" b="1" kern="0" dirty="0" smtClean="0">
                    <a:solidFill>
                      <a:schemeClr val="bg1"/>
                    </a:solidFill>
                    <a:effectLst>
                      <a:outerShdw blurRad="38100" dist="38100" dir="2700000" algn="tl">
                        <a:srgbClr val="000000">
                          <a:alpha val="43137"/>
                        </a:srgbClr>
                      </a:outerShdw>
                    </a:effectLst>
                  </a:rPr>
                  <a:t>Gartner</a:t>
                </a:r>
                <a:r>
                  <a:rPr lang="en-US" sz="1800" b="1" kern="0" dirty="0" smtClean="0">
                    <a:solidFill>
                      <a:schemeClr val="bg1"/>
                    </a:solidFill>
                  </a:rPr>
                  <a:t>:</a:t>
                </a:r>
              </a:p>
              <a:p>
                <a:pPr algn="ctr" fontAlgn="auto">
                  <a:spcBef>
                    <a:spcPts val="0"/>
                  </a:spcBef>
                  <a:spcAft>
                    <a:spcPts val="0"/>
                  </a:spcAft>
                  <a:defRPr/>
                </a:pPr>
                <a:endParaRPr lang="en-US" sz="1800" b="1" kern="0" dirty="0" smtClean="0">
                  <a:solidFill>
                    <a:schemeClr val="bg1"/>
                  </a:solidFill>
                </a:endParaRPr>
              </a:p>
              <a:p>
                <a:pPr algn="ctr" fontAlgn="auto">
                  <a:spcBef>
                    <a:spcPts val="0"/>
                  </a:spcBef>
                  <a:spcAft>
                    <a:spcPts val="0"/>
                  </a:spcAft>
                  <a:defRPr/>
                </a:pPr>
                <a:endParaRPr lang="en-US" sz="1800" b="1" kern="0" dirty="0" smtClean="0">
                  <a:solidFill>
                    <a:schemeClr val="bg1"/>
                  </a:solidFill>
                </a:endParaRPr>
              </a:p>
              <a:p>
                <a:pPr algn="ctr" fontAlgn="auto">
                  <a:spcBef>
                    <a:spcPts val="0"/>
                  </a:spcBef>
                  <a:spcAft>
                    <a:spcPts val="0"/>
                  </a:spcAft>
                  <a:defRPr/>
                </a:pPr>
                <a:endParaRPr lang="en-US" sz="1800" b="1" kern="0" dirty="0" smtClean="0">
                  <a:solidFill>
                    <a:schemeClr val="bg1"/>
                  </a:solidFill>
                </a:endParaRPr>
              </a:p>
              <a:p>
                <a:pPr algn="ctr" fontAlgn="auto">
                  <a:spcBef>
                    <a:spcPts val="0"/>
                  </a:spcBef>
                  <a:spcAft>
                    <a:spcPts val="0"/>
                  </a:spcAft>
                  <a:defRPr/>
                </a:pPr>
                <a:r>
                  <a:rPr lang="en-US" sz="1600" b="1" kern="0" dirty="0" smtClean="0">
                    <a:solidFill>
                      <a:schemeClr val="bg1"/>
                    </a:solidFill>
                  </a:rPr>
                  <a:t>60% of production VM’s will be less secure then their physical counterparts</a:t>
                </a:r>
                <a:endParaRPr lang="en-US" sz="1600" b="1" kern="0" dirty="0">
                  <a:solidFill>
                    <a:schemeClr val="bg1"/>
                  </a:solidFill>
                </a:endParaRPr>
              </a:p>
            </p:txBody>
          </p:sp>
        </p:grpSp>
      </p:grpSp>
    </p:spTree>
    <p:extLst>
      <p:ext uri="{BB962C8B-B14F-4D97-AF65-F5344CB8AC3E}">
        <p14:creationId xmlns="" xmlns:p14="http://schemas.microsoft.com/office/powerpoint/2010/main" val="1772615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Virtualization Features</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44</a:t>
            </a:fld>
            <a:endParaRPr lang="en-US" dirty="0"/>
          </a:p>
        </p:txBody>
      </p:sp>
      <p:sp>
        <p:nvSpPr>
          <p:cNvPr id="10" name="Rectangle 4"/>
          <p:cNvSpPr>
            <a:spLocks noChangeArrowheads="1"/>
          </p:cNvSpPr>
          <p:nvPr/>
        </p:nvSpPr>
        <p:spPr bwMode="auto">
          <a:xfrm>
            <a:off x="1376364" y="1407005"/>
            <a:ext cx="1920876" cy="1784350"/>
          </a:xfrm>
          <a:prstGeom prst="roundRect">
            <a:avLst>
              <a:gd name="adj" fmla="val 6703"/>
            </a:avLst>
          </a:prstGeom>
          <a:ln>
            <a:headEnd/>
            <a:tailEnd/>
          </a:ln>
        </p:spPr>
        <p:style>
          <a:lnRef idx="1">
            <a:schemeClr val="accent1"/>
          </a:lnRef>
          <a:fillRef idx="3">
            <a:schemeClr val="accent1"/>
          </a:fillRef>
          <a:effectRef idx="2">
            <a:schemeClr val="accent1"/>
          </a:effectRef>
          <a:fontRef idx="minor">
            <a:schemeClr val="lt1"/>
          </a:fontRef>
        </p:style>
        <p:txBody>
          <a:bodyPr lIns="18287" tIns="320029" rIns="18287" bIns="45718"/>
          <a:lstStyle/>
          <a:p>
            <a:pPr algn="ctr" fontAlgn="base">
              <a:spcBef>
                <a:spcPct val="0"/>
              </a:spcBef>
              <a:spcAft>
                <a:spcPct val="0"/>
              </a:spcAft>
              <a:defRPr/>
            </a:pPr>
            <a:r>
              <a:rPr lang="en-US" sz="2100" b="1" dirty="0" smtClean="0">
                <a:solidFill>
                  <a:srgbClr val="FFFFFF"/>
                </a:solidFill>
                <a:latin typeface="Calibri" pitchFamily="34" charset="0"/>
                <a:cs typeface="Calibri" pitchFamily="34" charset="0"/>
              </a:rPr>
              <a:t>Virtual Client Tagging</a:t>
            </a:r>
          </a:p>
        </p:txBody>
      </p:sp>
      <p:sp>
        <p:nvSpPr>
          <p:cNvPr id="11" name="Rectangle 4"/>
          <p:cNvSpPr>
            <a:spLocks noChangeArrowheads="1"/>
          </p:cNvSpPr>
          <p:nvPr/>
        </p:nvSpPr>
        <p:spPr bwMode="auto">
          <a:xfrm>
            <a:off x="3433763" y="1407005"/>
            <a:ext cx="1920876" cy="1784350"/>
          </a:xfrm>
          <a:prstGeom prst="roundRect">
            <a:avLst>
              <a:gd name="adj" fmla="val 6703"/>
            </a:avLst>
          </a:prstGeom>
          <a:ln>
            <a:headEnd/>
            <a:tailEnd/>
          </a:ln>
        </p:spPr>
        <p:style>
          <a:lnRef idx="1">
            <a:schemeClr val="accent4"/>
          </a:lnRef>
          <a:fillRef idx="3">
            <a:schemeClr val="accent4"/>
          </a:fillRef>
          <a:effectRef idx="2">
            <a:schemeClr val="accent4"/>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Virtual Image Exception</a:t>
            </a:r>
          </a:p>
        </p:txBody>
      </p:sp>
      <p:sp>
        <p:nvSpPr>
          <p:cNvPr id="12" name="Rectangle 4"/>
          <p:cNvSpPr>
            <a:spLocks noChangeArrowheads="1"/>
          </p:cNvSpPr>
          <p:nvPr/>
        </p:nvSpPr>
        <p:spPr bwMode="auto">
          <a:xfrm>
            <a:off x="5491164" y="1407005"/>
            <a:ext cx="1920876" cy="1784350"/>
          </a:xfrm>
          <a:prstGeom prst="roundRect">
            <a:avLst>
              <a:gd name="adj" fmla="val 8838"/>
            </a:avLst>
          </a:prstGeom>
          <a:ln>
            <a:headEnd/>
            <a:tailEnd/>
          </a:ln>
        </p:spPr>
        <p:style>
          <a:lnRef idx="1">
            <a:schemeClr val="accent3"/>
          </a:lnRef>
          <a:fillRef idx="3">
            <a:schemeClr val="accent3"/>
          </a:fillRef>
          <a:effectRef idx="2">
            <a:schemeClr val="accent3"/>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Shared Insight Cache</a:t>
            </a:r>
          </a:p>
        </p:txBody>
      </p:sp>
      <p:sp>
        <p:nvSpPr>
          <p:cNvPr id="13" name="Rectangle 4"/>
          <p:cNvSpPr>
            <a:spLocks noChangeArrowheads="1"/>
          </p:cNvSpPr>
          <p:nvPr/>
        </p:nvSpPr>
        <p:spPr bwMode="auto">
          <a:xfrm>
            <a:off x="2379663" y="3337405"/>
            <a:ext cx="1920876" cy="1784350"/>
          </a:xfrm>
          <a:prstGeom prst="roundRect">
            <a:avLst>
              <a:gd name="adj" fmla="val 8126"/>
            </a:avLst>
          </a:prstGeom>
          <a:ln>
            <a:headEnd/>
            <a:tailEnd/>
          </a:ln>
        </p:spPr>
        <p:style>
          <a:lnRef idx="1">
            <a:schemeClr val="accent6"/>
          </a:lnRef>
          <a:fillRef idx="3">
            <a:schemeClr val="accent6"/>
          </a:fillRef>
          <a:effectRef idx="2">
            <a:schemeClr val="accent6"/>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Offline Image Scanning</a:t>
            </a:r>
          </a:p>
        </p:txBody>
      </p:sp>
      <p:sp>
        <p:nvSpPr>
          <p:cNvPr id="14" name="Rectangle 4"/>
          <p:cNvSpPr>
            <a:spLocks noChangeArrowheads="1"/>
          </p:cNvSpPr>
          <p:nvPr/>
        </p:nvSpPr>
        <p:spPr bwMode="auto">
          <a:xfrm>
            <a:off x="4475163" y="3337405"/>
            <a:ext cx="1920876" cy="1784350"/>
          </a:xfrm>
          <a:prstGeom prst="roundRect">
            <a:avLst>
              <a:gd name="adj" fmla="val 8126"/>
            </a:avLst>
          </a:prstGeom>
          <a:ln>
            <a:headEnd/>
            <a:tailEnd/>
          </a:ln>
        </p:spPr>
        <p:style>
          <a:lnRef idx="1">
            <a:schemeClr val="accent5"/>
          </a:lnRef>
          <a:fillRef idx="3">
            <a:schemeClr val="accent5"/>
          </a:fillRef>
          <a:effectRef idx="2">
            <a:schemeClr val="accent5"/>
          </a:effectRef>
          <a:fontRef idx="minor">
            <a:schemeClr val="lt1"/>
          </a:fontRef>
        </p:style>
        <p:txBody>
          <a:bodyPr lIns="18287" tIns="320029" rIns="18287" bIns="45718"/>
          <a:lstStyle/>
          <a:p>
            <a:pPr algn="ctr">
              <a:defRPr/>
            </a:pPr>
            <a:r>
              <a:rPr lang="en-US" sz="2100" b="1" dirty="0" smtClean="0">
                <a:solidFill>
                  <a:srgbClr val="FFFFFF"/>
                </a:solidFill>
                <a:latin typeface="Calibri" pitchFamily="34" charset="0"/>
                <a:cs typeface="Calibri" pitchFamily="34" charset="0"/>
              </a:rPr>
              <a:t>Resource Leveling</a:t>
            </a:r>
          </a:p>
        </p:txBody>
      </p:sp>
      <p:sp>
        <p:nvSpPr>
          <p:cNvPr id="15" name="Rounded Rectangle 14"/>
          <p:cNvSpPr/>
          <p:nvPr/>
        </p:nvSpPr>
        <p:spPr bwMode="auto">
          <a:xfrm>
            <a:off x="951785" y="5313466"/>
            <a:ext cx="6873285" cy="789410"/>
          </a:xfrm>
          <a:prstGeom prst="roundRect">
            <a:avLst/>
          </a:prstGeom>
          <a:gradFill flip="none" rotWithShape="1">
            <a:gsLst>
              <a:gs pos="0">
                <a:srgbClr val="FFB800"/>
              </a:gs>
              <a:gs pos="100000">
                <a:srgbClr val="FFE000"/>
              </a:gs>
            </a:gsLst>
            <a:lin ang="162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0">
              <a:lnSpc>
                <a:spcPct val="90000"/>
              </a:lnSpc>
            </a:pPr>
            <a:r>
              <a:rPr lang="en-US" b="1" dirty="0" smtClean="0">
                <a:solidFill>
                  <a:srgbClr val="000000"/>
                </a:solidFill>
                <a:latin typeface="+mn-lt"/>
              </a:rPr>
              <a:t>Together – up to 90% reduction in disk IO</a:t>
            </a:r>
          </a:p>
        </p:txBody>
      </p:sp>
      <p:pic>
        <p:nvPicPr>
          <p:cNvPr id="1095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Image Exception – </a:t>
            </a:r>
            <a:br>
              <a:rPr lang="en-US" dirty="0" smtClean="0"/>
            </a:br>
            <a:r>
              <a:rPr lang="en-US" dirty="0" smtClean="0"/>
              <a:t>Avoids Unnecessary Scanning </a:t>
            </a:r>
            <a:endParaRPr lang="en-US" dirty="0"/>
          </a:p>
        </p:txBody>
      </p:sp>
      <p:sp>
        <p:nvSpPr>
          <p:cNvPr id="3" name="Content Placeholder 2"/>
          <p:cNvSpPr>
            <a:spLocks noGrp="1"/>
          </p:cNvSpPr>
          <p:nvPr>
            <p:ph idx="1"/>
          </p:nvPr>
        </p:nvSpPr>
        <p:spPr>
          <a:xfrm>
            <a:off x="4867414" y="1397000"/>
            <a:ext cx="4093705" cy="4936896"/>
          </a:xfrm>
        </p:spPr>
        <p:txBody>
          <a:bodyPr>
            <a:normAutofit/>
          </a:bodyPr>
          <a:lstStyle/>
          <a:p>
            <a:r>
              <a:rPr lang="en-US" dirty="0" smtClean="0"/>
              <a:t>Set exclusions for files in virtual environments</a:t>
            </a:r>
          </a:p>
          <a:p>
            <a:r>
              <a:rPr lang="en-US" dirty="0" smtClean="0"/>
              <a:t>Ability to turn on and off Image Exceptions</a:t>
            </a:r>
          </a:p>
          <a:p>
            <a:r>
              <a:rPr lang="en-US" dirty="0" smtClean="0"/>
              <a:t>Options for silent and automated operation</a:t>
            </a:r>
          </a:p>
        </p:txBody>
      </p:sp>
      <p:sp>
        <p:nvSpPr>
          <p:cNvPr id="5" name="Slide Number Placeholder 4"/>
          <p:cNvSpPr>
            <a:spLocks noGrp="1"/>
          </p:cNvSpPr>
          <p:nvPr>
            <p:ph type="sldNum" sz="quarter" idx="11"/>
          </p:nvPr>
        </p:nvSpPr>
        <p:spPr/>
        <p:txBody>
          <a:bodyPr/>
          <a:lstStyle/>
          <a:p>
            <a:fld id="{BFACDE33-7BEB-4198-B013-9F0B75F6ED27}" type="slidenum">
              <a:rPr lang="en-US" smtClean="0"/>
              <a:pPr/>
              <a:t>45</a:t>
            </a:fld>
            <a:endParaRPr lang="en-US" dirty="0"/>
          </a:p>
        </p:txBody>
      </p:sp>
      <p:pic>
        <p:nvPicPr>
          <p:cNvPr id="10" name="Picture 9" descr="SNAG-0086.jpg"/>
          <p:cNvPicPr>
            <a:picLocks noChangeAspect="1"/>
          </p:cNvPicPr>
          <p:nvPr/>
        </p:nvPicPr>
        <p:blipFill>
          <a:blip r:embed="rId3" cstate="print"/>
          <a:stretch>
            <a:fillRect/>
          </a:stretch>
        </p:blipFill>
        <p:spPr>
          <a:xfrm>
            <a:off x="212188" y="1379085"/>
            <a:ext cx="3645553" cy="251460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492362" y="2235981"/>
            <a:ext cx="4375053" cy="3402819"/>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7013" y="393700"/>
            <a:ext cx="8382000" cy="650875"/>
          </a:xfrm>
        </p:spPr>
        <p:txBody>
          <a:bodyPr/>
          <a:lstStyle/>
          <a:p>
            <a:pPr eaLnBrk="1" hangingPunct="1"/>
            <a:r>
              <a:rPr lang="en-US" dirty="0" smtClean="0"/>
              <a:t>Shared Insight Cache - High Level</a:t>
            </a:r>
          </a:p>
        </p:txBody>
      </p:sp>
      <p:sp>
        <p:nvSpPr>
          <p:cNvPr id="9219" name="Slide Number Placeholder 4"/>
          <p:cNvSpPr>
            <a:spLocks noGrp="1"/>
          </p:cNvSpPr>
          <p:nvPr>
            <p:ph type="sldNum" sz="quarter" idx="11"/>
          </p:nvPr>
        </p:nvSpPr>
        <p:spPr>
          <a:xfrm>
            <a:off x="8548688" y="5989638"/>
            <a:ext cx="153987" cy="153987"/>
          </a:xfrm>
          <a:noFill/>
        </p:spPr>
        <p:txBody>
          <a:bodyPr/>
          <a:lstStyle/>
          <a:p>
            <a:fld id="{18C2AF35-90FB-4C9A-A47A-D28E1185720C}" type="slidenum">
              <a:rPr lang="en-US" smtClean="0">
                <a:cs typeface="Arial" charset="0"/>
              </a:rPr>
              <a:pPr/>
              <a:t>46</a:t>
            </a:fld>
            <a:endParaRPr lang="en-US" dirty="0" smtClean="0">
              <a:cs typeface="Arial" charset="0"/>
            </a:endParaRPr>
          </a:p>
        </p:txBody>
      </p:sp>
      <p:sp>
        <p:nvSpPr>
          <p:cNvPr id="6" name="Rectangle 5"/>
          <p:cNvSpPr/>
          <p:nvPr/>
        </p:nvSpPr>
        <p:spPr bwMode="auto">
          <a:xfrm>
            <a:off x="829994" y="3573186"/>
            <a:ext cx="7469945" cy="2096085"/>
          </a:xfrm>
          <a:prstGeom prst="rect">
            <a:avLst/>
          </a:prstGeom>
          <a:solidFill>
            <a:schemeClr val="accent1"/>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b"/>
          <a:lstStyle/>
          <a:p>
            <a:pPr>
              <a:lnSpc>
                <a:spcPct val="90000"/>
              </a:lnSpc>
              <a:defRPr/>
            </a:pPr>
            <a:r>
              <a:rPr lang="en-US" dirty="0">
                <a:solidFill>
                  <a:schemeClr val="bg1"/>
                </a:solidFill>
                <a:latin typeface="+mn-lt"/>
              </a:rPr>
              <a:t>VM Cluster</a:t>
            </a:r>
          </a:p>
        </p:txBody>
      </p:sp>
      <p:sp>
        <p:nvSpPr>
          <p:cNvPr id="8" name="TextBox 7"/>
          <p:cNvSpPr txBox="1"/>
          <p:nvPr/>
        </p:nvSpPr>
        <p:spPr bwMode="ltGray">
          <a:xfrm>
            <a:off x="3840163" y="3924300"/>
            <a:ext cx="2109787" cy="1027113"/>
          </a:xfrm>
          <a:prstGeom prst="rect">
            <a:avLst/>
          </a:prstGeom>
          <a:noFill/>
          <a:ln w="9525">
            <a:noFill/>
            <a:miter lim="800000"/>
            <a:headEnd/>
            <a:tailEnd/>
          </a:ln>
        </p:spPr>
        <p:txBody>
          <a:bodyPr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sp>
        <p:nvSpPr>
          <p:cNvPr id="10" name="TextBox 9"/>
          <p:cNvSpPr txBox="1"/>
          <p:nvPr/>
        </p:nvSpPr>
        <p:spPr bwMode="ltGray">
          <a:xfrm>
            <a:off x="5992813" y="3897313"/>
            <a:ext cx="2181225" cy="1027112"/>
          </a:xfrm>
          <a:prstGeom prst="rect">
            <a:avLst/>
          </a:prstGeom>
          <a:noFill/>
          <a:ln w="9525">
            <a:noFill/>
            <a:miter lim="800000"/>
            <a:headEnd/>
            <a:tailEnd/>
          </a:ln>
        </p:spPr>
        <p:txBody>
          <a:bodyPr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sp>
        <p:nvSpPr>
          <p:cNvPr id="22" name="Rectangle 21"/>
          <p:cNvSpPr/>
          <p:nvPr/>
        </p:nvSpPr>
        <p:spPr bwMode="auto">
          <a:xfrm>
            <a:off x="1026939" y="362945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23" name="Rectangle 22"/>
          <p:cNvSpPr/>
          <p:nvPr/>
        </p:nvSpPr>
        <p:spPr bwMode="auto">
          <a:xfrm>
            <a:off x="1179339" y="378185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24" name="Rectangle 23"/>
          <p:cNvSpPr/>
          <p:nvPr/>
        </p:nvSpPr>
        <p:spPr bwMode="auto">
          <a:xfrm>
            <a:off x="1331739" y="393425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25" name="Rectangle 24"/>
          <p:cNvSpPr/>
          <p:nvPr/>
        </p:nvSpPr>
        <p:spPr bwMode="auto">
          <a:xfrm>
            <a:off x="1484139" y="4086652"/>
            <a:ext cx="2883877" cy="1188724"/>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b"/>
          <a:lstStyle/>
          <a:p>
            <a:pPr>
              <a:lnSpc>
                <a:spcPct val="90000"/>
              </a:lnSpc>
              <a:defRPr/>
            </a:pPr>
            <a:r>
              <a:rPr lang="en-US" dirty="0">
                <a:solidFill>
                  <a:schemeClr val="bg1"/>
                </a:solidFill>
                <a:latin typeface="+mn-lt"/>
              </a:rPr>
              <a:t>ESX Server</a:t>
            </a:r>
          </a:p>
        </p:txBody>
      </p:sp>
      <p:sp>
        <p:nvSpPr>
          <p:cNvPr id="26" name="Rectangle 25"/>
          <p:cNvSpPr/>
          <p:nvPr/>
        </p:nvSpPr>
        <p:spPr bwMode="auto">
          <a:xfrm>
            <a:off x="1617784" y="4178097"/>
            <a:ext cx="773723" cy="323557"/>
          </a:xfrm>
          <a:prstGeom prst="rect">
            <a:avLst/>
          </a:prstGeom>
          <a:solidFill>
            <a:schemeClr val="accent4"/>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29" name="Rectangle 28"/>
          <p:cNvSpPr/>
          <p:nvPr/>
        </p:nvSpPr>
        <p:spPr bwMode="auto">
          <a:xfrm>
            <a:off x="2501720" y="417574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0" name="Rectangle 29"/>
          <p:cNvSpPr/>
          <p:nvPr/>
        </p:nvSpPr>
        <p:spPr bwMode="auto">
          <a:xfrm>
            <a:off x="3385656" y="418746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1" name="Rectangle 30"/>
          <p:cNvSpPr/>
          <p:nvPr/>
        </p:nvSpPr>
        <p:spPr bwMode="auto">
          <a:xfrm>
            <a:off x="1629504" y="4555585"/>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2" name="Rectangle 31"/>
          <p:cNvSpPr/>
          <p:nvPr/>
        </p:nvSpPr>
        <p:spPr bwMode="auto">
          <a:xfrm>
            <a:off x="2513440" y="4553237"/>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3" name="Rectangle 32"/>
          <p:cNvSpPr/>
          <p:nvPr/>
        </p:nvSpPr>
        <p:spPr bwMode="auto">
          <a:xfrm>
            <a:off x="3397376" y="455088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38" name="Rectangle 37"/>
          <p:cNvSpPr/>
          <p:nvPr/>
        </p:nvSpPr>
        <p:spPr bwMode="auto">
          <a:xfrm>
            <a:off x="4640067" y="364117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39" name="Rectangle 38"/>
          <p:cNvSpPr/>
          <p:nvPr/>
        </p:nvSpPr>
        <p:spPr bwMode="auto">
          <a:xfrm>
            <a:off x="4792467" y="379357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40" name="Rectangle 39"/>
          <p:cNvSpPr/>
          <p:nvPr/>
        </p:nvSpPr>
        <p:spPr bwMode="auto">
          <a:xfrm>
            <a:off x="4944867" y="3945972"/>
            <a:ext cx="2883877" cy="1026941"/>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41" name="Rectangle 40"/>
          <p:cNvSpPr/>
          <p:nvPr/>
        </p:nvSpPr>
        <p:spPr bwMode="auto">
          <a:xfrm>
            <a:off x="5097267" y="4098372"/>
            <a:ext cx="2883877" cy="1177004"/>
          </a:xfrm>
          <a:prstGeom prst="rect">
            <a:avLst/>
          </a:prstGeom>
          <a:solidFill>
            <a:srgbClr val="92D05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b"/>
          <a:lstStyle/>
          <a:p>
            <a:pPr>
              <a:lnSpc>
                <a:spcPct val="90000"/>
              </a:lnSpc>
              <a:defRPr/>
            </a:pPr>
            <a:r>
              <a:rPr lang="en-US" dirty="0">
                <a:solidFill>
                  <a:schemeClr val="bg1"/>
                </a:solidFill>
                <a:latin typeface="+mn-lt"/>
              </a:rPr>
              <a:t>ESX Server</a:t>
            </a:r>
          </a:p>
        </p:txBody>
      </p:sp>
      <p:sp>
        <p:nvSpPr>
          <p:cNvPr id="42" name="Rectangle 41"/>
          <p:cNvSpPr/>
          <p:nvPr/>
        </p:nvSpPr>
        <p:spPr bwMode="auto">
          <a:xfrm>
            <a:off x="5230912" y="4189817"/>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3" name="Rectangle 42"/>
          <p:cNvSpPr/>
          <p:nvPr/>
        </p:nvSpPr>
        <p:spPr bwMode="auto">
          <a:xfrm>
            <a:off x="6114848" y="418746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4" name="Rectangle 43"/>
          <p:cNvSpPr/>
          <p:nvPr/>
        </p:nvSpPr>
        <p:spPr bwMode="auto">
          <a:xfrm>
            <a:off x="6998784" y="419918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5" name="Rectangle 44"/>
          <p:cNvSpPr/>
          <p:nvPr/>
        </p:nvSpPr>
        <p:spPr bwMode="auto">
          <a:xfrm>
            <a:off x="5242632" y="4567305"/>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6" name="Rectangle 45"/>
          <p:cNvSpPr/>
          <p:nvPr/>
        </p:nvSpPr>
        <p:spPr bwMode="auto">
          <a:xfrm>
            <a:off x="6126568" y="4564957"/>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sp>
        <p:nvSpPr>
          <p:cNvPr id="47" name="Rectangle 46"/>
          <p:cNvSpPr/>
          <p:nvPr/>
        </p:nvSpPr>
        <p:spPr bwMode="auto">
          <a:xfrm>
            <a:off x="7010504" y="4562609"/>
            <a:ext cx="773723" cy="323557"/>
          </a:xfrm>
          <a:prstGeom prst="rect">
            <a:avLst/>
          </a:prstGeom>
          <a:solidFill>
            <a:schemeClr val="accent2">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solidFill>
                  <a:schemeClr val="tx2"/>
                </a:solidFill>
                <a:latin typeface="+mn-lt"/>
              </a:rPr>
              <a:t>VM</a:t>
            </a:r>
          </a:p>
        </p:txBody>
      </p:sp>
      <p:cxnSp>
        <p:nvCxnSpPr>
          <p:cNvPr id="49" name="Straight Arrow Connector 48"/>
          <p:cNvCxnSpPr/>
          <p:nvPr/>
        </p:nvCxnSpPr>
        <p:spPr bwMode="auto">
          <a:xfrm rot="5400000" flipH="1" flipV="1">
            <a:off x="1523207" y="2761456"/>
            <a:ext cx="1898650" cy="935037"/>
          </a:xfrm>
          <a:prstGeom prst="straightConnector1">
            <a:avLst/>
          </a:prstGeom>
          <a:solidFill>
            <a:schemeClr val="accent1"/>
          </a:solidFill>
          <a:ln w="19050" cap="flat" cmpd="sng" algn="ctr">
            <a:solidFill>
              <a:schemeClr val="accent5"/>
            </a:solidFill>
            <a:prstDash val="solid"/>
            <a:round/>
            <a:headEnd type="arrow" w="med" len="med"/>
            <a:tailEnd type="arrow"/>
          </a:ln>
          <a:effectLst/>
        </p:spPr>
      </p:cxnSp>
      <p:graphicFrame>
        <p:nvGraphicFramePr>
          <p:cNvPr id="51" name="Table 50"/>
          <p:cNvGraphicFramePr>
            <a:graphicFrameLocks noGrp="1"/>
          </p:cNvGraphicFramePr>
          <p:nvPr/>
        </p:nvGraphicFramePr>
        <p:xfrm>
          <a:off x="5416550" y="295275"/>
          <a:ext cx="3418447" cy="1833099"/>
        </p:xfrm>
        <a:graphic>
          <a:graphicData uri="http://schemas.openxmlformats.org/drawingml/2006/table">
            <a:tbl>
              <a:tblPr firstRow="1" bandRow="1">
                <a:tableStyleId>{00A15C55-8517-42AA-B614-E9B94910E393}</a:tableStyleId>
              </a:tblPr>
              <a:tblGrid>
                <a:gridCol w="1070474"/>
                <a:gridCol w="1106170"/>
                <a:gridCol w="1241803"/>
              </a:tblGrid>
              <a:tr h="370059">
                <a:tc>
                  <a:txBody>
                    <a:bodyPr/>
                    <a:lstStyle/>
                    <a:p>
                      <a:r>
                        <a:rPr lang="en-US" dirty="0" smtClean="0"/>
                        <a:t>File</a:t>
                      </a:r>
                      <a:r>
                        <a:rPr lang="en-US" baseline="0" dirty="0" smtClean="0"/>
                        <a:t> </a:t>
                      </a:r>
                      <a:r>
                        <a:rPr lang="en-US" dirty="0" smtClean="0"/>
                        <a:t>Hash</a:t>
                      </a:r>
                      <a:endParaRPr lang="en-US" dirty="0"/>
                    </a:p>
                  </a:txBody>
                  <a:tcPr/>
                </a:tc>
                <a:tc>
                  <a:txBody>
                    <a:bodyPr/>
                    <a:lstStyle/>
                    <a:p>
                      <a:r>
                        <a:rPr lang="en-US" dirty="0" smtClean="0"/>
                        <a:t>Def Ver</a:t>
                      </a:r>
                      <a:endParaRPr lang="en-US" dirty="0"/>
                    </a:p>
                  </a:txBody>
                  <a:tcPr/>
                </a:tc>
                <a:tc>
                  <a:txBody>
                    <a:bodyPr/>
                    <a:lstStyle/>
                    <a:p>
                      <a:r>
                        <a:rPr lang="en-US" dirty="0" smtClean="0"/>
                        <a:t>Result</a:t>
                      </a:r>
                      <a:endParaRPr lang="en-US" dirty="0"/>
                    </a:p>
                  </a:txBody>
                  <a:tcPr/>
                </a:tc>
              </a:tr>
              <a:tr h="353646">
                <a:tc>
                  <a:txBody>
                    <a:bodyPr/>
                    <a:lstStyle/>
                    <a:p>
                      <a:r>
                        <a:rPr lang="en-US" dirty="0" smtClean="0"/>
                        <a:t>AE32D…</a:t>
                      </a:r>
                      <a:endParaRPr lang="en-US" dirty="0"/>
                    </a:p>
                  </a:txBody>
                  <a:tcPr/>
                </a:tc>
                <a:tc>
                  <a:txBody>
                    <a:bodyPr/>
                    <a:lstStyle/>
                    <a:p>
                      <a:r>
                        <a:rPr lang="en-US" dirty="0" smtClean="0"/>
                        <a:t>2011.1...</a:t>
                      </a:r>
                      <a:endParaRPr lang="en-US" dirty="0"/>
                    </a:p>
                  </a:txBody>
                  <a:tcPr/>
                </a:tc>
                <a:tc>
                  <a:txBody>
                    <a:bodyPr/>
                    <a:lstStyle/>
                    <a:p>
                      <a:r>
                        <a:rPr lang="en-US" dirty="0" smtClean="0"/>
                        <a:t>Clean</a:t>
                      </a:r>
                      <a:endParaRPr lang="en-US" dirty="0"/>
                    </a:p>
                  </a:txBody>
                  <a:tcPr/>
                </a:tc>
              </a:tr>
              <a:tr h="353646">
                <a:tc>
                  <a:txBody>
                    <a:bodyPr/>
                    <a:lstStyle/>
                    <a:p>
                      <a:r>
                        <a:rPr lang="en-US" dirty="0" smtClean="0"/>
                        <a:t>B923E…</a:t>
                      </a:r>
                      <a:endParaRPr lang="en-US" dirty="0"/>
                    </a:p>
                  </a:txBody>
                  <a:tcPr/>
                </a:tc>
                <a:tc>
                  <a:txBody>
                    <a:bodyPr/>
                    <a:lstStyle/>
                    <a:p>
                      <a:r>
                        <a:rPr lang="en-US" dirty="0" smtClean="0"/>
                        <a:t>2011.1…</a:t>
                      </a:r>
                      <a:endParaRPr lang="en-US" dirty="0"/>
                    </a:p>
                  </a:txBody>
                  <a:tcPr/>
                </a:tc>
                <a:tc>
                  <a:txBody>
                    <a:bodyPr/>
                    <a:lstStyle/>
                    <a:p>
                      <a:r>
                        <a:rPr lang="en-US" dirty="0" smtClean="0"/>
                        <a:t>Clean</a:t>
                      </a:r>
                      <a:endParaRPr lang="en-US" dirty="0"/>
                    </a:p>
                  </a:txBody>
                  <a:tcPr/>
                </a:tc>
              </a:tr>
              <a:tr h="353646">
                <a:tc>
                  <a:txBody>
                    <a:bodyPr/>
                    <a:lstStyle/>
                    <a:p>
                      <a:r>
                        <a:rPr lang="en-US" dirty="0" smtClean="0"/>
                        <a:t>F9123…</a:t>
                      </a:r>
                      <a:endParaRPr lang="en-US" dirty="0"/>
                    </a:p>
                  </a:txBody>
                  <a:tcPr/>
                </a:tc>
                <a:tc>
                  <a:txBody>
                    <a:bodyPr/>
                    <a:lstStyle/>
                    <a:p>
                      <a:r>
                        <a:rPr lang="en-US" dirty="0" smtClean="0"/>
                        <a:t>2011.1…</a:t>
                      </a:r>
                      <a:endParaRPr lang="en-US" dirty="0"/>
                    </a:p>
                  </a:txBody>
                  <a:tcPr/>
                </a:tc>
                <a:tc>
                  <a:txBody>
                    <a:bodyPr/>
                    <a:lstStyle/>
                    <a:p>
                      <a:r>
                        <a:rPr lang="en-US" dirty="0" smtClean="0"/>
                        <a:t>Clean</a:t>
                      </a:r>
                      <a:endParaRPr lang="en-US" dirty="0"/>
                    </a:p>
                  </a:txBody>
                  <a:tcPr/>
                </a:tc>
              </a:tr>
              <a:tr h="353646">
                <a:tc>
                  <a:txBody>
                    <a:bodyPr/>
                    <a:lstStyle/>
                    <a:p>
                      <a:r>
                        <a:rPr lang="en-US" dirty="0" smtClean="0"/>
                        <a:t>C3FDA…</a:t>
                      </a:r>
                      <a:endParaRPr lang="en-US" dirty="0"/>
                    </a:p>
                  </a:txBody>
                  <a:tcPr/>
                </a:tc>
                <a:tc>
                  <a:txBody>
                    <a:bodyPr/>
                    <a:lstStyle/>
                    <a:p>
                      <a:r>
                        <a:rPr lang="en-US" dirty="0" smtClean="0"/>
                        <a:t>2010.2…</a:t>
                      </a:r>
                      <a:endParaRPr lang="en-US" dirty="0"/>
                    </a:p>
                  </a:txBody>
                  <a:tcPr/>
                </a:tc>
                <a:tc>
                  <a:txBody>
                    <a:bodyPr/>
                    <a:lstStyle/>
                    <a:p>
                      <a:r>
                        <a:rPr lang="en-US" dirty="0" smtClean="0"/>
                        <a:t>Clean</a:t>
                      </a:r>
                      <a:endParaRPr lang="en-US" dirty="0"/>
                    </a:p>
                  </a:txBody>
                  <a:tcPr/>
                </a:tc>
              </a:tr>
            </a:tbl>
          </a:graphicData>
        </a:graphic>
      </p:graphicFrame>
      <p:sp>
        <p:nvSpPr>
          <p:cNvPr id="12" name="Rectangle 11"/>
          <p:cNvSpPr/>
          <p:nvPr/>
        </p:nvSpPr>
        <p:spPr bwMode="auto">
          <a:xfrm>
            <a:off x="2560320" y="1097280"/>
            <a:ext cx="2405575" cy="1167609"/>
          </a:xfrm>
          <a:prstGeom prst="rect">
            <a:avLst/>
          </a:prstGeom>
          <a:solidFill>
            <a:schemeClr val="accent3">
              <a:lumMod val="40000"/>
              <a:lumOff val="60000"/>
            </a:schemeClr>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r>
              <a:rPr lang="en-US" dirty="0">
                <a:latin typeface="+mn-lt"/>
              </a:rPr>
              <a:t>Shared Insight Cache Server (SIC)</a:t>
            </a:r>
          </a:p>
        </p:txBody>
      </p:sp>
      <p:sp>
        <p:nvSpPr>
          <p:cNvPr id="52" name="Right Arrow 51"/>
          <p:cNvSpPr/>
          <p:nvPr/>
        </p:nvSpPr>
        <p:spPr bwMode="auto">
          <a:xfrm>
            <a:off x="5064369" y="1477099"/>
            <a:ext cx="323558" cy="253218"/>
          </a:xfrm>
          <a:prstGeom prst="rightArrow">
            <a:avLst/>
          </a:prstGeom>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defRPr/>
            </a:pPr>
            <a:endParaRPr lang="en-US" dirty="0">
              <a:solidFill>
                <a:schemeClr val="bg1"/>
              </a:solidFill>
              <a:latin typeface="+mn-lt"/>
            </a:endParaRPr>
          </a:p>
        </p:txBody>
      </p:sp>
      <p:sp>
        <p:nvSpPr>
          <p:cNvPr id="54" name="TextBox 53"/>
          <p:cNvSpPr txBox="1"/>
          <p:nvPr/>
        </p:nvSpPr>
        <p:spPr bwMode="ltGray">
          <a:xfrm>
            <a:off x="463550" y="1898650"/>
            <a:ext cx="1998663" cy="1281113"/>
          </a:xfrm>
          <a:prstGeom prst="rect">
            <a:avLst/>
          </a:prstGeom>
          <a:noFill/>
          <a:ln w="9525">
            <a:noFill/>
            <a:miter lim="800000"/>
            <a:headEnd/>
            <a:tailEnd/>
          </a:ln>
        </p:spPr>
        <p:txBody>
          <a:bodyPr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sp>
        <p:nvSpPr>
          <p:cNvPr id="56" name="TextBox 55"/>
          <p:cNvSpPr txBox="1"/>
          <p:nvPr/>
        </p:nvSpPr>
        <p:spPr bwMode="ltGray">
          <a:xfrm>
            <a:off x="323850" y="2476500"/>
            <a:ext cx="2743200" cy="900113"/>
          </a:xfrm>
          <a:prstGeom prst="rect">
            <a:avLst/>
          </a:prstGeom>
          <a:solidFill>
            <a:schemeClr val="bg1">
              <a:alpha val="82000"/>
            </a:schemeClr>
          </a:solidFill>
          <a:ln w="9525">
            <a:solidFill>
              <a:schemeClr val="accent5"/>
            </a:solidFill>
            <a:miter lim="800000"/>
            <a:headEnd/>
            <a:tailEnd/>
          </a:ln>
        </p:spPr>
        <p:txBody>
          <a:bodyPr lIns="91419" tIns="45710" rIns="91419" bIns="45710"/>
          <a:lstStyle/>
          <a:p>
            <a:pPr>
              <a:lnSpc>
                <a:spcPct val="90000"/>
              </a:lnSpc>
              <a:spcBef>
                <a:spcPts val="0"/>
              </a:spcBef>
              <a:spcAft>
                <a:spcPts val="800"/>
              </a:spcAft>
              <a:defRPr/>
            </a:pPr>
            <a:r>
              <a:rPr lang="en-US" sz="1400" dirty="0">
                <a:solidFill>
                  <a:schemeClr val="accent5"/>
                </a:solidFill>
                <a:latin typeface="Calibri" pitchFamily="34" charset="0"/>
              </a:rPr>
              <a:t>First SEP client needs to scan a file.  Queries SIC and finds no record.  SEP scans the file and sends the results to the SIC.</a:t>
            </a:r>
          </a:p>
        </p:txBody>
      </p:sp>
      <p:cxnSp>
        <p:nvCxnSpPr>
          <p:cNvPr id="58" name="Straight Arrow Connector 57"/>
          <p:cNvCxnSpPr>
            <a:cxnSpLocks noChangeShapeType="1"/>
          </p:cNvCxnSpPr>
          <p:nvPr/>
        </p:nvCxnSpPr>
        <p:spPr bwMode="auto">
          <a:xfrm rot="5400000" flipH="1" flipV="1">
            <a:off x="2248694" y="2920206"/>
            <a:ext cx="1895475" cy="614363"/>
          </a:xfrm>
          <a:prstGeom prst="straightConnector1">
            <a:avLst/>
          </a:prstGeom>
          <a:noFill/>
          <a:ln w="19050" algn="ctr">
            <a:solidFill>
              <a:schemeClr val="tx1"/>
            </a:solidFill>
            <a:round/>
            <a:headEnd type="arrow" w="med" len="med"/>
            <a:tailEnd type="arrow" w="med" len="med"/>
          </a:ln>
        </p:spPr>
      </p:cxnSp>
      <p:cxnSp>
        <p:nvCxnSpPr>
          <p:cNvPr id="60" name="Straight Arrow Connector 59"/>
          <p:cNvCxnSpPr>
            <a:cxnSpLocks noChangeShapeType="1"/>
          </p:cNvCxnSpPr>
          <p:nvPr/>
        </p:nvCxnSpPr>
        <p:spPr bwMode="auto">
          <a:xfrm rot="16200000" flipV="1">
            <a:off x="2805907" y="3221831"/>
            <a:ext cx="1922462" cy="9525"/>
          </a:xfrm>
          <a:prstGeom prst="straightConnector1">
            <a:avLst/>
          </a:prstGeom>
          <a:noFill/>
          <a:ln w="19050" algn="ctr">
            <a:solidFill>
              <a:schemeClr val="tx2"/>
            </a:solidFill>
            <a:round/>
            <a:headEnd type="arrow" w="med" len="med"/>
            <a:tailEnd type="arrow" w="med" len="med"/>
          </a:ln>
        </p:spPr>
      </p:cxnSp>
      <p:cxnSp>
        <p:nvCxnSpPr>
          <p:cNvPr id="62" name="Straight Arrow Connector 61"/>
          <p:cNvCxnSpPr>
            <a:cxnSpLocks noChangeShapeType="1"/>
          </p:cNvCxnSpPr>
          <p:nvPr/>
        </p:nvCxnSpPr>
        <p:spPr bwMode="auto">
          <a:xfrm rot="16200000" flipV="1">
            <a:off x="3844925" y="2416175"/>
            <a:ext cx="1938338" cy="1608138"/>
          </a:xfrm>
          <a:prstGeom prst="straightConnector1">
            <a:avLst/>
          </a:prstGeom>
          <a:noFill/>
          <a:ln w="19050" algn="ctr">
            <a:solidFill>
              <a:schemeClr val="tx2"/>
            </a:solidFill>
            <a:round/>
            <a:headEnd type="arrow" w="med" len="med"/>
            <a:tailEnd type="arrow" w="med" len="med"/>
          </a:ln>
        </p:spPr>
      </p:cxnSp>
      <p:cxnSp>
        <p:nvCxnSpPr>
          <p:cNvPr id="65" name="Straight Arrow Connector 64"/>
          <p:cNvCxnSpPr>
            <a:cxnSpLocks noChangeShapeType="1"/>
          </p:cNvCxnSpPr>
          <p:nvPr/>
        </p:nvCxnSpPr>
        <p:spPr bwMode="auto">
          <a:xfrm rot="16200000" flipV="1">
            <a:off x="5053807" y="1867694"/>
            <a:ext cx="1962150" cy="2700337"/>
          </a:xfrm>
          <a:prstGeom prst="straightConnector1">
            <a:avLst/>
          </a:prstGeom>
          <a:noFill/>
          <a:ln w="19050" algn="ctr">
            <a:solidFill>
              <a:schemeClr val="tx2"/>
            </a:solidFill>
            <a:round/>
            <a:headEnd type="arrow" w="med" len="med"/>
            <a:tailEnd type="arrow" w="med" len="med"/>
          </a:ln>
        </p:spPr>
      </p:cxnSp>
      <p:cxnSp>
        <p:nvCxnSpPr>
          <p:cNvPr id="66" name="Straight Arrow Connector 65"/>
          <p:cNvCxnSpPr>
            <a:cxnSpLocks noChangeShapeType="1"/>
          </p:cNvCxnSpPr>
          <p:nvPr/>
        </p:nvCxnSpPr>
        <p:spPr bwMode="auto">
          <a:xfrm rot="16200000" flipV="1">
            <a:off x="4442619" y="2128044"/>
            <a:ext cx="1908175" cy="2211387"/>
          </a:xfrm>
          <a:prstGeom prst="straightConnector1">
            <a:avLst/>
          </a:prstGeom>
          <a:noFill/>
          <a:ln w="19050" algn="ctr">
            <a:solidFill>
              <a:schemeClr val="tx2"/>
            </a:solidFill>
            <a:round/>
            <a:headEnd type="arrow" w="med" len="med"/>
            <a:tailEnd type="arrow" w="med" len="med"/>
          </a:ln>
        </p:spPr>
      </p:cxnSp>
      <p:sp>
        <p:nvSpPr>
          <p:cNvPr id="71" name="TextBox 70"/>
          <p:cNvSpPr txBox="1"/>
          <p:nvPr/>
        </p:nvSpPr>
        <p:spPr bwMode="ltGray">
          <a:xfrm>
            <a:off x="3348038" y="2503488"/>
            <a:ext cx="4459287" cy="858837"/>
          </a:xfrm>
          <a:prstGeom prst="rect">
            <a:avLst/>
          </a:prstGeom>
          <a:solidFill>
            <a:schemeClr val="bg1">
              <a:alpha val="82000"/>
            </a:schemeClr>
          </a:solidFill>
          <a:ln w="9525">
            <a:solidFill>
              <a:schemeClr val="tx2"/>
            </a:solidFill>
            <a:miter lim="800000"/>
            <a:headEnd/>
            <a:tailEnd/>
          </a:ln>
        </p:spPr>
        <p:txBody>
          <a:bodyPr lIns="91419" tIns="45710" rIns="91419" bIns="45710"/>
          <a:lstStyle/>
          <a:p>
            <a:pPr>
              <a:lnSpc>
                <a:spcPct val="90000"/>
              </a:lnSpc>
              <a:spcBef>
                <a:spcPts val="0"/>
              </a:spcBef>
              <a:spcAft>
                <a:spcPts val="800"/>
              </a:spcAft>
              <a:defRPr/>
            </a:pPr>
            <a:r>
              <a:rPr lang="en-US" sz="1400" dirty="0">
                <a:solidFill>
                  <a:schemeClr val="bg2">
                    <a:lumMod val="50000"/>
                  </a:schemeClr>
                </a:solidFill>
                <a:latin typeface="Calibri" pitchFamily="34" charset="0"/>
              </a:rPr>
              <a:t>Subsequent SEP clients need to scan the same file.  They query the cache server and find the file has already been scanned with the same version of defs and the file is clean.  SEP client skips scanning the file.</a:t>
            </a:r>
          </a:p>
        </p:txBody>
      </p:sp>
      <p:sp>
        <p:nvSpPr>
          <p:cNvPr id="73" name="TextBox 72"/>
          <p:cNvSpPr txBox="1">
            <a:spLocks noChangeArrowheads="1"/>
          </p:cNvSpPr>
          <p:nvPr/>
        </p:nvSpPr>
        <p:spPr bwMode="ltGray">
          <a:xfrm>
            <a:off x="266700" y="5697538"/>
            <a:ext cx="8356600" cy="674687"/>
          </a:xfrm>
          <a:prstGeom prst="rect">
            <a:avLst/>
          </a:prstGeom>
          <a:noFill/>
          <a:ln w="9525">
            <a:noFill/>
            <a:miter lim="800000"/>
            <a:headEnd/>
            <a:tailEnd/>
          </a:ln>
        </p:spPr>
        <p:txBody>
          <a:bodyPr lIns="91419" tIns="45710" rIns="91419" bIns="45710"/>
          <a:lstStyle/>
          <a:p>
            <a:pPr>
              <a:lnSpc>
                <a:spcPct val="90000"/>
              </a:lnSpc>
              <a:spcAft>
                <a:spcPts val="800"/>
              </a:spcAft>
            </a:pPr>
            <a:endParaRPr lang="en-US" sz="2000" dirty="0">
              <a:solidFill>
                <a:schemeClr val="tx2"/>
              </a:solidFill>
              <a:latin typeface="Calibri" pitchFamily="34" charset="0"/>
            </a:endParaRPr>
          </a:p>
        </p:txBody>
      </p:sp>
    </p:spTree>
    <p:extLst>
      <p:ext uri="{BB962C8B-B14F-4D97-AF65-F5344CB8AC3E}">
        <p14:creationId xmlns="" xmlns:p14="http://schemas.microsoft.com/office/powerpoint/2010/main" val="97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additive="base">
                                        <p:cTn id="109" dur="500" fill="hold"/>
                                        <p:tgtEl>
                                          <p:spTgt spid="49"/>
                                        </p:tgtEl>
                                        <p:attrNameLst>
                                          <p:attrName>ppt_x</p:attrName>
                                        </p:attrNameLst>
                                      </p:cBhvr>
                                      <p:tavLst>
                                        <p:tav tm="0">
                                          <p:val>
                                            <p:strVal val="#ppt_x"/>
                                          </p:val>
                                        </p:tav>
                                        <p:tav tm="100000">
                                          <p:val>
                                            <p:strVal val="#ppt_x"/>
                                          </p:val>
                                        </p:tav>
                                      </p:tavLst>
                                    </p:anim>
                                    <p:anim calcmode="lin" valueType="num">
                                      <p:cBhvr additive="base">
                                        <p:cTn id="11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ppt_x"/>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ppt_x"/>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additive="base">
                                        <p:cTn id="129" dur="500" fill="hold"/>
                                        <p:tgtEl>
                                          <p:spTgt spid="60"/>
                                        </p:tgtEl>
                                        <p:attrNameLst>
                                          <p:attrName>ppt_x</p:attrName>
                                        </p:attrNameLst>
                                      </p:cBhvr>
                                      <p:tavLst>
                                        <p:tav tm="0">
                                          <p:val>
                                            <p:strVal val="#ppt_x"/>
                                          </p:val>
                                        </p:tav>
                                        <p:tav tm="100000">
                                          <p:val>
                                            <p:strVal val="#ppt_x"/>
                                          </p:val>
                                        </p:tav>
                                      </p:tavLst>
                                    </p:anim>
                                    <p:anim calcmode="lin" valueType="num">
                                      <p:cBhvr additive="base">
                                        <p:cTn id="130" dur="500" fill="hold"/>
                                        <p:tgtEl>
                                          <p:spTgt spid="60"/>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500" fill="hold"/>
                                        <p:tgtEl>
                                          <p:spTgt spid="62"/>
                                        </p:tgtEl>
                                        <p:attrNameLst>
                                          <p:attrName>ppt_x</p:attrName>
                                        </p:attrNameLst>
                                      </p:cBhvr>
                                      <p:tavLst>
                                        <p:tav tm="0">
                                          <p:val>
                                            <p:strVal val="#ppt_x"/>
                                          </p:val>
                                        </p:tav>
                                        <p:tav tm="100000">
                                          <p:val>
                                            <p:strVal val="#ppt_x"/>
                                          </p:val>
                                        </p:tav>
                                      </p:tavLst>
                                    </p:anim>
                                    <p:anim calcmode="lin" valueType="num">
                                      <p:cBhvr additive="base">
                                        <p:cTn id="134" dur="500" fill="hold"/>
                                        <p:tgtEl>
                                          <p:spTgt spid="62"/>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66"/>
                                        </p:tgtEl>
                                        <p:attrNameLst>
                                          <p:attrName>style.visibility</p:attrName>
                                        </p:attrNameLst>
                                      </p:cBhvr>
                                      <p:to>
                                        <p:strVal val="visible"/>
                                      </p:to>
                                    </p:set>
                                    <p:anim calcmode="lin" valueType="num">
                                      <p:cBhvr additive="base">
                                        <p:cTn id="137" dur="500" fill="hold"/>
                                        <p:tgtEl>
                                          <p:spTgt spid="66"/>
                                        </p:tgtEl>
                                        <p:attrNameLst>
                                          <p:attrName>ppt_x</p:attrName>
                                        </p:attrNameLst>
                                      </p:cBhvr>
                                      <p:tavLst>
                                        <p:tav tm="0">
                                          <p:val>
                                            <p:strVal val="#ppt_x"/>
                                          </p:val>
                                        </p:tav>
                                        <p:tav tm="100000">
                                          <p:val>
                                            <p:strVal val="#ppt_x"/>
                                          </p:val>
                                        </p:tav>
                                      </p:tavLst>
                                    </p:anim>
                                    <p:anim calcmode="lin" valueType="num">
                                      <p:cBhvr additive="base">
                                        <p:cTn id="138" dur="500" fill="hold"/>
                                        <p:tgtEl>
                                          <p:spTgt spid="66"/>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500" fill="hold"/>
                                        <p:tgtEl>
                                          <p:spTgt spid="65"/>
                                        </p:tgtEl>
                                        <p:attrNameLst>
                                          <p:attrName>ppt_x</p:attrName>
                                        </p:attrNameLst>
                                      </p:cBhvr>
                                      <p:tavLst>
                                        <p:tav tm="0">
                                          <p:val>
                                            <p:strVal val="#ppt_x"/>
                                          </p:val>
                                        </p:tav>
                                        <p:tav tm="100000">
                                          <p:val>
                                            <p:strVal val="#ppt_x"/>
                                          </p:val>
                                        </p:tav>
                                      </p:tavLst>
                                    </p:anim>
                                    <p:anim calcmode="lin" valueType="num">
                                      <p:cBhvr additive="base">
                                        <p:cTn id="142" dur="500" fill="hold"/>
                                        <p:tgtEl>
                                          <p:spTgt spid="65"/>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additive="base">
                                        <p:cTn id="145" dur="500" fill="hold"/>
                                        <p:tgtEl>
                                          <p:spTgt spid="71"/>
                                        </p:tgtEl>
                                        <p:attrNameLst>
                                          <p:attrName>ppt_x</p:attrName>
                                        </p:attrNameLst>
                                      </p:cBhvr>
                                      <p:tavLst>
                                        <p:tav tm="0">
                                          <p:val>
                                            <p:strVal val="#ppt_x"/>
                                          </p:val>
                                        </p:tav>
                                        <p:tav tm="100000">
                                          <p:val>
                                            <p:strVal val="#ppt_x"/>
                                          </p:val>
                                        </p:tav>
                                      </p:tavLst>
                                    </p:anim>
                                    <p:anim calcmode="lin" valueType="num">
                                      <p:cBhvr additive="base">
                                        <p:cTn id="14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nodePh="1">
                                  <p:stCondLst>
                                    <p:cond delay="0"/>
                                  </p:stCondLst>
                                  <p:endCondLst>
                                    <p:cond evt="begin" delay="0">
                                      <p:tn val="149"/>
                                    </p:cond>
                                  </p:endCondLst>
                                  <p:childTnLst>
                                    <p:set>
                                      <p:cBhvr>
                                        <p:cTn id="150" dur="1" fill="hold">
                                          <p:stCondLst>
                                            <p:cond delay="0"/>
                                          </p:stCondLst>
                                        </p:cTn>
                                        <p:tgtEl>
                                          <p:spTgt spid="73"/>
                                        </p:tgtEl>
                                        <p:attrNameLst>
                                          <p:attrName>style.visibility</p:attrName>
                                        </p:attrNameLst>
                                      </p:cBhvr>
                                      <p:to>
                                        <p:strVal val="visible"/>
                                      </p:to>
                                    </p:set>
                                    <p:anim calcmode="lin" valueType="num">
                                      <p:cBhvr additive="base">
                                        <p:cTn id="151" dur="500" fill="hold"/>
                                        <p:tgtEl>
                                          <p:spTgt spid="73"/>
                                        </p:tgtEl>
                                        <p:attrNameLst>
                                          <p:attrName>ppt_x</p:attrName>
                                        </p:attrNameLst>
                                      </p:cBhvr>
                                      <p:tavLst>
                                        <p:tav tm="0">
                                          <p:val>
                                            <p:strVal val="#ppt_x"/>
                                          </p:val>
                                        </p:tav>
                                        <p:tav tm="100000">
                                          <p:val>
                                            <p:strVal val="#ppt_x"/>
                                          </p:val>
                                        </p:tav>
                                      </p:tavLst>
                                    </p:anim>
                                    <p:anim calcmode="lin" valueType="num">
                                      <p:cBhvr additive="base">
                                        <p:cTn id="15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6" grpId="0" animBg="1"/>
      <p:bldP spid="71" grpId="0" animBg="1"/>
      <p:bldP spid="7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063"/>
            <a:ext cx="8534400" cy="838200"/>
          </a:xfrm>
        </p:spPr>
        <p:txBody>
          <a:bodyPr/>
          <a:lstStyle/>
          <a:p>
            <a:r>
              <a:rPr lang="en-US" dirty="0" smtClean="0"/>
              <a:t>Virtual Client Tagging – </a:t>
            </a:r>
            <a:br>
              <a:rPr lang="en-US" dirty="0" smtClean="0"/>
            </a:br>
            <a:r>
              <a:rPr lang="en-US" dirty="0" smtClean="0"/>
              <a:t>Simplifies Endpoint Management</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47</a:t>
            </a:fld>
            <a:endParaRPr lang="en-US" dirty="0"/>
          </a:p>
        </p:txBody>
      </p:sp>
      <p:pic>
        <p:nvPicPr>
          <p:cNvPr id="7" name="Picture 3"/>
          <p:cNvPicPr>
            <a:picLocks noChangeAspect="1" noChangeArrowheads="1"/>
          </p:cNvPicPr>
          <p:nvPr/>
        </p:nvPicPr>
        <p:blipFill>
          <a:blip r:embed="rId3" cstate="print"/>
          <a:srcRect/>
          <a:stretch>
            <a:fillRect/>
          </a:stretch>
        </p:blipFill>
        <p:spPr bwMode="auto">
          <a:xfrm>
            <a:off x="264099" y="1284255"/>
            <a:ext cx="3341674" cy="488794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267083" y="1412631"/>
            <a:ext cx="3094893" cy="3352890"/>
          </a:xfrm>
          <a:prstGeom prst="rect">
            <a:avLst/>
          </a:prstGeom>
          <a:noFill/>
          <a:ln w="9525">
            <a:noFill/>
            <a:miter lim="800000"/>
            <a:headEnd/>
            <a:tailEnd/>
          </a:ln>
        </p:spPr>
      </p:pic>
      <p:sp>
        <p:nvSpPr>
          <p:cNvPr id="8" name="Content Placeholder 2"/>
          <p:cNvSpPr>
            <a:spLocks noGrp="1"/>
          </p:cNvSpPr>
          <p:nvPr>
            <p:ph idx="1"/>
          </p:nvPr>
        </p:nvSpPr>
        <p:spPr>
          <a:xfrm>
            <a:off x="4495800" y="1219200"/>
            <a:ext cx="4465319" cy="5029200"/>
          </a:xfrm>
        </p:spPr>
        <p:txBody>
          <a:bodyPr>
            <a:noAutofit/>
          </a:bodyPr>
          <a:lstStyle/>
          <a:p>
            <a:r>
              <a:rPr lang="en-US" dirty="0" smtClean="0"/>
              <a:t>Ability to determine if the client is running in a Virtual Environment</a:t>
            </a:r>
          </a:p>
          <a:p>
            <a:r>
              <a:rPr lang="en-US" dirty="0" smtClean="0"/>
              <a:t>The tagging is built into the SEP client</a:t>
            </a:r>
          </a:p>
          <a:p>
            <a:r>
              <a:rPr lang="en-US" dirty="0" smtClean="0"/>
              <a:t>Works with VMware ESX/</a:t>
            </a:r>
            <a:r>
              <a:rPr lang="en-US" dirty="0" err="1" smtClean="0"/>
              <a:t>i</a:t>
            </a:r>
            <a:r>
              <a:rPr lang="en-US" dirty="0" smtClean="0"/>
              <a:t>, Microsoft Hyper-V, Citrix </a:t>
            </a:r>
            <a:r>
              <a:rPr lang="en-US" dirty="0" err="1" smtClean="0"/>
              <a:t>Xen</a:t>
            </a:r>
            <a:endParaRPr lang="en-US" dirty="0" smtClean="0"/>
          </a:p>
          <a:p>
            <a:r>
              <a:rPr lang="en-US" dirty="0" smtClean="0"/>
              <a:t>Client runs the check and reports the information back to the manager</a:t>
            </a:r>
          </a:p>
          <a:p>
            <a:r>
              <a:rPr lang="en-US" dirty="0" smtClean="0"/>
              <a:t>Virtual Environment Status is in reports, client properties and is searchable</a:t>
            </a:r>
          </a:p>
          <a:p>
            <a:endParaRPr lang="en-US" dirty="0" smtClean="0"/>
          </a:p>
        </p:txBody>
      </p:sp>
      <p:pic>
        <p:nvPicPr>
          <p:cNvPr id="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Image Scanner – </a:t>
            </a:r>
            <a:br>
              <a:rPr lang="en-US" dirty="0" smtClean="0"/>
            </a:br>
            <a:r>
              <a:rPr lang="en-US" dirty="0" smtClean="0"/>
              <a:t>Detects Malware in VM Images</a:t>
            </a:r>
            <a:endParaRPr lang="en-US" dirty="0"/>
          </a:p>
        </p:txBody>
      </p:sp>
      <p:sp>
        <p:nvSpPr>
          <p:cNvPr id="3" name="Content Placeholder 2"/>
          <p:cNvSpPr>
            <a:spLocks noGrp="1"/>
          </p:cNvSpPr>
          <p:nvPr>
            <p:ph idx="1"/>
          </p:nvPr>
        </p:nvSpPr>
        <p:spPr>
          <a:xfrm>
            <a:off x="4876800" y="1219200"/>
            <a:ext cx="4038600" cy="4953000"/>
          </a:xfrm>
        </p:spPr>
        <p:txBody>
          <a:bodyPr>
            <a:noAutofit/>
          </a:bodyPr>
          <a:lstStyle/>
          <a:p>
            <a:r>
              <a:rPr lang="en-US" sz="2200" dirty="0" smtClean="0"/>
              <a:t>Avoids spinning up virtual machines with latent infections </a:t>
            </a:r>
          </a:p>
          <a:p>
            <a:r>
              <a:rPr lang="en-US" sz="2200" dirty="0" smtClean="0"/>
              <a:t>No dependency on other Symantec solutions (beyond AV definitions)</a:t>
            </a:r>
          </a:p>
          <a:p>
            <a:r>
              <a:rPr lang="en-US" sz="2200" dirty="0" smtClean="0"/>
              <a:t>Doesn’t require a traditional install</a:t>
            </a:r>
          </a:p>
          <a:p>
            <a:r>
              <a:rPr lang="en-US" sz="2200" dirty="0" smtClean="0"/>
              <a:t>Able to scan FAT32 and NTFS file-systems in the guest OS</a:t>
            </a:r>
          </a:p>
          <a:p>
            <a:r>
              <a:rPr lang="en-US" sz="2200" dirty="0" smtClean="0"/>
              <a:t>Options for silent and automated operation</a:t>
            </a:r>
          </a:p>
          <a:p>
            <a:r>
              <a:rPr lang="en-US" sz="2200" dirty="0" smtClean="0"/>
              <a:t>Detailed logging/reporting capabilities</a:t>
            </a:r>
            <a:endParaRPr lang="en-US" sz="2200" dirty="0"/>
          </a:p>
        </p:txBody>
      </p:sp>
      <p:sp>
        <p:nvSpPr>
          <p:cNvPr id="5" name="Slide Number Placeholder 4"/>
          <p:cNvSpPr>
            <a:spLocks noGrp="1"/>
          </p:cNvSpPr>
          <p:nvPr>
            <p:ph type="sldNum" sz="quarter" idx="11"/>
          </p:nvPr>
        </p:nvSpPr>
        <p:spPr/>
        <p:txBody>
          <a:bodyPr/>
          <a:lstStyle/>
          <a:p>
            <a:pPr>
              <a:defRPr/>
            </a:pPr>
            <a:fld id="{0B601FEE-FBB8-4F94-BA6C-033EBB32207F}" type="slidenum">
              <a:rPr lang="en-US" smtClean="0"/>
              <a:pPr>
                <a:defRPr/>
              </a:pPr>
              <a:t>48</a:t>
            </a:fld>
            <a:endParaRPr lang="en-US" dirty="0"/>
          </a:p>
        </p:txBody>
      </p:sp>
      <p:pic>
        <p:nvPicPr>
          <p:cNvPr id="6" name="Content Placeholder 5" descr="SNAG-0003.png"/>
          <p:cNvPicPr>
            <a:picLocks noChangeAspect="1"/>
          </p:cNvPicPr>
          <p:nvPr/>
        </p:nvPicPr>
        <p:blipFill>
          <a:blip r:embed="rId3" cstate="print"/>
          <a:stretch>
            <a:fillRect/>
          </a:stretch>
        </p:blipFill>
        <p:spPr bwMode="auto">
          <a:xfrm>
            <a:off x="261689" y="1259119"/>
            <a:ext cx="4045714" cy="3314286"/>
          </a:xfrm>
          <a:prstGeom prst="rect">
            <a:avLst/>
          </a:prstGeom>
          <a:noFill/>
          <a:ln w="9525">
            <a:noFill/>
            <a:miter lim="800000"/>
            <a:headEnd/>
            <a:tailEnd/>
          </a:ln>
        </p:spPr>
      </p:pic>
      <p:pic>
        <p:nvPicPr>
          <p:cNvPr id="7" name="Content Placeholder 5" descr="SNAG-0005.png"/>
          <p:cNvPicPr>
            <a:picLocks noChangeAspect="1"/>
          </p:cNvPicPr>
          <p:nvPr/>
        </p:nvPicPr>
        <p:blipFill>
          <a:blip r:embed="rId4" cstate="print"/>
          <a:stretch>
            <a:fillRect/>
          </a:stretch>
        </p:blipFill>
        <p:spPr bwMode="auto">
          <a:xfrm>
            <a:off x="683330" y="1848744"/>
            <a:ext cx="3219261" cy="4399656"/>
          </a:xfrm>
          <a:prstGeom prst="rect">
            <a:avLst/>
          </a:prstGeom>
          <a:noFill/>
          <a:ln w="9525">
            <a:noFill/>
            <a:miter lim="800000"/>
            <a:headEnd/>
            <a:tailEnd/>
          </a:ln>
        </p:spPr>
      </p:pic>
      <p:pic>
        <p:nvPicPr>
          <p:cNvPr id="8" name="Content Placeholder 5" descr="SNAG-0006.png"/>
          <p:cNvPicPr>
            <a:picLocks noChangeAspect="1"/>
          </p:cNvPicPr>
          <p:nvPr/>
        </p:nvPicPr>
        <p:blipFill>
          <a:blip r:embed="rId5" cstate="print"/>
          <a:stretch>
            <a:fillRect/>
          </a:stretch>
        </p:blipFill>
        <p:spPr bwMode="auto">
          <a:xfrm>
            <a:off x="1379323" y="3604454"/>
            <a:ext cx="3513565" cy="2640136"/>
          </a:xfrm>
          <a:prstGeom prst="rect">
            <a:avLst/>
          </a:prstGeom>
          <a:noFill/>
          <a:ln w="9525">
            <a:noFill/>
            <a:miter lim="800000"/>
            <a:headEnd/>
            <a:tailEnd/>
          </a:ln>
        </p:spPr>
      </p:pic>
      <p:pic>
        <p:nvPicPr>
          <p:cNvPr id="9"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25070" y="117475"/>
            <a:ext cx="1062038"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a:r>
            <a:br>
              <a:rPr lang="en-US" altLang="ja-JP" dirty="0" smtClean="0"/>
            </a:br>
            <a:r>
              <a:rPr lang="en-US" altLang="ja-JP" dirty="0" smtClean="0"/>
              <a:t>Scan Randomization - Prevents AV Storms</a:t>
            </a:r>
            <a:endParaRPr kumimoji="1" lang="ja-JP" altLang="en-US" dirty="0"/>
          </a:p>
        </p:txBody>
      </p:sp>
      <p:sp>
        <p:nvSpPr>
          <p:cNvPr id="3" name="コンテンツ プレースホルダ 2"/>
          <p:cNvSpPr>
            <a:spLocks noGrp="1"/>
          </p:cNvSpPr>
          <p:nvPr>
            <p:ph idx="1"/>
          </p:nvPr>
        </p:nvSpPr>
        <p:spPr>
          <a:xfrm>
            <a:off x="381000" y="1219200"/>
            <a:ext cx="4210050" cy="4953000"/>
          </a:xfrm>
        </p:spPr>
        <p:txBody>
          <a:bodyPr>
            <a:normAutofit/>
          </a:bodyPr>
          <a:lstStyle/>
          <a:p>
            <a:pPr lvl="0"/>
            <a:r>
              <a:rPr lang="en-US" altLang="ja-JP" dirty="0" smtClean="0"/>
              <a:t>Choose when scheduled scans will run:</a:t>
            </a:r>
          </a:p>
          <a:p>
            <a:pPr lvl="1"/>
            <a:r>
              <a:rPr lang="en-US" altLang="ja-JP" dirty="0" smtClean="0"/>
              <a:t>Daily – up to 23 hours</a:t>
            </a:r>
          </a:p>
          <a:p>
            <a:pPr lvl="1"/>
            <a:r>
              <a:rPr lang="en-US" altLang="ja-JP" dirty="0" smtClean="0"/>
              <a:t>Weekly – up to 167 hours</a:t>
            </a:r>
          </a:p>
          <a:p>
            <a:pPr lvl="1"/>
            <a:r>
              <a:rPr lang="en-US" altLang="ja-JP" dirty="0" smtClean="0"/>
              <a:t>Monthly – up to 671 Hours</a:t>
            </a:r>
          </a:p>
          <a:p>
            <a:r>
              <a:rPr lang="en-US" dirty="0" smtClean="0"/>
              <a:t>Minimizes concurrent scans across entire pools of virtual machines</a:t>
            </a:r>
            <a:endParaRPr lang="en-US" altLang="ja-JP" dirty="0" smtClean="0"/>
          </a:p>
        </p:txBody>
      </p:sp>
      <p:sp>
        <p:nvSpPr>
          <p:cNvPr id="5" name="スライド番号プレースホルダ 4"/>
          <p:cNvSpPr>
            <a:spLocks noGrp="1"/>
          </p:cNvSpPr>
          <p:nvPr>
            <p:ph type="sldNum" sz="quarter" idx="11"/>
          </p:nvPr>
        </p:nvSpPr>
        <p:spPr/>
        <p:txBody>
          <a:bodyPr/>
          <a:lstStyle/>
          <a:p>
            <a:pPr>
              <a:defRPr/>
            </a:pPr>
            <a:fld id="{446C9BED-6FD4-4BA4-B6B0-4A26058AC9EF}" type="slidenum">
              <a:rPr lang="en-US" smtClean="0"/>
              <a:pPr>
                <a:defRPr/>
              </a:pPr>
              <a:t>49</a:t>
            </a:fld>
            <a:endParaRPr lang="en-US" dirty="0"/>
          </a:p>
        </p:txBody>
      </p:sp>
      <p:pic>
        <p:nvPicPr>
          <p:cNvPr id="8" name="図 7" descr="Randomized Scan.jpg"/>
          <p:cNvPicPr>
            <a:picLocks noChangeAspect="1"/>
          </p:cNvPicPr>
          <p:nvPr/>
        </p:nvPicPr>
        <p:blipFill>
          <a:blip r:embed="rId3" cstate="print"/>
          <a:stretch>
            <a:fillRect/>
          </a:stretch>
        </p:blipFill>
        <p:spPr>
          <a:xfrm>
            <a:off x="4686300" y="1276943"/>
            <a:ext cx="4232694" cy="4847632"/>
          </a:xfrm>
          <a:prstGeom prst="rect">
            <a:avLst/>
          </a:prstGeom>
          <a:effectLst>
            <a:outerShdw blurRad="50800" dist="38100" dir="2700000" algn="tl" rotWithShape="0">
              <a:prstClr val="black">
                <a:alpha val="40000"/>
              </a:prstClr>
            </a:outerShdw>
          </a:effectLst>
        </p:spPr>
      </p:pic>
      <p:sp>
        <p:nvSpPr>
          <p:cNvPr id="9" name="角丸四角形 8"/>
          <p:cNvSpPr/>
          <p:nvPr/>
        </p:nvSpPr>
        <p:spPr bwMode="auto">
          <a:xfrm>
            <a:off x="4857750" y="2990850"/>
            <a:ext cx="3600450" cy="1228725"/>
          </a:xfrm>
          <a:prstGeom prst="roundRect">
            <a:avLst/>
          </a:prstGeom>
          <a:noFill/>
          <a:ln w="57150" cap="flat" cmpd="sng" algn="ctr">
            <a:solidFill>
              <a:schemeClr val="accent4"/>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ja-JP" altLang="en-US" sz="2400" i="0" u="none" strike="noStrike" cap="none" normalizeH="0" baseline="0" dirty="0" err="1" smtClean="0">
              <a:ln>
                <a:noFill/>
              </a:ln>
              <a:solidFill>
                <a:schemeClr val="bg1"/>
              </a:solidFill>
              <a:effectLst/>
              <a:latin typeface="+mn-lt"/>
            </a:endParaRPr>
          </a:p>
        </p:txBody>
      </p:sp>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25070" y="180975"/>
            <a:ext cx="1062038"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5</a:t>
            </a:fld>
            <a:endParaRPr lang="en-US" dirty="0"/>
          </a:p>
        </p:txBody>
      </p:sp>
      <p:sp>
        <p:nvSpPr>
          <p:cNvPr id="6" name="Title 1"/>
          <p:cNvSpPr txBox="1">
            <a:spLocks/>
          </p:cNvSpPr>
          <p:nvPr/>
        </p:nvSpPr>
        <p:spPr bwMode="white">
          <a:xfrm>
            <a:off x="685800" y="2514600"/>
            <a:ext cx="7772400" cy="108585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p>
            <a:pPr lvl="0" algn="ctr">
              <a:spcBef>
                <a:spcPts val="600"/>
              </a:spcBef>
              <a:spcAft>
                <a:spcPts val="600"/>
              </a:spcAft>
              <a:defRPr/>
            </a:pPr>
            <a:r>
              <a:rPr kumimoji="0" lang="en-US" sz="3600" b="1" i="0" u="none" strike="noStrike" kern="0" cap="none" spc="0" normalizeH="0" baseline="0" noProof="0" dirty="0" smtClean="0">
                <a:ln>
                  <a:noFill/>
                </a:ln>
                <a:solidFill>
                  <a:schemeClr val="tx2">
                    <a:lumMod val="85000"/>
                    <a:lumOff val="15000"/>
                  </a:schemeClr>
                </a:solidFill>
                <a:uLnTx/>
                <a:uFillTx/>
                <a:latin typeface="+mn-lt"/>
                <a:ea typeface="ＭＳ Ｐゴシック" charset="-128"/>
                <a:cs typeface="Arial" pitchFamily="34" charset="0"/>
              </a:rPr>
              <a:t>January</a:t>
            </a:r>
            <a:r>
              <a:rPr kumimoji="0" lang="en-US" sz="3600" b="1" i="0" u="none" strike="noStrike" kern="0" cap="none" spc="0" normalizeH="0" noProof="0" dirty="0" smtClean="0">
                <a:ln>
                  <a:noFill/>
                </a:ln>
                <a:solidFill>
                  <a:schemeClr val="tx2">
                    <a:lumMod val="85000"/>
                    <a:lumOff val="15000"/>
                  </a:schemeClr>
                </a:solidFill>
                <a:uLnTx/>
                <a:uFillTx/>
                <a:latin typeface="+mn-lt"/>
                <a:ea typeface="ＭＳ Ｐゴシック" charset="-128"/>
                <a:cs typeface="Arial" pitchFamily="34" charset="0"/>
              </a:rPr>
              <a:t> 2007: </a:t>
            </a:r>
            <a:r>
              <a:rPr kumimoji="0" lang="en-US" sz="3600" b="1" i="0" u="none" strike="noStrike" kern="0" cap="none" spc="0" normalizeH="0" baseline="0" noProof="0" dirty="0" smtClean="0">
                <a:ln>
                  <a:noFill/>
                </a:ln>
                <a:solidFill>
                  <a:schemeClr val="tx2">
                    <a:lumMod val="85000"/>
                    <a:lumOff val="15000"/>
                  </a:schemeClr>
                </a:solidFill>
                <a:uLnTx/>
                <a:uFillTx/>
                <a:latin typeface="+mn-lt"/>
                <a:ea typeface="ＭＳ Ｐゴシック" charset="-128"/>
                <a:cs typeface="Arial" pitchFamily="34" charset="0"/>
              </a:rPr>
              <a:t>250,000 viruses</a:t>
            </a:r>
          </a:p>
          <a:p>
            <a:pPr marL="0" marR="0" lvl="0" indent="0" algn="ctr" defTabSz="914400" rtl="0" eaLnBrk="1" fontAlgn="base" latinLnBrk="0" hangingPunct="1">
              <a:lnSpc>
                <a:spcPct val="100000"/>
              </a:lnSpc>
              <a:spcBef>
                <a:spcPts val="600"/>
              </a:spcBef>
              <a:spcAft>
                <a:spcPts val="600"/>
              </a:spcAft>
              <a:buClrTx/>
              <a:buSzTx/>
              <a:buFontTx/>
              <a:buNone/>
              <a:tabLst/>
              <a:defRPr/>
            </a:pPr>
            <a:r>
              <a:rPr lang="en-US" sz="3600" b="1" kern="0" dirty="0" smtClean="0">
                <a:solidFill>
                  <a:schemeClr val="tx2">
                    <a:lumMod val="85000"/>
                    <a:lumOff val="15000"/>
                  </a:schemeClr>
                </a:solidFill>
                <a:latin typeface="+mn-lt"/>
                <a:ea typeface="ＭＳ Ｐゴシック" charset="-128"/>
                <a:cs typeface="Arial" pitchFamily="34" charset="0"/>
              </a:rPr>
              <a:t>December 2010: 286 million</a:t>
            </a:r>
            <a:endParaRPr kumimoji="0" lang="en-US" sz="3600" b="1" i="0" u="none" strike="noStrike" kern="0" cap="none" spc="0" normalizeH="0" baseline="0" noProof="0" dirty="0">
              <a:ln>
                <a:noFill/>
              </a:ln>
              <a:solidFill>
                <a:schemeClr val="tx2">
                  <a:lumMod val="85000"/>
                  <a:lumOff val="15000"/>
                </a:schemeClr>
              </a:solidFill>
              <a:uLnTx/>
              <a:uFillTx/>
              <a:latin typeface="+mn-lt"/>
              <a:ea typeface="ＭＳ Ｐゴシック"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br>
              <a:rPr lang="en-US" dirty="0" smtClean="0"/>
            </a:br>
            <a:r>
              <a:rPr lang="en-US" dirty="0" smtClean="0"/>
              <a:t>SEP 12.1 Performance Expectations</a:t>
            </a:r>
            <a:endParaRPr lang="en-US" dirty="0"/>
          </a:p>
        </p:txBody>
      </p:sp>
      <p:graphicFrame>
        <p:nvGraphicFramePr>
          <p:cNvPr id="6" name="Content Placeholder 5"/>
          <p:cNvGraphicFramePr>
            <a:graphicFrameLocks noGrp="1"/>
          </p:cNvGraphicFramePr>
          <p:nvPr>
            <p:ph idx="1"/>
          </p:nvPr>
        </p:nvGraphicFramePr>
        <p:xfrm>
          <a:off x="381000" y="1371600"/>
          <a:ext cx="8382000" cy="2021840"/>
        </p:xfrm>
        <a:graphic>
          <a:graphicData uri="http://schemas.openxmlformats.org/drawingml/2006/table">
            <a:tbl>
              <a:tblPr firstRow="1" bandRow="1">
                <a:tableStyleId>{00A15C55-8517-42AA-B614-E9B94910E393}</a:tableStyleId>
              </a:tblPr>
              <a:tblGrid>
                <a:gridCol w="3797105"/>
                <a:gridCol w="4584895"/>
              </a:tblGrid>
              <a:tr h="370840">
                <a:tc>
                  <a:txBody>
                    <a:bodyPr/>
                    <a:lstStyle/>
                    <a:p>
                      <a:endParaRPr lang="en-US" dirty="0"/>
                    </a:p>
                  </a:txBody>
                  <a:tcPr/>
                </a:tc>
                <a:tc>
                  <a:txBody>
                    <a:bodyPr/>
                    <a:lstStyle/>
                    <a:p>
                      <a:r>
                        <a:rPr lang="en-US" dirty="0" smtClean="0"/>
                        <a:t>Full Scan IO</a:t>
                      </a:r>
                      <a:r>
                        <a:rPr lang="en-US" baseline="0" dirty="0" smtClean="0"/>
                        <a:t> performance i</a:t>
                      </a:r>
                      <a:r>
                        <a:rPr lang="en-US" dirty="0" smtClean="0"/>
                        <a:t>mprovement</a:t>
                      </a:r>
                      <a:endParaRPr lang="en-US" dirty="0"/>
                    </a:p>
                  </a:txBody>
                  <a:tcPr/>
                </a:tc>
              </a:tr>
              <a:tr h="370840">
                <a:tc>
                  <a:txBody>
                    <a:bodyPr/>
                    <a:lstStyle/>
                    <a:p>
                      <a:r>
                        <a:rPr lang="en-US" dirty="0" smtClean="0"/>
                        <a:t>12.1</a:t>
                      </a:r>
                      <a:r>
                        <a:rPr lang="en-US" baseline="0" dirty="0" smtClean="0"/>
                        <a:t> vs. 11</a:t>
                      </a:r>
                      <a:endParaRPr lang="en-US" dirty="0"/>
                    </a:p>
                  </a:txBody>
                  <a:tcPr/>
                </a:tc>
                <a:tc>
                  <a:txBody>
                    <a:bodyPr/>
                    <a:lstStyle/>
                    <a:p>
                      <a:r>
                        <a:rPr lang="en-US" dirty="0" smtClean="0"/>
                        <a:t>60% reduction in total disk IO</a:t>
                      </a:r>
                      <a:endParaRPr lang="en-US" dirty="0"/>
                    </a:p>
                  </a:txBody>
                  <a:tcPr/>
                </a:tc>
              </a:tr>
              <a:tr h="370840">
                <a:tc>
                  <a:txBody>
                    <a:bodyPr/>
                    <a:lstStyle/>
                    <a:p>
                      <a:r>
                        <a:rPr lang="en-US" dirty="0" smtClean="0"/>
                        <a:t>12.1 Shared</a:t>
                      </a:r>
                      <a:r>
                        <a:rPr lang="en-US" baseline="0" dirty="0" smtClean="0"/>
                        <a:t> Insight Cache </a:t>
                      </a:r>
                      <a:r>
                        <a:rPr lang="en-US" dirty="0" smtClean="0"/>
                        <a:t>vs.</a:t>
                      </a:r>
                      <a:r>
                        <a:rPr lang="en-US" baseline="0" dirty="0" smtClean="0"/>
                        <a:t> 12.1 without</a:t>
                      </a:r>
                      <a:endParaRPr lang="en-US" dirty="0"/>
                    </a:p>
                  </a:txBody>
                  <a:tcPr/>
                </a:tc>
                <a:tc>
                  <a:txBody>
                    <a:bodyPr/>
                    <a:lstStyle/>
                    <a:p>
                      <a:r>
                        <a:rPr lang="en-US" dirty="0" smtClean="0"/>
                        <a:t>50-80% reduction in total disk IO*</a:t>
                      </a:r>
                      <a:endParaRPr lang="en-US" dirty="0"/>
                    </a:p>
                  </a:txBody>
                  <a:tcPr/>
                </a:tc>
              </a:tr>
              <a:tr h="370840">
                <a:tc>
                  <a:txBody>
                    <a:bodyPr/>
                    <a:lstStyle/>
                    <a:p>
                      <a:r>
                        <a:rPr lang="en-US" dirty="0" smtClean="0"/>
                        <a:t>12.1 with Virtual</a:t>
                      </a:r>
                      <a:r>
                        <a:rPr lang="en-US" baseline="0" dirty="0" smtClean="0"/>
                        <a:t> Image Exception vs.12.1 without</a:t>
                      </a:r>
                      <a:endParaRPr lang="en-US" dirty="0"/>
                    </a:p>
                  </a:txBody>
                  <a:tcPr/>
                </a:tc>
                <a:tc>
                  <a:txBody>
                    <a:bodyPr/>
                    <a:lstStyle/>
                    <a:p>
                      <a:r>
                        <a:rPr lang="en-US" dirty="0" smtClean="0"/>
                        <a:t>50-80% reduction</a:t>
                      </a:r>
                      <a:r>
                        <a:rPr lang="en-US" baseline="0" dirty="0" smtClean="0"/>
                        <a:t> in total disk IO</a:t>
                      </a:r>
                      <a:r>
                        <a:rPr lang="en-US" dirty="0" smtClean="0"/>
                        <a:t>*</a:t>
                      </a:r>
                      <a:endParaRPr lang="en-US" dirty="0"/>
                    </a:p>
                  </a:txBody>
                  <a:tcPr/>
                </a:tc>
              </a:tr>
            </a:tbl>
          </a:graphicData>
        </a:graphic>
      </p:graphicFrame>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50</a:t>
            </a:fld>
            <a:endParaRPr lang="en-US" dirty="0"/>
          </a:p>
        </p:txBody>
      </p:sp>
      <p:sp>
        <p:nvSpPr>
          <p:cNvPr id="7" name="TextBox 6"/>
          <p:cNvSpPr txBox="1"/>
          <p:nvPr/>
        </p:nvSpPr>
        <p:spPr bwMode="ltGray">
          <a:xfrm>
            <a:off x="436098" y="3341184"/>
            <a:ext cx="7948247" cy="309489"/>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dirty="0" smtClean="0">
                <a:solidFill>
                  <a:schemeClr val="bg2">
                    <a:lumMod val="50000"/>
                  </a:schemeClr>
                </a:solidFill>
                <a:latin typeface="Calibri" pitchFamily="34" charset="0"/>
              </a:rPr>
              <a:t>* Expected results, final numbers are still pending</a:t>
            </a:r>
          </a:p>
        </p:txBody>
      </p:sp>
      <p:sp>
        <p:nvSpPr>
          <p:cNvPr id="8" name="TextBox 7"/>
          <p:cNvSpPr txBox="1"/>
          <p:nvPr/>
        </p:nvSpPr>
        <p:spPr bwMode="ltGray">
          <a:xfrm>
            <a:off x="464234" y="4023360"/>
            <a:ext cx="7990449" cy="1364566"/>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9" name="TextBox 8"/>
          <p:cNvSpPr txBox="1"/>
          <p:nvPr/>
        </p:nvSpPr>
        <p:spPr bwMode="ltGray">
          <a:xfrm>
            <a:off x="365760" y="4192172"/>
            <a:ext cx="8482818" cy="1322363"/>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dirty="0" smtClean="0">
                <a:latin typeface="Calibri" pitchFamily="34" charset="0"/>
              </a:rPr>
              <a:t>The total benefit to a customer running SEP 12.1 with the virtualization features is an estimated 80%-90% reduction in disk IO for full scans as compared to 11.x.</a:t>
            </a: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25070" y="231775"/>
            <a:ext cx="1062038"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 12 Performance in Virtual Environments</a:t>
            </a:r>
            <a:endParaRPr lang="en-IE" dirty="0"/>
          </a:p>
        </p:txBody>
      </p:sp>
      <p:sp>
        <p:nvSpPr>
          <p:cNvPr id="4" name="Slide Number Placeholder 3"/>
          <p:cNvSpPr>
            <a:spLocks noGrp="1"/>
          </p:cNvSpPr>
          <p:nvPr>
            <p:ph type="sldNum" sz="quarter" idx="11"/>
          </p:nvPr>
        </p:nvSpPr>
        <p:spPr/>
        <p:txBody>
          <a:bodyPr/>
          <a:lstStyle/>
          <a:p>
            <a:fld id="{9AEC9F62-968E-AE4A-8826-A0B7A51B156D}" type="slidenum">
              <a:rPr lang="en-US" smtClean="0"/>
              <a:pPr/>
              <a:t>51</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49300" y="2559414"/>
            <a:ext cx="6908800" cy="372073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232788" y="222261"/>
            <a:ext cx="1831700" cy="1269978"/>
          </a:xfrm>
          <a:prstGeom prst="rect">
            <a:avLst/>
          </a:prstGeom>
          <a:noFill/>
          <a:ln w="9525">
            <a:noFill/>
            <a:miter lim="800000"/>
            <a:headEnd/>
            <a:tailEnd/>
          </a:ln>
        </p:spPr>
      </p:pic>
      <p:sp>
        <p:nvSpPr>
          <p:cNvPr id="8" name="TextBox 7"/>
          <p:cNvSpPr txBox="1"/>
          <p:nvPr/>
        </p:nvSpPr>
        <p:spPr bwMode="ltGray">
          <a:xfrm>
            <a:off x="304800" y="1308100"/>
            <a:ext cx="8572500" cy="12573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t>Results:</a:t>
            </a:r>
          </a:p>
          <a:p>
            <a:pPr marL="228600" indent="-228600">
              <a:lnSpc>
                <a:spcPct val="90000"/>
              </a:lnSpc>
              <a:spcBef>
                <a:spcPts val="0"/>
              </a:spcBef>
              <a:spcAft>
                <a:spcPts val="800"/>
              </a:spcAft>
              <a:buFont typeface="Wingdings" pitchFamily="2" charset="2"/>
              <a:buChar char="ü"/>
            </a:pPr>
            <a:r>
              <a:rPr lang="en-US" sz="1600" u="sng" dirty="0" smtClean="0"/>
              <a:t>On-access scan</a:t>
            </a:r>
            <a:r>
              <a:rPr lang="en-US" sz="1600" dirty="0" smtClean="0"/>
              <a:t>:   20% less disk bandwidth compared to Trend Micro’s </a:t>
            </a:r>
            <a:r>
              <a:rPr lang="en-US" sz="1600" dirty="0" err="1" smtClean="0"/>
              <a:t>agentless</a:t>
            </a:r>
            <a:r>
              <a:rPr lang="en-US" sz="1600" dirty="0" smtClean="0"/>
              <a:t> </a:t>
            </a:r>
            <a:r>
              <a:rPr lang="en-US" sz="1600" dirty="0" err="1" smtClean="0"/>
              <a:t>DeepSecurity</a:t>
            </a:r>
            <a:r>
              <a:rPr lang="en-US" sz="1600" smtClean="0"/>
              <a:t> </a:t>
            </a:r>
            <a:endParaRPr lang="en-US" sz="1600" dirty="0" smtClean="0"/>
          </a:p>
          <a:p>
            <a:pPr marL="228600" indent="-228600">
              <a:lnSpc>
                <a:spcPct val="90000"/>
              </a:lnSpc>
              <a:spcBef>
                <a:spcPts val="0"/>
              </a:spcBef>
              <a:spcAft>
                <a:spcPts val="800"/>
              </a:spcAft>
              <a:buFont typeface="Wingdings" pitchFamily="2" charset="2"/>
              <a:buChar char="ü"/>
            </a:pPr>
            <a:r>
              <a:rPr lang="en-US" sz="1600" u="sng" dirty="0" smtClean="0"/>
              <a:t>On-demand scan</a:t>
            </a:r>
            <a:r>
              <a:rPr lang="en-US" sz="1600" dirty="0" smtClean="0"/>
              <a:t>: 50% less time, 49% less disk bandwidth</a:t>
            </a:r>
          </a:p>
          <a:p>
            <a:pPr marL="228600" indent="-228600">
              <a:lnSpc>
                <a:spcPct val="90000"/>
              </a:lnSpc>
              <a:spcBef>
                <a:spcPts val="0"/>
              </a:spcBef>
              <a:spcAft>
                <a:spcPts val="800"/>
              </a:spcAft>
            </a:pPr>
            <a:endParaRPr lang="en-US" sz="2000" dirty="0" smtClean="0"/>
          </a:p>
          <a:p>
            <a:pPr>
              <a:lnSpc>
                <a:spcPct val="90000"/>
              </a:lnSpc>
              <a:spcBef>
                <a:spcPts val="0"/>
              </a:spcBef>
              <a:spcAft>
                <a:spcPts val="800"/>
              </a:spcAft>
            </a:pPr>
            <a:endParaRPr lang="en-IE" sz="2000" dirty="0" err="1" smtClean="0">
              <a:solidFill>
                <a:schemeClr val="bg2">
                  <a:lumMod val="50000"/>
                </a:schemeClr>
              </a:solidFill>
              <a:latin typeface="Calibri" pitchFamily="34" charset="0"/>
            </a:endParaRPr>
          </a:p>
        </p:txBody>
      </p:sp>
    </p:spTree>
    <p:extLst>
      <p:ext uri="{BB962C8B-B14F-4D97-AF65-F5344CB8AC3E}">
        <p14:creationId xmlns="" xmlns:p14="http://schemas.microsoft.com/office/powerpoint/2010/main" val="2058789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2" y="290286"/>
            <a:ext cx="8382000" cy="838200"/>
          </a:xfrm>
        </p:spPr>
        <p:txBody>
          <a:bodyPr/>
          <a:lstStyle/>
          <a:p>
            <a:r>
              <a:rPr lang="en-US" dirty="0" smtClean="0"/>
              <a:t>Virtualization Summary: </a:t>
            </a:r>
            <a:br>
              <a:rPr lang="en-US" dirty="0" smtClean="0"/>
            </a:br>
            <a:r>
              <a:rPr lang="en-US" dirty="0" smtClean="0"/>
              <a:t>SEP 12 Delivers What Matters</a:t>
            </a:r>
            <a:endParaRPr lang="en-US" dirty="0"/>
          </a:p>
        </p:txBody>
      </p:sp>
      <p:sp>
        <p:nvSpPr>
          <p:cNvPr id="4" name="Slide Number Placeholder 3"/>
          <p:cNvSpPr>
            <a:spLocks noGrp="1"/>
          </p:cNvSpPr>
          <p:nvPr>
            <p:ph type="sldNum" sz="quarter" idx="11"/>
          </p:nvPr>
        </p:nvSpPr>
        <p:spPr>
          <a:xfrm>
            <a:off x="8548896" y="6789843"/>
            <a:ext cx="153888" cy="153888"/>
          </a:xfrm>
        </p:spPr>
        <p:txBody>
          <a:bodyPr/>
          <a:lstStyle/>
          <a:p>
            <a:pPr>
              <a:defRPr/>
            </a:pPr>
            <a:fld id="{446C9BED-6FD4-4BA4-B6B0-4A26058AC9EF}" type="slidenum">
              <a:rPr lang="en-US" smtClean="0"/>
              <a:pPr>
                <a:defRPr/>
              </a:pPr>
              <a:t>52</a:t>
            </a:fld>
            <a:endParaRPr lang="en-US" dirty="0"/>
          </a:p>
        </p:txBody>
      </p:sp>
      <p:sp>
        <p:nvSpPr>
          <p:cNvPr id="36" name="Rectangle 35"/>
          <p:cNvSpPr/>
          <p:nvPr/>
        </p:nvSpPr>
        <p:spPr bwMode="auto">
          <a:xfrm>
            <a:off x="0" y="1440610"/>
            <a:ext cx="9144000" cy="2189319"/>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5" name="Rectangle 34"/>
          <p:cNvSpPr/>
          <p:nvPr/>
        </p:nvSpPr>
        <p:spPr bwMode="auto">
          <a:xfrm>
            <a:off x="0" y="1694661"/>
            <a:ext cx="9143999" cy="1681217"/>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3" name="Group 33"/>
          <p:cNvGrpSpPr/>
          <p:nvPr/>
        </p:nvGrpSpPr>
        <p:grpSpPr>
          <a:xfrm>
            <a:off x="3225479" y="1757853"/>
            <a:ext cx="2693042" cy="1554833"/>
            <a:chOff x="2483065" y="2628398"/>
            <a:chExt cx="4177871" cy="2439405"/>
          </a:xfrm>
        </p:grpSpPr>
        <p:pic>
          <p:nvPicPr>
            <p:cNvPr id="5" name="Picture 4" descr="2.png"/>
            <p:cNvPicPr>
              <a:picLocks noChangeAspect="1"/>
            </p:cNvPicPr>
            <p:nvPr/>
          </p:nvPicPr>
          <p:blipFill>
            <a:blip r:embed="rId2" cstate="email">
              <a:alphaModFix amt="82000"/>
              <a:duotone>
                <a:prstClr val="black"/>
                <a:schemeClr val="tx2">
                  <a:tint val="45000"/>
                  <a:satMod val="400000"/>
                </a:schemeClr>
              </a:duotone>
            </a:blip>
            <a:stretch>
              <a:fillRect/>
            </a:stretch>
          </p:blipFill>
          <p:spPr>
            <a:xfrm>
              <a:off x="2483065" y="2873365"/>
              <a:ext cx="4177871" cy="2194438"/>
            </a:xfrm>
            <a:prstGeom prst="rect">
              <a:avLst/>
            </a:prstGeom>
            <a:noFill/>
          </p:spPr>
        </p:pic>
        <p:pic>
          <p:nvPicPr>
            <p:cNvPr id="6" name="Picture 53" descr="virtual_server.png"/>
            <p:cNvPicPr>
              <a:picLocks noChangeAspect="1"/>
            </p:cNvPicPr>
            <p:nvPr/>
          </p:nvPicPr>
          <p:blipFill>
            <a:blip r:embed="rId3" cstate="email"/>
            <a:srcRect/>
            <a:stretch>
              <a:fillRect/>
            </a:stretch>
          </p:blipFill>
          <p:spPr bwMode="auto">
            <a:xfrm>
              <a:off x="3395321" y="2795313"/>
              <a:ext cx="1321554" cy="1173687"/>
            </a:xfrm>
            <a:prstGeom prst="rect">
              <a:avLst/>
            </a:prstGeom>
            <a:noFill/>
            <a:ln w="9525">
              <a:noFill/>
              <a:miter lim="800000"/>
              <a:headEnd/>
              <a:tailEnd/>
            </a:ln>
          </p:spPr>
        </p:pic>
        <p:pic>
          <p:nvPicPr>
            <p:cNvPr id="7" name="Picture 53" descr="virtual_server.png"/>
            <p:cNvPicPr>
              <a:picLocks noChangeAspect="1"/>
            </p:cNvPicPr>
            <p:nvPr/>
          </p:nvPicPr>
          <p:blipFill>
            <a:blip r:embed="rId3" cstate="email">
              <a:lum bright="-6000"/>
            </a:blip>
            <a:srcRect/>
            <a:stretch>
              <a:fillRect/>
            </a:stretch>
          </p:blipFill>
          <p:spPr bwMode="auto">
            <a:xfrm>
              <a:off x="3097780" y="2628398"/>
              <a:ext cx="1321554" cy="1173687"/>
            </a:xfrm>
            <a:prstGeom prst="rect">
              <a:avLst/>
            </a:prstGeom>
            <a:noFill/>
            <a:ln w="9525">
              <a:noFill/>
              <a:miter lim="800000"/>
              <a:headEnd/>
              <a:tailEnd/>
            </a:ln>
            <a:effectLst/>
          </p:spPr>
        </p:pic>
        <p:pic>
          <p:nvPicPr>
            <p:cNvPr id="8" name="Picture 53" descr="virtual_server.png"/>
            <p:cNvPicPr>
              <a:picLocks noChangeAspect="1"/>
            </p:cNvPicPr>
            <p:nvPr/>
          </p:nvPicPr>
          <p:blipFill>
            <a:blip r:embed="rId3" cstate="email"/>
            <a:srcRect/>
            <a:stretch>
              <a:fillRect/>
            </a:stretch>
          </p:blipFill>
          <p:spPr bwMode="auto">
            <a:xfrm>
              <a:off x="3707376" y="2947713"/>
              <a:ext cx="1321554" cy="1173687"/>
            </a:xfrm>
            <a:prstGeom prst="rect">
              <a:avLst/>
            </a:prstGeom>
            <a:noFill/>
            <a:ln w="9525">
              <a:noFill/>
              <a:miter lim="800000"/>
              <a:headEnd/>
              <a:tailEnd/>
            </a:ln>
          </p:spPr>
        </p:pic>
        <p:pic>
          <p:nvPicPr>
            <p:cNvPr id="9" name="Picture 53" descr="virtual_server.png"/>
            <p:cNvPicPr>
              <a:picLocks noChangeAspect="1"/>
            </p:cNvPicPr>
            <p:nvPr/>
          </p:nvPicPr>
          <p:blipFill>
            <a:blip r:embed="rId3" cstate="email"/>
            <a:srcRect/>
            <a:stretch>
              <a:fillRect/>
            </a:stretch>
          </p:blipFill>
          <p:spPr bwMode="auto">
            <a:xfrm>
              <a:off x="4012446" y="3121880"/>
              <a:ext cx="1321554" cy="1173687"/>
            </a:xfrm>
            <a:prstGeom prst="rect">
              <a:avLst/>
            </a:prstGeom>
            <a:noFill/>
            <a:ln w="9525">
              <a:noFill/>
              <a:miter lim="800000"/>
              <a:headEnd/>
              <a:tailEnd/>
            </a:ln>
          </p:spPr>
        </p:pic>
        <p:pic>
          <p:nvPicPr>
            <p:cNvPr id="10" name="Picture 9" descr="76.png"/>
            <p:cNvPicPr>
              <a:picLocks noChangeAspect="1"/>
            </p:cNvPicPr>
            <p:nvPr/>
          </p:nvPicPr>
          <p:blipFill>
            <a:blip r:embed="rId4" cstate="email"/>
            <a:stretch>
              <a:fillRect/>
            </a:stretch>
          </p:blipFill>
          <p:spPr>
            <a:xfrm>
              <a:off x="3240099" y="3427934"/>
              <a:ext cx="467092" cy="454829"/>
            </a:xfrm>
            <a:prstGeom prst="rect">
              <a:avLst/>
            </a:prstGeom>
          </p:spPr>
        </p:pic>
        <p:pic>
          <p:nvPicPr>
            <p:cNvPr id="11" name="Picture 10" descr="76.png"/>
            <p:cNvPicPr>
              <a:picLocks noChangeAspect="1"/>
            </p:cNvPicPr>
            <p:nvPr/>
          </p:nvPicPr>
          <p:blipFill>
            <a:blip r:embed="rId4" cstate="email"/>
            <a:stretch>
              <a:fillRect/>
            </a:stretch>
          </p:blipFill>
          <p:spPr>
            <a:xfrm>
              <a:off x="3468492" y="3666345"/>
              <a:ext cx="467092" cy="454829"/>
            </a:xfrm>
            <a:prstGeom prst="rect">
              <a:avLst/>
            </a:prstGeom>
          </p:spPr>
        </p:pic>
        <p:pic>
          <p:nvPicPr>
            <p:cNvPr id="12" name="Picture 11" descr="76.png"/>
            <p:cNvPicPr>
              <a:picLocks noChangeAspect="1"/>
            </p:cNvPicPr>
            <p:nvPr/>
          </p:nvPicPr>
          <p:blipFill>
            <a:blip r:embed="rId4" cstate="email"/>
            <a:stretch>
              <a:fillRect/>
            </a:stretch>
          </p:blipFill>
          <p:spPr>
            <a:xfrm>
              <a:off x="3696885" y="3904756"/>
              <a:ext cx="467092" cy="454829"/>
            </a:xfrm>
            <a:prstGeom prst="rect">
              <a:avLst/>
            </a:prstGeom>
          </p:spPr>
        </p:pic>
        <p:grpSp>
          <p:nvGrpSpPr>
            <p:cNvPr id="13" name="Group 130"/>
            <p:cNvGrpSpPr/>
            <p:nvPr/>
          </p:nvGrpSpPr>
          <p:grpSpPr>
            <a:xfrm>
              <a:off x="2743200" y="3327413"/>
              <a:ext cx="923878" cy="931651"/>
              <a:chOff x="3774735" y="3200406"/>
              <a:chExt cx="616477" cy="595541"/>
            </a:xfrm>
          </p:grpSpPr>
          <p:pic>
            <p:nvPicPr>
              <p:cNvPr id="14" name="Picture 13" descr="76.png"/>
              <p:cNvPicPr>
                <a:picLocks noChangeAspect="1"/>
              </p:cNvPicPr>
              <p:nvPr/>
            </p:nvPicPr>
            <p:blipFill>
              <a:blip r:embed="rId4" cstate="email"/>
              <a:stretch>
                <a:fillRect/>
              </a:stretch>
            </p:blipFill>
            <p:spPr>
              <a:xfrm>
                <a:off x="3774735" y="3200406"/>
                <a:ext cx="311677" cy="290741"/>
              </a:xfrm>
              <a:prstGeom prst="rect">
                <a:avLst/>
              </a:prstGeom>
            </p:spPr>
          </p:pic>
          <p:pic>
            <p:nvPicPr>
              <p:cNvPr id="15" name="Picture 14" descr="76.png"/>
              <p:cNvPicPr>
                <a:picLocks noChangeAspect="1"/>
              </p:cNvPicPr>
              <p:nvPr/>
            </p:nvPicPr>
            <p:blipFill>
              <a:blip r:embed="rId4" cstate="email"/>
              <a:stretch>
                <a:fillRect/>
              </a:stretch>
            </p:blipFill>
            <p:spPr>
              <a:xfrm>
                <a:off x="3927135" y="3352806"/>
                <a:ext cx="311677" cy="290741"/>
              </a:xfrm>
              <a:prstGeom prst="rect">
                <a:avLst/>
              </a:prstGeom>
            </p:spPr>
          </p:pic>
          <p:pic>
            <p:nvPicPr>
              <p:cNvPr id="16" name="Picture 15" descr="76.png"/>
              <p:cNvPicPr>
                <a:picLocks noChangeAspect="1"/>
              </p:cNvPicPr>
              <p:nvPr/>
            </p:nvPicPr>
            <p:blipFill>
              <a:blip r:embed="rId4" cstate="email"/>
              <a:stretch>
                <a:fillRect/>
              </a:stretch>
            </p:blipFill>
            <p:spPr>
              <a:xfrm>
                <a:off x="4079535" y="3505206"/>
                <a:ext cx="311677" cy="290741"/>
              </a:xfrm>
              <a:prstGeom prst="rect">
                <a:avLst/>
              </a:prstGeom>
            </p:spPr>
          </p:pic>
        </p:grpSp>
        <p:pic>
          <p:nvPicPr>
            <p:cNvPr id="33" name="Picture 32" descr="SEP crystal ball.png"/>
            <p:cNvPicPr>
              <a:picLocks noChangeAspect="1"/>
            </p:cNvPicPr>
            <p:nvPr/>
          </p:nvPicPr>
          <p:blipFill>
            <a:blip r:embed="rId5" cstate="print"/>
            <a:stretch>
              <a:fillRect/>
            </a:stretch>
          </p:blipFill>
          <p:spPr>
            <a:xfrm>
              <a:off x="5228937" y="3448049"/>
              <a:ext cx="896911" cy="901733"/>
            </a:xfrm>
            <a:prstGeom prst="rect">
              <a:avLst/>
            </a:prstGeom>
          </p:spPr>
        </p:pic>
      </p:grpSp>
      <p:sp>
        <p:nvSpPr>
          <p:cNvPr id="39" name="TextBox 38"/>
          <p:cNvSpPr txBox="1"/>
          <p:nvPr/>
        </p:nvSpPr>
        <p:spPr bwMode="ltGray">
          <a:xfrm>
            <a:off x="304662" y="3745223"/>
            <a:ext cx="4397967" cy="2328998"/>
          </a:xfrm>
          <a:prstGeom prst="rect">
            <a:avLst/>
          </a:prstGeom>
          <a:noFill/>
          <a:ln w="9525">
            <a:noFill/>
            <a:miter lim="800000"/>
            <a:headEnd/>
            <a:tailEnd/>
          </a:ln>
        </p:spPr>
        <p:txBody>
          <a:bodyPr wrap="square" lIns="91419" tIns="45710" rIns="91419" bIns="45710" rtlCol="0" anchor="t" anchorCtr="0">
            <a:noAutofit/>
          </a:bodyPr>
          <a:lstStyle/>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Full Security</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Higher Density</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Avoid “AV-Storms”</a:t>
            </a:r>
          </a:p>
        </p:txBody>
      </p:sp>
      <p:sp>
        <p:nvSpPr>
          <p:cNvPr id="22" name="TextBox 21"/>
          <p:cNvSpPr txBox="1"/>
          <p:nvPr/>
        </p:nvSpPr>
        <p:spPr bwMode="ltGray">
          <a:xfrm>
            <a:off x="4477520" y="3745223"/>
            <a:ext cx="4397967" cy="2328998"/>
          </a:xfrm>
          <a:prstGeom prst="rect">
            <a:avLst/>
          </a:prstGeom>
          <a:noFill/>
          <a:ln w="9525">
            <a:noFill/>
            <a:miter lim="800000"/>
            <a:headEnd/>
            <a:tailEnd/>
          </a:ln>
        </p:spPr>
        <p:txBody>
          <a:bodyPr wrap="square" lIns="91419" tIns="45710" rIns="91419" bIns="45710" rtlCol="0" anchor="t" anchorCtr="0">
            <a:noAutofit/>
          </a:bodyPr>
          <a:lstStyle/>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Easier Management</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No Additional Cost</a:t>
            </a:r>
          </a:p>
          <a:p>
            <a:pPr marL="290513" indent="-290513" algn="l">
              <a:lnSpc>
                <a:spcPct val="90000"/>
              </a:lnSpc>
              <a:spcBef>
                <a:spcPts val="0"/>
              </a:spcBef>
              <a:spcAft>
                <a:spcPts val="800"/>
              </a:spcAft>
              <a:buFont typeface="Arial" pitchFamily="34" charset="0"/>
              <a:buChar char="•"/>
            </a:pPr>
            <a:r>
              <a:rPr lang="en-US" sz="3600" dirty="0" smtClean="0">
                <a:solidFill>
                  <a:srgbClr val="00B050"/>
                </a:solidFill>
                <a:latin typeface="Calibri" pitchFamily="34" charset="0"/>
              </a:rPr>
              <a:t>Hypervisor Agnostic</a:t>
            </a:r>
          </a:p>
        </p:txBody>
      </p:sp>
    </p:spTree>
    <p:extLst>
      <p:ext uri="{BB962C8B-B14F-4D97-AF65-F5344CB8AC3E}">
        <p14:creationId xmlns="" xmlns:p14="http://schemas.microsoft.com/office/powerpoint/2010/main" val="1818766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ounded Rectangle 189"/>
          <p:cNvSpPr/>
          <p:nvPr/>
        </p:nvSpPr>
        <p:spPr bwMode="auto">
          <a:xfrm>
            <a:off x="128723" y="2303580"/>
            <a:ext cx="8896349" cy="3313447"/>
          </a:xfrm>
          <a:prstGeom prst="roundRect">
            <a:avLst>
              <a:gd name="adj" fmla="val 2436"/>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lvl="0" algn="ctr">
              <a:lnSpc>
                <a:spcPts val="2000"/>
              </a:lnSpc>
              <a:buClr>
                <a:srgbClr val="CC0000"/>
              </a:buClr>
            </a:pPr>
            <a:endParaRPr lang="en-US" sz="1600" b="1" dirty="0">
              <a:solidFill>
                <a:srgbClr val="000000"/>
              </a:solidFill>
              <a:latin typeface="Calibri" pitchFamily="34" charset="0"/>
            </a:endParaRPr>
          </a:p>
        </p:txBody>
      </p:sp>
      <p:grpSp>
        <p:nvGrpSpPr>
          <p:cNvPr id="3" name="Group 165"/>
          <p:cNvGrpSpPr/>
          <p:nvPr/>
        </p:nvGrpSpPr>
        <p:grpSpPr>
          <a:xfrm>
            <a:off x="228600" y="2133600"/>
            <a:ext cx="8673657" cy="3355415"/>
            <a:chOff x="289367" y="2578658"/>
            <a:chExt cx="8673657" cy="3355415"/>
          </a:xfrm>
          <a:effectLst>
            <a:outerShdw blurRad="50800" dist="38100" dir="5400000" algn="t" rotWithShape="0">
              <a:prstClr val="black">
                <a:alpha val="40000"/>
              </a:prstClr>
            </a:outerShdw>
          </a:effectLst>
        </p:grpSpPr>
        <p:sp>
          <p:nvSpPr>
            <p:cNvPr id="120" name="Rounded Rectangle 119"/>
            <p:cNvSpPr/>
            <p:nvPr/>
          </p:nvSpPr>
          <p:spPr bwMode="auto">
            <a:xfrm>
              <a:off x="289367" y="3686174"/>
              <a:ext cx="8673657" cy="2247899"/>
            </a:xfrm>
            <a:prstGeom prst="roundRect">
              <a:avLst>
                <a:gd name="adj" fmla="val 4330"/>
              </a:avLst>
            </a:prstGeom>
            <a:solidFill>
              <a:srgbClr val="EBE9E8"/>
            </a:solidFill>
            <a:ln w="1905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lvl="0" algn="ctr">
                <a:lnSpc>
                  <a:spcPts val="2000"/>
                </a:lnSpc>
                <a:buClr>
                  <a:srgbClr val="CC0000"/>
                </a:buClr>
              </a:pPr>
              <a:endParaRPr lang="en-US" sz="1600" b="1" dirty="0">
                <a:solidFill>
                  <a:srgbClr val="000000"/>
                </a:solidFill>
                <a:latin typeface="Calibri" pitchFamily="34" charset="0"/>
              </a:endParaRPr>
            </a:p>
          </p:txBody>
        </p:sp>
        <p:sp>
          <p:nvSpPr>
            <p:cNvPr id="139" name="Isosceles Triangle 138"/>
            <p:cNvSpPr/>
            <p:nvPr/>
          </p:nvSpPr>
          <p:spPr bwMode="auto">
            <a:xfrm>
              <a:off x="307181" y="2578658"/>
              <a:ext cx="2858049" cy="1145617"/>
            </a:xfrm>
            <a:prstGeom prst="triangle">
              <a:avLst/>
            </a:prstGeom>
            <a:solidFill>
              <a:schemeClr val="bg2">
                <a:lumMod val="20000"/>
                <a:lumOff val="80000"/>
              </a:schemeClr>
            </a:solidFill>
            <a:ln w="1905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marR="0" indent="0" algn="ctr" fontAlgn="base">
                <a:lnSpc>
                  <a:spcPts val="2000"/>
                </a:lnSpc>
                <a:spcBef>
                  <a:spcPct val="0"/>
                </a:spcBef>
                <a:spcAft>
                  <a:spcPct val="0"/>
                </a:spcAft>
                <a:buClr>
                  <a:srgbClr val="CC0000"/>
                </a:buClr>
                <a:buSzTx/>
                <a:buFontTx/>
                <a:buNone/>
                <a:tabLst/>
              </a:pPr>
              <a:endParaRPr lang="en-US" sz="1600" b="1" dirty="0" err="1" smtClean="0">
                <a:solidFill>
                  <a:srgbClr val="000000"/>
                </a:solidFill>
                <a:latin typeface="Calibri" pitchFamily="34" charset="0"/>
              </a:endParaRPr>
            </a:p>
          </p:txBody>
        </p:sp>
      </p:grpSp>
      <p:cxnSp>
        <p:nvCxnSpPr>
          <p:cNvPr id="159" name="Straight Connector 158"/>
          <p:cNvCxnSpPr>
            <a:stCxn id="145" idx="2"/>
          </p:cNvCxnSpPr>
          <p:nvPr/>
        </p:nvCxnSpPr>
        <p:spPr bwMode="auto">
          <a:xfrm rot="16200000" flipH="1">
            <a:off x="3567661" y="3222400"/>
            <a:ext cx="1534848" cy="12768"/>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623" name="Rectangle 622"/>
          <p:cNvSpPr/>
          <p:nvPr/>
        </p:nvSpPr>
        <p:spPr>
          <a:xfrm>
            <a:off x="5854337" y="2525032"/>
            <a:ext cx="3289663" cy="579902"/>
          </a:xfrm>
          <a:prstGeom prst="rect">
            <a:avLst/>
          </a:prstGeom>
        </p:spPr>
        <p:txBody>
          <a:bodyPr wrap="square">
            <a:spAutoFit/>
          </a:bodyPr>
          <a:lstStyle/>
          <a:p>
            <a:pPr marL="171450" indent="-171450" algn="l" fontAlgn="base">
              <a:lnSpc>
                <a:spcPct val="90000"/>
              </a:lnSpc>
              <a:spcBef>
                <a:spcPct val="0"/>
              </a:spcBef>
              <a:spcAft>
                <a:spcPts val="200"/>
              </a:spcAft>
            </a:pPr>
            <a:r>
              <a:rPr lang="en-GB" sz="1050" dirty="0" smtClean="0"/>
              <a:t>Symantec™ Critical System Protection</a:t>
            </a:r>
          </a:p>
          <a:p>
            <a:pPr marL="171450" indent="-171450" algn="l" fontAlgn="base">
              <a:lnSpc>
                <a:spcPct val="90000"/>
              </a:lnSpc>
              <a:spcBef>
                <a:spcPct val="0"/>
              </a:spcBef>
              <a:spcAft>
                <a:spcPts val="200"/>
              </a:spcAft>
            </a:pPr>
            <a:r>
              <a:rPr lang="en-GB" sz="1050" dirty="0" smtClean="0"/>
              <a:t>Symantec™ Endpoint Protection</a:t>
            </a:r>
          </a:p>
          <a:p>
            <a:pPr indent="-171450" algn="l" fontAlgn="base">
              <a:lnSpc>
                <a:spcPct val="90000"/>
              </a:lnSpc>
              <a:spcBef>
                <a:spcPct val="0"/>
              </a:spcBef>
              <a:spcAft>
                <a:spcPts val="200"/>
              </a:spcAft>
            </a:pPr>
            <a:r>
              <a:rPr lang="en-GB" sz="1050" dirty="0" smtClean="0"/>
              <a:t>Symantec NetBackup™/ Symantec Backup Exec™</a:t>
            </a:r>
            <a:endParaRPr lang="en-US" sz="1050" dirty="0" smtClean="0"/>
          </a:p>
        </p:txBody>
      </p:sp>
      <p:sp>
        <p:nvSpPr>
          <p:cNvPr id="2" name="Title 1"/>
          <p:cNvSpPr>
            <a:spLocks noGrp="1"/>
          </p:cNvSpPr>
          <p:nvPr>
            <p:ph type="title"/>
          </p:nvPr>
        </p:nvSpPr>
        <p:spPr/>
        <p:txBody>
          <a:bodyPr/>
          <a:lstStyle/>
          <a:p>
            <a:r>
              <a:rPr lang="en-GB" dirty="0"/>
              <a:t>Todays Virtualised </a:t>
            </a:r>
            <a:r>
              <a:rPr lang="en-GB" dirty="0" smtClean="0"/>
              <a:t>Infrastructure</a:t>
            </a:r>
            <a:br>
              <a:rPr lang="en-GB" dirty="0" smtClean="0"/>
            </a:br>
            <a:r>
              <a:rPr lang="en-GB" dirty="0" smtClean="0"/>
              <a:t>Protected by Symantec </a:t>
            </a:r>
            <a:endParaRPr lang="en-GB" dirty="0"/>
          </a:p>
        </p:txBody>
      </p:sp>
      <p:sp>
        <p:nvSpPr>
          <p:cNvPr id="66" name="Rectangle 65"/>
          <p:cNvSpPr/>
          <p:nvPr/>
        </p:nvSpPr>
        <p:spPr>
          <a:xfrm>
            <a:off x="775312" y="4334626"/>
            <a:ext cx="3415688" cy="829458"/>
          </a:xfrm>
          <a:prstGeom prst="rect">
            <a:avLst/>
          </a:prstGeom>
        </p:spPr>
        <p:txBody>
          <a:bodyPr wrap="square">
            <a:spAutoFit/>
          </a:bodyPr>
          <a:lstStyle/>
          <a:p>
            <a:pPr marL="171450" indent="-171450" algn="l" fontAlgn="base">
              <a:spcBef>
                <a:spcPct val="0"/>
              </a:spcBef>
              <a:spcAft>
                <a:spcPts val="200"/>
              </a:spcAft>
            </a:pPr>
            <a:r>
              <a:rPr lang="en-GB" sz="1050" dirty="0" smtClean="0"/>
              <a:t>Symantec™ ApplicationHA</a:t>
            </a:r>
          </a:p>
          <a:p>
            <a:pPr marL="171450" indent="-171450" algn="l" fontAlgn="base">
              <a:spcBef>
                <a:spcPct val="0"/>
              </a:spcBef>
              <a:spcAft>
                <a:spcPts val="200"/>
              </a:spcAft>
            </a:pPr>
            <a:r>
              <a:rPr lang="en-GB" sz="1050" dirty="0" smtClean="0"/>
              <a:t>Symantec™ Critical System Protection</a:t>
            </a:r>
          </a:p>
          <a:p>
            <a:pPr marL="171450" indent="-171450" algn="l" fontAlgn="base">
              <a:spcBef>
                <a:spcPct val="0"/>
              </a:spcBef>
              <a:spcAft>
                <a:spcPts val="200"/>
              </a:spcAft>
            </a:pPr>
            <a:r>
              <a:rPr lang="en-GB" sz="1050" dirty="0" smtClean="0"/>
              <a:t>Symantec™ AntiVirus for Linux</a:t>
            </a:r>
          </a:p>
          <a:p>
            <a:pPr marL="171450" indent="-171450" algn="l" fontAlgn="base">
              <a:lnSpc>
                <a:spcPct val="90000"/>
              </a:lnSpc>
              <a:spcBef>
                <a:spcPct val="0"/>
              </a:spcBef>
              <a:spcAft>
                <a:spcPts val="200"/>
              </a:spcAft>
            </a:pPr>
            <a:r>
              <a:rPr lang="en-GB" sz="1050" dirty="0" smtClean="0"/>
              <a:t>Symantec NetBackup™/ Symantec Backup Exec™</a:t>
            </a:r>
          </a:p>
        </p:txBody>
      </p:sp>
      <p:sp>
        <p:nvSpPr>
          <p:cNvPr id="142" name="Rounded Rectangle 61"/>
          <p:cNvSpPr>
            <a:spLocks noChangeArrowheads="1"/>
          </p:cNvSpPr>
          <p:nvPr/>
        </p:nvSpPr>
        <p:spPr bwMode="auto">
          <a:xfrm>
            <a:off x="3476814" y="3481118"/>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defRPr/>
            </a:pPr>
            <a:r>
              <a:rPr lang="en-US" sz="1400" b="1" kern="0" dirty="0" smtClean="0">
                <a:solidFill>
                  <a:sysClr val="windowText" lastClr="000000"/>
                </a:solidFill>
                <a:latin typeface="Calibri"/>
              </a:rPr>
              <a:t>Virtual Desktop Infrastructure</a:t>
            </a:r>
          </a:p>
        </p:txBody>
      </p:sp>
      <p:grpSp>
        <p:nvGrpSpPr>
          <p:cNvPr id="4" name="Group 67"/>
          <p:cNvGrpSpPr/>
          <p:nvPr/>
        </p:nvGrpSpPr>
        <p:grpSpPr>
          <a:xfrm>
            <a:off x="2796679" y="3415295"/>
            <a:ext cx="935114" cy="828780"/>
            <a:chOff x="5921319" y="3768161"/>
            <a:chExt cx="1846251" cy="1636310"/>
          </a:xfrm>
        </p:grpSpPr>
        <p:pic>
          <p:nvPicPr>
            <p:cNvPr id="444" name="Picture 443" descr="client2.png"/>
            <p:cNvPicPr>
              <a:picLocks noChangeAspect="1"/>
            </p:cNvPicPr>
            <p:nvPr/>
          </p:nvPicPr>
          <p:blipFill>
            <a:blip r:embed="rId3" cstate="print"/>
            <a:stretch>
              <a:fillRect/>
            </a:stretch>
          </p:blipFill>
          <p:spPr>
            <a:xfrm>
              <a:off x="6026272" y="3768161"/>
              <a:ext cx="848762" cy="938104"/>
            </a:xfrm>
            <a:prstGeom prst="rect">
              <a:avLst/>
            </a:prstGeom>
          </p:spPr>
        </p:pic>
        <p:pic>
          <p:nvPicPr>
            <p:cNvPr id="445" name="Picture 444" descr="client2.png"/>
            <p:cNvPicPr>
              <a:picLocks noChangeAspect="1"/>
            </p:cNvPicPr>
            <p:nvPr/>
          </p:nvPicPr>
          <p:blipFill>
            <a:blip r:embed="rId3" cstate="print"/>
            <a:stretch>
              <a:fillRect/>
            </a:stretch>
          </p:blipFill>
          <p:spPr>
            <a:xfrm>
              <a:off x="6472540" y="4015027"/>
              <a:ext cx="848762" cy="938104"/>
            </a:xfrm>
            <a:prstGeom prst="rect">
              <a:avLst/>
            </a:prstGeom>
          </p:spPr>
        </p:pic>
        <p:pic>
          <p:nvPicPr>
            <p:cNvPr id="446" name="Picture 445" descr="client2.png"/>
            <p:cNvPicPr>
              <a:picLocks noChangeAspect="1"/>
            </p:cNvPicPr>
            <p:nvPr/>
          </p:nvPicPr>
          <p:blipFill>
            <a:blip r:embed="rId3" cstate="print"/>
            <a:stretch>
              <a:fillRect/>
            </a:stretch>
          </p:blipFill>
          <p:spPr>
            <a:xfrm>
              <a:off x="6918808" y="4261893"/>
              <a:ext cx="848762" cy="938104"/>
            </a:xfrm>
            <a:prstGeom prst="rect">
              <a:avLst/>
            </a:prstGeom>
          </p:spPr>
        </p:pic>
        <p:pic>
          <p:nvPicPr>
            <p:cNvPr id="447" name="Picture 446" descr="client2.png"/>
            <p:cNvPicPr>
              <a:picLocks noChangeAspect="1"/>
            </p:cNvPicPr>
            <p:nvPr/>
          </p:nvPicPr>
          <p:blipFill>
            <a:blip r:embed="rId3" cstate="print"/>
            <a:stretch>
              <a:fillRect/>
            </a:stretch>
          </p:blipFill>
          <p:spPr>
            <a:xfrm>
              <a:off x="5921319" y="4209005"/>
              <a:ext cx="848762" cy="938104"/>
            </a:xfrm>
            <a:prstGeom prst="rect">
              <a:avLst/>
            </a:prstGeom>
          </p:spPr>
        </p:pic>
        <p:pic>
          <p:nvPicPr>
            <p:cNvPr id="448" name="Picture 447" descr="client2.png"/>
            <p:cNvPicPr>
              <a:picLocks noChangeAspect="1"/>
            </p:cNvPicPr>
            <p:nvPr/>
          </p:nvPicPr>
          <p:blipFill>
            <a:blip r:embed="rId3" cstate="print"/>
            <a:stretch>
              <a:fillRect/>
            </a:stretch>
          </p:blipFill>
          <p:spPr>
            <a:xfrm>
              <a:off x="6378082" y="4466367"/>
              <a:ext cx="848762" cy="938104"/>
            </a:xfrm>
            <a:prstGeom prst="rect">
              <a:avLst/>
            </a:prstGeom>
          </p:spPr>
        </p:pic>
      </p:grpSp>
      <p:sp>
        <p:nvSpPr>
          <p:cNvPr id="550" name="Rectangle 549"/>
          <p:cNvSpPr/>
          <p:nvPr/>
        </p:nvSpPr>
        <p:spPr>
          <a:xfrm>
            <a:off x="3450046" y="4334626"/>
            <a:ext cx="2341153" cy="261610"/>
          </a:xfrm>
          <a:prstGeom prst="rect">
            <a:avLst/>
          </a:prstGeom>
        </p:spPr>
        <p:txBody>
          <a:bodyPr wrap="square">
            <a:spAutoFit/>
          </a:bodyPr>
          <a:lstStyle/>
          <a:p>
            <a:pPr marL="171450" indent="-171450" algn="l" fontAlgn="base">
              <a:spcBef>
                <a:spcPct val="0"/>
              </a:spcBef>
              <a:spcAft>
                <a:spcPct val="0"/>
              </a:spcAft>
            </a:pPr>
            <a:r>
              <a:rPr lang="en-GB" sz="1100" dirty="0" smtClean="0"/>
              <a:t>Symantec™ Endpoint Protection</a:t>
            </a:r>
            <a:endParaRPr lang="en-US" sz="1100" dirty="0"/>
          </a:p>
        </p:txBody>
      </p:sp>
      <p:sp>
        <p:nvSpPr>
          <p:cNvPr id="618" name="Rectangle 617"/>
          <p:cNvSpPr/>
          <p:nvPr/>
        </p:nvSpPr>
        <p:spPr>
          <a:xfrm>
            <a:off x="5715000" y="4343400"/>
            <a:ext cx="3429000" cy="579902"/>
          </a:xfrm>
          <a:prstGeom prst="rect">
            <a:avLst/>
          </a:prstGeom>
        </p:spPr>
        <p:txBody>
          <a:bodyPr wrap="square">
            <a:spAutoFit/>
          </a:bodyPr>
          <a:lstStyle/>
          <a:p>
            <a:pPr marL="171450" indent="-171450" algn="l" fontAlgn="base">
              <a:lnSpc>
                <a:spcPct val="90000"/>
              </a:lnSpc>
              <a:spcBef>
                <a:spcPct val="0"/>
              </a:spcBef>
              <a:spcAft>
                <a:spcPts val="200"/>
              </a:spcAft>
            </a:pPr>
            <a:r>
              <a:rPr lang="en-GB" sz="1050" dirty="0" smtClean="0"/>
              <a:t>Symantec™ Critical System Protection</a:t>
            </a:r>
          </a:p>
          <a:p>
            <a:pPr marL="171450" indent="-171450" algn="l" fontAlgn="base">
              <a:lnSpc>
                <a:spcPct val="90000"/>
              </a:lnSpc>
              <a:spcBef>
                <a:spcPct val="0"/>
              </a:spcBef>
              <a:spcAft>
                <a:spcPts val="200"/>
              </a:spcAft>
            </a:pPr>
            <a:r>
              <a:rPr lang="en-GB" sz="1050" dirty="0" smtClean="0"/>
              <a:t>Symantec™ Endpoint Protection</a:t>
            </a:r>
          </a:p>
          <a:p>
            <a:pPr marL="171450" indent="-171450" algn="l" fontAlgn="base">
              <a:lnSpc>
                <a:spcPct val="90000"/>
              </a:lnSpc>
              <a:spcBef>
                <a:spcPct val="0"/>
              </a:spcBef>
              <a:spcAft>
                <a:spcPts val="200"/>
              </a:spcAft>
            </a:pPr>
            <a:r>
              <a:rPr lang="en-GB" sz="1050" dirty="0" smtClean="0"/>
              <a:t>Symantec NetBackup™/ Symantec Backup Exec™</a:t>
            </a:r>
          </a:p>
        </p:txBody>
      </p:sp>
      <p:sp>
        <p:nvSpPr>
          <p:cNvPr id="123" name="Rectangle 122"/>
          <p:cNvSpPr/>
          <p:nvPr/>
        </p:nvSpPr>
        <p:spPr>
          <a:xfrm>
            <a:off x="519248" y="2525032"/>
            <a:ext cx="2985952" cy="636072"/>
          </a:xfrm>
          <a:prstGeom prst="rect">
            <a:avLst/>
          </a:prstGeom>
        </p:spPr>
        <p:txBody>
          <a:bodyPr wrap="square">
            <a:spAutoFit/>
          </a:bodyPr>
          <a:lstStyle/>
          <a:p>
            <a:pPr marL="171450" indent="-171450" algn="l" fontAlgn="base">
              <a:spcBef>
                <a:spcPct val="0"/>
              </a:spcBef>
              <a:spcAft>
                <a:spcPts val="200"/>
              </a:spcAft>
            </a:pPr>
            <a:r>
              <a:rPr lang="en-GB" sz="1050" dirty="0" smtClean="0"/>
              <a:t>Symantec™ Critical System Protection</a:t>
            </a:r>
          </a:p>
          <a:p>
            <a:pPr marL="171450" indent="-171450" algn="l" fontAlgn="base">
              <a:spcBef>
                <a:spcPct val="0"/>
              </a:spcBef>
              <a:spcAft>
                <a:spcPts val="200"/>
              </a:spcAft>
            </a:pPr>
            <a:r>
              <a:rPr lang="en-GB" sz="1050" dirty="0" smtClean="0"/>
              <a:t>Symantec™ AntiVirus for Linux®</a:t>
            </a:r>
          </a:p>
          <a:p>
            <a:pPr marL="171450" indent="-171450" fontAlgn="base">
              <a:spcBef>
                <a:spcPct val="0"/>
              </a:spcBef>
              <a:spcAft>
                <a:spcPts val="200"/>
              </a:spcAft>
            </a:pPr>
            <a:endParaRPr lang="en-GB" sz="1100" dirty="0" smtClean="0"/>
          </a:p>
        </p:txBody>
      </p:sp>
      <p:sp>
        <p:nvSpPr>
          <p:cNvPr id="122" name="Rounded Rectangle 61"/>
          <p:cNvSpPr>
            <a:spLocks noChangeArrowheads="1"/>
          </p:cNvSpPr>
          <p:nvPr/>
        </p:nvSpPr>
        <p:spPr bwMode="auto">
          <a:xfrm>
            <a:off x="686931" y="1728970"/>
            <a:ext cx="1703090" cy="745757"/>
          </a:xfrm>
          <a:prstGeom prst="roundRect">
            <a:avLst>
              <a:gd name="adj" fmla="val 967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sq">
            <a:solidFill>
              <a:schemeClr val="accent1"/>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Bef>
                <a:spcPts val="0"/>
              </a:spcBef>
              <a:spcAft>
                <a:spcPts val="800"/>
              </a:spcAft>
              <a:defRPr/>
            </a:pPr>
            <a:r>
              <a:rPr lang="en-GB" sz="1400" b="1" kern="0" dirty="0" smtClean="0">
                <a:solidFill>
                  <a:sysClr val="windowText" lastClr="000000"/>
                </a:solidFill>
                <a:latin typeface="Calibri"/>
              </a:rPr>
              <a:t>VMware                            ESX Server</a:t>
            </a:r>
          </a:p>
        </p:txBody>
      </p:sp>
      <p:grpSp>
        <p:nvGrpSpPr>
          <p:cNvPr id="5" name="Group 214"/>
          <p:cNvGrpSpPr>
            <a:grpSpLocks noChangeAspect="1"/>
          </p:cNvGrpSpPr>
          <p:nvPr/>
        </p:nvGrpSpPr>
        <p:grpSpPr bwMode="auto">
          <a:xfrm>
            <a:off x="429793" y="1768610"/>
            <a:ext cx="476022" cy="681689"/>
            <a:chOff x="4493" y="1677"/>
            <a:chExt cx="574" cy="822"/>
          </a:xfrm>
        </p:grpSpPr>
        <p:sp>
          <p:nvSpPr>
            <p:cNvPr id="125"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126"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127"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28"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29"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30"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31"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32"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33"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34"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35"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sp>
        <p:nvSpPr>
          <p:cNvPr id="145" name="Rounded Rectangle 61"/>
          <p:cNvSpPr>
            <a:spLocks noChangeArrowheads="1"/>
          </p:cNvSpPr>
          <p:nvPr/>
        </p:nvSpPr>
        <p:spPr bwMode="auto">
          <a:xfrm>
            <a:off x="3477156" y="1715603"/>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Aft>
                <a:spcPts val="800"/>
              </a:spcAft>
              <a:defRPr/>
            </a:pPr>
            <a:r>
              <a:rPr lang="en-GB" sz="1400" b="1" kern="0" dirty="0" smtClean="0">
                <a:solidFill>
                  <a:sysClr val="windowText" lastClr="000000"/>
                </a:solidFill>
                <a:latin typeface="Calibri"/>
              </a:rPr>
              <a:t>Symantec™                      Web Gateway</a:t>
            </a:r>
          </a:p>
        </p:txBody>
      </p:sp>
      <p:cxnSp>
        <p:nvCxnSpPr>
          <p:cNvPr id="161" name="Straight Connector 160"/>
          <p:cNvCxnSpPr/>
          <p:nvPr/>
        </p:nvCxnSpPr>
        <p:spPr bwMode="auto">
          <a:xfrm>
            <a:off x="1633673" y="3214183"/>
            <a:ext cx="5210175" cy="0"/>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cxnSp>
        <p:nvCxnSpPr>
          <p:cNvPr id="162" name="Straight Connector 161"/>
          <p:cNvCxnSpPr/>
          <p:nvPr/>
        </p:nvCxnSpPr>
        <p:spPr bwMode="auto">
          <a:xfrm rot="5400000">
            <a:off x="1265846" y="3576285"/>
            <a:ext cx="750228" cy="4589"/>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64" name="Rounded Rectangle 61"/>
          <p:cNvSpPr>
            <a:spLocks noChangeArrowheads="1"/>
          </p:cNvSpPr>
          <p:nvPr/>
        </p:nvSpPr>
        <p:spPr bwMode="auto">
          <a:xfrm>
            <a:off x="814426" y="3475601"/>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defRPr/>
            </a:pPr>
            <a:r>
              <a:rPr lang="en-US" sz="1400" b="1" kern="0" dirty="0" smtClean="0">
                <a:solidFill>
                  <a:sysClr val="windowText" lastClr="000000"/>
                </a:solidFill>
                <a:latin typeface="Calibri"/>
              </a:rPr>
              <a:t>Clustered Virtual Applications                       and Servers</a:t>
            </a:r>
          </a:p>
        </p:txBody>
      </p:sp>
      <p:grpSp>
        <p:nvGrpSpPr>
          <p:cNvPr id="6" name="Group 140"/>
          <p:cNvGrpSpPr/>
          <p:nvPr/>
        </p:nvGrpSpPr>
        <p:grpSpPr>
          <a:xfrm>
            <a:off x="339636" y="3386720"/>
            <a:ext cx="673481" cy="733710"/>
            <a:chOff x="711809" y="3865668"/>
            <a:chExt cx="591348" cy="618725"/>
          </a:xfrm>
        </p:grpSpPr>
        <p:sp>
          <p:nvSpPr>
            <p:cNvPr id="140" name="Freeform 139"/>
            <p:cNvSpPr/>
            <p:nvPr/>
          </p:nvSpPr>
          <p:spPr bwMode="auto">
            <a:xfrm>
              <a:off x="711809" y="3865668"/>
              <a:ext cx="591348" cy="618725"/>
            </a:xfrm>
            <a:custGeom>
              <a:avLst/>
              <a:gdLst>
                <a:gd name="connsiteX0" fmla="*/ 5475 w 591348"/>
                <a:gd name="connsiteY0" fmla="*/ 109508 h 618725"/>
                <a:gd name="connsiteX1" fmla="*/ 191641 w 591348"/>
                <a:gd name="connsiteY1" fmla="*/ 0 h 618725"/>
                <a:gd name="connsiteX2" fmla="*/ 591348 w 591348"/>
                <a:gd name="connsiteY2" fmla="*/ 224493 h 618725"/>
                <a:gd name="connsiteX3" fmla="*/ 591348 w 591348"/>
                <a:gd name="connsiteY3" fmla="*/ 498265 h 618725"/>
                <a:gd name="connsiteX4" fmla="*/ 377806 w 591348"/>
                <a:gd name="connsiteY4" fmla="*/ 618725 h 618725"/>
                <a:gd name="connsiteX5" fmla="*/ 0 w 591348"/>
                <a:gd name="connsiteY5" fmla="*/ 394232 h 618725"/>
                <a:gd name="connsiteX6" fmla="*/ 5475 w 591348"/>
                <a:gd name="connsiteY6" fmla="*/ 109508 h 618725"/>
                <a:gd name="connsiteX0" fmla="*/ 5475 w 591348"/>
                <a:gd name="connsiteY0" fmla="*/ 109508 h 618725"/>
                <a:gd name="connsiteX1" fmla="*/ 191641 w 591348"/>
                <a:gd name="connsiteY1" fmla="*/ 0 h 618725"/>
                <a:gd name="connsiteX2" fmla="*/ 591348 w 591348"/>
                <a:gd name="connsiteY2" fmla="*/ 224493 h 618725"/>
                <a:gd name="connsiteX3" fmla="*/ 591348 w 591348"/>
                <a:gd name="connsiteY3" fmla="*/ 498265 h 618725"/>
                <a:gd name="connsiteX4" fmla="*/ 405184 w 591348"/>
                <a:gd name="connsiteY4" fmla="*/ 618725 h 618725"/>
                <a:gd name="connsiteX5" fmla="*/ 0 w 591348"/>
                <a:gd name="connsiteY5" fmla="*/ 394232 h 618725"/>
                <a:gd name="connsiteX6" fmla="*/ 5475 w 591348"/>
                <a:gd name="connsiteY6" fmla="*/ 109508 h 61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348" h="618725">
                  <a:moveTo>
                    <a:pt x="5475" y="109508"/>
                  </a:moveTo>
                  <a:lnTo>
                    <a:pt x="191641" y="0"/>
                  </a:lnTo>
                  <a:lnTo>
                    <a:pt x="591348" y="224493"/>
                  </a:lnTo>
                  <a:lnTo>
                    <a:pt x="591348" y="498265"/>
                  </a:lnTo>
                  <a:lnTo>
                    <a:pt x="405184" y="618725"/>
                  </a:lnTo>
                  <a:lnTo>
                    <a:pt x="0" y="394232"/>
                  </a:lnTo>
                  <a:lnTo>
                    <a:pt x="5475" y="109508"/>
                  </a:lnTo>
                  <a:close/>
                </a:path>
              </a:pathLst>
            </a:custGeom>
            <a:solidFill>
              <a:schemeClr val="bg1"/>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7" name="Group 214"/>
            <p:cNvGrpSpPr>
              <a:grpSpLocks noChangeAspect="1"/>
            </p:cNvGrpSpPr>
            <p:nvPr/>
          </p:nvGrpSpPr>
          <p:grpSpPr bwMode="auto">
            <a:xfrm>
              <a:off x="755576" y="3922106"/>
              <a:ext cx="265034" cy="379544"/>
              <a:chOff x="4493" y="1677"/>
              <a:chExt cx="574" cy="822"/>
            </a:xfrm>
          </p:grpSpPr>
          <p:sp>
            <p:nvSpPr>
              <p:cNvPr id="68"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69"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70"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71"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72"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73"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74"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75"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76"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77"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78"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8" name="Group 214"/>
            <p:cNvGrpSpPr>
              <a:grpSpLocks noChangeAspect="1"/>
            </p:cNvGrpSpPr>
            <p:nvPr/>
          </p:nvGrpSpPr>
          <p:grpSpPr bwMode="auto">
            <a:xfrm>
              <a:off x="872217" y="3986973"/>
              <a:ext cx="265034" cy="379544"/>
              <a:chOff x="4493" y="1677"/>
              <a:chExt cx="574" cy="822"/>
            </a:xfrm>
          </p:grpSpPr>
          <p:sp>
            <p:nvSpPr>
              <p:cNvPr id="80"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81"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82"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83"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84"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85"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86"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87"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88"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89"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90"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9" name="Group 214"/>
            <p:cNvGrpSpPr>
              <a:grpSpLocks noChangeAspect="1"/>
            </p:cNvGrpSpPr>
            <p:nvPr/>
          </p:nvGrpSpPr>
          <p:grpSpPr bwMode="auto">
            <a:xfrm>
              <a:off x="995593" y="4055170"/>
              <a:ext cx="265034" cy="379544"/>
              <a:chOff x="4493" y="1677"/>
              <a:chExt cx="574" cy="822"/>
            </a:xfrm>
          </p:grpSpPr>
          <p:sp>
            <p:nvSpPr>
              <p:cNvPr id="92"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93"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94"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95"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96"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97"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98"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99"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0"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2"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cxnSp>
        <p:nvCxnSpPr>
          <p:cNvPr id="164" name="Straight Connector 163"/>
          <p:cNvCxnSpPr/>
          <p:nvPr/>
        </p:nvCxnSpPr>
        <p:spPr bwMode="auto">
          <a:xfrm rot="16200000" flipH="1">
            <a:off x="6629314" y="3409104"/>
            <a:ext cx="407233" cy="1973"/>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63" name="Rounded Rectangle 61"/>
          <p:cNvSpPr>
            <a:spLocks noChangeArrowheads="1"/>
          </p:cNvSpPr>
          <p:nvPr/>
        </p:nvSpPr>
        <p:spPr bwMode="auto">
          <a:xfrm>
            <a:off x="6021361" y="3481970"/>
            <a:ext cx="1703090" cy="745757"/>
          </a:xfrm>
          <a:prstGeom prst="roundRect">
            <a:avLst>
              <a:gd name="adj" fmla="val 9673"/>
            </a:avLst>
          </a:prstGeom>
          <a:gradFill flip="none" rotWithShape="1">
            <a:gsLst>
              <a:gs pos="0">
                <a:srgbClr val="FDBB30"/>
              </a:gs>
              <a:gs pos="100000">
                <a:srgbClr val="FDBB30">
                  <a:lumMod val="40000"/>
                  <a:lumOff val="60000"/>
                </a:srgbClr>
              </a:gs>
            </a:gsLst>
            <a:lin ang="16200000" scaled="0"/>
            <a:tileRect/>
          </a:gradFill>
          <a:ln w="9525" cap="sq">
            <a:solidFill>
              <a:srgbClr val="FDBB30"/>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Bef>
                <a:spcPts val="0"/>
              </a:spcBef>
              <a:spcAft>
                <a:spcPts val="800"/>
              </a:spcAft>
              <a:defRPr/>
            </a:pPr>
            <a:r>
              <a:rPr lang="en-GB" sz="1400" b="1" kern="0" dirty="0" smtClean="0">
                <a:solidFill>
                  <a:sysClr val="windowText" lastClr="000000"/>
                </a:solidFill>
                <a:latin typeface="Calibri"/>
              </a:rPr>
              <a:t>Virtualized Servers and Applications</a:t>
            </a:r>
          </a:p>
        </p:txBody>
      </p:sp>
      <p:grpSp>
        <p:nvGrpSpPr>
          <p:cNvPr id="10" name="Group 616"/>
          <p:cNvGrpSpPr/>
          <p:nvPr/>
        </p:nvGrpSpPr>
        <p:grpSpPr>
          <a:xfrm>
            <a:off x="5526105" y="3533910"/>
            <a:ext cx="626746" cy="644498"/>
            <a:chOff x="3561023" y="3075998"/>
            <a:chExt cx="742013" cy="763030"/>
          </a:xfrm>
        </p:grpSpPr>
        <p:grpSp>
          <p:nvGrpSpPr>
            <p:cNvPr id="11" name="Group 214"/>
            <p:cNvGrpSpPr>
              <a:grpSpLocks noChangeAspect="1"/>
            </p:cNvGrpSpPr>
            <p:nvPr/>
          </p:nvGrpSpPr>
          <p:grpSpPr bwMode="auto">
            <a:xfrm>
              <a:off x="3655366" y="3075998"/>
              <a:ext cx="291264" cy="417107"/>
              <a:chOff x="4493" y="1677"/>
              <a:chExt cx="574" cy="822"/>
            </a:xfrm>
          </p:grpSpPr>
          <p:sp>
            <p:nvSpPr>
              <p:cNvPr id="558"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59"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60"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61"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62"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63"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564"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565"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566"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567"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568"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2" name="Group 214"/>
            <p:cNvGrpSpPr>
              <a:grpSpLocks noChangeAspect="1"/>
            </p:cNvGrpSpPr>
            <p:nvPr/>
          </p:nvGrpSpPr>
          <p:grpSpPr bwMode="auto">
            <a:xfrm>
              <a:off x="3835183" y="3191306"/>
              <a:ext cx="291264" cy="417107"/>
              <a:chOff x="4493" y="1677"/>
              <a:chExt cx="574" cy="822"/>
            </a:xfrm>
          </p:grpSpPr>
          <p:sp>
            <p:nvSpPr>
              <p:cNvPr id="570"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71"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72"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73"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74"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75"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576"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577"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578"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579"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580"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3" name="Group 214"/>
            <p:cNvGrpSpPr>
              <a:grpSpLocks noChangeAspect="1"/>
            </p:cNvGrpSpPr>
            <p:nvPr/>
          </p:nvGrpSpPr>
          <p:grpSpPr bwMode="auto">
            <a:xfrm>
              <a:off x="4011772" y="3306612"/>
              <a:ext cx="291264" cy="417107"/>
              <a:chOff x="4493" y="1677"/>
              <a:chExt cx="574" cy="822"/>
            </a:xfrm>
          </p:grpSpPr>
          <p:sp>
            <p:nvSpPr>
              <p:cNvPr id="582"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83"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84"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85"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86"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87"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588"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589"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590"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591"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592"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4" name="Group 214"/>
            <p:cNvGrpSpPr>
              <a:grpSpLocks noChangeAspect="1"/>
            </p:cNvGrpSpPr>
            <p:nvPr/>
          </p:nvGrpSpPr>
          <p:grpSpPr bwMode="auto">
            <a:xfrm>
              <a:off x="3561023" y="3331610"/>
              <a:ext cx="291264" cy="417107"/>
              <a:chOff x="4493" y="1677"/>
              <a:chExt cx="574" cy="822"/>
            </a:xfrm>
          </p:grpSpPr>
          <p:sp>
            <p:nvSpPr>
              <p:cNvPr id="594"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595"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596"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597"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598"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599"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600"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601"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602"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603"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604"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5" name="Group 214"/>
            <p:cNvGrpSpPr>
              <a:grpSpLocks noChangeAspect="1"/>
            </p:cNvGrpSpPr>
            <p:nvPr/>
          </p:nvGrpSpPr>
          <p:grpSpPr bwMode="auto">
            <a:xfrm>
              <a:off x="3730356" y="3421921"/>
              <a:ext cx="291264" cy="417107"/>
              <a:chOff x="4493" y="1677"/>
              <a:chExt cx="574" cy="822"/>
            </a:xfrm>
          </p:grpSpPr>
          <p:sp>
            <p:nvSpPr>
              <p:cNvPr id="606"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607"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608"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609"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610"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611"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612"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613"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614"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615"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616"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nvGrpSpPr>
          <p:cNvPr id="16" name="Group 184"/>
          <p:cNvGrpSpPr/>
          <p:nvPr/>
        </p:nvGrpSpPr>
        <p:grpSpPr>
          <a:xfrm>
            <a:off x="5827747" y="1715453"/>
            <a:ext cx="1972621" cy="754195"/>
            <a:chOff x="5840810" y="1833020"/>
            <a:chExt cx="1972621" cy="754195"/>
          </a:xfrm>
        </p:grpSpPr>
        <p:sp>
          <p:nvSpPr>
            <p:cNvPr id="622" name="Rounded Rectangle 61"/>
            <p:cNvSpPr>
              <a:spLocks noChangeArrowheads="1"/>
            </p:cNvSpPr>
            <p:nvPr/>
          </p:nvSpPr>
          <p:spPr bwMode="auto">
            <a:xfrm>
              <a:off x="6110341" y="1833020"/>
              <a:ext cx="1703090" cy="745757"/>
            </a:xfrm>
            <a:prstGeom prst="roundRect">
              <a:avLst>
                <a:gd name="adj" fmla="val 967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sq">
              <a:solidFill>
                <a:schemeClr val="accent1"/>
              </a:solidFill>
              <a:miter lim="800000"/>
              <a:headEnd/>
              <a:tailEnd/>
            </a:ln>
            <a:effectLst>
              <a:outerShdw blurRad="50800" dist="38100" dir="5400000">
                <a:srgbClr val="000000">
                  <a:alpha val="45000"/>
                </a:srgbClr>
              </a:outerShdw>
            </a:effectLst>
          </p:spPr>
          <p:txBody>
            <a:bodyPr lIns="0" tIns="0" rIns="0" bIns="0" anchor="ctr"/>
            <a:lstStyle/>
            <a:p>
              <a:pPr algn="ctr">
                <a:lnSpc>
                  <a:spcPct val="90000"/>
                </a:lnSpc>
                <a:spcAft>
                  <a:spcPts val="800"/>
                </a:spcAft>
                <a:defRPr/>
              </a:pPr>
              <a:r>
                <a:rPr lang="en-GB" sz="1400" b="1" kern="0" dirty="0" smtClean="0">
                  <a:solidFill>
                    <a:sysClr val="windowText" lastClr="000000"/>
                  </a:solidFill>
                  <a:latin typeface="Calibri"/>
                </a:rPr>
                <a:t>VMware                            vCenter</a:t>
              </a:r>
            </a:p>
          </p:txBody>
        </p:sp>
        <p:grpSp>
          <p:nvGrpSpPr>
            <p:cNvPr id="17" name="Group 214"/>
            <p:cNvGrpSpPr>
              <a:grpSpLocks noChangeAspect="1"/>
            </p:cNvGrpSpPr>
            <p:nvPr/>
          </p:nvGrpSpPr>
          <p:grpSpPr bwMode="auto">
            <a:xfrm>
              <a:off x="5840810" y="1905526"/>
              <a:ext cx="476022" cy="681689"/>
              <a:chOff x="4493" y="1677"/>
              <a:chExt cx="574" cy="822"/>
            </a:xfrm>
          </p:grpSpPr>
          <p:sp>
            <p:nvSpPr>
              <p:cNvPr id="168"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169"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170"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71"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72"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73"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74"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75"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76"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77"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78"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nvGrpSpPr>
          <p:cNvPr id="18" name="Group 5"/>
          <p:cNvGrpSpPr>
            <a:grpSpLocks noChangeAspect="1"/>
          </p:cNvGrpSpPr>
          <p:nvPr/>
        </p:nvGrpSpPr>
        <p:grpSpPr bwMode="auto">
          <a:xfrm>
            <a:off x="3055079" y="1774551"/>
            <a:ext cx="746211" cy="483436"/>
            <a:chOff x="409" y="1790"/>
            <a:chExt cx="886" cy="574"/>
          </a:xfrm>
        </p:grpSpPr>
        <p:sp>
          <p:nvSpPr>
            <p:cNvPr id="198" name="AutoShape 6"/>
            <p:cNvSpPr>
              <a:spLocks noChangeAspect="1" noChangeArrowheads="1" noTextEdit="1"/>
            </p:cNvSpPr>
            <p:nvPr/>
          </p:nvSpPr>
          <p:spPr bwMode="ltGray">
            <a:xfrm>
              <a:off x="409" y="1790"/>
              <a:ext cx="886" cy="574"/>
            </a:xfrm>
            <a:prstGeom prst="rect">
              <a:avLst/>
            </a:prstGeom>
            <a:noFill/>
            <a:ln w="9525">
              <a:noFill/>
              <a:miter lim="800000"/>
              <a:headEnd/>
              <a:tailEnd/>
            </a:ln>
          </p:spPr>
          <p:txBody>
            <a:bodyPr/>
            <a:lstStyle/>
            <a:p>
              <a:endParaRPr lang="en-US"/>
            </a:p>
          </p:txBody>
        </p:sp>
        <p:sp>
          <p:nvSpPr>
            <p:cNvPr id="199" name="Freeform 7"/>
            <p:cNvSpPr>
              <a:spLocks noEditPoints="1"/>
            </p:cNvSpPr>
            <p:nvPr/>
          </p:nvSpPr>
          <p:spPr bwMode="ltGray">
            <a:xfrm>
              <a:off x="409" y="1790"/>
              <a:ext cx="888" cy="572"/>
            </a:xfrm>
            <a:custGeom>
              <a:avLst/>
              <a:gdLst/>
              <a:ahLst/>
              <a:cxnLst>
                <a:cxn ang="0">
                  <a:pos x="249" y="236"/>
                </a:cxn>
                <a:cxn ang="0">
                  <a:pos x="249" y="216"/>
                </a:cxn>
                <a:cxn ang="0">
                  <a:pos x="247" y="219"/>
                </a:cxn>
                <a:cxn ang="0">
                  <a:pos x="366" y="151"/>
                </a:cxn>
                <a:cxn ang="0">
                  <a:pos x="374" y="133"/>
                </a:cxn>
                <a:cxn ang="0">
                  <a:pos x="374" y="134"/>
                </a:cxn>
                <a:cxn ang="0">
                  <a:pos x="376" y="117"/>
                </a:cxn>
                <a:cxn ang="0">
                  <a:pos x="374" y="114"/>
                </a:cxn>
                <a:cxn ang="0">
                  <a:pos x="176" y="0"/>
                </a:cxn>
                <a:cxn ang="0">
                  <a:pos x="173" y="0"/>
                </a:cxn>
                <a:cxn ang="0">
                  <a:pos x="28" y="82"/>
                </a:cxn>
                <a:cxn ang="0">
                  <a:pos x="31" y="82"/>
                </a:cxn>
                <a:cxn ang="0">
                  <a:pos x="11" y="71"/>
                </a:cxn>
                <a:cxn ang="0">
                  <a:pos x="8" y="70"/>
                </a:cxn>
                <a:cxn ang="0">
                  <a:pos x="2" y="73"/>
                </a:cxn>
                <a:cxn ang="0">
                  <a:pos x="0" y="75"/>
                </a:cxn>
                <a:cxn ang="0">
                  <a:pos x="0" y="102"/>
                </a:cxn>
                <a:cxn ang="0">
                  <a:pos x="2" y="104"/>
                </a:cxn>
                <a:cxn ang="0">
                  <a:pos x="239" y="242"/>
                </a:cxn>
                <a:cxn ang="0">
                  <a:pos x="243" y="242"/>
                </a:cxn>
                <a:cxn ang="0">
                  <a:pos x="247" y="238"/>
                </a:cxn>
                <a:cxn ang="0">
                  <a:pos x="249" y="236"/>
                </a:cxn>
                <a:cxn ang="0">
                  <a:pos x="242" y="237"/>
                </a:cxn>
                <a:cxn ang="0">
                  <a:pos x="5" y="99"/>
                </a:cxn>
                <a:cxn ang="0">
                  <a:pos x="6" y="102"/>
                </a:cxn>
                <a:cxn ang="0">
                  <a:pos x="6" y="75"/>
                </a:cxn>
                <a:cxn ang="0">
                  <a:pos x="4" y="78"/>
                </a:cxn>
                <a:cxn ang="0">
                  <a:pos x="10" y="76"/>
                </a:cxn>
                <a:cxn ang="0">
                  <a:pos x="8" y="76"/>
                </a:cxn>
                <a:cxn ang="0">
                  <a:pos x="28" y="87"/>
                </a:cxn>
                <a:cxn ang="0">
                  <a:pos x="31" y="87"/>
                </a:cxn>
                <a:cxn ang="0">
                  <a:pos x="176" y="5"/>
                </a:cxn>
                <a:cxn ang="0">
                  <a:pos x="173" y="5"/>
                </a:cxn>
                <a:cxn ang="0">
                  <a:pos x="371" y="120"/>
                </a:cxn>
                <a:cxn ang="0">
                  <a:pos x="370" y="117"/>
                </a:cxn>
                <a:cxn ang="0">
                  <a:pos x="369" y="132"/>
                </a:cxn>
                <a:cxn ang="0">
                  <a:pos x="369" y="132"/>
                </a:cxn>
                <a:cxn ang="0">
                  <a:pos x="363" y="146"/>
                </a:cxn>
                <a:cxn ang="0">
                  <a:pos x="244" y="214"/>
                </a:cxn>
                <a:cxn ang="0">
                  <a:pos x="243" y="216"/>
                </a:cxn>
                <a:cxn ang="0">
                  <a:pos x="243" y="236"/>
                </a:cxn>
                <a:cxn ang="0">
                  <a:pos x="244" y="233"/>
                </a:cxn>
                <a:cxn ang="0">
                  <a:pos x="239" y="237"/>
                </a:cxn>
                <a:cxn ang="0">
                  <a:pos x="242" y="237"/>
                </a:cxn>
              </a:cxnLst>
              <a:rect l="0" t="0" r="r" b="b"/>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lstStyle/>
            <a:p>
              <a:endParaRPr lang="en-US"/>
            </a:p>
          </p:txBody>
        </p:sp>
        <p:sp>
          <p:nvSpPr>
            <p:cNvPr id="200" name="Freeform 8"/>
            <p:cNvSpPr>
              <a:spLocks/>
            </p:cNvSpPr>
            <p:nvPr/>
          </p:nvSpPr>
          <p:spPr bwMode="ltGray">
            <a:xfrm>
              <a:off x="463" y="1979"/>
              <a:ext cx="827" cy="342"/>
            </a:xfrm>
            <a:custGeom>
              <a:avLst/>
              <a:gdLst/>
              <a:ahLst/>
              <a:cxnLst>
                <a:cxn ang="0">
                  <a:pos x="192" y="118"/>
                </a:cxn>
                <a:cxn ang="0">
                  <a:pos x="210" y="118"/>
                </a:cxn>
                <a:cxn ang="0">
                  <a:pos x="350" y="37"/>
                </a:cxn>
                <a:cxn ang="0">
                  <a:pos x="342" y="68"/>
                </a:cxn>
                <a:cxn ang="0">
                  <a:pos x="215" y="141"/>
                </a:cxn>
                <a:cxn ang="0">
                  <a:pos x="215" y="141"/>
                </a:cxn>
                <a:cxn ang="0">
                  <a:pos x="201" y="145"/>
                </a:cxn>
                <a:cxn ang="0">
                  <a:pos x="188" y="141"/>
                </a:cxn>
                <a:cxn ang="0">
                  <a:pos x="188" y="141"/>
                </a:cxn>
                <a:cxn ang="0">
                  <a:pos x="46" y="59"/>
                </a:cxn>
                <a:cxn ang="0">
                  <a:pos x="10" y="39"/>
                </a:cxn>
                <a:cxn ang="0">
                  <a:pos x="1" y="7"/>
                </a:cxn>
                <a:cxn ang="0">
                  <a:pos x="192" y="118"/>
                </a:cxn>
              </a:cxnLst>
              <a:rect l="0" t="0" r="r" b="b"/>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lstStyle/>
            <a:p>
              <a:endParaRPr lang="en-US"/>
            </a:p>
          </p:txBody>
        </p:sp>
        <p:sp>
          <p:nvSpPr>
            <p:cNvPr id="201" name="Freeform 9"/>
            <p:cNvSpPr>
              <a:spLocks/>
            </p:cNvSpPr>
            <p:nvPr/>
          </p:nvSpPr>
          <p:spPr bwMode="ltGray">
            <a:xfrm>
              <a:off x="466" y="1797"/>
              <a:ext cx="824" cy="465"/>
            </a:xfrm>
            <a:custGeom>
              <a:avLst/>
              <a:gdLst/>
              <a:ahLst/>
              <a:cxnLst>
                <a:cxn ang="0">
                  <a:pos x="0" y="84"/>
                </a:cxn>
                <a:cxn ang="0">
                  <a:pos x="150" y="0"/>
                </a:cxn>
                <a:cxn ang="0">
                  <a:pos x="349" y="114"/>
                </a:cxn>
                <a:cxn ang="0">
                  <a:pos x="209" y="195"/>
                </a:cxn>
                <a:cxn ang="0">
                  <a:pos x="209" y="195"/>
                </a:cxn>
                <a:cxn ang="0">
                  <a:pos x="191" y="195"/>
                </a:cxn>
                <a:cxn ang="0">
                  <a:pos x="0" y="84"/>
                </a:cxn>
              </a:cxnLst>
              <a:rect l="0" t="0" r="r" b="b"/>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lstStyle/>
            <a:p>
              <a:endParaRPr lang="en-US"/>
            </a:p>
          </p:txBody>
        </p:sp>
        <p:sp>
          <p:nvSpPr>
            <p:cNvPr id="202" name="Freeform 10"/>
            <p:cNvSpPr>
              <a:spLocks/>
            </p:cNvSpPr>
            <p:nvPr/>
          </p:nvSpPr>
          <p:spPr bwMode="ltGray">
            <a:xfrm>
              <a:off x="416" y="1967"/>
              <a:ext cx="562" cy="388"/>
            </a:xfrm>
            <a:custGeom>
              <a:avLst/>
              <a:gdLst/>
              <a:ahLst/>
              <a:cxnLst>
                <a:cxn ang="0">
                  <a:pos x="0" y="0"/>
                </a:cxn>
                <a:cxn ang="0">
                  <a:pos x="0" y="64"/>
                </a:cxn>
                <a:cxn ang="0">
                  <a:pos x="562" y="388"/>
                </a:cxn>
                <a:cxn ang="0">
                  <a:pos x="562" y="321"/>
                </a:cxn>
                <a:cxn ang="0">
                  <a:pos x="0" y="0"/>
                </a:cxn>
              </a:cxnLst>
              <a:rect l="0" t="0" r="r" b="b"/>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lstStyle/>
            <a:p>
              <a:endParaRPr lang="en-US"/>
            </a:p>
          </p:txBody>
        </p:sp>
        <p:sp>
          <p:nvSpPr>
            <p:cNvPr id="203" name="Freeform 11"/>
            <p:cNvSpPr>
              <a:spLocks/>
            </p:cNvSpPr>
            <p:nvPr/>
          </p:nvSpPr>
          <p:spPr bwMode="ltGray">
            <a:xfrm>
              <a:off x="416" y="1962"/>
              <a:ext cx="574" cy="326"/>
            </a:xfrm>
            <a:custGeom>
              <a:avLst/>
              <a:gdLst/>
              <a:ahLst/>
              <a:cxnLst>
                <a:cxn ang="0">
                  <a:pos x="0" y="5"/>
                </a:cxn>
                <a:cxn ang="0">
                  <a:pos x="562" y="326"/>
                </a:cxn>
                <a:cxn ang="0">
                  <a:pos x="574" y="319"/>
                </a:cxn>
                <a:cxn ang="0">
                  <a:pos x="14" y="0"/>
                </a:cxn>
                <a:cxn ang="0">
                  <a:pos x="0" y="5"/>
                </a:cxn>
              </a:cxnLst>
              <a:rect l="0" t="0" r="r" b="b"/>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lstStyle/>
            <a:p>
              <a:endParaRPr lang="en-US"/>
            </a:p>
          </p:txBody>
        </p:sp>
        <p:sp>
          <p:nvSpPr>
            <p:cNvPr id="204" name="Freeform 12"/>
            <p:cNvSpPr>
              <a:spLocks/>
            </p:cNvSpPr>
            <p:nvPr/>
          </p:nvSpPr>
          <p:spPr bwMode="ltGray">
            <a:xfrm>
              <a:off x="978" y="2284"/>
              <a:ext cx="7" cy="71"/>
            </a:xfrm>
            <a:custGeom>
              <a:avLst/>
              <a:gdLst/>
              <a:ahLst/>
              <a:cxnLst>
                <a:cxn ang="0">
                  <a:pos x="0" y="0"/>
                </a:cxn>
                <a:cxn ang="0">
                  <a:pos x="7" y="71"/>
                </a:cxn>
                <a:cxn ang="0">
                  <a:pos x="0" y="71"/>
                </a:cxn>
                <a:cxn ang="0">
                  <a:pos x="0" y="0"/>
                </a:cxn>
              </a:cxnLst>
              <a:rect l="0" t="0" r="r" b="b"/>
              <a:pathLst>
                <a:path w="7" h="71">
                  <a:moveTo>
                    <a:pt x="0" y="0"/>
                  </a:moveTo>
                  <a:lnTo>
                    <a:pt x="7" y="71"/>
                  </a:lnTo>
                  <a:lnTo>
                    <a:pt x="0" y="71"/>
                  </a:lnTo>
                  <a:lnTo>
                    <a:pt x="0" y="0"/>
                  </a:lnTo>
                  <a:close/>
                </a:path>
              </a:pathLst>
            </a:custGeom>
            <a:solidFill>
              <a:srgbClr val="666666"/>
            </a:solidFill>
            <a:ln w="9525">
              <a:noFill/>
              <a:round/>
              <a:headEnd/>
              <a:tailEnd/>
            </a:ln>
          </p:spPr>
          <p:txBody>
            <a:bodyPr/>
            <a:lstStyle/>
            <a:p>
              <a:endParaRPr lang="en-US"/>
            </a:p>
          </p:txBody>
        </p:sp>
        <p:sp>
          <p:nvSpPr>
            <p:cNvPr id="205" name="Freeform 13"/>
            <p:cNvSpPr>
              <a:spLocks/>
            </p:cNvSpPr>
            <p:nvPr/>
          </p:nvSpPr>
          <p:spPr bwMode="ltGray">
            <a:xfrm>
              <a:off x="978" y="2281"/>
              <a:ext cx="7" cy="74"/>
            </a:xfrm>
            <a:custGeom>
              <a:avLst/>
              <a:gdLst/>
              <a:ahLst/>
              <a:cxnLst>
                <a:cxn ang="0">
                  <a:pos x="0" y="0"/>
                </a:cxn>
                <a:cxn ang="0">
                  <a:pos x="7" y="74"/>
                </a:cxn>
                <a:cxn ang="0">
                  <a:pos x="7" y="74"/>
                </a:cxn>
                <a:cxn ang="0">
                  <a:pos x="0" y="3"/>
                </a:cxn>
                <a:cxn ang="0">
                  <a:pos x="0" y="0"/>
                </a:cxn>
                <a:cxn ang="0">
                  <a:pos x="0" y="0"/>
                </a:cxn>
              </a:cxnLst>
              <a:rect l="0" t="0" r="r" b="b"/>
              <a:pathLst>
                <a:path w="7" h="74">
                  <a:moveTo>
                    <a:pt x="0" y="0"/>
                  </a:moveTo>
                  <a:lnTo>
                    <a:pt x="7" y="74"/>
                  </a:lnTo>
                  <a:lnTo>
                    <a:pt x="7" y="74"/>
                  </a:lnTo>
                  <a:lnTo>
                    <a:pt x="0" y="3"/>
                  </a:lnTo>
                  <a:lnTo>
                    <a:pt x="0" y="0"/>
                  </a:lnTo>
                  <a:lnTo>
                    <a:pt x="0" y="0"/>
                  </a:lnTo>
                  <a:close/>
                </a:path>
              </a:pathLst>
            </a:custGeom>
            <a:solidFill>
              <a:srgbClr val="666666"/>
            </a:solidFill>
            <a:ln w="9525">
              <a:noFill/>
              <a:round/>
              <a:headEnd/>
              <a:tailEnd/>
            </a:ln>
          </p:spPr>
          <p:txBody>
            <a:bodyPr/>
            <a:lstStyle/>
            <a:p>
              <a:endParaRPr lang="en-US"/>
            </a:p>
          </p:txBody>
        </p:sp>
        <p:sp>
          <p:nvSpPr>
            <p:cNvPr id="206" name="Freeform 14"/>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696969"/>
            </a:solidFill>
            <a:ln w="9525">
              <a:noFill/>
              <a:round/>
              <a:headEnd/>
              <a:tailEnd/>
            </a:ln>
          </p:spPr>
          <p:txBody>
            <a:bodyPr/>
            <a:lstStyle/>
            <a:p>
              <a:endParaRPr lang="en-US"/>
            </a:p>
          </p:txBody>
        </p:sp>
        <p:sp>
          <p:nvSpPr>
            <p:cNvPr id="207" name="Freeform 15"/>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6D6D6D"/>
            </a:solidFill>
            <a:ln w="9525">
              <a:noFill/>
              <a:round/>
              <a:headEnd/>
              <a:tailEnd/>
            </a:ln>
          </p:spPr>
          <p:txBody>
            <a:bodyPr/>
            <a:lstStyle/>
            <a:p>
              <a:endParaRPr lang="en-US"/>
            </a:p>
          </p:txBody>
        </p:sp>
        <p:sp>
          <p:nvSpPr>
            <p:cNvPr id="208" name="Freeform 16"/>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07070"/>
            </a:solidFill>
            <a:ln w="9525">
              <a:noFill/>
              <a:round/>
              <a:headEnd/>
              <a:tailEnd/>
            </a:ln>
          </p:spPr>
          <p:txBody>
            <a:bodyPr/>
            <a:lstStyle/>
            <a:p>
              <a:endParaRPr lang="en-US"/>
            </a:p>
          </p:txBody>
        </p:sp>
        <p:sp>
          <p:nvSpPr>
            <p:cNvPr id="209" name="Freeform 17"/>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37373"/>
            </a:solidFill>
            <a:ln w="9525">
              <a:noFill/>
              <a:round/>
              <a:headEnd/>
              <a:tailEnd/>
            </a:ln>
          </p:spPr>
          <p:txBody>
            <a:bodyPr/>
            <a:lstStyle/>
            <a:p>
              <a:endParaRPr lang="en-US"/>
            </a:p>
          </p:txBody>
        </p:sp>
        <p:sp>
          <p:nvSpPr>
            <p:cNvPr id="210" name="Freeform 18"/>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77777"/>
            </a:solidFill>
            <a:ln w="9525">
              <a:noFill/>
              <a:round/>
              <a:headEnd/>
              <a:tailEnd/>
            </a:ln>
          </p:spPr>
          <p:txBody>
            <a:bodyPr/>
            <a:lstStyle/>
            <a:p>
              <a:endParaRPr lang="en-US"/>
            </a:p>
          </p:txBody>
        </p:sp>
        <p:sp>
          <p:nvSpPr>
            <p:cNvPr id="211" name="Freeform 19"/>
            <p:cNvSpPr>
              <a:spLocks/>
            </p:cNvSpPr>
            <p:nvPr/>
          </p:nvSpPr>
          <p:spPr bwMode="ltGray">
            <a:xfrm>
              <a:off x="978"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7A7A7A"/>
            </a:solidFill>
            <a:ln w="9525">
              <a:noFill/>
              <a:round/>
              <a:headEnd/>
              <a:tailEnd/>
            </a:ln>
          </p:spPr>
          <p:txBody>
            <a:bodyPr/>
            <a:lstStyle/>
            <a:p>
              <a:endParaRPr lang="en-US"/>
            </a:p>
          </p:txBody>
        </p:sp>
        <p:sp>
          <p:nvSpPr>
            <p:cNvPr id="212" name="Freeform 20"/>
            <p:cNvSpPr>
              <a:spLocks/>
            </p:cNvSpPr>
            <p:nvPr/>
          </p:nvSpPr>
          <p:spPr bwMode="ltGray">
            <a:xfrm>
              <a:off x="978" y="2281"/>
              <a:ext cx="7" cy="74"/>
            </a:xfrm>
            <a:custGeom>
              <a:avLst/>
              <a:gdLst/>
              <a:ahLst/>
              <a:cxnLst>
                <a:cxn ang="0">
                  <a:pos x="3" y="0"/>
                </a:cxn>
                <a:cxn ang="0">
                  <a:pos x="7" y="74"/>
                </a:cxn>
                <a:cxn ang="0">
                  <a:pos x="7" y="74"/>
                </a:cxn>
                <a:cxn ang="0">
                  <a:pos x="0" y="0"/>
                </a:cxn>
                <a:cxn ang="0">
                  <a:pos x="3" y="0"/>
                </a:cxn>
              </a:cxnLst>
              <a:rect l="0" t="0" r="r" b="b"/>
              <a:pathLst>
                <a:path w="7" h="74">
                  <a:moveTo>
                    <a:pt x="3" y="0"/>
                  </a:moveTo>
                  <a:lnTo>
                    <a:pt x="7" y="74"/>
                  </a:lnTo>
                  <a:lnTo>
                    <a:pt x="7" y="74"/>
                  </a:lnTo>
                  <a:lnTo>
                    <a:pt x="0" y="0"/>
                  </a:lnTo>
                  <a:lnTo>
                    <a:pt x="3" y="0"/>
                  </a:lnTo>
                  <a:close/>
                </a:path>
              </a:pathLst>
            </a:custGeom>
            <a:solidFill>
              <a:srgbClr val="7C7C7D"/>
            </a:solidFill>
            <a:ln w="9525">
              <a:noFill/>
              <a:round/>
              <a:headEnd/>
              <a:tailEnd/>
            </a:ln>
          </p:spPr>
          <p:txBody>
            <a:bodyPr/>
            <a:lstStyle/>
            <a:p>
              <a:endParaRPr lang="en-US"/>
            </a:p>
          </p:txBody>
        </p:sp>
        <p:sp>
          <p:nvSpPr>
            <p:cNvPr id="213" name="Freeform 21"/>
            <p:cNvSpPr>
              <a:spLocks/>
            </p:cNvSpPr>
            <p:nvPr/>
          </p:nvSpPr>
          <p:spPr bwMode="ltGray">
            <a:xfrm>
              <a:off x="981" y="2281"/>
              <a:ext cx="4" cy="74"/>
            </a:xfrm>
            <a:custGeom>
              <a:avLst/>
              <a:gdLst/>
              <a:ahLst/>
              <a:cxnLst>
                <a:cxn ang="0">
                  <a:pos x="0" y="0"/>
                </a:cxn>
                <a:cxn ang="0">
                  <a:pos x="4" y="74"/>
                </a:cxn>
                <a:cxn ang="0">
                  <a:pos x="4" y="74"/>
                </a:cxn>
                <a:cxn ang="0">
                  <a:pos x="0" y="0"/>
                </a:cxn>
                <a:cxn ang="0">
                  <a:pos x="0" y="0"/>
                </a:cxn>
              </a:cxnLst>
              <a:rect l="0" t="0" r="r" b="b"/>
              <a:pathLst>
                <a:path w="4" h="74">
                  <a:moveTo>
                    <a:pt x="0" y="0"/>
                  </a:moveTo>
                  <a:lnTo>
                    <a:pt x="4" y="74"/>
                  </a:lnTo>
                  <a:lnTo>
                    <a:pt x="4" y="74"/>
                  </a:lnTo>
                  <a:lnTo>
                    <a:pt x="0" y="0"/>
                  </a:lnTo>
                  <a:lnTo>
                    <a:pt x="0" y="0"/>
                  </a:lnTo>
                  <a:close/>
                </a:path>
              </a:pathLst>
            </a:custGeom>
            <a:solidFill>
              <a:srgbClr val="808080"/>
            </a:solidFill>
            <a:ln w="9525">
              <a:noFill/>
              <a:round/>
              <a:headEnd/>
              <a:tailEnd/>
            </a:ln>
          </p:spPr>
          <p:txBody>
            <a:bodyPr/>
            <a:lstStyle/>
            <a:p>
              <a:endParaRPr lang="en-US"/>
            </a:p>
          </p:txBody>
        </p:sp>
        <p:sp>
          <p:nvSpPr>
            <p:cNvPr id="214" name="Freeform 22"/>
            <p:cNvSpPr>
              <a:spLocks/>
            </p:cNvSpPr>
            <p:nvPr/>
          </p:nvSpPr>
          <p:spPr bwMode="ltGray">
            <a:xfrm>
              <a:off x="981" y="2281"/>
              <a:ext cx="4" cy="74"/>
            </a:xfrm>
            <a:custGeom>
              <a:avLst/>
              <a:gdLst/>
              <a:ahLst/>
              <a:cxnLst>
                <a:cxn ang="0">
                  <a:pos x="0" y="0"/>
                </a:cxn>
                <a:cxn ang="0">
                  <a:pos x="4" y="74"/>
                </a:cxn>
                <a:cxn ang="0">
                  <a:pos x="4" y="74"/>
                </a:cxn>
                <a:cxn ang="0">
                  <a:pos x="0" y="0"/>
                </a:cxn>
                <a:cxn ang="0">
                  <a:pos x="0" y="0"/>
                </a:cxn>
              </a:cxnLst>
              <a:rect l="0" t="0" r="r" b="b"/>
              <a:pathLst>
                <a:path w="4" h="74">
                  <a:moveTo>
                    <a:pt x="0" y="0"/>
                  </a:moveTo>
                  <a:lnTo>
                    <a:pt x="4" y="74"/>
                  </a:lnTo>
                  <a:lnTo>
                    <a:pt x="4" y="74"/>
                  </a:lnTo>
                  <a:lnTo>
                    <a:pt x="0" y="0"/>
                  </a:lnTo>
                  <a:lnTo>
                    <a:pt x="0" y="0"/>
                  </a:lnTo>
                  <a:close/>
                </a:path>
              </a:pathLst>
            </a:custGeom>
            <a:solidFill>
              <a:srgbClr val="838383"/>
            </a:solidFill>
            <a:ln w="9525">
              <a:noFill/>
              <a:round/>
              <a:headEnd/>
              <a:tailEnd/>
            </a:ln>
          </p:spPr>
          <p:txBody>
            <a:bodyPr/>
            <a:lstStyle/>
            <a:p>
              <a:endParaRPr lang="en-US"/>
            </a:p>
          </p:txBody>
        </p:sp>
        <p:sp>
          <p:nvSpPr>
            <p:cNvPr id="215" name="Freeform 23"/>
            <p:cNvSpPr>
              <a:spLocks/>
            </p:cNvSpPr>
            <p:nvPr/>
          </p:nvSpPr>
          <p:spPr bwMode="ltGray">
            <a:xfrm>
              <a:off x="981" y="2281"/>
              <a:ext cx="4" cy="74"/>
            </a:xfrm>
            <a:custGeom>
              <a:avLst/>
              <a:gdLst/>
              <a:ahLst/>
              <a:cxnLst>
                <a:cxn ang="0">
                  <a:pos x="0" y="0"/>
                </a:cxn>
                <a:cxn ang="0">
                  <a:pos x="4" y="74"/>
                </a:cxn>
                <a:cxn ang="0">
                  <a:pos x="4" y="74"/>
                </a:cxn>
                <a:cxn ang="0">
                  <a:pos x="0" y="0"/>
                </a:cxn>
                <a:cxn ang="0">
                  <a:pos x="0" y="0"/>
                </a:cxn>
              </a:cxnLst>
              <a:rect l="0" t="0" r="r" b="b"/>
              <a:pathLst>
                <a:path w="4" h="74">
                  <a:moveTo>
                    <a:pt x="0" y="0"/>
                  </a:moveTo>
                  <a:lnTo>
                    <a:pt x="4" y="74"/>
                  </a:lnTo>
                  <a:lnTo>
                    <a:pt x="4" y="74"/>
                  </a:lnTo>
                  <a:lnTo>
                    <a:pt x="0" y="0"/>
                  </a:lnTo>
                  <a:lnTo>
                    <a:pt x="0" y="0"/>
                  </a:lnTo>
                  <a:close/>
                </a:path>
              </a:pathLst>
            </a:custGeom>
            <a:solidFill>
              <a:srgbClr val="878787"/>
            </a:solidFill>
            <a:ln w="9525">
              <a:noFill/>
              <a:round/>
              <a:headEnd/>
              <a:tailEnd/>
            </a:ln>
          </p:spPr>
          <p:txBody>
            <a:bodyPr/>
            <a:lstStyle/>
            <a:p>
              <a:endParaRPr lang="en-US"/>
            </a:p>
          </p:txBody>
        </p:sp>
        <p:sp>
          <p:nvSpPr>
            <p:cNvPr id="216" name="Freeform 24"/>
            <p:cNvSpPr>
              <a:spLocks/>
            </p:cNvSpPr>
            <p:nvPr/>
          </p:nvSpPr>
          <p:spPr bwMode="ltGray">
            <a:xfrm>
              <a:off x="981" y="2281"/>
              <a:ext cx="7" cy="74"/>
            </a:xfrm>
            <a:custGeom>
              <a:avLst/>
              <a:gdLst/>
              <a:ahLst/>
              <a:cxnLst>
                <a:cxn ang="0">
                  <a:pos x="0" y="0"/>
                </a:cxn>
                <a:cxn ang="0">
                  <a:pos x="7" y="74"/>
                </a:cxn>
                <a:cxn ang="0">
                  <a:pos x="4" y="74"/>
                </a:cxn>
                <a:cxn ang="0">
                  <a:pos x="0" y="0"/>
                </a:cxn>
                <a:cxn ang="0">
                  <a:pos x="0" y="0"/>
                </a:cxn>
              </a:cxnLst>
              <a:rect l="0" t="0" r="r" b="b"/>
              <a:pathLst>
                <a:path w="7" h="74">
                  <a:moveTo>
                    <a:pt x="0" y="0"/>
                  </a:moveTo>
                  <a:lnTo>
                    <a:pt x="7" y="74"/>
                  </a:lnTo>
                  <a:lnTo>
                    <a:pt x="4" y="74"/>
                  </a:lnTo>
                  <a:lnTo>
                    <a:pt x="0" y="0"/>
                  </a:lnTo>
                  <a:lnTo>
                    <a:pt x="0" y="0"/>
                  </a:lnTo>
                  <a:close/>
                </a:path>
              </a:pathLst>
            </a:custGeom>
            <a:solidFill>
              <a:srgbClr val="89898A"/>
            </a:solidFill>
            <a:ln w="9525">
              <a:noFill/>
              <a:round/>
              <a:headEnd/>
              <a:tailEnd/>
            </a:ln>
          </p:spPr>
          <p:txBody>
            <a:bodyPr/>
            <a:lstStyle/>
            <a:p>
              <a:endParaRPr lang="en-US"/>
            </a:p>
          </p:txBody>
        </p:sp>
        <p:sp>
          <p:nvSpPr>
            <p:cNvPr id="217" name="Freeform 25"/>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8D8D8D"/>
            </a:solidFill>
            <a:ln w="9525">
              <a:noFill/>
              <a:round/>
              <a:headEnd/>
              <a:tailEnd/>
            </a:ln>
          </p:spPr>
          <p:txBody>
            <a:bodyPr/>
            <a:lstStyle/>
            <a:p>
              <a:endParaRPr lang="en-US"/>
            </a:p>
          </p:txBody>
        </p:sp>
        <p:sp>
          <p:nvSpPr>
            <p:cNvPr id="218" name="Freeform 26"/>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09090"/>
            </a:solidFill>
            <a:ln w="9525">
              <a:noFill/>
              <a:round/>
              <a:headEnd/>
              <a:tailEnd/>
            </a:ln>
          </p:spPr>
          <p:txBody>
            <a:bodyPr/>
            <a:lstStyle/>
            <a:p>
              <a:endParaRPr lang="en-US"/>
            </a:p>
          </p:txBody>
        </p:sp>
        <p:sp>
          <p:nvSpPr>
            <p:cNvPr id="219" name="Freeform 27"/>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39392"/>
            </a:solidFill>
            <a:ln w="9525">
              <a:noFill/>
              <a:round/>
              <a:headEnd/>
              <a:tailEnd/>
            </a:ln>
          </p:spPr>
          <p:txBody>
            <a:bodyPr/>
            <a:lstStyle/>
            <a:p>
              <a:endParaRPr lang="en-US"/>
            </a:p>
          </p:txBody>
        </p:sp>
        <p:sp>
          <p:nvSpPr>
            <p:cNvPr id="220" name="Freeform 28"/>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69595"/>
            </a:solidFill>
            <a:ln w="9525">
              <a:noFill/>
              <a:round/>
              <a:headEnd/>
              <a:tailEnd/>
            </a:ln>
          </p:spPr>
          <p:txBody>
            <a:bodyPr/>
            <a:lstStyle/>
            <a:p>
              <a:endParaRPr lang="en-US"/>
            </a:p>
          </p:txBody>
        </p:sp>
        <p:sp>
          <p:nvSpPr>
            <p:cNvPr id="221" name="Freeform 29"/>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A9999"/>
            </a:solidFill>
            <a:ln w="9525">
              <a:noFill/>
              <a:round/>
              <a:headEnd/>
              <a:tailEnd/>
            </a:ln>
          </p:spPr>
          <p:txBody>
            <a:bodyPr/>
            <a:lstStyle/>
            <a:p>
              <a:endParaRPr lang="en-US"/>
            </a:p>
          </p:txBody>
        </p:sp>
        <p:sp>
          <p:nvSpPr>
            <p:cNvPr id="222" name="Freeform 30"/>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C9C9C"/>
            </a:solidFill>
            <a:ln w="9525">
              <a:noFill/>
              <a:round/>
              <a:headEnd/>
              <a:tailEnd/>
            </a:ln>
          </p:spPr>
          <p:txBody>
            <a:bodyPr/>
            <a:lstStyle/>
            <a:p>
              <a:endParaRPr lang="en-US"/>
            </a:p>
          </p:txBody>
        </p:sp>
        <p:sp>
          <p:nvSpPr>
            <p:cNvPr id="223" name="Freeform 31"/>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9F9F9F"/>
            </a:solidFill>
            <a:ln w="9525">
              <a:noFill/>
              <a:round/>
              <a:headEnd/>
              <a:tailEnd/>
            </a:ln>
          </p:spPr>
          <p:txBody>
            <a:bodyPr/>
            <a:lstStyle/>
            <a:p>
              <a:endParaRPr lang="en-US"/>
            </a:p>
          </p:txBody>
        </p:sp>
        <p:sp>
          <p:nvSpPr>
            <p:cNvPr id="224" name="Freeform 32"/>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A2A2A2"/>
            </a:solidFill>
            <a:ln w="9525">
              <a:noFill/>
              <a:round/>
              <a:headEnd/>
              <a:tailEnd/>
            </a:ln>
          </p:spPr>
          <p:txBody>
            <a:bodyPr/>
            <a:lstStyle/>
            <a:p>
              <a:endParaRPr lang="en-US"/>
            </a:p>
          </p:txBody>
        </p:sp>
        <p:sp>
          <p:nvSpPr>
            <p:cNvPr id="225" name="Freeform 33"/>
            <p:cNvSpPr>
              <a:spLocks/>
            </p:cNvSpPr>
            <p:nvPr/>
          </p:nvSpPr>
          <p:spPr bwMode="ltGray">
            <a:xfrm>
              <a:off x="981"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A4A4A4"/>
            </a:solidFill>
            <a:ln w="9525">
              <a:noFill/>
              <a:round/>
              <a:headEnd/>
              <a:tailEnd/>
            </a:ln>
          </p:spPr>
          <p:txBody>
            <a:bodyPr/>
            <a:lstStyle/>
            <a:p>
              <a:endParaRPr lang="en-US"/>
            </a:p>
          </p:txBody>
        </p:sp>
        <p:sp>
          <p:nvSpPr>
            <p:cNvPr id="226" name="Freeform 34"/>
            <p:cNvSpPr>
              <a:spLocks/>
            </p:cNvSpPr>
            <p:nvPr/>
          </p:nvSpPr>
          <p:spPr bwMode="ltGray">
            <a:xfrm>
              <a:off x="981" y="2281"/>
              <a:ext cx="7" cy="74"/>
            </a:xfrm>
            <a:custGeom>
              <a:avLst/>
              <a:gdLst/>
              <a:ahLst/>
              <a:cxnLst>
                <a:cxn ang="0">
                  <a:pos x="2" y="0"/>
                </a:cxn>
                <a:cxn ang="0">
                  <a:pos x="7" y="74"/>
                </a:cxn>
                <a:cxn ang="0">
                  <a:pos x="7" y="74"/>
                </a:cxn>
                <a:cxn ang="0">
                  <a:pos x="0" y="0"/>
                </a:cxn>
                <a:cxn ang="0">
                  <a:pos x="2" y="0"/>
                </a:cxn>
              </a:cxnLst>
              <a:rect l="0" t="0" r="r" b="b"/>
              <a:pathLst>
                <a:path w="7" h="74">
                  <a:moveTo>
                    <a:pt x="2" y="0"/>
                  </a:moveTo>
                  <a:lnTo>
                    <a:pt x="7" y="74"/>
                  </a:lnTo>
                  <a:lnTo>
                    <a:pt x="7" y="74"/>
                  </a:lnTo>
                  <a:lnTo>
                    <a:pt x="0" y="0"/>
                  </a:lnTo>
                  <a:lnTo>
                    <a:pt x="2" y="0"/>
                  </a:lnTo>
                  <a:close/>
                </a:path>
              </a:pathLst>
            </a:custGeom>
            <a:solidFill>
              <a:srgbClr val="A7A7A7"/>
            </a:solidFill>
            <a:ln w="9525">
              <a:noFill/>
              <a:round/>
              <a:headEnd/>
              <a:tailEnd/>
            </a:ln>
          </p:spPr>
          <p:txBody>
            <a:bodyPr/>
            <a:lstStyle/>
            <a:p>
              <a:endParaRPr lang="en-US"/>
            </a:p>
          </p:txBody>
        </p:sp>
        <p:sp>
          <p:nvSpPr>
            <p:cNvPr id="227" name="Freeform 35"/>
            <p:cNvSpPr>
              <a:spLocks/>
            </p:cNvSpPr>
            <p:nvPr/>
          </p:nvSpPr>
          <p:spPr bwMode="ltGray">
            <a:xfrm>
              <a:off x="983" y="2281"/>
              <a:ext cx="5" cy="74"/>
            </a:xfrm>
            <a:custGeom>
              <a:avLst/>
              <a:gdLst/>
              <a:ahLst/>
              <a:cxnLst>
                <a:cxn ang="0">
                  <a:pos x="0" y="0"/>
                </a:cxn>
                <a:cxn ang="0">
                  <a:pos x="5" y="74"/>
                </a:cxn>
                <a:cxn ang="0">
                  <a:pos x="5" y="74"/>
                </a:cxn>
                <a:cxn ang="0">
                  <a:pos x="0" y="0"/>
                </a:cxn>
                <a:cxn ang="0">
                  <a:pos x="0" y="0"/>
                </a:cxn>
              </a:cxnLst>
              <a:rect l="0" t="0" r="r" b="b"/>
              <a:pathLst>
                <a:path w="5" h="74">
                  <a:moveTo>
                    <a:pt x="0" y="0"/>
                  </a:moveTo>
                  <a:lnTo>
                    <a:pt x="5" y="74"/>
                  </a:lnTo>
                  <a:lnTo>
                    <a:pt x="5" y="74"/>
                  </a:lnTo>
                  <a:lnTo>
                    <a:pt x="0" y="0"/>
                  </a:lnTo>
                  <a:lnTo>
                    <a:pt x="0" y="0"/>
                  </a:lnTo>
                  <a:close/>
                </a:path>
              </a:pathLst>
            </a:custGeom>
            <a:solidFill>
              <a:srgbClr val="AAA9AA"/>
            </a:solidFill>
            <a:ln w="9525">
              <a:noFill/>
              <a:round/>
              <a:headEnd/>
              <a:tailEnd/>
            </a:ln>
          </p:spPr>
          <p:txBody>
            <a:bodyPr/>
            <a:lstStyle/>
            <a:p>
              <a:endParaRPr lang="en-US"/>
            </a:p>
          </p:txBody>
        </p:sp>
        <p:sp>
          <p:nvSpPr>
            <p:cNvPr id="228" name="Freeform 36"/>
            <p:cNvSpPr>
              <a:spLocks/>
            </p:cNvSpPr>
            <p:nvPr/>
          </p:nvSpPr>
          <p:spPr bwMode="ltGray">
            <a:xfrm>
              <a:off x="983" y="2281"/>
              <a:ext cx="5" cy="74"/>
            </a:xfrm>
            <a:custGeom>
              <a:avLst/>
              <a:gdLst/>
              <a:ahLst/>
              <a:cxnLst>
                <a:cxn ang="0">
                  <a:pos x="0" y="0"/>
                </a:cxn>
                <a:cxn ang="0">
                  <a:pos x="5" y="74"/>
                </a:cxn>
                <a:cxn ang="0">
                  <a:pos x="5" y="74"/>
                </a:cxn>
                <a:cxn ang="0">
                  <a:pos x="0" y="0"/>
                </a:cxn>
                <a:cxn ang="0">
                  <a:pos x="0" y="0"/>
                </a:cxn>
              </a:cxnLst>
              <a:rect l="0" t="0" r="r" b="b"/>
              <a:pathLst>
                <a:path w="5" h="74">
                  <a:moveTo>
                    <a:pt x="0" y="0"/>
                  </a:moveTo>
                  <a:lnTo>
                    <a:pt x="5" y="74"/>
                  </a:lnTo>
                  <a:lnTo>
                    <a:pt x="5" y="74"/>
                  </a:lnTo>
                  <a:lnTo>
                    <a:pt x="0" y="0"/>
                  </a:lnTo>
                  <a:lnTo>
                    <a:pt x="0" y="0"/>
                  </a:lnTo>
                  <a:close/>
                </a:path>
              </a:pathLst>
            </a:custGeom>
            <a:solidFill>
              <a:srgbClr val="ACACAC"/>
            </a:solidFill>
            <a:ln w="9525">
              <a:noFill/>
              <a:round/>
              <a:headEnd/>
              <a:tailEnd/>
            </a:ln>
          </p:spPr>
          <p:txBody>
            <a:bodyPr/>
            <a:lstStyle/>
            <a:p>
              <a:endParaRPr lang="en-US"/>
            </a:p>
          </p:txBody>
        </p:sp>
        <p:sp>
          <p:nvSpPr>
            <p:cNvPr id="229" name="Freeform 37"/>
            <p:cNvSpPr>
              <a:spLocks/>
            </p:cNvSpPr>
            <p:nvPr/>
          </p:nvSpPr>
          <p:spPr bwMode="ltGray">
            <a:xfrm>
              <a:off x="983" y="2281"/>
              <a:ext cx="5" cy="74"/>
            </a:xfrm>
            <a:custGeom>
              <a:avLst/>
              <a:gdLst/>
              <a:ahLst/>
              <a:cxnLst>
                <a:cxn ang="0">
                  <a:pos x="0" y="0"/>
                </a:cxn>
                <a:cxn ang="0">
                  <a:pos x="5" y="74"/>
                </a:cxn>
                <a:cxn ang="0">
                  <a:pos x="5" y="74"/>
                </a:cxn>
                <a:cxn ang="0">
                  <a:pos x="0" y="0"/>
                </a:cxn>
                <a:cxn ang="0">
                  <a:pos x="0" y="0"/>
                </a:cxn>
              </a:cxnLst>
              <a:rect l="0" t="0" r="r" b="b"/>
              <a:pathLst>
                <a:path w="5" h="74">
                  <a:moveTo>
                    <a:pt x="0" y="0"/>
                  </a:moveTo>
                  <a:lnTo>
                    <a:pt x="5" y="74"/>
                  </a:lnTo>
                  <a:lnTo>
                    <a:pt x="5" y="74"/>
                  </a:lnTo>
                  <a:lnTo>
                    <a:pt x="0" y="0"/>
                  </a:lnTo>
                  <a:lnTo>
                    <a:pt x="0" y="0"/>
                  </a:lnTo>
                  <a:close/>
                </a:path>
              </a:pathLst>
            </a:custGeom>
            <a:solidFill>
              <a:srgbClr val="AFAFAF"/>
            </a:solidFill>
            <a:ln w="9525">
              <a:noFill/>
              <a:round/>
              <a:headEnd/>
              <a:tailEnd/>
            </a:ln>
          </p:spPr>
          <p:txBody>
            <a:bodyPr/>
            <a:lstStyle/>
            <a:p>
              <a:endParaRPr lang="en-US"/>
            </a:p>
          </p:txBody>
        </p:sp>
        <p:sp>
          <p:nvSpPr>
            <p:cNvPr id="230" name="Freeform 38"/>
            <p:cNvSpPr>
              <a:spLocks/>
            </p:cNvSpPr>
            <p:nvPr/>
          </p:nvSpPr>
          <p:spPr bwMode="ltGray">
            <a:xfrm>
              <a:off x="983" y="2281"/>
              <a:ext cx="7" cy="74"/>
            </a:xfrm>
            <a:custGeom>
              <a:avLst/>
              <a:gdLst/>
              <a:ahLst/>
              <a:cxnLst>
                <a:cxn ang="0">
                  <a:pos x="0" y="0"/>
                </a:cxn>
                <a:cxn ang="0">
                  <a:pos x="7" y="74"/>
                </a:cxn>
                <a:cxn ang="0">
                  <a:pos x="5" y="74"/>
                </a:cxn>
                <a:cxn ang="0">
                  <a:pos x="0" y="0"/>
                </a:cxn>
                <a:cxn ang="0">
                  <a:pos x="0" y="0"/>
                </a:cxn>
              </a:cxnLst>
              <a:rect l="0" t="0" r="r" b="b"/>
              <a:pathLst>
                <a:path w="7" h="74">
                  <a:moveTo>
                    <a:pt x="0" y="0"/>
                  </a:moveTo>
                  <a:lnTo>
                    <a:pt x="7" y="74"/>
                  </a:lnTo>
                  <a:lnTo>
                    <a:pt x="5" y="74"/>
                  </a:lnTo>
                  <a:lnTo>
                    <a:pt x="0" y="0"/>
                  </a:lnTo>
                  <a:lnTo>
                    <a:pt x="0" y="0"/>
                  </a:lnTo>
                  <a:close/>
                </a:path>
              </a:pathLst>
            </a:custGeom>
            <a:solidFill>
              <a:srgbClr val="B1B1B1"/>
            </a:solidFill>
            <a:ln w="9525">
              <a:noFill/>
              <a:round/>
              <a:headEnd/>
              <a:tailEnd/>
            </a:ln>
          </p:spPr>
          <p:txBody>
            <a:bodyPr/>
            <a:lstStyle/>
            <a:p>
              <a:endParaRPr lang="en-US"/>
            </a:p>
          </p:txBody>
        </p:sp>
        <p:sp>
          <p:nvSpPr>
            <p:cNvPr id="231" name="Freeform 39"/>
            <p:cNvSpPr>
              <a:spLocks/>
            </p:cNvSpPr>
            <p:nvPr/>
          </p:nvSpPr>
          <p:spPr bwMode="ltGray">
            <a:xfrm>
              <a:off x="983" y="2281"/>
              <a:ext cx="7" cy="74"/>
            </a:xfrm>
            <a:custGeom>
              <a:avLst/>
              <a:gdLst/>
              <a:ahLst/>
              <a:cxnLst>
                <a:cxn ang="0">
                  <a:pos x="0" y="0"/>
                </a:cxn>
                <a:cxn ang="0">
                  <a:pos x="7" y="74"/>
                </a:cxn>
                <a:cxn ang="0">
                  <a:pos x="7" y="74"/>
                </a:cxn>
                <a:cxn ang="0">
                  <a:pos x="0" y="0"/>
                </a:cxn>
                <a:cxn ang="0">
                  <a:pos x="0" y="0"/>
                </a:cxn>
              </a:cxnLst>
              <a:rect l="0" t="0" r="r" b="b"/>
              <a:pathLst>
                <a:path w="7" h="74">
                  <a:moveTo>
                    <a:pt x="0" y="0"/>
                  </a:moveTo>
                  <a:lnTo>
                    <a:pt x="7" y="74"/>
                  </a:lnTo>
                  <a:lnTo>
                    <a:pt x="7" y="74"/>
                  </a:lnTo>
                  <a:lnTo>
                    <a:pt x="0" y="0"/>
                  </a:lnTo>
                  <a:lnTo>
                    <a:pt x="0" y="0"/>
                  </a:lnTo>
                  <a:close/>
                </a:path>
              </a:pathLst>
            </a:custGeom>
            <a:solidFill>
              <a:srgbClr val="B3B3B3"/>
            </a:solidFill>
            <a:ln w="9525">
              <a:noFill/>
              <a:round/>
              <a:headEnd/>
              <a:tailEnd/>
            </a:ln>
          </p:spPr>
          <p:txBody>
            <a:bodyPr/>
            <a:lstStyle/>
            <a:p>
              <a:endParaRPr lang="en-US"/>
            </a:p>
          </p:txBody>
        </p:sp>
        <p:sp>
          <p:nvSpPr>
            <p:cNvPr id="232" name="Freeform 40"/>
            <p:cNvSpPr>
              <a:spLocks/>
            </p:cNvSpPr>
            <p:nvPr/>
          </p:nvSpPr>
          <p:spPr bwMode="ltGray">
            <a:xfrm>
              <a:off x="983" y="2281"/>
              <a:ext cx="7" cy="74"/>
            </a:xfrm>
            <a:custGeom>
              <a:avLst/>
              <a:gdLst/>
              <a:ahLst/>
              <a:cxnLst>
                <a:cxn ang="0">
                  <a:pos x="7" y="74"/>
                </a:cxn>
                <a:cxn ang="0">
                  <a:pos x="0" y="0"/>
                </a:cxn>
                <a:cxn ang="0">
                  <a:pos x="7" y="0"/>
                </a:cxn>
                <a:cxn ang="0">
                  <a:pos x="7" y="74"/>
                </a:cxn>
                <a:cxn ang="0">
                  <a:pos x="7" y="74"/>
                </a:cxn>
              </a:cxnLst>
              <a:rect l="0" t="0" r="r" b="b"/>
              <a:pathLst>
                <a:path w="7" h="74">
                  <a:moveTo>
                    <a:pt x="7" y="74"/>
                  </a:moveTo>
                  <a:lnTo>
                    <a:pt x="0" y="0"/>
                  </a:lnTo>
                  <a:lnTo>
                    <a:pt x="7" y="0"/>
                  </a:lnTo>
                  <a:lnTo>
                    <a:pt x="7" y="74"/>
                  </a:lnTo>
                  <a:lnTo>
                    <a:pt x="7" y="74"/>
                  </a:lnTo>
                  <a:close/>
                </a:path>
              </a:pathLst>
            </a:custGeom>
            <a:solidFill>
              <a:srgbClr val="B3B3B3"/>
            </a:solidFill>
            <a:ln w="9525">
              <a:noFill/>
              <a:round/>
              <a:headEnd/>
              <a:tailEnd/>
            </a:ln>
          </p:spPr>
          <p:txBody>
            <a:bodyPr/>
            <a:lstStyle/>
            <a:p>
              <a:endParaRPr lang="en-US"/>
            </a:p>
          </p:txBody>
        </p:sp>
        <p:sp>
          <p:nvSpPr>
            <p:cNvPr id="233" name="Freeform 41"/>
            <p:cNvSpPr>
              <a:spLocks/>
            </p:cNvSpPr>
            <p:nvPr/>
          </p:nvSpPr>
          <p:spPr bwMode="ltGray">
            <a:xfrm>
              <a:off x="484" y="2043"/>
              <a:ext cx="95" cy="59"/>
            </a:xfrm>
            <a:custGeom>
              <a:avLst/>
              <a:gdLst/>
              <a:ahLst/>
              <a:cxnLst>
                <a:cxn ang="0">
                  <a:pos x="0" y="7"/>
                </a:cxn>
                <a:cxn ang="0">
                  <a:pos x="90" y="59"/>
                </a:cxn>
                <a:cxn ang="0">
                  <a:pos x="93" y="56"/>
                </a:cxn>
                <a:cxn ang="0">
                  <a:pos x="93" y="56"/>
                </a:cxn>
                <a:cxn ang="0">
                  <a:pos x="93" y="56"/>
                </a:cxn>
                <a:cxn ang="0">
                  <a:pos x="95" y="52"/>
                </a:cxn>
                <a:cxn ang="0">
                  <a:pos x="3" y="0"/>
                </a:cxn>
                <a:cxn ang="0">
                  <a:pos x="0" y="2"/>
                </a:cxn>
                <a:cxn ang="0">
                  <a:pos x="0" y="2"/>
                </a:cxn>
                <a:cxn ang="0">
                  <a:pos x="0" y="2"/>
                </a:cxn>
                <a:cxn ang="0">
                  <a:pos x="0" y="7"/>
                </a:cxn>
              </a:cxnLst>
              <a:rect l="0" t="0" r="r" b="b"/>
              <a:pathLst>
                <a:path w="95" h="59">
                  <a:moveTo>
                    <a:pt x="0" y="7"/>
                  </a:moveTo>
                  <a:lnTo>
                    <a:pt x="90" y="59"/>
                  </a:lnTo>
                  <a:lnTo>
                    <a:pt x="93" y="56"/>
                  </a:lnTo>
                  <a:lnTo>
                    <a:pt x="93" y="56"/>
                  </a:lnTo>
                  <a:lnTo>
                    <a:pt x="93" y="56"/>
                  </a:lnTo>
                  <a:lnTo>
                    <a:pt x="95" y="52"/>
                  </a:lnTo>
                  <a:lnTo>
                    <a:pt x="3" y="0"/>
                  </a:lnTo>
                  <a:lnTo>
                    <a:pt x="0" y="2"/>
                  </a:lnTo>
                  <a:lnTo>
                    <a:pt x="0" y="2"/>
                  </a:lnTo>
                  <a:lnTo>
                    <a:pt x="0" y="2"/>
                  </a:lnTo>
                  <a:lnTo>
                    <a:pt x="0" y="7"/>
                  </a:lnTo>
                  <a:close/>
                </a:path>
              </a:pathLst>
            </a:custGeom>
            <a:solidFill>
              <a:srgbClr val="000000"/>
            </a:solidFill>
            <a:ln w="9525">
              <a:noFill/>
              <a:round/>
              <a:headEnd/>
              <a:tailEnd/>
            </a:ln>
          </p:spPr>
          <p:txBody>
            <a:bodyPr/>
            <a:lstStyle/>
            <a:p>
              <a:endParaRPr lang="en-US"/>
            </a:p>
          </p:txBody>
        </p:sp>
        <p:sp>
          <p:nvSpPr>
            <p:cNvPr id="234" name="Freeform 42"/>
            <p:cNvSpPr>
              <a:spLocks/>
            </p:cNvSpPr>
            <p:nvPr/>
          </p:nvSpPr>
          <p:spPr bwMode="ltGray">
            <a:xfrm>
              <a:off x="633" y="2125"/>
              <a:ext cx="95" cy="59"/>
            </a:xfrm>
            <a:custGeom>
              <a:avLst/>
              <a:gdLst/>
              <a:ahLst/>
              <a:cxnLst>
                <a:cxn ang="0">
                  <a:pos x="0" y="7"/>
                </a:cxn>
                <a:cxn ang="0">
                  <a:pos x="90" y="59"/>
                </a:cxn>
                <a:cxn ang="0">
                  <a:pos x="92" y="57"/>
                </a:cxn>
                <a:cxn ang="0">
                  <a:pos x="92" y="57"/>
                </a:cxn>
                <a:cxn ang="0">
                  <a:pos x="92" y="57"/>
                </a:cxn>
                <a:cxn ang="0">
                  <a:pos x="95" y="55"/>
                </a:cxn>
                <a:cxn ang="0">
                  <a:pos x="3" y="0"/>
                </a:cxn>
                <a:cxn ang="0">
                  <a:pos x="0" y="5"/>
                </a:cxn>
                <a:cxn ang="0">
                  <a:pos x="0" y="5"/>
                </a:cxn>
                <a:cxn ang="0">
                  <a:pos x="0" y="5"/>
                </a:cxn>
                <a:cxn ang="0">
                  <a:pos x="0" y="7"/>
                </a:cxn>
              </a:cxnLst>
              <a:rect l="0" t="0" r="r" b="b"/>
              <a:pathLst>
                <a:path w="95" h="59">
                  <a:moveTo>
                    <a:pt x="0" y="7"/>
                  </a:moveTo>
                  <a:lnTo>
                    <a:pt x="90" y="59"/>
                  </a:lnTo>
                  <a:lnTo>
                    <a:pt x="92" y="57"/>
                  </a:lnTo>
                  <a:lnTo>
                    <a:pt x="92" y="57"/>
                  </a:lnTo>
                  <a:lnTo>
                    <a:pt x="92" y="57"/>
                  </a:lnTo>
                  <a:lnTo>
                    <a:pt x="95" y="55"/>
                  </a:lnTo>
                  <a:lnTo>
                    <a:pt x="3" y="0"/>
                  </a:lnTo>
                  <a:lnTo>
                    <a:pt x="0" y="5"/>
                  </a:lnTo>
                  <a:lnTo>
                    <a:pt x="0" y="5"/>
                  </a:lnTo>
                  <a:lnTo>
                    <a:pt x="0" y="5"/>
                  </a:lnTo>
                  <a:lnTo>
                    <a:pt x="0" y="7"/>
                  </a:lnTo>
                  <a:close/>
                </a:path>
              </a:pathLst>
            </a:custGeom>
            <a:solidFill>
              <a:srgbClr val="000000"/>
            </a:solidFill>
            <a:ln w="9525">
              <a:noFill/>
              <a:round/>
              <a:headEnd/>
              <a:tailEnd/>
            </a:ln>
          </p:spPr>
          <p:txBody>
            <a:bodyPr/>
            <a:lstStyle/>
            <a:p>
              <a:endParaRPr lang="en-US"/>
            </a:p>
          </p:txBody>
        </p:sp>
        <p:sp>
          <p:nvSpPr>
            <p:cNvPr id="235" name="Freeform 43"/>
            <p:cNvSpPr>
              <a:spLocks/>
            </p:cNvSpPr>
            <p:nvPr/>
          </p:nvSpPr>
          <p:spPr bwMode="ltGray">
            <a:xfrm>
              <a:off x="463" y="1988"/>
              <a:ext cx="17" cy="69"/>
            </a:xfrm>
            <a:custGeom>
              <a:avLst/>
              <a:gdLst/>
              <a:ahLst/>
              <a:cxnLst>
                <a:cxn ang="0">
                  <a:pos x="5" y="69"/>
                </a:cxn>
                <a:cxn ang="0">
                  <a:pos x="5" y="7"/>
                </a:cxn>
                <a:cxn ang="0">
                  <a:pos x="3" y="10"/>
                </a:cxn>
                <a:cxn ang="0">
                  <a:pos x="17" y="3"/>
                </a:cxn>
                <a:cxn ang="0">
                  <a:pos x="14" y="0"/>
                </a:cxn>
                <a:cxn ang="0">
                  <a:pos x="3" y="5"/>
                </a:cxn>
                <a:cxn ang="0">
                  <a:pos x="0" y="5"/>
                </a:cxn>
                <a:cxn ang="0">
                  <a:pos x="0" y="7"/>
                </a:cxn>
                <a:cxn ang="0">
                  <a:pos x="0" y="69"/>
                </a:cxn>
                <a:cxn ang="0">
                  <a:pos x="5" y="69"/>
                </a:cxn>
              </a:cxnLst>
              <a:rect l="0" t="0" r="r" b="b"/>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lstStyle/>
            <a:p>
              <a:endParaRPr lang="en-US"/>
            </a:p>
          </p:txBody>
        </p:sp>
        <p:sp>
          <p:nvSpPr>
            <p:cNvPr id="236" name="Freeform 44"/>
            <p:cNvSpPr>
              <a:spLocks/>
            </p:cNvSpPr>
            <p:nvPr/>
          </p:nvSpPr>
          <p:spPr bwMode="ltGray">
            <a:xfrm>
              <a:off x="936" y="2258"/>
              <a:ext cx="16" cy="73"/>
            </a:xfrm>
            <a:custGeom>
              <a:avLst/>
              <a:gdLst/>
              <a:ahLst/>
              <a:cxnLst>
                <a:cxn ang="0">
                  <a:pos x="5" y="73"/>
                </a:cxn>
                <a:cxn ang="0">
                  <a:pos x="5" y="9"/>
                </a:cxn>
                <a:cxn ang="0">
                  <a:pos x="5" y="12"/>
                </a:cxn>
                <a:cxn ang="0">
                  <a:pos x="16" y="4"/>
                </a:cxn>
                <a:cxn ang="0">
                  <a:pos x="14" y="0"/>
                </a:cxn>
                <a:cxn ang="0">
                  <a:pos x="2" y="7"/>
                </a:cxn>
                <a:cxn ang="0">
                  <a:pos x="0" y="7"/>
                </a:cxn>
                <a:cxn ang="0">
                  <a:pos x="0" y="9"/>
                </a:cxn>
                <a:cxn ang="0">
                  <a:pos x="0" y="73"/>
                </a:cxn>
                <a:cxn ang="0">
                  <a:pos x="5" y="73"/>
                </a:cxn>
              </a:cxnLst>
              <a:rect l="0" t="0" r="r" b="b"/>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lstStyle/>
            <a:p>
              <a:endParaRPr lang="en-US"/>
            </a:p>
          </p:txBody>
        </p:sp>
        <p:sp>
          <p:nvSpPr>
            <p:cNvPr id="237" name="Freeform 45"/>
            <p:cNvSpPr>
              <a:spLocks/>
            </p:cNvSpPr>
            <p:nvPr/>
          </p:nvSpPr>
          <p:spPr bwMode="ltGray">
            <a:xfrm>
              <a:off x="605" y="2071"/>
              <a:ext cx="17" cy="69"/>
            </a:xfrm>
            <a:custGeom>
              <a:avLst/>
              <a:gdLst/>
              <a:ahLst/>
              <a:cxnLst>
                <a:cxn ang="0">
                  <a:pos x="5" y="69"/>
                </a:cxn>
                <a:cxn ang="0">
                  <a:pos x="5" y="7"/>
                </a:cxn>
                <a:cxn ang="0">
                  <a:pos x="2" y="10"/>
                </a:cxn>
                <a:cxn ang="0">
                  <a:pos x="17" y="5"/>
                </a:cxn>
                <a:cxn ang="0">
                  <a:pos x="14" y="0"/>
                </a:cxn>
                <a:cxn ang="0">
                  <a:pos x="2" y="7"/>
                </a:cxn>
                <a:cxn ang="0">
                  <a:pos x="0" y="7"/>
                </a:cxn>
                <a:cxn ang="0">
                  <a:pos x="0" y="7"/>
                </a:cxn>
                <a:cxn ang="0">
                  <a:pos x="0" y="69"/>
                </a:cxn>
                <a:cxn ang="0">
                  <a:pos x="5" y="69"/>
                </a:cxn>
              </a:cxnLst>
              <a:rect l="0" t="0" r="r" b="b"/>
              <a:pathLst>
                <a:path w="17" h="69">
                  <a:moveTo>
                    <a:pt x="5" y="69"/>
                  </a:moveTo>
                  <a:lnTo>
                    <a:pt x="5" y="7"/>
                  </a:lnTo>
                  <a:lnTo>
                    <a:pt x="2" y="10"/>
                  </a:lnTo>
                  <a:lnTo>
                    <a:pt x="17" y="5"/>
                  </a:lnTo>
                  <a:lnTo>
                    <a:pt x="14" y="0"/>
                  </a:lnTo>
                  <a:lnTo>
                    <a:pt x="2" y="7"/>
                  </a:lnTo>
                  <a:lnTo>
                    <a:pt x="0" y="7"/>
                  </a:lnTo>
                  <a:lnTo>
                    <a:pt x="0" y="7"/>
                  </a:lnTo>
                  <a:lnTo>
                    <a:pt x="0" y="69"/>
                  </a:lnTo>
                  <a:lnTo>
                    <a:pt x="5" y="69"/>
                  </a:lnTo>
                  <a:close/>
                </a:path>
              </a:pathLst>
            </a:custGeom>
            <a:solidFill>
              <a:srgbClr val="000000"/>
            </a:solidFill>
            <a:ln w="9525">
              <a:noFill/>
              <a:round/>
              <a:headEnd/>
              <a:tailEnd/>
            </a:ln>
          </p:spPr>
          <p:txBody>
            <a:bodyPr/>
            <a:lstStyle/>
            <a:p>
              <a:endParaRPr lang="en-US"/>
            </a:p>
          </p:txBody>
        </p:sp>
        <p:sp>
          <p:nvSpPr>
            <p:cNvPr id="238" name="Freeform 46"/>
            <p:cNvSpPr>
              <a:spLocks/>
            </p:cNvSpPr>
            <p:nvPr/>
          </p:nvSpPr>
          <p:spPr bwMode="ltGray">
            <a:xfrm>
              <a:off x="768" y="2166"/>
              <a:ext cx="17" cy="68"/>
            </a:xfrm>
            <a:custGeom>
              <a:avLst/>
              <a:gdLst/>
              <a:ahLst/>
              <a:cxnLst>
                <a:cxn ang="0">
                  <a:pos x="5" y="68"/>
                </a:cxn>
                <a:cxn ang="0">
                  <a:pos x="5" y="7"/>
                </a:cxn>
                <a:cxn ang="0">
                  <a:pos x="5" y="9"/>
                </a:cxn>
                <a:cxn ang="0">
                  <a:pos x="17" y="4"/>
                </a:cxn>
                <a:cxn ang="0">
                  <a:pos x="14" y="0"/>
                </a:cxn>
                <a:cxn ang="0">
                  <a:pos x="2" y="4"/>
                </a:cxn>
                <a:cxn ang="0">
                  <a:pos x="0" y="7"/>
                </a:cxn>
                <a:cxn ang="0">
                  <a:pos x="0" y="7"/>
                </a:cxn>
                <a:cxn ang="0">
                  <a:pos x="0" y="68"/>
                </a:cxn>
                <a:cxn ang="0">
                  <a:pos x="5" y="68"/>
                </a:cxn>
              </a:cxnLst>
              <a:rect l="0" t="0" r="r" b="b"/>
              <a:pathLst>
                <a:path w="17" h="68">
                  <a:moveTo>
                    <a:pt x="5" y="68"/>
                  </a:moveTo>
                  <a:lnTo>
                    <a:pt x="5" y="7"/>
                  </a:lnTo>
                  <a:lnTo>
                    <a:pt x="5" y="9"/>
                  </a:lnTo>
                  <a:lnTo>
                    <a:pt x="17" y="4"/>
                  </a:lnTo>
                  <a:lnTo>
                    <a:pt x="14" y="0"/>
                  </a:lnTo>
                  <a:lnTo>
                    <a:pt x="2" y="4"/>
                  </a:lnTo>
                  <a:lnTo>
                    <a:pt x="0" y="7"/>
                  </a:lnTo>
                  <a:lnTo>
                    <a:pt x="0" y="7"/>
                  </a:lnTo>
                  <a:lnTo>
                    <a:pt x="0" y="68"/>
                  </a:lnTo>
                  <a:lnTo>
                    <a:pt x="5" y="68"/>
                  </a:lnTo>
                  <a:close/>
                </a:path>
              </a:pathLst>
            </a:custGeom>
            <a:solidFill>
              <a:srgbClr val="000000"/>
            </a:solidFill>
            <a:ln w="9525">
              <a:noFill/>
              <a:round/>
              <a:headEnd/>
              <a:tailEnd/>
            </a:ln>
          </p:spPr>
          <p:txBody>
            <a:bodyPr/>
            <a:lstStyle/>
            <a:p>
              <a:endParaRPr lang="en-US"/>
            </a:p>
          </p:txBody>
        </p:sp>
        <p:sp>
          <p:nvSpPr>
            <p:cNvPr id="239" name="Freeform 47"/>
            <p:cNvSpPr>
              <a:spLocks/>
            </p:cNvSpPr>
            <p:nvPr/>
          </p:nvSpPr>
          <p:spPr bwMode="ltGray">
            <a:xfrm>
              <a:off x="806" y="2227"/>
              <a:ext cx="94" cy="59"/>
            </a:xfrm>
            <a:custGeom>
              <a:avLst/>
              <a:gdLst/>
              <a:ahLst/>
              <a:cxnLst>
                <a:cxn ang="0">
                  <a:pos x="0" y="5"/>
                </a:cxn>
                <a:cxn ang="0">
                  <a:pos x="90" y="59"/>
                </a:cxn>
                <a:cxn ang="0">
                  <a:pos x="92" y="54"/>
                </a:cxn>
                <a:cxn ang="0">
                  <a:pos x="92" y="54"/>
                </a:cxn>
                <a:cxn ang="0">
                  <a:pos x="92" y="54"/>
                </a:cxn>
                <a:cxn ang="0">
                  <a:pos x="94" y="52"/>
                </a:cxn>
                <a:cxn ang="0">
                  <a:pos x="2" y="0"/>
                </a:cxn>
                <a:cxn ang="0">
                  <a:pos x="0" y="2"/>
                </a:cxn>
                <a:cxn ang="0">
                  <a:pos x="0" y="2"/>
                </a:cxn>
                <a:cxn ang="0">
                  <a:pos x="0" y="2"/>
                </a:cxn>
                <a:cxn ang="0">
                  <a:pos x="0" y="5"/>
                </a:cxn>
              </a:cxnLst>
              <a:rect l="0" t="0" r="r" b="b"/>
              <a:pathLst>
                <a:path w="94" h="59">
                  <a:moveTo>
                    <a:pt x="0" y="5"/>
                  </a:moveTo>
                  <a:lnTo>
                    <a:pt x="90" y="59"/>
                  </a:lnTo>
                  <a:lnTo>
                    <a:pt x="92" y="54"/>
                  </a:lnTo>
                  <a:lnTo>
                    <a:pt x="92" y="54"/>
                  </a:lnTo>
                  <a:lnTo>
                    <a:pt x="92" y="54"/>
                  </a:lnTo>
                  <a:lnTo>
                    <a:pt x="94" y="52"/>
                  </a:lnTo>
                  <a:lnTo>
                    <a:pt x="2" y="0"/>
                  </a:lnTo>
                  <a:lnTo>
                    <a:pt x="0" y="2"/>
                  </a:lnTo>
                  <a:lnTo>
                    <a:pt x="0" y="2"/>
                  </a:lnTo>
                  <a:lnTo>
                    <a:pt x="0" y="2"/>
                  </a:lnTo>
                  <a:lnTo>
                    <a:pt x="0" y="5"/>
                  </a:lnTo>
                  <a:close/>
                </a:path>
              </a:pathLst>
            </a:custGeom>
            <a:solidFill>
              <a:srgbClr val="000000"/>
            </a:solidFill>
            <a:ln w="9525">
              <a:noFill/>
              <a:round/>
              <a:headEnd/>
              <a:tailEnd/>
            </a:ln>
          </p:spPr>
          <p:txBody>
            <a:bodyPr/>
            <a:lstStyle/>
            <a:p>
              <a:endParaRPr lang="en-US"/>
            </a:p>
          </p:txBody>
        </p:sp>
        <p:sp>
          <p:nvSpPr>
            <p:cNvPr id="240" name="Freeform 48"/>
            <p:cNvSpPr>
              <a:spLocks/>
            </p:cNvSpPr>
            <p:nvPr/>
          </p:nvSpPr>
          <p:spPr bwMode="ltGray">
            <a:xfrm>
              <a:off x="430" y="1988"/>
              <a:ext cx="10" cy="12"/>
            </a:xfrm>
            <a:custGeom>
              <a:avLst/>
              <a:gdLst/>
              <a:ahLst/>
              <a:cxnLst>
                <a:cxn ang="0">
                  <a:pos x="4" y="4"/>
                </a:cxn>
                <a:cxn ang="0">
                  <a:pos x="2" y="5"/>
                </a:cxn>
                <a:cxn ang="0">
                  <a:pos x="0" y="2"/>
                </a:cxn>
                <a:cxn ang="0">
                  <a:pos x="2" y="1"/>
                </a:cxn>
                <a:cxn ang="0">
                  <a:pos x="4" y="4"/>
                </a:cxn>
              </a:cxnLst>
              <a:rect l="0" t="0" r="r" b="b"/>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lstStyle/>
            <a:p>
              <a:endParaRPr lang="en-US"/>
            </a:p>
          </p:txBody>
        </p:sp>
        <p:sp>
          <p:nvSpPr>
            <p:cNvPr id="241" name="Freeform 49"/>
            <p:cNvSpPr>
              <a:spLocks/>
            </p:cNvSpPr>
            <p:nvPr/>
          </p:nvSpPr>
          <p:spPr bwMode="ltGray">
            <a:xfrm>
              <a:off x="430" y="2019"/>
              <a:ext cx="10" cy="12"/>
            </a:xfrm>
            <a:custGeom>
              <a:avLst/>
              <a:gdLst/>
              <a:ahLst/>
              <a:cxnLst>
                <a:cxn ang="0">
                  <a:pos x="4" y="4"/>
                </a:cxn>
                <a:cxn ang="0">
                  <a:pos x="2" y="5"/>
                </a:cxn>
                <a:cxn ang="0">
                  <a:pos x="0" y="2"/>
                </a:cxn>
                <a:cxn ang="0">
                  <a:pos x="2" y="1"/>
                </a:cxn>
                <a:cxn ang="0">
                  <a:pos x="4" y="4"/>
                </a:cxn>
              </a:cxnLst>
              <a:rect l="0" t="0" r="r" b="b"/>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lstStyle/>
            <a:p>
              <a:endParaRPr lang="en-US"/>
            </a:p>
          </p:txBody>
        </p:sp>
        <p:sp>
          <p:nvSpPr>
            <p:cNvPr id="242" name="Freeform 50"/>
            <p:cNvSpPr>
              <a:spLocks/>
            </p:cNvSpPr>
            <p:nvPr/>
          </p:nvSpPr>
          <p:spPr bwMode="ltGray">
            <a:xfrm>
              <a:off x="959" y="2293"/>
              <a:ext cx="7" cy="12"/>
            </a:xfrm>
            <a:custGeom>
              <a:avLst/>
              <a:gdLst/>
              <a:ahLst/>
              <a:cxnLst>
                <a:cxn ang="0">
                  <a:pos x="3" y="3"/>
                </a:cxn>
                <a:cxn ang="0">
                  <a:pos x="1" y="5"/>
                </a:cxn>
                <a:cxn ang="0">
                  <a:pos x="0" y="1"/>
                </a:cxn>
                <a:cxn ang="0">
                  <a:pos x="1" y="0"/>
                </a:cxn>
                <a:cxn ang="0">
                  <a:pos x="3" y="3"/>
                </a:cxn>
              </a:cxnLst>
              <a:rect l="0" t="0" r="r" b="b"/>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lstStyle/>
            <a:p>
              <a:endParaRPr lang="en-US"/>
            </a:p>
          </p:txBody>
        </p:sp>
        <p:sp>
          <p:nvSpPr>
            <p:cNvPr id="243" name="Freeform 51"/>
            <p:cNvSpPr>
              <a:spLocks/>
            </p:cNvSpPr>
            <p:nvPr/>
          </p:nvSpPr>
          <p:spPr bwMode="ltGray">
            <a:xfrm>
              <a:off x="959" y="2324"/>
              <a:ext cx="7" cy="12"/>
            </a:xfrm>
            <a:custGeom>
              <a:avLst/>
              <a:gdLst/>
              <a:ahLst/>
              <a:cxnLst>
                <a:cxn ang="0">
                  <a:pos x="3" y="3"/>
                </a:cxn>
                <a:cxn ang="0">
                  <a:pos x="1" y="4"/>
                </a:cxn>
                <a:cxn ang="0">
                  <a:pos x="0" y="1"/>
                </a:cxn>
                <a:cxn ang="0">
                  <a:pos x="1" y="0"/>
                </a:cxn>
                <a:cxn ang="0">
                  <a:pos x="3" y="3"/>
                </a:cxn>
              </a:cxnLst>
              <a:rect l="0" t="0" r="r" b="b"/>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lstStyle/>
            <a:p>
              <a:endParaRPr lang="en-US"/>
            </a:p>
          </p:txBody>
        </p:sp>
        <p:sp>
          <p:nvSpPr>
            <p:cNvPr id="244" name="Freeform 52"/>
            <p:cNvSpPr>
              <a:spLocks noEditPoints="1"/>
            </p:cNvSpPr>
            <p:nvPr/>
          </p:nvSpPr>
          <p:spPr bwMode="ltGray">
            <a:xfrm>
              <a:off x="725" y="1925"/>
              <a:ext cx="286" cy="222"/>
            </a:xfrm>
            <a:custGeom>
              <a:avLst/>
              <a:gdLst/>
              <a:ahLst/>
              <a:cxnLst>
                <a:cxn ang="0">
                  <a:pos x="110" y="7"/>
                </a:cxn>
                <a:cxn ang="0">
                  <a:pos x="70" y="7"/>
                </a:cxn>
                <a:cxn ang="0">
                  <a:pos x="57" y="15"/>
                </a:cxn>
                <a:cxn ang="0">
                  <a:pos x="44" y="10"/>
                </a:cxn>
                <a:cxn ang="0">
                  <a:pos x="0" y="36"/>
                </a:cxn>
                <a:cxn ang="0">
                  <a:pos x="0" y="46"/>
                </a:cxn>
                <a:cxn ang="0">
                  <a:pos x="0" y="57"/>
                </a:cxn>
                <a:cxn ang="0">
                  <a:pos x="31" y="81"/>
                </a:cxn>
                <a:cxn ang="0">
                  <a:pos x="62" y="94"/>
                </a:cxn>
                <a:cxn ang="0">
                  <a:pos x="107" y="67"/>
                </a:cxn>
                <a:cxn ang="0">
                  <a:pos x="106" y="45"/>
                </a:cxn>
                <a:cxn ang="0">
                  <a:pos x="102" y="42"/>
                </a:cxn>
                <a:cxn ang="0">
                  <a:pos x="112" y="36"/>
                </a:cxn>
                <a:cxn ang="0">
                  <a:pos x="119" y="21"/>
                </a:cxn>
                <a:cxn ang="0">
                  <a:pos x="110" y="7"/>
                </a:cxn>
                <a:cxn ang="0">
                  <a:pos x="101" y="24"/>
                </a:cxn>
                <a:cxn ang="0">
                  <a:pos x="88" y="32"/>
                </a:cxn>
                <a:cxn ang="0">
                  <a:pos x="76" y="22"/>
                </a:cxn>
                <a:cxn ang="0">
                  <a:pos x="81" y="19"/>
                </a:cxn>
                <a:cxn ang="0">
                  <a:pos x="101" y="19"/>
                </a:cxn>
                <a:cxn ang="0">
                  <a:pos x="104" y="21"/>
                </a:cxn>
                <a:cxn ang="0">
                  <a:pos x="101" y="24"/>
                </a:cxn>
              </a:cxnLst>
              <a:rect l="0" t="0" r="r" b="b"/>
              <a:pathLst>
                <a:path w="121" h="94">
                  <a:moveTo>
                    <a:pt x="110" y="7"/>
                  </a:moveTo>
                  <a:cubicBezTo>
                    <a:pt x="99" y="0"/>
                    <a:pt x="81" y="0"/>
                    <a:pt x="70" y="7"/>
                  </a:cubicBezTo>
                  <a:cubicBezTo>
                    <a:pt x="57" y="15"/>
                    <a:pt x="57" y="15"/>
                    <a:pt x="57" y="15"/>
                  </a:cubicBezTo>
                  <a:cubicBezTo>
                    <a:pt x="44" y="10"/>
                    <a:pt x="44" y="10"/>
                    <a:pt x="44" y="10"/>
                  </a:cubicBezTo>
                  <a:cubicBezTo>
                    <a:pt x="0" y="36"/>
                    <a:pt x="0" y="36"/>
                    <a:pt x="0" y="36"/>
                  </a:cubicBezTo>
                  <a:cubicBezTo>
                    <a:pt x="0" y="46"/>
                    <a:pt x="0" y="46"/>
                    <a:pt x="0" y="46"/>
                  </a:cubicBezTo>
                  <a:cubicBezTo>
                    <a:pt x="0" y="57"/>
                    <a:pt x="0" y="57"/>
                    <a:pt x="0" y="57"/>
                  </a:cubicBezTo>
                  <a:cubicBezTo>
                    <a:pt x="31" y="81"/>
                    <a:pt x="31" y="81"/>
                    <a:pt x="31" y="81"/>
                  </a:cubicBezTo>
                  <a:cubicBezTo>
                    <a:pt x="62" y="94"/>
                    <a:pt x="62" y="94"/>
                    <a:pt x="62" y="94"/>
                  </a:cubicBezTo>
                  <a:cubicBezTo>
                    <a:pt x="107" y="67"/>
                    <a:pt x="107" y="67"/>
                    <a:pt x="107" y="67"/>
                  </a:cubicBezTo>
                  <a:cubicBezTo>
                    <a:pt x="106" y="45"/>
                    <a:pt x="106" y="45"/>
                    <a:pt x="106" y="45"/>
                  </a:cubicBezTo>
                  <a:cubicBezTo>
                    <a:pt x="102" y="42"/>
                    <a:pt x="102" y="42"/>
                    <a:pt x="102" y="42"/>
                  </a:cubicBezTo>
                  <a:cubicBezTo>
                    <a:pt x="112" y="36"/>
                    <a:pt x="112" y="36"/>
                    <a:pt x="112" y="36"/>
                  </a:cubicBezTo>
                  <a:cubicBezTo>
                    <a:pt x="119" y="32"/>
                    <a:pt x="121" y="27"/>
                    <a:pt x="119" y="21"/>
                  </a:cubicBezTo>
                  <a:cubicBezTo>
                    <a:pt x="120" y="16"/>
                    <a:pt x="117" y="11"/>
                    <a:pt x="110" y="7"/>
                  </a:cubicBezTo>
                  <a:close/>
                  <a:moveTo>
                    <a:pt x="101" y="24"/>
                  </a:moveTo>
                  <a:cubicBezTo>
                    <a:pt x="88" y="32"/>
                    <a:pt x="88" y="32"/>
                    <a:pt x="88" y="32"/>
                  </a:cubicBezTo>
                  <a:cubicBezTo>
                    <a:pt x="76" y="22"/>
                    <a:pt x="76" y="22"/>
                    <a:pt x="76" y="22"/>
                  </a:cubicBezTo>
                  <a:cubicBezTo>
                    <a:pt x="81" y="19"/>
                    <a:pt x="81" y="19"/>
                    <a:pt x="81" y="19"/>
                  </a:cubicBezTo>
                  <a:cubicBezTo>
                    <a:pt x="86" y="16"/>
                    <a:pt x="95" y="16"/>
                    <a:pt x="101" y="19"/>
                  </a:cubicBezTo>
                  <a:cubicBezTo>
                    <a:pt x="102" y="20"/>
                    <a:pt x="103" y="20"/>
                    <a:pt x="104" y="21"/>
                  </a:cubicBezTo>
                  <a:cubicBezTo>
                    <a:pt x="103" y="22"/>
                    <a:pt x="102" y="23"/>
                    <a:pt x="101" y="24"/>
                  </a:cubicBezTo>
                  <a:close/>
                </a:path>
              </a:pathLst>
            </a:custGeom>
            <a:solidFill>
              <a:srgbClr val="A7A5A5"/>
            </a:solidFill>
            <a:ln w="9525">
              <a:noFill/>
              <a:round/>
              <a:headEnd/>
              <a:tailEnd/>
            </a:ln>
          </p:spPr>
          <p:txBody>
            <a:bodyPr/>
            <a:lstStyle/>
            <a:p>
              <a:endParaRPr lang="en-US"/>
            </a:p>
          </p:txBody>
        </p:sp>
        <p:sp>
          <p:nvSpPr>
            <p:cNvPr id="245" name="Freeform 53"/>
            <p:cNvSpPr>
              <a:spLocks noEditPoints="1"/>
            </p:cNvSpPr>
            <p:nvPr/>
          </p:nvSpPr>
          <p:spPr bwMode="ltGray">
            <a:xfrm>
              <a:off x="844" y="1920"/>
              <a:ext cx="160" cy="111"/>
            </a:xfrm>
            <a:custGeom>
              <a:avLst/>
              <a:gdLst/>
              <a:ahLst/>
              <a:cxnLst>
                <a:cxn ang="0">
                  <a:pos x="17" y="6"/>
                </a:cxn>
                <a:cxn ang="0">
                  <a:pos x="0" y="16"/>
                </a:cxn>
                <a:cxn ang="0">
                  <a:pos x="9" y="22"/>
                </a:cxn>
                <a:cxn ang="0">
                  <a:pos x="4" y="20"/>
                </a:cxn>
                <a:cxn ang="0">
                  <a:pos x="4" y="24"/>
                </a:cxn>
                <a:cxn ang="0">
                  <a:pos x="14" y="31"/>
                </a:cxn>
                <a:cxn ang="0">
                  <a:pos x="30" y="22"/>
                </a:cxn>
                <a:cxn ang="0">
                  <a:pos x="47" y="24"/>
                </a:cxn>
                <a:cxn ang="0">
                  <a:pos x="45" y="22"/>
                </a:cxn>
                <a:cxn ang="0">
                  <a:pos x="27" y="32"/>
                </a:cxn>
                <a:cxn ang="0">
                  <a:pos x="36" y="38"/>
                </a:cxn>
                <a:cxn ang="0">
                  <a:pos x="31" y="36"/>
                </a:cxn>
                <a:cxn ang="0">
                  <a:pos x="31" y="41"/>
                </a:cxn>
                <a:cxn ang="0">
                  <a:pos x="42" y="47"/>
                </a:cxn>
                <a:cxn ang="0">
                  <a:pos x="57" y="38"/>
                </a:cxn>
                <a:cxn ang="0">
                  <a:pos x="66" y="23"/>
                </a:cxn>
                <a:cxn ang="0">
                  <a:pos x="61" y="23"/>
                </a:cxn>
                <a:cxn ang="0">
                  <a:pos x="41" y="41"/>
                </a:cxn>
                <a:cxn ang="0">
                  <a:pos x="34" y="36"/>
                </a:cxn>
                <a:cxn ang="0">
                  <a:pos x="39" y="38"/>
                </a:cxn>
                <a:cxn ang="0">
                  <a:pos x="39" y="33"/>
                </a:cxn>
                <a:cxn ang="0">
                  <a:pos x="34" y="35"/>
                </a:cxn>
                <a:cxn ang="0">
                  <a:pos x="51" y="24"/>
                </a:cxn>
                <a:cxn ang="0">
                  <a:pos x="51" y="21"/>
                </a:cxn>
                <a:cxn ang="0">
                  <a:pos x="27" y="17"/>
                </a:cxn>
                <a:cxn ang="0">
                  <a:pos x="16" y="25"/>
                </a:cxn>
                <a:cxn ang="0">
                  <a:pos x="6" y="24"/>
                </a:cxn>
                <a:cxn ang="0">
                  <a:pos x="15" y="19"/>
                </a:cxn>
                <a:cxn ang="0">
                  <a:pos x="6" y="14"/>
                </a:cxn>
                <a:cxn ang="0">
                  <a:pos x="20" y="11"/>
                </a:cxn>
                <a:cxn ang="0">
                  <a:pos x="61" y="21"/>
                </a:cxn>
                <a:cxn ang="0">
                  <a:pos x="61" y="23"/>
                </a:cxn>
              </a:cxnLst>
              <a:rect l="0" t="0" r="r" b="b"/>
              <a:pathLst>
                <a:path w="68" h="47">
                  <a:moveTo>
                    <a:pt x="57" y="6"/>
                  </a:moveTo>
                  <a:cubicBezTo>
                    <a:pt x="46" y="0"/>
                    <a:pt x="28" y="0"/>
                    <a:pt x="17" y="6"/>
                  </a:cubicBezTo>
                  <a:cubicBezTo>
                    <a:pt x="4" y="14"/>
                    <a:pt x="4" y="14"/>
                    <a:pt x="4" y="14"/>
                  </a:cubicBezTo>
                  <a:cubicBezTo>
                    <a:pt x="0" y="16"/>
                    <a:pt x="0" y="16"/>
                    <a:pt x="0" y="16"/>
                  </a:cubicBezTo>
                  <a:cubicBezTo>
                    <a:pt x="4" y="19"/>
                    <a:pt x="4" y="19"/>
                    <a:pt x="4" y="19"/>
                  </a:cubicBezTo>
                  <a:cubicBezTo>
                    <a:pt x="9" y="22"/>
                    <a:pt x="9" y="22"/>
                    <a:pt x="9" y="22"/>
                  </a:cubicBezTo>
                  <a:cubicBezTo>
                    <a:pt x="9" y="17"/>
                    <a:pt x="9" y="17"/>
                    <a:pt x="9" y="17"/>
                  </a:cubicBezTo>
                  <a:cubicBezTo>
                    <a:pt x="4" y="20"/>
                    <a:pt x="4" y="20"/>
                    <a:pt x="4" y="20"/>
                  </a:cubicBezTo>
                  <a:cubicBezTo>
                    <a:pt x="0" y="22"/>
                    <a:pt x="0" y="22"/>
                    <a:pt x="0" y="22"/>
                  </a:cubicBezTo>
                  <a:cubicBezTo>
                    <a:pt x="4" y="24"/>
                    <a:pt x="4" y="24"/>
                    <a:pt x="4" y="24"/>
                  </a:cubicBezTo>
                  <a:cubicBezTo>
                    <a:pt x="13" y="30"/>
                    <a:pt x="13" y="30"/>
                    <a:pt x="13" y="30"/>
                  </a:cubicBezTo>
                  <a:cubicBezTo>
                    <a:pt x="14" y="31"/>
                    <a:pt x="14" y="31"/>
                    <a:pt x="14" y="31"/>
                  </a:cubicBezTo>
                  <a:cubicBezTo>
                    <a:pt x="16" y="30"/>
                    <a:pt x="16" y="30"/>
                    <a:pt x="16" y="30"/>
                  </a:cubicBezTo>
                  <a:cubicBezTo>
                    <a:pt x="30" y="22"/>
                    <a:pt x="30" y="22"/>
                    <a:pt x="30" y="22"/>
                  </a:cubicBezTo>
                  <a:cubicBezTo>
                    <a:pt x="34" y="20"/>
                    <a:pt x="41" y="20"/>
                    <a:pt x="45" y="22"/>
                  </a:cubicBezTo>
                  <a:cubicBezTo>
                    <a:pt x="46" y="22"/>
                    <a:pt x="47" y="23"/>
                    <a:pt x="47" y="24"/>
                  </a:cubicBezTo>
                  <a:cubicBezTo>
                    <a:pt x="47" y="21"/>
                    <a:pt x="47" y="21"/>
                    <a:pt x="47" y="21"/>
                  </a:cubicBezTo>
                  <a:cubicBezTo>
                    <a:pt x="47" y="21"/>
                    <a:pt x="46" y="22"/>
                    <a:pt x="45" y="22"/>
                  </a:cubicBezTo>
                  <a:cubicBezTo>
                    <a:pt x="31" y="30"/>
                    <a:pt x="31" y="30"/>
                    <a:pt x="31" y="30"/>
                  </a:cubicBezTo>
                  <a:cubicBezTo>
                    <a:pt x="27" y="32"/>
                    <a:pt x="27" y="32"/>
                    <a:pt x="27" y="32"/>
                  </a:cubicBezTo>
                  <a:cubicBezTo>
                    <a:pt x="31" y="35"/>
                    <a:pt x="31" y="35"/>
                    <a:pt x="31" y="35"/>
                  </a:cubicBezTo>
                  <a:cubicBezTo>
                    <a:pt x="36" y="38"/>
                    <a:pt x="36" y="38"/>
                    <a:pt x="36" y="38"/>
                  </a:cubicBezTo>
                  <a:cubicBezTo>
                    <a:pt x="36" y="33"/>
                    <a:pt x="36" y="33"/>
                    <a:pt x="36" y="33"/>
                  </a:cubicBezTo>
                  <a:cubicBezTo>
                    <a:pt x="31" y="36"/>
                    <a:pt x="31" y="36"/>
                    <a:pt x="31" y="36"/>
                  </a:cubicBezTo>
                  <a:cubicBezTo>
                    <a:pt x="27" y="38"/>
                    <a:pt x="27" y="38"/>
                    <a:pt x="27" y="38"/>
                  </a:cubicBezTo>
                  <a:cubicBezTo>
                    <a:pt x="31" y="41"/>
                    <a:pt x="31" y="41"/>
                    <a:pt x="31" y="41"/>
                  </a:cubicBezTo>
                  <a:cubicBezTo>
                    <a:pt x="41" y="46"/>
                    <a:pt x="41" y="46"/>
                    <a:pt x="41" y="46"/>
                  </a:cubicBezTo>
                  <a:cubicBezTo>
                    <a:pt x="42" y="47"/>
                    <a:pt x="42" y="47"/>
                    <a:pt x="42" y="47"/>
                  </a:cubicBezTo>
                  <a:cubicBezTo>
                    <a:pt x="44" y="46"/>
                    <a:pt x="44" y="46"/>
                    <a:pt x="44" y="46"/>
                  </a:cubicBezTo>
                  <a:cubicBezTo>
                    <a:pt x="57" y="38"/>
                    <a:pt x="57" y="38"/>
                    <a:pt x="57" y="38"/>
                  </a:cubicBezTo>
                  <a:cubicBezTo>
                    <a:pt x="65" y="34"/>
                    <a:pt x="68" y="28"/>
                    <a:pt x="66" y="21"/>
                  </a:cubicBezTo>
                  <a:cubicBezTo>
                    <a:pt x="66" y="23"/>
                    <a:pt x="66" y="23"/>
                    <a:pt x="66" y="23"/>
                  </a:cubicBezTo>
                  <a:cubicBezTo>
                    <a:pt x="68" y="17"/>
                    <a:pt x="64" y="10"/>
                    <a:pt x="57" y="6"/>
                  </a:cubicBezTo>
                  <a:close/>
                  <a:moveTo>
                    <a:pt x="61" y="23"/>
                  </a:moveTo>
                  <a:cubicBezTo>
                    <a:pt x="62" y="27"/>
                    <a:pt x="60" y="30"/>
                    <a:pt x="55" y="33"/>
                  </a:cubicBezTo>
                  <a:cubicBezTo>
                    <a:pt x="55" y="33"/>
                    <a:pt x="41" y="41"/>
                    <a:pt x="41" y="41"/>
                  </a:cubicBezTo>
                  <a:cubicBezTo>
                    <a:pt x="44" y="41"/>
                    <a:pt x="44" y="41"/>
                    <a:pt x="44" y="41"/>
                  </a:cubicBezTo>
                  <a:cubicBezTo>
                    <a:pt x="34" y="36"/>
                    <a:pt x="34" y="36"/>
                    <a:pt x="34" y="36"/>
                  </a:cubicBezTo>
                  <a:cubicBezTo>
                    <a:pt x="34" y="41"/>
                    <a:pt x="34" y="41"/>
                    <a:pt x="34" y="41"/>
                  </a:cubicBezTo>
                  <a:cubicBezTo>
                    <a:pt x="39" y="38"/>
                    <a:pt x="39" y="38"/>
                    <a:pt x="39" y="38"/>
                  </a:cubicBezTo>
                  <a:cubicBezTo>
                    <a:pt x="43" y="35"/>
                    <a:pt x="43" y="35"/>
                    <a:pt x="43" y="35"/>
                  </a:cubicBezTo>
                  <a:cubicBezTo>
                    <a:pt x="39" y="33"/>
                    <a:pt x="39" y="33"/>
                    <a:pt x="39" y="33"/>
                  </a:cubicBezTo>
                  <a:cubicBezTo>
                    <a:pt x="34" y="30"/>
                    <a:pt x="34" y="30"/>
                    <a:pt x="34" y="30"/>
                  </a:cubicBezTo>
                  <a:cubicBezTo>
                    <a:pt x="34" y="35"/>
                    <a:pt x="34" y="35"/>
                    <a:pt x="34" y="35"/>
                  </a:cubicBezTo>
                  <a:cubicBezTo>
                    <a:pt x="48" y="27"/>
                    <a:pt x="48" y="27"/>
                    <a:pt x="48" y="27"/>
                  </a:cubicBezTo>
                  <a:cubicBezTo>
                    <a:pt x="49" y="26"/>
                    <a:pt x="51" y="25"/>
                    <a:pt x="51" y="24"/>
                  </a:cubicBezTo>
                  <a:cubicBezTo>
                    <a:pt x="53" y="22"/>
                    <a:pt x="53" y="22"/>
                    <a:pt x="53" y="22"/>
                  </a:cubicBezTo>
                  <a:cubicBezTo>
                    <a:pt x="51" y="21"/>
                    <a:pt x="51" y="21"/>
                    <a:pt x="51" y="21"/>
                  </a:cubicBezTo>
                  <a:cubicBezTo>
                    <a:pt x="51" y="19"/>
                    <a:pt x="49" y="18"/>
                    <a:pt x="48" y="17"/>
                  </a:cubicBezTo>
                  <a:cubicBezTo>
                    <a:pt x="42" y="14"/>
                    <a:pt x="33" y="14"/>
                    <a:pt x="27" y="17"/>
                  </a:cubicBezTo>
                  <a:cubicBezTo>
                    <a:pt x="13" y="25"/>
                    <a:pt x="13" y="25"/>
                    <a:pt x="13" y="25"/>
                  </a:cubicBezTo>
                  <a:cubicBezTo>
                    <a:pt x="16" y="25"/>
                    <a:pt x="16" y="25"/>
                    <a:pt x="16" y="25"/>
                  </a:cubicBezTo>
                  <a:cubicBezTo>
                    <a:pt x="6" y="20"/>
                    <a:pt x="6" y="20"/>
                    <a:pt x="6" y="20"/>
                  </a:cubicBezTo>
                  <a:cubicBezTo>
                    <a:pt x="6" y="24"/>
                    <a:pt x="6" y="24"/>
                    <a:pt x="6" y="24"/>
                  </a:cubicBezTo>
                  <a:cubicBezTo>
                    <a:pt x="11" y="22"/>
                    <a:pt x="11" y="22"/>
                    <a:pt x="11" y="22"/>
                  </a:cubicBezTo>
                  <a:cubicBezTo>
                    <a:pt x="15" y="19"/>
                    <a:pt x="15" y="19"/>
                    <a:pt x="15" y="19"/>
                  </a:cubicBezTo>
                  <a:cubicBezTo>
                    <a:pt x="11" y="17"/>
                    <a:pt x="11" y="17"/>
                    <a:pt x="11" y="17"/>
                  </a:cubicBezTo>
                  <a:cubicBezTo>
                    <a:pt x="6" y="14"/>
                    <a:pt x="6" y="14"/>
                    <a:pt x="6" y="14"/>
                  </a:cubicBezTo>
                  <a:cubicBezTo>
                    <a:pt x="6" y="19"/>
                    <a:pt x="6" y="19"/>
                    <a:pt x="6" y="19"/>
                  </a:cubicBezTo>
                  <a:cubicBezTo>
                    <a:pt x="20" y="11"/>
                    <a:pt x="20" y="11"/>
                    <a:pt x="20" y="11"/>
                  </a:cubicBezTo>
                  <a:cubicBezTo>
                    <a:pt x="29" y="5"/>
                    <a:pt x="45" y="5"/>
                    <a:pt x="54" y="11"/>
                  </a:cubicBezTo>
                  <a:cubicBezTo>
                    <a:pt x="60" y="14"/>
                    <a:pt x="62" y="18"/>
                    <a:pt x="61" y="21"/>
                  </a:cubicBezTo>
                  <a:cubicBezTo>
                    <a:pt x="60" y="22"/>
                    <a:pt x="60" y="22"/>
                    <a:pt x="60" y="22"/>
                  </a:cubicBezTo>
                  <a:lnTo>
                    <a:pt x="61" y="23"/>
                  </a:lnTo>
                  <a:close/>
                </a:path>
              </a:pathLst>
            </a:custGeom>
            <a:solidFill>
              <a:srgbClr val="333333"/>
            </a:solidFill>
            <a:ln w="9525">
              <a:noFill/>
              <a:round/>
              <a:headEnd/>
              <a:tailEnd/>
            </a:ln>
          </p:spPr>
          <p:txBody>
            <a:bodyPr/>
            <a:lstStyle/>
            <a:p>
              <a:endParaRPr lang="en-US"/>
            </a:p>
          </p:txBody>
        </p:sp>
        <p:sp>
          <p:nvSpPr>
            <p:cNvPr id="246" name="Freeform 54"/>
            <p:cNvSpPr>
              <a:spLocks/>
            </p:cNvSpPr>
            <p:nvPr/>
          </p:nvSpPr>
          <p:spPr bwMode="ltGray">
            <a:xfrm>
              <a:off x="855" y="1939"/>
              <a:ext cx="145" cy="85"/>
            </a:xfrm>
            <a:custGeom>
              <a:avLst/>
              <a:gdLst/>
              <a:ahLst/>
              <a:cxnLst>
                <a:cxn ang="0">
                  <a:pos x="51" y="6"/>
                </a:cxn>
                <a:cxn ang="0">
                  <a:pos x="14" y="6"/>
                </a:cxn>
                <a:cxn ang="0">
                  <a:pos x="0" y="14"/>
                </a:cxn>
                <a:cxn ang="0">
                  <a:pos x="9" y="20"/>
                </a:cxn>
                <a:cxn ang="0">
                  <a:pos x="23" y="12"/>
                </a:cxn>
                <a:cxn ang="0">
                  <a:pos x="41" y="12"/>
                </a:cxn>
                <a:cxn ang="0">
                  <a:pos x="41" y="22"/>
                </a:cxn>
                <a:cxn ang="0">
                  <a:pos x="28" y="30"/>
                </a:cxn>
                <a:cxn ang="0">
                  <a:pos x="37" y="36"/>
                </a:cxn>
                <a:cxn ang="0">
                  <a:pos x="51" y="28"/>
                </a:cxn>
                <a:cxn ang="0">
                  <a:pos x="51" y="6"/>
                </a:cxn>
              </a:cxnLst>
              <a:rect l="0" t="0" r="r" b="b"/>
              <a:pathLst>
                <a:path w="61" h="36">
                  <a:moveTo>
                    <a:pt x="51" y="6"/>
                  </a:moveTo>
                  <a:cubicBezTo>
                    <a:pt x="41" y="0"/>
                    <a:pt x="24" y="0"/>
                    <a:pt x="14" y="6"/>
                  </a:cubicBezTo>
                  <a:cubicBezTo>
                    <a:pt x="0" y="14"/>
                    <a:pt x="0" y="14"/>
                    <a:pt x="0" y="14"/>
                  </a:cubicBezTo>
                  <a:cubicBezTo>
                    <a:pt x="9" y="20"/>
                    <a:pt x="9" y="20"/>
                    <a:pt x="9" y="20"/>
                  </a:cubicBezTo>
                  <a:cubicBezTo>
                    <a:pt x="23" y="12"/>
                    <a:pt x="23" y="12"/>
                    <a:pt x="23" y="12"/>
                  </a:cubicBezTo>
                  <a:cubicBezTo>
                    <a:pt x="28" y="9"/>
                    <a:pt x="36" y="9"/>
                    <a:pt x="41" y="12"/>
                  </a:cubicBezTo>
                  <a:cubicBezTo>
                    <a:pt x="46" y="15"/>
                    <a:pt x="46" y="19"/>
                    <a:pt x="41" y="22"/>
                  </a:cubicBezTo>
                  <a:cubicBezTo>
                    <a:pt x="28" y="30"/>
                    <a:pt x="28" y="30"/>
                    <a:pt x="28" y="30"/>
                  </a:cubicBezTo>
                  <a:cubicBezTo>
                    <a:pt x="37" y="36"/>
                    <a:pt x="37" y="36"/>
                    <a:pt x="37" y="36"/>
                  </a:cubicBezTo>
                  <a:cubicBezTo>
                    <a:pt x="51" y="28"/>
                    <a:pt x="51" y="28"/>
                    <a:pt x="51" y="28"/>
                  </a:cubicBezTo>
                  <a:cubicBezTo>
                    <a:pt x="61" y="22"/>
                    <a:pt x="61" y="12"/>
                    <a:pt x="51" y="6"/>
                  </a:cubicBezTo>
                </a:path>
              </a:pathLst>
            </a:custGeom>
            <a:solidFill>
              <a:srgbClr val="7D7C7C"/>
            </a:solidFill>
            <a:ln w="9525">
              <a:noFill/>
              <a:round/>
              <a:headEnd/>
              <a:tailEnd/>
            </a:ln>
          </p:spPr>
          <p:txBody>
            <a:bodyPr/>
            <a:lstStyle/>
            <a:p>
              <a:endParaRPr lang="en-US"/>
            </a:p>
          </p:txBody>
        </p:sp>
        <p:sp>
          <p:nvSpPr>
            <p:cNvPr id="247" name="Freeform 55"/>
            <p:cNvSpPr>
              <a:spLocks/>
            </p:cNvSpPr>
            <p:nvPr/>
          </p:nvSpPr>
          <p:spPr bwMode="ltGray">
            <a:xfrm>
              <a:off x="855" y="1927"/>
              <a:ext cx="145" cy="83"/>
            </a:xfrm>
            <a:custGeom>
              <a:avLst/>
              <a:gdLst/>
              <a:ahLst/>
              <a:cxnLst>
                <a:cxn ang="0">
                  <a:pos x="51" y="5"/>
                </a:cxn>
                <a:cxn ang="0">
                  <a:pos x="14" y="5"/>
                </a:cxn>
                <a:cxn ang="0">
                  <a:pos x="0" y="13"/>
                </a:cxn>
                <a:cxn ang="0">
                  <a:pos x="9" y="19"/>
                </a:cxn>
                <a:cxn ang="0">
                  <a:pos x="23" y="11"/>
                </a:cxn>
                <a:cxn ang="0">
                  <a:pos x="41" y="11"/>
                </a:cxn>
                <a:cxn ang="0">
                  <a:pos x="41" y="21"/>
                </a:cxn>
                <a:cxn ang="0">
                  <a:pos x="28" y="29"/>
                </a:cxn>
                <a:cxn ang="0">
                  <a:pos x="37" y="35"/>
                </a:cxn>
                <a:cxn ang="0">
                  <a:pos x="51" y="27"/>
                </a:cxn>
                <a:cxn ang="0">
                  <a:pos x="51" y="5"/>
                </a:cxn>
              </a:cxnLst>
              <a:rect l="0" t="0" r="r" b="b"/>
              <a:pathLst>
                <a:path w="61" h="35">
                  <a:moveTo>
                    <a:pt x="51" y="5"/>
                  </a:moveTo>
                  <a:cubicBezTo>
                    <a:pt x="41" y="0"/>
                    <a:pt x="24" y="0"/>
                    <a:pt x="14" y="5"/>
                  </a:cubicBezTo>
                  <a:cubicBezTo>
                    <a:pt x="0" y="13"/>
                    <a:pt x="0" y="13"/>
                    <a:pt x="0" y="13"/>
                  </a:cubicBezTo>
                  <a:cubicBezTo>
                    <a:pt x="9" y="19"/>
                    <a:pt x="9" y="19"/>
                    <a:pt x="9" y="19"/>
                  </a:cubicBezTo>
                  <a:cubicBezTo>
                    <a:pt x="23" y="11"/>
                    <a:pt x="23" y="11"/>
                    <a:pt x="23" y="11"/>
                  </a:cubicBezTo>
                  <a:cubicBezTo>
                    <a:pt x="28" y="8"/>
                    <a:pt x="36" y="8"/>
                    <a:pt x="41" y="11"/>
                  </a:cubicBezTo>
                  <a:cubicBezTo>
                    <a:pt x="46" y="14"/>
                    <a:pt x="46" y="19"/>
                    <a:pt x="41" y="21"/>
                  </a:cubicBezTo>
                  <a:cubicBezTo>
                    <a:pt x="28" y="29"/>
                    <a:pt x="28" y="29"/>
                    <a:pt x="28" y="29"/>
                  </a:cubicBezTo>
                  <a:cubicBezTo>
                    <a:pt x="37" y="35"/>
                    <a:pt x="37" y="35"/>
                    <a:pt x="37" y="35"/>
                  </a:cubicBezTo>
                  <a:cubicBezTo>
                    <a:pt x="51" y="27"/>
                    <a:pt x="51" y="27"/>
                    <a:pt x="51" y="27"/>
                  </a:cubicBezTo>
                  <a:cubicBezTo>
                    <a:pt x="61" y="21"/>
                    <a:pt x="61" y="11"/>
                    <a:pt x="51" y="5"/>
                  </a:cubicBezTo>
                </a:path>
              </a:pathLst>
            </a:custGeom>
            <a:solidFill>
              <a:srgbClr val="E3E3E3"/>
            </a:solidFill>
            <a:ln w="9525">
              <a:noFill/>
              <a:round/>
              <a:headEnd/>
              <a:tailEnd/>
            </a:ln>
          </p:spPr>
          <p:txBody>
            <a:bodyPr/>
            <a:lstStyle/>
            <a:p>
              <a:endParaRPr lang="en-US"/>
            </a:p>
          </p:txBody>
        </p:sp>
        <p:sp>
          <p:nvSpPr>
            <p:cNvPr id="248" name="Freeform 56"/>
            <p:cNvSpPr>
              <a:spLocks noEditPoints="1"/>
            </p:cNvSpPr>
            <p:nvPr/>
          </p:nvSpPr>
          <p:spPr bwMode="ltGray">
            <a:xfrm>
              <a:off x="725" y="1939"/>
              <a:ext cx="244" cy="193"/>
            </a:xfrm>
            <a:custGeom>
              <a:avLst/>
              <a:gdLst/>
              <a:ahLst/>
              <a:cxnLst>
                <a:cxn ang="0">
                  <a:pos x="173" y="26"/>
                </a:cxn>
                <a:cxn ang="0">
                  <a:pos x="107" y="2"/>
                </a:cxn>
                <a:cxn ang="0">
                  <a:pos x="104" y="0"/>
                </a:cxn>
                <a:cxn ang="0">
                  <a:pos x="102" y="2"/>
                </a:cxn>
                <a:cxn ang="0">
                  <a:pos x="5" y="59"/>
                </a:cxn>
                <a:cxn ang="0">
                  <a:pos x="0" y="61"/>
                </a:cxn>
                <a:cxn ang="0">
                  <a:pos x="0" y="64"/>
                </a:cxn>
                <a:cxn ang="0">
                  <a:pos x="0" y="87"/>
                </a:cxn>
                <a:cxn ang="0">
                  <a:pos x="0" y="108"/>
                </a:cxn>
                <a:cxn ang="0">
                  <a:pos x="0" y="113"/>
                </a:cxn>
                <a:cxn ang="0">
                  <a:pos x="3" y="116"/>
                </a:cxn>
                <a:cxn ang="0">
                  <a:pos x="69" y="163"/>
                </a:cxn>
                <a:cxn ang="0">
                  <a:pos x="71" y="163"/>
                </a:cxn>
                <a:cxn ang="0">
                  <a:pos x="71" y="165"/>
                </a:cxn>
                <a:cxn ang="0">
                  <a:pos x="138" y="191"/>
                </a:cxn>
                <a:cxn ang="0">
                  <a:pos x="140" y="193"/>
                </a:cxn>
                <a:cxn ang="0">
                  <a:pos x="142" y="191"/>
                </a:cxn>
                <a:cxn ang="0">
                  <a:pos x="239" y="134"/>
                </a:cxn>
                <a:cxn ang="0">
                  <a:pos x="244" y="132"/>
                </a:cxn>
                <a:cxn ang="0">
                  <a:pos x="244" y="130"/>
                </a:cxn>
                <a:cxn ang="0">
                  <a:pos x="244" y="82"/>
                </a:cxn>
                <a:cxn ang="0">
                  <a:pos x="244" y="80"/>
                </a:cxn>
                <a:cxn ang="0">
                  <a:pos x="241" y="78"/>
                </a:cxn>
                <a:cxn ang="0">
                  <a:pos x="175" y="26"/>
                </a:cxn>
                <a:cxn ang="0">
                  <a:pos x="173" y="26"/>
                </a:cxn>
                <a:cxn ang="0">
                  <a:pos x="173" y="26"/>
                </a:cxn>
                <a:cxn ang="0">
                  <a:pos x="230" y="82"/>
                </a:cxn>
                <a:cxn ang="0">
                  <a:pos x="230" y="130"/>
                </a:cxn>
                <a:cxn ang="0">
                  <a:pos x="232" y="123"/>
                </a:cxn>
                <a:cxn ang="0">
                  <a:pos x="135" y="179"/>
                </a:cxn>
                <a:cxn ang="0">
                  <a:pos x="142" y="179"/>
                </a:cxn>
                <a:cxn ang="0">
                  <a:pos x="76" y="153"/>
                </a:cxn>
                <a:cxn ang="0">
                  <a:pos x="76" y="153"/>
                </a:cxn>
                <a:cxn ang="0">
                  <a:pos x="12" y="104"/>
                </a:cxn>
                <a:cxn ang="0">
                  <a:pos x="15" y="108"/>
                </a:cxn>
                <a:cxn ang="0">
                  <a:pos x="15" y="87"/>
                </a:cxn>
                <a:cxn ang="0">
                  <a:pos x="15" y="64"/>
                </a:cxn>
                <a:cxn ang="0">
                  <a:pos x="10" y="71"/>
                </a:cxn>
                <a:cxn ang="0">
                  <a:pos x="109" y="14"/>
                </a:cxn>
                <a:cxn ang="0">
                  <a:pos x="102" y="14"/>
                </a:cxn>
                <a:cxn ang="0">
                  <a:pos x="168" y="38"/>
                </a:cxn>
                <a:cxn ang="0">
                  <a:pos x="166" y="38"/>
                </a:cxn>
                <a:cxn ang="0">
                  <a:pos x="232" y="90"/>
                </a:cxn>
                <a:cxn ang="0">
                  <a:pos x="230" y="82"/>
                </a:cxn>
              </a:cxnLst>
              <a:rect l="0" t="0" r="r" b="b"/>
              <a:pathLst>
                <a:path w="244" h="193">
                  <a:moveTo>
                    <a:pt x="173" y="26"/>
                  </a:moveTo>
                  <a:lnTo>
                    <a:pt x="107" y="2"/>
                  </a:lnTo>
                  <a:lnTo>
                    <a:pt x="104" y="0"/>
                  </a:lnTo>
                  <a:lnTo>
                    <a:pt x="102" y="2"/>
                  </a:lnTo>
                  <a:lnTo>
                    <a:pt x="5" y="59"/>
                  </a:lnTo>
                  <a:lnTo>
                    <a:pt x="0" y="61"/>
                  </a:lnTo>
                  <a:lnTo>
                    <a:pt x="0" y="64"/>
                  </a:lnTo>
                  <a:lnTo>
                    <a:pt x="0" y="87"/>
                  </a:lnTo>
                  <a:lnTo>
                    <a:pt x="0" y="108"/>
                  </a:lnTo>
                  <a:lnTo>
                    <a:pt x="0" y="113"/>
                  </a:lnTo>
                  <a:lnTo>
                    <a:pt x="3" y="116"/>
                  </a:lnTo>
                  <a:lnTo>
                    <a:pt x="69" y="163"/>
                  </a:lnTo>
                  <a:lnTo>
                    <a:pt x="71" y="163"/>
                  </a:lnTo>
                  <a:lnTo>
                    <a:pt x="71" y="165"/>
                  </a:lnTo>
                  <a:lnTo>
                    <a:pt x="138" y="191"/>
                  </a:lnTo>
                  <a:lnTo>
                    <a:pt x="140" y="193"/>
                  </a:lnTo>
                  <a:lnTo>
                    <a:pt x="142" y="191"/>
                  </a:lnTo>
                  <a:lnTo>
                    <a:pt x="239" y="134"/>
                  </a:lnTo>
                  <a:lnTo>
                    <a:pt x="244" y="132"/>
                  </a:lnTo>
                  <a:lnTo>
                    <a:pt x="244" y="130"/>
                  </a:lnTo>
                  <a:lnTo>
                    <a:pt x="244" y="82"/>
                  </a:lnTo>
                  <a:lnTo>
                    <a:pt x="244" y="80"/>
                  </a:lnTo>
                  <a:lnTo>
                    <a:pt x="241" y="78"/>
                  </a:lnTo>
                  <a:lnTo>
                    <a:pt x="175" y="26"/>
                  </a:lnTo>
                  <a:lnTo>
                    <a:pt x="173" y="26"/>
                  </a:lnTo>
                  <a:lnTo>
                    <a:pt x="173" y="26"/>
                  </a:lnTo>
                  <a:close/>
                  <a:moveTo>
                    <a:pt x="230" y="82"/>
                  </a:moveTo>
                  <a:lnTo>
                    <a:pt x="230" y="130"/>
                  </a:lnTo>
                  <a:lnTo>
                    <a:pt x="232" y="123"/>
                  </a:lnTo>
                  <a:lnTo>
                    <a:pt x="135" y="179"/>
                  </a:lnTo>
                  <a:lnTo>
                    <a:pt x="142" y="179"/>
                  </a:lnTo>
                  <a:lnTo>
                    <a:pt x="76" y="153"/>
                  </a:lnTo>
                  <a:lnTo>
                    <a:pt x="76" y="153"/>
                  </a:lnTo>
                  <a:lnTo>
                    <a:pt x="12" y="104"/>
                  </a:lnTo>
                  <a:lnTo>
                    <a:pt x="15" y="108"/>
                  </a:lnTo>
                  <a:lnTo>
                    <a:pt x="15" y="87"/>
                  </a:lnTo>
                  <a:lnTo>
                    <a:pt x="15" y="64"/>
                  </a:lnTo>
                  <a:lnTo>
                    <a:pt x="10" y="71"/>
                  </a:lnTo>
                  <a:lnTo>
                    <a:pt x="109" y="14"/>
                  </a:lnTo>
                  <a:lnTo>
                    <a:pt x="102" y="14"/>
                  </a:lnTo>
                  <a:lnTo>
                    <a:pt x="168" y="38"/>
                  </a:lnTo>
                  <a:lnTo>
                    <a:pt x="166" y="38"/>
                  </a:lnTo>
                  <a:lnTo>
                    <a:pt x="232" y="90"/>
                  </a:lnTo>
                  <a:lnTo>
                    <a:pt x="230" y="82"/>
                  </a:lnTo>
                  <a:close/>
                </a:path>
              </a:pathLst>
            </a:custGeom>
            <a:solidFill>
              <a:srgbClr val="333333"/>
            </a:solidFill>
            <a:ln w="9525">
              <a:noFill/>
              <a:round/>
              <a:headEnd/>
              <a:tailEnd/>
            </a:ln>
          </p:spPr>
          <p:txBody>
            <a:bodyPr/>
            <a:lstStyle/>
            <a:p>
              <a:endParaRPr lang="en-US"/>
            </a:p>
          </p:txBody>
        </p:sp>
        <p:sp>
          <p:nvSpPr>
            <p:cNvPr id="249" name="Rectangle 57"/>
            <p:cNvSpPr>
              <a:spLocks noChangeArrowheads="1"/>
            </p:cNvSpPr>
            <p:nvPr/>
          </p:nvSpPr>
          <p:spPr bwMode="ltGray">
            <a:xfrm>
              <a:off x="780" y="2038"/>
              <a:ext cx="1" cy="50"/>
            </a:xfrm>
            <a:prstGeom prst="rect">
              <a:avLst/>
            </a:prstGeom>
            <a:solidFill>
              <a:srgbClr val="B3B3B3"/>
            </a:solidFill>
            <a:ln w="9525">
              <a:noFill/>
              <a:miter lim="800000"/>
              <a:headEnd/>
              <a:tailEnd/>
            </a:ln>
          </p:spPr>
          <p:txBody>
            <a:bodyPr/>
            <a:lstStyle/>
            <a:p>
              <a:endParaRPr lang="en-US"/>
            </a:p>
          </p:txBody>
        </p:sp>
        <p:sp>
          <p:nvSpPr>
            <p:cNvPr id="250" name="Rectangle 58"/>
            <p:cNvSpPr>
              <a:spLocks noChangeArrowheads="1"/>
            </p:cNvSpPr>
            <p:nvPr/>
          </p:nvSpPr>
          <p:spPr bwMode="ltGray">
            <a:xfrm>
              <a:off x="780" y="2038"/>
              <a:ext cx="2" cy="50"/>
            </a:xfrm>
            <a:prstGeom prst="rect">
              <a:avLst/>
            </a:prstGeom>
            <a:solidFill>
              <a:srgbClr val="B3B3B3"/>
            </a:solidFill>
            <a:ln w="9525">
              <a:noFill/>
              <a:miter lim="800000"/>
              <a:headEnd/>
              <a:tailEnd/>
            </a:ln>
          </p:spPr>
          <p:txBody>
            <a:bodyPr/>
            <a:lstStyle/>
            <a:p>
              <a:endParaRPr lang="en-US"/>
            </a:p>
          </p:txBody>
        </p:sp>
        <p:sp>
          <p:nvSpPr>
            <p:cNvPr id="251" name="Rectangle 59"/>
            <p:cNvSpPr>
              <a:spLocks noChangeArrowheads="1"/>
            </p:cNvSpPr>
            <p:nvPr/>
          </p:nvSpPr>
          <p:spPr bwMode="ltGray">
            <a:xfrm>
              <a:off x="782" y="2038"/>
              <a:ext cx="1" cy="50"/>
            </a:xfrm>
            <a:prstGeom prst="rect">
              <a:avLst/>
            </a:prstGeom>
            <a:solidFill>
              <a:srgbClr val="B6B6B6"/>
            </a:solidFill>
            <a:ln w="9525">
              <a:noFill/>
              <a:miter lim="800000"/>
              <a:headEnd/>
              <a:tailEnd/>
            </a:ln>
          </p:spPr>
          <p:txBody>
            <a:bodyPr/>
            <a:lstStyle/>
            <a:p>
              <a:endParaRPr lang="en-US"/>
            </a:p>
          </p:txBody>
        </p:sp>
        <p:sp>
          <p:nvSpPr>
            <p:cNvPr id="252" name="Rectangle 60"/>
            <p:cNvSpPr>
              <a:spLocks noChangeArrowheads="1"/>
            </p:cNvSpPr>
            <p:nvPr/>
          </p:nvSpPr>
          <p:spPr bwMode="ltGray">
            <a:xfrm>
              <a:off x="782" y="2038"/>
              <a:ext cx="3" cy="50"/>
            </a:xfrm>
            <a:prstGeom prst="rect">
              <a:avLst/>
            </a:prstGeom>
            <a:solidFill>
              <a:srgbClr val="B9B9B9"/>
            </a:solidFill>
            <a:ln w="9525">
              <a:noFill/>
              <a:miter lim="800000"/>
              <a:headEnd/>
              <a:tailEnd/>
            </a:ln>
          </p:spPr>
          <p:txBody>
            <a:bodyPr/>
            <a:lstStyle/>
            <a:p>
              <a:endParaRPr lang="en-US"/>
            </a:p>
          </p:txBody>
        </p:sp>
        <p:sp>
          <p:nvSpPr>
            <p:cNvPr id="253" name="Rectangle 61"/>
            <p:cNvSpPr>
              <a:spLocks noChangeArrowheads="1"/>
            </p:cNvSpPr>
            <p:nvPr/>
          </p:nvSpPr>
          <p:spPr bwMode="ltGray">
            <a:xfrm>
              <a:off x="785" y="2038"/>
              <a:ext cx="1" cy="50"/>
            </a:xfrm>
            <a:prstGeom prst="rect">
              <a:avLst/>
            </a:prstGeom>
            <a:solidFill>
              <a:srgbClr val="BCBCBC"/>
            </a:solidFill>
            <a:ln w="9525">
              <a:noFill/>
              <a:miter lim="800000"/>
              <a:headEnd/>
              <a:tailEnd/>
            </a:ln>
          </p:spPr>
          <p:txBody>
            <a:bodyPr/>
            <a:lstStyle/>
            <a:p>
              <a:endParaRPr lang="en-US"/>
            </a:p>
          </p:txBody>
        </p:sp>
        <p:sp>
          <p:nvSpPr>
            <p:cNvPr id="254" name="Rectangle 62"/>
            <p:cNvSpPr>
              <a:spLocks noChangeArrowheads="1"/>
            </p:cNvSpPr>
            <p:nvPr/>
          </p:nvSpPr>
          <p:spPr bwMode="ltGray">
            <a:xfrm>
              <a:off x="785" y="2038"/>
              <a:ext cx="2" cy="50"/>
            </a:xfrm>
            <a:prstGeom prst="rect">
              <a:avLst/>
            </a:prstGeom>
            <a:solidFill>
              <a:srgbClr val="BFBFBF"/>
            </a:solidFill>
            <a:ln w="9525">
              <a:noFill/>
              <a:miter lim="800000"/>
              <a:headEnd/>
              <a:tailEnd/>
            </a:ln>
          </p:spPr>
          <p:txBody>
            <a:bodyPr/>
            <a:lstStyle/>
            <a:p>
              <a:endParaRPr lang="en-US"/>
            </a:p>
          </p:txBody>
        </p:sp>
        <p:sp>
          <p:nvSpPr>
            <p:cNvPr id="255" name="Rectangle 63"/>
            <p:cNvSpPr>
              <a:spLocks noChangeArrowheads="1"/>
            </p:cNvSpPr>
            <p:nvPr/>
          </p:nvSpPr>
          <p:spPr bwMode="ltGray">
            <a:xfrm>
              <a:off x="787" y="2038"/>
              <a:ext cx="2" cy="50"/>
            </a:xfrm>
            <a:prstGeom prst="rect">
              <a:avLst/>
            </a:prstGeom>
            <a:solidFill>
              <a:srgbClr val="C1C1C0"/>
            </a:solidFill>
            <a:ln w="9525">
              <a:noFill/>
              <a:miter lim="800000"/>
              <a:headEnd/>
              <a:tailEnd/>
            </a:ln>
          </p:spPr>
          <p:txBody>
            <a:bodyPr/>
            <a:lstStyle/>
            <a:p>
              <a:endParaRPr lang="en-US"/>
            </a:p>
          </p:txBody>
        </p:sp>
        <p:sp>
          <p:nvSpPr>
            <p:cNvPr id="256" name="Rectangle 64"/>
            <p:cNvSpPr>
              <a:spLocks noChangeArrowheads="1"/>
            </p:cNvSpPr>
            <p:nvPr/>
          </p:nvSpPr>
          <p:spPr bwMode="ltGray">
            <a:xfrm>
              <a:off x="789" y="2038"/>
              <a:ext cx="1" cy="50"/>
            </a:xfrm>
            <a:prstGeom prst="rect">
              <a:avLst/>
            </a:prstGeom>
            <a:solidFill>
              <a:srgbClr val="C4C4C4"/>
            </a:solidFill>
            <a:ln w="9525">
              <a:noFill/>
              <a:miter lim="800000"/>
              <a:headEnd/>
              <a:tailEnd/>
            </a:ln>
          </p:spPr>
          <p:txBody>
            <a:bodyPr/>
            <a:lstStyle/>
            <a:p>
              <a:endParaRPr lang="en-US"/>
            </a:p>
          </p:txBody>
        </p:sp>
        <p:sp>
          <p:nvSpPr>
            <p:cNvPr id="257" name="Rectangle 65"/>
            <p:cNvSpPr>
              <a:spLocks noChangeArrowheads="1"/>
            </p:cNvSpPr>
            <p:nvPr/>
          </p:nvSpPr>
          <p:spPr bwMode="ltGray">
            <a:xfrm>
              <a:off x="789" y="2038"/>
              <a:ext cx="3" cy="50"/>
            </a:xfrm>
            <a:prstGeom prst="rect">
              <a:avLst/>
            </a:prstGeom>
            <a:solidFill>
              <a:srgbClr val="C7C7C7"/>
            </a:solidFill>
            <a:ln w="9525">
              <a:noFill/>
              <a:miter lim="800000"/>
              <a:headEnd/>
              <a:tailEnd/>
            </a:ln>
          </p:spPr>
          <p:txBody>
            <a:bodyPr/>
            <a:lstStyle/>
            <a:p>
              <a:endParaRPr lang="en-US"/>
            </a:p>
          </p:txBody>
        </p:sp>
        <p:sp>
          <p:nvSpPr>
            <p:cNvPr id="258" name="Rectangle 66"/>
            <p:cNvSpPr>
              <a:spLocks noChangeArrowheads="1"/>
            </p:cNvSpPr>
            <p:nvPr/>
          </p:nvSpPr>
          <p:spPr bwMode="ltGray">
            <a:xfrm>
              <a:off x="792" y="2038"/>
              <a:ext cx="1" cy="50"/>
            </a:xfrm>
            <a:prstGeom prst="rect">
              <a:avLst/>
            </a:prstGeom>
            <a:solidFill>
              <a:srgbClr val="CACACA"/>
            </a:solidFill>
            <a:ln w="9525">
              <a:noFill/>
              <a:miter lim="800000"/>
              <a:headEnd/>
              <a:tailEnd/>
            </a:ln>
          </p:spPr>
          <p:txBody>
            <a:bodyPr/>
            <a:lstStyle/>
            <a:p>
              <a:endParaRPr lang="en-US"/>
            </a:p>
          </p:txBody>
        </p:sp>
        <p:sp>
          <p:nvSpPr>
            <p:cNvPr id="259" name="Rectangle 67"/>
            <p:cNvSpPr>
              <a:spLocks noChangeArrowheads="1"/>
            </p:cNvSpPr>
            <p:nvPr/>
          </p:nvSpPr>
          <p:spPr bwMode="ltGray">
            <a:xfrm>
              <a:off x="792" y="2038"/>
              <a:ext cx="2" cy="50"/>
            </a:xfrm>
            <a:prstGeom prst="rect">
              <a:avLst/>
            </a:prstGeom>
            <a:solidFill>
              <a:srgbClr val="CDCDCD"/>
            </a:solidFill>
            <a:ln w="9525">
              <a:noFill/>
              <a:miter lim="800000"/>
              <a:headEnd/>
              <a:tailEnd/>
            </a:ln>
          </p:spPr>
          <p:txBody>
            <a:bodyPr/>
            <a:lstStyle/>
            <a:p>
              <a:endParaRPr lang="en-US"/>
            </a:p>
          </p:txBody>
        </p:sp>
        <p:sp>
          <p:nvSpPr>
            <p:cNvPr id="260" name="Rectangle 68"/>
            <p:cNvSpPr>
              <a:spLocks noChangeArrowheads="1"/>
            </p:cNvSpPr>
            <p:nvPr/>
          </p:nvSpPr>
          <p:spPr bwMode="ltGray">
            <a:xfrm>
              <a:off x="794" y="2038"/>
              <a:ext cx="1" cy="50"/>
            </a:xfrm>
            <a:prstGeom prst="rect">
              <a:avLst/>
            </a:prstGeom>
            <a:solidFill>
              <a:srgbClr val="D0D0D0"/>
            </a:solidFill>
            <a:ln w="9525">
              <a:noFill/>
              <a:miter lim="800000"/>
              <a:headEnd/>
              <a:tailEnd/>
            </a:ln>
          </p:spPr>
          <p:txBody>
            <a:bodyPr/>
            <a:lstStyle/>
            <a:p>
              <a:endParaRPr lang="en-US"/>
            </a:p>
          </p:txBody>
        </p:sp>
        <p:sp>
          <p:nvSpPr>
            <p:cNvPr id="261" name="Rectangle 69"/>
            <p:cNvSpPr>
              <a:spLocks noChangeArrowheads="1"/>
            </p:cNvSpPr>
            <p:nvPr/>
          </p:nvSpPr>
          <p:spPr bwMode="ltGray">
            <a:xfrm>
              <a:off x="794" y="2038"/>
              <a:ext cx="2" cy="50"/>
            </a:xfrm>
            <a:prstGeom prst="rect">
              <a:avLst/>
            </a:prstGeom>
            <a:solidFill>
              <a:srgbClr val="D4D3D3"/>
            </a:solidFill>
            <a:ln w="9525">
              <a:noFill/>
              <a:miter lim="800000"/>
              <a:headEnd/>
              <a:tailEnd/>
            </a:ln>
          </p:spPr>
          <p:txBody>
            <a:bodyPr/>
            <a:lstStyle/>
            <a:p>
              <a:endParaRPr lang="en-US"/>
            </a:p>
          </p:txBody>
        </p:sp>
        <p:sp>
          <p:nvSpPr>
            <p:cNvPr id="262" name="Rectangle 70"/>
            <p:cNvSpPr>
              <a:spLocks noChangeArrowheads="1"/>
            </p:cNvSpPr>
            <p:nvPr/>
          </p:nvSpPr>
          <p:spPr bwMode="ltGray">
            <a:xfrm>
              <a:off x="796" y="2038"/>
              <a:ext cx="1" cy="50"/>
            </a:xfrm>
            <a:prstGeom prst="rect">
              <a:avLst/>
            </a:prstGeom>
            <a:solidFill>
              <a:srgbClr val="D6D5D5"/>
            </a:solidFill>
            <a:ln w="9525">
              <a:noFill/>
              <a:miter lim="800000"/>
              <a:headEnd/>
              <a:tailEnd/>
            </a:ln>
          </p:spPr>
          <p:txBody>
            <a:bodyPr/>
            <a:lstStyle/>
            <a:p>
              <a:endParaRPr lang="en-US"/>
            </a:p>
          </p:txBody>
        </p:sp>
        <p:sp>
          <p:nvSpPr>
            <p:cNvPr id="263" name="Rectangle 71"/>
            <p:cNvSpPr>
              <a:spLocks noChangeArrowheads="1"/>
            </p:cNvSpPr>
            <p:nvPr/>
          </p:nvSpPr>
          <p:spPr bwMode="ltGray">
            <a:xfrm>
              <a:off x="796" y="2038"/>
              <a:ext cx="3" cy="50"/>
            </a:xfrm>
            <a:prstGeom prst="rect">
              <a:avLst/>
            </a:prstGeom>
            <a:solidFill>
              <a:srgbClr val="D9D8D8"/>
            </a:solidFill>
            <a:ln w="9525">
              <a:noFill/>
              <a:miter lim="800000"/>
              <a:headEnd/>
              <a:tailEnd/>
            </a:ln>
          </p:spPr>
          <p:txBody>
            <a:bodyPr/>
            <a:lstStyle/>
            <a:p>
              <a:endParaRPr lang="en-US"/>
            </a:p>
          </p:txBody>
        </p:sp>
        <p:sp>
          <p:nvSpPr>
            <p:cNvPr id="264" name="Rectangle 72"/>
            <p:cNvSpPr>
              <a:spLocks noChangeArrowheads="1"/>
            </p:cNvSpPr>
            <p:nvPr/>
          </p:nvSpPr>
          <p:spPr bwMode="ltGray">
            <a:xfrm>
              <a:off x="799" y="2038"/>
              <a:ext cx="1" cy="50"/>
            </a:xfrm>
            <a:prstGeom prst="rect">
              <a:avLst/>
            </a:prstGeom>
            <a:solidFill>
              <a:srgbClr val="DCDCDC"/>
            </a:solidFill>
            <a:ln w="9525">
              <a:noFill/>
              <a:miter lim="800000"/>
              <a:headEnd/>
              <a:tailEnd/>
            </a:ln>
          </p:spPr>
          <p:txBody>
            <a:bodyPr/>
            <a:lstStyle/>
            <a:p>
              <a:endParaRPr lang="en-US"/>
            </a:p>
          </p:txBody>
        </p:sp>
        <p:sp>
          <p:nvSpPr>
            <p:cNvPr id="265" name="Rectangle 73"/>
            <p:cNvSpPr>
              <a:spLocks noChangeArrowheads="1"/>
            </p:cNvSpPr>
            <p:nvPr/>
          </p:nvSpPr>
          <p:spPr bwMode="ltGray">
            <a:xfrm>
              <a:off x="799" y="2038"/>
              <a:ext cx="2" cy="50"/>
            </a:xfrm>
            <a:prstGeom prst="rect">
              <a:avLst/>
            </a:prstGeom>
            <a:solidFill>
              <a:srgbClr val="E0DFDF"/>
            </a:solidFill>
            <a:ln w="9525">
              <a:noFill/>
              <a:miter lim="800000"/>
              <a:headEnd/>
              <a:tailEnd/>
            </a:ln>
          </p:spPr>
          <p:txBody>
            <a:bodyPr/>
            <a:lstStyle/>
            <a:p>
              <a:endParaRPr lang="en-US"/>
            </a:p>
          </p:txBody>
        </p:sp>
        <p:sp>
          <p:nvSpPr>
            <p:cNvPr id="266" name="Rectangle 74"/>
            <p:cNvSpPr>
              <a:spLocks noChangeArrowheads="1"/>
            </p:cNvSpPr>
            <p:nvPr/>
          </p:nvSpPr>
          <p:spPr bwMode="ltGray">
            <a:xfrm>
              <a:off x="801" y="2038"/>
              <a:ext cx="1" cy="50"/>
            </a:xfrm>
            <a:prstGeom prst="rect">
              <a:avLst/>
            </a:prstGeom>
            <a:solidFill>
              <a:srgbClr val="E3E2E2"/>
            </a:solidFill>
            <a:ln w="9525">
              <a:noFill/>
              <a:miter lim="800000"/>
              <a:headEnd/>
              <a:tailEnd/>
            </a:ln>
          </p:spPr>
          <p:txBody>
            <a:bodyPr/>
            <a:lstStyle/>
            <a:p>
              <a:endParaRPr lang="en-US"/>
            </a:p>
          </p:txBody>
        </p:sp>
        <p:sp>
          <p:nvSpPr>
            <p:cNvPr id="267" name="Rectangle 75"/>
            <p:cNvSpPr>
              <a:spLocks noChangeArrowheads="1"/>
            </p:cNvSpPr>
            <p:nvPr/>
          </p:nvSpPr>
          <p:spPr bwMode="ltGray">
            <a:xfrm>
              <a:off x="801" y="2038"/>
              <a:ext cx="2" cy="50"/>
            </a:xfrm>
            <a:prstGeom prst="rect">
              <a:avLst/>
            </a:prstGeom>
            <a:solidFill>
              <a:srgbClr val="E5E4E4"/>
            </a:solidFill>
            <a:ln w="9525">
              <a:noFill/>
              <a:miter lim="800000"/>
              <a:headEnd/>
              <a:tailEnd/>
            </a:ln>
          </p:spPr>
          <p:txBody>
            <a:bodyPr/>
            <a:lstStyle/>
            <a:p>
              <a:endParaRPr lang="en-US"/>
            </a:p>
          </p:txBody>
        </p:sp>
        <p:sp>
          <p:nvSpPr>
            <p:cNvPr id="268" name="Rectangle 76"/>
            <p:cNvSpPr>
              <a:spLocks noChangeArrowheads="1"/>
            </p:cNvSpPr>
            <p:nvPr/>
          </p:nvSpPr>
          <p:spPr bwMode="ltGray">
            <a:xfrm>
              <a:off x="803" y="2038"/>
              <a:ext cx="1" cy="50"/>
            </a:xfrm>
            <a:prstGeom prst="rect">
              <a:avLst/>
            </a:prstGeom>
            <a:solidFill>
              <a:srgbClr val="E7E6E6"/>
            </a:solidFill>
            <a:ln w="9525">
              <a:noFill/>
              <a:miter lim="800000"/>
              <a:headEnd/>
              <a:tailEnd/>
            </a:ln>
          </p:spPr>
          <p:txBody>
            <a:bodyPr/>
            <a:lstStyle/>
            <a:p>
              <a:endParaRPr lang="en-US"/>
            </a:p>
          </p:txBody>
        </p:sp>
        <p:sp>
          <p:nvSpPr>
            <p:cNvPr id="269" name="Rectangle 77"/>
            <p:cNvSpPr>
              <a:spLocks noChangeArrowheads="1"/>
            </p:cNvSpPr>
            <p:nvPr/>
          </p:nvSpPr>
          <p:spPr bwMode="ltGray">
            <a:xfrm>
              <a:off x="803" y="2038"/>
              <a:ext cx="3" cy="50"/>
            </a:xfrm>
            <a:prstGeom prst="rect">
              <a:avLst/>
            </a:prstGeom>
            <a:solidFill>
              <a:srgbClr val="EBEAEA"/>
            </a:solidFill>
            <a:ln w="9525">
              <a:noFill/>
              <a:miter lim="800000"/>
              <a:headEnd/>
              <a:tailEnd/>
            </a:ln>
          </p:spPr>
          <p:txBody>
            <a:bodyPr/>
            <a:lstStyle/>
            <a:p>
              <a:endParaRPr lang="en-US"/>
            </a:p>
          </p:txBody>
        </p:sp>
        <p:sp>
          <p:nvSpPr>
            <p:cNvPr id="270" name="Rectangle 78"/>
            <p:cNvSpPr>
              <a:spLocks noChangeArrowheads="1"/>
            </p:cNvSpPr>
            <p:nvPr/>
          </p:nvSpPr>
          <p:spPr bwMode="ltGray">
            <a:xfrm>
              <a:off x="806" y="2038"/>
              <a:ext cx="1" cy="50"/>
            </a:xfrm>
            <a:prstGeom prst="rect">
              <a:avLst/>
            </a:prstGeom>
            <a:solidFill>
              <a:srgbClr val="EEEDED"/>
            </a:solidFill>
            <a:ln w="9525">
              <a:noFill/>
              <a:miter lim="800000"/>
              <a:headEnd/>
              <a:tailEnd/>
            </a:ln>
          </p:spPr>
          <p:txBody>
            <a:bodyPr/>
            <a:lstStyle/>
            <a:p>
              <a:endParaRPr lang="en-US"/>
            </a:p>
          </p:txBody>
        </p:sp>
        <p:sp>
          <p:nvSpPr>
            <p:cNvPr id="271" name="Rectangle 79"/>
            <p:cNvSpPr>
              <a:spLocks noChangeArrowheads="1"/>
            </p:cNvSpPr>
            <p:nvPr/>
          </p:nvSpPr>
          <p:spPr bwMode="ltGray">
            <a:xfrm>
              <a:off x="806" y="2038"/>
              <a:ext cx="2" cy="50"/>
            </a:xfrm>
            <a:prstGeom prst="rect">
              <a:avLst/>
            </a:prstGeom>
            <a:solidFill>
              <a:srgbClr val="F1F0F0"/>
            </a:solidFill>
            <a:ln w="9525">
              <a:noFill/>
              <a:miter lim="800000"/>
              <a:headEnd/>
              <a:tailEnd/>
            </a:ln>
          </p:spPr>
          <p:txBody>
            <a:bodyPr/>
            <a:lstStyle/>
            <a:p>
              <a:endParaRPr lang="en-US"/>
            </a:p>
          </p:txBody>
        </p:sp>
        <p:sp>
          <p:nvSpPr>
            <p:cNvPr id="272" name="Rectangle 80"/>
            <p:cNvSpPr>
              <a:spLocks noChangeArrowheads="1"/>
            </p:cNvSpPr>
            <p:nvPr/>
          </p:nvSpPr>
          <p:spPr bwMode="ltGray">
            <a:xfrm>
              <a:off x="808" y="2038"/>
              <a:ext cx="1" cy="50"/>
            </a:xfrm>
            <a:prstGeom prst="rect">
              <a:avLst/>
            </a:prstGeom>
            <a:solidFill>
              <a:srgbClr val="F4F3F3"/>
            </a:solidFill>
            <a:ln w="9525">
              <a:noFill/>
              <a:miter lim="800000"/>
              <a:headEnd/>
              <a:tailEnd/>
            </a:ln>
          </p:spPr>
          <p:txBody>
            <a:bodyPr/>
            <a:lstStyle/>
            <a:p>
              <a:endParaRPr lang="en-US"/>
            </a:p>
          </p:txBody>
        </p:sp>
        <p:sp>
          <p:nvSpPr>
            <p:cNvPr id="273" name="Rectangle 81"/>
            <p:cNvSpPr>
              <a:spLocks noChangeArrowheads="1"/>
            </p:cNvSpPr>
            <p:nvPr/>
          </p:nvSpPr>
          <p:spPr bwMode="ltGray">
            <a:xfrm>
              <a:off x="808" y="2038"/>
              <a:ext cx="3" cy="50"/>
            </a:xfrm>
            <a:prstGeom prst="rect">
              <a:avLst/>
            </a:prstGeom>
            <a:solidFill>
              <a:srgbClr val="F6F6F6"/>
            </a:solidFill>
            <a:ln w="9525">
              <a:noFill/>
              <a:miter lim="800000"/>
              <a:headEnd/>
              <a:tailEnd/>
            </a:ln>
          </p:spPr>
          <p:txBody>
            <a:bodyPr/>
            <a:lstStyle/>
            <a:p>
              <a:endParaRPr lang="en-US"/>
            </a:p>
          </p:txBody>
        </p:sp>
        <p:sp>
          <p:nvSpPr>
            <p:cNvPr id="274" name="Rectangle 82"/>
            <p:cNvSpPr>
              <a:spLocks noChangeArrowheads="1"/>
            </p:cNvSpPr>
            <p:nvPr/>
          </p:nvSpPr>
          <p:spPr bwMode="ltGray">
            <a:xfrm>
              <a:off x="811" y="2038"/>
              <a:ext cx="1" cy="50"/>
            </a:xfrm>
            <a:prstGeom prst="rect">
              <a:avLst/>
            </a:prstGeom>
            <a:solidFill>
              <a:srgbClr val="F9F9F9"/>
            </a:solidFill>
            <a:ln w="9525">
              <a:noFill/>
              <a:miter lim="800000"/>
              <a:headEnd/>
              <a:tailEnd/>
            </a:ln>
          </p:spPr>
          <p:txBody>
            <a:bodyPr/>
            <a:lstStyle/>
            <a:p>
              <a:endParaRPr lang="en-US"/>
            </a:p>
          </p:txBody>
        </p:sp>
        <p:sp>
          <p:nvSpPr>
            <p:cNvPr id="275" name="Rectangle 83"/>
            <p:cNvSpPr>
              <a:spLocks noChangeArrowheads="1"/>
            </p:cNvSpPr>
            <p:nvPr/>
          </p:nvSpPr>
          <p:spPr bwMode="ltGray">
            <a:xfrm>
              <a:off x="811" y="2038"/>
              <a:ext cx="2" cy="50"/>
            </a:xfrm>
            <a:prstGeom prst="rect">
              <a:avLst/>
            </a:prstGeom>
            <a:solidFill>
              <a:srgbClr val="FCFCFC"/>
            </a:solidFill>
            <a:ln w="9525">
              <a:noFill/>
              <a:miter lim="800000"/>
              <a:headEnd/>
              <a:tailEnd/>
            </a:ln>
          </p:spPr>
          <p:txBody>
            <a:bodyPr/>
            <a:lstStyle/>
            <a:p>
              <a:endParaRPr lang="en-US"/>
            </a:p>
          </p:txBody>
        </p:sp>
        <p:sp>
          <p:nvSpPr>
            <p:cNvPr id="276" name="Rectangle 84"/>
            <p:cNvSpPr>
              <a:spLocks noChangeArrowheads="1"/>
            </p:cNvSpPr>
            <p:nvPr/>
          </p:nvSpPr>
          <p:spPr bwMode="ltGray">
            <a:xfrm>
              <a:off x="813" y="2038"/>
              <a:ext cx="2" cy="50"/>
            </a:xfrm>
            <a:prstGeom prst="rect">
              <a:avLst/>
            </a:prstGeom>
            <a:solidFill>
              <a:srgbClr val="FFFFFF"/>
            </a:solidFill>
            <a:ln w="9525">
              <a:noFill/>
              <a:miter lim="800000"/>
              <a:headEnd/>
              <a:tailEnd/>
            </a:ln>
          </p:spPr>
          <p:txBody>
            <a:bodyPr/>
            <a:lstStyle/>
            <a:p>
              <a:endParaRPr lang="en-US"/>
            </a:p>
          </p:txBody>
        </p:sp>
        <p:sp>
          <p:nvSpPr>
            <p:cNvPr id="277" name="Rectangle 85"/>
            <p:cNvSpPr>
              <a:spLocks noChangeArrowheads="1"/>
            </p:cNvSpPr>
            <p:nvPr/>
          </p:nvSpPr>
          <p:spPr bwMode="ltGray">
            <a:xfrm>
              <a:off x="815" y="2038"/>
              <a:ext cx="1" cy="50"/>
            </a:xfrm>
            <a:prstGeom prst="rect">
              <a:avLst/>
            </a:prstGeom>
            <a:solidFill>
              <a:srgbClr val="FFFFFF"/>
            </a:solidFill>
            <a:ln w="9525">
              <a:noFill/>
              <a:miter lim="800000"/>
              <a:headEnd/>
              <a:tailEnd/>
            </a:ln>
          </p:spPr>
          <p:txBody>
            <a:bodyPr/>
            <a:lstStyle/>
            <a:p>
              <a:endParaRPr lang="en-US"/>
            </a:p>
          </p:txBody>
        </p:sp>
        <p:sp>
          <p:nvSpPr>
            <p:cNvPr id="278" name="Freeform 86"/>
            <p:cNvSpPr>
              <a:spLocks/>
            </p:cNvSpPr>
            <p:nvPr/>
          </p:nvSpPr>
          <p:spPr bwMode="ltGray">
            <a:xfrm>
              <a:off x="733" y="1946"/>
              <a:ext cx="229" cy="132"/>
            </a:xfrm>
            <a:custGeom>
              <a:avLst/>
              <a:gdLst/>
              <a:ahLst/>
              <a:cxnLst>
                <a:cxn ang="0">
                  <a:pos x="163" y="26"/>
                </a:cxn>
                <a:cxn ang="0">
                  <a:pos x="96" y="0"/>
                </a:cxn>
                <a:cxn ang="0">
                  <a:pos x="0" y="57"/>
                </a:cxn>
                <a:cxn ang="0">
                  <a:pos x="66" y="83"/>
                </a:cxn>
                <a:cxn ang="0">
                  <a:pos x="132" y="132"/>
                </a:cxn>
                <a:cxn ang="0">
                  <a:pos x="229" y="75"/>
                </a:cxn>
                <a:cxn ang="0">
                  <a:pos x="163" y="26"/>
                </a:cxn>
              </a:cxnLst>
              <a:rect l="0" t="0" r="r" b="b"/>
              <a:pathLst>
                <a:path w="229" h="132">
                  <a:moveTo>
                    <a:pt x="163" y="26"/>
                  </a:moveTo>
                  <a:lnTo>
                    <a:pt x="96" y="0"/>
                  </a:lnTo>
                  <a:lnTo>
                    <a:pt x="0" y="57"/>
                  </a:lnTo>
                  <a:lnTo>
                    <a:pt x="66" y="83"/>
                  </a:lnTo>
                  <a:lnTo>
                    <a:pt x="132" y="132"/>
                  </a:lnTo>
                  <a:lnTo>
                    <a:pt x="229" y="75"/>
                  </a:lnTo>
                  <a:lnTo>
                    <a:pt x="163" y="26"/>
                  </a:lnTo>
                  <a:close/>
                </a:path>
              </a:pathLst>
            </a:custGeom>
            <a:solidFill>
              <a:srgbClr val="F7F7F7"/>
            </a:solidFill>
            <a:ln w="9525">
              <a:noFill/>
              <a:round/>
              <a:headEnd/>
              <a:tailEnd/>
            </a:ln>
          </p:spPr>
          <p:txBody>
            <a:bodyPr/>
            <a:lstStyle/>
            <a:p>
              <a:endParaRPr lang="en-US"/>
            </a:p>
          </p:txBody>
        </p:sp>
        <p:sp>
          <p:nvSpPr>
            <p:cNvPr id="279" name="Freeform 87"/>
            <p:cNvSpPr>
              <a:spLocks/>
            </p:cNvSpPr>
            <p:nvPr/>
          </p:nvSpPr>
          <p:spPr bwMode="ltGray">
            <a:xfrm>
              <a:off x="733" y="2003"/>
              <a:ext cx="132" cy="122"/>
            </a:xfrm>
            <a:custGeom>
              <a:avLst/>
              <a:gdLst/>
              <a:ahLst/>
              <a:cxnLst>
                <a:cxn ang="0">
                  <a:pos x="0" y="0"/>
                </a:cxn>
                <a:cxn ang="0">
                  <a:pos x="0" y="23"/>
                </a:cxn>
                <a:cxn ang="0">
                  <a:pos x="0" y="44"/>
                </a:cxn>
                <a:cxn ang="0">
                  <a:pos x="66" y="94"/>
                </a:cxn>
                <a:cxn ang="0">
                  <a:pos x="132" y="122"/>
                </a:cxn>
                <a:cxn ang="0">
                  <a:pos x="132" y="99"/>
                </a:cxn>
                <a:cxn ang="0">
                  <a:pos x="132" y="75"/>
                </a:cxn>
                <a:cxn ang="0">
                  <a:pos x="66" y="26"/>
                </a:cxn>
                <a:cxn ang="0">
                  <a:pos x="0" y="0"/>
                </a:cxn>
              </a:cxnLst>
              <a:rect l="0" t="0" r="r" b="b"/>
              <a:pathLst>
                <a:path w="132" h="122">
                  <a:moveTo>
                    <a:pt x="0" y="0"/>
                  </a:moveTo>
                  <a:lnTo>
                    <a:pt x="0" y="23"/>
                  </a:lnTo>
                  <a:lnTo>
                    <a:pt x="0" y="44"/>
                  </a:lnTo>
                  <a:lnTo>
                    <a:pt x="66" y="94"/>
                  </a:lnTo>
                  <a:lnTo>
                    <a:pt x="132" y="122"/>
                  </a:lnTo>
                  <a:lnTo>
                    <a:pt x="132" y="99"/>
                  </a:lnTo>
                  <a:lnTo>
                    <a:pt x="132" y="75"/>
                  </a:lnTo>
                  <a:lnTo>
                    <a:pt x="66" y="26"/>
                  </a:lnTo>
                  <a:lnTo>
                    <a:pt x="0" y="0"/>
                  </a:lnTo>
                  <a:close/>
                </a:path>
              </a:pathLst>
            </a:custGeom>
            <a:solidFill>
              <a:srgbClr val="C9C9C9"/>
            </a:solidFill>
            <a:ln w="9525">
              <a:noFill/>
              <a:round/>
              <a:headEnd/>
              <a:tailEnd/>
            </a:ln>
          </p:spPr>
          <p:txBody>
            <a:bodyPr/>
            <a:lstStyle/>
            <a:p>
              <a:endParaRPr lang="en-US"/>
            </a:p>
          </p:txBody>
        </p:sp>
        <p:sp>
          <p:nvSpPr>
            <p:cNvPr id="280" name="Freeform 88"/>
            <p:cNvSpPr>
              <a:spLocks/>
            </p:cNvSpPr>
            <p:nvPr/>
          </p:nvSpPr>
          <p:spPr bwMode="ltGray">
            <a:xfrm>
              <a:off x="865" y="2021"/>
              <a:ext cx="97" cy="104"/>
            </a:xfrm>
            <a:custGeom>
              <a:avLst/>
              <a:gdLst/>
              <a:ahLst/>
              <a:cxnLst>
                <a:cxn ang="0">
                  <a:pos x="0" y="57"/>
                </a:cxn>
                <a:cxn ang="0">
                  <a:pos x="0" y="104"/>
                </a:cxn>
                <a:cxn ang="0">
                  <a:pos x="97" y="48"/>
                </a:cxn>
                <a:cxn ang="0">
                  <a:pos x="97" y="0"/>
                </a:cxn>
                <a:cxn ang="0">
                  <a:pos x="0" y="57"/>
                </a:cxn>
              </a:cxnLst>
              <a:rect l="0" t="0" r="r" b="b"/>
              <a:pathLst>
                <a:path w="97" h="104">
                  <a:moveTo>
                    <a:pt x="0" y="57"/>
                  </a:moveTo>
                  <a:lnTo>
                    <a:pt x="0" y="104"/>
                  </a:lnTo>
                  <a:lnTo>
                    <a:pt x="97" y="48"/>
                  </a:lnTo>
                  <a:lnTo>
                    <a:pt x="97" y="0"/>
                  </a:lnTo>
                  <a:lnTo>
                    <a:pt x="0" y="57"/>
                  </a:lnTo>
                  <a:close/>
                </a:path>
              </a:pathLst>
            </a:custGeom>
            <a:solidFill>
              <a:srgbClr val="7D7C7C"/>
            </a:solidFill>
            <a:ln w="9525">
              <a:noFill/>
              <a:round/>
              <a:headEnd/>
              <a:tailEnd/>
            </a:ln>
          </p:spPr>
          <p:txBody>
            <a:bodyPr/>
            <a:lstStyle/>
            <a:p>
              <a:endParaRPr lang="en-US"/>
            </a:p>
          </p:txBody>
        </p:sp>
        <p:sp>
          <p:nvSpPr>
            <p:cNvPr id="281" name="Freeform 89"/>
            <p:cNvSpPr>
              <a:spLocks noEditPoints="1"/>
            </p:cNvSpPr>
            <p:nvPr/>
          </p:nvSpPr>
          <p:spPr bwMode="ltGray">
            <a:xfrm>
              <a:off x="777" y="2033"/>
              <a:ext cx="43" cy="59"/>
            </a:xfrm>
            <a:custGeom>
              <a:avLst/>
              <a:gdLst/>
              <a:ahLst/>
              <a:cxnLst>
                <a:cxn ang="0">
                  <a:pos x="9" y="20"/>
                </a:cxn>
                <a:cxn ang="0">
                  <a:pos x="2" y="9"/>
                </a:cxn>
                <a:cxn ang="0">
                  <a:pos x="9" y="5"/>
                </a:cxn>
                <a:cxn ang="0">
                  <a:pos x="15" y="16"/>
                </a:cxn>
                <a:cxn ang="0">
                  <a:pos x="9" y="20"/>
                </a:cxn>
                <a:cxn ang="0">
                  <a:pos x="9" y="3"/>
                </a:cxn>
                <a:cxn ang="0">
                  <a:pos x="0" y="7"/>
                </a:cxn>
                <a:cxn ang="0">
                  <a:pos x="9" y="23"/>
                </a:cxn>
                <a:cxn ang="0">
                  <a:pos x="18" y="18"/>
                </a:cxn>
                <a:cxn ang="0">
                  <a:pos x="9" y="3"/>
                </a:cxn>
              </a:cxnLst>
              <a:rect l="0" t="0" r="r" b="b"/>
              <a:pathLst>
                <a:path w="18" h="25">
                  <a:moveTo>
                    <a:pt x="9" y="20"/>
                  </a:moveTo>
                  <a:cubicBezTo>
                    <a:pt x="5" y="18"/>
                    <a:pt x="2" y="13"/>
                    <a:pt x="2" y="9"/>
                  </a:cubicBezTo>
                  <a:cubicBezTo>
                    <a:pt x="2" y="5"/>
                    <a:pt x="5" y="3"/>
                    <a:pt x="9" y="5"/>
                  </a:cubicBezTo>
                  <a:cubicBezTo>
                    <a:pt x="12" y="7"/>
                    <a:pt x="15" y="12"/>
                    <a:pt x="15" y="16"/>
                  </a:cubicBezTo>
                  <a:cubicBezTo>
                    <a:pt x="15" y="20"/>
                    <a:pt x="12" y="22"/>
                    <a:pt x="9" y="20"/>
                  </a:cubicBezTo>
                  <a:moveTo>
                    <a:pt x="9" y="3"/>
                  </a:moveTo>
                  <a:cubicBezTo>
                    <a:pt x="4" y="0"/>
                    <a:pt x="0" y="2"/>
                    <a:pt x="0" y="7"/>
                  </a:cubicBezTo>
                  <a:cubicBezTo>
                    <a:pt x="0" y="13"/>
                    <a:pt x="4" y="20"/>
                    <a:pt x="9" y="23"/>
                  </a:cubicBezTo>
                  <a:cubicBezTo>
                    <a:pt x="14" y="25"/>
                    <a:pt x="18" y="23"/>
                    <a:pt x="18" y="18"/>
                  </a:cubicBezTo>
                  <a:cubicBezTo>
                    <a:pt x="18" y="12"/>
                    <a:pt x="14" y="5"/>
                    <a:pt x="9" y="3"/>
                  </a:cubicBezTo>
                </a:path>
              </a:pathLst>
            </a:custGeom>
            <a:solidFill>
              <a:srgbClr val="525151"/>
            </a:solidFill>
            <a:ln w="9525">
              <a:noFill/>
              <a:round/>
              <a:headEnd/>
              <a:tailEnd/>
            </a:ln>
          </p:spPr>
          <p:txBody>
            <a:bodyPr/>
            <a:lstStyle/>
            <a:p>
              <a:endParaRPr lang="en-US"/>
            </a:p>
          </p:txBody>
        </p:sp>
        <p:sp>
          <p:nvSpPr>
            <p:cNvPr id="282" name="Freeform 90"/>
            <p:cNvSpPr>
              <a:spLocks/>
            </p:cNvSpPr>
            <p:nvPr/>
          </p:nvSpPr>
          <p:spPr bwMode="ltGray">
            <a:xfrm>
              <a:off x="794" y="2047"/>
              <a:ext cx="9" cy="31"/>
            </a:xfrm>
            <a:custGeom>
              <a:avLst/>
              <a:gdLst/>
              <a:ahLst/>
              <a:cxnLst>
                <a:cxn ang="0">
                  <a:pos x="2" y="1"/>
                </a:cxn>
                <a:cxn ang="0">
                  <a:pos x="0" y="2"/>
                </a:cxn>
                <a:cxn ang="0">
                  <a:pos x="0" y="9"/>
                </a:cxn>
                <a:cxn ang="0">
                  <a:pos x="2" y="12"/>
                </a:cxn>
                <a:cxn ang="0">
                  <a:pos x="4" y="11"/>
                </a:cxn>
                <a:cxn ang="0">
                  <a:pos x="4" y="4"/>
                </a:cxn>
                <a:cxn ang="0">
                  <a:pos x="2" y="1"/>
                </a:cxn>
              </a:cxnLst>
              <a:rect l="0" t="0" r="r" b="b"/>
              <a:pathLst>
                <a:path w="4" h="13">
                  <a:moveTo>
                    <a:pt x="2" y="1"/>
                  </a:moveTo>
                  <a:cubicBezTo>
                    <a:pt x="1" y="0"/>
                    <a:pt x="0" y="1"/>
                    <a:pt x="0" y="2"/>
                  </a:cubicBezTo>
                  <a:cubicBezTo>
                    <a:pt x="0" y="9"/>
                    <a:pt x="0" y="9"/>
                    <a:pt x="0" y="9"/>
                  </a:cubicBezTo>
                  <a:cubicBezTo>
                    <a:pt x="0" y="10"/>
                    <a:pt x="1" y="11"/>
                    <a:pt x="2" y="12"/>
                  </a:cubicBezTo>
                  <a:cubicBezTo>
                    <a:pt x="3" y="13"/>
                    <a:pt x="4" y="12"/>
                    <a:pt x="4" y="11"/>
                  </a:cubicBezTo>
                  <a:cubicBezTo>
                    <a:pt x="4" y="4"/>
                    <a:pt x="4" y="4"/>
                    <a:pt x="4" y="4"/>
                  </a:cubicBezTo>
                  <a:cubicBezTo>
                    <a:pt x="4" y="2"/>
                    <a:pt x="3" y="1"/>
                    <a:pt x="2" y="1"/>
                  </a:cubicBezTo>
                </a:path>
              </a:pathLst>
            </a:custGeom>
            <a:solidFill>
              <a:srgbClr val="525151"/>
            </a:solidFill>
            <a:ln w="9525">
              <a:noFill/>
              <a:round/>
              <a:headEnd/>
              <a:tailEnd/>
            </a:ln>
          </p:spPr>
          <p:txBody>
            <a:bodyPr/>
            <a:lstStyle/>
            <a:p>
              <a:endParaRPr lang="en-US"/>
            </a:p>
          </p:txBody>
        </p:sp>
      </p:grpSp>
      <p:sp>
        <p:nvSpPr>
          <p:cNvPr id="284" name="Slide Number Placeholder 283"/>
          <p:cNvSpPr>
            <a:spLocks noGrp="1"/>
          </p:cNvSpPr>
          <p:nvPr>
            <p:ph type="sldNum" sz="quarter" idx="11"/>
          </p:nvPr>
        </p:nvSpPr>
        <p:spPr/>
        <p:txBody>
          <a:bodyPr/>
          <a:lstStyle/>
          <a:p>
            <a:pPr>
              <a:defRPr/>
            </a:pPr>
            <a:fld id="{446C9BED-6FD4-4BA4-B6B0-4A26058AC9EF}" type="slidenum">
              <a:rPr lang="en-US" smtClean="0"/>
              <a:pPr>
                <a:defRPr/>
              </a:pPr>
              <a:t>53</a:t>
            </a:fld>
            <a:endParaRPr lang="en-US" dirty="0"/>
          </a:p>
        </p:txBody>
      </p:sp>
    </p:spTree>
    <p:extLst>
      <p:ext uri="{BB962C8B-B14F-4D97-AF65-F5344CB8AC3E}">
        <p14:creationId xmlns="" xmlns:p14="http://schemas.microsoft.com/office/powerpoint/2010/main" val="1380135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4091" y="210207"/>
            <a:ext cx="8645109" cy="838200"/>
          </a:xfrm>
          <a:prstGeom prst="rect">
            <a:avLst/>
          </a:prstGeom>
        </p:spPr>
        <p:txBody>
          <a:bodyPr/>
          <a:lstStyle/>
          <a:p>
            <a:pPr eaLnBrk="1" hangingPunct="1"/>
            <a:r>
              <a:rPr lang="en-US" dirty="0" smtClean="0"/>
              <a:t>End of Presentation</a:t>
            </a:r>
          </a:p>
        </p:txBody>
      </p:sp>
      <p:sp>
        <p:nvSpPr>
          <p:cNvPr id="46083" name="Rectangle 3"/>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anchor="ctr"/>
          <a:lstStyle/>
          <a:p>
            <a:endParaRPr lang="en-GB" dirty="0"/>
          </a:p>
        </p:txBody>
      </p:sp>
      <p:sp>
        <p:nvSpPr>
          <p:cNvPr id="46084" name="Text Box 4"/>
          <p:cNvSpPr txBox="1">
            <a:spLocks noChangeArrowheads="1"/>
          </p:cNvSpPr>
          <p:nvPr/>
        </p:nvSpPr>
        <p:spPr bwMode="auto">
          <a:xfrm>
            <a:off x="2114550" y="2085975"/>
            <a:ext cx="4600575" cy="336550"/>
          </a:xfrm>
          <a:prstGeom prst="rect">
            <a:avLst/>
          </a:prstGeom>
          <a:noFill/>
          <a:ln w="9525">
            <a:noFill/>
            <a:miter lim="800000"/>
            <a:headEnd/>
            <a:tailEnd/>
          </a:ln>
        </p:spPr>
        <p:txBody>
          <a:bodyPr>
            <a:spAutoFit/>
          </a:bodyPr>
          <a:lstStyle/>
          <a:p>
            <a:pPr>
              <a:spcBef>
                <a:spcPct val="50000"/>
              </a:spcBef>
            </a:pPr>
            <a:endParaRPr lang="en-GB" sz="1600" dirty="0"/>
          </a:p>
        </p:txBody>
      </p:sp>
      <p:pic>
        <p:nvPicPr>
          <p:cNvPr id="46085" name="Picture 7" descr="SYM_Horiz_RGB"/>
          <p:cNvPicPr>
            <a:picLocks noChangeAspect="1" noChangeArrowheads="1"/>
          </p:cNvPicPr>
          <p:nvPr/>
        </p:nvPicPr>
        <p:blipFill>
          <a:blip r:embed="rId3" cstate="print"/>
          <a:srcRect/>
          <a:stretch>
            <a:fillRect/>
          </a:stretch>
        </p:blipFill>
        <p:spPr bwMode="auto">
          <a:xfrm>
            <a:off x="2586147" y="2906044"/>
            <a:ext cx="3971706" cy="1045912"/>
          </a:xfrm>
          <a:prstGeom prst="rect">
            <a:avLst/>
          </a:prstGeom>
          <a:solidFill>
            <a:schemeClr val="bg1"/>
          </a:solidFill>
          <a:ln w="9525">
            <a:noFill/>
            <a:miter lim="800000"/>
            <a:headEnd/>
            <a:tailEnd/>
          </a:ln>
        </p:spPr>
      </p:pic>
      <p:sp>
        <p:nvSpPr>
          <p:cNvPr id="6" name="Slide Number Placeholder 5"/>
          <p:cNvSpPr>
            <a:spLocks noGrp="1"/>
          </p:cNvSpPr>
          <p:nvPr>
            <p:ph type="sldNum" sz="quarter" idx="11"/>
          </p:nvPr>
        </p:nvSpPr>
        <p:spPr/>
        <p:txBody>
          <a:bodyPr/>
          <a:lstStyle/>
          <a:p>
            <a:fld id="{033B193C-9945-6349-96A0-4C354687EFF5}" type="slidenum">
              <a:rPr lang="en-US" smtClean="0"/>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0466C7E4-A6FB-4C02-A1F6-15BD52D8CC43}" type="slidenum">
              <a:rPr lang="en-US" smtClean="0">
                <a:solidFill>
                  <a:prstClr val="white"/>
                </a:solidFill>
              </a:rPr>
              <a:pPr>
                <a:defRPr/>
              </a:pPr>
              <a:t>55</a:t>
            </a:fld>
            <a:endParaRPr lang="en-US" dirty="0">
              <a:solidFill>
                <a:prstClr val="white"/>
              </a:solidFill>
            </a:endParaRPr>
          </a:p>
        </p:txBody>
      </p:sp>
      <p:sp>
        <p:nvSpPr>
          <p:cNvPr id="7" name="Subtitle 6"/>
          <p:cNvSpPr>
            <a:spLocks noGrp="1"/>
          </p:cNvSpPr>
          <p:nvPr>
            <p:ph type="subTitle" idx="1"/>
          </p:nvPr>
        </p:nvSpPr>
        <p:spPr/>
        <p:txBody>
          <a:bodyPr/>
          <a:lstStyle/>
          <a:p>
            <a:r>
              <a:rPr lang="en-US" dirty="0" smtClean="0"/>
              <a:t>Chris Candaffio, CISSP</a:t>
            </a:r>
          </a:p>
          <a:p>
            <a:r>
              <a:rPr lang="en-US" dirty="0" smtClean="0"/>
              <a:t>Principal Systems Engineer</a:t>
            </a:r>
          </a:p>
          <a:p>
            <a:r>
              <a:rPr lang="en-US" dirty="0" smtClean="0"/>
              <a:t>ccandaffio@symantec.com</a:t>
            </a:r>
            <a:endParaRPr lang="en-US" dirty="0"/>
          </a:p>
        </p:txBody>
      </p:sp>
    </p:spTree>
    <p:extLst>
      <p:ext uri="{BB962C8B-B14F-4D97-AF65-F5344CB8AC3E}">
        <p14:creationId xmlns="" xmlns:p14="http://schemas.microsoft.com/office/powerpoint/2010/main" val="1341127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0" y="1103086"/>
          <a:ext cx="9144000" cy="51380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tx1">
                    <a:lumMod val="85000"/>
                    <a:lumOff val="15000"/>
                  </a:schemeClr>
                </a:solidFill>
              </a:rPr>
              <a:t>A Security Catastrophe… the growth in AV signatures</a:t>
            </a:r>
            <a:endParaRPr lang="en-US" dirty="0">
              <a:solidFill>
                <a:schemeClr val="tx1">
                  <a:lumMod val="85000"/>
                  <a:lumOff val="15000"/>
                </a:schemeClr>
              </a:solidFill>
            </a:endParaRPr>
          </a:p>
        </p:txBody>
      </p:sp>
      <p:sp>
        <p:nvSpPr>
          <p:cNvPr id="6" name="Rounded Rectangle 5"/>
          <p:cNvSpPr/>
          <p:nvPr/>
        </p:nvSpPr>
        <p:spPr bwMode="auto">
          <a:xfrm>
            <a:off x="2300414" y="2784389"/>
            <a:ext cx="4495800" cy="1143000"/>
          </a:xfrm>
          <a:prstGeom prst="roundRect">
            <a:avLst/>
          </a:prstGeom>
          <a:solidFill>
            <a:srgbClr val="FFCC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chemeClr val="bg2">
                    <a:lumMod val="50000"/>
                  </a:schemeClr>
                </a:solidFill>
                <a:latin typeface="+mn-lt"/>
              </a:rPr>
              <a:t>Signature based scanning won’t keep up</a:t>
            </a:r>
            <a:endParaRPr kumimoji="0" lang="en-US" sz="2800" b="1" i="0" u="none" strike="noStrike" cap="none" normalizeH="0" dirty="0" smtClean="0">
              <a:ln>
                <a:noFill/>
              </a:ln>
              <a:solidFill>
                <a:schemeClr val="bg2">
                  <a:lumMod val="50000"/>
                </a:schemeClr>
              </a:solidFill>
              <a:latin typeface="+mn-lt"/>
            </a:endParaRPr>
          </a:p>
        </p:txBody>
      </p:sp>
      <p:sp>
        <p:nvSpPr>
          <p:cNvPr id="7" name="Slide Number Placeholder 4"/>
          <p:cNvSpPr>
            <a:spLocks noGrp="1"/>
          </p:cNvSpPr>
          <p:nvPr>
            <p:ph type="sldNum" sz="quarter" idx="4294967295"/>
          </p:nvPr>
        </p:nvSpPr>
        <p:spPr>
          <a:xfrm>
            <a:off x="8468139" y="6321287"/>
            <a:ext cx="248477" cy="230326"/>
          </a:xfrm>
          <a:prstGeom prst="rect">
            <a:avLst/>
          </a:prstGeom>
        </p:spPr>
        <p:txBody>
          <a:bodyPr/>
          <a:lstStyle/>
          <a:p>
            <a:fld id="{82D4EF51-540F-4A78-9C60-41CE543AFC6B}" type="slidenum">
              <a:rPr lang="en-US" sz="1050" b="1" smtClean="0">
                <a:solidFill>
                  <a:schemeClr val="bg1"/>
                </a:solidFill>
              </a:rPr>
              <a:pPr/>
              <a:t>6</a:t>
            </a:fld>
            <a:endParaRPr lang="en-US" sz="1050" b="1" dirty="0">
              <a:solidFill>
                <a:schemeClr val="bg1"/>
              </a:solidFill>
            </a:endParaRPr>
          </a:p>
        </p:txBody>
      </p:sp>
    </p:spTree>
    <p:extLst>
      <p:ext uri="{BB962C8B-B14F-4D97-AF65-F5344CB8AC3E}">
        <p14:creationId xmlns="" xmlns:p14="http://schemas.microsoft.com/office/powerpoint/2010/main" val="21993734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7</a:t>
            </a:fld>
            <a:endParaRPr lang="en-US"/>
          </a:p>
        </p:txBody>
      </p:sp>
      <p:sp>
        <p:nvSpPr>
          <p:cNvPr id="6" name="Title 1"/>
          <p:cNvSpPr>
            <a:spLocks noGrp="1"/>
          </p:cNvSpPr>
          <p:nvPr>
            <p:ph type="title"/>
          </p:nvPr>
        </p:nvSpPr>
        <p:spPr>
          <a:xfrm>
            <a:off x="381000" y="246744"/>
            <a:ext cx="8382000" cy="838200"/>
          </a:xfrm>
        </p:spPr>
        <p:txBody>
          <a:bodyPr/>
          <a:lstStyle/>
          <a:p>
            <a:r>
              <a:rPr lang="en-US" dirty="0" smtClean="0"/>
              <a:t>Malware Authors Have Switched Tactics</a:t>
            </a:r>
            <a:endParaRPr lang="en-US" dirty="0"/>
          </a:p>
        </p:txBody>
      </p:sp>
      <p:sp>
        <p:nvSpPr>
          <p:cNvPr id="7" name="Content Placeholder 1529"/>
          <p:cNvSpPr>
            <a:spLocks noGrp="1"/>
          </p:cNvSpPr>
          <p:nvPr>
            <p:ph idx="1"/>
          </p:nvPr>
        </p:nvSpPr>
        <p:spPr>
          <a:xfrm>
            <a:off x="395631" y="3726725"/>
            <a:ext cx="3854500" cy="2092147"/>
          </a:xfrm>
        </p:spPr>
        <p:txBody>
          <a:bodyPr>
            <a:normAutofit/>
          </a:bodyPr>
          <a:lstStyle/>
          <a:p>
            <a:pPr>
              <a:buNone/>
            </a:pPr>
            <a:r>
              <a:rPr lang="en-US" sz="2200" dirty="0" smtClean="0">
                <a:solidFill>
                  <a:schemeClr val="tx1"/>
                </a:solidFill>
                <a:cs typeface="Arial" pitchFamily="34" charset="0"/>
              </a:rPr>
              <a:t>From:</a:t>
            </a:r>
          </a:p>
          <a:p>
            <a:pPr marL="231775" lvl="1" indent="-231775">
              <a:spcAft>
                <a:spcPts val="1200"/>
              </a:spcAft>
              <a:buNone/>
            </a:pPr>
            <a:r>
              <a:rPr lang="en-US" sz="2200" dirty="0" smtClean="0">
                <a:solidFill>
                  <a:schemeClr val="tx1"/>
                </a:solidFill>
                <a:ea typeface="+mn-ea"/>
                <a:cs typeface="Arial" pitchFamily="34" charset="0"/>
              </a:rPr>
              <a:t>	A mass distribution – one worm hits millions of PCs</a:t>
            </a:r>
          </a:p>
          <a:p>
            <a:pPr marL="403225" lvl="2" indent="-231775">
              <a:spcAft>
                <a:spcPts val="1200"/>
              </a:spcAft>
              <a:buFont typeface="Wingdings" pitchFamily="2" charset="2"/>
              <a:buChar char="§"/>
            </a:pPr>
            <a:r>
              <a:rPr lang="en-US" sz="1800" dirty="0" smtClean="0">
                <a:solidFill>
                  <a:schemeClr val="tx1"/>
                </a:solidFill>
                <a:ea typeface="+mn-ea"/>
                <a:cs typeface="Arial" pitchFamily="34" charset="0"/>
              </a:rPr>
              <a:t>Storm made its way onto millions of machines across the globe</a:t>
            </a:r>
          </a:p>
          <a:p>
            <a:endParaRPr lang="en-US" dirty="0"/>
          </a:p>
        </p:txBody>
      </p:sp>
      <p:sp>
        <p:nvSpPr>
          <p:cNvPr id="8" name="Content Placeholder 1530"/>
          <p:cNvSpPr txBox="1">
            <a:spLocks/>
          </p:cNvSpPr>
          <p:nvPr/>
        </p:nvSpPr>
        <p:spPr>
          <a:xfrm>
            <a:off x="4713897" y="3726725"/>
            <a:ext cx="4061460" cy="2412186"/>
          </a:xfrm>
          <a:prstGeom prst="rect">
            <a:avLst/>
          </a:prstGeom>
        </p:spPr>
        <p:txBody>
          <a:bodyPr>
            <a:normAutofit/>
          </a:bodyPr>
          <a:lstStyle/>
          <a:p>
            <a:pPr marL="233310" marR="0" lvl="0" indent="-233310" algn="l" defTabSz="914400" rtl="0" eaLnBrk="1" fontAlgn="base" latinLnBrk="0" hangingPunct="1">
              <a:lnSpc>
                <a:spcPct val="90000"/>
              </a:lnSpc>
              <a:spcBef>
                <a:spcPct val="0"/>
              </a:spcBef>
              <a:spcAft>
                <a:spcPts val="1200"/>
              </a:spcAft>
              <a:buClr>
                <a:schemeClr val="tx1"/>
              </a:buClr>
              <a:buSzTx/>
              <a:buFontTx/>
              <a:buNone/>
              <a:tabLst/>
              <a:defRPr/>
            </a:pPr>
            <a:r>
              <a:rPr kumimoji="0" lang="en-US" sz="2400" b="0" i="0" u="none" strike="noStrike" kern="0" cap="none" spc="0" normalizeH="0" baseline="0" noProof="0" dirty="0" smtClean="0">
                <a:ln>
                  <a:noFill/>
                </a:ln>
                <a:effectLst/>
                <a:uLnTx/>
                <a:uFillTx/>
                <a:latin typeface="+mn-lt"/>
                <a:ea typeface="+mn-ea"/>
                <a:cs typeface="Arial" pitchFamily="34" charset="0"/>
              </a:rPr>
              <a:t>To:</a:t>
            </a:r>
          </a:p>
          <a:p>
            <a:pPr marL="233310" marR="0" lvl="0" indent="-233310" algn="l" defTabSz="914400" rtl="0" eaLnBrk="1" fontAlgn="base" latinLnBrk="0" hangingPunct="1">
              <a:lnSpc>
                <a:spcPct val="90000"/>
              </a:lnSpc>
              <a:spcBef>
                <a:spcPct val="0"/>
              </a:spcBef>
              <a:spcAft>
                <a:spcPts val="1200"/>
              </a:spcAft>
              <a:buClr>
                <a:schemeClr val="tx1"/>
              </a:buClr>
              <a:buSzTx/>
              <a:buFontTx/>
              <a:buNone/>
              <a:tabLst/>
              <a:defRPr/>
            </a:pPr>
            <a:r>
              <a:rPr kumimoji="0" lang="en-US" sz="2400" b="0" i="0" u="none" strike="noStrike" kern="0" cap="none" spc="0" normalizeH="0" baseline="0" noProof="0" dirty="0" smtClean="0">
                <a:ln>
                  <a:noFill/>
                </a:ln>
                <a:effectLst/>
                <a:uLnTx/>
                <a:uFillTx/>
                <a:latin typeface="+mn-lt"/>
                <a:ea typeface="+mn-ea"/>
                <a:cs typeface="Arial" pitchFamily="34" charset="0"/>
              </a:rPr>
              <a:t>	A micro distribution model. </a:t>
            </a:r>
          </a:p>
          <a:p>
            <a:pPr marL="517525" marR="0" lvl="1" indent="-233363" algn="l" defTabSz="914400" rtl="0" eaLnBrk="1" fontAlgn="base" latinLnBrk="0" hangingPunct="1">
              <a:lnSpc>
                <a:spcPct val="90000"/>
              </a:lnSpc>
              <a:spcBef>
                <a:spcPct val="0"/>
              </a:spcBef>
              <a:spcAft>
                <a:spcPts val="1000"/>
              </a:spcAft>
              <a:buClr>
                <a:schemeClr val="tx1"/>
              </a:buClr>
              <a:buSzTx/>
              <a:buFont typeface="Wingdings" pitchFamily="2" charset="2"/>
              <a:buChar char="§"/>
              <a:tabLst/>
              <a:defRPr/>
            </a:pPr>
            <a:r>
              <a:rPr lang="en-US" sz="1900" kern="0" noProof="0" dirty="0" smtClean="0">
                <a:latin typeface="+mn-lt"/>
                <a:cs typeface="Arial" pitchFamily="34" charset="0"/>
              </a:rPr>
              <a:t>Hacked web site builds a trojan for each </a:t>
            </a:r>
            <a:r>
              <a:rPr lang="en-US" sz="1900" kern="0" dirty="0" err="1" smtClean="0">
                <a:latin typeface="+mn-lt"/>
                <a:cs typeface="Arial" pitchFamily="34" charset="0"/>
              </a:rPr>
              <a:t>visiter</a:t>
            </a:r>
            <a:endParaRPr lang="en-US" sz="1900" kern="0" dirty="0" smtClean="0">
              <a:latin typeface="+mn-lt"/>
              <a:cs typeface="Arial" pitchFamily="34" charset="0"/>
            </a:endParaRPr>
          </a:p>
          <a:p>
            <a:pPr marL="517525" marR="0" lvl="1" indent="-233363" algn="l" defTabSz="914400" rtl="0" eaLnBrk="1" fontAlgn="base" latinLnBrk="0" hangingPunct="1">
              <a:lnSpc>
                <a:spcPct val="90000"/>
              </a:lnSpc>
              <a:spcBef>
                <a:spcPct val="0"/>
              </a:spcBef>
              <a:spcAft>
                <a:spcPts val="1000"/>
              </a:spcAft>
              <a:buClr>
                <a:schemeClr val="tx1"/>
              </a:buClr>
              <a:buSzTx/>
              <a:buFont typeface="Wingdings" pitchFamily="2" charset="2"/>
              <a:buChar char="§"/>
              <a:tabLst/>
              <a:defRPr/>
            </a:pPr>
            <a:r>
              <a:rPr kumimoji="0" lang="en-US" sz="1900" b="0" i="0" u="none" strike="noStrike" kern="0" cap="none" spc="0" normalizeH="0" baseline="0" noProof="0" dirty="0" smtClean="0">
                <a:ln>
                  <a:noFill/>
                </a:ln>
                <a:effectLst/>
                <a:uLnTx/>
                <a:uFillTx/>
                <a:latin typeface="+mn-lt"/>
                <a:cs typeface="Arial" pitchFamily="34" charset="0"/>
              </a:rPr>
              <a:t>The average</a:t>
            </a:r>
            <a:r>
              <a:rPr kumimoji="0" lang="en-US" sz="1900" b="0" i="0" u="none" strike="noStrike" kern="0" cap="none" spc="0" normalizeH="0" baseline="0" noProof="0" dirty="0" smtClean="0">
                <a:ln>
                  <a:noFill/>
                </a:ln>
                <a:solidFill>
                  <a:srgbClr val="FFC000"/>
                </a:solidFill>
                <a:effectLst/>
                <a:uLnTx/>
                <a:uFillTx/>
                <a:latin typeface="+mn-lt"/>
                <a:cs typeface="Arial" pitchFamily="34" charset="0"/>
              </a:rPr>
              <a:t> </a:t>
            </a:r>
            <a:r>
              <a:rPr kumimoji="0" lang="en-US" sz="1900" b="0" i="0" u="none" strike="noStrike" kern="0" cap="none" spc="0" normalizeH="0" baseline="0" noProof="0" dirty="0" err="1" smtClean="0">
                <a:ln>
                  <a:noFill/>
                </a:ln>
                <a:solidFill>
                  <a:srgbClr val="FF0000"/>
                </a:solidFill>
                <a:effectLst/>
                <a:uLnTx/>
                <a:uFillTx/>
                <a:latin typeface="+mn-lt"/>
                <a:cs typeface="Arial" pitchFamily="34" charset="0"/>
              </a:rPr>
              <a:t>Harakit</a:t>
            </a:r>
            <a:r>
              <a:rPr kumimoji="0" lang="en-US" sz="1900" b="0" i="0" u="none" strike="noStrike" kern="0" cap="none" spc="0" normalizeH="0" baseline="0" noProof="0" dirty="0" smtClean="0">
                <a:ln>
                  <a:noFill/>
                </a:ln>
                <a:solidFill>
                  <a:srgbClr val="FFC000"/>
                </a:solidFill>
                <a:effectLst/>
                <a:uLnTx/>
                <a:uFillTx/>
                <a:latin typeface="+mn-lt"/>
                <a:cs typeface="Arial" pitchFamily="34" charset="0"/>
              </a:rPr>
              <a:t> </a:t>
            </a:r>
            <a:r>
              <a:rPr kumimoji="0" lang="en-US" sz="1900" b="0" i="0" u="none" strike="noStrike" kern="0" cap="none" spc="0" normalizeH="0" baseline="0" noProof="0" dirty="0" smtClean="0">
                <a:ln>
                  <a:noFill/>
                </a:ln>
                <a:effectLst/>
                <a:uLnTx/>
                <a:uFillTx/>
                <a:latin typeface="+mn-lt"/>
                <a:cs typeface="Arial" pitchFamily="34" charset="0"/>
              </a:rPr>
              <a:t>variant is distributed to 1.6 users!</a:t>
            </a:r>
          </a:p>
          <a:p>
            <a:pPr marL="233310" marR="0" lvl="0" indent="-233310" algn="l" defTabSz="914400" rtl="0" eaLnBrk="1" fontAlgn="base" latinLnBrk="0" hangingPunct="1">
              <a:lnSpc>
                <a:spcPct val="90000"/>
              </a:lnSpc>
              <a:spcBef>
                <a:spcPct val="0"/>
              </a:spcBef>
              <a:spcAft>
                <a:spcPts val="1200"/>
              </a:spcAft>
              <a:buClr>
                <a:schemeClr val="tx1"/>
              </a:buClr>
              <a:buSzTx/>
              <a:buFontTx/>
              <a:buChar char="•"/>
              <a:tabLst/>
              <a:defRPr/>
            </a:pPr>
            <a:endParaRPr kumimoji="0" lang="en-US" sz="2400" b="0" i="0" u="none" strike="noStrike" kern="0" cap="none" spc="0" normalizeH="0" baseline="0" noProof="0" dirty="0">
              <a:ln>
                <a:noFill/>
              </a:ln>
              <a:solidFill>
                <a:srgbClr val="FFC000"/>
              </a:solidFill>
              <a:effectLst/>
              <a:uLnTx/>
              <a:uFillTx/>
              <a:latin typeface="+mn-lt"/>
              <a:ea typeface="+mn-ea"/>
              <a:cs typeface="Arial" pitchFamily="34" charset="0"/>
            </a:endParaRPr>
          </a:p>
        </p:txBody>
      </p:sp>
      <p:pic>
        <p:nvPicPr>
          <p:cNvPr id="9" name="Picture 8" descr="globe.png"/>
          <p:cNvPicPr>
            <a:picLocks noChangeAspect="1"/>
          </p:cNvPicPr>
          <p:nvPr/>
        </p:nvPicPr>
        <p:blipFill>
          <a:blip r:embed="rId3" cstate="print"/>
          <a:stretch>
            <a:fillRect/>
          </a:stretch>
        </p:blipFill>
        <p:spPr>
          <a:xfrm>
            <a:off x="1297459" y="1424118"/>
            <a:ext cx="1736125" cy="1736125"/>
          </a:xfrm>
          <a:prstGeom prst="rect">
            <a:avLst/>
          </a:prstGeom>
        </p:spPr>
      </p:pic>
      <p:pic>
        <p:nvPicPr>
          <p:cNvPr id="10" name="Picture 26"/>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1834680" y="1931114"/>
            <a:ext cx="772595" cy="722132"/>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3859" y="1309819"/>
            <a:ext cx="2775768" cy="1964722"/>
          </a:xfrm>
          <a:prstGeom prst="rect">
            <a:avLst/>
          </a:prstGeom>
          <a:noFill/>
          <a:ln w="9525">
            <a:noFill/>
            <a:miter lim="800000"/>
            <a:headEnd/>
            <a:tailEnd/>
          </a:ln>
        </p:spPr>
      </p:pic>
      <p:sp>
        <p:nvSpPr>
          <p:cNvPr id="12" name="Rectangle 11"/>
          <p:cNvSpPr/>
          <p:nvPr/>
        </p:nvSpPr>
        <p:spPr>
          <a:xfrm>
            <a:off x="5300766" y="3043755"/>
            <a:ext cx="284195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dirty="0" smtClean="0"/>
              <a:t>75% of malware infect less than 50 machines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D4EF51-540F-4A78-9C60-41CE543AFC6B}" type="slidenum">
              <a:rPr lang="en-US" smtClean="0"/>
              <a:pPr/>
              <a:t>8</a:t>
            </a:fld>
            <a:endParaRPr lang="en-US"/>
          </a:p>
        </p:txBody>
      </p:sp>
      <p:sp>
        <p:nvSpPr>
          <p:cNvPr id="6" name="Title 1"/>
          <p:cNvSpPr>
            <a:spLocks noGrp="1"/>
          </p:cNvSpPr>
          <p:nvPr>
            <p:ph type="title"/>
          </p:nvPr>
        </p:nvSpPr>
        <p:spPr>
          <a:xfrm>
            <a:off x="381000" y="246744"/>
            <a:ext cx="8382000" cy="838200"/>
          </a:xfrm>
        </p:spPr>
        <p:txBody>
          <a:bodyPr/>
          <a:lstStyle/>
          <a:p>
            <a:r>
              <a:rPr lang="en-US" sz="2000" dirty="0">
                <a:solidFill>
                  <a:schemeClr val="bg2">
                    <a:lumMod val="50000"/>
                  </a:schemeClr>
                </a:solidFill>
              </a:rPr>
              <a:t>Threat Activity Trends</a:t>
            </a:r>
            <a:r>
              <a:rPr lang="en-US" dirty="0">
                <a:solidFill>
                  <a:schemeClr val="bg2">
                    <a:lumMod val="50000"/>
                  </a:schemeClr>
                </a:solidFill>
              </a:rPr>
              <a:t/>
            </a:r>
            <a:br>
              <a:rPr lang="en-US" dirty="0">
                <a:solidFill>
                  <a:schemeClr val="bg2">
                    <a:lumMod val="50000"/>
                  </a:schemeClr>
                </a:solidFill>
              </a:rPr>
            </a:br>
            <a:r>
              <a:rPr lang="en-US" dirty="0" smtClean="0">
                <a:solidFill>
                  <a:schemeClr val="bg2">
                    <a:lumMod val="50000"/>
                  </a:schemeClr>
                </a:solidFill>
              </a:rPr>
              <a:t>Attacks Blocked/Technology - Endpoint Protection</a:t>
            </a:r>
            <a:endParaRPr lang="en-US" dirty="0">
              <a:solidFill>
                <a:schemeClr val="bg2">
                  <a:lumMod val="50000"/>
                </a:schemeClr>
              </a:solidFill>
            </a:endParaRPr>
          </a:p>
        </p:txBody>
      </p:sp>
      <p:pic>
        <p:nvPicPr>
          <p:cNvPr id="7" name="Picture 6" descr="Screen shot 2011-03-20 at 9.13.27 PM.png"/>
          <p:cNvPicPr>
            <a:picLocks noChangeAspect="1"/>
          </p:cNvPicPr>
          <p:nvPr/>
        </p:nvPicPr>
        <p:blipFill>
          <a:blip r:embed="rId3" cstate="print"/>
          <a:srcRect l="51667" t="8687" r="25833" b="4762"/>
          <a:stretch>
            <a:fillRect/>
          </a:stretch>
        </p:blipFill>
        <p:spPr>
          <a:xfrm>
            <a:off x="8044247" y="153935"/>
            <a:ext cx="940970" cy="1013496"/>
          </a:xfrm>
          <a:prstGeom prst="rect">
            <a:avLst/>
          </a:prstGeom>
        </p:spPr>
      </p:pic>
      <p:grpSp>
        <p:nvGrpSpPr>
          <p:cNvPr id="2" name="Group 7"/>
          <p:cNvGrpSpPr/>
          <p:nvPr/>
        </p:nvGrpSpPr>
        <p:grpSpPr>
          <a:xfrm>
            <a:off x="1143000" y="1447800"/>
            <a:ext cx="6096000" cy="4065270"/>
            <a:chOff x="1143000" y="1447800"/>
            <a:chExt cx="6096000" cy="4065270"/>
          </a:xfrm>
        </p:grpSpPr>
        <p:graphicFrame>
          <p:nvGraphicFramePr>
            <p:cNvPr id="9" name="Chart 8"/>
            <p:cNvGraphicFramePr/>
            <p:nvPr>
              <p:extLst>
                <p:ext uri="{D42A27DB-BD31-4B8C-83A1-F6EECF244321}">
                  <p14:modId xmlns="" xmlns:p14="http://schemas.microsoft.com/office/powerpoint/2010/main" val="4139314542"/>
                </p:ext>
              </p:extLst>
            </p:nvPr>
          </p:nvGraphicFramePr>
          <p:xfrm>
            <a:off x="1143000" y="14478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bwMode="auto">
            <a:xfrm>
              <a:off x="4560570" y="5132070"/>
              <a:ext cx="1337310" cy="25146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 name="Rectangle 10"/>
            <p:cNvSpPr/>
            <p:nvPr/>
          </p:nvSpPr>
          <p:spPr bwMode="auto">
            <a:xfrm>
              <a:off x="2907030" y="5135880"/>
              <a:ext cx="1337310" cy="25146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 name="TextBox 11"/>
            <p:cNvSpPr txBox="1"/>
            <p:nvPr/>
          </p:nvSpPr>
          <p:spPr bwMode="ltGray">
            <a:xfrm>
              <a:off x="4503420" y="5147310"/>
              <a:ext cx="1897380" cy="36576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1400" b="1" dirty="0" smtClean="0">
                  <a:solidFill>
                    <a:schemeClr val="bg2">
                      <a:lumMod val="50000"/>
                    </a:schemeClr>
                  </a:solidFill>
                  <a:latin typeface="Arial" pitchFamily="34" charset="0"/>
                  <a:cs typeface="Arial" pitchFamily="34" charset="0"/>
                </a:rPr>
                <a:t>IPS Detections</a:t>
              </a:r>
            </a:p>
          </p:txBody>
        </p:sp>
        <p:sp>
          <p:nvSpPr>
            <p:cNvPr id="13" name="TextBox 12"/>
            <p:cNvSpPr txBox="1"/>
            <p:nvPr/>
          </p:nvSpPr>
          <p:spPr bwMode="ltGray">
            <a:xfrm>
              <a:off x="2838450" y="5147310"/>
              <a:ext cx="1897380" cy="36576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1400" b="1" dirty="0" smtClean="0">
                  <a:solidFill>
                    <a:schemeClr val="bg2">
                      <a:lumMod val="50000"/>
                    </a:schemeClr>
                  </a:solidFill>
                  <a:latin typeface="Arial" pitchFamily="34" charset="0"/>
                  <a:cs typeface="Arial" pitchFamily="34" charset="0"/>
                </a:rPr>
                <a:t>AV Detections</a:t>
              </a:r>
            </a:p>
          </p:txBody>
        </p:sp>
      </p:grpSp>
      <p:sp>
        <p:nvSpPr>
          <p:cNvPr id="14" name="TextBox 13"/>
          <p:cNvSpPr txBox="1"/>
          <p:nvPr/>
        </p:nvSpPr>
        <p:spPr bwMode="ltGray">
          <a:xfrm>
            <a:off x="1135087" y="5719103"/>
            <a:ext cx="6320790" cy="400343"/>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5" name="Down Arrow 14"/>
          <p:cNvSpPr/>
          <p:nvPr/>
        </p:nvSpPr>
        <p:spPr bwMode="auto">
          <a:xfrm>
            <a:off x="1242646" y="3059723"/>
            <a:ext cx="597877" cy="410308"/>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Tree>
    <p:extLst>
      <p:ext uri="{BB962C8B-B14F-4D97-AF65-F5344CB8AC3E}">
        <p14:creationId xmlns="" xmlns:p14="http://schemas.microsoft.com/office/powerpoint/2010/main" val="41676866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5"/>
          <p:cNvGrpSpPr>
            <a:grpSpLocks/>
          </p:cNvGrpSpPr>
          <p:nvPr/>
        </p:nvGrpSpPr>
        <p:grpSpPr bwMode="auto">
          <a:xfrm>
            <a:off x="635000" y="2019300"/>
            <a:ext cx="7818438" cy="941388"/>
            <a:chOff x="635226" y="1794225"/>
            <a:chExt cx="7818439" cy="941658"/>
          </a:xfrm>
        </p:grpSpPr>
        <p:sp>
          <p:nvSpPr>
            <p:cNvPr id="247" name="Snip Single Corner Rectangle 246"/>
            <p:cNvSpPr/>
            <p:nvPr/>
          </p:nvSpPr>
          <p:spPr>
            <a:xfrm>
              <a:off x="7763102" y="1803753"/>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Snip Single Corner Rectangle 247"/>
            <p:cNvSpPr/>
            <p:nvPr/>
          </p:nvSpPr>
          <p:spPr>
            <a:xfrm>
              <a:off x="7736115" y="1841864"/>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Snip Single Corner Rectangle 248"/>
            <p:cNvSpPr/>
            <p:nvPr/>
          </p:nvSpPr>
          <p:spPr>
            <a:xfrm>
              <a:off x="7707540" y="1881563"/>
              <a:ext cx="338137"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Snip Single Corner Rectangle 249"/>
            <p:cNvSpPr/>
            <p:nvPr/>
          </p:nvSpPr>
          <p:spPr>
            <a:xfrm>
              <a:off x="7680552" y="1919674"/>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Snip Single Corner Rectangle 250"/>
            <p:cNvSpPr/>
            <p:nvPr/>
          </p:nvSpPr>
          <p:spPr>
            <a:xfrm>
              <a:off x="7653565" y="1957785"/>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Snip Single Corner Rectangle 251"/>
            <p:cNvSpPr/>
            <p:nvPr/>
          </p:nvSpPr>
          <p:spPr>
            <a:xfrm>
              <a:off x="7624990" y="1995896"/>
              <a:ext cx="338137"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Snip Single Corner Rectangle 252"/>
            <p:cNvSpPr/>
            <p:nvPr/>
          </p:nvSpPr>
          <p:spPr>
            <a:xfrm>
              <a:off x="7598002" y="2035594"/>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Snip Single Corner Rectangle 268"/>
            <p:cNvSpPr/>
            <p:nvPr/>
          </p:nvSpPr>
          <p:spPr>
            <a:xfrm>
              <a:off x="8117115" y="2037183"/>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Snip Single Corner Rectangle 267"/>
            <p:cNvSpPr/>
            <p:nvPr/>
          </p:nvSpPr>
          <p:spPr>
            <a:xfrm>
              <a:off x="8083777" y="2070529"/>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Snip Single Corner Rectangle 266"/>
            <p:cNvSpPr/>
            <p:nvPr/>
          </p:nvSpPr>
          <p:spPr>
            <a:xfrm>
              <a:off x="8050440" y="2103877"/>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Snip Single Corner Rectangle 265"/>
            <p:cNvSpPr/>
            <p:nvPr/>
          </p:nvSpPr>
          <p:spPr>
            <a:xfrm>
              <a:off x="8015515" y="2137223"/>
              <a:ext cx="338137"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Snip Single Corner Rectangle 264"/>
            <p:cNvSpPr/>
            <p:nvPr/>
          </p:nvSpPr>
          <p:spPr>
            <a:xfrm>
              <a:off x="7982177" y="2170571"/>
              <a:ext cx="338138"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Snip Single Corner Rectangle 263"/>
            <p:cNvSpPr/>
            <p:nvPr/>
          </p:nvSpPr>
          <p:spPr>
            <a:xfrm>
              <a:off x="7948840" y="2203917"/>
              <a:ext cx="338137"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Snip Single Corner Rectangle 262"/>
            <p:cNvSpPr/>
            <p:nvPr/>
          </p:nvSpPr>
          <p:spPr>
            <a:xfrm>
              <a:off x="7915502" y="2237265"/>
              <a:ext cx="338138"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Snip Single Corner Rectangle 261"/>
            <p:cNvSpPr/>
            <p:nvPr/>
          </p:nvSpPr>
          <p:spPr>
            <a:xfrm>
              <a:off x="7882165" y="2272200"/>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5" name="Snip Single Corner Rectangle 464"/>
            <p:cNvSpPr/>
            <p:nvPr/>
          </p:nvSpPr>
          <p:spPr>
            <a:xfrm>
              <a:off x="3497489" y="1794225"/>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4" name="Snip Single Corner Rectangle 463"/>
            <p:cNvSpPr/>
            <p:nvPr/>
          </p:nvSpPr>
          <p:spPr>
            <a:xfrm>
              <a:off x="3464151" y="1832336"/>
              <a:ext cx="338138"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3" name="Snip Single Corner Rectangle 462"/>
            <p:cNvSpPr/>
            <p:nvPr/>
          </p:nvSpPr>
          <p:spPr>
            <a:xfrm>
              <a:off x="3432401" y="1872035"/>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2" name="Snip Single Corner Rectangle 461"/>
            <p:cNvSpPr/>
            <p:nvPr/>
          </p:nvSpPr>
          <p:spPr>
            <a:xfrm>
              <a:off x="3400651" y="1910146"/>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1" name="Snip Single Corner Rectangle 460"/>
            <p:cNvSpPr/>
            <p:nvPr/>
          </p:nvSpPr>
          <p:spPr>
            <a:xfrm>
              <a:off x="3367314" y="1948257"/>
              <a:ext cx="338137"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 name="Snip Single Corner Rectangle 459"/>
            <p:cNvSpPr/>
            <p:nvPr/>
          </p:nvSpPr>
          <p:spPr>
            <a:xfrm>
              <a:off x="3335564" y="1987956"/>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9" name="Snip Single Corner Rectangle 458"/>
            <p:cNvSpPr/>
            <p:nvPr/>
          </p:nvSpPr>
          <p:spPr>
            <a:xfrm>
              <a:off x="3303814" y="2026066"/>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8" name="Snip Single Corner Rectangle 457"/>
            <p:cNvSpPr/>
            <p:nvPr/>
          </p:nvSpPr>
          <p:spPr>
            <a:xfrm>
              <a:off x="3270476" y="2064177"/>
              <a:ext cx="338138"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7" name="Snip Single Corner Rectangle 456"/>
            <p:cNvSpPr/>
            <p:nvPr/>
          </p:nvSpPr>
          <p:spPr>
            <a:xfrm>
              <a:off x="3238726" y="2102288"/>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2" name="Snip Single Corner Rectangle 451"/>
            <p:cNvSpPr/>
            <p:nvPr/>
          </p:nvSpPr>
          <p:spPr>
            <a:xfrm>
              <a:off x="3206976" y="2141988"/>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 name="Snip Single Corner Rectangle 449"/>
            <p:cNvSpPr/>
            <p:nvPr/>
          </p:nvSpPr>
          <p:spPr>
            <a:xfrm>
              <a:off x="3173639" y="2180099"/>
              <a:ext cx="338137"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5" name="Snip Single Corner Rectangle 444"/>
            <p:cNvSpPr/>
            <p:nvPr/>
          </p:nvSpPr>
          <p:spPr>
            <a:xfrm>
              <a:off x="3141889" y="2218210"/>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3" name="Snip Single Corner Rectangle 442"/>
            <p:cNvSpPr/>
            <p:nvPr/>
          </p:nvSpPr>
          <p:spPr>
            <a:xfrm>
              <a:off x="3110139" y="2257908"/>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 name="Snip Single Corner Rectangle 429"/>
            <p:cNvSpPr/>
            <p:nvPr/>
          </p:nvSpPr>
          <p:spPr>
            <a:xfrm>
              <a:off x="1789339" y="2018127"/>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8" name="Snip Single Corner Rectangle 427"/>
            <p:cNvSpPr/>
            <p:nvPr/>
          </p:nvSpPr>
          <p:spPr>
            <a:xfrm>
              <a:off x="1760764" y="2057826"/>
              <a:ext cx="338137"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3" name="Snip Single Corner Rectangle 422"/>
            <p:cNvSpPr/>
            <p:nvPr/>
          </p:nvSpPr>
          <p:spPr>
            <a:xfrm>
              <a:off x="1733776" y="2095937"/>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1" name="Snip Single Corner Rectangle 420"/>
            <p:cNvSpPr/>
            <p:nvPr/>
          </p:nvSpPr>
          <p:spPr>
            <a:xfrm>
              <a:off x="1706789" y="2134047"/>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6" name="Snip Single Corner Rectangle 415"/>
            <p:cNvSpPr/>
            <p:nvPr/>
          </p:nvSpPr>
          <p:spPr>
            <a:xfrm>
              <a:off x="1678214" y="2173747"/>
              <a:ext cx="338137"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4" name="Snip Single Corner Rectangle 413"/>
            <p:cNvSpPr/>
            <p:nvPr/>
          </p:nvSpPr>
          <p:spPr>
            <a:xfrm>
              <a:off x="1651226" y="2211858"/>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7" name="Snip Single Corner Rectangle 406"/>
            <p:cNvSpPr/>
            <p:nvPr/>
          </p:nvSpPr>
          <p:spPr>
            <a:xfrm>
              <a:off x="1624239" y="2249969"/>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2" name="Snip Single Corner Rectangle 401"/>
            <p:cNvSpPr/>
            <p:nvPr/>
          </p:nvSpPr>
          <p:spPr>
            <a:xfrm>
              <a:off x="1128939" y="2242028"/>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0" name="Snip Single Corner Rectangle 399"/>
            <p:cNvSpPr/>
            <p:nvPr/>
          </p:nvSpPr>
          <p:spPr>
            <a:xfrm>
              <a:off x="732064" y="2138812"/>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5" name="Snip Single Corner Rectangle 394"/>
            <p:cNvSpPr/>
            <p:nvPr/>
          </p:nvSpPr>
          <p:spPr>
            <a:xfrm>
              <a:off x="700314" y="2172158"/>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3" name="Snip Single Corner Rectangle 392"/>
            <p:cNvSpPr/>
            <p:nvPr/>
          </p:nvSpPr>
          <p:spPr>
            <a:xfrm>
              <a:off x="666976" y="2205506"/>
              <a:ext cx="338138"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2" name="Snip Single Corner Rectangle 441"/>
            <p:cNvSpPr/>
            <p:nvPr/>
          </p:nvSpPr>
          <p:spPr>
            <a:xfrm>
              <a:off x="635226" y="2240441"/>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4" name="Snip Single Corner Rectangle 543"/>
            <p:cNvSpPr/>
            <p:nvPr/>
          </p:nvSpPr>
          <p:spPr>
            <a:xfrm>
              <a:off x="4278539" y="2046710"/>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5" name="Snip Single Corner Rectangle 544"/>
            <p:cNvSpPr/>
            <p:nvPr/>
          </p:nvSpPr>
          <p:spPr>
            <a:xfrm>
              <a:off x="4251551" y="2084821"/>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6" name="Snip Single Corner Rectangle 545"/>
            <p:cNvSpPr/>
            <p:nvPr/>
          </p:nvSpPr>
          <p:spPr>
            <a:xfrm>
              <a:off x="4222976" y="2122932"/>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7" name="Snip Single Corner Rectangle 546"/>
            <p:cNvSpPr/>
            <p:nvPr/>
          </p:nvSpPr>
          <p:spPr>
            <a:xfrm>
              <a:off x="4195989" y="2162631"/>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8" name="Snip Single Corner Rectangle 547"/>
            <p:cNvSpPr/>
            <p:nvPr/>
          </p:nvSpPr>
          <p:spPr>
            <a:xfrm>
              <a:off x="4167414" y="2200742"/>
              <a:ext cx="338137"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9" name="Snip Single Corner Rectangle 548"/>
            <p:cNvSpPr/>
            <p:nvPr/>
          </p:nvSpPr>
          <p:spPr>
            <a:xfrm>
              <a:off x="4140426" y="2238852"/>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0" name="Snip Single Corner Rectangle 549"/>
            <p:cNvSpPr/>
            <p:nvPr/>
          </p:nvSpPr>
          <p:spPr>
            <a:xfrm>
              <a:off x="4113439" y="2278552"/>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1" name="Snip Single Corner Rectangle 550"/>
            <p:cNvSpPr/>
            <p:nvPr/>
          </p:nvSpPr>
          <p:spPr>
            <a:xfrm>
              <a:off x="4603977" y="2281728"/>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2" name="Snip Single Corner Rectangle 551"/>
            <p:cNvSpPr/>
            <p:nvPr/>
          </p:nvSpPr>
          <p:spPr>
            <a:xfrm>
              <a:off x="3605439" y="2267436"/>
              <a:ext cx="338137"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 name="Snip Single Corner Rectangle 552"/>
            <p:cNvSpPr/>
            <p:nvPr/>
          </p:nvSpPr>
          <p:spPr>
            <a:xfrm>
              <a:off x="5246915" y="2045122"/>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4" name="Snip Single Corner Rectangle 553"/>
            <p:cNvSpPr/>
            <p:nvPr/>
          </p:nvSpPr>
          <p:spPr>
            <a:xfrm>
              <a:off x="5218340" y="2084821"/>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5" name="Snip Single Corner Rectangle 554"/>
            <p:cNvSpPr/>
            <p:nvPr/>
          </p:nvSpPr>
          <p:spPr>
            <a:xfrm>
              <a:off x="5191352" y="2122932"/>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6" name="Snip Single Corner Rectangle 555"/>
            <p:cNvSpPr/>
            <p:nvPr/>
          </p:nvSpPr>
          <p:spPr>
            <a:xfrm>
              <a:off x="5162777" y="2161043"/>
              <a:ext cx="338138"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7" name="Snip Single Corner Rectangle 556"/>
            <p:cNvSpPr/>
            <p:nvPr/>
          </p:nvSpPr>
          <p:spPr>
            <a:xfrm>
              <a:off x="5135790" y="2199154"/>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8" name="Snip Single Corner Rectangle 557"/>
            <p:cNvSpPr/>
            <p:nvPr/>
          </p:nvSpPr>
          <p:spPr>
            <a:xfrm>
              <a:off x="5108802" y="2238852"/>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9" name="Snip Single Corner Rectangle 558"/>
            <p:cNvSpPr/>
            <p:nvPr/>
          </p:nvSpPr>
          <p:spPr>
            <a:xfrm>
              <a:off x="5080227" y="2276963"/>
              <a:ext cx="338138"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5" name="Snip Single Corner Rectangle 434"/>
            <p:cNvSpPr/>
            <p:nvPr/>
          </p:nvSpPr>
          <p:spPr>
            <a:xfrm>
              <a:off x="2114776" y="2254732"/>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Snip Single Corner Rectangle 190"/>
            <p:cNvSpPr/>
            <p:nvPr/>
          </p:nvSpPr>
          <p:spPr>
            <a:xfrm>
              <a:off x="5929540" y="1818045"/>
              <a:ext cx="338137"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Snip Single Corner Rectangle 191"/>
            <p:cNvSpPr/>
            <p:nvPr/>
          </p:nvSpPr>
          <p:spPr>
            <a:xfrm>
              <a:off x="5897790" y="1856156"/>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Snip Single Corner Rectangle 192"/>
            <p:cNvSpPr/>
            <p:nvPr/>
          </p:nvSpPr>
          <p:spPr>
            <a:xfrm>
              <a:off x="5866040" y="1894267"/>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Snip Single Corner Rectangle 193"/>
            <p:cNvSpPr/>
            <p:nvPr/>
          </p:nvSpPr>
          <p:spPr>
            <a:xfrm>
              <a:off x="5832702" y="1933965"/>
              <a:ext cx="338138"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Snip Single Corner Rectangle 194"/>
            <p:cNvSpPr/>
            <p:nvPr/>
          </p:nvSpPr>
          <p:spPr>
            <a:xfrm>
              <a:off x="5800952" y="1972076"/>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Snip Single Corner Rectangle 195"/>
            <p:cNvSpPr/>
            <p:nvPr/>
          </p:nvSpPr>
          <p:spPr>
            <a:xfrm>
              <a:off x="5769202" y="2010187"/>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Snip Single Corner Rectangle 196"/>
            <p:cNvSpPr/>
            <p:nvPr/>
          </p:nvSpPr>
          <p:spPr>
            <a:xfrm>
              <a:off x="5735865" y="2048298"/>
              <a:ext cx="338137"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Snip Single Corner Rectangle 197"/>
            <p:cNvSpPr/>
            <p:nvPr/>
          </p:nvSpPr>
          <p:spPr>
            <a:xfrm>
              <a:off x="5704115" y="2087997"/>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Snip Single Corner Rectangle 198"/>
            <p:cNvSpPr/>
            <p:nvPr/>
          </p:nvSpPr>
          <p:spPr>
            <a:xfrm>
              <a:off x="5672365" y="2126108"/>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Snip Single Corner Rectangle 199"/>
            <p:cNvSpPr/>
            <p:nvPr/>
          </p:nvSpPr>
          <p:spPr>
            <a:xfrm>
              <a:off x="5639027" y="2164219"/>
              <a:ext cx="338138"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Snip Single Corner Rectangle 200"/>
            <p:cNvSpPr/>
            <p:nvPr/>
          </p:nvSpPr>
          <p:spPr>
            <a:xfrm>
              <a:off x="5607277" y="2203917"/>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Snip Single Corner Rectangle 201"/>
            <p:cNvSpPr/>
            <p:nvPr/>
          </p:nvSpPr>
          <p:spPr>
            <a:xfrm>
              <a:off x="5575527" y="2242028"/>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Snip Single Corner Rectangle 202"/>
            <p:cNvSpPr/>
            <p:nvPr/>
          </p:nvSpPr>
          <p:spPr>
            <a:xfrm>
              <a:off x="5542190" y="2280139"/>
              <a:ext cx="338137"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Snip Single Corner Rectangle 203"/>
            <p:cNvSpPr/>
            <p:nvPr/>
          </p:nvSpPr>
          <p:spPr>
            <a:xfrm>
              <a:off x="6039077" y="2289667"/>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Snip Single Corner Rectangle 232"/>
            <p:cNvSpPr/>
            <p:nvPr/>
          </p:nvSpPr>
          <p:spPr>
            <a:xfrm>
              <a:off x="7574190" y="2070529"/>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Snip Single Corner Rectangle 233"/>
            <p:cNvSpPr/>
            <p:nvPr/>
          </p:nvSpPr>
          <p:spPr>
            <a:xfrm>
              <a:off x="7545615" y="2110229"/>
              <a:ext cx="338137"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Snip Single Corner Rectangle 234"/>
            <p:cNvSpPr/>
            <p:nvPr/>
          </p:nvSpPr>
          <p:spPr>
            <a:xfrm>
              <a:off x="7518627" y="2148340"/>
              <a:ext cx="336550" cy="430335"/>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Snip Single Corner Rectangle 235"/>
            <p:cNvSpPr/>
            <p:nvPr/>
          </p:nvSpPr>
          <p:spPr>
            <a:xfrm>
              <a:off x="7491640" y="2186450"/>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Snip Single Corner Rectangle 236"/>
            <p:cNvSpPr/>
            <p:nvPr/>
          </p:nvSpPr>
          <p:spPr>
            <a:xfrm>
              <a:off x="7463065" y="2226149"/>
              <a:ext cx="338137"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Snip Single Corner Rectangle 237"/>
            <p:cNvSpPr/>
            <p:nvPr/>
          </p:nvSpPr>
          <p:spPr>
            <a:xfrm>
              <a:off x="7436077" y="2264260"/>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Snip Single Corner Rectangle 238"/>
            <p:cNvSpPr/>
            <p:nvPr/>
          </p:nvSpPr>
          <p:spPr>
            <a:xfrm>
              <a:off x="7409090" y="2302371"/>
              <a:ext cx="336550" cy="431924"/>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Snip Single Corner Rectangle 253"/>
            <p:cNvSpPr/>
            <p:nvPr/>
          </p:nvSpPr>
          <p:spPr>
            <a:xfrm>
              <a:off x="7848827" y="2305547"/>
              <a:ext cx="336550" cy="430336"/>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334"/>
          <p:cNvGrpSpPr>
            <a:grpSpLocks/>
          </p:cNvGrpSpPr>
          <p:nvPr/>
        </p:nvGrpSpPr>
        <p:grpSpPr bwMode="auto">
          <a:xfrm>
            <a:off x="611188" y="2497138"/>
            <a:ext cx="7550150" cy="501650"/>
            <a:chOff x="610812" y="2272257"/>
            <a:chExt cx="7551011" cy="501718"/>
          </a:xfrm>
        </p:grpSpPr>
        <p:grpSp>
          <p:nvGrpSpPr>
            <p:cNvPr id="4" name="Group 385"/>
            <p:cNvGrpSpPr/>
            <p:nvPr/>
          </p:nvGrpSpPr>
          <p:grpSpPr>
            <a:xfrm>
              <a:off x="1104591" y="2279345"/>
              <a:ext cx="337020" cy="430964"/>
              <a:chOff x="1475296" y="2083324"/>
              <a:chExt cx="697583" cy="881406"/>
            </a:xfrm>
            <a:solidFill>
              <a:schemeClr val="bg1"/>
            </a:solidFill>
          </p:grpSpPr>
          <p:sp>
            <p:nvSpPr>
              <p:cNvPr id="387" name="Snip Single Corner Rectangle 38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387"/>
              <p:cNvGrpSpPr/>
              <p:nvPr/>
            </p:nvGrpSpPr>
            <p:grpSpPr>
              <a:xfrm>
                <a:off x="1623974" y="2399038"/>
                <a:ext cx="416967" cy="417675"/>
                <a:chOff x="1560135" y="2488676"/>
                <a:chExt cx="523188" cy="350380"/>
              </a:xfrm>
              <a:grpFill/>
              <a:effectLst/>
            </p:grpSpPr>
            <p:cxnSp>
              <p:nvCxnSpPr>
                <p:cNvPr id="389" name="Straight Connector 38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90" name="Straight Connector 38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91" name="Straight Connector 39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92" name="Straight Connector 39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6" name="Group 392"/>
            <p:cNvGrpSpPr/>
            <p:nvPr/>
          </p:nvGrpSpPr>
          <p:grpSpPr>
            <a:xfrm>
              <a:off x="1599946" y="2283283"/>
              <a:ext cx="337020" cy="430964"/>
              <a:chOff x="1475296" y="2083324"/>
              <a:chExt cx="697583" cy="881406"/>
            </a:xfrm>
            <a:solidFill>
              <a:schemeClr val="bg1"/>
            </a:solidFill>
          </p:grpSpPr>
          <p:sp>
            <p:nvSpPr>
              <p:cNvPr id="394" name="Snip Single Corner Rectangle 393"/>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394"/>
              <p:cNvGrpSpPr/>
              <p:nvPr/>
            </p:nvGrpSpPr>
            <p:grpSpPr>
              <a:xfrm>
                <a:off x="1623974" y="2399038"/>
                <a:ext cx="416967" cy="417675"/>
                <a:chOff x="1560135" y="2488676"/>
                <a:chExt cx="523188" cy="350380"/>
              </a:xfrm>
              <a:grpFill/>
              <a:effectLst/>
            </p:grpSpPr>
            <p:cxnSp>
              <p:nvCxnSpPr>
                <p:cNvPr id="396" name="Straight Connector 395"/>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97" name="Straight Connector 396"/>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98" name="Straight Connector 39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99" name="Straight Connector 39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8" name="Group 399"/>
            <p:cNvGrpSpPr/>
            <p:nvPr/>
          </p:nvGrpSpPr>
          <p:grpSpPr>
            <a:xfrm>
              <a:off x="2095300" y="2287220"/>
              <a:ext cx="337020" cy="430964"/>
              <a:chOff x="1475296" y="2083324"/>
              <a:chExt cx="697583" cy="881406"/>
            </a:xfrm>
            <a:solidFill>
              <a:schemeClr val="bg1"/>
            </a:solidFill>
          </p:grpSpPr>
          <p:sp>
            <p:nvSpPr>
              <p:cNvPr id="401" name="Snip Single Corner Rectangle 40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401"/>
              <p:cNvGrpSpPr/>
              <p:nvPr/>
            </p:nvGrpSpPr>
            <p:grpSpPr>
              <a:xfrm>
                <a:off x="1623974" y="2399038"/>
                <a:ext cx="416967" cy="417675"/>
                <a:chOff x="1560135" y="2488676"/>
                <a:chExt cx="523188" cy="350380"/>
              </a:xfrm>
              <a:grpFill/>
              <a:effectLst/>
            </p:grpSpPr>
            <p:cxnSp>
              <p:nvCxnSpPr>
                <p:cNvPr id="403" name="Straight Connector 40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04" name="Straight Connector 40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05" name="Straight Connector 40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06" name="Straight Connector 40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0" name="Group 406"/>
            <p:cNvGrpSpPr/>
            <p:nvPr/>
          </p:nvGrpSpPr>
          <p:grpSpPr>
            <a:xfrm>
              <a:off x="2590655" y="2291158"/>
              <a:ext cx="337020" cy="430964"/>
              <a:chOff x="1475296" y="2083324"/>
              <a:chExt cx="697583" cy="881406"/>
            </a:xfrm>
            <a:solidFill>
              <a:schemeClr val="bg1"/>
            </a:solidFill>
          </p:grpSpPr>
          <p:sp>
            <p:nvSpPr>
              <p:cNvPr id="408" name="Snip Single Corner Rectangle 407"/>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408"/>
              <p:cNvGrpSpPr/>
              <p:nvPr/>
            </p:nvGrpSpPr>
            <p:grpSpPr>
              <a:xfrm>
                <a:off x="1623974" y="2399038"/>
                <a:ext cx="416967" cy="417675"/>
                <a:chOff x="1560135" y="2488676"/>
                <a:chExt cx="523188" cy="350380"/>
              </a:xfrm>
              <a:grpFill/>
              <a:effectLst/>
            </p:grpSpPr>
            <p:cxnSp>
              <p:nvCxnSpPr>
                <p:cNvPr id="410" name="Straight Connector 409"/>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11" name="Straight Connector 410"/>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12" name="Straight Connector 411"/>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13" name="Straight Connector 412"/>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2" name="Group 413"/>
            <p:cNvGrpSpPr/>
            <p:nvPr/>
          </p:nvGrpSpPr>
          <p:grpSpPr>
            <a:xfrm>
              <a:off x="3086010" y="2295095"/>
              <a:ext cx="337020" cy="430964"/>
              <a:chOff x="1475296" y="2083324"/>
              <a:chExt cx="697583" cy="881406"/>
            </a:xfrm>
            <a:solidFill>
              <a:schemeClr val="bg1"/>
            </a:solidFill>
          </p:grpSpPr>
          <p:sp>
            <p:nvSpPr>
              <p:cNvPr id="415" name="Snip Single Corner Rectangle 414"/>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 name="Group 415"/>
              <p:cNvGrpSpPr/>
              <p:nvPr/>
            </p:nvGrpSpPr>
            <p:grpSpPr>
              <a:xfrm>
                <a:off x="1623974" y="2399038"/>
                <a:ext cx="416967" cy="417675"/>
                <a:chOff x="1560135" y="2488676"/>
                <a:chExt cx="523188" cy="350380"/>
              </a:xfrm>
              <a:grpFill/>
              <a:effectLst/>
            </p:grpSpPr>
            <p:cxnSp>
              <p:nvCxnSpPr>
                <p:cNvPr id="417" name="Straight Connector 416"/>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18" name="Straight Connector 417"/>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19" name="Straight Connector 418"/>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20" name="Straight Connector 419"/>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4" name="Group 420"/>
            <p:cNvGrpSpPr/>
            <p:nvPr/>
          </p:nvGrpSpPr>
          <p:grpSpPr>
            <a:xfrm>
              <a:off x="3581364" y="2299033"/>
              <a:ext cx="337020" cy="430964"/>
              <a:chOff x="1475296" y="2083324"/>
              <a:chExt cx="697583" cy="881406"/>
            </a:xfrm>
            <a:solidFill>
              <a:schemeClr val="bg1"/>
            </a:solidFill>
          </p:grpSpPr>
          <p:sp>
            <p:nvSpPr>
              <p:cNvPr id="422" name="Snip Single Corner Rectangle 421"/>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 name="Group 422"/>
              <p:cNvGrpSpPr/>
              <p:nvPr/>
            </p:nvGrpSpPr>
            <p:grpSpPr>
              <a:xfrm>
                <a:off x="1623974" y="2399038"/>
                <a:ext cx="416967" cy="417675"/>
                <a:chOff x="1560135" y="2488676"/>
                <a:chExt cx="523188" cy="350380"/>
              </a:xfrm>
              <a:grpFill/>
              <a:effectLst/>
            </p:grpSpPr>
            <p:cxnSp>
              <p:nvCxnSpPr>
                <p:cNvPr id="424" name="Straight Connector 423"/>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25" name="Straight Connector 424"/>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26" name="Straight Connector 425"/>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27" name="Straight Connector 426"/>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6" name="Group 427"/>
            <p:cNvGrpSpPr/>
            <p:nvPr/>
          </p:nvGrpSpPr>
          <p:grpSpPr>
            <a:xfrm>
              <a:off x="4076719" y="2302971"/>
              <a:ext cx="337020" cy="430964"/>
              <a:chOff x="1475296" y="2083324"/>
              <a:chExt cx="697583" cy="881406"/>
            </a:xfrm>
            <a:solidFill>
              <a:schemeClr val="bg1"/>
            </a:solidFill>
          </p:grpSpPr>
          <p:sp>
            <p:nvSpPr>
              <p:cNvPr id="429" name="Snip Single Corner Rectangle 428"/>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 name="Group 429"/>
              <p:cNvGrpSpPr/>
              <p:nvPr/>
            </p:nvGrpSpPr>
            <p:grpSpPr>
              <a:xfrm>
                <a:off x="1623974" y="2399038"/>
                <a:ext cx="416967" cy="417675"/>
                <a:chOff x="1560135" y="2488676"/>
                <a:chExt cx="523188" cy="350380"/>
              </a:xfrm>
              <a:grpFill/>
              <a:effectLst/>
            </p:grpSpPr>
            <p:cxnSp>
              <p:nvCxnSpPr>
                <p:cNvPr id="431" name="Straight Connector 430"/>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32" name="Straight Connector 431"/>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33" name="Straight Connector 432"/>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34" name="Straight Connector 433"/>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8" name="Group 434"/>
            <p:cNvGrpSpPr/>
            <p:nvPr/>
          </p:nvGrpSpPr>
          <p:grpSpPr>
            <a:xfrm>
              <a:off x="4572073" y="2306908"/>
              <a:ext cx="337020" cy="430964"/>
              <a:chOff x="1475296" y="2083324"/>
              <a:chExt cx="697583" cy="881406"/>
            </a:xfrm>
            <a:solidFill>
              <a:schemeClr val="bg1"/>
            </a:solidFill>
          </p:grpSpPr>
          <p:sp>
            <p:nvSpPr>
              <p:cNvPr id="436" name="Snip Single Corner Rectangle 435"/>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 name="Group 436"/>
              <p:cNvGrpSpPr/>
              <p:nvPr/>
            </p:nvGrpSpPr>
            <p:grpSpPr>
              <a:xfrm>
                <a:off x="1623974" y="2399038"/>
                <a:ext cx="416967" cy="417675"/>
                <a:chOff x="1560135" y="2488676"/>
                <a:chExt cx="523188" cy="350380"/>
              </a:xfrm>
              <a:grpFill/>
              <a:effectLst/>
            </p:grpSpPr>
            <p:cxnSp>
              <p:nvCxnSpPr>
                <p:cNvPr id="438" name="Straight Connector 437"/>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39" name="Straight Connector 438"/>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40" name="Straight Connector 439"/>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41" name="Straight Connector 440"/>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0" name="Group 442"/>
            <p:cNvGrpSpPr/>
            <p:nvPr/>
          </p:nvGrpSpPr>
          <p:grpSpPr>
            <a:xfrm>
              <a:off x="5043802" y="2306121"/>
              <a:ext cx="337020" cy="430964"/>
              <a:chOff x="1475296" y="2083324"/>
              <a:chExt cx="697583" cy="881406"/>
            </a:xfrm>
            <a:solidFill>
              <a:schemeClr val="bg1"/>
            </a:solidFill>
          </p:grpSpPr>
          <p:sp>
            <p:nvSpPr>
              <p:cNvPr id="444" name="Snip Single Corner Rectangle 443"/>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 name="Group 444"/>
              <p:cNvGrpSpPr/>
              <p:nvPr/>
            </p:nvGrpSpPr>
            <p:grpSpPr>
              <a:xfrm>
                <a:off x="1623974" y="2399038"/>
                <a:ext cx="416967" cy="417675"/>
                <a:chOff x="1560135" y="2488676"/>
                <a:chExt cx="523188" cy="350380"/>
              </a:xfrm>
              <a:grpFill/>
              <a:effectLst/>
            </p:grpSpPr>
            <p:cxnSp>
              <p:nvCxnSpPr>
                <p:cNvPr id="446" name="Straight Connector 445"/>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47" name="Straight Connector 446"/>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48" name="Straight Connector 44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49" name="Straight Connector 44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2" name="Group 449"/>
            <p:cNvGrpSpPr/>
            <p:nvPr/>
          </p:nvGrpSpPr>
          <p:grpSpPr>
            <a:xfrm>
              <a:off x="610812" y="2272257"/>
              <a:ext cx="337020" cy="430964"/>
              <a:chOff x="1475296" y="2083324"/>
              <a:chExt cx="697583" cy="881406"/>
            </a:xfrm>
            <a:solidFill>
              <a:schemeClr val="bg1"/>
            </a:solidFill>
          </p:grpSpPr>
          <p:sp>
            <p:nvSpPr>
              <p:cNvPr id="451" name="Snip Single Corner Rectangle 45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3" name="Group 451"/>
              <p:cNvGrpSpPr/>
              <p:nvPr/>
            </p:nvGrpSpPr>
            <p:grpSpPr>
              <a:xfrm>
                <a:off x="1623974" y="2399038"/>
                <a:ext cx="416967" cy="417675"/>
                <a:chOff x="1560135" y="2488676"/>
                <a:chExt cx="523188" cy="350380"/>
              </a:xfrm>
              <a:grpFill/>
              <a:effectLst/>
            </p:grpSpPr>
            <p:cxnSp>
              <p:nvCxnSpPr>
                <p:cNvPr id="453" name="Straight Connector 45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54" name="Straight Connector 45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55" name="Straight Connector 45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56" name="Straight Connector 45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4" name="Group 413"/>
            <p:cNvGrpSpPr/>
            <p:nvPr/>
          </p:nvGrpSpPr>
          <p:grpSpPr>
            <a:xfrm>
              <a:off x="5529789" y="2320635"/>
              <a:ext cx="337020" cy="430964"/>
              <a:chOff x="1475296" y="2083324"/>
              <a:chExt cx="697583" cy="881406"/>
            </a:xfrm>
            <a:solidFill>
              <a:schemeClr val="bg1"/>
            </a:solidFill>
          </p:grpSpPr>
          <p:sp>
            <p:nvSpPr>
              <p:cNvPr id="294" name="Snip Single Corner Rectangle 293"/>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 name="Group 415"/>
              <p:cNvGrpSpPr/>
              <p:nvPr/>
            </p:nvGrpSpPr>
            <p:grpSpPr>
              <a:xfrm>
                <a:off x="1623974" y="2399038"/>
                <a:ext cx="416967" cy="417675"/>
                <a:chOff x="1560135" y="2488676"/>
                <a:chExt cx="523188" cy="350380"/>
              </a:xfrm>
              <a:grpFill/>
              <a:effectLst/>
            </p:grpSpPr>
            <p:cxnSp>
              <p:nvCxnSpPr>
                <p:cNvPr id="296" name="Straight Connector 295"/>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97" name="Straight Connector 296"/>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98" name="Straight Connector 29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99" name="Straight Connector 29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6" name="Group 420"/>
            <p:cNvGrpSpPr/>
            <p:nvPr/>
          </p:nvGrpSpPr>
          <p:grpSpPr>
            <a:xfrm>
              <a:off x="6025143" y="2324573"/>
              <a:ext cx="337020" cy="430964"/>
              <a:chOff x="1475296" y="2083324"/>
              <a:chExt cx="697583" cy="881406"/>
            </a:xfrm>
            <a:solidFill>
              <a:schemeClr val="bg1"/>
            </a:solidFill>
          </p:grpSpPr>
          <p:sp>
            <p:nvSpPr>
              <p:cNvPr id="301" name="Snip Single Corner Rectangle 30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422"/>
              <p:cNvGrpSpPr/>
              <p:nvPr/>
            </p:nvGrpSpPr>
            <p:grpSpPr>
              <a:xfrm>
                <a:off x="1623974" y="2399038"/>
                <a:ext cx="416967" cy="417675"/>
                <a:chOff x="1560135" y="2488676"/>
                <a:chExt cx="523188" cy="350380"/>
              </a:xfrm>
              <a:grpFill/>
              <a:effectLst/>
            </p:grpSpPr>
            <p:cxnSp>
              <p:nvCxnSpPr>
                <p:cNvPr id="303" name="Straight Connector 30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04" name="Straight Connector 30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05" name="Straight Connector 30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06" name="Straight Connector 30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8" name="Group 427"/>
            <p:cNvGrpSpPr/>
            <p:nvPr/>
          </p:nvGrpSpPr>
          <p:grpSpPr>
            <a:xfrm>
              <a:off x="6486450" y="2328511"/>
              <a:ext cx="337020" cy="430964"/>
              <a:chOff x="1475296" y="2083324"/>
              <a:chExt cx="697583" cy="881406"/>
            </a:xfrm>
            <a:solidFill>
              <a:schemeClr val="bg1"/>
            </a:solidFill>
          </p:grpSpPr>
          <p:sp>
            <p:nvSpPr>
              <p:cNvPr id="308" name="Snip Single Corner Rectangle 307"/>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9" name="Group 429"/>
              <p:cNvGrpSpPr/>
              <p:nvPr/>
            </p:nvGrpSpPr>
            <p:grpSpPr>
              <a:xfrm>
                <a:off x="1623974" y="2399038"/>
                <a:ext cx="416967" cy="417675"/>
                <a:chOff x="1560135" y="2488676"/>
                <a:chExt cx="523188" cy="350380"/>
              </a:xfrm>
              <a:grpFill/>
              <a:effectLst/>
            </p:grpSpPr>
            <p:cxnSp>
              <p:nvCxnSpPr>
                <p:cNvPr id="310" name="Straight Connector 309"/>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11" name="Straight Connector 310"/>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12" name="Straight Connector 311"/>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13" name="Straight Connector 312"/>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30" name="Group 434"/>
            <p:cNvGrpSpPr/>
            <p:nvPr/>
          </p:nvGrpSpPr>
          <p:grpSpPr>
            <a:xfrm>
              <a:off x="6938028" y="2332448"/>
              <a:ext cx="337020" cy="430964"/>
              <a:chOff x="1475296" y="2083324"/>
              <a:chExt cx="697583" cy="881406"/>
            </a:xfrm>
            <a:solidFill>
              <a:schemeClr val="bg1"/>
            </a:solidFill>
          </p:grpSpPr>
          <p:sp>
            <p:nvSpPr>
              <p:cNvPr id="315" name="Snip Single Corner Rectangle 314"/>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1" name="Group 436"/>
              <p:cNvGrpSpPr/>
              <p:nvPr/>
            </p:nvGrpSpPr>
            <p:grpSpPr>
              <a:xfrm>
                <a:off x="1623974" y="2399038"/>
                <a:ext cx="416967" cy="417675"/>
                <a:chOff x="1560135" y="2488676"/>
                <a:chExt cx="523188" cy="350380"/>
              </a:xfrm>
              <a:grpFill/>
              <a:effectLst/>
            </p:grpSpPr>
            <p:cxnSp>
              <p:nvCxnSpPr>
                <p:cNvPr id="317" name="Straight Connector 316"/>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18" name="Straight Connector 317"/>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19" name="Straight Connector 318"/>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20" name="Straight Connector 319"/>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40" name="Group 442"/>
            <p:cNvGrpSpPr/>
            <p:nvPr/>
          </p:nvGrpSpPr>
          <p:grpSpPr>
            <a:xfrm>
              <a:off x="7385437" y="2341389"/>
              <a:ext cx="337020" cy="430964"/>
              <a:chOff x="1475296" y="2083324"/>
              <a:chExt cx="697583" cy="881406"/>
            </a:xfrm>
            <a:solidFill>
              <a:schemeClr val="bg1"/>
            </a:solidFill>
          </p:grpSpPr>
          <p:sp>
            <p:nvSpPr>
              <p:cNvPr id="322" name="Snip Single Corner Rectangle 321"/>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42" name="Group 444"/>
              <p:cNvGrpSpPr/>
              <p:nvPr/>
            </p:nvGrpSpPr>
            <p:grpSpPr>
              <a:xfrm>
                <a:off x="1623974" y="2399038"/>
                <a:ext cx="416967" cy="417675"/>
                <a:chOff x="1560135" y="2488676"/>
                <a:chExt cx="523188" cy="350380"/>
              </a:xfrm>
              <a:grpFill/>
              <a:effectLst/>
            </p:grpSpPr>
            <p:cxnSp>
              <p:nvCxnSpPr>
                <p:cNvPr id="324" name="Straight Connector 323"/>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25" name="Straight Connector 324"/>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26" name="Straight Connector 325"/>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27" name="Straight Connector 326"/>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47" name="Group 442"/>
            <p:cNvGrpSpPr/>
            <p:nvPr/>
          </p:nvGrpSpPr>
          <p:grpSpPr>
            <a:xfrm>
              <a:off x="7824803" y="2343011"/>
              <a:ext cx="337020" cy="430964"/>
              <a:chOff x="1475296" y="2083324"/>
              <a:chExt cx="697583" cy="881406"/>
            </a:xfrm>
            <a:solidFill>
              <a:schemeClr val="bg1"/>
            </a:solidFill>
          </p:grpSpPr>
          <p:sp>
            <p:nvSpPr>
              <p:cNvPr id="329" name="Snip Single Corner Rectangle 328"/>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48" name="Group 444"/>
              <p:cNvGrpSpPr/>
              <p:nvPr/>
            </p:nvGrpSpPr>
            <p:grpSpPr>
              <a:xfrm>
                <a:off x="1623974" y="2399038"/>
                <a:ext cx="416967" cy="417675"/>
                <a:chOff x="1560135" y="2488676"/>
                <a:chExt cx="523188" cy="350380"/>
              </a:xfrm>
              <a:grpFill/>
              <a:effectLst/>
            </p:grpSpPr>
            <p:cxnSp>
              <p:nvCxnSpPr>
                <p:cNvPr id="331" name="Straight Connector 330"/>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32" name="Straight Connector 331"/>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33" name="Straight Connector 332"/>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34" name="Straight Connector 333"/>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sp>
        <p:nvSpPr>
          <p:cNvPr id="27651" name="Title 1"/>
          <p:cNvSpPr>
            <a:spLocks noGrp="1"/>
          </p:cNvSpPr>
          <p:nvPr>
            <p:ph type="title"/>
          </p:nvPr>
        </p:nvSpPr>
        <p:spPr/>
        <p:txBody>
          <a:bodyPr/>
          <a:lstStyle/>
          <a:p>
            <a:r>
              <a:rPr lang="en-US" sz="2000" smtClean="0"/>
              <a:t>The Problem</a:t>
            </a:r>
            <a:r>
              <a:rPr lang="en-US" smtClean="0"/>
              <a:t/>
            </a:r>
            <a:br>
              <a:rPr lang="en-US" smtClean="0"/>
            </a:br>
            <a:r>
              <a:rPr lang="en-US" smtClean="0">
                <a:solidFill>
                  <a:srgbClr val="FFCC00"/>
                </a:solidFill>
              </a:rPr>
              <a:t>Millions of file variants (good and bad)</a:t>
            </a:r>
          </a:p>
        </p:txBody>
      </p:sp>
      <p:sp>
        <p:nvSpPr>
          <p:cNvPr id="2631" name="Content Placeholder 5"/>
          <p:cNvSpPr>
            <a:spLocks noGrp="1"/>
          </p:cNvSpPr>
          <p:nvPr>
            <p:ph idx="1"/>
          </p:nvPr>
        </p:nvSpPr>
        <p:spPr/>
        <p:txBody>
          <a:bodyPr/>
          <a:lstStyle/>
          <a:p>
            <a:r>
              <a:rPr lang="en-US" smtClean="0"/>
              <a:t>So imagine that we know:</a:t>
            </a:r>
          </a:p>
          <a:p>
            <a:endParaRPr lang="en-US" smtClean="0"/>
          </a:p>
          <a:p>
            <a:pPr>
              <a:buFontTx/>
              <a:buNone/>
            </a:pPr>
            <a:endParaRPr lang="en-US" smtClean="0"/>
          </a:p>
          <a:p>
            <a:pPr>
              <a:buFontTx/>
              <a:buNone/>
            </a:pPr>
            <a:endParaRPr lang="en-US" smtClean="0"/>
          </a:p>
          <a:p>
            <a:pPr lvl="1"/>
            <a:r>
              <a:rPr lang="en-US" smtClean="0"/>
              <a:t>about every file in the world today…</a:t>
            </a:r>
          </a:p>
          <a:p>
            <a:pPr lvl="1"/>
            <a:r>
              <a:rPr lang="en-US" smtClean="0"/>
              <a:t>and how many copies of each exist</a:t>
            </a:r>
          </a:p>
          <a:p>
            <a:pPr lvl="1"/>
            <a:r>
              <a:rPr lang="en-US" smtClean="0"/>
              <a:t>and which files are good and which are bad</a:t>
            </a:r>
          </a:p>
          <a:p>
            <a:r>
              <a:rPr lang="en-US" smtClean="0"/>
              <a:t>Now let’s order them by prevalence with</a:t>
            </a:r>
          </a:p>
          <a:p>
            <a:pPr lvl="1"/>
            <a:r>
              <a:rPr lang="en-US" smtClean="0">
                <a:solidFill>
                  <a:srgbClr val="FF0000"/>
                </a:solidFill>
              </a:rPr>
              <a:t>Bad</a:t>
            </a:r>
            <a:r>
              <a:rPr lang="en-US" smtClean="0"/>
              <a:t> on left</a:t>
            </a:r>
          </a:p>
          <a:p>
            <a:pPr lvl="1"/>
            <a:r>
              <a:rPr lang="en-US" smtClean="0">
                <a:solidFill>
                  <a:srgbClr val="00B050"/>
                </a:solidFill>
              </a:rPr>
              <a:t>Good</a:t>
            </a:r>
            <a:r>
              <a:rPr lang="en-US" smtClean="0"/>
              <a:t> on the right</a:t>
            </a:r>
          </a:p>
        </p:txBody>
      </p:sp>
      <p:sp>
        <p:nvSpPr>
          <p:cNvPr id="27653" name="Footer Placeholder 632"/>
          <p:cNvSpPr>
            <a:spLocks noGrp="1"/>
          </p:cNvSpPr>
          <p:nvPr>
            <p:ph type="ftr" sz="quarter" idx="10"/>
          </p:nvPr>
        </p:nvSpPr>
        <p:spPr>
          <a:noFill/>
        </p:spPr>
        <p:txBody>
          <a:bodyPr/>
          <a:lstStyle/>
          <a:p>
            <a:pPr fontAlgn="base">
              <a:spcBef>
                <a:spcPct val="0"/>
              </a:spcBef>
              <a:spcAft>
                <a:spcPct val="0"/>
              </a:spcAft>
            </a:pPr>
            <a:r>
              <a:rPr lang="en-US" dirty="0" smtClean="0">
                <a:solidFill>
                  <a:srgbClr val="0D0D0D"/>
                </a:solidFill>
                <a:cs typeface="Arial" charset="0"/>
              </a:rPr>
              <a:t>Reputation-Based Security</a:t>
            </a:r>
          </a:p>
        </p:txBody>
      </p:sp>
      <p:sp>
        <p:nvSpPr>
          <p:cNvPr id="27654" name="Slide Number Placeholder 3"/>
          <p:cNvSpPr>
            <a:spLocks noGrp="1"/>
          </p:cNvSpPr>
          <p:nvPr>
            <p:ph type="sldNum" sz="quarter" idx="11"/>
          </p:nvPr>
        </p:nvSpPr>
        <p:spPr>
          <a:noFill/>
        </p:spPr>
        <p:txBody>
          <a:bodyPr/>
          <a:lstStyle/>
          <a:p>
            <a:pPr fontAlgn="base">
              <a:spcBef>
                <a:spcPct val="0"/>
              </a:spcBef>
              <a:spcAft>
                <a:spcPct val="0"/>
              </a:spcAft>
            </a:pPr>
            <a:fld id="{B37329BC-A3E4-44AD-B8FE-DBD286F08B1F}" type="slidenum">
              <a:rPr lang="en-US" smtClean="0">
                <a:cs typeface="Arial" charset="0"/>
              </a:rPr>
              <a:pPr fontAlgn="base">
                <a:spcBef>
                  <a:spcPct val="0"/>
                </a:spcBef>
                <a:spcAft>
                  <a:spcPct val="0"/>
                </a:spcAft>
              </a:pPr>
              <a:t>9</a:t>
            </a:fld>
            <a:endParaRPr lang="en-US" smtClean="0">
              <a:cs typeface="Arial" charset="0"/>
            </a:endParaRPr>
          </a:p>
        </p:txBody>
      </p:sp>
      <p:grpSp>
        <p:nvGrpSpPr>
          <p:cNvPr id="749" name="Group 336"/>
          <p:cNvGrpSpPr>
            <a:grpSpLocks/>
          </p:cNvGrpSpPr>
          <p:nvPr/>
        </p:nvGrpSpPr>
        <p:grpSpPr bwMode="auto">
          <a:xfrm>
            <a:off x="611188" y="2508250"/>
            <a:ext cx="7551737" cy="500063"/>
            <a:chOff x="610813" y="2283015"/>
            <a:chExt cx="7552120" cy="499868"/>
          </a:xfrm>
        </p:grpSpPr>
        <p:grpSp>
          <p:nvGrpSpPr>
            <p:cNvPr id="750" name="Group 125"/>
            <p:cNvGrpSpPr/>
            <p:nvPr/>
          </p:nvGrpSpPr>
          <p:grpSpPr>
            <a:xfrm>
              <a:off x="1110893" y="2291678"/>
              <a:ext cx="337020" cy="430964"/>
              <a:chOff x="1475296" y="2083324"/>
              <a:chExt cx="697583" cy="881406"/>
            </a:xfrm>
            <a:solidFill>
              <a:srgbClr val="C00000"/>
            </a:solidFill>
          </p:grpSpPr>
          <p:sp>
            <p:nvSpPr>
              <p:cNvPr id="127" name="Snip Single Corner Rectangle 12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51" name="Group 2292"/>
              <p:cNvGrpSpPr/>
              <p:nvPr/>
            </p:nvGrpSpPr>
            <p:grpSpPr>
              <a:xfrm>
                <a:off x="1623974" y="2399038"/>
                <a:ext cx="416967" cy="417675"/>
                <a:chOff x="1560135" y="2488676"/>
                <a:chExt cx="523188" cy="350380"/>
              </a:xfrm>
              <a:grpFill/>
              <a:effectLst/>
            </p:grpSpPr>
            <p:cxnSp>
              <p:nvCxnSpPr>
                <p:cNvPr id="129" name="Straight Connector 12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30" name="Straight Connector 12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31" name="Straight Connector 13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32" name="Straight Connector 13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52" name="Group 132"/>
            <p:cNvGrpSpPr/>
            <p:nvPr/>
          </p:nvGrpSpPr>
          <p:grpSpPr>
            <a:xfrm>
              <a:off x="2598532" y="2300341"/>
              <a:ext cx="337020" cy="430964"/>
              <a:chOff x="1475296" y="2083324"/>
              <a:chExt cx="697583" cy="881406"/>
            </a:xfrm>
            <a:solidFill>
              <a:srgbClr val="C00000"/>
            </a:solidFill>
          </p:grpSpPr>
          <p:sp>
            <p:nvSpPr>
              <p:cNvPr id="134" name="Snip Single Corner Rectangle 133"/>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53" name="Group 2292"/>
              <p:cNvGrpSpPr/>
              <p:nvPr/>
            </p:nvGrpSpPr>
            <p:grpSpPr>
              <a:xfrm>
                <a:off x="1623974" y="2399038"/>
                <a:ext cx="416967" cy="417675"/>
                <a:chOff x="1560135" y="2488676"/>
                <a:chExt cx="523188" cy="350380"/>
              </a:xfrm>
              <a:grpFill/>
              <a:effectLst/>
            </p:grpSpPr>
            <p:cxnSp>
              <p:nvCxnSpPr>
                <p:cNvPr id="136" name="Straight Connector 135"/>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37" name="Straight Connector 136"/>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38" name="Straight Connector 13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39" name="Straight Connector 13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54" name="Group 139"/>
            <p:cNvGrpSpPr/>
            <p:nvPr/>
          </p:nvGrpSpPr>
          <p:grpSpPr>
            <a:xfrm>
              <a:off x="4086171" y="2313728"/>
              <a:ext cx="337020" cy="430964"/>
              <a:chOff x="1475296" y="2083324"/>
              <a:chExt cx="697583" cy="881406"/>
            </a:xfrm>
            <a:solidFill>
              <a:srgbClr val="C00000"/>
            </a:solidFill>
          </p:grpSpPr>
          <p:sp>
            <p:nvSpPr>
              <p:cNvPr id="141" name="Snip Single Corner Rectangle 14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55" name="Group 2292"/>
              <p:cNvGrpSpPr/>
              <p:nvPr/>
            </p:nvGrpSpPr>
            <p:grpSpPr>
              <a:xfrm>
                <a:off x="1623974" y="2399038"/>
                <a:ext cx="416967" cy="417675"/>
                <a:chOff x="1560135" y="2488676"/>
                <a:chExt cx="523188" cy="350380"/>
              </a:xfrm>
              <a:grpFill/>
              <a:effectLst/>
            </p:grpSpPr>
            <p:cxnSp>
              <p:nvCxnSpPr>
                <p:cNvPr id="143" name="Straight Connector 14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44" name="Straight Connector 14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45" name="Straight Connector 14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46" name="Straight Connector 14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56" name="Group 146"/>
            <p:cNvGrpSpPr/>
            <p:nvPr/>
          </p:nvGrpSpPr>
          <p:grpSpPr>
            <a:xfrm>
              <a:off x="5049317" y="2322390"/>
              <a:ext cx="337020" cy="430964"/>
              <a:chOff x="1475296" y="2083324"/>
              <a:chExt cx="697583" cy="881406"/>
            </a:xfrm>
            <a:solidFill>
              <a:srgbClr val="C00000"/>
            </a:solidFill>
          </p:grpSpPr>
          <p:sp>
            <p:nvSpPr>
              <p:cNvPr id="148" name="Snip Single Corner Rectangle 147"/>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57" name="Group 2292"/>
              <p:cNvGrpSpPr/>
              <p:nvPr/>
            </p:nvGrpSpPr>
            <p:grpSpPr>
              <a:xfrm>
                <a:off x="1623974" y="2399038"/>
                <a:ext cx="416967" cy="417675"/>
                <a:chOff x="1560135" y="2488676"/>
                <a:chExt cx="523188" cy="350380"/>
              </a:xfrm>
              <a:grpFill/>
              <a:effectLst/>
            </p:grpSpPr>
            <p:cxnSp>
              <p:nvCxnSpPr>
                <p:cNvPr id="150" name="Straight Connector 149"/>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51" name="Straight Connector 150"/>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52" name="Straight Connector 151"/>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53" name="Straight Connector 152"/>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58" name="Group 153"/>
            <p:cNvGrpSpPr/>
            <p:nvPr/>
          </p:nvGrpSpPr>
          <p:grpSpPr>
            <a:xfrm>
              <a:off x="1599432" y="2297439"/>
              <a:ext cx="337020" cy="430964"/>
              <a:chOff x="1475296" y="2083324"/>
              <a:chExt cx="697583" cy="881406"/>
            </a:xfrm>
            <a:solidFill>
              <a:srgbClr val="00B050"/>
            </a:solidFill>
          </p:grpSpPr>
          <p:sp>
            <p:nvSpPr>
              <p:cNvPr id="155" name="Snip Single Corner Rectangle 154"/>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59" name="Group 2292"/>
              <p:cNvGrpSpPr/>
              <p:nvPr/>
            </p:nvGrpSpPr>
            <p:grpSpPr>
              <a:xfrm>
                <a:off x="1623974" y="2399038"/>
                <a:ext cx="416967" cy="417675"/>
                <a:chOff x="1560135" y="2488676"/>
                <a:chExt cx="523188" cy="350380"/>
              </a:xfrm>
              <a:grpFill/>
              <a:effectLst/>
            </p:grpSpPr>
            <p:cxnSp>
              <p:nvCxnSpPr>
                <p:cNvPr id="157" name="Straight Connector 156"/>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58" name="Straight Connector 157"/>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59" name="Straight Connector 158"/>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60" name="Straight Connector 159"/>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60" name="Group 160"/>
            <p:cNvGrpSpPr/>
            <p:nvPr/>
          </p:nvGrpSpPr>
          <p:grpSpPr>
            <a:xfrm>
              <a:off x="2091983" y="2301299"/>
              <a:ext cx="337020" cy="430964"/>
              <a:chOff x="1475296" y="2083324"/>
              <a:chExt cx="697583" cy="881406"/>
            </a:xfrm>
            <a:solidFill>
              <a:srgbClr val="00B050"/>
            </a:solidFill>
          </p:grpSpPr>
          <p:sp>
            <p:nvSpPr>
              <p:cNvPr id="162" name="Snip Single Corner Rectangle 161"/>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61" name="Group 2292"/>
              <p:cNvGrpSpPr/>
              <p:nvPr/>
            </p:nvGrpSpPr>
            <p:grpSpPr>
              <a:xfrm>
                <a:off x="1623974" y="2399038"/>
                <a:ext cx="416967" cy="417675"/>
                <a:chOff x="1560135" y="2488676"/>
                <a:chExt cx="523188" cy="350380"/>
              </a:xfrm>
              <a:grpFill/>
              <a:effectLst/>
            </p:grpSpPr>
            <p:cxnSp>
              <p:nvCxnSpPr>
                <p:cNvPr id="164" name="Straight Connector 163"/>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65" name="Straight Connector 164"/>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66" name="Straight Connector 165"/>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67" name="Straight Connector 166"/>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62" name="Group 167"/>
            <p:cNvGrpSpPr/>
            <p:nvPr/>
          </p:nvGrpSpPr>
          <p:grpSpPr>
            <a:xfrm>
              <a:off x="3085401" y="2309884"/>
              <a:ext cx="337020" cy="430964"/>
              <a:chOff x="1475296" y="2083324"/>
              <a:chExt cx="697583" cy="881406"/>
            </a:xfrm>
            <a:solidFill>
              <a:srgbClr val="00B050"/>
            </a:solidFill>
          </p:grpSpPr>
          <p:sp>
            <p:nvSpPr>
              <p:cNvPr id="169" name="Snip Single Corner Rectangle 168"/>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63" name="Group 2292"/>
              <p:cNvGrpSpPr/>
              <p:nvPr/>
            </p:nvGrpSpPr>
            <p:grpSpPr>
              <a:xfrm>
                <a:off x="1623974" y="2399038"/>
                <a:ext cx="416967" cy="417675"/>
                <a:chOff x="1560135" y="2488676"/>
                <a:chExt cx="523188" cy="350380"/>
              </a:xfrm>
              <a:grpFill/>
              <a:effectLst/>
            </p:grpSpPr>
            <p:cxnSp>
              <p:nvCxnSpPr>
                <p:cNvPr id="171" name="Straight Connector 170"/>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72" name="Straight Connector 171"/>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73" name="Straight Connector 172"/>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74" name="Straight Connector 173"/>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64" name="Group 174"/>
            <p:cNvGrpSpPr/>
            <p:nvPr/>
          </p:nvGrpSpPr>
          <p:grpSpPr>
            <a:xfrm>
              <a:off x="3582677" y="2313743"/>
              <a:ext cx="337020" cy="430964"/>
              <a:chOff x="1475296" y="2083324"/>
              <a:chExt cx="697583" cy="881406"/>
            </a:xfrm>
            <a:solidFill>
              <a:srgbClr val="00B050"/>
            </a:solidFill>
          </p:grpSpPr>
          <p:sp>
            <p:nvSpPr>
              <p:cNvPr id="176" name="Snip Single Corner Rectangle 175"/>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65" name="Group 2292"/>
              <p:cNvGrpSpPr/>
              <p:nvPr/>
            </p:nvGrpSpPr>
            <p:grpSpPr>
              <a:xfrm>
                <a:off x="1623974" y="2399038"/>
                <a:ext cx="416967" cy="417675"/>
                <a:chOff x="1560135" y="2488676"/>
                <a:chExt cx="523188" cy="350380"/>
              </a:xfrm>
              <a:grpFill/>
              <a:effectLst/>
            </p:grpSpPr>
            <p:cxnSp>
              <p:nvCxnSpPr>
                <p:cNvPr id="178" name="Straight Connector 177"/>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79" name="Straight Connector 178"/>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80" name="Straight Connector 179"/>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81" name="Straight Connector 180"/>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766" name="Group 181"/>
            <p:cNvGrpSpPr/>
            <p:nvPr/>
          </p:nvGrpSpPr>
          <p:grpSpPr>
            <a:xfrm>
              <a:off x="4571371" y="2317603"/>
              <a:ext cx="337020" cy="430964"/>
              <a:chOff x="1475296" y="2083324"/>
              <a:chExt cx="697583" cy="881406"/>
            </a:xfrm>
            <a:solidFill>
              <a:srgbClr val="00B050"/>
            </a:solidFill>
          </p:grpSpPr>
          <p:sp>
            <p:nvSpPr>
              <p:cNvPr id="183" name="Snip Single Corner Rectangle 18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67" name="Group 2292"/>
              <p:cNvGrpSpPr/>
              <p:nvPr/>
            </p:nvGrpSpPr>
            <p:grpSpPr>
              <a:xfrm>
                <a:off x="1623974" y="2399038"/>
                <a:ext cx="416967" cy="417675"/>
                <a:chOff x="1560135" y="2488676"/>
                <a:chExt cx="523188" cy="350380"/>
              </a:xfrm>
              <a:grpFill/>
              <a:effectLst/>
            </p:grpSpPr>
            <p:cxnSp>
              <p:nvCxnSpPr>
                <p:cNvPr id="185" name="Straight Connector 184"/>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86" name="Straight Connector 185"/>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87" name="Straight Connector 186"/>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88" name="Straight Connector 187"/>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96" name="Group 204"/>
            <p:cNvGrpSpPr/>
            <p:nvPr/>
          </p:nvGrpSpPr>
          <p:grpSpPr>
            <a:xfrm>
              <a:off x="5518422" y="2333192"/>
              <a:ext cx="337020" cy="430964"/>
              <a:chOff x="1475296" y="2083324"/>
              <a:chExt cx="697583" cy="881406"/>
            </a:xfrm>
            <a:solidFill>
              <a:srgbClr val="00B050"/>
            </a:solidFill>
          </p:grpSpPr>
          <p:sp>
            <p:nvSpPr>
              <p:cNvPr id="206" name="Snip Single Corner Rectangle 205"/>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7" name="Group 2292"/>
              <p:cNvGrpSpPr/>
              <p:nvPr/>
            </p:nvGrpSpPr>
            <p:grpSpPr>
              <a:xfrm>
                <a:off x="1623974" y="2399038"/>
                <a:ext cx="416967" cy="417675"/>
                <a:chOff x="1560135" y="2488676"/>
                <a:chExt cx="523188" cy="350380"/>
              </a:xfrm>
              <a:grpFill/>
              <a:effectLst/>
            </p:grpSpPr>
            <p:cxnSp>
              <p:nvCxnSpPr>
                <p:cNvPr id="208" name="Straight Connector 207"/>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09" name="Straight Connector 208"/>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10" name="Straight Connector 209"/>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11" name="Straight Connector 210"/>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98" name="Group 211"/>
            <p:cNvGrpSpPr/>
            <p:nvPr/>
          </p:nvGrpSpPr>
          <p:grpSpPr>
            <a:xfrm>
              <a:off x="6015698" y="2337051"/>
              <a:ext cx="337020" cy="430964"/>
              <a:chOff x="1475296" y="2083324"/>
              <a:chExt cx="697583" cy="881406"/>
            </a:xfrm>
            <a:solidFill>
              <a:srgbClr val="00B050"/>
            </a:solidFill>
          </p:grpSpPr>
          <p:sp>
            <p:nvSpPr>
              <p:cNvPr id="213" name="Snip Single Corner Rectangle 21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9" name="Group 2292"/>
              <p:cNvGrpSpPr/>
              <p:nvPr/>
            </p:nvGrpSpPr>
            <p:grpSpPr>
              <a:xfrm>
                <a:off x="1623974" y="2399038"/>
                <a:ext cx="416967" cy="417675"/>
                <a:chOff x="1560135" y="2488676"/>
                <a:chExt cx="523188" cy="350380"/>
              </a:xfrm>
              <a:grpFill/>
              <a:effectLst/>
            </p:grpSpPr>
            <p:cxnSp>
              <p:nvCxnSpPr>
                <p:cNvPr id="215" name="Straight Connector 214"/>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16" name="Straight Connector 215"/>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17" name="Straight Connector 216"/>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18" name="Straight Connector 217"/>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00" name="Group 218"/>
            <p:cNvGrpSpPr/>
            <p:nvPr/>
          </p:nvGrpSpPr>
          <p:grpSpPr>
            <a:xfrm>
              <a:off x="6924899" y="2345164"/>
              <a:ext cx="337020" cy="430964"/>
              <a:chOff x="1475296" y="2083324"/>
              <a:chExt cx="697583" cy="881406"/>
            </a:xfrm>
            <a:solidFill>
              <a:srgbClr val="C00000"/>
            </a:solidFill>
          </p:grpSpPr>
          <p:sp>
            <p:nvSpPr>
              <p:cNvPr id="220" name="Snip Single Corner Rectangle 219"/>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1" name="Group 2292"/>
              <p:cNvGrpSpPr/>
              <p:nvPr/>
            </p:nvGrpSpPr>
            <p:grpSpPr>
              <a:xfrm>
                <a:off x="1623974" y="2399038"/>
                <a:ext cx="416967" cy="417675"/>
                <a:chOff x="1560135" y="2488676"/>
                <a:chExt cx="523188" cy="350380"/>
              </a:xfrm>
              <a:grpFill/>
              <a:effectLst/>
            </p:grpSpPr>
            <p:cxnSp>
              <p:nvCxnSpPr>
                <p:cNvPr id="222" name="Straight Connector 221"/>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23" name="Straight Connector 222"/>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24" name="Straight Connector 223"/>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25" name="Straight Connector 224"/>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02" name="Group 225"/>
            <p:cNvGrpSpPr/>
            <p:nvPr/>
          </p:nvGrpSpPr>
          <p:grpSpPr>
            <a:xfrm>
              <a:off x="6481528" y="2338758"/>
              <a:ext cx="337020" cy="430964"/>
              <a:chOff x="1475296" y="2083324"/>
              <a:chExt cx="697583" cy="881406"/>
            </a:xfrm>
            <a:solidFill>
              <a:srgbClr val="C00000"/>
            </a:solidFill>
          </p:grpSpPr>
          <p:sp>
            <p:nvSpPr>
              <p:cNvPr id="227" name="Snip Single Corner Rectangle 22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3" name="Group 2292"/>
              <p:cNvGrpSpPr/>
              <p:nvPr/>
            </p:nvGrpSpPr>
            <p:grpSpPr>
              <a:xfrm>
                <a:off x="1623974" y="2399038"/>
                <a:ext cx="416967" cy="417675"/>
                <a:chOff x="1560135" y="2488676"/>
                <a:chExt cx="523188" cy="350380"/>
              </a:xfrm>
              <a:grpFill/>
              <a:effectLst/>
            </p:grpSpPr>
            <p:cxnSp>
              <p:nvCxnSpPr>
                <p:cNvPr id="229" name="Straight Connector 22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30" name="Straight Connector 22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31" name="Straight Connector 23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32" name="Straight Connector 23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04" name="Group 239"/>
            <p:cNvGrpSpPr/>
            <p:nvPr/>
          </p:nvGrpSpPr>
          <p:grpSpPr>
            <a:xfrm>
              <a:off x="7376831" y="2348258"/>
              <a:ext cx="337020" cy="430964"/>
              <a:chOff x="1475296" y="2083324"/>
              <a:chExt cx="697583" cy="881406"/>
            </a:xfrm>
            <a:solidFill>
              <a:srgbClr val="C00000"/>
            </a:solidFill>
          </p:grpSpPr>
          <p:sp>
            <p:nvSpPr>
              <p:cNvPr id="241" name="Snip Single Corner Rectangle 24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5" name="Group 2292"/>
              <p:cNvGrpSpPr/>
              <p:nvPr/>
            </p:nvGrpSpPr>
            <p:grpSpPr>
              <a:xfrm>
                <a:off x="1623974" y="2399038"/>
                <a:ext cx="416967" cy="417675"/>
                <a:chOff x="1560135" y="2488676"/>
                <a:chExt cx="523188" cy="350380"/>
              </a:xfrm>
              <a:grpFill/>
              <a:effectLst/>
            </p:grpSpPr>
            <p:cxnSp>
              <p:nvCxnSpPr>
                <p:cNvPr id="243" name="Straight Connector 24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44" name="Straight Connector 24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45" name="Straight Connector 24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46" name="Straight Connector 24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06" name="Group 254"/>
            <p:cNvGrpSpPr/>
            <p:nvPr/>
          </p:nvGrpSpPr>
          <p:grpSpPr>
            <a:xfrm>
              <a:off x="7825913" y="2351919"/>
              <a:ext cx="337020" cy="430964"/>
              <a:chOff x="1475296" y="2083324"/>
              <a:chExt cx="697583" cy="881406"/>
            </a:xfrm>
            <a:solidFill>
              <a:srgbClr val="00B050"/>
            </a:solidFill>
          </p:grpSpPr>
          <p:sp>
            <p:nvSpPr>
              <p:cNvPr id="256" name="Snip Single Corner Rectangle 255"/>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7" name="Group 2292"/>
              <p:cNvGrpSpPr/>
              <p:nvPr/>
            </p:nvGrpSpPr>
            <p:grpSpPr>
              <a:xfrm>
                <a:off x="1623974" y="2399038"/>
                <a:ext cx="416967" cy="417675"/>
                <a:chOff x="1560135" y="2488676"/>
                <a:chExt cx="523188" cy="350380"/>
              </a:xfrm>
              <a:grpFill/>
              <a:effectLst/>
            </p:grpSpPr>
            <p:cxnSp>
              <p:nvCxnSpPr>
                <p:cNvPr id="258" name="Straight Connector 257"/>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59" name="Straight Connector 258"/>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60" name="Straight Connector 259"/>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261" name="Straight Connector 260"/>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08" name="Group 118"/>
            <p:cNvGrpSpPr/>
            <p:nvPr/>
          </p:nvGrpSpPr>
          <p:grpSpPr>
            <a:xfrm>
              <a:off x="610813" y="2283015"/>
              <a:ext cx="337020" cy="430964"/>
              <a:chOff x="1475296" y="2083324"/>
              <a:chExt cx="697583" cy="881406"/>
            </a:xfrm>
            <a:solidFill>
              <a:srgbClr val="C00000"/>
            </a:solidFill>
          </p:grpSpPr>
          <p:sp>
            <p:nvSpPr>
              <p:cNvPr id="120" name="Snip Single Corner Rectangle 119"/>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9" name="Group 2292"/>
              <p:cNvGrpSpPr/>
              <p:nvPr/>
            </p:nvGrpSpPr>
            <p:grpSpPr>
              <a:xfrm>
                <a:off x="1623974" y="2399038"/>
                <a:ext cx="416967" cy="417675"/>
                <a:chOff x="1560135" y="2488676"/>
                <a:chExt cx="523188" cy="350380"/>
              </a:xfrm>
              <a:grpFill/>
              <a:effectLst/>
            </p:grpSpPr>
            <p:cxnSp>
              <p:nvCxnSpPr>
                <p:cNvPr id="122" name="Straight Connector 121"/>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23" name="Straight Connector 122"/>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24" name="Straight Connector 123"/>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125" name="Straight Connector 124"/>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10" name="Group 337"/>
          <p:cNvGrpSpPr>
            <a:grpSpLocks/>
          </p:cNvGrpSpPr>
          <p:nvPr/>
        </p:nvGrpSpPr>
        <p:grpSpPr bwMode="auto">
          <a:xfrm>
            <a:off x="603250" y="2038350"/>
            <a:ext cx="7953375" cy="977900"/>
            <a:chOff x="602986" y="1812323"/>
            <a:chExt cx="7953744" cy="978958"/>
          </a:xfrm>
        </p:grpSpPr>
        <p:grpSp>
          <p:nvGrpSpPr>
            <p:cNvPr id="111" name="Group 327"/>
            <p:cNvGrpSpPr>
              <a:grpSpLocks/>
            </p:cNvGrpSpPr>
            <p:nvPr/>
          </p:nvGrpSpPr>
          <p:grpSpPr bwMode="auto">
            <a:xfrm>
              <a:off x="5872141" y="2089352"/>
              <a:ext cx="539418" cy="691638"/>
              <a:chOff x="5043802" y="2045447"/>
              <a:chExt cx="539418" cy="691638"/>
            </a:xfrm>
          </p:grpSpPr>
          <p:sp>
            <p:nvSpPr>
              <p:cNvPr id="733" name="Snip Single Corner Rectangle 732"/>
              <p:cNvSpPr/>
              <p:nvPr/>
            </p:nvSpPr>
            <p:spPr>
              <a:xfrm>
                <a:off x="5247013" y="2044941"/>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4" name="Snip Single Corner Rectangle 733"/>
              <p:cNvSpPr/>
              <p:nvPr/>
            </p:nvSpPr>
            <p:spPr>
              <a:xfrm>
                <a:off x="5218437" y="2083083"/>
                <a:ext cx="338153"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5" name="Snip Single Corner Rectangle 734"/>
              <p:cNvSpPr/>
              <p:nvPr/>
            </p:nvSpPr>
            <p:spPr>
              <a:xfrm>
                <a:off x="5191448" y="2122814"/>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6" name="Snip Single Corner Rectangle 735"/>
              <p:cNvSpPr/>
              <p:nvPr/>
            </p:nvSpPr>
            <p:spPr>
              <a:xfrm>
                <a:off x="5162872" y="2160955"/>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7" name="Snip Single Corner Rectangle 736"/>
              <p:cNvSpPr/>
              <p:nvPr/>
            </p:nvSpPr>
            <p:spPr>
              <a:xfrm>
                <a:off x="5135883" y="2199096"/>
                <a:ext cx="338153"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8" name="Snip Single Corner Rectangle 737"/>
              <p:cNvSpPr/>
              <p:nvPr/>
            </p:nvSpPr>
            <p:spPr>
              <a:xfrm>
                <a:off x="5108894" y="2238826"/>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9" name="Snip Single Corner Rectangle 738"/>
              <p:cNvSpPr/>
              <p:nvPr/>
            </p:nvSpPr>
            <p:spPr>
              <a:xfrm>
                <a:off x="5080318" y="2276967"/>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 name="Group 442"/>
              <p:cNvGrpSpPr/>
              <p:nvPr/>
            </p:nvGrpSpPr>
            <p:grpSpPr>
              <a:xfrm>
                <a:off x="5043802" y="2306121"/>
                <a:ext cx="337020" cy="430964"/>
                <a:chOff x="1475296" y="2083324"/>
                <a:chExt cx="697583" cy="881406"/>
              </a:xfrm>
              <a:solidFill>
                <a:schemeClr val="bg1"/>
              </a:solidFill>
            </p:grpSpPr>
            <p:sp>
              <p:nvSpPr>
                <p:cNvPr id="741" name="Snip Single Corner Rectangle 74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3" name="Group 444"/>
                <p:cNvGrpSpPr/>
                <p:nvPr/>
              </p:nvGrpSpPr>
              <p:grpSpPr>
                <a:xfrm>
                  <a:off x="1623974" y="2399038"/>
                  <a:ext cx="416967" cy="417675"/>
                  <a:chOff x="1560135" y="2488676"/>
                  <a:chExt cx="523188" cy="350380"/>
                </a:xfrm>
                <a:grpFill/>
                <a:effectLst/>
              </p:grpSpPr>
              <p:cxnSp>
                <p:nvCxnSpPr>
                  <p:cNvPr id="743" name="Straight Connector 74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44" name="Straight Connector 74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45" name="Straight Connector 74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46" name="Straight Connector 74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14" name="Group 338"/>
            <p:cNvGrpSpPr>
              <a:grpSpLocks/>
            </p:cNvGrpSpPr>
            <p:nvPr/>
          </p:nvGrpSpPr>
          <p:grpSpPr bwMode="auto">
            <a:xfrm>
              <a:off x="6397857" y="2085414"/>
              <a:ext cx="526026" cy="695576"/>
              <a:chOff x="1599946" y="2018671"/>
              <a:chExt cx="526026" cy="695576"/>
            </a:xfrm>
          </p:grpSpPr>
          <p:sp>
            <p:nvSpPr>
              <p:cNvPr id="719" name="Snip Single Corner Rectangle 718"/>
              <p:cNvSpPr/>
              <p:nvPr/>
            </p:nvSpPr>
            <p:spPr>
              <a:xfrm>
                <a:off x="1788641" y="2018925"/>
                <a:ext cx="336565"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 name="Snip Single Corner Rectangle 719"/>
              <p:cNvSpPr/>
              <p:nvPr/>
            </p:nvSpPr>
            <p:spPr>
              <a:xfrm>
                <a:off x="1761651" y="2057067"/>
                <a:ext cx="336565"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1" name="Snip Single Corner Rectangle 720"/>
              <p:cNvSpPr/>
              <p:nvPr/>
            </p:nvSpPr>
            <p:spPr>
              <a:xfrm>
                <a:off x="1733075" y="2096797"/>
                <a:ext cx="336565"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2" name="Snip Single Corner Rectangle 721"/>
              <p:cNvSpPr/>
              <p:nvPr/>
            </p:nvSpPr>
            <p:spPr>
              <a:xfrm>
                <a:off x="1706087" y="2134939"/>
                <a:ext cx="336565"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3" name="Snip Single Corner Rectangle 722"/>
              <p:cNvSpPr/>
              <p:nvPr/>
            </p:nvSpPr>
            <p:spPr>
              <a:xfrm>
                <a:off x="1679098" y="2173080"/>
                <a:ext cx="336565"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4" name="Snip Single Corner Rectangle 723"/>
              <p:cNvSpPr/>
              <p:nvPr/>
            </p:nvSpPr>
            <p:spPr>
              <a:xfrm>
                <a:off x="1650521" y="2211221"/>
                <a:ext cx="336565"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5" name="Snip Single Corner Rectangle 724"/>
              <p:cNvSpPr/>
              <p:nvPr/>
            </p:nvSpPr>
            <p:spPr>
              <a:xfrm>
                <a:off x="1623533" y="2250951"/>
                <a:ext cx="336565"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5" name="Group 392"/>
              <p:cNvGrpSpPr/>
              <p:nvPr/>
            </p:nvGrpSpPr>
            <p:grpSpPr>
              <a:xfrm>
                <a:off x="1599946" y="2283283"/>
                <a:ext cx="337020" cy="430964"/>
                <a:chOff x="1475296" y="2083324"/>
                <a:chExt cx="697583" cy="881406"/>
              </a:xfrm>
              <a:solidFill>
                <a:schemeClr val="bg1"/>
              </a:solidFill>
            </p:grpSpPr>
            <p:sp>
              <p:nvSpPr>
                <p:cNvPr id="727" name="Snip Single Corner Rectangle 72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6" name="Group 394"/>
                <p:cNvGrpSpPr/>
                <p:nvPr/>
              </p:nvGrpSpPr>
              <p:grpSpPr>
                <a:xfrm>
                  <a:off x="1623974" y="2399038"/>
                  <a:ext cx="416967" cy="417675"/>
                  <a:chOff x="1560135" y="2488676"/>
                  <a:chExt cx="523188" cy="350380"/>
                </a:xfrm>
                <a:grpFill/>
                <a:effectLst/>
              </p:grpSpPr>
              <p:cxnSp>
                <p:nvCxnSpPr>
                  <p:cNvPr id="729" name="Straight Connector 72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30" name="Straight Connector 72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31" name="Straight Connector 73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32" name="Straight Connector 73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17" name="Group 313"/>
            <p:cNvGrpSpPr>
              <a:grpSpLocks/>
            </p:cNvGrpSpPr>
            <p:nvPr/>
          </p:nvGrpSpPr>
          <p:grpSpPr bwMode="auto">
            <a:xfrm>
              <a:off x="6921161" y="2044302"/>
              <a:ext cx="628862" cy="736688"/>
              <a:chOff x="7824803" y="2037287"/>
              <a:chExt cx="628862" cy="736688"/>
            </a:xfrm>
          </p:grpSpPr>
          <p:sp>
            <p:nvSpPr>
              <p:cNvPr id="703" name="Snip Single Corner Rectangle 702"/>
              <p:cNvSpPr/>
              <p:nvPr/>
            </p:nvSpPr>
            <p:spPr>
              <a:xfrm>
                <a:off x="8117284" y="2037334"/>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4" name="Snip Single Corner Rectangle 267"/>
              <p:cNvSpPr/>
              <p:nvPr/>
            </p:nvSpPr>
            <p:spPr>
              <a:xfrm>
                <a:off x="8083946" y="2070708"/>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5" name="Snip Single Corner Rectangle 704"/>
              <p:cNvSpPr/>
              <p:nvPr/>
            </p:nvSpPr>
            <p:spPr>
              <a:xfrm>
                <a:off x="8050606" y="2104081"/>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 name="Snip Single Corner Rectangle 705"/>
              <p:cNvSpPr/>
              <p:nvPr/>
            </p:nvSpPr>
            <p:spPr>
              <a:xfrm>
                <a:off x="8017268" y="2137455"/>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7" name="Snip Single Corner Rectangle 706"/>
              <p:cNvSpPr/>
              <p:nvPr/>
            </p:nvSpPr>
            <p:spPr>
              <a:xfrm>
                <a:off x="7983928" y="2170828"/>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8" name="Snip Single Corner Rectangle 707"/>
              <p:cNvSpPr/>
              <p:nvPr/>
            </p:nvSpPr>
            <p:spPr>
              <a:xfrm>
                <a:off x="7949002" y="2204202"/>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9" name="Snip Single Corner Rectangle 708"/>
              <p:cNvSpPr/>
              <p:nvPr/>
            </p:nvSpPr>
            <p:spPr>
              <a:xfrm>
                <a:off x="7915663" y="2237575"/>
                <a:ext cx="338153"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0" name="Snip Single Corner Rectangle 709"/>
              <p:cNvSpPr/>
              <p:nvPr/>
            </p:nvSpPr>
            <p:spPr>
              <a:xfrm>
                <a:off x="7882324" y="2270949"/>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1" name="Snip Single Corner Rectangle 253"/>
              <p:cNvSpPr/>
              <p:nvPr/>
            </p:nvSpPr>
            <p:spPr>
              <a:xfrm>
                <a:off x="7848985" y="2305912"/>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8" name="Group 442"/>
              <p:cNvGrpSpPr/>
              <p:nvPr/>
            </p:nvGrpSpPr>
            <p:grpSpPr>
              <a:xfrm>
                <a:off x="7824803" y="2343011"/>
                <a:ext cx="337020" cy="430964"/>
                <a:chOff x="1475296" y="2083324"/>
                <a:chExt cx="697583" cy="881406"/>
              </a:xfrm>
              <a:solidFill>
                <a:schemeClr val="bg1"/>
              </a:solidFill>
            </p:grpSpPr>
            <p:sp>
              <p:nvSpPr>
                <p:cNvPr id="713" name="Snip Single Corner Rectangle 71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9" name="Group 444"/>
                <p:cNvGrpSpPr/>
                <p:nvPr/>
              </p:nvGrpSpPr>
              <p:grpSpPr>
                <a:xfrm>
                  <a:off x="1623974" y="2399038"/>
                  <a:ext cx="416967" cy="417675"/>
                  <a:chOff x="1560135" y="2488676"/>
                  <a:chExt cx="523188" cy="350380"/>
                </a:xfrm>
                <a:grpFill/>
                <a:effectLst/>
              </p:grpSpPr>
              <p:cxnSp>
                <p:nvCxnSpPr>
                  <p:cNvPr id="715" name="Straight Connector 714"/>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16" name="Straight Connector 715"/>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17" name="Straight Connector 716"/>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18" name="Straight Connector 717"/>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21" name="Group 322"/>
            <p:cNvGrpSpPr>
              <a:grpSpLocks/>
            </p:cNvGrpSpPr>
            <p:nvPr/>
          </p:nvGrpSpPr>
          <p:grpSpPr bwMode="auto">
            <a:xfrm>
              <a:off x="7369347" y="1846924"/>
              <a:ext cx="737355" cy="934066"/>
              <a:chOff x="5529789" y="1817533"/>
              <a:chExt cx="737355" cy="934066"/>
            </a:xfrm>
          </p:grpSpPr>
          <p:sp>
            <p:nvSpPr>
              <p:cNvPr id="683" name="Snip Single Corner Rectangle 682"/>
              <p:cNvSpPr/>
              <p:nvPr/>
            </p:nvSpPr>
            <p:spPr>
              <a:xfrm>
                <a:off x="5929735" y="1817894"/>
                <a:ext cx="338154"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4" name="Snip Single Corner Rectangle 683"/>
              <p:cNvSpPr/>
              <p:nvPr/>
            </p:nvSpPr>
            <p:spPr>
              <a:xfrm>
                <a:off x="5897984" y="1856036"/>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5" name="Snip Single Corner Rectangle 684"/>
              <p:cNvSpPr/>
              <p:nvPr/>
            </p:nvSpPr>
            <p:spPr>
              <a:xfrm>
                <a:off x="5866233" y="1895767"/>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 name="Snip Single Corner Rectangle 685"/>
              <p:cNvSpPr/>
              <p:nvPr/>
            </p:nvSpPr>
            <p:spPr>
              <a:xfrm>
                <a:off x="5832894" y="1933908"/>
                <a:ext cx="338153"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7" name="Snip Single Corner Rectangle 686"/>
              <p:cNvSpPr/>
              <p:nvPr/>
            </p:nvSpPr>
            <p:spPr>
              <a:xfrm>
                <a:off x="5801143" y="1972049"/>
                <a:ext cx="338153"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8" name="Snip Single Corner Rectangle 687"/>
              <p:cNvSpPr/>
              <p:nvPr/>
            </p:nvSpPr>
            <p:spPr>
              <a:xfrm>
                <a:off x="5769391" y="2010190"/>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9" name="Snip Single Corner Rectangle 688"/>
              <p:cNvSpPr/>
              <p:nvPr/>
            </p:nvSpPr>
            <p:spPr>
              <a:xfrm>
                <a:off x="5736052" y="2049920"/>
                <a:ext cx="338154"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0" name="Snip Single Corner Rectangle 689"/>
              <p:cNvSpPr/>
              <p:nvPr/>
            </p:nvSpPr>
            <p:spPr>
              <a:xfrm>
                <a:off x="5704300" y="2088061"/>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1" name="Snip Single Corner Rectangle 690"/>
              <p:cNvSpPr/>
              <p:nvPr/>
            </p:nvSpPr>
            <p:spPr>
              <a:xfrm>
                <a:off x="5672549" y="2126202"/>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2" name="Snip Single Corner Rectangle 691"/>
              <p:cNvSpPr/>
              <p:nvPr/>
            </p:nvSpPr>
            <p:spPr>
              <a:xfrm>
                <a:off x="5639210" y="2165933"/>
                <a:ext cx="338153"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3" name="Snip Single Corner Rectangle 692"/>
              <p:cNvSpPr/>
              <p:nvPr/>
            </p:nvSpPr>
            <p:spPr>
              <a:xfrm>
                <a:off x="5607459" y="2204075"/>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4" name="Snip Single Corner Rectangle 693"/>
              <p:cNvSpPr/>
              <p:nvPr/>
            </p:nvSpPr>
            <p:spPr>
              <a:xfrm>
                <a:off x="5574119" y="2242216"/>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5" name="Snip Single Corner Rectangle 694"/>
              <p:cNvSpPr/>
              <p:nvPr/>
            </p:nvSpPr>
            <p:spPr>
              <a:xfrm>
                <a:off x="5542368" y="2281946"/>
                <a:ext cx="338154"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6" name="Group 413"/>
              <p:cNvGrpSpPr/>
              <p:nvPr/>
            </p:nvGrpSpPr>
            <p:grpSpPr>
              <a:xfrm>
                <a:off x="5529789" y="2320635"/>
                <a:ext cx="337020" cy="430964"/>
                <a:chOff x="1475296" y="2083324"/>
                <a:chExt cx="697583" cy="881406"/>
              </a:xfrm>
              <a:solidFill>
                <a:schemeClr val="bg1"/>
              </a:solidFill>
            </p:grpSpPr>
            <p:sp>
              <p:nvSpPr>
                <p:cNvPr id="697" name="Snip Single Corner Rectangle 69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8" name="Group 415"/>
                <p:cNvGrpSpPr/>
                <p:nvPr/>
              </p:nvGrpSpPr>
              <p:grpSpPr>
                <a:xfrm>
                  <a:off x="1623974" y="2399038"/>
                  <a:ext cx="416967" cy="417675"/>
                  <a:chOff x="1560135" y="2488676"/>
                  <a:chExt cx="523188" cy="350380"/>
                </a:xfrm>
                <a:grpFill/>
                <a:effectLst/>
              </p:grpSpPr>
              <p:cxnSp>
                <p:nvCxnSpPr>
                  <p:cNvPr id="699" name="Straight Connector 69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00" name="Straight Connector 69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01" name="Straight Connector 70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702" name="Straight Connector 70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33" name="Group 315"/>
            <p:cNvGrpSpPr>
              <a:grpSpLocks/>
            </p:cNvGrpSpPr>
            <p:nvPr/>
          </p:nvGrpSpPr>
          <p:grpSpPr bwMode="auto">
            <a:xfrm>
              <a:off x="608119" y="1812323"/>
              <a:ext cx="714868" cy="968667"/>
              <a:chOff x="7385437" y="1803686"/>
              <a:chExt cx="714868" cy="968667"/>
            </a:xfrm>
          </p:grpSpPr>
          <p:sp>
            <p:nvSpPr>
              <p:cNvPr id="662" name="Snip Single Corner Rectangle 661"/>
              <p:cNvSpPr/>
              <p:nvPr/>
            </p:nvSpPr>
            <p:spPr>
              <a:xfrm>
                <a:off x="7762909" y="1803686"/>
                <a:ext cx="338153"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3" name="Snip Single Corner Rectangle 662"/>
              <p:cNvSpPr/>
              <p:nvPr/>
            </p:nvSpPr>
            <p:spPr>
              <a:xfrm>
                <a:off x="7735920" y="1841827"/>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4" name="Snip Single Corner Rectangle 663"/>
              <p:cNvSpPr/>
              <p:nvPr/>
            </p:nvSpPr>
            <p:spPr>
              <a:xfrm>
                <a:off x="7708932" y="1881558"/>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 name="Snip Single Corner Rectangle 664"/>
              <p:cNvSpPr/>
              <p:nvPr/>
            </p:nvSpPr>
            <p:spPr>
              <a:xfrm>
                <a:off x="7680356" y="1919699"/>
                <a:ext cx="338153"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6" name="Snip Single Corner Rectangle 665"/>
              <p:cNvSpPr/>
              <p:nvPr/>
            </p:nvSpPr>
            <p:spPr>
              <a:xfrm>
                <a:off x="7653366" y="1957841"/>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7" name="Snip Single Corner Rectangle 666"/>
              <p:cNvSpPr/>
              <p:nvPr/>
            </p:nvSpPr>
            <p:spPr>
              <a:xfrm>
                <a:off x="7624790" y="1997571"/>
                <a:ext cx="338154"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8" name="Snip Single Corner Rectangle 667"/>
              <p:cNvSpPr/>
              <p:nvPr/>
            </p:nvSpPr>
            <p:spPr>
              <a:xfrm>
                <a:off x="7597802" y="2035712"/>
                <a:ext cx="338153"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9" name="Snip Single Corner Rectangle 232"/>
              <p:cNvSpPr/>
              <p:nvPr/>
            </p:nvSpPr>
            <p:spPr>
              <a:xfrm>
                <a:off x="7573988" y="2072264"/>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0" name="Snip Single Corner Rectangle 669"/>
              <p:cNvSpPr/>
              <p:nvPr/>
            </p:nvSpPr>
            <p:spPr>
              <a:xfrm>
                <a:off x="7545411" y="2110406"/>
                <a:ext cx="338154"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1" name="Snip Single Corner Rectangle 670"/>
              <p:cNvSpPr/>
              <p:nvPr/>
            </p:nvSpPr>
            <p:spPr>
              <a:xfrm>
                <a:off x="7518423" y="2148547"/>
                <a:ext cx="338153"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2" name="Snip Single Corner Rectangle 671"/>
              <p:cNvSpPr/>
              <p:nvPr/>
            </p:nvSpPr>
            <p:spPr>
              <a:xfrm>
                <a:off x="7491434" y="2186688"/>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3" name="Snip Single Corner Rectangle 672"/>
              <p:cNvSpPr/>
              <p:nvPr/>
            </p:nvSpPr>
            <p:spPr>
              <a:xfrm>
                <a:off x="7462858" y="2226418"/>
                <a:ext cx="338154"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4" name="Snip Single Corner Rectangle 673"/>
              <p:cNvSpPr/>
              <p:nvPr/>
            </p:nvSpPr>
            <p:spPr>
              <a:xfrm>
                <a:off x="7435869" y="2264559"/>
                <a:ext cx="336566"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 name="Snip Single Corner Rectangle 674"/>
              <p:cNvSpPr/>
              <p:nvPr/>
            </p:nvSpPr>
            <p:spPr>
              <a:xfrm>
                <a:off x="7407293" y="2302700"/>
                <a:ext cx="338153"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5" name="Group 442"/>
              <p:cNvGrpSpPr/>
              <p:nvPr/>
            </p:nvGrpSpPr>
            <p:grpSpPr>
              <a:xfrm>
                <a:off x="7385437" y="2341389"/>
                <a:ext cx="337020" cy="430964"/>
                <a:chOff x="1475296" y="2083324"/>
                <a:chExt cx="697583" cy="881406"/>
              </a:xfrm>
              <a:solidFill>
                <a:schemeClr val="bg1"/>
              </a:solidFill>
            </p:grpSpPr>
            <p:sp>
              <p:nvSpPr>
                <p:cNvPr id="677" name="Snip Single Corner Rectangle 67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0" name="Group 444"/>
                <p:cNvGrpSpPr/>
                <p:nvPr/>
              </p:nvGrpSpPr>
              <p:grpSpPr>
                <a:xfrm>
                  <a:off x="1623974" y="2399038"/>
                  <a:ext cx="416967" cy="417675"/>
                  <a:chOff x="1560135" y="2488676"/>
                  <a:chExt cx="523188" cy="350380"/>
                </a:xfrm>
                <a:grpFill/>
                <a:effectLst/>
              </p:grpSpPr>
              <p:cxnSp>
                <p:nvCxnSpPr>
                  <p:cNvPr id="679" name="Straight Connector 67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80" name="Straight Connector 67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81" name="Straight Connector 68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82" name="Straight Connector 68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42" name="Group 339"/>
            <p:cNvGrpSpPr>
              <a:grpSpLocks/>
            </p:cNvGrpSpPr>
            <p:nvPr/>
          </p:nvGrpSpPr>
          <p:grpSpPr bwMode="auto">
            <a:xfrm>
              <a:off x="2556874" y="2312223"/>
              <a:ext cx="360647" cy="468767"/>
              <a:chOff x="1104591" y="2241542"/>
              <a:chExt cx="360647" cy="468767"/>
            </a:xfrm>
          </p:grpSpPr>
          <p:sp>
            <p:nvSpPr>
              <p:cNvPr id="654" name="Snip Single Corner Rectangle 653"/>
              <p:cNvSpPr/>
              <p:nvPr/>
            </p:nvSpPr>
            <p:spPr>
              <a:xfrm>
                <a:off x="1128820" y="2242246"/>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7" name="Group 385"/>
              <p:cNvGrpSpPr/>
              <p:nvPr/>
            </p:nvGrpSpPr>
            <p:grpSpPr>
              <a:xfrm>
                <a:off x="1104591" y="2279345"/>
                <a:ext cx="337020" cy="430964"/>
                <a:chOff x="1475296" y="2083324"/>
                <a:chExt cx="697583" cy="881406"/>
              </a:xfrm>
              <a:solidFill>
                <a:schemeClr val="bg1"/>
              </a:solidFill>
            </p:grpSpPr>
            <p:sp>
              <p:nvSpPr>
                <p:cNvPr id="656" name="Snip Single Corner Rectangle 655"/>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9" name="Group 387"/>
                <p:cNvGrpSpPr/>
                <p:nvPr/>
              </p:nvGrpSpPr>
              <p:grpSpPr>
                <a:xfrm>
                  <a:off x="1623974" y="2399038"/>
                  <a:ext cx="416967" cy="417675"/>
                  <a:chOff x="1560135" y="2488676"/>
                  <a:chExt cx="523188" cy="350380"/>
                </a:xfrm>
                <a:grpFill/>
                <a:effectLst/>
              </p:grpSpPr>
              <p:cxnSp>
                <p:nvCxnSpPr>
                  <p:cNvPr id="658" name="Straight Connector 657"/>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59" name="Straight Connector 658"/>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60" name="Straight Connector 659"/>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61" name="Straight Connector 660"/>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54" name="Group 337"/>
            <p:cNvGrpSpPr>
              <a:grpSpLocks/>
            </p:cNvGrpSpPr>
            <p:nvPr/>
          </p:nvGrpSpPr>
          <p:grpSpPr bwMode="auto">
            <a:xfrm>
              <a:off x="5408655" y="2316948"/>
              <a:ext cx="355920" cy="464042"/>
              <a:chOff x="2095300" y="2254142"/>
              <a:chExt cx="355920" cy="464042"/>
            </a:xfrm>
          </p:grpSpPr>
          <p:sp>
            <p:nvSpPr>
              <p:cNvPr id="646" name="Snip Single Corner Rectangle 645"/>
              <p:cNvSpPr/>
              <p:nvPr/>
            </p:nvSpPr>
            <p:spPr>
              <a:xfrm>
                <a:off x="2114268" y="2254888"/>
                <a:ext cx="336566" cy="430679"/>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6" name="Group 399"/>
              <p:cNvGrpSpPr/>
              <p:nvPr/>
            </p:nvGrpSpPr>
            <p:grpSpPr>
              <a:xfrm>
                <a:off x="2095300" y="2287220"/>
                <a:ext cx="337020" cy="430964"/>
                <a:chOff x="1475296" y="2083324"/>
                <a:chExt cx="697583" cy="881406"/>
              </a:xfrm>
              <a:solidFill>
                <a:schemeClr val="bg1"/>
              </a:solidFill>
            </p:grpSpPr>
            <p:sp>
              <p:nvSpPr>
                <p:cNvPr id="648" name="Snip Single Corner Rectangle 647"/>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1" name="Group 401"/>
                <p:cNvGrpSpPr/>
                <p:nvPr/>
              </p:nvGrpSpPr>
              <p:grpSpPr>
                <a:xfrm>
                  <a:off x="1623974" y="2399038"/>
                  <a:ext cx="416967" cy="417675"/>
                  <a:chOff x="1560135" y="2488676"/>
                  <a:chExt cx="523188" cy="350380"/>
                </a:xfrm>
                <a:grpFill/>
                <a:effectLst/>
              </p:grpSpPr>
              <p:cxnSp>
                <p:nvCxnSpPr>
                  <p:cNvPr id="650" name="Straight Connector 649"/>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51" name="Straight Connector 650"/>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52" name="Straight Connector 651"/>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53" name="Straight Connector 652"/>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63" name="Group 406"/>
            <p:cNvGrpSpPr/>
            <p:nvPr/>
          </p:nvGrpSpPr>
          <p:grpSpPr>
            <a:xfrm>
              <a:off x="3537327" y="2350026"/>
              <a:ext cx="337020" cy="430964"/>
              <a:chOff x="1475296" y="2083324"/>
              <a:chExt cx="697583" cy="881406"/>
            </a:xfrm>
            <a:solidFill>
              <a:schemeClr val="bg1"/>
            </a:solidFill>
          </p:grpSpPr>
          <p:sp>
            <p:nvSpPr>
              <p:cNvPr id="640" name="Snip Single Corner Rectangle 639"/>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8" name="Group 408"/>
              <p:cNvGrpSpPr/>
              <p:nvPr/>
            </p:nvGrpSpPr>
            <p:grpSpPr>
              <a:xfrm>
                <a:off x="1623974" y="2399038"/>
                <a:ext cx="416967" cy="417675"/>
                <a:chOff x="1560135" y="2488676"/>
                <a:chExt cx="523188" cy="350380"/>
              </a:xfrm>
              <a:grpFill/>
              <a:effectLst/>
            </p:grpSpPr>
            <p:cxnSp>
              <p:nvCxnSpPr>
                <p:cNvPr id="642" name="Straight Connector 641"/>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43" name="Straight Connector 642"/>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44" name="Straight Connector 643"/>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45" name="Straight Connector 644"/>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170" name="Group 336"/>
            <p:cNvGrpSpPr>
              <a:grpSpLocks/>
            </p:cNvGrpSpPr>
            <p:nvPr/>
          </p:nvGrpSpPr>
          <p:grpSpPr bwMode="auto">
            <a:xfrm>
              <a:off x="7808617" y="1849156"/>
              <a:ext cx="748113" cy="931834"/>
              <a:chOff x="3086010" y="1794225"/>
              <a:chExt cx="748113" cy="931834"/>
            </a:xfrm>
          </p:grpSpPr>
          <p:sp>
            <p:nvSpPr>
              <p:cNvPr id="620" name="Snip Single Corner Rectangle 619"/>
              <p:cNvSpPr/>
              <p:nvPr/>
            </p:nvSpPr>
            <p:spPr>
              <a:xfrm>
                <a:off x="3497557" y="1793945"/>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1" name="Snip Single Corner Rectangle 620"/>
              <p:cNvSpPr/>
              <p:nvPr/>
            </p:nvSpPr>
            <p:spPr>
              <a:xfrm>
                <a:off x="3464219" y="1832086"/>
                <a:ext cx="338153"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2" name="Snip Single Corner Rectangle 621"/>
              <p:cNvSpPr/>
              <p:nvPr/>
            </p:nvSpPr>
            <p:spPr>
              <a:xfrm>
                <a:off x="3432467" y="1871816"/>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3" name="Snip Single Corner Rectangle 622"/>
              <p:cNvSpPr/>
              <p:nvPr/>
            </p:nvSpPr>
            <p:spPr>
              <a:xfrm>
                <a:off x="3400716" y="1909957"/>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 name="Snip Single Corner Rectangle 623"/>
              <p:cNvSpPr/>
              <p:nvPr/>
            </p:nvSpPr>
            <p:spPr>
              <a:xfrm>
                <a:off x="3368964" y="1948098"/>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5" name="Snip Single Corner Rectangle 624"/>
              <p:cNvSpPr/>
              <p:nvPr/>
            </p:nvSpPr>
            <p:spPr>
              <a:xfrm>
                <a:off x="3335625" y="1987829"/>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6" name="Snip Single Corner Rectangle 625"/>
              <p:cNvSpPr/>
              <p:nvPr/>
            </p:nvSpPr>
            <p:spPr>
              <a:xfrm>
                <a:off x="3303873" y="2025970"/>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7" name="Snip Single Corner Rectangle 626"/>
              <p:cNvSpPr/>
              <p:nvPr/>
            </p:nvSpPr>
            <p:spPr>
              <a:xfrm>
                <a:off x="3272122" y="2064112"/>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8" name="Snip Single Corner Rectangle 627"/>
              <p:cNvSpPr/>
              <p:nvPr/>
            </p:nvSpPr>
            <p:spPr>
              <a:xfrm>
                <a:off x="3238783" y="2102253"/>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9" name="Snip Single Corner Rectangle 628"/>
              <p:cNvSpPr/>
              <p:nvPr/>
            </p:nvSpPr>
            <p:spPr>
              <a:xfrm>
                <a:off x="3207032" y="2141983"/>
                <a:ext cx="336566"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0" name="Snip Single Corner Rectangle 629"/>
              <p:cNvSpPr/>
              <p:nvPr/>
            </p:nvSpPr>
            <p:spPr>
              <a:xfrm>
                <a:off x="3175280" y="2180124"/>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1" name="Snip Single Corner Rectangle 630"/>
              <p:cNvSpPr/>
              <p:nvPr/>
            </p:nvSpPr>
            <p:spPr>
              <a:xfrm>
                <a:off x="3141941" y="2218265"/>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2" name="Snip Single Corner Rectangle 631"/>
              <p:cNvSpPr/>
              <p:nvPr/>
            </p:nvSpPr>
            <p:spPr>
              <a:xfrm>
                <a:off x="3110189" y="2257996"/>
                <a:ext cx="336566"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5" name="Group 413"/>
              <p:cNvGrpSpPr/>
              <p:nvPr/>
            </p:nvGrpSpPr>
            <p:grpSpPr>
              <a:xfrm>
                <a:off x="3086010" y="2295095"/>
                <a:ext cx="337020" cy="430964"/>
                <a:chOff x="1475296" y="2083324"/>
                <a:chExt cx="697583" cy="881406"/>
              </a:xfrm>
              <a:solidFill>
                <a:schemeClr val="bg1"/>
              </a:solidFill>
            </p:grpSpPr>
            <p:sp>
              <p:nvSpPr>
                <p:cNvPr id="634" name="Snip Single Corner Rectangle 633"/>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7" name="Group 415"/>
                <p:cNvGrpSpPr/>
                <p:nvPr/>
              </p:nvGrpSpPr>
              <p:grpSpPr>
                <a:xfrm>
                  <a:off x="1623974" y="2399038"/>
                  <a:ext cx="416967" cy="417675"/>
                  <a:chOff x="1560135" y="2488676"/>
                  <a:chExt cx="523188" cy="350380"/>
                </a:xfrm>
                <a:grpFill/>
                <a:effectLst/>
              </p:grpSpPr>
              <p:cxnSp>
                <p:nvCxnSpPr>
                  <p:cNvPr id="636" name="Straight Connector 635"/>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37" name="Straight Connector 636"/>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38" name="Straight Connector 63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39" name="Straight Connector 63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82" name="Group 335"/>
            <p:cNvGrpSpPr>
              <a:grpSpLocks/>
            </p:cNvGrpSpPr>
            <p:nvPr/>
          </p:nvGrpSpPr>
          <p:grpSpPr bwMode="auto">
            <a:xfrm>
              <a:off x="2075294" y="2317736"/>
              <a:ext cx="361433" cy="463254"/>
              <a:chOff x="3581364" y="2266743"/>
              <a:chExt cx="361433" cy="463254"/>
            </a:xfrm>
          </p:grpSpPr>
          <p:sp>
            <p:nvSpPr>
              <p:cNvPr id="612" name="Snip Single Corner Rectangle 611"/>
              <p:cNvSpPr/>
              <p:nvPr/>
            </p:nvSpPr>
            <p:spPr>
              <a:xfrm>
                <a:off x="3604550" y="2266701"/>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84" name="Group 420"/>
              <p:cNvGrpSpPr/>
              <p:nvPr/>
            </p:nvGrpSpPr>
            <p:grpSpPr>
              <a:xfrm>
                <a:off x="3581364" y="2299033"/>
                <a:ext cx="337020" cy="430964"/>
                <a:chOff x="1475296" y="2083324"/>
                <a:chExt cx="697583" cy="881406"/>
              </a:xfrm>
              <a:solidFill>
                <a:schemeClr val="bg1"/>
              </a:solidFill>
            </p:grpSpPr>
            <p:sp>
              <p:nvSpPr>
                <p:cNvPr id="614" name="Snip Single Corner Rectangle 613"/>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89" name="Group 422"/>
                <p:cNvGrpSpPr/>
                <p:nvPr/>
              </p:nvGrpSpPr>
              <p:grpSpPr>
                <a:xfrm>
                  <a:off x="1623974" y="2399038"/>
                  <a:ext cx="416967" cy="417675"/>
                  <a:chOff x="1560135" y="2488676"/>
                  <a:chExt cx="523188" cy="350380"/>
                </a:xfrm>
                <a:grpFill/>
                <a:effectLst/>
              </p:grpSpPr>
              <p:cxnSp>
                <p:nvCxnSpPr>
                  <p:cNvPr id="616" name="Straight Connector 615"/>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17" name="Straight Connector 616"/>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18" name="Straight Connector 61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19" name="Straight Connector 61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190" name="Group 334"/>
            <p:cNvGrpSpPr>
              <a:grpSpLocks/>
            </p:cNvGrpSpPr>
            <p:nvPr/>
          </p:nvGrpSpPr>
          <p:grpSpPr bwMode="auto">
            <a:xfrm>
              <a:off x="1086093" y="2093290"/>
              <a:ext cx="538626" cy="687700"/>
              <a:chOff x="4076719" y="2046235"/>
              <a:chExt cx="538626" cy="687700"/>
            </a:xfrm>
          </p:grpSpPr>
          <p:sp>
            <p:nvSpPr>
              <p:cNvPr id="598" name="Snip Single Corner Rectangle 597"/>
              <p:cNvSpPr/>
              <p:nvPr/>
            </p:nvSpPr>
            <p:spPr>
              <a:xfrm>
                <a:off x="4277856" y="2046560"/>
                <a:ext cx="338153"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9" name="Snip Single Corner Rectangle 598"/>
              <p:cNvSpPr/>
              <p:nvPr/>
            </p:nvSpPr>
            <p:spPr>
              <a:xfrm>
                <a:off x="4250867" y="2084702"/>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0" name="Snip Single Corner Rectangle 599"/>
              <p:cNvSpPr/>
              <p:nvPr/>
            </p:nvSpPr>
            <p:spPr>
              <a:xfrm>
                <a:off x="4222291" y="2124431"/>
                <a:ext cx="338154"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1" name="Snip Single Corner Rectangle 600"/>
              <p:cNvSpPr/>
              <p:nvPr/>
            </p:nvSpPr>
            <p:spPr>
              <a:xfrm>
                <a:off x="4195303" y="2162573"/>
                <a:ext cx="338153" cy="430678"/>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2" name="Snip Single Corner Rectangle 601"/>
              <p:cNvSpPr/>
              <p:nvPr/>
            </p:nvSpPr>
            <p:spPr>
              <a:xfrm>
                <a:off x="4168313" y="2200714"/>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3" name="Snip Single Corner Rectangle 602"/>
              <p:cNvSpPr/>
              <p:nvPr/>
            </p:nvSpPr>
            <p:spPr>
              <a:xfrm>
                <a:off x="4139737" y="2238855"/>
                <a:ext cx="338154"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 name="Snip Single Corner Rectangle 603"/>
              <p:cNvSpPr/>
              <p:nvPr/>
            </p:nvSpPr>
            <p:spPr>
              <a:xfrm>
                <a:off x="4112749" y="2278586"/>
                <a:ext cx="338153"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5" name="Group 427"/>
              <p:cNvGrpSpPr/>
              <p:nvPr/>
            </p:nvGrpSpPr>
            <p:grpSpPr>
              <a:xfrm>
                <a:off x="4076719" y="2302971"/>
                <a:ext cx="337020" cy="430964"/>
                <a:chOff x="1475296" y="2083324"/>
                <a:chExt cx="697583" cy="881406"/>
              </a:xfrm>
              <a:solidFill>
                <a:schemeClr val="bg1"/>
              </a:solidFill>
            </p:grpSpPr>
            <p:sp>
              <p:nvSpPr>
                <p:cNvPr id="606" name="Snip Single Corner Rectangle 605"/>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7" name="Group 429"/>
                <p:cNvGrpSpPr/>
                <p:nvPr/>
              </p:nvGrpSpPr>
              <p:grpSpPr>
                <a:xfrm>
                  <a:off x="1623974" y="2399038"/>
                  <a:ext cx="416967" cy="417675"/>
                  <a:chOff x="1560135" y="2488676"/>
                  <a:chExt cx="523188" cy="350380"/>
                </a:xfrm>
                <a:grpFill/>
                <a:effectLst/>
              </p:grpSpPr>
              <p:cxnSp>
                <p:nvCxnSpPr>
                  <p:cNvPr id="608" name="Straight Connector 607"/>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09" name="Straight Connector 608"/>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10" name="Straight Connector 609"/>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611" name="Straight Connector 610"/>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212" name="Group 329"/>
            <p:cNvGrpSpPr>
              <a:grpSpLocks/>
            </p:cNvGrpSpPr>
            <p:nvPr/>
          </p:nvGrpSpPr>
          <p:grpSpPr bwMode="auto">
            <a:xfrm>
              <a:off x="4927075" y="2324824"/>
              <a:ext cx="368523" cy="456166"/>
              <a:chOff x="4572073" y="2281706"/>
              <a:chExt cx="368523" cy="456166"/>
            </a:xfrm>
          </p:grpSpPr>
          <p:sp>
            <p:nvSpPr>
              <p:cNvPr id="590" name="Snip Single Corner Rectangle 589"/>
              <p:cNvSpPr/>
              <p:nvPr/>
            </p:nvSpPr>
            <p:spPr>
              <a:xfrm>
                <a:off x="4604286" y="2280933"/>
                <a:ext cx="336566"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4" name="Group 434"/>
              <p:cNvGrpSpPr/>
              <p:nvPr/>
            </p:nvGrpSpPr>
            <p:grpSpPr>
              <a:xfrm>
                <a:off x="4572073" y="2306908"/>
                <a:ext cx="337020" cy="430964"/>
                <a:chOff x="1475296" y="2083324"/>
                <a:chExt cx="697583" cy="881406"/>
              </a:xfrm>
              <a:solidFill>
                <a:schemeClr val="bg1"/>
              </a:solidFill>
            </p:grpSpPr>
            <p:sp>
              <p:nvSpPr>
                <p:cNvPr id="592" name="Snip Single Corner Rectangle 591"/>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9" name="Group 436"/>
                <p:cNvGrpSpPr/>
                <p:nvPr/>
              </p:nvGrpSpPr>
              <p:grpSpPr>
                <a:xfrm>
                  <a:off x="1623974" y="2399038"/>
                  <a:ext cx="416967" cy="417675"/>
                  <a:chOff x="1560135" y="2488676"/>
                  <a:chExt cx="523188" cy="350380"/>
                </a:xfrm>
                <a:grpFill/>
                <a:effectLst/>
              </p:grpSpPr>
              <p:cxnSp>
                <p:nvCxnSpPr>
                  <p:cNvPr id="594" name="Straight Connector 593"/>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95" name="Straight Connector 594"/>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96" name="Straight Connector 595"/>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97" name="Straight Connector 596"/>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221" name="Group 340"/>
            <p:cNvGrpSpPr>
              <a:grpSpLocks/>
            </p:cNvGrpSpPr>
            <p:nvPr/>
          </p:nvGrpSpPr>
          <p:grpSpPr bwMode="auto">
            <a:xfrm>
              <a:off x="1578998" y="2216146"/>
              <a:ext cx="458300" cy="564844"/>
              <a:chOff x="610812" y="2138377"/>
              <a:chExt cx="458300" cy="564844"/>
            </a:xfrm>
          </p:grpSpPr>
          <p:sp>
            <p:nvSpPr>
              <p:cNvPr id="579" name="Snip Single Corner Rectangle 578"/>
              <p:cNvSpPr/>
              <p:nvPr/>
            </p:nvSpPr>
            <p:spPr>
              <a:xfrm>
                <a:off x="731814" y="2138215"/>
                <a:ext cx="336565"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0" name="Snip Single Corner Rectangle 579"/>
              <p:cNvSpPr/>
              <p:nvPr/>
            </p:nvSpPr>
            <p:spPr>
              <a:xfrm>
                <a:off x="700062" y="2171589"/>
                <a:ext cx="336565"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1" name="Snip Single Corner Rectangle 580"/>
              <p:cNvSpPr/>
              <p:nvPr/>
            </p:nvSpPr>
            <p:spPr>
              <a:xfrm>
                <a:off x="668311" y="2206552"/>
                <a:ext cx="334977"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2" name="Snip Single Corner Rectangle 581"/>
              <p:cNvSpPr/>
              <p:nvPr/>
            </p:nvSpPr>
            <p:spPr>
              <a:xfrm>
                <a:off x="634971" y="2239925"/>
                <a:ext cx="336565" cy="43226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6" name="Group 449"/>
              <p:cNvGrpSpPr/>
              <p:nvPr/>
            </p:nvGrpSpPr>
            <p:grpSpPr>
              <a:xfrm>
                <a:off x="610812" y="2272257"/>
                <a:ext cx="337020" cy="430964"/>
                <a:chOff x="1475296" y="2083324"/>
                <a:chExt cx="697583" cy="881406"/>
              </a:xfrm>
              <a:solidFill>
                <a:schemeClr val="bg1"/>
              </a:solidFill>
            </p:grpSpPr>
            <p:sp>
              <p:nvSpPr>
                <p:cNvPr id="584" name="Snip Single Corner Rectangle 583"/>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8" name="Group 451"/>
                <p:cNvGrpSpPr/>
                <p:nvPr/>
              </p:nvGrpSpPr>
              <p:grpSpPr>
                <a:xfrm>
                  <a:off x="1623974" y="2399038"/>
                  <a:ext cx="416967" cy="417675"/>
                  <a:chOff x="1560135" y="2488676"/>
                  <a:chExt cx="523188" cy="350380"/>
                </a:xfrm>
                <a:grpFill/>
                <a:effectLst/>
              </p:grpSpPr>
              <p:cxnSp>
                <p:nvCxnSpPr>
                  <p:cNvPr id="586" name="Straight Connector 585"/>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87" name="Straight Connector 586"/>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88" name="Straight Connector 58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89" name="Straight Connector 58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240" name="Group 320"/>
            <p:cNvGrpSpPr>
              <a:grpSpLocks/>
            </p:cNvGrpSpPr>
            <p:nvPr/>
          </p:nvGrpSpPr>
          <p:grpSpPr bwMode="auto">
            <a:xfrm>
              <a:off x="3034516" y="2315504"/>
              <a:ext cx="350675" cy="465486"/>
              <a:chOff x="6025143" y="2290051"/>
              <a:chExt cx="350675" cy="465486"/>
            </a:xfrm>
          </p:grpSpPr>
          <p:sp>
            <p:nvSpPr>
              <p:cNvPr id="571" name="Snip Single Corner Rectangle 570"/>
              <p:cNvSpPr/>
              <p:nvPr/>
            </p:nvSpPr>
            <p:spPr>
              <a:xfrm>
                <a:off x="6040065" y="2290653"/>
                <a:ext cx="334977" cy="430677"/>
              </a:xfrm>
              <a:prstGeom prst="snip1Rect">
                <a:avLst>
                  <a:gd name="adj" fmla="val 23424"/>
                </a:avLst>
              </a:prstGeom>
              <a:solidFill>
                <a:schemeClr val="bg1"/>
              </a:solid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42" name="Group 420"/>
              <p:cNvGrpSpPr/>
              <p:nvPr/>
            </p:nvGrpSpPr>
            <p:grpSpPr>
              <a:xfrm>
                <a:off x="6025143" y="2324573"/>
                <a:ext cx="337020" cy="430964"/>
                <a:chOff x="1475296" y="2083324"/>
                <a:chExt cx="697583" cy="881406"/>
              </a:xfrm>
              <a:solidFill>
                <a:schemeClr val="bg1"/>
              </a:solidFill>
            </p:grpSpPr>
            <p:sp>
              <p:nvSpPr>
                <p:cNvPr id="573" name="Snip Single Corner Rectangle 57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5" name="Group 422"/>
                <p:cNvGrpSpPr/>
                <p:nvPr/>
              </p:nvGrpSpPr>
              <p:grpSpPr>
                <a:xfrm>
                  <a:off x="1623974" y="2399038"/>
                  <a:ext cx="416967" cy="417675"/>
                  <a:chOff x="1560135" y="2488676"/>
                  <a:chExt cx="523188" cy="350380"/>
                </a:xfrm>
                <a:grpFill/>
                <a:effectLst/>
              </p:grpSpPr>
              <p:cxnSp>
                <p:nvCxnSpPr>
                  <p:cNvPr id="575" name="Straight Connector 574"/>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76" name="Straight Connector 575"/>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77" name="Straight Connector 576"/>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78" name="Straight Connector 577"/>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grpSp>
          <p:nvGrpSpPr>
            <p:cNvPr id="257" name="Group 427"/>
            <p:cNvGrpSpPr/>
            <p:nvPr/>
          </p:nvGrpSpPr>
          <p:grpSpPr>
            <a:xfrm>
              <a:off x="4485528" y="2350026"/>
              <a:ext cx="337020" cy="430964"/>
              <a:chOff x="1475296" y="2083324"/>
              <a:chExt cx="697583" cy="881406"/>
            </a:xfrm>
            <a:solidFill>
              <a:schemeClr val="bg1"/>
            </a:solidFill>
          </p:grpSpPr>
          <p:sp>
            <p:nvSpPr>
              <p:cNvPr id="565" name="Snip Single Corner Rectangle 564"/>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0" name="Group 429"/>
              <p:cNvGrpSpPr/>
              <p:nvPr/>
            </p:nvGrpSpPr>
            <p:grpSpPr>
              <a:xfrm>
                <a:off x="1623974" y="2399038"/>
                <a:ext cx="416967" cy="417675"/>
                <a:chOff x="1560135" y="2488676"/>
                <a:chExt cx="523188" cy="350380"/>
              </a:xfrm>
              <a:grpFill/>
              <a:effectLst/>
            </p:grpSpPr>
            <p:cxnSp>
              <p:nvCxnSpPr>
                <p:cNvPr id="567" name="Straight Connector 566"/>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68" name="Straight Connector 567"/>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69" name="Straight Connector 568"/>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70" name="Straight Connector 569"/>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71" name="Group 434"/>
            <p:cNvGrpSpPr/>
            <p:nvPr/>
          </p:nvGrpSpPr>
          <p:grpSpPr>
            <a:xfrm>
              <a:off x="4001191" y="2350026"/>
              <a:ext cx="337020" cy="430964"/>
              <a:chOff x="1475296" y="2083324"/>
              <a:chExt cx="697583" cy="881406"/>
            </a:xfrm>
            <a:solidFill>
              <a:schemeClr val="bg1"/>
            </a:solidFill>
          </p:grpSpPr>
          <p:sp>
            <p:nvSpPr>
              <p:cNvPr id="543" name="Snip Single Corner Rectangle 54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2" name="Group 436"/>
              <p:cNvGrpSpPr/>
              <p:nvPr/>
            </p:nvGrpSpPr>
            <p:grpSpPr>
              <a:xfrm>
                <a:off x="1623974" y="2399038"/>
                <a:ext cx="416967" cy="417675"/>
                <a:chOff x="1560135" y="2488676"/>
                <a:chExt cx="523188" cy="350380"/>
              </a:xfrm>
              <a:grpFill/>
              <a:effectLst/>
            </p:grpSpPr>
            <p:cxnSp>
              <p:nvCxnSpPr>
                <p:cNvPr id="561" name="Straight Connector 560"/>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62" name="Straight Connector 561"/>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63" name="Straight Connector 562"/>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64" name="Straight Connector 563"/>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73" name="Group 125"/>
            <p:cNvGrpSpPr/>
            <p:nvPr/>
          </p:nvGrpSpPr>
          <p:grpSpPr>
            <a:xfrm>
              <a:off x="1084921" y="2349430"/>
              <a:ext cx="337020" cy="430964"/>
              <a:chOff x="1475296" y="2083324"/>
              <a:chExt cx="697583" cy="881406"/>
            </a:xfrm>
            <a:solidFill>
              <a:srgbClr val="C00000"/>
            </a:solidFill>
          </p:grpSpPr>
          <p:sp>
            <p:nvSpPr>
              <p:cNvPr id="537" name="Snip Single Corner Rectangle 53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4" name="Group 2292"/>
              <p:cNvGrpSpPr/>
              <p:nvPr/>
            </p:nvGrpSpPr>
            <p:grpSpPr>
              <a:xfrm>
                <a:off x="1623974" y="2399038"/>
                <a:ext cx="416967" cy="417675"/>
                <a:chOff x="1560135" y="2488676"/>
                <a:chExt cx="523188" cy="350380"/>
              </a:xfrm>
              <a:grpFill/>
              <a:effectLst/>
            </p:grpSpPr>
            <p:cxnSp>
              <p:nvCxnSpPr>
                <p:cNvPr id="539" name="Straight Connector 53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40" name="Straight Connector 53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41" name="Straight Connector 54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42" name="Straight Connector 54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75" name="Group 132"/>
            <p:cNvGrpSpPr/>
            <p:nvPr/>
          </p:nvGrpSpPr>
          <p:grpSpPr>
            <a:xfrm>
              <a:off x="2558044" y="2353059"/>
              <a:ext cx="337020" cy="430964"/>
              <a:chOff x="1475296" y="2083324"/>
              <a:chExt cx="697583" cy="881406"/>
            </a:xfrm>
            <a:solidFill>
              <a:srgbClr val="C00000"/>
            </a:solidFill>
          </p:grpSpPr>
          <p:sp>
            <p:nvSpPr>
              <p:cNvPr id="531" name="Snip Single Corner Rectangle 53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6" name="Group 2292"/>
              <p:cNvGrpSpPr/>
              <p:nvPr/>
            </p:nvGrpSpPr>
            <p:grpSpPr>
              <a:xfrm>
                <a:off x="1623974" y="2399038"/>
                <a:ext cx="416967" cy="417675"/>
                <a:chOff x="1560135" y="2488676"/>
                <a:chExt cx="523188" cy="350380"/>
              </a:xfrm>
              <a:grpFill/>
              <a:effectLst/>
            </p:grpSpPr>
            <p:cxnSp>
              <p:nvCxnSpPr>
                <p:cNvPr id="533" name="Straight Connector 53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34" name="Straight Connector 53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35" name="Straight Connector 53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36" name="Straight Connector 53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77" name="Group 139"/>
            <p:cNvGrpSpPr/>
            <p:nvPr/>
          </p:nvGrpSpPr>
          <p:grpSpPr>
            <a:xfrm>
              <a:off x="4002135" y="2356688"/>
              <a:ext cx="337020" cy="430964"/>
              <a:chOff x="1475296" y="2083324"/>
              <a:chExt cx="697583" cy="881406"/>
            </a:xfrm>
            <a:solidFill>
              <a:srgbClr val="C00000"/>
            </a:solidFill>
          </p:grpSpPr>
          <p:sp>
            <p:nvSpPr>
              <p:cNvPr id="525" name="Snip Single Corner Rectangle 524"/>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8" name="Group 2292"/>
              <p:cNvGrpSpPr/>
              <p:nvPr/>
            </p:nvGrpSpPr>
            <p:grpSpPr>
              <a:xfrm>
                <a:off x="1623974" y="2399038"/>
                <a:ext cx="416967" cy="417675"/>
                <a:chOff x="1560135" y="2488676"/>
                <a:chExt cx="523188" cy="350380"/>
              </a:xfrm>
              <a:grpFill/>
              <a:effectLst/>
            </p:grpSpPr>
            <p:cxnSp>
              <p:nvCxnSpPr>
                <p:cNvPr id="527" name="Straight Connector 526"/>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28" name="Straight Connector 527"/>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29" name="Straight Connector 528"/>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30" name="Straight Connector 529"/>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79" name="Group 146"/>
            <p:cNvGrpSpPr/>
            <p:nvPr/>
          </p:nvGrpSpPr>
          <p:grpSpPr>
            <a:xfrm>
              <a:off x="4928991" y="2356688"/>
              <a:ext cx="337020" cy="430964"/>
              <a:chOff x="1475296" y="2083324"/>
              <a:chExt cx="697583" cy="881406"/>
            </a:xfrm>
            <a:solidFill>
              <a:srgbClr val="00B050"/>
            </a:solidFill>
          </p:grpSpPr>
          <p:sp>
            <p:nvSpPr>
              <p:cNvPr id="519" name="Snip Single Corner Rectangle 518"/>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0" name="Group 2292"/>
              <p:cNvGrpSpPr/>
              <p:nvPr/>
            </p:nvGrpSpPr>
            <p:grpSpPr>
              <a:xfrm>
                <a:off x="1623974" y="2399038"/>
                <a:ext cx="416967" cy="417675"/>
                <a:chOff x="1560135" y="2488676"/>
                <a:chExt cx="523188" cy="350380"/>
              </a:xfrm>
              <a:grpFill/>
              <a:effectLst/>
            </p:grpSpPr>
            <p:cxnSp>
              <p:nvCxnSpPr>
                <p:cNvPr id="521" name="Straight Connector 520"/>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22" name="Straight Connector 521"/>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23" name="Straight Connector 522"/>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24" name="Straight Connector 523"/>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81" name="Group 153"/>
            <p:cNvGrpSpPr/>
            <p:nvPr/>
          </p:nvGrpSpPr>
          <p:grpSpPr>
            <a:xfrm>
              <a:off x="1591605" y="2360317"/>
              <a:ext cx="337020" cy="430964"/>
              <a:chOff x="1475296" y="2083324"/>
              <a:chExt cx="697583" cy="881406"/>
            </a:xfrm>
            <a:solidFill>
              <a:srgbClr val="C00000"/>
            </a:solidFill>
          </p:grpSpPr>
          <p:sp>
            <p:nvSpPr>
              <p:cNvPr id="513" name="Snip Single Corner Rectangle 51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2" name="Group 2292"/>
              <p:cNvGrpSpPr/>
              <p:nvPr/>
            </p:nvGrpSpPr>
            <p:grpSpPr>
              <a:xfrm>
                <a:off x="1623974" y="2399038"/>
                <a:ext cx="416967" cy="417675"/>
                <a:chOff x="1560135" y="2488676"/>
                <a:chExt cx="523188" cy="350380"/>
              </a:xfrm>
              <a:grpFill/>
              <a:effectLst/>
            </p:grpSpPr>
            <p:cxnSp>
              <p:nvCxnSpPr>
                <p:cNvPr id="515" name="Straight Connector 514"/>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16" name="Straight Connector 515"/>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17" name="Straight Connector 516"/>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18" name="Straight Connector 517"/>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83" name="Group 160"/>
            <p:cNvGrpSpPr/>
            <p:nvPr/>
          </p:nvGrpSpPr>
          <p:grpSpPr>
            <a:xfrm>
              <a:off x="2084156" y="2360317"/>
              <a:ext cx="337020" cy="430964"/>
              <a:chOff x="1475296" y="2083324"/>
              <a:chExt cx="697583" cy="881406"/>
            </a:xfrm>
            <a:solidFill>
              <a:srgbClr val="C00000"/>
            </a:solidFill>
          </p:grpSpPr>
          <p:sp>
            <p:nvSpPr>
              <p:cNvPr id="507" name="Snip Single Corner Rectangle 50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4" name="Group 2292"/>
              <p:cNvGrpSpPr/>
              <p:nvPr/>
            </p:nvGrpSpPr>
            <p:grpSpPr>
              <a:xfrm>
                <a:off x="1623974" y="2399038"/>
                <a:ext cx="416967" cy="417675"/>
                <a:chOff x="1560135" y="2488676"/>
                <a:chExt cx="523188" cy="350380"/>
              </a:xfrm>
              <a:grpFill/>
              <a:effectLst/>
            </p:grpSpPr>
            <p:cxnSp>
              <p:nvCxnSpPr>
                <p:cNvPr id="509" name="Straight Connector 50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10" name="Straight Connector 50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11" name="Straight Connector 51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12" name="Straight Connector 51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85" name="Group 167"/>
            <p:cNvGrpSpPr/>
            <p:nvPr/>
          </p:nvGrpSpPr>
          <p:grpSpPr>
            <a:xfrm>
              <a:off x="3037655" y="2356688"/>
              <a:ext cx="337020" cy="430964"/>
              <a:chOff x="1475296" y="2083324"/>
              <a:chExt cx="697583" cy="881406"/>
            </a:xfrm>
            <a:solidFill>
              <a:srgbClr val="C00000"/>
            </a:solidFill>
          </p:grpSpPr>
          <p:sp>
            <p:nvSpPr>
              <p:cNvPr id="501" name="Snip Single Corner Rectangle 50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6" name="Group 2292"/>
              <p:cNvGrpSpPr/>
              <p:nvPr/>
            </p:nvGrpSpPr>
            <p:grpSpPr>
              <a:xfrm>
                <a:off x="1623974" y="2399038"/>
                <a:ext cx="416967" cy="417675"/>
                <a:chOff x="1560135" y="2488676"/>
                <a:chExt cx="523188" cy="350380"/>
              </a:xfrm>
              <a:grpFill/>
              <a:effectLst/>
            </p:grpSpPr>
            <p:cxnSp>
              <p:nvCxnSpPr>
                <p:cNvPr id="503" name="Straight Connector 50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04" name="Straight Connector 50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05" name="Straight Connector 50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06" name="Straight Connector 50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87" name="Group 174"/>
            <p:cNvGrpSpPr/>
            <p:nvPr/>
          </p:nvGrpSpPr>
          <p:grpSpPr>
            <a:xfrm>
              <a:off x="3538560" y="2353059"/>
              <a:ext cx="337020" cy="430964"/>
              <a:chOff x="1475296" y="2083324"/>
              <a:chExt cx="697583" cy="881406"/>
            </a:xfrm>
            <a:solidFill>
              <a:srgbClr val="C00000"/>
            </a:solidFill>
          </p:grpSpPr>
          <p:sp>
            <p:nvSpPr>
              <p:cNvPr id="495" name="Snip Single Corner Rectangle 494"/>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88" name="Group 2292"/>
              <p:cNvGrpSpPr/>
              <p:nvPr/>
            </p:nvGrpSpPr>
            <p:grpSpPr>
              <a:xfrm>
                <a:off x="1623974" y="2399038"/>
                <a:ext cx="416967" cy="417675"/>
                <a:chOff x="1560135" y="2488676"/>
                <a:chExt cx="523188" cy="350380"/>
              </a:xfrm>
              <a:grpFill/>
              <a:effectLst/>
            </p:grpSpPr>
            <p:cxnSp>
              <p:nvCxnSpPr>
                <p:cNvPr id="497" name="Straight Connector 496"/>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98" name="Straight Connector 497"/>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99" name="Straight Connector 498"/>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500" name="Straight Connector 499"/>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89" name="Group 181"/>
            <p:cNvGrpSpPr/>
            <p:nvPr/>
          </p:nvGrpSpPr>
          <p:grpSpPr>
            <a:xfrm>
              <a:off x="4483706" y="2356688"/>
              <a:ext cx="337020" cy="430964"/>
              <a:chOff x="1475296" y="2083324"/>
              <a:chExt cx="697583" cy="881406"/>
            </a:xfrm>
            <a:solidFill>
              <a:srgbClr val="00B050"/>
            </a:solidFill>
          </p:grpSpPr>
          <p:sp>
            <p:nvSpPr>
              <p:cNvPr id="489" name="Snip Single Corner Rectangle 488"/>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90" name="Group 2292"/>
              <p:cNvGrpSpPr/>
              <p:nvPr/>
            </p:nvGrpSpPr>
            <p:grpSpPr>
              <a:xfrm>
                <a:off x="1623974" y="2399038"/>
                <a:ext cx="416967" cy="417675"/>
                <a:chOff x="1560135" y="2488676"/>
                <a:chExt cx="523188" cy="350380"/>
              </a:xfrm>
              <a:grpFill/>
              <a:effectLst/>
            </p:grpSpPr>
            <p:cxnSp>
              <p:nvCxnSpPr>
                <p:cNvPr id="491" name="Straight Connector 490"/>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92" name="Straight Connector 491"/>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93" name="Straight Connector 492"/>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94" name="Straight Connector 493"/>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91" name="Group 204"/>
            <p:cNvGrpSpPr/>
            <p:nvPr/>
          </p:nvGrpSpPr>
          <p:grpSpPr>
            <a:xfrm>
              <a:off x="5408983" y="2356688"/>
              <a:ext cx="337020" cy="430964"/>
              <a:chOff x="1475296" y="2083324"/>
              <a:chExt cx="697583" cy="881406"/>
            </a:xfrm>
            <a:solidFill>
              <a:srgbClr val="00B050"/>
            </a:solidFill>
          </p:grpSpPr>
          <p:sp>
            <p:nvSpPr>
              <p:cNvPr id="483" name="Snip Single Corner Rectangle 48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92" name="Group 2292"/>
              <p:cNvGrpSpPr/>
              <p:nvPr/>
            </p:nvGrpSpPr>
            <p:grpSpPr>
              <a:xfrm>
                <a:off x="1623974" y="2399038"/>
                <a:ext cx="416967" cy="417675"/>
                <a:chOff x="1560135" y="2488676"/>
                <a:chExt cx="523188" cy="350380"/>
              </a:xfrm>
              <a:grpFill/>
              <a:effectLst/>
            </p:grpSpPr>
            <p:cxnSp>
              <p:nvCxnSpPr>
                <p:cNvPr id="485" name="Straight Connector 484"/>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86" name="Straight Connector 485"/>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87" name="Straight Connector 486"/>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88" name="Straight Connector 487"/>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293" name="Group 211"/>
            <p:cNvGrpSpPr/>
            <p:nvPr/>
          </p:nvGrpSpPr>
          <p:grpSpPr>
            <a:xfrm>
              <a:off x="5869969" y="2356688"/>
              <a:ext cx="337020" cy="430964"/>
              <a:chOff x="1475296" y="2083324"/>
              <a:chExt cx="697583" cy="881406"/>
            </a:xfrm>
            <a:solidFill>
              <a:srgbClr val="00B050"/>
            </a:solidFill>
          </p:grpSpPr>
          <p:sp>
            <p:nvSpPr>
              <p:cNvPr id="477" name="Snip Single Corner Rectangle 47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95" name="Group 2292"/>
              <p:cNvGrpSpPr/>
              <p:nvPr/>
            </p:nvGrpSpPr>
            <p:grpSpPr>
              <a:xfrm>
                <a:off x="1623974" y="2399038"/>
                <a:ext cx="416967" cy="417675"/>
                <a:chOff x="1560135" y="2488676"/>
                <a:chExt cx="523188" cy="350380"/>
              </a:xfrm>
              <a:grpFill/>
              <a:effectLst/>
            </p:grpSpPr>
            <p:cxnSp>
              <p:nvCxnSpPr>
                <p:cNvPr id="479" name="Straight Connector 47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80" name="Straight Connector 47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81" name="Straight Connector 48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82" name="Straight Connector 48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300" name="Group 218"/>
            <p:cNvGrpSpPr/>
            <p:nvPr/>
          </p:nvGrpSpPr>
          <p:grpSpPr>
            <a:xfrm>
              <a:off x="6917072" y="2360317"/>
              <a:ext cx="337020" cy="430964"/>
              <a:chOff x="1475296" y="2083324"/>
              <a:chExt cx="697583" cy="881406"/>
            </a:xfrm>
            <a:solidFill>
              <a:srgbClr val="00B050"/>
            </a:solidFill>
          </p:grpSpPr>
          <p:sp>
            <p:nvSpPr>
              <p:cNvPr id="471" name="Snip Single Corner Rectangle 47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2" name="Group 2292"/>
              <p:cNvGrpSpPr/>
              <p:nvPr/>
            </p:nvGrpSpPr>
            <p:grpSpPr>
              <a:xfrm>
                <a:off x="1623974" y="2399038"/>
                <a:ext cx="416967" cy="417675"/>
                <a:chOff x="1560135" y="2488676"/>
                <a:chExt cx="523188" cy="350380"/>
              </a:xfrm>
              <a:grpFill/>
              <a:effectLst/>
            </p:grpSpPr>
            <p:cxnSp>
              <p:nvCxnSpPr>
                <p:cNvPr id="473" name="Straight Connector 47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74" name="Straight Connector 47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75" name="Straight Connector 47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76" name="Straight Connector 47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307" name="Group 225"/>
            <p:cNvGrpSpPr/>
            <p:nvPr/>
          </p:nvGrpSpPr>
          <p:grpSpPr>
            <a:xfrm>
              <a:off x="6393863" y="2356688"/>
              <a:ext cx="337020" cy="430964"/>
              <a:chOff x="1475296" y="2083324"/>
              <a:chExt cx="697583" cy="881406"/>
            </a:xfrm>
            <a:solidFill>
              <a:srgbClr val="00B050"/>
            </a:solidFill>
          </p:grpSpPr>
          <p:sp>
            <p:nvSpPr>
              <p:cNvPr id="437" name="Snip Single Corner Rectangle 43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9" name="Group 2292"/>
              <p:cNvGrpSpPr/>
              <p:nvPr/>
            </p:nvGrpSpPr>
            <p:grpSpPr>
              <a:xfrm>
                <a:off x="1623974" y="2399038"/>
                <a:ext cx="416967" cy="417675"/>
                <a:chOff x="1560135" y="2488676"/>
                <a:chExt cx="523188" cy="350380"/>
              </a:xfrm>
              <a:grpFill/>
              <a:effectLst/>
            </p:grpSpPr>
            <p:cxnSp>
              <p:nvCxnSpPr>
                <p:cNvPr id="467" name="Straight Connector 466"/>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68" name="Straight Connector 467"/>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69" name="Straight Connector 468"/>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70" name="Straight Connector 469"/>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314" name="Group 239"/>
            <p:cNvGrpSpPr/>
            <p:nvPr/>
          </p:nvGrpSpPr>
          <p:grpSpPr>
            <a:xfrm>
              <a:off x="7369004" y="2360317"/>
              <a:ext cx="337020" cy="430964"/>
              <a:chOff x="1475296" y="2083324"/>
              <a:chExt cx="697583" cy="881406"/>
            </a:xfrm>
            <a:solidFill>
              <a:srgbClr val="00B050"/>
            </a:solidFill>
          </p:grpSpPr>
          <p:sp>
            <p:nvSpPr>
              <p:cNvPr id="383" name="Snip Single Corner Rectangle 382"/>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16" name="Group 2292"/>
              <p:cNvGrpSpPr/>
              <p:nvPr/>
            </p:nvGrpSpPr>
            <p:grpSpPr>
              <a:xfrm>
                <a:off x="1623974" y="2399038"/>
                <a:ext cx="416967" cy="417675"/>
                <a:chOff x="1560135" y="2488676"/>
                <a:chExt cx="523188" cy="350380"/>
              </a:xfrm>
              <a:grpFill/>
              <a:effectLst/>
            </p:grpSpPr>
            <p:cxnSp>
              <p:nvCxnSpPr>
                <p:cNvPr id="385" name="Straight Connector 384"/>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86" name="Straight Connector 385"/>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88" name="Straight Connector 387"/>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409" name="Straight Connector 408"/>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321" name="Group 254"/>
            <p:cNvGrpSpPr/>
            <p:nvPr/>
          </p:nvGrpSpPr>
          <p:grpSpPr>
            <a:xfrm>
              <a:off x="7818086" y="2360317"/>
              <a:ext cx="337020" cy="430964"/>
              <a:chOff x="1475296" y="2083324"/>
              <a:chExt cx="697583" cy="881406"/>
            </a:xfrm>
            <a:solidFill>
              <a:srgbClr val="00B050"/>
            </a:solidFill>
          </p:grpSpPr>
          <p:sp>
            <p:nvSpPr>
              <p:cNvPr id="377" name="Snip Single Corner Rectangle 376"/>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23" name="Group 2292"/>
              <p:cNvGrpSpPr/>
              <p:nvPr/>
            </p:nvGrpSpPr>
            <p:grpSpPr>
              <a:xfrm>
                <a:off x="1623974" y="2399038"/>
                <a:ext cx="416967" cy="417675"/>
                <a:chOff x="1560135" y="2488676"/>
                <a:chExt cx="523188" cy="350380"/>
              </a:xfrm>
              <a:grpFill/>
              <a:effectLst/>
            </p:grpSpPr>
            <p:cxnSp>
              <p:nvCxnSpPr>
                <p:cNvPr id="379" name="Straight Connector 378"/>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80" name="Straight Connector 379"/>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81" name="Straight Connector 380"/>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82" name="Straight Connector 381"/>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nvGrpSpPr>
            <p:cNvPr id="328" name="Group 118"/>
            <p:cNvGrpSpPr/>
            <p:nvPr/>
          </p:nvGrpSpPr>
          <p:grpSpPr>
            <a:xfrm>
              <a:off x="602986" y="2360317"/>
              <a:ext cx="337020" cy="430964"/>
              <a:chOff x="1475296" y="2083324"/>
              <a:chExt cx="697583" cy="881406"/>
            </a:xfrm>
            <a:solidFill>
              <a:srgbClr val="C00000"/>
            </a:solidFill>
          </p:grpSpPr>
          <p:sp>
            <p:nvSpPr>
              <p:cNvPr id="371" name="Snip Single Corner Rectangle 370"/>
              <p:cNvSpPr/>
              <p:nvPr/>
            </p:nvSpPr>
            <p:spPr>
              <a:xfrm>
                <a:off x="1475296" y="2083324"/>
                <a:ext cx="697583" cy="881406"/>
              </a:xfrm>
              <a:prstGeom prst="snip1Rect">
                <a:avLst>
                  <a:gd name="adj" fmla="val 23424"/>
                </a:avLst>
              </a:prstGeom>
              <a:grpFill/>
              <a:ln w="28575">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30" name="Group 2292"/>
              <p:cNvGrpSpPr/>
              <p:nvPr/>
            </p:nvGrpSpPr>
            <p:grpSpPr>
              <a:xfrm>
                <a:off x="1623974" y="2399038"/>
                <a:ext cx="416967" cy="417675"/>
                <a:chOff x="1560135" y="2488676"/>
                <a:chExt cx="523188" cy="350380"/>
              </a:xfrm>
              <a:grpFill/>
              <a:effectLst/>
            </p:grpSpPr>
            <p:cxnSp>
              <p:nvCxnSpPr>
                <p:cNvPr id="373" name="Straight Connector 372"/>
                <p:cNvCxnSpPr/>
                <p:nvPr/>
              </p:nvCxnSpPr>
              <p:spPr>
                <a:xfrm>
                  <a:off x="1560135" y="2837468"/>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74" name="Straight Connector 373"/>
                <p:cNvCxnSpPr/>
                <p:nvPr/>
              </p:nvCxnSpPr>
              <p:spPr>
                <a:xfrm>
                  <a:off x="1560135" y="2721204"/>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75" name="Straight Connector 374"/>
                <p:cNvCxnSpPr/>
                <p:nvPr/>
              </p:nvCxnSpPr>
              <p:spPr>
                <a:xfrm>
                  <a:off x="1560135" y="2604940"/>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cxnSp>
              <p:nvCxnSpPr>
                <p:cNvPr id="376" name="Straight Connector 375"/>
                <p:cNvCxnSpPr/>
                <p:nvPr/>
              </p:nvCxnSpPr>
              <p:spPr>
                <a:xfrm>
                  <a:off x="1560135" y="2488676"/>
                  <a:ext cx="523188" cy="1588"/>
                </a:xfrm>
                <a:prstGeom prst="line">
                  <a:avLst/>
                </a:prstGeom>
                <a:grpFill/>
                <a:ln w="28575">
                  <a:solidFill>
                    <a:srgbClr val="FFCC00"/>
                  </a:solidFill>
                </a:ln>
              </p:spPr>
              <p:style>
                <a:lnRef idx="1">
                  <a:schemeClr val="accent6"/>
                </a:lnRef>
                <a:fillRef idx="0">
                  <a:schemeClr val="accent6"/>
                </a:fillRef>
                <a:effectRef idx="0">
                  <a:schemeClr val="accent6"/>
                </a:effectRef>
                <a:fontRef idx="minor">
                  <a:schemeClr val="tx1"/>
                </a:fontRef>
              </p:style>
            </p:cxn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31">
                                            <p:txEl>
                                              <p:pRg st="5" end="5"/>
                                            </p:txEl>
                                          </p:spTgt>
                                        </p:tgtEl>
                                        <p:attrNameLst>
                                          <p:attrName>style.visibility</p:attrName>
                                        </p:attrNameLst>
                                      </p:cBhvr>
                                      <p:to>
                                        <p:strVal val="visible"/>
                                      </p:to>
                                    </p:se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31">
                                            <p:txEl>
                                              <p:pRg st="6" end="6"/>
                                            </p:txEl>
                                          </p:spTgt>
                                        </p:tgtEl>
                                        <p:attrNameLst>
                                          <p:attrName>style.visibility</p:attrName>
                                        </p:attrNameLst>
                                      </p:cBhvr>
                                      <p:to>
                                        <p:strVal val="visible"/>
                                      </p:to>
                                    </p:set>
                                  </p:childTnLst>
                                </p:cTn>
                              </p:par>
                              <p:par>
                                <p:cTn id="24" presetID="22" presetClass="entr" presetSubtype="4" fill="hold" nodeType="withEffect">
                                  <p:stCondLst>
                                    <p:cond delay="0"/>
                                  </p:stCondLst>
                                  <p:childTnLst>
                                    <p:set>
                                      <p:cBhvr>
                                        <p:cTn id="25" dur="1" fill="hold">
                                          <p:stCondLst>
                                            <p:cond delay="0"/>
                                          </p:stCondLst>
                                        </p:cTn>
                                        <p:tgtEl>
                                          <p:spTgt spid="749"/>
                                        </p:tgtEl>
                                        <p:attrNameLst>
                                          <p:attrName>style.visibility</p:attrName>
                                        </p:attrNameLst>
                                      </p:cBhvr>
                                      <p:to>
                                        <p:strVal val="visible"/>
                                      </p:to>
                                    </p:set>
                                    <p:animEffect transition="in" filter="wipe(down)">
                                      <p:cBhvr>
                                        <p:cTn id="26" dur="500"/>
                                        <p:tgtEl>
                                          <p:spTgt spid="74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3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31">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31">
                                            <p:txEl>
                                              <p:pRg st="9" end="9"/>
                                            </p:txEl>
                                          </p:spTgt>
                                        </p:tgtEl>
                                        <p:attrNameLst>
                                          <p:attrName>style.visibility</p:attrName>
                                        </p:attrNameLst>
                                      </p:cBhvr>
                                      <p:to>
                                        <p:strVal val="visible"/>
                                      </p:to>
                                    </p:set>
                                  </p:childTnLst>
                                </p:cTn>
                              </p:par>
                              <p:par>
                                <p:cTn id="35" presetID="9" presetClass="exit" presetSubtype="0" fill="hold" nodeType="withEffect">
                                  <p:stCondLst>
                                    <p:cond delay="0"/>
                                  </p:stCondLst>
                                  <p:childTnLst>
                                    <p:animEffect transition="out" filter="dissolv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749"/>
                                        </p:tgtEl>
                                      </p:cBhvr>
                                    </p:animEffect>
                                    <p:set>
                                      <p:cBhvr>
                                        <p:cTn id="43" dur="1" fill="hold">
                                          <p:stCondLst>
                                            <p:cond delay="499"/>
                                          </p:stCondLst>
                                        </p:cTn>
                                        <p:tgtEl>
                                          <p:spTgt spid="749"/>
                                        </p:tgtEl>
                                        <p:attrNameLst>
                                          <p:attrName>style.visibility</p:attrName>
                                        </p:attrNameLst>
                                      </p:cBhvr>
                                      <p:to>
                                        <p:strVal val="hidden"/>
                                      </p:to>
                                    </p:se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dissolve">
                                      <p:cBhvr>
                                        <p:cTn id="4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ymantec_Theme_White_Background_v1">
  <a:themeElements>
    <a:clrScheme name="Symantec_Color_Theme_v1">
      <a:dk1>
        <a:srgbClr val="000000"/>
      </a:dk1>
      <a:lt1>
        <a:srgbClr val="FFFFFF"/>
      </a:lt1>
      <a:dk2>
        <a:srgbClr val="000000"/>
      </a:dk2>
      <a:lt2>
        <a:srgbClr val="9A918C"/>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_Theme_White_Background_v1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Symantec_Theme_White_Background_v3">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PMLiveListConfig xmlns="3f27897e-3434-4cae-a246-2ebe679d224a" xsi:nil="true"/>
    <Product_x0020_Name xmlns="3f27897e-3434-4cae-a246-2ebe679d224a">
      <Value>Symantec Endpoint Protection</Value>
    </Product_x0020_Name>
    <Audience xmlns="3f27897e-3434-4cae-a246-2ebe679d224a">Public</Audience>
    <Collateral_x0020_Type xmlns="3f27897e-3434-4cae-a246-2ebe679d224a">
      <Value>Technical Presentations</Value>
      <Value>Training Material</Value>
    </Collateral_x0020_Type>
    <Component xmlns="3f27897e-3434-4cae-a246-2ebe679d224a">N/A</Component>
    <Learning_x0020_Path xmlns="3f27897e-3434-4cae-a246-2ebe679d224a">
      <Value>3 - Install, Configure, Deploy, Sizing</Value>
    </Learning_x0020_Path>
    <Product_x0020_Version xmlns="3f27897e-3434-4cae-a246-2ebe679d224a">
      <Value>12.1.0</Value>
    </Product_x0020_Version>
    <Available_x0020_for_x0020_Partners xmlns="3f27897e-3434-4cae-a246-2ebe679d224a">true</Available_x0020_for_x0020_Partn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9621B01620BB4CA538C9BFCAAEB08D" ma:contentTypeVersion="0" ma:contentTypeDescription="Create a new document." ma:contentTypeScope="" ma:versionID="0826bef04400f74f5c5a15f55edffeea">
  <xsd:schema xmlns:xsd="http://www.w3.org/2001/XMLSchema" xmlns:p="http://schemas.microsoft.com/office/2006/metadata/properties" xmlns:ns2="3f27897e-3434-4cae-a246-2ebe679d224a" targetNamespace="http://schemas.microsoft.com/office/2006/metadata/properties" ma:root="true" ma:fieldsID="b28cbe5c7051e011abf7b0f40ea8882e" ns2:_="">
    <xsd:import namespace="3f27897e-3434-4cae-a246-2ebe679d224a"/>
    <xsd:element name="properties">
      <xsd:complexType>
        <xsd:sequence>
          <xsd:element name="documentManagement">
            <xsd:complexType>
              <xsd:all>
                <xsd:element ref="ns2:Audience" minOccurs="0"/>
                <xsd:element ref="ns2:Product_x0020_Name" minOccurs="0"/>
                <xsd:element ref="ns2:EPMLiveListConfig" minOccurs="0"/>
                <xsd:element ref="ns2:Product_x0020_Version" minOccurs="0"/>
                <xsd:element ref="ns2:Collateral_x0020_Type" minOccurs="0"/>
                <xsd:element ref="ns2:Learning_x0020_Path" minOccurs="0"/>
                <xsd:element ref="ns2:Available_x0020_for_x0020_Partners" minOccurs="0"/>
                <xsd:element ref="ns2:Component" minOccurs="0"/>
              </xsd:all>
            </xsd:complexType>
          </xsd:element>
        </xsd:sequence>
      </xsd:complexType>
    </xsd:element>
  </xsd:schema>
  <xsd:schema xmlns:xsd="http://www.w3.org/2001/XMLSchema" xmlns:dms="http://schemas.microsoft.com/office/2006/documentManagement/types" targetNamespace="3f27897e-3434-4cae-a246-2ebe679d224a" elementFormDefault="qualified">
    <xsd:import namespace="http://schemas.microsoft.com/office/2006/documentManagement/types"/>
    <xsd:element name="Audience" ma:index="8" nillable="true" ma:displayName="Audience" ma:default="Public" ma:format="Dropdown" ma:internalName="Audience">
      <xsd:simpleType>
        <xsd:restriction base="dms:Choice">
          <xsd:enumeration value="Public"/>
          <xsd:enumeration value="NDA Required"/>
          <xsd:enumeration value="Internal Only"/>
        </xsd:restriction>
      </xsd:simpleType>
    </xsd:element>
    <xsd:element name="Product_x0020_Name" ma:index="9" nillable="true" ma:displayName="Product Name" ma:default="Symantec Endpoint Protection" ma:internalName="Product_x0020_Name">
      <xsd:complexType>
        <xsd:complexContent>
          <xsd:extension base="dms:MultiChoice">
            <xsd:sequence>
              <xsd:element name="Value" maxOccurs="unbounded" minOccurs="0" nillable="true">
                <xsd:simpleType>
                  <xsd:restriction base="dms:Choice">
                    <xsd:enumeration value="Symantec Endpoint Protection"/>
                    <xsd:enumeration value="Symantec Endpoint Protection SBE"/>
                    <xsd:enumeration value="SAV for Linux"/>
                    <xsd:enumeration value="IT Analytics"/>
                  </xsd:restriction>
                </xsd:simpleType>
              </xsd:element>
            </xsd:sequence>
          </xsd:extension>
        </xsd:complexContent>
      </xsd:complexType>
    </xsd:element>
    <xsd:element name="EPMLiveListConfig" ma:index="10" nillable="true" ma:displayName="EPMLiveListConfig" ma:hidden="true" ma:internalName="EPMLiveListConfig">
      <xsd:simpleType>
        <xsd:restriction base="dms:Unknown"/>
      </xsd:simpleType>
    </xsd:element>
    <xsd:element name="Product_x0020_Version" ma:index="11" nillable="true" ma:displayName="Product Version" ma:default="12.1.0" ma:internalName="Product_x0020_Version">
      <xsd:complexType>
        <xsd:complexContent>
          <xsd:extension base="dms:MultiChoice">
            <xsd:sequence>
              <xsd:element name="Value" maxOccurs="unbounded" minOccurs="0" nillable="true">
                <xsd:simpleType>
                  <xsd:restriction base="dms:Choice">
                    <xsd:enumeration value="Older"/>
                    <xsd:enumeration value="11.0.6"/>
                    <xsd:enumeration value="12.0"/>
                    <xsd:enumeration value="12.1.0"/>
                  </xsd:restriction>
                </xsd:simpleType>
              </xsd:element>
            </xsd:sequence>
          </xsd:extension>
        </xsd:complexContent>
      </xsd:complexType>
    </xsd:element>
    <xsd:element name="Collateral_x0020_Type" ma:index="12" nillable="true" ma:displayName="Collateral Type" ma:default="Technical Presentations" ma:internalName="Collateral_x0020_Type">
      <xsd:complexType>
        <xsd:complexContent>
          <xsd:extension base="dms:MultiChoice">
            <xsd:sequence>
              <xsd:element name="Value" maxOccurs="unbounded" minOccurs="0" nillable="true">
                <xsd:simpleType>
                  <xsd:restriction base="dms:Choice">
                    <xsd:enumeration value="Architecture"/>
                    <xsd:enumeration value="Analyst and 3rd Party Reviews"/>
                    <xsd:enumeration value="Best Practices"/>
                    <xsd:enumeration value="Competitive"/>
                    <xsd:enumeration value="Demo Collateral"/>
                    <xsd:enumeration value="FAQ"/>
                    <xsd:enumeration value="Licensing"/>
                    <xsd:enumeration value="Multimedia"/>
                    <xsd:enumeration value="PoC Material"/>
                    <xsd:enumeration value="Product Documentation"/>
                    <xsd:enumeration value="Sample Reports"/>
                    <xsd:enumeration value="RFP"/>
                    <xsd:enumeration value="Roadmaps"/>
                    <xsd:enumeration value="Screenshots"/>
                    <xsd:enumeration value="Software Scripts and Utilities"/>
                    <xsd:enumeration value="Technical Presentations"/>
                    <xsd:enumeration value="Technical Notes"/>
                    <xsd:enumeration value="Training Material"/>
                    <xsd:enumeration value="White Papers"/>
                  </xsd:restriction>
                </xsd:simpleType>
              </xsd:element>
            </xsd:sequence>
          </xsd:extension>
        </xsd:complexContent>
      </xsd:complexType>
    </xsd:element>
    <xsd:element name="Learning_x0020_Path" ma:index="13" nillable="true" ma:displayName="Learning Path" ma:default="3 - Install, Configure, Deploy, Sizing" ma:internalName="Learning_x0020_Path">
      <xsd:complexType>
        <xsd:complexContent>
          <xsd:extension base="dms:MultiChoice">
            <xsd:sequence>
              <xsd:element name="Value" maxOccurs="unbounded" minOccurs="0" nillable="true">
                <xsd:simpleType>
                  <xsd:restriction base="dms:Choice">
                    <xsd:enumeration value="1 - Opportunity Identification"/>
                    <xsd:enumeration value="2 - Product Positioning"/>
                    <xsd:enumeration value="3 - Install, Configure, Deploy, Sizing"/>
                    <xsd:enumeration value="4 - Custom POC"/>
                    <xsd:enumeration value="5 - Technical Expert"/>
                  </xsd:restriction>
                </xsd:simpleType>
              </xsd:element>
            </xsd:sequence>
          </xsd:extension>
        </xsd:complexContent>
      </xsd:complexType>
    </xsd:element>
    <xsd:element name="Available_x0020_for_x0020_Partners" ma:index="14" nillable="true" ma:displayName="Available for Partners" ma:default="1" ma:internalName="Available_x0020_for_x0020_Partners">
      <xsd:simpleType>
        <xsd:restriction base="dms:Boolean"/>
      </xsd:simpleType>
    </xsd:element>
    <xsd:element name="Component" ma:index="15" nillable="true" ma:displayName="Component" ma:default="N/A" ma:format="Dropdown" ma:internalName="Component">
      <xsd:simpleType>
        <xsd:restriction base="dms:Choice">
          <xsd:enumeration value="N/A"/>
          <xsd:enumeration value="SEPM"/>
          <xsd:enumeration value="SQL"/>
          <xsd:enumeration value="Client"/>
          <xsd:enumeration value="LUA"/>
          <xsd:enumeration value="GUP"/>
          <xsd:enumeration value="Quarantine Server"/>
          <xsd:enumeration value="Protection Technolog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4D5DFE4-79CA-42C4-AA8E-EC0EF82E53A2}">
  <ds:schemaRefs>
    <ds:schemaRef ds:uri="http://purl.org/dc/dcmitype/"/>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3f27897e-3434-4cae-a246-2ebe679d224a"/>
    <ds:schemaRef ds:uri="http://schemas.microsoft.com/office/2006/metadata/properties"/>
  </ds:schemaRefs>
</ds:datastoreItem>
</file>

<file path=customXml/itemProps2.xml><?xml version="1.0" encoding="utf-8"?>
<ds:datastoreItem xmlns:ds="http://schemas.openxmlformats.org/officeDocument/2006/customXml" ds:itemID="{23D1DC1B-1A2F-4768-B69F-ED6EF1894FC1}">
  <ds:schemaRefs>
    <ds:schemaRef ds:uri="http://schemas.microsoft.com/sharepoint/v3/contenttype/forms"/>
  </ds:schemaRefs>
</ds:datastoreItem>
</file>

<file path=customXml/itemProps3.xml><?xml version="1.0" encoding="utf-8"?>
<ds:datastoreItem xmlns:ds="http://schemas.openxmlformats.org/officeDocument/2006/customXml" ds:itemID="{651B175A-7174-43AA-8C9B-834FDF773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27897e-3434-4cae-a246-2ebe679d224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3770</Words>
  <Application>Microsoft Office PowerPoint</Application>
  <PresentationFormat>On-screen Show (4:3)</PresentationFormat>
  <Paragraphs>742</Paragraphs>
  <Slides>55</Slides>
  <Notes>51</Notes>
  <HiddenSlides>2</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Symantec_Theme_White_Background_v1</vt:lpstr>
      <vt:lpstr>Symantec_Theme_White_Background_v3</vt:lpstr>
      <vt:lpstr>Symantec Endpoint Protection SEP 12.1  Advanced Features &amp; Virtualization</vt:lpstr>
      <vt:lpstr>Agenda</vt:lpstr>
      <vt:lpstr>Evolution of Threats</vt:lpstr>
      <vt:lpstr>ISTR XVI - Threat Landscape 2010 Overarching Themes</vt:lpstr>
      <vt:lpstr>Slide 5</vt:lpstr>
      <vt:lpstr>A Security Catastrophe… the growth in AV signatures</vt:lpstr>
      <vt:lpstr>Malware Authors Have Switched Tactics</vt:lpstr>
      <vt:lpstr>Threat Activity Trends Attacks Blocked/Technology - Endpoint Protection</vt:lpstr>
      <vt:lpstr>The Problem Millions of file variants (good and bad)</vt:lpstr>
      <vt:lpstr>Slide 10</vt:lpstr>
      <vt:lpstr>Reputation Our Implementation</vt:lpstr>
      <vt:lpstr>Symantec Endpoint Protection 12.1</vt:lpstr>
      <vt:lpstr>What’s New in SEP 12</vt:lpstr>
      <vt:lpstr>What is SEP 12?</vt:lpstr>
      <vt:lpstr>Slide 15</vt:lpstr>
      <vt:lpstr>Slide 16</vt:lpstr>
      <vt:lpstr>Download Insight</vt:lpstr>
      <vt:lpstr>Handling common objections Privacy and anonymity concerns</vt:lpstr>
      <vt:lpstr>Handling common objections False Positives</vt:lpstr>
      <vt:lpstr>Handling common objections Preventing Hackers</vt:lpstr>
      <vt:lpstr>Behaviour Analysis and System Heuristics</vt:lpstr>
      <vt:lpstr> SONAR Features</vt:lpstr>
      <vt:lpstr>SONAR</vt:lpstr>
      <vt:lpstr>SymProtect</vt:lpstr>
      <vt:lpstr>Updated Firewall/IDS</vt:lpstr>
      <vt:lpstr>IPv6 Support</vt:lpstr>
      <vt:lpstr>Role-based Access Control</vt:lpstr>
      <vt:lpstr>Advanced Security Policies</vt:lpstr>
      <vt:lpstr>Symantec Endpoint Protection Model Defense in Depth</vt:lpstr>
      <vt:lpstr>Most Effective in Real World Test</vt:lpstr>
      <vt:lpstr>Most Effective in Remediation</vt:lpstr>
      <vt:lpstr>Slide 32</vt:lpstr>
      <vt:lpstr>Results:</vt:lpstr>
      <vt:lpstr>Simple Management Server Installation</vt:lpstr>
      <vt:lpstr>Client Deployment Wizard</vt:lpstr>
      <vt:lpstr>Product Notifications</vt:lpstr>
      <vt:lpstr>Scalable Server Architecture</vt:lpstr>
      <vt:lpstr>Improved LiveUpdate</vt:lpstr>
      <vt:lpstr>Integration into Symantec Protection Center 2.0</vt:lpstr>
      <vt:lpstr>Powerful Reporting</vt:lpstr>
      <vt:lpstr>Slide 41</vt:lpstr>
      <vt:lpstr>Slide 42</vt:lpstr>
      <vt:lpstr>The Problem of V</vt:lpstr>
      <vt:lpstr>Virtualization Features</vt:lpstr>
      <vt:lpstr>Virtual Image Exception –  Avoids Unnecessary Scanning </vt:lpstr>
      <vt:lpstr>Shared Insight Cache - High Level</vt:lpstr>
      <vt:lpstr>Virtual Client Tagging –  Simplifies Endpoint Management</vt:lpstr>
      <vt:lpstr>Offline Image Scanner –  Detects Malware in VM Images</vt:lpstr>
      <vt:lpstr> Scan Randomization - Prevents AV Storms</vt:lpstr>
      <vt:lpstr>The Result: SEP 12.1 Performance Expectations</vt:lpstr>
      <vt:lpstr>SEP 12 Performance in Virtual Environments</vt:lpstr>
      <vt:lpstr>Virtualization Summary:  SEP 12 Delivers What Matters</vt:lpstr>
      <vt:lpstr>Todays Virtualised Infrastructure Protected by Symantec </vt:lpstr>
      <vt:lpstr>End of Presentation</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Symantec Event Template</dc:title>
  <dc:creator/>
  <cp:lastModifiedBy/>
  <cp:revision>1</cp:revision>
  <dcterms:created xsi:type="dcterms:W3CDTF">2011-03-08T21:41:06Z</dcterms:created>
  <dcterms:modified xsi:type="dcterms:W3CDTF">2011-09-01T12:48:33Z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0x010100329621B01620BB4CA538C9BFCAAEB08D</vt:lpwstr>
  </property>
</Properties>
</file>