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
  </p:notesMasterIdLst>
  <p:handoutMasterIdLst>
    <p:handoutMasterId r:id="rId5"/>
  </p:handoutMasterIdLst>
  <p:sldIdLst>
    <p:sldId id="261" r:id="rId2"/>
    <p:sldId id="260" r:id="rId3"/>
  </p:sldIdLst>
  <p:sldSz cx="7772400" cy="10058400"/>
  <p:notesSz cx="7315200" cy="96012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guide id="3" pos="216" userDrawn="1">
          <p15:clr>
            <a:srgbClr val="A4A3A4"/>
          </p15:clr>
        </p15:guide>
        <p15:guide id="4" orient="horz" pos="744" userDrawn="1">
          <p15:clr>
            <a:srgbClr val="A4A3A4"/>
          </p15:clr>
        </p15:guide>
        <p15:guide id="5" pos="184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Flanagan" initials="AF" lastIdx="1" clrIdx="0">
    <p:extLst>
      <p:ext uri="{19B8F6BF-5375-455C-9EA6-DF929625EA0E}">
        <p15:presenceInfo xmlns:p15="http://schemas.microsoft.com/office/powerpoint/2012/main" userId="Amy Flanagan" providerId="None"/>
      </p:ext>
    </p:extLst>
  </p:cmAuthor>
  <p:cmAuthor id="2" name="Amy Flanagan" initials="AF [2]" lastIdx="4" clrIdx="1">
    <p:extLst>
      <p:ext uri="{19B8F6BF-5375-455C-9EA6-DF929625EA0E}">
        <p15:presenceInfo xmlns:p15="http://schemas.microsoft.com/office/powerpoint/2012/main" userId="S-1-5-21-1809887368-2646251570-4199628040-2733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A"/>
    <a:srgbClr val="CC092F"/>
    <a:srgbClr val="28222D"/>
    <a:srgbClr val="E2E3E4"/>
    <a:srgbClr val="38364D"/>
    <a:srgbClr val="0070A6"/>
    <a:srgbClr val="3936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varScale="1">
        <p:scale>
          <a:sx n="70" d="100"/>
          <a:sy n="70" d="100"/>
        </p:scale>
        <p:origin x="2328" y="45"/>
      </p:cViewPr>
      <p:guideLst>
        <p:guide orient="horz" pos="3168"/>
        <p:guide pos="2448"/>
        <p:guide pos="216"/>
        <p:guide orient="horz" pos="744"/>
        <p:guide pos="1848"/>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328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4.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B5859D72-D3D1-4E4E-8697-865C79B065DD}" type="datetimeFigureOut">
              <a:rPr lang="en-US" smtClean="0"/>
              <a:t>12/14/2021</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8AE667DD-07CC-494A-B6F5-D36FCE5D81CF}" type="slidenum">
              <a:rPr lang="en-US" smtClean="0"/>
              <a:t>‹#›</a:t>
            </a:fld>
            <a:endParaRPr lang="en-US"/>
          </a:p>
        </p:txBody>
      </p:sp>
    </p:spTree>
    <p:custDataLst>
      <p:tags r:id="rId2"/>
    </p:custDataLst>
    <p:extLst>
      <p:ext uri="{BB962C8B-B14F-4D97-AF65-F5344CB8AC3E}">
        <p14:creationId xmlns:p14="http://schemas.microsoft.com/office/powerpoint/2010/main" val="2981175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C9C36133-D9D3-401E-97DA-3D59F454461B}" type="datetimeFigureOut">
              <a:rPr lang="en-US" smtClean="0"/>
              <a:t>12/14/2021</a:t>
            </a:fld>
            <a:endParaRPr lang="en-US" dirty="0"/>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8701A7A-B786-4E02-AA42-17B1EFCB2743}" type="slidenum">
              <a:rPr lang="en-US" smtClean="0"/>
              <a:t>‹#›</a:t>
            </a:fld>
            <a:endParaRPr lang="en-US" dirty="0"/>
          </a:p>
        </p:txBody>
      </p:sp>
    </p:spTree>
    <p:extLst>
      <p:ext uri="{BB962C8B-B14F-4D97-AF65-F5344CB8AC3E}">
        <p14:creationId xmlns:p14="http://schemas.microsoft.com/office/powerpoint/2010/main" val="1483980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hyperlink" Target="https://www.broadcom.com/support/education-training/specialized-training/mainframe-trainin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Learning path">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427AEDF-07AA-40E5-B5E5-2A1495D6F497}"/>
              </a:ext>
            </a:extLst>
          </p:cNvPr>
          <p:cNvSpPr>
            <a:spLocks/>
          </p:cNvSpPr>
          <p:nvPr userDrawn="1"/>
        </p:nvSpPr>
        <p:spPr bwMode="ltGray">
          <a:xfrm>
            <a:off x="1" y="0"/>
            <a:ext cx="7772399" cy="137161"/>
          </a:xfrm>
          <a:prstGeom prst="rect">
            <a:avLst/>
          </a:prstGeom>
          <a:solidFill>
            <a:srgbClr val="CC0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a:p>
        </p:txBody>
      </p:sp>
      <p:pic>
        <p:nvPicPr>
          <p:cNvPr id="7" name="image26.jpg"/>
          <p:cNvPicPr/>
          <p:nvPr userDrawn="1"/>
        </p:nvPicPr>
        <p:blipFill>
          <a:blip r:embed="rId3"/>
          <a:srcRect l="318" r="318"/>
          <a:stretch>
            <a:fillRect/>
          </a:stretch>
        </p:blipFill>
        <p:spPr>
          <a:xfrm>
            <a:off x="0" y="0"/>
            <a:ext cx="7772400" cy="1128395"/>
          </a:xfrm>
          <a:prstGeom prst="rect">
            <a:avLst/>
          </a:prstGeom>
          <a:ln/>
        </p:spPr>
      </p:pic>
      <p:sp>
        <p:nvSpPr>
          <p:cNvPr id="2" name="Rectangle 1"/>
          <p:cNvSpPr/>
          <p:nvPr userDrawn="1"/>
        </p:nvSpPr>
        <p:spPr>
          <a:xfrm>
            <a:off x="114940" y="436965"/>
            <a:ext cx="3383280" cy="483326"/>
          </a:xfrm>
          <a:prstGeom prst="rect">
            <a:avLst/>
          </a:prstGeom>
          <a:solidFill>
            <a:srgbClr val="28222D"/>
          </a:solidFill>
          <a:ln w="38100" cap="flat" cmpd="sng" algn="ctr">
            <a:noFill/>
            <a:prstDash val="solid"/>
          </a:ln>
          <a:effectLst/>
        </p:spPr>
        <p:txBody>
          <a:bodyPr vert="horz" lIns="91440" tIns="91440" rIns="91440" bIns="91440" rtlCol="0" anchor="ctr"/>
          <a:lstStyle/>
          <a:p>
            <a:pPr marL="0" marR="0" indent="0" algn="ctr" defTabSz="914400" eaLnBrk="1" fontAlgn="auto" latinLnBrk="0" hangingPunct="1">
              <a:lnSpc>
                <a:spcPts val="1720"/>
              </a:lnSpc>
              <a:spcBef>
                <a:spcPts val="0"/>
              </a:spcBef>
              <a:spcAft>
                <a:spcPts val="0"/>
              </a:spcAft>
              <a:buClr>
                <a:srgbClr val="FFFFFF"/>
              </a:buClr>
              <a:buSzTx/>
              <a:buFontTx/>
              <a:buNone/>
              <a:tabLst/>
            </a:pPr>
            <a:endParaRPr kumimoji="0" lang="en-US" sz="1200" b="0" i="0" u="none" strike="noStrike" kern="0" cap="none" spc="0" normalizeH="0" baseline="0" noProof="0" dirty="0" smtClean="0">
              <a:ln>
                <a:noFill/>
              </a:ln>
              <a:solidFill>
                <a:schemeClr val="accent3"/>
              </a:solidFill>
              <a:effectLst/>
              <a:uLnTx/>
              <a:uFillTx/>
              <a:latin typeface="Calibri"/>
              <a:ea typeface="+mn-ea"/>
              <a:cs typeface="Arial Unicode MS" pitchFamily="34" charset="-128"/>
            </a:endParaRPr>
          </a:p>
        </p:txBody>
      </p:sp>
      <p:sp>
        <p:nvSpPr>
          <p:cNvPr id="4" name="Rectangle 3"/>
          <p:cNvSpPr/>
          <p:nvPr userDrawn="1"/>
        </p:nvSpPr>
        <p:spPr>
          <a:xfrm>
            <a:off x="-2" y="177834"/>
            <a:ext cx="4319517" cy="113215"/>
          </a:xfrm>
          <a:prstGeom prst="rect">
            <a:avLst/>
          </a:prstGeom>
          <a:solidFill>
            <a:srgbClr val="CC092F"/>
          </a:solidFill>
          <a:ln w="38100" cap="flat" cmpd="sng" algn="ctr">
            <a:noFill/>
            <a:prstDash val="solid"/>
          </a:ln>
          <a:effectLst/>
        </p:spPr>
        <p:txBody>
          <a:bodyPr vert="horz" lIns="91440" tIns="91440" rIns="91440" bIns="91440" rtlCol="0" anchor="ctr"/>
          <a:lstStyle/>
          <a:p>
            <a:pPr marL="0" marR="0" indent="0" algn="ctr" defTabSz="914400" eaLnBrk="1" fontAlgn="auto" latinLnBrk="0" hangingPunct="1">
              <a:lnSpc>
                <a:spcPts val="1720"/>
              </a:lnSpc>
              <a:spcBef>
                <a:spcPts val="0"/>
              </a:spcBef>
              <a:spcAft>
                <a:spcPts val="0"/>
              </a:spcAft>
              <a:buClr>
                <a:srgbClr val="FFFFFF"/>
              </a:buClr>
              <a:buSzTx/>
              <a:buFontTx/>
              <a:buNone/>
              <a:tabLst/>
            </a:pPr>
            <a:endParaRPr kumimoji="0" lang="en-US" sz="1200" b="0" i="0" u="none" strike="noStrike" kern="0" cap="none" spc="0" normalizeH="0" baseline="0" noProof="0" dirty="0" smtClean="0">
              <a:ln>
                <a:noFill/>
              </a:ln>
              <a:solidFill>
                <a:schemeClr val="accent3"/>
              </a:solidFill>
              <a:effectLst/>
              <a:uLnTx/>
              <a:uFillTx/>
              <a:latin typeface="Calibri"/>
              <a:ea typeface="+mn-ea"/>
              <a:cs typeface="Arial Unicode MS" pitchFamily="34" charset="-128"/>
            </a:endParaRPr>
          </a:p>
        </p:txBody>
      </p:sp>
      <p:sp>
        <p:nvSpPr>
          <p:cNvPr id="5" name="Isosceles Triangle 4"/>
          <p:cNvSpPr/>
          <p:nvPr userDrawn="1"/>
        </p:nvSpPr>
        <p:spPr>
          <a:xfrm rot="18852543">
            <a:off x="4265800" y="173195"/>
            <a:ext cx="148373" cy="68172"/>
          </a:xfrm>
          <a:prstGeom prst="triangle">
            <a:avLst/>
          </a:prstGeom>
          <a:solidFill>
            <a:srgbClr val="CC092F"/>
          </a:solidFill>
          <a:ln w="38100" cap="flat" cmpd="sng" algn="ctr">
            <a:noFill/>
            <a:prstDash val="solid"/>
          </a:ln>
          <a:effectLst/>
        </p:spPr>
        <p:txBody>
          <a:bodyPr vert="horz" lIns="91440" tIns="91440" rIns="91440" bIns="91440" rtlCol="0" anchor="ctr"/>
          <a:lstStyle/>
          <a:p>
            <a:pPr marL="0" marR="0" indent="0" algn="ctr" defTabSz="914400" eaLnBrk="1" fontAlgn="auto" latinLnBrk="0" hangingPunct="1">
              <a:lnSpc>
                <a:spcPts val="1720"/>
              </a:lnSpc>
              <a:spcBef>
                <a:spcPts val="0"/>
              </a:spcBef>
              <a:spcAft>
                <a:spcPts val="0"/>
              </a:spcAft>
              <a:buClr>
                <a:srgbClr val="FFFFFF"/>
              </a:buClr>
              <a:buSzTx/>
              <a:buFontTx/>
              <a:buNone/>
              <a:tabLst/>
            </a:pPr>
            <a:endParaRPr kumimoji="0" lang="en-US" sz="1200" b="0" i="0" u="none" strike="noStrike" kern="0" cap="none" spc="0" normalizeH="0" baseline="0" noProof="0" dirty="0" smtClean="0">
              <a:ln>
                <a:noFill/>
              </a:ln>
              <a:solidFill>
                <a:schemeClr val="accent3"/>
              </a:solidFill>
              <a:effectLst/>
              <a:uLnTx/>
              <a:uFillTx/>
              <a:latin typeface="Calibri"/>
              <a:ea typeface="+mn-ea"/>
              <a:cs typeface="Arial Unicode MS" pitchFamily="34" charset="-128"/>
            </a:endParaRPr>
          </a:p>
        </p:txBody>
      </p:sp>
      <p:sp>
        <p:nvSpPr>
          <p:cNvPr id="6" name="Rectangle 5"/>
          <p:cNvSpPr/>
          <p:nvPr userDrawn="1"/>
        </p:nvSpPr>
        <p:spPr>
          <a:xfrm>
            <a:off x="5834418" y="177834"/>
            <a:ext cx="1937982" cy="504554"/>
          </a:xfrm>
          <a:prstGeom prst="rect">
            <a:avLst/>
          </a:prstGeom>
          <a:solidFill>
            <a:srgbClr val="CC092F"/>
          </a:solidFill>
          <a:ln w="38100" cap="flat" cmpd="sng" algn="ctr">
            <a:noFill/>
            <a:prstDash val="solid"/>
          </a:ln>
          <a:effectLst/>
        </p:spPr>
        <p:txBody>
          <a:bodyPr vert="horz" lIns="91440" tIns="91440" rIns="91440" bIns="91440" rtlCol="0" anchor="ctr"/>
          <a:lstStyle/>
          <a:p>
            <a:pPr marL="0" marR="0" indent="0" algn="ctr" defTabSz="914400" eaLnBrk="1" fontAlgn="auto" latinLnBrk="0" hangingPunct="1">
              <a:lnSpc>
                <a:spcPts val="1720"/>
              </a:lnSpc>
              <a:spcBef>
                <a:spcPts val="0"/>
              </a:spcBef>
              <a:spcAft>
                <a:spcPts val="0"/>
              </a:spcAft>
              <a:buClr>
                <a:srgbClr val="FFFFFF"/>
              </a:buClr>
              <a:buSzTx/>
              <a:buFontTx/>
              <a:buNone/>
              <a:tabLst/>
            </a:pPr>
            <a:endParaRPr kumimoji="0" lang="en-US" sz="1200" b="0" i="0" u="none" strike="noStrike" kern="0" cap="none" spc="0" normalizeH="0" baseline="0" noProof="0" dirty="0" smtClean="0">
              <a:ln>
                <a:noFill/>
              </a:ln>
              <a:solidFill>
                <a:schemeClr val="accent3"/>
              </a:solidFill>
              <a:effectLst/>
              <a:uLnTx/>
              <a:uFillTx/>
              <a:latin typeface="Calibri"/>
              <a:ea typeface="+mn-ea"/>
              <a:cs typeface="Arial Unicode MS" pitchFamily="34" charset="-128"/>
            </a:endParaRPr>
          </a:p>
        </p:txBody>
      </p:sp>
      <p:sp>
        <p:nvSpPr>
          <p:cNvPr id="9" name="Isosceles Triangle 8"/>
          <p:cNvSpPr/>
          <p:nvPr userDrawn="1"/>
        </p:nvSpPr>
        <p:spPr>
          <a:xfrm rot="13822562" flipV="1">
            <a:off x="5461038" y="129276"/>
            <a:ext cx="657369" cy="361696"/>
          </a:xfrm>
          <a:prstGeom prst="triangle">
            <a:avLst/>
          </a:prstGeom>
          <a:solidFill>
            <a:srgbClr val="CC092F"/>
          </a:solidFill>
          <a:ln w="38100" cap="flat" cmpd="sng" algn="ctr">
            <a:noFill/>
            <a:prstDash val="solid"/>
          </a:ln>
          <a:effectLst/>
        </p:spPr>
        <p:txBody>
          <a:bodyPr vert="horz" lIns="91440" tIns="91440" rIns="91440" bIns="91440" rtlCol="0" anchor="ctr"/>
          <a:lstStyle/>
          <a:p>
            <a:pPr marL="0" marR="0" indent="0" algn="ctr" defTabSz="914400" eaLnBrk="1" fontAlgn="auto" latinLnBrk="0" hangingPunct="1">
              <a:lnSpc>
                <a:spcPts val="1720"/>
              </a:lnSpc>
              <a:spcBef>
                <a:spcPts val="0"/>
              </a:spcBef>
              <a:spcAft>
                <a:spcPts val="0"/>
              </a:spcAft>
              <a:buClr>
                <a:srgbClr val="FFFFFF"/>
              </a:buClr>
              <a:buSzTx/>
              <a:buFontTx/>
              <a:buNone/>
              <a:tabLst/>
            </a:pPr>
            <a:endParaRPr kumimoji="0" lang="en-US" sz="1200" b="0" i="0" u="none" strike="noStrike" kern="0" cap="none" spc="0" normalizeH="0" baseline="0" noProof="0" dirty="0" smtClean="0">
              <a:ln>
                <a:noFill/>
              </a:ln>
              <a:solidFill>
                <a:schemeClr val="accent3"/>
              </a:solidFill>
              <a:effectLst/>
              <a:uLnTx/>
              <a:uFillTx/>
              <a:latin typeface="Calibri"/>
              <a:ea typeface="+mn-ea"/>
              <a:cs typeface="Arial Unicode MS" pitchFamily="34" charset="-128"/>
            </a:endParaRPr>
          </a:p>
        </p:txBody>
      </p:sp>
      <p:cxnSp>
        <p:nvCxnSpPr>
          <p:cNvPr id="12" name="Straight Connector 11"/>
          <p:cNvCxnSpPr/>
          <p:nvPr userDrawn="1"/>
        </p:nvCxnSpPr>
        <p:spPr>
          <a:xfrm flipH="1" flipV="1">
            <a:off x="5561462" y="284228"/>
            <a:ext cx="272956" cy="359341"/>
          </a:xfrm>
          <a:prstGeom prst="line">
            <a:avLst/>
          </a:prstGeom>
          <a:ln>
            <a:solidFill>
              <a:srgbClr val="CC092F"/>
            </a:solidFill>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114940" y="1324420"/>
            <a:ext cx="3604949" cy="646331"/>
          </a:xfrm>
          <a:prstGeom prst="rect">
            <a:avLst/>
          </a:prstGeom>
          <a:noFill/>
        </p:spPr>
        <p:txBody>
          <a:bodyPr wrap="square" tIns="91440" bIns="91440" rtlCol="0" anchor="ctr" anchorCtr="0">
            <a:spAutoFit/>
          </a:bodyPr>
          <a:lstStyle/>
          <a:p>
            <a:r>
              <a:rPr lang="en-US" sz="3000" dirty="0" smtClean="0">
                <a:solidFill>
                  <a:srgbClr val="CC092F"/>
                </a:solidFill>
                <a:latin typeface="Arial" panose="020B0604020202020204" pitchFamily="34" charset="0"/>
                <a:cs typeface="Arial" panose="020B0604020202020204" pitchFamily="34" charset="0"/>
              </a:rPr>
              <a:t>Learning Path</a:t>
            </a:r>
          </a:p>
        </p:txBody>
      </p:sp>
      <p:sp>
        <p:nvSpPr>
          <p:cNvPr id="16" name="TextBox 15"/>
          <p:cNvSpPr txBox="1"/>
          <p:nvPr userDrawn="1"/>
        </p:nvSpPr>
        <p:spPr>
          <a:xfrm>
            <a:off x="4263824" y="831516"/>
            <a:ext cx="3350678" cy="492443"/>
          </a:xfrm>
          <a:prstGeom prst="rect">
            <a:avLst/>
          </a:prstGeom>
          <a:noFill/>
        </p:spPr>
        <p:txBody>
          <a:bodyPr wrap="square" tIns="91440" bIns="91440" rtlCol="0" anchor="ctr" anchorCtr="0">
            <a:spAutoFit/>
          </a:bodyPr>
          <a:lstStyle/>
          <a:p>
            <a:pPr algn="ctr"/>
            <a:r>
              <a:rPr lang="en-US" sz="1000" b="1" dirty="0">
                <a:solidFill>
                  <a:srgbClr val="28222D"/>
                </a:solidFill>
                <a:latin typeface="Arial" panose="020B0604020202020204" pitchFamily="34" charset="0"/>
                <a:cs typeface="Arial" panose="020B0604020202020204" pitchFamily="34" charset="0"/>
              </a:rPr>
              <a:t>Web-based training is provided at no cost for customers on active maintenance.</a:t>
            </a:r>
          </a:p>
        </p:txBody>
      </p:sp>
      <p:sp>
        <p:nvSpPr>
          <p:cNvPr id="18" name="TextBox 17"/>
          <p:cNvSpPr txBox="1"/>
          <p:nvPr userDrawn="1"/>
        </p:nvSpPr>
        <p:spPr>
          <a:xfrm>
            <a:off x="4216161" y="1250804"/>
            <a:ext cx="3398341" cy="1261884"/>
          </a:xfrm>
          <a:prstGeom prst="rect">
            <a:avLst/>
          </a:prstGeom>
          <a:noFill/>
        </p:spPr>
        <p:txBody>
          <a:bodyPr wrap="square" tIns="91440" bIns="91440" rtlCol="0" anchor="ctr" anchorCtr="0">
            <a:spAutoFit/>
          </a:bodyPr>
          <a:lstStyle/>
          <a:p>
            <a:pPr algn="ctr"/>
            <a:r>
              <a:rPr lang="en-US" sz="1000" i="1" dirty="0" smtClean="0">
                <a:latin typeface="Arial" panose="020B0604020202020204" pitchFamily="34" charset="0"/>
                <a:cs typeface="Arial" panose="020B0604020202020204" pitchFamily="34" charset="0"/>
              </a:rPr>
              <a:t>Customers: To learn more about the training options and to take web-based training, visit </a:t>
            </a:r>
            <a:r>
              <a:rPr lang="en-US" sz="1000" i="1" dirty="0" smtClean="0">
                <a:latin typeface="Arial" panose="020B0604020202020204" pitchFamily="34" charset="0"/>
                <a:cs typeface="Arial" panose="020B0604020202020204" pitchFamily="34" charset="0"/>
                <a:hlinkClick r:id="rId4"/>
              </a:rPr>
              <a:t>Mainframe Education</a:t>
            </a:r>
            <a:r>
              <a:rPr lang="en-US" sz="1000" i="1" dirty="0" smtClean="0">
                <a:latin typeface="Arial" panose="020B0604020202020204" pitchFamily="34" charset="0"/>
                <a:cs typeface="Arial" panose="020B0604020202020204" pitchFamily="34" charset="0"/>
              </a:rPr>
              <a:t> and click TRAINING LOGIN. After logging in, search by course name or course code.</a:t>
            </a:r>
          </a:p>
          <a:p>
            <a:pPr algn="ctr"/>
            <a:r>
              <a:rPr lang="en-US" sz="1000" i="1" dirty="0" smtClean="0">
                <a:latin typeface="Arial" panose="020B0604020202020204" pitchFamily="34" charset="0"/>
                <a:cs typeface="Arial" panose="020B0604020202020204" pitchFamily="34" charset="0"/>
              </a:rPr>
              <a:t>Broadcom employees: Access Mainframe Education via your Learning@Broadcom tile.</a:t>
            </a:r>
          </a:p>
          <a:p>
            <a:pPr algn="ctr"/>
            <a:endParaRPr lang="en-US" sz="1000" i="1" dirty="0" smtClean="0">
              <a:latin typeface="Arial" panose="020B0604020202020204" pitchFamily="34" charset="0"/>
              <a:cs typeface="Arial" panose="020B0604020202020204" pitchFamily="34" charset="0"/>
            </a:endParaRPr>
          </a:p>
        </p:txBody>
      </p:sp>
      <p:sp>
        <p:nvSpPr>
          <p:cNvPr id="3" name="TextBox 2"/>
          <p:cNvSpPr txBox="1"/>
          <p:nvPr userDrawn="1"/>
        </p:nvSpPr>
        <p:spPr>
          <a:xfrm>
            <a:off x="114940" y="372789"/>
            <a:ext cx="3437422" cy="553998"/>
          </a:xfrm>
          <a:prstGeom prst="rect">
            <a:avLst/>
          </a:prstGeom>
          <a:noFill/>
        </p:spPr>
        <p:txBody>
          <a:bodyPr wrap="square" tIns="91440" bIns="91440" rtlCol="0" anchor="ctr" anchorCtr="0">
            <a:spAutoFit/>
          </a:bodyPr>
          <a:lstStyle/>
          <a:p>
            <a:pPr algn="ctr"/>
            <a:endParaRPr lang="en-US" sz="2400" dirty="0" smtClean="0">
              <a:solidFill>
                <a:schemeClr val="bg1"/>
              </a:solidFill>
              <a:latin typeface="Arial" panose="020B0604020202020204" pitchFamily="34" charset="0"/>
              <a:cs typeface="Arial" panose="020B0604020202020204" pitchFamily="34" charset="0"/>
            </a:endParaRPr>
          </a:p>
        </p:txBody>
      </p:sp>
      <p:sp>
        <p:nvSpPr>
          <p:cNvPr id="22" name="Table Placeholder 21"/>
          <p:cNvSpPr>
            <a:spLocks noGrp="1"/>
          </p:cNvSpPr>
          <p:nvPr>
            <p:ph type="tbl" sz="quarter" idx="14"/>
          </p:nvPr>
        </p:nvSpPr>
        <p:spPr>
          <a:xfrm>
            <a:off x="417513" y="2708275"/>
            <a:ext cx="6962775" cy="6399213"/>
          </a:xfrm>
        </p:spPr>
        <p:txBody>
          <a:bodyPr/>
          <a:lstStyle/>
          <a:p>
            <a:endParaRPr lang="en-US"/>
          </a:p>
        </p:txBody>
      </p:sp>
      <p:sp>
        <p:nvSpPr>
          <p:cNvPr id="24" name="Footer Placeholder 4"/>
          <p:cNvSpPr>
            <a:spLocks noGrp="1"/>
          </p:cNvSpPr>
          <p:nvPr>
            <p:ph type="ftr" sz="quarter" idx="13"/>
          </p:nvPr>
        </p:nvSpPr>
        <p:spPr>
          <a:xfrm>
            <a:off x="12700" y="9523413"/>
            <a:ext cx="7772400" cy="534987"/>
          </a:xfrm>
        </p:spPr>
        <p:txBody>
          <a:bodyPr/>
          <a:lstStyle>
            <a:lvl2pPr>
              <a:defRPr sz="800">
                <a:solidFill>
                  <a:schemeClr val="tx1">
                    <a:lumMod val="40000"/>
                    <a:lumOff val="60000"/>
                  </a:schemeClr>
                </a:solidFill>
              </a:defRPr>
            </a:lvl2pPr>
          </a:lstStyle>
          <a:p>
            <a:pPr marL="285750" lvl="1" algn="ctr">
              <a:spcAft>
                <a:spcPts val="600"/>
              </a:spcAft>
            </a:pPr>
            <a:r>
              <a:rPr lang="en-US" dirty="0" smtClean="0"/>
              <a:t>Copyright © 2020 Broadcom.  All Rights Reserved.  The term “Broadcom” refers to Broadcom Inc. and/or its subsidiaries.</a:t>
            </a:r>
            <a:endParaRPr lang="en-US" dirty="0"/>
          </a:p>
        </p:txBody>
      </p:sp>
      <p:sp>
        <p:nvSpPr>
          <p:cNvPr id="25" name="Rectangle 24"/>
          <p:cNvSpPr/>
          <p:nvPr userDrawn="1"/>
        </p:nvSpPr>
        <p:spPr>
          <a:xfrm>
            <a:off x="0" y="9484594"/>
            <a:ext cx="7772400" cy="276999"/>
          </a:xfrm>
          <a:prstGeom prst="rect">
            <a:avLst/>
          </a:prstGeom>
        </p:spPr>
        <p:txBody>
          <a:bodyPr wrap="square">
            <a:spAutoFit/>
          </a:bodyPr>
          <a:lstStyle/>
          <a:p>
            <a:pPr algn="ctr"/>
            <a:r>
              <a:rPr lang="en-US" sz="1200" dirty="0" smtClean="0">
                <a:solidFill>
                  <a:srgbClr val="CC092F"/>
                </a:solidFill>
                <a:latin typeface="Arial" panose="020B0604020202020204" pitchFamily="34" charset="0"/>
                <a:cs typeface="Arial" panose="020B0604020202020204" pitchFamily="34" charset="0"/>
              </a:rPr>
              <a:t>Contact Us: </a:t>
            </a:r>
            <a:r>
              <a:rPr lang="en-US" sz="1200" dirty="0" smtClean="0">
                <a:solidFill>
                  <a:srgbClr val="28222D"/>
                </a:solidFill>
                <a:latin typeface="Arial" panose="020B0604020202020204" pitchFamily="34" charset="0"/>
                <a:cs typeface="Arial" panose="020B0604020202020204" pitchFamily="34" charset="0"/>
              </a:rPr>
              <a:t>mainframe.education@broadcom.com</a:t>
            </a:r>
            <a:endParaRPr lang="en-US" sz="1200" dirty="0">
              <a:latin typeface="Arial" panose="020B0604020202020204" pitchFamily="34" charset="0"/>
              <a:cs typeface="Arial" panose="020B0604020202020204" pitchFamily="34" charset="0"/>
            </a:endParaRPr>
          </a:p>
        </p:txBody>
      </p:sp>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168527" y="347103"/>
            <a:ext cx="1440305" cy="194784"/>
          </a:xfrm>
          <a:prstGeom prst="rect">
            <a:avLst/>
          </a:prstGeom>
        </p:spPr>
      </p:pic>
    </p:spTree>
    <p:custDataLst>
      <p:tags r:id="rId1"/>
    </p:custDataLst>
    <p:extLst>
      <p:ext uri="{BB962C8B-B14F-4D97-AF65-F5344CB8AC3E}">
        <p14:creationId xmlns:p14="http://schemas.microsoft.com/office/powerpoint/2010/main" val="380882050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168">
          <p15:clr>
            <a:srgbClr val="FBAE40"/>
          </p15:clr>
        </p15:guide>
        <p15:guide id="2" pos="2448">
          <p15:clr>
            <a:srgbClr val="FBAE40"/>
          </p15:clr>
        </p15:guide>
        <p15:guide id="3" orient="horz" pos="360">
          <p15:clr>
            <a:srgbClr val="FBAE40"/>
          </p15:clr>
        </p15:guide>
        <p15:guide id="4" pos="216" userDrawn="1">
          <p15:clr>
            <a:srgbClr val="FBAE40"/>
          </p15:clr>
        </p15:guide>
        <p15:guide id="5" pos="45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388620" y="1960143"/>
            <a:ext cx="6995160" cy="663736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4"/>
          <p:cNvSpPr>
            <a:spLocks noGrp="1"/>
          </p:cNvSpPr>
          <p:nvPr>
            <p:ph type="ftr" sz="quarter" idx="3"/>
          </p:nvPr>
        </p:nvSpPr>
        <p:spPr>
          <a:xfrm>
            <a:off x="0" y="9523413"/>
            <a:ext cx="7772399" cy="534987"/>
          </a:xfrm>
          <a:prstGeom prst="rect">
            <a:avLst/>
          </a:prstGeom>
        </p:spPr>
        <p:txBody>
          <a:bodyPr vert="horz" lIns="91440" tIns="45720" rIns="91440" bIns="45720" rtlCol="0" anchor="ctr"/>
          <a:lstStyle>
            <a:lvl1pPr algn="ctr">
              <a:defRPr sz="750">
                <a:solidFill>
                  <a:schemeClr val="tx1">
                    <a:tint val="75000"/>
                  </a:schemeClr>
                </a:solidFill>
              </a:defRPr>
            </a:lvl1pPr>
            <a:lvl2pPr>
              <a:defRPr sz="800">
                <a:solidFill>
                  <a:schemeClr val="bg1">
                    <a:lumMod val="50000"/>
                  </a:schemeClr>
                </a:solidFill>
                <a:latin typeface="Arial" panose="020B0604020202020204" pitchFamily="34" charset="0"/>
                <a:cs typeface="Arial" panose="020B0604020202020204" pitchFamily="34" charset="0"/>
              </a:defRPr>
            </a:lvl2pPr>
          </a:lstStyle>
          <a:p>
            <a:pPr marL="285750" lvl="1"/>
            <a:r>
              <a:rPr lang="en-US" smtClean="0"/>
              <a:t>Copyright © 2020 Broadcom.  All Rights Reserved.  The term “Broadcom” refers to Broadcom Inc. and/or its subsidiaries.</a:t>
            </a:r>
            <a:endParaRPr lang="en-US" dirty="0"/>
          </a:p>
        </p:txBody>
      </p:sp>
    </p:spTree>
    <p:custDataLst>
      <p:tags r:id="rId3"/>
    </p:custDataLst>
    <p:extLst>
      <p:ext uri="{BB962C8B-B14F-4D97-AF65-F5344CB8AC3E}">
        <p14:creationId xmlns:p14="http://schemas.microsoft.com/office/powerpoint/2010/main" val="508749785"/>
      </p:ext>
    </p:extLst>
  </p:cSld>
  <p:clrMap bg1="lt1" tx1="dk1" bg2="lt2" tx2="dk2" accent1="accent1" accent2="accent2" accent3="accent3" accent4="accent4" accent5="accent5" accent6="accent6" hlink="hlink" folHlink="folHlink"/>
  <p:sldLayoutIdLst>
    <p:sldLayoutId id="2147483704" r:id="rId1"/>
  </p:sldLayoutIdLst>
  <p:timing>
    <p:tnLst>
      <p:par>
        <p:cTn id="1" dur="indefinite" restart="never" nodeType="tmRoot"/>
      </p:par>
    </p:tnLst>
  </p:timing>
  <p:hf sldNum="0" hdr="0" dt="0"/>
  <p:txStyles>
    <p:titleStyle>
      <a:lvl1pPr algn="l" defTabSz="388620" rtl="0" eaLnBrk="1" latinLnBrk="0" hangingPunct="1">
        <a:lnSpc>
          <a:spcPct val="90000"/>
        </a:lnSpc>
        <a:spcBef>
          <a:spcPct val="0"/>
        </a:spcBef>
        <a:buNone/>
        <a:defRPr lang="en-US" sz="2400" b="0" kern="1200" dirty="0">
          <a:solidFill>
            <a:schemeClr val="tx1"/>
          </a:solidFill>
          <a:latin typeface="Arial" panose="020B0604020202020204" pitchFamily="34" charset="0"/>
          <a:ea typeface="+mj-ea"/>
          <a:cs typeface="Arial" panose="020B0604020202020204" pitchFamily="34" charset="0"/>
        </a:defRPr>
      </a:lvl1pPr>
    </p:titleStyle>
    <p:bodyStyle>
      <a:lvl1pPr marL="291465" indent="-291465" algn="l" defTabSz="388620" rtl="0" eaLnBrk="1" latinLnBrk="0" hangingPunct="1">
        <a:lnSpc>
          <a:spcPts val="2448"/>
        </a:lnSpc>
        <a:spcBef>
          <a:spcPts val="1020"/>
        </a:spcBef>
        <a:spcAft>
          <a:spcPts val="170"/>
        </a:spcAft>
        <a:buClr>
          <a:schemeClr val="tx1"/>
        </a:buClr>
        <a:buFont typeface="Wingdings" charset="2"/>
        <a:buChar char="§"/>
        <a:defRPr sz="2000" b="0" kern="1200">
          <a:solidFill>
            <a:schemeClr val="tx1"/>
          </a:solidFill>
          <a:latin typeface="Arial" panose="020B0604020202020204" pitchFamily="34" charset="0"/>
          <a:ea typeface="+mn-ea"/>
          <a:cs typeface="Arial" panose="020B0604020202020204" pitchFamily="34" charset="0"/>
        </a:defRPr>
      </a:lvl1pPr>
      <a:lvl2pPr marL="577533" indent="-242888" algn="l" defTabSz="388620" rtl="0" eaLnBrk="1" latinLnBrk="0" hangingPunct="1">
        <a:lnSpc>
          <a:spcPts val="1870"/>
        </a:lnSpc>
        <a:spcBef>
          <a:spcPts val="0"/>
        </a:spcBef>
        <a:spcAft>
          <a:spcPts val="510"/>
        </a:spcAft>
        <a:buClr>
          <a:schemeClr val="tx1"/>
        </a:buClr>
        <a:buFont typeface="Arial"/>
        <a:buChar char="–"/>
        <a:defRPr sz="1800" b="0" kern="1200">
          <a:solidFill>
            <a:schemeClr val="tx1"/>
          </a:solidFill>
          <a:latin typeface="Arial" panose="020B0604020202020204" pitchFamily="34" charset="0"/>
          <a:ea typeface="+mn-ea"/>
          <a:cs typeface="Arial" panose="020B0604020202020204" pitchFamily="34" charset="0"/>
        </a:defRPr>
      </a:lvl2pPr>
      <a:lvl3pPr marL="831215" indent="-194310" algn="l" defTabSz="388620" rtl="0" eaLnBrk="1" latinLnBrk="0" hangingPunct="1">
        <a:lnSpc>
          <a:spcPts val="1870"/>
        </a:lnSpc>
        <a:spcBef>
          <a:spcPts val="0"/>
        </a:spcBef>
        <a:spcAft>
          <a:spcPts val="510"/>
        </a:spcAft>
        <a:buClr>
          <a:schemeClr val="tx1"/>
        </a:buClr>
        <a:buFont typeface="Wingdings" charset="2"/>
        <a:buChar char="§"/>
        <a:defRPr sz="1600" b="0" kern="1200">
          <a:solidFill>
            <a:schemeClr val="tx1"/>
          </a:solidFill>
          <a:latin typeface="Arial" panose="020B0604020202020204" pitchFamily="34" charset="0"/>
          <a:ea typeface="+mn-ea"/>
          <a:cs typeface="Arial" panose="020B0604020202020204" pitchFamily="34" charset="0"/>
        </a:defRPr>
      </a:lvl3pPr>
      <a:lvl4pPr marL="1122680" marR="0" indent="-194310" algn="l" defTabSz="388620" rtl="0" eaLnBrk="1" fontAlgn="auto" latinLnBrk="0" hangingPunct="1">
        <a:lnSpc>
          <a:spcPts val="1870"/>
        </a:lnSpc>
        <a:spcBef>
          <a:spcPts val="0"/>
        </a:spcBef>
        <a:spcAft>
          <a:spcPts val="510"/>
        </a:spcAft>
        <a:buClr>
          <a:schemeClr val="tx1"/>
        </a:buClr>
        <a:buSzTx/>
        <a:buFont typeface="Arial"/>
        <a:buChar char="–"/>
        <a:tabLst/>
        <a:defRPr sz="1400" b="0" kern="1200">
          <a:solidFill>
            <a:schemeClr val="tx1"/>
          </a:solidFill>
          <a:latin typeface="Arial" panose="020B0604020202020204" pitchFamily="34" charset="0"/>
          <a:ea typeface="+mn-ea"/>
          <a:cs typeface="Arial" panose="020B0604020202020204" pitchFamily="34" charset="0"/>
        </a:defRPr>
      </a:lvl4pPr>
      <a:lvl5pPr marL="1360170" indent="-194310" algn="l" defTabSz="388620" rtl="0" eaLnBrk="1" latinLnBrk="0" hangingPunct="1">
        <a:lnSpc>
          <a:spcPts val="1870"/>
        </a:lnSpc>
        <a:spcBef>
          <a:spcPts val="0"/>
        </a:spcBef>
        <a:spcAft>
          <a:spcPts val="510"/>
        </a:spcAft>
        <a:buClr>
          <a:schemeClr val="tx1"/>
        </a:buClr>
        <a:buFont typeface="Wingdings" charset="2"/>
        <a:buChar char="§"/>
        <a:tabLst/>
        <a:defRPr sz="1400" b="0" kern="1200" baseline="0">
          <a:solidFill>
            <a:schemeClr val="tx1"/>
          </a:solidFill>
          <a:latin typeface="Arial" panose="020B0604020202020204" pitchFamily="34" charset="0"/>
          <a:ea typeface="+mn-ea"/>
          <a:cs typeface="Arial" panose="020B0604020202020204" pitchFamily="34" charset="0"/>
        </a:defRPr>
      </a:lvl5pPr>
      <a:lvl6pPr marL="2137410" indent="-194310" algn="l" defTabSz="388620" rtl="0" eaLnBrk="1" latinLnBrk="0" hangingPunct="1">
        <a:spcBef>
          <a:spcPct val="20000"/>
        </a:spcBef>
        <a:buFont typeface="Arial"/>
        <a:buChar char="•"/>
        <a:defRPr sz="1700" kern="1200">
          <a:solidFill>
            <a:schemeClr val="tx1"/>
          </a:solidFill>
          <a:latin typeface="+mn-lt"/>
          <a:ea typeface="+mn-ea"/>
          <a:cs typeface="+mn-cs"/>
        </a:defRPr>
      </a:lvl6pPr>
      <a:lvl7pPr marL="2526030" indent="-194310" algn="l" defTabSz="388620" rtl="0" eaLnBrk="1" latinLnBrk="0" hangingPunct="1">
        <a:spcBef>
          <a:spcPct val="20000"/>
        </a:spcBef>
        <a:buFont typeface="Arial"/>
        <a:buChar char="•"/>
        <a:defRPr sz="1700" kern="1200">
          <a:solidFill>
            <a:schemeClr val="tx1"/>
          </a:solidFill>
          <a:latin typeface="+mn-lt"/>
          <a:ea typeface="+mn-ea"/>
          <a:cs typeface="+mn-cs"/>
        </a:defRPr>
      </a:lvl7pPr>
      <a:lvl8pPr marL="2914650" indent="-194310" algn="l" defTabSz="388620" rtl="0" eaLnBrk="1" latinLnBrk="0" hangingPunct="1">
        <a:spcBef>
          <a:spcPct val="20000"/>
        </a:spcBef>
        <a:buFont typeface="Arial"/>
        <a:buChar char="•"/>
        <a:defRPr sz="1700" kern="1200">
          <a:solidFill>
            <a:schemeClr val="tx1"/>
          </a:solidFill>
          <a:latin typeface="+mn-lt"/>
          <a:ea typeface="+mn-ea"/>
          <a:cs typeface="+mn-cs"/>
        </a:defRPr>
      </a:lvl8pPr>
      <a:lvl9pPr marL="3303270" indent="-194310" algn="l" defTabSz="388620"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8620" rtl="0" eaLnBrk="1" latinLnBrk="0" hangingPunct="1">
        <a:defRPr sz="1530" kern="1200">
          <a:solidFill>
            <a:schemeClr val="tx1"/>
          </a:solidFill>
          <a:latin typeface="+mn-lt"/>
          <a:ea typeface="+mn-ea"/>
          <a:cs typeface="+mn-cs"/>
        </a:defRPr>
      </a:lvl1pPr>
      <a:lvl2pPr marL="388620" algn="l" defTabSz="388620" rtl="0" eaLnBrk="1" latinLnBrk="0" hangingPunct="1">
        <a:defRPr sz="1530" kern="1200">
          <a:solidFill>
            <a:schemeClr val="tx1"/>
          </a:solidFill>
          <a:latin typeface="+mn-lt"/>
          <a:ea typeface="+mn-ea"/>
          <a:cs typeface="+mn-cs"/>
        </a:defRPr>
      </a:lvl2pPr>
      <a:lvl3pPr marL="777240" algn="l" defTabSz="388620" rtl="0" eaLnBrk="1" latinLnBrk="0" hangingPunct="1">
        <a:defRPr sz="1530" kern="1200">
          <a:solidFill>
            <a:schemeClr val="tx1"/>
          </a:solidFill>
          <a:latin typeface="+mn-lt"/>
          <a:ea typeface="+mn-ea"/>
          <a:cs typeface="+mn-cs"/>
        </a:defRPr>
      </a:lvl3pPr>
      <a:lvl4pPr marL="1165860" algn="l" defTabSz="388620" rtl="0" eaLnBrk="1" latinLnBrk="0" hangingPunct="1">
        <a:defRPr sz="1530" kern="1200">
          <a:solidFill>
            <a:schemeClr val="tx1"/>
          </a:solidFill>
          <a:latin typeface="+mn-lt"/>
          <a:ea typeface="+mn-ea"/>
          <a:cs typeface="+mn-cs"/>
        </a:defRPr>
      </a:lvl4pPr>
      <a:lvl5pPr marL="1554480" algn="l" defTabSz="388620" rtl="0" eaLnBrk="1" latinLnBrk="0" hangingPunct="1">
        <a:defRPr sz="1530" kern="1200">
          <a:solidFill>
            <a:schemeClr val="tx1"/>
          </a:solidFill>
          <a:latin typeface="+mn-lt"/>
          <a:ea typeface="+mn-ea"/>
          <a:cs typeface="+mn-cs"/>
        </a:defRPr>
      </a:lvl5pPr>
      <a:lvl6pPr marL="1943100" algn="l" defTabSz="388620" rtl="0" eaLnBrk="1" latinLnBrk="0" hangingPunct="1">
        <a:defRPr sz="1530" kern="1200">
          <a:solidFill>
            <a:schemeClr val="tx1"/>
          </a:solidFill>
          <a:latin typeface="+mn-lt"/>
          <a:ea typeface="+mn-ea"/>
          <a:cs typeface="+mn-cs"/>
        </a:defRPr>
      </a:lvl6pPr>
      <a:lvl7pPr marL="2331720" algn="l" defTabSz="388620" rtl="0" eaLnBrk="1" latinLnBrk="0" hangingPunct="1">
        <a:defRPr sz="1530" kern="1200">
          <a:solidFill>
            <a:schemeClr val="tx1"/>
          </a:solidFill>
          <a:latin typeface="+mn-lt"/>
          <a:ea typeface="+mn-ea"/>
          <a:cs typeface="+mn-cs"/>
        </a:defRPr>
      </a:lvl7pPr>
      <a:lvl8pPr marL="2720340" algn="l" defTabSz="388620" rtl="0" eaLnBrk="1" latinLnBrk="0" hangingPunct="1">
        <a:defRPr sz="1530" kern="1200">
          <a:solidFill>
            <a:schemeClr val="tx1"/>
          </a:solidFill>
          <a:latin typeface="+mn-lt"/>
          <a:ea typeface="+mn-ea"/>
          <a:cs typeface="+mn-cs"/>
        </a:defRPr>
      </a:lvl8pPr>
      <a:lvl9pPr marL="3108960" algn="l" defTabSz="38862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t.box.com/s/2xqnemfrduflg40s5m5yl2ulcrhrmw26" TargetMode="External"/><Relationship Id="rId13" Type="http://schemas.openxmlformats.org/officeDocument/2006/relationships/hyperlink" Target="https://ent.box.com/s/rwldg6xyxj13l2asanvolz6lhjbrs9a6" TargetMode="External"/><Relationship Id="rId3" Type="http://schemas.openxmlformats.org/officeDocument/2006/relationships/hyperlink" Target="https://www.youtube.com/playlist?list=PLynEdQRJawmwHEbKxGb4OBMAJwpxXYYKs" TargetMode="External"/><Relationship Id="rId7" Type="http://schemas.openxmlformats.org/officeDocument/2006/relationships/hyperlink" Target="https://ent.box.com/s/0xt13sh0gx0sa7og8vv31pd8vlhgpmnr" TargetMode="External"/><Relationship Id="rId12" Type="http://schemas.openxmlformats.org/officeDocument/2006/relationships/hyperlink" Target="https://ent.box.com/s/2tvyaeg5s9pujzs06xj3h7wjz53mlvie" TargetMode="External"/><Relationship Id="rId17" Type="http://schemas.openxmlformats.org/officeDocument/2006/relationships/hyperlink" Target="https://www.youracclaim.com/org/broadcom/badge/ca-netmaster-network-management-for-tcp-ip-fundamentals" TargetMode="External"/><Relationship Id="rId2" Type="http://schemas.openxmlformats.org/officeDocument/2006/relationships/slideLayout" Target="../slideLayouts/slideLayout1.xml"/><Relationship Id="rId16" Type="http://schemas.openxmlformats.org/officeDocument/2006/relationships/hyperlink" Target="https://broadcom.ent.box.com/folder/93647262560" TargetMode="External"/><Relationship Id="rId1" Type="http://schemas.openxmlformats.org/officeDocument/2006/relationships/tags" Target="../tags/tag5.xml"/><Relationship Id="rId6" Type="http://schemas.openxmlformats.org/officeDocument/2006/relationships/hyperlink" Target="https://ent.box.com/s/fputcszm0m6uvvoggh6vgw2jdmcxzbcs" TargetMode="External"/><Relationship Id="rId11" Type="http://schemas.openxmlformats.org/officeDocument/2006/relationships/hyperlink" Target="https://ent.box.com/s/kknzqq1qxq2y5hv0iodboai4uxg1c5ea" TargetMode="External"/><Relationship Id="rId5" Type="http://schemas.openxmlformats.org/officeDocument/2006/relationships/hyperlink" Target="https://ent.box.com/s/vpsj4h65z2ynpiu4zfe1cdi554flweo0" TargetMode="External"/><Relationship Id="rId15" Type="http://schemas.openxmlformats.org/officeDocument/2006/relationships/hyperlink" Target="https://ent.box.com/s/jrw3y43zxovj0s1prxjn69ow3z8fiph1" TargetMode="External"/><Relationship Id="rId10" Type="http://schemas.openxmlformats.org/officeDocument/2006/relationships/hyperlink" Target="https://ent.box.com/s/x4tq47c546w493dgzi32s0zrkt61x287" TargetMode="External"/><Relationship Id="rId4" Type="http://schemas.openxmlformats.org/officeDocument/2006/relationships/hyperlink" Target="https://ent.box.com/s/z5rqkspbseih3ihh4ekh9vq8xeqj933c" TargetMode="External"/><Relationship Id="rId9" Type="http://schemas.openxmlformats.org/officeDocument/2006/relationships/hyperlink" Target="https://ent.box.com/s/inrfed8zy5b29cli6g731tf1m5ge1bjk" TargetMode="External"/><Relationship Id="rId14" Type="http://schemas.openxmlformats.org/officeDocument/2006/relationships/hyperlink" Target="https://ent.box.com/s/fp3fx8ob55xugg7c88enkjdg4ncyhkmj"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playlist?list=PLynEdQRJawmyim7Laxyqr-4vrfF6yUAiG" TargetMode="External"/><Relationship Id="rId7" Type="http://schemas.openxmlformats.org/officeDocument/2006/relationships/hyperlink" Target="https://www.broadcom.com/support/education-training/specialized-training/mainframe-academy" TargetMode="Externa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hyperlink" Target="https://broadcom.ent.box.com/folder/93647262560" TargetMode="External"/><Relationship Id="rId5" Type="http://schemas.openxmlformats.org/officeDocument/2006/relationships/hyperlink" Target="https://ent.box.com/s/wh34vkkpdivntlh5ruq9yrrtuptk9y3s" TargetMode="External"/><Relationship Id="rId4" Type="http://schemas.openxmlformats.org/officeDocument/2006/relationships/hyperlink" Target="https://ent.box.com/s/x6mu7esouvntajp9oyx8y3uewbtnwn1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p:cNvGrpSpPr/>
          <p:nvPr/>
        </p:nvGrpSpPr>
        <p:grpSpPr>
          <a:xfrm>
            <a:off x="3324621" y="362974"/>
            <a:ext cx="1097280" cy="1097280"/>
            <a:chOff x="3407658" y="7151044"/>
            <a:chExt cx="1097280" cy="1097280"/>
          </a:xfrm>
        </p:grpSpPr>
        <p:sp>
          <p:nvSpPr>
            <p:cNvPr id="50" name="Oval 49"/>
            <p:cNvSpPr>
              <a:spLocks noChangeAspect="1"/>
            </p:cNvSpPr>
            <p:nvPr/>
          </p:nvSpPr>
          <p:spPr bwMode="gray">
            <a:xfrm>
              <a:off x="3407658" y="7151044"/>
              <a:ext cx="1097280" cy="1097280"/>
            </a:xfrm>
            <a:prstGeom prst="ellipse">
              <a:avLst/>
            </a:prstGeom>
            <a:solidFill>
              <a:srgbClr val="CC092F"/>
            </a:solidFill>
            <a:ln w="76200">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a:p>
          </p:txBody>
        </p:sp>
        <p:grpSp>
          <p:nvGrpSpPr>
            <p:cNvPr id="51" name="Lane Assistance">
              <a:extLst>
                <a:ext uri="{FF2B5EF4-FFF2-40B4-BE49-F238E27FC236}">
                  <a16:creationId xmlns:a16="http://schemas.microsoft.com/office/drawing/2014/main" id="{C97A2AB2-706A-4F2D-83AF-4A62D463EDFA}"/>
                </a:ext>
              </a:extLst>
            </p:cNvPr>
            <p:cNvGrpSpPr>
              <a:grpSpLocks noChangeAspect="1"/>
            </p:cNvGrpSpPr>
            <p:nvPr/>
          </p:nvGrpSpPr>
          <p:grpSpPr>
            <a:xfrm>
              <a:off x="3613398" y="7463346"/>
              <a:ext cx="685800" cy="472677"/>
              <a:chOff x="5302250" y="50800"/>
              <a:chExt cx="1430338" cy="985838"/>
            </a:xfrm>
            <a:solidFill>
              <a:schemeClr val="bg1"/>
            </a:solidFill>
          </p:grpSpPr>
          <p:sp>
            <p:nvSpPr>
              <p:cNvPr id="52" name="Freeform 9">
                <a:extLst>
                  <a:ext uri="{FF2B5EF4-FFF2-40B4-BE49-F238E27FC236}">
                    <a16:creationId xmlns:a16="http://schemas.microsoft.com/office/drawing/2014/main" id="{4BB15C2A-9557-489F-9578-4D61F9FD3564}"/>
                  </a:ext>
                </a:extLst>
              </p:cNvPr>
              <p:cNvSpPr>
                <a:spLocks/>
              </p:cNvSpPr>
              <p:nvPr/>
            </p:nvSpPr>
            <p:spPr bwMode="auto">
              <a:xfrm>
                <a:off x="5775325" y="50800"/>
                <a:ext cx="498475" cy="985838"/>
              </a:xfrm>
              <a:custGeom>
                <a:avLst/>
                <a:gdLst>
                  <a:gd name="T0" fmla="*/ 157 w 314"/>
                  <a:gd name="T1" fmla="*/ 0 h 621"/>
                  <a:gd name="T2" fmla="*/ 0 w 314"/>
                  <a:gd name="T3" fmla="*/ 151 h 621"/>
                  <a:gd name="T4" fmla="*/ 99 w 314"/>
                  <a:gd name="T5" fmla="*/ 151 h 621"/>
                  <a:gd name="T6" fmla="*/ 0 w 314"/>
                  <a:gd name="T7" fmla="*/ 621 h 621"/>
                  <a:gd name="T8" fmla="*/ 314 w 314"/>
                  <a:gd name="T9" fmla="*/ 621 h 621"/>
                  <a:gd name="T10" fmla="*/ 214 w 314"/>
                  <a:gd name="T11" fmla="*/ 151 h 621"/>
                  <a:gd name="T12" fmla="*/ 314 w 314"/>
                  <a:gd name="T13" fmla="*/ 151 h 621"/>
                  <a:gd name="T14" fmla="*/ 157 w 314"/>
                  <a:gd name="T15" fmla="*/ 0 h 6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4" h="621">
                    <a:moveTo>
                      <a:pt x="157" y="0"/>
                    </a:moveTo>
                    <a:lnTo>
                      <a:pt x="0" y="151"/>
                    </a:lnTo>
                    <a:lnTo>
                      <a:pt x="99" y="151"/>
                    </a:lnTo>
                    <a:lnTo>
                      <a:pt x="0" y="621"/>
                    </a:lnTo>
                    <a:lnTo>
                      <a:pt x="314" y="621"/>
                    </a:lnTo>
                    <a:lnTo>
                      <a:pt x="214" y="151"/>
                    </a:lnTo>
                    <a:lnTo>
                      <a:pt x="314" y="151"/>
                    </a:lnTo>
                    <a:lnTo>
                      <a:pt x="1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
                <a:extLst>
                  <a:ext uri="{FF2B5EF4-FFF2-40B4-BE49-F238E27FC236}">
                    <a16:creationId xmlns:a16="http://schemas.microsoft.com/office/drawing/2014/main" id="{C54F103B-8B02-4709-89F1-5D745914E74D}"/>
                  </a:ext>
                </a:extLst>
              </p:cNvPr>
              <p:cNvSpPr>
                <a:spLocks/>
              </p:cNvSpPr>
              <p:nvPr/>
            </p:nvSpPr>
            <p:spPr bwMode="auto">
              <a:xfrm>
                <a:off x="5302250" y="58738"/>
                <a:ext cx="395288" cy="977900"/>
              </a:xfrm>
              <a:custGeom>
                <a:avLst/>
                <a:gdLst>
                  <a:gd name="T0" fmla="*/ 225 w 249"/>
                  <a:gd name="T1" fmla="*/ 0 h 616"/>
                  <a:gd name="T2" fmla="*/ 0 w 249"/>
                  <a:gd name="T3" fmla="*/ 616 h 616"/>
                  <a:gd name="T4" fmla="*/ 66 w 249"/>
                  <a:gd name="T5" fmla="*/ 616 h 616"/>
                  <a:gd name="T6" fmla="*/ 249 w 249"/>
                  <a:gd name="T7" fmla="*/ 0 h 616"/>
                  <a:gd name="T8" fmla="*/ 249 w 249"/>
                  <a:gd name="T9" fmla="*/ 0 h 616"/>
                  <a:gd name="T10" fmla="*/ 225 w 249"/>
                  <a:gd name="T11" fmla="*/ 0 h 616"/>
                </a:gdLst>
                <a:ahLst/>
                <a:cxnLst>
                  <a:cxn ang="0">
                    <a:pos x="T0" y="T1"/>
                  </a:cxn>
                  <a:cxn ang="0">
                    <a:pos x="T2" y="T3"/>
                  </a:cxn>
                  <a:cxn ang="0">
                    <a:pos x="T4" y="T5"/>
                  </a:cxn>
                  <a:cxn ang="0">
                    <a:pos x="T6" y="T7"/>
                  </a:cxn>
                  <a:cxn ang="0">
                    <a:pos x="T8" y="T9"/>
                  </a:cxn>
                  <a:cxn ang="0">
                    <a:pos x="T10" y="T11"/>
                  </a:cxn>
                </a:cxnLst>
                <a:rect l="0" t="0" r="r" b="b"/>
                <a:pathLst>
                  <a:path w="249" h="616">
                    <a:moveTo>
                      <a:pt x="225" y="0"/>
                    </a:moveTo>
                    <a:lnTo>
                      <a:pt x="0" y="616"/>
                    </a:lnTo>
                    <a:lnTo>
                      <a:pt x="66" y="616"/>
                    </a:lnTo>
                    <a:lnTo>
                      <a:pt x="249" y="0"/>
                    </a:lnTo>
                    <a:lnTo>
                      <a:pt x="249" y="0"/>
                    </a:lnTo>
                    <a:lnTo>
                      <a:pt x="22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1">
                <a:extLst>
                  <a:ext uri="{FF2B5EF4-FFF2-40B4-BE49-F238E27FC236}">
                    <a16:creationId xmlns:a16="http://schemas.microsoft.com/office/drawing/2014/main" id="{7D7C5290-5B23-460C-B6B2-3AEC8A374D59}"/>
                  </a:ext>
                </a:extLst>
              </p:cNvPr>
              <p:cNvSpPr>
                <a:spLocks/>
              </p:cNvSpPr>
              <p:nvPr/>
            </p:nvSpPr>
            <p:spPr bwMode="auto">
              <a:xfrm>
                <a:off x="6337300" y="58738"/>
                <a:ext cx="395288" cy="977900"/>
              </a:xfrm>
              <a:custGeom>
                <a:avLst/>
                <a:gdLst>
                  <a:gd name="T0" fmla="*/ 24 w 249"/>
                  <a:gd name="T1" fmla="*/ 0 h 616"/>
                  <a:gd name="T2" fmla="*/ 0 w 249"/>
                  <a:gd name="T3" fmla="*/ 0 h 616"/>
                  <a:gd name="T4" fmla="*/ 0 w 249"/>
                  <a:gd name="T5" fmla="*/ 0 h 616"/>
                  <a:gd name="T6" fmla="*/ 183 w 249"/>
                  <a:gd name="T7" fmla="*/ 616 h 616"/>
                  <a:gd name="T8" fmla="*/ 249 w 249"/>
                  <a:gd name="T9" fmla="*/ 616 h 616"/>
                  <a:gd name="T10" fmla="*/ 24 w 249"/>
                  <a:gd name="T11" fmla="*/ 0 h 616"/>
                </a:gdLst>
                <a:ahLst/>
                <a:cxnLst>
                  <a:cxn ang="0">
                    <a:pos x="T0" y="T1"/>
                  </a:cxn>
                  <a:cxn ang="0">
                    <a:pos x="T2" y="T3"/>
                  </a:cxn>
                  <a:cxn ang="0">
                    <a:pos x="T4" y="T5"/>
                  </a:cxn>
                  <a:cxn ang="0">
                    <a:pos x="T6" y="T7"/>
                  </a:cxn>
                  <a:cxn ang="0">
                    <a:pos x="T8" y="T9"/>
                  </a:cxn>
                  <a:cxn ang="0">
                    <a:pos x="T10" y="T11"/>
                  </a:cxn>
                </a:cxnLst>
                <a:rect l="0" t="0" r="r" b="b"/>
                <a:pathLst>
                  <a:path w="249" h="616">
                    <a:moveTo>
                      <a:pt x="24" y="0"/>
                    </a:moveTo>
                    <a:lnTo>
                      <a:pt x="0" y="0"/>
                    </a:lnTo>
                    <a:lnTo>
                      <a:pt x="0" y="0"/>
                    </a:lnTo>
                    <a:lnTo>
                      <a:pt x="183" y="616"/>
                    </a:lnTo>
                    <a:lnTo>
                      <a:pt x="249" y="616"/>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87394" y="301219"/>
            <a:ext cx="3340097" cy="738664"/>
          </a:xfrm>
          <a:prstGeom prst="rect">
            <a:avLst/>
          </a:prstGeom>
          <a:noFill/>
        </p:spPr>
        <p:txBody>
          <a:bodyPr wrap="square" tIns="91440" bIns="91440" rtlCol="0" anchor="ctr" anchorCtr="0">
            <a:spAutoFit/>
          </a:bodyPr>
          <a:lstStyle/>
          <a:p>
            <a:pPr algn="ctr"/>
            <a:r>
              <a:rPr lang="en-US" dirty="0" err="1" smtClean="0">
                <a:solidFill>
                  <a:schemeClr val="bg1"/>
                </a:solidFill>
                <a:latin typeface="Arial" panose="020B0604020202020204" pitchFamily="34" charset="0"/>
                <a:cs typeface="Arial" panose="020B0604020202020204" pitchFamily="34" charset="0"/>
              </a:rPr>
              <a:t>NetMaster</a:t>
            </a:r>
            <a:r>
              <a:rPr lang="en-US" dirty="0" smtClean="0">
                <a:solidFill>
                  <a:schemeClr val="bg1"/>
                </a:solidFill>
                <a:latin typeface="Arial" panose="020B0604020202020204" pitchFamily="34" charset="0"/>
                <a:cs typeface="Arial" panose="020B0604020202020204" pitchFamily="34" charset="0"/>
              </a:rPr>
              <a:t> Network Intelligence</a:t>
            </a:r>
            <a:endParaRPr lang="en-US" baseline="30000" dirty="0" smtClean="0">
              <a:solidFill>
                <a:schemeClr val="bg1"/>
              </a:solidFill>
              <a:latin typeface="Arial" panose="020B0604020202020204" pitchFamily="34" charset="0"/>
              <a:cs typeface="Arial" panose="020B0604020202020204" pitchFamily="34" charset="0"/>
            </a:endParaRPr>
          </a:p>
        </p:txBody>
      </p:sp>
      <p:sp>
        <p:nvSpPr>
          <p:cNvPr id="3" name="TextBox 2"/>
          <p:cNvSpPr txBox="1"/>
          <p:nvPr/>
        </p:nvSpPr>
        <p:spPr>
          <a:xfrm>
            <a:off x="111958" y="1916385"/>
            <a:ext cx="3955792" cy="461665"/>
          </a:xfrm>
          <a:prstGeom prst="rect">
            <a:avLst/>
          </a:prstGeom>
          <a:noFill/>
        </p:spPr>
        <p:txBody>
          <a:bodyPr wrap="square" tIns="91440" bIns="91440" rtlCol="0" anchor="ctr" anchorCtr="0">
            <a:spAutoFit/>
          </a:bodyPr>
          <a:lstStyle/>
          <a:p>
            <a:r>
              <a:rPr lang="en-US" dirty="0" smtClean="0">
                <a:solidFill>
                  <a:srgbClr val="5A5A5A"/>
                </a:solidFill>
                <a:latin typeface="Arial" panose="020B0604020202020204" pitchFamily="34" charset="0"/>
                <a:cs typeface="Arial" panose="020B0604020202020204" pitchFamily="34" charset="0"/>
              </a:rPr>
              <a:t>Modern Mainframe Management</a:t>
            </a:r>
          </a:p>
        </p:txBody>
      </p:sp>
      <p:sp>
        <p:nvSpPr>
          <p:cNvPr id="55" name="TextBox 54"/>
          <p:cNvSpPr txBox="1"/>
          <p:nvPr/>
        </p:nvSpPr>
        <p:spPr>
          <a:xfrm>
            <a:off x="114940" y="1324420"/>
            <a:ext cx="3604949" cy="646331"/>
          </a:xfrm>
          <a:prstGeom prst="rect">
            <a:avLst/>
          </a:prstGeom>
          <a:noFill/>
        </p:spPr>
        <p:txBody>
          <a:bodyPr wrap="square" tIns="91440" bIns="91440" rtlCol="0" anchor="ctr" anchorCtr="0">
            <a:spAutoFit/>
          </a:bodyPr>
          <a:lstStyle/>
          <a:p>
            <a:r>
              <a:rPr lang="en-US" sz="3000" dirty="0" smtClean="0">
                <a:latin typeface="Arial" panose="020B0604020202020204" pitchFamily="34" charset="0"/>
                <a:cs typeface="Arial" panose="020B0604020202020204" pitchFamily="34" charset="0"/>
              </a:rPr>
              <a:t>Learning Path</a:t>
            </a:r>
          </a:p>
        </p:txBody>
      </p:sp>
      <p:sp>
        <p:nvSpPr>
          <p:cNvPr id="4" name="TextBox 3"/>
          <p:cNvSpPr txBox="1"/>
          <p:nvPr/>
        </p:nvSpPr>
        <p:spPr>
          <a:xfrm>
            <a:off x="-2422166" y="1004013"/>
            <a:ext cx="1987826" cy="800219"/>
          </a:xfrm>
          <a:prstGeom prst="rect">
            <a:avLst/>
          </a:prstGeom>
          <a:solidFill>
            <a:schemeClr val="accent3">
              <a:lumMod val="60000"/>
              <a:lumOff val="40000"/>
            </a:schemeClr>
          </a:solidFill>
        </p:spPr>
        <p:txBody>
          <a:bodyPr wrap="square" tIns="91440" bIns="91440" rtlCol="0" anchor="ctr" anchorCtr="0">
            <a:spAutoFit/>
          </a:bodyPr>
          <a:lstStyle/>
          <a:p>
            <a:pPr algn="ctr"/>
            <a:r>
              <a:rPr lang="en-US" sz="2000" dirty="0" smtClean="0"/>
              <a:t>Insert Product Name</a:t>
            </a:r>
          </a:p>
        </p:txBody>
      </p:sp>
      <p:sp>
        <p:nvSpPr>
          <p:cNvPr id="18" name="TextBox 17"/>
          <p:cNvSpPr txBox="1"/>
          <p:nvPr/>
        </p:nvSpPr>
        <p:spPr>
          <a:xfrm>
            <a:off x="-2425148" y="1965458"/>
            <a:ext cx="1987826" cy="492443"/>
          </a:xfrm>
          <a:prstGeom prst="rect">
            <a:avLst/>
          </a:prstGeom>
          <a:solidFill>
            <a:schemeClr val="accent3">
              <a:lumMod val="60000"/>
              <a:lumOff val="40000"/>
            </a:schemeClr>
          </a:solidFill>
        </p:spPr>
        <p:txBody>
          <a:bodyPr wrap="square" tIns="91440" bIns="91440" rtlCol="0" anchor="ctr" anchorCtr="0">
            <a:spAutoFit/>
          </a:bodyPr>
          <a:lstStyle/>
          <a:p>
            <a:pPr algn="ctr"/>
            <a:r>
              <a:rPr lang="en-US" sz="2000" dirty="0" smtClean="0"/>
              <a:t>Insert Role</a:t>
            </a:r>
          </a:p>
        </p:txBody>
      </p:sp>
      <p:graphicFrame>
        <p:nvGraphicFramePr>
          <p:cNvPr id="25" name="Table Placeholder 24"/>
          <p:cNvGraphicFramePr>
            <a:graphicFrameLocks noGrp="1"/>
          </p:cNvGraphicFramePr>
          <p:nvPr>
            <p:ph type="tbl" sz="quarter" idx="14"/>
            <p:extLst>
              <p:ext uri="{D42A27DB-BD31-4B8C-83A1-F6EECF244321}">
                <p14:modId xmlns:p14="http://schemas.microsoft.com/office/powerpoint/2010/main" val="739901705"/>
              </p:ext>
            </p:extLst>
          </p:nvPr>
        </p:nvGraphicFramePr>
        <p:xfrm>
          <a:off x="188178" y="2365137"/>
          <a:ext cx="7370166" cy="4466500"/>
        </p:xfrm>
        <a:graphic>
          <a:graphicData uri="http://schemas.openxmlformats.org/drawingml/2006/table">
            <a:tbl>
              <a:tblPr firstRow="1" bandRow="1">
                <a:tableStyleId>{073A0DAA-6AF3-43AB-8588-CEC1D06C72B9}</a:tableStyleId>
              </a:tblPr>
              <a:tblGrid>
                <a:gridCol w="4032948">
                  <a:extLst>
                    <a:ext uri="{9D8B030D-6E8A-4147-A177-3AD203B41FA5}">
                      <a16:colId xmlns:a16="http://schemas.microsoft.com/office/drawing/2014/main" val="2541457022"/>
                    </a:ext>
                  </a:extLst>
                </a:gridCol>
                <a:gridCol w="956930">
                  <a:extLst>
                    <a:ext uri="{9D8B030D-6E8A-4147-A177-3AD203B41FA5}">
                      <a16:colId xmlns:a16="http://schemas.microsoft.com/office/drawing/2014/main" val="3758670665"/>
                    </a:ext>
                  </a:extLst>
                </a:gridCol>
                <a:gridCol w="1137684">
                  <a:extLst>
                    <a:ext uri="{9D8B030D-6E8A-4147-A177-3AD203B41FA5}">
                      <a16:colId xmlns:a16="http://schemas.microsoft.com/office/drawing/2014/main" val="1301133628"/>
                    </a:ext>
                  </a:extLst>
                </a:gridCol>
                <a:gridCol w="1242604">
                  <a:extLst>
                    <a:ext uri="{9D8B030D-6E8A-4147-A177-3AD203B41FA5}">
                      <a16:colId xmlns:a16="http://schemas.microsoft.com/office/drawing/2014/main" val="1994798199"/>
                    </a:ext>
                  </a:extLst>
                </a:gridCol>
              </a:tblGrid>
              <a:tr h="370840">
                <a:tc>
                  <a:txBody>
                    <a:bodyPr/>
                    <a:lstStyle/>
                    <a:p>
                      <a:pPr algn="ctr"/>
                      <a:r>
                        <a:rPr lang="en-US" sz="1200" b="0" dirty="0" smtClean="0">
                          <a:solidFill>
                            <a:schemeClr val="bg1"/>
                          </a:solidFill>
                          <a:latin typeface="Arial" panose="020B0604020202020204" pitchFamily="34" charset="0"/>
                          <a:cs typeface="Arial" panose="020B0604020202020204" pitchFamily="34" charset="0"/>
                        </a:rPr>
                        <a:t>Course Name</a:t>
                      </a:r>
                      <a:endParaRPr lang="en-US" sz="1200" b="0" dirty="0">
                        <a:solidFill>
                          <a:schemeClr val="bg1"/>
                        </a:solidFill>
                        <a:latin typeface="Arial" panose="020B0604020202020204" pitchFamily="34" charset="0"/>
                        <a:cs typeface="Arial" panose="020B0604020202020204" pitchFamily="34" charset="0"/>
                      </a:endParaRPr>
                    </a:p>
                  </a:txBody>
                  <a:tcPr anchor="ctr">
                    <a:solidFill>
                      <a:srgbClr val="5A5A5A"/>
                    </a:solidFill>
                  </a:tcPr>
                </a:tc>
                <a:tc>
                  <a:txBody>
                    <a:bodyPr/>
                    <a:lstStyle/>
                    <a:p>
                      <a:pPr algn="ctr"/>
                      <a:r>
                        <a:rPr lang="en-US" sz="1200" b="0" dirty="0" smtClean="0">
                          <a:solidFill>
                            <a:schemeClr val="bg1"/>
                          </a:solidFill>
                          <a:latin typeface="Arial" panose="020B0604020202020204" pitchFamily="34" charset="0"/>
                          <a:cs typeface="Arial" panose="020B0604020202020204" pitchFamily="34" charset="0"/>
                        </a:rPr>
                        <a:t>Code</a:t>
                      </a:r>
                      <a:endParaRPr lang="en-US" sz="1200" b="0" dirty="0">
                        <a:solidFill>
                          <a:srgbClr val="5A5A5A"/>
                        </a:solidFill>
                        <a:latin typeface="Arial" panose="020B0604020202020204" pitchFamily="34" charset="0"/>
                        <a:cs typeface="Arial" panose="020B0604020202020204" pitchFamily="34" charset="0"/>
                      </a:endParaRPr>
                    </a:p>
                  </a:txBody>
                  <a:tcPr anchor="ctr">
                    <a:solidFill>
                      <a:srgbClr val="5A5A5A"/>
                    </a:solidFill>
                  </a:tcPr>
                </a:tc>
                <a:tc>
                  <a:txBody>
                    <a:bodyPr/>
                    <a:lstStyle/>
                    <a:p>
                      <a:pPr algn="ctr"/>
                      <a:r>
                        <a:rPr lang="en-US" sz="1200" b="0" dirty="0" smtClean="0">
                          <a:solidFill>
                            <a:schemeClr val="bg1"/>
                          </a:solidFill>
                          <a:latin typeface="Arial" panose="020B0604020202020204" pitchFamily="34" charset="0"/>
                          <a:cs typeface="Arial" panose="020B0604020202020204" pitchFamily="34" charset="0"/>
                        </a:rPr>
                        <a:t>Type</a:t>
                      </a:r>
                      <a:endParaRPr lang="en-US" sz="1200" b="0" dirty="0">
                        <a:solidFill>
                          <a:schemeClr val="bg1"/>
                        </a:solidFill>
                        <a:latin typeface="Arial" panose="020B0604020202020204" pitchFamily="34" charset="0"/>
                        <a:cs typeface="Arial" panose="020B0604020202020204" pitchFamily="34" charset="0"/>
                      </a:endParaRPr>
                    </a:p>
                  </a:txBody>
                  <a:tcPr anchor="ctr">
                    <a:solidFill>
                      <a:srgbClr val="5A5A5A"/>
                    </a:solidFill>
                  </a:tcPr>
                </a:tc>
                <a:tc>
                  <a:txBody>
                    <a:bodyPr/>
                    <a:lstStyle/>
                    <a:p>
                      <a:pPr algn="ctr"/>
                      <a:r>
                        <a:rPr lang="en-US" sz="1200" b="0" baseline="0" dirty="0" smtClean="0">
                          <a:solidFill>
                            <a:schemeClr val="bg1"/>
                          </a:solidFill>
                          <a:latin typeface="Arial" panose="020B0604020202020204" pitchFamily="34" charset="0"/>
                          <a:cs typeface="Arial" panose="020B0604020202020204" pitchFamily="34" charset="0"/>
                        </a:rPr>
                        <a:t>Length</a:t>
                      </a:r>
                      <a:endParaRPr lang="en-US" sz="1200" b="0" dirty="0">
                        <a:solidFill>
                          <a:schemeClr val="bg1"/>
                        </a:solidFill>
                        <a:latin typeface="Arial" panose="020B0604020202020204" pitchFamily="34" charset="0"/>
                        <a:cs typeface="Arial" panose="020B0604020202020204" pitchFamily="34" charset="0"/>
                      </a:endParaRPr>
                    </a:p>
                  </a:txBody>
                  <a:tcPr anchor="ctr">
                    <a:solidFill>
                      <a:srgbClr val="5A5A5A"/>
                    </a:solidFill>
                  </a:tcPr>
                </a:tc>
                <a:extLst>
                  <a:ext uri="{0D108BD9-81ED-4DB2-BD59-A6C34878D82A}">
                    <a16:rowId xmlns:a16="http://schemas.microsoft.com/office/drawing/2014/main" val="1122465519"/>
                  </a:ext>
                </a:extLst>
              </a:tr>
              <a:tr h="233916">
                <a:tc>
                  <a:txBody>
                    <a:bodyPr/>
                    <a:lstStyle/>
                    <a:p>
                      <a:pPr algn="l"/>
                      <a:r>
                        <a:rPr lang="en-US" sz="900" b="0" i="0" dirty="0" smtClean="0">
                          <a:solidFill>
                            <a:sysClr val="windowText" lastClr="000000"/>
                          </a:solidFill>
                          <a:latin typeface="Arial" panose="020B0604020202020204" pitchFamily="34" charset="0"/>
                          <a:cs typeface="Arial" panose="020B0604020202020204" pitchFamily="34" charset="0"/>
                        </a:rPr>
                        <a:t>CA </a:t>
                      </a:r>
                      <a:r>
                        <a:rPr lang="en-US" sz="900" b="0" i="0" dirty="0" err="1" smtClean="0">
                          <a:solidFill>
                            <a:sysClr val="windowText" lastClr="000000"/>
                          </a:solidFill>
                          <a:latin typeface="Arial" panose="020B0604020202020204" pitchFamily="34" charset="0"/>
                          <a:cs typeface="Arial" panose="020B0604020202020204" pitchFamily="34" charset="0"/>
                        </a:rPr>
                        <a:t>NetMaster</a:t>
                      </a:r>
                      <a:r>
                        <a:rPr lang="en-US" sz="900" dirty="0" smtClean="0">
                          <a:solidFill>
                            <a:sysClr val="windowText" lastClr="000000"/>
                          </a:solidFill>
                          <a:latin typeface="Arial" panose="020B0604020202020204" pitchFamily="34" charset="0"/>
                          <a:cs typeface="Arial" panose="020B0604020202020204" pitchFamily="34" charset="0"/>
                        </a:rPr>
                        <a:t>®</a:t>
                      </a:r>
                      <a:r>
                        <a:rPr lang="en-US" sz="900" b="0" i="0" dirty="0" smtClean="0">
                          <a:solidFill>
                            <a:sysClr val="windowText" lastClr="000000"/>
                          </a:solidFill>
                          <a:latin typeface="Arial" panose="020B0604020202020204" pitchFamily="34" charset="0"/>
                          <a:cs typeface="Arial" panose="020B0604020202020204" pitchFamily="34" charset="0"/>
                        </a:rPr>
                        <a:t> YouTube Playlist</a:t>
                      </a:r>
                      <a:endParaRPr lang="en-US" sz="900" b="0" i="0"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3"/>
                        </a:rPr>
                        <a:t>Playlist</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Videos</a:t>
                      </a: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N/A</a:t>
                      </a:r>
                    </a:p>
                  </a:txBody>
                  <a:tcPr anchor="ctr"/>
                </a:tc>
                <a:extLst>
                  <a:ext uri="{0D108BD9-81ED-4DB2-BD59-A6C34878D82A}">
                    <a16:rowId xmlns:a16="http://schemas.microsoft.com/office/drawing/2014/main" val="1702437534"/>
                  </a:ext>
                </a:extLst>
              </a:tr>
              <a:tr h="233916">
                <a:tc>
                  <a:txBody>
                    <a:bodyPr/>
                    <a:lstStyle/>
                    <a:p>
                      <a:pPr algn="l"/>
                      <a:r>
                        <a:rPr lang="en-US" sz="900" dirty="0" smtClean="0">
                          <a:solidFill>
                            <a:sysClr val="windowText" lastClr="000000"/>
                          </a:solidFill>
                          <a:latin typeface="Arial" panose="020B0604020202020204" pitchFamily="34" charset="0"/>
                          <a:cs typeface="Arial" panose="020B0604020202020204" pitchFamily="34" charset="0"/>
                        </a:rPr>
                        <a:t>CA </a:t>
                      </a:r>
                      <a:r>
                        <a:rPr lang="en-US" sz="900" dirty="0" err="1" smtClean="0">
                          <a:solidFill>
                            <a:sysClr val="windowText" lastClr="000000"/>
                          </a:solidFill>
                          <a:latin typeface="Arial" panose="020B0604020202020204" pitchFamily="34" charset="0"/>
                          <a:cs typeface="Arial" panose="020B0604020202020204" pitchFamily="34" charset="0"/>
                        </a:rPr>
                        <a:t>NetMaster</a:t>
                      </a:r>
                      <a:r>
                        <a:rPr lang="en-US" sz="900" dirty="0" smtClean="0">
                          <a:solidFill>
                            <a:sysClr val="windowText" lastClr="000000"/>
                          </a:solidFill>
                          <a:latin typeface="Arial" panose="020B0604020202020204" pitchFamily="34" charset="0"/>
                          <a:cs typeface="Arial" panose="020B0604020202020204" pitchFamily="34" charset="0"/>
                        </a:rPr>
                        <a:t>® Network Management for TCP/IP: Product Navigation 100</a:t>
                      </a:r>
                      <a:endParaRPr lang="en-US" sz="900" b="1" i="1"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4"/>
                        </a:rPr>
                        <a:t>06NMR10100</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a:t>
                      </a: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.5 Hours</a:t>
                      </a:r>
                    </a:p>
                  </a:txBody>
                  <a:tcPr anchor="ctr"/>
                </a:tc>
                <a:extLst>
                  <a:ext uri="{0D108BD9-81ED-4DB2-BD59-A6C34878D82A}">
                    <a16:rowId xmlns:a16="http://schemas.microsoft.com/office/drawing/2014/main" val="2630082438"/>
                  </a:ext>
                </a:extLst>
              </a:tr>
              <a:tr h="233916">
                <a:tc>
                  <a:txBody>
                    <a:bodyPr/>
                    <a:lstStyle/>
                    <a:p>
                      <a:pPr marL="0" marR="0" lvl="0" indent="0" algn="l" defTabSz="388620" rtl="0" eaLnBrk="1" fontAlgn="auto" latinLnBrk="0" hangingPunct="1">
                        <a:lnSpc>
                          <a:spcPct val="100000"/>
                        </a:lnSpc>
                        <a:spcBef>
                          <a:spcPts val="0"/>
                        </a:spcBef>
                        <a:spcAft>
                          <a:spcPts val="0"/>
                        </a:spcAft>
                        <a:buClrTx/>
                        <a:buSzTx/>
                        <a:buFontTx/>
                        <a:buNone/>
                        <a:tabLst/>
                        <a:defRPr/>
                      </a:pPr>
                      <a:r>
                        <a:rPr lang="en-US" sz="900" b="0" i="0" dirty="0" smtClean="0">
                          <a:solidFill>
                            <a:sysClr val="windowText" lastClr="000000"/>
                          </a:solidFill>
                          <a:latin typeface="Arial" panose="020B0604020202020204" pitchFamily="34" charset="0"/>
                          <a:cs typeface="Arial" panose="020B0604020202020204" pitchFamily="34" charset="0"/>
                        </a:rPr>
                        <a:t>CA </a:t>
                      </a:r>
                      <a:r>
                        <a:rPr lang="en-US" sz="900" b="0" i="0" dirty="0" err="1" smtClean="0">
                          <a:solidFill>
                            <a:sysClr val="windowText" lastClr="000000"/>
                          </a:solidFill>
                          <a:latin typeface="Arial" panose="020B0604020202020204" pitchFamily="34" charset="0"/>
                          <a:cs typeface="Arial" panose="020B0604020202020204" pitchFamily="34" charset="0"/>
                        </a:rPr>
                        <a:t>NetMaster</a:t>
                      </a:r>
                      <a:r>
                        <a:rPr lang="en-US" sz="900" b="0" i="0" dirty="0" smtClean="0">
                          <a:solidFill>
                            <a:sysClr val="windowText" lastClr="000000"/>
                          </a:solidFill>
                          <a:latin typeface="Arial" panose="020B0604020202020204" pitchFamily="34" charset="0"/>
                          <a:cs typeface="Arial" panose="020B0604020202020204" pitchFamily="34" charset="0"/>
                        </a:rPr>
                        <a:t>® Web Portal Overview: Foundations 100</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5"/>
                        </a:rPr>
                        <a:t>06NMR10200</a:t>
                      </a:r>
                      <a:endParaRPr lang="en-US" sz="900"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.25 Hours</a:t>
                      </a:r>
                    </a:p>
                  </a:txBody>
                  <a:tcPr anchor="ctr"/>
                </a:tc>
                <a:extLst>
                  <a:ext uri="{0D108BD9-81ED-4DB2-BD59-A6C34878D82A}">
                    <a16:rowId xmlns:a16="http://schemas.microsoft.com/office/drawing/2014/main" val="346781441"/>
                  </a:ext>
                </a:extLst>
              </a:tr>
              <a:tr h="233916">
                <a:tc>
                  <a:txBody>
                    <a:bodyPr/>
                    <a:lstStyle/>
                    <a:p>
                      <a:pPr algn="l"/>
                      <a:r>
                        <a:rPr lang="en-US" sz="900" dirty="0" smtClean="0">
                          <a:solidFill>
                            <a:sysClr val="windowText" lastClr="000000"/>
                          </a:solidFill>
                          <a:latin typeface="Arial" panose="020B0604020202020204" pitchFamily="34" charset="0"/>
                          <a:cs typeface="Arial" panose="020B0604020202020204" pitchFamily="34" charset="0"/>
                        </a:rPr>
                        <a:t>CA </a:t>
                      </a:r>
                      <a:r>
                        <a:rPr lang="en-US" sz="900" dirty="0" err="1" smtClean="0">
                          <a:solidFill>
                            <a:sysClr val="windowText" lastClr="000000"/>
                          </a:solidFill>
                          <a:latin typeface="Arial" panose="020B0604020202020204" pitchFamily="34" charset="0"/>
                          <a:cs typeface="Arial" panose="020B0604020202020204" pitchFamily="34" charset="0"/>
                        </a:rPr>
                        <a:t>NetMaster</a:t>
                      </a:r>
                      <a:r>
                        <a:rPr lang="en-US" sz="900" dirty="0" smtClean="0">
                          <a:solidFill>
                            <a:sysClr val="windowText" lastClr="000000"/>
                          </a:solidFill>
                          <a:latin typeface="Arial" panose="020B0604020202020204" pitchFamily="34" charset="0"/>
                          <a:cs typeface="Arial" panose="020B0604020202020204" pitchFamily="34" charset="0"/>
                        </a:rPr>
                        <a:t>® Network Management for TCP/IP: Packet Tracing</a:t>
                      </a:r>
                      <a:r>
                        <a:rPr lang="en-US" sz="900" baseline="0" dirty="0" smtClean="0">
                          <a:solidFill>
                            <a:sysClr val="windowText" lastClr="000000"/>
                          </a:solidFill>
                          <a:latin typeface="Arial" panose="020B0604020202020204" pitchFamily="34" charset="0"/>
                          <a:cs typeface="Arial" panose="020B0604020202020204" pitchFamily="34" charset="0"/>
                        </a:rPr>
                        <a:t> 200</a:t>
                      </a:r>
                      <a:endParaRPr lang="en-US" sz="900" b="0" i="1"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6"/>
                        </a:rPr>
                        <a:t>06NMR20130</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Web-Based</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.5 Hours</a:t>
                      </a:r>
                    </a:p>
                  </a:txBody>
                  <a:tcPr anchor="ctr"/>
                </a:tc>
                <a:extLst>
                  <a:ext uri="{0D108BD9-81ED-4DB2-BD59-A6C34878D82A}">
                    <a16:rowId xmlns:a16="http://schemas.microsoft.com/office/drawing/2014/main" val="3822950717"/>
                  </a:ext>
                </a:extLst>
              </a:tr>
              <a:tr h="233916">
                <a:tc>
                  <a:txBody>
                    <a:bodyPr/>
                    <a:lstStyle/>
                    <a:p>
                      <a:pPr algn="l"/>
                      <a:r>
                        <a:rPr lang="en-US" sz="900" dirty="0" smtClean="0">
                          <a:solidFill>
                            <a:sysClr val="windowText" lastClr="000000"/>
                          </a:solidFill>
                          <a:latin typeface="Arial" panose="020B0604020202020204" pitchFamily="34" charset="0"/>
                          <a:cs typeface="Arial" panose="020B0604020202020204" pitchFamily="34" charset="0"/>
                        </a:rPr>
                        <a:t>CA </a:t>
                      </a:r>
                      <a:r>
                        <a:rPr lang="en-US" sz="900" dirty="0" err="1" smtClean="0">
                          <a:solidFill>
                            <a:sysClr val="windowText" lastClr="000000"/>
                          </a:solidFill>
                          <a:latin typeface="Arial" panose="020B0604020202020204" pitchFamily="34" charset="0"/>
                          <a:cs typeface="Arial" panose="020B0604020202020204" pitchFamily="34" charset="0"/>
                        </a:rPr>
                        <a:t>NetMaster</a:t>
                      </a:r>
                      <a:r>
                        <a:rPr lang="en-US" sz="900" dirty="0" smtClean="0">
                          <a:solidFill>
                            <a:sysClr val="windowText" lastClr="000000"/>
                          </a:solidFill>
                          <a:latin typeface="Arial" panose="020B0604020202020204" pitchFamily="34" charset="0"/>
                          <a:cs typeface="Arial" panose="020B0604020202020204" pitchFamily="34" charset="0"/>
                        </a:rPr>
                        <a:t>® Network Management for TCP/IP: Set Up </a:t>
                      </a:r>
                      <a:r>
                        <a:rPr lang="en-US" sz="900" dirty="0" err="1" smtClean="0">
                          <a:solidFill>
                            <a:sysClr val="windowText" lastClr="000000"/>
                          </a:solidFill>
                          <a:latin typeface="Arial" panose="020B0604020202020204" pitchFamily="34" charset="0"/>
                          <a:cs typeface="Arial" panose="020B0604020202020204" pitchFamily="34" charset="0"/>
                        </a:rPr>
                        <a:t>SmartTrace</a:t>
                      </a:r>
                      <a:r>
                        <a:rPr lang="en-US" sz="900" dirty="0" smtClean="0">
                          <a:solidFill>
                            <a:sysClr val="windowText" lastClr="000000"/>
                          </a:solidFill>
                          <a:latin typeface="Arial" panose="020B0604020202020204" pitchFamily="34" charset="0"/>
                          <a:cs typeface="Arial" panose="020B0604020202020204" pitchFamily="34" charset="0"/>
                        </a:rPr>
                        <a:t> Security 200</a:t>
                      </a:r>
                      <a:endParaRPr lang="en-US" sz="900" b="1" i="1"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7"/>
                        </a:rPr>
                        <a:t>06NMR20150</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a:t>
                      </a: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.25 Hours</a:t>
                      </a:r>
                    </a:p>
                  </a:txBody>
                  <a:tcPr anchor="ctr"/>
                </a:tc>
                <a:extLst>
                  <a:ext uri="{0D108BD9-81ED-4DB2-BD59-A6C34878D82A}">
                    <a16:rowId xmlns:a16="http://schemas.microsoft.com/office/drawing/2014/main" val="3141994784"/>
                  </a:ext>
                </a:extLst>
              </a:tr>
              <a:tr h="233916">
                <a:tc>
                  <a:txBody>
                    <a:bodyPr/>
                    <a:lstStyle/>
                    <a:p>
                      <a:pPr algn="l"/>
                      <a:r>
                        <a:rPr lang="en-US" sz="900" dirty="0" smtClean="0">
                          <a:solidFill>
                            <a:sysClr val="windowText" lastClr="000000"/>
                          </a:solidFill>
                          <a:latin typeface="Arial" panose="020B0604020202020204" pitchFamily="34" charset="0"/>
                          <a:cs typeface="Arial" panose="020B0604020202020204" pitchFamily="34" charset="0"/>
                        </a:rPr>
                        <a:t>CA </a:t>
                      </a:r>
                      <a:r>
                        <a:rPr lang="en-US" sz="900" dirty="0" err="1" smtClean="0">
                          <a:solidFill>
                            <a:sysClr val="windowText" lastClr="000000"/>
                          </a:solidFill>
                          <a:latin typeface="Arial" panose="020B0604020202020204" pitchFamily="34" charset="0"/>
                          <a:cs typeface="Arial" panose="020B0604020202020204" pitchFamily="34" charset="0"/>
                        </a:rPr>
                        <a:t>NetMaster</a:t>
                      </a:r>
                      <a:r>
                        <a:rPr lang="en-US" sz="900" dirty="0" smtClean="0">
                          <a:solidFill>
                            <a:sysClr val="windowText" lastClr="000000"/>
                          </a:solidFill>
                          <a:latin typeface="Arial" panose="020B0604020202020204" pitchFamily="34" charset="0"/>
                          <a:cs typeface="Arial" panose="020B0604020202020204" pitchFamily="34" charset="0"/>
                        </a:rPr>
                        <a:t>® Network Management for TCP/IP: Network Diagnostics </a:t>
                      </a:r>
                      <a:r>
                        <a:rPr lang="en-US" sz="900" baseline="0" dirty="0" smtClean="0">
                          <a:solidFill>
                            <a:sysClr val="windowText" lastClr="000000"/>
                          </a:solidFill>
                          <a:latin typeface="Arial" panose="020B0604020202020204" pitchFamily="34" charset="0"/>
                          <a:cs typeface="Arial" panose="020B0604020202020204" pitchFamily="34" charset="0"/>
                        </a:rPr>
                        <a:t>200</a:t>
                      </a:r>
                      <a:endParaRPr lang="en-US" sz="900" b="0" i="1"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8"/>
                        </a:rPr>
                        <a:t>06NMR20160</a:t>
                      </a:r>
                      <a:endParaRPr lang="en-US" sz="900"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.5 Hours</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580747943"/>
                  </a:ext>
                </a:extLst>
              </a:tr>
              <a:tr h="233916">
                <a:tc>
                  <a:txBody>
                    <a:bodyPr/>
                    <a:lstStyle/>
                    <a:p>
                      <a:pPr marL="0" marR="0" lvl="0" indent="0" algn="l"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CA </a:t>
                      </a:r>
                      <a:r>
                        <a:rPr lang="en-US" sz="900" dirty="0" err="1" smtClean="0">
                          <a:solidFill>
                            <a:sysClr val="windowText" lastClr="000000"/>
                          </a:solidFill>
                          <a:latin typeface="Arial" panose="020B0604020202020204" pitchFamily="34" charset="0"/>
                          <a:cs typeface="Arial" panose="020B0604020202020204" pitchFamily="34" charset="0"/>
                        </a:rPr>
                        <a:t>NetMaster</a:t>
                      </a:r>
                      <a:r>
                        <a:rPr lang="en-US" sz="900" dirty="0" smtClean="0">
                          <a:solidFill>
                            <a:sysClr val="windowText" lastClr="000000"/>
                          </a:solidFill>
                          <a:latin typeface="Arial" panose="020B0604020202020204" pitchFamily="34" charset="0"/>
                          <a:cs typeface="Arial" panose="020B0604020202020204" pitchFamily="34" charset="0"/>
                        </a:rPr>
                        <a:t>® Network Management for TCP/IP: Monitoring Your Network </a:t>
                      </a:r>
                      <a:r>
                        <a:rPr lang="en-US" sz="900" baseline="0" dirty="0" smtClean="0">
                          <a:solidFill>
                            <a:sysClr val="windowText" lastClr="000000"/>
                          </a:solidFill>
                          <a:latin typeface="Arial" panose="020B0604020202020204" pitchFamily="34" charset="0"/>
                          <a:cs typeface="Arial" panose="020B0604020202020204" pitchFamily="34" charset="0"/>
                        </a:rPr>
                        <a:t>200</a:t>
                      </a:r>
                      <a:endParaRPr lang="en-US" sz="900" b="0" i="1"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9"/>
                        </a:rPr>
                        <a:t>06NMR20170</a:t>
                      </a:r>
                      <a:endParaRPr lang="en-US" sz="900"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1.0 Hours</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376713532"/>
                  </a:ext>
                </a:extLst>
              </a:tr>
              <a:tr h="233916">
                <a:tc>
                  <a:txBody>
                    <a:bodyPr/>
                    <a:lstStyle/>
                    <a:p>
                      <a:pPr marL="0" marR="0" lvl="0" indent="0" algn="l"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CA </a:t>
                      </a:r>
                      <a:r>
                        <a:rPr lang="en-US" sz="900" dirty="0" err="1" smtClean="0">
                          <a:solidFill>
                            <a:sysClr val="windowText" lastClr="000000"/>
                          </a:solidFill>
                          <a:latin typeface="Arial" panose="020B0604020202020204" pitchFamily="34" charset="0"/>
                          <a:cs typeface="Arial" panose="020B0604020202020204" pitchFamily="34" charset="0"/>
                        </a:rPr>
                        <a:t>NetMaster</a:t>
                      </a:r>
                      <a:r>
                        <a:rPr lang="en-US" sz="900" dirty="0" smtClean="0">
                          <a:solidFill>
                            <a:sysClr val="windowText" lastClr="000000"/>
                          </a:solidFill>
                          <a:latin typeface="Arial" panose="020B0604020202020204" pitchFamily="34" charset="0"/>
                          <a:cs typeface="Arial" panose="020B0604020202020204" pitchFamily="34" charset="0"/>
                        </a:rPr>
                        <a:t>® Network Management for TCP/IP: Customizer Overview – Parameters and the INIFILE 200</a:t>
                      </a:r>
                      <a:endParaRPr lang="en-US" sz="900" b="0" i="1"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10"/>
                        </a:rPr>
                        <a:t>06NMR20210</a:t>
                      </a:r>
                      <a:endParaRPr lang="en-US" sz="900"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.5 Hours</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707484989"/>
                  </a:ext>
                </a:extLst>
              </a:tr>
              <a:tr h="233916">
                <a:tc>
                  <a:txBody>
                    <a:bodyPr/>
                    <a:lstStyle/>
                    <a:p>
                      <a:pPr marL="0" marR="0" lvl="0" indent="0" algn="l"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CA </a:t>
                      </a:r>
                      <a:r>
                        <a:rPr lang="en-US" sz="900" dirty="0" err="1" smtClean="0">
                          <a:solidFill>
                            <a:sysClr val="windowText" lastClr="000000"/>
                          </a:solidFill>
                          <a:latin typeface="Arial" panose="020B0604020202020204" pitchFamily="34" charset="0"/>
                          <a:cs typeface="Arial" panose="020B0604020202020204" pitchFamily="34" charset="0"/>
                        </a:rPr>
                        <a:t>NetMaster</a:t>
                      </a:r>
                      <a:r>
                        <a:rPr lang="en-US" sz="900" dirty="0" smtClean="0">
                          <a:solidFill>
                            <a:sysClr val="windowText" lastClr="000000"/>
                          </a:solidFill>
                          <a:latin typeface="Arial" panose="020B0604020202020204" pitchFamily="34" charset="0"/>
                          <a:cs typeface="Arial" panose="020B0604020202020204" pitchFamily="34" charset="0"/>
                        </a:rPr>
                        <a:t>® Network Management for TCP/IP: User ID Access Maintenance Subsystem Overview 200</a:t>
                      </a:r>
                      <a:endParaRPr lang="en-US" sz="900" b="0" i="1"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11"/>
                        </a:rPr>
                        <a:t>06NMR20220</a:t>
                      </a:r>
                      <a:endParaRPr lang="en-US" sz="900"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.25 Hours</a:t>
                      </a:r>
                    </a:p>
                  </a:txBody>
                  <a:tcPr anchor="ctr"/>
                </a:tc>
                <a:extLst>
                  <a:ext uri="{0D108BD9-81ED-4DB2-BD59-A6C34878D82A}">
                    <a16:rowId xmlns:a16="http://schemas.microsoft.com/office/drawing/2014/main" val="2044970790"/>
                  </a:ext>
                </a:extLst>
              </a:tr>
              <a:tr h="233916">
                <a:tc>
                  <a:txBody>
                    <a:bodyPr/>
                    <a:lstStyle/>
                    <a:p>
                      <a:pPr marL="0" marR="0" lvl="0" indent="0" algn="l"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CA </a:t>
                      </a:r>
                      <a:r>
                        <a:rPr lang="en-US" sz="900" dirty="0" err="1" smtClean="0">
                          <a:solidFill>
                            <a:sysClr val="windowText" lastClr="000000"/>
                          </a:solidFill>
                          <a:latin typeface="Arial" panose="020B0604020202020204" pitchFamily="34" charset="0"/>
                          <a:cs typeface="Arial" panose="020B0604020202020204" pitchFamily="34" charset="0"/>
                        </a:rPr>
                        <a:t>NetMaster</a:t>
                      </a:r>
                      <a:r>
                        <a:rPr lang="en-US" sz="900" dirty="0" smtClean="0">
                          <a:solidFill>
                            <a:sysClr val="windowText" lastClr="000000"/>
                          </a:solidFill>
                          <a:latin typeface="Arial" panose="020B0604020202020204" pitchFamily="34" charset="0"/>
                          <a:cs typeface="Arial" panose="020B0604020202020204" pitchFamily="34" charset="0"/>
                        </a:rPr>
                        <a:t>® Network Management for TCP/IP: Business Application Overview 200</a:t>
                      </a:r>
                      <a:endParaRPr lang="en-US" sz="900" b="0" i="1"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12"/>
                        </a:rPr>
                        <a:t>06NMR20230</a:t>
                      </a:r>
                      <a:endParaRPr lang="en-US" sz="900"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.25 Hours</a:t>
                      </a:r>
                    </a:p>
                  </a:txBody>
                  <a:tcPr anchor="ctr"/>
                </a:tc>
                <a:extLst>
                  <a:ext uri="{0D108BD9-81ED-4DB2-BD59-A6C34878D82A}">
                    <a16:rowId xmlns:a16="http://schemas.microsoft.com/office/drawing/2014/main" val="886864212"/>
                  </a:ext>
                </a:extLst>
              </a:tr>
              <a:tr h="233916">
                <a:tc>
                  <a:txBody>
                    <a:bodyPr/>
                    <a:lstStyle/>
                    <a:p>
                      <a:pPr marL="0" marR="0" lvl="0" indent="0" algn="l"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CA </a:t>
                      </a:r>
                      <a:r>
                        <a:rPr lang="en-US" sz="900" dirty="0" err="1" smtClean="0">
                          <a:solidFill>
                            <a:sysClr val="windowText" lastClr="000000"/>
                          </a:solidFill>
                          <a:latin typeface="Arial" panose="020B0604020202020204" pitchFamily="34" charset="0"/>
                          <a:cs typeface="Arial" panose="020B0604020202020204" pitchFamily="34" charset="0"/>
                        </a:rPr>
                        <a:t>NetMaster</a:t>
                      </a:r>
                      <a:r>
                        <a:rPr lang="en-US" sz="900" dirty="0" smtClean="0">
                          <a:solidFill>
                            <a:sysClr val="windowText" lastClr="000000"/>
                          </a:solidFill>
                          <a:latin typeface="Arial" panose="020B0604020202020204" pitchFamily="34" charset="0"/>
                          <a:cs typeface="Arial" panose="020B0604020202020204" pitchFamily="34" charset="0"/>
                        </a:rPr>
                        <a:t>® Network Management for TCP/IP: Introduction to Event Detectors 200</a:t>
                      </a:r>
                      <a:endParaRPr lang="en-US" sz="900" b="0" i="1"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13"/>
                        </a:rPr>
                        <a:t>06NMR20260</a:t>
                      </a:r>
                      <a:endParaRPr lang="en-US" sz="900"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.25 Hours</a:t>
                      </a:r>
                    </a:p>
                  </a:txBody>
                  <a:tcPr anchor="ctr"/>
                </a:tc>
                <a:extLst>
                  <a:ext uri="{0D108BD9-81ED-4DB2-BD59-A6C34878D82A}">
                    <a16:rowId xmlns:a16="http://schemas.microsoft.com/office/drawing/2014/main" val="583723489"/>
                  </a:ext>
                </a:extLst>
              </a:tr>
              <a:tr h="233916">
                <a:tc>
                  <a:txBody>
                    <a:bodyPr/>
                    <a:lstStyle/>
                    <a:p>
                      <a:pPr marL="0" marR="0" lvl="0" indent="0" algn="l" defTabSz="388620" rtl="0" eaLnBrk="1" fontAlgn="auto" latinLnBrk="0" hangingPunct="1">
                        <a:lnSpc>
                          <a:spcPct val="100000"/>
                        </a:lnSpc>
                        <a:spcBef>
                          <a:spcPts val="0"/>
                        </a:spcBef>
                        <a:spcAft>
                          <a:spcPts val="0"/>
                        </a:spcAft>
                        <a:buClrTx/>
                        <a:buSzTx/>
                        <a:buFontTx/>
                        <a:buNone/>
                        <a:tabLst/>
                        <a:defRPr/>
                      </a:pPr>
                      <a:r>
                        <a:rPr lang="en-US" sz="900" b="0" i="0" dirty="0" smtClean="0">
                          <a:solidFill>
                            <a:sysClr val="windowText" lastClr="000000"/>
                          </a:solidFill>
                          <a:latin typeface="Arial" panose="020B0604020202020204" pitchFamily="34" charset="0"/>
                          <a:cs typeface="Arial" panose="020B0604020202020204" pitchFamily="34" charset="0"/>
                        </a:rPr>
                        <a:t>CA </a:t>
                      </a:r>
                      <a:r>
                        <a:rPr lang="en-US" sz="900" b="0" i="0" dirty="0" err="1" smtClean="0">
                          <a:solidFill>
                            <a:sysClr val="windowText" lastClr="000000"/>
                          </a:solidFill>
                          <a:latin typeface="Arial" panose="020B0604020202020204" pitchFamily="34" charset="0"/>
                          <a:cs typeface="Arial" panose="020B0604020202020204" pitchFamily="34" charset="0"/>
                        </a:rPr>
                        <a:t>NetMaster</a:t>
                      </a:r>
                      <a:r>
                        <a:rPr lang="en-US" sz="900" b="0" i="0" dirty="0" smtClean="0">
                          <a:solidFill>
                            <a:sysClr val="windowText" lastClr="000000"/>
                          </a:solidFill>
                          <a:latin typeface="Arial" panose="020B0604020202020204" pitchFamily="34" charset="0"/>
                          <a:cs typeface="Arial" panose="020B0604020202020204" pitchFamily="34" charset="0"/>
                        </a:rPr>
                        <a:t>® Network Management for TCP/IP: Advanced Administration Tasks Overview 200</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14"/>
                        </a:rPr>
                        <a:t>06NMR20270</a:t>
                      </a:r>
                      <a:endParaRPr lang="en-US" sz="900"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.75 Hours</a:t>
                      </a:r>
                    </a:p>
                  </a:txBody>
                  <a:tcPr anchor="ctr"/>
                </a:tc>
                <a:extLst>
                  <a:ext uri="{0D108BD9-81ED-4DB2-BD59-A6C34878D82A}">
                    <a16:rowId xmlns:a16="http://schemas.microsoft.com/office/drawing/2014/main" val="28833016"/>
                  </a:ext>
                </a:extLst>
              </a:tr>
              <a:tr h="233916">
                <a:tc>
                  <a:txBody>
                    <a:bodyPr/>
                    <a:lstStyle/>
                    <a:p>
                      <a:pPr marL="0" marR="0" lvl="0" indent="0" algn="l" defTabSz="388620" rtl="0" eaLnBrk="1" fontAlgn="auto" latinLnBrk="0" hangingPunct="1">
                        <a:lnSpc>
                          <a:spcPct val="100000"/>
                        </a:lnSpc>
                        <a:spcBef>
                          <a:spcPts val="0"/>
                        </a:spcBef>
                        <a:spcAft>
                          <a:spcPts val="0"/>
                        </a:spcAft>
                        <a:buClrTx/>
                        <a:buSzTx/>
                        <a:buFontTx/>
                        <a:buNone/>
                        <a:tabLst/>
                        <a:defRPr/>
                      </a:pPr>
                      <a:r>
                        <a:rPr lang="en-US" sz="900" b="0" i="0" dirty="0" err="1" smtClean="0">
                          <a:solidFill>
                            <a:sysClr val="windowText" lastClr="000000"/>
                          </a:solidFill>
                          <a:latin typeface="Arial" panose="020B0604020202020204" pitchFamily="34" charset="0"/>
                          <a:cs typeface="Arial" panose="020B0604020202020204" pitchFamily="34" charset="0"/>
                        </a:rPr>
                        <a:t>NetMaster</a:t>
                      </a:r>
                      <a:r>
                        <a:rPr lang="en-US" sz="900" b="0" i="0" dirty="0" smtClean="0">
                          <a:solidFill>
                            <a:sysClr val="windowText" lastClr="000000"/>
                          </a:solidFill>
                          <a:latin typeface="Arial" panose="020B0604020202020204" pitchFamily="34" charset="0"/>
                          <a:cs typeface="Arial" panose="020B0604020202020204" pitchFamily="34" charset="0"/>
                        </a:rPr>
                        <a:t>® Network Management for TCP/IP: Using the </a:t>
                      </a:r>
                      <a:r>
                        <a:rPr lang="en-US" sz="900" b="0" i="0" dirty="0" err="1" smtClean="0">
                          <a:solidFill>
                            <a:sysClr val="windowText" lastClr="000000"/>
                          </a:solidFill>
                          <a:latin typeface="Arial" panose="020B0604020202020204" pitchFamily="34" charset="0"/>
                          <a:cs typeface="Arial" panose="020B0604020202020204" pitchFamily="34" charset="0"/>
                        </a:rPr>
                        <a:t>NetMaster</a:t>
                      </a:r>
                      <a:r>
                        <a:rPr lang="en-US" sz="900" b="0" i="0" dirty="0" smtClean="0">
                          <a:solidFill>
                            <a:sysClr val="windowText" lastClr="000000"/>
                          </a:solidFill>
                          <a:latin typeface="Arial" panose="020B0604020202020204" pitchFamily="34" charset="0"/>
                          <a:cs typeface="Arial" panose="020B0604020202020204" pitchFamily="34" charset="0"/>
                        </a:rPr>
                        <a:t> API Service to Obtain TCP/IP Data 200</a:t>
                      </a:r>
                      <a:endParaRPr lang="en-US" sz="900" b="0" i="0"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15"/>
                        </a:rPr>
                        <a:t>06NMR20370</a:t>
                      </a:r>
                      <a:endParaRPr lang="en-US" sz="900" dirty="0" smtClean="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.25 Hours</a:t>
                      </a:r>
                    </a:p>
                  </a:txBody>
                  <a:tcPr anchor="ctr"/>
                </a:tc>
                <a:extLst>
                  <a:ext uri="{0D108BD9-81ED-4DB2-BD59-A6C34878D82A}">
                    <a16:rowId xmlns:a16="http://schemas.microsoft.com/office/drawing/2014/main" val="1746857492"/>
                  </a:ext>
                </a:extLst>
              </a:tr>
            </a:tbl>
          </a:graphicData>
        </a:graphic>
      </p:graphicFrame>
      <p:sp>
        <p:nvSpPr>
          <p:cNvPr id="22" name="Footer Placeholder 21"/>
          <p:cNvSpPr>
            <a:spLocks noGrp="1"/>
          </p:cNvSpPr>
          <p:nvPr>
            <p:ph type="ftr" sz="quarter" idx="13"/>
          </p:nvPr>
        </p:nvSpPr>
        <p:spPr/>
        <p:txBody>
          <a:bodyPr/>
          <a:lstStyle/>
          <a:p>
            <a:pPr marL="285750" lvl="1" algn="ctr">
              <a:spcAft>
                <a:spcPts val="600"/>
              </a:spcAft>
            </a:pPr>
            <a:r>
              <a:rPr lang="en-US" dirty="0" smtClean="0"/>
              <a:t>Copyright © 2021 Broadcom.  All Rights Reserved.  The term “Broadcom” refers to Broadcom Inc. and/or its subsidiaries.</a:t>
            </a:r>
            <a:endParaRPr lang="en-US" dirty="0"/>
          </a:p>
        </p:txBody>
      </p:sp>
      <p:sp>
        <p:nvSpPr>
          <p:cNvPr id="75" name="TextBox 74"/>
          <p:cNvSpPr txBox="1"/>
          <p:nvPr/>
        </p:nvSpPr>
        <p:spPr>
          <a:xfrm>
            <a:off x="-2580834" y="6591469"/>
            <a:ext cx="1987826" cy="2646878"/>
          </a:xfrm>
          <a:prstGeom prst="rect">
            <a:avLst/>
          </a:prstGeom>
          <a:solidFill>
            <a:schemeClr val="accent3">
              <a:lumMod val="60000"/>
              <a:lumOff val="40000"/>
            </a:schemeClr>
          </a:solidFill>
        </p:spPr>
        <p:txBody>
          <a:bodyPr wrap="square" tIns="91440" bIns="91440" rtlCol="0" anchor="ctr" anchorCtr="0">
            <a:spAutoFit/>
          </a:bodyPr>
          <a:lstStyle/>
          <a:p>
            <a:pPr algn="ctr"/>
            <a:r>
              <a:rPr lang="en-US" sz="1600" dirty="0" smtClean="0"/>
              <a:t>The location of this content will vary, depending on how big your table is. Move as needed. Depending on the number of courses, the Learning Path document might be multiple pages.</a:t>
            </a:r>
          </a:p>
        </p:txBody>
      </p:sp>
      <p:sp>
        <p:nvSpPr>
          <p:cNvPr id="76" name="TextBox 75"/>
          <p:cNvSpPr txBox="1"/>
          <p:nvPr/>
        </p:nvSpPr>
        <p:spPr>
          <a:xfrm>
            <a:off x="-2870980" y="2946745"/>
            <a:ext cx="2693364" cy="2031325"/>
          </a:xfrm>
          <a:prstGeom prst="rect">
            <a:avLst/>
          </a:prstGeom>
          <a:solidFill>
            <a:schemeClr val="accent3">
              <a:lumMod val="60000"/>
              <a:lumOff val="40000"/>
            </a:schemeClr>
          </a:solidFill>
        </p:spPr>
        <p:txBody>
          <a:bodyPr wrap="square" tIns="91440" bIns="91440" rtlCol="0" anchor="ctr" anchorCtr="0">
            <a:spAutoFit/>
          </a:bodyPr>
          <a:lstStyle/>
          <a:p>
            <a:pPr algn="ctr"/>
            <a:r>
              <a:rPr lang="en-US" sz="1200" dirty="0" smtClean="0"/>
              <a:t>The links in the Course Column go to a folder on box</a:t>
            </a:r>
            <a:endParaRPr lang="en-US" sz="1200" dirty="0"/>
          </a:p>
          <a:p>
            <a:pPr algn="ctr"/>
            <a:r>
              <a:rPr lang="en-US" sz="1200" dirty="0" smtClean="0"/>
              <a:t>Add a folder for your Course Descriptions to this folder: </a:t>
            </a:r>
            <a:r>
              <a:rPr lang="en-US" sz="1200" dirty="0">
                <a:hlinkClick r:id="rId16"/>
              </a:rPr>
              <a:t>https://broadcom.ent.box.com/folder/93647262560</a:t>
            </a:r>
            <a:endParaRPr lang="en-US" sz="1200" dirty="0"/>
          </a:p>
          <a:p>
            <a:pPr algn="ctr"/>
            <a:r>
              <a:rPr lang="en-US" sz="1200" dirty="0" smtClean="0"/>
              <a:t>on Box and link to the descriptions there. Ensure that the course descriptions are publicly available to anyone with the link.</a:t>
            </a:r>
          </a:p>
        </p:txBody>
      </p:sp>
      <p:graphicFrame>
        <p:nvGraphicFramePr>
          <p:cNvPr id="57" name="Table Placeholder 24"/>
          <p:cNvGraphicFramePr>
            <a:graphicFrameLocks/>
          </p:cNvGraphicFramePr>
          <p:nvPr>
            <p:extLst>
              <p:ext uri="{D42A27DB-BD31-4B8C-83A1-F6EECF244321}">
                <p14:modId xmlns:p14="http://schemas.microsoft.com/office/powerpoint/2010/main" val="2972294434"/>
              </p:ext>
            </p:extLst>
          </p:nvPr>
        </p:nvGraphicFramePr>
        <p:xfrm>
          <a:off x="188178" y="7148545"/>
          <a:ext cx="7370166" cy="604756"/>
        </p:xfrm>
        <a:graphic>
          <a:graphicData uri="http://schemas.openxmlformats.org/drawingml/2006/table">
            <a:tbl>
              <a:tblPr firstRow="1" bandRow="1">
                <a:tableStyleId>{073A0DAA-6AF3-43AB-8588-CEC1D06C72B9}</a:tableStyleId>
              </a:tblPr>
              <a:tblGrid>
                <a:gridCol w="4032948">
                  <a:extLst>
                    <a:ext uri="{9D8B030D-6E8A-4147-A177-3AD203B41FA5}">
                      <a16:colId xmlns:a16="http://schemas.microsoft.com/office/drawing/2014/main" val="2541457022"/>
                    </a:ext>
                  </a:extLst>
                </a:gridCol>
                <a:gridCol w="956930">
                  <a:extLst>
                    <a:ext uri="{9D8B030D-6E8A-4147-A177-3AD203B41FA5}">
                      <a16:colId xmlns:a16="http://schemas.microsoft.com/office/drawing/2014/main" val="3758670665"/>
                    </a:ext>
                  </a:extLst>
                </a:gridCol>
                <a:gridCol w="1137684">
                  <a:extLst>
                    <a:ext uri="{9D8B030D-6E8A-4147-A177-3AD203B41FA5}">
                      <a16:colId xmlns:a16="http://schemas.microsoft.com/office/drawing/2014/main" val="1301133628"/>
                    </a:ext>
                  </a:extLst>
                </a:gridCol>
                <a:gridCol w="1242604">
                  <a:extLst>
                    <a:ext uri="{9D8B030D-6E8A-4147-A177-3AD203B41FA5}">
                      <a16:colId xmlns:a16="http://schemas.microsoft.com/office/drawing/2014/main" val="1994798199"/>
                    </a:ext>
                  </a:extLst>
                </a:gridCol>
              </a:tblGrid>
              <a:tr h="370840">
                <a:tc>
                  <a:txBody>
                    <a:bodyPr/>
                    <a:lstStyle/>
                    <a:p>
                      <a:pPr algn="ctr"/>
                      <a:r>
                        <a:rPr lang="en-US" sz="1200" b="0" dirty="0" smtClean="0">
                          <a:solidFill>
                            <a:schemeClr val="bg1"/>
                          </a:solidFill>
                          <a:latin typeface="Arial" panose="020B0604020202020204" pitchFamily="34" charset="0"/>
                          <a:cs typeface="Arial" panose="020B0604020202020204" pitchFamily="34" charset="0"/>
                        </a:rPr>
                        <a:t>Digital Badge Name</a:t>
                      </a:r>
                      <a:endParaRPr lang="en-US" sz="1200" b="0" dirty="0">
                        <a:solidFill>
                          <a:schemeClr val="bg1"/>
                        </a:solidFill>
                        <a:latin typeface="Arial" panose="020B0604020202020204" pitchFamily="34" charset="0"/>
                        <a:cs typeface="Arial" panose="020B0604020202020204" pitchFamily="34" charset="0"/>
                      </a:endParaRPr>
                    </a:p>
                  </a:txBody>
                  <a:tcPr anchor="ctr">
                    <a:solidFill>
                      <a:srgbClr val="5A5A5A"/>
                    </a:solidFill>
                  </a:tcPr>
                </a:tc>
                <a:tc>
                  <a:txBody>
                    <a:bodyPr/>
                    <a:lstStyle/>
                    <a:p>
                      <a:pPr algn="ctr"/>
                      <a:r>
                        <a:rPr lang="en-US" sz="1200" b="0" dirty="0" smtClean="0">
                          <a:solidFill>
                            <a:schemeClr val="bg1"/>
                          </a:solidFill>
                          <a:latin typeface="Arial" panose="020B0604020202020204" pitchFamily="34" charset="0"/>
                          <a:cs typeface="Arial" panose="020B0604020202020204" pitchFamily="34" charset="0"/>
                        </a:rPr>
                        <a:t>Role</a:t>
                      </a:r>
                      <a:endParaRPr lang="en-US" sz="1200" b="0" dirty="0">
                        <a:solidFill>
                          <a:srgbClr val="5A5A5A"/>
                        </a:solidFill>
                        <a:latin typeface="Arial" panose="020B0604020202020204" pitchFamily="34" charset="0"/>
                        <a:cs typeface="Arial" panose="020B0604020202020204" pitchFamily="34" charset="0"/>
                      </a:endParaRPr>
                    </a:p>
                  </a:txBody>
                  <a:tcPr anchor="ctr">
                    <a:solidFill>
                      <a:srgbClr val="5A5A5A"/>
                    </a:solidFill>
                  </a:tcPr>
                </a:tc>
                <a:tc>
                  <a:txBody>
                    <a:bodyPr/>
                    <a:lstStyle/>
                    <a:p>
                      <a:pPr algn="ctr"/>
                      <a:r>
                        <a:rPr lang="en-US" sz="1200" b="0" dirty="0" smtClean="0">
                          <a:solidFill>
                            <a:schemeClr val="bg1"/>
                          </a:solidFill>
                          <a:latin typeface="Arial" panose="020B0604020202020204" pitchFamily="34" charset="0"/>
                          <a:cs typeface="Arial" panose="020B0604020202020204" pitchFamily="34" charset="0"/>
                        </a:rPr>
                        <a:t>Level</a:t>
                      </a:r>
                      <a:endParaRPr lang="en-US" sz="1200" b="0" dirty="0">
                        <a:solidFill>
                          <a:schemeClr val="bg1"/>
                        </a:solidFill>
                        <a:latin typeface="Arial" panose="020B0604020202020204" pitchFamily="34" charset="0"/>
                        <a:cs typeface="Arial" panose="020B0604020202020204" pitchFamily="34" charset="0"/>
                      </a:endParaRPr>
                    </a:p>
                  </a:txBody>
                  <a:tcPr anchor="ctr">
                    <a:solidFill>
                      <a:srgbClr val="5A5A5A"/>
                    </a:solidFill>
                  </a:tcPr>
                </a:tc>
                <a:tc>
                  <a:txBody>
                    <a:bodyPr/>
                    <a:lstStyle/>
                    <a:p>
                      <a:pPr algn="ctr"/>
                      <a:r>
                        <a:rPr lang="en-US" sz="1200" b="0" baseline="0" dirty="0" smtClean="0">
                          <a:solidFill>
                            <a:schemeClr val="bg1"/>
                          </a:solidFill>
                          <a:latin typeface="Arial" panose="020B0604020202020204" pitchFamily="34" charset="0"/>
                          <a:cs typeface="Arial" panose="020B0604020202020204" pitchFamily="34" charset="0"/>
                        </a:rPr>
                        <a:t>Length</a:t>
                      </a:r>
                      <a:endParaRPr lang="en-US" sz="1200" b="0" dirty="0">
                        <a:solidFill>
                          <a:schemeClr val="bg1"/>
                        </a:solidFill>
                        <a:latin typeface="Arial" panose="020B0604020202020204" pitchFamily="34" charset="0"/>
                        <a:cs typeface="Arial" panose="020B0604020202020204" pitchFamily="34" charset="0"/>
                      </a:endParaRPr>
                    </a:p>
                  </a:txBody>
                  <a:tcPr anchor="ctr">
                    <a:solidFill>
                      <a:srgbClr val="5A5A5A"/>
                    </a:solidFill>
                  </a:tcPr>
                </a:tc>
                <a:extLst>
                  <a:ext uri="{0D108BD9-81ED-4DB2-BD59-A6C34878D82A}">
                    <a16:rowId xmlns:a16="http://schemas.microsoft.com/office/drawing/2014/main" val="1122465519"/>
                  </a:ext>
                </a:extLst>
              </a:tr>
              <a:tr h="233916">
                <a:tc>
                  <a:txBody>
                    <a:bodyPr/>
                    <a:lstStyle/>
                    <a:p>
                      <a:pPr fontAlgn="base"/>
                      <a:r>
                        <a:rPr lang="en-US" sz="900" b="0" i="0" kern="1200" dirty="0" smtClean="0">
                          <a:solidFill>
                            <a:schemeClr val="dk1"/>
                          </a:solidFill>
                          <a:effectLst/>
                          <a:latin typeface="Arial" panose="020B0604020202020204" pitchFamily="34" charset="0"/>
                          <a:ea typeface="+mn-ea"/>
                          <a:cs typeface="Arial" panose="020B0604020202020204" pitchFamily="34" charset="0"/>
                          <a:hlinkClick r:id="rId17"/>
                        </a:rPr>
                        <a:t>CA </a:t>
                      </a:r>
                      <a:r>
                        <a:rPr lang="en-US" sz="900" b="0" i="0" kern="1200" dirty="0" err="1" smtClean="0">
                          <a:solidFill>
                            <a:schemeClr val="dk1"/>
                          </a:solidFill>
                          <a:effectLst/>
                          <a:latin typeface="Arial" panose="020B0604020202020204" pitchFamily="34" charset="0"/>
                          <a:ea typeface="+mn-ea"/>
                          <a:cs typeface="Arial" panose="020B0604020202020204" pitchFamily="34" charset="0"/>
                          <a:hlinkClick r:id="rId17"/>
                        </a:rPr>
                        <a:t>NetMaster</a:t>
                      </a:r>
                      <a:r>
                        <a:rPr lang="en-US" sz="900" b="0" i="0" kern="1200" dirty="0" smtClean="0">
                          <a:solidFill>
                            <a:schemeClr val="dk1"/>
                          </a:solidFill>
                          <a:effectLst/>
                          <a:latin typeface="Arial" panose="020B0604020202020204" pitchFamily="34" charset="0"/>
                          <a:ea typeface="+mn-ea"/>
                          <a:cs typeface="Arial" panose="020B0604020202020204" pitchFamily="34" charset="0"/>
                          <a:hlinkClick r:id="rId17"/>
                        </a:rPr>
                        <a:t>® Network Management for TCP/IP - Fundamentals</a:t>
                      </a:r>
                      <a:endParaRPr lang="en-US" sz="900" b="0" i="0" kern="1200" dirty="0">
                        <a:solidFill>
                          <a:schemeClr val="dk1"/>
                        </a:solidFill>
                        <a:effectLst/>
                        <a:latin typeface="Arial" panose="020B0604020202020204" pitchFamily="34" charset="0"/>
                        <a:ea typeface="+mn-ea"/>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All Users</a:t>
                      </a: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Foundational</a:t>
                      </a: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.75 Hours</a:t>
                      </a:r>
                    </a:p>
                  </a:txBody>
                  <a:tcPr anchor="ctr"/>
                </a:tc>
                <a:extLst>
                  <a:ext uri="{0D108BD9-81ED-4DB2-BD59-A6C34878D82A}">
                    <a16:rowId xmlns:a16="http://schemas.microsoft.com/office/drawing/2014/main" val="2630082438"/>
                  </a:ext>
                </a:extLst>
              </a:tr>
            </a:tbl>
          </a:graphicData>
        </a:graphic>
      </p:graphicFrame>
    </p:spTree>
    <p:custDataLst>
      <p:tags r:id="rId1"/>
    </p:custDataLst>
    <p:extLst>
      <p:ext uri="{BB962C8B-B14F-4D97-AF65-F5344CB8AC3E}">
        <p14:creationId xmlns:p14="http://schemas.microsoft.com/office/powerpoint/2010/main" val="1332527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p:cNvGrpSpPr/>
          <p:nvPr/>
        </p:nvGrpSpPr>
        <p:grpSpPr>
          <a:xfrm>
            <a:off x="3324621" y="362974"/>
            <a:ext cx="1097280" cy="1097280"/>
            <a:chOff x="3407658" y="7151044"/>
            <a:chExt cx="1097280" cy="1097280"/>
          </a:xfrm>
        </p:grpSpPr>
        <p:sp>
          <p:nvSpPr>
            <p:cNvPr id="50" name="Oval 49"/>
            <p:cNvSpPr>
              <a:spLocks noChangeAspect="1"/>
            </p:cNvSpPr>
            <p:nvPr/>
          </p:nvSpPr>
          <p:spPr bwMode="gray">
            <a:xfrm>
              <a:off x="3407658" y="7151044"/>
              <a:ext cx="1097280" cy="1097280"/>
            </a:xfrm>
            <a:prstGeom prst="ellipse">
              <a:avLst/>
            </a:prstGeom>
            <a:solidFill>
              <a:srgbClr val="CC092F"/>
            </a:solidFill>
            <a:ln w="76200">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a:p>
          </p:txBody>
        </p:sp>
        <p:grpSp>
          <p:nvGrpSpPr>
            <p:cNvPr id="51" name="Lane Assistance">
              <a:extLst>
                <a:ext uri="{FF2B5EF4-FFF2-40B4-BE49-F238E27FC236}">
                  <a16:creationId xmlns:a16="http://schemas.microsoft.com/office/drawing/2014/main" id="{C97A2AB2-706A-4F2D-83AF-4A62D463EDFA}"/>
                </a:ext>
              </a:extLst>
            </p:cNvPr>
            <p:cNvGrpSpPr>
              <a:grpSpLocks noChangeAspect="1"/>
            </p:cNvGrpSpPr>
            <p:nvPr/>
          </p:nvGrpSpPr>
          <p:grpSpPr>
            <a:xfrm>
              <a:off x="3613398" y="7463346"/>
              <a:ext cx="685800" cy="472677"/>
              <a:chOff x="5302250" y="50800"/>
              <a:chExt cx="1430338" cy="985838"/>
            </a:xfrm>
            <a:solidFill>
              <a:schemeClr val="bg1"/>
            </a:solidFill>
          </p:grpSpPr>
          <p:sp>
            <p:nvSpPr>
              <p:cNvPr id="52" name="Freeform 9">
                <a:extLst>
                  <a:ext uri="{FF2B5EF4-FFF2-40B4-BE49-F238E27FC236}">
                    <a16:creationId xmlns:a16="http://schemas.microsoft.com/office/drawing/2014/main" id="{4BB15C2A-9557-489F-9578-4D61F9FD3564}"/>
                  </a:ext>
                </a:extLst>
              </p:cNvPr>
              <p:cNvSpPr>
                <a:spLocks/>
              </p:cNvSpPr>
              <p:nvPr/>
            </p:nvSpPr>
            <p:spPr bwMode="auto">
              <a:xfrm>
                <a:off x="5775325" y="50800"/>
                <a:ext cx="498475" cy="985838"/>
              </a:xfrm>
              <a:custGeom>
                <a:avLst/>
                <a:gdLst>
                  <a:gd name="T0" fmla="*/ 157 w 314"/>
                  <a:gd name="T1" fmla="*/ 0 h 621"/>
                  <a:gd name="T2" fmla="*/ 0 w 314"/>
                  <a:gd name="T3" fmla="*/ 151 h 621"/>
                  <a:gd name="T4" fmla="*/ 99 w 314"/>
                  <a:gd name="T5" fmla="*/ 151 h 621"/>
                  <a:gd name="T6" fmla="*/ 0 w 314"/>
                  <a:gd name="T7" fmla="*/ 621 h 621"/>
                  <a:gd name="T8" fmla="*/ 314 w 314"/>
                  <a:gd name="T9" fmla="*/ 621 h 621"/>
                  <a:gd name="T10" fmla="*/ 214 w 314"/>
                  <a:gd name="T11" fmla="*/ 151 h 621"/>
                  <a:gd name="T12" fmla="*/ 314 w 314"/>
                  <a:gd name="T13" fmla="*/ 151 h 621"/>
                  <a:gd name="T14" fmla="*/ 157 w 314"/>
                  <a:gd name="T15" fmla="*/ 0 h 6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4" h="621">
                    <a:moveTo>
                      <a:pt x="157" y="0"/>
                    </a:moveTo>
                    <a:lnTo>
                      <a:pt x="0" y="151"/>
                    </a:lnTo>
                    <a:lnTo>
                      <a:pt x="99" y="151"/>
                    </a:lnTo>
                    <a:lnTo>
                      <a:pt x="0" y="621"/>
                    </a:lnTo>
                    <a:lnTo>
                      <a:pt x="314" y="621"/>
                    </a:lnTo>
                    <a:lnTo>
                      <a:pt x="214" y="151"/>
                    </a:lnTo>
                    <a:lnTo>
                      <a:pt x="314" y="151"/>
                    </a:lnTo>
                    <a:lnTo>
                      <a:pt x="1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
                <a:extLst>
                  <a:ext uri="{FF2B5EF4-FFF2-40B4-BE49-F238E27FC236}">
                    <a16:creationId xmlns:a16="http://schemas.microsoft.com/office/drawing/2014/main" id="{C54F103B-8B02-4709-89F1-5D745914E74D}"/>
                  </a:ext>
                </a:extLst>
              </p:cNvPr>
              <p:cNvSpPr>
                <a:spLocks/>
              </p:cNvSpPr>
              <p:nvPr/>
            </p:nvSpPr>
            <p:spPr bwMode="auto">
              <a:xfrm>
                <a:off x="5302250" y="58738"/>
                <a:ext cx="395288" cy="977900"/>
              </a:xfrm>
              <a:custGeom>
                <a:avLst/>
                <a:gdLst>
                  <a:gd name="T0" fmla="*/ 225 w 249"/>
                  <a:gd name="T1" fmla="*/ 0 h 616"/>
                  <a:gd name="T2" fmla="*/ 0 w 249"/>
                  <a:gd name="T3" fmla="*/ 616 h 616"/>
                  <a:gd name="T4" fmla="*/ 66 w 249"/>
                  <a:gd name="T5" fmla="*/ 616 h 616"/>
                  <a:gd name="T6" fmla="*/ 249 w 249"/>
                  <a:gd name="T7" fmla="*/ 0 h 616"/>
                  <a:gd name="T8" fmla="*/ 249 w 249"/>
                  <a:gd name="T9" fmla="*/ 0 h 616"/>
                  <a:gd name="T10" fmla="*/ 225 w 249"/>
                  <a:gd name="T11" fmla="*/ 0 h 616"/>
                </a:gdLst>
                <a:ahLst/>
                <a:cxnLst>
                  <a:cxn ang="0">
                    <a:pos x="T0" y="T1"/>
                  </a:cxn>
                  <a:cxn ang="0">
                    <a:pos x="T2" y="T3"/>
                  </a:cxn>
                  <a:cxn ang="0">
                    <a:pos x="T4" y="T5"/>
                  </a:cxn>
                  <a:cxn ang="0">
                    <a:pos x="T6" y="T7"/>
                  </a:cxn>
                  <a:cxn ang="0">
                    <a:pos x="T8" y="T9"/>
                  </a:cxn>
                  <a:cxn ang="0">
                    <a:pos x="T10" y="T11"/>
                  </a:cxn>
                </a:cxnLst>
                <a:rect l="0" t="0" r="r" b="b"/>
                <a:pathLst>
                  <a:path w="249" h="616">
                    <a:moveTo>
                      <a:pt x="225" y="0"/>
                    </a:moveTo>
                    <a:lnTo>
                      <a:pt x="0" y="616"/>
                    </a:lnTo>
                    <a:lnTo>
                      <a:pt x="66" y="616"/>
                    </a:lnTo>
                    <a:lnTo>
                      <a:pt x="249" y="0"/>
                    </a:lnTo>
                    <a:lnTo>
                      <a:pt x="249" y="0"/>
                    </a:lnTo>
                    <a:lnTo>
                      <a:pt x="22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1">
                <a:extLst>
                  <a:ext uri="{FF2B5EF4-FFF2-40B4-BE49-F238E27FC236}">
                    <a16:creationId xmlns:a16="http://schemas.microsoft.com/office/drawing/2014/main" id="{7D7C5290-5B23-460C-B6B2-3AEC8A374D59}"/>
                  </a:ext>
                </a:extLst>
              </p:cNvPr>
              <p:cNvSpPr>
                <a:spLocks/>
              </p:cNvSpPr>
              <p:nvPr/>
            </p:nvSpPr>
            <p:spPr bwMode="auto">
              <a:xfrm>
                <a:off x="6337300" y="58738"/>
                <a:ext cx="395288" cy="977900"/>
              </a:xfrm>
              <a:custGeom>
                <a:avLst/>
                <a:gdLst>
                  <a:gd name="T0" fmla="*/ 24 w 249"/>
                  <a:gd name="T1" fmla="*/ 0 h 616"/>
                  <a:gd name="T2" fmla="*/ 0 w 249"/>
                  <a:gd name="T3" fmla="*/ 0 h 616"/>
                  <a:gd name="T4" fmla="*/ 0 w 249"/>
                  <a:gd name="T5" fmla="*/ 0 h 616"/>
                  <a:gd name="T6" fmla="*/ 183 w 249"/>
                  <a:gd name="T7" fmla="*/ 616 h 616"/>
                  <a:gd name="T8" fmla="*/ 249 w 249"/>
                  <a:gd name="T9" fmla="*/ 616 h 616"/>
                  <a:gd name="T10" fmla="*/ 24 w 249"/>
                  <a:gd name="T11" fmla="*/ 0 h 616"/>
                </a:gdLst>
                <a:ahLst/>
                <a:cxnLst>
                  <a:cxn ang="0">
                    <a:pos x="T0" y="T1"/>
                  </a:cxn>
                  <a:cxn ang="0">
                    <a:pos x="T2" y="T3"/>
                  </a:cxn>
                  <a:cxn ang="0">
                    <a:pos x="T4" y="T5"/>
                  </a:cxn>
                  <a:cxn ang="0">
                    <a:pos x="T6" y="T7"/>
                  </a:cxn>
                  <a:cxn ang="0">
                    <a:pos x="T8" y="T9"/>
                  </a:cxn>
                  <a:cxn ang="0">
                    <a:pos x="T10" y="T11"/>
                  </a:cxn>
                </a:cxnLst>
                <a:rect l="0" t="0" r="r" b="b"/>
                <a:pathLst>
                  <a:path w="249" h="616">
                    <a:moveTo>
                      <a:pt x="24" y="0"/>
                    </a:moveTo>
                    <a:lnTo>
                      <a:pt x="0" y="0"/>
                    </a:lnTo>
                    <a:lnTo>
                      <a:pt x="0" y="0"/>
                    </a:lnTo>
                    <a:lnTo>
                      <a:pt x="183" y="616"/>
                    </a:lnTo>
                    <a:lnTo>
                      <a:pt x="249" y="616"/>
                    </a:lnTo>
                    <a:lnTo>
                      <a:pt x="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 name="TextBox 1"/>
          <p:cNvSpPr txBox="1"/>
          <p:nvPr/>
        </p:nvSpPr>
        <p:spPr>
          <a:xfrm>
            <a:off x="87394" y="301219"/>
            <a:ext cx="3340097" cy="738664"/>
          </a:xfrm>
          <a:prstGeom prst="rect">
            <a:avLst/>
          </a:prstGeom>
          <a:noFill/>
        </p:spPr>
        <p:txBody>
          <a:bodyPr wrap="square" tIns="91440" bIns="91440" rtlCol="0" anchor="ctr" anchorCtr="0">
            <a:spAutoFit/>
          </a:bodyPr>
          <a:lstStyle/>
          <a:p>
            <a:pPr algn="ctr"/>
            <a:r>
              <a:rPr lang="en-US" dirty="0" err="1" smtClean="0">
                <a:solidFill>
                  <a:schemeClr val="bg1"/>
                </a:solidFill>
                <a:latin typeface="Arial" panose="020B0604020202020204" pitchFamily="34" charset="0"/>
                <a:cs typeface="Arial" panose="020B0604020202020204" pitchFamily="34" charset="0"/>
              </a:rPr>
              <a:t>NetMaster</a:t>
            </a:r>
            <a:r>
              <a:rPr lang="en-US" dirty="0" smtClean="0">
                <a:solidFill>
                  <a:schemeClr val="bg1"/>
                </a:solidFill>
                <a:latin typeface="Arial" panose="020B0604020202020204" pitchFamily="34" charset="0"/>
                <a:cs typeface="Arial" panose="020B0604020202020204" pitchFamily="34" charset="0"/>
              </a:rPr>
              <a:t> Network Intelligence</a:t>
            </a:r>
            <a:endParaRPr lang="en-US" baseline="30000" dirty="0" smtClean="0">
              <a:solidFill>
                <a:schemeClr val="bg1"/>
              </a:solidFill>
              <a:latin typeface="Arial" panose="020B0604020202020204" pitchFamily="34" charset="0"/>
              <a:cs typeface="Arial" panose="020B0604020202020204" pitchFamily="34" charset="0"/>
            </a:endParaRPr>
          </a:p>
        </p:txBody>
      </p:sp>
      <p:sp>
        <p:nvSpPr>
          <p:cNvPr id="3" name="TextBox 2"/>
          <p:cNvSpPr txBox="1"/>
          <p:nvPr/>
        </p:nvSpPr>
        <p:spPr>
          <a:xfrm>
            <a:off x="111958" y="1916385"/>
            <a:ext cx="3955792" cy="461665"/>
          </a:xfrm>
          <a:prstGeom prst="rect">
            <a:avLst/>
          </a:prstGeom>
          <a:noFill/>
        </p:spPr>
        <p:txBody>
          <a:bodyPr wrap="square" tIns="91440" bIns="91440" rtlCol="0" anchor="ctr" anchorCtr="0">
            <a:spAutoFit/>
          </a:bodyPr>
          <a:lstStyle/>
          <a:p>
            <a:r>
              <a:rPr lang="en-US" dirty="0" smtClean="0">
                <a:solidFill>
                  <a:srgbClr val="5A5A5A"/>
                </a:solidFill>
                <a:latin typeface="Arial" panose="020B0604020202020204" pitchFamily="34" charset="0"/>
                <a:cs typeface="Arial" panose="020B0604020202020204" pitchFamily="34" charset="0"/>
              </a:rPr>
              <a:t>Operational Intelligence</a:t>
            </a:r>
          </a:p>
        </p:txBody>
      </p:sp>
      <p:sp>
        <p:nvSpPr>
          <p:cNvPr id="55" name="TextBox 54"/>
          <p:cNvSpPr txBox="1"/>
          <p:nvPr/>
        </p:nvSpPr>
        <p:spPr>
          <a:xfrm>
            <a:off x="114940" y="1324420"/>
            <a:ext cx="3604949" cy="646331"/>
          </a:xfrm>
          <a:prstGeom prst="rect">
            <a:avLst/>
          </a:prstGeom>
          <a:noFill/>
        </p:spPr>
        <p:txBody>
          <a:bodyPr wrap="square" tIns="91440" bIns="91440" rtlCol="0" anchor="ctr" anchorCtr="0">
            <a:spAutoFit/>
          </a:bodyPr>
          <a:lstStyle/>
          <a:p>
            <a:r>
              <a:rPr lang="en-US" sz="3000" dirty="0" smtClean="0">
                <a:latin typeface="Arial" panose="020B0604020202020204" pitchFamily="34" charset="0"/>
                <a:cs typeface="Arial" panose="020B0604020202020204" pitchFamily="34" charset="0"/>
              </a:rPr>
              <a:t>Learning Path</a:t>
            </a:r>
          </a:p>
        </p:txBody>
      </p:sp>
      <p:sp>
        <p:nvSpPr>
          <p:cNvPr id="4" name="TextBox 3"/>
          <p:cNvSpPr txBox="1"/>
          <p:nvPr/>
        </p:nvSpPr>
        <p:spPr>
          <a:xfrm>
            <a:off x="-2422166" y="1004013"/>
            <a:ext cx="1987826" cy="800219"/>
          </a:xfrm>
          <a:prstGeom prst="rect">
            <a:avLst/>
          </a:prstGeom>
          <a:solidFill>
            <a:schemeClr val="accent3">
              <a:lumMod val="60000"/>
              <a:lumOff val="40000"/>
            </a:schemeClr>
          </a:solidFill>
        </p:spPr>
        <p:txBody>
          <a:bodyPr wrap="square" tIns="91440" bIns="91440" rtlCol="0" anchor="ctr" anchorCtr="0">
            <a:spAutoFit/>
          </a:bodyPr>
          <a:lstStyle/>
          <a:p>
            <a:pPr algn="ctr"/>
            <a:r>
              <a:rPr lang="en-US" sz="2000" dirty="0" smtClean="0"/>
              <a:t>Insert Product Name</a:t>
            </a:r>
          </a:p>
        </p:txBody>
      </p:sp>
      <p:sp>
        <p:nvSpPr>
          <p:cNvPr id="18" name="TextBox 17"/>
          <p:cNvSpPr txBox="1"/>
          <p:nvPr/>
        </p:nvSpPr>
        <p:spPr>
          <a:xfrm>
            <a:off x="-2425148" y="1965458"/>
            <a:ext cx="1987826" cy="492443"/>
          </a:xfrm>
          <a:prstGeom prst="rect">
            <a:avLst/>
          </a:prstGeom>
          <a:solidFill>
            <a:schemeClr val="accent3">
              <a:lumMod val="60000"/>
              <a:lumOff val="40000"/>
            </a:schemeClr>
          </a:solidFill>
        </p:spPr>
        <p:txBody>
          <a:bodyPr wrap="square" tIns="91440" bIns="91440" rtlCol="0" anchor="ctr" anchorCtr="0">
            <a:spAutoFit/>
          </a:bodyPr>
          <a:lstStyle/>
          <a:p>
            <a:pPr algn="ctr"/>
            <a:r>
              <a:rPr lang="en-US" sz="2000" dirty="0" smtClean="0"/>
              <a:t>Insert Role</a:t>
            </a:r>
          </a:p>
        </p:txBody>
      </p:sp>
      <p:graphicFrame>
        <p:nvGraphicFramePr>
          <p:cNvPr id="25" name="Table Placeholder 24"/>
          <p:cNvGraphicFramePr>
            <a:graphicFrameLocks noGrp="1"/>
          </p:cNvGraphicFramePr>
          <p:nvPr>
            <p:ph type="tbl" sz="quarter" idx="14"/>
            <p:extLst>
              <p:ext uri="{D42A27DB-BD31-4B8C-83A1-F6EECF244321}">
                <p14:modId xmlns:p14="http://schemas.microsoft.com/office/powerpoint/2010/main" val="713430397"/>
              </p:ext>
            </p:extLst>
          </p:nvPr>
        </p:nvGraphicFramePr>
        <p:xfrm>
          <a:off x="188178" y="2365137"/>
          <a:ext cx="7370166" cy="1336276"/>
        </p:xfrm>
        <a:graphic>
          <a:graphicData uri="http://schemas.openxmlformats.org/drawingml/2006/table">
            <a:tbl>
              <a:tblPr firstRow="1" bandRow="1">
                <a:tableStyleId>{073A0DAA-6AF3-43AB-8588-CEC1D06C72B9}</a:tableStyleId>
              </a:tblPr>
              <a:tblGrid>
                <a:gridCol w="4032948">
                  <a:extLst>
                    <a:ext uri="{9D8B030D-6E8A-4147-A177-3AD203B41FA5}">
                      <a16:colId xmlns:a16="http://schemas.microsoft.com/office/drawing/2014/main" val="2541457022"/>
                    </a:ext>
                  </a:extLst>
                </a:gridCol>
                <a:gridCol w="956930">
                  <a:extLst>
                    <a:ext uri="{9D8B030D-6E8A-4147-A177-3AD203B41FA5}">
                      <a16:colId xmlns:a16="http://schemas.microsoft.com/office/drawing/2014/main" val="3758670665"/>
                    </a:ext>
                  </a:extLst>
                </a:gridCol>
                <a:gridCol w="1137684">
                  <a:extLst>
                    <a:ext uri="{9D8B030D-6E8A-4147-A177-3AD203B41FA5}">
                      <a16:colId xmlns:a16="http://schemas.microsoft.com/office/drawing/2014/main" val="1301133628"/>
                    </a:ext>
                  </a:extLst>
                </a:gridCol>
                <a:gridCol w="1242604">
                  <a:extLst>
                    <a:ext uri="{9D8B030D-6E8A-4147-A177-3AD203B41FA5}">
                      <a16:colId xmlns:a16="http://schemas.microsoft.com/office/drawing/2014/main" val="1994798199"/>
                    </a:ext>
                  </a:extLst>
                </a:gridCol>
              </a:tblGrid>
              <a:tr h="370840">
                <a:tc>
                  <a:txBody>
                    <a:bodyPr/>
                    <a:lstStyle/>
                    <a:p>
                      <a:pPr algn="ctr"/>
                      <a:r>
                        <a:rPr lang="en-US" sz="1200" b="0" dirty="0" smtClean="0">
                          <a:solidFill>
                            <a:schemeClr val="bg1"/>
                          </a:solidFill>
                          <a:latin typeface="Arial" panose="020B0604020202020204" pitchFamily="34" charset="0"/>
                          <a:cs typeface="Arial" panose="020B0604020202020204" pitchFamily="34" charset="0"/>
                        </a:rPr>
                        <a:t>Course Name</a:t>
                      </a:r>
                      <a:endParaRPr lang="en-US" sz="1200" b="0" dirty="0">
                        <a:solidFill>
                          <a:schemeClr val="bg1"/>
                        </a:solidFill>
                        <a:latin typeface="Arial" panose="020B0604020202020204" pitchFamily="34" charset="0"/>
                        <a:cs typeface="Arial" panose="020B0604020202020204" pitchFamily="34" charset="0"/>
                      </a:endParaRPr>
                    </a:p>
                  </a:txBody>
                  <a:tcPr anchor="ctr">
                    <a:solidFill>
                      <a:srgbClr val="5A5A5A"/>
                    </a:solidFill>
                  </a:tcPr>
                </a:tc>
                <a:tc>
                  <a:txBody>
                    <a:bodyPr/>
                    <a:lstStyle/>
                    <a:p>
                      <a:pPr algn="ctr"/>
                      <a:r>
                        <a:rPr lang="en-US" sz="1200" b="0" dirty="0" smtClean="0">
                          <a:solidFill>
                            <a:schemeClr val="bg1"/>
                          </a:solidFill>
                          <a:latin typeface="Arial" panose="020B0604020202020204" pitchFamily="34" charset="0"/>
                          <a:cs typeface="Arial" panose="020B0604020202020204" pitchFamily="34" charset="0"/>
                        </a:rPr>
                        <a:t>Code</a:t>
                      </a:r>
                      <a:endParaRPr lang="en-US" sz="1200" b="0" dirty="0">
                        <a:solidFill>
                          <a:srgbClr val="5A5A5A"/>
                        </a:solidFill>
                        <a:latin typeface="Arial" panose="020B0604020202020204" pitchFamily="34" charset="0"/>
                        <a:cs typeface="Arial" panose="020B0604020202020204" pitchFamily="34" charset="0"/>
                      </a:endParaRPr>
                    </a:p>
                  </a:txBody>
                  <a:tcPr anchor="ctr">
                    <a:solidFill>
                      <a:srgbClr val="5A5A5A"/>
                    </a:solidFill>
                  </a:tcPr>
                </a:tc>
                <a:tc>
                  <a:txBody>
                    <a:bodyPr/>
                    <a:lstStyle/>
                    <a:p>
                      <a:pPr algn="ctr"/>
                      <a:r>
                        <a:rPr lang="en-US" sz="1200" b="0" dirty="0" smtClean="0">
                          <a:solidFill>
                            <a:schemeClr val="bg1"/>
                          </a:solidFill>
                          <a:latin typeface="Arial" panose="020B0604020202020204" pitchFamily="34" charset="0"/>
                          <a:cs typeface="Arial" panose="020B0604020202020204" pitchFamily="34" charset="0"/>
                        </a:rPr>
                        <a:t>Type</a:t>
                      </a:r>
                      <a:endParaRPr lang="en-US" sz="1200" b="0" dirty="0">
                        <a:solidFill>
                          <a:schemeClr val="bg1"/>
                        </a:solidFill>
                        <a:latin typeface="Arial" panose="020B0604020202020204" pitchFamily="34" charset="0"/>
                        <a:cs typeface="Arial" panose="020B0604020202020204" pitchFamily="34" charset="0"/>
                      </a:endParaRPr>
                    </a:p>
                  </a:txBody>
                  <a:tcPr anchor="ctr">
                    <a:solidFill>
                      <a:srgbClr val="5A5A5A"/>
                    </a:solidFill>
                  </a:tcPr>
                </a:tc>
                <a:tc>
                  <a:txBody>
                    <a:bodyPr/>
                    <a:lstStyle/>
                    <a:p>
                      <a:pPr algn="ctr"/>
                      <a:r>
                        <a:rPr lang="en-US" sz="1200" b="0" baseline="0" dirty="0" smtClean="0">
                          <a:solidFill>
                            <a:schemeClr val="bg1"/>
                          </a:solidFill>
                          <a:latin typeface="Arial" panose="020B0604020202020204" pitchFamily="34" charset="0"/>
                          <a:cs typeface="Arial" panose="020B0604020202020204" pitchFamily="34" charset="0"/>
                        </a:rPr>
                        <a:t>Length</a:t>
                      </a:r>
                      <a:endParaRPr lang="en-US" sz="1200" b="0" dirty="0">
                        <a:solidFill>
                          <a:schemeClr val="bg1"/>
                        </a:solidFill>
                        <a:latin typeface="Arial" panose="020B0604020202020204" pitchFamily="34" charset="0"/>
                        <a:cs typeface="Arial" panose="020B0604020202020204" pitchFamily="34" charset="0"/>
                      </a:endParaRPr>
                    </a:p>
                  </a:txBody>
                  <a:tcPr anchor="ctr">
                    <a:solidFill>
                      <a:srgbClr val="5A5A5A"/>
                    </a:solidFill>
                  </a:tcPr>
                </a:tc>
                <a:extLst>
                  <a:ext uri="{0D108BD9-81ED-4DB2-BD59-A6C34878D82A}">
                    <a16:rowId xmlns:a16="http://schemas.microsoft.com/office/drawing/2014/main" val="1122465519"/>
                  </a:ext>
                </a:extLst>
              </a:tr>
              <a:tr h="233916">
                <a:tc>
                  <a:txBody>
                    <a:bodyPr/>
                    <a:lstStyle/>
                    <a:p>
                      <a:pPr marL="0" marR="0" lvl="0" indent="0" algn="l"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CA Mainframe Operational Intelligence YouTube Playlist</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3"/>
                        </a:rPr>
                        <a:t>Playlist</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Videos</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N/A</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630082438"/>
                  </a:ext>
                </a:extLst>
              </a:tr>
              <a:tr h="233916">
                <a:tc>
                  <a:txBody>
                    <a:bodyPr/>
                    <a:lstStyle/>
                    <a:p>
                      <a:pPr algn="l"/>
                      <a:r>
                        <a:rPr lang="en-US" sz="900" dirty="0" smtClean="0">
                          <a:solidFill>
                            <a:sysClr val="windowText" lastClr="000000"/>
                          </a:solidFill>
                          <a:latin typeface="Arial" panose="020B0604020202020204" pitchFamily="34" charset="0"/>
                          <a:cs typeface="Arial" panose="020B0604020202020204" pitchFamily="34" charset="0"/>
                        </a:rPr>
                        <a:t>CA Mainframe Operational Intelligence: Monitoring Appliance Health 200</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4"/>
                        </a:rPr>
                        <a:t>06MOI20200</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 Training</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.25 Hours</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822950717"/>
                  </a:ext>
                </a:extLst>
              </a:tr>
              <a:tr h="233916">
                <a:tc>
                  <a:txBody>
                    <a:bodyPr/>
                    <a:lstStyle/>
                    <a:p>
                      <a:pPr algn="l"/>
                      <a:r>
                        <a:rPr lang="en-US" sz="900" dirty="0" smtClean="0">
                          <a:solidFill>
                            <a:sysClr val="windowText" lastClr="000000"/>
                          </a:solidFill>
                          <a:latin typeface="Arial" panose="020B0604020202020204" pitchFamily="34" charset="0"/>
                          <a:cs typeface="Arial" panose="020B0604020202020204" pitchFamily="34" charset="0"/>
                        </a:rPr>
                        <a:t>CA Mainframe Operational Intelligence: Set Up Email Alerts to Monitor Appliance Health Metrics 200</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hlinkClick r:id="rId5"/>
                        </a:rPr>
                        <a:t>06MOI20210</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tc>
                  <a:txBody>
                    <a:bodyPr/>
                    <a:lstStyle/>
                    <a:p>
                      <a:pPr marL="0" marR="0" lvl="0" indent="0" algn="ctr" defTabSz="388620" rtl="0" eaLnBrk="1" fontAlgn="auto" latinLnBrk="0" hangingPunct="1">
                        <a:lnSpc>
                          <a:spcPct val="100000"/>
                        </a:lnSpc>
                        <a:spcBef>
                          <a:spcPts val="0"/>
                        </a:spcBef>
                        <a:spcAft>
                          <a:spcPts val="0"/>
                        </a:spcAft>
                        <a:buClrTx/>
                        <a:buSzTx/>
                        <a:buFontTx/>
                        <a:buNone/>
                        <a:tabLst/>
                        <a:defRPr/>
                      </a:pPr>
                      <a:r>
                        <a:rPr lang="en-US" sz="900" dirty="0" smtClean="0">
                          <a:solidFill>
                            <a:sysClr val="windowText" lastClr="000000"/>
                          </a:solidFill>
                          <a:latin typeface="Arial" panose="020B0604020202020204" pitchFamily="34" charset="0"/>
                          <a:cs typeface="Arial" panose="020B0604020202020204" pitchFamily="34" charset="0"/>
                        </a:rPr>
                        <a:t>Web-Based Training</a:t>
                      </a:r>
                    </a:p>
                  </a:txBody>
                  <a:tcPr anchor="ctr"/>
                </a:tc>
                <a:tc>
                  <a:txBody>
                    <a:bodyPr/>
                    <a:lstStyle/>
                    <a:p>
                      <a:pPr algn="ctr"/>
                      <a:r>
                        <a:rPr lang="en-US" sz="900" dirty="0" smtClean="0">
                          <a:solidFill>
                            <a:sysClr val="windowText" lastClr="000000"/>
                          </a:solidFill>
                          <a:latin typeface="Arial" panose="020B0604020202020204" pitchFamily="34" charset="0"/>
                          <a:cs typeface="Arial" panose="020B0604020202020204" pitchFamily="34" charset="0"/>
                        </a:rPr>
                        <a:t>.25 Hours</a:t>
                      </a:r>
                      <a:endParaRPr lang="en-US" sz="900" dirty="0">
                        <a:solidFill>
                          <a:sysClr val="windowText" lastClr="000000"/>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580747943"/>
                  </a:ext>
                </a:extLst>
              </a:tr>
            </a:tbl>
          </a:graphicData>
        </a:graphic>
      </p:graphicFrame>
      <p:sp>
        <p:nvSpPr>
          <p:cNvPr id="22" name="Footer Placeholder 21"/>
          <p:cNvSpPr>
            <a:spLocks noGrp="1"/>
          </p:cNvSpPr>
          <p:nvPr>
            <p:ph type="ftr" sz="quarter" idx="13"/>
          </p:nvPr>
        </p:nvSpPr>
        <p:spPr/>
        <p:txBody>
          <a:bodyPr/>
          <a:lstStyle/>
          <a:p>
            <a:pPr marL="285750" lvl="1" algn="ctr">
              <a:spcAft>
                <a:spcPts val="600"/>
              </a:spcAft>
            </a:pPr>
            <a:r>
              <a:rPr lang="en-US" smtClean="0"/>
              <a:t>Copyright © 2020 Broadcom.  All Rights Reserved.  The term “Broadcom” refers to Broadcom Inc. and/or its subsidiaries.</a:t>
            </a:r>
            <a:endParaRPr lang="en-US" dirty="0"/>
          </a:p>
        </p:txBody>
      </p:sp>
      <p:sp>
        <p:nvSpPr>
          <p:cNvPr id="75" name="TextBox 74"/>
          <p:cNvSpPr txBox="1"/>
          <p:nvPr/>
        </p:nvSpPr>
        <p:spPr>
          <a:xfrm>
            <a:off x="-2580834" y="6591469"/>
            <a:ext cx="1987826" cy="2646878"/>
          </a:xfrm>
          <a:prstGeom prst="rect">
            <a:avLst/>
          </a:prstGeom>
          <a:solidFill>
            <a:schemeClr val="accent3">
              <a:lumMod val="60000"/>
              <a:lumOff val="40000"/>
            </a:schemeClr>
          </a:solidFill>
        </p:spPr>
        <p:txBody>
          <a:bodyPr wrap="square" tIns="91440" bIns="91440" rtlCol="0" anchor="ctr" anchorCtr="0">
            <a:spAutoFit/>
          </a:bodyPr>
          <a:lstStyle/>
          <a:p>
            <a:pPr algn="ctr"/>
            <a:r>
              <a:rPr lang="en-US" sz="1600" dirty="0" smtClean="0"/>
              <a:t>The location of this content will vary, depending on how big your table is. Move as needed. Depending on the number of courses, the Learning Path document might be multiple pages.</a:t>
            </a:r>
          </a:p>
        </p:txBody>
      </p:sp>
      <p:sp>
        <p:nvSpPr>
          <p:cNvPr id="76" name="TextBox 75"/>
          <p:cNvSpPr txBox="1"/>
          <p:nvPr/>
        </p:nvSpPr>
        <p:spPr>
          <a:xfrm>
            <a:off x="-2870980" y="2946745"/>
            <a:ext cx="2693364" cy="2031325"/>
          </a:xfrm>
          <a:prstGeom prst="rect">
            <a:avLst/>
          </a:prstGeom>
          <a:solidFill>
            <a:schemeClr val="accent3">
              <a:lumMod val="60000"/>
              <a:lumOff val="40000"/>
            </a:schemeClr>
          </a:solidFill>
        </p:spPr>
        <p:txBody>
          <a:bodyPr wrap="square" tIns="91440" bIns="91440" rtlCol="0" anchor="ctr" anchorCtr="0">
            <a:spAutoFit/>
          </a:bodyPr>
          <a:lstStyle/>
          <a:p>
            <a:pPr algn="ctr"/>
            <a:r>
              <a:rPr lang="en-US" sz="1200" dirty="0" smtClean="0"/>
              <a:t>The links in the Course Column go to a folder on box</a:t>
            </a:r>
            <a:endParaRPr lang="en-US" sz="1200" dirty="0"/>
          </a:p>
          <a:p>
            <a:pPr algn="ctr"/>
            <a:r>
              <a:rPr lang="en-US" sz="1200" dirty="0" smtClean="0"/>
              <a:t>Add a folder for your Course Descriptions to this folder: </a:t>
            </a:r>
            <a:r>
              <a:rPr lang="en-US" sz="1200" dirty="0">
                <a:hlinkClick r:id="rId6"/>
              </a:rPr>
              <a:t>https://broadcom.ent.box.com/folder/93647262560</a:t>
            </a:r>
            <a:endParaRPr lang="en-US" sz="1200" dirty="0"/>
          </a:p>
          <a:p>
            <a:pPr algn="ctr"/>
            <a:r>
              <a:rPr lang="en-US" sz="1200" dirty="0" smtClean="0"/>
              <a:t>on Box and link to the descriptions there. Ensure that the course descriptions are publicly available to anyone with the link.</a:t>
            </a:r>
          </a:p>
        </p:txBody>
      </p:sp>
      <p:grpSp>
        <p:nvGrpSpPr>
          <p:cNvPr id="63" name="Group 62"/>
          <p:cNvGrpSpPr/>
          <p:nvPr/>
        </p:nvGrpSpPr>
        <p:grpSpPr>
          <a:xfrm>
            <a:off x="504986" y="7684705"/>
            <a:ext cx="3025375" cy="1752091"/>
            <a:chOff x="427530" y="7258128"/>
            <a:chExt cx="3025375" cy="1720968"/>
          </a:xfrm>
        </p:grpSpPr>
        <p:grpSp>
          <p:nvGrpSpPr>
            <p:cNvPr id="64" name="Group 63"/>
            <p:cNvGrpSpPr/>
            <p:nvPr/>
          </p:nvGrpSpPr>
          <p:grpSpPr>
            <a:xfrm>
              <a:off x="430581" y="8577113"/>
              <a:ext cx="374904" cy="374904"/>
              <a:chOff x="9214758" y="2287539"/>
              <a:chExt cx="1097280" cy="1097280"/>
            </a:xfrm>
          </p:grpSpPr>
          <p:sp>
            <p:nvSpPr>
              <p:cNvPr id="116" name="Oval 115"/>
              <p:cNvSpPr>
                <a:spLocks noChangeAspect="1"/>
              </p:cNvSpPr>
              <p:nvPr/>
            </p:nvSpPr>
            <p:spPr bwMode="gray">
              <a:xfrm>
                <a:off x="9214758" y="2287539"/>
                <a:ext cx="1097280" cy="1097280"/>
              </a:xfrm>
              <a:prstGeom prst="ellipse">
                <a:avLst/>
              </a:prstGeom>
              <a:solidFill>
                <a:schemeClr val="bg2">
                  <a:lumMod val="50000"/>
                </a:schemeClr>
              </a:solidFill>
              <a:ln w="76200">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a:p>
            </p:txBody>
          </p:sp>
          <p:sp>
            <p:nvSpPr>
              <p:cNvPr id="117" name="Freeform 7"/>
              <p:cNvSpPr>
                <a:spLocks noChangeAspect="1" noEditPoints="1"/>
              </p:cNvSpPr>
              <p:nvPr/>
            </p:nvSpPr>
            <p:spPr bwMode="auto">
              <a:xfrm>
                <a:off x="9420498" y="2588529"/>
                <a:ext cx="685801" cy="495300"/>
              </a:xfrm>
              <a:custGeom>
                <a:avLst/>
                <a:gdLst>
                  <a:gd name="T0" fmla="*/ 826 w 864"/>
                  <a:gd name="T1" fmla="*/ 28 h 624"/>
                  <a:gd name="T2" fmla="*/ 732 w 864"/>
                  <a:gd name="T3" fmla="*/ 10 h 624"/>
                  <a:gd name="T4" fmla="*/ 640 w 864"/>
                  <a:gd name="T5" fmla="*/ 1 h 624"/>
                  <a:gd name="T6" fmla="*/ 542 w 864"/>
                  <a:gd name="T7" fmla="*/ 4 h 624"/>
                  <a:gd name="T8" fmla="*/ 496 w 864"/>
                  <a:gd name="T9" fmla="*/ 13 h 624"/>
                  <a:gd name="T10" fmla="*/ 456 w 864"/>
                  <a:gd name="T11" fmla="*/ 28 h 624"/>
                  <a:gd name="T12" fmla="*/ 433 w 864"/>
                  <a:gd name="T13" fmla="*/ 42 h 624"/>
                  <a:gd name="T14" fmla="*/ 396 w 864"/>
                  <a:gd name="T15" fmla="*/ 26 h 624"/>
                  <a:gd name="T16" fmla="*/ 338 w 864"/>
                  <a:gd name="T17" fmla="*/ 13 h 624"/>
                  <a:gd name="T18" fmla="*/ 251 w 864"/>
                  <a:gd name="T19" fmla="*/ 8 h 624"/>
                  <a:gd name="T20" fmla="*/ 134 w 864"/>
                  <a:gd name="T21" fmla="*/ 19 h 624"/>
                  <a:gd name="T22" fmla="*/ 38 w 864"/>
                  <a:gd name="T23" fmla="*/ 65 h 624"/>
                  <a:gd name="T24" fmla="*/ 357 w 864"/>
                  <a:gd name="T25" fmla="*/ 606 h 624"/>
                  <a:gd name="T26" fmla="*/ 497 w 864"/>
                  <a:gd name="T27" fmla="*/ 604 h 624"/>
                  <a:gd name="T28" fmla="*/ 826 w 864"/>
                  <a:gd name="T29" fmla="*/ 65 h 624"/>
                  <a:gd name="T30" fmla="*/ 135 w 864"/>
                  <a:gd name="T31" fmla="*/ 550 h 624"/>
                  <a:gd name="T32" fmla="*/ 238 w 864"/>
                  <a:gd name="T33" fmla="*/ 535 h 624"/>
                  <a:gd name="T34" fmla="*/ 313 w 864"/>
                  <a:gd name="T35" fmla="*/ 535 h 624"/>
                  <a:gd name="T36" fmla="*/ 362 w 864"/>
                  <a:gd name="T37" fmla="*/ 544 h 624"/>
                  <a:gd name="T38" fmla="*/ 394 w 864"/>
                  <a:gd name="T39" fmla="*/ 556 h 624"/>
                  <a:gd name="T40" fmla="*/ 421 w 864"/>
                  <a:gd name="T41" fmla="*/ 559 h 624"/>
                  <a:gd name="T42" fmla="*/ 411 w 864"/>
                  <a:gd name="T43" fmla="*/ 551 h 624"/>
                  <a:gd name="T44" fmla="*/ 380 w 864"/>
                  <a:gd name="T45" fmla="*/ 535 h 624"/>
                  <a:gd name="T46" fmla="*/ 321 w 864"/>
                  <a:gd name="T47" fmla="*/ 520 h 624"/>
                  <a:gd name="T48" fmla="*/ 233 w 864"/>
                  <a:gd name="T49" fmla="*/ 520 h 624"/>
                  <a:gd name="T50" fmla="*/ 153 w 864"/>
                  <a:gd name="T51" fmla="*/ 533 h 624"/>
                  <a:gd name="T52" fmla="*/ 84 w 864"/>
                  <a:gd name="T53" fmla="*/ 551 h 624"/>
                  <a:gd name="T54" fmla="*/ 59 w 864"/>
                  <a:gd name="T55" fmla="*/ 54 h 624"/>
                  <a:gd name="T56" fmla="*/ 133 w 864"/>
                  <a:gd name="T57" fmla="*/ 39 h 624"/>
                  <a:gd name="T58" fmla="*/ 209 w 864"/>
                  <a:gd name="T59" fmla="*/ 30 h 624"/>
                  <a:gd name="T60" fmla="*/ 299 w 864"/>
                  <a:gd name="T61" fmla="*/ 31 h 624"/>
                  <a:gd name="T62" fmla="*/ 392 w 864"/>
                  <a:gd name="T63" fmla="*/ 46 h 624"/>
                  <a:gd name="T64" fmla="*/ 421 w 864"/>
                  <a:gd name="T65" fmla="*/ 559 h 624"/>
                  <a:gd name="T66" fmla="*/ 473 w 864"/>
                  <a:gd name="T67" fmla="*/ 556 h 624"/>
                  <a:gd name="T68" fmla="*/ 506 w 864"/>
                  <a:gd name="T69" fmla="*/ 544 h 624"/>
                  <a:gd name="T70" fmla="*/ 554 w 864"/>
                  <a:gd name="T71" fmla="*/ 535 h 624"/>
                  <a:gd name="T72" fmla="*/ 629 w 864"/>
                  <a:gd name="T73" fmla="*/ 535 h 624"/>
                  <a:gd name="T74" fmla="*/ 732 w 864"/>
                  <a:gd name="T75" fmla="*/ 550 h 624"/>
                  <a:gd name="T76" fmla="*/ 808 w 864"/>
                  <a:gd name="T77" fmla="*/ 559 h 624"/>
                  <a:gd name="T78" fmla="*/ 759 w 864"/>
                  <a:gd name="T79" fmla="*/ 544 h 624"/>
                  <a:gd name="T80" fmla="*/ 692 w 864"/>
                  <a:gd name="T81" fmla="*/ 528 h 624"/>
                  <a:gd name="T82" fmla="*/ 602 w 864"/>
                  <a:gd name="T83" fmla="*/ 518 h 624"/>
                  <a:gd name="T84" fmla="*/ 524 w 864"/>
                  <a:gd name="T85" fmla="*/ 524 h 624"/>
                  <a:gd name="T86" fmla="*/ 474 w 864"/>
                  <a:gd name="T87" fmla="*/ 540 h 624"/>
                  <a:gd name="T88" fmla="*/ 451 w 864"/>
                  <a:gd name="T89" fmla="*/ 555 h 624"/>
                  <a:gd name="T90" fmla="*/ 446 w 864"/>
                  <a:gd name="T91" fmla="*/ 56 h 624"/>
                  <a:gd name="T92" fmla="*/ 507 w 864"/>
                  <a:gd name="T93" fmla="*/ 39 h 624"/>
                  <a:gd name="T94" fmla="*/ 599 w 864"/>
                  <a:gd name="T95" fmla="*/ 29 h 624"/>
                  <a:gd name="T96" fmla="*/ 686 w 864"/>
                  <a:gd name="T97" fmla="*/ 32 h 624"/>
                  <a:gd name="T98" fmla="*/ 774 w 864"/>
                  <a:gd name="T99" fmla="*/ 45 h 624"/>
                  <a:gd name="T100" fmla="*/ 808 w 864"/>
                  <a:gd name="T101" fmla="*/ 559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4" h="624">
                    <a:moveTo>
                      <a:pt x="826" y="65"/>
                    </a:moveTo>
                    <a:lnTo>
                      <a:pt x="826" y="28"/>
                    </a:lnTo>
                    <a:lnTo>
                      <a:pt x="826" y="28"/>
                    </a:lnTo>
                    <a:lnTo>
                      <a:pt x="814" y="25"/>
                    </a:lnTo>
                    <a:lnTo>
                      <a:pt x="780" y="18"/>
                    </a:lnTo>
                    <a:lnTo>
                      <a:pt x="732" y="10"/>
                    </a:lnTo>
                    <a:lnTo>
                      <a:pt x="703" y="6"/>
                    </a:lnTo>
                    <a:lnTo>
                      <a:pt x="672" y="3"/>
                    </a:lnTo>
                    <a:lnTo>
                      <a:pt x="640" y="1"/>
                    </a:lnTo>
                    <a:lnTo>
                      <a:pt x="607" y="0"/>
                    </a:lnTo>
                    <a:lnTo>
                      <a:pt x="574" y="1"/>
                    </a:lnTo>
                    <a:lnTo>
                      <a:pt x="542" y="4"/>
                    </a:lnTo>
                    <a:lnTo>
                      <a:pt x="526" y="6"/>
                    </a:lnTo>
                    <a:lnTo>
                      <a:pt x="511" y="10"/>
                    </a:lnTo>
                    <a:lnTo>
                      <a:pt x="496" y="13"/>
                    </a:lnTo>
                    <a:lnTo>
                      <a:pt x="482" y="17"/>
                    </a:lnTo>
                    <a:lnTo>
                      <a:pt x="469" y="21"/>
                    </a:lnTo>
                    <a:lnTo>
                      <a:pt x="456" y="28"/>
                    </a:lnTo>
                    <a:lnTo>
                      <a:pt x="443" y="34"/>
                    </a:lnTo>
                    <a:lnTo>
                      <a:pt x="433" y="42"/>
                    </a:lnTo>
                    <a:lnTo>
                      <a:pt x="433" y="42"/>
                    </a:lnTo>
                    <a:lnTo>
                      <a:pt x="427" y="39"/>
                    </a:lnTo>
                    <a:lnTo>
                      <a:pt x="409" y="31"/>
                    </a:lnTo>
                    <a:lnTo>
                      <a:pt x="396" y="26"/>
                    </a:lnTo>
                    <a:lnTo>
                      <a:pt x="380" y="21"/>
                    </a:lnTo>
                    <a:lnTo>
                      <a:pt x="361" y="17"/>
                    </a:lnTo>
                    <a:lnTo>
                      <a:pt x="338" y="13"/>
                    </a:lnTo>
                    <a:lnTo>
                      <a:pt x="312" y="10"/>
                    </a:lnTo>
                    <a:lnTo>
                      <a:pt x="283" y="8"/>
                    </a:lnTo>
                    <a:lnTo>
                      <a:pt x="251" y="8"/>
                    </a:lnTo>
                    <a:lnTo>
                      <a:pt x="216" y="10"/>
                    </a:lnTo>
                    <a:lnTo>
                      <a:pt x="177" y="13"/>
                    </a:lnTo>
                    <a:lnTo>
                      <a:pt x="134" y="19"/>
                    </a:lnTo>
                    <a:lnTo>
                      <a:pt x="89" y="29"/>
                    </a:lnTo>
                    <a:lnTo>
                      <a:pt x="40" y="42"/>
                    </a:lnTo>
                    <a:lnTo>
                      <a:pt x="38" y="65"/>
                    </a:lnTo>
                    <a:lnTo>
                      <a:pt x="0" y="65"/>
                    </a:lnTo>
                    <a:lnTo>
                      <a:pt x="0" y="606"/>
                    </a:lnTo>
                    <a:lnTo>
                      <a:pt x="357" y="606"/>
                    </a:lnTo>
                    <a:lnTo>
                      <a:pt x="357" y="624"/>
                    </a:lnTo>
                    <a:lnTo>
                      <a:pt x="497" y="624"/>
                    </a:lnTo>
                    <a:lnTo>
                      <a:pt x="497" y="604"/>
                    </a:lnTo>
                    <a:lnTo>
                      <a:pt x="864" y="604"/>
                    </a:lnTo>
                    <a:lnTo>
                      <a:pt x="864" y="65"/>
                    </a:lnTo>
                    <a:lnTo>
                      <a:pt x="826" y="65"/>
                    </a:lnTo>
                    <a:close/>
                    <a:moveTo>
                      <a:pt x="93" y="559"/>
                    </a:moveTo>
                    <a:lnTo>
                      <a:pt x="93" y="559"/>
                    </a:lnTo>
                    <a:lnTo>
                      <a:pt x="135" y="550"/>
                    </a:lnTo>
                    <a:lnTo>
                      <a:pt x="173" y="543"/>
                    </a:lnTo>
                    <a:lnTo>
                      <a:pt x="207" y="537"/>
                    </a:lnTo>
                    <a:lnTo>
                      <a:pt x="238" y="535"/>
                    </a:lnTo>
                    <a:lnTo>
                      <a:pt x="266" y="533"/>
                    </a:lnTo>
                    <a:lnTo>
                      <a:pt x="291" y="534"/>
                    </a:lnTo>
                    <a:lnTo>
                      <a:pt x="313" y="535"/>
                    </a:lnTo>
                    <a:lnTo>
                      <a:pt x="332" y="537"/>
                    </a:lnTo>
                    <a:lnTo>
                      <a:pt x="348" y="540"/>
                    </a:lnTo>
                    <a:lnTo>
                      <a:pt x="362" y="544"/>
                    </a:lnTo>
                    <a:lnTo>
                      <a:pt x="374" y="548"/>
                    </a:lnTo>
                    <a:lnTo>
                      <a:pt x="382" y="551"/>
                    </a:lnTo>
                    <a:lnTo>
                      <a:pt x="394" y="556"/>
                    </a:lnTo>
                    <a:lnTo>
                      <a:pt x="397" y="559"/>
                    </a:lnTo>
                    <a:lnTo>
                      <a:pt x="93" y="559"/>
                    </a:lnTo>
                    <a:close/>
                    <a:moveTo>
                      <a:pt x="421" y="559"/>
                    </a:moveTo>
                    <a:lnTo>
                      <a:pt x="421" y="559"/>
                    </a:lnTo>
                    <a:lnTo>
                      <a:pt x="416" y="555"/>
                    </a:lnTo>
                    <a:lnTo>
                      <a:pt x="411" y="551"/>
                    </a:lnTo>
                    <a:lnTo>
                      <a:pt x="404" y="546"/>
                    </a:lnTo>
                    <a:lnTo>
                      <a:pt x="393" y="540"/>
                    </a:lnTo>
                    <a:lnTo>
                      <a:pt x="380" y="535"/>
                    </a:lnTo>
                    <a:lnTo>
                      <a:pt x="363" y="529"/>
                    </a:lnTo>
                    <a:lnTo>
                      <a:pt x="343" y="524"/>
                    </a:lnTo>
                    <a:lnTo>
                      <a:pt x="321" y="520"/>
                    </a:lnTo>
                    <a:lnTo>
                      <a:pt x="295" y="518"/>
                    </a:lnTo>
                    <a:lnTo>
                      <a:pt x="266" y="518"/>
                    </a:lnTo>
                    <a:lnTo>
                      <a:pt x="233" y="520"/>
                    </a:lnTo>
                    <a:lnTo>
                      <a:pt x="195" y="524"/>
                    </a:lnTo>
                    <a:lnTo>
                      <a:pt x="175" y="528"/>
                    </a:lnTo>
                    <a:lnTo>
                      <a:pt x="153" y="533"/>
                    </a:lnTo>
                    <a:lnTo>
                      <a:pt x="132" y="537"/>
                    </a:lnTo>
                    <a:lnTo>
                      <a:pt x="108" y="544"/>
                    </a:lnTo>
                    <a:lnTo>
                      <a:pt x="84" y="551"/>
                    </a:lnTo>
                    <a:lnTo>
                      <a:pt x="59" y="559"/>
                    </a:lnTo>
                    <a:lnTo>
                      <a:pt x="59" y="54"/>
                    </a:lnTo>
                    <a:lnTo>
                      <a:pt x="59" y="54"/>
                    </a:lnTo>
                    <a:lnTo>
                      <a:pt x="68" y="51"/>
                    </a:lnTo>
                    <a:lnTo>
                      <a:pt x="93" y="45"/>
                    </a:lnTo>
                    <a:lnTo>
                      <a:pt x="133" y="39"/>
                    </a:lnTo>
                    <a:lnTo>
                      <a:pt x="156" y="35"/>
                    </a:lnTo>
                    <a:lnTo>
                      <a:pt x="181" y="32"/>
                    </a:lnTo>
                    <a:lnTo>
                      <a:pt x="209" y="30"/>
                    </a:lnTo>
                    <a:lnTo>
                      <a:pt x="238" y="29"/>
                    </a:lnTo>
                    <a:lnTo>
                      <a:pt x="268" y="29"/>
                    </a:lnTo>
                    <a:lnTo>
                      <a:pt x="299" y="31"/>
                    </a:lnTo>
                    <a:lnTo>
                      <a:pt x="331" y="34"/>
                    </a:lnTo>
                    <a:lnTo>
                      <a:pt x="361" y="39"/>
                    </a:lnTo>
                    <a:lnTo>
                      <a:pt x="392" y="46"/>
                    </a:lnTo>
                    <a:lnTo>
                      <a:pt x="406" y="50"/>
                    </a:lnTo>
                    <a:lnTo>
                      <a:pt x="421" y="56"/>
                    </a:lnTo>
                    <a:lnTo>
                      <a:pt x="421" y="559"/>
                    </a:lnTo>
                    <a:close/>
                    <a:moveTo>
                      <a:pt x="470" y="559"/>
                    </a:moveTo>
                    <a:lnTo>
                      <a:pt x="470" y="559"/>
                    </a:lnTo>
                    <a:lnTo>
                      <a:pt x="473" y="556"/>
                    </a:lnTo>
                    <a:lnTo>
                      <a:pt x="485" y="551"/>
                    </a:lnTo>
                    <a:lnTo>
                      <a:pt x="494" y="548"/>
                    </a:lnTo>
                    <a:lnTo>
                      <a:pt x="506" y="544"/>
                    </a:lnTo>
                    <a:lnTo>
                      <a:pt x="519" y="540"/>
                    </a:lnTo>
                    <a:lnTo>
                      <a:pt x="536" y="537"/>
                    </a:lnTo>
                    <a:lnTo>
                      <a:pt x="554" y="535"/>
                    </a:lnTo>
                    <a:lnTo>
                      <a:pt x="576" y="534"/>
                    </a:lnTo>
                    <a:lnTo>
                      <a:pt x="601" y="533"/>
                    </a:lnTo>
                    <a:lnTo>
                      <a:pt x="629" y="535"/>
                    </a:lnTo>
                    <a:lnTo>
                      <a:pt x="660" y="537"/>
                    </a:lnTo>
                    <a:lnTo>
                      <a:pt x="694" y="543"/>
                    </a:lnTo>
                    <a:lnTo>
                      <a:pt x="732" y="550"/>
                    </a:lnTo>
                    <a:lnTo>
                      <a:pt x="774" y="559"/>
                    </a:lnTo>
                    <a:lnTo>
                      <a:pt x="470" y="559"/>
                    </a:lnTo>
                    <a:close/>
                    <a:moveTo>
                      <a:pt x="808" y="559"/>
                    </a:moveTo>
                    <a:lnTo>
                      <a:pt x="808" y="559"/>
                    </a:lnTo>
                    <a:lnTo>
                      <a:pt x="784" y="551"/>
                    </a:lnTo>
                    <a:lnTo>
                      <a:pt x="759" y="544"/>
                    </a:lnTo>
                    <a:lnTo>
                      <a:pt x="735" y="537"/>
                    </a:lnTo>
                    <a:lnTo>
                      <a:pt x="714" y="533"/>
                    </a:lnTo>
                    <a:lnTo>
                      <a:pt x="692" y="528"/>
                    </a:lnTo>
                    <a:lnTo>
                      <a:pt x="672" y="524"/>
                    </a:lnTo>
                    <a:lnTo>
                      <a:pt x="635" y="520"/>
                    </a:lnTo>
                    <a:lnTo>
                      <a:pt x="602" y="518"/>
                    </a:lnTo>
                    <a:lnTo>
                      <a:pt x="572" y="518"/>
                    </a:lnTo>
                    <a:lnTo>
                      <a:pt x="546" y="520"/>
                    </a:lnTo>
                    <a:lnTo>
                      <a:pt x="524" y="524"/>
                    </a:lnTo>
                    <a:lnTo>
                      <a:pt x="504" y="529"/>
                    </a:lnTo>
                    <a:lnTo>
                      <a:pt x="488" y="535"/>
                    </a:lnTo>
                    <a:lnTo>
                      <a:pt x="474" y="540"/>
                    </a:lnTo>
                    <a:lnTo>
                      <a:pt x="464" y="546"/>
                    </a:lnTo>
                    <a:lnTo>
                      <a:pt x="456" y="551"/>
                    </a:lnTo>
                    <a:lnTo>
                      <a:pt x="451" y="555"/>
                    </a:lnTo>
                    <a:lnTo>
                      <a:pt x="446" y="559"/>
                    </a:lnTo>
                    <a:lnTo>
                      <a:pt x="446" y="56"/>
                    </a:lnTo>
                    <a:lnTo>
                      <a:pt x="446" y="56"/>
                    </a:lnTo>
                    <a:lnTo>
                      <a:pt x="462" y="50"/>
                    </a:lnTo>
                    <a:lnTo>
                      <a:pt x="477" y="46"/>
                    </a:lnTo>
                    <a:lnTo>
                      <a:pt x="507" y="39"/>
                    </a:lnTo>
                    <a:lnTo>
                      <a:pt x="538" y="34"/>
                    </a:lnTo>
                    <a:lnTo>
                      <a:pt x="568" y="31"/>
                    </a:lnTo>
                    <a:lnTo>
                      <a:pt x="599" y="29"/>
                    </a:lnTo>
                    <a:lnTo>
                      <a:pt x="629" y="29"/>
                    </a:lnTo>
                    <a:lnTo>
                      <a:pt x="658" y="30"/>
                    </a:lnTo>
                    <a:lnTo>
                      <a:pt x="686" y="32"/>
                    </a:lnTo>
                    <a:lnTo>
                      <a:pt x="712" y="35"/>
                    </a:lnTo>
                    <a:lnTo>
                      <a:pt x="735" y="39"/>
                    </a:lnTo>
                    <a:lnTo>
                      <a:pt x="774" y="45"/>
                    </a:lnTo>
                    <a:lnTo>
                      <a:pt x="800" y="51"/>
                    </a:lnTo>
                    <a:lnTo>
                      <a:pt x="808" y="54"/>
                    </a:lnTo>
                    <a:lnTo>
                      <a:pt x="808" y="5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5" name="TextBox 64"/>
            <p:cNvSpPr txBox="1"/>
            <p:nvPr/>
          </p:nvSpPr>
          <p:spPr>
            <a:xfrm>
              <a:off x="453854" y="7258128"/>
              <a:ext cx="2999051" cy="646331"/>
            </a:xfrm>
            <a:prstGeom prst="rect">
              <a:avLst/>
            </a:prstGeom>
            <a:noFill/>
          </p:spPr>
          <p:txBody>
            <a:bodyPr wrap="square" tIns="91440" bIns="91440" rtlCol="0" anchor="ctr" anchorCtr="0">
              <a:spAutoFit/>
            </a:bodyPr>
            <a:lstStyle/>
            <a:p>
              <a:pPr algn="ctr"/>
              <a:r>
                <a:rPr lang="en-US" sz="1000" b="1" dirty="0" smtClean="0">
                  <a:latin typeface="Arial" panose="020B0604020202020204" pitchFamily="34" charset="0"/>
                  <a:cs typeface="Arial" panose="020B0604020202020204" pitchFamily="34" charset="0"/>
                </a:rPr>
                <a:t>Web-Based Training</a:t>
              </a:r>
            </a:p>
            <a:p>
              <a:pPr algn="ctr"/>
              <a:r>
                <a:rPr lang="en-US" sz="1000" dirty="0" smtClean="0">
                  <a:latin typeface="Arial" panose="020B0604020202020204" pitchFamily="34" charset="0"/>
                  <a:cs typeface="Arial" panose="020B0604020202020204" pitchFamily="34" charset="0"/>
                </a:rPr>
                <a:t>No cost with active </a:t>
              </a:r>
              <a:r>
                <a:rPr lang="en-US" sz="1000" dirty="0">
                  <a:latin typeface="Arial" panose="020B0604020202020204" pitchFamily="34" charset="0"/>
                  <a:cs typeface="Arial" panose="020B0604020202020204" pitchFamily="34" charset="0"/>
                </a:rPr>
                <a:t>m</a:t>
              </a:r>
              <a:r>
                <a:rPr lang="en-US" sz="1000" dirty="0" smtClean="0">
                  <a:latin typeface="Arial" panose="020B0604020202020204" pitchFamily="34" charset="0"/>
                  <a:cs typeface="Arial" panose="020B0604020202020204" pitchFamily="34" charset="0"/>
                </a:rPr>
                <a:t>aintenance</a:t>
              </a:r>
            </a:p>
            <a:p>
              <a:pPr algn="ctr"/>
              <a:r>
                <a:rPr lang="en-US" sz="1000" dirty="0" smtClean="0">
                  <a:latin typeface="Arial" panose="020B0604020202020204" pitchFamily="34" charset="0"/>
                  <a:cs typeface="Arial" panose="020B0604020202020204" pitchFamily="34" charset="0"/>
                </a:rPr>
                <a:t>Self-paced training, videos, and eBooks</a:t>
              </a:r>
            </a:p>
          </p:txBody>
        </p:sp>
        <p:sp>
          <p:nvSpPr>
            <p:cNvPr id="66" name="TextBox 65"/>
            <p:cNvSpPr txBox="1"/>
            <p:nvPr/>
          </p:nvSpPr>
          <p:spPr>
            <a:xfrm>
              <a:off x="546905" y="7914908"/>
              <a:ext cx="2794187" cy="492443"/>
            </a:xfrm>
            <a:prstGeom prst="rect">
              <a:avLst/>
            </a:prstGeom>
            <a:noFill/>
          </p:spPr>
          <p:txBody>
            <a:bodyPr wrap="square" tIns="91440" bIns="91440" rtlCol="0" anchor="ctr" anchorCtr="0">
              <a:spAutoFit/>
            </a:bodyPr>
            <a:lstStyle/>
            <a:p>
              <a:pPr algn="ctr"/>
              <a:r>
                <a:rPr lang="en-US" sz="1000" b="1" dirty="0" smtClean="0">
                  <a:latin typeface="Arial" panose="020B0604020202020204" pitchFamily="34" charset="0"/>
                  <a:cs typeface="Arial" panose="020B0604020202020204" pitchFamily="34" charset="0"/>
                </a:rPr>
                <a:t>Instructor-Led Training</a:t>
              </a:r>
            </a:p>
            <a:p>
              <a:pPr algn="ctr"/>
              <a:r>
                <a:rPr lang="en-US" sz="1000" dirty="0" smtClean="0">
                  <a:latin typeface="Arial" panose="020B0604020202020204" pitchFamily="34" charset="0"/>
                  <a:cs typeface="Arial" panose="020B0604020202020204" pitchFamily="34" charset="0"/>
                </a:rPr>
                <a:t>Contact us for schedule and pricing</a:t>
              </a:r>
            </a:p>
          </p:txBody>
        </p:sp>
        <p:grpSp>
          <p:nvGrpSpPr>
            <p:cNvPr id="67" name="Group 66"/>
            <p:cNvGrpSpPr/>
            <p:nvPr/>
          </p:nvGrpSpPr>
          <p:grpSpPr>
            <a:xfrm>
              <a:off x="427530" y="7373358"/>
              <a:ext cx="378522" cy="372249"/>
              <a:chOff x="7724939" y="914399"/>
              <a:chExt cx="1097280" cy="1097280"/>
            </a:xfrm>
          </p:grpSpPr>
          <p:sp>
            <p:nvSpPr>
              <p:cNvPr id="112" name="Oval 111"/>
              <p:cNvSpPr>
                <a:spLocks noChangeAspect="1"/>
              </p:cNvSpPr>
              <p:nvPr/>
            </p:nvSpPr>
            <p:spPr bwMode="gray">
              <a:xfrm>
                <a:off x="7724939" y="914399"/>
                <a:ext cx="1097280" cy="1097280"/>
              </a:xfrm>
              <a:prstGeom prst="ellipse">
                <a:avLst/>
              </a:prstGeom>
              <a:solidFill>
                <a:schemeClr val="bg2">
                  <a:lumMod val="50000"/>
                </a:schemeClr>
              </a:solidFill>
              <a:ln w="76200">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a:p>
            </p:txBody>
          </p:sp>
          <p:grpSp>
            <p:nvGrpSpPr>
              <p:cNvPr id="113" name="Group 112"/>
              <p:cNvGrpSpPr>
                <a:grpSpLocks noChangeAspect="1"/>
              </p:cNvGrpSpPr>
              <p:nvPr/>
            </p:nvGrpSpPr>
            <p:grpSpPr>
              <a:xfrm>
                <a:off x="7915439" y="1201103"/>
                <a:ext cx="731520" cy="502920"/>
                <a:chOff x="-4549775" y="1717675"/>
                <a:chExt cx="762000" cy="523875"/>
              </a:xfrm>
            </p:grpSpPr>
            <p:sp>
              <p:nvSpPr>
                <p:cNvPr id="114" name="Freeform 68"/>
                <p:cNvSpPr>
                  <a:spLocks noEditPoints="1"/>
                </p:cNvSpPr>
                <p:nvPr/>
              </p:nvSpPr>
              <p:spPr bwMode="auto">
                <a:xfrm>
                  <a:off x="-4464050" y="1717675"/>
                  <a:ext cx="596900" cy="377825"/>
                </a:xfrm>
                <a:custGeom>
                  <a:avLst/>
                  <a:gdLst>
                    <a:gd name="T0" fmla="*/ 0 w 376"/>
                    <a:gd name="T1" fmla="*/ 0 h 238"/>
                    <a:gd name="T2" fmla="*/ 0 w 376"/>
                    <a:gd name="T3" fmla="*/ 238 h 238"/>
                    <a:gd name="T4" fmla="*/ 376 w 376"/>
                    <a:gd name="T5" fmla="*/ 238 h 238"/>
                    <a:gd name="T6" fmla="*/ 376 w 376"/>
                    <a:gd name="T7" fmla="*/ 0 h 238"/>
                    <a:gd name="T8" fmla="*/ 0 w 376"/>
                    <a:gd name="T9" fmla="*/ 0 h 238"/>
                    <a:gd name="T10" fmla="*/ 360 w 376"/>
                    <a:gd name="T11" fmla="*/ 218 h 238"/>
                    <a:gd name="T12" fmla="*/ 18 w 376"/>
                    <a:gd name="T13" fmla="*/ 218 h 238"/>
                    <a:gd name="T14" fmla="*/ 18 w 376"/>
                    <a:gd name="T15" fmla="*/ 16 h 238"/>
                    <a:gd name="T16" fmla="*/ 360 w 376"/>
                    <a:gd name="T17" fmla="*/ 16 h 238"/>
                    <a:gd name="T18" fmla="*/ 360 w 376"/>
                    <a:gd name="T19" fmla="*/ 21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6" h="238">
                      <a:moveTo>
                        <a:pt x="0" y="0"/>
                      </a:moveTo>
                      <a:lnTo>
                        <a:pt x="0" y="238"/>
                      </a:lnTo>
                      <a:lnTo>
                        <a:pt x="376" y="238"/>
                      </a:lnTo>
                      <a:lnTo>
                        <a:pt x="376" y="0"/>
                      </a:lnTo>
                      <a:lnTo>
                        <a:pt x="0" y="0"/>
                      </a:lnTo>
                      <a:close/>
                      <a:moveTo>
                        <a:pt x="360" y="218"/>
                      </a:moveTo>
                      <a:lnTo>
                        <a:pt x="18" y="218"/>
                      </a:lnTo>
                      <a:lnTo>
                        <a:pt x="18" y="16"/>
                      </a:lnTo>
                      <a:lnTo>
                        <a:pt x="360" y="16"/>
                      </a:lnTo>
                      <a:lnTo>
                        <a:pt x="360" y="2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5" name="Freeform 69"/>
                <p:cNvSpPr>
                  <a:spLocks noEditPoints="1"/>
                </p:cNvSpPr>
                <p:nvPr/>
              </p:nvSpPr>
              <p:spPr bwMode="auto">
                <a:xfrm>
                  <a:off x="-4549775" y="2092325"/>
                  <a:ext cx="762000" cy="149225"/>
                </a:xfrm>
                <a:custGeom>
                  <a:avLst/>
                  <a:gdLst>
                    <a:gd name="T0" fmla="*/ 430 w 480"/>
                    <a:gd name="T1" fmla="*/ 0 h 94"/>
                    <a:gd name="T2" fmla="*/ 54 w 480"/>
                    <a:gd name="T3" fmla="*/ 0 h 94"/>
                    <a:gd name="T4" fmla="*/ 0 w 480"/>
                    <a:gd name="T5" fmla="*/ 94 h 94"/>
                    <a:gd name="T6" fmla="*/ 480 w 480"/>
                    <a:gd name="T7" fmla="*/ 94 h 94"/>
                    <a:gd name="T8" fmla="*/ 430 w 480"/>
                    <a:gd name="T9" fmla="*/ 0 h 94"/>
                    <a:gd name="T10" fmla="*/ 162 w 480"/>
                    <a:gd name="T11" fmla="*/ 88 h 94"/>
                    <a:gd name="T12" fmla="*/ 172 w 480"/>
                    <a:gd name="T13" fmla="*/ 68 h 94"/>
                    <a:gd name="T14" fmla="*/ 298 w 480"/>
                    <a:gd name="T15" fmla="*/ 68 h 94"/>
                    <a:gd name="T16" fmla="*/ 306 w 480"/>
                    <a:gd name="T17" fmla="*/ 88 h 94"/>
                    <a:gd name="T18" fmla="*/ 162 w 480"/>
                    <a:gd name="T19" fmla="*/ 88 h 94"/>
                    <a:gd name="T20" fmla="*/ 54 w 480"/>
                    <a:gd name="T21" fmla="*/ 62 h 94"/>
                    <a:gd name="T22" fmla="*/ 78 w 480"/>
                    <a:gd name="T23" fmla="*/ 10 h 94"/>
                    <a:gd name="T24" fmla="*/ 406 w 480"/>
                    <a:gd name="T25" fmla="*/ 10 h 94"/>
                    <a:gd name="T26" fmla="*/ 428 w 480"/>
                    <a:gd name="T27" fmla="*/ 64 h 94"/>
                    <a:gd name="T28" fmla="*/ 54 w 480"/>
                    <a:gd name="T29" fmla="*/ 6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0" h="94">
                      <a:moveTo>
                        <a:pt x="430" y="0"/>
                      </a:moveTo>
                      <a:lnTo>
                        <a:pt x="54" y="0"/>
                      </a:lnTo>
                      <a:lnTo>
                        <a:pt x="0" y="94"/>
                      </a:lnTo>
                      <a:lnTo>
                        <a:pt x="480" y="94"/>
                      </a:lnTo>
                      <a:lnTo>
                        <a:pt x="430" y="0"/>
                      </a:lnTo>
                      <a:close/>
                      <a:moveTo>
                        <a:pt x="162" y="88"/>
                      </a:moveTo>
                      <a:lnTo>
                        <a:pt x="172" y="68"/>
                      </a:lnTo>
                      <a:lnTo>
                        <a:pt x="298" y="68"/>
                      </a:lnTo>
                      <a:lnTo>
                        <a:pt x="306" y="88"/>
                      </a:lnTo>
                      <a:lnTo>
                        <a:pt x="162" y="88"/>
                      </a:lnTo>
                      <a:close/>
                      <a:moveTo>
                        <a:pt x="54" y="62"/>
                      </a:moveTo>
                      <a:lnTo>
                        <a:pt x="78" y="10"/>
                      </a:lnTo>
                      <a:lnTo>
                        <a:pt x="406" y="10"/>
                      </a:lnTo>
                      <a:lnTo>
                        <a:pt x="428" y="64"/>
                      </a:lnTo>
                      <a:lnTo>
                        <a:pt x="54"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71" name="Group 70"/>
            <p:cNvGrpSpPr/>
            <p:nvPr/>
          </p:nvGrpSpPr>
          <p:grpSpPr>
            <a:xfrm>
              <a:off x="427530" y="7975361"/>
              <a:ext cx="374904" cy="374904"/>
              <a:chOff x="413004" y="5033818"/>
              <a:chExt cx="1097280" cy="1097280"/>
            </a:xfrm>
          </p:grpSpPr>
          <p:sp>
            <p:nvSpPr>
              <p:cNvPr id="105" name="Oval 104"/>
              <p:cNvSpPr>
                <a:spLocks noChangeAspect="1"/>
              </p:cNvSpPr>
              <p:nvPr/>
            </p:nvSpPr>
            <p:spPr bwMode="gray">
              <a:xfrm>
                <a:off x="413004" y="5033818"/>
                <a:ext cx="1097280" cy="1097280"/>
              </a:xfrm>
              <a:prstGeom prst="ellipse">
                <a:avLst/>
              </a:prstGeom>
              <a:solidFill>
                <a:schemeClr val="bg2">
                  <a:lumMod val="50000"/>
                </a:schemeClr>
              </a:solidFill>
              <a:ln w="76200">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a:p>
            </p:txBody>
          </p:sp>
          <p:grpSp>
            <p:nvGrpSpPr>
              <p:cNvPr id="106" name="Group 105"/>
              <p:cNvGrpSpPr>
                <a:grpSpLocks noChangeAspect="1"/>
              </p:cNvGrpSpPr>
              <p:nvPr/>
            </p:nvGrpSpPr>
            <p:grpSpPr>
              <a:xfrm>
                <a:off x="550164" y="5312973"/>
                <a:ext cx="822960" cy="538971"/>
                <a:chOff x="5240338" y="2868613"/>
                <a:chExt cx="1711325" cy="1120775"/>
              </a:xfrm>
              <a:solidFill>
                <a:schemeClr val="bg1"/>
              </a:solidFill>
            </p:grpSpPr>
            <p:sp>
              <p:nvSpPr>
                <p:cNvPr id="107" name="Freeform 5"/>
                <p:cNvSpPr>
                  <a:spLocks noEditPoints="1"/>
                </p:cNvSpPr>
                <p:nvPr/>
              </p:nvSpPr>
              <p:spPr bwMode="auto">
                <a:xfrm>
                  <a:off x="5681663" y="2960688"/>
                  <a:ext cx="1270000" cy="1028700"/>
                </a:xfrm>
                <a:custGeom>
                  <a:avLst/>
                  <a:gdLst>
                    <a:gd name="T0" fmla="*/ 800 w 800"/>
                    <a:gd name="T1" fmla="*/ 0 h 648"/>
                    <a:gd name="T2" fmla="*/ 0 w 800"/>
                    <a:gd name="T3" fmla="*/ 32 h 648"/>
                    <a:gd name="T4" fmla="*/ 44 w 800"/>
                    <a:gd name="T5" fmla="*/ 480 h 648"/>
                    <a:gd name="T6" fmla="*/ 0 w 800"/>
                    <a:gd name="T7" fmla="*/ 512 h 648"/>
                    <a:gd name="T8" fmla="*/ 44 w 800"/>
                    <a:gd name="T9" fmla="*/ 512 h 648"/>
                    <a:gd name="T10" fmla="*/ 234 w 800"/>
                    <a:gd name="T11" fmla="*/ 574 h 648"/>
                    <a:gd name="T12" fmla="*/ 228 w 800"/>
                    <a:gd name="T13" fmla="*/ 568 h 648"/>
                    <a:gd name="T14" fmla="*/ 212 w 800"/>
                    <a:gd name="T15" fmla="*/ 562 h 648"/>
                    <a:gd name="T16" fmla="*/ 202 w 800"/>
                    <a:gd name="T17" fmla="*/ 562 h 648"/>
                    <a:gd name="T18" fmla="*/ 186 w 800"/>
                    <a:gd name="T19" fmla="*/ 564 h 648"/>
                    <a:gd name="T20" fmla="*/ 172 w 800"/>
                    <a:gd name="T21" fmla="*/ 574 h 648"/>
                    <a:gd name="T22" fmla="*/ 162 w 800"/>
                    <a:gd name="T23" fmla="*/ 588 h 648"/>
                    <a:gd name="T24" fmla="*/ 160 w 800"/>
                    <a:gd name="T25" fmla="*/ 604 h 648"/>
                    <a:gd name="T26" fmla="*/ 160 w 800"/>
                    <a:gd name="T27" fmla="*/ 614 h 648"/>
                    <a:gd name="T28" fmla="*/ 166 w 800"/>
                    <a:gd name="T29" fmla="*/ 630 h 648"/>
                    <a:gd name="T30" fmla="*/ 178 w 800"/>
                    <a:gd name="T31" fmla="*/ 642 h 648"/>
                    <a:gd name="T32" fmla="*/ 194 w 800"/>
                    <a:gd name="T33" fmla="*/ 648 h 648"/>
                    <a:gd name="T34" fmla="*/ 202 w 800"/>
                    <a:gd name="T35" fmla="*/ 648 h 648"/>
                    <a:gd name="T36" fmla="*/ 220 w 800"/>
                    <a:gd name="T37" fmla="*/ 646 h 648"/>
                    <a:gd name="T38" fmla="*/ 234 w 800"/>
                    <a:gd name="T39" fmla="*/ 636 h 648"/>
                    <a:gd name="T40" fmla="*/ 244 w 800"/>
                    <a:gd name="T41" fmla="*/ 622 h 648"/>
                    <a:gd name="T42" fmla="*/ 246 w 800"/>
                    <a:gd name="T43" fmla="*/ 604 h 648"/>
                    <a:gd name="T44" fmla="*/ 246 w 800"/>
                    <a:gd name="T45" fmla="*/ 594 h 648"/>
                    <a:gd name="T46" fmla="*/ 414 w 800"/>
                    <a:gd name="T47" fmla="*/ 512 h 648"/>
                    <a:gd name="T48" fmla="*/ 566 w 800"/>
                    <a:gd name="T49" fmla="*/ 600 h 648"/>
                    <a:gd name="T50" fmla="*/ 568 w 800"/>
                    <a:gd name="T51" fmla="*/ 616 h 648"/>
                    <a:gd name="T52" fmla="*/ 578 w 800"/>
                    <a:gd name="T53" fmla="*/ 630 h 648"/>
                    <a:gd name="T54" fmla="*/ 592 w 800"/>
                    <a:gd name="T55" fmla="*/ 640 h 648"/>
                    <a:gd name="T56" fmla="*/ 608 w 800"/>
                    <a:gd name="T57" fmla="*/ 642 h 648"/>
                    <a:gd name="T58" fmla="*/ 618 w 800"/>
                    <a:gd name="T59" fmla="*/ 642 h 648"/>
                    <a:gd name="T60" fmla="*/ 634 w 800"/>
                    <a:gd name="T61" fmla="*/ 636 h 648"/>
                    <a:gd name="T62" fmla="*/ 644 w 800"/>
                    <a:gd name="T63" fmla="*/ 624 h 648"/>
                    <a:gd name="T64" fmla="*/ 652 w 800"/>
                    <a:gd name="T65" fmla="*/ 608 h 648"/>
                    <a:gd name="T66" fmla="*/ 652 w 800"/>
                    <a:gd name="T67" fmla="*/ 600 h 648"/>
                    <a:gd name="T68" fmla="*/ 648 w 800"/>
                    <a:gd name="T69" fmla="*/ 582 h 648"/>
                    <a:gd name="T70" fmla="*/ 640 w 800"/>
                    <a:gd name="T71" fmla="*/ 568 h 648"/>
                    <a:gd name="T72" fmla="*/ 626 w 800"/>
                    <a:gd name="T73" fmla="*/ 558 h 648"/>
                    <a:gd name="T74" fmla="*/ 608 w 800"/>
                    <a:gd name="T75" fmla="*/ 556 h 648"/>
                    <a:gd name="T76" fmla="*/ 598 w 800"/>
                    <a:gd name="T77" fmla="*/ 556 h 648"/>
                    <a:gd name="T78" fmla="*/ 578 w 800"/>
                    <a:gd name="T79" fmla="*/ 568 h 648"/>
                    <a:gd name="T80" fmla="*/ 460 w 800"/>
                    <a:gd name="T81" fmla="*/ 512 h 648"/>
                    <a:gd name="T82" fmla="*/ 756 w 800"/>
                    <a:gd name="T83" fmla="*/ 512 h 648"/>
                    <a:gd name="T84" fmla="*/ 800 w 800"/>
                    <a:gd name="T85" fmla="*/ 480 h 648"/>
                    <a:gd name="T86" fmla="*/ 756 w 800"/>
                    <a:gd name="T87" fmla="*/ 32 h 648"/>
                    <a:gd name="T88" fmla="*/ 724 w 800"/>
                    <a:gd name="T89" fmla="*/ 34 h 648"/>
                    <a:gd name="T90" fmla="*/ 76 w 800"/>
                    <a:gd name="T91" fmla="*/ 480 h 648"/>
                    <a:gd name="T92" fmla="*/ 724 w 800"/>
                    <a:gd name="T93" fmla="*/ 34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00" h="648">
                      <a:moveTo>
                        <a:pt x="800" y="32"/>
                      </a:moveTo>
                      <a:lnTo>
                        <a:pt x="800" y="0"/>
                      </a:lnTo>
                      <a:lnTo>
                        <a:pt x="0" y="0"/>
                      </a:lnTo>
                      <a:lnTo>
                        <a:pt x="0" y="32"/>
                      </a:lnTo>
                      <a:lnTo>
                        <a:pt x="44" y="32"/>
                      </a:lnTo>
                      <a:lnTo>
                        <a:pt x="44" y="480"/>
                      </a:lnTo>
                      <a:lnTo>
                        <a:pt x="0" y="480"/>
                      </a:lnTo>
                      <a:lnTo>
                        <a:pt x="0" y="512"/>
                      </a:lnTo>
                      <a:lnTo>
                        <a:pt x="44" y="512"/>
                      </a:lnTo>
                      <a:lnTo>
                        <a:pt x="44" y="512"/>
                      </a:lnTo>
                      <a:lnTo>
                        <a:pt x="340" y="512"/>
                      </a:lnTo>
                      <a:lnTo>
                        <a:pt x="234" y="574"/>
                      </a:lnTo>
                      <a:lnTo>
                        <a:pt x="234" y="574"/>
                      </a:lnTo>
                      <a:lnTo>
                        <a:pt x="228" y="568"/>
                      </a:lnTo>
                      <a:lnTo>
                        <a:pt x="220" y="564"/>
                      </a:lnTo>
                      <a:lnTo>
                        <a:pt x="212" y="562"/>
                      </a:lnTo>
                      <a:lnTo>
                        <a:pt x="202" y="562"/>
                      </a:lnTo>
                      <a:lnTo>
                        <a:pt x="202" y="562"/>
                      </a:lnTo>
                      <a:lnTo>
                        <a:pt x="194" y="562"/>
                      </a:lnTo>
                      <a:lnTo>
                        <a:pt x="186" y="564"/>
                      </a:lnTo>
                      <a:lnTo>
                        <a:pt x="178" y="568"/>
                      </a:lnTo>
                      <a:lnTo>
                        <a:pt x="172" y="574"/>
                      </a:lnTo>
                      <a:lnTo>
                        <a:pt x="166" y="580"/>
                      </a:lnTo>
                      <a:lnTo>
                        <a:pt x="162" y="588"/>
                      </a:lnTo>
                      <a:lnTo>
                        <a:pt x="160" y="596"/>
                      </a:lnTo>
                      <a:lnTo>
                        <a:pt x="160" y="604"/>
                      </a:lnTo>
                      <a:lnTo>
                        <a:pt x="160" y="604"/>
                      </a:lnTo>
                      <a:lnTo>
                        <a:pt x="160" y="614"/>
                      </a:lnTo>
                      <a:lnTo>
                        <a:pt x="162" y="622"/>
                      </a:lnTo>
                      <a:lnTo>
                        <a:pt x="166" y="630"/>
                      </a:lnTo>
                      <a:lnTo>
                        <a:pt x="172" y="636"/>
                      </a:lnTo>
                      <a:lnTo>
                        <a:pt x="178" y="642"/>
                      </a:lnTo>
                      <a:lnTo>
                        <a:pt x="186" y="646"/>
                      </a:lnTo>
                      <a:lnTo>
                        <a:pt x="194" y="648"/>
                      </a:lnTo>
                      <a:lnTo>
                        <a:pt x="202" y="648"/>
                      </a:lnTo>
                      <a:lnTo>
                        <a:pt x="202" y="648"/>
                      </a:lnTo>
                      <a:lnTo>
                        <a:pt x="212" y="648"/>
                      </a:lnTo>
                      <a:lnTo>
                        <a:pt x="220" y="646"/>
                      </a:lnTo>
                      <a:lnTo>
                        <a:pt x="228" y="642"/>
                      </a:lnTo>
                      <a:lnTo>
                        <a:pt x="234" y="636"/>
                      </a:lnTo>
                      <a:lnTo>
                        <a:pt x="240" y="630"/>
                      </a:lnTo>
                      <a:lnTo>
                        <a:pt x="244" y="622"/>
                      </a:lnTo>
                      <a:lnTo>
                        <a:pt x="246" y="614"/>
                      </a:lnTo>
                      <a:lnTo>
                        <a:pt x="246" y="604"/>
                      </a:lnTo>
                      <a:lnTo>
                        <a:pt x="246" y="604"/>
                      </a:lnTo>
                      <a:lnTo>
                        <a:pt x="246" y="594"/>
                      </a:lnTo>
                      <a:lnTo>
                        <a:pt x="386" y="512"/>
                      </a:lnTo>
                      <a:lnTo>
                        <a:pt x="414" y="512"/>
                      </a:lnTo>
                      <a:lnTo>
                        <a:pt x="566" y="600"/>
                      </a:lnTo>
                      <a:lnTo>
                        <a:pt x="566" y="600"/>
                      </a:lnTo>
                      <a:lnTo>
                        <a:pt x="566" y="608"/>
                      </a:lnTo>
                      <a:lnTo>
                        <a:pt x="568" y="616"/>
                      </a:lnTo>
                      <a:lnTo>
                        <a:pt x="572" y="624"/>
                      </a:lnTo>
                      <a:lnTo>
                        <a:pt x="578" y="630"/>
                      </a:lnTo>
                      <a:lnTo>
                        <a:pt x="584" y="636"/>
                      </a:lnTo>
                      <a:lnTo>
                        <a:pt x="592" y="640"/>
                      </a:lnTo>
                      <a:lnTo>
                        <a:pt x="600" y="642"/>
                      </a:lnTo>
                      <a:lnTo>
                        <a:pt x="608" y="642"/>
                      </a:lnTo>
                      <a:lnTo>
                        <a:pt x="608" y="642"/>
                      </a:lnTo>
                      <a:lnTo>
                        <a:pt x="618" y="642"/>
                      </a:lnTo>
                      <a:lnTo>
                        <a:pt x="626" y="640"/>
                      </a:lnTo>
                      <a:lnTo>
                        <a:pt x="634" y="636"/>
                      </a:lnTo>
                      <a:lnTo>
                        <a:pt x="640" y="630"/>
                      </a:lnTo>
                      <a:lnTo>
                        <a:pt x="644" y="624"/>
                      </a:lnTo>
                      <a:lnTo>
                        <a:pt x="648" y="616"/>
                      </a:lnTo>
                      <a:lnTo>
                        <a:pt x="652" y="608"/>
                      </a:lnTo>
                      <a:lnTo>
                        <a:pt x="652" y="600"/>
                      </a:lnTo>
                      <a:lnTo>
                        <a:pt x="652" y="600"/>
                      </a:lnTo>
                      <a:lnTo>
                        <a:pt x="652" y="590"/>
                      </a:lnTo>
                      <a:lnTo>
                        <a:pt x="648" y="582"/>
                      </a:lnTo>
                      <a:lnTo>
                        <a:pt x="644" y="574"/>
                      </a:lnTo>
                      <a:lnTo>
                        <a:pt x="640" y="568"/>
                      </a:lnTo>
                      <a:lnTo>
                        <a:pt x="634" y="562"/>
                      </a:lnTo>
                      <a:lnTo>
                        <a:pt x="626" y="558"/>
                      </a:lnTo>
                      <a:lnTo>
                        <a:pt x="618" y="556"/>
                      </a:lnTo>
                      <a:lnTo>
                        <a:pt x="608" y="556"/>
                      </a:lnTo>
                      <a:lnTo>
                        <a:pt x="608" y="556"/>
                      </a:lnTo>
                      <a:lnTo>
                        <a:pt x="598" y="556"/>
                      </a:lnTo>
                      <a:lnTo>
                        <a:pt x="586" y="562"/>
                      </a:lnTo>
                      <a:lnTo>
                        <a:pt x="578" y="568"/>
                      </a:lnTo>
                      <a:lnTo>
                        <a:pt x="572" y="578"/>
                      </a:lnTo>
                      <a:lnTo>
                        <a:pt x="460" y="512"/>
                      </a:lnTo>
                      <a:lnTo>
                        <a:pt x="756" y="512"/>
                      </a:lnTo>
                      <a:lnTo>
                        <a:pt x="756" y="512"/>
                      </a:lnTo>
                      <a:lnTo>
                        <a:pt x="800" y="512"/>
                      </a:lnTo>
                      <a:lnTo>
                        <a:pt x="800" y="480"/>
                      </a:lnTo>
                      <a:lnTo>
                        <a:pt x="756" y="480"/>
                      </a:lnTo>
                      <a:lnTo>
                        <a:pt x="756" y="32"/>
                      </a:lnTo>
                      <a:lnTo>
                        <a:pt x="800" y="32"/>
                      </a:lnTo>
                      <a:close/>
                      <a:moveTo>
                        <a:pt x="724" y="34"/>
                      </a:moveTo>
                      <a:lnTo>
                        <a:pt x="724" y="480"/>
                      </a:lnTo>
                      <a:lnTo>
                        <a:pt x="76" y="480"/>
                      </a:lnTo>
                      <a:lnTo>
                        <a:pt x="76" y="34"/>
                      </a:lnTo>
                      <a:lnTo>
                        <a:pt x="724"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8" name="Rectangle 6"/>
                <p:cNvSpPr>
                  <a:spLocks noChangeArrowheads="1"/>
                </p:cNvSpPr>
                <p:nvPr/>
              </p:nvSpPr>
              <p:spPr bwMode="auto">
                <a:xfrm>
                  <a:off x="6151563" y="2868613"/>
                  <a:ext cx="333375"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9" name="Freeform 7"/>
                <p:cNvSpPr>
                  <a:spLocks/>
                </p:cNvSpPr>
                <p:nvPr/>
              </p:nvSpPr>
              <p:spPr bwMode="auto">
                <a:xfrm>
                  <a:off x="5414963" y="3170238"/>
                  <a:ext cx="222250" cy="222250"/>
                </a:xfrm>
                <a:custGeom>
                  <a:avLst/>
                  <a:gdLst>
                    <a:gd name="T0" fmla="*/ 0 w 140"/>
                    <a:gd name="T1" fmla="*/ 70 h 140"/>
                    <a:gd name="T2" fmla="*/ 0 w 140"/>
                    <a:gd name="T3" fmla="*/ 70 h 140"/>
                    <a:gd name="T4" fmla="*/ 0 w 140"/>
                    <a:gd name="T5" fmla="*/ 56 h 140"/>
                    <a:gd name="T6" fmla="*/ 4 w 140"/>
                    <a:gd name="T7" fmla="*/ 42 h 140"/>
                    <a:gd name="T8" fmla="*/ 12 w 140"/>
                    <a:gd name="T9" fmla="*/ 30 h 140"/>
                    <a:gd name="T10" fmla="*/ 20 w 140"/>
                    <a:gd name="T11" fmla="*/ 20 h 140"/>
                    <a:gd name="T12" fmla="*/ 30 w 140"/>
                    <a:gd name="T13" fmla="*/ 12 h 140"/>
                    <a:gd name="T14" fmla="*/ 42 w 140"/>
                    <a:gd name="T15" fmla="*/ 4 h 140"/>
                    <a:gd name="T16" fmla="*/ 56 w 140"/>
                    <a:gd name="T17" fmla="*/ 0 h 140"/>
                    <a:gd name="T18" fmla="*/ 70 w 140"/>
                    <a:gd name="T19" fmla="*/ 0 h 140"/>
                    <a:gd name="T20" fmla="*/ 70 w 140"/>
                    <a:gd name="T21" fmla="*/ 0 h 140"/>
                    <a:gd name="T22" fmla="*/ 84 w 140"/>
                    <a:gd name="T23" fmla="*/ 0 h 140"/>
                    <a:gd name="T24" fmla="*/ 96 w 140"/>
                    <a:gd name="T25" fmla="*/ 4 h 140"/>
                    <a:gd name="T26" fmla="*/ 108 w 140"/>
                    <a:gd name="T27" fmla="*/ 12 h 140"/>
                    <a:gd name="T28" fmla="*/ 118 w 140"/>
                    <a:gd name="T29" fmla="*/ 20 h 140"/>
                    <a:gd name="T30" fmla="*/ 128 w 140"/>
                    <a:gd name="T31" fmla="*/ 30 h 140"/>
                    <a:gd name="T32" fmla="*/ 134 w 140"/>
                    <a:gd name="T33" fmla="*/ 42 h 140"/>
                    <a:gd name="T34" fmla="*/ 138 w 140"/>
                    <a:gd name="T35" fmla="*/ 56 h 140"/>
                    <a:gd name="T36" fmla="*/ 140 w 140"/>
                    <a:gd name="T37" fmla="*/ 70 h 140"/>
                    <a:gd name="T38" fmla="*/ 140 w 140"/>
                    <a:gd name="T39" fmla="*/ 70 h 140"/>
                    <a:gd name="T40" fmla="*/ 138 w 140"/>
                    <a:gd name="T41" fmla="*/ 84 h 140"/>
                    <a:gd name="T42" fmla="*/ 134 w 140"/>
                    <a:gd name="T43" fmla="*/ 96 h 140"/>
                    <a:gd name="T44" fmla="*/ 128 w 140"/>
                    <a:gd name="T45" fmla="*/ 108 h 140"/>
                    <a:gd name="T46" fmla="*/ 118 w 140"/>
                    <a:gd name="T47" fmla="*/ 118 h 140"/>
                    <a:gd name="T48" fmla="*/ 108 w 140"/>
                    <a:gd name="T49" fmla="*/ 128 h 140"/>
                    <a:gd name="T50" fmla="*/ 96 w 140"/>
                    <a:gd name="T51" fmla="*/ 134 h 140"/>
                    <a:gd name="T52" fmla="*/ 84 w 140"/>
                    <a:gd name="T53" fmla="*/ 138 h 140"/>
                    <a:gd name="T54" fmla="*/ 70 w 140"/>
                    <a:gd name="T55" fmla="*/ 140 h 140"/>
                    <a:gd name="T56" fmla="*/ 70 w 140"/>
                    <a:gd name="T57" fmla="*/ 140 h 140"/>
                    <a:gd name="T58" fmla="*/ 56 w 140"/>
                    <a:gd name="T59" fmla="*/ 138 h 140"/>
                    <a:gd name="T60" fmla="*/ 42 w 140"/>
                    <a:gd name="T61" fmla="*/ 134 h 140"/>
                    <a:gd name="T62" fmla="*/ 30 w 140"/>
                    <a:gd name="T63" fmla="*/ 128 h 140"/>
                    <a:gd name="T64" fmla="*/ 20 w 140"/>
                    <a:gd name="T65" fmla="*/ 118 h 140"/>
                    <a:gd name="T66" fmla="*/ 12 w 140"/>
                    <a:gd name="T67" fmla="*/ 108 h 140"/>
                    <a:gd name="T68" fmla="*/ 4 w 140"/>
                    <a:gd name="T69" fmla="*/ 96 h 140"/>
                    <a:gd name="T70" fmla="*/ 0 w 140"/>
                    <a:gd name="T71" fmla="*/ 84 h 140"/>
                    <a:gd name="T72" fmla="*/ 0 w 140"/>
                    <a:gd name="T73" fmla="*/ 70 h 140"/>
                    <a:gd name="T74" fmla="*/ 0 w 140"/>
                    <a:gd name="T75" fmla="*/ 7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0" h="140">
                      <a:moveTo>
                        <a:pt x="0" y="70"/>
                      </a:moveTo>
                      <a:lnTo>
                        <a:pt x="0" y="70"/>
                      </a:lnTo>
                      <a:lnTo>
                        <a:pt x="0" y="56"/>
                      </a:lnTo>
                      <a:lnTo>
                        <a:pt x="4" y="42"/>
                      </a:lnTo>
                      <a:lnTo>
                        <a:pt x="12" y="30"/>
                      </a:lnTo>
                      <a:lnTo>
                        <a:pt x="20" y="20"/>
                      </a:lnTo>
                      <a:lnTo>
                        <a:pt x="30" y="12"/>
                      </a:lnTo>
                      <a:lnTo>
                        <a:pt x="42" y="4"/>
                      </a:lnTo>
                      <a:lnTo>
                        <a:pt x="56" y="0"/>
                      </a:lnTo>
                      <a:lnTo>
                        <a:pt x="70" y="0"/>
                      </a:lnTo>
                      <a:lnTo>
                        <a:pt x="70" y="0"/>
                      </a:lnTo>
                      <a:lnTo>
                        <a:pt x="84" y="0"/>
                      </a:lnTo>
                      <a:lnTo>
                        <a:pt x="96" y="4"/>
                      </a:lnTo>
                      <a:lnTo>
                        <a:pt x="108" y="12"/>
                      </a:lnTo>
                      <a:lnTo>
                        <a:pt x="118" y="20"/>
                      </a:lnTo>
                      <a:lnTo>
                        <a:pt x="128" y="30"/>
                      </a:lnTo>
                      <a:lnTo>
                        <a:pt x="134" y="42"/>
                      </a:lnTo>
                      <a:lnTo>
                        <a:pt x="138" y="56"/>
                      </a:lnTo>
                      <a:lnTo>
                        <a:pt x="140" y="70"/>
                      </a:lnTo>
                      <a:lnTo>
                        <a:pt x="140" y="70"/>
                      </a:lnTo>
                      <a:lnTo>
                        <a:pt x="138" y="84"/>
                      </a:lnTo>
                      <a:lnTo>
                        <a:pt x="134" y="96"/>
                      </a:lnTo>
                      <a:lnTo>
                        <a:pt x="128" y="108"/>
                      </a:lnTo>
                      <a:lnTo>
                        <a:pt x="118" y="118"/>
                      </a:lnTo>
                      <a:lnTo>
                        <a:pt x="108" y="128"/>
                      </a:lnTo>
                      <a:lnTo>
                        <a:pt x="96" y="134"/>
                      </a:lnTo>
                      <a:lnTo>
                        <a:pt x="84" y="138"/>
                      </a:lnTo>
                      <a:lnTo>
                        <a:pt x="70" y="140"/>
                      </a:lnTo>
                      <a:lnTo>
                        <a:pt x="70" y="140"/>
                      </a:lnTo>
                      <a:lnTo>
                        <a:pt x="56" y="138"/>
                      </a:lnTo>
                      <a:lnTo>
                        <a:pt x="42" y="134"/>
                      </a:lnTo>
                      <a:lnTo>
                        <a:pt x="30" y="128"/>
                      </a:lnTo>
                      <a:lnTo>
                        <a:pt x="20" y="118"/>
                      </a:lnTo>
                      <a:lnTo>
                        <a:pt x="12" y="108"/>
                      </a:lnTo>
                      <a:lnTo>
                        <a:pt x="4" y="96"/>
                      </a:lnTo>
                      <a:lnTo>
                        <a:pt x="0" y="84"/>
                      </a:lnTo>
                      <a:lnTo>
                        <a:pt x="0" y="70"/>
                      </a:lnTo>
                      <a:lnTo>
                        <a:pt x="0"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8"/>
                <p:cNvSpPr>
                  <a:spLocks/>
                </p:cNvSpPr>
                <p:nvPr/>
              </p:nvSpPr>
              <p:spPr bwMode="auto">
                <a:xfrm>
                  <a:off x="5894388" y="3135313"/>
                  <a:ext cx="247650" cy="365125"/>
                </a:xfrm>
                <a:custGeom>
                  <a:avLst/>
                  <a:gdLst>
                    <a:gd name="T0" fmla="*/ 0 w 156"/>
                    <a:gd name="T1" fmla="*/ 196 h 230"/>
                    <a:gd name="T2" fmla="*/ 0 w 156"/>
                    <a:gd name="T3" fmla="*/ 196 h 230"/>
                    <a:gd name="T4" fmla="*/ 4 w 156"/>
                    <a:gd name="T5" fmla="*/ 190 h 230"/>
                    <a:gd name="T6" fmla="*/ 14 w 156"/>
                    <a:gd name="T7" fmla="*/ 178 h 230"/>
                    <a:gd name="T8" fmla="*/ 22 w 156"/>
                    <a:gd name="T9" fmla="*/ 172 h 230"/>
                    <a:gd name="T10" fmla="*/ 30 w 156"/>
                    <a:gd name="T11" fmla="*/ 166 h 230"/>
                    <a:gd name="T12" fmla="*/ 38 w 156"/>
                    <a:gd name="T13" fmla="*/ 162 h 230"/>
                    <a:gd name="T14" fmla="*/ 48 w 156"/>
                    <a:gd name="T15" fmla="*/ 162 h 230"/>
                    <a:gd name="T16" fmla="*/ 136 w 156"/>
                    <a:gd name="T17" fmla="*/ 2 h 230"/>
                    <a:gd name="T18" fmla="*/ 136 w 156"/>
                    <a:gd name="T19" fmla="*/ 2 h 230"/>
                    <a:gd name="T20" fmla="*/ 138 w 156"/>
                    <a:gd name="T21" fmla="*/ 2 h 230"/>
                    <a:gd name="T22" fmla="*/ 144 w 156"/>
                    <a:gd name="T23" fmla="*/ 0 h 230"/>
                    <a:gd name="T24" fmla="*/ 148 w 156"/>
                    <a:gd name="T25" fmla="*/ 2 h 230"/>
                    <a:gd name="T26" fmla="*/ 150 w 156"/>
                    <a:gd name="T27" fmla="*/ 4 h 230"/>
                    <a:gd name="T28" fmla="*/ 154 w 156"/>
                    <a:gd name="T29" fmla="*/ 8 h 230"/>
                    <a:gd name="T30" fmla="*/ 156 w 156"/>
                    <a:gd name="T31" fmla="*/ 12 h 230"/>
                    <a:gd name="T32" fmla="*/ 66 w 156"/>
                    <a:gd name="T33" fmla="*/ 178 h 230"/>
                    <a:gd name="T34" fmla="*/ 66 w 156"/>
                    <a:gd name="T35" fmla="*/ 178 h 230"/>
                    <a:gd name="T36" fmla="*/ 68 w 156"/>
                    <a:gd name="T37" fmla="*/ 184 h 230"/>
                    <a:gd name="T38" fmla="*/ 70 w 156"/>
                    <a:gd name="T39" fmla="*/ 188 h 230"/>
                    <a:gd name="T40" fmla="*/ 70 w 156"/>
                    <a:gd name="T41" fmla="*/ 196 h 230"/>
                    <a:gd name="T42" fmla="*/ 68 w 156"/>
                    <a:gd name="T43" fmla="*/ 204 h 230"/>
                    <a:gd name="T44" fmla="*/ 62 w 156"/>
                    <a:gd name="T45" fmla="*/ 212 h 230"/>
                    <a:gd name="T46" fmla="*/ 52 w 156"/>
                    <a:gd name="T47" fmla="*/ 222 h 230"/>
                    <a:gd name="T48" fmla="*/ 38 w 156"/>
                    <a:gd name="T49" fmla="*/ 230 h 230"/>
                    <a:gd name="T50" fmla="*/ 0 w 156"/>
                    <a:gd name="T51" fmla="*/ 196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6" h="230">
                      <a:moveTo>
                        <a:pt x="0" y="196"/>
                      </a:moveTo>
                      <a:lnTo>
                        <a:pt x="0" y="196"/>
                      </a:lnTo>
                      <a:lnTo>
                        <a:pt x="4" y="190"/>
                      </a:lnTo>
                      <a:lnTo>
                        <a:pt x="14" y="178"/>
                      </a:lnTo>
                      <a:lnTo>
                        <a:pt x="22" y="172"/>
                      </a:lnTo>
                      <a:lnTo>
                        <a:pt x="30" y="166"/>
                      </a:lnTo>
                      <a:lnTo>
                        <a:pt x="38" y="162"/>
                      </a:lnTo>
                      <a:lnTo>
                        <a:pt x="48" y="162"/>
                      </a:lnTo>
                      <a:lnTo>
                        <a:pt x="136" y="2"/>
                      </a:lnTo>
                      <a:lnTo>
                        <a:pt x="136" y="2"/>
                      </a:lnTo>
                      <a:lnTo>
                        <a:pt x="138" y="2"/>
                      </a:lnTo>
                      <a:lnTo>
                        <a:pt x="144" y="0"/>
                      </a:lnTo>
                      <a:lnTo>
                        <a:pt x="148" y="2"/>
                      </a:lnTo>
                      <a:lnTo>
                        <a:pt x="150" y="4"/>
                      </a:lnTo>
                      <a:lnTo>
                        <a:pt x="154" y="8"/>
                      </a:lnTo>
                      <a:lnTo>
                        <a:pt x="156" y="12"/>
                      </a:lnTo>
                      <a:lnTo>
                        <a:pt x="66" y="178"/>
                      </a:lnTo>
                      <a:lnTo>
                        <a:pt x="66" y="178"/>
                      </a:lnTo>
                      <a:lnTo>
                        <a:pt x="68" y="184"/>
                      </a:lnTo>
                      <a:lnTo>
                        <a:pt x="70" y="188"/>
                      </a:lnTo>
                      <a:lnTo>
                        <a:pt x="70" y="196"/>
                      </a:lnTo>
                      <a:lnTo>
                        <a:pt x="68" y="204"/>
                      </a:lnTo>
                      <a:lnTo>
                        <a:pt x="62" y="212"/>
                      </a:lnTo>
                      <a:lnTo>
                        <a:pt x="52" y="222"/>
                      </a:lnTo>
                      <a:lnTo>
                        <a:pt x="38" y="230"/>
                      </a:lnTo>
                      <a:lnTo>
                        <a:pt x="0"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1" name="Freeform 9"/>
                <p:cNvSpPr>
                  <a:spLocks noEditPoints="1"/>
                </p:cNvSpPr>
                <p:nvPr/>
              </p:nvSpPr>
              <p:spPr bwMode="auto">
                <a:xfrm>
                  <a:off x="5240338" y="3417888"/>
                  <a:ext cx="695325" cy="479425"/>
                </a:xfrm>
                <a:custGeom>
                  <a:avLst/>
                  <a:gdLst>
                    <a:gd name="T0" fmla="*/ 334 w 438"/>
                    <a:gd name="T1" fmla="*/ 88 h 302"/>
                    <a:gd name="T2" fmla="*/ 262 w 438"/>
                    <a:gd name="T3" fmla="*/ 22 h 302"/>
                    <a:gd name="T4" fmla="*/ 242 w 438"/>
                    <a:gd name="T5" fmla="*/ 6 h 302"/>
                    <a:gd name="T6" fmla="*/ 234 w 438"/>
                    <a:gd name="T7" fmla="*/ 0 h 302"/>
                    <a:gd name="T8" fmla="*/ 130 w 438"/>
                    <a:gd name="T9" fmla="*/ 0 h 302"/>
                    <a:gd name="T10" fmla="*/ 120 w 438"/>
                    <a:gd name="T11" fmla="*/ 2 h 302"/>
                    <a:gd name="T12" fmla="*/ 106 w 438"/>
                    <a:gd name="T13" fmla="*/ 12 h 302"/>
                    <a:gd name="T14" fmla="*/ 12 w 438"/>
                    <a:gd name="T15" fmla="*/ 108 h 302"/>
                    <a:gd name="T16" fmla="*/ 6 w 438"/>
                    <a:gd name="T17" fmla="*/ 120 h 302"/>
                    <a:gd name="T18" fmla="*/ 0 w 438"/>
                    <a:gd name="T19" fmla="*/ 136 h 302"/>
                    <a:gd name="T20" fmla="*/ 4 w 438"/>
                    <a:gd name="T21" fmla="*/ 156 h 302"/>
                    <a:gd name="T22" fmla="*/ 90 w 438"/>
                    <a:gd name="T23" fmla="*/ 240 h 302"/>
                    <a:gd name="T24" fmla="*/ 108 w 438"/>
                    <a:gd name="T25" fmla="*/ 230 h 302"/>
                    <a:gd name="T26" fmla="*/ 104 w 438"/>
                    <a:gd name="T27" fmla="*/ 264 h 302"/>
                    <a:gd name="T28" fmla="*/ 106 w 438"/>
                    <a:gd name="T29" fmla="*/ 270 h 302"/>
                    <a:gd name="T30" fmla="*/ 108 w 438"/>
                    <a:gd name="T31" fmla="*/ 276 h 302"/>
                    <a:gd name="T32" fmla="*/ 112 w 438"/>
                    <a:gd name="T33" fmla="*/ 288 h 302"/>
                    <a:gd name="T34" fmla="*/ 120 w 438"/>
                    <a:gd name="T35" fmla="*/ 296 h 302"/>
                    <a:gd name="T36" fmla="*/ 132 w 438"/>
                    <a:gd name="T37" fmla="*/ 302 h 302"/>
                    <a:gd name="T38" fmla="*/ 226 w 438"/>
                    <a:gd name="T39" fmla="*/ 302 h 302"/>
                    <a:gd name="T40" fmla="*/ 232 w 438"/>
                    <a:gd name="T41" fmla="*/ 302 h 302"/>
                    <a:gd name="T42" fmla="*/ 244 w 438"/>
                    <a:gd name="T43" fmla="*/ 296 h 302"/>
                    <a:gd name="T44" fmla="*/ 252 w 438"/>
                    <a:gd name="T45" fmla="*/ 288 h 302"/>
                    <a:gd name="T46" fmla="*/ 258 w 438"/>
                    <a:gd name="T47" fmla="*/ 276 h 302"/>
                    <a:gd name="T48" fmla="*/ 258 w 438"/>
                    <a:gd name="T49" fmla="*/ 84 h 302"/>
                    <a:gd name="T50" fmla="*/ 300 w 438"/>
                    <a:gd name="T51" fmla="*/ 148 h 302"/>
                    <a:gd name="T52" fmla="*/ 324 w 438"/>
                    <a:gd name="T53" fmla="*/ 164 h 302"/>
                    <a:gd name="T54" fmla="*/ 344 w 438"/>
                    <a:gd name="T55" fmla="*/ 164 h 302"/>
                    <a:gd name="T56" fmla="*/ 358 w 438"/>
                    <a:gd name="T57" fmla="*/ 154 h 302"/>
                    <a:gd name="T58" fmla="*/ 438 w 438"/>
                    <a:gd name="T59" fmla="*/ 74 h 302"/>
                    <a:gd name="T60" fmla="*/ 76 w 438"/>
                    <a:gd name="T61" fmla="*/ 136 h 302"/>
                    <a:gd name="T62" fmla="*/ 102 w 438"/>
                    <a:gd name="T63" fmla="*/ 112 h 302"/>
                    <a:gd name="T64" fmla="*/ 106 w 438"/>
                    <a:gd name="T65" fmla="*/ 160 h 302"/>
                    <a:gd name="T66" fmla="*/ 244 w 438"/>
                    <a:gd name="T67" fmla="*/ 276 h 302"/>
                    <a:gd name="T68" fmla="*/ 148 w 438"/>
                    <a:gd name="T69" fmla="*/ 272 h 302"/>
                    <a:gd name="T70" fmla="*/ 152 w 438"/>
                    <a:gd name="T71" fmla="*/ 270 h 302"/>
                    <a:gd name="T72" fmla="*/ 162 w 438"/>
                    <a:gd name="T73" fmla="*/ 262 h 302"/>
                    <a:gd name="T74" fmla="*/ 174 w 438"/>
                    <a:gd name="T75" fmla="*/ 248 h 302"/>
                    <a:gd name="T76" fmla="*/ 172 w 438"/>
                    <a:gd name="T77" fmla="*/ 236 h 302"/>
                    <a:gd name="T78" fmla="*/ 152 w 438"/>
                    <a:gd name="T79" fmla="*/ 222 h 302"/>
                    <a:gd name="T80" fmla="*/ 148 w 438"/>
                    <a:gd name="T81" fmla="*/ 136 h 302"/>
                    <a:gd name="T82" fmla="*/ 244 w 438"/>
                    <a:gd name="T83" fmla="*/ 276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38" h="302">
                      <a:moveTo>
                        <a:pt x="392" y="26"/>
                      </a:moveTo>
                      <a:lnTo>
                        <a:pt x="334" y="88"/>
                      </a:lnTo>
                      <a:lnTo>
                        <a:pt x="262" y="22"/>
                      </a:lnTo>
                      <a:lnTo>
                        <a:pt x="262" y="22"/>
                      </a:lnTo>
                      <a:lnTo>
                        <a:pt x="252" y="12"/>
                      </a:lnTo>
                      <a:lnTo>
                        <a:pt x="242" y="6"/>
                      </a:lnTo>
                      <a:lnTo>
                        <a:pt x="234" y="0"/>
                      </a:lnTo>
                      <a:lnTo>
                        <a:pt x="234" y="0"/>
                      </a:lnTo>
                      <a:lnTo>
                        <a:pt x="130" y="0"/>
                      </a:lnTo>
                      <a:lnTo>
                        <a:pt x="130" y="0"/>
                      </a:lnTo>
                      <a:lnTo>
                        <a:pt x="126" y="0"/>
                      </a:lnTo>
                      <a:lnTo>
                        <a:pt x="120" y="2"/>
                      </a:lnTo>
                      <a:lnTo>
                        <a:pt x="114" y="6"/>
                      </a:lnTo>
                      <a:lnTo>
                        <a:pt x="106" y="12"/>
                      </a:lnTo>
                      <a:lnTo>
                        <a:pt x="12" y="108"/>
                      </a:lnTo>
                      <a:lnTo>
                        <a:pt x="12" y="108"/>
                      </a:lnTo>
                      <a:lnTo>
                        <a:pt x="8" y="114"/>
                      </a:lnTo>
                      <a:lnTo>
                        <a:pt x="6" y="120"/>
                      </a:lnTo>
                      <a:lnTo>
                        <a:pt x="2" y="126"/>
                      </a:lnTo>
                      <a:lnTo>
                        <a:pt x="0" y="136"/>
                      </a:lnTo>
                      <a:lnTo>
                        <a:pt x="0" y="146"/>
                      </a:lnTo>
                      <a:lnTo>
                        <a:pt x="4" y="156"/>
                      </a:lnTo>
                      <a:lnTo>
                        <a:pt x="12" y="166"/>
                      </a:lnTo>
                      <a:lnTo>
                        <a:pt x="90" y="240"/>
                      </a:lnTo>
                      <a:lnTo>
                        <a:pt x="108" y="230"/>
                      </a:lnTo>
                      <a:lnTo>
                        <a:pt x="108" y="230"/>
                      </a:lnTo>
                      <a:lnTo>
                        <a:pt x="106" y="252"/>
                      </a:lnTo>
                      <a:lnTo>
                        <a:pt x="104" y="264"/>
                      </a:lnTo>
                      <a:lnTo>
                        <a:pt x="104" y="264"/>
                      </a:lnTo>
                      <a:lnTo>
                        <a:pt x="106" y="270"/>
                      </a:lnTo>
                      <a:lnTo>
                        <a:pt x="106" y="270"/>
                      </a:lnTo>
                      <a:lnTo>
                        <a:pt x="108" y="276"/>
                      </a:lnTo>
                      <a:lnTo>
                        <a:pt x="108" y="282"/>
                      </a:lnTo>
                      <a:lnTo>
                        <a:pt x="112" y="288"/>
                      </a:lnTo>
                      <a:lnTo>
                        <a:pt x="116" y="292"/>
                      </a:lnTo>
                      <a:lnTo>
                        <a:pt x="120" y="296"/>
                      </a:lnTo>
                      <a:lnTo>
                        <a:pt x="126" y="300"/>
                      </a:lnTo>
                      <a:lnTo>
                        <a:pt x="132" y="302"/>
                      </a:lnTo>
                      <a:lnTo>
                        <a:pt x="138" y="302"/>
                      </a:lnTo>
                      <a:lnTo>
                        <a:pt x="226" y="302"/>
                      </a:lnTo>
                      <a:lnTo>
                        <a:pt x="226" y="302"/>
                      </a:lnTo>
                      <a:lnTo>
                        <a:pt x="232" y="302"/>
                      </a:lnTo>
                      <a:lnTo>
                        <a:pt x="238" y="300"/>
                      </a:lnTo>
                      <a:lnTo>
                        <a:pt x="244" y="296"/>
                      </a:lnTo>
                      <a:lnTo>
                        <a:pt x="248" y="292"/>
                      </a:lnTo>
                      <a:lnTo>
                        <a:pt x="252" y="288"/>
                      </a:lnTo>
                      <a:lnTo>
                        <a:pt x="256" y="282"/>
                      </a:lnTo>
                      <a:lnTo>
                        <a:pt x="258" y="276"/>
                      </a:lnTo>
                      <a:lnTo>
                        <a:pt x="258" y="270"/>
                      </a:lnTo>
                      <a:lnTo>
                        <a:pt x="258" y="84"/>
                      </a:lnTo>
                      <a:lnTo>
                        <a:pt x="300" y="148"/>
                      </a:lnTo>
                      <a:lnTo>
                        <a:pt x="300" y="148"/>
                      </a:lnTo>
                      <a:lnTo>
                        <a:pt x="312" y="160"/>
                      </a:lnTo>
                      <a:lnTo>
                        <a:pt x="324" y="164"/>
                      </a:lnTo>
                      <a:lnTo>
                        <a:pt x="334" y="166"/>
                      </a:lnTo>
                      <a:lnTo>
                        <a:pt x="344" y="164"/>
                      </a:lnTo>
                      <a:lnTo>
                        <a:pt x="352" y="158"/>
                      </a:lnTo>
                      <a:lnTo>
                        <a:pt x="358" y="154"/>
                      </a:lnTo>
                      <a:lnTo>
                        <a:pt x="362" y="148"/>
                      </a:lnTo>
                      <a:lnTo>
                        <a:pt x="438" y="74"/>
                      </a:lnTo>
                      <a:lnTo>
                        <a:pt x="392" y="26"/>
                      </a:lnTo>
                      <a:close/>
                      <a:moveTo>
                        <a:pt x="76" y="136"/>
                      </a:moveTo>
                      <a:lnTo>
                        <a:pt x="102" y="110"/>
                      </a:lnTo>
                      <a:lnTo>
                        <a:pt x="102" y="112"/>
                      </a:lnTo>
                      <a:lnTo>
                        <a:pt x="102" y="112"/>
                      </a:lnTo>
                      <a:lnTo>
                        <a:pt x="106" y="160"/>
                      </a:lnTo>
                      <a:lnTo>
                        <a:pt x="76" y="136"/>
                      </a:lnTo>
                      <a:close/>
                      <a:moveTo>
                        <a:pt x="244" y="276"/>
                      </a:moveTo>
                      <a:lnTo>
                        <a:pt x="148" y="276"/>
                      </a:lnTo>
                      <a:lnTo>
                        <a:pt x="148" y="272"/>
                      </a:lnTo>
                      <a:lnTo>
                        <a:pt x="148" y="272"/>
                      </a:lnTo>
                      <a:lnTo>
                        <a:pt x="152" y="270"/>
                      </a:lnTo>
                      <a:lnTo>
                        <a:pt x="152" y="270"/>
                      </a:lnTo>
                      <a:lnTo>
                        <a:pt x="162" y="262"/>
                      </a:lnTo>
                      <a:lnTo>
                        <a:pt x="170" y="254"/>
                      </a:lnTo>
                      <a:lnTo>
                        <a:pt x="174" y="248"/>
                      </a:lnTo>
                      <a:lnTo>
                        <a:pt x="174" y="242"/>
                      </a:lnTo>
                      <a:lnTo>
                        <a:pt x="172" y="236"/>
                      </a:lnTo>
                      <a:lnTo>
                        <a:pt x="166" y="230"/>
                      </a:lnTo>
                      <a:lnTo>
                        <a:pt x="152" y="222"/>
                      </a:lnTo>
                      <a:lnTo>
                        <a:pt x="148" y="216"/>
                      </a:lnTo>
                      <a:lnTo>
                        <a:pt x="148" y="136"/>
                      </a:lnTo>
                      <a:lnTo>
                        <a:pt x="244" y="136"/>
                      </a:lnTo>
                      <a:lnTo>
                        <a:pt x="244" y="2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104" name="TextBox 103"/>
            <p:cNvSpPr txBox="1"/>
            <p:nvPr/>
          </p:nvSpPr>
          <p:spPr>
            <a:xfrm>
              <a:off x="636020" y="8486653"/>
              <a:ext cx="2588152" cy="492443"/>
            </a:xfrm>
            <a:prstGeom prst="rect">
              <a:avLst/>
            </a:prstGeom>
            <a:noFill/>
          </p:spPr>
          <p:txBody>
            <a:bodyPr wrap="square" tIns="91440" bIns="91440" rtlCol="0" anchor="ctr" anchorCtr="0">
              <a:spAutoFit/>
            </a:bodyPr>
            <a:lstStyle/>
            <a:p>
              <a:pPr algn="ctr"/>
              <a:r>
                <a:rPr lang="en-US" sz="1000" b="1" dirty="0" smtClean="0">
                  <a:latin typeface="Arial" panose="020B0604020202020204" pitchFamily="34" charset="0"/>
                  <a:cs typeface="Arial" panose="020B0604020202020204" pitchFamily="34" charset="0"/>
                </a:rPr>
                <a:t>Mainframe eLearning Library</a:t>
              </a:r>
            </a:p>
            <a:p>
              <a:pPr algn="ctr"/>
              <a:r>
                <a:rPr lang="en-US" sz="1000" dirty="0" smtClean="0">
                  <a:latin typeface="Arial" panose="020B0604020202020204" pitchFamily="34" charset="0"/>
                  <a:cs typeface="Arial" panose="020B0604020202020204" pitchFamily="34" charset="0"/>
                </a:rPr>
                <a:t>Contact us for pricing</a:t>
              </a:r>
            </a:p>
          </p:txBody>
        </p:sp>
      </p:grpSp>
      <p:grpSp>
        <p:nvGrpSpPr>
          <p:cNvPr id="118" name="Group 117"/>
          <p:cNvGrpSpPr/>
          <p:nvPr/>
        </p:nvGrpSpPr>
        <p:grpSpPr>
          <a:xfrm>
            <a:off x="3649736" y="7752239"/>
            <a:ext cx="3808008" cy="1723549"/>
            <a:chOff x="3572280" y="7351689"/>
            <a:chExt cx="3808008" cy="1723549"/>
          </a:xfrm>
        </p:grpSpPr>
        <p:sp>
          <p:nvSpPr>
            <p:cNvPr id="119" name="TextBox 118"/>
            <p:cNvSpPr txBox="1"/>
            <p:nvPr/>
          </p:nvSpPr>
          <p:spPr>
            <a:xfrm>
              <a:off x="3572280" y="7351689"/>
              <a:ext cx="3808008" cy="1723549"/>
            </a:xfrm>
            <a:prstGeom prst="rect">
              <a:avLst/>
            </a:prstGeom>
            <a:solidFill>
              <a:schemeClr val="bg2"/>
            </a:solidFill>
          </p:spPr>
          <p:txBody>
            <a:bodyPr wrap="square" tIns="91440" bIns="91440" rtlCol="0" anchor="ctr" anchorCtr="0">
              <a:spAutoFit/>
            </a:bodyPr>
            <a:lstStyle/>
            <a:p>
              <a:pPr algn="ctr"/>
              <a:endParaRPr lang="en-US" sz="1000" dirty="0" smtClean="0">
                <a:latin typeface="Arial" panose="020B0604020202020204" pitchFamily="34" charset="0"/>
                <a:cs typeface="Arial" panose="020B0604020202020204" pitchFamily="34" charset="0"/>
              </a:endParaRPr>
            </a:p>
            <a:p>
              <a:pPr algn="ctr"/>
              <a:endParaRPr lang="en-US" sz="1000" dirty="0">
                <a:latin typeface="Arial" panose="020B0604020202020204" pitchFamily="34" charset="0"/>
                <a:cs typeface="Arial" panose="020B0604020202020204" pitchFamily="34" charset="0"/>
              </a:endParaRPr>
            </a:p>
            <a:p>
              <a:pPr algn="ctr"/>
              <a:endParaRPr lang="en-US" sz="1000" dirty="0" smtClean="0">
                <a:latin typeface="Arial" panose="020B0604020202020204" pitchFamily="34" charset="0"/>
                <a:cs typeface="Arial" panose="020B0604020202020204" pitchFamily="34" charset="0"/>
              </a:endParaRPr>
            </a:p>
            <a:p>
              <a:pPr algn="ctr"/>
              <a:r>
                <a:rPr lang="en-US" sz="1000" dirty="0" smtClean="0">
                  <a:latin typeface="Arial" panose="020B0604020202020204" pitchFamily="34" charset="0"/>
                  <a:cs typeface="Arial" panose="020B0604020202020204" pitchFamily="34" charset="0"/>
                </a:rPr>
                <a:t>In addition to the courseware included on the learning paths, we are pleased to offer Mainframe Academy with CA Technologies.</a:t>
              </a:r>
            </a:p>
            <a:p>
              <a:pPr algn="ctr"/>
              <a:endParaRPr lang="en-US" sz="1000" dirty="0">
                <a:latin typeface="Arial" panose="020B0604020202020204" pitchFamily="34" charset="0"/>
                <a:cs typeface="Arial" panose="020B0604020202020204" pitchFamily="34" charset="0"/>
              </a:endParaRPr>
            </a:p>
            <a:p>
              <a:pPr algn="ctr"/>
              <a:r>
                <a:rPr lang="en-US" sz="1000" dirty="0">
                  <a:latin typeface="Arial" panose="020B0604020202020204" pitchFamily="34" charset="0"/>
                  <a:cs typeface="Arial" panose="020B0604020202020204" pitchFamily="34" charset="0"/>
                </a:rPr>
                <a:t>Designed for mainframe customers by mainframe customers, Mainframe Academy is an accelerated, vendor-agnostic program that equips </a:t>
              </a:r>
              <a:r>
                <a:rPr lang="en-US" sz="1000" dirty="0" smtClean="0">
                  <a:latin typeface="Arial" panose="020B0604020202020204" pitchFamily="34" charset="0"/>
                  <a:cs typeface="Arial" panose="020B0604020202020204" pitchFamily="34" charset="0"/>
                </a:rPr>
                <a:t>your new-to-mainframe </a:t>
              </a:r>
              <a:r>
                <a:rPr lang="en-US" sz="1000" dirty="0">
                  <a:latin typeface="Arial" panose="020B0604020202020204" pitchFamily="34" charset="0"/>
                  <a:cs typeface="Arial" panose="020B0604020202020204" pitchFamily="34" charset="0"/>
                </a:rPr>
                <a:t>IT professionals with core programming skills to manage your mainframe environment.</a:t>
              </a:r>
              <a:r>
                <a:rPr lang="en-US" sz="1000" dirty="0" smtClean="0">
                  <a:latin typeface="Arial" panose="020B0604020202020204" pitchFamily="34" charset="0"/>
                  <a:cs typeface="Arial" panose="020B0604020202020204" pitchFamily="34" charset="0"/>
                </a:rPr>
                <a:t> </a:t>
              </a:r>
            </a:p>
          </p:txBody>
        </p:sp>
        <p:grpSp>
          <p:nvGrpSpPr>
            <p:cNvPr id="120" name="Group 119"/>
            <p:cNvGrpSpPr/>
            <p:nvPr/>
          </p:nvGrpSpPr>
          <p:grpSpPr>
            <a:xfrm>
              <a:off x="3746998" y="7416907"/>
              <a:ext cx="374904" cy="374904"/>
              <a:chOff x="6280840" y="3660678"/>
              <a:chExt cx="1097280" cy="1097280"/>
            </a:xfrm>
          </p:grpSpPr>
          <p:sp>
            <p:nvSpPr>
              <p:cNvPr id="122" name="Oval 121"/>
              <p:cNvSpPr>
                <a:spLocks noChangeAspect="1"/>
              </p:cNvSpPr>
              <p:nvPr/>
            </p:nvSpPr>
            <p:spPr bwMode="gray">
              <a:xfrm>
                <a:off x="6280840" y="3660678"/>
                <a:ext cx="1097280" cy="1097280"/>
              </a:xfrm>
              <a:prstGeom prst="ellipse">
                <a:avLst/>
              </a:prstGeom>
              <a:solidFill>
                <a:schemeClr val="bg2">
                  <a:lumMod val="50000"/>
                </a:schemeClr>
              </a:solidFill>
              <a:ln w="76200">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600"/>
                  </a:spcBef>
                </a:pPr>
                <a:endParaRPr lang="en-US" sz="2000" b="1" dirty="0"/>
              </a:p>
            </p:txBody>
          </p:sp>
          <p:grpSp>
            <p:nvGrpSpPr>
              <p:cNvPr id="123" name="Column">
                <a:extLst>
                  <a:ext uri="{FF2B5EF4-FFF2-40B4-BE49-F238E27FC236}">
                    <a16:creationId xmlns:a16="http://schemas.microsoft.com/office/drawing/2014/main" id="{6732E356-92D4-49E5-8219-FBD55622F7D6}"/>
                  </a:ext>
                </a:extLst>
              </p:cNvPr>
              <p:cNvGrpSpPr>
                <a:grpSpLocks noChangeAspect="1"/>
              </p:cNvGrpSpPr>
              <p:nvPr/>
            </p:nvGrpSpPr>
            <p:grpSpPr>
              <a:xfrm>
                <a:off x="6485339" y="3866418"/>
                <a:ext cx="688282" cy="685800"/>
                <a:chOff x="3725863" y="-1398588"/>
                <a:chExt cx="1320800" cy="1316038"/>
              </a:xfrm>
              <a:solidFill>
                <a:schemeClr val="bg1"/>
              </a:solidFill>
            </p:grpSpPr>
            <p:sp>
              <p:nvSpPr>
                <p:cNvPr id="124" name="Freeform 5">
                  <a:extLst>
                    <a:ext uri="{FF2B5EF4-FFF2-40B4-BE49-F238E27FC236}">
                      <a16:creationId xmlns:a16="http://schemas.microsoft.com/office/drawing/2014/main" id="{394DAA03-F7A1-47D8-BB0A-333855C954C5}"/>
                    </a:ext>
                  </a:extLst>
                </p:cNvPr>
                <p:cNvSpPr>
                  <a:spLocks/>
                </p:cNvSpPr>
                <p:nvPr/>
              </p:nvSpPr>
              <p:spPr bwMode="auto">
                <a:xfrm>
                  <a:off x="3730626" y="-209550"/>
                  <a:ext cx="1311275" cy="127000"/>
                </a:xfrm>
                <a:custGeom>
                  <a:avLst/>
                  <a:gdLst>
                    <a:gd name="T0" fmla="*/ 757 w 826"/>
                    <a:gd name="T1" fmla="*/ 0 h 80"/>
                    <a:gd name="T2" fmla="*/ 69 w 826"/>
                    <a:gd name="T3" fmla="*/ 0 h 80"/>
                    <a:gd name="T4" fmla="*/ 69 w 826"/>
                    <a:gd name="T5" fmla="*/ 40 h 80"/>
                    <a:gd name="T6" fmla="*/ 0 w 826"/>
                    <a:gd name="T7" fmla="*/ 40 h 80"/>
                    <a:gd name="T8" fmla="*/ 0 w 826"/>
                    <a:gd name="T9" fmla="*/ 80 h 80"/>
                    <a:gd name="T10" fmla="*/ 826 w 826"/>
                    <a:gd name="T11" fmla="*/ 80 h 80"/>
                    <a:gd name="T12" fmla="*/ 826 w 826"/>
                    <a:gd name="T13" fmla="*/ 40 h 80"/>
                    <a:gd name="T14" fmla="*/ 757 w 826"/>
                    <a:gd name="T15" fmla="*/ 40 h 80"/>
                    <a:gd name="T16" fmla="*/ 757 w 826"/>
                    <a:gd name="T17"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6" h="80">
                      <a:moveTo>
                        <a:pt x="757" y="0"/>
                      </a:moveTo>
                      <a:lnTo>
                        <a:pt x="69" y="0"/>
                      </a:lnTo>
                      <a:lnTo>
                        <a:pt x="69" y="40"/>
                      </a:lnTo>
                      <a:lnTo>
                        <a:pt x="0" y="40"/>
                      </a:lnTo>
                      <a:lnTo>
                        <a:pt x="0" y="80"/>
                      </a:lnTo>
                      <a:lnTo>
                        <a:pt x="826" y="80"/>
                      </a:lnTo>
                      <a:lnTo>
                        <a:pt x="826" y="40"/>
                      </a:lnTo>
                      <a:lnTo>
                        <a:pt x="757" y="40"/>
                      </a:lnTo>
                      <a:lnTo>
                        <a:pt x="7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6">
                  <a:extLst>
                    <a:ext uri="{FF2B5EF4-FFF2-40B4-BE49-F238E27FC236}">
                      <a16:creationId xmlns:a16="http://schemas.microsoft.com/office/drawing/2014/main" id="{5B88E641-A8B7-4764-830E-DF1311E16F2B}"/>
                    </a:ext>
                  </a:extLst>
                </p:cNvPr>
                <p:cNvSpPr>
                  <a:spLocks noChangeArrowheads="1"/>
                </p:cNvSpPr>
                <p:nvPr/>
              </p:nvSpPr>
              <p:spPr bwMode="auto">
                <a:xfrm>
                  <a:off x="3840163" y="-1120775"/>
                  <a:ext cx="1092200" cy="682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6" name="Rectangle 7">
                  <a:extLst>
                    <a:ext uri="{FF2B5EF4-FFF2-40B4-BE49-F238E27FC236}">
                      <a16:creationId xmlns:a16="http://schemas.microsoft.com/office/drawing/2014/main" id="{0DEA02E7-ABA3-442A-8B6B-50EEE03F0088}"/>
                    </a:ext>
                  </a:extLst>
                </p:cNvPr>
                <p:cNvSpPr>
                  <a:spLocks noChangeArrowheads="1"/>
                </p:cNvSpPr>
                <p:nvPr/>
              </p:nvSpPr>
              <p:spPr bwMode="auto">
                <a:xfrm>
                  <a:off x="3957638" y="-1001713"/>
                  <a:ext cx="122238" cy="7413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7" name="Rectangle 8">
                  <a:extLst>
                    <a:ext uri="{FF2B5EF4-FFF2-40B4-BE49-F238E27FC236}">
                      <a16:creationId xmlns:a16="http://schemas.microsoft.com/office/drawing/2014/main" id="{37CD2AB5-8DD3-4BC7-ABDD-5342ABC09BB7}"/>
                    </a:ext>
                  </a:extLst>
                </p:cNvPr>
                <p:cNvSpPr>
                  <a:spLocks noChangeArrowheads="1"/>
                </p:cNvSpPr>
                <p:nvPr/>
              </p:nvSpPr>
              <p:spPr bwMode="auto">
                <a:xfrm>
                  <a:off x="4202113" y="-1001713"/>
                  <a:ext cx="122238" cy="7413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8" name="Rectangle 9">
                  <a:extLst>
                    <a:ext uri="{FF2B5EF4-FFF2-40B4-BE49-F238E27FC236}">
                      <a16:creationId xmlns:a16="http://schemas.microsoft.com/office/drawing/2014/main" id="{77F2CE56-D5D9-4F5E-A2B3-9BE01D804684}"/>
                    </a:ext>
                  </a:extLst>
                </p:cNvPr>
                <p:cNvSpPr>
                  <a:spLocks noChangeArrowheads="1"/>
                </p:cNvSpPr>
                <p:nvPr/>
              </p:nvSpPr>
              <p:spPr bwMode="auto">
                <a:xfrm>
                  <a:off x="4448176" y="-1001713"/>
                  <a:ext cx="122238" cy="7413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9" name="Rectangle 10">
                  <a:extLst>
                    <a:ext uri="{FF2B5EF4-FFF2-40B4-BE49-F238E27FC236}">
                      <a16:creationId xmlns:a16="http://schemas.microsoft.com/office/drawing/2014/main" id="{34F4D001-1A72-4401-90C3-EEAADC44EF2D}"/>
                    </a:ext>
                  </a:extLst>
                </p:cNvPr>
                <p:cNvSpPr>
                  <a:spLocks noChangeArrowheads="1"/>
                </p:cNvSpPr>
                <p:nvPr/>
              </p:nvSpPr>
              <p:spPr bwMode="auto">
                <a:xfrm>
                  <a:off x="4692648" y="-1001714"/>
                  <a:ext cx="122238" cy="7413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0" name="Freeform 11">
                  <a:extLst>
                    <a:ext uri="{FF2B5EF4-FFF2-40B4-BE49-F238E27FC236}">
                      <a16:creationId xmlns:a16="http://schemas.microsoft.com/office/drawing/2014/main" id="{B68CF0C8-7557-4C20-921E-DF93903FFA35}"/>
                    </a:ext>
                  </a:extLst>
                </p:cNvPr>
                <p:cNvSpPr>
                  <a:spLocks/>
                </p:cNvSpPr>
                <p:nvPr/>
              </p:nvSpPr>
              <p:spPr bwMode="auto">
                <a:xfrm>
                  <a:off x="3725863" y="-1398588"/>
                  <a:ext cx="1320800" cy="227013"/>
                </a:xfrm>
                <a:custGeom>
                  <a:avLst/>
                  <a:gdLst>
                    <a:gd name="T0" fmla="*/ 417 w 832"/>
                    <a:gd name="T1" fmla="*/ 0 h 143"/>
                    <a:gd name="T2" fmla="*/ 0 w 832"/>
                    <a:gd name="T3" fmla="*/ 143 h 143"/>
                    <a:gd name="T4" fmla="*/ 832 w 832"/>
                    <a:gd name="T5" fmla="*/ 143 h 143"/>
                    <a:gd name="T6" fmla="*/ 417 w 832"/>
                    <a:gd name="T7" fmla="*/ 0 h 143"/>
                  </a:gdLst>
                  <a:ahLst/>
                  <a:cxnLst>
                    <a:cxn ang="0">
                      <a:pos x="T0" y="T1"/>
                    </a:cxn>
                    <a:cxn ang="0">
                      <a:pos x="T2" y="T3"/>
                    </a:cxn>
                    <a:cxn ang="0">
                      <a:pos x="T4" y="T5"/>
                    </a:cxn>
                    <a:cxn ang="0">
                      <a:pos x="T6" y="T7"/>
                    </a:cxn>
                  </a:cxnLst>
                  <a:rect l="0" t="0" r="r" b="b"/>
                  <a:pathLst>
                    <a:path w="832" h="143">
                      <a:moveTo>
                        <a:pt x="417" y="0"/>
                      </a:moveTo>
                      <a:lnTo>
                        <a:pt x="0" y="143"/>
                      </a:lnTo>
                      <a:lnTo>
                        <a:pt x="832" y="143"/>
                      </a:lnTo>
                      <a:lnTo>
                        <a:pt x="41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121" name="TextBox 120"/>
            <p:cNvSpPr txBox="1"/>
            <p:nvPr/>
          </p:nvSpPr>
          <p:spPr>
            <a:xfrm>
              <a:off x="4256622" y="7380712"/>
              <a:ext cx="2779437" cy="492443"/>
            </a:xfrm>
            <a:prstGeom prst="rect">
              <a:avLst/>
            </a:prstGeom>
            <a:noFill/>
          </p:spPr>
          <p:txBody>
            <a:bodyPr wrap="square" tIns="91440" bIns="91440" rtlCol="0" anchor="ctr" anchorCtr="0">
              <a:spAutoFit/>
            </a:bodyPr>
            <a:lstStyle/>
            <a:p>
              <a:pPr algn="ctr"/>
              <a:r>
                <a:rPr lang="en-US" sz="2000" dirty="0" smtClean="0">
                  <a:solidFill>
                    <a:srgbClr val="CC092F"/>
                  </a:solidFill>
                  <a:latin typeface="Arial" panose="020B0604020202020204" pitchFamily="34" charset="0"/>
                  <a:cs typeface="Arial" panose="020B0604020202020204" pitchFamily="34" charset="0"/>
                  <a:hlinkClick r:id="rId7"/>
                </a:rPr>
                <a:t>Mainframe Academy</a:t>
              </a:r>
              <a:endParaRPr lang="en-US" sz="2000" dirty="0" smtClean="0">
                <a:solidFill>
                  <a:srgbClr val="CC092F"/>
                </a:solidFill>
                <a:latin typeface="Arial" panose="020B0604020202020204" pitchFamily="34" charset="0"/>
                <a:cs typeface="Arial" panose="020B0604020202020204" pitchFamily="34" charset="0"/>
              </a:endParaRPr>
            </a:p>
          </p:txBody>
        </p:sp>
      </p:grpSp>
    </p:spTree>
    <p:custDataLst>
      <p:tags r:id="rId1"/>
    </p:custDataLst>
    <p:extLst>
      <p:ext uri="{BB962C8B-B14F-4D97-AF65-F5344CB8AC3E}">
        <p14:creationId xmlns:p14="http://schemas.microsoft.com/office/powerpoint/2010/main" val="25145791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NEW_CA_BRAND_2015" val="eqjAGfTR"/>
  <p:tag name="ARTICULATE_SLIDE_COUNT" val="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ew_ca_brand_2015">
  <a:themeElements>
    <a:clrScheme name="brand-2018">
      <a:dk1>
        <a:srgbClr val="38364D"/>
      </a:dk1>
      <a:lt1>
        <a:srgbClr val="FFFFFF"/>
      </a:lt1>
      <a:dk2>
        <a:srgbClr val="44368F"/>
      </a:dk2>
      <a:lt2>
        <a:srgbClr val="D5D5DB"/>
      </a:lt2>
      <a:accent1>
        <a:srgbClr val="008CFF"/>
      </a:accent1>
      <a:accent2>
        <a:srgbClr val="9745D8"/>
      </a:accent2>
      <a:accent3>
        <a:srgbClr val="D7FE58"/>
      </a:accent3>
      <a:accent4>
        <a:srgbClr val="F72075"/>
      </a:accent4>
      <a:accent5>
        <a:srgbClr val="D5D5DC"/>
      </a:accent5>
      <a:accent6>
        <a:srgbClr val="66FFF2"/>
      </a:accent6>
      <a:hlink>
        <a:srgbClr val="008CFF"/>
      </a:hlink>
      <a:folHlink>
        <a:srgbClr val="9645D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w="38100" cap="flat" cmpd="sng" algn="ctr">
          <a:noFill/>
          <a:prstDash val="solid"/>
        </a:ln>
        <a:effectLst/>
      </a:spPr>
      <a:bodyPr vert="horz" lIns="91440" tIns="91440" rIns="91440" bIns="91440" rtlCol="0" anchor="ctr"/>
      <a:lstStyle>
        <a:defPPr marL="0" marR="0" indent="0" algn="ctr" defTabSz="914400" eaLnBrk="1" fontAlgn="auto" latinLnBrk="0" hangingPunct="1">
          <a:lnSpc>
            <a:spcPts val="1720"/>
          </a:lnSpc>
          <a:spcBef>
            <a:spcPts val="0"/>
          </a:spcBef>
          <a:spcAft>
            <a:spcPts val="0"/>
          </a:spcAft>
          <a:buClr>
            <a:srgbClr val="FFFFFF"/>
          </a:buClr>
          <a:buSzTx/>
          <a:buFontTx/>
          <a:buNone/>
          <a:tabLst/>
          <a:defRPr kumimoji="0" sz="1200" b="0" i="0" u="none" strike="noStrike" kern="0" cap="none" spc="0" normalizeH="0" baseline="0" noProof="0" dirty="0" smtClean="0">
            <a:ln>
              <a:noFill/>
            </a:ln>
            <a:solidFill>
              <a:schemeClr val="accent3"/>
            </a:solidFill>
            <a:effectLst/>
            <a:uLnTx/>
            <a:uFillTx/>
            <a:latin typeface="Calibri"/>
            <a:ea typeface="+mn-ea"/>
            <a:cs typeface="Arial Unicode MS" pitchFamily="34" charset="-128"/>
          </a:defRPr>
        </a:defPPr>
      </a:lstStyle>
    </a:spDef>
    <a:lnDef>
      <a:spPr>
        <a:effectLst/>
      </a:spPr>
      <a:bodyPr/>
      <a:lstStyle/>
      <a:style>
        <a:lnRef idx="2">
          <a:schemeClr val="accent1"/>
        </a:lnRef>
        <a:fillRef idx="0">
          <a:schemeClr val="accent1"/>
        </a:fillRef>
        <a:effectRef idx="1">
          <a:schemeClr val="accent1"/>
        </a:effectRef>
        <a:fontRef idx="minor">
          <a:schemeClr val="tx1"/>
        </a:fontRef>
      </a:style>
    </a:lnDef>
    <a:txDef>
      <a:spPr>
        <a:solidFill>
          <a:schemeClr val="bg2"/>
        </a:solidFill>
      </a:spPr>
      <a:bodyPr wrap="none" tIns="91440" bIns="91440" rtlCol="0" anchor="ctr" anchorCtr="0">
        <a:spAutoFit/>
      </a:bodyPr>
      <a:lstStyle>
        <a:defPPr algn="ctr">
          <a:defRPr sz="1200" dirty="0" smtClean="0"/>
        </a:defPPr>
      </a:lstStyle>
    </a:txDef>
  </a:objectDefaults>
  <a:extraClrSchemeLst/>
  <a:extLst>
    <a:ext uri="{05A4C25C-085E-4340-85A3-A5531E510DB2}">
      <thm15:themeFamily xmlns:thm15="http://schemas.microsoft.com/office/thememl/2012/main" name="new_ca_brand_2015" id="{E02DE4AF-FDFC-4F94-B15F-6E0214A09ECC}" vid="{27F0EBC8-2ADF-4FC7-9FC5-9CDA5D46B7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new_ca_brand_2015</Template>
  <TotalTime>3135</TotalTime>
  <Words>626</Words>
  <Application>Microsoft Office PowerPoint</Application>
  <PresentationFormat>Custom</PresentationFormat>
  <Paragraphs>114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Unicode MS</vt:lpstr>
      <vt:lpstr>Calibri</vt:lpstr>
      <vt:lpstr>Wingdings</vt:lpstr>
      <vt:lpstr>new_ca_brand_2015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Sienkiewicz, Michael</dc:creator>
  <cp:lastModifiedBy>Amy Flanagan</cp:lastModifiedBy>
  <cp:revision>330</cp:revision>
  <cp:lastPrinted>2019-07-29T18:25:22Z</cp:lastPrinted>
  <dcterms:created xsi:type="dcterms:W3CDTF">2016-08-26T18:40:54Z</dcterms:created>
  <dcterms:modified xsi:type="dcterms:W3CDTF">2021-12-14T17:11:12Z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26EDB648-4393-42C0-878C-83E03E239633</vt:lpwstr>
  </property>
  <property fmtid="{D5CDD505-2E9C-101B-9397-08002B2CF9AE}" pid="3" name="ArticulatePath">
    <vt:lpwstr>Presentation1</vt:lpwstr>
  </property>
</Properties>
</file>