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1"/>
  </p:sldMasterIdLst>
  <p:notesMasterIdLst>
    <p:notesMasterId r:id="rId13"/>
  </p:notesMasterIdLst>
  <p:handoutMasterIdLst>
    <p:handoutMasterId r:id="rId14"/>
  </p:handoutMasterIdLst>
  <p:sldIdLst>
    <p:sldId id="302" r:id="rId2"/>
    <p:sldId id="395" r:id="rId3"/>
    <p:sldId id="418" r:id="rId4"/>
    <p:sldId id="413" r:id="rId5"/>
    <p:sldId id="414" r:id="rId6"/>
    <p:sldId id="415" r:id="rId7"/>
    <p:sldId id="416" r:id="rId8"/>
    <p:sldId id="420" r:id="rId9"/>
    <p:sldId id="417" r:id="rId10"/>
    <p:sldId id="421" r:id="rId11"/>
    <p:sldId id="303" r:id="rId12"/>
  </p:sldIdLst>
  <p:sldSz cx="9144000" cy="6858000" type="screen4x3"/>
  <p:notesSz cx="6858000" cy="9144000"/>
  <p:custDataLst>
    <p:tags r:id="rId15"/>
  </p:custDataLst>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096" algn="ctr" rtl="0" fontAlgn="base">
      <a:spcBef>
        <a:spcPct val="0"/>
      </a:spcBef>
      <a:spcAft>
        <a:spcPct val="0"/>
      </a:spcAft>
      <a:defRPr sz="2400" kern="1200">
        <a:solidFill>
          <a:schemeClr val="tx1"/>
        </a:solidFill>
        <a:latin typeface="Arial" charset="0"/>
        <a:ea typeface="+mn-ea"/>
        <a:cs typeface="+mn-cs"/>
      </a:defRPr>
    </a:lvl2pPr>
    <a:lvl3pPr marL="914192" algn="ctr" rtl="0" fontAlgn="base">
      <a:spcBef>
        <a:spcPct val="0"/>
      </a:spcBef>
      <a:spcAft>
        <a:spcPct val="0"/>
      </a:spcAft>
      <a:defRPr sz="2400" kern="1200">
        <a:solidFill>
          <a:schemeClr val="tx1"/>
        </a:solidFill>
        <a:latin typeface="Arial" charset="0"/>
        <a:ea typeface="+mn-ea"/>
        <a:cs typeface="+mn-cs"/>
      </a:defRPr>
    </a:lvl3pPr>
    <a:lvl4pPr marL="1371288" algn="ctr" rtl="0" fontAlgn="base">
      <a:spcBef>
        <a:spcPct val="0"/>
      </a:spcBef>
      <a:spcAft>
        <a:spcPct val="0"/>
      </a:spcAft>
      <a:defRPr sz="2400" kern="1200">
        <a:solidFill>
          <a:schemeClr val="tx1"/>
        </a:solidFill>
        <a:latin typeface="Arial" charset="0"/>
        <a:ea typeface="+mn-ea"/>
        <a:cs typeface="+mn-cs"/>
      </a:defRPr>
    </a:lvl4pPr>
    <a:lvl5pPr marL="1828385" algn="ctr" rtl="0" fontAlgn="base">
      <a:spcBef>
        <a:spcPct val="0"/>
      </a:spcBef>
      <a:spcAft>
        <a:spcPct val="0"/>
      </a:spcAft>
      <a:defRPr sz="2400" kern="1200">
        <a:solidFill>
          <a:schemeClr val="tx1"/>
        </a:solidFill>
        <a:latin typeface="Arial" charset="0"/>
        <a:ea typeface="+mn-ea"/>
        <a:cs typeface="+mn-cs"/>
      </a:defRPr>
    </a:lvl5pPr>
    <a:lvl6pPr marL="2285480" algn="l" defTabSz="914192" rtl="0" eaLnBrk="1" latinLnBrk="0" hangingPunct="1">
      <a:defRPr sz="2400" kern="1200">
        <a:solidFill>
          <a:schemeClr val="tx1"/>
        </a:solidFill>
        <a:latin typeface="Arial" charset="0"/>
        <a:ea typeface="+mn-ea"/>
        <a:cs typeface="+mn-cs"/>
      </a:defRPr>
    </a:lvl6pPr>
    <a:lvl7pPr marL="2742577" algn="l" defTabSz="914192" rtl="0" eaLnBrk="1" latinLnBrk="0" hangingPunct="1">
      <a:defRPr sz="2400" kern="1200">
        <a:solidFill>
          <a:schemeClr val="tx1"/>
        </a:solidFill>
        <a:latin typeface="Arial" charset="0"/>
        <a:ea typeface="+mn-ea"/>
        <a:cs typeface="+mn-cs"/>
      </a:defRPr>
    </a:lvl7pPr>
    <a:lvl8pPr marL="3199673" algn="l" defTabSz="914192" rtl="0" eaLnBrk="1" latinLnBrk="0" hangingPunct="1">
      <a:defRPr sz="2400" kern="1200">
        <a:solidFill>
          <a:schemeClr val="tx1"/>
        </a:solidFill>
        <a:latin typeface="Arial" charset="0"/>
        <a:ea typeface="+mn-ea"/>
        <a:cs typeface="+mn-cs"/>
      </a:defRPr>
    </a:lvl8pPr>
    <a:lvl9pPr marL="3656769" algn="l" defTabSz="914192"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72833802-FEF1-4C79-8D5D-14CF1EAF98D9}">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9" autoAdjust="0"/>
    <p:restoredTop sz="64807" autoAdjust="0"/>
  </p:normalViewPr>
  <p:slideViewPr>
    <p:cSldViewPr>
      <p:cViewPr varScale="1">
        <p:scale>
          <a:sx n="59" d="100"/>
          <a:sy n="59" d="100"/>
        </p:scale>
        <p:origin x="-1434" y="-72"/>
      </p:cViewPr>
      <p:guideLst>
        <p:guide orient="horz" pos="2159"/>
        <p:guide orient="horz" pos="3888"/>
        <p:guide orient="horz" pos="192"/>
        <p:guide orient="horz" pos="768"/>
        <p:guide pos="2882"/>
        <p:guide pos="240"/>
        <p:guide pos="5520"/>
      </p:guideLst>
    </p:cSldViewPr>
  </p:slideViewPr>
  <p:notesTextViewPr>
    <p:cViewPr>
      <p:scale>
        <a:sx n="100" d="100"/>
        <a:sy n="100" d="100"/>
      </p:scale>
      <p:origin x="0" y="0"/>
    </p:cViewPr>
  </p:notesTextViewPr>
  <p:sorterViewPr>
    <p:cViewPr>
      <p:scale>
        <a:sx n="70" d="100"/>
        <a:sy n="70" d="100"/>
      </p:scale>
      <p:origin x="0" y="0"/>
    </p:cViewPr>
  </p:sorterViewPr>
  <p:notesViewPr>
    <p:cSldViewPr>
      <p:cViewPr varScale="1">
        <p:scale>
          <a:sx n="59" d="100"/>
          <a:sy n="59" d="100"/>
        </p:scale>
        <p:origin x="-2630" y="-82"/>
      </p:cViewPr>
      <p:guideLst>
        <p:guide orient="horz" pos="2880"/>
        <p:guide orient="horz" pos="179"/>
        <p:guide pos="2160"/>
        <p:guide pos="204"/>
        <p:guide pos="411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5D87B6-F923-4ADF-8754-FC66F1BDD51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E171B7A9-0A5E-47E0-8CD7-2E4BAD549BB6}">
      <dgm:prSet phldrT="[Text]"/>
      <dgm:spPr>
        <a:solidFill>
          <a:srgbClr val="0070C0"/>
        </a:solidFill>
      </dgm:spPr>
      <dgm:t>
        <a:bodyPr/>
        <a:lstStyle/>
        <a:p>
          <a:r>
            <a:rPr lang="en-US" dirty="0" smtClean="0"/>
            <a:t>DLP defines where sensitive data is and can monitor that data</a:t>
          </a:r>
          <a:endParaRPr lang="en-US" dirty="0"/>
        </a:p>
      </dgm:t>
    </dgm:pt>
    <dgm:pt modelId="{1FC1D32F-FDB2-4C5F-AE46-EF06D910D846}" type="parTrans" cxnId="{2E0A992E-505B-49FC-B827-2241F839A9F5}">
      <dgm:prSet/>
      <dgm:spPr/>
      <dgm:t>
        <a:bodyPr/>
        <a:lstStyle/>
        <a:p>
          <a:endParaRPr lang="en-US"/>
        </a:p>
      </dgm:t>
    </dgm:pt>
    <dgm:pt modelId="{EAD158CD-E480-4EEA-8BC4-C00230B50BAA}" type="sibTrans" cxnId="{2E0A992E-505B-49FC-B827-2241F839A9F5}">
      <dgm:prSet/>
      <dgm:spPr/>
      <dgm:t>
        <a:bodyPr/>
        <a:lstStyle/>
        <a:p>
          <a:endParaRPr lang="en-US"/>
        </a:p>
      </dgm:t>
    </dgm:pt>
    <dgm:pt modelId="{89FD298B-F029-44A2-9174-94FB5C8BE89E}">
      <dgm:prSet phldrT="[Text]"/>
      <dgm:spPr>
        <a:solidFill>
          <a:srgbClr val="FF9900"/>
        </a:solidFill>
      </dgm:spPr>
      <dgm:t>
        <a:bodyPr/>
        <a:lstStyle/>
        <a:p>
          <a:r>
            <a:rPr lang="en-US" dirty="0" smtClean="0"/>
            <a:t>SSIM collects additional details regarding user, network, OS, apps, and even IPs that target sensitive data</a:t>
          </a:r>
          <a:endParaRPr lang="en-US" dirty="0"/>
        </a:p>
      </dgm:t>
    </dgm:pt>
    <dgm:pt modelId="{9ABB1737-61AA-4856-8DA1-F25BC5D1D333}" type="parTrans" cxnId="{356558DA-0D8A-4462-B1E0-207C059978C8}">
      <dgm:prSet/>
      <dgm:spPr/>
      <dgm:t>
        <a:bodyPr/>
        <a:lstStyle/>
        <a:p>
          <a:endParaRPr lang="en-US"/>
        </a:p>
      </dgm:t>
    </dgm:pt>
    <dgm:pt modelId="{5DFA831C-F1EF-4BEB-94C0-7A1D2D14D989}" type="sibTrans" cxnId="{356558DA-0D8A-4462-B1E0-207C059978C8}">
      <dgm:prSet/>
      <dgm:spPr/>
      <dgm:t>
        <a:bodyPr/>
        <a:lstStyle/>
        <a:p>
          <a:endParaRPr lang="en-US"/>
        </a:p>
      </dgm:t>
    </dgm:pt>
    <dgm:pt modelId="{16E13B14-D4EC-4FB2-A396-F82322442C18}">
      <dgm:prSet phldrT="[Text]"/>
      <dgm:spPr>
        <a:solidFill>
          <a:srgbClr val="00B050"/>
        </a:solidFill>
      </dgm:spPr>
      <dgm:t>
        <a:bodyPr/>
        <a:lstStyle/>
        <a:p>
          <a:r>
            <a:rPr lang="en-US" dirty="0" smtClean="0"/>
            <a:t>DLP can help SSIM understand which of those elements are important by association to sensitive data</a:t>
          </a:r>
          <a:endParaRPr lang="en-US" dirty="0"/>
        </a:p>
      </dgm:t>
    </dgm:pt>
    <dgm:pt modelId="{A3FF70D8-B300-4542-A8E3-2A74C7C20B0E}" type="parTrans" cxnId="{6F8DF44F-89FE-4CF1-AB8E-BB14C8AC6379}">
      <dgm:prSet/>
      <dgm:spPr/>
      <dgm:t>
        <a:bodyPr/>
        <a:lstStyle/>
        <a:p>
          <a:endParaRPr lang="en-US"/>
        </a:p>
      </dgm:t>
    </dgm:pt>
    <dgm:pt modelId="{CB44A6C0-1317-422F-B472-0630F1427CB2}" type="sibTrans" cxnId="{6F8DF44F-89FE-4CF1-AB8E-BB14C8AC6379}">
      <dgm:prSet/>
      <dgm:spPr/>
      <dgm:t>
        <a:bodyPr/>
        <a:lstStyle/>
        <a:p>
          <a:endParaRPr lang="en-US"/>
        </a:p>
      </dgm:t>
    </dgm:pt>
    <dgm:pt modelId="{9B913114-D0CE-460E-AD5F-D526CEFB606C}">
      <dgm:prSet phldrT="[Text]"/>
      <dgm:spPr>
        <a:solidFill>
          <a:srgbClr val="C00000">
            <a:alpha val="85000"/>
          </a:srgbClr>
        </a:solidFill>
      </dgm:spPr>
      <dgm:t>
        <a:bodyPr/>
        <a:lstStyle/>
        <a:p>
          <a:r>
            <a:rPr lang="en-US" dirty="0" smtClean="0"/>
            <a:t>SSIM can help conduct comprehensive forensic analysis of a data breach incident</a:t>
          </a:r>
          <a:endParaRPr lang="en-US" dirty="0"/>
        </a:p>
      </dgm:t>
    </dgm:pt>
    <dgm:pt modelId="{1B48691E-0099-4F16-BC42-D21C5099EE56}" type="parTrans" cxnId="{E5C34C88-E610-4544-8981-DE3ADE3CC911}">
      <dgm:prSet/>
      <dgm:spPr/>
      <dgm:t>
        <a:bodyPr/>
        <a:lstStyle/>
        <a:p>
          <a:endParaRPr lang="en-US"/>
        </a:p>
      </dgm:t>
    </dgm:pt>
    <dgm:pt modelId="{27C1C4E7-93BC-4EA0-B94F-0997D2DAFEFF}" type="sibTrans" cxnId="{E5C34C88-E610-4544-8981-DE3ADE3CC911}">
      <dgm:prSet/>
      <dgm:spPr/>
      <dgm:t>
        <a:bodyPr/>
        <a:lstStyle/>
        <a:p>
          <a:endParaRPr lang="en-US"/>
        </a:p>
      </dgm:t>
    </dgm:pt>
    <dgm:pt modelId="{FF425EB0-4054-4F32-A680-4D9789C65A32}" type="pres">
      <dgm:prSet presAssocID="{5E5D87B6-F923-4ADF-8754-FC66F1BDD514}" presName="Name0" presStyleCnt="0">
        <dgm:presLayoutVars>
          <dgm:dir/>
          <dgm:resizeHandles val="exact"/>
        </dgm:presLayoutVars>
      </dgm:prSet>
      <dgm:spPr/>
      <dgm:t>
        <a:bodyPr/>
        <a:lstStyle/>
        <a:p>
          <a:endParaRPr lang="en-US"/>
        </a:p>
      </dgm:t>
    </dgm:pt>
    <dgm:pt modelId="{251BD2DF-6C17-4CFC-8F83-2291CF047710}" type="pres">
      <dgm:prSet presAssocID="{5E5D87B6-F923-4ADF-8754-FC66F1BDD514}" presName="cycle" presStyleCnt="0"/>
      <dgm:spPr/>
    </dgm:pt>
    <dgm:pt modelId="{ABCDECB4-B4C8-4075-8C02-8ECAD3495FEA}" type="pres">
      <dgm:prSet presAssocID="{E171B7A9-0A5E-47E0-8CD7-2E4BAD549BB6}" presName="nodeFirstNode" presStyleLbl="node1" presStyleIdx="0" presStyleCnt="4">
        <dgm:presLayoutVars>
          <dgm:bulletEnabled val="1"/>
        </dgm:presLayoutVars>
      </dgm:prSet>
      <dgm:spPr/>
      <dgm:t>
        <a:bodyPr/>
        <a:lstStyle/>
        <a:p>
          <a:endParaRPr lang="en-US"/>
        </a:p>
      </dgm:t>
    </dgm:pt>
    <dgm:pt modelId="{F4A542F6-7DB2-44A0-A377-56BD68ADA985}" type="pres">
      <dgm:prSet presAssocID="{EAD158CD-E480-4EEA-8BC4-C00230B50BAA}" presName="sibTransFirstNode" presStyleLbl="bgShp" presStyleIdx="0" presStyleCnt="1"/>
      <dgm:spPr/>
      <dgm:t>
        <a:bodyPr/>
        <a:lstStyle/>
        <a:p>
          <a:endParaRPr lang="en-US"/>
        </a:p>
      </dgm:t>
    </dgm:pt>
    <dgm:pt modelId="{1994E166-A544-42F8-BB82-8BCC17C4B7F0}" type="pres">
      <dgm:prSet presAssocID="{89FD298B-F029-44A2-9174-94FB5C8BE89E}" presName="nodeFollowingNodes" presStyleLbl="node1" presStyleIdx="1" presStyleCnt="4" custRadScaleRad="120440">
        <dgm:presLayoutVars>
          <dgm:bulletEnabled val="1"/>
        </dgm:presLayoutVars>
      </dgm:prSet>
      <dgm:spPr/>
      <dgm:t>
        <a:bodyPr/>
        <a:lstStyle/>
        <a:p>
          <a:endParaRPr lang="en-US"/>
        </a:p>
      </dgm:t>
    </dgm:pt>
    <dgm:pt modelId="{EEFE3214-A01E-4942-8B8C-8568F3FE476A}" type="pres">
      <dgm:prSet presAssocID="{16E13B14-D4EC-4FB2-A396-F82322442C18}" presName="nodeFollowingNodes" presStyleLbl="node1" presStyleIdx="2" presStyleCnt="4" custRadScaleRad="94069" custRadScaleInc="4879">
        <dgm:presLayoutVars>
          <dgm:bulletEnabled val="1"/>
        </dgm:presLayoutVars>
      </dgm:prSet>
      <dgm:spPr/>
      <dgm:t>
        <a:bodyPr/>
        <a:lstStyle/>
        <a:p>
          <a:endParaRPr lang="en-US"/>
        </a:p>
      </dgm:t>
    </dgm:pt>
    <dgm:pt modelId="{A86BFE42-D0CD-4B09-B42B-A7E81EF791D9}" type="pres">
      <dgm:prSet presAssocID="{9B913114-D0CE-460E-AD5F-D526CEFB606C}" presName="nodeFollowingNodes" presStyleLbl="node1" presStyleIdx="3" presStyleCnt="4" custRadScaleRad="119460" custRadScaleInc="2042">
        <dgm:presLayoutVars>
          <dgm:bulletEnabled val="1"/>
        </dgm:presLayoutVars>
      </dgm:prSet>
      <dgm:spPr/>
      <dgm:t>
        <a:bodyPr/>
        <a:lstStyle/>
        <a:p>
          <a:endParaRPr lang="en-US"/>
        </a:p>
      </dgm:t>
    </dgm:pt>
  </dgm:ptLst>
  <dgm:cxnLst>
    <dgm:cxn modelId="{4C4FD5C0-EAFF-4B8C-88B3-7278CAF4C44D}" type="presOf" srcId="{5E5D87B6-F923-4ADF-8754-FC66F1BDD514}" destId="{FF425EB0-4054-4F32-A680-4D9789C65A32}" srcOrd="0" destOrd="0" presId="urn:microsoft.com/office/officeart/2005/8/layout/cycle3"/>
    <dgm:cxn modelId="{2CA0694D-A1C1-45AD-8E98-953E70B1E9FC}" type="presOf" srcId="{E171B7A9-0A5E-47E0-8CD7-2E4BAD549BB6}" destId="{ABCDECB4-B4C8-4075-8C02-8ECAD3495FEA}" srcOrd="0" destOrd="0" presId="urn:microsoft.com/office/officeart/2005/8/layout/cycle3"/>
    <dgm:cxn modelId="{A14B960D-EE11-40A2-8608-093CB59D52CE}" type="presOf" srcId="{89FD298B-F029-44A2-9174-94FB5C8BE89E}" destId="{1994E166-A544-42F8-BB82-8BCC17C4B7F0}" srcOrd="0" destOrd="0" presId="urn:microsoft.com/office/officeart/2005/8/layout/cycle3"/>
    <dgm:cxn modelId="{53B3D111-0FB8-45E9-858B-B4B329CF9F0D}" type="presOf" srcId="{9B913114-D0CE-460E-AD5F-D526CEFB606C}" destId="{A86BFE42-D0CD-4B09-B42B-A7E81EF791D9}" srcOrd="0" destOrd="0" presId="urn:microsoft.com/office/officeart/2005/8/layout/cycle3"/>
    <dgm:cxn modelId="{356558DA-0D8A-4462-B1E0-207C059978C8}" srcId="{5E5D87B6-F923-4ADF-8754-FC66F1BDD514}" destId="{89FD298B-F029-44A2-9174-94FB5C8BE89E}" srcOrd="1" destOrd="0" parTransId="{9ABB1737-61AA-4856-8DA1-F25BC5D1D333}" sibTransId="{5DFA831C-F1EF-4BEB-94C0-7A1D2D14D989}"/>
    <dgm:cxn modelId="{6F8DF44F-89FE-4CF1-AB8E-BB14C8AC6379}" srcId="{5E5D87B6-F923-4ADF-8754-FC66F1BDD514}" destId="{16E13B14-D4EC-4FB2-A396-F82322442C18}" srcOrd="2" destOrd="0" parTransId="{A3FF70D8-B300-4542-A8E3-2A74C7C20B0E}" sibTransId="{CB44A6C0-1317-422F-B472-0630F1427CB2}"/>
    <dgm:cxn modelId="{916A3DBB-5D4A-4785-ABA8-8F792E3CBC4B}" type="presOf" srcId="{EAD158CD-E480-4EEA-8BC4-C00230B50BAA}" destId="{F4A542F6-7DB2-44A0-A377-56BD68ADA985}" srcOrd="0" destOrd="0" presId="urn:microsoft.com/office/officeart/2005/8/layout/cycle3"/>
    <dgm:cxn modelId="{2E0A992E-505B-49FC-B827-2241F839A9F5}" srcId="{5E5D87B6-F923-4ADF-8754-FC66F1BDD514}" destId="{E171B7A9-0A5E-47E0-8CD7-2E4BAD549BB6}" srcOrd="0" destOrd="0" parTransId="{1FC1D32F-FDB2-4C5F-AE46-EF06D910D846}" sibTransId="{EAD158CD-E480-4EEA-8BC4-C00230B50BAA}"/>
    <dgm:cxn modelId="{E5C34C88-E610-4544-8981-DE3ADE3CC911}" srcId="{5E5D87B6-F923-4ADF-8754-FC66F1BDD514}" destId="{9B913114-D0CE-460E-AD5F-D526CEFB606C}" srcOrd="3" destOrd="0" parTransId="{1B48691E-0099-4F16-BC42-D21C5099EE56}" sibTransId="{27C1C4E7-93BC-4EA0-B94F-0997D2DAFEFF}"/>
    <dgm:cxn modelId="{E242DDA1-943F-4A83-9E62-575253A5B707}" type="presOf" srcId="{16E13B14-D4EC-4FB2-A396-F82322442C18}" destId="{EEFE3214-A01E-4942-8B8C-8568F3FE476A}" srcOrd="0" destOrd="0" presId="urn:microsoft.com/office/officeart/2005/8/layout/cycle3"/>
    <dgm:cxn modelId="{3D649A34-FA79-4F89-BD28-25A3842970BA}" type="presParOf" srcId="{FF425EB0-4054-4F32-A680-4D9789C65A32}" destId="{251BD2DF-6C17-4CFC-8F83-2291CF047710}" srcOrd="0" destOrd="0" presId="urn:microsoft.com/office/officeart/2005/8/layout/cycle3"/>
    <dgm:cxn modelId="{CE23E81E-CE2F-4B21-B0AC-9F82C0B0E0C9}" type="presParOf" srcId="{251BD2DF-6C17-4CFC-8F83-2291CF047710}" destId="{ABCDECB4-B4C8-4075-8C02-8ECAD3495FEA}" srcOrd="0" destOrd="0" presId="urn:microsoft.com/office/officeart/2005/8/layout/cycle3"/>
    <dgm:cxn modelId="{F9F5F779-B68A-429C-B6B1-4818D8AECE32}" type="presParOf" srcId="{251BD2DF-6C17-4CFC-8F83-2291CF047710}" destId="{F4A542F6-7DB2-44A0-A377-56BD68ADA985}" srcOrd="1" destOrd="0" presId="urn:microsoft.com/office/officeart/2005/8/layout/cycle3"/>
    <dgm:cxn modelId="{FA57C9BD-960B-4161-B3ED-54BA224B854A}" type="presParOf" srcId="{251BD2DF-6C17-4CFC-8F83-2291CF047710}" destId="{1994E166-A544-42F8-BB82-8BCC17C4B7F0}" srcOrd="2" destOrd="0" presId="urn:microsoft.com/office/officeart/2005/8/layout/cycle3"/>
    <dgm:cxn modelId="{811C9B0D-CE9E-47A0-BA16-D72DF5F22F78}" type="presParOf" srcId="{251BD2DF-6C17-4CFC-8F83-2291CF047710}" destId="{EEFE3214-A01E-4942-8B8C-8568F3FE476A}" srcOrd="3" destOrd="0" presId="urn:microsoft.com/office/officeart/2005/8/layout/cycle3"/>
    <dgm:cxn modelId="{CDF7B3FE-205D-4B88-BDFF-6D3E3E265C33}" type="presParOf" srcId="{251BD2DF-6C17-4CFC-8F83-2291CF047710}" destId="{A86BFE42-D0CD-4B09-B42B-A7E81EF791D9}" srcOrd="4"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A542F6-7DB2-44A0-A377-56BD68ADA985}">
      <dsp:nvSpPr>
        <dsp:cNvPr id="0" name=""/>
        <dsp:cNvSpPr/>
      </dsp:nvSpPr>
      <dsp:spPr>
        <a:xfrm>
          <a:off x="1875813" y="-118917"/>
          <a:ext cx="4792298" cy="4792298"/>
        </a:xfrm>
        <a:prstGeom prst="circularArrow">
          <a:avLst>
            <a:gd name="adj1" fmla="val 4668"/>
            <a:gd name="adj2" fmla="val 272909"/>
            <a:gd name="adj3" fmla="val 12872132"/>
            <a:gd name="adj4" fmla="val 18003122"/>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CDECB4-B4C8-4075-8C02-8ECAD3495FEA}">
      <dsp:nvSpPr>
        <dsp:cNvPr id="0" name=""/>
        <dsp:cNvSpPr/>
      </dsp:nvSpPr>
      <dsp:spPr>
        <a:xfrm>
          <a:off x="2692921" y="1944"/>
          <a:ext cx="3158081" cy="157904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DLP defines where sensitive data is and can monitor that data</a:t>
          </a:r>
          <a:endParaRPr lang="en-US" sz="1900" kern="1200" dirty="0"/>
        </a:p>
      </dsp:txBody>
      <dsp:txXfrm>
        <a:off x="2692921" y="1944"/>
        <a:ext cx="3158081" cy="1579040"/>
      </dsp:txXfrm>
    </dsp:sp>
    <dsp:sp modelId="{1994E166-A544-42F8-BB82-8BCC17C4B7F0}">
      <dsp:nvSpPr>
        <dsp:cNvPr id="0" name=""/>
        <dsp:cNvSpPr/>
      </dsp:nvSpPr>
      <dsp:spPr>
        <a:xfrm>
          <a:off x="4765397" y="1722698"/>
          <a:ext cx="3158081" cy="1579040"/>
        </a:xfrm>
        <a:prstGeom prst="roundRect">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SSIM collects additional details regarding user, network, OS, apps, and even IPs that target sensitive data</a:t>
          </a:r>
          <a:endParaRPr lang="en-US" sz="1900" kern="1200" dirty="0"/>
        </a:p>
      </dsp:txBody>
      <dsp:txXfrm>
        <a:off x="4765397" y="1722698"/>
        <a:ext cx="3158081" cy="1579040"/>
      </dsp:txXfrm>
    </dsp:sp>
    <dsp:sp modelId="{EEFE3214-A01E-4942-8B8C-8568F3FE476A}">
      <dsp:nvSpPr>
        <dsp:cNvPr id="0" name=""/>
        <dsp:cNvSpPr/>
      </dsp:nvSpPr>
      <dsp:spPr>
        <a:xfrm>
          <a:off x="2593739" y="3338352"/>
          <a:ext cx="3158081" cy="157904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DLP can help SSIM understand which of those elements are important by association to sensitive data</a:t>
          </a:r>
          <a:endParaRPr lang="en-US" sz="1900" kern="1200" dirty="0"/>
        </a:p>
      </dsp:txBody>
      <dsp:txXfrm>
        <a:off x="2593739" y="3338352"/>
        <a:ext cx="3158081" cy="1579040"/>
      </dsp:txXfrm>
    </dsp:sp>
    <dsp:sp modelId="{A86BFE42-D0CD-4B09-B42B-A7E81EF791D9}">
      <dsp:nvSpPr>
        <dsp:cNvPr id="0" name=""/>
        <dsp:cNvSpPr/>
      </dsp:nvSpPr>
      <dsp:spPr>
        <a:xfrm>
          <a:off x="637986" y="1669955"/>
          <a:ext cx="3158081" cy="1579040"/>
        </a:xfrm>
        <a:prstGeom prst="roundRect">
          <a:avLst/>
        </a:prstGeom>
        <a:solidFill>
          <a:srgbClr val="C00000">
            <a:alpha val="85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SSIM can help conduct comprehensive forensic analysis of a data breach incident</a:t>
          </a:r>
          <a:endParaRPr lang="en-US" sz="1900" kern="1200" dirty="0"/>
        </a:p>
      </dsp:txBody>
      <dsp:txXfrm>
        <a:off x="637986" y="1669955"/>
        <a:ext cx="3158081" cy="157904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latin typeface="+mn-lt"/>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8ED21EF-1646-431D-87E1-4372984CC9F4}" type="datetimeFigureOut">
              <a:rPr lang="en-US">
                <a:latin typeface="+mn-lt"/>
              </a:rPr>
              <a:pPr>
                <a:defRPr/>
              </a:pPr>
              <a:t>12/1/2010</a:t>
            </a:fld>
            <a:endParaRPr lang="en-US" dirty="0">
              <a:latin typeface="+mn-lt"/>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latin typeface="+mn-lt"/>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F812EFC-5DA8-4918-AF48-019594BE3609}" type="slidenum">
              <a:rPr lang="en-US">
                <a:latin typeface="+mn-lt"/>
              </a:rPr>
              <a:pPr>
                <a:defRPr/>
              </a:pPr>
              <a:t>‹#›</a:t>
            </a:fld>
            <a:endParaRPr lang="en-US" dirty="0">
              <a:latin typeface="+mn-lt"/>
            </a:endParaRPr>
          </a:p>
        </p:txBody>
      </p:sp>
    </p:spTree>
    <p:extLst>
      <p:ext uri="{BB962C8B-B14F-4D97-AF65-F5344CB8AC3E}">
        <p14:creationId xmlns:p14="http://schemas.microsoft.com/office/powerpoint/2010/main" xmlns="" val="12563436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9080" y="8534400"/>
            <a:ext cx="1206500" cy="317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245" name="Rectangle 5"/>
          <p:cNvSpPr>
            <a:spLocks noGrp="1" noChangeArrowheads="1"/>
          </p:cNvSpPr>
          <p:nvPr>
            <p:ph type="body" sz="quarter" idx="3"/>
          </p:nvPr>
        </p:nvSpPr>
        <p:spPr bwMode="auto">
          <a:xfrm>
            <a:off x="323851" y="3200401"/>
            <a:ext cx="6210299" cy="5231080"/>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46" name="Rectangle 6"/>
          <p:cNvSpPr>
            <a:spLocks noGrp="1" noChangeArrowheads="1"/>
          </p:cNvSpPr>
          <p:nvPr>
            <p:ph type="ftr" sz="quarter" idx="4"/>
          </p:nvPr>
        </p:nvSpPr>
        <p:spPr bwMode="auto">
          <a:xfrm>
            <a:off x="1001110" y="8590782"/>
            <a:ext cx="3535264" cy="27432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endParaRPr lang="en-US" dirty="0"/>
          </a:p>
        </p:txBody>
      </p:sp>
      <p:sp>
        <p:nvSpPr>
          <p:cNvPr id="10247" name="Rectangle 7"/>
          <p:cNvSpPr>
            <a:spLocks noGrp="1" noChangeArrowheads="1"/>
          </p:cNvSpPr>
          <p:nvPr>
            <p:ph type="sldNum" sz="quarter" idx="5"/>
          </p:nvPr>
        </p:nvSpPr>
        <p:spPr bwMode="auto">
          <a:xfrm>
            <a:off x="323850" y="8590782"/>
            <a:ext cx="527488" cy="2694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mn-lt"/>
              </a:defRPr>
            </a:lvl1pPr>
          </a:lstStyle>
          <a:p>
            <a:pPr>
              <a:defRPr/>
            </a:pPr>
            <a:fld id="{CEA96130-80FE-450A-9D6E-2375B464A403}" type="slidenum">
              <a:rPr lang="en-US" smtClean="0"/>
              <a:pPr>
                <a:defRPr/>
              </a:pPr>
              <a:t>‹#›</a:t>
            </a:fld>
            <a:endParaRPr lang="en-US" dirty="0"/>
          </a:p>
        </p:txBody>
      </p:sp>
      <p:sp>
        <p:nvSpPr>
          <p:cNvPr id="8" name="Slide Image Placeholder 7"/>
          <p:cNvSpPr>
            <a:spLocks noGrp="1" noRot="1" noChangeAspect="1"/>
          </p:cNvSpPr>
          <p:nvPr>
            <p:ph type="sldImg" idx="2"/>
          </p:nvPr>
        </p:nvSpPr>
        <p:spPr>
          <a:xfrm>
            <a:off x="1558415" y="284163"/>
            <a:ext cx="3741171" cy="2805878"/>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xmlns="" val="305087679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20000"/>
      </a:spcBef>
      <a:spcAft>
        <a:spcPct val="20000"/>
      </a:spcAft>
      <a:defRPr sz="1200" kern="1200">
        <a:solidFill>
          <a:schemeClr val="tx1"/>
        </a:solidFill>
        <a:latin typeface="+mn-lt"/>
        <a:ea typeface="+mn-ea"/>
        <a:cs typeface="+mn-cs"/>
      </a:defRPr>
    </a:lvl1pPr>
    <a:lvl2pPr marL="457096" algn="l" rtl="0" eaLnBrk="0" fontAlgn="base" hangingPunct="0">
      <a:lnSpc>
        <a:spcPct val="90000"/>
      </a:lnSpc>
      <a:spcBef>
        <a:spcPct val="20000"/>
      </a:spcBef>
      <a:spcAft>
        <a:spcPct val="20000"/>
      </a:spcAft>
      <a:defRPr sz="1200" kern="1200">
        <a:solidFill>
          <a:schemeClr val="tx1"/>
        </a:solidFill>
        <a:latin typeface="+mn-lt"/>
        <a:ea typeface="+mn-ea"/>
        <a:cs typeface="+mn-cs"/>
      </a:defRPr>
    </a:lvl2pPr>
    <a:lvl3pPr marL="914192" algn="l" rtl="0" eaLnBrk="0" fontAlgn="base" hangingPunct="0">
      <a:lnSpc>
        <a:spcPct val="90000"/>
      </a:lnSpc>
      <a:spcBef>
        <a:spcPct val="20000"/>
      </a:spcBef>
      <a:spcAft>
        <a:spcPct val="20000"/>
      </a:spcAft>
      <a:defRPr sz="1200" kern="1200">
        <a:solidFill>
          <a:schemeClr val="tx1"/>
        </a:solidFill>
        <a:latin typeface="+mn-lt"/>
        <a:ea typeface="+mn-ea"/>
        <a:cs typeface="+mn-cs"/>
      </a:defRPr>
    </a:lvl3pPr>
    <a:lvl4pPr marL="1371288" algn="l" rtl="0" eaLnBrk="0" fontAlgn="base" hangingPunct="0">
      <a:lnSpc>
        <a:spcPct val="90000"/>
      </a:lnSpc>
      <a:spcBef>
        <a:spcPct val="20000"/>
      </a:spcBef>
      <a:spcAft>
        <a:spcPct val="20000"/>
      </a:spcAft>
      <a:defRPr sz="1200" kern="1200">
        <a:solidFill>
          <a:schemeClr val="tx1"/>
        </a:solidFill>
        <a:latin typeface="+mn-lt"/>
        <a:ea typeface="+mn-ea"/>
        <a:cs typeface="+mn-cs"/>
      </a:defRPr>
    </a:lvl4pPr>
    <a:lvl5pPr marL="1828385" algn="l" rtl="0" eaLnBrk="0" fontAlgn="base" hangingPunct="0">
      <a:lnSpc>
        <a:spcPct val="90000"/>
      </a:lnSpc>
      <a:spcBef>
        <a:spcPct val="20000"/>
      </a:spcBef>
      <a:spcAft>
        <a:spcPct val="20000"/>
      </a:spcAft>
      <a:defRPr sz="1200" kern="1200">
        <a:solidFill>
          <a:schemeClr val="tx1"/>
        </a:solidFill>
        <a:latin typeface="+mn-lt"/>
        <a:ea typeface="+mn-ea"/>
        <a:cs typeface="+mn-cs"/>
      </a:defRPr>
    </a:lvl5pPr>
    <a:lvl6pPr marL="2285480" algn="l" defTabSz="914192" rtl="0" eaLnBrk="1" latinLnBrk="0" hangingPunct="1">
      <a:defRPr sz="1200" kern="1200">
        <a:solidFill>
          <a:schemeClr val="tx1"/>
        </a:solidFill>
        <a:latin typeface="+mn-lt"/>
        <a:ea typeface="+mn-ea"/>
        <a:cs typeface="+mn-cs"/>
      </a:defRPr>
    </a:lvl6pPr>
    <a:lvl7pPr marL="2742577" algn="l" defTabSz="914192" rtl="0" eaLnBrk="1" latinLnBrk="0" hangingPunct="1">
      <a:defRPr sz="1200" kern="1200">
        <a:solidFill>
          <a:schemeClr val="tx1"/>
        </a:solidFill>
        <a:latin typeface="+mn-lt"/>
        <a:ea typeface="+mn-ea"/>
        <a:cs typeface="+mn-cs"/>
      </a:defRPr>
    </a:lvl7pPr>
    <a:lvl8pPr marL="3199673" algn="l" defTabSz="914192" rtl="0" eaLnBrk="1" latinLnBrk="0" hangingPunct="1">
      <a:defRPr sz="1200" kern="1200">
        <a:solidFill>
          <a:schemeClr val="tx1"/>
        </a:solidFill>
        <a:latin typeface="+mn-lt"/>
        <a:ea typeface="+mn-ea"/>
        <a:cs typeface="+mn-cs"/>
      </a:defRPr>
    </a:lvl8pPr>
    <a:lvl9pPr marL="3656769" algn="l" defTabSz="91419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64B09F0-18F3-4A5F-B77B-BB5986735B9C}"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698ED02-3EBA-4AEA-92C7-B8D5D775CAF5}" type="slidenum">
              <a:rPr lang="en-US" smtClean="0"/>
              <a:pPr/>
              <a:t>2</a:t>
            </a:fld>
            <a:endParaRPr lang="en-US" smtClean="0"/>
          </a:p>
        </p:txBody>
      </p:sp>
      <p:sp>
        <p:nvSpPr>
          <p:cNvPr id="5" name="Notes Placeholder 4"/>
          <p:cNvSpPr>
            <a:spLocks noGrp="1"/>
          </p:cNvSpPr>
          <p:nvPr>
            <p:ph type="body" sz="quarter" idx="10"/>
          </p:nvPr>
        </p:nvSpPr>
        <p:spPr/>
        <p:txBody>
          <a:bodyPr>
            <a:normAutofit/>
          </a:bodyPr>
          <a:lstStyle/>
          <a:p>
            <a:pPr>
              <a:spcBef>
                <a:spcPts val="0"/>
              </a:spcBef>
              <a:spcAft>
                <a:spcPts val="0"/>
              </a:spcAft>
            </a:pPr>
            <a:r>
              <a:rPr lang="en-US" dirty="0" smtClean="0"/>
              <a:t>This is a sample </a:t>
            </a:r>
            <a:r>
              <a:rPr lang="en-US" b="1" dirty="0" smtClean="0"/>
              <a:t>Agenda/Preview</a:t>
            </a:r>
            <a:r>
              <a:rPr lang="en-US" dirty="0" smtClean="0"/>
              <a:t> slide. This slide is ideal for </a:t>
            </a:r>
            <a:r>
              <a:rPr lang="en-US" i="1" dirty="0" smtClean="0"/>
              <a:t>setting the scene </a:t>
            </a:r>
            <a:r>
              <a:rPr lang="en-US" dirty="0" smtClean="0"/>
              <a:t>at the beginning of your presentation by providing a big picture overview of what you plan to cover. </a:t>
            </a:r>
          </a:p>
          <a:p>
            <a:pPr>
              <a:spcBef>
                <a:spcPts val="0"/>
              </a:spcBef>
              <a:spcAft>
                <a:spcPts val="0"/>
              </a:spcAft>
            </a:pPr>
            <a:endParaRPr lang="en-US" b="1" dirty="0" smtClean="0"/>
          </a:p>
          <a:p>
            <a:pPr>
              <a:spcBef>
                <a:spcPts val="0"/>
              </a:spcBef>
              <a:spcAft>
                <a:spcPts val="0"/>
              </a:spcAft>
            </a:pPr>
            <a:r>
              <a:rPr lang="en-US" b="1" dirty="0" smtClean="0"/>
              <a:t>To Change Titles in Shapes (i.e.: “Text here”):</a:t>
            </a:r>
          </a:p>
          <a:p>
            <a:pPr>
              <a:spcBef>
                <a:spcPts val="0"/>
              </a:spcBef>
              <a:spcAft>
                <a:spcPts val="0"/>
              </a:spcAft>
            </a:pPr>
            <a:r>
              <a:rPr lang="en-US" dirty="0" smtClean="0"/>
              <a:t>Select text. (Optional:</a:t>
            </a:r>
            <a:r>
              <a:rPr lang="en-US" baseline="0" dirty="0" smtClean="0"/>
              <a:t> </a:t>
            </a:r>
            <a:r>
              <a:rPr lang="en-US" dirty="0" smtClean="0"/>
              <a:t>Press </a:t>
            </a:r>
            <a:r>
              <a:rPr lang="en-US" i="1" dirty="0" smtClean="0"/>
              <a:t>Delete</a:t>
            </a:r>
            <a:r>
              <a:rPr lang="en-US" dirty="0" smtClean="0"/>
              <a:t>.) Begin typing desired text.</a:t>
            </a:r>
          </a:p>
          <a:p>
            <a:pPr>
              <a:spcBef>
                <a:spcPts val="0"/>
              </a:spcBef>
              <a:spcAft>
                <a:spcPts val="0"/>
              </a:spcAft>
            </a:pPr>
            <a:endParaRPr lang="en-US" dirty="0" smtClean="0"/>
          </a:p>
          <a:p>
            <a:pPr lvl="0">
              <a:spcBef>
                <a:spcPts val="0"/>
              </a:spcBef>
              <a:spcAft>
                <a:spcPts val="0"/>
              </a:spcAft>
            </a:pPr>
            <a:r>
              <a:rPr lang="en-US" b="1" dirty="0" smtClean="0">
                <a:solidFill>
                  <a:srgbClr val="000000"/>
                </a:solidFill>
              </a:rPr>
              <a:t>To Change Font Color/Size: </a:t>
            </a:r>
            <a:endParaRPr lang="en-US" dirty="0" smtClean="0">
              <a:solidFill>
                <a:srgbClr val="000000"/>
              </a:solidFill>
            </a:endParaRPr>
          </a:p>
          <a:p>
            <a:pPr lvl="0">
              <a:spcBef>
                <a:spcPts val="0"/>
              </a:spcBef>
              <a:spcAft>
                <a:spcPts val="0"/>
              </a:spcAft>
            </a:pPr>
            <a:r>
              <a:rPr lang="en-US" dirty="0" smtClean="0">
                <a:solidFill>
                  <a:srgbClr val="000000"/>
                </a:solidFill>
              </a:rPr>
              <a:t>Select text,</a:t>
            </a:r>
            <a:r>
              <a:rPr lang="en-US" baseline="0" dirty="0" smtClean="0">
                <a:solidFill>
                  <a:srgbClr val="000000"/>
                </a:solidFill>
              </a:rPr>
              <a:t> </a:t>
            </a:r>
            <a:r>
              <a:rPr lang="en-US" dirty="0" smtClean="0">
                <a:solidFill>
                  <a:srgbClr val="000000"/>
                </a:solidFill>
              </a:rPr>
              <a:t>right-click and adjust the font setting on the </a:t>
            </a:r>
            <a:r>
              <a:rPr lang="en-US" i="1" dirty="0" smtClean="0">
                <a:solidFill>
                  <a:srgbClr val="000000"/>
                </a:solidFill>
              </a:rPr>
              <a:t>Mini toolbar</a:t>
            </a:r>
            <a:r>
              <a:rPr lang="en-US" dirty="0" smtClean="0">
                <a:solidFill>
                  <a:srgbClr val="000000"/>
                </a:solidFill>
              </a:rPr>
              <a:t>.  Select desired attributes to change: font, size, boldness, color, etc.  Note: many of the same commands can also be accessed from the </a:t>
            </a:r>
            <a:r>
              <a:rPr lang="en-US" i="1" dirty="0" smtClean="0">
                <a:solidFill>
                  <a:srgbClr val="000000"/>
                </a:solidFill>
              </a:rPr>
              <a:t>Font</a:t>
            </a:r>
            <a:r>
              <a:rPr lang="en-US" dirty="0" smtClean="0">
                <a:solidFill>
                  <a:srgbClr val="000000"/>
                </a:solidFill>
              </a:rPr>
              <a:t> group of the </a:t>
            </a:r>
            <a:r>
              <a:rPr lang="en-US" i="1" dirty="0" smtClean="0">
                <a:solidFill>
                  <a:srgbClr val="000000"/>
                </a:solidFill>
              </a:rPr>
              <a:t>Home</a:t>
            </a:r>
            <a:r>
              <a:rPr lang="en-US" dirty="0" smtClean="0">
                <a:solidFill>
                  <a:srgbClr val="000000"/>
                </a:solidFill>
              </a:rPr>
              <a:t> tab.</a:t>
            </a:r>
          </a:p>
          <a:p>
            <a:pPr>
              <a:spcBef>
                <a:spcPts val="0"/>
              </a:spcBef>
              <a:spcAft>
                <a:spcPts val="0"/>
              </a:spcAft>
            </a:pPr>
            <a:endParaRPr lang="en-US" b="1" dirty="0" smtClean="0"/>
          </a:p>
          <a:p>
            <a:pPr>
              <a:spcBef>
                <a:spcPts val="0"/>
              </a:spcBef>
              <a:spcAft>
                <a:spcPts val="0"/>
              </a:spcAft>
            </a:pPr>
            <a:r>
              <a:rPr lang="en-US" b="1" dirty="0" smtClean="0"/>
              <a:t>To Change a Shape’s Fill Color:</a:t>
            </a:r>
          </a:p>
          <a:p>
            <a:pPr marL="0" marR="0" indent="0" algn="l" defTabSz="914400" rtl="0" eaLnBrk="1" fontAlgn="base" latinLnBrk="0" hangingPunct="1">
              <a:spcBef>
                <a:spcPts val="0"/>
              </a:spcBef>
              <a:spcAft>
                <a:spcPts val="0"/>
              </a:spcAft>
              <a:buClrTx/>
              <a:buSzTx/>
              <a:buFontTx/>
              <a:buNone/>
              <a:tabLst/>
              <a:defRPr/>
            </a:pPr>
            <a:r>
              <a:rPr lang="en-US" dirty="0" smtClean="0"/>
              <a:t>Select the desired object by clicking once</a:t>
            </a:r>
            <a:r>
              <a:rPr lang="en-US" baseline="0" dirty="0" smtClean="0"/>
              <a:t> on its edge. O</a:t>
            </a:r>
            <a:r>
              <a:rPr lang="en-US" dirty="0" smtClean="0"/>
              <a:t>n the </a:t>
            </a:r>
            <a:r>
              <a:rPr lang="en-US" i="1" dirty="0" smtClean="0"/>
              <a:t>Home</a:t>
            </a:r>
            <a:r>
              <a:rPr lang="en-US" dirty="0" smtClean="0"/>
              <a:t> tab, click the </a:t>
            </a:r>
            <a:r>
              <a:rPr lang="en-US" i="1" dirty="0" smtClean="0"/>
              <a:t>Shape Fill </a:t>
            </a:r>
            <a:r>
              <a:rPr lang="en-US" dirty="0" smtClean="0"/>
              <a:t>button within the </a:t>
            </a:r>
            <a:r>
              <a:rPr lang="en-US" i="1" dirty="0" smtClean="0"/>
              <a:t>Drawing</a:t>
            </a:r>
            <a:r>
              <a:rPr lang="en-US" dirty="0" smtClean="0"/>
              <a:t> group to select a theme color from the Symantec color palette. </a:t>
            </a:r>
          </a:p>
          <a:p>
            <a:pPr marL="0" marR="0" indent="0" algn="l" defTabSz="914400" rtl="0" eaLnBrk="1" fontAlgn="base" latinLnBrk="0" hangingPunct="1">
              <a:spcBef>
                <a:spcPts val="0"/>
              </a:spcBef>
              <a:spcAft>
                <a:spcPts val="0"/>
              </a:spcAft>
              <a:buClrTx/>
              <a:buSzTx/>
              <a:buFontTx/>
              <a:buNone/>
              <a:tabLst/>
              <a:defRPr/>
            </a:pPr>
            <a:endParaRPr lang="en-US" dirty="0" smtClean="0"/>
          </a:p>
          <a:p>
            <a:pPr>
              <a:spcBef>
                <a:spcPts val="0"/>
              </a:spcBef>
              <a:spcAft>
                <a:spcPts val="0"/>
              </a:spcAft>
            </a:pPr>
            <a:endParaRPr lang="en-US" dirty="0" smtClean="0"/>
          </a:p>
          <a:p>
            <a:pPr>
              <a:spcBef>
                <a:spcPts val="0"/>
              </a:spcBef>
              <a:spcAft>
                <a:spcPts val="0"/>
              </a:spcAft>
            </a:pPr>
            <a:r>
              <a:rPr lang="en-US" b="1" dirty="0" smtClean="0"/>
              <a:t>To Delete a Shape:</a:t>
            </a:r>
          </a:p>
          <a:p>
            <a:pPr>
              <a:spcBef>
                <a:spcPts val="0"/>
              </a:spcBef>
              <a:spcAft>
                <a:spcPts val="0"/>
              </a:spcAft>
            </a:pPr>
            <a:r>
              <a:rPr lang="en-US" dirty="0" smtClean="0"/>
              <a:t>Select the desired object by clicking once</a:t>
            </a:r>
            <a:r>
              <a:rPr lang="en-US" baseline="0" dirty="0" smtClean="0"/>
              <a:t> on its edge. </a:t>
            </a:r>
            <a:r>
              <a:rPr lang="en-US" dirty="0" smtClean="0"/>
              <a:t>Press the </a:t>
            </a:r>
            <a:r>
              <a:rPr lang="en-US" i="1" dirty="0" smtClean="0"/>
              <a:t>Delete</a:t>
            </a:r>
            <a:r>
              <a:rPr lang="en-US" dirty="0" smtClean="0"/>
              <a:t> key</a:t>
            </a:r>
            <a:r>
              <a:rPr lang="en-US" baseline="0" dirty="0" smtClean="0"/>
              <a:t> on your keyboard.</a:t>
            </a:r>
            <a:endParaRPr lang="en-US" dirty="0" smtClean="0"/>
          </a:p>
          <a:p>
            <a:pPr>
              <a:spcBef>
                <a:spcPts val="0"/>
              </a:spcBef>
              <a:spcAft>
                <a:spcPts val="0"/>
              </a:spcAft>
            </a:pPr>
            <a:endParaRPr lang="en-US" dirty="0" smtClean="0"/>
          </a:p>
          <a:p>
            <a:pPr>
              <a:spcBef>
                <a:spcPts val="0"/>
              </a:spcBef>
              <a:spcAft>
                <a:spcPts val="0"/>
              </a:spcAft>
            </a:pPr>
            <a:r>
              <a:rPr lang="en-US" b="1" dirty="0" smtClean="0"/>
              <a:t>To Copy a Text Box or Shape:</a:t>
            </a:r>
          </a:p>
          <a:p>
            <a:pPr marL="0" marR="0" indent="0" algn="l" defTabSz="914400" rtl="0" eaLnBrk="0" fontAlgn="base" latinLnBrk="0" hangingPunct="0">
              <a:spcBef>
                <a:spcPts val="0"/>
              </a:spcBef>
              <a:spcAft>
                <a:spcPts val="0"/>
              </a:spcAft>
              <a:buClrTx/>
              <a:buSzTx/>
              <a:buFontTx/>
              <a:buNone/>
              <a:tabLst/>
              <a:defRPr/>
            </a:pPr>
            <a:r>
              <a:rPr lang="en-US" kern="1200" dirty="0" smtClean="0">
                <a:solidFill>
                  <a:schemeClr val="tx1"/>
                </a:solidFill>
              </a:rPr>
              <a:t>Select the text box or shape.</a:t>
            </a:r>
            <a:r>
              <a:rPr lang="en-US" kern="1200" baseline="0" dirty="0" smtClean="0">
                <a:solidFill>
                  <a:schemeClr val="tx1"/>
                </a:solidFill>
              </a:rPr>
              <a:t> </a:t>
            </a:r>
            <a:r>
              <a:rPr lang="en-US" kern="1200" dirty="0" smtClean="0">
                <a:solidFill>
                  <a:schemeClr val="tx1"/>
                </a:solidFill>
              </a:rPr>
              <a:t>Note: Make sure to select the entire object, not just the text, by clicking the edge of the text box or shape.</a:t>
            </a:r>
          </a:p>
          <a:p>
            <a:pPr>
              <a:spcBef>
                <a:spcPts val="0"/>
              </a:spcBef>
              <a:spcAft>
                <a:spcPts val="0"/>
              </a:spcAft>
            </a:pPr>
            <a:r>
              <a:rPr lang="en-US" dirty="0" smtClean="0"/>
              <a:t>Type </a:t>
            </a:r>
            <a:r>
              <a:rPr lang="en-US" i="1" dirty="0" smtClean="0"/>
              <a:t>Ctrl C </a:t>
            </a:r>
            <a:r>
              <a:rPr lang="en-US" dirty="0" smtClean="0"/>
              <a:t>(copy), click outside object, then type </a:t>
            </a:r>
            <a:r>
              <a:rPr lang="en-US" i="1" dirty="0" smtClean="0"/>
              <a:t>Ctrl V</a:t>
            </a:r>
            <a:r>
              <a:rPr lang="en-US" dirty="0" smtClean="0"/>
              <a:t> (paste) to place the object. Click and drag the pasted object to desired location.</a:t>
            </a:r>
          </a:p>
        </p:txBody>
      </p:sp>
      <p:sp>
        <p:nvSpPr>
          <p:cNvPr id="6" name="Slide Image Placeholder 5"/>
          <p:cNvSpPr>
            <a:spLocks noGrp="1" noRot="1" noChangeAspect="1"/>
          </p:cNvSpPr>
          <p:nvPr>
            <p:ph type="sldImg"/>
          </p:nvPr>
        </p:nvSpPr>
        <p:spPr>
          <a:xfrm>
            <a:off x="1558925" y="284163"/>
            <a:ext cx="3740150" cy="2805112"/>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r>
              <a:rPr lang="en-US" dirty="0" smtClean="0"/>
              <a:t>For years, </a:t>
            </a:r>
            <a:r>
              <a:rPr lang="en-US" dirty="0" smtClean="0"/>
              <a:t>IT Security has</a:t>
            </a:r>
            <a:r>
              <a:rPr lang="en-US" baseline="0" dirty="0" smtClean="0"/>
              <a:t> </a:t>
            </a:r>
            <a:r>
              <a:rPr lang="en-US" baseline="0" dirty="0" smtClean="0"/>
              <a:t>invested in numerous applications, appliances, and devices to address many of the evolving threats that pose risks to their operations.</a:t>
            </a:r>
          </a:p>
          <a:p>
            <a:endParaRPr lang="en-US" baseline="0" dirty="0" smtClean="0"/>
          </a:p>
          <a:p>
            <a:r>
              <a:rPr lang="en-US" baseline="0" dirty="0" smtClean="0"/>
              <a:t>Unfortunately, these investments yield a tremendous amount of what has become un-actionable data that is too large and complicated to analyze effectively with any manual based effort.  The result is a lot of data, but not much in the way of useful information.</a:t>
            </a:r>
          </a:p>
          <a:p>
            <a:endParaRPr lang="en-US" baseline="0" dirty="0" smtClean="0"/>
          </a:p>
          <a:p>
            <a:r>
              <a:rPr lang="en-US" baseline="0" dirty="0" smtClean="0"/>
              <a:t>As such, most organizations are challenged to establish priority to the events that occur in their environments.  This prioritization is both directed at the threats we seek to mitigate as well as the resources we have available to deploy.  Equally challenging is maintaining any level of expertise as to what these threats are and what they can do to remediate them.  This creates additional problems in establishing priority to remediation activities and managing the effectiveness of resources and the controls that are in place.</a:t>
            </a:r>
          </a:p>
          <a:p>
            <a:endParaRPr lang="en-US" baseline="0" dirty="0" smtClean="0"/>
          </a:p>
          <a:p>
            <a:r>
              <a:rPr lang="en-US" baseline="0" dirty="0" smtClean="0"/>
              <a:t>And a lot of time is wasted in manual analysis.  The lack of being able to measure any level of compliance leads to inconsistent adherence to policies and procedures.  And, audit pressures have created a need to disseminate the right information to the right people in a timely manner.</a:t>
            </a:r>
          </a:p>
          <a:p>
            <a:endParaRPr lang="en-US" baseline="0" dirty="0" smtClean="0"/>
          </a:p>
          <a:p>
            <a:r>
              <a:rPr lang="en-US" baseline="0" dirty="0" smtClean="0"/>
              <a:t>With what seems like limitless demands being placed on very limited and sometimes shrinking IT resources, many organizations are looking for a way to get a head of the curve and do more with less.</a:t>
            </a:r>
            <a:endParaRPr lang="en-US" dirty="0"/>
          </a:p>
        </p:txBody>
      </p:sp>
      <p:sp>
        <p:nvSpPr>
          <p:cNvPr id="4" name="Slide Number Placeholder 3"/>
          <p:cNvSpPr>
            <a:spLocks noGrp="1"/>
          </p:cNvSpPr>
          <p:nvPr>
            <p:ph type="sldNum" sz="quarter" idx="10"/>
          </p:nvPr>
        </p:nvSpPr>
        <p:spPr/>
        <p:txBody>
          <a:bodyPr/>
          <a:lstStyle/>
          <a:p>
            <a:pPr>
              <a:defRPr/>
            </a:pPr>
            <a:fld id="{D64B09F0-18F3-4A5F-B77B-BB5986735B9C}"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9CD132-0805-4DAD-9AC7-E26109769C9C}" type="slidenum">
              <a:rPr lang="en-US"/>
              <a:pPr/>
              <a:t>4</a:t>
            </a:fld>
            <a:endParaRPr lang="en-US"/>
          </a:p>
        </p:txBody>
      </p:sp>
      <p:sp>
        <p:nvSpPr>
          <p:cNvPr id="430082" name="Rectangle 2"/>
          <p:cNvSpPr>
            <a:spLocks noGrp="1" noRot="1" noChangeAspect="1" noChangeArrowheads="1" noTextEdit="1"/>
          </p:cNvSpPr>
          <p:nvPr>
            <p:ph type="sldImg"/>
          </p:nvPr>
        </p:nvSpPr>
        <p:spPr>
          <a:xfrm>
            <a:off x="1144588" y="685800"/>
            <a:ext cx="4572000" cy="3429000"/>
          </a:xfrm>
          <a:ln/>
        </p:spPr>
      </p:sp>
      <p:sp>
        <p:nvSpPr>
          <p:cNvPr id="430083" name="Rectangle 3"/>
          <p:cNvSpPr>
            <a:spLocks noGrp="1" noChangeArrowheads="1"/>
          </p:cNvSpPr>
          <p:nvPr>
            <p:ph type="body" idx="1"/>
          </p:nvPr>
        </p:nvSpPr>
        <p:spPr>
          <a:xfrm>
            <a:off x="685800" y="4343401"/>
            <a:ext cx="5486400" cy="4114800"/>
          </a:xfrm>
        </p:spPr>
        <p:txBody>
          <a:bodyPr/>
          <a:lstStyle/>
          <a:p>
            <a:r>
              <a:rPr lang="en-US" dirty="0" smtClean="0"/>
              <a:t>The core competencies</a:t>
            </a:r>
            <a:r>
              <a:rPr lang="en-US" baseline="0" dirty="0" smtClean="0"/>
              <a:t> of Symantec’s SIM solution are represented here…</a:t>
            </a:r>
          </a:p>
          <a:p>
            <a:endParaRPr lang="en-US" baseline="0" dirty="0" smtClean="0"/>
          </a:p>
          <a:p>
            <a:r>
              <a:rPr lang="en-US" baseline="0" dirty="0" smtClean="0"/>
              <a:t>The process of </a:t>
            </a:r>
            <a:r>
              <a:rPr lang="en-US" b="1" baseline="0" dirty="0" smtClean="0"/>
              <a:t>collecting data </a:t>
            </a:r>
            <a:r>
              <a:rPr lang="en-US" baseline="0" dirty="0" smtClean="0"/>
              <a:t>from a wide variety of sources is critical. SSIM supports that process with out of the box collectors that are customizable, provides high volume and scalable processing of that data which includes meaningful normalization processes that start from the first point of collection.  And an infrastructure that maintains operational integrity and assured reliability of the information the process will deliver.</a:t>
            </a:r>
          </a:p>
          <a:p>
            <a:endParaRPr lang="en-US" baseline="0" dirty="0" smtClean="0"/>
          </a:p>
          <a:p>
            <a:r>
              <a:rPr lang="en-US" dirty="0" smtClean="0"/>
              <a:t>SSIM also allows for </a:t>
            </a:r>
            <a:r>
              <a:rPr lang="en-US" b="1" dirty="0" smtClean="0"/>
              <a:t>storage</a:t>
            </a:r>
            <a:r>
              <a:rPr lang="en-US" b="1" baseline="0" dirty="0" smtClean="0"/>
              <a:t> </a:t>
            </a:r>
            <a:r>
              <a:rPr lang="en-US" baseline="0" dirty="0" smtClean="0"/>
              <a:t>capacities that are flexible to accommodate both budget and performance requirements.  The data is stored in segmented archives in a flat file structure that will deliver quick queries and searches and the ability to automate retention of those archives based on policy.</a:t>
            </a:r>
          </a:p>
          <a:p>
            <a:endParaRPr lang="en-US" baseline="0" dirty="0" smtClean="0"/>
          </a:p>
          <a:p>
            <a:r>
              <a:rPr lang="en-US" baseline="0" dirty="0" smtClean="0"/>
              <a:t>SSIM’s </a:t>
            </a:r>
            <a:r>
              <a:rPr lang="en-US" b="1" baseline="0" dirty="0" smtClean="0"/>
              <a:t>correlation</a:t>
            </a:r>
            <a:r>
              <a:rPr lang="en-US" baseline="0" dirty="0" smtClean="0"/>
              <a:t> capabilities are delivered with pattern based rules to minimize the need for rules based development and maintenance in the face of an ever changing threat landscape.  With its unique integration with Symantec’s Global Intelligence Network, SSIM offers a collaborative  combination of internal events with global threat activities to deliver preemptive visibility to vulnerabilities that have not yet been exploited.  SSIM’s correlation process is further supported with asset groupings to assist in segmenting critical activities as they occur and provides over 400 out of the box queries to facilitate quicker access to the critical information you need.</a:t>
            </a:r>
          </a:p>
          <a:p>
            <a:endParaRPr lang="en-US" baseline="0" dirty="0" smtClean="0"/>
          </a:p>
          <a:p>
            <a:r>
              <a:rPr lang="en-US" dirty="0" smtClean="0"/>
              <a:t>Since information is the ultimate goal, providing access</a:t>
            </a:r>
            <a:r>
              <a:rPr lang="en-US" baseline="0" dirty="0" smtClean="0"/>
              <a:t> to that information is a top priority.  With customizable consoles and web based portal access, SSIM can deliver the right information to the right people via self service capabilities.  For forensic needs, SSIM can also provide raw data views of original source data.  </a:t>
            </a:r>
            <a:endParaRPr lang="en-US" baseline="0" dirty="0" smtClean="0"/>
          </a:p>
          <a:p>
            <a:endParaRPr lang="en-US" baseline="0" dirty="0" smtClean="0"/>
          </a:p>
          <a:p>
            <a:r>
              <a:rPr lang="en-US" baseline="0" dirty="0" smtClean="0"/>
              <a:t>And </a:t>
            </a:r>
            <a:r>
              <a:rPr lang="en-US" baseline="0" dirty="0" smtClean="0"/>
              <a:t>finally, the </a:t>
            </a:r>
            <a:r>
              <a:rPr lang="en-US" b="1" baseline="0" dirty="0" smtClean="0"/>
              <a:t>reporting</a:t>
            </a:r>
            <a:r>
              <a:rPr lang="en-US" baseline="0" dirty="0" smtClean="0"/>
              <a:t> capabilities within SSIM are available in both  in </a:t>
            </a:r>
            <a:r>
              <a:rPr lang="en-US" baseline="0" dirty="0" smtClean="0"/>
              <a:t>query-based </a:t>
            </a:r>
            <a:r>
              <a:rPr lang="en-US" baseline="0" dirty="0" smtClean="0"/>
              <a:t>customizable methods as well as via over 150 standardized out of the box reports. </a:t>
            </a:r>
          </a:p>
          <a:p>
            <a:endParaRPr lang="en-US" baseline="0" dirty="0" smtClean="0"/>
          </a:p>
          <a:p>
            <a:r>
              <a:rPr lang="en-US" baseline="0" dirty="0" smtClean="0"/>
              <a:t>These represent the critical components to delivering a world class log and event management solution.</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fontScale="92500" lnSpcReduction="10000"/>
          </a:bodyPr>
          <a:lstStyle/>
          <a:p>
            <a:r>
              <a:rPr lang="en-US" dirty="0" smtClean="0"/>
              <a:t>So we were just looking at advancing trends of malicious activity.  But we know that in addition to the sheer number of malicious events, the complexity of those actions are increasing as well.  In response to that, Symantec pioneered, some years ago, the concept of leveraging our end point position to provide a multi-layered protection strategy….&lt;click&gt;  which I’ll represent with this…&lt;click&gt;	</a:t>
            </a:r>
          </a:p>
          <a:p>
            <a:r>
              <a:rPr lang="en-US" dirty="0" smtClean="0"/>
              <a:t>Now I’m going to use end point protection as my example as to how point solution data can be better leveraged to increase your advantage.</a:t>
            </a:r>
          </a:p>
          <a:p>
            <a:r>
              <a:rPr lang="en-US" dirty="0" smtClean="0"/>
              <a:t>&lt;click&gt; - so without going into a detailed description of our end point solution…which could support its own stand alone session, these individual components or capabilities in our end point protection strategy are what provide you the means to better protect your environment in the face of increasing threat </a:t>
            </a:r>
            <a:r>
              <a:rPr lang="en-US" dirty="0" smtClean="0"/>
              <a:t>complexity</a:t>
            </a:r>
            <a:r>
              <a:rPr lang="en-US" dirty="0" smtClean="0"/>
              <a:t>.  They each perform a unique function and are part of a collective, central process.  And, they are each telling you something very specific about what a particular attack may be leveraging in its attempts to propagate itself.</a:t>
            </a:r>
          </a:p>
          <a:p>
            <a:r>
              <a:rPr lang="en-US" dirty="0" smtClean="0"/>
              <a:t>&lt;click&gt; by providing an aggregation layer to consolidate, normalize, and correlate these different data points, we can &lt;click&gt;  facilitate a process of prioritization and treat this as a common object on which we can centrally alert, report, and remediate.</a:t>
            </a:r>
          </a:p>
          <a:p>
            <a:r>
              <a:rPr lang="en-US" dirty="0" smtClean="0"/>
              <a:t>So, &lt;click&gt; what we are doing is taking UNPRIORITIZED EVENTS and turning them into PRIORTIZED INCIDENTS that will &lt;click&gt; reduce the potential impact of these occurrences, allow for quicker remediation…and because the process has given us visibility to the most critical incidents, we increase our efficiency in responding and leverage ways to lower costs.  And we also have the ability to work with intelligence that is conclusive and minimized instead of large  amounts of raw data so we can be in a position to get critical information to the right stakeholders in a more timely manner.</a:t>
            </a:r>
          </a:p>
          <a:p>
            <a:endParaRPr lang="en-US" dirty="0"/>
          </a:p>
        </p:txBody>
      </p:sp>
      <p:sp>
        <p:nvSpPr>
          <p:cNvPr id="4" name="Slide Number Placeholder 3"/>
          <p:cNvSpPr>
            <a:spLocks noGrp="1"/>
          </p:cNvSpPr>
          <p:nvPr>
            <p:ph type="sldNum" sz="quarter" idx="10"/>
          </p:nvPr>
        </p:nvSpPr>
        <p:spPr/>
        <p:txBody>
          <a:bodyPr/>
          <a:lstStyle/>
          <a:p>
            <a:pPr>
              <a:defRPr/>
            </a:pPr>
            <a:fld id="{3082F157-4C41-4771-9B39-ED0BD43FC97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r>
              <a:rPr lang="en-US" dirty="0" smtClean="0"/>
              <a:t>DLP is a hot topic with a lot of customers and the key point to remember is that</a:t>
            </a:r>
            <a:r>
              <a:rPr lang="en-US" baseline="0" dirty="0" smtClean="0"/>
              <a:t> SSIM and DLP need each other.  If you start by thinking about what DLP does, so, at a high level, it defines where sensitive data is and can monitor that data…and we know it does a ton more than that, but for the sake of making the point let’s start there.</a:t>
            </a:r>
          </a:p>
          <a:p>
            <a:endParaRPr lang="en-US" baseline="0" dirty="0" smtClean="0"/>
          </a:p>
          <a:p>
            <a:r>
              <a:rPr lang="en-US" baseline="0" dirty="0" smtClean="0"/>
              <a:t>SSIM obviously collects a very broad variety of other data points around the users, the OS, the applications, etc…that may be implicated around compromising that sensitive data in some way.</a:t>
            </a:r>
          </a:p>
          <a:p>
            <a:endParaRPr lang="en-US" baseline="0" dirty="0" smtClean="0"/>
          </a:p>
          <a:p>
            <a:r>
              <a:rPr lang="en-US" baseline="0" dirty="0" smtClean="0"/>
              <a:t>But, that DLP data point can be very instrumental in helping SSIM to focus on which of those other data points that are associated to sensitive data events.</a:t>
            </a:r>
          </a:p>
          <a:p>
            <a:endParaRPr lang="en-US" baseline="0" dirty="0" smtClean="0"/>
          </a:p>
          <a:p>
            <a:r>
              <a:rPr lang="en-US" baseline="0" dirty="0" smtClean="0"/>
              <a:t>And then SSIM can help in situations where a data breach may have occurred and forensic analysis needs to be done around that breach.</a:t>
            </a:r>
          </a:p>
          <a:p>
            <a:endParaRPr lang="en-US" baseline="0" dirty="0" smtClean="0"/>
          </a:p>
          <a:p>
            <a:r>
              <a:rPr lang="en-US" baseline="0" dirty="0" smtClean="0"/>
              <a:t>So, the point is that both solutions are valuable and can combine to provide very compelling capabilities around managing information around data breach events.</a:t>
            </a:r>
            <a:endParaRPr lang="en-US" dirty="0"/>
          </a:p>
        </p:txBody>
      </p:sp>
      <p:sp>
        <p:nvSpPr>
          <p:cNvPr id="4" name="Slide Number Placeholder 3"/>
          <p:cNvSpPr>
            <a:spLocks noGrp="1"/>
          </p:cNvSpPr>
          <p:nvPr>
            <p:ph type="sldNum" sz="quarter" idx="10"/>
          </p:nvPr>
        </p:nvSpPr>
        <p:spPr/>
        <p:txBody>
          <a:bodyPr/>
          <a:lstStyle/>
          <a:p>
            <a:fld id="{F7C35EE4-E656-489D-A258-EDC666E18CA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A few features around this collector are important to cover.  First, there is something called a </a:t>
            </a:r>
            <a:r>
              <a:rPr lang="en-US" sz="1200" kern="1200" dirty="0" smtClean="0">
                <a:solidFill>
                  <a:schemeClr val="tx1"/>
                </a:solidFill>
                <a:latin typeface="Arial" charset="0"/>
                <a:ea typeface="+mn-ea"/>
                <a:cs typeface="+mn-cs"/>
              </a:rPr>
              <a:t>custom </a:t>
            </a:r>
            <a:r>
              <a:rPr lang="en-US" sz="1200" kern="1200" dirty="0" smtClean="0">
                <a:solidFill>
                  <a:schemeClr val="tx1"/>
                </a:solidFill>
                <a:latin typeface="Arial" charset="0"/>
                <a:ea typeface="+mn-ea"/>
                <a:cs typeface="+mn-cs"/>
              </a:rPr>
              <a:t>user action.  This feature allows us to collect data from the DLP product, yet provide a restricted workflow which limits access to the details of that event data to only those who have appropriate access rights….and I’ve got a visual of what that looks like in a second.</a:t>
            </a:r>
          </a:p>
          <a:p>
            <a:r>
              <a:rPr lang="en-US" sz="1200" kern="1200" dirty="0" smtClean="0">
                <a:solidFill>
                  <a:schemeClr val="tx1"/>
                </a:solidFill>
                <a:latin typeface="Arial" charset="0"/>
                <a:ea typeface="+mn-ea"/>
                <a:cs typeface="+mn-cs"/>
              </a:rPr>
              <a:t>The next feature is really just a function of what SSIM does…it makes associations between what data events are concluded by DLP and other events that SSIM concludes based on whatever other collectors are providing data.  This enhances SSIM’s visibility to multiple attack vectors and provide our customers with potentially better early detection as well as an improved ability to conduct forensic investigations.</a:t>
            </a:r>
          </a:p>
          <a:p>
            <a:r>
              <a:rPr lang="en-US" sz="1200" kern="1200" dirty="0" smtClean="0">
                <a:solidFill>
                  <a:schemeClr val="tx1"/>
                </a:solidFill>
                <a:latin typeface="Arial" charset="0"/>
                <a:ea typeface="+mn-ea"/>
                <a:cs typeface="+mn-cs"/>
              </a:rPr>
              <a:t>Within SSIM, there are now DLP specific rules that can be triggered by very specialized events such as visiting forbidden websites, sending a resume via email or related to the movement of confidential information.</a:t>
            </a:r>
          </a:p>
          <a:p>
            <a:r>
              <a:rPr lang="en-US" sz="1200" kern="1200" dirty="0" smtClean="0">
                <a:solidFill>
                  <a:schemeClr val="tx1"/>
                </a:solidFill>
                <a:latin typeface="Arial" charset="0"/>
                <a:ea typeface="+mn-ea"/>
                <a:cs typeface="+mn-cs"/>
              </a:rPr>
              <a:t>SSIM also includes specific out of the box queries for a variety of criteria you see listed here.</a:t>
            </a:r>
          </a:p>
          <a:p>
            <a:endParaRPr lang="en-US" dirty="0"/>
          </a:p>
        </p:txBody>
      </p:sp>
      <p:sp>
        <p:nvSpPr>
          <p:cNvPr id="4" name="Slide Number Placeholder 3"/>
          <p:cNvSpPr>
            <a:spLocks noGrp="1"/>
          </p:cNvSpPr>
          <p:nvPr>
            <p:ph type="sldNum" sz="quarter" idx="10"/>
          </p:nvPr>
        </p:nvSpPr>
        <p:spPr/>
        <p:txBody>
          <a:bodyPr/>
          <a:lstStyle/>
          <a:p>
            <a:fld id="{F7C35EE4-E656-489D-A258-EDC666E18CA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284163"/>
            <a:ext cx="3740150" cy="280511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35EE4-E656-489D-A258-EDC666E18CA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20C3141D-B010-4049-B24F-519F7F10D676}" type="slidenum">
              <a:rPr lang="en-US"/>
              <a:pPr/>
              <a:t>9</a:t>
            </a:fld>
            <a:endParaRPr lang="en-US"/>
          </a:p>
        </p:txBody>
      </p:sp>
      <p:sp>
        <p:nvSpPr>
          <p:cNvPr id="6147" name="Rectangle 2"/>
          <p:cNvSpPr>
            <a:spLocks noGrp="1" noRot="1" noChangeAspect="1" noChangeArrowheads="1" noTextEdit="1"/>
          </p:cNvSpPr>
          <p:nvPr>
            <p:ph type="sldImg"/>
          </p:nvPr>
        </p:nvSpPr>
        <p:spPr>
          <a:xfrm>
            <a:off x="1384300" y="368300"/>
            <a:ext cx="4089400" cy="3067050"/>
          </a:xfrm>
          <a:ln/>
        </p:spPr>
      </p:sp>
      <p:sp>
        <p:nvSpPr>
          <p:cNvPr id="6148" name="Rectangle 3"/>
          <p:cNvSpPr>
            <a:spLocks noGrp="1" noChangeArrowheads="1"/>
          </p:cNvSpPr>
          <p:nvPr>
            <p:ph type="body" idx="1"/>
          </p:nvPr>
        </p:nvSpPr>
        <p:spPr>
          <a:xfrm>
            <a:off x="300038" y="3452813"/>
            <a:ext cx="6257925" cy="5370512"/>
          </a:xfrm>
          <a:noFill/>
          <a:ln/>
        </p:spPr>
        <p:txBody>
          <a:bodyPr/>
          <a:lstStyle/>
          <a:p>
            <a:pPr marL="0" marR="0" indent="0" algn="l" defTabSz="914400" rtl="0" eaLnBrk="1" fontAlgn="base" latinLnBrk="0" hangingPunct="1">
              <a:lnSpc>
                <a:spcPct val="90000"/>
              </a:lnSpc>
              <a:spcBef>
                <a:spcPct val="20000"/>
              </a:spcBef>
              <a:spcAft>
                <a:spcPct val="20000"/>
              </a:spcAft>
              <a:buClrTx/>
              <a:buSzTx/>
              <a:buFontTx/>
              <a:buNone/>
              <a:tabLst/>
              <a:defRPr/>
            </a:pPr>
            <a:r>
              <a:rPr lang="en-US" sz="1200" kern="1200" dirty="0" smtClean="0">
                <a:solidFill>
                  <a:schemeClr val="tx1"/>
                </a:solidFill>
                <a:latin typeface="Arial" charset="0"/>
                <a:ea typeface="+mn-ea"/>
                <a:cs typeface="+mn-cs"/>
              </a:rPr>
              <a:t>A DLP incident is declared in SSIM.  If it gets assigned to an incident handler who has access to the DLP information for investigation, with a simple right click on the right field, they can easily pull up the additional information and remediate as necessary.</a:t>
            </a:r>
          </a:p>
          <a:p>
            <a:pPr eaLnBrk="1" hangingPunct="1"/>
            <a:endParaRPr lang="en-US" sz="900"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17" name="Group 16"/>
          <p:cNvGrpSpPr/>
          <p:nvPr userDrawn="1"/>
        </p:nvGrpSpPr>
        <p:grpSpPr>
          <a:xfrm>
            <a:off x="227015" y="6323678"/>
            <a:ext cx="8691371" cy="301752"/>
            <a:chOff x="227015" y="6323678"/>
            <a:chExt cx="8691371" cy="301752"/>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0" name="Round Same Side Corner Rectangle 19"/>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grpSp>
      <p:sp>
        <p:nvSpPr>
          <p:cNvPr id="15"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p:ph type="ctrTitle" hasCustomPrompt="1"/>
          </p:nvPr>
        </p:nvSpPr>
        <p:spPr bwMode="gray">
          <a:xfrm>
            <a:off x="685800" y="3810000"/>
            <a:ext cx="7772400" cy="914400"/>
          </a:xfrm>
        </p:spPr>
        <p:txBody>
          <a:bodyPr/>
          <a:lstStyle>
            <a:lvl1pPr>
              <a:defRPr sz="3400">
                <a:solidFill>
                  <a:schemeClr val="tx1"/>
                </a:solidFill>
              </a:defRPr>
            </a:lvl1pPr>
          </a:lstStyle>
          <a:p>
            <a:r>
              <a:rPr lang="en-US" dirty="0" smtClean="0"/>
              <a:t>Click to add title</a:t>
            </a:r>
            <a:endParaRPr lang="en-US" dirty="0"/>
          </a:p>
        </p:txBody>
      </p:sp>
      <p:sp>
        <p:nvSpPr>
          <p:cNvPr id="3076" name="Rectangle 4"/>
          <p:cNvSpPr>
            <a:spLocks noGrp="1" noChangeArrowheads="1"/>
          </p:cNvSpPr>
          <p:nvPr>
            <p:ph type="subTitle" idx="1" hasCustomPrompt="1"/>
          </p:nvPr>
        </p:nvSpPr>
        <p:spPr bwMode="black">
          <a:xfrm>
            <a:off x="685800" y="5181600"/>
            <a:ext cx="6172200" cy="381000"/>
          </a:xfrm>
        </p:spPr>
        <p:txBody>
          <a:bodyPr anchor="t" anchorCtr="0"/>
          <a:lstStyle>
            <a:lvl1pPr marL="0" indent="0">
              <a:buFontTx/>
              <a:buNone/>
              <a:defRPr sz="2400" b="1" baseline="0"/>
            </a:lvl1pPr>
          </a:lstStyle>
          <a:p>
            <a:r>
              <a:rPr lang="en-US" dirty="0" smtClean="0"/>
              <a:t>Click to add presenter’s name</a:t>
            </a:r>
            <a:endParaRPr lang="en-US" dirty="0"/>
          </a:p>
        </p:txBody>
      </p:sp>
      <p:sp>
        <p:nvSpPr>
          <p:cNvPr id="19" name="Text Placeholder 18"/>
          <p:cNvSpPr>
            <a:spLocks noGrp="1"/>
          </p:cNvSpPr>
          <p:nvPr>
            <p:ph type="body" sz="quarter" idx="10" hasCustomPrompt="1"/>
          </p:nvPr>
        </p:nvSpPr>
        <p:spPr>
          <a:xfrm>
            <a:off x="685800" y="5600075"/>
            <a:ext cx="6172200" cy="381000"/>
          </a:xfrm>
          <a:noFill/>
          <a:ln w="9525">
            <a:noFill/>
            <a:miter lim="800000"/>
            <a:headEnd/>
            <a:tailEnd/>
          </a:ln>
        </p:spPr>
        <p:txBody>
          <a:bodyPr vert="horz" wrap="square" lIns="91419" tIns="45710" rIns="91419" bIns="45710" numCol="1" anchor="t" anchorCtr="0" compatLnSpc="1">
            <a:prstTxWarp prst="textNoShape">
              <a:avLst/>
            </a:prstTxWarp>
          </a:bodyPr>
          <a:lstStyle>
            <a:lvl1pPr marL="0" indent="0" algn="l" rtl="0" eaLnBrk="1" fontAlgn="base" hangingPunct="1">
              <a:lnSpc>
                <a:spcPct val="90000"/>
              </a:lnSpc>
              <a:spcBef>
                <a:spcPct val="0"/>
              </a:spcBef>
              <a:spcAft>
                <a:spcPts val="1200"/>
              </a:spcAft>
              <a:buClr>
                <a:schemeClr val="bg2">
                  <a:lumMod val="50000"/>
                </a:schemeClr>
              </a:buClr>
              <a:buFontTx/>
              <a:buNone/>
              <a:defRPr lang="en-US" sz="2000" b="0" baseline="0" dirty="0" smtClean="0">
                <a:solidFill>
                  <a:schemeClr val="bg2">
                    <a:lumMod val="50000"/>
                  </a:schemeClr>
                </a:solidFill>
                <a:latin typeface="+mn-lt"/>
                <a:ea typeface="+mn-ea"/>
                <a:cs typeface="+mn-cs"/>
              </a:defRPr>
            </a:lvl1pPr>
          </a:lstStyle>
          <a:p>
            <a:pPr lvl="0"/>
            <a:r>
              <a:rPr lang="en-US" dirty="0" smtClean="0"/>
              <a:t>Click to add presenter’s title</a:t>
            </a:r>
            <a:endParaRPr lang="en-US" dirty="0"/>
          </a:p>
        </p:txBody>
      </p:sp>
      <p:sp>
        <p:nvSpPr>
          <p:cNvPr id="22" name="Date Placeholder 3"/>
          <p:cNvSpPr>
            <a:spLocks noGrp="1"/>
          </p:cNvSpPr>
          <p:nvPr>
            <p:ph type="dt" sz="half" idx="2"/>
          </p:nvPr>
        </p:nvSpPr>
        <p:spPr>
          <a:xfrm>
            <a:off x="7224010" y="5181601"/>
            <a:ext cx="1219200" cy="3048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lvl1pPr algn="r">
              <a:defRPr lang="en-US" sz="1600" b="0" baseline="0" smtClean="0">
                <a:solidFill>
                  <a:schemeClr val="bg2">
                    <a:lumMod val="50000"/>
                  </a:schemeClr>
                </a:solidFill>
                <a:latin typeface="+mn-lt"/>
                <a:ea typeface="+mn-ea"/>
                <a:cs typeface="+mn-cs"/>
              </a:defRPr>
            </a:lvl1pPr>
          </a:lstStyle>
          <a:p>
            <a:pPr>
              <a:lnSpc>
                <a:spcPct val="90000"/>
              </a:lnSpc>
              <a:spcAft>
                <a:spcPts val="1200"/>
              </a:spcAft>
              <a:buClr>
                <a:schemeClr val="bg2">
                  <a:lumMod val="50000"/>
                </a:schemeClr>
              </a:buClr>
            </a:pPr>
            <a:endParaRPr lang="en-US" dirty="0"/>
          </a:p>
        </p:txBody>
      </p:sp>
      <p:pic>
        <p:nvPicPr>
          <p:cNvPr id="14" name="Picture 13" descr="SYM_Horiz_RGB.png"/>
          <p:cNvPicPr>
            <a:picLocks noChangeAspect="1"/>
          </p:cNvPicPr>
          <p:nvPr/>
        </p:nvPicPr>
        <p:blipFill>
          <a:blip r:embed="rId2" cstate="print"/>
          <a:stretch>
            <a:fillRect/>
          </a:stretch>
        </p:blipFill>
        <p:spPr>
          <a:xfrm>
            <a:off x="807190" y="762000"/>
            <a:ext cx="2430467" cy="640080"/>
          </a:xfrm>
          <a:prstGeom prst="rect">
            <a:avLst/>
          </a:prstGeom>
        </p:spPr>
      </p:pic>
      <p:pic>
        <p:nvPicPr>
          <p:cNvPr id="106498"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dist="35921" dir="2700000" algn="ctr" rotWithShape="0">
                    <a:srgbClr val="9A918C"/>
                  </a:outerShdw>
                </a:effectLst>
              </a14:hiddenEffects>
            </a:ext>
          </a:extLst>
        </p:spPr>
      </p:pic>
      <p:pic>
        <p:nvPicPr>
          <p:cNvPr id="106499"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0"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1"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2"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3" name="Picture 1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4"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5"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6" name="Picture 1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7" name="Picture 1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8" name="Picture 1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09" name="Picture 1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0" name="Picture 2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1" name="Picture 2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2" name="Picture 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3" name="Picture 2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4" name="Picture 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5" name="Picture 3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6" name="Picture 3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7" name="Picture 3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8" name="Picture 3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19" name="Picture 23"/>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20" name="Picture 24"/>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21" name="Picture 25"/>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22" name="Picture 26"/>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23" name="Picture 27"/>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6524" name="Picture 28"/>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3" name="Text Placeholder 22"/>
          <p:cNvSpPr>
            <a:spLocks noGrp="1"/>
          </p:cNvSpPr>
          <p:nvPr>
            <p:ph type="body" sz="quarter" idx="14" hasCustomPrompt="1"/>
          </p:nvPr>
        </p:nvSpPr>
        <p:spPr>
          <a:xfrm>
            <a:off x="1037581" y="1130451"/>
            <a:ext cx="7058026" cy="3033903"/>
          </a:xfrm>
        </p:spPr>
        <p:txBody>
          <a:bodyPr/>
          <a:lstStyle>
            <a:lvl1pPr marL="0" indent="0">
              <a:lnSpc>
                <a:spcPct val="120000"/>
              </a:lnSpc>
              <a:spcAft>
                <a:spcPts val="0"/>
              </a:spcAft>
              <a:buNone/>
              <a:defRPr sz="3200" baseline="0"/>
            </a:lvl1pPr>
          </a:lstStyle>
          <a:p>
            <a:pPr lvl="0"/>
            <a:r>
              <a:rPr lang="en-US" dirty="0" smtClean="0"/>
              <a:t>This is a sample quote slide.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9" name="Text Placeholder 8"/>
          <p:cNvSpPr>
            <a:spLocks noGrp="1" noChangeAspect="1"/>
          </p:cNvSpPr>
          <p:nvPr>
            <p:ph type="body" sz="quarter" idx="16" hasCustomPrompt="1"/>
          </p:nvPr>
        </p:nvSpPr>
        <p:spPr>
          <a:xfrm>
            <a:off x="5410200" y="2957960"/>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503420" y="112130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
        <p:nvSpPr>
          <p:cNvPr id="25" name="Text Placeholder 24"/>
          <p:cNvSpPr>
            <a:spLocks noGrp="1"/>
          </p:cNvSpPr>
          <p:nvPr>
            <p:ph type="body" sz="quarter" idx="15" hasCustomPrompt="1"/>
          </p:nvPr>
        </p:nvSpPr>
        <p:spPr>
          <a:xfrm>
            <a:off x="4100060" y="4267200"/>
            <a:ext cx="3716592" cy="914400"/>
          </a:xfrm>
        </p:spPr>
        <p:txBody>
          <a:bodyPr/>
          <a:lstStyle>
            <a:lvl1pPr marL="0" indent="0">
              <a:buNone/>
              <a:defRPr sz="20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Photo">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381000" y="4191000"/>
            <a:ext cx="3221292" cy="914400"/>
          </a:xfrm>
        </p:spPr>
        <p:txBody>
          <a:bodyPr/>
          <a:lstStyle>
            <a:lvl1pPr marL="0" indent="0">
              <a:buNone/>
              <a:defRPr sz="1800" b="1" i="1" baseline="0">
                <a:solidFill>
                  <a:schemeClr val="bg2">
                    <a:lumMod val="50000"/>
                  </a:schemeClr>
                </a:solidFill>
              </a:defRPr>
            </a:lvl1pPr>
            <a:lvl2pPr>
              <a:buNone/>
              <a:defRPr sz="2000" b="1" i="1">
                <a:solidFill>
                  <a:srgbClr val="678BA8"/>
                </a:solidFill>
              </a:defRPr>
            </a:lvl2pPr>
            <a:lvl3pPr>
              <a:buNone/>
              <a:defRPr sz="2000" b="1" i="1">
                <a:solidFill>
                  <a:srgbClr val="678BA8"/>
                </a:solidFill>
              </a:defRPr>
            </a:lvl3pPr>
            <a:lvl4pPr>
              <a:buNone/>
              <a:defRPr sz="2000" b="1" i="1">
                <a:solidFill>
                  <a:srgbClr val="678BA8"/>
                </a:solidFill>
              </a:defRPr>
            </a:lvl4pPr>
            <a:lvl5pPr>
              <a:buNone/>
              <a:defRPr sz="2000" b="1" i="1">
                <a:solidFill>
                  <a:srgbClr val="678BA8"/>
                </a:solidFill>
              </a:defRPr>
            </a:lvl5pPr>
          </a:lstStyle>
          <a:p>
            <a:pPr lvl="0"/>
            <a:r>
              <a:rPr lang="en-US" dirty="0" smtClean="0"/>
              <a:t>Name of Person Quoted,</a:t>
            </a:r>
            <a:br>
              <a:rPr lang="en-US" dirty="0" smtClean="0"/>
            </a:br>
            <a:r>
              <a:rPr lang="en-US" dirty="0" smtClean="0"/>
              <a:t>XYZ Company</a:t>
            </a:r>
            <a:endParaRPr lang="en-US" dirty="0"/>
          </a:p>
        </p:txBody>
      </p:sp>
      <p:sp>
        <p:nvSpPr>
          <p:cNvPr id="23" name="Text Placeholder 22"/>
          <p:cNvSpPr>
            <a:spLocks noGrp="1"/>
          </p:cNvSpPr>
          <p:nvPr>
            <p:ph type="body" sz="quarter" idx="14" hasCustomPrompt="1"/>
          </p:nvPr>
        </p:nvSpPr>
        <p:spPr>
          <a:xfrm>
            <a:off x="4152900" y="1162050"/>
            <a:ext cx="4238625" cy="3886200"/>
          </a:xfrm>
        </p:spPr>
        <p:txBody>
          <a:bodyPr/>
          <a:lstStyle>
            <a:lvl1pPr marL="0" indent="0">
              <a:lnSpc>
                <a:spcPct val="120000"/>
              </a:lnSpc>
              <a:spcAft>
                <a:spcPts val="0"/>
              </a:spcAft>
              <a:buNone/>
              <a:defRPr sz="3000" baseline="0"/>
            </a:lvl1pPr>
          </a:lstStyle>
          <a:p>
            <a:pPr lvl="0"/>
            <a:r>
              <a:rPr lang="en-US" dirty="0" smtClean="0"/>
              <a:t>This is a sample quote slide with photo. Type your quotation inside the quotation marks. Click the edge of the quotation marks and drag them into place.</a:t>
            </a:r>
            <a:endParaRPr lang="en-US" dirty="0"/>
          </a:p>
        </p:txBody>
      </p:sp>
      <p:sp>
        <p:nvSpPr>
          <p:cNvPr id="2" name="Rectangle 5"/>
          <p:cNvSpPr>
            <a:spLocks noGrp="1" noChangeArrowheads="1"/>
          </p:cNvSpPr>
          <p:nvPr>
            <p:ph type="ftr" sz="quarter" idx="10"/>
          </p:nvPr>
        </p:nvSpPr>
        <p:spPr>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rtl="0" eaLnBrk="0" fontAlgn="base" hangingPunct="0">
              <a:spcBef>
                <a:spcPct val="0"/>
              </a:spcBef>
              <a:spcAft>
                <a:spcPct val="0"/>
              </a:spcAft>
              <a:defRPr lang="en-US" sz="1200" kern="1200" smtClean="0">
                <a:solidFill>
                  <a:schemeClr val="bg2">
                    <a:lumMod val="50000"/>
                  </a:schemeClr>
                </a:solidFill>
                <a:latin typeface="Calibri" pitchFamily="34" charset="0"/>
                <a:ea typeface="+mn-ea"/>
                <a:cs typeface="Calibri" pitchFamily="34" charset="0"/>
              </a:defRPr>
            </a:lvl1pPr>
          </a:lstStyle>
          <a:p>
            <a:pPr>
              <a:defRPr/>
            </a:pPr>
            <a:r>
              <a:rPr lang="en-US" smtClean="0"/>
              <a:t>Presentation Identifier Goes Here</a:t>
            </a:r>
            <a:endParaRPr lang="en-US" dirty="0"/>
          </a:p>
        </p:txBody>
      </p:sp>
      <p:sp>
        <p:nvSpPr>
          <p:cNvPr id="3" name="Rectangle 6"/>
          <p:cNvSpPr>
            <a:spLocks noGrp="1" noChangeArrowheads="1"/>
          </p:cNvSpPr>
          <p:nvPr>
            <p:ph type="sldNum" sz="quarter" idx="11"/>
          </p:nvPr>
        </p:nvSpPr>
        <p:spPr>
          <a:ln/>
        </p:spPr>
        <p:txBody>
          <a:bodyPr/>
          <a:lstStyle>
            <a:lvl1pPr>
              <a:defRPr>
                <a:latin typeface="Calibri" pitchFamily="34" charset="0"/>
                <a:cs typeface="Calibri" pitchFamily="34" charset="0"/>
              </a:defRPr>
            </a:lvl1pPr>
          </a:lstStyle>
          <a:p>
            <a:pPr>
              <a:defRPr/>
            </a:pPr>
            <a:fld id="{29F62691-FC9C-4E2F-9CE1-4D4177CD1763}" type="slidenum">
              <a:rPr lang="en-US" smtClean="0"/>
              <a:pPr>
                <a:defRPr/>
              </a:pPr>
              <a:t>‹#›</a:t>
            </a:fld>
            <a:endParaRPr lang="en-US" dirty="0"/>
          </a:p>
        </p:txBody>
      </p:sp>
      <p:sp>
        <p:nvSpPr>
          <p:cNvPr id="27" name="Picture Placeholder 26"/>
          <p:cNvSpPr>
            <a:spLocks noGrp="1"/>
          </p:cNvSpPr>
          <p:nvPr>
            <p:ph type="pic" sz="quarter" idx="16" hasCustomPrompt="1"/>
          </p:nvPr>
        </p:nvSpPr>
        <p:spPr>
          <a:xfrm>
            <a:off x="381000" y="1371600"/>
            <a:ext cx="2290482" cy="2667000"/>
          </a:xfrm>
          <a:prstGeom prst="roundRect">
            <a:avLst>
              <a:gd name="adj" fmla="val 6273"/>
            </a:avLst>
          </a:prstGeom>
          <a:ln w="12700">
            <a:solidFill>
              <a:schemeClr val="bg2"/>
            </a:solidFill>
          </a:ln>
        </p:spPr>
        <p:txBody>
          <a:bodyPr anchor="ctr" anchorCtr="0"/>
          <a:lstStyle>
            <a:lvl1pPr marL="0" indent="0" algn="ctr">
              <a:buNone/>
              <a:defRPr/>
            </a:lvl1pPr>
          </a:lstStyle>
          <a:p>
            <a:r>
              <a:rPr lang="en-US" dirty="0" smtClean="0"/>
              <a:t>Insert Photo Here</a:t>
            </a:r>
            <a:endParaRPr lang="en-US" dirty="0"/>
          </a:p>
        </p:txBody>
      </p:sp>
      <p:sp>
        <p:nvSpPr>
          <p:cNvPr id="9" name="Text Placeholder 8"/>
          <p:cNvSpPr>
            <a:spLocks noGrp="1" noChangeAspect="1"/>
          </p:cNvSpPr>
          <p:nvPr>
            <p:ph type="body" sz="quarter" idx="17" hasCustomPrompt="1"/>
          </p:nvPr>
        </p:nvSpPr>
        <p:spPr>
          <a:xfrm>
            <a:off x="5230368" y="4518285"/>
            <a:ext cx="484632" cy="374904"/>
          </a:xfrm>
          <a:blipFill>
            <a:blip r:embed="rId2" cstate="print"/>
            <a:stretch>
              <a:fillRect/>
            </a:stretch>
          </a:blipFill>
        </p:spPr>
        <p:txBody>
          <a:bodyPr/>
          <a:lstStyle>
            <a:lvl1pPr marL="0" indent="0">
              <a:buNone/>
              <a:defRPr sz="800"/>
            </a:lvl1pPr>
          </a:lstStyle>
          <a:p>
            <a:pPr lvl="0"/>
            <a:r>
              <a:rPr lang="en-US" dirty="0" smtClean="0"/>
              <a:t> </a:t>
            </a:r>
            <a:endParaRPr lang="en-US" dirty="0"/>
          </a:p>
        </p:txBody>
      </p:sp>
      <p:sp>
        <p:nvSpPr>
          <p:cNvPr id="10" name="Text Placeholder 8"/>
          <p:cNvSpPr>
            <a:spLocks noGrp="1" noChangeAspect="1"/>
          </p:cNvSpPr>
          <p:nvPr>
            <p:ph type="body" sz="quarter" idx="18" hasCustomPrompt="1"/>
          </p:nvPr>
        </p:nvSpPr>
        <p:spPr>
          <a:xfrm>
            <a:off x="3675888" y="1184148"/>
            <a:ext cx="484632" cy="374904"/>
          </a:xfrm>
          <a:blipFill>
            <a:blip r:embed="rId3" cstate="print"/>
            <a:stretch>
              <a:fillRect/>
            </a:stretch>
          </a:blipFill>
        </p:spPr>
        <p:txBody>
          <a:bodyPr/>
          <a:lstStyle>
            <a:lvl1pPr marL="0" indent="0">
              <a:buNone/>
              <a:defRPr sz="800"/>
            </a:lvl1pPr>
          </a:lstStyle>
          <a:p>
            <a:pPr lvl="0"/>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hank You - Ex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562600"/>
            <a:ext cx="7659688" cy="7157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Copyright © 2010 Symantec Corporation. All rights reserved. </a:t>
            </a:r>
            <a:r>
              <a:rPr lang="en-US" sz="800" dirty="0" smtClean="0">
                <a:latin typeface="Calibri" pitchFamily="34" charset="0"/>
              </a:rPr>
              <a:t>Symantec and the Symantec Logo are trademarks or registered trademarks of Symantec Corporation or its affiliates in the U.S. and other countries.  Other names may be trademarks of their respective owners.</a:t>
            </a:r>
          </a:p>
          <a:p>
            <a:pPr marL="0" indent="0" algn="l">
              <a:lnSpc>
                <a:spcPct val="90000"/>
              </a:lnSpc>
              <a:buNone/>
            </a:pPr>
            <a:endParaRPr lang="en-US" sz="800" dirty="0" smtClean="0">
              <a:latin typeface="Calibri" pitchFamily="34" charset="0"/>
            </a:endParaRPr>
          </a:p>
          <a:p>
            <a:pPr marL="0" indent="0" algn="l">
              <a:lnSpc>
                <a:spcPct val="90000"/>
              </a:lnSpc>
              <a:buNone/>
            </a:pPr>
            <a:r>
              <a:rPr lang="en-US" sz="800" dirty="0" smtClean="0">
                <a:latin typeface="Calibri"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8546"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dist="35921" dir="2700000" algn="ctr" rotWithShape="0">
                    <a:srgbClr val="9A918C"/>
                  </a:outerShdw>
                </a:effectLst>
              </a14:hiddenEffects>
            </a:ext>
          </a:extLst>
        </p:spPr>
      </p:pic>
      <p:pic>
        <p:nvPicPr>
          <p:cNvPr id="108547"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48"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49"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0"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1" name="Picture 1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2"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3"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4" name="Picture 1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5" name="Picture 1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6" name="Picture 1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7" name="Picture 1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8" name="Picture 2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59" name="Picture 2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0" name="Picture 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1" name="Picture 2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2" name="Picture 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3" name="Picture 3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4" name="Picture 3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5" name="Picture 3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6" name="Picture 3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7" name="Picture 23"/>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8" name="Picture 24"/>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69" name="Picture 25"/>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70" name="Picture 26"/>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71" name="Picture 27"/>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8572" name="Picture 28"/>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hank You - Internal">
    <p:spTree>
      <p:nvGrpSpPr>
        <p:cNvPr id="1" name=""/>
        <p:cNvGrpSpPr/>
        <p:nvPr/>
      </p:nvGrpSpPr>
      <p:grpSpPr>
        <a:xfrm>
          <a:off x="0" y="0"/>
          <a:ext cx="0" cy="0"/>
          <a:chOff x="0" y="0"/>
          <a:chExt cx="0" cy="0"/>
        </a:xfrm>
      </p:grpSpPr>
      <p:sp>
        <p:nvSpPr>
          <p:cNvPr id="18" name="Round Same Side Corner Rectangle 17"/>
          <p:cNvSpPr/>
          <p:nvPr userDrawn="1"/>
        </p:nvSpPr>
        <p:spPr bwMode="auto">
          <a:xfrm rot="16200000">
            <a:off x="4136075" y="2414618"/>
            <a:ext cx="301752" cy="8119872"/>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9" name="Round Same Side Corner Rectangle 18"/>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6" name="Rectangle 4"/>
          <p:cNvSpPr>
            <a:spLocks noGrp="1" noChangeArrowheads="1"/>
          </p:cNvSpPr>
          <p:nvPr userDrawn="1">
            <p:ph type="subTitle" idx="1" hasCustomPrompt="1"/>
          </p:nvPr>
        </p:nvSpPr>
        <p:spPr bwMode="gray">
          <a:xfrm>
            <a:off x="685800" y="3810000"/>
            <a:ext cx="6172200" cy="1066800"/>
          </a:xfrm>
        </p:spPr>
        <p:txBody>
          <a:bodyPr anchor="t" anchorCtr="0"/>
          <a:lstStyle>
            <a:lvl1pPr marL="0" indent="0">
              <a:spcAft>
                <a:spcPts val="600"/>
              </a:spcAft>
              <a:buFontTx/>
              <a:buNone/>
              <a:defRPr sz="2000" b="0" baseline="0"/>
            </a:lvl1pPr>
          </a:lstStyle>
          <a:p>
            <a:r>
              <a:rPr lang="en-US" dirty="0" smtClean="0"/>
              <a:t>Click to add presenter’s name</a:t>
            </a:r>
          </a:p>
          <a:p>
            <a:r>
              <a:rPr lang="en-US" dirty="0" smtClean="0"/>
              <a:t>Presenter’s email</a:t>
            </a:r>
          </a:p>
          <a:p>
            <a:r>
              <a:rPr lang="en-US" dirty="0" smtClean="0"/>
              <a:t>Presenter’s phone</a:t>
            </a:r>
            <a:endParaRPr lang="en-US" dirty="0"/>
          </a:p>
        </p:txBody>
      </p:sp>
      <p:sp>
        <p:nvSpPr>
          <p:cNvPr id="11" name="Rectangle 6"/>
          <p:cNvSpPr>
            <a:spLocks noChangeArrowheads="1"/>
          </p:cNvSpPr>
          <p:nvPr userDrawn="1"/>
        </p:nvSpPr>
        <p:spPr bwMode="auto">
          <a:xfrm>
            <a:off x="685800" y="5867400"/>
            <a:ext cx="7659688" cy="410980"/>
          </a:xfrm>
          <a:prstGeom prst="rect">
            <a:avLst/>
          </a:prstGeom>
          <a:noFill/>
          <a:ln w="9525">
            <a:noFill/>
            <a:miter lim="800000"/>
            <a:headEnd/>
            <a:tailEnd/>
          </a:ln>
          <a:effectLst/>
        </p:spPr>
        <p:txBody>
          <a:bodyPr wrap="square" lIns="91440" tIns="91440" rIns="91440" bIns="91440" anchor="b">
            <a:noAutofit/>
          </a:bodyPr>
          <a:lstStyle/>
          <a:p>
            <a:pPr marL="0" indent="0" algn="l">
              <a:lnSpc>
                <a:spcPct val="90000"/>
              </a:lnSpc>
              <a:buNone/>
            </a:pPr>
            <a:r>
              <a:rPr lang="en-US" sz="800" b="1" dirty="0" smtClean="0">
                <a:latin typeface="Calibri" pitchFamily="34" charset="0"/>
              </a:rPr>
              <a:t>SYMANTEC PROPRIETARY/CONFIDENTIAL – INTERNAL USE ONLY</a:t>
            </a:r>
            <a:br>
              <a:rPr lang="en-US" sz="800" b="1" dirty="0" smtClean="0">
                <a:latin typeface="Calibri" pitchFamily="34" charset="0"/>
              </a:rPr>
            </a:br>
            <a:r>
              <a:rPr lang="en-US" sz="800" b="0" dirty="0" smtClean="0">
                <a:latin typeface="Calibri" pitchFamily="34" charset="0"/>
              </a:rPr>
              <a:t>Copyright © 2010 Symantec Corporation. All rights reserved.</a:t>
            </a:r>
          </a:p>
        </p:txBody>
      </p:sp>
      <p:pic>
        <p:nvPicPr>
          <p:cNvPr id="14" name="Picture 13" descr="SYM_Horiz_RGB.png"/>
          <p:cNvPicPr>
            <a:picLocks noChangeAspect="1"/>
          </p:cNvPicPr>
          <p:nvPr userDrawn="1"/>
        </p:nvPicPr>
        <p:blipFill>
          <a:blip r:embed="rId2" cstate="print"/>
          <a:stretch>
            <a:fillRect/>
          </a:stretch>
        </p:blipFill>
        <p:spPr>
          <a:xfrm>
            <a:off x="807190" y="762000"/>
            <a:ext cx="2430467" cy="640080"/>
          </a:xfrm>
          <a:prstGeom prst="rect">
            <a:avLst/>
          </a:prstGeom>
        </p:spPr>
      </p:pic>
      <p:sp>
        <p:nvSpPr>
          <p:cNvPr id="20" name="Rectangle 3"/>
          <p:cNvSpPr txBox="1">
            <a:spLocks noChangeArrowheads="1"/>
          </p:cNvSpPr>
          <p:nvPr userDrawn="1"/>
        </p:nvSpPr>
        <p:spPr bwMode="gray">
          <a:xfrm>
            <a:off x="685800" y="2667000"/>
            <a:ext cx="7772400" cy="9144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lvl1pPr>
              <a:defRPr sz="3400">
                <a:solidFill>
                  <a:schemeClr val="bg2">
                    <a:lumMod val="50000"/>
                  </a:schemeClr>
                </a:solidFill>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sz="3400" b="1" i="0" u="none" strike="noStrike" kern="0" cap="none" spc="0" normalizeH="0" baseline="0" noProof="0" dirty="0" smtClean="0">
                <a:ln>
                  <a:noFill/>
                </a:ln>
                <a:solidFill>
                  <a:schemeClr val="tx1"/>
                </a:solidFill>
                <a:effectLst/>
                <a:uLnTx/>
                <a:uFillTx/>
                <a:latin typeface="+mj-lt"/>
                <a:ea typeface="+mj-ea"/>
                <a:cs typeface="+mj-cs"/>
              </a:rPr>
              <a:t>Thank you!</a:t>
            </a:r>
            <a:endParaRPr kumimoji="0" lang="en-US" sz="3400" b="1" i="0" u="none" strike="noStrike" kern="0" cap="none" spc="0" normalizeH="0" baseline="0" noProof="0" dirty="0">
              <a:ln>
                <a:noFill/>
              </a:ln>
              <a:solidFill>
                <a:schemeClr val="tx1"/>
              </a:solidFill>
              <a:effectLst/>
              <a:uLnTx/>
              <a:uFillTx/>
              <a:latin typeface="+mj-lt"/>
              <a:ea typeface="+mj-ea"/>
              <a:cs typeface="+mj-cs"/>
            </a:endParaRPr>
          </a:p>
        </p:txBody>
      </p:sp>
      <p:pic>
        <p:nvPicPr>
          <p:cNvPr id="109570"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dist="35921" dir="2700000" algn="ctr" rotWithShape="0">
                    <a:srgbClr val="9A918C"/>
                  </a:outerShdw>
                </a:effectLst>
              </a14:hiddenEffects>
            </a:ext>
          </a:extLst>
        </p:spPr>
      </p:pic>
      <p:pic>
        <p:nvPicPr>
          <p:cNvPr id="109571"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2"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3"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4"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5" name="Picture 1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6"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7"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8" name="Picture 1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79" name="Picture 1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0" name="Picture 1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1" name="Picture 1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2" name="Picture 2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3" name="Picture 2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4" name="Picture 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5" name="Picture 2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6" name="Picture 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7" name="Picture 3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8" name="Picture 3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89" name="Picture 3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0" name="Picture 3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1" name="Picture 23"/>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2" name="Picture 24"/>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3" name="Picture 25"/>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4" name="Picture 26"/>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5" name="Picture 27"/>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9596" name="Picture 28"/>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00200"/>
            <a:ext cx="8382000" cy="45720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2" hasCustomPrompt="1"/>
          </p:nvPr>
        </p:nvSpPr>
        <p:spPr>
          <a:xfrm>
            <a:off x="381000" y="1084944"/>
            <a:ext cx="8382000" cy="403485"/>
          </a:xfrm>
        </p:spPr>
        <p:txBody>
          <a:bodyPr/>
          <a:lstStyle>
            <a:lvl1pPr>
              <a:buNone/>
              <a:defRPr b="1">
                <a:solidFill>
                  <a:schemeClr val="bg2"/>
                </a:solidFill>
                <a:latin typeface="+mj-lt"/>
              </a:defRPr>
            </a:lvl1pPr>
            <a:lvl2pPr>
              <a:buNone/>
              <a:defRPr/>
            </a:lvl2pPr>
            <a:lvl3pPr>
              <a:buNone/>
              <a:defRPr/>
            </a:lvl3pPr>
            <a:lvl4pPr>
              <a:buNone/>
              <a:defRPr/>
            </a:lvl4pPr>
            <a:lvl5pPr>
              <a:buNone/>
              <a:defRPr/>
            </a:lvl5pPr>
          </a:lstStyle>
          <a:p>
            <a:pPr lvl="0"/>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title</a:t>
            </a:r>
            <a:endParaRPr lang="en-US" dirty="0"/>
          </a:p>
        </p:txBody>
      </p:sp>
      <p:sp>
        <p:nvSpPr>
          <p:cNvPr id="3" name="Content Placeholder 2"/>
          <p:cNvSpPr>
            <a:spLocks noGrp="1"/>
          </p:cNvSpPr>
          <p:nvPr>
            <p:ph idx="1" hasCustomPrompt="1"/>
          </p:nvPr>
        </p:nvSpPr>
        <p:spPr>
          <a:xfrm>
            <a:off x="381000" y="1676400"/>
            <a:ext cx="407670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6" name="Content Placeholder 2"/>
          <p:cNvSpPr>
            <a:spLocks noGrp="1"/>
          </p:cNvSpPr>
          <p:nvPr>
            <p:ph idx="12" hasCustomPrompt="1"/>
          </p:nvPr>
        </p:nvSpPr>
        <p:spPr>
          <a:xfrm>
            <a:off x="4701540" y="1676400"/>
            <a:ext cx="4061460" cy="4495800"/>
          </a:xfrm>
        </p:spPr>
        <p:txBody>
          <a:bodyPr>
            <a:normAutofit/>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3" hasCustomPrompt="1"/>
          </p:nvPr>
        </p:nvSpPr>
        <p:spPr>
          <a:xfrm>
            <a:off x="381000" y="1219200"/>
            <a:ext cx="4093564"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
        <p:nvSpPr>
          <p:cNvPr id="8" name="Text Placeholder 6"/>
          <p:cNvSpPr>
            <a:spLocks noGrp="1"/>
          </p:cNvSpPr>
          <p:nvPr>
            <p:ph type="body" sz="quarter" idx="14" hasCustomPrompt="1"/>
          </p:nvPr>
        </p:nvSpPr>
        <p:spPr>
          <a:xfrm>
            <a:off x="4701540" y="1219200"/>
            <a:ext cx="4061460" cy="403485"/>
          </a:xfrm>
        </p:spPr>
        <p:txBody>
          <a:bodyPr/>
          <a:lstStyle>
            <a:lvl1pPr>
              <a:buNone/>
              <a:defRPr b="1">
                <a:solidFill>
                  <a:schemeClr val="bg2">
                    <a:lumMod val="50000"/>
                  </a:schemeClr>
                </a:solidFill>
                <a:latin typeface="+mj-lt"/>
              </a:defRPr>
            </a:lvl1pPr>
            <a:lvl2pPr>
              <a:buNone/>
              <a:defRPr/>
            </a:lvl2pPr>
            <a:lvl3pPr>
              <a:buNone/>
              <a:defRPr/>
            </a:lvl3pPr>
            <a:lvl4pPr>
              <a:buNone/>
              <a:defRPr/>
            </a:lvl4pPr>
            <a:lvl5pPr>
              <a:buNone/>
              <a:defRPr/>
            </a:lvl5pPr>
          </a:lstStyle>
          <a:p>
            <a:pPr lvl="0"/>
            <a:r>
              <a:rPr lang="en-US" dirty="0" smtClean="0"/>
              <a:t>Click to add heading</a:t>
            </a:r>
            <a:endParaRPr lang="en-US" dirty="0"/>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ransition">
    <p:spTree>
      <p:nvGrpSpPr>
        <p:cNvPr id="1" name=""/>
        <p:cNvGrpSpPr/>
        <p:nvPr/>
      </p:nvGrpSpPr>
      <p:grpSpPr>
        <a:xfrm>
          <a:off x="0" y="0"/>
          <a:ext cx="0" cy="0"/>
          <a:chOff x="0" y="0"/>
          <a:chExt cx="0" cy="0"/>
        </a:xfrm>
      </p:grpSpPr>
      <p:sp>
        <p:nvSpPr>
          <p:cNvPr id="14" name="Round Same Side Corner Rectangle 13"/>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7" name="Round Same Side Corner Rectangle 16"/>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5" name="Rectangle 5"/>
          <p:cNvSpPr>
            <a:spLocks noGrp="1" noChangeArrowheads="1"/>
          </p:cNvSpPr>
          <p:nvPr userDrawn="1">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6" name="Rectangle 6"/>
          <p:cNvSpPr>
            <a:spLocks noGrp="1" noChangeArrowheads="1"/>
          </p:cNvSpPr>
          <p:nvPr userDrawn="1">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sp>
        <p:nvSpPr>
          <p:cNvPr id="3075" name="Rectangle 3"/>
          <p:cNvSpPr>
            <a:spLocks noGrp="1" noChangeArrowheads="1"/>
          </p:cNvSpPr>
          <p:nvPr userDrawn="1">
            <p:ph type="ctrTitle" hasCustomPrompt="1"/>
          </p:nvPr>
        </p:nvSpPr>
        <p:spPr bwMode="gray">
          <a:xfrm>
            <a:off x="685800" y="3810000"/>
            <a:ext cx="7772400" cy="914400"/>
          </a:xfrm>
        </p:spPr>
        <p:txBody>
          <a:bodyPr/>
          <a:lstStyle>
            <a:lvl1pPr>
              <a:defRPr sz="3400" baseline="0">
                <a:solidFill>
                  <a:schemeClr val="tx1"/>
                </a:solidFill>
              </a:defRPr>
            </a:lvl1pPr>
          </a:lstStyle>
          <a:p>
            <a:r>
              <a:rPr lang="en-US" dirty="0" smtClean="0"/>
              <a:t>Click to add transition statement here</a:t>
            </a:r>
            <a:endParaRPr lang="en-US" dirty="0"/>
          </a:p>
        </p:txBody>
      </p:sp>
      <p:sp>
        <p:nvSpPr>
          <p:cNvPr id="12" name="Rectangle 4"/>
          <p:cNvSpPr>
            <a:spLocks noGrp="1" noChangeArrowheads="1"/>
          </p:cNvSpPr>
          <p:nvPr userDrawn="1">
            <p:ph type="subTitle" idx="1" hasCustomPrompt="1"/>
          </p:nvPr>
        </p:nvSpPr>
        <p:spPr bwMode="black">
          <a:xfrm>
            <a:off x="685800" y="5029200"/>
            <a:ext cx="7772400" cy="381000"/>
          </a:xfrm>
        </p:spPr>
        <p:txBody>
          <a:bodyPr anchor="t" anchorCtr="0"/>
          <a:lstStyle>
            <a:lvl1pPr marL="0" indent="0">
              <a:buFontTx/>
              <a:buNone/>
              <a:defRPr sz="2400" b="1" baseline="0">
                <a:solidFill>
                  <a:schemeClr val="bg2"/>
                </a:solidFill>
              </a:defRPr>
            </a:lvl1pPr>
          </a:lstStyle>
          <a:p>
            <a:r>
              <a:rPr lang="en-US" dirty="0" smtClean="0"/>
              <a:t>Click to add subtitle here</a:t>
            </a:r>
            <a:endParaRPr lang="en-US" dirty="0"/>
          </a:p>
        </p:txBody>
      </p:sp>
      <p:pic>
        <p:nvPicPr>
          <p:cNvPr id="10" name="Picture 9" descr="SYM_Horiz_RGB.png"/>
          <p:cNvPicPr>
            <a:picLocks noChangeAspect="1"/>
          </p:cNvPicPr>
          <p:nvPr userDrawn="1"/>
        </p:nvPicPr>
        <p:blipFill>
          <a:blip r:embed="rId2" cstate="print"/>
          <a:stretch>
            <a:fillRect/>
          </a:stretch>
        </p:blipFill>
        <p:spPr>
          <a:xfrm>
            <a:off x="7016496" y="6311302"/>
            <a:ext cx="1207008" cy="317873"/>
          </a:xfrm>
          <a:prstGeom prst="rect">
            <a:avLst/>
          </a:prstGeom>
        </p:spPr>
      </p:pic>
      <p:pic>
        <p:nvPicPr>
          <p:cNvPr id="107522"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rgbClr val="9A918C"/>
                </a:solidFill>
                <a:miter lim="800000"/>
                <a:headEnd/>
                <a:tailEnd/>
              </a14:hiddenLine>
            </a:ext>
            <a:ext uri="{AF507438-7753-43E0-B8FC-AC1667EBCBE1}">
              <a14:hiddenEffects xmlns:a14="http://schemas.microsoft.com/office/drawing/2010/main" xmlns="">
                <a:effectLst>
                  <a:outerShdw dist="35921" dir="2700000" algn="ctr" rotWithShape="0">
                    <a:srgbClr val="9A918C"/>
                  </a:outerShdw>
                </a:effectLst>
              </a14:hiddenEffects>
            </a:ext>
          </a:extLst>
        </p:spPr>
      </p:pic>
      <p:pic>
        <p:nvPicPr>
          <p:cNvPr id="10752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4" name="Picture 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5"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6" name="Picture 1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7" name="Picture 1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8" name="Picture 1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29"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0" name="Picture 1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1" name="Picture 1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2" name="Picture 18"/>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3" name="Picture 1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4" name="Picture 2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5" name="Picture 2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6" name="Picture 2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7" name="Picture 2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8" name="Picture 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39" name="Picture 3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0" name="Picture 3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1" name="Picture 3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2" name="Picture 34"/>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3" name="Picture 23"/>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4" name="Picture 24"/>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5" name="Picture 25"/>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6" name="Picture 26"/>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7" name="Picture 27"/>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7548" name="Picture 28"/>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gray">
          <a:xfrm>
            <a:off x="0" y="3175"/>
            <a:ext cx="1588" cy="1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bg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ransition with Background Pictur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98305" name="Picture 1"/>
          <p:cNvPicPr>
            <a:picLocks noChangeAspect="1" noChangeArrowheads="1"/>
          </p:cNvPicPr>
          <p:nvPr/>
        </p:nvPicPr>
        <p:blipFill>
          <a:blip r:embed="rId3" cstate="screen"/>
          <a:srcRect/>
          <a:stretch>
            <a:fillRect/>
          </a:stretch>
        </p:blipFill>
        <p:spPr bwMode="auto">
          <a:xfrm>
            <a:off x="0" y="5300662"/>
            <a:ext cx="9156700" cy="1566863"/>
          </a:xfrm>
          <a:prstGeom prst="rect">
            <a:avLst/>
          </a:prstGeom>
          <a:noFill/>
          <a:ln w="9525">
            <a:noFill/>
            <a:miter lim="800000"/>
            <a:headEnd/>
            <a:tailEnd/>
          </a:ln>
          <a:effectLst/>
        </p:spPr>
      </p:pic>
      <p:sp>
        <p:nvSpPr>
          <p:cNvPr id="11" name="Round Same Side Corner Rectangle 10"/>
          <p:cNvSpPr/>
          <p:nvPr userDrawn="1"/>
        </p:nvSpPr>
        <p:spPr bwMode="auto">
          <a:xfrm rot="16200000">
            <a:off x="3389251" y="3161442"/>
            <a:ext cx="301752" cy="6626223"/>
          </a:xfrm>
          <a:prstGeom prst="round2SameRect">
            <a:avLst>
              <a:gd name="adj1" fmla="val 50000"/>
              <a:gd name="adj2" fmla="val 0"/>
            </a:avLst>
          </a:prstGeom>
          <a:solidFill>
            <a:schemeClr val="accent2"/>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 name="Round Same Side Corner Rectangle 11"/>
          <p:cNvSpPr/>
          <p:nvPr userDrawn="1"/>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2" name="Title 1"/>
          <p:cNvSpPr>
            <a:spLocks noGrp="1"/>
          </p:cNvSpPr>
          <p:nvPr>
            <p:ph type="title" hasCustomPrompt="1"/>
          </p:nvPr>
        </p:nvSpPr>
        <p:spPr>
          <a:xfrm>
            <a:off x="381000" y="5334000"/>
            <a:ext cx="8382000" cy="838200"/>
          </a:xfrm>
        </p:spPr>
        <p:txBody>
          <a:bodyPr/>
          <a:lstStyle>
            <a:lvl1pPr>
              <a:defRPr sz="2400"/>
            </a:lvl1pPr>
          </a:lstStyle>
          <a:p>
            <a:r>
              <a:rPr lang="en-US" dirty="0" smtClean="0"/>
              <a:t>Click to add transition statement here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pic>
        <p:nvPicPr>
          <p:cNvPr id="13" name="Picture 12" descr="SYM_Horiz_RGB.png"/>
          <p:cNvPicPr>
            <a:picLocks noChangeAspect="1"/>
          </p:cNvPicPr>
          <p:nvPr/>
        </p:nvPicPr>
        <p:blipFill>
          <a:blip r:embed="rId4" cstate="print"/>
          <a:stretch>
            <a:fillRect/>
          </a:stretch>
        </p:blipFill>
        <p:spPr>
          <a:xfrm>
            <a:off x="7016496" y="6311302"/>
            <a:ext cx="1207008" cy="317873"/>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219201"/>
            <a:ext cx="8382001" cy="4953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hart with Subtitle">
    <p:spTree>
      <p:nvGrpSpPr>
        <p:cNvPr id="1" name=""/>
        <p:cNvGrpSpPr/>
        <p:nvPr/>
      </p:nvGrpSpPr>
      <p:grpSpPr>
        <a:xfrm>
          <a:off x="0" y="0"/>
          <a:ext cx="0" cy="0"/>
          <a:chOff x="0" y="0"/>
          <a:chExt cx="0" cy="0"/>
        </a:xfrm>
      </p:grpSpPr>
      <p:sp>
        <p:nvSpPr>
          <p:cNvPr id="6" name="Chart Placeholder 2"/>
          <p:cNvSpPr>
            <a:spLocks noGrp="1"/>
          </p:cNvSpPr>
          <p:nvPr>
            <p:ph type="chart" idx="12"/>
          </p:nvPr>
        </p:nvSpPr>
        <p:spPr>
          <a:xfrm>
            <a:off x="380999" y="1600200"/>
            <a:ext cx="8382001" cy="4572000"/>
          </a:xfrm>
        </p:spPr>
        <p:txBody>
          <a:bodyPr/>
          <a:lstStyle/>
          <a:p>
            <a:pPr lvl="0"/>
            <a:r>
              <a:rPr lang="en-US" noProof="0" smtClean="0"/>
              <a:t>Click icon to add chart</a:t>
            </a:r>
            <a:endParaRPr lang="en-US" noProof="0" dirty="0" smtClean="0"/>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
        <p:nvSpPr>
          <p:cNvPr id="7" name="Text Placeholder 6"/>
          <p:cNvSpPr>
            <a:spLocks noGrp="1"/>
          </p:cNvSpPr>
          <p:nvPr>
            <p:ph type="body" sz="quarter" idx="13" hasCustomPrompt="1"/>
          </p:nvPr>
        </p:nvSpPr>
        <p:spPr>
          <a:xfrm>
            <a:off x="381000" y="1088571"/>
            <a:ext cx="8382000" cy="381000"/>
          </a:xfrm>
          <a:noFill/>
          <a:ln w="9525">
            <a:noFill/>
            <a:miter lim="800000"/>
            <a:headEnd/>
            <a:tailEnd/>
          </a:ln>
        </p:spPr>
        <p:txBody>
          <a:bodyPr vert="horz" wrap="square" lIns="91419" tIns="45710" rIns="91419" bIns="45710" numCol="1" anchor="t" anchorCtr="0" compatLnSpc="1">
            <a:prstTxWarp prst="textNoShape">
              <a:avLst/>
            </a:prstTxWarp>
          </a:bodyPr>
          <a:lstStyle>
            <a:lvl1pPr>
              <a:buNone/>
              <a:defRPr lang="en-US" sz="2400" b="1" dirty="0">
                <a:solidFill>
                  <a:schemeClr val="bg2"/>
                </a:solidFill>
                <a:latin typeface="+mj-lt"/>
                <a:ea typeface="+mn-ea"/>
                <a:cs typeface="+mn-cs"/>
              </a:defRPr>
            </a:lvl1pPr>
            <a:lvl2pPr>
              <a:buNone/>
              <a:defRPr/>
            </a:lvl2pPr>
            <a:lvl3pPr>
              <a:buNone/>
              <a:defRPr/>
            </a:lvl3pPr>
            <a:lvl4pPr>
              <a:buNone/>
              <a:defRPr/>
            </a:lvl4pPr>
            <a:lvl5pPr>
              <a:buNone/>
              <a:defRPr/>
            </a:lvl5pPr>
          </a:lstStyle>
          <a:p>
            <a:pPr marL="233310" lvl="0" indent="-233310" algn="l" rtl="0" eaLnBrk="1" fontAlgn="base" hangingPunct="1">
              <a:lnSpc>
                <a:spcPct val="90000"/>
              </a:lnSpc>
              <a:spcBef>
                <a:spcPct val="0"/>
              </a:spcBef>
              <a:spcAft>
                <a:spcPts val="1200"/>
              </a:spcAft>
              <a:buClr>
                <a:schemeClr val="bg2">
                  <a:lumMod val="50000"/>
                </a:schemeClr>
              </a:buClr>
              <a:buNone/>
            </a:pPr>
            <a:r>
              <a:rPr lang="en-US" dirty="0" smtClean="0"/>
              <a:t>Click to add subtitle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8" name="Table Placeholder 7"/>
          <p:cNvSpPr>
            <a:spLocks noGrp="1"/>
          </p:cNvSpPr>
          <p:nvPr>
            <p:ph type="tbl" sz="quarter" idx="13"/>
          </p:nvPr>
        </p:nvSpPr>
        <p:spPr/>
        <p:txBody>
          <a:bodyPr/>
          <a:lstStyle/>
          <a:p>
            <a:r>
              <a:rPr lang="en-US" smtClean="0"/>
              <a:t>Click icon to add table</a:t>
            </a:r>
            <a:endParaRPr lang="en-US"/>
          </a:p>
        </p:txBody>
      </p:sp>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Presentation Identifier Goes Here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446C9BED-6FD4-4BA4-B6B0-4A26058AC9EF}"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9" name="Round Same Side Corner Rectangle 8"/>
          <p:cNvSpPr/>
          <p:nvPr/>
        </p:nvSpPr>
        <p:spPr bwMode="auto">
          <a:xfrm rot="16200000">
            <a:off x="3389251" y="3161442"/>
            <a:ext cx="301752" cy="6626223"/>
          </a:xfrm>
          <a:prstGeom prst="round2SameRect">
            <a:avLst>
              <a:gd name="adj1" fmla="val 50000"/>
              <a:gd name="adj2" fmla="val 0"/>
            </a:avLst>
          </a:prstGeom>
          <a:solidFill>
            <a:srgbClr val="FDBB30"/>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0" name="Round Same Side Corner Rectangle 9"/>
          <p:cNvSpPr/>
          <p:nvPr/>
        </p:nvSpPr>
        <p:spPr bwMode="auto">
          <a:xfrm rot="5400000">
            <a:off x="8499317" y="6206360"/>
            <a:ext cx="301752" cy="536387"/>
          </a:xfrm>
          <a:prstGeom prst="round2SameRect">
            <a:avLst>
              <a:gd name="adj1" fmla="val 50000"/>
              <a:gd name="adj2" fmla="val 0"/>
            </a:avLst>
          </a:prstGeom>
          <a:solidFill>
            <a:schemeClr val="bg2">
              <a:lumMod val="50000"/>
            </a:schemeClr>
          </a:solidFill>
          <a:ln w="1905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err="1" smtClean="0">
              <a:ln>
                <a:noFill/>
              </a:ln>
              <a:solidFill>
                <a:schemeClr val="bg1"/>
              </a:solidFill>
              <a:effectLst/>
              <a:latin typeface="+mn-lt"/>
            </a:endParaRPr>
          </a:p>
        </p:txBody>
      </p:sp>
      <p:sp>
        <p:nvSpPr>
          <p:cNvPr id="12293" name="Rectangle 2"/>
          <p:cNvSpPr>
            <a:spLocks noGrp="1" noChangeArrowheads="1"/>
          </p:cNvSpPr>
          <p:nvPr>
            <p:ph type="title"/>
          </p:nvPr>
        </p:nvSpPr>
        <p:spPr bwMode="black">
          <a:xfrm>
            <a:off x="381000" y="246744"/>
            <a:ext cx="8382000" cy="838200"/>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lvl="0"/>
            <a:r>
              <a:rPr lang="en-US" dirty="0" smtClean="0"/>
              <a:t>Click to add title </a:t>
            </a:r>
            <a:br>
              <a:rPr lang="en-US" dirty="0" smtClean="0"/>
            </a:br>
            <a:r>
              <a:rPr lang="en-US" dirty="0" smtClean="0"/>
              <a:t>two-line title wraps upward</a:t>
            </a:r>
          </a:p>
        </p:txBody>
      </p:sp>
      <p:sp>
        <p:nvSpPr>
          <p:cNvPr id="12294" name="Rectangle 3"/>
          <p:cNvSpPr>
            <a:spLocks noGrp="1" noChangeArrowheads="1"/>
          </p:cNvSpPr>
          <p:nvPr>
            <p:ph type="body" idx="1"/>
          </p:nvPr>
        </p:nvSpPr>
        <p:spPr bwMode="auto">
          <a:xfrm>
            <a:off x="381000" y="1219200"/>
            <a:ext cx="8382000" cy="4953000"/>
          </a:xfrm>
          <a:prstGeom prst="rect">
            <a:avLst/>
          </a:prstGeom>
          <a:noFill/>
          <a:ln w="9525">
            <a:noFill/>
            <a:miter lim="800000"/>
            <a:headEnd/>
            <a:tailEnd/>
          </a:ln>
        </p:spPr>
        <p:txBody>
          <a:bodyPr vert="horz" wrap="square" lIns="91419" tIns="45710" rIns="91419" bIns="45710" numCol="1" anchor="t" anchorCtr="0" compatLnSpc="1">
            <a:prstTxWarp prst="textNoShape">
              <a:avLst/>
            </a:prstTxWarp>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381000" y="6358518"/>
            <a:ext cx="4183380" cy="232782"/>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algn="l" eaLnBrk="0" hangingPunct="0">
              <a:defRPr sz="1200">
                <a:solidFill>
                  <a:schemeClr val="bg2">
                    <a:lumMod val="50000"/>
                  </a:schemeClr>
                </a:solidFill>
                <a:latin typeface="Calibri" pitchFamily="34" charset="0"/>
                <a:cs typeface="Calibri" pitchFamily="34" charset="0"/>
              </a:defRPr>
            </a:lvl1pPr>
          </a:lstStyle>
          <a:p>
            <a:pPr>
              <a:defRPr/>
            </a:pPr>
            <a:r>
              <a:rPr lang="en-US" smtClean="0"/>
              <a:t>Presentation Identifier Goes Here</a:t>
            </a:r>
            <a:endParaRPr lang="en-US" dirty="0"/>
          </a:p>
        </p:txBody>
      </p:sp>
      <p:sp>
        <p:nvSpPr>
          <p:cNvPr id="1030" name="Rectangle 6"/>
          <p:cNvSpPr>
            <a:spLocks noGrp="1" noChangeArrowheads="1"/>
          </p:cNvSpPr>
          <p:nvPr>
            <p:ph type="sldNum" sz="quarter" idx="4"/>
          </p:nvPr>
        </p:nvSpPr>
        <p:spPr bwMode="white">
          <a:xfrm>
            <a:off x="8548896" y="6397965"/>
            <a:ext cx="153888" cy="153888"/>
          </a:xfrm>
          <a:prstGeom prst="rect">
            <a:avLst/>
          </a:prstGeom>
          <a:noFill/>
          <a:ln w="9525" algn="ctr">
            <a:noFill/>
            <a:miter lim="800000"/>
            <a:headEnd/>
            <a:tailEnd/>
          </a:ln>
          <a:effectLst/>
        </p:spPr>
        <p:txBody>
          <a:bodyPr vert="horz" wrap="none" lIns="91440" tIns="91440" rIns="91440" bIns="91440" numCol="1" anchor="ctr" anchorCtr="0" compatLnSpc="1">
            <a:prstTxWarp prst="textNoShape">
              <a:avLst/>
            </a:prstTxWarp>
            <a:noAutofit/>
          </a:bodyPr>
          <a:lstStyle>
            <a:lvl1pPr eaLnBrk="0" hangingPunct="0">
              <a:defRPr sz="1000" b="1">
                <a:solidFill>
                  <a:schemeClr val="bg1"/>
                </a:solidFill>
                <a:latin typeface="Calibri" pitchFamily="34" charset="0"/>
                <a:cs typeface="Calibri" pitchFamily="34" charset="0"/>
              </a:defRPr>
            </a:lvl1pPr>
          </a:lstStyle>
          <a:p>
            <a:pPr>
              <a:defRPr/>
            </a:pPr>
            <a:fld id="{46082381-925A-4C25-AB18-0C99AD89CFC0}" type="slidenum">
              <a:rPr lang="en-US" smtClean="0"/>
              <a:pPr>
                <a:defRPr/>
              </a:pPr>
              <a:t>‹#›</a:t>
            </a:fld>
            <a:endParaRPr lang="en-US" dirty="0"/>
          </a:p>
        </p:txBody>
      </p:sp>
      <p:pic>
        <p:nvPicPr>
          <p:cNvPr id="11" name="Picture 10" descr="SYM_Horiz_RGB.png"/>
          <p:cNvPicPr>
            <a:picLocks noChangeAspect="1"/>
          </p:cNvPicPr>
          <p:nvPr/>
        </p:nvPicPr>
        <p:blipFill>
          <a:blip r:embed="rId17" cstate="print"/>
          <a:stretch>
            <a:fillRect/>
          </a:stretch>
        </p:blipFill>
        <p:spPr>
          <a:xfrm>
            <a:off x="7016496" y="6311302"/>
            <a:ext cx="1207008" cy="317873"/>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2800" b="1" baseline="0">
          <a:solidFill>
            <a:schemeClr val="tx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096" algn="l" rtl="0" eaLnBrk="1" fontAlgn="base" hangingPunct="1">
        <a:spcBef>
          <a:spcPct val="0"/>
        </a:spcBef>
        <a:spcAft>
          <a:spcPct val="0"/>
        </a:spcAft>
        <a:defRPr sz="2800" b="1">
          <a:solidFill>
            <a:schemeClr val="bg1"/>
          </a:solidFill>
          <a:latin typeface="Arial" charset="0"/>
        </a:defRPr>
      </a:lvl6pPr>
      <a:lvl7pPr marL="914192" algn="l" rtl="0" eaLnBrk="1" fontAlgn="base" hangingPunct="1">
        <a:spcBef>
          <a:spcPct val="0"/>
        </a:spcBef>
        <a:spcAft>
          <a:spcPct val="0"/>
        </a:spcAft>
        <a:defRPr sz="2800" b="1">
          <a:solidFill>
            <a:schemeClr val="bg1"/>
          </a:solidFill>
          <a:latin typeface="Arial" charset="0"/>
        </a:defRPr>
      </a:lvl7pPr>
      <a:lvl8pPr marL="1371288" algn="l" rtl="0" eaLnBrk="1" fontAlgn="base" hangingPunct="1">
        <a:spcBef>
          <a:spcPct val="0"/>
        </a:spcBef>
        <a:spcAft>
          <a:spcPct val="0"/>
        </a:spcAft>
        <a:defRPr sz="2800" b="1">
          <a:solidFill>
            <a:schemeClr val="bg1"/>
          </a:solidFill>
          <a:latin typeface="Arial" charset="0"/>
        </a:defRPr>
      </a:lvl8pPr>
      <a:lvl9pPr marL="1828385" algn="l" rtl="0" eaLnBrk="1" fontAlgn="base" hangingPunct="1">
        <a:spcBef>
          <a:spcPct val="0"/>
        </a:spcBef>
        <a:spcAft>
          <a:spcPct val="0"/>
        </a:spcAft>
        <a:defRPr sz="2800" b="1">
          <a:solidFill>
            <a:schemeClr val="bg1"/>
          </a:solidFill>
          <a:latin typeface="Arial" charset="0"/>
        </a:defRPr>
      </a:lvl9pPr>
    </p:titleStyle>
    <p:bodyStyle>
      <a:lvl1pPr marL="233310" indent="-233310" algn="l" rtl="0" eaLnBrk="1" fontAlgn="base" hangingPunct="1">
        <a:lnSpc>
          <a:spcPct val="90000"/>
        </a:lnSpc>
        <a:spcBef>
          <a:spcPct val="0"/>
        </a:spcBef>
        <a:spcAft>
          <a:spcPts val="1200"/>
        </a:spcAft>
        <a:buClr>
          <a:schemeClr val="bg2">
            <a:lumMod val="50000"/>
          </a:schemeClr>
        </a:buClr>
        <a:buChar char="•"/>
        <a:defRPr sz="2400">
          <a:solidFill>
            <a:schemeClr val="bg2">
              <a:lumMod val="50000"/>
            </a:schemeClr>
          </a:solidFill>
          <a:latin typeface="+mn-lt"/>
          <a:ea typeface="+mn-ea"/>
          <a:cs typeface="+mn-cs"/>
        </a:defRPr>
      </a:lvl1pPr>
      <a:lvl2pPr marL="517525" indent="-233363" algn="l" rtl="0" eaLnBrk="1" fontAlgn="base" hangingPunct="1">
        <a:lnSpc>
          <a:spcPct val="90000"/>
        </a:lnSpc>
        <a:spcBef>
          <a:spcPct val="0"/>
        </a:spcBef>
        <a:spcAft>
          <a:spcPts val="1000"/>
        </a:spcAft>
        <a:buClr>
          <a:schemeClr val="bg2">
            <a:lumMod val="50000"/>
          </a:schemeClr>
        </a:buClr>
        <a:buFont typeface="Arial" charset="0"/>
        <a:buChar char="–"/>
        <a:defRPr sz="2000">
          <a:solidFill>
            <a:schemeClr val="bg2">
              <a:lumMod val="50000"/>
            </a:schemeClr>
          </a:solidFill>
          <a:latin typeface="+mn-lt"/>
        </a:defRPr>
      </a:lvl2pPr>
      <a:lvl3pPr marL="688975" indent="-171450" algn="l" rtl="0" eaLnBrk="1" fontAlgn="base" hangingPunct="1">
        <a:lnSpc>
          <a:spcPct val="90000"/>
        </a:lnSpc>
        <a:spcBef>
          <a:spcPct val="0"/>
        </a:spcBef>
        <a:spcAft>
          <a:spcPts val="800"/>
        </a:spcAft>
        <a:buClr>
          <a:schemeClr val="bg2">
            <a:lumMod val="50000"/>
          </a:schemeClr>
        </a:buClr>
        <a:buChar char="•"/>
        <a:tabLst/>
        <a:defRPr sz="1600">
          <a:solidFill>
            <a:schemeClr val="bg2">
              <a:lumMod val="50000"/>
            </a:schemeClr>
          </a:solidFill>
          <a:latin typeface="+mn-lt"/>
        </a:defRPr>
      </a:lvl3pPr>
      <a:lvl4pPr marL="854075" indent="-165100" algn="l" rtl="0" eaLnBrk="1" fontAlgn="base" hangingPunct="1">
        <a:lnSpc>
          <a:spcPct val="90000"/>
        </a:lnSpc>
        <a:spcBef>
          <a:spcPct val="0"/>
        </a:spcBef>
        <a:spcAft>
          <a:spcPts val="600"/>
        </a:spcAft>
        <a:buClr>
          <a:schemeClr val="bg2">
            <a:lumMod val="50000"/>
          </a:schemeClr>
        </a:buClr>
        <a:buChar char="–"/>
        <a:defRPr sz="1400">
          <a:solidFill>
            <a:schemeClr val="bg2">
              <a:lumMod val="50000"/>
            </a:schemeClr>
          </a:solidFill>
          <a:latin typeface="+mn-lt"/>
        </a:defRPr>
      </a:lvl4pPr>
      <a:lvl5pPr marL="974725" indent="-120650" algn="l" rtl="0" eaLnBrk="1" fontAlgn="base" hangingPunct="1">
        <a:lnSpc>
          <a:spcPct val="90000"/>
        </a:lnSpc>
        <a:spcBef>
          <a:spcPct val="0"/>
        </a:spcBef>
        <a:spcAft>
          <a:spcPts val="600"/>
        </a:spcAft>
        <a:buClr>
          <a:schemeClr val="bg2">
            <a:lumMod val="50000"/>
          </a:schemeClr>
        </a:buClr>
        <a:buFont typeface="Arial" pitchFamily="34" charset="0"/>
        <a:buChar char="•"/>
        <a:defRPr sz="1200">
          <a:solidFill>
            <a:schemeClr val="bg2">
              <a:lumMod val="50000"/>
            </a:schemeClr>
          </a:solidFill>
          <a:latin typeface="+mn-lt"/>
        </a:defRPr>
      </a:lvl5pPr>
      <a:lvl6pPr marL="2118832"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6pPr>
      <a:lvl7pPr marL="2575927"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7pPr>
      <a:lvl8pPr marL="3033024"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8pPr>
      <a:lvl9pPr marL="3490120" indent="-228548" algn="l" rtl="0" eaLnBrk="1" fontAlgn="base" hangingPunct="1">
        <a:lnSpc>
          <a:spcPct val="95000"/>
        </a:lnSpc>
        <a:spcBef>
          <a:spcPct val="0"/>
        </a:spcBef>
        <a:spcAft>
          <a:spcPct val="35000"/>
        </a:spcAft>
        <a:buClr>
          <a:schemeClr val="bg2"/>
        </a:buClr>
        <a:buFont typeface="Arial" charset="0"/>
        <a:buChar char="◦"/>
        <a:defRPr sz="1200">
          <a:solidFill>
            <a:schemeClr val="tx1"/>
          </a:solidFill>
          <a:latin typeface="+mn-lt"/>
        </a:defRPr>
      </a:lvl9pPr>
    </p:bodyStyle>
    <p:otherStyle>
      <a:defPPr>
        <a:defRPr lang="en-US"/>
      </a:defPPr>
      <a:lvl1pPr marL="0" algn="l" defTabSz="914192" rtl="0" eaLnBrk="1" latinLnBrk="0" hangingPunct="1">
        <a:defRPr sz="1800" kern="1200">
          <a:solidFill>
            <a:schemeClr val="tx1"/>
          </a:solidFill>
          <a:latin typeface="+mn-lt"/>
          <a:ea typeface="+mn-ea"/>
          <a:cs typeface="+mn-cs"/>
        </a:defRPr>
      </a:lvl1pPr>
      <a:lvl2pPr marL="457096" algn="l" defTabSz="914192" rtl="0" eaLnBrk="1" latinLnBrk="0" hangingPunct="1">
        <a:defRPr sz="1800" kern="1200">
          <a:solidFill>
            <a:schemeClr val="tx1"/>
          </a:solidFill>
          <a:latin typeface="+mn-lt"/>
          <a:ea typeface="+mn-ea"/>
          <a:cs typeface="+mn-cs"/>
        </a:defRPr>
      </a:lvl2pPr>
      <a:lvl3pPr marL="914192" algn="l" defTabSz="914192" rtl="0" eaLnBrk="1" latinLnBrk="0" hangingPunct="1">
        <a:defRPr sz="1800" kern="1200">
          <a:solidFill>
            <a:schemeClr val="tx1"/>
          </a:solidFill>
          <a:latin typeface="+mn-lt"/>
          <a:ea typeface="+mn-ea"/>
          <a:cs typeface="+mn-cs"/>
        </a:defRPr>
      </a:lvl3pPr>
      <a:lvl4pPr marL="1371288" algn="l" defTabSz="914192" rtl="0" eaLnBrk="1" latinLnBrk="0" hangingPunct="1">
        <a:defRPr sz="1800" kern="1200">
          <a:solidFill>
            <a:schemeClr val="tx1"/>
          </a:solidFill>
          <a:latin typeface="+mn-lt"/>
          <a:ea typeface="+mn-ea"/>
          <a:cs typeface="+mn-cs"/>
        </a:defRPr>
      </a:lvl4pPr>
      <a:lvl5pPr marL="1828385" algn="l" defTabSz="914192" rtl="0" eaLnBrk="1" latinLnBrk="0" hangingPunct="1">
        <a:defRPr sz="1800" kern="1200">
          <a:solidFill>
            <a:schemeClr val="tx1"/>
          </a:solidFill>
          <a:latin typeface="+mn-lt"/>
          <a:ea typeface="+mn-ea"/>
          <a:cs typeface="+mn-cs"/>
        </a:defRPr>
      </a:lvl5pPr>
      <a:lvl6pPr marL="2285480" algn="l" defTabSz="914192" rtl="0" eaLnBrk="1" latinLnBrk="0" hangingPunct="1">
        <a:defRPr sz="1800" kern="1200">
          <a:solidFill>
            <a:schemeClr val="tx1"/>
          </a:solidFill>
          <a:latin typeface="+mn-lt"/>
          <a:ea typeface="+mn-ea"/>
          <a:cs typeface="+mn-cs"/>
        </a:defRPr>
      </a:lvl6pPr>
      <a:lvl7pPr marL="2742577" algn="l" defTabSz="914192" rtl="0" eaLnBrk="1" latinLnBrk="0" hangingPunct="1">
        <a:defRPr sz="1800" kern="1200">
          <a:solidFill>
            <a:schemeClr val="tx1"/>
          </a:solidFill>
          <a:latin typeface="+mn-lt"/>
          <a:ea typeface="+mn-ea"/>
          <a:cs typeface="+mn-cs"/>
        </a:defRPr>
      </a:lvl7pPr>
      <a:lvl8pPr marL="3199673" algn="l" defTabSz="914192" rtl="0" eaLnBrk="1" latinLnBrk="0" hangingPunct="1">
        <a:defRPr sz="1800" kern="1200">
          <a:solidFill>
            <a:schemeClr val="tx1"/>
          </a:solidFill>
          <a:latin typeface="+mn-lt"/>
          <a:ea typeface="+mn-ea"/>
          <a:cs typeface="+mn-cs"/>
        </a:defRPr>
      </a:lvl8pPr>
      <a:lvl9pPr marL="3656769" algn="l" defTabSz="9141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3"/>
          </p:nvPr>
        </p:nvSpPr>
        <p:spPr/>
        <p:txBody>
          <a:bodyPr/>
          <a:lstStyle/>
          <a:p>
            <a:pPr>
              <a:defRPr/>
            </a:pPr>
            <a:r>
              <a:rPr lang="en-US" dirty="0" smtClean="0"/>
              <a:t>New York DLP User Group</a:t>
            </a:r>
            <a:endParaRPr lang="en-US" dirty="0"/>
          </a:p>
        </p:txBody>
      </p:sp>
      <p:sp>
        <p:nvSpPr>
          <p:cNvPr id="2" name="Slide Number Placeholder 1"/>
          <p:cNvSpPr>
            <a:spLocks noGrp="1"/>
          </p:cNvSpPr>
          <p:nvPr>
            <p:ph type="sldNum" sz="quarter" idx="4"/>
          </p:nvPr>
        </p:nvSpPr>
        <p:spPr/>
        <p:txBody>
          <a:bodyPr/>
          <a:lstStyle/>
          <a:p>
            <a:pPr>
              <a:defRPr/>
            </a:pPr>
            <a:fld id="{46082381-925A-4C25-AB18-0C99AD89CFC0}" type="slidenum">
              <a:rPr lang="en-US" smtClean="0"/>
              <a:pPr>
                <a:defRPr/>
              </a:pPr>
              <a:t>1</a:t>
            </a:fld>
            <a:endParaRPr lang="en-US" dirty="0"/>
          </a:p>
        </p:txBody>
      </p:sp>
      <p:sp>
        <p:nvSpPr>
          <p:cNvPr id="3" name="Title 2"/>
          <p:cNvSpPr>
            <a:spLocks noGrp="1"/>
          </p:cNvSpPr>
          <p:nvPr>
            <p:ph type="ctrTitle"/>
          </p:nvPr>
        </p:nvSpPr>
        <p:spPr/>
        <p:txBody>
          <a:bodyPr/>
          <a:lstStyle/>
          <a:p>
            <a:r>
              <a:rPr lang="en-US" dirty="0" smtClean="0"/>
              <a:t>Symantec Security Information Manager and Symantec Data Loss Prevention</a:t>
            </a:r>
            <a:endParaRPr lang="en-US" dirty="0"/>
          </a:p>
        </p:txBody>
      </p:sp>
      <p:sp>
        <p:nvSpPr>
          <p:cNvPr id="4" name="Subtitle 3"/>
          <p:cNvSpPr>
            <a:spLocks noGrp="1"/>
          </p:cNvSpPr>
          <p:nvPr>
            <p:ph type="subTitle" idx="1"/>
          </p:nvPr>
        </p:nvSpPr>
        <p:spPr/>
        <p:txBody>
          <a:bodyPr/>
          <a:lstStyle/>
          <a:p>
            <a:r>
              <a:rPr lang="en-US" dirty="0" smtClean="0"/>
              <a:t>Curtis Carroll</a:t>
            </a:r>
            <a:endParaRPr lang="en-US" dirty="0"/>
          </a:p>
        </p:txBody>
      </p:sp>
      <p:sp>
        <p:nvSpPr>
          <p:cNvPr id="5" name="Text Placeholder 4"/>
          <p:cNvSpPr>
            <a:spLocks noGrp="1"/>
          </p:cNvSpPr>
          <p:nvPr>
            <p:ph type="body" sz="quarter" idx="10"/>
          </p:nvPr>
        </p:nvSpPr>
        <p:spPr>
          <a:xfrm>
            <a:off x="685800" y="5600074"/>
            <a:ext cx="6172200" cy="724525"/>
          </a:xfrm>
        </p:spPr>
        <p:txBody>
          <a:bodyPr/>
          <a:lstStyle/>
          <a:p>
            <a:r>
              <a:rPr lang="en-US" dirty="0" smtClean="0"/>
              <a:t>Principal Product Manager</a:t>
            </a:r>
            <a:br>
              <a:rPr lang="en-US" dirty="0" smtClean="0"/>
            </a:br>
            <a:r>
              <a:rPr lang="en-US" dirty="0" smtClean="0"/>
              <a:t>Symantec Data Loss Prevention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62450B06-0214-459D-8DE8-2DF633F64CFD}" type="slidenum">
              <a:rPr lang="en-US" smtClean="0"/>
              <a:pPr>
                <a:defRPr/>
              </a:pPr>
              <a:t>10</a:t>
            </a:fld>
            <a:endParaRPr lang="en-US" dirty="0"/>
          </a:p>
        </p:txBody>
      </p:sp>
      <p:sp>
        <p:nvSpPr>
          <p:cNvPr id="6"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pic>
        <p:nvPicPr>
          <p:cNvPr id="1026" name="Picture 2" descr="C:\Documents and Settings\curtis_carroll\Local Settings\Temporary Internet Files\Content.IE5\DKE23NL1\MC900431548[1].png"/>
          <p:cNvPicPr>
            <a:picLocks noGrp="1" noChangeAspect="1" noChangeArrowheads="1"/>
          </p:cNvPicPr>
          <p:nvPr>
            <p:ph idx="1"/>
          </p:nvPr>
        </p:nvPicPr>
        <p:blipFill>
          <a:blip r:embed="rId3" cstate="print"/>
          <a:srcRect/>
          <a:stretch>
            <a:fillRect/>
          </a:stretch>
        </p:blipFill>
        <p:spPr bwMode="auto">
          <a:xfrm>
            <a:off x="3429143" y="2552843"/>
            <a:ext cx="2285714" cy="2285714"/>
          </a:xfrm>
          <a:prstGeom prst="rect">
            <a:avLst/>
          </a:prstGeom>
          <a:noFill/>
        </p:spPr>
      </p:pic>
      <p:sp>
        <p:nvSpPr>
          <p:cNvPr id="10" name="Title 3"/>
          <p:cNvSpPr txBox="1">
            <a:spLocks/>
          </p:cNvSpPr>
          <p:nvPr/>
        </p:nvSpPr>
        <p:spPr bwMode="black">
          <a:xfrm>
            <a:off x="762000" y="1295400"/>
            <a:ext cx="7772400" cy="475344"/>
          </a:xfrm>
          <a:prstGeom prst="rect">
            <a:avLst/>
          </a:prstGeom>
          <a:noFill/>
          <a:ln w="9525">
            <a:noFill/>
            <a:miter lim="800000"/>
            <a:headEnd/>
            <a:tailEnd/>
          </a:ln>
        </p:spPr>
        <p:txBody>
          <a:bodyPr vert="horz" wrap="square" lIns="91419" tIns="45710" rIns="91419" bIns="45710" numCol="1" anchor="b" anchorCtr="0" compatLnSpc="1">
            <a:prstTxWarp prst="textNoShape">
              <a:avLst/>
            </a:prstTxWarp>
          </a:body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sz="4000" b="1" kern="0" dirty="0" smtClean="0">
                <a:effectLst>
                  <a:outerShdw blurRad="38100" dist="38100" dir="2700000" algn="tl">
                    <a:srgbClr val="000000">
                      <a:alpha val="43137"/>
                    </a:srgbClr>
                  </a:outerShdw>
                </a:effectLst>
                <a:latin typeface="+mj-lt"/>
                <a:ea typeface="+mj-ea"/>
                <a:cs typeface="+mj-cs"/>
              </a:rPr>
              <a:t>Questions</a:t>
            </a:r>
            <a:endParaRPr kumimoji="0" lang="en-US" sz="4000" b="1" i="0"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pPr>
              <a:defRPr/>
            </a:pPr>
            <a:r>
              <a:rPr lang="en-US" dirty="0" smtClean="0"/>
              <a:t>NY DLP User Group</a:t>
            </a:r>
            <a:endParaRPr lang="en-US" dirty="0"/>
          </a:p>
        </p:txBody>
      </p:sp>
      <p:sp>
        <p:nvSpPr>
          <p:cNvPr id="3" name="Slide Number Placeholder 2"/>
          <p:cNvSpPr>
            <a:spLocks noGrp="1"/>
          </p:cNvSpPr>
          <p:nvPr>
            <p:ph type="sldNum" sz="quarter" idx="4"/>
          </p:nvPr>
        </p:nvSpPr>
        <p:spPr/>
        <p:txBody>
          <a:bodyPr/>
          <a:lstStyle/>
          <a:p>
            <a:pPr>
              <a:defRPr/>
            </a:pPr>
            <a:fld id="{46082381-925A-4C25-AB18-0C99AD89CFC0}" type="slidenum">
              <a:rPr lang="en-US" smtClean="0"/>
              <a:pPr>
                <a:defRPr/>
              </a:pPr>
              <a:t>11</a:t>
            </a:fld>
            <a:endParaRPr lang="en-US" dirty="0"/>
          </a:p>
        </p:txBody>
      </p:sp>
      <p:sp>
        <p:nvSpPr>
          <p:cNvPr id="4" name="Subtitle 3"/>
          <p:cNvSpPr>
            <a:spLocks noGrp="1"/>
          </p:cNvSpPr>
          <p:nvPr>
            <p:ph type="subTitle" idx="1"/>
          </p:nvPr>
        </p:nvSpPr>
        <p:spPr/>
        <p:txBody>
          <a:bodyPr/>
          <a:lstStyle/>
          <a:p>
            <a:r>
              <a:rPr lang="en-US" dirty="0" smtClean="0"/>
              <a:t>Curtis Carroll</a:t>
            </a:r>
          </a:p>
          <a:p>
            <a:r>
              <a:rPr lang="en-US" dirty="0" smtClean="0"/>
              <a:t>Curtis_Carroll@symantec.com</a:t>
            </a:r>
          </a:p>
          <a:p>
            <a:r>
              <a:rPr lang="en-US" dirty="0" smtClean="0"/>
              <a:t>404-435-2758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smtClean="0"/>
              <a:t>Agenda</a:t>
            </a:r>
          </a:p>
        </p:txBody>
      </p:sp>
      <p:sp>
        <p:nvSpPr>
          <p:cNvPr id="14" name="Footer Placeholder 13"/>
          <p:cNvSpPr>
            <a:spLocks noGrp="1"/>
          </p:cNvSpPr>
          <p:nvPr>
            <p:ph type="ftr" sz="quarter" idx="10"/>
          </p:nvPr>
        </p:nvSpPr>
        <p:spPr/>
        <p:txBody>
          <a:bodyPr/>
          <a:lstStyle/>
          <a:p>
            <a:pPr>
              <a:defRPr/>
            </a:pPr>
            <a:r>
              <a:rPr lang="en-US" dirty="0" smtClean="0"/>
              <a:t>NY DLP User Group</a:t>
            </a:r>
            <a:endParaRPr lang="en-US" dirty="0"/>
          </a:p>
        </p:txBody>
      </p:sp>
      <p:sp>
        <p:nvSpPr>
          <p:cNvPr id="28674" name="Slide Number Placeholder 3"/>
          <p:cNvSpPr>
            <a:spLocks noGrp="1"/>
          </p:cNvSpPr>
          <p:nvPr>
            <p:ph type="sldNum" sz="quarter" idx="11"/>
          </p:nvPr>
        </p:nvSpPr>
        <p:spPr>
          <a:noFill/>
        </p:spPr>
        <p:txBody>
          <a:bodyPr/>
          <a:lstStyle/>
          <a:p>
            <a:fld id="{337B3952-71FB-45F3-B68A-CE9BEAF88A7D}" type="slidenum">
              <a:rPr lang="en-US" smtClean="0"/>
              <a:pPr/>
              <a:t>2</a:t>
            </a:fld>
            <a:endParaRPr lang="en-US" smtClean="0"/>
          </a:p>
        </p:txBody>
      </p:sp>
      <p:sp>
        <p:nvSpPr>
          <p:cNvPr id="28689" name="Rectangle 4"/>
          <p:cNvSpPr>
            <a:spLocks noChangeArrowheads="1"/>
          </p:cNvSpPr>
          <p:nvPr/>
        </p:nvSpPr>
        <p:spPr bwMode="gray">
          <a:xfrm>
            <a:off x="1268609" y="2114551"/>
            <a:ext cx="6894739" cy="785812"/>
          </a:xfrm>
          <a:prstGeom prst="roundRect">
            <a:avLst/>
          </a:prstGeom>
          <a:solidFill>
            <a:srgbClr val="808080"/>
          </a:solidFill>
          <a:ln w="9525" algn="ctr">
            <a:solidFill>
              <a:srgbClr val="808080"/>
            </a:solidFill>
            <a:miter lim="800000"/>
            <a:headEnd/>
            <a:tailEnd/>
          </a:ln>
          <a:scene3d>
            <a:camera prst="orthographicFront"/>
            <a:lightRig rig="threePt" dir="t"/>
          </a:scene3d>
          <a:sp3d>
            <a:bevelT/>
          </a:sp3d>
        </p:spPr>
        <p:txBody>
          <a:bodyPr wrap="none" lIns="457200" anchor="ctr"/>
          <a:lstStyle/>
          <a:p>
            <a:pPr algn="l">
              <a:spcBef>
                <a:spcPct val="50000"/>
              </a:spcBef>
            </a:pPr>
            <a:r>
              <a:rPr lang="en-US" dirty="0" smtClean="0">
                <a:solidFill>
                  <a:srgbClr val="FFFFFF"/>
                </a:solidFill>
                <a:latin typeface="Calibri" pitchFamily="34" charset="0"/>
                <a:cs typeface="Calibri" pitchFamily="34" charset="0"/>
              </a:rPr>
              <a:t>What is Security Information Manager?</a:t>
            </a:r>
            <a:endParaRPr lang="en-US" dirty="0">
              <a:solidFill>
                <a:srgbClr val="FFFFFF"/>
              </a:solidFill>
              <a:latin typeface="Calibri" pitchFamily="34" charset="0"/>
              <a:cs typeface="Calibri" pitchFamily="34" charset="0"/>
            </a:endParaRPr>
          </a:p>
        </p:txBody>
      </p:sp>
      <p:sp>
        <p:nvSpPr>
          <p:cNvPr id="167941" name="Oval 5"/>
          <p:cNvSpPr>
            <a:spLocks noChangeArrowheads="1"/>
          </p:cNvSpPr>
          <p:nvPr/>
        </p:nvSpPr>
        <p:spPr bwMode="gray">
          <a:xfrm>
            <a:off x="980653" y="2223993"/>
            <a:ext cx="566928" cy="566928"/>
          </a:xfrm>
          <a:prstGeom prst="ellipse">
            <a:avLst/>
          </a:prstGeom>
          <a:solidFill>
            <a:schemeClr val="bg1"/>
          </a:solidFill>
          <a:ln w="12700">
            <a:solidFill>
              <a:srgbClr val="808080"/>
            </a:solidFill>
            <a:round/>
            <a:headEnd/>
            <a:tailEnd/>
          </a:ln>
          <a:effectLst/>
          <a:scene3d>
            <a:camera prst="orthographicFront"/>
            <a:lightRig rig="threePt" dir="t"/>
          </a:scene3d>
          <a:sp3d>
            <a:bevelT/>
          </a:sp3d>
        </p:spPr>
        <p:txBody>
          <a:bodyPr anchor="ctr"/>
          <a:lstStyle/>
          <a:p>
            <a:pPr>
              <a:defRPr/>
            </a:pPr>
            <a:r>
              <a:rPr lang="en-US" b="1" dirty="0">
                <a:solidFill>
                  <a:schemeClr val="accent2"/>
                </a:solidFill>
                <a:latin typeface="Calibri" pitchFamily="34" charset="0"/>
                <a:cs typeface="Calibri" pitchFamily="34" charset="0"/>
              </a:rPr>
              <a:t>1</a:t>
            </a:r>
          </a:p>
        </p:txBody>
      </p:sp>
      <p:sp>
        <p:nvSpPr>
          <p:cNvPr id="28687" name="Rectangle 7"/>
          <p:cNvSpPr>
            <a:spLocks noChangeArrowheads="1"/>
          </p:cNvSpPr>
          <p:nvPr/>
        </p:nvSpPr>
        <p:spPr bwMode="gray">
          <a:xfrm>
            <a:off x="1268609" y="3024188"/>
            <a:ext cx="6894739" cy="785812"/>
          </a:xfrm>
          <a:prstGeom prst="roundRect">
            <a:avLst/>
          </a:prstGeom>
          <a:solidFill>
            <a:srgbClr val="808080"/>
          </a:solidFill>
          <a:ln w="9525" algn="ctr">
            <a:solidFill>
              <a:srgbClr val="808080"/>
            </a:solidFill>
            <a:miter lim="800000"/>
            <a:headEnd/>
            <a:tailEnd/>
          </a:ln>
          <a:scene3d>
            <a:camera prst="orthographicFront"/>
            <a:lightRig rig="threePt" dir="t"/>
          </a:scene3d>
          <a:sp3d>
            <a:bevelT/>
          </a:sp3d>
        </p:spPr>
        <p:txBody>
          <a:bodyPr wrap="none" lIns="457200" anchor="ctr"/>
          <a:lstStyle/>
          <a:p>
            <a:pPr algn="l">
              <a:spcBef>
                <a:spcPct val="50000"/>
              </a:spcBef>
            </a:pPr>
            <a:r>
              <a:rPr lang="en-US" dirty="0" smtClean="0">
                <a:solidFill>
                  <a:srgbClr val="FFFFFF"/>
                </a:solidFill>
                <a:latin typeface="Calibri" pitchFamily="34" charset="0"/>
              </a:rPr>
              <a:t>SIM and DLP</a:t>
            </a:r>
            <a:endParaRPr lang="en-US" dirty="0">
              <a:solidFill>
                <a:srgbClr val="FFFFFF"/>
              </a:solidFill>
              <a:latin typeface="Calibri" pitchFamily="34" charset="0"/>
            </a:endParaRPr>
          </a:p>
        </p:txBody>
      </p:sp>
      <p:sp>
        <p:nvSpPr>
          <p:cNvPr id="167944" name="Oval 8"/>
          <p:cNvSpPr>
            <a:spLocks noChangeArrowheads="1"/>
          </p:cNvSpPr>
          <p:nvPr/>
        </p:nvSpPr>
        <p:spPr bwMode="gray">
          <a:xfrm>
            <a:off x="980653" y="3133630"/>
            <a:ext cx="566928" cy="566928"/>
          </a:xfrm>
          <a:prstGeom prst="ellipse">
            <a:avLst/>
          </a:prstGeom>
          <a:solidFill>
            <a:schemeClr val="bg1"/>
          </a:solidFill>
          <a:ln w="12700">
            <a:solidFill>
              <a:srgbClr val="808080"/>
            </a:solidFill>
            <a:round/>
            <a:headEnd/>
            <a:tailEnd/>
          </a:ln>
          <a:effectLst/>
          <a:scene3d>
            <a:camera prst="orthographicFront"/>
            <a:lightRig rig="threePt" dir="t"/>
          </a:scene3d>
          <a:sp3d>
            <a:bevelT/>
          </a:sp3d>
        </p:spPr>
        <p:txBody>
          <a:bodyPr anchor="ctr"/>
          <a:lstStyle/>
          <a:p>
            <a:pPr>
              <a:defRPr/>
            </a:pPr>
            <a:r>
              <a:rPr lang="en-US" b="1" dirty="0">
                <a:solidFill>
                  <a:schemeClr val="accent2"/>
                </a:solidFill>
                <a:latin typeface="Calibri" pitchFamily="34" charset="0"/>
                <a:cs typeface="Calibri" pitchFamily="34" charset="0"/>
              </a:rPr>
              <a:t>2</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39056"/>
            <a:ext cx="8382000" cy="475344"/>
          </a:xfrm>
        </p:spPr>
        <p:txBody>
          <a:bodyPr/>
          <a:lstStyle/>
          <a:p>
            <a:r>
              <a:rPr lang="en-US" dirty="0" smtClean="0">
                <a:effectLst>
                  <a:outerShdw blurRad="38100" dist="38100" dir="2700000" algn="tl">
                    <a:srgbClr val="000000">
                      <a:alpha val="43137"/>
                    </a:srgbClr>
                  </a:outerShdw>
                </a:effectLst>
              </a:rPr>
              <a:t>Security Management Challenges</a:t>
            </a:r>
            <a:endParaRPr lang="en-US"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685800"/>
            <a:ext cx="9143999" cy="5538788"/>
          </a:xfrm>
          <a:noFill/>
          <a:scene3d>
            <a:camera prst="orthographicFront"/>
            <a:lightRig rig="threePt" dir="t"/>
          </a:scene3d>
          <a:sp3d>
            <a:bevelT/>
          </a:sp3d>
        </p:spPr>
        <p:txBody>
          <a:bodyPr anchor="ctr" anchorCtr="0">
            <a:sp3d extrusionH="57150">
              <a:bevelT w="38100" h="38100"/>
            </a:sp3d>
          </a:bodyPr>
          <a:lstStyle/>
          <a:p>
            <a:pPr marL="457200" lvl="2" indent="-274320" eaLnBrk="1" hangingPunct="1">
              <a:lnSpc>
                <a:spcPct val="100000"/>
              </a:lnSpc>
              <a:spcBef>
                <a:spcPts val="1200"/>
              </a:spcBef>
              <a:spcAft>
                <a:spcPts val="0"/>
              </a:spcAft>
              <a:buClrTx/>
              <a:buFont typeface="Arial" pitchFamily="34" charset="0"/>
              <a:buChar char="•"/>
            </a:pPr>
            <a:r>
              <a:rPr lang="en-US" altLang="ja-JP" sz="2400" dirty="0" smtClean="0">
                <a:ea typeface="MS PGothic" pitchFamily="34" charset="-128"/>
              </a:rPr>
              <a:t>Too much data – not enough information</a:t>
            </a:r>
          </a:p>
          <a:p>
            <a:pPr marL="457200" lvl="2" indent="-274320" eaLnBrk="1" hangingPunct="1">
              <a:lnSpc>
                <a:spcPct val="100000"/>
              </a:lnSpc>
              <a:spcBef>
                <a:spcPts val="1200"/>
              </a:spcBef>
              <a:spcAft>
                <a:spcPts val="0"/>
              </a:spcAft>
              <a:buClrTx/>
              <a:buFont typeface="Arial" pitchFamily="34" charset="0"/>
              <a:buChar char="•"/>
            </a:pPr>
            <a:endParaRPr lang="en-US" altLang="ja-JP" sz="2400" dirty="0" smtClean="0">
              <a:ea typeface="MS PGothic" pitchFamily="34" charset="-128"/>
            </a:endParaRPr>
          </a:p>
          <a:p>
            <a:pPr marL="457200" lvl="2" indent="-274320" eaLnBrk="1" hangingPunct="1">
              <a:lnSpc>
                <a:spcPct val="100000"/>
              </a:lnSpc>
              <a:spcBef>
                <a:spcPts val="1200"/>
              </a:spcBef>
              <a:spcAft>
                <a:spcPts val="0"/>
              </a:spcAft>
              <a:buClrTx/>
              <a:buFont typeface="Arial" pitchFamily="34" charset="0"/>
              <a:buChar char="•"/>
            </a:pPr>
            <a:r>
              <a:rPr lang="en-US" altLang="ja-JP" sz="2400" dirty="0" smtClean="0">
                <a:ea typeface="MS PGothic" pitchFamily="34" charset="-128"/>
              </a:rPr>
              <a:t>Establishing Priorities - threats and resources</a:t>
            </a:r>
          </a:p>
          <a:p>
            <a:pPr marL="457200" lvl="2" indent="-274320" eaLnBrk="1" hangingPunct="1">
              <a:lnSpc>
                <a:spcPct val="100000"/>
              </a:lnSpc>
              <a:spcBef>
                <a:spcPts val="1200"/>
              </a:spcBef>
              <a:spcAft>
                <a:spcPts val="0"/>
              </a:spcAft>
              <a:buClrTx/>
              <a:buNone/>
            </a:pPr>
            <a:endParaRPr lang="en-US" altLang="ja-JP" sz="2400" dirty="0" smtClean="0">
              <a:ea typeface="MS PGothic" pitchFamily="34" charset="-128"/>
            </a:endParaRPr>
          </a:p>
          <a:p>
            <a:pPr marL="457200" lvl="2" indent="-274320" eaLnBrk="1" hangingPunct="1">
              <a:lnSpc>
                <a:spcPct val="100000"/>
              </a:lnSpc>
              <a:spcBef>
                <a:spcPts val="1200"/>
              </a:spcBef>
              <a:spcAft>
                <a:spcPts val="0"/>
              </a:spcAft>
              <a:buClrTx/>
              <a:buFont typeface="Arial" pitchFamily="34" charset="0"/>
              <a:buChar char="•"/>
            </a:pPr>
            <a:r>
              <a:rPr lang="en-US" altLang="ja-JP" sz="2400" dirty="0" smtClean="0">
                <a:ea typeface="MS PGothic" pitchFamily="34" charset="-128"/>
              </a:rPr>
              <a:t>Supporting audit requirements – information requests</a:t>
            </a:r>
          </a:p>
          <a:p>
            <a:pPr marL="457200" lvl="2" indent="-274320" eaLnBrk="1" hangingPunct="1">
              <a:lnSpc>
                <a:spcPct val="100000"/>
              </a:lnSpc>
              <a:spcBef>
                <a:spcPts val="1200"/>
              </a:spcBef>
              <a:spcAft>
                <a:spcPts val="0"/>
              </a:spcAft>
              <a:buClrTx/>
              <a:buNone/>
            </a:pPr>
            <a:endParaRPr lang="en-US" altLang="ja-JP" sz="2400" dirty="0" smtClean="0">
              <a:ea typeface="MS PGothic" pitchFamily="34" charset="-128"/>
            </a:endParaRPr>
          </a:p>
          <a:p>
            <a:pPr marL="457200" lvl="2" indent="-274320" eaLnBrk="1" hangingPunct="1">
              <a:lnSpc>
                <a:spcPct val="100000"/>
              </a:lnSpc>
              <a:spcBef>
                <a:spcPts val="1200"/>
              </a:spcBef>
              <a:spcAft>
                <a:spcPts val="0"/>
              </a:spcAft>
              <a:buClrTx/>
              <a:buFont typeface="Arial" pitchFamily="34" charset="0"/>
              <a:buChar char="•"/>
            </a:pPr>
            <a:r>
              <a:rPr lang="en-US" altLang="ja-JP" sz="2400" dirty="0" smtClean="0">
                <a:ea typeface="MS PGothic" pitchFamily="34" charset="-128"/>
              </a:rPr>
              <a:t>Limited IT Resources – increasing demands</a:t>
            </a:r>
          </a:p>
          <a:p>
            <a:pPr marL="457200" lvl="2" indent="-457200" eaLnBrk="1" hangingPunct="1">
              <a:lnSpc>
                <a:spcPct val="100000"/>
              </a:lnSpc>
              <a:buClrTx/>
              <a:buFont typeface="Arial" pitchFamily="34" charset="0"/>
              <a:buChar char="•"/>
            </a:pPr>
            <a:endParaRPr lang="en-US" altLang="ja-JP" sz="1800" dirty="0" smtClean="0">
              <a:ea typeface="MS PGothic" pitchFamily="34" charset="-128"/>
            </a:endParaRPr>
          </a:p>
        </p:txBody>
      </p:sp>
      <p:sp>
        <p:nvSpPr>
          <p:cNvPr id="3" name="Slide Number Placeholder 2"/>
          <p:cNvSpPr>
            <a:spLocks noGrp="1"/>
          </p:cNvSpPr>
          <p:nvPr>
            <p:ph type="sldNum" sz="quarter" idx="11"/>
          </p:nvPr>
        </p:nvSpPr>
        <p:spPr/>
        <p:txBody>
          <a:bodyPr/>
          <a:lstStyle/>
          <a:p>
            <a:pPr>
              <a:defRPr/>
            </a:pPr>
            <a:fld id="{62450B06-0214-459D-8DE8-2DF633F64CFD}" type="slidenum">
              <a:rPr lang="en-US" smtClean="0"/>
              <a:pPr>
                <a:defRPr/>
              </a:pPr>
              <a:t>3</a:t>
            </a:fld>
            <a:endParaRPr lang="en-US" dirty="0"/>
          </a:p>
        </p:txBody>
      </p:sp>
      <p:sp>
        <p:nvSpPr>
          <p:cNvPr id="6"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11"/>
          </p:nvPr>
        </p:nvSpPr>
        <p:spPr>
          <a:xfrm>
            <a:off x="8548896" y="5943349"/>
            <a:ext cx="153888" cy="153888"/>
          </a:xfrm>
        </p:spPr>
        <p:txBody>
          <a:bodyPr/>
          <a:lstStyle/>
          <a:p>
            <a:fld id="{599B8B9A-1AF6-4C63-A31C-BB0DBF6CE583}" type="slidenum">
              <a:rPr lang="en-US"/>
              <a:pPr/>
              <a:t>4</a:t>
            </a:fld>
            <a:endParaRPr lang="en-US"/>
          </a:p>
        </p:txBody>
      </p:sp>
      <p:sp>
        <p:nvSpPr>
          <p:cNvPr id="429058" name="Rectangle 2"/>
          <p:cNvSpPr>
            <a:spLocks noGrp="1" noChangeArrowheads="1"/>
          </p:cNvSpPr>
          <p:nvPr>
            <p:ph type="title"/>
          </p:nvPr>
        </p:nvSpPr>
        <p:spPr>
          <a:xfrm>
            <a:off x="168816" y="138332"/>
            <a:ext cx="7315200" cy="952500"/>
          </a:xfrm>
        </p:spPr>
        <p:txBody>
          <a:bodyPr/>
          <a:lstStyle/>
          <a:p>
            <a:r>
              <a:rPr lang="en-US" dirty="0" smtClean="0">
                <a:effectLst>
                  <a:outerShdw blurRad="38100" dist="38100" dir="2700000" algn="tl">
                    <a:srgbClr val="000000">
                      <a:alpha val="43137"/>
                    </a:srgbClr>
                  </a:outerShdw>
                </a:effectLst>
              </a:rPr>
              <a:t>What is Security Information Manager?</a:t>
            </a:r>
            <a:endParaRPr lang="en-US" sz="2400" dirty="0">
              <a:effectLst>
                <a:outerShdw blurRad="38100" dist="38100" dir="2700000" algn="tl">
                  <a:srgbClr val="000000">
                    <a:alpha val="43137"/>
                  </a:srgbClr>
                </a:outerShdw>
              </a:effectLst>
            </a:endParaRPr>
          </a:p>
        </p:txBody>
      </p:sp>
      <p:grpSp>
        <p:nvGrpSpPr>
          <p:cNvPr id="2" name="Group 24"/>
          <p:cNvGrpSpPr/>
          <p:nvPr/>
        </p:nvGrpSpPr>
        <p:grpSpPr>
          <a:xfrm>
            <a:off x="2582466" y="1648822"/>
            <a:ext cx="3931920" cy="3931920"/>
            <a:chOff x="2741825" y="2103438"/>
            <a:chExt cx="3827463" cy="3814762"/>
          </a:xfrm>
        </p:grpSpPr>
        <p:sp>
          <p:nvSpPr>
            <p:cNvPr id="429060" name="Rectangle 4"/>
            <p:cNvSpPr>
              <a:spLocks noChangeArrowheads="1"/>
            </p:cNvSpPr>
            <p:nvPr/>
          </p:nvSpPr>
          <p:spPr bwMode="auto">
            <a:xfrm>
              <a:off x="2741825" y="2116138"/>
              <a:ext cx="3827463" cy="3802062"/>
            </a:xfrm>
            <a:prstGeom prst="rect">
              <a:avLst/>
            </a:prstGeom>
            <a:solidFill>
              <a:srgbClr val="FFC000"/>
            </a:solidFill>
            <a:ln w="12700">
              <a:noFill/>
              <a:miter lim="800000"/>
              <a:headEnd/>
              <a:tailEnd/>
            </a:ln>
            <a:effectLst/>
          </p:spPr>
          <p:txBody>
            <a:bodyPr wrap="none" anchor="ctr"/>
            <a:lstStyle/>
            <a:p>
              <a:endParaRPr lang="en-US"/>
            </a:p>
          </p:txBody>
        </p:sp>
        <p:grpSp>
          <p:nvGrpSpPr>
            <p:cNvPr id="4" name="Group 24"/>
            <p:cNvGrpSpPr>
              <a:grpSpLocks/>
            </p:cNvGrpSpPr>
            <p:nvPr/>
          </p:nvGrpSpPr>
          <p:grpSpPr bwMode="auto">
            <a:xfrm>
              <a:off x="2759077" y="2103438"/>
              <a:ext cx="1828801" cy="1828800"/>
              <a:chOff x="1738" y="1325"/>
              <a:chExt cx="1152" cy="1152"/>
            </a:xfrm>
            <a:gradFill>
              <a:gsLst>
                <a:gs pos="30000">
                  <a:srgbClr val="00B050"/>
                </a:gs>
                <a:gs pos="100000">
                  <a:srgbClr val="FFCC00">
                    <a:gamma/>
                    <a:tint val="40000"/>
                    <a:invGamma/>
                  </a:srgbClr>
                </a:gs>
              </a:gsLst>
              <a:lin ang="12600000" scaled="0"/>
            </a:gradFill>
          </p:grpSpPr>
          <p:sp>
            <p:nvSpPr>
              <p:cNvPr id="429063" name="PubL"/>
              <p:cNvSpPr>
                <a:spLocks noEditPoints="1" noChangeArrowheads="1"/>
              </p:cNvSpPr>
              <p:nvPr/>
            </p:nvSpPr>
            <p:spPr bwMode="auto">
              <a:xfrm rot="5400000">
                <a:off x="1738" y="1325"/>
                <a:ext cx="1152" cy="1152"/>
              </a:xfrm>
              <a:custGeom>
                <a:avLst/>
                <a:gdLst>
                  <a:gd name="G0" fmla="+- 0 0 0"/>
                  <a:gd name="G1" fmla="*/ 10800 1 2"/>
                  <a:gd name="G2" fmla="+- 10800 0 0"/>
                  <a:gd name="G3" fmla="+- 10800 0 0"/>
                  <a:gd name="G4" fmla="*/ 10800 1 2"/>
                  <a:gd name="G5" fmla="+- 10800 G4 0"/>
                  <a:gd name="T0" fmla="*/ 5400 w 21600"/>
                  <a:gd name="T1" fmla="*/ 0 h 21600"/>
                  <a:gd name="T2" fmla="*/ 0 w 21600"/>
                  <a:gd name="T3" fmla="*/ 10800 h 21600"/>
                  <a:gd name="T4" fmla="*/ 10800 w 21600"/>
                  <a:gd name="T5" fmla="*/ 21600 h 21600"/>
                  <a:gd name="T6" fmla="*/ 21600 w 21600"/>
                  <a:gd name="T7" fmla="*/ 16200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0800"/>
                    </a:lnTo>
                    <a:lnTo>
                      <a:pt x="10800" y="10800"/>
                    </a:lnTo>
                    <a:lnTo>
                      <a:pt x="10800" y="0"/>
                    </a:lnTo>
                    <a:close/>
                  </a:path>
                </a:pathLst>
              </a:custGeom>
              <a:gradFill>
                <a:gsLst>
                  <a:gs pos="30000">
                    <a:srgbClr val="00B050"/>
                  </a:gs>
                  <a:gs pos="100000">
                    <a:srgbClr val="FFCC00">
                      <a:gamma/>
                      <a:tint val="40000"/>
                      <a:invGamma/>
                    </a:srgbClr>
                  </a:gs>
                </a:gsLst>
                <a:lin ang="19200000" scaled="0"/>
              </a:gra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29064" name="Text Box 8"/>
              <p:cNvSpPr txBox="1">
                <a:spLocks noChangeArrowheads="1"/>
              </p:cNvSpPr>
              <p:nvPr/>
            </p:nvSpPr>
            <p:spPr bwMode="auto">
              <a:xfrm>
                <a:off x="1795" y="1441"/>
                <a:ext cx="819" cy="198"/>
              </a:xfrm>
              <a:prstGeom prst="rect">
                <a:avLst/>
              </a:prstGeom>
              <a:noFill/>
              <a:ln w="12700">
                <a:noFill/>
                <a:miter lim="800000"/>
                <a:headEnd/>
                <a:tailEnd/>
              </a:ln>
              <a:effectLst/>
            </p:spPr>
            <p:txBody>
              <a:bodyPr wrap="none">
                <a:spAutoFit/>
              </a:bodyPr>
              <a:lstStyle/>
              <a:p>
                <a:pPr>
                  <a:lnSpc>
                    <a:spcPct val="80000"/>
                  </a:lnSpc>
                </a:pPr>
                <a:r>
                  <a:rPr lang="en-US" sz="1800" b="1" dirty="0" smtClean="0">
                    <a:effectLst/>
                  </a:rPr>
                  <a:t>Collection</a:t>
                </a:r>
                <a:endParaRPr lang="en-US" sz="1800" b="1" dirty="0">
                  <a:effectLst/>
                </a:endParaRPr>
              </a:p>
            </p:txBody>
          </p:sp>
        </p:grpSp>
        <p:grpSp>
          <p:nvGrpSpPr>
            <p:cNvPr id="5" name="Group 25"/>
            <p:cNvGrpSpPr>
              <a:grpSpLocks/>
            </p:cNvGrpSpPr>
            <p:nvPr/>
          </p:nvGrpSpPr>
          <p:grpSpPr bwMode="auto">
            <a:xfrm>
              <a:off x="4721225" y="2103438"/>
              <a:ext cx="1828800" cy="1828800"/>
              <a:chOff x="2974" y="1325"/>
              <a:chExt cx="1152" cy="1152"/>
            </a:xfrm>
            <a:gradFill flip="none" rotWithShape="1">
              <a:gsLst>
                <a:gs pos="37000">
                  <a:srgbClr val="C00000"/>
                </a:gs>
                <a:gs pos="0">
                  <a:srgbClr val="C00000"/>
                </a:gs>
                <a:gs pos="0">
                  <a:srgbClr val="C00000"/>
                </a:gs>
                <a:gs pos="0">
                  <a:srgbClr val="C00000"/>
                </a:gs>
                <a:gs pos="0">
                  <a:srgbClr val="C00000"/>
                </a:gs>
                <a:gs pos="0">
                  <a:srgbClr val="C00000"/>
                </a:gs>
                <a:gs pos="50000">
                  <a:schemeClr val="accent1">
                    <a:tint val="44500"/>
                    <a:satMod val="160000"/>
                  </a:schemeClr>
                </a:gs>
                <a:gs pos="100000">
                  <a:schemeClr val="accent1">
                    <a:tint val="23500"/>
                    <a:satMod val="160000"/>
                  </a:schemeClr>
                </a:gs>
              </a:gsLst>
              <a:lin ang="18900000" scaled="1"/>
              <a:tileRect/>
            </a:gradFill>
          </p:grpSpPr>
          <p:sp>
            <p:nvSpPr>
              <p:cNvPr id="429066" name="PubL"/>
              <p:cNvSpPr>
                <a:spLocks noEditPoints="1" noChangeArrowheads="1"/>
              </p:cNvSpPr>
              <p:nvPr/>
            </p:nvSpPr>
            <p:spPr bwMode="auto">
              <a:xfrm rot="10800000">
                <a:off x="2974" y="1325"/>
                <a:ext cx="1152" cy="1152"/>
              </a:xfrm>
              <a:custGeom>
                <a:avLst/>
                <a:gdLst>
                  <a:gd name="G0" fmla="+- 0 0 0"/>
                  <a:gd name="G1" fmla="*/ 10800 1 2"/>
                  <a:gd name="G2" fmla="+- 10800 0 0"/>
                  <a:gd name="G3" fmla="+- 10800 0 0"/>
                  <a:gd name="G4" fmla="*/ 10800 1 2"/>
                  <a:gd name="G5" fmla="+- 10800 G4 0"/>
                  <a:gd name="T0" fmla="*/ 5400 w 21600"/>
                  <a:gd name="T1" fmla="*/ 0 h 21600"/>
                  <a:gd name="T2" fmla="*/ 0 w 21600"/>
                  <a:gd name="T3" fmla="*/ 10800 h 21600"/>
                  <a:gd name="T4" fmla="*/ 10800 w 21600"/>
                  <a:gd name="T5" fmla="*/ 21600 h 21600"/>
                  <a:gd name="T6" fmla="*/ 21600 w 21600"/>
                  <a:gd name="T7" fmla="*/ 16200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0800"/>
                    </a:lnTo>
                    <a:lnTo>
                      <a:pt x="10800" y="10800"/>
                    </a:lnTo>
                    <a:lnTo>
                      <a:pt x="10800" y="0"/>
                    </a:lnTo>
                    <a:close/>
                  </a:path>
                </a:pathLst>
              </a:custGeom>
              <a:gradFill flip="none" rotWithShape="1">
                <a:gsLst>
                  <a:gs pos="30000">
                    <a:srgbClr val="C00000">
                      <a:alpha val="65000"/>
                    </a:srgbClr>
                  </a:gs>
                  <a:gs pos="100000">
                    <a:srgbClr val="FFCC00">
                      <a:gamma/>
                      <a:tint val="40000"/>
                      <a:invGamma/>
                    </a:srgbClr>
                  </a:gs>
                </a:gsLst>
                <a:lin ang="19200000" scaled="0"/>
                <a:tileRect/>
              </a:gra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29067" name="Text Box 11"/>
              <p:cNvSpPr txBox="1">
                <a:spLocks noChangeArrowheads="1"/>
              </p:cNvSpPr>
              <p:nvPr/>
            </p:nvSpPr>
            <p:spPr bwMode="auto">
              <a:xfrm>
                <a:off x="3417" y="1447"/>
                <a:ext cx="658" cy="198"/>
              </a:xfrm>
              <a:prstGeom prst="rect">
                <a:avLst/>
              </a:prstGeom>
              <a:noFill/>
              <a:ln w="12700">
                <a:noFill/>
                <a:miter lim="800000"/>
                <a:headEnd/>
                <a:tailEnd/>
              </a:ln>
              <a:effectLst/>
            </p:spPr>
            <p:txBody>
              <a:bodyPr wrap="none">
                <a:spAutoFit/>
              </a:bodyPr>
              <a:lstStyle/>
              <a:p>
                <a:pPr algn="r">
                  <a:lnSpc>
                    <a:spcPct val="80000"/>
                  </a:lnSpc>
                </a:pPr>
                <a:r>
                  <a:rPr lang="en-US" sz="1800" b="1" dirty="0" smtClean="0">
                    <a:effectLst/>
                  </a:rPr>
                  <a:t>Storage</a:t>
                </a:r>
                <a:endParaRPr lang="en-US" sz="1400" b="1" dirty="0">
                  <a:solidFill>
                    <a:srgbClr val="B25A0A"/>
                  </a:solidFill>
                  <a:effectLst/>
                </a:endParaRPr>
              </a:p>
            </p:txBody>
          </p:sp>
        </p:grpSp>
        <p:grpSp>
          <p:nvGrpSpPr>
            <p:cNvPr id="6" name="Group 26"/>
            <p:cNvGrpSpPr>
              <a:grpSpLocks/>
            </p:cNvGrpSpPr>
            <p:nvPr/>
          </p:nvGrpSpPr>
          <p:grpSpPr bwMode="auto">
            <a:xfrm>
              <a:off x="2763838" y="4046538"/>
              <a:ext cx="1828800" cy="1828800"/>
              <a:chOff x="1741" y="2549"/>
              <a:chExt cx="1152" cy="1152"/>
            </a:xfrm>
            <a:gradFill>
              <a:gsLst>
                <a:gs pos="23000">
                  <a:srgbClr val="B25A0A"/>
                </a:gs>
                <a:gs pos="64999">
                  <a:srgbClr val="F0EBD5"/>
                </a:gs>
                <a:gs pos="100000">
                  <a:srgbClr val="D1C39F"/>
                </a:gs>
              </a:gsLst>
              <a:lin ang="8100000" scaled="0"/>
            </a:gradFill>
          </p:grpSpPr>
          <p:sp>
            <p:nvSpPr>
              <p:cNvPr id="429069" name="PubL"/>
              <p:cNvSpPr>
                <a:spLocks noEditPoints="1" noChangeArrowheads="1"/>
              </p:cNvSpPr>
              <p:nvPr/>
            </p:nvSpPr>
            <p:spPr bwMode="auto">
              <a:xfrm>
                <a:off x="1741" y="2549"/>
                <a:ext cx="1152" cy="1152"/>
              </a:xfrm>
              <a:custGeom>
                <a:avLst/>
                <a:gdLst>
                  <a:gd name="G0" fmla="+- 0 0 0"/>
                  <a:gd name="G1" fmla="*/ 10800 1 2"/>
                  <a:gd name="G2" fmla="+- 10800 0 0"/>
                  <a:gd name="G3" fmla="+- 10800 0 0"/>
                  <a:gd name="G4" fmla="*/ 10800 1 2"/>
                  <a:gd name="G5" fmla="+- 10800 G4 0"/>
                  <a:gd name="T0" fmla="*/ 5400 w 21600"/>
                  <a:gd name="T1" fmla="*/ 0 h 21600"/>
                  <a:gd name="T2" fmla="*/ 0 w 21600"/>
                  <a:gd name="T3" fmla="*/ 10800 h 21600"/>
                  <a:gd name="T4" fmla="*/ 10800 w 21600"/>
                  <a:gd name="T5" fmla="*/ 21600 h 21600"/>
                  <a:gd name="T6" fmla="*/ 21600 w 21600"/>
                  <a:gd name="T7" fmla="*/ 16200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0800"/>
                    </a:lnTo>
                    <a:lnTo>
                      <a:pt x="10800" y="10800"/>
                    </a:lnTo>
                    <a:lnTo>
                      <a:pt x="10800" y="0"/>
                    </a:lnTo>
                    <a:close/>
                  </a:path>
                </a:pathLst>
              </a:custGeom>
              <a:gradFill flip="none" rotWithShape="1">
                <a:gsLst>
                  <a:gs pos="30000">
                    <a:srgbClr val="0070C0">
                      <a:alpha val="90000"/>
                    </a:srgbClr>
                  </a:gs>
                  <a:gs pos="100000">
                    <a:srgbClr val="FFCC00">
                      <a:gamma/>
                      <a:tint val="40000"/>
                      <a:invGamma/>
                    </a:srgbClr>
                  </a:gs>
                </a:gsLst>
                <a:lin ang="19200000" scaled="0"/>
                <a:tileRect/>
              </a:gra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29070" name="Text Box 14"/>
              <p:cNvSpPr txBox="1">
                <a:spLocks noChangeArrowheads="1"/>
              </p:cNvSpPr>
              <p:nvPr/>
            </p:nvSpPr>
            <p:spPr bwMode="auto">
              <a:xfrm>
                <a:off x="1786" y="3345"/>
                <a:ext cx="892" cy="198"/>
              </a:xfrm>
              <a:prstGeom prst="rect">
                <a:avLst/>
              </a:prstGeom>
              <a:noFill/>
              <a:ln w="12700">
                <a:noFill/>
                <a:miter lim="800000"/>
                <a:headEnd/>
                <a:tailEnd/>
              </a:ln>
              <a:effectLst/>
            </p:spPr>
            <p:txBody>
              <a:bodyPr wrap="none">
                <a:spAutoFit/>
              </a:bodyPr>
              <a:lstStyle/>
              <a:p>
                <a:pPr>
                  <a:lnSpc>
                    <a:spcPct val="80000"/>
                  </a:lnSpc>
                </a:pPr>
                <a:r>
                  <a:rPr lang="en-US" sz="1800" b="1" dirty="0" smtClean="0">
                    <a:effectLst/>
                  </a:rPr>
                  <a:t>Correlation</a:t>
                </a:r>
                <a:endParaRPr lang="en-US" sz="1400" b="1" dirty="0">
                  <a:solidFill>
                    <a:srgbClr val="B25A0A"/>
                  </a:solidFill>
                  <a:effectLst/>
                </a:endParaRPr>
              </a:p>
            </p:txBody>
          </p:sp>
        </p:grpSp>
        <p:grpSp>
          <p:nvGrpSpPr>
            <p:cNvPr id="7" name="Group 27"/>
            <p:cNvGrpSpPr>
              <a:grpSpLocks/>
            </p:cNvGrpSpPr>
            <p:nvPr/>
          </p:nvGrpSpPr>
          <p:grpSpPr bwMode="auto">
            <a:xfrm>
              <a:off x="4725988" y="4046538"/>
              <a:ext cx="1828800" cy="1828800"/>
              <a:chOff x="2977" y="2549"/>
              <a:chExt cx="1152" cy="1152"/>
            </a:xfrm>
            <a:gradFill>
              <a:gsLst>
                <a:gs pos="0">
                  <a:srgbClr val="B25A0A"/>
                </a:gs>
                <a:gs pos="90000">
                  <a:srgbClr val="FFCC00"/>
                </a:gs>
              </a:gsLst>
              <a:lin ang="3000000" scaled="0"/>
            </a:gradFill>
          </p:grpSpPr>
          <p:sp>
            <p:nvSpPr>
              <p:cNvPr id="429072" name="PubL"/>
              <p:cNvSpPr>
                <a:spLocks noEditPoints="1" noChangeArrowheads="1"/>
              </p:cNvSpPr>
              <p:nvPr/>
            </p:nvSpPr>
            <p:spPr bwMode="auto">
              <a:xfrm rot="16200000">
                <a:off x="2977" y="2549"/>
                <a:ext cx="1152" cy="1152"/>
              </a:xfrm>
              <a:custGeom>
                <a:avLst/>
                <a:gdLst>
                  <a:gd name="G0" fmla="+- 0 0 0"/>
                  <a:gd name="G1" fmla="*/ 10800 1 2"/>
                  <a:gd name="G2" fmla="+- 10800 0 0"/>
                  <a:gd name="G3" fmla="+- 10800 0 0"/>
                  <a:gd name="G4" fmla="*/ 10800 1 2"/>
                  <a:gd name="G5" fmla="+- 10800 G4 0"/>
                  <a:gd name="T0" fmla="*/ 5400 w 21600"/>
                  <a:gd name="T1" fmla="*/ 0 h 21600"/>
                  <a:gd name="T2" fmla="*/ 0 w 21600"/>
                  <a:gd name="T3" fmla="*/ 10800 h 21600"/>
                  <a:gd name="T4" fmla="*/ 10800 w 21600"/>
                  <a:gd name="T5" fmla="*/ 21600 h 21600"/>
                  <a:gd name="T6" fmla="*/ 21600 w 21600"/>
                  <a:gd name="T7" fmla="*/ 16200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0800"/>
                    </a:lnTo>
                    <a:lnTo>
                      <a:pt x="10800" y="10800"/>
                    </a:lnTo>
                    <a:lnTo>
                      <a:pt x="10800" y="0"/>
                    </a:lnTo>
                    <a:close/>
                  </a:path>
                </a:pathLst>
              </a:custGeom>
              <a:gradFill>
                <a:gsLst>
                  <a:gs pos="30000">
                    <a:schemeClr val="accent6">
                      <a:lumMod val="60000"/>
                      <a:lumOff val="40000"/>
                    </a:schemeClr>
                  </a:gs>
                  <a:gs pos="100000">
                    <a:srgbClr val="FFCC00">
                      <a:gamma/>
                      <a:tint val="40000"/>
                      <a:invGamma/>
                    </a:srgbClr>
                  </a:gs>
                </a:gsLst>
                <a:lin ang="19200000" scaled="0"/>
              </a:gra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29073" name="Text Box 17"/>
              <p:cNvSpPr txBox="1">
                <a:spLocks noChangeArrowheads="1"/>
              </p:cNvSpPr>
              <p:nvPr/>
            </p:nvSpPr>
            <p:spPr bwMode="auto">
              <a:xfrm>
                <a:off x="3285" y="3331"/>
                <a:ext cx="803" cy="198"/>
              </a:xfrm>
              <a:prstGeom prst="rect">
                <a:avLst/>
              </a:prstGeom>
              <a:noFill/>
              <a:ln w="12700">
                <a:noFill/>
                <a:miter lim="800000"/>
                <a:headEnd/>
                <a:tailEnd/>
              </a:ln>
              <a:effectLst/>
            </p:spPr>
            <p:txBody>
              <a:bodyPr wrap="none">
                <a:spAutoFit/>
              </a:bodyPr>
              <a:lstStyle/>
              <a:p>
                <a:pPr algn="r">
                  <a:lnSpc>
                    <a:spcPct val="80000"/>
                  </a:lnSpc>
                </a:pPr>
                <a:r>
                  <a:rPr lang="en-US" sz="1800" b="1" dirty="0" smtClean="0">
                    <a:effectLst/>
                  </a:rPr>
                  <a:t>Reporting</a:t>
                </a:r>
                <a:endParaRPr lang="en-US" sz="1400" b="1" dirty="0">
                  <a:solidFill>
                    <a:schemeClr val="folHlink"/>
                  </a:solidFill>
                  <a:effectLst/>
                </a:endParaRPr>
              </a:p>
            </p:txBody>
          </p:sp>
        </p:grpSp>
        <p:sp>
          <p:nvSpPr>
            <p:cNvPr id="429074" name="Text Box 18"/>
            <p:cNvSpPr txBox="1">
              <a:spLocks noChangeArrowheads="1"/>
            </p:cNvSpPr>
            <p:nvPr/>
          </p:nvSpPr>
          <p:spPr bwMode="auto">
            <a:xfrm>
              <a:off x="3625780" y="3601754"/>
              <a:ext cx="2073275" cy="738664"/>
            </a:xfrm>
            <a:prstGeom prst="rect">
              <a:avLst/>
            </a:prstGeom>
            <a:noFill/>
            <a:ln w="12700">
              <a:noFill/>
              <a:miter lim="800000"/>
              <a:headEnd/>
              <a:tailEnd/>
            </a:ln>
            <a:effectLst/>
          </p:spPr>
          <p:txBody>
            <a:bodyPr>
              <a:spAutoFit/>
            </a:bodyPr>
            <a:lstStyle/>
            <a:p>
              <a:pPr algn="ctr"/>
              <a:r>
                <a:rPr lang="en-US" sz="1400" b="1" dirty="0" smtClean="0">
                  <a:effectLst/>
                </a:rPr>
                <a:t>Security </a:t>
              </a:r>
            </a:p>
            <a:p>
              <a:pPr algn="ctr"/>
              <a:r>
                <a:rPr lang="en-US" sz="1400" b="1" dirty="0" smtClean="0">
                  <a:effectLst/>
                </a:rPr>
                <a:t>Information </a:t>
              </a:r>
            </a:p>
            <a:p>
              <a:pPr algn="ctr"/>
              <a:r>
                <a:rPr lang="en-US" sz="1400" b="1" dirty="0" smtClean="0">
                  <a:effectLst/>
                </a:rPr>
                <a:t>Manager</a:t>
              </a:r>
              <a:endParaRPr lang="en-US" sz="1400" b="1" dirty="0">
                <a:effectLst/>
              </a:endParaRPr>
            </a:p>
          </p:txBody>
        </p:sp>
      </p:grpSp>
      <p:sp>
        <p:nvSpPr>
          <p:cNvPr id="429075" name="Rectangle 19"/>
          <p:cNvSpPr>
            <a:spLocks noChangeArrowheads="1"/>
          </p:cNvSpPr>
          <p:nvPr/>
        </p:nvSpPr>
        <p:spPr bwMode="auto">
          <a:xfrm flipH="1">
            <a:off x="6709944" y="1219200"/>
            <a:ext cx="2441448" cy="1956816"/>
          </a:xfrm>
          <a:prstGeom prst="rect">
            <a:avLst/>
          </a:prstGeom>
          <a:solidFill>
            <a:srgbClr val="C00000">
              <a:alpha val="70000"/>
            </a:srgbClr>
          </a:solidFill>
          <a:ln w="12700" algn="ctr">
            <a:noFill/>
            <a:miter lim="800000"/>
            <a:headEnd/>
            <a:tailEnd/>
          </a:ln>
          <a:effectLst/>
          <a:scene3d>
            <a:camera prst="orthographicFront"/>
            <a:lightRig rig="threePt" dir="t"/>
          </a:scene3d>
          <a:sp3d prstMaterial="matte"/>
        </p:spPr>
        <p:txBody>
          <a:bodyPr anchor="ctr"/>
          <a:lstStyle/>
          <a:p>
            <a:pPr marL="182880" lvl="0" indent="-182880" algn="l">
              <a:lnSpc>
                <a:spcPct val="150000"/>
              </a:lnSpc>
              <a:buFont typeface="Arial" pitchFamily="34" charset="0"/>
              <a:buChar char="•"/>
            </a:pPr>
            <a:r>
              <a:rPr lang="en-US" sz="1400" dirty="0" smtClean="0">
                <a:effectLst/>
              </a:rPr>
              <a:t>Flexible capacity</a:t>
            </a:r>
          </a:p>
          <a:p>
            <a:pPr marL="182880" lvl="0" indent="-182880" algn="l">
              <a:lnSpc>
                <a:spcPct val="150000"/>
              </a:lnSpc>
              <a:buFont typeface="Arial" pitchFamily="34" charset="0"/>
              <a:buChar char="•"/>
            </a:pPr>
            <a:r>
              <a:rPr lang="en-US" sz="1400" dirty="0" smtClean="0">
                <a:effectLst/>
              </a:rPr>
              <a:t>Archive segmentations</a:t>
            </a:r>
          </a:p>
          <a:p>
            <a:pPr marL="182880" lvl="0" indent="-182880" algn="l">
              <a:lnSpc>
                <a:spcPct val="150000"/>
              </a:lnSpc>
              <a:buFont typeface="Arial" pitchFamily="34" charset="0"/>
              <a:buChar char="•"/>
            </a:pPr>
            <a:r>
              <a:rPr lang="en-US" sz="1400" dirty="0" smtClean="0">
                <a:effectLst/>
              </a:rPr>
              <a:t>Quick queries/searches</a:t>
            </a:r>
          </a:p>
          <a:p>
            <a:pPr marL="182880" lvl="0" indent="-182880" algn="l">
              <a:lnSpc>
                <a:spcPct val="150000"/>
              </a:lnSpc>
              <a:buFont typeface="Arial" pitchFamily="34" charset="0"/>
              <a:buChar char="•"/>
            </a:pPr>
            <a:r>
              <a:rPr lang="en-US" sz="1400" dirty="0" smtClean="0">
                <a:effectLst/>
              </a:rPr>
              <a:t>Retention Policy Automation</a:t>
            </a:r>
          </a:p>
        </p:txBody>
      </p:sp>
      <p:sp>
        <p:nvSpPr>
          <p:cNvPr id="429076" name="Rectangle 20"/>
          <p:cNvSpPr>
            <a:spLocks noChangeArrowheads="1"/>
          </p:cNvSpPr>
          <p:nvPr/>
        </p:nvSpPr>
        <p:spPr bwMode="auto">
          <a:xfrm flipH="1">
            <a:off x="6723090" y="4037617"/>
            <a:ext cx="2441448" cy="1956816"/>
          </a:xfrm>
          <a:prstGeom prst="rect">
            <a:avLst/>
          </a:prstGeom>
          <a:solidFill>
            <a:schemeClr val="accent6">
              <a:lumMod val="60000"/>
              <a:lumOff val="40000"/>
            </a:schemeClr>
          </a:solidFill>
          <a:ln w="12700" algn="ctr">
            <a:noFill/>
            <a:miter lim="800000"/>
            <a:headEnd/>
            <a:tailEnd/>
          </a:ln>
          <a:effectLst/>
          <a:scene3d>
            <a:camera prst="orthographicFront"/>
            <a:lightRig rig="threePt" dir="t"/>
          </a:scene3d>
          <a:sp3d prstMaterial="matte"/>
        </p:spPr>
        <p:txBody>
          <a:bodyPr anchor="ctr"/>
          <a:lstStyle/>
          <a:p>
            <a:pPr marL="182880" lvl="0" indent="-182880" algn="l">
              <a:lnSpc>
                <a:spcPct val="150000"/>
              </a:lnSpc>
              <a:buFont typeface="Arial" pitchFamily="34" charset="0"/>
              <a:buChar char="•"/>
            </a:pPr>
            <a:r>
              <a:rPr lang="en-US" sz="1400" dirty="0" smtClean="0">
                <a:effectLst/>
              </a:rPr>
              <a:t>Customizable consoles</a:t>
            </a:r>
          </a:p>
          <a:p>
            <a:pPr marL="182880" lvl="0" indent="-182880" algn="l">
              <a:lnSpc>
                <a:spcPct val="150000"/>
              </a:lnSpc>
              <a:buFont typeface="Arial" pitchFamily="34" charset="0"/>
              <a:buChar char="•"/>
            </a:pPr>
            <a:r>
              <a:rPr lang="en-US" sz="1400" dirty="0" smtClean="0">
                <a:effectLst/>
              </a:rPr>
              <a:t>Web based portals</a:t>
            </a:r>
          </a:p>
          <a:p>
            <a:pPr marL="182880" lvl="0" indent="-182880" algn="l">
              <a:lnSpc>
                <a:spcPct val="150000"/>
              </a:lnSpc>
              <a:buFont typeface="Arial" pitchFamily="34" charset="0"/>
              <a:buChar char="•"/>
            </a:pPr>
            <a:r>
              <a:rPr lang="en-US" sz="1400" dirty="0" smtClean="0">
                <a:effectLst/>
              </a:rPr>
              <a:t>Raw event data viewer</a:t>
            </a:r>
          </a:p>
          <a:p>
            <a:pPr marL="182880" lvl="0" indent="-182880" algn="l">
              <a:lnSpc>
                <a:spcPct val="150000"/>
              </a:lnSpc>
              <a:buFont typeface="Arial" pitchFamily="34" charset="0"/>
              <a:buChar char="•"/>
            </a:pPr>
            <a:r>
              <a:rPr lang="en-US" sz="1400" dirty="0" smtClean="0">
                <a:effectLst/>
              </a:rPr>
              <a:t>Over 150 out of the box compliance reports</a:t>
            </a:r>
            <a:endParaRPr lang="en-US" sz="1400" dirty="0">
              <a:effectLst/>
            </a:endParaRPr>
          </a:p>
        </p:txBody>
      </p:sp>
      <p:sp>
        <p:nvSpPr>
          <p:cNvPr id="429077" name="Rectangle 21"/>
          <p:cNvSpPr>
            <a:spLocks noChangeArrowheads="1"/>
          </p:cNvSpPr>
          <p:nvPr/>
        </p:nvSpPr>
        <p:spPr bwMode="auto">
          <a:xfrm flipH="1">
            <a:off x="0" y="1295400"/>
            <a:ext cx="2438400" cy="1956816"/>
          </a:xfrm>
          <a:prstGeom prst="rect">
            <a:avLst/>
          </a:prstGeom>
          <a:solidFill>
            <a:srgbClr val="00B050">
              <a:alpha val="70000"/>
            </a:srgbClr>
          </a:solidFill>
          <a:ln w="12700" algn="ctr">
            <a:noFill/>
            <a:miter lim="800000"/>
            <a:headEnd/>
            <a:tailEnd/>
          </a:ln>
          <a:effectLst/>
          <a:scene3d>
            <a:camera prst="orthographicFront"/>
            <a:lightRig rig="threePt" dir="t"/>
          </a:scene3d>
          <a:sp3d prstMaterial="matte"/>
        </p:spPr>
        <p:txBody>
          <a:bodyPr anchor="ctr"/>
          <a:lstStyle/>
          <a:p>
            <a:pPr marL="182880" lvl="0" indent="-182880" algn="l">
              <a:lnSpc>
                <a:spcPct val="150000"/>
              </a:lnSpc>
              <a:buFont typeface="Arial" pitchFamily="34" charset="0"/>
              <a:buChar char="•"/>
            </a:pPr>
            <a:r>
              <a:rPr lang="en-US" sz="1400" dirty="0" smtClean="0">
                <a:effectLst/>
              </a:rPr>
              <a:t>Broad and customizable</a:t>
            </a:r>
          </a:p>
          <a:p>
            <a:pPr marL="182880" lvl="0" indent="-182880" algn="l">
              <a:lnSpc>
                <a:spcPct val="150000"/>
              </a:lnSpc>
              <a:buFont typeface="Arial" pitchFamily="34" charset="0"/>
              <a:buChar char="•"/>
            </a:pPr>
            <a:r>
              <a:rPr lang="en-US" sz="1400" dirty="0" smtClean="0">
                <a:effectLst/>
              </a:rPr>
              <a:t>High volume  processing</a:t>
            </a:r>
          </a:p>
          <a:p>
            <a:pPr marL="182880" lvl="0" indent="-182880" algn="l">
              <a:lnSpc>
                <a:spcPct val="150000"/>
              </a:lnSpc>
              <a:buFont typeface="Arial" pitchFamily="34" charset="0"/>
              <a:buChar char="•"/>
            </a:pPr>
            <a:r>
              <a:rPr lang="en-US" sz="1400" dirty="0" smtClean="0">
                <a:effectLst/>
              </a:rPr>
              <a:t>Meaningful normalization</a:t>
            </a:r>
          </a:p>
          <a:p>
            <a:pPr marL="182880" lvl="0" indent="-182880" algn="l">
              <a:lnSpc>
                <a:spcPct val="150000"/>
              </a:lnSpc>
              <a:buFont typeface="Arial" pitchFamily="34" charset="0"/>
              <a:buChar char="•"/>
            </a:pPr>
            <a:r>
              <a:rPr lang="en-US" sz="1400" dirty="0" smtClean="0">
                <a:effectLst/>
              </a:rPr>
              <a:t>Assured  reliability</a:t>
            </a:r>
            <a:endParaRPr lang="en-US" sz="1400" dirty="0">
              <a:effectLst/>
            </a:endParaRPr>
          </a:p>
        </p:txBody>
      </p:sp>
      <p:sp>
        <p:nvSpPr>
          <p:cNvPr id="429078" name="Rectangle 22"/>
          <p:cNvSpPr>
            <a:spLocks noChangeArrowheads="1"/>
          </p:cNvSpPr>
          <p:nvPr/>
        </p:nvSpPr>
        <p:spPr bwMode="auto">
          <a:xfrm flipH="1">
            <a:off x="0" y="4067248"/>
            <a:ext cx="2438400" cy="1953378"/>
          </a:xfrm>
          <a:prstGeom prst="rect">
            <a:avLst/>
          </a:prstGeom>
          <a:solidFill>
            <a:srgbClr val="0070C0">
              <a:alpha val="70000"/>
            </a:srgbClr>
          </a:solidFill>
          <a:ln w="12700" algn="ctr">
            <a:noFill/>
            <a:miter lim="800000"/>
            <a:headEnd/>
            <a:tailEnd/>
          </a:ln>
          <a:effectLst/>
          <a:scene3d>
            <a:camera prst="orthographicFront"/>
            <a:lightRig rig="threePt" dir="t"/>
          </a:scene3d>
          <a:sp3d prstMaterial="matte"/>
        </p:spPr>
        <p:txBody>
          <a:bodyPr anchor="ctr"/>
          <a:lstStyle/>
          <a:p>
            <a:pPr marL="182880" lvl="0" indent="-182880" algn="l">
              <a:buFont typeface="Arial" pitchFamily="34" charset="0"/>
              <a:buChar char="•"/>
            </a:pPr>
            <a:endParaRPr lang="en-US" sz="1400" dirty="0" smtClean="0">
              <a:effectLst/>
            </a:endParaRPr>
          </a:p>
          <a:p>
            <a:pPr marL="182880" lvl="0" indent="-182880" algn="l">
              <a:lnSpc>
                <a:spcPct val="150000"/>
              </a:lnSpc>
              <a:buFont typeface="Arial" pitchFamily="34" charset="0"/>
              <a:buChar char="•"/>
            </a:pPr>
            <a:r>
              <a:rPr lang="en-US" sz="1400" dirty="0" smtClean="0">
                <a:effectLst/>
              </a:rPr>
              <a:t>Pattern based rules</a:t>
            </a:r>
          </a:p>
          <a:p>
            <a:pPr marL="182880" lvl="0" indent="-182880" algn="l">
              <a:lnSpc>
                <a:spcPct val="150000"/>
              </a:lnSpc>
              <a:buFont typeface="Arial" pitchFamily="34" charset="0"/>
              <a:buChar char="•"/>
            </a:pPr>
            <a:r>
              <a:rPr lang="en-US" sz="1400" dirty="0" smtClean="0">
                <a:effectLst/>
              </a:rPr>
              <a:t>Global Intelligence  Network integration</a:t>
            </a:r>
          </a:p>
          <a:p>
            <a:pPr marL="182880" lvl="0" indent="-182880" algn="l">
              <a:lnSpc>
                <a:spcPct val="150000"/>
              </a:lnSpc>
              <a:buFont typeface="Arial" pitchFamily="34" charset="0"/>
              <a:buChar char="•"/>
            </a:pPr>
            <a:r>
              <a:rPr lang="en-US" sz="1400" dirty="0" smtClean="0">
                <a:effectLst/>
              </a:rPr>
              <a:t>Asset groupings</a:t>
            </a:r>
          </a:p>
          <a:p>
            <a:pPr marL="182880" lvl="0" indent="-182880" algn="l">
              <a:lnSpc>
                <a:spcPct val="150000"/>
              </a:lnSpc>
              <a:buFont typeface="Arial" pitchFamily="34" charset="0"/>
              <a:buChar char="•"/>
            </a:pPr>
            <a:r>
              <a:rPr lang="en-US" sz="1400" dirty="0" smtClean="0">
                <a:effectLst/>
              </a:rPr>
              <a:t>Over 400 out of box queries</a:t>
            </a:r>
          </a:p>
          <a:p>
            <a:pPr marL="182880" lvl="0" indent="-182880" algn="l"/>
            <a:endParaRPr lang="en-US" sz="1800" dirty="0"/>
          </a:p>
        </p:txBody>
      </p:sp>
      <p:pic>
        <p:nvPicPr>
          <p:cNvPr id="27" name="Picture 26" descr="NIPage_Sym_Horiz_RGB.jpg"/>
          <p:cNvPicPr>
            <a:picLocks noChangeAspect="1"/>
          </p:cNvPicPr>
          <p:nvPr/>
        </p:nvPicPr>
        <p:blipFill>
          <a:blip r:embed="rId3" cstate="print"/>
          <a:stretch>
            <a:fillRect/>
          </a:stretch>
        </p:blipFill>
        <p:spPr>
          <a:xfrm>
            <a:off x="3657601" y="2715640"/>
            <a:ext cx="762000" cy="201168"/>
          </a:xfrm>
          <a:prstGeom prst="rect">
            <a:avLst/>
          </a:prstGeom>
        </p:spPr>
      </p:pic>
      <p:sp>
        <p:nvSpPr>
          <p:cNvPr id="28"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29077"/>
                                        </p:tgtEl>
                                        <p:attrNameLst>
                                          <p:attrName>style.visibility</p:attrName>
                                        </p:attrNameLst>
                                      </p:cBhvr>
                                      <p:to>
                                        <p:strVal val="visible"/>
                                      </p:to>
                                    </p:set>
                                    <p:animEffect transition="in" filter="wipe(right)">
                                      <p:cBhvr>
                                        <p:cTn id="7" dur="500"/>
                                        <p:tgtEl>
                                          <p:spTgt spid="42907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29075"/>
                                        </p:tgtEl>
                                        <p:attrNameLst>
                                          <p:attrName>style.visibility</p:attrName>
                                        </p:attrNameLst>
                                      </p:cBhvr>
                                      <p:to>
                                        <p:strVal val="visible"/>
                                      </p:to>
                                    </p:set>
                                    <p:animEffect transition="in" filter="wipe(left)">
                                      <p:cBhvr>
                                        <p:cTn id="11" dur="500"/>
                                        <p:tgtEl>
                                          <p:spTgt spid="429075"/>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429078"/>
                                        </p:tgtEl>
                                        <p:attrNameLst>
                                          <p:attrName>style.visibility</p:attrName>
                                        </p:attrNameLst>
                                      </p:cBhvr>
                                      <p:to>
                                        <p:strVal val="visible"/>
                                      </p:to>
                                    </p:set>
                                    <p:animEffect transition="in" filter="wipe(right)">
                                      <p:cBhvr>
                                        <p:cTn id="15" dur="500"/>
                                        <p:tgtEl>
                                          <p:spTgt spid="429078"/>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29076"/>
                                        </p:tgtEl>
                                        <p:attrNameLst>
                                          <p:attrName>style.visibility</p:attrName>
                                        </p:attrNameLst>
                                      </p:cBhvr>
                                      <p:to>
                                        <p:strVal val="visible"/>
                                      </p:to>
                                    </p:set>
                                    <p:animEffect transition="in" filter="wipe(left)">
                                      <p:cBhvr>
                                        <p:cTn id="19" dur="500"/>
                                        <p:tgtEl>
                                          <p:spTgt spid="429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75" grpId="0" animBg="1"/>
      <p:bldP spid="429076" grpId="0" animBg="1"/>
      <p:bldP spid="429077" grpId="0" animBg="1"/>
      <p:bldP spid="42907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title"/>
          </p:nvPr>
        </p:nvSpPr>
        <p:spPr>
          <a:xfrm>
            <a:off x="142875" y="152400"/>
            <a:ext cx="7014154" cy="952500"/>
          </a:xfrm>
        </p:spPr>
        <p:txBody>
          <a:bodyPr anchor="b"/>
          <a:lstStyle/>
          <a:p>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Security Information Manager</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From Data to Actionable Intelligence</a:t>
            </a:r>
            <a:endParaRPr lang="en-US"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1"/>
          </p:nvPr>
        </p:nvSpPr>
        <p:spPr>
          <a:xfrm>
            <a:off x="8437890" y="6094512"/>
            <a:ext cx="153888" cy="153888"/>
          </a:xfrm>
        </p:spPr>
        <p:txBody>
          <a:bodyPr/>
          <a:lstStyle/>
          <a:p>
            <a:pPr>
              <a:defRPr/>
            </a:pPr>
            <a:fld id="{D90B13B2-3766-4EAA-A053-8CEDA810FDCC}" type="slidenum">
              <a:rPr lang="en-US" smtClean="0"/>
              <a:pPr>
                <a:defRPr/>
              </a:pPr>
              <a:t>5</a:t>
            </a:fld>
            <a:endParaRPr lang="en-US" dirty="0"/>
          </a:p>
        </p:txBody>
      </p:sp>
      <p:grpSp>
        <p:nvGrpSpPr>
          <p:cNvPr id="9" name="Group 9"/>
          <p:cNvGrpSpPr/>
          <p:nvPr/>
        </p:nvGrpSpPr>
        <p:grpSpPr>
          <a:xfrm>
            <a:off x="2897213" y="4982159"/>
            <a:ext cx="5772977" cy="1011685"/>
            <a:chOff x="1918855" y="4870450"/>
            <a:chExt cx="6469496" cy="1066799"/>
          </a:xfrm>
        </p:grpSpPr>
        <p:sp>
          <p:nvSpPr>
            <p:cNvPr id="3" name="AutoShape 14"/>
            <p:cNvSpPr>
              <a:spLocks noChangeArrowheads="1"/>
            </p:cNvSpPr>
            <p:nvPr/>
          </p:nvSpPr>
          <p:spPr bwMode="auto">
            <a:xfrm>
              <a:off x="4701887" y="5521324"/>
              <a:ext cx="1682750" cy="415925"/>
            </a:xfrm>
            <a:prstGeom prst="roundRect">
              <a:avLst>
                <a:gd name="adj" fmla="val 16667"/>
              </a:avLst>
            </a:prstGeom>
            <a:gradFill rotWithShape="1">
              <a:gsLst>
                <a:gs pos="0">
                  <a:srgbClr val="FF9900"/>
                </a:gs>
                <a:gs pos="100000">
                  <a:srgbClr val="FFDBA6"/>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9900"/>
              </a:extrusionClr>
            </a:sp3d>
          </p:spPr>
          <p:txBody>
            <a:bodyPr wrap="none" anchor="ctr">
              <a:flatTx/>
            </a:bodyPr>
            <a:lstStyle/>
            <a:p>
              <a:pPr algn="ctr" eaLnBrk="0" hangingPunct="0"/>
              <a:r>
                <a:rPr lang="en-US" sz="1200" dirty="0">
                  <a:effectLst/>
                </a:rPr>
                <a:t>Antivirus</a:t>
              </a:r>
            </a:p>
          </p:txBody>
        </p:sp>
        <p:sp>
          <p:nvSpPr>
            <p:cNvPr id="4" name="AutoShape 15"/>
            <p:cNvSpPr>
              <a:spLocks noChangeArrowheads="1"/>
            </p:cNvSpPr>
            <p:nvPr/>
          </p:nvSpPr>
          <p:spPr bwMode="auto">
            <a:xfrm>
              <a:off x="6705601" y="5521324"/>
              <a:ext cx="1682750" cy="415925"/>
            </a:xfrm>
            <a:prstGeom prst="roundRect">
              <a:avLst>
                <a:gd name="adj" fmla="val 16667"/>
              </a:avLst>
            </a:prstGeom>
            <a:gradFill rotWithShape="1">
              <a:gsLst>
                <a:gs pos="0">
                  <a:srgbClr val="FFD629"/>
                </a:gs>
                <a:gs pos="100000">
                  <a:srgbClr val="FFF1B4"/>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D629"/>
              </a:extrusionClr>
            </a:sp3d>
          </p:spPr>
          <p:txBody>
            <a:bodyPr wrap="none" bIns="9144" anchor="ctr">
              <a:flatTx/>
            </a:bodyPr>
            <a:lstStyle/>
            <a:p>
              <a:pPr algn="ctr" eaLnBrk="0" hangingPunct="0"/>
              <a:r>
                <a:rPr lang="en-US" sz="1200" dirty="0">
                  <a:effectLst/>
                </a:rPr>
                <a:t>Antispyware</a:t>
              </a:r>
            </a:p>
          </p:txBody>
        </p:sp>
        <p:sp>
          <p:nvSpPr>
            <p:cNvPr id="5" name="AutoShape 16"/>
            <p:cNvSpPr>
              <a:spLocks noChangeArrowheads="1"/>
            </p:cNvSpPr>
            <p:nvPr/>
          </p:nvSpPr>
          <p:spPr bwMode="auto">
            <a:xfrm>
              <a:off x="5864226" y="4870450"/>
              <a:ext cx="1682750" cy="415925"/>
            </a:xfrm>
            <a:prstGeom prst="roundRect">
              <a:avLst>
                <a:gd name="adj" fmla="val 16667"/>
              </a:avLst>
            </a:prstGeom>
            <a:gradFill rotWithShape="1">
              <a:gsLst>
                <a:gs pos="0">
                  <a:srgbClr val="CC3300"/>
                </a:gs>
                <a:gs pos="100000">
                  <a:srgbClr val="EDB8A6"/>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CC3300"/>
              </a:extrusionClr>
            </a:sp3d>
          </p:spPr>
          <p:txBody>
            <a:bodyPr wrap="none" anchor="ctr">
              <a:flatTx/>
            </a:bodyPr>
            <a:lstStyle/>
            <a:p>
              <a:pPr algn="ctr" eaLnBrk="0" hangingPunct="0"/>
              <a:r>
                <a:rPr lang="en-US" sz="1200" dirty="0">
                  <a:effectLst/>
                </a:rPr>
                <a:t>Intrusion</a:t>
              </a:r>
              <a:br>
                <a:rPr lang="en-US" sz="1200" dirty="0">
                  <a:effectLst/>
                </a:rPr>
              </a:br>
              <a:r>
                <a:rPr lang="en-US" sz="1200" dirty="0">
                  <a:effectLst/>
                </a:rPr>
                <a:t>Prevention</a:t>
              </a:r>
            </a:p>
          </p:txBody>
        </p:sp>
        <p:sp>
          <p:nvSpPr>
            <p:cNvPr id="6" name="AutoShape 17"/>
            <p:cNvSpPr>
              <a:spLocks noChangeArrowheads="1"/>
            </p:cNvSpPr>
            <p:nvPr/>
          </p:nvSpPr>
          <p:spPr bwMode="auto">
            <a:xfrm>
              <a:off x="3860512" y="4870450"/>
              <a:ext cx="1682750" cy="415925"/>
            </a:xfrm>
            <a:prstGeom prst="roundRect">
              <a:avLst>
                <a:gd name="adj" fmla="val 16667"/>
              </a:avLst>
            </a:prstGeom>
            <a:gradFill rotWithShape="1">
              <a:gsLst>
                <a:gs pos="0">
                  <a:srgbClr val="336699"/>
                </a:gs>
                <a:gs pos="100000">
                  <a:srgbClr val="B8CADB"/>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336699"/>
              </a:extrusionClr>
            </a:sp3d>
          </p:spPr>
          <p:txBody>
            <a:bodyPr wrap="none" anchor="ctr">
              <a:flatTx/>
            </a:bodyPr>
            <a:lstStyle/>
            <a:p>
              <a:pPr algn="ctr" eaLnBrk="0" hangingPunct="0"/>
              <a:r>
                <a:rPr lang="en-US" sz="1200" dirty="0">
                  <a:effectLst/>
                </a:rPr>
                <a:t>Firewall</a:t>
              </a:r>
            </a:p>
          </p:txBody>
        </p:sp>
        <p:sp>
          <p:nvSpPr>
            <p:cNvPr id="7" name="AutoShape 18"/>
            <p:cNvSpPr>
              <a:spLocks noChangeArrowheads="1"/>
            </p:cNvSpPr>
            <p:nvPr/>
          </p:nvSpPr>
          <p:spPr bwMode="auto">
            <a:xfrm>
              <a:off x="2760230" y="5521324"/>
              <a:ext cx="1682750" cy="415925"/>
            </a:xfrm>
            <a:prstGeom prst="roundRect">
              <a:avLst>
                <a:gd name="adj" fmla="val 16667"/>
              </a:avLst>
            </a:prstGeom>
            <a:gradFill rotWithShape="1">
              <a:gsLst>
                <a:gs pos="0">
                  <a:srgbClr val="808000"/>
                </a:gs>
                <a:gs pos="100000">
                  <a:srgbClr val="D3D3A6"/>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808000"/>
              </a:extrusionClr>
            </a:sp3d>
          </p:spPr>
          <p:txBody>
            <a:bodyPr wrap="none" anchor="ctr">
              <a:flatTx/>
            </a:bodyPr>
            <a:lstStyle/>
            <a:p>
              <a:pPr algn="ctr" eaLnBrk="0" hangingPunct="0"/>
              <a:r>
                <a:rPr lang="en-US" sz="1200" dirty="0">
                  <a:effectLst/>
                </a:rPr>
                <a:t>Device and Application</a:t>
              </a:r>
            </a:p>
            <a:p>
              <a:pPr algn="ctr" eaLnBrk="0" hangingPunct="0"/>
              <a:r>
                <a:rPr lang="en-US" sz="1200" dirty="0">
                  <a:effectLst/>
                </a:rPr>
                <a:t>Control</a:t>
              </a:r>
            </a:p>
          </p:txBody>
        </p:sp>
        <p:sp>
          <p:nvSpPr>
            <p:cNvPr id="8" name="AutoShape 19"/>
            <p:cNvSpPr>
              <a:spLocks noChangeArrowheads="1"/>
            </p:cNvSpPr>
            <p:nvPr/>
          </p:nvSpPr>
          <p:spPr bwMode="auto">
            <a:xfrm>
              <a:off x="1918855" y="4870450"/>
              <a:ext cx="1682750" cy="415925"/>
            </a:xfrm>
            <a:prstGeom prst="roundRect">
              <a:avLst>
                <a:gd name="adj" fmla="val 16667"/>
              </a:avLst>
            </a:prstGeom>
            <a:gradFill rotWithShape="1">
              <a:gsLst>
                <a:gs pos="0">
                  <a:schemeClr val="hlink"/>
                </a:gs>
                <a:gs pos="100000">
                  <a:schemeClr val="hlink">
                    <a:gamma/>
                    <a:tint val="34902"/>
                    <a:invGamma/>
                  </a:schemeClr>
                </a:gs>
              </a:gsLst>
              <a:lin ang="5400000" scaled="1"/>
            </a:gradFill>
            <a:ln w="9525">
              <a:round/>
              <a:headEnd/>
              <a:tailEnd/>
            </a:ln>
            <a:effectLst/>
            <a:scene3d>
              <a:camera prst="legacyObliqueTopRight"/>
              <a:lightRig rig="legacyFlat3" dir="b"/>
            </a:scene3d>
            <a:sp3d extrusionH="430200" prstMaterial="legacyMatte">
              <a:bevelT w="13500" h="13500" prst="angle"/>
              <a:bevelB w="13500" h="13500" prst="angle"/>
              <a:extrusionClr>
                <a:schemeClr val="hlink"/>
              </a:extrusionClr>
            </a:sp3d>
          </p:spPr>
          <p:txBody>
            <a:bodyPr wrap="none" anchor="ctr">
              <a:flatTx/>
            </a:bodyPr>
            <a:lstStyle/>
            <a:p>
              <a:pPr algn="ctr" eaLnBrk="0" hangingPunct="0">
                <a:defRPr/>
              </a:pPr>
              <a:r>
                <a:rPr lang="en-US" sz="1200" dirty="0">
                  <a:effectLst/>
                  <a:latin typeface="Arial" charset="0"/>
                  <a:cs typeface="Arial" charset="0"/>
                </a:rPr>
                <a:t>Network Access</a:t>
              </a:r>
              <a:br>
                <a:rPr lang="en-US" sz="1200" dirty="0">
                  <a:effectLst/>
                  <a:latin typeface="Arial" charset="0"/>
                  <a:cs typeface="Arial" charset="0"/>
                </a:rPr>
              </a:br>
              <a:r>
                <a:rPr lang="en-US" sz="1200" dirty="0">
                  <a:effectLst/>
                  <a:latin typeface="Arial" charset="0"/>
                  <a:cs typeface="Arial" charset="0"/>
                </a:rPr>
                <a:t>Control</a:t>
              </a:r>
            </a:p>
          </p:txBody>
        </p:sp>
      </p:grpSp>
      <p:grpSp>
        <p:nvGrpSpPr>
          <p:cNvPr id="10" name="Group 43"/>
          <p:cNvGrpSpPr/>
          <p:nvPr/>
        </p:nvGrpSpPr>
        <p:grpSpPr>
          <a:xfrm>
            <a:off x="2809135" y="2594067"/>
            <a:ext cx="6055007" cy="2024494"/>
            <a:chOff x="2920141" y="2897520"/>
            <a:chExt cx="6055007" cy="2024494"/>
          </a:xfrm>
        </p:grpSpPr>
        <p:grpSp>
          <p:nvGrpSpPr>
            <p:cNvPr id="11" name="Group 12"/>
            <p:cNvGrpSpPr/>
            <p:nvPr/>
          </p:nvGrpSpPr>
          <p:grpSpPr>
            <a:xfrm rot="10800000">
              <a:off x="2920141" y="2897520"/>
              <a:ext cx="6055007" cy="2024494"/>
              <a:chOff x="2033515" y="2006221"/>
              <a:chExt cx="5472754" cy="3495414"/>
            </a:xfrm>
            <a:solidFill>
              <a:schemeClr val="bg2"/>
            </a:solidFill>
          </p:grpSpPr>
          <p:sp>
            <p:nvSpPr>
              <p:cNvPr id="22" name="Oval 21"/>
              <p:cNvSpPr/>
              <p:nvPr/>
            </p:nvSpPr>
            <p:spPr bwMode="auto">
              <a:xfrm>
                <a:off x="2033516" y="2006221"/>
                <a:ext cx="5472753" cy="464024"/>
              </a:xfrm>
              <a:prstGeom prst="ellipse">
                <a:avLst/>
              </a:prstGeom>
              <a:grpFill/>
              <a:ln w="38100" cap="flat" cmpd="sng" algn="ctr">
                <a:solidFill>
                  <a:schemeClr val="bg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23" name="Straight Connector 22"/>
              <p:cNvCxnSpPr>
                <a:stCxn id="22" idx="2"/>
              </p:cNvCxnSpPr>
              <p:nvPr/>
            </p:nvCxnSpPr>
            <p:spPr bwMode="auto">
              <a:xfrm rot="10800000" flipH="1" flipV="1">
                <a:off x="2033515" y="2238232"/>
                <a:ext cx="1665027" cy="3261815"/>
              </a:xfrm>
              <a:prstGeom prst="line">
                <a:avLst/>
              </a:prstGeom>
              <a:grpFill/>
              <a:ln w="38100" cap="flat" cmpd="sng" algn="ctr">
                <a:solidFill>
                  <a:schemeClr val="bg2"/>
                </a:solidFill>
                <a:prstDash val="solid"/>
                <a:round/>
                <a:headEnd type="none" w="med" len="med"/>
                <a:tailEnd type="none" w="med" len="med"/>
              </a:ln>
              <a:effectLst/>
            </p:spPr>
          </p:cxnSp>
          <p:cxnSp>
            <p:nvCxnSpPr>
              <p:cNvPr id="24" name="Straight Connector 23"/>
              <p:cNvCxnSpPr>
                <a:stCxn id="22" idx="6"/>
              </p:cNvCxnSpPr>
              <p:nvPr/>
            </p:nvCxnSpPr>
            <p:spPr bwMode="auto">
              <a:xfrm flipH="1">
                <a:off x="5895833" y="2238233"/>
                <a:ext cx="1610436" cy="3261814"/>
              </a:xfrm>
              <a:prstGeom prst="line">
                <a:avLst/>
              </a:prstGeom>
              <a:grpFill/>
              <a:ln w="38100" cap="flat" cmpd="sng" algn="ctr">
                <a:solidFill>
                  <a:schemeClr val="bg2"/>
                </a:solidFill>
                <a:prstDash val="solid"/>
                <a:round/>
                <a:headEnd type="none" w="med" len="med"/>
                <a:tailEnd type="none" w="med" len="med"/>
              </a:ln>
              <a:effectLst/>
            </p:spPr>
          </p:cxnSp>
          <p:cxnSp>
            <p:nvCxnSpPr>
              <p:cNvPr id="25" name="Straight Connector 24"/>
              <p:cNvCxnSpPr/>
              <p:nvPr/>
            </p:nvCxnSpPr>
            <p:spPr bwMode="auto">
              <a:xfrm>
                <a:off x="3698542" y="5500047"/>
                <a:ext cx="2197291" cy="1588"/>
              </a:xfrm>
              <a:prstGeom prst="line">
                <a:avLst/>
              </a:prstGeom>
              <a:grpFill/>
              <a:ln w="38100" cap="flat" cmpd="sng" algn="ctr">
                <a:solidFill>
                  <a:schemeClr val="bg2"/>
                </a:solidFill>
                <a:prstDash val="solid"/>
                <a:round/>
                <a:headEnd type="none" w="med" len="med"/>
                <a:tailEnd type="none" w="med" len="med"/>
              </a:ln>
              <a:effectLst/>
            </p:spPr>
          </p:cxnSp>
        </p:grpSp>
        <p:sp>
          <p:nvSpPr>
            <p:cNvPr id="56" name="TextBox 55"/>
            <p:cNvSpPr txBox="1"/>
            <p:nvPr/>
          </p:nvSpPr>
          <p:spPr>
            <a:xfrm>
              <a:off x="3733451" y="3473454"/>
              <a:ext cx="4452976" cy="615553"/>
            </a:xfrm>
            <a:prstGeom prst="rect">
              <a:avLst/>
            </a:prstGeom>
            <a:noFill/>
          </p:spPr>
          <p:txBody>
            <a:bodyPr wrap="square" rtlCol="0" anchor="b">
              <a:spAutoFit/>
            </a:bodyPr>
            <a:lstStyle/>
            <a:p>
              <a:pPr algn="ctr"/>
              <a:r>
                <a:rPr lang="en-US" sz="1600" b="1" dirty="0" smtClean="0">
                  <a:effectLst/>
                </a:rPr>
                <a:t>Security Information Manager</a:t>
              </a:r>
            </a:p>
            <a:p>
              <a:pPr algn="ctr"/>
              <a:r>
                <a:rPr lang="en-US" sz="1800" b="1" dirty="0" smtClean="0">
                  <a:effectLst/>
                </a:rPr>
                <a:t>Aggregation and Correlation</a:t>
              </a:r>
            </a:p>
          </p:txBody>
        </p:sp>
      </p:grpSp>
      <p:grpSp>
        <p:nvGrpSpPr>
          <p:cNvPr id="12" name="Group 42"/>
          <p:cNvGrpSpPr/>
          <p:nvPr/>
        </p:nvGrpSpPr>
        <p:grpSpPr>
          <a:xfrm>
            <a:off x="3734548" y="3908818"/>
            <a:ext cx="4477700" cy="1573173"/>
            <a:chOff x="3845554" y="4212271"/>
            <a:chExt cx="4477700" cy="1573173"/>
          </a:xfrm>
        </p:grpSpPr>
        <p:cxnSp>
          <p:nvCxnSpPr>
            <p:cNvPr id="29" name="Straight Arrow Connector 28"/>
            <p:cNvCxnSpPr/>
            <p:nvPr/>
          </p:nvCxnSpPr>
          <p:spPr bwMode="auto">
            <a:xfrm rot="16200000" flipV="1">
              <a:off x="3375441" y="4682384"/>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3" name="Straight Arrow Connector 32"/>
            <p:cNvCxnSpPr/>
            <p:nvPr/>
          </p:nvCxnSpPr>
          <p:spPr bwMode="auto">
            <a:xfrm rot="16200000" flipV="1">
              <a:off x="4207075" y="5293055"/>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6" name="Straight Arrow Connector 35"/>
            <p:cNvCxnSpPr/>
            <p:nvPr/>
          </p:nvCxnSpPr>
          <p:spPr bwMode="auto">
            <a:xfrm rot="16200000" flipV="1">
              <a:off x="5083328" y="4682384"/>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7" name="Straight Arrow Connector 36"/>
            <p:cNvCxnSpPr/>
            <p:nvPr/>
          </p:nvCxnSpPr>
          <p:spPr bwMode="auto">
            <a:xfrm rot="16200000" flipV="1">
              <a:off x="5959805" y="5293056"/>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8" name="Straight Arrow Connector 37"/>
            <p:cNvCxnSpPr/>
            <p:nvPr/>
          </p:nvCxnSpPr>
          <p:spPr bwMode="auto">
            <a:xfrm rot="16200000" flipV="1">
              <a:off x="6908409" y="4682384"/>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cxnSp>
          <p:nvCxnSpPr>
            <p:cNvPr id="39" name="Straight Arrow Connector 38"/>
            <p:cNvCxnSpPr/>
            <p:nvPr/>
          </p:nvCxnSpPr>
          <p:spPr bwMode="auto">
            <a:xfrm rot="16200000" flipV="1">
              <a:off x="7840779" y="5302969"/>
              <a:ext cx="952588" cy="12362"/>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grpSp>
      <p:sp>
        <p:nvSpPr>
          <p:cNvPr id="40" name="TextBox 39"/>
          <p:cNvSpPr txBox="1"/>
          <p:nvPr/>
        </p:nvSpPr>
        <p:spPr>
          <a:xfrm>
            <a:off x="0" y="1679338"/>
            <a:ext cx="4129776" cy="1061829"/>
          </a:xfrm>
          <a:prstGeom prst="rect">
            <a:avLst/>
          </a:prstGeom>
          <a:noFill/>
          <a:scene3d>
            <a:camera prst="orthographicFront"/>
            <a:lightRig rig="threePt" dir="t"/>
          </a:scene3d>
          <a:sp3d>
            <a:bevelT/>
          </a:sp3d>
        </p:spPr>
        <p:txBody>
          <a:bodyPr wrap="square" rtlCol="0">
            <a:spAutoFit/>
          </a:bodyPr>
          <a:lstStyle/>
          <a:p>
            <a:pPr indent="-457200" algn="l">
              <a:lnSpc>
                <a:spcPct val="150000"/>
              </a:lnSpc>
              <a:buFont typeface="Arial" pitchFamily="34" charset="0"/>
              <a:buChar char="•"/>
            </a:pPr>
            <a:r>
              <a:rPr lang="en-US" sz="1400" b="1" u="sng" dirty="0" smtClean="0">
                <a:effectLst/>
              </a:rPr>
              <a:t>Reduced impact </a:t>
            </a:r>
            <a:r>
              <a:rPr lang="en-US" sz="1400" b="1" dirty="0" smtClean="0">
                <a:effectLst/>
              </a:rPr>
              <a:t>of malicious activities</a:t>
            </a:r>
          </a:p>
          <a:p>
            <a:pPr indent="-457200" algn="l">
              <a:lnSpc>
                <a:spcPct val="150000"/>
              </a:lnSpc>
              <a:buFont typeface="Arial" pitchFamily="34" charset="0"/>
              <a:buChar char="•"/>
            </a:pPr>
            <a:r>
              <a:rPr lang="en-US" sz="1400" b="1" u="sng" dirty="0" smtClean="0">
                <a:effectLst/>
              </a:rPr>
              <a:t>Quicker remediation</a:t>
            </a:r>
            <a:r>
              <a:rPr lang="en-US" sz="1400" b="1" dirty="0" smtClean="0">
                <a:effectLst/>
              </a:rPr>
              <a:t> with lower cost</a:t>
            </a:r>
          </a:p>
          <a:p>
            <a:pPr indent="-457200" algn="l">
              <a:lnSpc>
                <a:spcPct val="150000"/>
              </a:lnSpc>
              <a:buFont typeface="Arial" pitchFamily="34" charset="0"/>
              <a:buChar char="•"/>
            </a:pPr>
            <a:r>
              <a:rPr lang="en-US" sz="1400" b="1" dirty="0" smtClean="0">
                <a:effectLst/>
              </a:rPr>
              <a:t>Flexible and </a:t>
            </a:r>
            <a:r>
              <a:rPr lang="en-US" sz="1400" b="1" u="sng" dirty="0" smtClean="0">
                <a:effectLst/>
              </a:rPr>
              <a:t>fast information</a:t>
            </a:r>
            <a:r>
              <a:rPr lang="en-US" sz="1400" b="1" dirty="0" smtClean="0">
                <a:effectLst/>
              </a:rPr>
              <a:t> exchange</a:t>
            </a:r>
            <a:endParaRPr lang="en-US" sz="2000" b="1" dirty="0">
              <a:effectLst/>
            </a:endParaRPr>
          </a:p>
        </p:txBody>
      </p:sp>
      <p:sp>
        <p:nvSpPr>
          <p:cNvPr id="41" name="TextBox 40"/>
          <p:cNvSpPr txBox="1"/>
          <p:nvPr/>
        </p:nvSpPr>
        <p:spPr>
          <a:xfrm>
            <a:off x="76200" y="5148911"/>
            <a:ext cx="2431400" cy="646331"/>
          </a:xfrm>
          <a:prstGeom prst="rect">
            <a:avLst/>
          </a:prstGeom>
          <a:noFill/>
        </p:spPr>
        <p:txBody>
          <a:bodyPr wrap="square" rtlCol="0" anchor="b">
            <a:spAutoFit/>
          </a:bodyPr>
          <a:lstStyle/>
          <a:p>
            <a:pPr algn="ctr"/>
            <a:r>
              <a:rPr lang="en-US" sz="1800" b="1" dirty="0" smtClean="0">
                <a:effectLst/>
              </a:rPr>
              <a:t>Multiple Protection</a:t>
            </a:r>
          </a:p>
          <a:p>
            <a:pPr algn="ctr"/>
            <a:r>
              <a:rPr lang="en-US" sz="1800" b="1" dirty="0" smtClean="0">
                <a:effectLst/>
              </a:rPr>
              <a:t>Products</a:t>
            </a:r>
          </a:p>
        </p:txBody>
      </p:sp>
      <p:sp>
        <p:nvSpPr>
          <p:cNvPr id="30" name="AutoShape 15"/>
          <p:cNvSpPr>
            <a:spLocks noChangeArrowheads="1"/>
          </p:cNvSpPr>
          <p:nvPr/>
        </p:nvSpPr>
        <p:spPr bwMode="auto">
          <a:xfrm>
            <a:off x="4510545" y="1358094"/>
            <a:ext cx="2623175" cy="1219102"/>
          </a:xfrm>
          <a:prstGeom prst="roundRect">
            <a:avLst>
              <a:gd name="adj" fmla="val 16667"/>
            </a:avLst>
          </a:prstGeom>
          <a:gradFill rotWithShape="1">
            <a:gsLst>
              <a:gs pos="0">
                <a:srgbClr val="FFD629"/>
              </a:gs>
              <a:gs pos="100000">
                <a:srgbClr val="FFF1B4"/>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D629"/>
            </a:extrusionClr>
          </a:sp3d>
        </p:spPr>
        <p:txBody>
          <a:bodyPr wrap="none" bIns="9144" anchor="ctr">
            <a:flatTx/>
          </a:bodyPr>
          <a:lstStyle/>
          <a:p>
            <a:pPr algn="ctr"/>
            <a:r>
              <a:rPr lang="en-US" sz="1400" b="1" dirty="0" smtClean="0">
                <a:effectLst/>
              </a:rPr>
              <a:t>Security Information Manager</a:t>
            </a:r>
          </a:p>
          <a:p>
            <a:pPr algn="ctr"/>
            <a:r>
              <a:rPr lang="en-US" sz="1600" b="1" dirty="0" smtClean="0">
                <a:effectLst/>
              </a:rPr>
              <a:t>Prioritization</a:t>
            </a:r>
          </a:p>
          <a:p>
            <a:pPr algn="ctr"/>
            <a:r>
              <a:rPr lang="en-US" sz="1200" dirty="0" smtClean="0">
                <a:effectLst/>
              </a:rPr>
              <a:t>Alerts</a:t>
            </a:r>
          </a:p>
          <a:p>
            <a:pPr algn="ctr"/>
            <a:r>
              <a:rPr lang="en-US" sz="1200" dirty="0" smtClean="0">
                <a:effectLst/>
              </a:rPr>
              <a:t>Reports</a:t>
            </a:r>
          </a:p>
          <a:p>
            <a:pPr algn="ctr"/>
            <a:r>
              <a:rPr lang="en-US" sz="1200" dirty="0" smtClean="0">
                <a:effectLst/>
              </a:rPr>
              <a:t>Remediation</a:t>
            </a:r>
            <a:endParaRPr lang="en-US" sz="1200" dirty="0">
              <a:effectLst/>
            </a:endParaRPr>
          </a:p>
        </p:txBody>
      </p:sp>
      <p:sp>
        <p:nvSpPr>
          <p:cNvPr id="34" name="AutoShape 15"/>
          <p:cNvSpPr>
            <a:spLocks noChangeArrowheads="1"/>
          </p:cNvSpPr>
          <p:nvPr/>
        </p:nvSpPr>
        <p:spPr bwMode="auto">
          <a:xfrm>
            <a:off x="2526447" y="4774742"/>
            <a:ext cx="6337731" cy="1219102"/>
          </a:xfrm>
          <a:prstGeom prst="roundRect">
            <a:avLst>
              <a:gd name="adj" fmla="val 16667"/>
            </a:avLst>
          </a:prstGeom>
          <a:gradFill rotWithShape="1">
            <a:gsLst>
              <a:gs pos="0">
                <a:srgbClr val="FFD629"/>
              </a:gs>
              <a:gs pos="100000">
                <a:srgbClr val="FFF1B4"/>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D629"/>
            </a:extrusionClr>
          </a:sp3d>
        </p:spPr>
        <p:txBody>
          <a:bodyPr wrap="none" bIns="9144" anchor="ctr">
            <a:flatTx/>
          </a:bodyPr>
          <a:lstStyle/>
          <a:p>
            <a:pPr algn="ctr"/>
            <a:r>
              <a:rPr lang="en-US" sz="2800" b="1" dirty="0" smtClean="0">
                <a:effectLst/>
              </a:rPr>
              <a:t>Events</a:t>
            </a:r>
            <a:endParaRPr lang="en-US" sz="2800" dirty="0">
              <a:effectLst/>
            </a:endParaRPr>
          </a:p>
        </p:txBody>
      </p:sp>
      <p:sp>
        <p:nvSpPr>
          <p:cNvPr id="35" name="AutoShape 15"/>
          <p:cNvSpPr>
            <a:spLocks noChangeArrowheads="1"/>
          </p:cNvSpPr>
          <p:nvPr/>
        </p:nvSpPr>
        <p:spPr bwMode="auto">
          <a:xfrm>
            <a:off x="4506499" y="1358094"/>
            <a:ext cx="2623175" cy="1219102"/>
          </a:xfrm>
          <a:prstGeom prst="roundRect">
            <a:avLst>
              <a:gd name="adj" fmla="val 16667"/>
            </a:avLst>
          </a:prstGeom>
          <a:gradFill rotWithShape="1">
            <a:gsLst>
              <a:gs pos="0">
                <a:srgbClr val="FFD629"/>
              </a:gs>
              <a:gs pos="100000">
                <a:srgbClr val="FFF1B4"/>
              </a:gs>
            </a:gsLst>
            <a:lin ang="5400000" scaled="1"/>
          </a:gradFill>
          <a:ln w="9525">
            <a:round/>
            <a:headEnd/>
            <a:tailEnd/>
          </a:ln>
          <a:scene3d>
            <a:camera prst="legacyObliqueTopRight"/>
            <a:lightRig rig="legacyFlat3" dir="b"/>
          </a:scene3d>
          <a:sp3d extrusionH="430200" prstMaterial="legacyMatte">
            <a:bevelT w="13500" h="13500" prst="angle"/>
            <a:bevelB w="13500" h="13500" prst="angle"/>
            <a:extrusionClr>
              <a:srgbClr val="FFD629"/>
            </a:extrusionClr>
          </a:sp3d>
        </p:spPr>
        <p:txBody>
          <a:bodyPr wrap="none" bIns="9144" anchor="ctr">
            <a:flatTx/>
          </a:bodyPr>
          <a:lstStyle/>
          <a:p>
            <a:pPr algn="ctr"/>
            <a:r>
              <a:rPr lang="en-US" sz="1400" b="1" dirty="0" smtClean="0">
                <a:effectLst/>
              </a:rPr>
              <a:t>Security Information Manager</a:t>
            </a:r>
          </a:p>
          <a:p>
            <a:pPr algn="ctr"/>
            <a:endParaRPr lang="en-US" sz="1400" b="1" dirty="0" smtClean="0"/>
          </a:p>
          <a:p>
            <a:pPr algn="ctr"/>
            <a:r>
              <a:rPr lang="en-US" sz="1600" dirty="0" smtClean="0">
                <a:effectLst/>
              </a:rPr>
              <a:t>Prioritized</a:t>
            </a:r>
          </a:p>
          <a:p>
            <a:pPr algn="ctr"/>
            <a:r>
              <a:rPr lang="en-US" sz="1800" b="1" dirty="0" smtClean="0">
                <a:effectLst/>
              </a:rPr>
              <a:t>Incidents</a:t>
            </a:r>
          </a:p>
        </p:txBody>
      </p:sp>
      <p:sp>
        <p:nvSpPr>
          <p:cNvPr id="31"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20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ppt_x"/>
                                          </p:val>
                                        </p:tav>
                                        <p:tav tm="100000">
                                          <p:val>
                                            <p:strVal val="#ppt_x"/>
                                          </p:val>
                                        </p:tav>
                                      </p:tavLst>
                                    </p:anim>
                                    <p:anim calcmode="lin" valueType="num">
                                      <p:cBhvr additive="base">
                                        <p:cTn id="3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2000"/>
                                        <p:tgtEl>
                                          <p:spTgt spid="3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2000"/>
                                        <p:tgtEl>
                                          <p:spTgt spid="35"/>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0-#ppt_w/2"/>
                                          </p:val>
                                        </p:tav>
                                        <p:tav tm="100000">
                                          <p:val>
                                            <p:strVal val="#ppt_x"/>
                                          </p:val>
                                        </p:tav>
                                      </p:tavLst>
                                    </p:anim>
                                    <p:anim calcmode="lin" valueType="num">
                                      <p:cBhvr additive="base">
                                        <p:cTn id="47"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30" grpId="0" animBg="1"/>
      <p:bldP spid="34" grpId="0" animBg="1"/>
      <p:bldP spid="3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SSIM + DLP Are Complementary</a:t>
            </a:r>
            <a:endParaRPr lang="en-US" dirty="0"/>
          </a:p>
        </p:txBody>
      </p:sp>
      <p:graphicFrame>
        <p:nvGraphicFramePr>
          <p:cNvPr id="6" name="Content Placeholder 5"/>
          <p:cNvGraphicFramePr>
            <a:graphicFrameLocks noGrp="1"/>
          </p:cNvGraphicFramePr>
          <p:nvPr>
            <p:ph idx="1"/>
          </p:nvPr>
        </p:nvGraphicFramePr>
        <p:xfrm>
          <a:off x="142875" y="1300163"/>
          <a:ext cx="8543925" cy="5024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1"/>
          </p:nvPr>
        </p:nvSpPr>
        <p:spPr/>
        <p:txBody>
          <a:bodyPr/>
          <a:lstStyle/>
          <a:p>
            <a:fld id="{763488BB-76EF-48A4-94E6-7758EB87FCC8}" type="slidenum">
              <a:rPr lang="en-US" smtClean="0"/>
              <a:pPr/>
              <a:t>6</a:t>
            </a:fld>
            <a:endParaRPr lang="en-US"/>
          </a:p>
        </p:txBody>
      </p:sp>
      <p:sp>
        <p:nvSpPr>
          <p:cNvPr id="7" name="Footer Placeholder 1"/>
          <p:cNvSpPr>
            <a:spLocks noGrp="1"/>
          </p:cNvSpPr>
          <p:nvPr>
            <p:ph type="ftr" sz="quarter" idx="4294967295"/>
          </p:nvPr>
        </p:nvSpPr>
        <p:spPr>
          <a:xfrm>
            <a:off x="5951538" y="6643688"/>
            <a:ext cx="2276265" cy="153888"/>
          </a:xfrm>
          <a:prstGeom prst="rect">
            <a:avLst/>
          </a:prstGeom>
        </p:spPr>
        <p:txBody>
          <a:bodyPr/>
          <a:lstStyle/>
          <a:p>
            <a:pPr>
              <a:defRPr/>
            </a:pPr>
            <a:r>
              <a:rPr lang="en-US" sz="900" dirty="0" smtClean="0">
                <a:solidFill>
                  <a:schemeClr val="bg1"/>
                </a:solidFill>
              </a:rPr>
              <a:t>Symantec Security Information Manager</a:t>
            </a:r>
            <a:endParaRPr lang="en-US" sz="900" dirty="0">
              <a:solidFill>
                <a:schemeClr val="bg1"/>
              </a:solidFill>
            </a:endParaRPr>
          </a:p>
        </p:txBody>
      </p:sp>
      <p:sp>
        <p:nvSpPr>
          <p:cNvPr id="8"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28600"/>
            <a:ext cx="8382000" cy="535768"/>
          </a:xfrm>
        </p:spPr>
        <p:txBody>
          <a:bodyPr/>
          <a:lstStyle/>
          <a:p>
            <a:r>
              <a:rPr lang="en-US" dirty="0" smtClean="0"/>
              <a:t>SSIM 4.7 DLP Collector</a:t>
            </a:r>
            <a:endParaRPr lang="en-US" dirty="0"/>
          </a:p>
        </p:txBody>
      </p:sp>
      <p:graphicFrame>
        <p:nvGraphicFramePr>
          <p:cNvPr id="5" name="Group 28"/>
          <p:cNvGraphicFramePr>
            <a:graphicFrameLocks noGrp="1"/>
          </p:cNvGraphicFramePr>
          <p:nvPr>
            <p:ph idx="1"/>
          </p:nvPr>
        </p:nvGraphicFramePr>
        <p:xfrm>
          <a:off x="169025" y="914401"/>
          <a:ext cx="8670175" cy="5181600"/>
        </p:xfrm>
        <a:graphic>
          <a:graphicData uri="http://schemas.openxmlformats.org/drawingml/2006/table">
            <a:tbl>
              <a:tblPr/>
              <a:tblGrid>
                <a:gridCol w="3200671"/>
                <a:gridCol w="5469504"/>
              </a:tblGrid>
              <a:tr h="3388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cs typeface="Arial" charset="0"/>
                        </a:rPr>
                        <a:t>DLP Collector Features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cs typeface="Arial" charset="0"/>
                        </a:rPr>
                        <a:t>Description/Benefits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10627">
                <a:tc>
                  <a:txBody>
                    <a:bodyPr/>
                    <a:lstStyle/>
                    <a:p>
                      <a:r>
                        <a:rPr lang="en-US" sz="1600" dirty="0" smtClean="0"/>
                        <a:t>Custom user action</a:t>
                      </a:r>
                      <a:endParaRPr kumimoji="0" lang="en-US"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82880" marR="0" lvl="0" indent="-182880" algn="l" defTabSz="914400" rtl="0" eaLnBrk="1" fontAlgn="base" latinLnBrk="0" hangingPunct="1">
                        <a:lnSpc>
                          <a:spcPct val="100000"/>
                        </a:lnSpc>
                        <a:spcBef>
                          <a:spcPts val="600"/>
                        </a:spcBef>
                        <a:spcAft>
                          <a:spcPts val="600"/>
                        </a:spcAft>
                        <a:buClrTx/>
                        <a:buSzTx/>
                        <a:buFont typeface="Wingdings" pitchFamily="2" charset="2"/>
                        <a:buChar char="Ø"/>
                        <a:tabLst/>
                        <a:defRPr/>
                      </a:pPr>
                      <a:r>
                        <a:rPr lang="en-US" sz="1400" dirty="0" smtClean="0"/>
                        <a:t>Restricted workflow protects</a:t>
                      </a:r>
                      <a:r>
                        <a:rPr lang="en-US" sz="1400" baseline="0" dirty="0" smtClean="0"/>
                        <a:t> </a:t>
                      </a:r>
                      <a:r>
                        <a:rPr lang="en-US" sz="1400" dirty="0" smtClean="0"/>
                        <a:t>sensitive data</a:t>
                      </a:r>
                      <a:endParaRPr lang="en-US" sz="1400" kern="1200" dirty="0" smtClean="0">
                        <a:solidFill>
                          <a:schemeClr val="tx1"/>
                        </a:solidFill>
                        <a:latin typeface="+mn-lt"/>
                        <a:ea typeface="+mn-ea"/>
                        <a:cs typeface="+mn-cs"/>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r>
              <a:tr h="621254">
                <a:tc>
                  <a:txBody>
                    <a:bodyPr/>
                    <a:lstStyle/>
                    <a:p>
                      <a:r>
                        <a:rPr lang="en-US" sz="1600" dirty="0" smtClean="0"/>
                        <a:t>DLP associations</a:t>
                      </a:r>
                      <a:r>
                        <a:rPr lang="en-US" sz="1600" baseline="0" dirty="0" smtClean="0"/>
                        <a:t> with </a:t>
                      </a:r>
                      <a:r>
                        <a:rPr lang="en-US" sz="1600" dirty="0" smtClean="0"/>
                        <a:t>other data points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82880" marR="0" lvl="0" indent="-182880" algn="l" defTabSz="914400" rtl="0" eaLnBrk="1" fontAlgn="base" latinLnBrk="0" hangingPunct="1">
                        <a:lnSpc>
                          <a:spcPct val="100000"/>
                        </a:lnSpc>
                        <a:spcBef>
                          <a:spcPts val="600"/>
                        </a:spcBef>
                        <a:spcAft>
                          <a:spcPts val="600"/>
                        </a:spcAft>
                        <a:buClrTx/>
                        <a:buSzTx/>
                        <a:buFont typeface="Wingdings" pitchFamily="2" charset="2"/>
                        <a:buChar char="Ø"/>
                        <a:tabLst/>
                      </a:pPr>
                      <a:r>
                        <a:rPr lang="en-US" sz="1400" kern="1200" dirty="0" smtClean="0">
                          <a:solidFill>
                            <a:schemeClr val="tx1"/>
                          </a:solidFill>
                          <a:latin typeface="+mn-lt"/>
                          <a:ea typeface="+mn-ea"/>
                          <a:cs typeface="+mn-cs"/>
                        </a:rPr>
                        <a:t>Expands threat visibility to multiple attack vectors</a:t>
                      </a:r>
                    </a:p>
                    <a:p>
                      <a:pPr marL="182880" marR="0" lvl="0" indent="-182880" algn="l" defTabSz="914400" rtl="0" eaLnBrk="1" fontAlgn="base" latinLnBrk="0" hangingPunct="1">
                        <a:lnSpc>
                          <a:spcPct val="100000"/>
                        </a:lnSpc>
                        <a:spcBef>
                          <a:spcPts val="600"/>
                        </a:spcBef>
                        <a:spcAft>
                          <a:spcPts val="600"/>
                        </a:spcAft>
                        <a:buClrTx/>
                        <a:buSzTx/>
                        <a:buFont typeface="Wingdings" pitchFamily="2" charset="2"/>
                        <a:buChar char="Ø"/>
                        <a:tabLst/>
                      </a:pPr>
                      <a:r>
                        <a:rPr lang="en-US" sz="1400" kern="1200" baseline="0" dirty="0" smtClean="0">
                          <a:solidFill>
                            <a:schemeClr val="tx1"/>
                          </a:solidFill>
                          <a:latin typeface="+mn-lt"/>
                          <a:ea typeface="+mn-ea"/>
                          <a:cs typeface="+mn-cs"/>
                        </a:rPr>
                        <a:t>Early detection and improved forensics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r>
              <a:tr h="1666090">
                <a:tc>
                  <a:txBody>
                    <a:bodyPr/>
                    <a:lstStyle/>
                    <a:p>
                      <a:r>
                        <a:rPr lang="en-US" sz="1600" dirty="0" smtClean="0"/>
                        <a:t>DLP-specific Rules</a:t>
                      </a:r>
                      <a:endParaRPr lang="en-US" sz="1200" kern="1200" dirty="0" smtClean="0">
                        <a:solidFill>
                          <a:schemeClr val="tx1"/>
                        </a:solidFill>
                        <a:latin typeface="+mn-lt"/>
                        <a:ea typeface="+mn-ea"/>
                        <a:cs typeface="+mn-cs"/>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82880" lvl="0" indent="-182880">
                        <a:buFont typeface="Wingdings" pitchFamily="2" charset="2"/>
                        <a:buChar char="Ø"/>
                      </a:pPr>
                      <a:r>
                        <a:rPr lang="en-US" sz="1400" b="1" dirty="0" smtClean="0"/>
                        <a:t>Rule 1:</a:t>
                      </a:r>
                      <a:r>
                        <a:rPr lang="en-US" sz="1400" dirty="0" smtClean="0"/>
                        <a:t> ‘Forbidden Website’ to</a:t>
                      </a:r>
                      <a:r>
                        <a:rPr lang="en-US" sz="1400" baseline="0" dirty="0" smtClean="0"/>
                        <a:t> </a:t>
                      </a:r>
                      <a:r>
                        <a:rPr lang="en-US" sz="1400" dirty="0" smtClean="0"/>
                        <a:t>trigger</a:t>
                      </a:r>
                      <a:r>
                        <a:rPr lang="en-US" sz="1400" baseline="0" dirty="0" smtClean="0"/>
                        <a:t> </a:t>
                      </a:r>
                      <a:r>
                        <a:rPr lang="en-US" sz="1400" dirty="0" smtClean="0"/>
                        <a:t>Policy ‘Forbidden Website’ under Category ‘Endpoint’</a:t>
                      </a:r>
                    </a:p>
                    <a:p>
                      <a:pPr marL="182880" lvl="0" indent="-182880">
                        <a:buFont typeface="Wingdings" pitchFamily="2" charset="2"/>
                        <a:buChar char="Ø"/>
                      </a:pPr>
                      <a:endParaRPr lang="en-US" sz="1400" dirty="0" smtClean="0"/>
                    </a:p>
                    <a:p>
                      <a:pPr marL="182880" lvl="0" indent="-182880">
                        <a:buFont typeface="Wingdings" pitchFamily="2" charset="2"/>
                        <a:buChar char="Ø"/>
                      </a:pPr>
                      <a:r>
                        <a:rPr lang="en-US" sz="1400" b="1" dirty="0" smtClean="0"/>
                        <a:t>Rule 2:</a:t>
                      </a:r>
                      <a:r>
                        <a:rPr lang="en-US" sz="1400" dirty="0" smtClean="0"/>
                        <a:t> ‘Resume, Employee’ to</a:t>
                      </a:r>
                      <a:r>
                        <a:rPr lang="en-US" sz="1400" baseline="0" dirty="0" smtClean="0"/>
                        <a:t> </a:t>
                      </a:r>
                      <a:r>
                        <a:rPr lang="en-US" sz="1400" dirty="0" smtClean="0"/>
                        <a:t>trigger Policy ‘Resumes’ under Category ‘E-mail’</a:t>
                      </a:r>
                    </a:p>
                    <a:p>
                      <a:pPr marL="182880" lvl="0" indent="-182880">
                        <a:buFont typeface="Wingdings" pitchFamily="2" charset="2"/>
                        <a:buChar char="Ø"/>
                      </a:pPr>
                      <a:endParaRPr lang="en-US" sz="1400" dirty="0" smtClean="0"/>
                    </a:p>
                    <a:p>
                      <a:pPr marL="182880" lvl="0" indent="-182880">
                        <a:buFont typeface="Wingdings" pitchFamily="2" charset="2"/>
                        <a:buChar char="Ø"/>
                      </a:pPr>
                      <a:r>
                        <a:rPr lang="en-US" sz="1400" b="1" dirty="0" smtClean="0"/>
                        <a:t>Rules 3:</a:t>
                      </a:r>
                      <a:r>
                        <a:rPr lang="en-US" sz="1400" dirty="0" smtClean="0"/>
                        <a:t> ‘Confidential Proprietary’ to trigger Policy ‘Confidential information’ under Category ‘Confidential’</a:t>
                      </a:r>
                      <a:endParaRPr kumimoji="0" lang="en-US" sz="11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r>
              <a:tr h="1863762">
                <a:tc>
                  <a:txBody>
                    <a:bodyPr/>
                    <a:lstStyle/>
                    <a:p>
                      <a:r>
                        <a:rPr lang="en-US" sz="1600" dirty="0" smtClean="0"/>
                        <a:t>Queries specific to DLP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182880" lvl="1" indent="-182880">
                        <a:buFont typeface="Wingdings" pitchFamily="2" charset="2"/>
                        <a:buChar char="Ø"/>
                      </a:pPr>
                      <a:r>
                        <a:rPr lang="en-US" sz="1400" dirty="0" smtClean="0"/>
                        <a:t>Top 10 DLP Action taken in 24 hours</a:t>
                      </a:r>
                    </a:p>
                    <a:p>
                      <a:pPr marL="182880" lvl="1" indent="-182880">
                        <a:buFont typeface="Wingdings" pitchFamily="2" charset="2"/>
                        <a:buChar char="Ø"/>
                      </a:pPr>
                      <a:endParaRPr lang="en-US" sz="1400" dirty="0" smtClean="0"/>
                    </a:p>
                    <a:p>
                      <a:pPr marL="182880" lvl="1" indent="-182880">
                        <a:buFont typeface="Wingdings" pitchFamily="2" charset="2"/>
                        <a:buChar char="Ø"/>
                      </a:pPr>
                      <a:r>
                        <a:rPr lang="en-US" sz="1400" dirty="0" smtClean="0"/>
                        <a:t>Top 15 DLP Events by IP Destination Address within 48 hours</a:t>
                      </a:r>
                    </a:p>
                    <a:p>
                      <a:pPr marL="182880" lvl="1" indent="-182880">
                        <a:buFont typeface="Wingdings" pitchFamily="2" charset="2"/>
                        <a:buChar char="Ø"/>
                      </a:pPr>
                      <a:endParaRPr lang="en-US" sz="1400" dirty="0" smtClean="0"/>
                    </a:p>
                    <a:p>
                      <a:pPr marL="182880" lvl="1" indent="-182880">
                        <a:buFont typeface="Wingdings" pitchFamily="2" charset="2"/>
                        <a:buChar char="Ø"/>
                      </a:pPr>
                      <a:r>
                        <a:rPr lang="en-US" sz="1400" dirty="0" smtClean="0"/>
                        <a:t>Top 15 DLP Events by IP Source Address within 48 hours</a:t>
                      </a:r>
                    </a:p>
                    <a:p>
                      <a:pPr marL="182880" lvl="1" indent="-182880">
                        <a:buFont typeface="Wingdings" pitchFamily="2" charset="2"/>
                        <a:buChar char="Ø"/>
                      </a:pPr>
                      <a:endParaRPr lang="en-US" sz="1400" dirty="0" smtClean="0"/>
                    </a:p>
                    <a:p>
                      <a:pPr marL="182880" lvl="1" indent="-182880">
                        <a:buFont typeface="Wingdings" pitchFamily="2" charset="2"/>
                        <a:buChar char="Ø"/>
                      </a:pPr>
                      <a:r>
                        <a:rPr lang="en-US" sz="1400" dirty="0" smtClean="0"/>
                        <a:t>Top 15 Policies Triggered within 48 hours</a:t>
                      </a:r>
                    </a:p>
                    <a:p>
                      <a:pPr marL="182880" lvl="1" indent="-182880">
                        <a:buFont typeface="Wingdings" pitchFamily="2" charset="2"/>
                        <a:buChar char="Ø"/>
                      </a:pPr>
                      <a:endParaRPr lang="en-US" sz="1400" dirty="0" smtClean="0"/>
                    </a:p>
                    <a:p>
                      <a:pPr marL="182880" lvl="1" indent="-182880">
                        <a:buFont typeface="Wingdings" pitchFamily="2" charset="2"/>
                        <a:buChar char="Ø"/>
                      </a:pPr>
                      <a:r>
                        <a:rPr lang="en-US" sz="1400" dirty="0" smtClean="0"/>
                        <a:t>Top 15 Rules Triggered within 48 hours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60000"/>
                        <a:lumOff val="40000"/>
                      </a:schemeClr>
                    </a:solidFill>
                  </a:tcPr>
                </a:tc>
              </a:tr>
            </a:tbl>
          </a:graphicData>
        </a:graphic>
      </p:graphicFrame>
      <p:sp>
        <p:nvSpPr>
          <p:cNvPr id="6" name="Footer Placeholder 1"/>
          <p:cNvSpPr>
            <a:spLocks noGrp="1"/>
          </p:cNvSpPr>
          <p:nvPr>
            <p:ph type="ftr" sz="quarter" idx="4294967295"/>
          </p:nvPr>
        </p:nvSpPr>
        <p:spPr>
          <a:xfrm>
            <a:off x="381000" y="6328522"/>
            <a:ext cx="4183380" cy="232782"/>
          </a:xfrm>
          <a:prstGeom prst="rect">
            <a:avLst/>
          </a:prstGeom>
        </p:spPr>
        <p:txBody>
          <a:bodyPr/>
          <a:lstStyle/>
          <a:p>
            <a:pPr algn="l">
              <a:defRPr/>
            </a:pPr>
            <a:r>
              <a:rPr lang="en-US" sz="1200" dirty="0" smtClean="0">
                <a:solidFill>
                  <a:schemeClr val="tx1">
                    <a:lumMod val="75000"/>
                    <a:lumOff val="25000"/>
                  </a:schemeClr>
                </a:solidFill>
                <a:latin typeface="+mn-lt"/>
              </a:rPr>
              <a:t>NY DLP User Group</a:t>
            </a:r>
            <a:endParaRPr lang="en-US" sz="1200" dirty="0">
              <a:solidFill>
                <a:schemeClr val="tx1">
                  <a:lumMod val="75000"/>
                  <a:lumOff val="25000"/>
                </a:schemeClr>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551544"/>
          </a:xfrm>
        </p:spPr>
        <p:txBody>
          <a:bodyPr/>
          <a:lstStyle/>
          <a:p>
            <a:r>
              <a:rPr lang="en-US" dirty="0" smtClean="0"/>
              <a:t>DLP Incidents</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817705" y="685800"/>
            <a:ext cx="7335696" cy="5501772"/>
          </a:xfrm>
          <a:prstGeom prst="rect">
            <a:avLst/>
          </a:prstGeom>
          <a:noFill/>
          <a:ln w="9525">
            <a:noFill/>
            <a:miter lim="800000"/>
            <a:headEnd/>
            <a:tailEnd/>
          </a:ln>
        </p:spPr>
      </p:pic>
      <p:sp>
        <p:nvSpPr>
          <p:cNvPr id="4"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382000" cy="475344"/>
          </a:xfrm>
        </p:spPr>
        <p:txBody>
          <a:bodyPr/>
          <a:lstStyle/>
          <a:p>
            <a:r>
              <a:rPr lang="en-US" dirty="0" smtClean="0"/>
              <a:t>DLP Restricted Workflow</a:t>
            </a:r>
          </a:p>
        </p:txBody>
      </p:sp>
      <p:pic>
        <p:nvPicPr>
          <p:cNvPr id="4099" name="Picture 7" descr="Incident_Created.jpg"/>
          <p:cNvPicPr>
            <a:picLocks noChangeAspect="1"/>
          </p:cNvPicPr>
          <p:nvPr/>
        </p:nvPicPr>
        <p:blipFill>
          <a:blip r:embed="rId3" cstate="print"/>
          <a:srcRect/>
          <a:stretch>
            <a:fillRect/>
          </a:stretch>
        </p:blipFill>
        <p:spPr bwMode="auto">
          <a:xfrm>
            <a:off x="54512" y="914400"/>
            <a:ext cx="6498688" cy="4818888"/>
          </a:xfrm>
          <a:prstGeom prst="rect">
            <a:avLst/>
          </a:prstGeom>
          <a:noFill/>
          <a:ln w="9525">
            <a:noFill/>
            <a:miter lim="800000"/>
            <a:headEnd/>
            <a:tailEnd/>
          </a:ln>
        </p:spPr>
      </p:pic>
      <p:pic>
        <p:nvPicPr>
          <p:cNvPr id="8" name="Picture 8" descr="Vontu_Incident_Opened.jpg"/>
          <p:cNvPicPr>
            <a:picLocks noChangeAspect="1"/>
          </p:cNvPicPr>
          <p:nvPr/>
        </p:nvPicPr>
        <p:blipFill>
          <a:blip r:embed="rId4" cstate="print"/>
          <a:srcRect/>
          <a:stretch>
            <a:fillRect/>
          </a:stretch>
        </p:blipFill>
        <p:spPr bwMode="auto">
          <a:xfrm>
            <a:off x="2667000" y="1295400"/>
            <a:ext cx="6309360" cy="4816651"/>
          </a:xfrm>
          <a:prstGeom prst="rect">
            <a:avLst/>
          </a:prstGeom>
          <a:noFill/>
          <a:ln w="9525">
            <a:noFill/>
            <a:miter lim="800000"/>
            <a:headEnd/>
            <a:tailEnd/>
          </a:ln>
        </p:spPr>
      </p:pic>
      <p:sp>
        <p:nvSpPr>
          <p:cNvPr id="6" name="Footer Placeholder 1"/>
          <p:cNvSpPr>
            <a:spLocks noGrp="1"/>
          </p:cNvSpPr>
          <p:nvPr>
            <p:ph type="ftr" sz="quarter" idx="10"/>
          </p:nvPr>
        </p:nvSpPr>
        <p:spPr>
          <a:xfrm>
            <a:off x="351816" y="6391072"/>
            <a:ext cx="2276265" cy="153888"/>
          </a:xfrm>
        </p:spPr>
        <p:txBody>
          <a:bodyPr/>
          <a:lstStyle/>
          <a:p>
            <a:pPr>
              <a:defRPr/>
            </a:pPr>
            <a:r>
              <a:rPr lang="en-US" dirty="0" smtClean="0"/>
              <a:t>NY DLP User Group</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ymantec_Corp_PPT_Template_White_Background_v4">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90000"/>
          </a:lnSpc>
          <a:spcBef>
            <a:spcPct val="0"/>
          </a:spcBef>
          <a:spcAft>
            <a:spcPct val="0"/>
          </a:spcAft>
          <a:buClrTx/>
          <a:buSzTx/>
          <a:buFontTx/>
          <a:buNone/>
          <a:tabLst/>
          <a:defRPr kumimoji="0" sz="2400" i="0" u="none" strike="noStrike" cap="none" normalizeH="0" baseline="0" dirty="0" err="1" smtClean="0">
            <a:ln>
              <a:noFill/>
            </a:ln>
            <a:solidFill>
              <a:schemeClr val="bg1"/>
            </a:solidFill>
            <a:effectLst/>
            <a:latin typeface="+mn-lt"/>
          </a:defRPr>
        </a:defPPr>
      </a:lstStyle>
    </a:spDef>
    <a:lnDef>
      <a:spPr bwMode="auto">
        <a:solidFill>
          <a:schemeClr val="accent1"/>
        </a:solidFill>
        <a:ln w="19050" cap="flat" cmpd="sng" algn="ctr">
          <a:solidFill>
            <a:schemeClr val="bg2"/>
          </a:solidFill>
          <a:prstDash val="solid"/>
          <a:round/>
          <a:headEnd type="none" w="med" len="med"/>
          <a:tailEnd type="none" w="med" len="med"/>
        </a:ln>
        <a:effectLst/>
      </a:spPr>
      <a:bodyPr/>
      <a:lstStyle/>
    </a:lnDef>
    <a:txDef>
      <a:spPr bwMode="ltGray">
        <a:noFill/>
        <a:ln w="9525">
          <a:noFill/>
          <a:miter lim="800000"/>
          <a:headEnd/>
          <a:tailEnd/>
        </a:ln>
      </a:spPr>
      <a:bodyPr wrap="square" lIns="91419" tIns="45710" rIns="91419" bIns="45710" rtlCol="0" anchor="t" anchorCtr="0">
        <a:noAutofit/>
      </a:bodyPr>
      <a:lstStyle>
        <a:defPPr>
          <a:lnSpc>
            <a:spcPct val="90000"/>
          </a:lnSpc>
          <a:spcBef>
            <a:spcPts val="0"/>
          </a:spcBef>
          <a:spcAft>
            <a:spcPts val="800"/>
          </a:spcAft>
          <a:defRPr sz="2000" dirty="0" err="1" smtClean="0">
            <a:solidFill>
              <a:schemeClr val="bg2">
                <a:lumMod val="50000"/>
              </a:schemeClr>
            </a:solidFill>
            <a:latin typeface="Calibri" pitchFamily="34" charset="0"/>
          </a:defRPr>
        </a:defPPr>
      </a:lstStyle>
    </a:txDef>
  </a:objectDefaults>
  <a:extraClrSchemeLst>
    <a:extraClrScheme>
      <a:clrScheme name="Symantec Color Scheme">
        <a:dk1>
          <a:srgbClr val="000000"/>
        </a:dk1>
        <a:lt1>
          <a:srgbClr val="FFFFFF"/>
        </a:lt1>
        <a:dk2>
          <a:srgbClr val="000000"/>
        </a:dk2>
        <a:lt2>
          <a:srgbClr val="8C919A"/>
        </a:lt2>
        <a:accent1>
          <a:srgbClr val="848561"/>
        </a:accent1>
        <a:accent2>
          <a:srgbClr val="E6BA00"/>
        </a:accent2>
        <a:accent3>
          <a:srgbClr val="4D6883"/>
        </a:accent3>
        <a:accent4>
          <a:srgbClr val="F27F1A"/>
        </a:accent4>
        <a:accent5>
          <a:srgbClr val="A30609"/>
        </a:accent5>
        <a:accent6>
          <a:srgbClr val="7F6377"/>
        </a:accent6>
        <a:hlink>
          <a:srgbClr val="4D6883"/>
        </a:hlink>
        <a:folHlink>
          <a:srgbClr val="F27F1A"/>
        </a:folHlink>
      </a:clrScheme>
      <a:clrMap bg1="lt1" tx1="dk1" bg2="lt2" tx2="dk2" accent1="accent1" accent2="accent2" accent3="accent3" accent4="accent4" accent5="accent5" accent6="accent6" hlink="hlink" folHlink="folHlink"/>
    </a:extraClrScheme>
  </a:extraClrSchemeLst>
  <a:custClrLst>
    <a:custClr name="Red">
      <a:srgbClr val="B32317"/>
    </a:custClr>
    <a:custClr name="Blue">
      <a:srgbClr val="3B3B69"/>
    </a:custClr>
    <a:custClr name="Yellow">
      <a:srgbClr val="E0991A"/>
    </a:custClr>
    <a:custClr name="Taupe">
      <a:srgbClr val="867C50"/>
    </a:custClr>
    <a:custClr name="Teal">
      <a:srgbClr val="31565D"/>
    </a:custClr>
  </a:custClrLst>
</a:theme>
</file>

<file path=ppt/theme/theme2.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ymantec_Color_Theme_v3">
      <a:dk1>
        <a:sysClr val="windowText" lastClr="000000"/>
      </a:dk1>
      <a:lt1>
        <a:sysClr val="window" lastClr="FFFFFF"/>
      </a:lt1>
      <a:dk2>
        <a:srgbClr val="000000"/>
      </a:dk2>
      <a:lt2>
        <a:srgbClr val="9A918C"/>
      </a:lt2>
      <a:accent1>
        <a:srgbClr val="5482AB"/>
      </a:accent1>
      <a:accent2>
        <a:srgbClr val="FDBB30"/>
      </a:accent2>
      <a:accent3>
        <a:srgbClr val="8E9300"/>
      </a:accent3>
      <a:accent4>
        <a:srgbClr val="E84920"/>
      </a:accent4>
      <a:accent5>
        <a:srgbClr val="7CA295"/>
      </a:accent5>
      <a:accent6>
        <a:srgbClr val="E98306"/>
      </a:accent6>
      <a:hlink>
        <a:srgbClr val="5482AB"/>
      </a:hlink>
      <a:folHlink>
        <a:srgbClr val="E983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Symantec_Corp_PPT_Template_White_Background_v4</Template>
  <TotalTime>0</TotalTime>
  <Words>1755</Words>
  <Application>Microsoft Office PowerPoint</Application>
  <PresentationFormat>On-screen Show (4:3)</PresentationFormat>
  <Paragraphs>191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Symantec_Corp_PPT_Template_White_Background_v4</vt:lpstr>
      <vt:lpstr>Symantec Security Information Manager and Symantec Data Loss Prevention</vt:lpstr>
      <vt:lpstr>Agenda</vt:lpstr>
      <vt:lpstr>Security Management Challenges</vt:lpstr>
      <vt:lpstr>What is Security Information Manager?</vt:lpstr>
      <vt:lpstr> Security Information Manager From Data to Actionable Intelligence</vt:lpstr>
      <vt:lpstr>SSIM + DLP Are Complementary</vt:lpstr>
      <vt:lpstr>SSIM 4.7 DLP Collector</vt:lpstr>
      <vt:lpstr>DLP Incidents</vt:lpstr>
      <vt:lpstr>DLP Restricted Workflow</vt:lpstr>
      <vt:lpstr>Slide 10</vt:lpstr>
      <vt:lpstr>Slide 11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2010-11-23T17:37:48Z</dcterms:created>
  <dcterms:modified xsi:type="dcterms:W3CDTF">2010-12-01T15:24:14Z</dcterms:modified>
</cp:coreProperties>
</file>